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2"/>
  </p:notesMasterIdLst>
  <p:sldIdLst>
    <p:sldId id="343" r:id="rId2"/>
    <p:sldId id="292" r:id="rId3"/>
    <p:sldId id="333" r:id="rId4"/>
    <p:sldId id="337" r:id="rId5"/>
    <p:sldId id="296" r:id="rId6"/>
    <p:sldId id="299" r:id="rId7"/>
    <p:sldId id="297" r:id="rId8"/>
    <p:sldId id="295" r:id="rId9"/>
    <p:sldId id="259" r:id="rId10"/>
    <p:sldId id="342" r:id="rId11"/>
    <p:sldId id="475" r:id="rId12"/>
    <p:sldId id="454" r:id="rId13"/>
    <p:sldId id="305" r:id="rId14"/>
    <p:sldId id="301" r:id="rId15"/>
    <p:sldId id="476" r:id="rId16"/>
    <p:sldId id="302" r:id="rId17"/>
    <p:sldId id="300" r:id="rId18"/>
    <p:sldId id="303" r:id="rId19"/>
    <p:sldId id="455" r:id="rId20"/>
    <p:sldId id="379" r:id="rId21"/>
    <p:sldId id="380" r:id="rId22"/>
    <p:sldId id="456" r:id="rId23"/>
    <p:sldId id="459" r:id="rId24"/>
    <p:sldId id="277" r:id="rId25"/>
    <p:sldId id="482" r:id="rId26"/>
    <p:sldId id="499" r:id="rId27"/>
    <p:sldId id="500" r:id="rId28"/>
    <p:sldId id="501" r:id="rId29"/>
    <p:sldId id="512" r:id="rId30"/>
    <p:sldId id="461" r:id="rId31"/>
    <p:sldId id="462" r:id="rId32"/>
    <p:sldId id="308" r:id="rId33"/>
    <p:sldId id="309" r:id="rId34"/>
    <p:sldId id="310" r:id="rId35"/>
    <p:sldId id="311" r:id="rId36"/>
    <p:sldId id="504" r:id="rId37"/>
    <p:sldId id="503" r:id="rId38"/>
    <p:sldId id="314" r:id="rId39"/>
    <p:sldId id="315" r:id="rId40"/>
    <p:sldId id="316" r:id="rId41"/>
    <p:sldId id="317" r:id="rId42"/>
    <p:sldId id="477" r:id="rId43"/>
    <p:sldId id="478" r:id="rId44"/>
    <p:sldId id="479" r:id="rId45"/>
    <p:sldId id="318" r:id="rId46"/>
    <p:sldId id="319" r:id="rId47"/>
    <p:sldId id="320" r:id="rId48"/>
    <p:sldId id="464" r:id="rId49"/>
    <p:sldId id="480" r:id="rId50"/>
    <p:sldId id="481" r:id="rId51"/>
    <p:sldId id="465" r:id="rId52"/>
    <p:sldId id="466" r:id="rId53"/>
    <p:sldId id="467" r:id="rId54"/>
    <p:sldId id="468" r:id="rId55"/>
    <p:sldId id="485" r:id="rId56"/>
    <p:sldId id="469" r:id="rId57"/>
    <p:sldId id="470" r:id="rId58"/>
    <p:sldId id="484" r:id="rId59"/>
    <p:sldId id="483" r:id="rId60"/>
    <p:sldId id="472" r:id="rId61"/>
    <p:sldId id="322" r:id="rId62"/>
    <p:sldId id="474" r:id="rId63"/>
    <p:sldId id="498" r:id="rId64"/>
    <p:sldId id="323" r:id="rId65"/>
    <p:sldId id="506" r:id="rId66"/>
    <p:sldId id="324" r:id="rId67"/>
    <p:sldId id="431" r:id="rId68"/>
    <p:sldId id="490" r:id="rId69"/>
    <p:sldId id="507" r:id="rId70"/>
    <p:sldId id="508" r:id="rId71"/>
    <p:sldId id="432" r:id="rId72"/>
    <p:sldId id="433" r:id="rId73"/>
    <p:sldId id="510" r:id="rId74"/>
    <p:sldId id="487" r:id="rId75"/>
    <p:sldId id="513" r:id="rId76"/>
    <p:sldId id="515" r:id="rId77"/>
    <p:sldId id="516" r:id="rId78"/>
    <p:sldId id="517" r:id="rId79"/>
    <p:sldId id="518" r:id="rId80"/>
    <p:sldId id="519" r:id="rId81"/>
  </p:sldIdLst>
  <p:sldSz cx="9144000" cy="6858000" type="screen4x3"/>
  <p:notesSz cx="70485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00"/>
    <a:srgbClr val="00CC66"/>
    <a:srgbClr val="339933"/>
    <a:srgbClr val="009900"/>
    <a:srgbClr val="FFFF00"/>
    <a:srgbClr val="DDDDDD"/>
    <a:srgbClr val="FFCCFF"/>
    <a:srgbClr val="FF99CC"/>
    <a:srgbClr val="CC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2374" autoAdjust="0"/>
  </p:normalViewPr>
  <p:slideViewPr>
    <p:cSldViewPr snapToGrid="0">
      <p:cViewPr>
        <p:scale>
          <a:sx n="100" d="100"/>
          <a:sy n="100" d="100"/>
        </p:scale>
        <p:origin x="-110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04"/>
    </p:cViewPr>
  </p:sorterViewPr>
  <p:notesViewPr>
    <p:cSldViewPr snapToGrid="0">
      <p:cViewPr varScale="1">
        <p:scale>
          <a:sx n="57" d="100"/>
          <a:sy n="57" d="100"/>
        </p:scale>
        <p:origin x="-1770" y="-96"/>
      </p:cViewPr>
      <p:guideLst>
        <p:guide orient="horz" pos="2928"/>
        <p:guide pos="222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7.xml"/><Relationship Id="rId1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1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18" charset="0"/>
              </a:defRPr>
            </a:lvl1pPr>
          </a:lstStyle>
          <a:p>
            <a:fld id="{C30CF337-98A6-47A5-9E91-7C18A1677D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240A9-5485-4959-922B-1BC02BA638A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1C581-AC66-4957-AC1D-4C8C63487C8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laissez-faire 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英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 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leseɪ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feə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(r) ]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美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 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fer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]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adj.[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法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放任主义的，自由放任的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=“laisser-faire”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自由放任主义，无干涉主义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CF337-98A6-47A5-9E91-7C18A1677DA5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2DBFDF-A668-4B5B-A9B6-4CEAE0FDF5C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10E59-81BF-47C6-ABCC-B48386699D6E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96BC5F-A5C5-44BC-A246-4FDEBAC35057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AD74D-7DB0-4232-BAC8-202375E61A1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058F23-A01B-47C3-9B5E-C6FA54ADBA5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oblivious 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英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əˈblɪviəs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]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美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əˈblɪviəs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]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adj.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忘却的 健忘的 不注意的 不知道的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C9D1E-F6D0-45D6-8A52-A912342C522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28E953-A0CF-4F40-A26A-714E8B3DD9F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59345-E838-423F-9EA2-D5D9C7CBF54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E5A580-BEB7-421B-BD0A-29C4DA1DA55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D34FC-2D0A-46A5-9DD2-AD44C26466D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Jitter is a variation in packet latency for voice packets.</a:t>
            </a: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49F0E-82EC-4B6A-9D4F-14C566C6E867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FC4DE9-E0DC-461E-886C-6615E749AA6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66A87-4395-4888-A101-83AB0D4E4592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CF337-98A6-47A5-9E91-7C18A1677DA5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E737A6-1955-4AC4-9463-E1F1735006A3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698500"/>
            <a:ext cx="4648200" cy="348615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4415790"/>
            <a:ext cx="5168900" cy="418338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C9097-C078-413C-B2F1-2F45DD1ED06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698500"/>
            <a:ext cx="4648200" cy="34861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4415790"/>
            <a:ext cx="5168900" cy="418338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67C26-D50B-41EC-924C-E9B4883BC4B9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698500"/>
            <a:ext cx="4648200" cy="348615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4415790"/>
            <a:ext cx="5168900" cy="418338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55C0D5-34B7-4381-B0DD-9E0E3BEB0D0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CF337-98A6-47A5-9E91-7C18A1677DA5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E0F78C-830E-47EC-AC66-6AF7F5E9A67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D6F36E-439F-4ABE-BC2D-B1E0FA03B600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65642D-2808-4041-B841-43B27D590627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D3550-EE16-4663-93F5-419D2CE0263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F5DDC-F85A-40D3-B6BA-4A3DFDFBFE1B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D9F03-C387-47B7-B16A-62632ECFFE57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A6F0E-2D32-49D9-85CE-AB8F85D15396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390AF5-6628-4D4F-8D0B-37B8A23D9E39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4727C-F747-4DCD-8E03-AA5872049BE1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967A2-144E-4B0A-A306-DED3A41E1997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C6A5D-60ED-4D8C-BC01-281EE46755BB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496092-489F-45C2-9598-BBA6CCF8174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Antithesis</a:t>
            </a:r>
          </a:p>
          <a:p>
            <a:r>
              <a:rPr lang="en-US" altLang="zh-CN" dirty="0" smtClean="0"/>
              <a:t>n.</a:t>
            </a:r>
          </a:p>
          <a:p>
            <a:r>
              <a:rPr lang="zh-CN" altLang="en-US" dirty="0" smtClean="0"/>
              <a:t>对立面</a:t>
            </a:r>
            <a:endParaRPr lang="en-US" altLang="zh-CN" dirty="0" smtClean="0"/>
          </a:p>
          <a:p>
            <a:endParaRPr lang="en-US" altLang="zh-CN" dirty="0" smtClean="0"/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antithesis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英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ænˈtɪ</a:t>
            </a:r>
            <a:r>
              <a:rPr lang="el-GR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θ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əsɪs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]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美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ænˈtɪ</a:t>
            </a:r>
            <a:r>
              <a:rPr lang="el-GR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θ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ɪsɪs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]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GRE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对立 对立面 对照 对偶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变形复数：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antitheses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472E3-9587-4AA4-B27E-02A4B8259F2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8DB67F-49A0-4BF4-9B17-66B3F1B83733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752DF0-F250-42B2-A4F5-3BC5179A6C8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obsolete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英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 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ɒbsəli:t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]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美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 ˌɑ:bsəˈli:t ]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考研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TOEFL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IELTS</a:t>
            </a:r>
            <a:endParaRPr lang="zh-CN" altLang="en-US" sz="1200" b="0" i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adj.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废弃的 老式的，已过时的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生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已废退的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废词 被废弃的事物</a:t>
            </a:r>
          </a:p>
          <a:p>
            <a:pPr fontAlgn="base"/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淘汰 废弃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1BC4D9-C06D-4067-B55E-C2DF3DB70F0A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3492" indent="-233492"/>
            <a:endParaRPr lang="en-US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7B5893-792E-468D-BF79-8350569AF29D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276CDB-02AF-4E20-B650-A106449E53A7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4418013"/>
            <a:ext cx="5168900" cy="4181475"/>
          </a:xfrm>
        </p:spPr>
        <p:txBody>
          <a:bodyPr lIns="91412" tIns="45706" rIns="91412" bIns="45706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A7055-54C6-4DEC-A98E-DE710B056D1F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0F658-96E8-479C-9EC0-1F278843EA56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F98FF-C5F2-48E2-8156-E0024E60B862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CF337-98A6-47A5-9E91-7C18A1677DA5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E0A4C-6247-42DC-9CAA-A230493C418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2541C3-69B8-4803-B190-783710CC7BC7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22D6B-D188-40F6-B244-23D2F9C9C539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premium   </a:t>
            </a:r>
          </a:p>
          <a:p>
            <a:r>
              <a:rPr lang="zh-CN" altLang="en-US" dirty="0" smtClean="0"/>
              <a:t>英 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pri:miəm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primiəm</a:t>
            </a:r>
            <a:r>
              <a:rPr lang="en-US" altLang="zh-CN" dirty="0" smtClean="0"/>
              <a:t>]  </a:t>
            </a:r>
          </a:p>
          <a:p>
            <a:r>
              <a:rPr lang="en-US" altLang="zh-CN" dirty="0" smtClean="0"/>
              <a:t>n.  </a:t>
            </a:r>
            <a:r>
              <a:rPr lang="zh-CN" altLang="en-US" dirty="0" smtClean="0"/>
              <a:t>额外费用</a:t>
            </a:r>
            <a:r>
              <a:rPr lang="en-US" altLang="zh-CN" dirty="0" smtClean="0"/>
              <a:t>; </a:t>
            </a:r>
            <a:r>
              <a:rPr lang="zh-CN" altLang="en-US" dirty="0" smtClean="0"/>
              <a:t>保险费</a:t>
            </a:r>
            <a:r>
              <a:rPr lang="en-US" altLang="zh-CN" dirty="0" smtClean="0"/>
              <a:t>; </a:t>
            </a:r>
            <a:r>
              <a:rPr lang="zh-CN" altLang="en-US" dirty="0" smtClean="0"/>
              <a:t>附加费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adj.  </a:t>
            </a:r>
            <a:r>
              <a:rPr lang="zh-CN" altLang="en-US" dirty="0" smtClean="0"/>
              <a:t>高昂的</a:t>
            </a:r>
            <a:r>
              <a:rPr lang="en-US" altLang="zh-CN" dirty="0" smtClean="0"/>
              <a:t>; </a:t>
            </a:r>
            <a:r>
              <a:rPr lang="zh-CN" altLang="en-US" dirty="0" smtClean="0"/>
              <a:t>优质的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变形 复数</a:t>
            </a:r>
            <a:r>
              <a:rPr lang="en-US" altLang="zh-CN" dirty="0" smtClean="0"/>
              <a:t>: premiums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expedite    </a:t>
            </a:r>
            <a:r>
              <a:rPr lang="zh-CN" altLang="en-US" dirty="0" smtClean="0"/>
              <a:t>搜索网络</a:t>
            </a:r>
          </a:p>
          <a:p>
            <a:r>
              <a:rPr lang="zh-CN" altLang="en-US" dirty="0" smtClean="0"/>
              <a:t>英 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ekspədaɪt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ɛkspɪˌdaɪt</a:t>
            </a:r>
            <a:r>
              <a:rPr lang="en-US" altLang="zh-CN" dirty="0" smtClean="0"/>
              <a:t>]  </a:t>
            </a:r>
          </a:p>
          <a:p>
            <a:r>
              <a:rPr lang="en-US" altLang="zh-CN" dirty="0" err="1" smtClean="0"/>
              <a:t>vt</a:t>
            </a:r>
            <a:r>
              <a:rPr lang="en-US" altLang="zh-CN" dirty="0" smtClean="0"/>
              <a:t>.  </a:t>
            </a:r>
            <a:r>
              <a:rPr lang="zh-CN" altLang="en-US" dirty="0" smtClean="0"/>
              <a:t>加快进展</a:t>
            </a:r>
            <a:r>
              <a:rPr lang="en-US" altLang="zh-CN" dirty="0" smtClean="0"/>
              <a:t>; </a:t>
            </a:r>
            <a:r>
              <a:rPr lang="zh-CN" altLang="en-US" dirty="0" smtClean="0"/>
              <a:t>迅速完成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变形 过去分词</a:t>
            </a:r>
            <a:r>
              <a:rPr lang="en-US" altLang="zh-CN" dirty="0" smtClean="0"/>
              <a:t>: expedited </a:t>
            </a:r>
            <a:r>
              <a:rPr lang="zh-CN" altLang="en-US" dirty="0" smtClean="0"/>
              <a:t>过去式</a:t>
            </a:r>
            <a:r>
              <a:rPr lang="en-US" altLang="zh-CN" dirty="0" smtClean="0"/>
              <a:t>: expedited </a:t>
            </a:r>
            <a:r>
              <a:rPr lang="zh-CN" altLang="en-US" dirty="0" smtClean="0"/>
              <a:t>现在分词</a:t>
            </a:r>
            <a:r>
              <a:rPr lang="en-US" altLang="zh-CN" dirty="0" smtClean="0"/>
              <a:t>: expediting </a:t>
            </a:r>
            <a:r>
              <a:rPr lang="zh-CN" altLang="en-US" dirty="0" smtClean="0"/>
              <a:t>第三人称单数</a:t>
            </a:r>
            <a:r>
              <a:rPr lang="en-US" altLang="zh-CN" dirty="0" smtClean="0"/>
              <a:t>: expedites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8CEE01-B71E-4A6D-8033-3BD6CAC520DC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3263"/>
            <a:ext cx="4632325" cy="3473450"/>
          </a:xfrm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4FBD2F-2B00-4778-8A36-EE237267C79A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95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3263"/>
            <a:ext cx="4632325" cy="3473450"/>
          </a:xfrm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C3DEC-AC90-4E8B-9FEF-A2E3BF6C9AE0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CFF81-08FA-4BF6-9F48-74366678A3ED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4ECCF-0B18-4172-8AC3-DAAD95662759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A98C8A-4709-4D49-ABA6-66D977521E09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A89DF-31B4-489E-A614-1098EDBBCF39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E7D206-D874-4D4C-8BDD-CEA6CC063965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50551-9CCA-4ADB-B183-67F8BA18E01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DC1FE-1FDE-4A78-8F5F-42D0FE1E9610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AFD12-94F8-425A-B6AE-38A080D3E2A2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8F8C1-2F04-48B6-A251-41CF1F741BB1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CF337-98A6-47A5-9E91-7C18A1677DA5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3B8A8-9496-4A67-8388-7EB71093409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videocassette recorder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盒带式录像机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(VCR)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CB2D2E-9828-493D-B387-F650CDBDAAA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3F064A-9D0B-43B5-9869-2D839D3AB00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7-</a:t>
            </a:r>
            <a:fld id="{8D332499-A6FD-473B-A931-98B0AA4ED2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7-</a:t>
            </a:r>
            <a:fld id="{D812D519-887D-4927-AE87-6214DD1742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7-</a:t>
            </a:r>
            <a:fld id="{C2E78195-3683-40CF-9ECF-900EB8245F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71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339850"/>
            <a:ext cx="3810000" cy="4908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339850"/>
            <a:ext cx="3810000" cy="4908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443413" y="6400800"/>
            <a:ext cx="3862387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162925" y="6400800"/>
            <a:ext cx="676275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5-</a:t>
            </a:r>
            <a:fld id="{0EABB917-6CDB-4ADF-A1BD-FFE7EE0B205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5-</a:t>
            </a:r>
            <a:fld id="{DC4CD95C-A14F-4763-A5AC-B308BB670FA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7-</a:t>
            </a:r>
            <a:fld id="{84CE1B87-3DAF-45D8-855C-04E95E3DA9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339850"/>
            <a:ext cx="3810000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339850"/>
            <a:ext cx="3810000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5-</a:t>
            </a:r>
            <a:fld id="{1C01C8A7-8A4E-4E40-B4A6-92373CB2826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5-</a:t>
            </a:r>
            <a:fld id="{48824EF7-113B-43C5-B896-A9CC8E9B1F2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5-</a:t>
            </a:r>
            <a:fld id="{22BC7880-D827-478B-8484-298A194A6AE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5-</a:t>
            </a:r>
            <a:fld id="{843B8BE0-25E9-45FF-B60F-66D9925614A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7-</a:t>
            </a:r>
            <a:fld id="{22ECBD71-B04F-41F0-B108-67D39B2218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7-</a:t>
            </a:r>
            <a:fld id="{E36AFF58-F472-4F7E-B822-ECFED3AC038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39850"/>
            <a:ext cx="777240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413" y="6400800"/>
            <a:ext cx="3862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5" y="6400800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charset="-122"/>
                <a:cs typeface="Arial" charset="0"/>
              </a:defRPr>
            </a:lvl1pPr>
          </a:lstStyle>
          <a:p>
            <a:r>
              <a:rPr lang="en-US" altLang="zh-CN" dirty="0" smtClean="0"/>
              <a:t>5-</a:t>
            </a:r>
            <a:fld id="{379F5659-C2EB-4E91-8C6E-FB71328A72C6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oleObject" Target="../embeddings/oleObject5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29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28.jpeg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17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96418C75-B65B-4570-BBB6-CDDD4CE74545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sp>
        <p:nvSpPr>
          <p:cNvPr id="278530" name="Freeform 2"/>
          <p:cNvSpPr>
            <a:spLocks/>
          </p:cNvSpPr>
          <p:nvPr/>
        </p:nvSpPr>
        <p:spPr bwMode="auto">
          <a:xfrm>
            <a:off x="768350" y="2201863"/>
            <a:ext cx="2092325" cy="1490662"/>
          </a:xfrm>
          <a:custGeom>
            <a:avLst/>
            <a:gdLst/>
            <a:ahLst/>
            <a:cxnLst>
              <a:cxn ang="0">
                <a:pos x="618" y="39"/>
              </a:cxn>
              <a:cxn ang="0">
                <a:pos x="94" y="57"/>
              </a:cxn>
              <a:cxn ang="0">
                <a:pos x="57" y="327"/>
              </a:cxn>
              <a:cxn ang="0">
                <a:pos x="202" y="519"/>
              </a:cxn>
              <a:cxn ang="0">
                <a:pos x="294" y="657"/>
              </a:cxn>
              <a:cxn ang="0">
                <a:pos x="604" y="887"/>
              </a:cxn>
              <a:cxn ang="0">
                <a:pos x="808" y="908"/>
              </a:cxn>
              <a:cxn ang="0">
                <a:pos x="1072" y="908"/>
              </a:cxn>
              <a:cxn ang="0">
                <a:pos x="1296" y="723"/>
              </a:cxn>
              <a:cxn ang="0">
                <a:pos x="1204" y="466"/>
              </a:cxn>
              <a:cxn ang="0">
                <a:pos x="901" y="413"/>
              </a:cxn>
              <a:cxn ang="0">
                <a:pos x="808" y="83"/>
              </a:cxn>
              <a:cxn ang="0">
                <a:pos x="618" y="39"/>
              </a:cxn>
            </a:cxnLst>
            <a:rect l="0" t="0" r="r" b="b"/>
            <a:pathLst>
              <a:path w="1318" h="939">
                <a:moveTo>
                  <a:pt x="618" y="39"/>
                </a:moveTo>
                <a:cubicBezTo>
                  <a:pt x="491" y="0"/>
                  <a:pt x="188" y="9"/>
                  <a:pt x="94" y="57"/>
                </a:cubicBezTo>
                <a:cubicBezTo>
                  <a:pt x="0" y="105"/>
                  <a:pt x="39" y="250"/>
                  <a:pt x="57" y="327"/>
                </a:cubicBezTo>
                <a:cubicBezTo>
                  <a:pt x="75" y="404"/>
                  <a:pt x="163" y="464"/>
                  <a:pt x="202" y="519"/>
                </a:cubicBezTo>
                <a:cubicBezTo>
                  <a:pt x="241" y="574"/>
                  <a:pt x="227" y="596"/>
                  <a:pt x="294" y="657"/>
                </a:cubicBezTo>
                <a:cubicBezTo>
                  <a:pt x="361" y="718"/>
                  <a:pt x="518" y="845"/>
                  <a:pt x="604" y="887"/>
                </a:cubicBezTo>
                <a:cubicBezTo>
                  <a:pt x="690" y="929"/>
                  <a:pt x="730" y="905"/>
                  <a:pt x="808" y="908"/>
                </a:cubicBezTo>
                <a:cubicBezTo>
                  <a:pt x="886" y="911"/>
                  <a:pt x="991" y="939"/>
                  <a:pt x="1072" y="908"/>
                </a:cubicBezTo>
                <a:cubicBezTo>
                  <a:pt x="1153" y="877"/>
                  <a:pt x="1274" y="797"/>
                  <a:pt x="1296" y="723"/>
                </a:cubicBezTo>
                <a:cubicBezTo>
                  <a:pt x="1318" y="649"/>
                  <a:pt x="1270" y="518"/>
                  <a:pt x="1204" y="466"/>
                </a:cubicBezTo>
                <a:cubicBezTo>
                  <a:pt x="1138" y="414"/>
                  <a:pt x="967" y="477"/>
                  <a:pt x="901" y="413"/>
                </a:cubicBezTo>
                <a:cubicBezTo>
                  <a:pt x="835" y="349"/>
                  <a:pt x="855" y="145"/>
                  <a:pt x="808" y="83"/>
                </a:cubicBezTo>
                <a:cubicBezTo>
                  <a:pt x="761" y="21"/>
                  <a:pt x="658" y="48"/>
                  <a:pt x="618" y="39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31" name="Freeform 3"/>
          <p:cNvSpPr>
            <a:spLocks/>
          </p:cNvSpPr>
          <p:nvPr/>
        </p:nvSpPr>
        <p:spPr bwMode="auto">
          <a:xfrm>
            <a:off x="1757363" y="3071813"/>
            <a:ext cx="509587" cy="214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4" y="102"/>
              </a:cxn>
            </a:cxnLst>
            <a:rect l="0" t="0" r="r" b="b"/>
            <a:pathLst>
              <a:path w="294" h="102">
                <a:moveTo>
                  <a:pt x="0" y="0"/>
                </a:moveTo>
                <a:lnTo>
                  <a:pt x="294" y="102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32" name="Freeform 4"/>
          <p:cNvSpPr>
            <a:spLocks/>
          </p:cNvSpPr>
          <p:nvPr/>
        </p:nvSpPr>
        <p:spPr bwMode="auto">
          <a:xfrm>
            <a:off x="4667250" y="3914775"/>
            <a:ext cx="3773488" cy="1876425"/>
          </a:xfrm>
          <a:custGeom>
            <a:avLst/>
            <a:gdLst/>
            <a:ahLst/>
            <a:cxnLst>
              <a:cxn ang="0">
                <a:pos x="139" y="442"/>
              </a:cxn>
              <a:cxn ang="0">
                <a:pos x="159" y="33"/>
              </a:cxn>
              <a:cxn ang="0">
                <a:pos x="1093" y="245"/>
              </a:cxn>
              <a:cxn ang="0">
                <a:pos x="1577" y="164"/>
              </a:cxn>
              <a:cxn ang="0">
                <a:pos x="2272" y="422"/>
              </a:cxn>
              <a:cxn ang="0">
                <a:pos x="2209" y="785"/>
              </a:cxn>
              <a:cxn ang="0">
                <a:pos x="1985" y="1108"/>
              </a:cxn>
              <a:cxn ang="0">
                <a:pos x="1418" y="1147"/>
              </a:cxn>
              <a:cxn ang="0">
                <a:pos x="1181" y="897"/>
              </a:cxn>
              <a:cxn ang="0">
                <a:pos x="801" y="852"/>
              </a:cxn>
              <a:cxn ang="0">
                <a:pos x="327" y="792"/>
              </a:cxn>
              <a:cxn ang="0">
                <a:pos x="139" y="442"/>
              </a:cxn>
            </a:cxnLst>
            <a:rect l="0" t="0" r="r" b="b"/>
            <a:pathLst>
              <a:path w="2377" h="1182">
                <a:moveTo>
                  <a:pt x="139" y="442"/>
                </a:moveTo>
                <a:cubicBezTo>
                  <a:pt x="93" y="341"/>
                  <a:pt x="0" y="66"/>
                  <a:pt x="159" y="33"/>
                </a:cubicBezTo>
                <a:cubicBezTo>
                  <a:pt x="318" y="0"/>
                  <a:pt x="857" y="223"/>
                  <a:pt x="1093" y="245"/>
                </a:cubicBezTo>
                <a:cubicBezTo>
                  <a:pt x="1329" y="267"/>
                  <a:pt x="1381" y="135"/>
                  <a:pt x="1577" y="164"/>
                </a:cubicBezTo>
                <a:cubicBezTo>
                  <a:pt x="1774" y="194"/>
                  <a:pt x="2167" y="318"/>
                  <a:pt x="2272" y="422"/>
                </a:cubicBezTo>
                <a:cubicBezTo>
                  <a:pt x="2377" y="526"/>
                  <a:pt x="2257" y="671"/>
                  <a:pt x="2209" y="785"/>
                </a:cubicBezTo>
                <a:cubicBezTo>
                  <a:pt x="2161" y="899"/>
                  <a:pt x="2117" y="1048"/>
                  <a:pt x="1985" y="1108"/>
                </a:cubicBezTo>
                <a:cubicBezTo>
                  <a:pt x="1853" y="1168"/>
                  <a:pt x="1552" y="1182"/>
                  <a:pt x="1418" y="1147"/>
                </a:cubicBezTo>
                <a:cubicBezTo>
                  <a:pt x="1284" y="1112"/>
                  <a:pt x="1284" y="946"/>
                  <a:pt x="1181" y="897"/>
                </a:cubicBezTo>
                <a:cubicBezTo>
                  <a:pt x="1078" y="848"/>
                  <a:pt x="943" y="870"/>
                  <a:pt x="801" y="852"/>
                </a:cubicBezTo>
                <a:cubicBezTo>
                  <a:pt x="659" y="834"/>
                  <a:pt x="437" y="860"/>
                  <a:pt x="327" y="792"/>
                </a:cubicBezTo>
                <a:cubicBezTo>
                  <a:pt x="217" y="724"/>
                  <a:pt x="178" y="515"/>
                  <a:pt x="139" y="44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33" name="Line 5"/>
          <p:cNvSpPr>
            <a:spLocks noChangeShapeType="1"/>
          </p:cNvSpPr>
          <p:nvPr/>
        </p:nvSpPr>
        <p:spPr bwMode="auto">
          <a:xfrm>
            <a:off x="6567488" y="484981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34" name="Line 6"/>
          <p:cNvSpPr>
            <a:spLocks noChangeShapeType="1"/>
          </p:cNvSpPr>
          <p:nvPr/>
        </p:nvSpPr>
        <p:spPr bwMode="auto">
          <a:xfrm flipH="1">
            <a:off x="7362825" y="484663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8535" name="Group 7"/>
          <p:cNvGrpSpPr>
            <a:grpSpLocks/>
          </p:cNvGrpSpPr>
          <p:nvPr/>
        </p:nvGrpSpPr>
        <p:grpSpPr bwMode="auto">
          <a:xfrm>
            <a:off x="7462838" y="4597400"/>
            <a:ext cx="501650" cy="234950"/>
            <a:chOff x="3600" y="219"/>
            <a:chExt cx="360" cy="175"/>
          </a:xfrm>
        </p:grpSpPr>
        <p:sp>
          <p:nvSpPr>
            <p:cNvPr id="278536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37" name="Line 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38" name="Line 1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39" name="Rectangle 1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78540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8541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854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43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4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8545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8546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47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48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78549" name="Group 21"/>
          <p:cNvGrpSpPr>
            <a:grpSpLocks/>
          </p:cNvGrpSpPr>
          <p:nvPr/>
        </p:nvGrpSpPr>
        <p:grpSpPr bwMode="auto">
          <a:xfrm>
            <a:off x="6862763" y="5095875"/>
            <a:ext cx="500062" cy="233363"/>
            <a:chOff x="3600" y="219"/>
            <a:chExt cx="360" cy="175"/>
          </a:xfrm>
        </p:grpSpPr>
        <p:sp>
          <p:nvSpPr>
            <p:cNvPr id="278550" name="Oval 2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51" name="Line 2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52" name="Line 2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53" name="Rectangle 2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78554" name="Oval 2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8555" name="Group 2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8556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57" name="Line 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58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8559" name="Group 3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8560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61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62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78563" name="Group 35"/>
          <p:cNvGrpSpPr>
            <a:grpSpLocks/>
          </p:cNvGrpSpPr>
          <p:nvPr/>
        </p:nvGrpSpPr>
        <p:grpSpPr bwMode="auto">
          <a:xfrm>
            <a:off x="6059488" y="4719638"/>
            <a:ext cx="501650" cy="233362"/>
            <a:chOff x="3600" y="219"/>
            <a:chExt cx="360" cy="175"/>
          </a:xfrm>
        </p:grpSpPr>
        <p:sp>
          <p:nvSpPr>
            <p:cNvPr id="278564" name="Oval 3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65" name="Line 3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66" name="Line 3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67" name="Rectangle 3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78568" name="Oval 4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8569" name="Group 4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8570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71" name="Line 4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72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8573" name="Group 4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8574" name="Line 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75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76" name="Line 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78577" name="Line 49"/>
          <p:cNvSpPr>
            <a:spLocks noChangeShapeType="1"/>
          </p:cNvSpPr>
          <p:nvPr/>
        </p:nvSpPr>
        <p:spPr bwMode="auto">
          <a:xfrm flipV="1">
            <a:off x="6538913" y="4721225"/>
            <a:ext cx="931862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78" name="Freeform 50"/>
          <p:cNvSpPr>
            <a:spLocks/>
          </p:cNvSpPr>
          <p:nvPr/>
        </p:nvSpPr>
        <p:spPr bwMode="auto">
          <a:xfrm>
            <a:off x="2978150" y="3106738"/>
            <a:ext cx="1439863" cy="1166812"/>
          </a:xfrm>
          <a:custGeom>
            <a:avLst/>
            <a:gdLst/>
            <a:ahLst/>
            <a:cxnLst>
              <a:cxn ang="0">
                <a:pos x="210" y="0"/>
              </a:cxn>
              <a:cxn ang="0">
                <a:pos x="31" y="126"/>
              </a:cxn>
              <a:cxn ang="0">
                <a:pos x="25" y="434"/>
              </a:cxn>
              <a:cxn ang="0">
                <a:pos x="46" y="691"/>
              </a:cxn>
              <a:cxn ang="0">
                <a:pos x="218" y="701"/>
              </a:cxn>
              <a:cxn ang="0">
                <a:pos x="377" y="677"/>
              </a:cxn>
              <a:cxn ang="0">
                <a:pos x="551" y="665"/>
              </a:cxn>
              <a:cxn ang="0">
                <a:pos x="818" y="551"/>
              </a:cxn>
              <a:cxn ang="0">
                <a:pos x="902" y="377"/>
              </a:cxn>
              <a:cxn ang="0">
                <a:pos x="785" y="218"/>
              </a:cxn>
              <a:cxn ang="0">
                <a:pos x="590" y="122"/>
              </a:cxn>
              <a:cxn ang="0">
                <a:pos x="210" y="0"/>
              </a:cxn>
            </a:cxnLst>
            <a:rect l="0" t="0" r="r" b="b"/>
            <a:pathLst>
              <a:path w="907" h="735">
                <a:moveTo>
                  <a:pt x="210" y="0"/>
                </a:moveTo>
                <a:cubicBezTo>
                  <a:pt x="105" y="6"/>
                  <a:pt x="61" y="54"/>
                  <a:pt x="31" y="126"/>
                </a:cubicBezTo>
                <a:cubicBezTo>
                  <a:pt x="0" y="198"/>
                  <a:pt x="23" y="340"/>
                  <a:pt x="25" y="434"/>
                </a:cubicBezTo>
                <a:cubicBezTo>
                  <a:pt x="28" y="528"/>
                  <a:pt x="14" y="647"/>
                  <a:pt x="46" y="691"/>
                </a:cubicBezTo>
                <a:cubicBezTo>
                  <a:pt x="78" y="735"/>
                  <a:pt x="163" y="703"/>
                  <a:pt x="218" y="701"/>
                </a:cubicBezTo>
                <a:cubicBezTo>
                  <a:pt x="273" y="699"/>
                  <a:pt x="322" y="683"/>
                  <a:pt x="377" y="677"/>
                </a:cubicBezTo>
                <a:cubicBezTo>
                  <a:pt x="432" y="671"/>
                  <a:pt x="478" y="686"/>
                  <a:pt x="551" y="665"/>
                </a:cubicBezTo>
                <a:cubicBezTo>
                  <a:pt x="624" y="644"/>
                  <a:pt x="760" y="599"/>
                  <a:pt x="818" y="551"/>
                </a:cubicBezTo>
                <a:cubicBezTo>
                  <a:pt x="876" y="503"/>
                  <a:pt x="907" y="432"/>
                  <a:pt x="902" y="377"/>
                </a:cubicBezTo>
                <a:cubicBezTo>
                  <a:pt x="897" y="322"/>
                  <a:pt x="837" y="261"/>
                  <a:pt x="785" y="218"/>
                </a:cubicBezTo>
                <a:cubicBezTo>
                  <a:pt x="733" y="175"/>
                  <a:pt x="686" y="158"/>
                  <a:pt x="590" y="122"/>
                </a:cubicBezTo>
                <a:cubicBezTo>
                  <a:pt x="494" y="86"/>
                  <a:pt x="289" y="25"/>
                  <a:pt x="210" y="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79" name="Line 51"/>
          <p:cNvSpPr>
            <a:spLocks noChangeShapeType="1"/>
          </p:cNvSpPr>
          <p:nvPr/>
        </p:nvSpPr>
        <p:spPr bwMode="auto">
          <a:xfrm>
            <a:off x="3584575" y="3433763"/>
            <a:ext cx="347663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80" name="Line 52"/>
          <p:cNvSpPr>
            <a:spLocks noChangeShapeType="1"/>
          </p:cNvSpPr>
          <p:nvPr/>
        </p:nvSpPr>
        <p:spPr bwMode="auto">
          <a:xfrm>
            <a:off x="4230688" y="3765550"/>
            <a:ext cx="658812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81" name="Line 53"/>
          <p:cNvSpPr>
            <a:spLocks noChangeShapeType="1"/>
          </p:cNvSpPr>
          <p:nvPr/>
        </p:nvSpPr>
        <p:spPr bwMode="auto">
          <a:xfrm flipH="1">
            <a:off x="3324225" y="3543300"/>
            <a:ext cx="1588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82" name="Freeform 54"/>
          <p:cNvSpPr>
            <a:spLocks/>
          </p:cNvSpPr>
          <p:nvPr/>
        </p:nvSpPr>
        <p:spPr bwMode="auto">
          <a:xfrm>
            <a:off x="5411788" y="4313238"/>
            <a:ext cx="679450" cy="458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" y="289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83" name="Line 55"/>
          <p:cNvSpPr>
            <a:spLocks noChangeShapeType="1"/>
          </p:cNvSpPr>
          <p:nvPr/>
        </p:nvSpPr>
        <p:spPr bwMode="auto">
          <a:xfrm flipH="1">
            <a:off x="3597275" y="3697288"/>
            <a:ext cx="350838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8584" name="Group 56"/>
          <p:cNvGrpSpPr>
            <a:grpSpLocks/>
          </p:cNvGrpSpPr>
          <p:nvPr/>
        </p:nvGrpSpPr>
        <p:grpSpPr bwMode="auto">
          <a:xfrm>
            <a:off x="3084513" y="3303588"/>
            <a:ext cx="501650" cy="233362"/>
            <a:chOff x="3600" y="219"/>
            <a:chExt cx="360" cy="175"/>
          </a:xfrm>
        </p:grpSpPr>
        <p:sp>
          <p:nvSpPr>
            <p:cNvPr id="278585" name="Oval 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86" name="Line 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87" name="Line 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88" name="Rectangle 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78589" name="Oval 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8590" name="Group 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8591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92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93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8594" name="Group 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8595" name="Line 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96" name="Line 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97" name="Line 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78598" name="Group 70"/>
          <p:cNvGrpSpPr>
            <a:grpSpLocks/>
          </p:cNvGrpSpPr>
          <p:nvPr/>
        </p:nvGrpSpPr>
        <p:grpSpPr bwMode="auto">
          <a:xfrm>
            <a:off x="3087688" y="3838575"/>
            <a:ext cx="501650" cy="233363"/>
            <a:chOff x="3600" y="219"/>
            <a:chExt cx="360" cy="175"/>
          </a:xfrm>
        </p:grpSpPr>
        <p:sp>
          <p:nvSpPr>
            <p:cNvPr id="278599" name="Oval 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600" name="Line 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601" name="Line 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602" name="Rectangle 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78603" name="Oval 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8604" name="Group 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8605" name="Line 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606" name="Line 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607" name="Line 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8608" name="Group 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8609" name="Line 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610" name="Line 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611" name="Line 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78612" name="Group 84"/>
          <p:cNvGrpSpPr>
            <a:grpSpLocks/>
          </p:cNvGrpSpPr>
          <p:nvPr/>
        </p:nvGrpSpPr>
        <p:grpSpPr bwMode="auto">
          <a:xfrm>
            <a:off x="3727450" y="3638550"/>
            <a:ext cx="500063" cy="233363"/>
            <a:chOff x="3600" y="219"/>
            <a:chExt cx="360" cy="175"/>
          </a:xfrm>
        </p:grpSpPr>
        <p:sp>
          <p:nvSpPr>
            <p:cNvPr id="278613" name="Oval 8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614" name="Line 8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615" name="Line 8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616" name="Rectangle 8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78617" name="Oval 8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8618" name="Group 9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8619" name="Line 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620" name="Line 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621" name="Line 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8622" name="Group 9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8623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624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625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78626" name="Group 98"/>
          <p:cNvGrpSpPr>
            <a:grpSpLocks/>
          </p:cNvGrpSpPr>
          <p:nvPr/>
        </p:nvGrpSpPr>
        <p:grpSpPr bwMode="auto">
          <a:xfrm>
            <a:off x="4892675" y="4167188"/>
            <a:ext cx="501650" cy="233362"/>
            <a:chOff x="3600" y="219"/>
            <a:chExt cx="360" cy="175"/>
          </a:xfrm>
        </p:grpSpPr>
        <p:sp>
          <p:nvSpPr>
            <p:cNvPr id="278627" name="Oval 9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628" name="Line 10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629" name="Line 10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630" name="Rectangle 10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78631" name="Oval 10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8632" name="Group 10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8633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634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635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8636" name="Group 10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8637" name="Line 10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638" name="Line 11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639" name="Line 11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78640" name="Line 112"/>
          <p:cNvSpPr>
            <a:spLocks noChangeShapeType="1"/>
          </p:cNvSpPr>
          <p:nvPr/>
        </p:nvSpPr>
        <p:spPr bwMode="auto">
          <a:xfrm>
            <a:off x="2747963" y="3290888"/>
            <a:ext cx="352425" cy="125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8641" name="Group 113"/>
          <p:cNvGrpSpPr>
            <a:grpSpLocks/>
          </p:cNvGrpSpPr>
          <p:nvPr/>
        </p:nvGrpSpPr>
        <p:grpSpPr bwMode="auto">
          <a:xfrm>
            <a:off x="2254250" y="3160713"/>
            <a:ext cx="501650" cy="233362"/>
            <a:chOff x="3600" y="219"/>
            <a:chExt cx="360" cy="175"/>
          </a:xfrm>
        </p:grpSpPr>
        <p:sp>
          <p:nvSpPr>
            <p:cNvPr id="278642" name="Oval 11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643" name="Line 11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644" name="Line 11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645" name="Rectangle 11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78646" name="Oval 11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8647" name="Group 11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864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64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65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8651" name="Group 12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8652" name="Line 1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653" name="Line 1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654" name="Line 1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78655" name="Rectangle 127"/>
          <p:cNvSpPr>
            <a:spLocks noGrp="1" noChangeArrowheads="1"/>
          </p:cNvSpPr>
          <p:nvPr>
            <p:ph type="title"/>
          </p:nvPr>
        </p:nvSpPr>
        <p:spPr>
          <a:xfrm>
            <a:off x="284163" y="179388"/>
            <a:ext cx="8405812" cy="11430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rgbClr val="0033CC"/>
                </a:solidFill>
                <a:ea typeface="宋体" charset="-122"/>
              </a:rPr>
              <a:t>Multimedia and Quality of Service: What is it?</a:t>
            </a:r>
            <a:endParaRPr lang="en-US" altLang="zh-CN">
              <a:ea typeface="宋体" charset="-122"/>
            </a:endParaRPr>
          </a:p>
        </p:txBody>
      </p:sp>
      <p:grpSp>
        <p:nvGrpSpPr>
          <p:cNvPr id="278656" name="Group 128"/>
          <p:cNvGrpSpPr>
            <a:grpSpLocks/>
          </p:cNvGrpSpPr>
          <p:nvPr/>
        </p:nvGrpSpPr>
        <p:grpSpPr bwMode="auto">
          <a:xfrm>
            <a:off x="688975" y="1747838"/>
            <a:ext cx="1800225" cy="561975"/>
            <a:chOff x="3621" y="3265"/>
            <a:chExt cx="1776" cy="744"/>
          </a:xfrm>
        </p:grpSpPr>
        <p:pic>
          <p:nvPicPr>
            <p:cNvPr id="278657" name="Picture 129" descr="reel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</p:spPr>
        </p:pic>
        <p:sp>
          <p:nvSpPr>
            <p:cNvPr id="278658" name="Freeform 130"/>
            <p:cNvSpPr>
              <a:spLocks/>
            </p:cNvSpPr>
            <p:nvPr/>
          </p:nvSpPr>
          <p:spPr bwMode="auto">
            <a:xfrm>
              <a:off x="3972" y="3288"/>
              <a:ext cx="1401" cy="43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7" y="384"/>
                </a:cxn>
                <a:cxn ang="0">
                  <a:pos x="114" y="381"/>
                </a:cxn>
                <a:cxn ang="0">
                  <a:pos x="132" y="357"/>
                </a:cxn>
                <a:cxn ang="0">
                  <a:pos x="210" y="402"/>
                </a:cxn>
                <a:cxn ang="0">
                  <a:pos x="450" y="384"/>
                </a:cxn>
                <a:cxn ang="0">
                  <a:pos x="486" y="393"/>
                </a:cxn>
                <a:cxn ang="0">
                  <a:pos x="690" y="417"/>
                </a:cxn>
                <a:cxn ang="0">
                  <a:pos x="1074" y="438"/>
                </a:cxn>
                <a:cxn ang="0">
                  <a:pos x="1401" y="420"/>
                </a:cxn>
                <a:cxn ang="0">
                  <a:pos x="1392" y="165"/>
                </a:cxn>
                <a:cxn ang="0">
                  <a:pos x="291" y="0"/>
                </a:cxn>
                <a:cxn ang="0">
                  <a:pos x="0" y="6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659" name="Freeform 131"/>
            <p:cNvSpPr>
              <a:spLocks/>
            </p:cNvSpPr>
            <p:nvPr/>
          </p:nvSpPr>
          <p:spPr bwMode="auto">
            <a:xfrm>
              <a:off x="4242" y="3858"/>
              <a:ext cx="999" cy="12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17" y="12"/>
                </a:cxn>
                <a:cxn ang="0">
                  <a:pos x="744" y="36"/>
                </a:cxn>
                <a:cxn ang="0">
                  <a:pos x="801" y="42"/>
                </a:cxn>
                <a:cxn ang="0">
                  <a:pos x="876" y="6"/>
                </a:cxn>
                <a:cxn ang="0">
                  <a:pos x="933" y="0"/>
                </a:cxn>
                <a:cxn ang="0">
                  <a:pos x="981" y="15"/>
                </a:cxn>
                <a:cxn ang="0">
                  <a:pos x="999" y="51"/>
                </a:cxn>
                <a:cxn ang="0">
                  <a:pos x="987" y="123"/>
                </a:cxn>
                <a:cxn ang="0">
                  <a:pos x="18" y="120"/>
                </a:cxn>
                <a:cxn ang="0">
                  <a:pos x="0" y="6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78660" name="Picture 132" descr="video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</p:spPr>
        </p:pic>
      </p:grpSp>
      <p:grpSp>
        <p:nvGrpSpPr>
          <p:cNvPr id="278661" name="Group 133"/>
          <p:cNvGrpSpPr>
            <a:grpSpLocks/>
          </p:cNvGrpSpPr>
          <p:nvPr/>
        </p:nvGrpSpPr>
        <p:grpSpPr bwMode="auto">
          <a:xfrm>
            <a:off x="6650038" y="2763838"/>
            <a:ext cx="1463675" cy="1341437"/>
            <a:chOff x="4367" y="1793"/>
            <a:chExt cx="922" cy="845"/>
          </a:xfrm>
        </p:grpSpPr>
        <p:grpSp>
          <p:nvGrpSpPr>
            <p:cNvPr id="278662" name="Group 134"/>
            <p:cNvGrpSpPr>
              <a:grpSpLocks/>
            </p:cNvGrpSpPr>
            <p:nvPr/>
          </p:nvGrpSpPr>
          <p:grpSpPr bwMode="auto">
            <a:xfrm>
              <a:off x="4371" y="1799"/>
              <a:ext cx="918" cy="839"/>
              <a:chOff x="1044" y="2733"/>
              <a:chExt cx="918" cy="839"/>
            </a:xfrm>
          </p:grpSpPr>
          <p:sp>
            <p:nvSpPr>
              <p:cNvPr id="278663" name="Rectangle 135"/>
              <p:cNvSpPr>
                <a:spLocks noChangeArrowheads="1"/>
              </p:cNvSpPr>
              <p:nvPr/>
            </p:nvSpPr>
            <p:spPr bwMode="auto">
              <a:xfrm>
                <a:off x="1044" y="2733"/>
                <a:ext cx="918" cy="744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76200">
                <a:solidFill>
                  <a:srgbClr val="5F5F5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664" name="Rectangle 136"/>
              <p:cNvSpPr>
                <a:spLocks noChangeArrowheads="1"/>
              </p:cNvSpPr>
              <p:nvPr/>
            </p:nvSpPr>
            <p:spPr bwMode="auto">
              <a:xfrm>
                <a:off x="1314" y="3480"/>
                <a:ext cx="390" cy="47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rgbClr val="5F5F5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665" name="Rectangle 137"/>
              <p:cNvSpPr>
                <a:spLocks noChangeArrowheads="1"/>
              </p:cNvSpPr>
              <p:nvPr/>
            </p:nvSpPr>
            <p:spPr bwMode="auto">
              <a:xfrm>
                <a:off x="1047" y="3522"/>
                <a:ext cx="903" cy="5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8666" name="Rectangle 138"/>
            <p:cNvSpPr>
              <a:spLocks noChangeArrowheads="1"/>
            </p:cNvSpPr>
            <p:nvPr/>
          </p:nvSpPr>
          <p:spPr bwMode="auto">
            <a:xfrm>
              <a:off x="4367" y="1793"/>
              <a:ext cx="921" cy="73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8667" name="Freeform 139"/>
          <p:cNvSpPr>
            <a:spLocks/>
          </p:cNvSpPr>
          <p:nvPr/>
        </p:nvSpPr>
        <p:spPr bwMode="auto">
          <a:xfrm>
            <a:off x="1757363" y="2182813"/>
            <a:ext cx="5795962" cy="2573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511"/>
              </a:cxn>
              <a:cxn ang="0">
                <a:pos x="353" y="665"/>
              </a:cxn>
              <a:cxn ang="0">
                <a:pos x="669" y="673"/>
              </a:cxn>
              <a:cxn ang="0">
                <a:pos x="977" y="797"/>
              </a:cxn>
              <a:cxn ang="0">
                <a:pos x="1157" y="745"/>
              </a:cxn>
              <a:cxn ang="0">
                <a:pos x="1429" y="909"/>
              </a:cxn>
              <a:cxn ang="0">
                <a:pos x="1569" y="953"/>
              </a:cxn>
              <a:cxn ang="0">
                <a:pos x="1969" y="1261"/>
              </a:cxn>
              <a:cxn ang="0">
                <a:pos x="2317" y="1301"/>
              </a:cxn>
              <a:cxn ang="0">
                <a:pos x="2797" y="1621"/>
              </a:cxn>
              <a:cxn ang="0">
                <a:pos x="3651" y="1559"/>
              </a:cxn>
              <a:cxn ang="0">
                <a:pos x="3651" y="1187"/>
              </a:cxn>
            </a:cxnLst>
            <a:rect l="0" t="0" r="r" b="b"/>
            <a:pathLst>
              <a:path w="3651" h="1621">
                <a:moveTo>
                  <a:pt x="0" y="0"/>
                </a:moveTo>
                <a:lnTo>
                  <a:pt x="1" y="511"/>
                </a:lnTo>
                <a:lnTo>
                  <a:pt x="353" y="665"/>
                </a:lnTo>
                <a:lnTo>
                  <a:pt x="669" y="673"/>
                </a:lnTo>
                <a:lnTo>
                  <a:pt x="977" y="797"/>
                </a:lnTo>
                <a:lnTo>
                  <a:pt x="1157" y="745"/>
                </a:lnTo>
                <a:lnTo>
                  <a:pt x="1429" y="909"/>
                </a:lnTo>
                <a:lnTo>
                  <a:pt x="1569" y="953"/>
                </a:lnTo>
                <a:lnTo>
                  <a:pt x="1969" y="1261"/>
                </a:lnTo>
                <a:lnTo>
                  <a:pt x="2317" y="1301"/>
                </a:lnTo>
                <a:lnTo>
                  <a:pt x="2797" y="1621"/>
                </a:lnTo>
                <a:lnTo>
                  <a:pt x="3651" y="1559"/>
                </a:lnTo>
                <a:lnTo>
                  <a:pt x="3651" y="1187"/>
                </a:lnTo>
              </a:path>
            </a:pathLst>
          </a:custGeom>
          <a:noFill/>
          <a:ln w="5715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8668" name="Object 140"/>
          <p:cNvGraphicFramePr>
            <a:graphicFrameLocks noChangeAspect="1"/>
          </p:cNvGraphicFramePr>
          <p:nvPr/>
        </p:nvGraphicFramePr>
        <p:xfrm>
          <a:off x="1387475" y="2312988"/>
          <a:ext cx="519113" cy="803275"/>
        </p:xfrm>
        <a:graphic>
          <a:graphicData uri="http://schemas.openxmlformats.org/presentationml/2006/ole">
            <p:oleObj spid="_x0000_s278668" name="Clip" r:id="rId6" imgW="857160" imgH="1324080" progId="">
              <p:embed/>
            </p:oleObj>
          </a:graphicData>
        </a:graphic>
      </p:graphicFrame>
      <p:grpSp>
        <p:nvGrpSpPr>
          <p:cNvPr id="278669" name="Group 141"/>
          <p:cNvGrpSpPr>
            <a:grpSpLocks/>
          </p:cNvGrpSpPr>
          <p:nvPr/>
        </p:nvGrpSpPr>
        <p:grpSpPr bwMode="auto">
          <a:xfrm>
            <a:off x="5168900" y="4848225"/>
            <a:ext cx="501650" cy="233363"/>
            <a:chOff x="3600" y="219"/>
            <a:chExt cx="360" cy="175"/>
          </a:xfrm>
        </p:grpSpPr>
        <p:sp>
          <p:nvSpPr>
            <p:cNvPr id="278670" name="Oval 14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671" name="Line 14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672" name="Line 14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673" name="Rectangle 14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78674" name="Oval 14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8675" name="Group 14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8676" name="Line 1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677" name="Line 1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678" name="Line 1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8679" name="Group 15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8680" name="Line 1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681" name="Line 1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682" name="Line 1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78683" name="Freeform 155"/>
          <p:cNvSpPr>
            <a:spLocks/>
          </p:cNvSpPr>
          <p:nvPr/>
        </p:nvSpPr>
        <p:spPr bwMode="auto">
          <a:xfrm>
            <a:off x="5197475" y="4394200"/>
            <a:ext cx="193675" cy="473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" y="289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684" name="Freeform 156"/>
          <p:cNvSpPr>
            <a:spLocks/>
          </p:cNvSpPr>
          <p:nvPr/>
        </p:nvSpPr>
        <p:spPr bwMode="auto">
          <a:xfrm flipV="1">
            <a:off x="5668963" y="4867275"/>
            <a:ext cx="379412" cy="93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" y="289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8685" name="Object 157"/>
          <p:cNvGraphicFramePr>
            <a:graphicFrameLocks noChangeAspect="1"/>
          </p:cNvGraphicFramePr>
          <p:nvPr/>
        </p:nvGraphicFramePr>
        <p:xfrm>
          <a:off x="3736975" y="2586038"/>
          <a:ext cx="722313" cy="476250"/>
        </p:xfrm>
        <a:graphic>
          <a:graphicData uri="http://schemas.openxmlformats.org/presentationml/2006/ole">
            <p:oleObj spid="_x0000_s278685" name="Clip" r:id="rId7" imgW="676440" imgH="485640" progId="">
              <p:embed/>
            </p:oleObj>
          </a:graphicData>
        </a:graphic>
      </p:graphicFrame>
      <p:sp>
        <p:nvSpPr>
          <p:cNvPr id="278686" name="Freeform 158"/>
          <p:cNvSpPr>
            <a:spLocks/>
          </p:cNvSpPr>
          <p:nvPr/>
        </p:nvSpPr>
        <p:spPr bwMode="auto">
          <a:xfrm>
            <a:off x="5445125" y="5080000"/>
            <a:ext cx="107950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" y="289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8687" name="Object 159"/>
          <p:cNvGraphicFramePr>
            <a:graphicFrameLocks noChangeAspect="1"/>
          </p:cNvGraphicFramePr>
          <p:nvPr/>
        </p:nvGraphicFramePr>
        <p:xfrm>
          <a:off x="5232400" y="5329238"/>
          <a:ext cx="722313" cy="476250"/>
        </p:xfrm>
        <a:graphic>
          <a:graphicData uri="http://schemas.openxmlformats.org/presentationml/2006/ole">
            <p:oleObj spid="_x0000_s278687" name="Clip" r:id="rId8" imgW="676440" imgH="485640" progId="">
              <p:embed/>
            </p:oleObj>
          </a:graphicData>
        </a:graphic>
      </p:graphicFrame>
      <p:sp>
        <p:nvSpPr>
          <p:cNvPr id="278688" name="Freeform 160"/>
          <p:cNvSpPr>
            <a:spLocks/>
          </p:cNvSpPr>
          <p:nvPr/>
        </p:nvSpPr>
        <p:spPr bwMode="auto">
          <a:xfrm flipH="1">
            <a:off x="3400425" y="2974975"/>
            <a:ext cx="415925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" y="289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689" name="Freeform 161"/>
          <p:cNvSpPr>
            <a:spLocks/>
          </p:cNvSpPr>
          <p:nvPr/>
        </p:nvSpPr>
        <p:spPr bwMode="auto">
          <a:xfrm>
            <a:off x="3114675" y="2867025"/>
            <a:ext cx="2400300" cy="2481263"/>
          </a:xfrm>
          <a:custGeom>
            <a:avLst/>
            <a:gdLst/>
            <a:ahLst/>
            <a:cxnLst>
              <a:cxn ang="0">
                <a:pos x="468" y="0"/>
              </a:cxn>
              <a:cxn ang="0">
                <a:pos x="0" y="396"/>
              </a:cxn>
              <a:cxn ang="0">
                <a:pos x="108" y="423"/>
              </a:cxn>
              <a:cxn ang="0">
                <a:pos x="315" y="381"/>
              </a:cxn>
              <a:cxn ang="0">
                <a:pos x="570" y="555"/>
              </a:cxn>
              <a:cxn ang="0">
                <a:pos x="693" y="573"/>
              </a:cxn>
              <a:cxn ang="0">
                <a:pos x="1080" y="882"/>
              </a:cxn>
              <a:cxn ang="0">
                <a:pos x="1254" y="900"/>
              </a:cxn>
              <a:cxn ang="0">
                <a:pos x="1512" y="1563"/>
              </a:cxn>
            </a:cxnLst>
            <a:rect l="0" t="0" r="r" b="b"/>
            <a:pathLst>
              <a:path w="1512" h="1563">
                <a:moveTo>
                  <a:pt x="468" y="0"/>
                </a:moveTo>
                <a:lnTo>
                  <a:pt x="0" y="396"/>
                </a:lnTo>
                <a:lnTo>
                  <a:pt x="108" y="423"/>
                </a:lnTo>
                <a:lnTo>
                  <a:pt x="315" y="381"/>
                </a:lnTo>
                <a:lnTo>
                  <a:pt x="570" y="555"/>
                </a:lnTo>
                <a:lnTo>
                  <a:pt x="693" y="573"/>
                </a:lnTo>
                <a:lnTo>
                  <a:pt x="1080" y="882"/>
                </a:lnTo>
                <a:lnTo>
                  <a:pt x="1254" y="900"/>
                </a:lnTo>
                <a:lnTo>
                  <a:pt x="1512" y="1563"/>
                </a:lnTo>
              </a:path>
            </a:pathLst>
          </a:custGeom>
          <a:noFill/>
          <a:ln w="57150" cmpd="sng">
            <a:solidFill>
              <a:srgbClr val="FF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690" name="Line 162"/>
          <p:cNvSpPr>
            <a:spLocks noChangeShapeType="1"/>
          </p:cNvSpPr>
          <p:nvPr/>
        </p:nvSpPr>
        <p:spPr bwMode="auto">
          <a:xfrm flipH="1">
            <a:off x="7686675" y="4210050"/>
            <a:ext cx="1588" cy="420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691" name="Text Box 163"/>
          <p:cNvSpPr txBox="1">
            <a:spLocks noChangeArrowheads="1"/>
          </p:cNvSpPr>
          <p:nvPr/>
        </p:nvSpPr>
        <p:spPr bwMode="auto">
          <a:xfrm>
            <a:off x="4614863" y="1290638"/>
            <a:ext cx="37957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multimedia applications: </a:t>
            </a:r>
            <a:r>
              <a:rPr lang="en-US" altLang="zh-CN" sz="2400">
                <a:ea typeface="宋体" charset="-122"/>
              </a:rPr>
              <a:t>network audio and video</a:t>
            </a:r>
          </a:p>
          <a:p>
            <a:r>
              <a:rPr lang="en-US" altLang="zh-CN" sz="2400">
                <a:ea typeface="宋体" charset="-122"/>
              </a:rPr>
              <a:t>(“continuous media”)</a:t>
            </a:r>
          </a:p>
        </p:txBody>
      </p:sp>
      <p:grpSp>
        <p:nvGrpSpPr>
          <p:cNvPr id="278692" name="Group 164"/>
          <p:cNvGrpSpPr>
            <a:grpSpLocks/>
          </p:cNvGrpSpPr>
          <p:nvPr/>
        </p:nvGrpSpPr>
        <p:grpSpPr bwMode="auto">
          <a:xfrm>
            <a:off x="352425" y="4048125"/>
            <a:ext cx="4303713" cy="2243138"/>
            <a:chOff x="222" y="2550"/>
            <a:chExt cx="2711" cy="1413"/>
          </a:xfrm>
        </p:grpSpPr>
        <p:sp>
          <p:nvSpPr>
            <p:cNvPr id="278693" name="Text Box 165"/>
            <p:cNvSpPr txBox="1">
              <a:spLocks noChangeArrowheads="1"/>
            </p:cNvSpPr>
            <p:nvPr/>
          </p:nvSpPr>
          <p:spPr bwMode="auto">
            <a:xfrm>
              <a:off x="392" y="2882"/>
              <a:ext cx="2391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ea typeface="宋体" charset="-122"/>
                </a:rPr>
                <a:t>network provides application with </a:t>
              </a:r>
              <a:r>
                <a:rPr lang="en-US" altLang="zh-CN" sz="2400" i="1">
                  <a:solidFill>
                    <a:srgbClr val="FF0000"/>
                  </a:solidFill>
                  <a:ea typeface="宋体" charset="-122"/>
                </a:rPr>
                <a:t>level of performance needed for application to function.</a:t>
              </a:r>
            </a:p>
          </p:txBody>
        </p:sp>
        <p:sp>
          <p:nvSpPr>
            <p:cNvPr id="278694" name="Rectangle 166"/>
            <p:cNvSpPr>
              <a:spLocks noChangeArrowheads="1"/>
            </p:cNvSpPr>
            <p:nvPr/>
          </p:nvSpPr>
          <p:spPr bwMode="auto">
            <a:xfrm>
              <a:off x="222" y="2719"/>
              <a:ext cx="2711" cy="12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pSp>
          <p:nvGrpSpPr>
            <p:cNvPr id="278695" name="Group 167"/>
            <p:cNvGrpSpPr>
              <a:grpSpLocks/>
            </p:cNvGrpSpPr>
            <p:nvPr/>
          </p:nvGrpSpPr>
          <p:grpSpPr bwMode="auto">
            <a:xfrm>
              <a:off x="378" y="2550"/>
              <a:ext cx="601" cy="327"/>
              <a:chOff x="378" y="1832"/>
              <a:chExt cx="601" cy="327"/>
            </a:xfrm>
          </p:grpSpPr>
          <p:sp>
            <p:nvSpPr>
              <p:cNvPr id="278696" name="Rectangle 168"/>
              <p:cNvSpPr>
                <a:spLocks noChangeArrowheads="1"/>
              </p:cNvSpPr>
              <p:nvPr/>
            </p:nvSpPr>
            <p:spPr bwMode="auto">
              <a:xfrm>
                <a:off x="378" y="1845"/>
                <a:ext cx="577" cy="2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697" name="Text Box 169"/>
              <p:cNvSpPr txBox="1">
                <a:spLocks noChangeArrowheads="1"/>
              </p:cNvSpPr>
              <p:nvPr/>
            </p:nvSpPr>
            <p:spPr bwMode="auto">
              <a:xfrm>
                <a:off x="394" y="1832"/>
                <a:ext cx="58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0000"/>
                    </a:solidFill>
                    <a:ea typeface="宋体" charset="-122"/>
                  </a:rPr>
                  <a:t>QoS</a:t>
                </a:r>
                <a:endParaRPr lang="en-US" altLang="zh-CN" sz="2400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8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8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8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8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8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8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8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8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8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667" grpId="0" animBg="1"/>
      <p:bldP spid="27868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C1AB67C4-48E8-4362-BB05-2FF284C891F0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>
                <a:ea typeface="宋体" charset="-122"/>
              </a:rPr>
              <a:t>How should the Internet evolve to better support multimedia?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4650" y="1339850"/>
            <a:ext cx="3968750" cy="49085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000" u="sng" dirty="0">
                <a:solidFill>
                  <a:srgbClr val="FF0000"/>
                </a:solidFill>
                <a:ea typeface="宋体" charset="-122"/>
              </a:rPr>
              <a:t>Integrated services philosophy:</a:t>
            </a:r>
            <a:r>
              <a:rPr lang="en-US" altLang="zh-CN" sz="2000" dirty="0">
                <a:ea typeface="宋体" charset="-122"/>
              </a:rPr>
              <a:t> </a:t>
            </a:r>
          </a:p>
          <a:p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fundamental changes </a:t>
            </a:r>
            <a:r>
              <a:rPr lang="en-US" altLang="zh-CN" sz="2000" dirty="0">
                <a:ea typeface="宋体" charset="-122"/>
              </a:rPr>
              <a:t>in Internet so that apps can reserve end-to-end bandwidth</a:t>
            </a:r>
          </a:p>
          <a:p>
            <a:r>
              <a:rPr lang="en-US" altLang="zh-CN" sz="2000" dirty="0">
                <a:ea typeface="宋体" charset="-122"/>
              </a:rPr>
              <a:t>requires new, complex software in hosts &amp; routers</a:t>
            </a:r>
          </a:p>
          <a:p>
            <a:pPr>
              <a:buFont typeface="ZapfDingbats" pitchFamily="82" charset="2"/>
              <a:buNone/>
            </a:pPr>
            <a:endParaRPr lang="en-US" altLang="zh-CN" sz="2000" u="sng" dirty="0" smtClean="0">
              <a:solidFill>
                <a:srgbClr val="FF0000"/>
              </a:solidFill>
              <a:ea typeface="宋体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000" u="sng" dirty="0" smtClean="0">
                <a:solidFill>
                  <a:srgbClr val="FF0000"/>
                </a:solidFill>
                <a:ea typeface="宋体" charset="-122"/>
              </a:rPr>
              <a:t>Laissez-faire</a:t>
            </a:r>
            <a:endParaRPr lang="en-US" altLang="zh-CN" sz="2000" dirty="0" smtClean="0">
              <a:ea typeface="宋体" charset="-122"/>
            </a:endParaRPr>
          </a:p>
          <a:p>
            <a:r>
              <a:rPr lang="en-US" altLang="zh-CN" sz="2000" dirty="0" smtClean="0">
                <a:solidFill>
                  <a:schemeClr val="accent2"/>
                </a:solidFill>
                <a:ea typeface="宋体" charset="-122"/>
              </a:rPr>
              <a:t>no major changes</a:t>
            </a:r>
          </a:p>
          <a:p>
            <a:r>
              <a:rPr lang="en-US" altLang="zh-CN" sz="2000" dirty="0" smtClean="0">
                <a:ea typeface="宋体" charset="-122"/>
              </a:rPr>
              <a:t>more </a:t>
            </a:r>
            <a:r>
              <a:rPr lang="en-US" altLang="zh-CN" sz="2000" dirty="0">
                <a:ea typeface="宋体" charset="-122"/>
              </a:rPr>
              <a:t>bandwidth when needed</a:t>
            </a:r>
          </a:p>
          <a:p>
            <a:r>
              <a:rPr lang="en-US" altLang="zh-CN" sz="2000" dirty="0">
                <a:ea typeface="宋体" charset="-122"/>
              </a:rPr>
              <a:t>content distribution, application-layer multicast</a:t>
            </a:r>
          </a:p>
          <a:p>
            <a:pPr lvl="1"/>
            <a:r>
              <a:rPr lang="en-US" altLang="zh-CN" sz="1800" dirty="0">
                <a:ea typeface="宋体" charset="-122"/>
              </a:rPr>
              <a:t>application layer</a:t>
            </a:r>
          </a:p>
          <a:p>
            <a:pPr lvl="1">
              <a:buFont typeface="ZapfDingbats" pitchFamily="82" charset="2"/>
              <a:buNone/>
            </a:pPr>
            <a:endParaRPr lang="en-US" altLang="zh-CN" sz="1800" dirty="0">
              <a:ea typeface="宋体" charset="-122"/>
            </a:endParaRPr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39850"/>
            <a:ext cx="3810000" cy="22828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000" u="sng" dirty="0">
                <a:solidFill>
                  <a:srgbClr val="FF0000"/>
                </a:solidFill>
                <a:ea typeface="宋体" charset="-122"/>
              </a:rPr>
              <a:t>Differentiated services philosophy:</a:t>
            </a:r>
          </a:p>
          <a:p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fewer changes </a:t>
            </a:r>
            <a:r>
              <a:rPr lang="en-US" altLang="zh-CN" sz="2000" dirty="0">
                <a:ea typeface="宋体" charset="-122"/>
              </a:rPr>
              <a:t>to Internet infrastructure, yet provide 1st and 2nd class service</a:t>
            </a:r>
          </a:p>
        </p:txBody>
      </p:sp>
      <p:graphicFrame>
        <p:nvGraphicFramePr>
          <p:cNvPr id="276491" name="Object 11"/>
          <p:cNvGraphicFramePr>
            <a:graphicFrameLocks noChangeAspect="1"/>
          </p:cNvGraphicFramePr>
          <p:nvPr/>
        </p:nvGraphicFramePr>
        <p:xfrm>
          <a:off x="5961063" y="3400425"/>
          <a:ext cx="638175" cy="1938338"/>
        </p:xfrm>
        <a:graphic>
          <a:graphicData uri="http://schemas.openxmlformats.org/presentationml/2006/ole">
            <p:oleObj spid="_x0000_s276491" name="Microsoft ClipArt Gallery" r:id="rId4" imgW="1295640" imgH="3934080" progId="">
              <p:embed/>
            </p:oleObj>
          </a:graphicData>
        </a:graphic>
      </p:graphicFrame>
      <p:sp>
        <p:nvSpPr>
          <p:cNvPr id="276492" name="Text Box 12"/>
          <p:cNvSpPr txBox="1">
            <a:spLocks noChangeArrowheads="1"/>
          </p:cNvSpPr>
          <p:nvPr/>
        </p:nvSpPr>
        <p:spPr bwMode="auto">
          <a:xfrm>
            <a:off x="4818063" y="5476875"/>
            <a:ext cx="312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What’s your opinion?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20668" cy="871538"/>
          </a:xfrm>
        </p:spPr>
        <p:txBody>
          <a:bodyPr/>
          <a:lstStyle/>
          <a:p>
            <a:pPr algn="l"/>
            <a:r>
              <a:rPr lang="en-GB" altLang="zh-CN" dirty="0" smtClean="0"/>
              <a:t>Three approaches to supporting MM app.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5-</a:t>
            </a:r>
            <a:fld id="{DC4CD95C-A14F-4763-A5AC-B308BB670FA3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56479" y="1148577"/>
          <a:ext cx="8497228" cy="3433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472"/>
                <a:gridCol w="1159727"/>
                <a:gridCol w="1193181"/>
                <a:gridCol w="1315843"/>
                <a:gridCol w="1237786"/>
                <a:gridCol w="2007219"/>
              </a:tblGrid>
              <a:tr h="8474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600" dirty="0" smtClean="0"/>
                        <a:t>Approach</a:t>
                      </a:r>
                      <a:endParaRPr lang="zh-CN" altLang="en-US" sz="1600" dirty="0" smtClean="0"/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600" dirty="0" smtClean="0"/>
                        <a:t>Unit of allocation</a:t>
                      </a:r>
                      <a:endParaRPr lang="zh-CN" altLang="en-US" sz="1600" dirty="0" smtClean="0"/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600" dirty="0" smtClean="0"/>
                        <a:t>Guarantee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600" dirty="0" smtClean="0"/>
                        <a:t>Deployment to</a:t>
                      </a:r>
                      <a:r>
                        <a:rPr lang="en-GB" altLang="zh-CN" sz="1600" baseline="0" dirty="0" smtClean="0"/>
                        <a:t> date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600" dirty="0" smtClean="0"/>
                        <a:t>Complexity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600" dirty="0" smtClean="0"/>
                        <a:t>Mechanisms</a:t>
                      </a:r>
                      <a:endParaRPr lang="zh-CN" altLang="en-US" sz="1600" dirty="0"/>
                    </a:p>
                  </a:txBody>
                  <a:tcPr/>
                </a:tc>
              </a:tr>
              <a:tr h="696595">
                <a:tc>
                  <a:txBody>
                    <a:bodyPr/>
                    <a:lstStyle/>
                    <a:p>
                      <a:r>
                        <a:rPr lang="en-GB" altLang="zh-CN" sz="1600" dirty="0" smtClean="0"/>
                        <a:t>making the best of best-effort</a:t>
                      </a:r>
                      <a:r>
                        <a:rPr lang="en-GB" altLang="zh-CN" sz="1600" baseline="0" dirty="0" smtClean="0"/>
                        <a:t> service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600" dirty="0" smtClean="0"/>
                        <a:t>none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600" dirty="0" smtClean="0"/>
                        <a:t>none or soft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600" dirty="0" smtClean="0"/>
                        <a:t>everywhere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600" dirty="0" smtClean="0"/>
                        <a:t>minimal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600" dirty="0" smtClean="0"/>
                        <a:t>application layer support,</a:t>
                      </a:r>
                      <a:r>
                        <a:rPr lang="en-GB" altLang="zh-CN" sz="1600" baseline="0" dirty="0" smtClean="0"/>
                        <a:t> CDN, over-provisioning</a:t>
                      </a:r>
                      <a:endParaRPr lang="zh-CN" altLang="en-US" sz="1600" dirty="0"/>
                    </a:p>
                  </a:txBody>
                  <a:tcPr/>
                </a:tc>
              </a:tr>
              <a:tr h="696595">
                <a:tc>
                  <a:txBody>
                    <a:bodyPr/>
                    <a:lstStyle/>
                    <a:p>
                      <a:r>
                        <a:rPr lang="en-GB" altLang="zh-CN" sz="1600" dirty="0" smtClean="0"/>
                        <a:t>differential </a:t>
                      </a:r>
                      <a:r>
                        <a:rPr lang="en-GB" altLang="zh-CN" sz="1600" dirty="0" err="1" smtClean="0"/>
                        <a:t>QoS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600" dirty="0" smtClean="0"/>
                        <a:t>classes of flows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600" dirty="0" smtClean="0"/>
                        <a:t>none or soft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600" dirty="0" smtClean="0"/>
                        <a:t>some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600" dirty="0" smtClean="0"/>
                        <a:t>medium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600" dirty="0" smtClean="0"/>
                        <a:t>policing, scheduling</a:t>
                      </a:r>
                      <a:endParaRPr lang="zh-CN" altLang="en-US" sz="1600" dirty="0"/>
                    </a:p>
                  </a:txBody>
                  <a:tcPr/>
                </a:tc>
              </a:tr>
              <a:tr h="696595">
                <a:tc>
                  <a:txBody>
                    <a:bodyPr/>
                    <a:lstStyle/>
                    <a:p>
                      <a:r>
                        <a:rPr lang="en-GB" altLang="zh-CN" sz="1600" dirty="0" smtClean="0"/>
                        <a:t>guaranteed </a:t>
                      </a:r>
                      <a:r>
                        <a:rPr lang="en-GB" altLang="zh-CN" sz="1600" dirty="0" err="1" smtClean="0"/>
                        <a:t>QoS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600" dirty="0" smtClean="0"/>
                        <a:t>individual flows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600" dirty="0" smtClean="0"/>
                        <a:t>soft or hard,</a:t>
                      </a:r>
                      <a:r>
                        <a:rPr lang="en-GB" altLang="zh-CN" sz="1600" baseline="0" dirty="0" smtClean="0"/>
                        <a:t> once a flow is admitted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600" dirty="0" smtClean="0"/>
                        <a:t>little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600" dirty="0" smtClean="0"/>
                        <a:t>high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600" dirty="0" smtClean="0"/>
                        <a:t>policing, scheduling, call admission</a:t>
                      </a:r>
                      <a:r>
                        <a:rPr lang="en-GB" altLang="zh-CN" sz="1600" baseline="0" dirty="0" smtClean="0"/>
                        <a:t> and signalling</a:t>
                      </a:r>
                      <a:endParaRPr lang="zh-CN" altLang="en-US" sz="1600" dirty="0" smtClean="0"/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6479" y="4672361"/>
            <a:ext cx="8642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hard guarantee </a:t>
            </a:r>
            <a:r>
              <a:rPr lang="en-US" altLang="zh-CN" dirty="0" smtClean="0"/>
              <a:t>– the application will receive its requested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with certainty. 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soft guarantee </a:t>
            </a:r>
            <a:r>
              <a:rPr lang="en-US" altLang="zh-CN" dirty="0" smtClean="0"/>
              <a:t>– the application will receive its requested quality of service </a:t>
            </a:r>
            <a:r>
              <a:rPr lang="en-US" altLang="zh-CN" dirty="0" smtClean="0">
                <a:solidFill>
                  <a:srgbClr val="FF0000"/>
                </a:solidFill>
              </a:rPr>
              <a:t>with high probability. 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content distribution networks (CDNs) </a:t>
            </a:r>
            <a:r>
              <a:rPr lang="en-US" altLang="zh-CN" dirty="0" smtClean="0"/>
              <a:t>replicate stored content and put the </a:t>
            </a:r>
          </a:p>
          <a:p>
            <a:r>
              <a:rPr lang="en-US" altLang="zh-CN" dirty="0" smtClean="0"/>
              <a:t>replicated content at the edges of the Internet. </a:t>
            </a:r>
            <a:r>
              <a:rPr lang="en-US" altLang="zh-CN" u="sng" dirty="0" smtClean="0"/>
              <a:t>CDNs provide a differentiated service to content providers.</a:t>
            </a:r>
            <a:endParaRPr lang="zh-CN" alt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E23BD183-A92D-42A0-AA37-722C8F3ADCE3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ea typeface="宋体" charset="-122"/>
              </a:rPr>
              <a:t>Unit 5 outline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228725"/>
            <a:ext cx="4262438" cy="49085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5.1 </a:t>
            </a:r>
            <a:r>
              <a:rPr lang="en-US" altLang="zh-CN" sz="2400" dirty="0">
                <a:ea typeface="宋体" charset="-122"/>
              </a:rPr>
              <a:t>multimedia networking applications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5.2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streaming stored audio and video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5.3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making the best out of best effort service</a:t>
            </a:r>
          </a:p>
          <a:p>
            <a:pPr>
              <a:buFont typeface="ZapfDingbats" pitchFamily="82" charset="2"/>
              <a:buNone/>
            </a:pPr>
            <a:endParaRPr lang="en-US" altLang="zh-CN" sz="2000" dirty="0">
              <a:ea typeface="宋体" charset="-122"/>
            </a:endParaRPr>
          </a:p>
        </p:txBody>
      </p:sp>
      <p:sp>
        <p:nvSpPr>
          <p:cNvPr id="5908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84763" y="1247775"/>
            <a:ext cx="36322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5.4 </a:t>
            </a:r>
            <a:r>
              <a:rPr lang="en-US" altLang="zh-CN" sz="2400" dirty="0">
                <a:ea typeface="宋体" charset="-122"/>
              </a:rPr>
              <a:t>providing multiple classes of service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5.5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providing </a:t>
            </a:r>
            <a:r>
              <a:rPr lang="en-US" altLang="zh-CN" sz="2400" dirty="0" err="1">
                <a:ea typeface="宋体" charset="-122"/>
              </a:rPr>
              <a:t>QoS</a:t>
            </a:r>
            <a:r>
              <a:rPr lang="en-US" altLang="zh-CN" sz="2400" dirty="0">
                <a:ea typeface="宋体" charset="-122"/>
              </a:rPr>
              <a:t> guarantees </a:t>
            </a:r>
          </a:p>
          <a:p>
            <a:endParaRPr lang="en-US" altLang="zh-CN" sz="2400" dirty="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endParaRPr lang="en-US" altLang="zh-CN" sz="2000" dirty="0">
              <a:ea typeface="宋体" charset="-122"/>
            </a:endParaRPr>
          </a:p>
          <a:p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2137A39C-921E-4CEF-AF9B-CB46BCA8B0D5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Streaming Stored Multimedia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2413" y="1255713"/>
            <a:ext cx="4249737" cy="49085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application-level streaming techniques </a:t>
            </a:r>
            <a:r>
              <a:rPr lang="en-US" altLang="zh-CN" sz="2400" dirty="0">
                <a:ea typeface="宋体" charset="-122"/>
              </a:rPr>
              <a:t>for making the best out of best effort service:</a:t>
            </a:r>
          </a:p>
          <a:p>
            <a:pPr lvl="1"/>
            <a:r>
              <a:rPr lang="en-US" altLang="zh-CN" dirty="0">
                <a:ea typeface="宋体" charset="-122"/>
              </a:rPr>
              <a:t> client-side buffering</a:t>
            </a:r>
          </a:p>
          <a:p>
            <a:pPr lvl="1"/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charset="-122"/>
              </a:rPr>
              <a:t>use of UDP versus TCP</a:t>
            </a:r>
          </a:p>
          <a:p>
            <a:pPr lvl="1"/>
            <a:r>
              <a:rPr lang="en-US" altLang="zh-CN" dirty="0">
                <a:ea typeface="宋体" charset="-122"/>
              </a:rPr>
              <a:t> multiple encodings of multimedia</a:t>
            </a:r>
            <a:br>
              <a:rPr lang="en-US" altLang="zh-CN" dirty="0">
                <a:ea typeface="宋体" charset="-122"/>
              </a:rPr>
            </a:br>
            <a:endParaRPr lang="en-US" altLang="zh-CN" dirty="0">
              <a:ea typeface="宋体" charset="-122"/>
            </a:endParaRPr>
          </a:p>
          <a:p>
            <a:pPr lvl="1">
              <a:buFont typeface="ZapfDingbats" pitchFamily="82" charset="2"/>
              <a:buNone/>
            </a:pPr>
            <a:r>
              <a:rPr lang="en-US" altLang="zh-CN" dirty="0">
                <a:ea typeface="宋体" charset="-122"/>
              </a:rPr>
              <a:t> </a:t>
            </a:r>
            <a:endParaRPr lang="en-US" altLang="zh-CN" sz="1800" dirty="0">
              <a:ea typeface="宋体" charset="-122"/>
            </a:endParaRPr>
          </a:p>
        </p:txBody>
      </p:sp>
      <p:sp>
        <p:nvSpPr>
          <p:cNvPr id="228358" name="Text Box 6"/>
          <p:cNvSpPr txBox="1">
            <a:spLocks noChangeArrowheads="1"/>
          </p:cNvSpPr>
          <p:nvPr/>
        </p:nvSpPr>
        <p:spPr bwMode="auto">
          <a:xfrm>
            <a:off x="4743450" y="51704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228362" name="Text Box 10"/>
          <p:cNvSpPr txBox="1">
            <a:spLocks noGrp="1" noChangeArrowheads="1"/>
          </p:cNvSpPr>
          <p:nvPr>
            <p:ph type="body" sz="half" idx="2"/>
          </p:nvPr>
        </p:nvSpPr>
        <p:spPr>
          <a:xfrm>
            <a:off x="4703763" y="2278063"/>
            <a:ext cx="3810000" cy="2808287"/>
          </a:xfrm>
          <a:noFill/>
          <a:ln w="19050">
            <a:solidFill>
              <a:srgbClr val="FF0000"/>
            </a:solidFill>
          </a:ln>
        </p:spPr>
        <p:txBody>
          <a:bodyPr/>
          <a:lstStyle/>
          <a:p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jitter removal</a:t>
            </a:r>
          </a:p>
          <a:p>
            <a:r>
              <a:rPr lang="en-US" altLang="zh-CN" sz="2000" dirty="0">
                <a:ea typeface="宋体" charset="-122"/>
              </a:rPr>
              <a:t>decompression</a:t>
            </a:r>
          </a:p>
          <a:p>
            <a:r>
              <a:rPr lang="en-US" altLang="zh-CN" sz="2000" dirty="0">
                <a:ea typeface="宋体" charset="-122"/>
              </a:rPr>
              <a:t>error concealment</a:t>
            </a:r>
          </a:p>
          <a:p>
            <a:r>
              <a:rPr lang="en-US" altLang="zh-CN" sz="2000" dirty="0">
                <a:ea typeface="宋体" charset="-122"/>
              </a:rPr>
              <a:t>graphical user </a:t>
            </a:r>
            <a:r>
              <a:rPr lang="en-US" altLang="zh-CN" sz="2000" dirty="0" smtClean="0">
                <a:ea typeface="宋体" charset="-122"/>
              </a:rPr>
              <a:t>interface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controls </a:t>
            </a:r>
            <a:r>
              <a:rPr lang="en-US" altLang="zh-CN" sz="1600" dirty="0">
                <a:ea typeface="宋体" charset="-122"/>
              </a:rPr>
              <a:t>for interactivity</a:t>
            </a: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5037138" y="2051050"/>
            <a:ext cx="2001837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Media Player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14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74E0579D-F43F-4658-9C9F-87C3824DFB5A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1470025" y="1593850"/>
            <a:ext cx="202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a typeface="宋体" charset="-122"/>
              </a:rPr>
              <a:t>       constant bit </a:t>
            </a:r>
          </a:p>
          <a:p>
            <a:r>
              <a:rPr lang="en-US" altLang="zh-CN">
                <a:solidFill>
                  <a:srgbClr val="FF0000"/>
                </a:solidFill>
                <a:ea typeface="宋体" charset="-122"/>
              </a:rPr>
              <a:t>      rate video</a:t>
            </a:r>
          </a:p>
          <a:p>
            <a:r>
              <a:rPr lang="en-US" altLang="zh-CN">
                <a:solidFill>
                  <a:srgbClr val="FF0000"/>
                </a:solidFill>
                <a:ea typeface="宋体" charset="-122"/>
              </a:rPr>
              <a:t>transmission</a:t>
            </a:r>
          </a:p>
        </p:txBody>
      </p:sp>
      <p:grpSp>
        <p:nvGrpSpPr>
          <p:cNvPr id="224316" name="Group 60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22431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224318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224319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4320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2432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24326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4327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24330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224333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224334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4337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4340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4343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224344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224345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434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4351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224352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4355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8099425" y="4356100"/>
            <a:ext cx="658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224454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224362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4365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4368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224369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4372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4375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224376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4379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4382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4387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4390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4393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224394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4397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40" y="1724"/>
              <a:ext cx="660" cy="577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>
                  <a:ea typeface="宋体" charset="-122"/>
                </a:rPr>
                <a:t>variable</a:t>
              </a:r>
            </a:p>
            <a:p>
              <a:pPr algn="ctr"/>
              <a:r>
                <a:rPr lang="en-US" altLang="zh-CN" i="1">
                  <a:ea typeface="宋体" charset="-122"/>
                </a:rPr>
                <a:t>network</a:t>
              </a:r>
            </a:p>
            <a:p>
              <a:pPr algn="ctr"/>
              <a:r>
                <a:rPr lang="en-US" altLang="zh-CN" i="1">
                  <a:ea typeface="宋体" charset="-122"/>
                </a:rPr>
                <a:t>delay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42" y="1196"/>
              <a:ext cx="8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>
                  <a:ea typeface="宋体" charset="-122"/>
                </a:rPr>
                <a:t>client video</a:t>
              </a:r>
            </a:p>
            <a:p>
              <a:pPr algn="r"/>
              <a:r>
                <a:rPr lang="en-US" altLang="zh-CN">
                  <a:ea typeface="宋体" charset="-122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2974975" y="1806575"/>
            <a:ext cx="5064125" cy="3209925"/>
            <a:chOff x="1874" y="1138"/>
            <a:chExt cx="3190" cy="2022"/>
          </a:xfrm>
        </p:grpSpPr>
        <p:grpSp>
          <p:nvGrpSpPr>
            <p:cNvPr id="22441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224412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224413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224414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224415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24418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24421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224422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24425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224428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4429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24432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24435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4438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224439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4440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24443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24446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4447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24450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788" y="1250"/>
              <a:ext cx="127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       </a:t>
              </a:r>
              <a:r>
                <a:rPr lang="en-US" altLang="zh-CN">
                  <a:solidFill>
                    <a:schemeClr val="accent2"/>
                  </a:solidFill>
                  <a:ea typeface="宋体" charset="-122"/>
                </a:rPr>
                <a:t>constant bit </a:t>
              </a:r>
            </a:p>
            <a:p>
              <a:r>
                <a:rPr lang="en-US" altLang="zh-CN">
                  <a:solidFill>
                    <a:schemeClr val="accent2"/>
                  </a:solidFill>
                  <a:ea typeface="宋体" charset="-122"/>
                </a:rPr>
                <a:t>     rate video</a:t>
              </a:r>
            </a:p>
            <a:p>
              <a:r>
                <a:rPr lang="en-US" altLang="zh-CN">
                  <a:solidFill>
                    <a:schemeClr val="accent2"/>
                  </a:solidFill>
                  <a:ea typeface="宋体" charset="-122"/>
                </a:rPr>
                <a:t> playout at client</a:t>
              </a:r>
            </a:p>
          </p:txBody>
        </p:sp>
        <p:grpSp>
          <p:nvGrpSpPr>
            <p:cNvPr id="224458" name="Group 202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accent2"/>
                    </a:solidFill>
                    <a:ea typeface="宋体" charset="-122"/>
                  </a:rPr>
                  <a:t>client playout</a:t>
                </a:r>
              </a:p>
              <a:p>
                <a:pPr algn="ctr"/>
                <a:r>
                  <a:rPr lang="en-US" altLang="zh-CN">
                    <a:solidFill>
                      <a:schemeClr val="accent2"/>
                    </a:solidFill>
                    <a:ea typeface="宋体" charset="-122"/>
                  </a:rPr>
                  <a:t>delay</a:t>
                </a:r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4460875" y="2971800"/>
            <a:ext cx="517525" cy="957263"/>
            <a:chOff x="2810" y="1872"/>
            <a:chExt cx="326" cy="603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-5400000">
              <a:off x="2675" y="2014"/>
              <a:ext cx="59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>
                  <a:solidFill>
                    <a:srgbClr val="009900"/>
                  </a:solidFill>
                  <a:ea typeface="宋体" charset="-122"/>
                </a:rPr>
                <a:t>buffered</a:t>
              </a:r>
            </a:p>
            <a:p>
              <a:pPr algn="ctr"/>
              <a:r>
                <a:rPr lang="en-US" altLang="zh-CN" sz="1400">
                  <a:solidFill>
                    <a:srgbClr val="009900"/>
                  </a:solidFill>
                  <a:ea typeface="宋体" charset="-122"/>
                </a:rPr>
                <a:t>video</a:t>
              </a:r>
              <a:endParaRPr lang="en-US" altLang="zh-CN">
                <a:ea typeface="宋体" charset="-122"/>
              </a:endParaRPr>
            </a:p>
          </p:txBody>
        </p:sp>
      </p:grpSp>
      <p:sp>
        <p:nvSpPr>
          <p:cNvPr id="224463" name="Rectangle 207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62925" cy="871538"/>
          </a:xfrm>
        </p:spPr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Streaming Multimedia:  Client Buffering</a:t>
            </a:r>
          </a:p>
        </p:txBody>
      </p: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733425" y="5207000"/>
            <a:ext cx="7772400" cy="889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client-side buffering, playout delay compensate for network-added delay, delay jitter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609600" y="495300"/>
            <a:ext cx="8020050" cy="923925"/>
            <a:chOff x="384" y="312"/>
            <a:chExt cx="5052" cy="582"/>
          </a:xfrm>
        </p:grpSpPr>
        <p:sp>
          <p:nvSpPr>
            <p:cNvPr id="22627" name="Line 5"/>
            <p:cNvSpPr>
              <a:spLocks noChangeShapeType="1"/>
            </p:cNvSpPr>
            <p:nvPr/>
          </p:nvSpPr>
          <p:spPr bwMode="auto">
            <a:xfrm>
              <a:off x="384" y="672"/>
              <a:ext cx="4944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8" name="Line 6"/>
            <p:cNvSpPr>
              <a:spLocks noChangeShapeType="1"/>
            </p:cNvSpPr>
            <p:nvPr/>
          </p:nvSpPr>
          <p:spPr bwMode="auto">
            <a:xfrm flipV="1">
              <a:off x="960" y="480"/>
              <a:ext cx="0" cy="19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9" name="Line 7"/>
            <p:cNvSpPr>
              <a:spLocks noChangeShapeType="1"/>
            </p:cNvSpPr>
            <p:nvPr/>
          </p:nvSpPr>
          <p:spPr bwMode="auto">
            <a:xfrm flipV="1">
              <a:off x="1296" y="480"/>
              <a:ext cx="0" cy="19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Line 8"/>
            <p:cNvSpPr>
              <a:spLocks noChangeShapeType="1"/>
            </p:cNvSpPr>
            <p:nvPr/>
          </p:nvSpPr>
          <p:spPr bwMode="auto">
            <a:xfrm flipV="1">
              <a:off x="1632" y="480"/>
              <a:ext cx="0" cy="19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9"/>
            <p:cNvSpPr>
              <a:spLocks noChangeShapeType="1"/>
            </p:cNvSpPr>
            <p:nvPr/>
          </p:nvSpPr>
          <p:spPr bwMode="auto">
            <a:xfrm flipV="1">
              <a:off x="1968" y="480"/>
              <a:ext cx="0" cy="19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" name="Line 10"/>
            <p:cNvSpPr>
              <a:spLocks noChangeShapeType="1"/>
            </p:cNvSpPr>
            <p:nvPr/>
          </p:nvSpPr>
          <p:spPr bwMode="auto">
            <a:xfrm flipV="1">
              <a:off x="2304" y="480"/>
              <a:ext cx="0" cy="19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" name="Line 11"/>
            <p:cNvSpPr>
              <a:spLocks noChangeShapeType="1"/>
            </p:cNvSpPr>
            <p:nvPr/>
          </p:nvSpPr>
          <p:spPr bwMode="auto">
            <a:xfrm flipV="1">
              <a:off x="2640" y="480"/>
              <a:ext cx="0" cy="19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Text Box 12"/>
            <p:cNvSpPr txBox="1">
              <a:spLocks noChangeArrowheads="1"/>
            </p:cNvSpPr>
            <p:nvPr/>
          </p:nvSpPr>
          <p:spPr bwMode="auto">
            <a:xfrm>
              <a:off x="421" y="312"/>
              <a:ext cx="404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8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分组</a:t>
              </a:r>
            </a:p>
            <a:p>
              <a:pPr>
                <a:lnSpc>
                  <a:spcPct val="90000"/>
                </a:lnSpc>
              </a:pPr>
              <a:r>
                <a:rPr kumimoji="1" lang="zh-CN" altLang="en-US" sz="18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发出</a:t>
              </a:r>
            </a:p>
          </p:txBody>
        </p:sp>
        <p:sp>
          <p:nvSpPr>
            <p:cNvPr id="22635" name="Text Box 13"/>
            <p:cNvSpPr txBox="1">
              <a:spLocks noChangeArrowheads="1"/>
            </p:cNvSpPr>
            <p:nvPr/>
          </p:nvSpPr>
          <p:spPr bwMode="auto">
            <a:xfrm>
              <a:off x="839" y="663"/>
              <a:ext cx="18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8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1 </a:t>
              </a:r>
              <a:r>
                <a:rPr kumimoji="1" lang="en-US" altLang="zh-CN" sz="8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 </a:t>
              </a:r>
              <a:r>
                <a:rPr kumimoji="1" lang="en-US" altLang="zh-CN" sz="18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     2  </a:t>
              </a:r>
              <a:r>
                <a:rPr kumimoji="1" lang="en-US" altLang="zh-CN" sz="9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     </a:t>
              </a:r>
              <a:r>
                <a:rPr kumimoji="1" lang="en-US" altLang="zh-CN" sz="18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  3</a:t>
              </a:r>
              <a:r>
                <a:rPr kumimoji="1" lang="en-US" altLang="zh-CN" sz="8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  </a:t>
              </a:r>
              <a:r>
                <a:rPr kumimoji="1" lang="en-US" altLang="zh-CN" sz="9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     </a:t>
              </a:r>
              <a:r>
                <a:rPr kumimoji="1" lang="en-US" altLang="zh-CN" sz="18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   4 </a:t>
              </a:r>
              <a:r>
                <a:rPr kumimoji="1" lang="en-US" altLang="zh-CN" sz="9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 </a:t>
              </a:r>
              <a:r>
                <a:rPr kumimoji="1" lang="en-US" altLang="zh-CN" sz="18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     5 </a:t>
              </a:r>
              <a:r>
                <a:rPr kumimoji="1" lang="en-US" altLang="zh-CN" sz="9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       </a:t>
              </a:r>
              <a:r>
                <a:rPr kumimoji="1" lang="en-US" altLang="zh-CN" sz="18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  6</a:t>
              </a:r>
            </a:p>
          </p:txBody>
        </p:sp>
        <p:sp>
          <p:nvSpPr>
            <p:cNvPr id="22636" name="Text Box 14"/>
            <p:cNvSpPr txBox="1">
              <a:spLocks noChangeArrowheads="1"/>
            </p:cNvSpPr>
            <p:nvPr/>
          </p:nvSpPr>
          <p:spPr bwMode="auto">
            <a:xfrm>
              <a:off x="5280" y="525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800" i="1">
                  <a:solidFill>
                    <a:schemeClr val="folHlink"/>
                  </a:solidFill>
                  <a:latin typeface="Arial" pitchFamily="34" charset="0"/>
                  <a:ea typeface="黑体" pitchFamily="49" charset="-122"/>
                </a:rPr>
                <a:t>t</a:t>
              </a:r>
            </a:p>
          </p:txBody>
        </p:sp>
      </p:grp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395288" y="1436688"/>
            <a:ext cx="8005762" cy="4291012"/>
            <a:chOff x="249" y="905"/>
            <a:chExt cx="5043" cy="2703"/>
          </a:xfrm>
        </p:grpSpPr>
        <p:sp>
          <p:nvSpPr>
            <p:cNvPr id="22598" name="Text Box 34"/>
            <p:cNvSpPr txBox="1">
              <a:spLocks noChangeArrowheads="1"/>
            </p:cNvSpPr>
            <p:nvPr/>
          </p:nvSpPr>
          <p:spPr bwMode="auto">
            <a:xfrm>
              <a:off x="249" y="905"/>
              <a:ext cx="113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GB" altLang="zh-CN" sz="1800" dirty="0" smtClean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cumulative data</a:t>
              </a:r>
              <a:endParaRPr kumimoji="1" lang="zh-CN" altLang="en-US" sz="1800" dirty="0">
                <a:solidFill>
                  <a:schemeClr val="accent6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grpSp>
          <p:nvGrpSpPr>
            <p:cNvPr id="4" name="Group 102"/>
            <p:cNvGrpSpPr>
              <a:grpSpLocks/>
            </p:cNvGrpSpPr>
            <p:nvPr/>
          </p:nvGrpSpPr>
          <p:grpSpPr bwMode="auto">
            <a:xfrm>
              <a:off x="416" y="1071"/>
              <a:ext cx="256" cy="2289"/>
              <a:chOff x="416" y="1071"/>
              <a:chExt cx="256" cy="2289"/>
            </a:xfrm>
          </p:grpSpPr>
          <p:sp>
            <p:nvSpPr>
              <p:cNvPr id="22619" name="Line 25"/>
              <p:cNvSpPr>
                <a:spLocks noChangeShapeType="1"/>
              </p:cNvSpPr>
              <p:nvPr/>
            </p:nvSpPr>
            <p:spPr bwMode="auto">
              <a:xfrm>
                <a:off x="624" y="1104"/>
                <a:ext cx="0" cy="2256"/>
              </a:xfrm>
              <a:prstGeom prst="line">
                <a:avLst/>
              </a:prstGeom>
              <a:noFill/>
              <a:ln w="9525">
                <a:solidFill>
                  <a:srgbClr val="333399"/>
                </a:solidFill>
                <a:round/>
                <a:headEnd type="triangle" w="sm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0" name="Line 27"/>
              <p:cNvSpPr>
                <a:spLocks noChangeShapeType="1"/>
              </p:cNvSpPr>
              <p:nvPr/>
            </p:nvSpPr>
            <p:spPr bwMode="auto">
              <a:xfrm rot="5400000" flipV="1">
                <a:off x="624" y="297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1" name="Line 28"/>
              <p:cNvSpPr>
                <a:spLocks noChangeShapeType="1"/>
              </p:cNvSpPr>
              <p:nvPr/>
            </p:nvSpPr>
            <p:spPr bwMode="auto">
              <a:xfrm rot="5400000" flipV="1">
                <a:off x="624" y="2640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2" name="Line 29"/>
              <p:cNvSpPr>
                <a:spLocks noChangeShapeType="1"/>
              </p:cNvSpPr>
              <p:nvPr/>
            </p:nvSpPr>
            <p:spPr bwMode="auto">
              <a:xfrm rot="5400000" flipV="1">
                <a:off x="624" y="2304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3" name="Line 30"/>
              <p:cNvSpPr>
                <a:spLocks noChangeShapeType="1"/>
              </p:cNvSpPr>
              <p:nvPr/>
            </p:nvSpPr>
            <p:spPr bwMode="auto">
              <a:xfrm rot="5400000" flipV="1">
                <a:off x="624" y="1968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4" name="Line 31"/>
              <p:cNvSpPr>
                <a:spLocks noChangeShapeType="1"/>
              </p:cNvSpPr>
              <p:nvPr/>
            </p:nvSpPr>
            <p:spPr bwMode="auto">
              <a:xfrm rot="5400000" flipV="1">
                <a:off x="62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5" name="Line 32"/>
              <p:cNvSpPr>
                <a:spLocks noChangeShapeType="1"/>
              </p:cNvSpPr>
              <p:nvPr/>
            </p:nvSpPr>
            <p:spPr bwMode="auto">
              <a:xfrm rot="5400000" flipV="1">
                <a:off x="624" y="129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6" name="Text Box 35"/>
              <p:cNvSpPr txBox="1">
                <a:spLocks noChangeArrowheads="1"/>
              </p:cNvSpPr>
              <p:nvPr/>
            </p:nvSpPr>
            <p:spPr bwMode="auto">
              <a:xfrm>
                <a:off x="416" y="1071"/>
                <a:ext cx="196" cy="2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95000"/>
                  </a:lnSpc>
                </a:pPr>
                <a:r>
                  <a:rPr kumimoji="1" lang="en-US" altLang="zh-CN" sz="1800" dirty="0">
                    <a:solidFill>
                      <a:schemeClr val="accent6"/>
                    </a:solidFill>
                    <a:latin typeface="Arial" pitchFamily="34" charset="0"/>
                    <a:ea typeface="黑体" pitchFamily="49" charset="-122"/>
                  </a:rPr>
                  <a:t>6</a:t>
                </a:r>
              </a:p>
              <a:p>
                <a:pPr>
                  <a:lnSpc>
                    <a:spcPct val="195000"/>
                  </a:lnSpc>
                </a:pPr>
                <a:r>
                  <a:rPr kumimoji="1" lang="en-US" altLang="zh-CN" sz="1800" dirty="0">
                    <a:solidFill>
                      <a:schemeClr val="accent6"/>
                    </a:solidFill>
                    <a:latin typeface="Arial" pitchFamily="34" charset="0"/>
                    <a:ea typeface="黑体" pitchFamily="49" charset="-122"/>
                  </a:rPr>
                  <a:t>5</a:t>
                </a:r>
              </a:p>
              <a:p>
                <a:pPr>
                  <a:lnSpc>
                    <a:spcPct val="195000"/>
                  </a:lnSpc>
                </a:pPr>
                <a:r>
                  <a:rPr kumimoji="1" lang="en-US" altLang="zh-CN" sz="1800" dirty="0">
                    <a:solidFill>
                      <a:schemeClr val="accent6"/>
                    </a:solidFill>
                    <a:latin typeface="Arial" pitchFamily="34" charset="0"/>
                    <a:ea typeface="黑体" pitchFamily="49" charset="-122"/>
                  </a:rPr>
                  <a:t>4</a:t>
                </a:r>
              </a:p>
              <a:p>
                <a:pPr>
                  <a:lnSpc>
                    <a:spcPct val="195000"/>
                  </a:lnSpc>
                </a:pPr>
                <a:r>
                  <a:rPr kumimoji="1" lang="en-US" altLang="zh-CN" sz="1800" dirty="0">
                    <a:solidFill>
                      <a:schemeClr val="accent6"/>
                    </a:solidFill>
                    <a:latin typeface="Arial" pitchFamily="34" charset="0"/>
                    <a:ea typeface="黑体" pitchFamily="49" charset="-122"/>
                  </a:rPr>
                  <a:t>3</a:t>
                </a:r>
              </a:p>
              <a:p>
                <a:pPr>
                  <a:lnSpc>
                    <a:spcPct val="195000"/>
                  </a:lnSpc>
                </a:pPr>
                <a:r>
                  <a:rPr kumimoji="1" lang="en-US" altLang="zh-CN" sz="1800" dirty="0">
                    <a:solidFill>
                      <a:schemeClr val="accent6"/>
                    </a:solidFill>
                    <a:latin typeface="Arial" pitchFamily="34" charset="0"/>
                    <a:ea typeface="黑体" pitchFamily="49" charset="-122"/>
                  </a:rPr>
                  <a:t>2</a:t>
                </a:r>
              </a:p>
              <a:p>
                <a:pPr>
                  <a:lnSpc>
                    <a:spcPct val="195000"/>
                  </a:lnSpc>
                </a:pPr>
                <a:r>
                  <a:rPr kumimoji="1" lang="en-US" altLang="zh-CN" sz="1800" dirty="0">
                    <a:solidFill>
                      <a:schemeClr val="accent6"/>
                    </a:solidFill>
                    <a:latin typeface="Arial" pitchFamily="34" charset="0"/>
                    <a:ea typeface="黑体" pitchFamily="49" charset="-122"/>
                  </a:rPr>
                  <a:t>1</a:t>
                </a:r>
              </a:p>
            </p:txBody>
          </p:sp>
        </p:grpSp>
        <p:grpSp>
          <p:nvGrpSpPr>
            <p:cNvPr id="5" name="Group 101"/>
            <p:cNvGrpSpPr>
              <a:grpSpLocks/>
            </p:cNvGrpSpPr>
            <p:nvPr/>
          </p:nvGrpSpPr>
          <p:grpSpPr bwMode="auto">
            <a:xfrm>
              <a:off x="576" y="3213"/>
              <a:ext cx="4716" cy="395"/>
              <a:chOff x="576" y="3213"/>
              <a:chExt cx="4716" cy="395"/>
            </a:xfrm>
          </p:grpSpPr>
          <p:sp>
            <p:nvSpPr>
              <p:cNvPr id="22601" name="Text Box 84"/>
              <p:cNvSpPr txBox="1">
                <a:spLocks noChangeArrowheads="1"/>
              </p:cNvSpPr>
              <p:nvPr/>
            </p:nvSpPr>
            <p:spPr bwMode="auto">
              <a:xfrm>
                <a:off x="839" y="3377"/>
                <a:ext cx="18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 dirty="0">
                    <a:solidFill>
                      <a:schemeClr val="accent6"/>
                    </a:solidFill>
                    <a:latin typeface="Arial" pitchFamily="34" charset="0"/>
                    <a:ea typeface="黑体" pitchFamily="49" charset="-122"/>
                  </a:rPr>
                  <a:t>1</a:t>
                </a:r>
                <a:r>
                  <a:rPr kumimoji="1" lang="en-US" altLang="zh-CN" sz="900" dirty="0">
                    <a:solidFill>
                      <a:schemeClr val="accent6"/>
                    </a:solidFill>
                    <a:latin typeface="Arial" pitchFamily="34" charset="0"/>
                    <a:ea typeface="黑体" pitchFamily="49" charset="-122"/>
                  </a:rPr>
                  <a:t>           </a:t>
                </a:r>
                <a:r>
                  <a:rPr kumimoji="1" lang="en-US" altLang="zh-CN" sz="1800" dirty="0">
                    <a:solidFill>
                      <a:schemeClr val="accent6"/>
                    </a:solidFill>
                    <a:latin typeface="Arial" pitchFamily="34" charset="0"/>
                    <a:ea typeface="黑体" pitchFamily="49" charset="-122"/>
                  </a:rPr>
                  <a:t> 2</a:t>
                </a:r>
                <a:r>
                  <a:rPr kumimoji="1" lang="en-US" altLang="zh-CN" sz="900" dirty="0">
                    <a:solidFill>
                      <a:schemeClr val="accent6"/>
                    </a:solidFill>
                    <a:latin typeface="Arial" pitchFamily="34" charset="0"/>
                    <a:ea typeface="黑体" pitchFamily="49" charset="-122"/>
                  </a:rPr>
                  <a:t>             </a:t>
                </a:r>
                <a:r>
                  <a:rPr kumimoji="1" lang="en-US" altLang="zh-CN" sz="1800" dirty="0">
                    <a:solidFill>
                      <a:schemeClr val="accent6"/>
                    </a:solidFill>
                    <a:latin typeface="Arial" pitchFamily="34" charset="0"/>
                    <a:ea typeface="黑体" pitchFamily="49" charset="-122"/>
                  </a:rPr>
                  <a:t>3 </a:t>
                </a:r>
                <a:r>
                  <a:rPr kumimoji="1" lang="en-US" altLang="zh-CN" sz="900" dirty="0">
                    <a:solidFill>
                      <a:schemeClr val="accent6"/>
                    </a:solidFill>
                    <a:latin typeface="Arial" pitchFamily="34" charset="0"/>
                    <a:ea typeface="黑体" pitchFamily="49" charset="-122"/>
                  </a:rPr>
                  <a:t>     </a:t>
                </a:r>
                <a:r>
                  <a:rPr kumimoji="1" lang="en-US" altLang="zh-CN" sz="1800" dirty="0">
                    <a:solidFill>
                      <a:schemeClr val="accent6"/>
                    </a:solidFill>
                    <a:latin typeface="Arial" pitchFamily="34" charset="0"/>
                    <a:ea typeface="黑体" pitchFamily="49" charset="-122"/>
                  </a:rPr>
                  <a:t>   4</a:t>
                </a:r>
                <a:r>
                  <a:rPr kumimoji="1" lang="en-US" altLang="zh-CN" sz="900" dirty="0">
                    <a:solidFill>
                      <a:schemeClr val="accent6"/>
                    </a:solidFill>
                    <a:latin typeface="Arial" pitchFamily="34" charset="0"/>
                    <a:ea typeface="黑体" pitchFamily="49" charset="-122"/>
                  </a:rPr>
                  <a:t>             </a:t>
                </a:r>
                <a:r>
                  <a:rPr kumimoji="1" lang="en-US" altLang="zh-CN" sz="1800" dirty="0">
                    <a:solidFill>
                      <a:schemeClr val="accent6"/>
                    </a:solidFill>
                    <a:latin typeface="Arial" pitchFamily="34" charset="0"/>
                    <a:ea typeface="黑体" pitchFamily="49" charset="-122"/>
                  </a:rPr>
                  <a:t>5</a:t>
                </a:r>
                <a:r>
                  <a:rPr kumimoji="1" lang="en-US" altLang="zh-CN" sz="900" dirty="0">
                    <a:solidFill>
                      <a:schemeClr val="accent6"/>
                    </a:solidFill>
                    <a:latin typeface="Arial" pitchFamily="34" charset="0"/>
                    <a:ea typeface="黑体" pitchFamily="49" charset="-122"/>
                  </a:rPr>
                  <a:t>           </a:t>
                </a:r>
                <a:r>
                  <a:rPr kumimoji="1" lang="en-US" altLang="zh-CN" sz="1800" dirty="0">
                    <a:solidFill>
                      <a:schemeClr val="accent6"/>
                    </a:solidFill>
                    <a:latin typeface="Arial" pitchFamily="34" charset="0"/>
                    <a:ea typeface="黑体" pitchFamily="49" charset="-122"/>
                  </a:rPr>
                  <a:t> 6</a:t>
                </a:r>
              </a:p>
            </p:txBody>
          </p:sp>
          <p:sp>
            <p:nvSpPr>
              <p:cNvPr id="22602" name="Line 26"/>
              <p:cNvSpPr>
                <a:spLocks noChangeShapeType="1"/>
              </p:cNvSpPr>
              <p:nvPr/>
            </p:nvSpPr>
            <p:spPr bwMode="auto">
              <a:xfrm rot="5400000" flipV="1">
                <a:off x="624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3" name="Line 33"/>
              <p:cNvSpPr>
                <a:spLocks noChangeShapeType="1"/>
              </p:cNvSpPr>
              <p:nvPr/>
            </p:nvSpPr>
            <p:spPr bwMode="auto">
              <a:xfrm rot="10800000" flipV="1">
                <a:off x="624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4" name="Line 36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4512" cy="0"/>
              </a:xfrm>
              <a:prstGeom prst="line">
                <a:avLst/>
              </a:prstGeom>
              <a:noFill/>
              <a:ln w="9525">
                <a:solidFill>
                  <a:srgbClr val="333399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5" name="Line 37"/>
              <p:cNvSpPr>
                <a:spLocks noChangeShapeType="1"/>
              </p:cNvSpPr>
              <p:nvPr/>
            </p:nvSpPr>
            <p:spPr bwMode="auto">
              <a:xfrm rot="10800000" flipV="1">
                <a:off x="960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6" name="Line 38"/>
              <p:cNvSpPr>
                <a:spLocks noChangeShapeType="1"/>
              </p:cNvSpPr>
              <p:nvPr/>
            </p:nvSpPr>
            <p:spPr bwMode="auto">
              <a:xfrm rot="10800000" flipV="1">
                <a:off x="1296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7" name="Line 39"/>
              <p:cNvSpPr>
                <a:spLocks noChangeShapeType="1"/>
              </p:cNvSpPr>
              <p:nvPr/>
            </p:nvSpPr>
            <p:spPr bwMode="auto">
              <a:xfrm rot="10800000" flipV="1">
                <a:off x="1632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8" name="Line 40"/>
              <p:cNvSpPr>
                <a:spLocks noChangeShapeType="1"/>
              </p:cNvSpPr>
              <p:nvPr/>
            </p:nvSpPr>
            <p:spPr bwMode="auto">
              <a:xfrm rot="10800000" flipV="1">
                <a:off x="1968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9" name="Line 41"/>
              <p:cNvSpPr>
                <a:spLocks noChangeShapeType="1"/>
              </p:cNvSpPr>
              <p:nvPr/>
            </p:nvSpPr>
            <p:spPr bwMode="auto">
              <a:xfrm rot="10800000" flipV="1">
                <a:off x="2304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0" name="Line 42"/>
              <p:cNvSpPr>
                <a:spLocks noChangeShapeType="1"/>
              </p:cNvSpPr>
              <p:nvPr/>
            </p:nvSpPr>
            <p:spPr bwMode="auto">
              <a:xfrm rot="10800000" flipV="1">
                <a:off x="2640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1" name="Line 43"/>
              <p:cNvSpPr>
                <a:spLocks noChangeShapeType="1"/>
              </p:cNvSpPr>
              <p:nvPr/>
            </p:nvSpPr>
            <p:spPr bwMode="auto">
              <a:xfrm rot="10800000" flipV="1">
                <a:off x="2976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2" name="Line 44"/>
              <p:cNvSpPr>
                <a:spLocks noChangeShapeType="1"/>
              </p:cNvSpPr>
              <p:nvPr/>
            </p:nvSpPr>
            <p:spPr bwMode="auto">
              <a:xfrm rot="10800000" flipV="1">
                <a:off x="3312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3" name="Line 45"/>
              <p:cNvSpPr>
                <a:spLocks noChangeShapeType="1"/>
              </p:cNvSpPr>
              <p:nvPr/>
            </p:nvSpPr>
            <p:spPr bwMode="auto">
              <a:xfrm rot="10800000" flipV="1">
                <a:off x="3648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4" name="Line 46"/>
              <p:cNvSpPr>
                <a:spLocks noChangeShapeType="1"/>
              </p:cNvSpPr>
              <p:nvPr/>
            </p:nvSpPr>
            <p:spPr bwMode="auto">
              <a:xfrm rot="10800000" flipV="1">
                <a:off x="3984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5" name="Line 47"/>
              <p:cNvSpPr>
                <a:spLocks noChangeShapeType="1"/>
              </p:cNvSpPr>
              <p:nvPr/>
            </p:nvSpPr>
            <p:spPr bwMode="auto">
              <a:xfrm rot="10800000" flipV="1">
                <a:off x="4320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6" name="Line 48"/>
              <p:cNvSpPr>
                <a:spLocks noChangeShapeType="1"/>
              </p:cNvSpPr>
              <p:nvPr/>
            </p:nvSpPr>
            <p:spPr bwMode="auto">
              <a:xfrm rot="10800000" flipV="1">
                <a:off x="4656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7" name="Line 49"/>
              <p:cNvSpPr>
                <a:spLocks noChangeShapeType="1"/>
              </p:cNvSpPr>
              <p:nvPr/>
            </p:nvSpPr>
            <p:spPr bwMode="auto">
              <a:xfrm rot="10800000" flipV="1">
                <a:off x="4992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8" name="Text Box 50"/>
              <p:cNvSpPr txBox="1">
                <a:spLocks noChangeArrowheads="1"/>
              </p:cNvSpPr>
              <p:nvPr/>
            </p:nvSpPr>
            <p:spPr bwMode="auto">
              <a:xfrm>
                <a:off x="5136" y="3213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 i="1" dirty="0">
                    <a:solidFill>
                      <a:schemeClr val="accent6"/>
                    </a:solidFill>
                    <a:latin typeface="Arial" pitchFamily="34" charset="0"/>
                    <a:ea typeface="黑体" pitchFamily="49" charset="-122"/>
                  </a:rPr>
                  <a:t>t</a:t>
                </a:r>
              </a:p>
            </p:txBody>
          </p:sp>
        </p:grpSp>
      </p:grpSp>
      <p:grpSp>
        <p:nvGrpSpPr>
          <p:cNvPr id="6" name="Group 95"/>
          <p:cNvGrpSpPr>
            <a:grpSpLocks/>
          </p:cNvGrpSpPr>
          <p:nvPr/>
        </p:nvGrpSpPr>
        <p:grpSpPr bwMode="auto">
          <a:xfrm>
            <a:off x="3810000" y="2686050"/>
            <a:ext cx="2552700" cy="3190875"/>
            <a:chOff x="2400" y="1692"/>
            <a:chExt cx="1608" cy="2010"/>
          </a:xfrm>
        </p:grpSpPr>
        <p:sp>
          <p:nvSpPr>
            <p:cNvPr id="22592" name="Line 52"/>
            <p:cNvSpPr>
              <a:spLocks noChangeShapeType="1"/>
            </p:cNvSpPr>
            <p:nvPr/>
          </p:nvSpPr>
          <p:spPr bwMode="auto">
            <a:xfrm>
              <a:off x="2400" y="3360"/>
              <a:ext cx="0" cy="336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3" name="Line 53"/>
            <p:cNvSpPr>
              <a:spLocks noChangeShapeType="1"/>
            </p:cNvSpPr>
            <p:nvPr/>
          </p:nvSpPr>
          <p:spPr bwMode="auto">
            <a:xfrm>
              <a:off x="2784" y="3024"/>
              <a:ext cx="0" cy="678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4" name="Line 54"/>
            <p:cNvSpPr>
              <a:spLocks noChangeShapeType="1"/>
            </p:cNvSpPr>
            <p:nvPr/>
          </p:nvSpPr>
          <p:spPr bwMode="auto">
            <a:xfrm>
              <a:off x="2952" y="2682"/>
              <a:ext cx="0" cy="1008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5" name="Line 55"/>
            <p:cNvSpPr>
              <a:spLocks noChangeShapeType="1"/>
            </p:cNvSpPr>
            <p:nvPr/>
          </p:nvSpPr>
          <p:spPr bwMode="auto">
            <a:xfrm>
              <a:off x="3660" y="2365"/>
              <a:ext cx="0" cy="133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6" name="Line 56"/>
            <p:cNvSpPr>
              <a:spLocks noChangeShapeType="1"/>
            </p:cNvSpPr>
            <p:nvPr/>
          </p:nvSpPr>
          <p:spPr bwMode="auto">
            <a:xfrm flipH="1">
              <a:off x="3792" y="2034"/>
              <a:ext cx="6" cy="166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7" name="Line 57"/>
            <p:cNvSpPr>
              <a:spLocks noChangeShapeType="1"/>
            </p:cNvSpPr>
            <p:nvPr/>
          </p:nvSpPr>
          <p:spPr bwMode="auto">
            <a:xfrm flipH="1">
              <a:off x="4008" y="1692"/>
              <a:ext cx="0" cy="1968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07"/>
          <p:cNvGrpSpPr>
            <a:grpSpLocks/>
          </p:cNvGrpSpPr>
          <p:nvPr/>
        </p:nvGrpSpPr>
        <p:grpSpPr bwMode="auto">
          <a:xfrm>
            <a:off x="2998788" y="3803650"/>
            <a:ext cx="1270000" cy="920750"/>
            <a:chOff x="1889" y="2396"/>
            <a:chExt cx="800" cy="580"/>
          </a:xfrm>
        </p:grpSpPr>
        <p:sp>
          <p:nvSpPr>
            <p:cNvPr id="22586" name="Text Box 67"/>
            <p:cNvSpPr txBox="1">
              <a:spLocks noChangeArrowheads="1"/>
            </p:cNvSpPr>
            <p:nvPr/>
          </p:nvSpPr>
          <p:spPr bwMode="auto">
            <a:xfrm>
              <a:off x="1889" y="2396"/>
              <a:ext cx="800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GB" altLang="zh-CN" sz="1800" dirty="0" smtClean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buffer time</a:t>
              </a:r>
              <a:endParaRPr kumimoji="1" lang="zh-CN" altLang="en-US" sz="1800" dirty="0">
                <a:solidFill>
                  <a:schemeClr val="accent6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2587" name="Line 68"/>
            <p:cNvSpPr>
              <a:spLocks noChangeShapeType="1"/>
            </p:cNvSpPr>
            <p:nvPr/>
          </p:nvSpPr>
          <p:spPr bwMode="auto">
            <a:xfrm>
              <a:off x="2304" y="2592"/>
              <a:ext cx="174" cy="26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93"/>
            <p:cNvGrpSpPr>
              <a:grpSpLocks/>
            </p:cNvGrpSpPr>
            <p:nvPr/>
          </p:nvGrpSpPr>
          <p:grpSpPr bwMode="auto">
            <a:xfrm>
              <a:off x="2400" y="2772"/>
              <a:ext cx="157" cy="204"/>
              <a:chOff x="2400" y="2772"/>
              <a:chExt cx="157" cy="204"/>
            </a:xfrm>
          </p:grpSpPr>
          <p:sp>
            <p:nvSpPr>
              <p:cNvPr id="22589" name="Line 58"/>
              <p:cNvSpPr>
                <a:spLocks noChangeShapeType="1"/>
              </p:cNvSpPr>
              <p:nvPr/>
            </p:nvSpPr>
            <p:spPr bwMode="auto">
              <a:xfrm>
                <a:off x="2556" y="2772"/>
                <a:ext cx="1" cy="19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0" name="Line 59"/>
              <p:cNvSpPr>
                <a:spLocks noChangeShapeType="1"/>
              </p:cNvSpPr>
              <p:nvPr/>
            </p:nvSpPr>
            <p:spPr bwMode="auto">
              <a:xfrm>
                <a:off x="2400" y="2868"/>
                <a:ext cx="144" cy="1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 type="triangle" w="sm" len="med"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1" name="Line 6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112"/>
          <p:cNvGrpSpPr>
            <a:grpSpLocks/>
          </p:cNvGrpSpPr>
          <p:nvPr/>
        </p:nvGrpSpPr>
        <p:grpSpPr bwMode="auto">
          <a:xfrm>
            <a:off x="3800475" y="2009775"/>
            <a:ext cx="4816479" cy="3273426"/>
            <a:chOff x="2394" y="1266"/>
            <a:chExt cx="3034" cy="2062"/>
          </a:xfrm>
          <a:solidFill>
            <a:srgbClr val="FF0000"/>
          </a:solidFill>
        </p:grpSpPr>
        <p:sp>
          <p:nvSpPr>
            <p:cNvPr id="22572" name="Line 70"/>
            <p:cNvSpPr>
              <a:spLocks noChangeShapeType="1"/>
            </p:cNvSpPr>
            <p:nvPr/>
          </p:nvSpPr>
          <p:spPr bwMode="auto">
            <a:xfrm flipV="1">
              <a:off x="3144" y="1266"/>
              <a:ext cx="1752" cy="1752"/>
            </a:xfrm>
            <a:prstGeom prst="line">
              <a:avLst/>
            </a:prstGeom>
            <a:grp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3" name="Oval 71"/>
            <p:cNvSpPr>
              <a:spLocks noChangeArrowheads="1"/>
            </p:cNvSpPr>
            <p:nvPr/>
          </p:nvSpPr>
          <p:spPr bwMode="auto">
            <a:xfrm>
              <a:off x="3114" y="2976"/>
              <a:ext cx="72" cy="72"/>
            </a:xfrm>
            <a:prstGeom prst="ellipse">
              <a:avLst/>
            </a:prstGeom>
            <a:grp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4" name="Oval 72"/>
            <p:cNvSpPr>
              <a:spLocks noChangeArrowheads="1"/>
            </p:cNvSpPr>
            <p:nvPr/>
          </p:nvSpPr>
          <p:spPr bwMode="auto">
            <a:xfrm>
              <a:off x="4789" y="1305"/>
              <a:ext cx="72" cy="72"/>
            </a:xfrm>
            <a:prstGeom prst="ellipse">
              <a:avLst/>
            </a:prstGeom>
            <a:grp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5" name="Oval 73"/>
            <p:cNvSpPr>
              <a:spLocks noChangeArrowheads="1"/>
            </p:cNvSpPr>
            <p:nvPr/>
          </p:nvSpPr>
          <p:spPr bwMode="auto">
            <a:xfrm>
              <a:off x="4446" y="1632"/>
              <a:ext cx="72" cy="72"/>
            </a:xfrm>
            <a:prstGeom prst="ellipse">
              <a:avLst/>
            </a:prstGeom>
            <a:grp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6" name="Oval 74"/>
            <p:cNvSpPr>
              <a:spLocks noChangeArrowheads="1"/>
            </p:cNvSpPr>
            <p:nvPr/>
          </p:nvSpPr>
          <p:spPr bwMode="auto">
            <a:xfrm>
              <a:off x="3450" y="2646"/>
              <a:ext cx="72" cy="72"/>
            </a:xfrm>
            <a:prstGeom prst="ellipse">
              <a:avLst/>
            </a:prstGeom>
            <a:grp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7" name="Oval 75"/>
            <p:cNvSpPr>
              <a:spLocks noChangeArrowheads="1"/>
            </p:cNvSpPr>
            <p:nvPr/>
          </p:nvSpPr>
          <p:spPr bwMode="auto">
            <a:xfrm>
              <a:off x="3780" y="2310"/>
              <a:ext cx="72" cy="72"/>
            </a:xfrm>
            <a:prstGeom prst="ellipse">
              <a:avLst/>
            </a:prstGeom>
            <a:grp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8" name="Oval 76"/>
            <p:cNvSpPr>
              <a:spLocks noChangeArrowheads="1"/>
            </p:cNvSpPr>
            <p:nvPr/>
          </p:nvSpPr>
          <p:spPr bwMode="auto">
            <a:xfrm>
              <a:off x="4104" y="1974"/>
              <a:ext cx="72" cy="72"/>
            </a:xfrm>
            <a:prstGeom prst="ellipse">
              <a:avLst/>
            </a:prstGeom>
            <a:grp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111"/>
            <p:cNvGrpSpPr>
              <a:grpSpLocks/>
            </p:cNvGrpSpPr>
            <p:nvPr/>
          </p:nvGrpSpPr>
          <p:grpSpPr bwMode="auto">
            <a:xfrm>
              <a:off x="2394" y="3012"/>
              <a:ext cx="756" cy="316"/>
              <a:chOff x="2394" y="3012"/>
              <a:chExt cx="756" cy="316"/>
            </a:xfrm>
            <a:grpFill/>
          </p:grpSpPr>
          <p:sp>
            <p:nvSpPr>
              <p:cNvPr id="22582" name="Line 77"/>
              <p:cNvSpPr>
                <a:spLocks noChangeShapeType="1"/>
              </p:cNvSpPr>
              <p:nvPr/>
            </p:nvSpPr>
            <p:spPr bwMode="auto">
              <a:xfrm>
                <a:off x="3150" y="3012"/>
                <a:ext cx="0" cy="19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" name="Group 94"/>
              <p:cNvGrpSpPr>
                <a:grpSpLocks/>
              </p:cNvGrpSpPr>
              <p:nvPr/>
            </p:nvGrpSpPr>
            <p:grpSpPr bwMode="auto">
              <a:xfrm>
                <a:off x="2394" y="3108"/>
                <a:ext cx="750" cy="220"/>
                <a:chOff x="2394" y="3108"/>
                <a:chExt cx="750" cy="220"/>
              </a:xfrm>
              <a:grpFill/>
            </p:grpSpPr>
            <p:sp>
              <p:nvSpPr>
                <p:cNvPr id="22584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433" y="3113"/>
                  <a:ext cx="647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kumimoji="1" lang="en-GB" altLang="zh-CN" sz="1800" dirty="0" smtClean="0">
                      <a:solidFill>
                        <a:schemeClr val="accent6"/>
                      </a:solidFill>
                      <a:latin typeface="Arial" pitchFamily="34" charset="0"/>
                      <a:ea typeface="黑体" pitchFamily="49" charset="-122"/>
                    </a:rPr>
                    <a:t>buffered</a:t>
                  </a:r>
                  <a:endParaRPr kumimoji="1" lang="zh-CN" altLang="en-US" sz="1800" dirty="0">
                    <a:solidFill>
                      <a:schemeClr val="accent6"/>
                    </a:solidFill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2585" name="Line 78"/>
                <p:cNvSpPr>
                  <a:spLocks noChangeShapeType="1"/>
                </p:cNvSpPr>
                <p:nvPr/>
              </p:nvSpPr>
              <p:spPr bwMode="auto">
                <a:xfrm>
                  <a:off x="2394" y="3108"/>
                  <a:ext cx="750" cy="0"/>
                </a:xfrm>
                <a:prstGeom prst="line">
                  <a:avLst/>
                </a:prstGeom>
                <a:grpFill/>
                <a:ln w="9525">
                  <a:solidFill>
                    <a:schemeClr val="accent2"/>
                  </a:solidFill>
                  <a:round/>
                  <a:headEnd type="triangle" w="sm" len="med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2580" name="Text Box 81"/>
            <p:cNvSpPr txBox="1">
              <a:spLocks noChangeArrowheads="1"/>
            </p:cNvSpPr>
            <p:nvPr/>
          </p:nvSpPr>
          <p:spPr bwMode="auto">
            <a:xfrm>
              <a:off x="4286" y="2021"/>
              <a:ext cx="1142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dirty="0" smtClean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  <a:sym typeface="Wingdings" pitchFamily="2" charset="2"/>
                </a:rPr>
                <a:t></a:t>
              </a:r>
              <a:r>
                <a:rPr kumimoji="1" lang="en-GB" altLang="zh-CN" sz="1800" dirty="0" err="1" smtClean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playout</a:t>
              </a:r>
              <a:r>
                <a:rPr kumimoji="1" lang="en-GB" altLang="zh-CN" sz="1800" dirty="0" smtClean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 delay </a:t>
              </a:r>
            </a:p>
            <a:p>
              <a:pPr>
                <a:lnSpc>
                  <a:spcPct val="90000"/>
                </a:lnSpc>
              </a:pPr>
              <a:r>
                <a:rPr kumimoji="1" lang="en-GB" altLang="zh-CN" sz="1800" dirty="0" smtClean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further</a:t>
              </a:r>
              <a:endParaRPr kumimoji="1" lang="zh-CN" altLang="en-US" sz="1800" dirty="0">
                <a:solidFill>
                  <a:schemeClr val="accent6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2581" name="Line 82"/>
            <p:cNvSpPr>
              <a:spLocks noChangeShapeType="1"/>
            </p:cNvSpPr>
            <p:nvPr/>
          </p:nvSpPr>
          <p:spPr bwMode="auto">
            <a:xfrm rot="10800000">
              <a:off x="4332" y="1843"/>
              <a:ext cx="226" cy="226"/>
            </a:xfrm>
            <a:prstGeom prst="lin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04"/>
          <p:cNvGrpSpPr>
            <a:grpSpLocks/>
          </p:cNvGrpSpPr>
          <p:nvPr/>
        </p:nvGrpSpPr>
        <p:grpSpPr bwMode="auto">
          <a:xfrm>
            <a:off x="1524000" y="2133600"/>
            <a:ext cx="3200400" cy="3200400"/>
            <a:chOff x="960" y="1344"/>
            <a:chExt cx="2016" cy="2016"/>
          </a:xfrm>
        </p:grpSpPr>
        <p:sp>
          <p:nvSpPr>
            <p:cNvPr id="22569" name="Freeform 4"/>
            <p:cNvSpPr>
              <a:spLocks/>
            </p:cNvSpPr>
            <p:nvPr/>
          </p:nvSpPr>
          <p:spPr bwMode="auto">
            <a:xfrm>
              <a:off x="960" y="1344"/>
              <a:ext cx="2016" cy="2016"/>
            </a:xfrm>
            <a:custGeom>
              <a:avLst/>
              <a:gdLst>
                <a:gd name="T0" fmla="*/ 0 w 2016"/>
                <a:gd name="T1" fmla="*/ 2016 h 2016"/>
                <a:gd name="T2" fmla="*/ 0 w 2016"/>
                <a:gd name="T3" fmla="*/ 1680 h 2016"/>
                <a:gd name="T4" fmla="*/ 336 w 2016"/>
                <a:gd name="T5" fmla="*/ 1680 h 2016"/>
                <a:gd name="T6" fmla="*/ 336 w 2016"/>
                <a:gd name="T7" fmla="*/ 1344 h 2016"/>
                <a:gd name="T8" fmla="*/ 672 w 2016"/>
                <a:gd name="T9" fmla="*/ 1344 h 2016"/>
                <a:gd name="T10" fmla="*/ 672 w 2016"/>
                <a:gd name="T11" fmla="*/ 1008 h 2016"/>
                <a:gd name="T12" fmla="*/ 1008 w 2016"/>
                <a:gd name="T13" fmla="*/ 1008 h 2016"/>
                <a:gd name="T14" fmla="*/ 1008 w 2016"/>
                <a:gd name="T15" fmla="*/ 672 h 2016"/>
                <a:gd name="T16" fmla="*/ 1344 w 2016"/>
                <a:gd name="T17" fmla="*/ 672 h 2016"/>
                <a:gd name="T18" fmla="*/ 1344 w 2016"/>
                <a:gd name="T19" fmla="*/ 336 h 2016"/>
                <a:gd name="T20" fmla="*/ 1680 w 2016"/>
                <a:gd name="T21" fmla="*/ 336 h 2016"/>
                <a:gd name="T22" fmla="*/ 1680 w 2016"/>
                <a:gd name="T23" fmla="*/ 0 h 2016"/>
                <a:gd name="T24" fmla="*/ 2016 w 2016"/>
                <a:gd name="T25" fmla="*/ 0 h 20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16"/>
                <a:gd name="T40" fmla="*/ 0 h 2016"/>
                <a:gd name="T41" fmla="*/ 2016 w 2016"/>
                <a:gd name="T42" fmla="*/ 2016 h 201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16" h="2016">
                  <a:moveTo>
                    <a:pt x="0" y="2016"/>
                  </a:moveTo>
                  <a:lnTo>
                    <a:pt x="0" y="1680"/>
                  </a:lnTo>
                  <a:lnTo>
                    <a:pt x="336" y="1680"/>
                  </a:lnTo>
                  <a:lnTo>
                    <a:pt x="336" y="1344"/>
                  </a:lnTo>
                  <a:lnTo>
                    <a:pt x="672" y="1344"/>
                  </a:lnTo>
                  <a:lnTo>
                    <a:pt x="672" y="1008"/>
                  </a:lnTo>
                  <a:lnTo>
                    <a:pt x="1008" y="1008"/>
                  </a:lnTo>
                  <a:lnTo>
                    <a:pt x="1008" y="672"/>
                  </a:lnTo>
                  <a:lnTo>
                    <a:pt x="1344" y="672"/>
                  </a:lnTo>
                  <a:lnTo>
                    <a:pt x="1344" y="336"/>
                  </a:lnTo>
                  <a:lnTo>
                    <a:pt x="1680" y="336"/>
                  </a:lnTo>
                  <a:lnTo>
                    <a:pt x="1680" y="0"/>
                  </a:lnTo>
                  <a:lnTo>
                    <a:pt x="2016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0" name="Text Box 85"/>
            <p:cNvSpPr txBox="1">
              <a:spLocks noChangeArrowheads="1"/>
            </p:cNvSpPr>
            <p:nvPr/>
          </p:nvSpPr>
          <p:spPr bwMode="auto">
            <a:xfrm>
              <a:off x="1052" y="1676"/>
              <a:ext cx="123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GB" altLang="zh-CN" sz="1800" dirty="0" smtClean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No network delay</a:t>
              </a:r>
              <a:endParaRPr kumimoji="1" lang="zh-CN" altLang="en-US" sz="1800" dirty="0">
                <a:solidFill>
                  <a:schemeClr val="accent6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2571" name="Line 86"/>
            <p:cNvSpPr>
              <a:spLocks noChangeShapeType="1"/>
            </p:cNvSpPr>
            <p:nvPr/>
          </p:nvSpPr>
          <p:spPr bwMode="auto">
            <a:xfrm>
              <a:off x="1592" y="1888"/>
              <a:ext cx="381" cy="27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10"/>
          <p:cNvGrpSpPr>
            <a:grpSpLocks/>
          </p:cNvGrpSpPr>
          <p:nvPr/>
        </p:nvGrpSpPr>
        <p:grpSpPr bwMode="auto">
          <a:xfrm>
            <a:off x="3990975" y="1671638"/>
            <a:ext cx="2809875" cy="3176587"/>
            <a:chOff x="2514" y="1053"/>
            <a:chExt cx="1770" cy="2001"/>
          </a:xfrm>
          <a:solidFill>
            <a:srgbClr val="FF0000"/>
          </a:solidFill>
        </p:grpSpPr>
        <p:sp>
          <p:nvSpPr>
            <p:cNvPr id="22557" name="Line 60"/>
            <p:cNvSpPr>
              <a:spLocks noChangeShapeType="1"/>
            </p:cNvSpPr>
            <p:nvPr/>
          </p:nvSpPr>
          <p:spPr bwMode="auto">
            <a:xfrm flipV="1">
              <a:off x="2544" y="1272"/>
              <a:ext cx="1740" cy="1752"/>
            </a:xfrm>
            <a:prstGeom prst="line">
              <a:avLst/>
            </a:prstGeom>
            <a:grp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Oval 61"/>
            <p:cNvSpPr>
              <a:spLocks noChangeArrowheads="1"/>
            </p:cNvSpPr>
            <p:nvPr/>
          </p:nvSpPr>
          <p:spPr bwMode="auto">
            <a:xfrm>
              <a:off x="2514" y="2982"/>
              <a:ext cx="72" cy="72"/>
            </a:xfrm>
            <a:prstGeom prst="ellipse">
              <a:avLst/>
            </a:prstGeom>
            <a:grp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Oval 62"/>
            <p:cNvSpPr>
              <a:spLocks noChangeArrowheads="1"/>
            </p:cNvSpPr>
            <p:nvPr/>
          </p:nvSpPr>
          <p:spPr bwMode="auto">
            <a:xfrm>
              <a:off x="4176" y="1302"/>
              <a:ext cx="72" cy="72"/>
            </a:xfrm>
            <a:prstGeom prst="ellipse">
              <a:avLst/>
            </a:prstGeom>
            <a:grp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Oval 63"/>
            <p:cNvSpPr>
              <a:spLocks noChangeArrowheads="1"/>
            </p:cNvSpPr>
            <p:nvPr/>
          </p:nvSpPr>
          <p:spPr bwMode="auto">
            <a:xfrm>
              <a:off x="3846" y="1638"/>
              <a:ext cx="72" cy="72"/>
            </a:xfrm>
            <a:prstGeom prst="ellipse">
              <a:avLst/>
            </a:prstGeom>
            <a:grp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Oval 64"/>
            <p:cNvSpPr>
              <a:spLocks noChangeArrowheads="1"/>
            </p:cNvSpPr>
            <p:nvPr/>
          </p:nvSpPr>
          <p:spPr bwMode="auto">
            <a:xfrm>
              <a:off x="2850" y="2652"/>
              <a:ext cx="72" cy="72"/>
            </a:xfrm>
            <a:prstGeom prst="ellipse">
              <a:avLst/>
            </a:prstGeom>
            <a:grp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2" name="Oval 65"/>
            <p:cNvSpPr>
              <a:spLocks noChangeArrowheads="1"/>
            </p:cNvSpPr>
            <p:nvPr/>
          </p:nvSpPr>
          <p:spPr bwMode="auto">
            <a:xfrm>
              <a:off x="3180" y="2316"/>
              <a:ext cx="72" cy="72"/>
            </a:xfrm>
            <a:prstGeom prst="ellipse">
              <a:avLst/>
            </a:prstGeom>
            <a:grp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3" name="Text Box 79"/>
            <p:cNvSpPr txBox="1">
              <a:spLocks noChangeArrowheads="1"/>
            </p:cNvSpPr>
            <p:nvPr/>
          </p:nvSpPr>
          <p:spPr bwMode="auto">
            <a:xfrm>
              <a:off x="3122" y="1053"/>
              <a:ext cx="1102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dirty="0" smtClean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  <a:sym typeface="Wingdings" pitchFamily="2" charset="2"/>
                </a:rPr>
                <a:t></a:t>
              </a:r>
              <a:r>
                <a:rPr kumimoji="1" lang="en-GB" altLang="zh-CN" sz="1800" dirty="0" err="1" smtClean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playout</a:t>
              </a:r>
              <a:r>
                <a:rPr kumimoji="1" lang="en-GB" altLang="zh-CN" sz="1800" dirty="0" smtClean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 delay</a:t>
              </a:r>
              <a:endParaRPr kumimoji="1" lang="zh-CN" altLang="en-US" sz="1800" dirty="0">
                <a:solidFill>
                  <a:schemeClr val="accent6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2564" name="Line 80"/>
            <p:cNvSpPr>
              <a:spLocks noChangeShapeType="1"/>
            </p:cNvSpPr>
            <p:nvPr/>
          </p:nvSpPr>
          <p:spPr bwMode="auto">
            <a:xfrm>
              <a:off x="3606" y="1298"/>
              <a:ext cx="354" cy="302"/>
            </a:xfrm>
            <a:prstGeom prst="lin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109"/>
            <p:cNvGrpSpPr>
              <a:grpSpLocks/>
            </p:cNvGrpSpPr>
            <p:nvPr/>
          </p:nvGrpSpPr>
          <p:grpSpPr bwMode="auto">
            <a:xfrm>
              <a:off x="2932" y="1555"/>
              <a:ext cx="819" cy="497"/>
              <a:chOff x="2932" y="1555"/>
              <a:chExt cx="819" cy="497"/>
            </a:xfrm>
            <a:grpFill/>
          </p:grpSpPr>
          <p:sp>
            <p:nvSpPr>
              <p:cNvPr id="22566" name="Oval 66"/>
              <p:cNvSpPr>
                <a:spLocks noChangeArrowheads="1"/>
              </p:cNvSpPr>
              <p:nvPr/>
            </p:nvSpPr>
            <p:spPr bwMode="auto">
              <a:xfrm>
                <a:off x="3504" y="198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7" name="Line 87"/>
              <p:cNvSpPr>
                <a:spLocks noChangeShapeType="1"/>
              </p:cNvSpPr>
              <p:nvPr/>
            </p:nvSpPr>
            <p:spPr bwMode="auto">
              <a:xfrm>
                <a:off x="3243" y="1752"/>
                <a:ext cx="276" cy="251"/>
              </a:xfrm>
              <a:prstGeom prst="line">
                <a:avLst/>
              </a:prstGeom>
              <a:grpFill/>
              <a:ln w="9525">
                <a:solidFill>
                  <a:schemeClr val="accent2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8" name="Text Box 88"/>
              <p:cNvSpPr txBox="1">
                <a:spLocks noChangeArrowheads="1"/>
              </p:cNvSpPr>
              <p:nvPr/>
            </p:nvSpPr>
            <p:spPr bwMode="auto">
              <a:xfrm>
                <a:off x="2932" y="1555"/>
                <a:ext cx="819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kumimoji="1" lang="en-GB" altLang="zh-CN" dirty="0" smtClean="0">
                    <a:solidFill>
                      <a:schemeClr val="accent6"/>
                    </a:solidFill>
                    <a:latin typeface="Arial" pitchFamily="34" charset="0"/>
                    <a:ea typeface="黑体" pitchFamily="49" charset="-122"/>
                  </a:rPr>
                  <a:t>l</a:t>
                </a:r>
                <a:r>
                  <a:rPr kumimoji="1" lang="en-GB" altLang="zh-CN" sz="1800" dirty="0" smtClean="0">
                    <a:solidFill>
                      <a:schemeClr val="accent6"/>
                    </a:solidFill>
                    <a:latin typeface="Arial" pitchFamily="34" charset="0"/>
                    <a:ea typeface="黑体" pitchFamily="49" charset="-122"/>
                  </a:rPr>
                  <a:t>ate packet</a:t>
                </a:r>
                <a:endParaRPr kumimoji="1" lang="zh-CN" altLang="en-US" sz="18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endParaRPr>
              </a:p>
            </p:txBody>
          </p:sp>
        </p:grpSp>
      </p:grpSp>
      <p:grpSp>
        <p:nvGrpSpPr>
          <p:cNvPr id="15" name="Group 108"/>
          <p:cNvGrpSpPr>
            <a:grpSpLocks/>
          </p:cNvGrpSpPr>
          <p:nvPr/>
        </p:nvGrpSpPr>
        <p:grpSpPr bwMode="auto">
          <a:xfrm>
            <a:off x="3810000" y="2133600"/>
            <a:ext cx="3200400" cy="3200400"/>
            <a:chOff x="2400" y="1344"/>
            <a:chExt cx="2016" cy="2016"/>
          </a:xfrm>
        </p:grpSpPr>
        <p:sp>
          <p:nvSpPr>
            <p:cNvPr id="22554" name="Freeform 51"/>
            <p:cNvSpPr>
              <a:spLocks/>
            </p:cNvSpPr>
            <p:nvPr/>
          </p:nvSpPr>
          <p:spPr bwMode="auto">
            <a:xfrm>
              <a:off x="2400" y="1344"/>
              <a:ext cx="2016" cy="2016"/>
            </a:xfrm>
            <a:custGeom>
              <a:avLst/>
              <a:gdLst>
                <a:gd name="T0" fmla="*/ 0 w 2016"/>
                <a:gd name="T1" fmla="*/ 2016 h 2016"/>
                <a:gd name="T2" fmla="*/ 0 w 2016"/>
                <a:gd name="T3" fmla="*/ 1680 h 2016"/>
                <a:gd name="T4" fmla="*/ 396 w 2016"/>
                <a:gd name="T5" fmla="*/ 1680 h 2016"/>
                <a:gd name="T6" fmla="*/ 396 w 2016"/>
                <a:gd name="T7" fmla="*/ 1338 h 2016"/>
                <a:gd name="T8" fmla="*/ 552 w 2016"/>
                <a:gd name="T9" fmla="*/ 1344 h 2016"/>
                <a:gd name="T10" fmla="*/ 552 w 2016"/>
                <a:gd name="T11" fmla="*/ 1014 h 2016"/>
                <a:gd name="T12" fmla="*/ 1266 w 2016"/>
                <a:gd name="T13" fmla="*/ 1014 h 2016"/>
                <a:gd name="T14" fmla="*/ 1266 w 2016"/>
                <a:gd name="T15" fmla="*/ 672 h 2016"/>
                <a:gd name="T16" fmla="*/ 1398 w 2016"/>
                <a:gd name="T17" fmla="*/ 672 h 2016"/>
                <a:gd name="T18" fmla="*/ 1398 w 2016"/>
                <a:gd name="T19" fmla="*/ 336 h 2016"/>
                <a:gd name="T20" fmla="*/ 1614 w 2016"/>
                <a:gd name="T21" fmla="*/ 330 h 2016"/>
                <a:gd name="T22" fmla="*/ 1614 w 2016"/>
                <a:gd name="T23" fmla="*/ 0 h 2016"/>
                <a:gd name="T24" fmla="*/ 2016 w 2016"/>
                <a:gd name="T25" fmla="*/ 0 h 20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16"/>
                <a:gd name="T40" fmla="*/ 0 h 2016"/>
                <a:gd name="T41" fmla="*/ 2016 w 2016"/>
                <a:gd name="T42" fmla="*/ 2016 h 201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16" h="2016">
                  <a:moveTo>
                    <a:pt x="0" y="2016"/>
                  </a:moveTo>
                  <a:lnTo>
                    <a:pt x="0" y="1680"/>
                  </a:lnTo>
                  <a:lnTo>
                    <a:pt x="396" y="1680"/>
                  </a:lnTo>
                  <a:lnTo>
                    <a:pt x="396" y="1338"/>
                  </a:lnTo>
                  <a:lnTo>
                    <a:pt x="552" y="1344"/>
                  </a:lnTo>
                  <a:lnTo>
                    <a:pt x="552" y="1014"/>
                  </a:lnTo>
                  <a:lnTo>
                    <a:pt x="1266" y="1014"/>
                  </a:lnTo>
                  <a:lnTo>
                    <a:pt x="1266" y="672"/>
                  </a:lnTo>
                  <a:lnTo>
                    <a:pt x="1398" y="672"/>
                  </a:lnTo>
                  <a:lnTo>
                    <a:pt x="1398" y="336"/>
                  </a:lnTo>
                  <a:lnTo>
                    <a:pt x="1614" y="330"/>
                  </a:lnTo>
                  <a:lnTo>
                    <a:pt x="1614" y="0"/>
                  </a:lnTo>
                  <a:lnTo>
                    <a:pt x="2016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Text Box 89"/>
            <p:cNvSpPr txBox="1">
              <a:spLocks noChangeArrowheads="1"/>
            </p:cNvSpPr>
            <p:nvPr/>
          </p:nvSpPr>
          <p:spPr bwMode="auto">
            <a:xfrm>
              <a:off x="2462" y="1897"/>
              <a:ext cx="1053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GB" altLang="zh-CN" sz="1800" dirty="0" smtClean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network delay </a:t>
              </a:r>
              <a:endParaRPr kumimoji="1" lang="zh-CN" altLang="en-US" sz="1800" dirty="0">
                <a:solidFill>
                  <a:schemeClr val="accent6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2556" name="Line 90"/>
            <p:cNvSpPr>
              <a:spLocks noChangeShapeType="1"/>
            </p:cNvSpPr>
            <p:nvPr/>
          </p:nvSpPr>
          <p:spPr bwMode="auto">
            <a:xfrm>
              <a:off x="3107" y="2115"/>
              <a:ext cx="383" cy="24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05"/>
          <p:cNvGrpSpPr>
            <a:grpSpLocks/>
          </p:cNvGrpSpPr>
          <p:nvPr/>
        </p:nvGrpSpPr>
        <p:grpSpPr bwMode="auto">
          <a:xfrm>
            <a:off x="1552575" y="4760920"/>
            <a:ext cx="2359025" cy="341313"/>
            <a:chOff x="978" y="2999"/>
            <a:chExt cx="1486" cy="215"/>
          </a:xfrm>
        </p:grpSpPr>
        <p:sp>
          <p:nvSpPr>
            <p:cNvPr id="22552" name="Line 91"/>
            <p:cNvSpPr>
              <a:spLocks noChangeShapeType="1"/>
            </p:cNvSpPr>
            <p:nvPr/>
          </p:nvSpPr>
          <p:spPr bwMode="auto">
            <a:xfrm>
              <a:off x="978" y="3203"/>
              <a:ext cx="142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sm" len="med"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3" name="Text Box 92"/>
            <p:cNvSpPr txBox="1">
              <a:spLocks noChangeArrowheads="1"/>
            </p:cNvSpPr>
            <p:nvPr/>
          </p:nvSpPr>
          <p:spPr bwMode="auto">
            <a:xfrm>
              <a:off x="1292" y="2999"/>
              <a:ext cx="1172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GB" altLang="zh-CN" sz="1800" dirty="0" smtClean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packet 1’s delay</a:t>
              </a:r>
              <a:endParaRPr kumimoji="1" lang="zh-CN" altLang="en-US" sz="1800" dirty="0">
                <a:solidFill>
                  <a:schemeClr val="accent6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grpSp>
        <p:nvGrpSpPr>
          <p:cNvPr id="17" name="Group 100"/>
          <p:cNvGrpSpPr>
            <a:grpSpLocks/>
          </p:cNvGrpSpPr>
          <p:nvPr/>
        </p:nvGrpSpPr>
        <p:grpSpPr bwMode="auto">
          <a:xfrm>
            <a:off x="468313" y="5637213"/>
            <a:ext cx="8008937" cy="857250"/>
            <a:chOff x="295" y="3551"/>
            <a:chExt cx="5045" cy="540"/>
          </a:xfrm>
        </p:grpSpPr>
        <p:sp>
          <p:nvSpPr>
            <p:cNvPr id="22540" name="AutoShape 99"/>
            <p:cNvSpPr>
              <a:spLocks noChangeArrowheads="1"/>
            </p:cNvSpPr>
            <p:nvPr/>
          </p:nvSpPr>
          <p:spPr bwMode="auto">
            <a:xfrm>
              <a:off x="1111" y="3679"/>
              <a:ext cx="453" cy="91"/>
            </a:xfrm>
            <a:prstGeom prst="rightArrow">
              <a:avLst>
                <a:gd name="adj1" fmla="val 50000"/>
                <a:gd name="adj2" fmla="val 12445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Line 15"/>
            <p:cNvSpPr>
              <a:spLocks noChangeShapeType="1"/>
            </p:cNvSpPr>
            <p:nvPr/>
          </p:nvSpPr>
          <p:spPr bwMode="auto">
            <a:xfrm>
              <a:off x="1632" y="3888"/>
              <a:ext cx="3600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Line 16"/>
            <p:cNvSpPr>
              <a:spLocks noChangeShapeType="1"/>
            </p:cNvSpPr>
            <p:nvPr/>
          </p:nvSpPr>
          <p:spPr bwMode="auto">
            <a:xfrm flipV="1">
              <a:off x="2400" y="3696"/>
              <a:ext cx="0" cy="192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Line 17"/>
            <p:cNvSpPr>
              <a:spLocks noChangeShapeType="1"/>
            </p:cNvSpPr>
            <p:nvPr/>
          </p:nvSpPr>
          <p:spPr bwMode="auto">
            <a:xfrm flipV="1">
              <a:off x="2775" y="3696"/>
              <a:ext cx="0" cy="192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18"/>
            <p:cNvSpPr>
              <a:spLocks noChangeShapeType="1"/>
            </p:cNvSpPr>
            <p:nvPr/>
          </p:nvSpPr>
          <p:spPr bwMode="auto">
            <a:xfrm flipV="1">
              <a:off x="2949" y="3690"/>
              <a:ext cx="0" cy="192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19"/>
            <p:cNvSpPr>
              <a:spLocks noChangeShapeType="1"/>
            </p:cNvSpPr>
            <p:nvPr/>
          </p:nvSpPr>
          <p:spPr bwMode="auto">
            <a:xfrm flipV="1">
              <a:off x="3660" y="3690"/>
              <a:ext cx="0" cy="192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20"/>
            <p:cNvSpPr>
              <a:spLocks noChangeShapeType="1"/>
            </p:cNvSpPr>
            <p:nvPr/>
          </p:nvSpPr>
          <p:spPr bwMode="auto">
            <a:xfrm flipV="1">
              <a:off x="3792" y="3696"/>
              <a:ext cx="0" cy="192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Line 21"/>
            <p:cNvSpPr>
              <a:spLocks noChangeShapeType="1"/>
            </p:cNvSpPr>
            <p:nvPr/>
          </p:nvSpPr>
          <p:spPr bwMode="auto">
            <a:xfrm flipH="1" flipV="1">
              <a:off x="4008" y="3690"/>
              <a:ext cx="3" cy="192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Text Box 22"/>
            <p:cNvSpPr txBox="1">
              <a:spLocks noChangeArrowheads="1"/>
            </p:cNvSpPr>
            <p:nvPr/>
          </p:nvSpPr>
          <p:spPr bwMode="auto">
            <a:xfrm>
              <a:off x="1791" y="3551"/>
              <a:ext cx="658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GB" altLang="zh-CN" sz="1800" dirty="0" smtClean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packets </a:t>
              </a:r>
            </a:p>
            <a:p>
              <a:pPr>
                <a:lnSpc>
                  <a:spcPct val="90000"/>
                </a:lnSpc>
              </a:pPr>
              <a:r>
                <a:rPr kumimoji="1" lang="en-GB" altLang="zh-CN" sz="1800" dirty="0" smtClean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arrive</a:t>
              </a:r>
              <a:endParaRPr kumimoji="1" lang="zh-CN" altLang="en-US" sz="1800" dirty="0">
                <a:solidFill>
                  <a:schemeClr val="accent6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2549" name="Text Box 23"/>
            <p:cNvSpPr txBox="1">
              <a:spLocks noChangeArrowheads="1"/>
            </p:cNvSpPr>
            <p:nvPr/>
          </p:nvSpPr>
          <p:spPr bwMode="auto">
            <a:xfrm>
              <a:off x="2292" y="3860"/>
              <a:ext cx="18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8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1</a:t>
              </a:r>
              <a:r>
                <a:rPr kumimoji="1" lang="en-US" altLang="zh-CN" sz="9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             </a:t>
              </a:r>
              <a:r>
                <a:rPr kumimoji="1" lang="en-US" altLang="zh-CN" sz="18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 2</a:t>
              </a:r>
              <a:r>
                <a:rPr kumimoji="1" lang="en-US" altLang="zh-CN" sz="9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     </a:t>
              </a:r>
              <a:r>
                <a:rPr kumimoji="1" lang="en-US" altLang="zh-CN" sz="18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3               4</a:t>
              </a:r>
              <a:r>
                <a:rPr kumimoji="1" lang="en-US" altLang="zh-CN" sz="9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    </a:t>
              </a:r>
              <a:r>
                <a:rPr kumimoji="1" lang="en-US" altLang="zh-CN" sz="18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5</a:t>
              </a:r>
              <a:r>
                <a:rPr kumimoji="1" lang="en-US" altLang="zh-CN" sz="8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   </a:t>
              </a:r>
              <a:r>
                <a:rPr kumimoji="1" lang="en-US" altLang="zh-CN" sz="1800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  6</a:t>
              </a:r>
            </a:p>
          </p:txBody>
        </p:sp>
        <p:sp>
          <p:nvSpPr>
            <p:cNvPr id="22550" name="Text Box 24"/>
            <p:cNvSpPr txBox="1">
              <a:spLocks noChangeArrowheads="1"/>
            </p:cNvSpPr>
            <p:nvPr/>
          </p:nvSpPr>
          <p:spPr bwMode="auto">
            <a:xfrm>
              <a:off x="5184" y="369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800" i="1" dirty="0">
                  <a:solidFill>
                    <a:schemeClr val="accent6"/>
                  </a:solidFill>
                  <a:latin typeface="Arial" pitchFamily="34" charset="0"/>
                  <a:ea typeface="黑体" pitchFamily="49" charset="-122"/>
                </a:rPr>
                <a:t>t</a:t>
              </a:r>
            </a:p>
          </p:txBody>
        </p:sp>
        <p:sp>
          <p:nvSpPr>
            <p:cNvPr id="641121" name="Text Box 97"/>
            <p:cNvSpPr txBox="1">
              <a:spLocks noChangeArrowheads="1"/>
            </p:cNvSpPr>
            <p:nvPr/>
          </p:nvSpPr>
          <p:spPr bwMode="auto">
            <a:xfrm>
              <a:off x="295" y="3612"/>
              <a:ext cx="908" cy="215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folHlink"/>
              </a:outerShdw>
            </a:effec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kumimoji="1" lang="en-GB" altLang="zh-CN" sz="1800" dirty="0" smtClean="0">
                  <a:solidFill>
                    <a:schemeClr val="accent6"/>
                  </a:solidFill>
                  <a:latin typeface="Arial" charset="0"/>
                  <a:ea typeface="黑体" pitchFamily="2" charset="-122"/>
                </a:rPr>
                <a:t>real network</a:t>
              </a:r>
              <a:endParaRPr kumimoji="1" lang="zh-CN" altLang="en-US" sz="1800" dirty="0">
                <a:solidFill>
                  <a:schemeClr val="accent6"/>
                </a:solidFill>
                <a:latin typeface="Arial" charset="0"/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AB57FDD4-F041-451E-A9D1-7E42A2C0BC96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225420" name="Rectangle 140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62925" cy="871538"/>
          </a:xfrm>
        </p:spPr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Streaming Multimedia:  Client Buffering</a:t>
            </a:r>
          </a:p>
        </p:txBody>
      </p:sp>
      <p:pic>
        <p:nvPicPr>
          <p:cNvPr id="225422" name="Picture 142" descr="624 prefetch and dra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8075" y="998552"/>
            <a:ext cx="7631113" cy="2935287"/>
          </a:xfrm>
          <a:prstGeom prst="rect">
            <a:avLst/>
          </a:prstGeom>
          <a:noFill/>
        </p:spPr>
      </p:pic>
      <p:sp>
        <p:nvSpPr>
          <p:cNvPr id="225423" name="Text Box 143"/>
          <p:cNvSpPr txBox="1">
            <a:spLocks noChangeArrowheads="1"/>
          </p:cNvSpPr>
          <p:nvPr/>
        </p:nvSpPr>
        <p:spPr bwMode="auto">
          <a:xfrm>
            <a:off x="4373641" y="3408493"/>
            <a:ext cx="116522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charset="-122"/>
              </a:rPr>
              <a:t>buffered</a:t>
            </a:r>
          </a:p>
          <a:p>
            <a:pPr algn="ctr"/>
            <a:r>
              <a:rPr lang="en-US" altLang="zh-CN" dirty="0">
                <a:ea typeface="宋体" charset="-122"/>
              </a:rPr>
              <a:t>video</a:t>
            </a:r>
          </a:p>
        </p:txBody>
      </p:sp>
      <p:sp>
        <p:nvSpPr>
          <p:cNvPr id="225424" name="Line 144"/>
          <p:cNvSpPr>
            <a:spLocks noChangeShapeType="1"/>
          </p:cNvSpPr>
          <p:nvPr/>
        </p:nvSpPr>
        <p:spPr bwMode="auto">
          <a:xfrm>
            <a:off x="4457700" y="3714764"/>
            <a:ext cx="1019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25" name="Text Box 145"/>
          <p:cNvSpPr txBox="1">
            <a:spLocks noChangeArrowheads="1"/>
          </p:cNvSpPr>
          <p:nvPr/>
        </p:nvSpPr>
        <p:spPr bwMode="auto">
          <a:xfrm>
            <a:off x="2575926" y="1516736"/>
            <a:ext cx="1315848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ea typeface="宋体" charset="-122"/>
              </a:rPr>
              <a:t>variable </a:t>
            </a:r>
            <a:r>
              <a:rPr lang="en-US" altLang="zh-CN" dirty="0" smtClean="0">
                <a:ea typeface="宋体" charset="-122"/>
              </a:rPr>
              <a:t>      fill rate</a:t>
            </a:r>
            <a:r>
              <a:rPr lang="en-US" altLang="zh-CN" dirty="0">
                <a:ea typeface="宋体" charset="-122"/>
              </a:rPr>
              <a:t>, x(t)</a:t>
            </a:r>
          </a:p>
        </p:txBody>
      </p:sp>
      <p:sp>
        <p:nvSpPr>
          <p:cNvPr id="225426" name="Text Box 146"/>
          <p:cNvSpPr txBox="1">
            <a:spLocks noChangeArrowheads="1"/>
          </p:cNvSpPr>
          <p:nvPr/>
        </p:nvSpPr>
        <p:spPr bwMode="auto">
          <a:xfrm>
            <a:off x="5562447" y="1482588"/>
            <a:ext cx="1228644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ea typeface="宋体" charset="-122"/>
              </a:rPr>
              <a:t>constant </a:t>
            </a:r>
            <a:endParaRPr lang="en-US" altLang="zh-CN" dirty="0">
              <a:ea typeface="宋体" charset="-122"/>
            </a:endParaRPr>
          </a:p>
          <a:p>
            <a:pPr algn="ctr"/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drain rate</a:t>
            </a:r>
            <a:r>
              <a:rPr lang="en-US" altLang="zh-CN" dirty="0">
                <a:ea typeface="宋体" charset="-122"/>
              </a:rPr>
              <a:t>, d</a:t>
            </a:r>
          </a:p>
        </p:txBody>
      </p:sp>
      <p:grpSp>
        <p:nvGrpSpPr>
          <p:cNvPr id="12" name="Group 121"/>
          <p:cNvGrpSpPr>
            <a:grpSpLocks/>
          </p:cNvGrpSpPr>
          <p:nvPr/>
        </p:nvGrpSpPr>
        <p:grpSpPr bwMode="auto">
          <a:xfrm>
            <a:off x="374650" y="4095752"/>
            <a:ext cx="8569325" cy="2105026"/>
            <a:chOff x="236" y="2580"/>
            <a:chExt cx="5398" cy="1326"/>
          </a:xfrm>
        </p:grpSpPr>
        <p:sp>
          <p:nvSpPr>
            <p:cNvPr id="13" name="Rectangle 120"/>
            <p:cNvSpPr>
              <a:spLocks noChangeArrowheads="1"/>
            </p:cNvSpPr>
            <p:nvPr/>
          </p:nvSpPr>
          <p:spPr bwMode="auto">
            <a:xfrm>
              <a:off x="2442" y="3152"/>
              <a:ext cx="954" cy="327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3998" y="3451"/>
              <a:ext cx="1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5" name="Freeform 87"/>
            <p:cNvSpPr>
              <a:spLocks/>
            </p:cNvSpPr>
            <p:nvPr/>
          </p:nvSpPr>
          <p:spPr bwMode="auto">
            <a:xfrm>
              <a:off x="4431" y="3177"/>
              <a:ext cx="53" cy="27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192"/>
                <a:gd name="T14" fmla="*/ 48 w 48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6" name="Freeform 88"/>
            <p:cNvSpPr>
              <a:spLocks/>
            </p:cNvSpPr>
            <p:nvPr/>
          </p:nvSpPr>
          <p:spPr bwMode="auto">
            <a:xfrm>
              <a:off x="4699" y="3177"/>
              <a:ext cx="54" cy="27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192"/>
                <a:gd name="T14" fmla="*/ 48 w 48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7" name="Freeform 89"/>
            <p:cNvSpPr>
              <a:spLocks/>
            </p:cNvSpPr>
            <p:nvPr/>
          </p:nvSpPr>
          <p:spPr bwMode="auto">
            <a:xfrm>
              <a:off x="4968" y="3177"/>
              <a:ext cx="54" cy="27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192"/>
                <a:gd name="T14" fmla="*/ 48 w 48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8" name="Freeform 90"/>
            <p:cNvSpPr>
              <a:spLocks/>
            </p:cNvSpPr>
            <p:nvPr/>
          </p:nvSpPr>
          <p:spPr bwMode="auto">
            <a:xfrm>
              <a:off x="5237" y="3177"/>
              <a:ext cx="54" cy="27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192"/>
                <a:gd name="T14" fmla="*/ 48 w 48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9" name="Text Box 91"/>
            <p:cNvSpPr txBox="1">
              <a:spLocks noChangeArrowheads="1"/>
            </p:cNvSpPr>
            <p:nvPr/>
          </p:nvSpPr>
          <p:spPr bwMode="auto">
            <a:xfrm>
              <a:off x="5442" y="3254"/>
              <a:ext cx="1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+mn-lt"/>
                  <a:ea typeface="黑体" pitchFamily="49" charset="-122"/>
                </a:rPr>
                <a:t>t</a:t>
              </a: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2440" y="3612"/>
              <a:ext cx="967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1" name="Text Box 93"/>
            <p:cNvSpPr txBox="1">
              <a:spLocks noChangeArrowheads="1"/>
            </p:cNvSpPr>
            <p:nvPr/>
          </p:nvSpPr>
          <p:spPr bwMode="auto">
            <a:xfrm>
              <a:off x="2395" y="3654"/>
              <a:ext cx="1099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GB" altLang="zh-CN" sz="2000" dirty="0" err="1" smtClean="0">
                  <a:solidFill>
                    <a:srgbClr val="333399"/>
                  </a:solidFill>
                  <a:latin typeface="+mn-lt"/>
                  <a:ea typeface="黑体" pitchFamily="49" charset="-122"/>
                </a:rPr>
                <a:t>playout</a:t>
              </a:r>
              <a:r>
                <a:rPr kumimoji="1" lang="en-GB" altLang="zh-CN" sz="2000" dirty="0" smtClean="0">
                  <a:solidFill>
                    <a:srgbClr val="333399"/>
                  </a:solidFill>
                  <a:latin typeface="+mn-lt"/>
                  <a:ea typeface="黑体" pitchFamily="49" charset="-122"/>
                </a:rPr>
                <a:t> delay</a:t>
              </a:r>
              <a:endParaRPr kumimoji="1" lang="en-US" altLang="zh-CN" sz="2000" dirty="0">
                <a:solidFill>
                  <a:srgbClr val="333399"/>
                </a:solidFill>
                <a:latin typeface="+mn-lt"/>
                <a:ea typeface="黑体" pitchFamily="49" charset="-122"/>
              </a:endParaRPr>
            </a:p>
          </p:txBody>
        </p:sp>
        <p:sp>
          <p:nvSpPr>
            <p:cNvPr id="22" name="Freeform 94"/>
            <p:cNvSpPr>
              <a:spLocks/>
            </p:cNvSpPr>
            <p:nvPr/>
          </p:nvSpPr>
          <p:spPr bwMode="auto">
            <a:xfrm>
              <a:off x="2063" y="3146"/>
              <a:ext cx="1344" cy="339"/>
            </a:xfrm>
            <a:custGeom>
              <a:avLst/>
              <a:gdLst>
                <a:gd name="T0" fmla="*/ 0 w 1200"/>
                <a:gd name="T1" fmla="*/ 0 h 240"/>
                <a:gd name="T2" fmla="*/ 1200 w 1200"/>
                <a:gd name="T3" fmla="*/ 0 h 240"/>
                <a:gd name="T4" fmla="*/ 1200 w 1200"/>
                <a:gd name="T5" fmla="*/ 240 h 240"/>
                <a:gd name="T6" fmla="*/ 0 w 1200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240"/>
                <a:gd name="T14" fmla="*/ 1200 w 1200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240">
                  <a:moveTo>
                    <a:pt x="0" y="0"/>
                  </a:moveTo>
                  <a:lnTo>
                    <a:pt x="1200" y="0"/>
                  </a:lnTo>
                  <a:lnTo>
                    <a:pt x="1200" y="240"/>
                  </a:lnTo>
                  <a:lnTo>
                    <a:pt x="0" y="240"/>
                  </a:lnTo>
                </a:path>
              </a:pathLst>
            </a:custGeom>
            <a:noFill/>
            <a:ln w="19050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3300" y="3146"/>
              <a:ext cx="0" cy="339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3192" y="3146"/>
              <a:ext cx="0" cy="339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3085" y="3146"/>
              <a:ext cx="0" cy="339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2977" y="3146"/>
              <a:ext cx="0" cy="339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2870" y="3146"/>
              <a:ext cx="0" cy="339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2762" y="3146"/>
              <a:ext cx="0" cy="339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2655" y="3146"/>
              <a:ext cx="0" cy="339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2547" y="3146"/>
              <a:ext cx="0" cy="339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2440" y="3146"/>
              <a:ext cx="0" cy="339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2" name="Text Box 104"/>
            <p:cNvSpPr txBox="1">
              <a:spLocks noChangeArrowheads="1"/>
            </p:cNvSpPr>
            <p:nvPr/>
          </p:nvSpPr>
          <p:spPr bwMode="auto">
            <a:xfrm>
              <a:off x="2083" y="2864"/>
              <a:ext cx="16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GB" altLang="zh-CN" sz="2000" dirty="0" smtClean="0">
                  <a:solidFill>
                    <a:srgbClr val="333399"/>
                  </a:solidFill>
                  <a:latin typeface="+mn-lt"/>
                  <a:ea typeface="黑体" pitchFamily="49" charset="-122"/>
                </a:rPr>
                <a:t>buffer (FIFO queue)</a:t>
              </a:r>
              <a:endParaRPr kumimoji="1" lang="zh-CN" altLang="en-US" sz="2000" dirty="0">
                <a:solidFill>
                  <a:srgbClr val="333399"/>
                </a:solidFill>
                <a:latin typeface="+mn-lt"/>
                <a:ea typeface="黑体" pitchFamily="49" charset="-122"/>
              </a:endParaRPr>
            </a:p>
          </p:txBody>
        </p:sp>
        <p:sp>
          <p:nvSpPr>
            <p:cNvPr id="33" name="AutoShape 105"/>
            <p:cNvSpPr>
              <a:spLocks noChangeArrowheads="1"/>
            </p:cNvSpPr>
            <p:nvPr/>
          </p:nvSpPr>
          <p:spPr bwMode="auto">
            <a:xfrm>
              <a:off x="1808" y="3246"/>
              <a:ext cx="309" cy="137"/>
            </a:xfrm>
            <a:prstGeom prst="rightArrow">
              <a:avLst>
                <a:gd name="adj1" fmla="val 50000"/>
                <a:gd name="adj2" fmla="val 56387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4" name="AutoShape 106"/>
            <p:cNvSpPr>
              <a:spLocks noChangeArrowheads="1"/>
            </p:cNvSpPr>
            <p:nvPr/>
          </p:nvSpPr>
          <p:spPr bwMode="auto">
            <a:xfrm>
              <a:off x="3568" y="3246"/>
              <a:ext cx="310" cy="137"/>
            </a:xfrm>
            <a:prstGeom prst="rightArrow">
              <a:avLst>
                <a:gd name="adj1" fmla="val 50000"/>
                <a:gd name="adj2" fmla="val 56569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5" name="Text Box 107"/>
            <p:cNvSpPr txBox="1">
              <a:spLocks noChangeArrowheads="1"/>
            </p:cNvSpPr>
            <p:nvPr/>
          </p:nvSpPr>
          <p:spPr bwMode="auto">
            <a:xfrm>
              <a:off x="4376" y="3458"/>
              <a:ext cx="115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GB" altLang="zh-CN" sz="2000" dirty="0" smtClean="0">
                  <a:solidFill>
                    <a:srgbClr val="333399"/>
                  </a:solidFill>
                  <a:latin typeface="+mn-lt"/>
                  <a:ea typeface="黑体" pitchFamily="49" charset="-122"/>
                </a:rPr>
                <a:t>constant rate</a:t>
              </a:r>
              <a:endParaRPr kumimoji="1" lang="zh-CN" altLang="en-US" sz="2000" dirty="0">
                <a:solidFill>
                  <a:srgbClr val="333399"/>
                </a:solidFill>
                <a:latin typeface="+mn-lt"/>
                <a:ea typeface="黑体" pitchFamily="49" charset="-122"/>
              </a:endParaRPr>
            </a:p>
          </p:txBody>
        </p:sp>
        <p:sp>
          <p:nvSpPr>
            <p:cNvPr id="36" name="Freeform 108"/>
            <p:cNvSpPr>
              <a:spLocks/>
            </p:cNvSpPr>
            <p:nvPr/>
          </p:nvSpPr>
          <p:spPr bwMode="auto">
            <a:xfrm>
              <a:off x="610" y="3177"/>
              <a:ext cx="54" cy="27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192"/>
                <a:gd name="T14" fmla="*/ 48 w 48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" name="Freeform 109"/>
            <p:cNvSpPr>
              <a:spLocks/>
            </p:cNvSpPr>
            <p:nvPr/>
          </p:nvSpPr>
          <p:spPr bwMode="auto">
            <a:xfrm>
              <a:off x="825" y="3177"/>
              <a:ext cx="54" cy="27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192"/>
                <a:gd name="T14" fmla="*/ 48 w 48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" name="Freeform 110"/>
            <p:cNvSpPr>
              <a:spLocks/>
            </p:cNvSpPr>
            <p:nvPr/>
          </p:nvSpPr>
          <p:spPr bwMode="auto">
            <a:xfrm>
              <a:off x="1255" y="3177"/>
              <a:ext cx="54" cy="27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192"/>
                <a:gd name="T14" fmla="*/ 48 w 48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" name="Freeform 111"/>
            <p:cNvSpPr>
              <a:spLocks/>
            </p:cNvSpPr>
            <p:nvPr/>
          </p:nvSpPr>
          <p:spPr bwMode="auto">
            <a:xfrm>
              <a:off x="1376" y="3175"/>
              <a:ext cx="54" cy="273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192"/>
                <a:gd name="T14" fmla="*/ 48 w 48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0" name="Text Box 112"/>
            <p:cNvSpPr txBox="1">
              <a:spLocks noChangeArrowheads="1"/>
            </p:cNvSpPr>
            <p:nvPr/>
          </p:nvSpPr>
          <p:spPr bwMode="auto">
            <a:xfrm>
              <a:off x="1580" y="3254"/>
              <a:ext cx="1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+mn-lt"/>
                  <a:ea typeface="黑体" pitchFamily="49" charset="-122"/>
                </a:rPr>
                <a:t>t</a:t>
              </a: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236" y="3451"/>
              <a:ext cx="1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2" name="Text Box 114"/>
            <p:cNvSpPr txBox="1">
              <a:spLocks noChangeArrowheads="1"/>
            </p:cNvSpPr>
            <p:nvPr/>
          </p:nvSpPr>
          <p:spPr bwMode="auto">
            <a:xfrm>
              <a:off x="451" y="3458"/>
              <a:ext cx="111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GB" altLang="zh-CN" sz="2000" dirty="0" smtClean="0">
                  <a:solidFill>
                    <a:srgbClr val="333399"/>
                  </a:solidFill>
                  <a:latin typeface="+mn-lt"/>
                  <a:ea typeface="黑体" pitchFamily="49" charset="-122"/>
                </a:rPr>
                <a:t>variable rate</a:t>
              </a:r>
              <a:endParaRPr kumimoji="1" lang="zh-CN" altLang="en-US" sz="2000" dirty="0">
                <a:solidFill>
                  <a:srgbClr val="333399"/>
                </a:solidFill>
                <a:latin typeface="+mn-lt"/>
                <a:ea typeface="黑体" pitchFamily="49" charset="-122"/>
              </a:endParaRPr>
            </a:p>
          </p:txBody>
        </p:sp>
        <p:sp>
          <p:nvSpPr>
            <p:cNvPr id="43" name="Freeform 115"/>
            <p:cNvSpPr>
              <a:spLocks/>
            </p:cNvSpPr>
            <p:nvPr/>
          </p:nvSpPr>
          <p:spPr bwMode="auto">
            <a:xfrm>
              <a:off x="343" y="3177"/>
              <a:ext cx="54" cy="27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192"/>
                <a:gd name="T14" fmla="*/ 48 w 48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4160" y="3177"/>
              <a:ext cx="53" cy="27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192"/>
                <a:gd name="T14" fmla="*/ 48 w 48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5" name="Text Box 117"/>
            <p:cNvSpPr txBox="1">
              <a:spLocks noChangeArrowheads="1"/>
            </p:cNvSpPr>
            <p:nvPr/>
          </p:nvSpPr>
          <p:spPr bwMode="auto">
            <a:xfrm>
              <a:off x="4337" y="2580"/>
              <a:ext cx="124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GB" altLang="zh-CN" sz="2000" dirty="0" smtClean="0">
                  <a:solidFill>
                    <a:srgbClr val="333399"/>
                  </a:solidFill>
                  <a:latin typeface="+mn-lt"/>
                  <a:ea typeface="黑体" pitchFamily="49" charset="-122"/>
                </a:rPr>
                <a:t>loss may occur</a:t>
              </a:r>
              <a:endParaRPr kumimoji="1" lang="zh-CN" altLang="en-US" sz="2000" dirty="0">
                <a:solidFill>
                  <a:srgbClr val="333399"/>
                </a:solidFill>
                <a:latin typeface="+mn-lt"/>
                <a:ea typeface="黑体" pitchFamily="49" charset="-122"/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 flipH="1">
              <a:off x="4474" y="2904"/>
              <a:ext cx="169" cy="27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F818F21A-0724-4D31-AC0B-F908BB678A69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Streaming Multimedia: UDP or TCP?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168400"/>
            <a:ext cx="7772400" cy="4607932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u="sng" dirty="0">
                <a:solidFill>
                  <a:srgbClr val="FF0000"/>
                </a:solidFill>
                <a:ea typeface="宋体" charset="-122"/>
              </a:rPr>
              <a:t>UDP 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server sends 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at rate appropriate for client </a:t>
            </a:r>
            <a:r>
              <a:rPr lang="en-US" altLang="zh-CN" sz="2000" dirty="0">
                <a:ea typeface="宋体" charset="-122"/>
              </a:rPr>
              <a:t>(oblivious to network </a:t>
            </a:r>
            <a:r>
              <a:rPr lang="en-US" altLang="zh-CN" sz="2000" dirty="0" smtClean="0">
                <a:ea typeface="宋体" charset="-122"/>
              </a:rPr>
              <a:t>congestion!)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often send rate = encoding rate</a:t>
            </a:r>
            <a:r>
              <a:rPr lang="en-US" altLang="zh-CN" sz="1800" dirty="0">
                <a:ea typeface="宋体" charset="-122"/>
              </a:rPr>
              <a:t> = </a:t>
            </a:r>
            <a:r>
              <a:rPr lang="en-US" altLang="zh-CN" dirty="0">
                <a:ea typeface="宋体" charset="-122"/>
              </a:rPr>
              <a:t>constant rate</a:t>
            </a:r>
            <a:endParaRPr lang="en-US" altLang="zh-CN" sz="1800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then, </a:t>
            </a:r>
            <a:r>
              <a:rPr lang="en-US" altLang="zh-CN" u="sng" dirty="0">
                <a:ea typeface="宋体" charset="-122"/>
              </a:rPr>
              <a:t>fill rate </a:t>
            </a:r>
            <a:r>
              <a:rPr lang="en-US" altLang="zh-CN" dirty="0">
                <a:ea typeface="宋体" charset="-122"/>
              </a:rPr>
              <a:t>= constant rate - packet loss</a:t>
            </a:r>
            <a:endParaRPr lang="en-US" altLang="zh-CN" sz="1800" dirty="0">
              <a:ea typeface="宋体" charset="-122"/>
            </a:endParaRPr>
          </a:p>
          <a:p>
            <a:r>
              <a:rPr lang="en-US" altLang="zh-CN" sz="2000" dirty="0">
                <a:solidFill>
                  <a:srgbClr val="009900"/>
                </a:solidFill>
                <a:ea typeface="宋体" charset="-122"/>
              </a:rPr>
              <a:t>short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playout</a:t>
            </a:r>
            <a:r>
              <a:rPr lang="en-US" altLang="zh-CN" sz="2000" dirty="0">
                <a:ea typeface="宋体" charset="-122"/>
              </a:rPr>
              <a:t> delay (2-5 seconds) to remove network jitter</a:t>
            </a:r>
          </a:p>
          <a:p>
            <a:pPr>
              <a:buFont typeface="ZapfDingbats" pitchFamily="82" charset="2"/>
              <a:buNone/>
            </a:pPr>
            <a:endParaRPr lang="en-US" altLang="zh-CN" u="sng" dirty="0" smtClean="0">
              <a:solidFill>
                <a:srgbClr val="FF0000"/>
              </a:solidFill>
              <a:ea typeface="宋体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u="sng" dirty="0" smtClean="0">
                <a:solidFill>
                  <a:srgbClr val="FF0000"/>
                </a:solidFill>
                <a:ea typeface="宋体" charset="-122"/>
              </a:rPr>
              <a:t>TCP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send 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at maximum possible rate </a:t>
            </a:r>
            <a:r>
              <a:rPr lang="en-US" altLang="zh-CN" sz="2000" dirty="0">
                <a:ea typeface="宋体" charset="-122"/>
              </a:rPr>
              <a:t>under TCP</a:t>
            </a:r>
          </a:p>
          <a:p>
            <a:r>
              <a:rPr lang="en-US" altLang="zh-CN" sz="2000" u="sng" dirty="0">
                <a:ea typeface="宋体" charset="-122"/>
              </a:rPr>
              <a:t>fill rate </a:t>
            </a:r>
            <a:r>
              <a:rPr lang="en-US" altLang="zh-CN" sz="2000" dirty="0">
                <a:ea typeface="宋体" charset="-122"/>
              </a:rPr>
              <a:t>fluctuates due to TCP congestion control</a:t>
            </a:r>
          </a:p>
          <a:p>
            <a:r>
              <a:rPr lang="en-US" altLang="zh-CN" sz="2000" dirty="0">
                <a:solidFill>
                  <a:srgbClr val="009900"/>
                </a:solidFill>
                <a:ea typeface="宋体" charset="-122"/>
              </a:rPr>
              <a:t>larger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playout</a:t>
            </a:r>
            <a:r>
              <a:rPr lang="en-US" altLang="zh-CN" sz="2000" dirty="0">
                <a:ea typeface="宋体" charset="-122"/>
              </a:rPr>
              <a:t> delay: smooth TCP delivery rate</a:t>
            </a:r>
          </a:p>
          <a:p>
            <a:r>
              <a:rPr lang="en-US" altLang="zh-CN" sz="2000" dirty="0">
                <a:ea typeface="宋体" charset="-122"/>
              </a:rPr>
              <a:t>HTTP/TCP passes more easily through firewalls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17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2639EFBC-29C2-4D7F-8D74-31E21C9C7580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grpSp>
        <p:nvGrpSpPr>
          <p:cNvPr id="226727" name="Group 423"/>
          <p:cNvGrpSpPr>
            <a:grpSpLocks/>
          </p:cNvGrpSpPr>
          <p:nvPr/>
        </p:nvGrpSpPr>
        <p:grpSpPr bwMode="auto">
          <a:xfrm>
            <a:off x="2547938" y="2266950"/>
            <a:ext cx="1281112" cy="363538"/>
            <a:chOff x="3621" y="3265"/>
            <a:chExt cx="1776" cy="744"/>
          </a:xfrm>
        </p:grpSpPr>
        <p:pic>
          <p:nvPicPr>
            <p:cNvPr id="226728" name="Picture 424" descr="reel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</p:spPr>
        </p:pic>
        <p:sp>
          <p:nvSpPr>
            <p:cNvPr id="226729" name="Freeform 425"/>
            <p:cNvSpPr>
              <a:spLocks/>
            </p:cNvSpPr>
            <p:nvPr/>
          </p:nvSpPr>
          <p:spPr bwMode="auto">
            <a:xfrm>
              <a:off x="3972" y="3288"/>
              <a:ext cx="1401" cy="43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7" y="384"/>
                </a:cxn>
                <a:cxn ang="0">
                  <a:pos x="114" y="381"/>
                </a:cxn>
                <a:cxn ang="0">
                  <a:pos x="132" y="357"/>
                </a:cxn>
                <a:cxn ang="0">
                  <a:pos x="210" y="402"/>
                </a:cxn>
                <a:cxn ang="0">
                  <a:pos x="450" y="384"/>
                </a:cxn>
                <a:cxn ang="0">
                  <a:pos x="486" y="393"/>
                </a:cxn>
                <a:cxn ang="0">
                  <a:pos x="690" y="417"/>
                </a:cxn>
                <a:cxn ang="0">
                  <a:pos x="1074" y="438"/>
                </a:cxn>
                <a:cxn ang="0">
                  <a:pos x="1401" y="420"/>
                </a:cxn>
                <a:cxn ang="0">
                  <a:pos x="1392" y="165"/>
                </a:cxn>
                <a:cxn ang="0">
                  <a:pos x="291" y="0"/>
                </a:cxn>
                <a:cxn ang="0">
                  <a:pos x="0" y="6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730" name="Freeform 426"/>
            <p:cNvSpPr>
              <a:spLocks/>
            </p:cNvSpPr>
            <p:nvPr/>
          </p:nvSpPr>
          <p:spPr bwMode="auto">
            <a:xfrm>
              <a:off x="4242" y="3858"/>
              <a:ext cx="999" cy="12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17" y="12"/>
                </a:cxn>
                <a:cxn ang="0">
                  <a:pos x="744" y="36"/>
                </a:cxn>
                <a:cxn ang="0">
                  <a:pos x="801" y="42"/>
                </a:cxn>
                <a:cxn ang="0">
                  <a:pos x="876" y="6"/>
                </a:cxn>
                <a:cxn ang="0">
                  <a:pos x="933" y="0"/>
                </a:cxn>
                <a:cxn ang="0">
                  <a:pos x="981" y="15"/>
                </a:cxn>
                <a:cxn ang="0">
                  <a:pos x="999" y="51"/>
                </a:cxn>
                <a:cxn ang="0">
                  <a:pos x="987" y="123"/>
                </a:cxn>
                <a:cxn ang="0">
                  <a:pos x="18" y="120"/>
                </a:cxn>
                <a:cxn ang="0">
                  <a:pos x="0" y="6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26731" name="Picture 427" descr="video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</p:spPr>
        </p:pic>
      </p:grp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344488"/>
            <a:ext cx="7772400" cy="871537"/>
          </a:xfrm>
        </p:spPr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Streaming Multimedia:</a:t>
            </a:r>
            <a:r>
              <a:rPr lang="en-US" altLang="zh-CN" u="none">
                <a:ea typeface="宋体" charset="-122"/>
              </a:rPr>
              <a:t> client rate(s)</a:t>
            </a:r>
            <a:endParaRPr lang="en-US" altLang="zh-CN">
              <a:ea typeface="宋体" charset="-122"/>
            </a:endParaRP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595313" y="3725863"/>
            <a:ext cx="7056437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sz="2400" u="sng" dirty="0">
                <a:solidFill>
                  <a:srgbClr val="FF0000"/>
                </a:solidFill>
                <a:ea typeface="宋体" charset="-122"/>
              </a:rPr>
              <a:t>Q:</a:t>
            </a:r>
            <a:r>
              <a:rPr lang="en-US" altLang="zh-CN" sz="2400" dirty="0">
                <a:ea typeface="宋体" charset="-122"/>
              </a:rPr>
              <a:t> how to handle different client receive rate capabilities?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zh-CN" sz="2400" dirty="0">
                <a:ea typeface="宋体" charset="-122"/>
              </a:rPr>
              <a:t>28.8 Kbps dialup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zh-CN" sz="2400" dirty="0">
                <a:ea typeface="宋体" charset="-122"/>
              </a:rPr>
              <a:t>100 Mbps Ethernet</a:t>
            </a:r>
          </a:p>
        </p:txBody>
      </p:sp>
      <p:sp>
        <p:nvSpPr>
          <p:cNvPr id="226309" name="Freeform 5"/>
          <p:cNvSpPr>
            <a:spLocks/>
          </p:cNvSpPr>
          <p:nvPr/>
        </p:nvSpPr>
        <p:spPr bwMode="auto">
          <a:xfrm>
            <a:off x="3213100" y="1674813"/>
            <a:ext cx="1492250" cy="966787"/>
          </a:xfrm>
          <a:custGeom>
            <a:avLst/>
            <a:gdLst/>
            <a:ahLst/>
            <a:cxnLst>
              <a:cxn ang="0">
                <a:pos x="618" y="39"/>
              </a:cxn>
              <a:cxn ang="0">
                <a:pos x="94" y="57"/>
              </a:cxn>
              <a:cxn ang="0">
                <a:pos x="57" y="327"/>
              </a:cxn>
              <a:cxn ang="0">
                <a:pos x="202" y="519"/>
              </a:cxn>
              <a:cxn ang="0">
                <a:pos x="294" y="657"/>
              </a:cxn>
              <a:cxn ang="0">
                <a:pos x="604" y="887"/>
              </a:cxn>
              <a:cxn ang="0">
                <a:pos x="808" y="908"/>
              </a:cxn>
              <a:cxn ang="0">
                <a:pos x="1072" y="908"/>
              </a:cxn>
              <a:cxn ang="0">
                <a:pos x="1296" y="723"/>
              </a:cxn>
              <a:cxn ang="0">
                <a:pos x="1204" y="466"/>
              </a:cxn>
              <a:cxn ang="0">
                <a:pos x="901" y="413"/>
              </a:cxn>
              <a:cxn ang="0">
                <a:pos x="808" y="83"/>
              </a:cxn>
              <a:cxn ang="0">
                <a:pos x="618" y="39"/>
              </a:cxn>
            </a:cxnLst>
            <a:rect l="0" t="0" r="r" b="b"/>
            <a:pathLst>
              <a:path w="1318" h="939">
                <a:moveTo>
                  <a:pt x="618" y="39"/>
                </a:moveTo>
                <a:cubicBezTo>
                  <a:pt x="491" y="0"/>
                  <a:pt x="188" y="9"/>
                  <a:pt x="94" y="57"/>
                </a:cubicBezTo>
                <a:cubicBezTo>
                  <a:pt x="0" y="105"/>
                  <a:pt x="39" y="250"/>
                  <a:pt x="57" y="327"/>
                </a:cubicBezTo>
                <a:cubicBezTo>
                  <a:pt x="75" y="404"/>
                  <a:pt x="163" y="464"/>
                  <a:pt x="202" y="519"/>
                </a:cubicBezTo>
                <a:cubicBezTo>
                  <a:pt x="241" y="574"/>
                  <a:pt x="227" y="596"/>
                  <a:pt x="294" y="657"/>
                </a:cubicBezTo>
                <a:cubicBezTo>
                  <a:pt x="361" y="718"/>
                  <a:pt x="518" y="845"/>
                  <a:pt x="604" y="887"/>
                </a:cubicBezTo>
                <a:cubicBezTo>
                  <a:pt x="690" y="929"/>
                  <a:pt x="730" y="905"/>
                  <a:pt x="808" y="908"/>
                </a:cubicBezTo>
                <a:cubicBezTo>
                  <a:pt x="886" y="911"/>
                  <a:pt x="991" y="939"/>
                  <a:pt x="1072" y="908"/>
                </a:cubicBezTo>
                <a:cubicBezTo>
                  <a:pt x="1153" y="877"/>
                  <a:pt x="1274" y="797"/>
                  <a:pt x="1296" y="723"/>
                </a:cubicBezTo>
                <a:cubicBezTo>
                  <a:pt x="1318" y="649"/>
                  <a:pt x="1270" y="518"/>
                  <a:pt x="1204" y="466"/>
                </a:cubicBezTo>
                <a:cubicBezTo>
                  <a:pt x="1138" y="414"/>
                  <a:pt x="967" y="477"/>
                  <a:pt x="901" y="413"/>
                </a:cubicBezTo>
                <a:cubicBezTo>
                  <a:pt x="835" y="349"/>
                  <a:pt x="855" y="145"/>
                  <a:pt x="808" y="83"/>
                </a:cubicBezTo>
                <a:cubicBezTo>
                  <a:pt x="761" y="21"/>
                  <a:pt x="658" y="48"/>
                  <a:pt x="618" y="39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0" name="Freeform 6"/>
          <p:cNvSpPr>
            <a:spLocks/>
          </p:cNvSpPr>
          <p:nvPr/>
        </p:nvSpPr>
        <p:spPr bwMode="auto">
          <a:xfrm>
            <a:off x="3917950" y="2238375"/>
            <a:ext cx="361950" cy="139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4" y="102"/>
              </a:cxn>
            </a:cxnLst>
            <a:rect l="0" t="0" r="r" b="b"/>
            <a:pathLst>
              <a:path w="294" h="102">
                <a:moveTo>
                  <a:pt x="0" y="0"/>
                </a:moveTo>
                <a:lnTo>
                  <a:pt x="294" y="102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1" name="Freeform 7"/>
          <p:cNvSpPr>
            <a:spLocks/>
          </p:cNvSpPr>
          <p:nvPr/>
        </p:nvSpPr>
        <p:spPr bwMode="auto">
          <a:xfrm>
            <a:off x="5989638" y="2784475"/>
            <a:ext cx="2687637" cy="1214438"/>
          </a:xfrm>
          <a:custGeom>
            <a:avLst/>
            <a:gdLst/>
            <a:ahLst/>
            <a:cxnLst>
              <a:cxn ang="0">
                <a:pos x="139" y="442"/>
              </a:cxn>
              <a:cxn ang="0">
                <a:pos x="159" y="33"/>
              </a:cxn>
              <a:cxn ang="0">
                <a:pos x="1093" y="245"/>
              </a:cxn>
              <a:cxn ang="0">
                <a:pos x="1577" y="164"/>
              </a:cxn>
              <a:cxn ang="0">
                <a:pos x="2272" y="422"/>
              </a:cxn>
              <a:cxn ang="0">
                <a:pos x="2209" y="785"/>
              </a:cxn>
              <a:cxn ang="0">
                <a:pos x="1985" y="1108"/>
              </a:cxn>
              <a:cxn ang="0">
                <a:pos x="1418" y="1147"/>
              </a:cxn>
              <a:cxn ang="0">
                <a:pos x="1181" y="897"/>
              </a:cxn>
              <a:cxn ang="0">
                <a:pos x="801" y="852"/>
              </a:cxn>
              <a:cxn ang="0">
                <a:pos x="327" y="792"/>
              </a:cxn>
              <a:cxn ang="0">
                <a:pos x="139" y="442"/>
              </a:cxn>
            </a:cxnLst>
            <a:rect l="0" t="0" r="r" b="b"/>
            <a:pathLst>
              <a:path w="2377" h="1182">
                <a:moveTo>
                  <a:pt x="139" y="442"/>
                </a:moveTo>
                <a:cubicBezTo>
                  <a:pt x="93" y="341"/>
                  <a:pt x="0" y="66"/>
                  <a:pt x="159" y="33"/>
                </a:cubicBezTo>
                <a:cubicBezTo>
                  <a:pt x="318" y="0"/>
                  <a:pt x="857" y="223"/>
                  <a:pt x="1093" y="245"/>
                </a:cubicBezTo>
                <a:cubicBezTo>
                  <a:pt x="1329" y="267"/>
                  <a:pt x="1381" y="135"/>
                  <a:pt x="1577" y="164"/>
                </a:cubicBezTo>
                <a:cubicBezTo>
                  <a:pt x="1774" y="194"/>
                  <a:pt x="2167" y="318"/>
                  <a:pt x="2272" y="422"/>
                </a:cubicBezTo>
                <a:cubicBezTo>
                  <a:pt x="2377" y="526"/>
                  <a:pt x="2257" y="671"/>
                  <a:pt x="2209" y="785"/>
                </a:cubicBezTo>
                <a:cubicBezTo>
                  <a:pt x="2161" y="899"/>
                  <a:pt x="2117" y="1048"/>
                  <a:pt x="1985" y="1108"/>
                </a:cubicBezTo>
                <a:cubicBezTo>
                  <a:pt x="1853" y="1168"/>
                  <a:pt x="1552" y="1182"/>
                  <a:pt x="1418" y="1147"/>
                </a:cubicBezTo>
                <a:cubicBezTo>
                  <a:pt x="1284" y="1112"/>
                  <a:pt x="1284" y="946"/>
                  <a:pt x="1181" y="897"/>
                </a:cubicBezTo>
                <a:cubicBezTo>
                  <a:pt x="1078" y="848"/>
                  <a:pt x="943" y="870"/>
                  <a:pt x="801" y="852"/>
                </a:cubicBezTo>
                <a:cubicBezTo>
                  <a:pt x="659" y="834"/>
                  <a:pt x="437" y="860"/>
                  <a:pt x="327" y="792"/>
                </a:cubicBezTo>
                <a:cubicBezTo>
                  <a:pt x="217" y="724"/>
                  <a:pt x="178" y="515"/>
                  <a:pt x="139" y="44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2" name="Line 8"/>
          <p:cNvSpPr>
            <a:spLocks noChangeShapeType="1"/>
          </p:cNvSpPr>
          <p:nvPr/>
        </p:nvSpPr>
        <p:spPr bwMode="auto">
          <a:xfrm>
            <a:off x="7343775" y="3389313"/>
            <a:ext cx="215900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3" name="Line 9"/>
          <p:cNvSpPr>
            <a:spLocks noChangeShapeType="1"/>
          </p:cNvSpPr>
          <p:nvPr/>
        </p:nvSpPr>
        <p:spPr bwMode="auto">
          <a:xfrm flipH="1">
            <a:off x="7910513" y="3387725"/>
            <a:ext cx="198437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6314" name="Group 10"/>
          <p:cNvGrpSpPr>
            <a:grpSpLocks/>
          </p:cNvGrpSpPr>
          <p:nvPr/>
        </p:nvGrpSpPr>
        <p:grpSpPr bwMode="auto">
          <a:xfrm>
            <a:off x="7980363" y="3225800"/>
            <a:ext cx="357187" cy="152400"/>
            <a:chOff x="3600" y="219"/>
            <a:chExt cx="360" cy="175"/>
          </a:xfrm>
        </p:grpSpPr>
        <p:sp>
          <p:nvSpPr>
            <p:cNvPr id="226315" name="Oval 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6" name="Line 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7" name="Line 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8" name="Rectangle 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26319" name="Oval 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6320" name="Group 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321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22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23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6324" name="Group 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325" name="Line 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26" name="Line 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27" name="Line 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26328" name="Group 24"/>
          <p:cNvGrpSpPr>
            <a:grpSpLocks/>
          </p:cNvGrpSpPr>
          <p:nvPr/>
        </p:nvGrpSpPr>
        <p:grpSpPr bwMode="auto">
          <a:xfrm>
            <a:off x="7554913" y="3548063"/>
            <a:ext cx="355600" cy="152400"/>
            <a:chOff x="3600" y="219"/>
            <a:chExt cx="360" cy="175"/>
          </a:xfrm>
        </p:grpSpPr>
        <p:sp>
          <p:nvSpPr>
            <p:cNvPr id="226329" name="Oval 2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0" name="Line 2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1" name="Line 2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2" name="Rectangle 2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26333" name="Oval 2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6334" name="Group 3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335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36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37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6338" name="Group 3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339" name="Line 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40" name="Line 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41" name="Line 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26342" name="Group 38"/>
          <p:cNvGrpSpPr>
            <a:grpSpLocks/>
          </p:cNvGrpSpPr>
          <p:nvPr/>
        </p:nvGrpSpPr>
        <p:grpSpPr bwMode="auto">
          <a:xfrm>
            <a:off x="6981825" y="3305175"/>
            <a:ext cx="357188" cy="150813"/>
            <a:chOff x="3600" y="219"/>
            <a:chExt cx="360" cy="175"/>
          </a:xfrm>
        </p:grpSpPr>
        <p:sp>
          <p:nvSpPr>
            <p:cNvPr id="226343" name="Oval 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4" name="Line 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5" name="Line 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6" name="Rectangle 4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26347" name="Oval 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6348" name="Group 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349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50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51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6352" name="Group 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353" name="Line 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54" name="Line 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55" name="Line 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6356" name="Line 52"/>
          <p:cNvSpPr>
            <a:spLocks noChangeShapeType="1"/>
          </p:cNvSpPr>
          <p:nvPr/>
        </p:nvSpPr>
        <p:spPr bwMode="auto">
          <a:xfrm flipV="1">
            <a:off x="7323138" y="3306763"/>
            <a:ext cx="663575" cy="46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57" name="Freeform 53"/>
          <p:cNvSpPr>
            <a:spLocks/>
          </p:cNvSpPr>
          <p:nvPr/>
        </p:nvSpPr>
        <p:spPr bwMode="auto">
          <a:xfrm>
            <a:off x="4787900" y="2262188"/>
            <a:ext cx="1025525" cy="754062"/>
          </a:xfrm>
          <a:custGeom>
            <a:avLst/>
            <a:gdLst/>
            <a:ahLst/>
            <a:cxnLst>
              <a:cxn ang="0">
                <a:pos x="210" y="0"/>
              </a:cxn>
              <a:cxn ang="0">
                <a:pos x="31" y="126"/>
              </a:cxn>
              <a:cxn ang="0">
                <a:pos x="25" y="434"/>
              </a:cxn>
              <a:cxn ang="0">
                <a:pos x="46" y="691"/>
              </a:cxn>
              <a:cxn ang="0">
                <a:pos x="218" y="701"/>
              </a:cxn>
              <a:cxn ang="0">
                <a:pos x="377" y="677"/>
              </a:cxn>
              <a:cxn ang="0">
                <a:pos x="551" y="665"/>
              </a:cxn>
              <a:cxn ang="0">
                <a:pos x="818" y="551"/>
              </a:cxn>
              <a:cxn ang="0">
                <a:pos x="902" y="377"/>
              </a:cxn>
              <a:cxn ang="0">
                <a:pos x="785" y="218"/>
              </a:cxn>
              <a:cxn ang="0">
                <a:pos x="590" y="122"/>
              </a:cxn>
              <a:cxn ang="0">
                <a:pos x="210" y="0"/>
              </a:cxn>
            </a:cxnLst>
            <a:rect l="0" t="0" r="r" b="b"/>
            <a:pathLst>
              <a:path w="907" h="735">
                <a:moveTo>
                  <a:pt x="210" y="0"/>
                </a:moveTo>
                <a:cubicBezTo>
                  <a:pt x="105" y="6"/>
                  <a:pt x="61" y="54"/>
                  <a:pt x="31" y="126"/>
                </a:cubicBezTo>
                <a:cubicBezTo>
                  <a:pt x="0" y="198"/>
                  <a:pt x="23" y="340"/>
                  <a:pt x="25" y="434"/>
                </a:cubicBezTo>
                <a:cubicBezTo>
                  <a:pt x="28" y="528"/>
                  <a:pt x="14" y="647"/>
                  <a:pt x="46" y="691"/>
                </a:cubicBezTo>
                <a:cubicBezTo>
                  <a:pt x="78" y="735"/>
                  <a:pt x="163" y="703"/>
                  <a:pt x="218" y="701"/>
                </a:cubicBezTo>
                <a:cubicBezTo>
                  <a:pt x="273" y="699"/>
                  <a:pt x="322" y="683"/>
                  <a:pt x="377" y="677"/>
                </a:cubicBezTo>
                <a:cubicBezTo>
                  <a:pt x="432" y="671"/>
                  <a:pt x="478" y="686"/>
                  <a:pt x="551" y="665"/>
                </a:cubicBezTo>
                <a:cubicBezTo>
                  <a:pt x="624" y="644"/>
                  <a:pt x="760" y="599"/>
                  <a:pt x="818" y="551"/>
                </a:cubicBezTo>
                <a:cubicBezTo>
                  <a:pt x="876" y="503"/>
                  <a:pt x="907" y="432"/>
                  <a:pt x="902" y="377"/>
                </a:cubicBezTo>
                <a:cubicBezTo>
                  <a:pt x="897" y="322"/>
                  <a:pt x="837" y="261"/>
                  <a:pt x="785" y="218"/>
                </a:cubicBezTo>
                <a:cubicBezTo>
                  <a:pt x="733" y="175"/>
                  <a:pt x="686" y="158"/>
                  <a:pt x="590" y="122"/>
                </a:cubicBezTo>
                <a:cubicBezTo>
                  <a:pt x="494" y="86"/>
                  <a:pt x="289" y="25"/>
                  <a:pt x="210" y="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58" name="Line 54"/>
          <p:cNvSpPr>
            <a:spLocks noChangeShapeType="1"/>
          </p:cNvSpPr>
          <p:nvPr/>
        </p:nvSpPr>
        <p:spPr bwMode="auto">
          <a:xfrm>
            <a:off x="5218113" y="2473325"/>
            <a:ext cx="249237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59" name="Line 55"/>
          <p:cNvSpPr>
            <a:spLocks noChangeShapeType="1"/>
          </p:cNvSpPr>
          <p:nvPr/>
        </p:nvSpPr>
        <p:spPr bwMode="auto">
          <a:xfrm>
            <a:off x="5680075" y="2687638"/>
            <a:ext cx="468313" cy="325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60" name="Line 56"/>
          <p:cNvSpPr>
            <a:spLocks noChangeShapeType="1"/>
          </p:cNvSpPr>
          <p:nvPr/>
        </p:nvSpPr>
        <p:spPr bwMode="auto">
          <a:xfrm flipH="1">
            <a:off x="5033963" y="2544763"/>
            <a:ext cx="1587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61" name="Freeform 57"/>
          <p:cNvSpPr>
            <a:spLocks/>
          </p:cNvSpPr>
          <p:nvPr/>
        </p:nvSpPr>
        <p:spPr bwMode="auto">
          <a:xfrm>
            <a:off x="6521450" y="3041650"/>
            <a:ext cx="484188" cy="296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" y="289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62" name="Line 58"/>
          <p:cNvSpPr>
            <a:spLocks noChangeShapeType="1"/>
          </p:cNvSpPr>
          <p:nvPr/>
        </p:nvSpPr>
        <p:spPr bwMode="auto">
          <a:xfrm flipH="1">
            <a:off x="5229225" y="2643188"/>
            <a:ext cx="24765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6363" name="Group 59"/>
          <p:cNvGrpSpPr>
            <a:grpSpLocks/>
          </p:cNvGrpSpPr>
          <p:nvPr/>
        </p:nvGrpSpPr>
        <p:grpSpPr bwMode="auto">
          <a:xfrm>
            <a:off x="4862513" y="2389188"/>
            <a:ext cx="357187" cy="149225"/>
            <a:chOff x="3600" y="219"/>
            <a:chExt cx="360" cy="175"/>
          </a:xfrm>
        </p:grpSpPr>
        <p:sp>
          <p:nvSpPr>
            <p:cNvPr id="226364" name="Oval 6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65" name="Line 6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66" name="Line 6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67" name="Rectangle 6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26368" name="Oval 6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6369" name="Group 6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370" name="Line 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71" name="Line 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72" name="Line 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6373" name="Group 6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374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75" name="Line 7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76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26377" name="Group 73"/>
          <p:cNvGrpSpPr>
            <a:grpSpLocks/>
          </p:cNvGrpSpPr>
          <p:nvPr/>
        </p:nvGrpSpPr>
        <p:grpSpPr bwMode="auto">
          <a:xfrm>
            <a:off x="4864100" y="2733675"/>
            <a:ext cx="358775" cy="152400"/>
            <a:chOff x="3600" y="219"/>
            <a:chExt cx="360" cy="175"/>
          </a:xfrm>
        </p:grpSpPr>
        <p:sp>
          <p:nvSpPr>
            <p:cNvPr id="226378" name="Oval 7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79" name="Line 7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0" name="Line 7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1" name="Rectangle 7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26382" name="Oval 7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6383" name="Group 7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384" name="Line 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85" name="Line 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86" name="Line 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6387" name="Group 8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388" name="Line 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89" name="Line 8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90" name="Line 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26391" name="Group 87"/>
          <p:cNvGrpSpPr>
            <a:grpSpLocks/>
          </p:cNvGrpSpPr>
          <p:nvPr/>
        </p:nvGrpSpPr>
        <p:grpSpPr bwMode="auto">
          <a:xfrm>
            <a:off x="5321300" y="2605088"/>
            <a:ext cx="357188" cy="150812"/>
            <a:chOff x="3600" y="219"/>
            <a:chExt cx="360" cy="175"/>
          </a:xfrm>
        </p:grpSpPr>
        <p:sp>
          <p:nvSpPr>
            <p:cNvPr id="226392" name="Oval 8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3" name="Line 8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4" name="Line 9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5" name="Rectangle 9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26396" name="Oval 9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6397" name="Group 9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398" name="Line 9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99" name="Line 9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00" name="Line 9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6401" name="Group 9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402" name="Line 9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03" name="Line 9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04" name="Line 10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26405" name="Group 101"/>
          <p:cNvGrpSpPr>
            <a:grpSpLocks/>
          </p:cNvGrpSpPr>
          <p:nvPr/>
        </p:nvGrpSpPr>
        <p:grpSpPr bwMode="auto">
          <a:xfrm>
            <a:off x="6151563" y="2946400"/>
            <a:ext cx="357187" cy="152400"/>
            <a:chOff x="3600" y="219"/>
            <a:chExt cx="360" cy="175"/>
          </a:xfrm>
        </p:grpSpPr>
        <p:sp>
          <p:nvSpPr>
            <p:cNvPr id="226406" name="Oval 10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07" name="Line 10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08" name="Line 10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09" name="Rectangle 10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26410" name="Oval 10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6411" name="Group 10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412" name="Line 10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13" name="Line 10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14" name="Line 11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6415" name="Group 11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416" name="Line 1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17" name="Line 1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18" name="Line 1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6419" name="Line 115"/>
          <p:cNvSpPr>
            <a:spLocks noChangeShapeType="1"/>
          </p:cNvSpPr>
          <p:nvPr/>
        </p:nvSpPr>
        <p:spPr bwMode="auto">
          <a:xfrm>
            <a:off x="4624388" y="2379663"/>
            <a:ext cx="250825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6420" name="Group 116"/>
          <p:cNvGrpSpPr>
            <a:grpSpLocks/>
          </p:cNvGrpSpPr>
          <p:nvPr/>
        </p:nvGrpSpPr>
        <p:grpSpPr bwMode="auto">
          <a:xfrm>
            <a:off x="4271963" y="2295525"/>
            <a:ext cx="357187" cy="152400"/>
            <a:chOff x="3600" y="219"/>
            <a:chExt cx="360" cy="175"/>
          </a:xfrm>
        </p:grpSpPr>
        <p:sp>
          <p:nvSpPr>
            <p:cNvPr id="226421" name="Oval 11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2" name="Line 11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3" name="Line 11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4" name="Rectangle 12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26425" name="Oval 12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6426" name="Group 12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427" name="Line 12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28" name="Line 12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29" name="Line 12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6430" name="Group 12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431" name="Line 1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32" name="Line 1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33" name="Line 1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26434" name="Group 130"/>
          <p:cNvGrpSpPr>
            <a:grpSpLocks/>
          </p:cNvGrpSpPr>
          <p:nvPr/>
        </p:nvGrpSpPr>
        <p:grpSpPr bwMode="auto">
          <a:xfrm>
            <a:off x="3157538" y="1381125"/>
            <a:ext cx="1281112" cy="363538"/>
            <a:chOff x="3621" y="3265"/>
            <a:chExt cx="1776" cy="744"/>
          </a:xfrm>
        </p:grpSpPr>
        <p:pic>
          <p:nvPicPr>
            <p:cNvPr id="226435" name="Picture 131" descr="reel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</p:spPr>
        </p:pic>
        <p:sp>
          <p:nvSpPr>
            <p:cNvPr id="226436" name="Freeform 132"/>
            <p:cNvSpPr>
              <a:spLocks/>
            </p:cNvSpPr>
            <p:nvPr/>
          </p:nvSpPr>
          <p:spPr bwMode="auto">
            <a:xfrm>
              <a:off x="3972" y="3288"/>
              <a:ext cx="1401" cy="43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7" y="384"/>
                </a:cxn>
                <a:cxn ang="0">
                  <a:pos x="114" y="381"/>
                </a:cxn>
                <a:cxn ang="0">
                  <a:pos x="132" y="357"/>
                </a:cxn>
                <a:cxn ang="0">
                  <a:pos x="210" y="402"/>
                </a:cxn>
                <a:cxn ang="0">
                  <a:pos x="450" y="384"/>
                </a:cxn>
                <a:cxn ang="0">
                  <a:pos x="486" y="393"/>
                </a:cxn>
                <a:cxn ang="0">
                  <a:pos x="690" y="417"/>
                </a:cxn>
                <a:cxn ang="0">
                  <a:pos x="1074" y="438"/>
                </a:cxn>
                <a:cxn ang="0">
                  <a:pos x="1401" y="420"/>
                </a:cxn>
                <a:cxn ang="0">
                  <a:pos x="1392" y="165"/>
                </a:cxn>
                <a:cxn ang="0">
                  <a:pos x="291" y="0"/>
                </a:cxn>
                <a:cxn ang="0">
                  <a:pos x="0" y="6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7" name="Freeform 133"/>
            <p:cNvSpPr>
              <a:spLocks/>
            </p:cNvSpPr>
            <p:nvPr/>
          </p:nvSpPr>
          <p:spPr bwMode="auto">
            <a:xfrm>
              <a:off x="4242" y="3858"/>
              <a:ext cx="999" cy="12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17" y="12"/>
                </a:cxn>
                <a:cxn ang="0">
                  <a:pos x="744" y="36"/>
                </a:cxn>
                <a:cxn ang="0">
                  <a:pos x="801" y="42"/>
                </a:cxn>
                <a:cxn ang="0">
                  <a:pos x="876" y="6"/>
                </a:cxn>
                <a:cxn ang="0">
                  <a:pos x="933" y="0"/>
                </a:cxn>
                <a:cxn ang="0">
                  <a:pos x="981" y="15"/>
                </a:cxn>
                <a:cxn ang="0">
                  <a:pos x="999" y="51"/>
                </a:cxn>
                <a:cxn ang="0">
                  <a:pos x="987" y="123"/>
                </a:cxn>
                <a:cxn ang="0">
                  <a:pos x="18" y="120"/>
                </a:cxn>
                <a:cxn ang="0">
                  <a:pos x="0" y="6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26438" name="Picture 134" descr="video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</p:spPr>
        </p:pic>
      </p:grpSp>
      <p:grpSp>
        <p:nvGrpSpPr>
          <p:cNvPr id="226439" name="Group 135"/>
          <p:cNvGrpSpPr>
            <a:grpSpLocks/>
          </p:cNvGrpSpPr>
          <p:nvPr/>
        </p:nvGrpSpPr>
        <p:grpSpPr bwMode="auto">
          <a:xfrm>
            <a:off x="7402513" y="2039938"/>
            <a:ext cx="1042987" cy="866775"/>
            <a:chOff x="4367" y="1793"/>
            <a:chExt cx="922" cy="845"/>
          </a:xfrm>
        </p:grpSpPr>
        <p:grpSp>
          <p:nvGrpSpPr>
            <p:cNvPr id="226440" name="Group 136"/>
            <p:cNvGrpSpPr>
              <a:grpSpLocks/>
            </p:cNvGrpSpPr>
            <p:nvPr/>
          </p:nvGrpSpPr>
          <p:grpSpPr bwMode="auto">
            <a:xfrm>
              <a:off x="4371" y="1799"/>
              <a:ext cx="918" cy="839"/>
              <a:chOff x="1044" y="2733"/>
              <a:chExt cx="918" cy="839"/>
            </a:xfrm>
          </p:grpSpPr>
          <p:sp>
            <p:nvSpPr>
              <p:cNvPr id="226441" name="Rectangle 137"/>
              <p:cNvSpPr>
                <a:spLocks noChangeArrowheads="1"/>
              </p:cNvSpPr>
              <p:nvPr/>
            </p:nvSpPr>
            <p:spPr bwMode="auto">
              <a:xfrm>
                <a:off x="1044" y="2733"/>
                <a:ext cx="918" cy="744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76200">
                <a:solidFill>
                  <a:srgbClr val="5F5F5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42" name="Rectangle 138"/>
              <p:cNvSpPr>
                <a:spLocks noChangeArrowheads="1"/>
              </p:cNvSpPr>
              <p:nvPr/>
            </p:nvSpPr>
            <p:spPr bwMode="auto">
              <a:xfrm>
                <a:off x="1314" y="3480"/>
                <a:ext cx="390" cy="47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rgbClr val="5F5F5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43" name="Rectangle 139"/>
              <p:cNvSpPr>
                <a:spLocks noChangeArrowheads="1"/>
              </p:cNvSpPr>
              <p:nvPr/>
            </p:nvSpPr>
            <p:spPr bwMode="auto">
              <a:xfrm>
                <a:off x="1047" y="3522"/>
                <a:ext cx="903" cy="5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6444" name="Rectangle 140"/>
            <p:cNvSpPr>
              <a:spLocks noChangeArrowheads="1"/>
            </p:cNvSpPr>
            <p:nvPr/>
          </p:nvSpPr>
          <p:spPr bwMode="auto">
            <a:xfrm>
              <a:off x="4367" y="1793"/>
              <a:ext cx="921" cy="73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6445" name="Freeform 141"/>
          <p:cNvSpPr>
            <a:spLocks/>
          </p:cNvSpPr>
          <p:nvPr/>
        </p:nvSpPr>
        <p:spPr bwMode="auto">
          <a:xfrm>
            <a:off x="3917950" y="1662113"/>
            <a:ext cx="4127500" cy="1665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511"/>
              </a:cxn>
              <a:cxn ang="0">
                <a:pos x="353" y="665"/>
              </a:cxn>
              <a:cxn ang="0">
                <a:pos x="669" y="673"/>
              </a:cxn>
              <a:cxn ang="0">
                <a:pos x="977" y="797"/>
              </a:cxn>
              <a:cxn ang="0">
                <a:pos x="1157" y="745"/>
              </a:cxn>
              <a:cxn ang="0">
                <a:pos x="1429" y="909"/>
              </a:cxn>
              <a:cxn ang="0">
                <a:pos x="1569" y="953"/>
              </a:cxn>
              <a:cxn ang="0">
                <a:pos x="1969" y="1261"/>
              </a:cxn>
              <a:cxn ang="0">
                <a:pos x="2317" y="1301"/>
              </a:cxn>
              <a:cxn ang="0">
                <a:pos x="2797" y="1621"/>
              </a:cxn>
              <a:cxn ang="0">
                <a:pos x="3651" y="1559"/>
              </a:cxn>
              <a:cxn ang="0">
                <a:pos x="3651" y="1187"/>
              </a:cxn>
            </a:cxnLst>
            <a:rect l="0" t="0" r="r" b="b"/>
            <a:pathLst>
              <a:path w="3651" h="1621">
                <a:moveTo>
                  <a:pt x="0" y="0"/>
                </a:moveTo>
                <a:lnTo>
                  <a:pt x="1" y="511"/>
                </a:lnTo>
                <a:lnTo>
                  <a:pt x="353" y="665"/>
                </a:lnTo>
                <a:lnTo>
                  <a:pt x="669" y="673"/>
                </a:lnTo>
                <a:lnTo>
                  <a:pt x="977" y="797"/>
                </a:lnTo>
                <a:lnTo>
                  <a:pt x="1157" y="745"/>
                </a:lnTo>
                <a:lnTo>
                  <a:pt x="1429" y="909"/>
                </a:lnTo>
                <a:lnTo>
                  <a:pt x="1569" y="953"/>
                </a:lnTo>
                <a:lnTo>
                  <a:pt x="1969" y="1261"/>
                </a:lnTo>
                <a:lnTo>
                  <a:pt x="2317" y="1301"/>
                </a:lnTo>
                <a:lnTo>
                  <a:pt x="2797" y="1621"/>
                </a:lnTo>
                <a:lnTo>
                  <a:pt x="3651" y="1559"/>
                </a:lnTo>
                <a:lnTo>
                  <a:pt x="3651" y="1187"/>
                </a:lnTo>
              </a:path>
            </a:pathLst>
          </a:custGeom>
          <a:noFill/>
          <a:ln w="5715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6446" name="Object 142"/>
          <p:cNvGraphicFramePr>
            <a:graphicFrameLocks noChangeAspect="1"/>
          </p:cNvGraphicFramePr>
          <p:nvPr/>
        </p:nvGraphicFramePr>
        <p:xfrm>
          <a:off x="3656013" y="1746250"/>
          <a:ext cx="369887" cy="520700"/>
        </p:xfrm>
        <a:graphic>
          <a:graphicData uri="http://schemas.openxmlformats.org/presentationml/2006/ole">
            <p:oleObj spid="_x0000_s226446" name="Clip" r:id="rId6" imgW="857160" imgH="1324080" progId="">
              <p:embed/>
            </p:oleObj>
          </a:graphicData>
        </a:graphic>
      </p:graphicFrame>
      <p:grpSp>
        <p:nvGrpSpPr>
          <p:cNvPr id="226447" name="Group 143"/>
          <p:cNvGrpSpPr>
            <a:grpSpLocks/>
          </p:cNvGrpSpPr>
          <p:nvPr/>
        </p:nvGrpSpPr>
        <p:grpSpPr bwMode="auto">
          <a:xfrm>
            <a:off x="6346825" y="3389313"/>
            <a:ext cx="357188" cy="149225"/>
            <a:chOff x="3600" y="219"/>
            <a:chExt cx="360" cy="175"/>
          </a:xfrm>
        </p:grpSpPr>
        <p:sp>
          <p:nvSpPr>
            <p:cNvPr id="226448" name="Oval 14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49" name="Line 14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50" name="Line 14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51" name="Rectangle 14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26452" name="Oval 14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6453" name="Group 14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454" name="Line 1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55" name="Line 1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56" name="Line 1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6457" name="Group 15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458" name="Line 1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59" name="Line 1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60" name="Line 1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6461" name="Freeform 157"/>
          <p:cNvSpPr>
            <a:spLocks/>
          </p:cNvSpPr>
          <p:nvPr/>
        </p:nvSpPr>
        <p:spPr bwMode="auto">
          <a:xfrm>
            <a:off x="6367463" y="3094038"/>
            <a:ext cx="138112" cy="307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" y="289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462" name="Freeform 158"/>
          <p:cNvSpPr>
            <a:spLocks/>
          </p:cNvSpPr>
          <p:nvPr/>
        </p:nvSpPr>
        <p:spPr bwMode="auto">
          <a:xfrm flipV="1">
            <a:off x="6704013" y="3402013"/>
            <a:ext cx="269875" cy="58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" y="289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463" name="Freeform 159"/>
          <p:cNvSpPr>
            <a:spLocks/>
          </p:cNvSpPr>
          <p:nvPr/>
        </p:nvSpPr>
        <p:spPr bwMode="auto">
          <a:xfrm>
            <a:off x="6543675" y="3538538"/>
            <a:ext cx="77788" cy="188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" y="289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464" name="Freeform 160"/>
          <p:cNvSpPr>
            <a:spLocks/>
          </p:cNvSpPr>
          <p:nvPr/>
        </p:nvSpPr>
        <p:spPr bwMode="auto">
          <a:xfrm flipH="1">
            <a:off x="5087938" y="2174875"/>
            <a:ext cx="296862" cy="225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" y="289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465" name="Line 161"/>
          <p:cNvSpPr>
            <a:spLocks noChangeShapeType="1"/>
          </p:cNvSpPr>
          <p:nvPr/>
        </p:nvSpPr>
        <p:spPr bwMode="auto">
          <a:xfrm flipH="1">
            <a:off x="8140700" y="2974975"/>
            <a:ext cx="1588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466" name="Rectangle 162"/>
          <p:cNvSpPr>
            <a:spLocks noChangeArrowheads="1"/>
          </p:cNvSpPr>
          <p:nvPr/>
        </p:nvSpPr>
        <p:spPr bwMode="auto">
          <a:xfrm>
            <a:off x="652463" y="5399088"/>
            <a:ext cx="651668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sz="2400" u="sng" dirty="0">
                <a:solidFill>
                  <a:srgbClr val="FF0000"/>
                </a:solidFill>
                <a:ea typeface="宋体" charset="-122"/>
              </a:rPr>
              <a:t>A:</a:t>
            </a:r>
            <a:r>
              <a:rPr lang="en-US" altLang="zh-CN" sz="2400" dirty="0">
                <a:ea typeface="宋体" charset="-122"/>
              </a:rPr>
              <a:t> server stores, transmits multiple copies of video, encoded at different rates</a:t>
            </a:r>
          </a:p>
        </p:txBody>
      </p:sp>
      <p:grpSp>
        <p:nvGrpSpPr>
          <p:cNvPr id="226722" name="Group 418"/>
          <p:cNvGrpSpPr>
            <a:grpSpLocks/>
          </p:cNvGrpSpPr>
          <p:nvPr/>
        </p:nvGrpSpPr>
        <p:grpSpPr bwMode="auto">
          <a:xfrm>
            <a:off x="4038600" y="2949575"/>
            <a:ext cx="733425" cy="319088"/>
            <a:chOff x="3552" y="246"/>
            <a:chExt cx="527" cy="248"/>
          </a:xfrm>
        </p:grpSpPr>
        <p:graphicFrame>
          <p:nvGraphicFramePr>
            <p:cNvPr id="226723" name="Object 419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226723" name="Clip" r:id="rId7" imgW="1305000" imgH="1085760" progId="">
                <p:embed/>
              </p:oleObj>
            </a:graphicData>
          </a:graphic>
        </p:graphicFrame>
        <p:graphicFrame>
          <p:nvGraphicFramePr>
            <p:cNvPr id="226724" name="Object 420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226724" name="Clip" r:id="rId8" imgW="676440" imgH="485640" progId="">
                <p:embed/>
              </p:oleObj>
            </a:graphicData>
          </a:graphic>
        </p:graphicFrame>
        <p:sp>
          <p:nvSpPr>
            <p:cNvPr id="226725" name="Line 421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6726" name="Freeform 422"/>
          <p:cNvSpPr>
            <a:spLocks/>
          </p:cNvSpPr>
          <p:nvPr/>
        </p:nvSpPr>
        <p:spPr bwMode="auto">
          <a:xfrm flipH="1">
            <a:off x="4667250" y="2859088"/>
            <a:ext cx="296863" cy="225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" y="289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732" name="Freeform 428"/>
          <p:cNvSpPr>
            <a:spLocks/>
          </p:cNvSpPr>
          <p:nvPr/>
        </p:nvSpPr>
        <p:spPr bwMode="auto">
          <a:xfrm>
            <a:off x="3562350" y="2308225"/>
            <a:ext cx="1419225" cy="736600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236" y="0"/>
              </a:cxn>
              <a:cxn ang="0">
                <a:pos x="450" y="80"/>
              </a:cxn>
              <a:cxn ang="0">
                <a:pos x="696" y="86"/>
              </a:cxn>
              <a:cxn ang="0">
                <a:pos x="894" y="158"/>
              </a:cxn>
              <a:cxn ang="0">
                <a:pos x="894" y="272"/>
              </a:cxn>
              <a:cxn ang="0">
                <a:pos x="648" y="464"/>
              </a:cxn>
              <a:cxn ang="0">
                <a:pos x="544" y="462"/>
              </a:cxn>
            </a:cxnLst>
            <a:rect l="0" t="0" r="r" b="b"/>
            <a:pathLst>
              <a:path w="894" h="464">
                <a:moveTo>
                  <a:pt x="0" y="104"/>
                </a:moveTo>
                <a:lnTo>
                  <a:pt x="236" y="0"/>
                </a:lnTo>
                <a:lnTo>
                  <a:pt x="450" y="80"/>
                </a:lnTo>
                <a:lnTo>
                  <a:pt x="696" y="86"/>
                </a:lnTo>
                <a:lnTo>
                  <a:pt x="894" y="158"/>
                </a:lnTo>
                <a:lnTo>
                  <a:pt x="894" y="272"/>
                </a:lnTo>
                <a:lnTo>
                  <a:pt x="648" y="464"/>
                </a:lnTo>
                <a:lnTo>
                  <a:pt x="544" y="462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733" name="Text Box 429"/>
          <p:cNvSpPr txBox="1">
            <a:spLocks noChangeArrowheads="1"/>
          </p:cNvSpPr>
          <p:nvPr/>
        </p:nvSpPr>
        <p:spPr bwMode="auto">
          <a:xfrm>
            <a:off x="1214438" y="1395413"/>
            <a:ext cx="1897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charset="-122"/>
              </a:rPr>
              <a:t>1.5 Mbps encoding</a:t>
            </a:r>
            <a:endParaRPr lang="en-US" altLang="zh-CN">
              <a:ea typeface="宋体" charset="-122"/>
            </a:endParaRPr>
          </a:p>
        </p:txBody>
      </p:sp>
      <p:sp>
        <p:nvSpPr>
          <p:cNvPr id="226734" name="Text Box 430"/>
          <p:cNvSpPr txBox="1">
            <a:spLocks noChangeArrowheads="1"/>
          </p:cNvSpPr>
          <p:nvPr/>
        </p:nvSpPr>
        <p:spPr bwMode="auto">
          <a:xfrm>
            <a:off x="549275" y="2279650"/>
            <a:ext cx="1997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charset="-122"/>
              </a:rPr>
              <a:t>28.8 Kbps encoding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27F635E8-1F14-4483-8E71-36D714743B2E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ea typeface="宋体" charset="-122"/>
              </a:rPr>
              <a:t>Unit 5 outline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228725"/>
            <a:ext cx="4262438" cy="49085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5.1 </a:t>
            </a:r>
            <a:r>
              <a:rPr lang="en-US" altLang="zh-CN" sz="2400" dirty="0">
                <a:ea typeface="宋体" charset="-122"/>
              </a:rPr>
              <a:t>multimedia networking applications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5.2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streaming stored audio and video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5.3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making the best out of best effort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service</a:t>
            </a:r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929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84763" y="1247775"/>
            <a:ext cx="36322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5.4 </a:t>
            </a:r>
            <a:r>
              <a:rPr lang="en-US" altLang="zh-CN" sz="2400" dirty="0">
                <a:ea typeface="宋体" charset="-122"/>
              </a:rPr>
              <a:t>providing multiple classes of service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5.5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providing </a:t>
            </a:r>
            <a:r>
              <a:rPr lang="en-US" altLang="zh-CN" sz="2400" dirty="0" err="1">
                <a:ea typeface="宋体" charset="-122"/>
              </a:rPr>
              <a:t>QoS</a:t>
            </a:r>
            <a:r>
              <a:rPr lang="en-US" altLang="zh-CN" sz="2400" dirty="0">
                <a:ea typeface="宋体" charset="-122"/>
              </a:rPr>
              <a:t> guarantees </a:t>
            </a:r>
          </a:p>
          <a:p>
            <a:endParaRPr lang="en-US" altLang="zh-CN" sz="2400" dirty="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endParaRPr lang="en-US" altLang="zh-CN" sz="2000" dirty="0">
              <a:ea typeface="宋体" charset="-122"/>
            </a:endParaRPr>
          </a:p>
          <a:p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9F411EBA-8154-4AD8-85C5-54CD1645BAF1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ea typeface="宋体" charset="-122"/>
              </a:rPr>
              <a:t>Unit 5: </a:t>
            </a:r>
            <a:r>
              <a:rPr lang="en-US" altLang="zh-CN" dirty="0">
                <a:ea typeface="宋体" charset="-122"/>
              </a:rPr>
              <a:t>goals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ZapfDingbats" pitchFamily="82" charset="2"/>
              <a:buNone/>
            </a:pPr>
            <a:r>
              <a:rPr lang="en-US" altLang="zh-CN" u="sng" dirty="0">
                <a:solidFill>
                  <a:srgbClr val="FF0000"/>
                </a:solidFill>
                <a:ea typeface="宋体" charset="-122"/>
              </a:rPr>
              <a:t>Principles</a:t>
            </a:r>
            <a:endParaRPr lang="en-US" altLang="zh-CN" dirty="0">
              <a:ea typeface="宋体" charset="-122"/>
            </a:endParaRPr>
          </a:p>
          <a:p>
            <a:pPr>
              <a:spcBef>
                <a:spcPts val="1200"/>
              </a:spcBef>
            </a:pPr>
            <a:r>
              <a:rPr lang="en-US" altLang="zh-CN" dirty="0">
                <a:ea typeface="宋体" charset="-122"/>
              </a:rPr>
              <a:t>classify multimedia applications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ea typeface="宋体" charset="-122"/>
              </a:rPr>
              <a:t>identify network </a:t>
            </a:r>
            <a:r>
              <a:rPr lang="en-US" altLang="zh-CN" dirty="0" smtClean="0">
                <a:ea typeface="宋体" charset="-122"/>
              </a:rPr>
              <a:t>services that apps need</a:t>
            </a:r>
            <a:endParaRPr lang="en-US" altLang="zh-CN" dirty="0">
              <a:ea typeface="宋体" charset="-122"/>
            </a:endParaRPr>
          </a:p>
          <a:p>
            <a:pPr>
              <a:spcBef>
                <a:spcPts val="1200"/>
              </a:spcBef>
            </a:pPr>
            <a:r>
              <a:rPr lang="en-US" altLang="zh-CN" dirty="0">
                <a:ea typeface="宋体" charset="-122"/>
              </a:rPr>
              <a:t>making the best of </a:t>
            </a:r>
            <a:r>
              <a:rPr lang="en-US" altLang="zh-CN" dirty="0" smtClean="0">
                <a:ea typeface="宋体" charset="-122"/>
              </a:rPr>
              <a:t>“best effort” </a:t>
            </a:r>
            <a:r>
              <a:rPr lang="en-US" altLang="zh-CN" dirty="0">
                <a:ea typeface="宋体" charset="-122"/>
              </a:rPr>
              <a:t>service</a:t>
            </a:r>
          </a:p>
          <a:p>
            <a:pPr>
              <a:spcBef>
                <a:spcPts val="1200"/>
              </a:spcBef>
              <a:buFont typeface="ZapfDingbats" pitchFamily="82" charset="2"/>
              <a:buNone/>
            </a:pPr>
            <a:r>
              <a:rPr lang="en-US" altLang="zh-CN" u="sng" dirty="0">
                <a:solidFill>
                  <a:srgbClr val="FF0000"/>
                </a:solidFill>
                <a:ea typeface="宋体" charset="-122"/>
              </a:rPr>
              <a:t>Protocols and Architectures</a:t>
            </a:r>
            <a:r>
              <a:rPr lang="en-US" altLang="zh-CN" sz="2800" dirty="0">
                <a:ea typeface="宋体" charset="-122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ea typeface="宋体" charset="-122"/>
              </a:rPr>
              <a:t>specific protocols for best-effort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ea typeface="宋体" charset="-122"/>
              </a:rPr>
              <a:t>mechanisms for providing </a:t>
            </a:r>
            <a:r>
              <a:rPr lang="en-US" altLang="zh-CN" dirty="0" err="1">
                <a:ea typeface="宋体" charset="-122"/>
              </a:rPr>
              <a:t>QoS</a:t>
            </a:r>
            <a:endParaRPr lang="en-US" altLang="zh-CN" dirty="0">
              <a:ea typeface="宋体" charset="-122"/>
            </a:endParaRPr>
          </a:p>
          <a:p>
            <a:pPr>
              <a:spcBef>
                <a:spcPts val="1200"/>
              </a:spcBef>
            </a:pPr>
            <a:r>
              <a:rPr lang="en-US" altLang="zh-CN" dirty="0">
                <a:ea typeface="宋体" charset="-122"/>
              </a:rPr>
              <a:t>architectures for </a:t>
            </a:r>
            <a:r>
              <a:rPr lang="en-US" altLang="zh-CN" dirty="0" err="1">
                <a:ea typeface="宋体" charset="-122"/>
              </a:rPr>
              <a:t>QoS</a:t>
            </a:r>
            <a:endParaRPr lang="en-US" altLang="zh-CN" sz="2000" dirty="0">
              <a:ea typeface="宋体" charset="-122"/>
            </a:endParaRPr>
          </a:p>
          <a:p>
            <a:pPr>
              <a:spcBef>
                <a:spcPts val="1200"/>
              </a:spcBef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38D9463A-5625-4ABB-8943-8A1A2E60AE2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Internet Phone: Packet Loss and Delay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network loss:</a:t>
            </a:r>
            <a:r>
              <a:rPr lang="en-US" altLang="zh-CN" dirty="0">
                <a:ea typeface="宋体" charset="-122"/>
              </a:rPr>
              <a:t> IP datagram lost due to network congestion (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router buffer overflow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delay loss:</a:t>
            </a:r>
            <a:r>
              <a:rPr lang="en-US" altLang="zh-CN" dirty="0">
                <a:ea typeface="宋体" charset="-122"/>
              </a:rPr>
              <a:t> IP datagram 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arrives too late</a:t>
            </a:r>
            <a:r>
              <a:rPr lang="en-US" altLang="zh-CN" dirty="0">
                <a:ea typeface="宋体" charset="-122"/>
              </a:rPr>
              <a:t> for </a:t>
            </a:r>
            <a:r>
              <a:rPr lang="en-US" altLang="zh-CN" dirty="0" err="1">
                <a:ea typeface="宋体" charset="-122"/>
              </a:rPr>
              <a:t>playout</a:t>
            </a:r>
            <a:r>
              <a:rPr lang="en-US" altLang="zh-CN" dirty="0">
                <a:ea typeface="宋体" charset="-122"/>
              </a:rPr>
              <a:t> at receiver</a:t>
            </a:r>
          </a:p>
          <a:p>
            <a:pPr lvl="1">
              <a:spcBef>
                <a:spcPts val="1200"/>
              </a:spcBef>
            </a:pPr>
            <a:r>
              <a:rPr lang="en-US" altLang="zh-CN" sz="2400" dirty="0">
                <a:ea typeface="宋体" charset="-122"/>
              </a:rPr>
              <a:t>delays: processing, </a:t>
            </a:r>
            <a:r>
              <a:rPr lang="en-US" altLang="zh-CN" sz="2400" dirty="0" smtClean="0">
                <a:ea typeface="宋体" charset="-122"/>
              </a:rPr>
              <a:t>queuing </a:t>
            </a:r>
            <a:r>
              <a:rPr lang="en-US" altLang="zh-CN" sz="2400" dirty="0">
                <a:ea typeface="宋体" charset="-122"/>
              </a:rPr>
              <a:t>in network; end-system (sender, receiver) delays</a:t>
            </a:r>
          </a:p>
          <a:p>
            <a:pPr lvl="1">
              <a:spcBef>
                <a:spcPts val="1200"/>
              </a:spcBef>
            </a:pPr>
            <a:r>
              <a:rPr lang="en-US" altLang="zh-CN" sz="2400" dirty="0">
                <a:ea typeface="宋体" charset="-122"/>
              </a:rPr>
              <a:t>typical maximum tolerable delay: 400 ms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loss tolerance: </a:t>
            </a:r>
            <a:r>
              <a:rPr lang="en-US" altLang="zh-CN" dirty="0">
                <a:ea typeface="宋体" charset="-122"/>
              </a:rPr>
              <a:t>depending on voice encoding, losses concealed, packet loss rates between </a:t>
            </a:r>
            <a:r>
              <a:rPr lang="en-US" altLang="zh-CN" u="sng" dirty="0">
                <a:ea typeface="宋体" charset="-122"/>
              </a:rPr>
              <a:t>1% and 10% can be tolerated</a:t>
            </a:r>
            <a:r>
              <a:rPr lang="en-US" altLang="zh-CN" dirty="0">
                <a:ea typeface="宋体" charset="-122"/>
              </a:rPr>
              <a:t>.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14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5BDB1BC6-9F31-4237-A4D7-33E696FF62D5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345090" name="Line 2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091" name="Line 3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1470025" y="1593850"/>
            <a:ext cx="202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a typeface="宋体" charset="-122"/>
              </a:rPr>
              <a:t>       constant bit </a:t>
            </a:r>
          </a:p>
          <a:p>
            <a:r>
              <a:rPr lang="en-US" altLang="zh-CN">
                <a:solidFill>
                  <a:srgbClr val="FF0000"/>
                </a:solidFill>
                <a:ea typeface="宋体" charset="-122"/>
              </a:rPr>
              <a:t>               rate</a:t>
            </a:r>
          </a:p>
          <a:p>
            <a:r>
              <a:rPr lang="en-US" altLang="zh-CN">
                <a:solidFill>
                  <a:srgbClr val="FF0000"/>
                </a:solidFill>
                <a:ea typeface="宋体" charset="-122"/>
              </a:rPr>
              <a:t>transmission</a:t>
            </a:r>
          </a:p>
        </p:txBody>
      </p:sp>
      <p:grpSp>
        <p:nvGrpSpPr>
          <p:cNvPr id="345093" name="Group 5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345094" name="Group 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45095" name="Group 7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45096" name="Group 8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45097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098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5099" name="Line 1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45100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1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5102" name="Line 1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45103" name="Group 15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45104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5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5106" name="Line 1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45107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8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5109" name="Line 2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45110" name="Group 22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45111" name="Group 2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1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113" name="Line 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5114" name="Group 2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1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116" name="Line 2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45117" name="Group 2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345118" name="Line 3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5119" name="Line 3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5120" name="Group 32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45121" name="Group 33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45122" name="Group 34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2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124" name="Line 3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5125" name="Group 37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2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127" name="Line 3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45128" name="Group 40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45129" name="Group 4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3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131" name="Line 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5132" name="Group 4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3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134" name="Line 4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345135" name="Text Box 47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Cumulative data</a:t>
            </a:r>
          </a:p>
        </p:txBody>
      </p:sp>
      <p:sp>
        <p:nvSpPr>
          <p:cNvPr id="345136" name="Text Box 48"/>
          <p:cNvSpPr txBox="1">
            <a:spLocks noChangeArrowheads="1"/>
          </p:cNvSpPr>
          <p:nvPr/>
        </p:nvSpPr>
        <p:spPr bwMode="auto">
          <a:xfrm>
            <a:off x="8099425" y="4356100"/>
            <a:ext cx="658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time</a:t>
            </a:r>
          </a:p>
        </p:txBody>
      </p:sp>
      <p:grpSp>
        <p:nvGrpSpPr>
          <p:cNvPr id="345137" name="Group 49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345138" name="Group 50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45139" name="Group 51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345140" name="Line 5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5141" name="Line 5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5142" name="Group 54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345143" name="Line 5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5144" name="Line 5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5145" name="Group 57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45146" name="Group 5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4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148" name="Line 6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5149" name="Group 6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5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151" name="Line 6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45152" name="Group 64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45153" name="Group 65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54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155" name="Line 6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5156" name="Group 68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5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158" name="Line 7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45159" name="Group 71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345160" name="Line 7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5161" name="Line 7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5162" name="Group 74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345163" name="Line 7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5164" name="Line 7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5165" name="Group 77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345166" name="Line 78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5167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5168" name="Group 80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45169" name="Group 8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70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171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5172" name="Group 8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73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174" name="Line 8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45175" name="Text Box 87"/>
            <p:cNvSpPr txBox="1">
              <a:spLocks noChangeArrowheads="1"/>
            </p:cNvSpPr>
            <p:nvPr/>
          </p:nvSpPr>
          <p:spPr bwMode="auto">
            <a:xfrm>
              <a:off x="1740" y="1724"/>
              <a:ext cx="660" cy="750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>
                  <a:ea typeface="宋体" charset="-122"/>
                </a:rPr>
                <a:t>variable</a:t>
              </a:r>
            </a:p>
            <a:p>
              <a:pPr algn="ctr"/>
              <a:r>
                <a:rPr lang="en-US" altLang="zh-CN" i="1">
                  <a:ea typeface="宋体" charset="-122"/>
                </a:rPr>
                <a:t>network</a:t>
              </a:r>
            </a:p>
            <a:p>
              <a:pPr algn="ctr"/>
              <a:r>
                <a:rPr lang="en-US" altLang="zh-CN" i="1">
                  <a:ea typeface="宋体" charset="-122"/>
                </a:rPr>
                <a:t>delay</a:t>
              </a:r>
            </a:p>
            <a:p>
              <a:pPr algn="ctr"/>
              <a:r>
                <a:rPr lang="en-US" altLang="zh-CN" i="1">
                  <a:solidFill>
                    <a:srgbClr val="FF0000"/>
                  </a:solidFill>
                  <a:ea typeface="宋体" charset="-122"/>
                </a:rPr>
                <a:t>(jitter)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345176" name="Line 88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177" name="Text Box 89"/>
            <p:cNvSpPr txBox="1">
              <a:spLocks noChangeArrowheads="1"/>
            </p:cNvSpPr>
            <p:nvPr/>
          </p:nvSpPr>
          <p:spPr bwMode="auto">
            <a:xfrm>
              <a:off x="2773" y="1196"/>
              <a:ext cx="75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>
                  <a:ea typeface="宋体" charset="-122"/>
                </a:rPr>
                <a:t>client</a:t>
              </a:r>
            </a:p>
            <a:p>
              <a:pPr algn="r"/>
              <a:r>
                <a:rPr lang="en-US" altLang="zh-CN">
                  <a:ea typeface="宋体" charset="-122"/>
                </a:rPr>
                <a:t>reception</a:t>
              </a:r>
            </a:p>
          </p:txBody>
        </p:sp>
      </p:grpSp>
      <p:grpSp>
        <p:nvGrpSpPr>
          <p:cNvPr id="345178" name="Group 90"/>
          <p:cNvGrpSpPr>
            <a:grpSpLocks/>
          </p:cNvGrpSpPr>
          <p:nvPr/>
        </p:nvGrpSpPr>
        <p:grpSpPr bwMode="auto">
          <a:xfrm>
            <a:off x="2974975" y="1806575"/>
            <a:ext cx="5064125" cy="3209925"/>
            <a:chOff x="1874" y="1138"/>
            <a:chExt cx="3190" cy="2022"/>
          </a:xfrm>
        </p:grpSpPr>
        <p:grpSp>
          <p:nvGrpSpPr>
            <p:cNvPr id="345179" name="Group 91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45180" name="Group 92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45181" name="Group 93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45182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45183" name="Group 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84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5185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45186" name="Group 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87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5188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45189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45190" name="Group 1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91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5192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45193" name="Group 1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94" name="Line 10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5195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345196" name="Group 108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45197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98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5199" name="Line 11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45200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01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5202" name="Line 11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45203" name="Group 115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345204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205" name="Line 11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45206" name="Group 118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45207" name="Group 119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45208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09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5210" name="Line 122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45211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2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5213" name="Line 12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45214" name="Group 126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45215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6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5217" name="Line 1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45218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9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5220" name="Line 132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345221" name="Text Box 133"/>
            <p:cNvSpPr txBox="1">
              <a:spLocks noChangeArrowheads="1"/>
            </p:cNvSpPr>
            <p:nvPr/>
          </p:nvSpPr>
          <p:spPr bwMode="auto">
            <a:xfrm>
              <a:off x="3788" y="1250"/>
              <a:ext cx="127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       </a:t>
              </a:r>
              <a:r>
                <a:rPr lang="en-US" altLang="zh-CN">
                  <a:solidFill>
                    <a:schemeClr val="accent2"/>
                  </a:solidFill>
                  <a:ea typeface="宋体" charset="-122"/>
                </a:rPr>
                <a:t>constant bit </a:t>
              </a:r>
            </a:p>
            <a:p>
              <a:r>
                <a:rPr lang="en-US" altLang="zh-CN">
                  <a:solidFill>
                    <a:schemeClr val="accent2"/>
                  </a:solidFill>
                  <a:ea typeface="宋体" charset="-122"/>
                </a:rPr>
                <a:t>     rate playout</a:t>
              </a:r>
            </a:p>
            <a:p>
              <a:r>
                <a:rPr lang="en-US" altLang="zh-CN">
                  <a:solidFill>
                    <a:schemeClr val="accent2"/>
                  </a:solidFill>
                  <a:ea typeface="宋体" charset="-122"/>
                </a:rPr>
                <a:t> at client</a:t>
              </a:r>
            </a:p>
          </p:txBody>
        </p:sp>
        <p:grpSp>
          <p:nvGrpSpPr>
            <p:cNvPr id="345222" name="Group 134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345223" name="Text Box 135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accent2"/>
                    </a:solidFill>
                    <a:ea typeface="宋体" charset="-122"/>
                  </a:rPr>
                  <a:t>client playout</a:t>
                </a:r>
              </a:p>
              <a:p>
                <a:pPr algn="ctr"/>
                <a:r>
                  <a:rPr lang="en-US" altLang="zh-CN">
                    <a:solidFill>
                      <a:schemeClr val="accent2"/>
                    </a:solidFill>
                    <a:ea typeface="宋体" charset="-122"/>
                  </a:rPr>
                  <a:t>delay</a:t>
                </a:r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345224" name="Line 136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45225" name="Group 137"/>
          <p:cNvGrpSpPr>
            <a:grpSpLocks/>
          </p:cNvGrpSpPr>
          <p:nvPr/>
        </p:nvGrpSpPr>
        <p:grpSpPr bwMode="auto">
          <a:xfrm>
            <a:off x="4460875" y="2971800"/>
            <a:ext cx="517525" cy="957263"/>
            <a:chOff x="2810" y="1872"/>
            <a:chExt cx="326" cy="603"/>
          </a:xfrm>
        </p:grpSpPr>
        <p:sp>
          <p:nvSpPr>
            <p:cNvPr id="345226" name="Line 138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227" name="Text Box 139"/>
            <p:cNvSpPr txBox="1">
              <a:spLocks noChangeArrowheads="1"/>
            </p:cNvSpPr>
            <p:nvPr/>
          </p:nvSpPr>
          <p:spPr bwMode="auto">
            <a:xfrm rot="-5400000">
              <a:off x="2675" y="2014"/>
              <a:ext cx="59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>
                  <a:solidFill>
                    <a:srgbClr val="009900"/>
                  </a:solidFill>
                  <a:ea typeface="宋体" charset="-122"/>
                </a:rPr>
                <a:t>buffered</a:t>
              </a:r>
            </a:p>
            <a:p>
              <a:pPr algn="ctr"/>
              <a:r>
                <a:rPr lang="en-US" altLang="zh-CN" sz="1400">
                  <a:solidFill>
                    <a:srgbClr val="009900"/>
                  </a:solidFill>
                  <a:ea typeface="宋体" charset="-122"/>
                </a:rPr>
                <a:t>data</a:t>
              </a:r>
              <a:endParaRPr lang="en-US" altLang="zh-CN">
                <a:ea typeface="宋体" charset="-122"/>
              </a:endParaRPr>
            </a:p>
          </p:txBody>
        </p:sp>
      </p:grpSp>
      <p:sp>
        <p:nvSpPr>
          <p:cNvPr id="345228" name="Rectangle 140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62925" cy="871538"/>
          </a:xfrm>
        </p:spPr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Delay Jitter</a:t>
            </a:r>
          </a:p>
        </p:txBody>
      </p:sp>
      <p:sp>
        <p:nvSpPr>
          <p:cNvPr id="345229" name="Rectangle 141"/>
          <p:cNvSpPr>
            <a:spLocks noGrp="1" noChangeArrowheads="1"/>
          </p:cNvSpPr>
          <p:nvPr>
            <p:ph type="body" idx="1"/>
          </p:nvPr>
        </p:nvSpPr>
        <p:spPr>
          <a:xfrm>
            <a:off x="733425" y="5207000"/>
            <a:ext cx="7772400" cy="889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consider end-to-end delays of two consecutive packets: difference can be more or less than 20 msec (transmission time difference)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5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229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67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6F2CC436-D822-4C6D-8364-C1B09C80D8C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29575" cy="1143000"/>
          </a:xfrm>
        </p:spPr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Content distribution networks (CDNs)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9850"/>
            <a:ext cx="4284663" cy="49085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 dirty="0">
                <a:solidFill>
                  <a:srgbClr val="FF0000"/>
                </a:solidFill>
                <a:ea typeface="宋体" charset="-122"/>
              </a:rPr>
              <a:t>Content replication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challenging to stream large files (e.g., video) from single origin server in real time</a:t>
            </a:r>
          </a:p>
          <a:p>
            <a:r>
              <a:rPr lang="en-US" altLang="zh-CN" sz="2000" i="1" dirty="0">
                <a:solidFill>
                  <a:srgbClr val="006600"/>
                </a:solidFill>
                <a:ea typeface="宋体" charset="-122"/>
              </a:rPr>
              <a:t>solution:</a:t>
            </a:r>
            <a:r>
              <a:rPr lang="en-US" altLang="zh-CN" sz="2000" dirty="0">
                <a:solidFill>
                  <a:srgbClr val="006600"/>
                </a:solidFill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replicate content at hundreds of servers throughout Internet</a:t>
            </a:r>
          </a:p>
          <a:p>
            <a:pPr lvl="1"/>
            <a:r>
              <a:rPr lang="en-US" altLang="zh-CN" sz="2000" dirty="0">
                <a:ea typeface="宋体" charset="-122"/>
              </a:rPr>
              <a:t>content downloaded to CDN servers ahead of time</a:t>
            </a:r>
          </a:p>
          <a:p>
            <a:pPr lvl="1"/>
            <a:r>
              <a:rPr lang="en-US" altLang="zh-CN" sz="2000" i="1" dirty="0">
                <a:solidFill>
                  <a:srgbClr val="FF0000"/>
                </a:solidFill>
                <a:ea typeface="宋体" charset="-122"/>
              </a:rPr>
              <a:t>placing content “close” to user avoids impairments (loss, delay) of sending content over long paths</a:t>
            </a:r>
          </a:p>
          <a:p>
            <a:pPr lvl="1"/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CDN server typically in edge/access network</a:t>
            </a:r>
          </a:p>
          <a:p>
            <a:pPr>
              <a:buFont typeface="ZapfDingbats" pitchFamily="82" charset="2"/>
              <a:buNone/>
            </a:pPr>
            <a:endParaRPr lang="en-US" altLang="zh-CN" sz="2000" dirty="0">
              <a:ea typeface="宋体" charset="-122"/>
            </a:endParaRPr>
          </a:p>
        </p:txBody>
      </p:sp>
      <p:grpSp>
        <p:nvGrpSpPr>
          <p:cNvPr id="594948" name="Group 4"/>
          <p:cNvGrpSpPr>
            <a:grpSpLocks/>
          </p:cNvGrpSpPr>
          <p:nvPr/>
        </p:nvGrpSpPr>
        <p:grpSpPr bwMode="auto">
          <a:xfrm>
            <a:off x="6786563" y="1968500"/>
            <a:ext cx="184150" cy="542925"/>
            <a:chOff x="4180" y="783"/>
            <a:chExt cx="150" cy="307"/>
          </a:xfrm>
        </p:grpSpPr>
        <p:sp>
          <p:nvSpPr>
            <p:cNvPr id="594949" name="AutoShape 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950" name="Rectangle 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951" name="Rectangle 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952" name="AutoShape 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953" name="Line 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954" name="Line 1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955" name="Rectangle 1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956" name="Rectangle 1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4957" name="Group 13"/>
          <p:cNvGrpSpPr>
            <a:grpSpLocks/>
          </p:cNvGrpSpPr>
          <p:nvPr/>
        </p:nvGrpSpPr>
        <p:grpSpPr bwMode="auto">
          <a:xfrm>
            <a:off x="5635625" y="4340225"/>
            <a:ext cx="347663" cy="695325"/>
            <a:chOff x="4730" y="2897"/>
            <a:chExt cx="219" cy="438"/>
          </a:xfrm>
        </p:grpSpPr>
        <p:sp>
          <p:nvSpPr>
            <p:cNvPr id="594958" name="Freeform 14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/>
              <a:ahLst/>
              <a:cxnLst>
                <a:cxn ang="0">
                  <a:pos x="16" y="109"/>
                </a:cxn>
                <a:cxn ang="0">
                  <a:pos x="94" y="7"/>
                </a:cxn>
                <a:cxn ang="0">
                  <a:pos x="178" y="67"/>
                </a:cxn>
                <a:cxn ang="0">
                  <a:pos x="196" y="379"/>
                </a:cxn>
                <a:cxn ang="0">
                  <a:pos x="40" y="421"/>
                </a:cxn>
                <a:cxn ang="0">
                  <a:pos x="4" y="313"/>
                </a:cxn>
                <a:cxn ang="0">
                  <a:pos x="16" y="109"/>
                </a:cxn>
              </a:cxnLst>
              <a:rect l="0" t="0" r="r" b="b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94959" name="Group 15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594960" name="AutoShape 1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61" name="Rectangle 1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62" name="Rectangle 1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63" name="AutoShape 1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64" name="Line 2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65" name="Line 2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66" name="Rectangle 2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67" name="Rectangle 2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94968" name="Group 24"/>
          <p:cNvGrpSpPr>
            <a:grpSpLocks/>
          </p:cNvGrpSpPr>
          <p:nvPr/>
        </p:nvGrpSpPr>
        <p:grpSpPr bwMode="auto">
          <a:xfrm>
            <a:off x="6777038" y="4651375"/>
            <a:ext cx="347662" cy="695325"/>
            <a:chOff x="4730" y="2897"/>
            <a:chExt cx="219" cy="438"/>
          </a:xfrm>
        </p:grpSpPr>
        <p:sp>
          <p:nvSpPr>
            <p:cNvPr id="594969" name="Freeform 25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/>
              <a:ahLst/>
              <a:cxnLst>
                <a:cxn ang="0">
                  <a:pos x="16" y="109"/>
                </a:cxn>
                <a:cxn ang="0">
                  <a:pos x="94" y="7"/>
                </a:cxn>
                <a:cxn ang="0">
                  <a:pos x="178" y="67"/>
                </a:cxn>
                <a:cxn ang="0">
                  <a:pos x="196" y="379"/>
                </a:cxn>
                <a:cxn ang="0">
                  <a:pos x="40" y="421"/>
                </a:cxn>
                <a:cxn ang="0">
                  <a:pos x="4" y="313"/>
                </a:cxn>
                <a:cxn ang="0">
                  <a:pos x="16" y="109"/>
                </a:cxn>
              </a:cxnLst>
              <a:rect l="0" t="0" r="r" b="b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94970" name="Group 26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594971" name="AutoShape 2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72" name="Rectangle 2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73" name="Rectangle 2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74" name="AutoShape 3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75" name="Line 3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76" name="Line 3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77" name="Rectangle 3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78" name="Rectangle 3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94979" name="Group 35"/>
          <p:cNvGrpSpPr>
            <a:grpSpLocks/>
          </p:cNvGrpSpPr>
          <p:nvPr/>
        </p:nvGrpSpPr>
        <p:grpSpPr bwMode="auto">
          <a:xfrm>
            <a:off x="7772400" y="4462463"/>
            <a:ext cx="347663" cy="695325"/>
            <a:chOff x="4730" y="2897"/>
            <a:chExt cx="219" cy="438"/>
          </a:xfrm>
        </p:grpSpPr>
        <p:sp>
          <p:nvSpPr>
            <p:cNvPr id="594980" name="Freeform 36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/>
              <a:ahLst/>
              <a:cxnLst>
                <a:cxn ang="0">
                  <a:pos x="16" y="109"/>
                </a:cxn>
                <a:cxn ang="0">
                  <a:pos x="94" y="7"/>
                </a:cxn>
                <a:cxn ang="0">
                  <a:pos x="178" y="67"/>
                </a:cxn>
                <a:cxn ang="0">
                  <a:pos x="196" y="379"/>
                </a:cxn>
                <a:cxn ang="0">
                  <a:pos x="40" y="421"/>
                </a:cxn>
                <a:cxn ang="0">
                  <a:pos x="4" y="313"/>
                </a:cxn>
                <a:cxn ang="0">
                  <a:pos x="16" y="109"/>
                </a:cxn>
              </a:cxnLst>
              <a:rect l="0" t="0" r="r" b="b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94981" name="Group 37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594982" name="AutoShape 3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83" name="Rectangle 3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84" name="Rectangle 4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85" name="AutoShape 4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86" name="Line 4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87" name="Line 4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88" name="Rectangle 4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89" name="Rectangle 4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94990" name="Group 46"/>
          <p:cNvGrpSpPr>
            <a:grpSpLocks/>
          </p:cNvGrpSpPr>
          <p:nvPr/>
        </p:nvGrpSpPr>
        <p:grpSpPr bwMode="auto">
          <a:xfrm>
            <a:off x="6754813" y="3357563"/>
            <a:ext cx="347662" cy="695325"/>
            <a:chOff x="4730" y="2897"/>
            <a:chExt cx="219" cy="438"/>
          </a:xfrm>
        </p:grpSpPr>
        <p:sp>
          <p:nvSpPr>
            <p:cNvPr id="594991" name="Freeform 47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/>
              <a:ahLst/>
              <a:cxnLst>
                <a:cxn ang="0">
                  <a:pos x="16" y="109"/>
                </a:cxn>
                <a:cxn ang="0">
                  <a:pos x="94" y="7"/>
                </a:cxn>
                <a:cxn ang="0">
                  <a:pos x="178" y="67"/>
                </a:cxn>
                <a:cxn ang="0">
                  <a:pos x="196" y="379"/>
                </a:cxn>
                <a:cxn ang="0">
                  <a:pos x="40" y="421"/>
                </a:cxn>
                <a:cxn ang="0">
                  <a:pos x="4" y="313"/>
                </a:cxn>
                <a:cxn ang="0">
                  <a:pos x="16" y="109"/>
                </a:cxn>
              </a:cxnLst>
              <a:rect l="0" t="0" r="r" b="b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94992" name="Group 48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594993" name="AutoShape 4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94" name="Rectangle 5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95" name="Rectangle 5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96" name="AutoShape 5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97" name="Line 5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98" name="Line 5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99" name="Rectangle 5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5000" name="Rectangle 5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95001" name="Text Box 57"/>
          <p:cNvSpPr txBox="1">
            <a:spLocks noChangeArrowheads="1"/>
          </p:cNvSpPr>
          <p:nvPr/>
        </p:nvSpPr>
        <p:spPr bwMode="auto">
          <a:xfrm>
            <a:off x="6083300" y="1376363"/>
            <a:ext cx="1830388" cy="630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sz="1600">
                <a:ea typeface="宋体" charset="-122"/>
              </a:rPr>
              <a:t>origin server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sz="1600">
                <a:ea typeface="宋体" charset="-122"/>
              </a:rPr>
              <a:t>in North America</a:t>
            </a:r>
          </a:p>
        </p:txBody>
      </p:sp>
      <p:sp>
        <p:nvSpPr>
          <p:cNvPr id="595002" name="Text Box 58"/>
          <p:cNvSpPr txBox="1">
            <a:spLocks noChangeArrowheads="1"/>
          </p:cNvSpPr>
          <p:nvPr/>
        </p:nvSpPr>
        <p:spPr bwMode="auto">
          <a:xfrm>
            <a:off x="5838825" y="2987675"/>
            <a:ext cx="2295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sz="1600">
                <a:ea typeface="宋体" charset="-122"/>
              </a:rPr>
              <a:t>CDN distribution node</a:t>
            </a:r>
          </a:p>
        </p:txBody>
      </p:sp>
      <p:sp>
        <p:nvSpPr>
          <p:cNvPr id="595003" name="Line 59"/>
          <p:cNvSpPr>
            <a:spLocks noChangeShapeType="1"/>
          </p:cNvSpPr>
          <p:nvPr/>
        </p:nvSpPr>
        <p:spPr bwMode="auto">
          <a:xfrm>
            <a:off x="6859588" y="2520950"/>
            <a:ext cx="0" cy="4873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004" name="Line 60"/>
          <p:cNvSpPr>
            <a:spLocks noChangeShapeType="1"/>
          </p:cNvSpPr>
          <p:nvPr/>
        </p:nvSpPr>
        <p:spPr bwMode="auto">
          <a:xfrm flipH="1">
            <a:off x="5980113" y="3863975"/>
            <a:ext cx="720725" cy="6953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005" name="Line 61"/>
          <p:cNvSpPr>
            <a:spLocks noChangeShapeType="1"/>
          </p:cNvSpPr>
          <p:nvPr/>
        </p:nvSpPr>
        <p:spPr bwMode="auto">
          <a:xfrm>
            <a:off x="6932613" y="4143375"/>
            <a:ext cx="0" cy="45243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006" name="Line 62"/>
          <p:cNvSpPr>
            <a:spLocks noChangeShapeType="1"/>
          </p:cNvSpPr>
          <p:nvPr/>
        </p:nvSpPr>
        <p:spPr bwMode="auto">
          <a:xfrm>
            <a:off x="7151688" y="3838575"/>
            <a:ext cx="598487" cy="7080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007" name="Text Box 63"/>
          <p:cNvSpPr txBox="1">
            <a:spLocks noChangeArrowheads="1"/>
          </p:cNvSpPr>
          <p:nvPr/>
        </p:nvSpPr>
        <p:spPr bwMode="auto">
          <a:xfrm>
            <a:off x="4911725" y="5089525"/>
            <a:ext cx="1443038" cy="630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sz="1600">
                <a:ea typeface="宋体" charset="-122"/>
              </a:rPr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sz="1600">
                <a:ea typeface="宋体" charset="-122"/>
              </a:rPr>
              <a:t>in S. America</a:t>
            </a:r>
          </a:p>
        </p:txBody>
      </p:sp>
      <p:sp>
        <p:nvSpPr>
          <p:cNvPr id="595008" name="Text Box 64"/>
          <p:cNvSpPr txBox="1">
            <a:spLocks noChangeArrowheads="1"/>
          </p:cNvSpPr>
          <p:nvPr/>
        </p:nvSpPr>
        <p:spPr bwMode="auto">
          <a:xfrm>
            <a:off x="6340475" y="5418138"/>
            <a:ext cx="1290638" cy="630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sz="1600">
                <a:ea typeface="宋体" charset="-122"/>
              </a:rPr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sz="1600">
                <a:ea typeface="宋体" charset="-122"/>
              </a:rPr>
              <a:t>in Europe</a:t>
            </a:r>
          </a:p>
        </p:txBody>
      </p:sp>
      <p:sp>
        <p:nvSpPr>
          <p:cNvPr id="595009" name="Text Box 65"/>
          <p:cNvSpPr txBox="1">
            <a:spLocks noChangeArrowheads="1"/>
          </p:cNvSpPr>
          <p:nvPr/>
        </p:nvSpPr>
        <p:spPr bwMode="auto">
          <a:xfrm>
            <a:off x="7651750" y="5240338"/>
            <a:ext cx="1290638" cy="630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sz="1600">
                <a:ea typeface="宋体" charset="-122"/>
              </a:rPr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sz="1600">
                <a:ea typeface="宋体" charset="-122"/>
              </a:rPr>
              <a:t>in Asia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AC59310A-3D21-46D5-BAF1-B6CDDFC20603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More about CDNs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9588" y="1430338"/>
            <a:ext cx="7847012" cy="4648200"/>
          </a:xfrm>
        </p:spPr>
        <p:txBody>
          <a:bodyPr/>
          <a:lstStyle/>
          <a:p>
            <a:pPr>
              <a:spcBef>
                <a:spcPts val="1200"/>
              </a:spcBef>
              <a:buFont typeface="ZapfDingbats" pitchFamily="82" charset="2"/>
              <a:buNone/>
            </a:pPr>
            <a:r>
              <a:rPr lang="en-US" altLang="zh-CN" sz="2400" u="sng" dirty="0">
                <a:solidFill>
                  <a:srgbClr val="FF0000"/>
                </a:solidFill>
                <a:ea typeface="宋体" charset="-122"/>
              </a:rPr>
              <a:t>routing requests</a:t>
            </a:r>
            <a:endParaRPr lang="en-US" altLang="zh-CN" sz="2400" dirty="0">
              <a:ea typeface="宋体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>
                <a:ea typeface="宋体" charset="-122"/>
              </a:rPr>
              <a:t>CDN creates a “map”, indicating distances from leaf ISPs and CDN nodes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ea typeface="宋体" charset="-122"/>
              </a:rPr>
              <a:t>when query arrives at authoritative DNS server:</a:t>
            </a:r>
          </a:p>
          <a:p>
            <a:pPr lvl="1">
              <a:spcBef>
                <a:spcPts val="1200"/>
              </a:spcBef>
            </a:pPr>
            <a:r>
              <a:rPr lang="en-US" altLang="zh-CN" sz="2000" dirty="0">
                <a:ea typeface="宋体" charset="-122"/>
              </a:rPr>
              <a:t>server determines ISP from which query originates</a:t>
            </a:r>
          </a:p>
          <a:p>
            <a:pPr lvl="1">
              <a:spcBef>
                <a:spcPts val="1200"/>
              </a:spcBef>
            </a:pPr>
            <a:r>
              <a:rPr lang="en-US" altLang="zh-CN" sz="2000" dirty="0">
                <a:ea typeface="宋体" charset="-122"/>
              </a:rPr>
              <a:t>uses “map” to determine best CDN server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ea typeface="宋体" charset="-122"/>
              </a:rPr>
              <a:t>CDN nodes create </a:t>
            </a: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application-layer</a:t>
            </a:r>
            <a:r>
              <a:rPr lang="en-US" altLang="zh-CN" sz="2400" dirty="0">
                <a:ea typeface="宋体" charset="-122"/>
              </a:rPr>
              <a:t> overlay network</a:t>
            </a:r>
          </a:p>
          <a:p>
            <a:pPr lvl="1">
              <a:spcBef>
                <a:spcPts val="1200"/>
              </a:spcBef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FCC51F32-D1CB-49A3-98E3-DE01BF8F0DA9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44345" cy="871538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charset="-122"/>
              </a:rPr>
              <a:t>Summary – </a:t>
            </a:r>
            <a:r>
              <a:rPr lang="en-US" altLang="zh-CN" sz="2800" dirty="0" smtClean="0">
                <a:ea typeface="宋体" charset="-122"/>
              </a:rPr>
              <a:t>Internet Multimedia</a:t>
            </a:r>
            <a:r>
              <a:rPr lang="en-US" altLang="zh-CN" sz="2800" dirty="0">
                <a:ea typeface="宋体" charset="-122"/>
              </a:rPr>
              <a:t>: bag of tricks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06500"/>
            <a:ext cx="7772400" cy="5259388"/>
          </a:xfrm>
          <a:ln/>
        </p:spPr>
        <p:txBody>
          <a:bodyPr/>
          <a:lstStyle/>
          <a:p>
            <a:pPr>
              <a:spcAft>
                <a:spcPct val="45000"/>
              </a:spcAft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use UDP</a:t>
            </a:r>
            <a:r>
              <a:rPr lang="en-US" altLang="zh-CN" dirty="0">
                <a:ea typeface="宋体" charset="-122"/>
              </a:rPr>
              <a:t> to avoid TCP congestion control (delays) for time-sensitive traffic</a:t>
            </a:r>
          </a:p>
          <a:p>
            <a:r>
              <a:rPr lang="en-US" altLang="zh-CN" dirty="0">
                <a:ea typeface="宋体" charset="-122"/>
              </a:rPr>
              <a:t>client-side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adaptive </a:t>
            </a:r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playout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 delay</a:t>
            </a:r>
            <a:r>
              <a:rPr lang="en-US" altLang="zh-CN" dirty="0">
                <a:ea typeface="宋体" charset="-122"/>
              </a:rPr>
              <a:t>: to compensate for delay</a:t>
            </a:r>
          </a:p>
          <a:p>
            <a:r>
              <a:rPr lang="en-US" altLang="zh-CN" dirty="0">
                <a:ea typeface="宋体" charset="-122"/>
              </a:rPr>
              <a:t>server side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matches stream bandwidth</a:t>
            </a:r>
            <a:r>
              <a:rPr lang="en-US" altLang="zh-CN" dirty="0">
                <a:ea typeface="宋体" charset="-122"/>
              </a:rPr>
              <a:t> to available client-to-server path bandwidth</a:t>
            </a:r>
          </a:p>
          <a:p>
            <a:pPr lvl="1"/>
            <a:r>
              <a:rPr lang="en-US" altLang="zh-CN" dirty="0" smtClean="0">
                <a:ea typeface="宋体" charset="-122"/>
              </a:rPr>
              <a:t>choose </a:t>
            </a:r>
            <a:r>
              <a:rPr lang="en-US" altLang="zh-CN" dirty="0">
                <a:ea typeface="宋体" charset="-122"/>
              </a:rPr>
              <a:t>among pre-encoded stream rates</a:t>
            </a:r>
          </a:p>
          <a:p>
            <a:pPr lvl="1"/>
            <a:r>
              <a:rPr lang="en-US" altLang="zh-CN" dirty="0">
                <a:ea typeface="宋体" charset="-122"/>
              </a:rPr>
              <a:t>dynamic server encoding rate</a:t>
            </a:r>
          </a:p>
          <a:p>
            <a:r>
              <a:rPr lang="en-US" altLang="zh-CN" dirty="0">
                <a:ea typeface="宋体" charset="-122"/>
              </a:rPr>
              <a:t>error recovery (on top of UDP)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FEC (forward error correction), </a:t>
            </a:r>
            <a:r>
              <a:rPr lang="en-US" altLang="zh-CN" dirty="0">
                <a:ea typeface="宋体" charset="-122"/>
              </a:rPr>
              <a:t>interleaving, error concealment</a:t>
            </a:r>
          </a:p>
          <a:p>
            <a:pPr lvl="1"/>
            <a:r>
              <a:rPr lang="en-US" altLang="zh-CN" dirty="0">
                <a:ea typeface="宋体" charset="-122"/>
              </a:rPr>
              <a:t>retransmissions, time permitting</a:t>
            </a:r>
          </a:p>
          <a:p>
            <a:r>
              <a:rPr lang="en-US" altLang="zh-CN" dirty="0">
                <a:ea typeface="宋体" charset="-122"/>
              </a:rPr>
              <a:t>CDN: bring content closer to clients</a:t>
            </a:r>
          </a:p>
        </p:txBody>
      </p:sp>
      <p:sp>
        <p:nvSpPr>
          <p:cNvPr id="335874" name="AutoShape 2" descr="Image result for bag of tricks  +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5876" name="AutoShape 4" descr="Image result for bag of tricks  +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 descr="下载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86550" y="5610225"/>
            <a:ext cx="2457450" cy="124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dirty="0" smtClean="0"/>
              <a:t>Two </a:t>
            </a:r>
            <a:r>
              <a:rPr lang="en-US" altLang="zh-CN" sz="4000" dirty="0" err="1" smtClean="0"/>
              <a:t>QoS</a:t>
            </a:r>
            <a:r>
              <a:rPr lang="en-US" altLang="zh-CN" sz="4000" dirty="0" smtClean="0"/>
              <a:t> models</a:t>
            </a:r>
            <a:endParaRPr lang="zh-CN" altLang="en-US" sz="4000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5040313" cy="3024188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IETF</a:t>
            </a:r>
            <a:r>
              <a:rPr lang="zh-CN" altLang="en-US" sz="4000" dirty="0" smtClean="0">
                <a:solidFill>
                  <a:srgbClr val="00FF00"/>
                </a:solidFill>
              </a:rPr>
              <a:t> </a:t>
            </a:r>
            <a:r>
              <a:rPr lang="en-US" altLang="zh-CN" sz="4000" dirty="0" smtClean="0">
                <a:solidFill>
                  <a:srgbClr val="00FF00"/>
                </a:solidFill>
              </a:rPr>
              <a:t>work</a:t>
            </a:r>
            <a:endParaRPr lang="zh-CN" altLang="en-US" sz="4000" dirty="0">
              <a:solidFill>
                <a:srgbClr val="00FF00"/>
              </a:solidFill>
            </a:endParaRPr>
          </a:p>
          <a:p>
            <a:pPr lvl="1"/>
            <a:r>
              <a:rPr lang="en-US" altLang="zh-CN" sz="4000" dirty="0" err="1" smtClean="0"/>
              <a:t>DiffServ</a:t>
            </a:r>
            <a:endParaRPr lang="en-US" altLang="zh-CN" sz="4000" dirty="0" smtClean="0"/>
          </a:p>
          <a:p>
            <a:pPr lvl="1"/>
            <a:endParaRPr lang="en-US" altLang="zh-CN" sz="4000" dirty="0" smtClean="0"/>
          </a:p>
          <a:p>
            <a:pPr lvl="1"/>
            <a:r>
              <a:rPr lang="en-US" altLang="zh-CN" sz="4000" dirty="0" err="1" smtClean="0"/>
              <a:t>IntServ</a:t>
            </a:r>
            <a:endParaRPr lang="en-US" altLang="zh-CN" sz="4000" dirty="0"/>
          </a:p>
          <a:p>
            <a:pPr lvl="1"/>
            <a:endParaRPr lang="en-US" altLang="zh-CN" sz="4000" dirty="0"/>
          </a:p>
          <a:p>
            <a:endParaRPr lang="en-US" altLang="zh-CN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443413" y="6400800"/>
            <a:ext cx="3862387" cy="457200"/>
          </a:xfrm>
        </p:spPr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162925" y="6400800"/>
            <a:ext cx="676275" cy="4572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fld id="{CF52F786-F074-4695-BF66-B6360023FD0A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pic>
        <p:nvPicPr>
          <p:cNvPr id="69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9817" y="3692072"/>
            <a:ext cx="47148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3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09817" y="1805214"/>
            <a:ext cx="47148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dirty="0">
                <a:ea typeface="宋体" charset="-122"/>
              </a:rPr>
              <a:t>Motivation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527470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chemeClr val="accent2"/>
                </a:solidFill>
                <a:ea typeface="宋体" charset="-122"/>
              </a:rPr>
              <a:t>Internet </a:t>
            </a:r>
            <a:r>
              <a:rPr lang="en-US" altLang="zh-CN" dirty="0">
                <a:ea typeface="宋体" charset="-122"/>
              </a:rPr>
              <a:t>currently provides </a:t>
            </a:r>
            <a:r>
              <a:rPr lang="en-US" altLang="zh-CN" dirty="0">
                <a:solidFill>
                  <a:schemeClr val="accent2"/>
                </a:solidFill>
                <a:ea typeface="宋体" charset="-122"/>
              </a:rPr>
              <a:t>one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single</a:t>
            </a:r>
            <a:r>
              <a:rPr lang="en-US" altLang="zh-CN" dirty="0">
                <a:solidFill>
                  <a:schemeClr val="accent2"/>
                </a:solidFill>
                <a:ea typeface="宋体" charset="-122"/>
              </a:rPr>
              <a:t> class</a:t>
            </a:r>
            <a:r>
              <a:rPr lang="en-US" altLang="zh-CN" dirty="0">
                <a:ea typeface="宋体" charset="-122"/>
              </a:rPr>
              <a:t> of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“best-effort” service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ea typeface="宋体" charset="-122"/>
              </a:rPr>
              <a:t>No admission control and no </a:t>
            </a:r>
            <a:r>
              <a:rPr lang="en-US" altLang="zh-CN" dirty="0">
                <a:ea typeface="宋体" charset="-122"/>
              </a:rPr>
              <a:t>assurances about </a:t>
            </a:r>
            <a:r>
              <a:rPr lang="en-US" altLang="zh-CN" dirty="0" smtClean="0">
                <a:ea typeface="宋体" charset="-122"/>
              </a:rPr>
              <a:t>delivery</a:t>
            </a:r>
            <a:endParaRPr lang="en-US" altLang="zh-CN" dirty="0">
              <a:ea typeface="宋体" charset="-122"/>
            </a:endParaRPr>
          </a:p>
          <a:p>
            <a:pPr>
              <a:spcBef>
                <a:spcPts val="1200"/>
              </a:spcBef>
            </a:pPr>
            <a:r>
              <a:rPr lang="en-US" altLang="zh-CN" dirty="0">
                <a:ea typeface="宋体" charset="-122"/>
              </a:rPr>
              <a:t>Existing applications are </a:t>
            </a:r>
            <a:r>
              <a:rPr lang="en-US" altLang="zh-CN" b="1" i="1" dirty="0">
                <a:solidFill>
                  <a:schemeClr val="accent2"/>
                </a:solidFill>
                <a:ea typeface="宋体" charset="-122"/>
              </a:rPr>
              <a:t>elastic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ea typeface="宋体" charset="-122"/>
              </a:rPr>
              <a:t>Tolerate delays and losses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ea typeface="宋体" charset="-122"/>
              </a:rPr>
              <a:t>Can adapt to </a:t>
            </a:r>
            <a:r>
              <a:rPr lang="en-US" altLang="zh-CN" dirty="0" smtClean="0">
                <a:ea typeface="宋体" charset="-122"/>
              </a:rPr>
              <a:t>congestion</a:t>
            </a:r>
            <a:endParaRPr lang="en-US" altLang="zh-CN" dirty="0">
              <a:ea typeface="宋体" charset="-122"/>
            </a:endParaRPr>
          </a:p>
          <a:p>
            <a:pPr>
              <a:spcBef>
                <a:spcPts val="1200"/>
              </a:spcBef>
            </a:pPr>
            <a:r>
              <a:rPr lang="en-US" altLang="zh-CN" dirty="0">
                <a:ea typeface="宋体" charset="-122"/>
              </a:rPr>
              <a:t>Future “real-time” applications may be </a:t>
            </a:r>
            <a:r>
              <a:rPr lang="en-US" altLang="zh-CN" b="1" i="1" dirty="0" smtClean="0">
                <a:solidFill>
                  <a:schemeClr val="accent2"/>
                </a:solidFill>
                <a:ea typeface="宋体" charset="-122"/>
              </a:rPr>
              <a:t>inelastic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Three possible services</a:t>
            </a:r>
            <a:endParaRPr lang="zh-CN" altLang="en-US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olidFill>
                  <a:srgbClr val="FD0903"/>
                </a:solidFill>
              </a:rPr>
              <a:t>best-effort (</a:t>
            </a:r>
            <a:r>
              <a:rPr lang="en-US" altLang="zh-CN" dirty="0" smtClean="0">
                <a:solidFill>
                  <a:srgbClr val="FD0903"/>
                </a:solidFill>
                <a:latin typeface="Arial"/>
              </a:rPr>
              <a:t>“</a:t>
            </a:r>
            <a:r>
              <a:rPr lang="en-US" altLang="zh-CN" dirty="0" smtClean="0">
                <a:solidFill>
                  <a:srgbClr val="FD0903"/>
                </a:solidFill>
              </a:rPr>
              <a:t>elastic</a:t>
            </a:r>
            <a:r>
              <a:rPr lang="en-US" altLang="zh-CN" dirty="0" smtClean="0">
                <a:solidFill>
                  <a:srgbClr val="FD0903"/>
                </a:solidFill>
                <a:latin typeface="Arial"/>
              </a:rPr>
              <a:t>”</a:t>
            </a:r>
            <a:r>
              <a:rPr lang="en-US" altLang="zh-CN" dirty="0" smtClean="0">
                <a:solidFill>
                  <a:srgbClr val="FD0903"/>
                </a:solidFill>
              </a:rPr>
              <a:t> app.)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hard real-time (</a:t>
            </a:r>
            <a:r>
              <a:rPr lang="en-US" altLang="zh-CN" dirty="0" smtClean="0">
                <a:latin typeface="Arial"/>
              </a:rPr>
              <a:t>“</a:t>
            </a:r>
            <a:r>
              <a:rPr lang="en-US" altLang="zh-CN" dirty="0" smtClean="0"/>
              <a:t>real-time</a:t>
            </a:r>
            <a:r>
              <a:rPr lang="en-US" altLang="zh-CN" dirty="0" smtClean="0">
                <a:latin typeface="Arial"/>
              </a:rPr>
              <a:t>”</a:t>
            </a:r>
            <a:r>
              <a:rPr lang="en-US" altLang="zh-CN" dirty="0" smtClean="0"/>
              <a:t> app.)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soft real-time  (</a:t>
            </a:r>
            <a:r>
              <a:rPr lang="en-US" altLang="zh-CN" dirty="0" smtClean="0">
                <a:latin typeface="Arial"/>
              </a:rPr>
              <a:t>“</a:t>
            </a:r>
            <a:r>
              <a:rPr lang="en-US" altLang="zh-CN" dirty="0" smtClean="0"/>
              <a:t>tolerant</a:t>
            </a:r>
            <a:r>
              <a:rPr lang="en-US" altLang="zh-CN" dirty="0" smtClean="0">
                <a:latin typeface="Arial"/>
              </a:rPr>
              <a:t>”</a:t>
            </a:r>
            <a:r>
              <a:rPr lang="en-US" altLang="zh-CN" dirty="0" smtClean="0"/>
              <a:t> app.)</a:t>
            </a:r>
            <a:endParaRPr lang="en-US" altLang="zh-CN" b="1" i="1" dirty="0">
              <a:ea typeface="宋体" charset="-122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443413" y="6400800"/>
            <a:ext cx="3862387" cy="457200"/>
          </a:xfrm>
        </p:spPr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162925" y="6400800"/>
            <a:ext cx="676275" cy="4572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fld id="{CF52F786-F074-4695-BF66-B6360023FD0A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dirty="0" smtClean="0">
                <a:ea typeface="宋体" charset="-122"/>
              </a:rPr>
              <a:t>New </a:t>
            </a:r>
            <a:r>
              <a:rPr lang="en-US" altLang="zh-CN" sz="4000" dirty="0">
                <a:ea typeface="宋体" charset="-122"/>
              </a:rPr>
              <a:t>Service </a:t>
            </a:r>
            <a:r>
              <a:rPr lang="en-US" altLang="zh-CN" sz="4000" dirty="0" smtClean="0">
                <a:ea typeface="宋体" charset="-122"/>
              </a:rPr>
              <a:t>Models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ea typeface="宋体" charset="-122"/>
              </a:rPr>
              <a:t>What is the</a:t>
            </a:r>
            <a:r>
              <a:rPr lang="en-US" altLang="zh-CN" sz="2800" u="sng" dirty="0">
                <a:ea typeface="宋体" charset="-122"/>
              </a:rPr>
              <a:t> </a:t>
            </a:r>
            <a:r>
              <a:rPr lang="en-US" altLang="zh-CN" sz="2800" b="1" u="sng" dirty="0">
                <a:ea typeface="宋体" charset="-122"/>
              </a:rPr>
              <a:t>basic objective</a:t>
            </a:r>
            <a:r>
              <a:rPr lang="en-US" altLang="zh-CN" sz="2800" u="sng" dirty="0">
                <a:ea typeface="宋体" charset="-122"/>
              </a:rPr>
              <a:t> </a:t>
            </a:r>
            <a:r>
              <a:rPr lang="en-US" altLang="zh-CN" sz="2800" dirty="0">
                <a:ea typeface="宋体" charset="-122"/>
              </a:rPr>
              <a:t>of network design?</a:t>
            </a:r>
          </a:p>
          <a:p>
            <a:pPr lvl="1">
              <a:spcBef>
                <a:spcPts val="1200"/>
              </a:spcBef>
            </a:pPr>
            <a:r>
              <a:rPr lang="en-US" altLang="zh-CN" sz="2400" dirty="0">
                <a:ea typeface="宋体" charset="-122"/>
              </a:rPr>
              <a:t>Maximize total bandwidth? Minimize latency?</a:t>
            </a:r>
          </a:p>
          <a:p>
            <a:pPr lvl="1">
              <a:spcBef>
                <a:spcPts val="1200"/>
              </a:spcBef>
            </a:pP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Maximize user satisfaction</a:t>
            </a:r>
            <a:r>
              <a:rPr lang="en-US" altLang="zh-CN" sz="2400" dirty="0">
                <a:ea typeface="宋体" charset="-122"/>
              </a:rPr>
              <a:t> – the total </a:t>
            </a:r>
            <a:r>
              <a:rPr lang="en-US" altLang="zh-CN" sz="2400" b="1" dirty="0">
                <a:ea typeface="宋体" charset="-122"/>
              </a:rPr>
              <a:t>utility </a:t>
            </a:r>
            <a:r>
              <a:rPr lang="en-US" altLang="zh-CN" sz="2400" dirty="0">
                <a:ea typeface="宋体" charset="-122"/>
              </a:rPr>
              <a:t>given to users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ea typeface="宋体" charset="-122"/>
              </a:rPr>
              <a:t>What does utility vs. bandwidth look like?</a:t>
            </a:r>
          </a:p>
          <a:p>
            <a:pPr lvl="1">
              <a:spcBef>
                <a:spcPts val="1200"/>
              </a:spcBef>
            </a:pPr>
            <a:r>
              <a:rPr lang="en-US" altLang="zh-CN" sz="2400" dirty="0">
                <a:ea typeface="宋体" charset="-122"/>
              </a:rPr>
              <a:t>Must be non-decreasing function </a:t>
            </a:r>
          </a:p>
          <a:p>
            <a:pPr lvl="1">
              <a:spcBef>
                <a:spcPts val="1200"/>
              </a:spcBef>
            </a:pPr>
            <a:r>
              <a:rPr lang="en-US" altLang="zh-CN" sz="2400" dirty="0">
                <a:ea typeface="宋体" charset="-122"/>
              </a:rPr>
              <a:t>Shape depends on application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43413" y="6400800"/>
            <a:ext cx="3862387" cy="457200"/>
          </a:xfrm>
        </p:spPr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162925" y="6400800"/>
            <a:ext cx="676275" cy="4572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fld id="{3392CA4F-EA85-4FEC-BBF4-68031EC9697E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dirty="0">
                <a:ea typeface="宋体" charset="-122"/>
              </a:rPr>
              <a:t>Utility Curve Shapes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242216" y="4572000"/>
            <a:ext cx="466194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Stay to the </a:t>
            </a:r>
            <a:r>
              <a:rPr lang="en-US" altLang="zh-CN" sz="2800" dirty="0" smtClean="0">
                <a:solidFill>
                  <a:srgbClr val="000000"/>
                </a:solidFill>
                <a:ea typeface="宋体" charset="-122"/>
              </a:rPr>
              <a:t>right 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and </a:t>
            </a:r>
            <a:r>
              <a:rPr lang="en-US" altLang="zh-CN" sz="2800" dirty="0" smtClean="0">
                <a:solidFill>
                  <a:srgbClr val="000000"/>
                </a:solidFill>
                <a:ea typeface="宋体" charset="-122"/>
              </a:rPr>
              <a:t>you are 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fine for all curves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0563" y="1600200"/>
            <a:ext cx="2514600" cy="2133600"/>
            <a:chOff x="435" y="1031"/>
            <a:chExt cx="1584" cy="1344"/>
          </a:xfrm>
        </p:grpSpPr>
        <p:sp>
          <p:nvSpPr>
            <p:cNvPr id="10245" name="Line 5"/>
            <p:cNvSpPr>
              <a:spLocks noChangeShapeType="1"/>
            </p:cNvSpPr>
            <p:nvPr/>
          </p:nvSpPr>
          <p:spPr bwMode="auto">
            <a:xfrm>
              <a:off x="723" y="2087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 flipV="1">
              <a:off x="723" y="1031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1539" y="2087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BW</a:t>
              </a:r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435" y="103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U</a:t>
              </a:r>
            </a:p>
          </p:txBody>
        </p:sp>
        <p:sp>
          <p:nvSpPr>
            <p:cNvPr id="10249" name="Freeform 9"/>
            <p:cNvSpPr>
              <a:spLocks/>
            </p:cNvSpPr>
            <p:nvPr/>
          </p:nvSpPr>
          <p:spPr bwMode="auto">
            <a:xfrm>
              <a:off x="723" y="1321"/>
              <a:ext cx="928" cy="766"/>
            </a:xfrm>
            <a:custGeom>
              <a:avLst/>
              <a:gdLst/>
              <a:ahLst/>
              <a:cxnLst>
                <a:cxn ang="0">
                  <a:pos x="0" y="766"/>
                </a:cxn>
                <a:cxn ang="0">
                  <a:pos x="146" y="478"/>
                </a:cxn>
                <a:cxn ang="0">
                  <a:pos x="328" y="190"/>
                </a:cxn>
                <a:cxn ang="0">
                  <a:pos x="657" y="46"/>
                </a:cxn>
                <a:cxn ang="0">
                  <a:pos x="928" y="0"/>
                </a:cxn>
              </a:cxnLst>
              <a:rect l="0" t="0" r="r" b="b"/>
              <a:pathLst>
                <a:path w="928" h="766">
                  <a:moveTo>
                    <a:pt x="0" y="766"/>
                  </a:moveTo>
                  <a:cubicBezTo>
                    <a:pt x="46" y="670"/>
                    <a:pt x="91" y="574"/>
                    <a:pt x="146" y="478"/>
                  </a:cubicBezTo>
                  <a:cubicBezTo>
                    <a:pt x="201" y="382"/>
                    <a:pt x="243" y="262"/>
                    <a:pt x="328" y="190"/>
                  </a:cubicBezTo>
                  <a:cubicBezTo>
                    <a:pt x="413" y="118"/>
                    <a:pt x="557" y="78"/>
                    <a:pt x="657" y="46"/>
                  </a:cubicBezTo>
                  <a:cubicBezTo>
                    <a:pt x="757" y="14"/>
                    <a:pt x="872" y="10"/>
                    <a:pt x="9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1145" y="1056"/>
              <a:ext cx="6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Elastic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37150" y="1636713"/>
            <a:ext cx="3092450" cy="2133600"/>
            <a:chOff x="3236" y="1031"/>
            <a:chExt cx="1948" cy="1344"/>
          </a:xfrm>
        </p:grpSpPr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3524" y="2087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 flipV="1">
              <a:off x="3524" y="1031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4340" y="2087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BW</a:t>
              </a: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3236" y="103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U</a:t>
              </a:r>
            </a:p>
          </p:txBody>
        </p:sp>
        <p:sp>
          <p:nvSpPr>
            <p:cNvPr id="10256" name="Freeform 16"/>
            <p:cNvSpPr>
              <a:spLocks/>
            </p:cNvSpPr>
            <p:nvPr/>
          </p:nvSpPr>
          <p:spPr bwMode="auto">
            <a:xfrm>
              <a:off x="3524" y="1463"/>
              <a:ext cx="816" cy="576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288" y="576"/>
                </a:cxn>
                <a:cxn ang="0">
                  <a:pos x="288" y="0"/>
                </a:cxn>
                <a:cxn ang="0">
                  <a:pos x="768" y="0"/>
                </a:cxn>
              </a:cxnLst>
              <a:rect l="0" t="0" r="r" b="b"/>
              <a:pathLst>
                <a:path w="768" h="576">
                  <a:moveTo>
                    <a:pt x="0" y="576"/>
                  </a:moveTo>
                  <a:lnTo>
                    <a:pt x="288" y="576"/>
                  </a:lnTo>
                  <a:lnTo>
                    <a:pt x="288" y="0"/>
                  </a:lnTo>
                  <a:lnTo>
                    <a:pt x="76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3850" y="1056"/>
              <a:ext cx="13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Hard real-time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90563" y="4191000"/>
            <a:ext cx="3119437" cy="2209800"/>
            <a:chOff x="435" y="2640"/>
            <a:chExt cx="1965" cy="1392"/>
          </a:xfrm>
        </p:grpSpPr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723" y="3767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 flipV="1">
              <a:off x="723" y="2711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Text Box 21"/>
            <p:cNvSpPr txBox="1">
              <a:spLocks noChangeArrowheads="1"/>
            </p:cNvSpPr>
            <p:nvPr/>
          </p:nvSpPr>
          <p:spPr bwMode="auto">
            <a:xfrm>
              <a:off x="1539" y="3744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BW</a:t>
              </a: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435" y="271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U</a:t>
              </a:r>
            </a:p>
          </p:txBody>
        </p:sp>
        <p:sp>
          <p:nvSpPr>
            <p:cNvPr id="10263" name="Freeform 23"/>
            <p:cNvSpPr>
              <a:spLocks/>
            </p:cNvSpPr>
            <p:nvPr/>
          </p:nvSpPr>
          <p:spPr bwMode="auto">
            <a:xfrm>
              <a:off x="771" y="2973"/>
              <a:ext cx="1012" cy="758"/>
            </a:xfrm>
            <a:custGeom>
              <a:avLst/>
              <a:gdLst/>
              <a:ahLst/>
              <a:cxnLst>
                <a:cxn ang="0">
                  <a:pos x="0" y="753"/>
                </a:cxn>
                <a:cxn ang="0">
                  <a:pos x="131" y="753"/>
                </a:cxn>
                <a:cxn ang="0">
                  <a:pos x="233" y="740"/>
                </a:cxn>
                <a:cxn ang="0">
                  <a:pos x="296" y="678"/>
                </a:cxn>
                <a:cxn ang="0">
                  <a:pos x="366" y="491"/>
                </a:cxn>
                <a:cxn ang="0">
                  <a:pos x="436" y="273"/>
                </a:cxn>
                <a:cxn ang="0">
                  <a:pos x="584" y="109"/>
                </a:cxn>
                <a:cxn ang="0">
                  <a:pos x="744" y="35"/>
                </a:cxn>
                <a:cxn ang="0">
                  <a:pos x="849" y="23"/>
                </a:cxn>
                <a:cxn ang="0">
                  <a:pos x="927" y="8"/>
                </a:cxn>
                <a:cxn ang="0">
                  <a:pos x="1012" y="0"/>
                </a:cxn>
              </a:cxnLst>
              <a:rect l="0" t="0" r="r" b="b"/>
              <a:pathLst>
                <a:path w="1012" h="758">
                  <a:moveTo>
                    <a:pt x="0" y="753"/>
                  </a:moveTo>
                  <a:cubicBezTo>
                    <a:pt x="47" y="758"/>
                    <a:pt x="92" y="755"/>
                    <a:pt x="131" y="753"/>
                  </a:cubicBezTo>
                  <a:cubicBezTo>
                    <a:pt x="170" y="751"/>
                    <a:pt x="206" y="752"/>
                    <a:pt x="233" y="740"/>
                  </a:cubicBezTo>
                  <a:cubicBezTo>
                    <a:pt x="260" y="728"/>
                    <a:pt x="274" y="719"/>
                    <a:pt x="296" y="678"/>
                  </a:cubicBezTo>
                  <a:cubicBezTo>
                    <a:pt x="318" y="637"/>
                    <a:pt x="343" y="558"/>
                    <a:pt x="366" y="491"/>
                  </a:cubicBezTo>
                  <a:cubicBezTo>
                    <a:pt x="389" y="424"/>
                    <a:pt x="400" y="337"/>
                    <a:pt x="436" y="273"/>
                  </a:cubicBezTo>
                  <a:cubicBezTo>
                    <a:pt x="472" y="209"/>
                    <a:pt x="533" y="149"/>
                    <a:pt x="584" y="109"/>
                  </a:cubicBezTo>
                  <a:cubicBezTo>
                    <a:pt x="635" y="69"/>
                    <a:pt x="700" y="49"/>
                    <a:pt x="744" y="35"/>
                  </a:cubicBezTo>
                  <a:cubicBezTo>
                    <a:pt x="788" y="21"/>
                    <a:pt x="819" y="27"/>
                    <a:pt x="849" y="23"/>
                  </a:cubicBezTo>
                  <a:cubicBezTo>
                    <a:pt x="879" y="19"/>
                    <a:pt x="900" y="12"/>
                    <a:pt x="927" y="8"/>
                  </a:cubicBezTo>
                  <a:cubicBezTo>
                    <a:pt x="954" y="4"/>
                    <a:pt x="994" y="2"/>
                    <a:pt x="101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1001" y="2640"/>
              <a:ext cx="1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Delay-adaptive</a:t>
              </a:r>
            </a:p>
          </p:txBody>
        </p:sp>
      </p:grpSp>
      <p:sp>
        <p:nvSpPr>
          <p:cNvPr id="2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43413" y="6400800"/>
            <a:ext cx="3862387" cy="457200"/>
          </a:xfrm>
        </p:spPr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162925" y="6400800"/>
            <a:ext cx="676275" cy="4572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fld id="{3392CA4F-EA85-4FEC-BBF4-68031EC9697E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 Short History of Internet QoS	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Lots of initial research in the late 80s and early 90s.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Often takes a telecommunications view of the network.</a:t>
            </a: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ATM </a:t>
            </a:r>
            <a:r>
              <a:rPr lang="en-US" altLang="zh-CN" dirty="0" err="1">
                <a:ea typeface="宋体" charset="-122"/>
              </a:rPr>
              <a:t>QoS</a:t>
            </a:r>
            <a:r>
              <a:rPr lang="en-US" altLang="zh-CN" dirty="0">
                <a:ea typeface="宋体" charset="-122"/>
              </a:rPr>
              <a:t> and Integrated services were developed based on these results.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Focus on per-flow, hard </a:t>
            </a:r>
            <a:r>
              <a:rPr lang="en-US" altLang="zh-CN" dirty="0" err="1">
                <a:ea typeface="宋体" charset="-122"/>
              </a:rPr>
              <a:t>QoS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Effort was driven by perceived application needs.</a:t>
            </a: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In </a:t>
            </a:r>
            <a:r>
              <a:rPr lang="en-US" altLang="zh-CN" dirty="0">
                <a:ea typeface="宋体" charset="-122"/>
              </a:rPr>
              <a:t>the last </a:t>
            </a:r>
            <a:r>
              <a:rPr lang="en-US" altLang="zh-CN" dirty="0" smtClean="0">
                <a:ea typeface="宋体" charset="-122"/>
              </a:rPr>
              <a:t>few </a:t>
            </a:r>
            <a:r>
              <a:rPr lang="en-US" altLang="zh-CN" dirty="0">
                <a:ea typeface="宋体" charset="-122"/>
              </a:rPr>
              <a:t>years, the </a:t>
            </a:r>
            <a:r>
              <a:rPr lang="en-US" altLang="zh-CN" u="sng" dirty="0">
                <a:ea typeface="宋体" charset="-122"/>
              </a:rPr>
              <a:t>focus has shifted towards Differentiated services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Focus is on </a:t>
            </a:r>
            <a:r>
              <a:rPr lang="en-US" altLang="zh-CN" dirty="0" err="1">
                <a:ea typeface="宋体" charset="-122"/>
              </a:rPr>
              <a:t>QoS</a:t>
            </a:r>
            <a:r>
              <a:rPr lang="en-US" altLang="zh-CN" dirty="0">
                <a:ea typeface="宋体" charset="-122"/>
              </a:rPr>
              <a:t> for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flow aggregates</a:t>
            </a:r>
            <a:r>
              <a:rPr lang="en-US" altLang="zh-CN" dirty="0">
                <a:ea typeface="宋体" charset="-122"/>
              </a:rPr>
              <a:t>, e.g., all the flows belonging to one customer.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43413" y="6400800"/>
            <a:ext cx="3862387" cy="457200"/>
          </a:xfrm>
        </p:spPr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162925" y="6400800"/>
            <a:ext cx="676275" cy="4572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fld id="{3392CA4F-EA85-4FEC-BBF4-68031EC9697E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903B5460-1733-43FC-9923-B0E2CF145924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ea typeface="宋体" charset="-122"/>
              </a:rPr>
              <a:t>Unit 5 outline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228725"/>
            <a:ext cx="4262438" cy="49085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5.1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multimedia networking applications</a:t>
            </a:r>
            <a:endParaRPr lang="en-US" altLang="zh-CN" sz="2400" dirty="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5.2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streaming stored audio and video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5.3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making the best out of best effort </a:t>
            </a:r>
            <a:r>
              <a:rPr lang="en-US" altLang="zh-CN" sz="2400" dirty="0" smtClean="0">
                <a:ea typeface="宋体" charset="-122"/>
              </a:rPr>
              <a:t>service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84763" y="1247775"/>
            <a:ext cx="36322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5.4 </a:t>
            </a:r>
            <a:r>
              <a:rPr lang="en-US" altLang="zh-CN" sz="2400" dirty="0">
                <a:ea typeface="宋体" charset="-122"/>
              </a:rPr>
              <a:t>providing multiple classes of service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5.5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providing </a:t>
            </a:r>
            <a:r>
              <a:rPr lang="en-US" altLang="zh-CN" sz="2400" dirty="0" err="1">
                <a:ea typeface="宋体" charset="-122"/>
              </a:rPr>
              <a:t>QoS</a:t>
            </a:r>
            <a:r>
              <a:rPr lang="en-US" altLang="zh-CN" sz="2400" dirty="0">
                <a:ea typeface="宋体" charset="-122"/>
              </a:rPr>
              <a:t> guarantees </a:t>
            </a:r>
          </a:p>
          <a:p>
            <a:endParaRPr lang="en-US" altLang="zh-CN" sz="2400" dirty="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endParaRPr lang="en-US" altLang="zh-CN" sz="2000" dirty="0">
              <a:ea typeface="宋体" charset="-122"/>
            </a:endParaRPr>
          </a:p>
          <a:p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CF52F786-F074-4695-BF66-B6360023FD0A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ea typeface="宋体" charset="-122"/>
              </a:rPr>
              <a:t>Unit 5 outline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228725"/>
            <a:ext cx="4262438" cy="49085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5.1 </a:t>
            </a:r>
            <a:r>
              <a:rPr lang="en-US" altLang="zh-CN" sz="2400" dirty="0">
                <a:ea typeface="宋体" charset="-122"/>
              </a:rPr>
              <a:t>multimedia networking applications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5.2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streaming stored audio and video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5.3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making the best out of best effort </a:t>
            </a:r>
            <a:r>
              <a:rPr lang="en-US" altLang="zh-CN" sz="2400" dirty="0" smtClean="0">
                <a:ea typeface="宋体" charset="-122"/>
              </a:rPr>
              <a:t>service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605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84763" y="1247775"/>
            <a:ext cx="36322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5.4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providing multiple classes of service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5.5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providing </a:t>
            </a:r>
            <a:r>
              <a:rPr lang="en-US" altLang="zh-CN" sz="2400" dirty="0" err="1">
                <a:ea typeface="宋体" charset="-122"/>
              </a:rPr>
              <a:t>QoS</a:t>
            </a:r>
            <a:r>
              <a:rPr lang="en-US" altLang="zh-CN" sz="2400" dirty="0">
                <a:ea typeface="宋体" charset="-122"/>
              </a:rPr>
              <a:t> guarantees </a:t>
            </a:r>
          </a:p>
          <a:p>
            <a:endParaRPr lang="en-US" altLang="zh-CN" sz="2400" dirty="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endParaRPr lang="en-US" altLang="zh-CN" sz="2000" dirty="0">
              <a:ea typeface="宋体" charset="-122"/>
            </a:endParaRPr>
          </a:p>
          <a:p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10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9D737A0D-0EF2-4AC8-8EF8-7B4C9045B759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Providing Multiple Classes of Service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8400"/>
            <a:ext cx="8432800" cy="344487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>
                <a:ea typeface="宋体" charset="-122"/>
              </a:rPr>
              <a:t>thus far: making the best of best effort service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ea typeface="宋体" charset="-122"/>
              </a:rPr>
              <a:t>one-size fits all service model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ea typeface="宋体" charset="-122"/>
              </a:rPr>
              <a:t>alternative: multiple classes of service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ea typeface="宋体" charset="-122"/>
              </a:rPr>
              <a:t>partition traffic into classes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ea typeface="宋体" charset="-122"/>
              </a:rPr>
              <a:t>network treats different classes of traffic differently (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analogy: VIP service </a:t>
            </a:r>
            <a:r>
              <a:rPr lang="en-US" altLang="zh-CN" dirty="0" err="1">
                <a:solidFill>
                  <a:srgbClr val="0070C0"/>
                </a:solidFill>
                <a:ea typeface="宋体" charset="-122"/>
              </a:rPr>
              <a:t>vs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 regular service</a:t>
            </a:r>
            <a:r>
              <a:rPr lang="en-US" altLang="zh-CN" dirty="0">
                <a:ea typeface="宋体" charset="-122"/>
              </a:rPr>
              <a:t>)</a:t>
            </a:r>
          </a:p>
        </p:txBody>
      </p:sp>
      <p:pic>
        <p:nvPicPr>
          <p:cNvPr id="6072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7663" y="4294188"/>
            <a:ext cx="1563687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7238" name="Freeform 6"/>
          <p:cNvSpPr>
            <a:spLocks/>
          </p:cNvSpPr>
          <p:nvPr/>
        </p:nvSpPr>
        <p:spPr bwMode="auto">
          <a:xfrm>
            <a:off x="5934075" y="4192588"/>
            <a:ext cx="2847975" cy="1481137"/>
          </a:xfrm>
          <a:custGeom>
            <a:avLst/>
            <a:gdLst/>
            <a:ahLst/>
            <a:cxnLst>
              <a:cxn ang="0">
                <a:pos x="6" y="483"/>
              </a:cxn>
              <a:cxn ang="0">
                <a:pos x="108" y="125"/>
              </a:cxn>
              <a:cxn ang="0">
                <a:pos x="559" y="100"/>
              </a:cxn>
              <a:cxn ang="0">
                <a:pos x="1128" y="29"/>
              </a:cxn>
              <a:cxn ang="0">
                <a:pos x="1716" y="275"/>
              </a:cxn>
              <a:cxn ang="0">
                <a:pos x="1596" y="827"/>
              </a:cxn>
              <a:cxn ang="0">
                <a:pos x="1380" y="911"/>
              </a:cxn>
              <a:cxn ang="0">
                <a:pos x="840" y="929"/>
              </a:cxn>
              <a:cxn ang="0">
                <a:pos x="414" y="911"/>
              </a:cxn>
              <a:cxn ang="0">
                <a:pos x="143" y="832"/>
              </a:cxn>
              <a:cxn ang="0">
                <a:pos x="6" y="483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42" name="Freeform 10"/>
          <p:cNvSpPr>
            <a:spLocks/>
          </p:cNvSpPr>
          <p:nvPr/>
        </p:nvSpPr>
        <p:spPr bwMode="auto">
          <a:xfrm>
            <a:off x="6572250" y="4495800"/>
            <a:ext cx="542925" cy="295275"/>
          </a:xfrm>
          <a:custGeom>
            <a:avLst/>
            <a:gdLst/>
            <a:ahLst/>
            <a:cxnLst>
              <a:cxn ang="0">
                <a:pos x="0" y="186"/>
              </a:cxn>
              <a:cxn ang="0">
                <a:pos x="342" y="0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7243" name="Group 11"/>
          <p:cNvGrpSpPr>
            <a:grpSpLocks/>
          </p:cNvGrpSpPr>
          <p:nvPr/>
        </p:nvGrpSpPr>
        <p:grpSpPr bwMode="auto">
          <a:xfrm>
            <a:off x="6078538" y="4670425"/>
            <a:ext cx="501650" cy="233363"/>
            <a:chOff x="3600" y="219"/>
            <a:chExt cx="360" cy="175"/>
          </a:xfrm>
        </p:grpSpPr>
        <p:sp>
          <p:nvSpPr>
            <p:cNvPr id="607244" name="Oval 1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7245" name="Line 1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7246" name="Line 1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7247" name="Rectangle 1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07248" name="Oval 1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7249" name="Group 1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50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51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52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07253" name="Group 2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54" name="Line 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55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56" name="Line 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07257" name="Group 25"/>
          <p:cNvGrpSpPr>
            <a:grpSpLocks/>
          </p:cNvGrpSpPr>
          <p:nvPr/>
        </p:nvGrpSpPr>
        <p:grpSpPr bwMode="auto">
          <a:xfrm>
            <a:off x="6430963" y="5308600"/>
            <a:ext cx="501650" cy="233363"/>
            <a:chOff x="3600" y="219"/>
            <a:chExt cx="360" cy="175"/>
          </a:xfrm>
        </p:grpSpPr>
        <p:sp>
          <p:nvSpPr>
            <p:cNvPr id="607258" name="Oval 2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7259" name="Line 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7260" name="Line 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7261" name="Rectangle 2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07262" name="Oval 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7263" name="Group 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64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65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66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07267" name="Group 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68" name="Line 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69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70" name="Line 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07271" name="Group 39"/>
          <p:cNvGrpSpPr>
            <a:grpSpLocks/>
          </p:cNvGrpSpPr>
          <p:nvPr/>
        </p:nvGrpSpPr>
        <p:grpSpPr bwMode="auto">
          <a:xfrm>
            <a:off x="7105650" y="4365625"/>
            <a:ext cx="501650" cy="233363"/>
            <a:chOff x="3600" y="219"/>
            <a:chExt cx="360" cy="175"/>
          </a:xfrm>
        </p:grpSpPr>
        <p:sp>
          <p:nvSpPr>
            <p:cNvPr id="607272" name="Oval 4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7273" name="Line 4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7274" name="Line 4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7275" name="Rectangle 4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07276" name="Oval 4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7277" name="Group 4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78" name="Line 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79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80" name="Line 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07281" name="Group 4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82" name="Line 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83" name="Line 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84" name="Line 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07285" name="Group 53"/>
          <p:cNvGrpSpPr>
            <a:grpSpLocks/>
          </p:cNvGrpSpPr>
          <p:nvPr/>
        </p:nvGrpSpPr>
        <p:grpSpPr bwMode="auto">
          <a:xfrm>
            <a:off x="7027863" y="5030788"/>
            <a:ext cx="500062" cy="233362"/>
            <a:chOff x="3600" y="219"/>
            <a:chExt cx="360" cy="175"/>
          </a:xfrm>
        </p:grpSpPr>
        <p:sp>
          <p:nvSpPr>
            <p:cNvPr id="607286" name="Oval 5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7287" name="Line 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7288" name="Line 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7289" name="Rectangle 5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07290" name="Oval 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7291" name="Group 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92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93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94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07295" name="Group 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96" name="Line 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97" name="Line 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98" name="Line 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07299" name="Group 67"/>
          <p:cNvGrpSpPr>
            <a:grpSpLocks/>
          </p:cNvGrpSpPr>
          <p:nvPr/>
        </p:nvGrpSpPr>
        <p:grpSpPr bwMode="auto">
          <a:xfrm>
            <a:off x="7662863" y="5327650"/>
            <a:ext cx="501650" cy="233363"/>
            <a:chOff x="3600" y="219"/>
            <a:chExt cx="360" cy="175"/>
          </a:xfrm>
        </p:grpSpPr>
        <p:sp>
          <p:nvSpPr>
            <p:cNvPr id="607300" name="Oval 6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7301" name="Line 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7302" name="Line 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7303" name="Rectangle 7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07304" name="Oval 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7305" name="Group 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06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307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308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07309" name="Group 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10" name="Line 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311" name="Line 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312" name="Line 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07313" name="Group 81"/>
          <p:cNvGrpSpPr>
            <a:grpSpLocks/>
          </p:cNvGrpSpPr>
          <p:nvPr/>
        </p:nvGrpSpPr>
        <p:grpSpPr bwMode="auto">
          <a:xfrm>
            <a:off x="8107363" y="4672013"/>
            <a:ext cx="501650" cy="233362"/>
            <a:chOff x="3600" y="219"/>
            <a:chExt cx="360" cy="175"/>
          </a:xfrm>
        </p:grpSpPr>
        <p:sp>
          <p:nvSpPr>
            <p:cNvPr id="607314" name="Oval 8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7315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7316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7317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07318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7319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20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321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322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07323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24" name="Line 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325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326" name="Line 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07327" name="Freeform 95"/>
          <p:cNvSpPr>
            <a:spLocks/>
          </p:cNvSpPr>
          <p:nvPr/>
        </p:nvSpPr>
        <p:spPr bwMode="auto">
          <a:xfrm>
            <a:off x="7613650" y="4489450"/>
            <a:ext cx="504825" cy="307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8" y="194"/>
              </a:cxn>
            </a:cxnLst>
            <a:rect l="0" t="0" r="r" b="b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328" name="Freeform 96"/>
          <p:cNvSpPr>
            <a:spLocks/>
          </p:cNvSpPr>
          <p:nvPr/>
        </p:nvSpPr>
        <p:spPr bwMode="auto">
          <a:xfrm>
            <a:off x="6548438" y="4881563"/>
            <a:ext cx="481012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4" y="174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329" name="Freeform 97"/>
          <p:cNvSpPr>
            <a:spLocks/>
          </p:cNvSpPr>
          <p:nvPr/>
        </p:nvSpPr>
        <p:spPr bwMode="auto">
          <a:xfrm>
            <a:off x="7496175" y="4857750"/>
            <a:ext cx="628650" cy="247650"/>
          </a:xfrm>
          <a:custGeom>
            <a:avLst/>
            <a:gdLst/>
            <a:ahLst/>
            <a:cxnLst>
              <a:cxn ang="0">
                <a:pos x="0" y="174"/>
              </a:cxn>
              <a:cxn ang="0">
                <a:pos x="378" y="0"/>
              </a:cxn>
            </a:cxnLst>
            <a:rect l="0" t="0" r="r" b="b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330" name="Freeform 98"/>
          <p:cNvSpPr>
            <a:spLocks/>
          </p:cNvSpPr>
          <p:nvPr/>
        </p:nvSpPr>
        <p:spPr bwMode="auto">
          <a:xfrm>
            <a:off x="8162925" y="4911725"/>
            <a:ext cx="206375" cy="508000"/>
          </a:xfrm>
          <a:custGeom>
            <a:avLst/>
            <a:gdLst/>
            <a:ahLst/>
            <a:cxnLst>
              <a:cxn ang="0">
                <a:pos x="0" y="500"/>
              </a:cxn>
              <a:cxn ang="0">
                <a:pos x="118" y="0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331" name="Freeform 99"/>
          <p:cNvSpPr>
            <a:spLocks/>
          </p:cNvSpPr>
          <p:nvPr/>
        </p:nvSpPr>
        <p:spPr bwMode="auto">
          <a:xfrm>
            <a:off x="6927850" y="5445125"/>
            <a:ext cx="736600" cy="74613"/>
          </a:xfrm>
          <a:custGeom>
            <a:avLst/>
            <a:gdLst/>
            <a:ahLst/>
            <a:cxnLst>
              <a:cxn ang="0">
                <a:pos x="370" y="32"/>
              </a:cxn>
              <a:cxn ang="0">
                <a:pos x="0" y="0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332" name="Freeform 100"/>
          <p:cNvSpPr>
            <a:spLocks/>
          </p:cNvSpPr>
          <p:nvPr/>
        </p:nvSpPr>
        <p:spPr bwMode="auto">
          <a:xfrm>
            <a:off x="6391275" y="4905375"/>
            <a:ext cx="193675" cy="425450"/>
          </a:xfrm>
          <a:custGeom>
            <a:avLst/>
            <a:gdLst/>
            <a:ahLst/>
            <a:cxnLst>
              <a:cxn ang="0">
                <a:pos x="162" y="408"/>
              </a:cxn>
              <a:cxn ang="0">
                <a:pos x="176" y="412"/>
              </a:cxn>
              <a:cxn ang="0">
                <a:pos x="0" y="0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333" name="Rectangle 101"/>
          <p:cNvSpPr>
            <a:spLocks noChangeArrowheads="1"/>
          </p:cNvSpPr>
          <p:nvPr/>
        </p:nvSpPr>
        <p:spPr bwMode="auto">
          <a:xfrm>
            <a:off x="4500563" y="4519613"/>
            <a:ext cx="1155700" cy="2381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334" name="Rectangle 102"/>
          <p:cNvSpPr>
            <a:spLocks noChangeArrowheads="1"/>
          </p:cNvSpPr>
          <p:nvPr/>
        </p:nvSpPr>
        <p:spPr bwMode="auto">
          <a:xfrm>
            <a:off x="4476750" y="4544875"/>
            <a:ext cx="1147763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335" name="Line 103"/>
          <p:cNvSpPr>
            <a:spLocks noChangeShapeType="1"/>
          </p:cNvSpPr>
          <p:nvPr/>
        </p:nvSpPr>
        <p:spPr bwMode="auto">
          <a:xfrm>
            <a:off x="5502275" y="4676638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339" name="Rectangle 107"/>
          <p:cNvSpPr>
            <a:spLocks noChangeArrowheads="1"/>
          </p:cNvSpPr>
          <p:nvPr/>
        </p:nvSpPr>
        <p:spPr bwMode="auto">
          <a:xfrm>
            <a:off x="5105400" y="4546600"/>
            <a:ext cx="427038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340" name="Text Box 108"/>
          <p:cNvSpPr txBox="1">
            <a:spLocks noChangeArrowheads="1"/>
          </p:cNvSpPr>
          <p:nvPr/>
        </p:nvSpPr>
        <p:spPr bwMode="auto">
          <a:xfrm>
            <a:off x="5057775" y="4519613"/>
            <a:ext cx="520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200">
                <a:latin typeface="Arial" charset="0"/>
                <a:ea typeface="宋体" charset="-122"/>
              </a:rPr>
              <a:t>0111</a:t>
            </a:r>
          </a:p>
        </p:txBody>
      </p:sp>
      <p:sp>
        <p:nvSpPr>
          <p:cNvPr id="607342" name="Line 110"/>
          <p:cNvSpPr>
            <a:spLocks noChangeShapeType="1"/>
          </p:cNvSpPr>
          <p:nvPr/>
        </p:nvSpPr>
        <p:spPr bwMode="auto">
          <a:xfrm flipH="1">
            <a:off x="4724400" y="4805363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7401" name="Rectangle 169"/>
          <p:cNvSpPr>
            <a:spLocks noChangeArrowheads="1"/>
          </p:cNvSpPr>
          <p:nvPr/>
        </p:nvSpPr>
        <p:spPr bwMode="auto">
          <a:xfrm>
            <a:off x="507999" y="3795835"/>
            <a:ext cx="3981807" cy="2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400" dirty="0">
                <a:ea typeface="宋体" charset="-122"/>
              </a:rPr>
              <a:t>granularity: differential service among multiple classes, not among individual connections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400" dirty="0">
                <a:ea typeface="宋体" charset="-122"/>
              </a:rPr>
              <a:t>history: </a:t>
            </a:r>
            <a:r>
              <a:rPr lang="en-US" altLang="zh-CN" sz="2400" dirty="0" smtClean="0">
                <a:ea typeface="宋体" charset="-122"/>
              </a:rPr>
              <a:t>type of service (</a:t>
            </a:r>
            <a:r>
              <a:rPr lang="en-US" altLang="zh-CN" sz="2400" dirty="0" err="1" smtClean="0">
                <a:ea typeface="宋体" charset="-122"/>
              </a:rPr>
              <a:t>ToS</a:t>
            </a:r>
            <a:r>
              <a:rPr lang="en-US" altLang="zh-CN" sz="2400" dirty="0" smtClean="0">
                <a:ea typeface="宋体" charset="-122"/>
              </a:rPr>
              <a:t>) field in IPv4 header</a:t>
            </a:r>
            <a:endParaRPr lang="en-US" altLang="zh-CN" sz="2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6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2127364D-8D94-4BCA-AD8A-F36D6BD247F5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sp>
        <p:nvSpPr>
          <p:cNvPr id="232674" name="Line 226"/>
          <p:cNvSpPr>
            <a:spLocks noChangeShapeType="1"/>
          </p:cNvSpPr>
          <p:nvPr/>
        </p:nvSpPr>
        <p:spPr bwMode="auto">
          <a:xfrm>
            <a:off x="2109788" y="3122613"/>
            <a:ext cx="462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Multiple classes of service: scenario</a:t>
            </a:r>
          </a:p>
        </p:txBody>
      </p:sp>
      <p:graphicFrame>
        <p:nvGraphicFramePr>
          <p:cNvPr id="232641" name="Object 193"/>
          <p:cNvGraphicFramePr>
            <a:graphicFrameLocks noChangeAspect="1"/>
          </p:cNvGraphicFramePr>
          <p:nvPr/>
        </p:nvGraphicFramePr>
        <p:xfrm>
          <a:off x="1290638" y="1979613"/>
          <a:ext cx="736600" cy="614362"/>
        </p:xfrm>
        <a:graphic>
          <a:graphicData uri="http://schemas.openxmlformats.org/presentationml/2006/ole">
            <p:oleObj spid="_x0000_s232641" name="Clip" r:id="rId4" imgW="1305000" imgH="1085760" progId="">
              <p:embed/>
            </p:oleObj>
          </a:graphicData>
        </a:graphic>
      </p:graphicFrame>
      <p:graphicFrame>
        <p:nvGraphicFramePr>
          <p:cNvPr id="232660" name="Object 212"/>
          <p:cNvGraphicFramePr>
            <a:graphicFrameLocks noChangeAspect="1"/>
          </p:cNvGraphicFramePr>
          <p:nvPr/>
        </p:nvGraphicFramePr>
        <p:xfrm>
          <a:off x="965200" y="3649663"/>
          <a:ext cx="736600" cy="614362"/>
        </p:xfrm>
        <a:graphic>
          <a:graphicData uri="http://schemas.openxmlformats.org/presentationml/2006/ole">
            <p:oleObj spid="_x0000_s232660" name="Clip" r:id="rId5" imgW="1305000" imgH="1085760" progId="">
              <p:embed/>
            </p:oleObj>
          </a:graphicData>
        </a:graphic>
      </p:graphicFrame>
      <p:grpSp>
        <p:nvGrpSpPr>
          <p:cNvPr id="232669" name="Group 221"/>
          <p:cNvGrpSpPr>
            <a:grpSpLocks/>
          </p:cNvGrpSpPr>
          <p:nvPr/>
        </p:nvGrpSpPr>
        <p:grpSpPr bwMode="auto">
          <a:xfrm>
            <a:off x="2547938" y="2643188"/>
            <a:ext cx="1319212" cy="795337"/>
            <a:chOff x="1605" y="1665"/>
            <a:chExt cx="556" cy="501"/>
          </a:xfrm>
        </p:grpSpPr>
        <p:sp>
          <p:nvSpPr>
            <p:cNvPr id="232661" name="Freeform 213"/>
            <p:cNvSpPr>
              <a:spLocks/>
            </p:cNvSpPr>
            <p:nvPr/>
          </p:nvSpPr>
          <p:spPr bwMode="auto">
            <a:xfrm>
              <a:off x="1605" y="1739"/>
              <a:ext cx="556" cy="241"/>
            </a:xfrm>
            <a:custGeom>
              <a:avLst/>
              <a:gdLst/>
              <a:ahLst/>
              <a:cxnLst>
                <a:cxn ang="0">
                  <a:pos x="5" y="18"/>
                </a:cxn>
                <a:cxn ang="0">
                  <a:pos x="47" y="52"/>
                </a:cxn>
                <a:cxn ang="0">
                  <a:pos x="119" y="75"/>
                </a:cxn>
                <a:cxn ang="0">
                  <a:pos x="180" y="79"/>
                </a:cxn>
                <a:cxn ang="0">
                  <a:pos x="257" y="87"/>
                </a:cxn>
                <a:cxn ang="0">
                  <a:pos x="315" y="87"/>
                </a:cxn>
                <a:cxn ang="0">
                  <a:pos x="387" y="81"/>
                </a:cxn>
                <a:cxn ang="0">
                  <a:pos x="452" y="70"/>
                </a:cxn>
                <a:cxn ang="0">
                  <a:pos x="531" y="37"/>
                </a:cxn>
                <a:cxn ang="0">
                  <a:pos x="552" y="27"/>
                </a:cxn>
                <a:cxn ang="0">
                  <a:pos x="550" y="160"/>
                </a:cxn>
                <a:cxn ang="0">
                  <a:pos x="518" y="196"/>
                </a:cxn>
                <a:cxn ang="0">
                  <a:pos x="489" y="216"/>
                </a:cxn>
                <a:cxn ang="0">
                  <a:pos x="450" y="231"/>
                </a:cxn>
                <a:cxn ang="0">
                  <a:pos x="393" y="244"/>
                </a:cxn>
                <a:cxn ang="0">
                  <a:pos x="323" y="251"/>
                </a:cxn>
                <a:cxn ang="0">
                  <a:pos x="261" y="252"/>
                </a:cxn>
                <a:cxn ang="0">
                  <a:pos x="205" y="248"/>
                </a:cxn>
                <a:cxn ang="0">
                  <a:pos x="155" y="241"/>
                </a:cxn>
                <a:cxn ang="0">
                  <a:pos x="88" y="224"/>
                </a:cxn>
                <a:cxn ang="0">
                  <a:pos x="51" y="209"/>
                </a:cxn>
                <a:cxn ang="0">
                  <a:pos x="25" y="181"/>
                </a:cxn>
                <a:cxn ang="0">
                  <a:pos x="5" y="157"/>
                </a:cxn>
                <a:cxn ang="0">
                  <a:pos x="5" y="18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2531" name="Oval 83"/>
            <p:cNvSpPr>
              <a:spLocks noChangeArrowheads="1"/>
            </p:cNvSpPr>
            <p:nvPr/>
          </p:nvSpPr>
          <p:spPr bwMode="auto">
            <a:xfrm>
              <a:off x="1610" y="1784"/>
              <a:ext cx="548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532" name="Line 8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533" name="Line 85"/>
            <p:cNvSpPr>
              <a:spLocks noChangeShapeType="1"/>
            </p:cNvSpPr>
            <p:nvPr/>
          </p:nvSpPr>
          <p:spPr bwMode="auto">
            <a:xfrm>
              <a:off x="2160" y="173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535" name="Oval 8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2536" name="Group 8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2537" name="Line 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538" name="Line 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539" name="Line 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2540" name="Group 9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2541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542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543" name="Line 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2662" name="Oval 214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2668" name="Group 220"/>
          <p:cNvGrpSpPr>
            <a:grpSpLocks/>
          </p:cNvGrpSpPr>
          <p:nvPr/>
        </p:nvGrpSpPr>
        <p:grpSpPr bwMode="auto">
          <a:xfrm>
            <a:off x="2860675" y="3040063"/>
            <a:ext cx="965200" cy="196850"/>
            <a:chOff x="3150" y="1799"/>
            <a:chExt cx="643" cy="204"/>
          </a:xfrm>
        </p:grpSpPr>
        <p:sp>
          <p:nvSpPr>
            <p:cNvPr id="232664" name="Rectangle 216"/>
            <p:cNvSpPr>
              <a:spLocks noChangeArrowheads="1"/>
            </p:cNvSpPr>
            <p:nvPr/>
          </p:nvSpPr>
          <p:spPr bwMode="auto">
            <a:xfrm>
              <a:off x="3633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665" name="Rectangle 217"/>
            <p:cNvSpPr>
              <a:spLocks noChangeArrowheads="1"/>
            </p:cNvSpPr>
            <p:nvPr/>
          </p:nvSpPr>
          <p:spPr bwMode="auto">
            <a:xfrm>
              <a:off x="3472" y="1799"/>
              <a:ext cx="160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666" name="Rectangle 218"/>
            <p:cNvSpPr>
              <a:spLocks noChangeArrowheads="1"/>
            </p:cNvSpPr>
            <p:nvPr/>
          </p:nvSpPr>
          <p:spPr bwMode="auto">
            <a:xfrm>
              <a:off x="3311" y="1799"/>
              <a:ext cx="160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667" name="Rectangle 219"/>
            <p:cNvSpPr>
              <a:spLocks noChangeArrowheads="1"/>
            </p:cNvSpPr>
            <p:nvPr/>
          </p:nvSpPr>
          <p:spPr bwMode="auto">
            <a:xfrm>
              <a:off x="3150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2671" name="Line 223"/>
          <p:cNvSpPr>
            <a:spLocks noChangeShapeType="1"/>
          </p:cNvSpPr>
          <p:nvPr/>
        </p:nvSpPr>
        <p:spPr bwMode="auto">
          <a:xfrm flipH="1">
            <a:off x="1814513" y="2320925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2672" name="Line 224"/>
          <p:cNvSpPr>
            <a:spLocks noChangeShapeType="1"/>
          </p:cNvSpPr>
          <p:nvPr/>
        </p:nvSpPr>
        <p:spPr bwMode="auto">
          <a:xfrm flipH="1" flipV="1">
            <a:off x="1519238" y="3883025"/>
            <a:ext cx="3095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2673" name="Line 225"/>
          <p:cNvSpPr>
            <a:spLocks noChangeShapeType="1"/>
          </p:cNvSpPr>
          <p:nvPr/>
        </p:nvSpPr>
        <p:spPr bwMode="auto">
          <a:xfrm flipH="1">
            <a:off x="1970088" y="230663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2675" name="Line 227"/>
          <p:cNvSpPr>
            <a:spLocks noChangeShapeType="1"/>
          </p:cNvSpPr>
          <p:nvPr/>
        </p:nvSpPr>
        <p:spPr bwMode="auto">
          <a:xfrm flipH="1">
            <a:off x="6469063" y="2235200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2676" name="Line 228"/>
          <p:cNvSpPr>
            <a:spLocks noChangeShapeType="1"/>
          </p:cNvSpPr>
          <p:nvPr/>
        </p:nvSpPr>
        <p:spPr bwMode="auto">
          <a:xfrm flipH="1">
            <a:off x="6484938" y="3808413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2677" name="Line 229"/>
          <p:cNvSpPr>
            <a:spLocks noChangeShapeType="1"/>
          </p:cNvSpPr>
          <p:nvPr/>
        </p:nvSpPr>
        <p:spPr bwMode="auto">
          <a:xfrm flipH="1" flipV="1">
            <a:off x="7073900" y="22352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32678" name="Object 230"/>
          <p:cNvGraphicFramePr>
            <a:graphicFrameLocks noChangeAspect="1"/>
          </p:cNvGraphicFramePr>
          <p:nvPr/>
        </p:nvGraphicFramePr>
        <p:xfrm>
          <a:off x="7324725" y="1879600"/>
          <a:ext cx="736600" cy="614363"/>
        </p:xfrm>
        <a:graphic>
          <a:graphicData uri="http://schemas.openxmlformats.org/presentationml/2006/ole">
            <p:oleObj spid="_x0000_s232678" name="Clip" r:id="rId6" imgW="1305000" imgH="1085760" progId="">
              <p:embed/>
            </p:oleObj>
          </a:graphicData>
        </a:graphic>
      </p:graphicFrame>
      <p:graphicFrame>
        <p:nvGraphicFramePr>
          <p:cNvPr id="232679" name="Object 231"/>
          <p:cNvGraphicFramePr>
            <a:graphicFrameLocks noChangeAspect="1"/>
          </p:cNvGraphicFramePr>
          <p:nvPr/>
        </p:nvGraphicFramePr>
        <p:xfrm>
          <a:off x="6802438" y="3454400"/>
          <a:ext cx="736600" cy="614363"/>
        </p:xfrm>
        <a:graphic>
          <a:graphicData uri="http://schemas.openxmlformats.org/presentationml/2006/ole">
            <p:oleObj spid="_x0000_s232679" name="Clip" r:id="rId7" imgW="1305000" imgH="1085760" progId="">
              <p:embed/>
            </p:oleObj>
          </a:graphicData>
        </a:graphic>
      </p:graphicFrame>
      <p:grpSp>
        <p:nvGrpSpPr>
          <p:cNvPr id="232680" name="Group 232"/>
          <p:cNvGrpSpPr>
            <a:grpSpLocks/>
          </p:cNvGrpSpPr>
          <p:nvPr/>
        </p:nvGrpSpPr>
        <p:grpSpPr bwMode="auto">
          <a:xfrm>
            <a:off x="4992688" y="2865438"/>
            <a:ext cx="1247775" cy="417512"/>
            <a:chOff x="3600" y="219"/>
            <a:chExt cx="360" cy="175"/>
          </a:xfrm>
        </p:grpSpPr>
        <p:sp>
          <p:nvSpPr>
            <p:cNvPr id="232681" name="Oval 23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682" name="Line 23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683" name="Line 23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684" name="Rectangle 23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32685" name="Oval 23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2686" name="Group 23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2687" name="Line 2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688" name="Line 2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689" name="Line 24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2690" name="Group 24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2691" name="Line 24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692" name="Line 24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693" name="Line 24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32694" name="Text Box 246"/>
          <p:cNvSpPr txBox="1">
            <a:spLocks noChangeArrowheads="1"/>
          </p:cNvSpPr>
          <p:nvPr/>
        </p:nvSpPr>
        <p:spPr bwMode="auto">
          <a:xfrm>
            <a:off x="2932113" y="2174875"/>
            <a:ext cx="458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R1</a:t>
            </a:r>
          </a:p>
        </p:txBody>
      </p:sp>
      <p:sp>
        <p:nvSpPr>
          <p:cNvPr id="232695" name="Text Box 247"/>
          <p:cNvSpPr txBox="1">
            <a:spLocks noChangeArrowheads="1"/>
          </p:cNvSpPr>
          <p:nvPr/>
        </p:nvSpPr>
        <p:spPr bwMode="auto">
          <a:xfrm>
            <a:off x="5419725" y="2298700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R2</a:t>
            </a:r>
          </a:p>
        </p:txBody>
      </p:sp>
      <p:sp>
        <p:nvSpPr>
          <p:cNvPr id="232696" name="Text Box 248"/>
          <p:cNvSpPr txBox="1">
            <a:spLocks noChangeArrowheads="1"/>
          </p:cNvSpPr>
          <p:nvPr/>
        </p:nvSpPr>
        <p:spPr bwMode="auto">
          <a:xfrm>
            <a:off x="876300" y="2046288"/>
            <a:ext cx="49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H1</a:t>
            </a:r>
          </a:p>
        </p:txBody>
      </p:sp>
      <p:sp>
        <p:nvSpPr>
          <p:cNvPr id="232697" name="Text Box 249"/>
          <p:cNvSpPr txBox="1">
            <a:spLocks noChangeArrowheads="1"/>
          </p:cNvSpPr>
          <p:nvPr/>
        </p:nvSpPr>
        <p:spPr bwMode="auto">
          <a:xfrm>
            <a:off x="493713" y="3746500"/>
            <a:ext cx="534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H2</a:t>
            </a:r>
          </a:p>
        </p:txBody>
      </p:sp>
      <p:sp>
        <p:nvSpPr>
          <p:cNvPr id="232698" name="Text Box 250"/>
          <p:cNvSpPr txBox="1">
            <a:spLocks noChangeArrowheads="1"/>
          </p:cNvSpPr>
          <p:nvPr/>
        </p:nvSpPr>
        <p:spPr bwMode="auto">
          <a:xfrm>
            <a:off x="8061325" y="1916113"/>
            <a:ext cx="534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H3</a:t>
            </a:r>
          </a:p>
        </p:txBody>
      </p:sp>
      <p:sp>
        <p:nvSpPr>
          <p:cNvPr id="232699" name="Text Box 251"/>
          <p:cNvSpPr txBox="1">
            <a:spLocks noChangeArrowheads="1"/>
          </p:cNvSpPr>
          <p:nvPr/>
        </p:nvSpPr>
        <p:spPr bwMode="auto">
          <a:xfrm>
            <a:off x="7553325" y="3475038"/>
            <a:ext cx="534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H4</a:t>
            </a:r>
          </a:p>
        </p:txBody>
      </p:sp>
      <p:sp>
        <p:nvSpPr>
          <p:cNvPr id="232700" name="Text Box 252"/>
          <p:cNvSpPr txBox="1">
            <a:spLocks noChangeArrowheads="1"/>
          </p:cNvSpPr>
          <p:nvPr/>
        </p:nvSpPr>
        <p:spPr bwMode="auto">
          <a:xfrm>
            <a:off x="3986213" y="3690938"/>
            <a:ext cx="171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1.5 Mbps link</a:t>
            </a:r>
          </a:p>
        </p:txBody>
      </p:sp>
      <p:sp>
        <p:nvSpPr>
          <p:cNvPr id="232701" name="Line 253"/>
          <p:cNvSpPr>
            <a:spLocks noChangeShapeType="1"/>
          </p:cNvSpPr>
          <p:nvPr/>
        </p:nvSpPr>
        <p:spPr bwMode="auto">
          <a:xfrm>
            <a:off x="4094163" y="3263900"/>
            <a:ext cx="309562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2702" name="Line 254"/>
          <p:cNvSpPr>
            <a:spLocks noChangeShapeType="1"/>
          </p:cNvSpPr>
          <p:nvPr/>
        </p:nvSpPr>
        <p:spPr bwMode="auto">
          <a:xfrm flipH="1">
            <a:off x="3305175" y="3190875"/>
            <a:ext cx="393700" cy="50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2703" name="Text Box 255"/>
          <p:cNvSpPr txBox="1">
            <a:spLocks noChangeArrowheads="1"/>
          </p:cNvSpPr>
          <p:nvPr/>
        </p:nvSpPr>
        <p:spPr bwMode="auto">
          <a:xfrm>
            <a:off x="2465388" y="3700463"/>
            <a:ext cx="13827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R1 output </a:t>
            </a:r>
          </a:p>
          <a:p>
            <a:r>
              <a:rPr lang="en-US" altLang="zh-CN" sz="2000">
                <a:ea typeface="宋体" charset="-122"/>
              </a:rPr>
              <a:t>interface </a:t>
            </a:r>
          </a:p>
          <a:p>
            <a:r>
              <a:rPr lang="en-US" altLang="zh-CN" sz="2000">
                <a:ea typeface="宋体" charset="-122"/>
              </a:rPr>
              <a:t>queue</a:t>
            </a:r>
          </a:p>
        </p:txBody>
      </p:sp>
      <p:sp>
        <p:nvSpPr>
          <p:cNvPr id="232704" name="Freeform 256"/>
          <p:cNvSpPr>
            <a:spLocks/>
          </p:cNvSpPr>
          <p:nvPr/>
        </p:nvSpPr>
        <p:spPr bwMode="auto">
          <a:xfrm>
            <a:off x="2039938" y="2068513"/>
            <a:ext cx="5275262" cy="928687"/>
          </a:xfrm>
          <a:custGeom>
            <a:avLst/>
            <a:gdLst/>
            <a:ahLst/>
            <a:cxnLst>
              <a:cxn ang="0">
                <a:pos x="0" y="71"/>
              </a:cxn>
              <a:cxn ang="0">
                <a:pos x="346" y="71"/>
              </a:cxn>
              <a:cxn ang="0">
                <a:pos x="133" y="567"/>
              </a:cxn>
              <a:cxn ang="0">
                <a:pos x="2844" y="585"/>
              </a:cxn>
              <a:cxn ang="0">
                <a:pos x="3101" y="0"/>
              </a:cxn>
              <a:cxn ang="0">
                <a:pos x="3323" y="0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2705" name="Freeform 257"/>
          <p:cNvSpPr>
            <a:spLocks/>
          </p:cNvSpPr>
          <p:nvPr/>
        </p:nvSpPr>
        <p:spPr bwMode="auto">
          <a:xfrm>
            <a:off x="1730375" y="3179763"/>
            <a:ext cx="5078413" cy="801687"/>
          </a:xfrm>
          <a:custGeom>
            <a:avLst/>
            <a:gdLst/>
            <a:ahLst/>
            <a:cxnLst>
              <a:cxn ang="0">
                <a:pos x="0" y="505"/>
              </a:cxn>
              <a:cxn ang="0">
                <a:pos x="97" y="496"/>
              </a:cxn>
              <a:cxn ang="0">
                <a:pos x="284" y="0"/>
              </a:cxn>
              <a:cxn ang="0">
                <a:pos x="3048" y="0"/>
              </a:cxn>
              <a:cxn ang="0">
                <a:pos x="2862" y="461"/>
              </a:cxn>
              <a:cxn ang="0">
                <a:pos x="3199" y="46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86373" y="4826555"/>
            <a:ext cx="72192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A simple network with two applications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The routers are connected by a 1.5 Mbps link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Assume the LAN speeds are significantly higher than 1.5 Mbps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Focus on the output queue of router R1 where packet delay and loss will occur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704" grpId="0" animBg="1"/>
      <p:bldP spid="23270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D2674BE2-AF95-4194-8DC8-F31A6FEA0B45}" type="slidenum">
              <a:rPr lang="en-US" altLang="zh-CN" smtClean="0"/>
              <a:pPr/>
              <a:t>33</a:t>
            </a:fld>
            <a:endParaRPr lang="en-US" altLang="zh-CN" dirty="0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Scenario 1: mixed FTP and audio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39825"/>
            <a:ext cx="8191500" cy="1963738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Example:  </a:t>
            </a: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1 Mbps </a:t>
            </a:r>
            <a:r>
              <a:rPr lang="en-US" altLang="zh-CN" dirty="0">
                <a:ea typeface="宋体" charset="-122"/>
              </a:rPr>
              <a:t>IP phone, FTP share 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1.5 Mbps </a:t>
            </a:r>
            <a:r>
              <a:rPr lang="en-US" altLang="zh-CN" dirty="0">
                <a:ea typeface="宋体" charset="-122"/>
              </a:rPr>
              <a:t>link. </a:t>
            </a:r>
          </a:p>
          <a:p>
            <a:pPr lvl="1"/>
            <a:r>
              <a:rPr lang="en-US" altLang="zh-CN" dirty="0">
                <a:ea typeface="宋体" charset="-122"/>
              </a:rPr>
              <a:t>bursts of FTP can congest router, cause audio loss</a:t>
            </a:r>
          </a:p>
          <a:p>
            <a:pPr lvl="1"/>
            <a:r>
              <a:rPr lang="en-US" altLang="zh-CN" dirty="0">
                <a:ea typeface="宋体" charset="-122"/>
              </a:rPr>
              <a:t>want to 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give priority to audio </a:t>
            </a:r>
            <a:r>
              <a:rPr lang="en-US" altLang="zh-CN" dirty="0">
                <a:ea typeface="宋体" charset="-122"/>
              </a:rPr>
              <a:t>over FTP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1149350" y="5094288"/>
            <a:ext cx="72993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packet </a:t>
            </a: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marking/classification </a:t>
            </a: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needed for router to distinguish between different classes; and new router policy to treat packets accordingly</a:t>
            </a:r>
            <a:endParaRPr lang="en-US" altLang="zh-CN" sz="2400" dirty="0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1035050" y="4992688"/>
            <a:ext cx="7577138" cy="14446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1204913" y="4719638"/>
            <a:ext cx="16192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Principle 1</a:t>
            </a:r>
          </a:p>
        </p:txBody>
      </p:sp>
      <p:grpSp>
        <p:nvGrpSpPr>
          <p:cNvPr id="233541" name="Group 69"/>
          <p:cNvGrpSpPr>
            <a:grpSpLocks/>
          </p:cNvGrpSpPr>
          <p:nvPr/>
        </p:nvGrpSpPr>
        <p:grpSpPr bwMode="auto">
          <a:xfrm>
            <a:off x="1854200" y="2414588"/>
            <a:ext cx="5748338" cy="1827212"/>
            <a:chOff x="1168" y="1521"/>
            <a:chExt cx="3621" cy="1151"/>
          </a:xfrm>
        </p:grpSpPr>
        <p:sp>
          <p:nvSpPr>
            <p:cNvPr id="233481" name="Line 9"/>
            <p:cNvSpPr>
              <a:spLocks noChangeShapeType="1"/>
            </p:cNvSpPr>
            <p:nvPr/>
          </p:nvSpPr>
          <p:spPr bwMode="auto">
            <a:xfrm>
              <a:off x="1747" y="2091"/>
              <a:ext cx="2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33483" name="Object 11"/>
            <p:cNvGraphicFramePr>
              <a:graphicFrameLocks noChangeAspect="1"/>
            </p:cNvGraphicFramePr>
            <p:nvPr/>
          </p:nvGraphicFramePr>
          <p:xfrm>
            <a:off x="1168" y="2322"/>
            <a:ext cx="373" cy="269"/>
          </p:xfrm>
          <a:graphic>
            <a:graphicData uri="http://schemas.openxmlformats.org/presentationml/2006/ole">
              <p:oleObj spid="_x0000_s233483" name="Clip" r:id="rId4" imgW="1305000" imgH="1085760" progId="">
                <p:embed/>
              </p:oleObj>
            </a:graphicData>
          </a:graphic>
        </p:graphicFrame>
        <p:grpSp>
          <p:nvGrpSpPr>
            <p:cNvPr id="233484" name="Group 12"/>
            <p:cNvGrpSpPr>
              <a:grpSpLocks/>
            </p:cNvGrpSpPr>
            <p:nvPr/>
          </p:nvGrpSpPr>
          <p:grpSpPr bwMode="auto">
            <a:xfrm>
              <a:off x="1969" y="1881"/>
              <a:ext cx="667" cy="348"/>
              <a:chOff x="1605" y="1665"/>
              <a:chExt cx="556" cy="501"/>
            </a:xfrm>
          </p:grpSpPr>
          <p:sp>
            <p:nvSpPr>
              <p:cNvPr id="233485" name="Freeform 13"/>
              <p:cNvSpPr>
                <a:spLocks/>
              </p:cNvSpPr>
              <p:nvPr/>
            </p:nvSpPr>
            <p:spPr bwMode="auto">
              <a:xfrm>
                <a:off x="1605" y="1739"/>
                <a:ext cx="556" cy="241"/>
              </a:xfrm>
              <a:custGeom>
                <a:avLst/>
                <a:gdLst/>
                <a:ahLst/>
                <a:cxnLst>
                  <a:cxn ang="0">
                    <a:pos x="5" y="18"/>
                  </a:cxn>
                  <a:cxn ang="0">
                    <a:pos x="47" y="52"/>
                  </a:cxn>
                  <a:cxn ang="0">
                    <a:pos x="119" y="75"/>
                  </a:cxn>
                  <a:cxn ang="0">
                    <a:pos x="180" y="79"/>
                  </a:cxn>
                  <a:cxn ang="0">
                    <a:pos x="257" y="87"/>
                  </a:cxn>
                  <a:cxn ang="0">
                    <a:pos x="315" y="87"/>
                  </a:cxn>
                  <a:cxn ang="0">
                    <a:pos x="387" y="81"/>
                  </a:cxn>
                  <a:cxn ang="0">
                    <a:pos x="452" y="70"/>
                  </a:cxn>
                  <a:cxn ang="0">
                    <a:pos x="531" y="37"/>
                  </a:cxn>
                  <a:cxn ang="0">
                    <a:pos x="552" y="27"/>
                  </a:cxn>
                  <a:cxn ang="0">
                    <a:pos x="550" y="160"/>
                  </a:cxn>
                  <a:cxn ang="0">
                    <a:pos x="518" y="196"/>
                  </a:cxn>
                  <a:cxn ang="0">
                    <a:pos x="489" y="216"/>
                  </a:cxn>
                  <a:cxn ang="0">
                    <a:pos x="450" y="231"/>
                  </a:cxn>
                  <a:cxn ang="0">
                    <a:pos x="393" y="244"/>
                  </a:cxn>
                  <a:cxn ang="0">
                    <a:pos x="323" y="251"/>
                  </a:cxn>
                  <a:cxn ang="0">
                    <a:pos x="261" y="252"/>
                  </a:cxn>
                  <a:cxn ang="0">
                    <a:pos x="205" y="248"/>
                  </a:cxn>
                  <a:cxn ang="0">
                    <a:pos x="155" y="241"/>
                  </a:cxn>
                  <a:cxn ang="0">
                    <a:pos x="88" y="224"/>
                  </a:cxn>
                  <a:cxn ang="0">
                    <a:pos x="51" y="209"/>
                  </a:cxn>
                  <a:cxn ang="0">
                    <a:pos x="25" y="181"/>
                  </a:cxn>
                  <a:cxn ang="0">
                    <a:pos x="5" y="157"/>
                  </a:cxn>
                  <a:cxn ang="0">
                    <a:pos x="5" y="18"/>
                  </a:cxn>
                </a:cxnLst>
                <a:rect l="0" t="0" r="r" b="b"/>
                <a:pathLst>
                  <a:path w="556" h="252">
                    <a:moveTo>
                      <a:pt x="5" y="18"/>
                    </a:moveTo>
                    <a:cubicBezTo>
                      <a:pt x="12" y="0"/>
                      <a:pt x="28" y="43"/>
                      <a:pt x="47" y="52"/>
                    </a:cubicBezTo>
                    <a:cubicBezTo>
                      <a:pt x="66" y="61"/>
                      <a:pt x="97" y="71"/>
                      <a:pt x="119" y="75"/>
                    </a:cubicBezTo>
                    <a:cubicBezTo>
                      <a:pt x="141" y="79"/>
                      <a:pt x="157" y="77"/>
                      <a:pt x="180" y="79"/>
                    </a:cubicBezTo>
                    <a:cubicBezTo>
                      <a:pt x="203" y="81"/>
                      <a:pt x="235" y="86"/>
                      <a:pt x="257" y="87"/>
                    </a:cubicBezTo>
                    <a:cubicBezTo>
                      <a:pt x="279" y="88"/>
                      <a:pt x="293" y="88"/>
                      <a:pt x="315" y="87"/>
                    </a:cubicBezTo>
                    <a:cubicBezTo>
                      <a:pt x="337" y="86"/>
                      <a:pt x="364" y="84"/>
                      <a:pt x="387" y="81"/>
                    </a:cubicBezTo>
                    <a:cubicBezTo>
                      <a:pt x="410" y="78"/>
                      <a:pt x="428" y="77"/>
                      <a:pt x="452" y="70"/>
                    </a:cubicBezTo>
                    <a:cubicBezTo>
                      <a:pt x="476" y="63"/>
                      <a:pt x="514" y="44"/>
                      <a:pt x="531" y="37"/>
                    </a:cubicBezTo>
                    <a:cubicBezTo>
                      <a:pt x="548" y="30"/>
                      <a:pt x="549" y="7"/>
                      <a:pt x="552" y="27"/>
                    </a:cubicBezTo>
                    <a:cubicBezTo>
                      <a:pt x="555" y="47"/>
                      <a:pt x="556" y="132"/>
                      <a:pt x="550" y="160"/>
                    </a:cubicBezTo>
                    <a:cubicBezTo>
                      <a:pt x="544" y="188"/>
                      <a:pt x="527" y="187"/>
                      <a:pt x="518" y="196"/>
                    </a:cubicBezTo>
                    <a:cubicBezTo>
                      <a:pt x="508" y="206"/>
                      <a:pt x="500" y="210"/>
                      <a:pt x="489" y="216"/>
                    </a:cubicBezTo>
                    <a:cubicBezTo>
                      <a:pt x="478" y="221"/>
                      <a:pt x="465" y="227"/>
                      <a:pt x="450" y="231"/>
                    </a:cubicBezTo>
                    <a:cubicBezTo>
                      <a:pt x="434" y="235"/>
                      <a:pt x="414" y="241"/>
                      <a:pt x="393" y="244"/>
                    </a:cubicBezTo>
                    <a:cubicBezTo>
                      <a:pt x="371" y="246"/>
                      <a:pt x="344" y="249"/>
                      <a:pt x="323" y="251"/>
                    </a:cubicBezTo>
                    <a:cubicBezTo>
                      <a:pt x="301" y="252"/>
                      <a:pt x="280" y="252"/>
                      <a:pt x="261" y="252"/>
                    </a:cubicBezTo>
                    <a:cubicBezTo>
                      <a:pt x="241" y="252"/>
                      <a:pt x="222" y="249"/>
                      <a:pt x="205" y="248"/>
                    </a:cubicBezTo>
                    <a:cubicBezTo>
                      <a:pt x="187" y="246"/>
                      <a:pt x="174" y="245"/>
                      <a:pt x="155" y="241"/>
                    </a:cubicBezTo>
                    <a:cubicBezTo>
                      <a:pt x="135" y="237"/>
                      <a:pt x="104" y="230"/>
                      <a:pt x="88" y="224"/>
                    </a:cubicBezTo>
                    <a:cubicBezTo>
                      <a:pt x="71" y="219"/>
                      <a:pt x="62" y="216"/>
                      <a:pt x="51" y="209"/>
                    </a:cubicBezTo>
                    <a:cubicBezTo>
                      <a:pt x="40" y="202"/>
                      <a:pt x="32" y="189"/>
                      <a:pt x="25" y="181"/>
                    </a:cubicBezTo>
                    <a:cubicBezTo>
                      <a:pt x="17" y="173"/>
                      <a:pt x="8" y="184"/>
                      <a:pt x="5" y="157"/>
                    </a:cubicBezTo>
                    <a:cubicBezTo>
                      <a:pt x="2" y="131"/>
                      <a:pt x="0" y="34"/>
                      <a:pt x="5" y="1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3486" name="Oval 14"/>
              <p:cNvSpPr>
                <a:spLocks noChangeArrowheads="1"/>
              </p:cNvSpPr>
              <p:nvPr/>
            </p:nvSpPr>
            <p:spPr bwMode="auto">
              <a:xfrm>
                <a:off x="1610" y="1784"/>
                <a:ext cx="548" cy="137"/>
              </a:xfrm>
              <a:prstGeom prst="ellips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487" name="Line 15"/>
              <p:cNvSpPr>
                <a:spLocks noChangeShapeType="1"/>
              </p:cNvSpPr>
              <p:nvPr/>
            </p:nvSpPr>
            <p:spPr bwMode="auto">
              <a:xfrm>
                <a:off x="1612" y="1763"/>
                <a:ext cx="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488" name="Line 16"/>
              <p:cNvSpPr>
                <a:spLocks noChangeShapeType="1"/>
              </p:cNvSpPr>
              <p:nvPr/>
            </p:nvSpPr>
            <p:spPr bwMode="auto">
              <a:xfrm>
                <a:off x="2160" y="1739"/>
                <a:ext cx="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489" name="Oval 17"/>
              <p:cNvSpPr>
                <a:spLocks noChangeArrowheads="1"/>
              </p:cNvSpPr>
              <p:nvPr/>
            </p:nvSpPr>
            <p:spPr bwMode="auto">
              <a:xfrm>
                <a:off x="1607" y="1665"/>
                <a:ext cx="550" cy="15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33490" name="Group 18"/>
              <p:cNvGrpSpPr>
                <a:grpSpLocks/>
              </p:cNvGrpSpPr>
              <p:nvPr/>
            </p:nvGrpSpPr>
            <p:grpSpPr bwMode="auto">
              <a:xfrm>
                <a:off x="1740" y="1700"/>
                <a:ext cx="272" cy="92"/>
                <a:chOff x="2848" y="848"/>
                <a:chExt cx="140" cy="98"/>
              </a:xfrm>
            </p:grpSpPr>
            <p:sp>
              <p:nvSpPr>
                <p:cNvPr id="23349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492" name="Line 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493" name="Line 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3494" name="Group 22"/>
              <p:cNvGrpSpPr>
                <a:grpSpLocks/>
              </p:cNvGrpSpPr>
              <p:nvPr/>
            </p:nvGrpSpPr>
            <p:grpSpPr bwMode="auto">
              <a:xfrm flipV="1">
                <a:off x="1740" y="1699"/>
                <a:ext cx="272" cy="92"/>
                <a:chOff x="2848" y="848"/>
                <a:chExt cx="140" cy="98"/>
              </a:xfrm>
            </p:grpSpPr>
            <p:sp>
              <p:nvSpPr>
                <p:cNvPr id="23349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496" name="Line 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497" name="Line 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3498" name="Oval 26"/>
              <p:cNvSpPr>
                <a:spLocks noChangeArrowheads="1"/>
              </p:cNvSpPr>
              <p:nvPr/>
            </p:nvSpPr>
            <p:spPr bwMode="auto">
              <a:xfrm>
                <a:off x="1609" y="2008"/>
                <a:ext cx="550" cy="15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3499" name="Group 27"/>
            <p:cNvGrpSpPr>
              <a:grpSpLocks/>
            </p:cNvGrpSpPr>
            <p:nvPr/>
          </p:nvGrpSpPr>
          <p:grpSpPr bwMode="auto">
            <a:xfrm>
              <a:off x="2127" y="2055"/>
              <a:ext cx="488" cy="86"/>
              <a:chOff x="3150" y="1799"/>
              <a:chExt cx="643" cy="204"/>
            </a:xfrm>
          </p:grpSpPr>
          <p:sp>
            <p:nvSpPr>
              <p:cNvPr id="233500" name="Rectangle 28"/>
              <p:cNvSpPr>
                <a:spLocks noChangeArrowheads="1"/>
              </p:cNvSpPr>
              <p:nvPr/>
            </p:nvSpPr>
            <p:spPr bwMode="auto">
              <a:xfrm>
                <a:off x="3633" y="1799"/>
                <a:ext cx="160" cy="20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501" name="Rectangle 29"/>
              <p:cNvSpPr>
                <a:spLocks noChangeArrowheads="1"/>
              </p:cNvSpPr>
              <p:nvPr/>
            </p:nvSpPr>
            <p:spPr bwMode="auto">
              <a:xfrm>
                <a:off x="3472" y="1799"/>
                <a:ext cx="160" cy="20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502" name="Rectangle 30"/>
              <p:cNvSpPr>
                <a:spLocks noChangeArrowheads="1"/>
              </p:cNvSpPr>
              <p:nvPr/>
            </p:nvSpPr>
            <p:spPr bwMode="auto">
              <a:xfrm>
                <a:off x="3311" y="1799"/>
                <a:ext cx="160" cy="20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503" name="Rectangle 31"/>
              <p:cNvSpPr>
                <a:spLocks noChangeArrowheads="1"/>
              </p:cNvSpPr>
              <p:nvPr/>
            </p:nvSpPr>
            <p:spPr bwMode="auto">
              <a:xfrm>
                <a:off x="3150" y="1799"/>
                <a:ext cx="160" cy="20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3504" name="Line 32"/>
            <p:cNvSpPr>
              <a:spLocks noChangeShapeType="1"/>
            </p:cNvSpPr>
            <p:nvPr/>
          </p:nvSpPr>
          <p:spPr bwMode="auto">
            <a:xfrm flipH="1">
              <a:off x="1598" y="1739"/>
              <a:ext cx="306" cy="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3505" name="Line 33"/>
            <p:cNvSpPr>
              <a:spLocks noChangeShapeType="1"/>
            </p:cNvSpPr>
            <p:nvPr/>
          </p:nvSpPr>
          <p:spPr bwMode="auto">
            <a:xfrm flipH="1" flipV="1">
              <a:off x="1449" y="2424"/>
              <a:ext cx="156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3506" name="Line 34"/>
            <p:cNvSpPr>
              <a:spLocks noChangeShapeType="1"/>
            </p:cNvSpPr>
            <p:nvPr/>
          </p:nvSpPr>
          <p:spPr bwMode="auto">
            <a:xfrm flipH="1">
              <a:off x="1677" y="1733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3507" name="Line 35"/>
            <p:cNvSpPr>
              <a:spLocks noChangeShapeType="1"/>
            </p:cNvSpPr>
            <p:nvPr/>
          </p:nvSpPr>
          <p:spPr bwMode="auto">
            <a:xfrm flipH="1">
              <a:off x="3952" y="1702"/>
              <a:ext cx="306" cy="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3508" name="Line 36"/>
            <p:cNvSpPr>
              <a:spLocks noChangeShapeType="1"/>
            </p:cNvSpPr>
            <p:nvPr/>
          </p:nvSpPr>
          <p:spPr bwMode="auto">
            <a:xfrm flipH="1">
              <a:off x="3960" y="239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3509" name="Line 37"/>
            <p:cNvSpPr>
              <a:spLocks noChangeShapeType="1"/>
            </p:cNvSpPr>
            <p:nvPr/>
          </p:nvSpPr>
          <p:spPr bwMode="auto">
            <a:xfrm flipH="1" flipV="1">
              <a:off x="4258" y="1702"/>
              <a:ext cx="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33512" name="Group 40"/>
            <p:cNvGrpSpPr>
              <a:grpSpLocks/>
            </p:cNvGrpSpPr>
            <p:nvPr/>
          </p:nvGrpSpPr>
          <p:grpSpPr bwMode="auto">
            <a:xfrm>
              <a:off x="3206" y="1978"/>
              <a:ext cx="631" cy="183"/>
              <a:chOff x="3600" y="219"/>
              <a:chExt cx="360" cy="175"/>
            </a:xfrm>
          </p:grpSpPr>
          <p:sp>
            <p:nvSpPr>
              <p:cNvPr id="233513" name="Oval 4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514" name="Line 4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515" name="Line 4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516" name="Rectangle 4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233517" name="Oval 4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33518" name="Group 4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3519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520" name="Line 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521" name="Line 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3522" name="Group 5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3523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524" name="Line 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525" name="Line 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3526" name="Text Box 54"/>
            <p:cNvSpPr txBox="1">
              <a:spLocks noChangeArrowheads="1"/>
            </p:cNvSpPr>
            <p:nvPr/>
          </p:nvSpPr>
          <p:spPr bwMode="auto">
            <a:xfrm>
              <a:off x="2163" y="1675"/>
              <a:ext cx="2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charset="-122"/>
                </a:rPr>
                <a:t>R1</a:t>
              </a:r>
            </a:p>
          </p:txBody>
        </p:sp>
        <p:sp>
          <p:nvSpPr>
            <p:cNvPr id="233527" name="Text Box 55"/>
            <p:cNvSpPr txBox="1">
              <a:spLocks noChangeArrowheads="1"/>
            </p:cNvSpPr>
            <p:nvPr/>
          </p:nvSpPr>
          <p:spPr bwMode="auto">
            <a:xfrm>
              <a:off x="3421" y="1730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charset="-122"/>
                </a:rPr>
                <a:t>R2</a:t>
              </a:r>
            </a:p>
          </p:txBody>
        </p:sp>
        <p:sp>
          <p:nvSpPr>
            <p:cNvPr id="233536" name="Freeform 64"/>
            <p:cNvSpPr>
              <a:spLocks/>
            </p:cNvSpPr>
            <p:nvPr/>
          </p:nvSpPr>
          <p:spPr bwMode="auto">
            <a:xfrm>
              <a:off x="1712" y="1629"/>
              <a:ext cx="2668" cy="407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346" y="71"/>
                </a:cxn>
                <a:cxn ang="0">
                  <a:pos x="133" y="567"/>
                </a:cxn>
                <a:cxn ang="0">
                  <a:pos x="2844" y="585"/>
                </a:cxn>
                <a:cxn ang="0">
                  <a:pos x="3101" y="0"/>
                </a:cxn>
                <a:cxn ang="0">
                  <a:pos x="3323" y="0"/>
                </a:cxn>
              </a:cxnLst>
              <a:rect l="0" t="0" r="r" b="b"/>
              <a:pathLst>
                <a:path w="3323" h="585">
                  <a:moveTo>
                    <a:pt x="0" y="71"/>
                  </a:moveTo>
                  <a:lnTo>
                    <a:pt x="346" y="71"/>
                  </a:lnTo>
                  <a:lnTo>
                    <a:pt x="133" y="567"/>
                  </a:lnTo>
                  <a:lnTo>
                    <a:pt x="2844" y="585"/>
                  </a:lnTo>
                  <a:lnTo>
                    <a:pt x="3101" y="0"/>
                  </a:lnTo>
                  <a:lnTo>
                    <a:pt x="3323" y="0"/>
                  </a:ln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3537" name="Freeform 65"/>
            <p:cNvSpPr>
              <a:spLocks/>
            </p:cNvSpPr>
            <p:nvPr/>
          </p:nvSpPr>
          <p:spPr bwMode="auto">
            <a:xfrm>
              <a:off x="1555" y="2116"/>
              <a:ext cx="2569" cy="351"/>
            </a:xfrm>
            <a:custGeom>
              <a:avLst/>
              <a:gdLst/>
              <a:ahLst/>
              <a:cxnLst>
                <a:cxn ang="0">
                  <a:pos x="0" y="505"/>
                </a:cxn>
                <a:cxn ang="0">
                  <a:pos x="97" y="496"/>
                </a:cxn>
                <a:cxn ang="0">
                  <a:pos x="284" y="0"/>
                </a:cxn>
                <a:cxn ang="0">
                  <a:pos x="3048" y="0"/>
                </a:cxn>
                <a:cxn ang="0">
                  <a:pos x="2862" y="461"/>
                </a:cxn>
                <a:cxn ang="0">
                  <a:pos x="3199" y="461"/>
                </a:cxn>
              </a:cxnLst>
              <a:rect l="0" t="0" r="r" b="b"/>
              <a:pathLst>
                <a:path w="3199" h="505">
                  <a:moveTo>
                    <a:pt x="0" y="505"/>
                  </a:moveTo>
                  <a:lnTo>
                    <a:pt x="97" y="496"/>
                  </a:lnTo>
                  <a:lnTo>
                    <a:pt x="284" y="0"/>
                  </a:lnTo>
                  <a:lnTo>
                    <a:pt x="3048" y="0"/>
                  </a:lnTo>
                  <a:lnTo>
                    <a:pt x="2862" y="461"/>
                  </a:lnTo>
                  <a:lnTo>
                    <a:pt x="3199" y="461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33538" name="Object 66"/>
            <p:cNvGraphicFramePr>
              <a:graphicFrameLocks noChangeAspect="1"/>
            </p:cNvGraphicFramePr>
            <p:nvPr/>
          </p:nvGraphicFramePr>
          <p:xfrm>
            <a:off x="4207" y="2188"/>
            <a:ext cx="313" cy="484"/>
          </p:xfrm>
          <a:graphic>
            <a:graphicData uri="http://schemas.openxmlformats.org/presentationml/2006/ole">
              <p:oleObj spid="_x0000_s233538" name="Clip" r:id="rId5" imgW="857160" imgH="1324080" progId="">
                <p:embed/>
              </p:oleObj>
            </a:graphicData>
          </a:graphic>
        </p:graphicFrame>
        <p:graphicFrame>
          <p:nvGraphicFramePr>
            <p:cNvPr id="233539" name="Object 67"/>
            <p:cNvGraphicFramePr>
              <a:graphicFrameLocks noChangeAspect="1"/>
            </p:cNvGraphicFramePr>
            <p:nvPr/>
          </p:nvGraphicFramePr>
          <p:xfrm>
            <a:off x="1305" y="1540"/>
            <a:ext cx="429" cy="283"/>
          </p:xfrm>
          <a:graphic>
            <a:graphicData uri="http://schemas.openxmlformats.org/presentationml/2006/ole">
              <p:oleObj spid="_x0000_s233539" name="Clip" r:id="rId6" imgW="676440" imgH="485640" progId="">
                <p:embed/>
              </p:oleObj>
            </a:graphicData>
          </a:graphic>
        </p:graphicFrame>
        <p:graphicFrame>
          <p:nvGraphicFramePr>
            <p:cNvPr id="233540" name="Object 68"/>
            <p:cNvGraphicFramePr>
              <a:graphicFrameLocks noChangeAspect="1"/>
            </p:cNvGraphicFramePr>
            <p:nvPr/>
          </p:nvGraphicFramePr>
          <p:xfrm>
            <a:off x="4360" y="1521"/>
            <a:ext cx="429" cy="283"/>
          </p:xfrm>
          <a:graphic>
            <a:graphicData uri="http://schemas.openxmlformats.org/presentationml/2006/ole">
              <p:oleObj spid="_x0000_s233540" name="Clip" r:id="rId7" imgW="676440" imgH="485640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6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E5E7FFEA-7621-4198-BFC2-21DCF21CDA86}" type="slidenum">
              <a:rPr lang="en-US" altLang="zh-CN" smtClean="0"/>
              <a:pPr/>
              <a:t>34</a:t>
            </a:fld>
            <a:endParaRPr lang="en-US" altLang="zh-CN" dirty="0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26312"/>
          </a:xfrm>
        </p:spPr>
        <p:txBody>
          <a:bodyPr/>
          <a:lstStyle/>
          <a:p>
            <a:pPr algn="l"/>
            <a:r>
              <a:rPr lang="en-US" altLang="zh-CN" dirty="0">
                <a:ea typeface="宋体" charset="-122"/>
              </a:rPr>
              <a:t>Principles for </a:t>
            </a:r>
            <a:r>
              <a:rPr lang="en-US" altLang="zh-CN" dirty="0" err="1" smtClean="0">
                <a:ea typeface="宋体" charset="-122"/>
              </a:rPr>
              <a:t>QoS</a:t>
            </a:r>
            <a:r>
              <a:rPr lang="en-US" altLang="zh-CN" dirty="0" smtClean="0">
                <a:ea typeface="宋体" charset="-122"/>
              </a:rPr>
              <a:t> Guarantees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935666"/>
            <a:ext cx="8159750" cy="207106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what if applications misbehave (audio sends higher than declared rate)</a:t>
            </a:r>
          </a:p>
          <a:p>
            <a:pPr lvl="1"/>
            <a:r>
              <a:rPr lang="en-US" altLang="zh-CN" dirty="0">
                <a:ea typeface="宋体" charset="-122"/>
              </a:rPr>
              <a:t>policing: force source adherence to bandwidth allocations</a:t>
            </a:r>
          </a:p>
          <a:p>
            <a:r>
              <a:rPr lang="en-US" altLang="zh-CN" dirty="0">
                <a:ea typeface="宋体" charset="-122"/>
              </a:rPr>
              <a:t>marking and policing at network </a:t>
            </a:r>
            <a:r>
              <a:rPr lang="en-US" altLang="zh-CN" dirty="0" smtClean="0">
                <a:ea typeface="宋体" charset="-122"/>
              </a:rPr>
              <a:t>edge (end system/ edge router) </a:t>
            </a:r>
            <a:endParaRPr lang="en-US" altLang="zh-CN" sz="1800" dirty="0">
              <a:ea typeface="宋体" charset="-122"/>
            </a:endParaRP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584200" y="5894388"/>
            <a:ext cx="855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宋体" charset="-122"/>
              </a:rPr>
              <a:t>provide protection (</a:t>
            </a:r>
            <a:r>
              <a:rPr lang="en-US" altLang="zh-CN" sz="2400" i="1">
                <a:solidFill>
                  <a:schemeClr val="accent2"/>
                </a:solidFill>
                <a:ea typeface="宋体" charset="-122"/>
              </a:rPr>
              <a:t>isolation</a:t>
            </a:r>
            <a:r>
              <a:rPr lang="en-US" altLang="zh-CN" sz="2400">
                <a:solidFill>
                  <a:schemeClr val="accent2"/>
                </a:solidFill>
                <a:ea typeface="宋体" charset="-122"/>
              </a:rPr>
              <a:t>) for one class from others</a:t>
            </a:r>
            <a:endParaRPr lang="en-US" altLang="zh-CN" sz="2000" b="1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334963" y="5746750"/>
            <a:ext cx="8645525" cy="7635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515938" y="5484813"/>
            <a:ext cx="166846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Principle 2</a:t>
            </a:r>
          </a:p>
        </p:txBody>
      </p:sp>
      <p:grpSp>
        <p:nvGrpSpPr>
          <p:cNvPr id="234504" name="Group 8"/>
          <p:cNvGrpSpPr>
            <a:grpSpLocks/>
          </p:cNvGrpSpPr>
          <p:nvPr/>
        </p:nvGrpSpPr>
        <p:grpSpPr bwMode="auto">
          <a:xfrm>
            <a:off x="1304925" y="3259138"/>
            <a:ext cx="5748338" cy="1827212"/>
            <a:chOff x="1168" y="1521"/>
            <a:chExt cx="3621" cy="1151"/>
          </a:xfrm>
        </p:grpSpPr>
        <p:sp>
          <p:nvSpPr>
            <p:cNvPr id="234505" name="Line 9"/>
            <p:cNvSpPr>
              <a:spLocks noChangeShapeType="1"/>
            </p:cNvSpPr>
            <p:nvPr/>
          </p:nvSpPr>
          <p:spPr bwMode="auto">
            <a:xfrm>
              <a:off x="1747" y="2091"/>
              <a:ext cx="2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34506" name="Object 10"/>
            <p:cNvGraphicFramePr>
              <a:graphicFrameLocks noChangeAspect="1"/>
            </p:cNvGraphicFramePr>
            <p:nvPr/>
          </p:nvGraphicFramePr>
          <p:xfrm>
            <a:off x="1168" y="2322"/>
            <a:ext cx="373" cy="269"/>
          </p:xfrm>
          <a:graphic>
            <a:graphicData uri="http://schemas.openxmlformats.org/presentationml/2006/ole">
              <p:oleObj spid="_x0000_s234506" name="Clip" r:id="rId4" imgW="1305000" imgH="1085760" progId="">
                <p:embed/>
              </p:oleObj>
            </a:graphicData>
          </a:graphic>
        </p:graphicFrame>
        <p:grpSp>
          <p:nvGrpSpPr>
            <p:cNvPr id="234507" name="Group 11"/>
            <p:cNvGrpSpPr>
              <a:grpSpLocks/>
            </p:cNvGrpSpPr>
            <p:nvPr/>
          </p:nvGrpSpPr>
          <p:grpSpPr bwMode="auto">
            <a:xfrm>
              <a:off x="1969" y="1881"/>
              <a:ext cx="667" cy="348"/>
              <a:chOff x="1605" y="1665"/>
              <a:chExt cx="556" cy="501"/>
            </a:xfrm>
          </p:grpSpPr>
          <p:sp>
            <p:nvSpPr>
              <p:cNvPr id="234508" name="Freeform 12"/>
              <p:cNvSpPr>
                <a:spLocks/>
              </p:cNvSpPr>
              <p:nvPr/>
            </p:nvSpPr>
            <p:spPr bwMode="auto">
              <a:xfrm>
                <a:off x="1605" y="1739"/>
                <a:ext cx="556" cy="241"/>
              </a:xfrm>
              <a:custGeom>
                <a:avLst/>
                <a:gdLst/>
                <a:ahLst/>
                <a:cxnLst>
                  <a:cxn ang="0">
                    <a:pos x="5" y="18"/>
                  </a:cxn>
                  <a:cxn ang="0">
                    <a:pos x="47" y="52"/>
                  </a:cxn>
                  <a:cxn ang="0">
                    <a:pos x="119" y="75"/>
                  </a:cxn>
                  <a:cxn ang="0">
                    <a:pos x="180" y="79"/>
                  </a:cxn>
                  <a:cxn ang="0">
                    <a:pos x="257" y="87"/>
                  </a:cxn>
                  <a:cxn ang="0">
                    <a:pos x="315" y="87"/>
                  </a:cxn>
                  <a:cxn ang="0">
                    <a:pos x="387" y="81"/>
                  </a:cxn>
                  <a:cxn ang="0">
                    <a:pos x="452" y="70"/>
                  </a:cxn>
                  <a:cxn ang="0">
                    <a:pos x="531" y="37"/>
                  </a:cxn>
                  <a:cxn ang="0">
                    <a:pos x="552" y="27"/>
                  </a:cxn>
                  <a:cxn ang="0">
                    <a:pos x="550" y="160"/>
                  </a:cxn>
                  <a:cxn ang="0">
                    <a:pos x="518" y="196"/>
                  </a:cxn>
                  <a:cxn ang="0">
                    <a:pos x="489" y="216"/>
                  </a:cxn>
                  <a:cxn ang="0">
                    <a:pos x="450" y="231"/>
                  </a:cxn>
                  <a:cxn ang="0">
                    <a:pos x="393" y="244"/>
                  </a:cxn>
                  <a:cxn ang="0">
                    <a:pos x="323" y="251"/>
                  </a:cxn>
                  <a:cxn ang="0">
                    <a:pos x="261" y="252"/>
                  </a:cxn>
                  <a:cxn ang="0">
                    <a:pos x="205" y="248"/>
                  </a:cxn>
                  <a:cxn ang="0">
                    <a:pos x="155" y="241"/>
                  </a:cxn>
                  <a:cxn ang="0">
                    <a:pos x="88" y="224"/>
                  </a:cxn>
                  <a:cxn ang="0">
                    <a:pos x="51" y="209"/>
                  </a:cxn>
                  <a:cxn ang="0">
                    <a:pos x="25" y="181"/>
                  </a:cxn>
                  <a:cxn ang="0">
                    <a:pos x="5" y="157"/>
                  </a:cxn>
                  <a:cxn ang="0">
                    <a:pos x="5" y="18"/>
                  </a:cxn>
                </a:cxnLst>
                <a:rect l="0" t="0" r="r" b="b"/>
                <a:pathLst>
                  <a:path w="556" h="252">
                    <a:moveTo>
                      <a:pt x="5" y="18"/>
                    </a:moveTo>
                    <a:cubicBezTo>
                      <a:pt x="12" y="0"/>
                      <a:pt x="28" y="43"/>
                      <a:pt x="47" y="52"/>
                    </a:cubicBezTo>
                    <a:cubicBezTo>
                      <a:pt x="66" y="61"/>
                      <a:pt x="97" y="71"/>
                      <a:pt x="119" y="75"/>
                    </a:cubicBezTo>
                    <a:cubicBezTo>
                      <a:pt x="141" y="79"/>
                      <a:pt x="157" y="77"/>
                      <a:pt x="180" y="79"/>
                    </a:cubicBezTo>
                    <a:cubicBezTo>
                      <a:pt x="203" y="81"/>
                      <a:pt x="235" y="86"/>
                      <a:pt x="257" y="87"/>
                    </a:cubicBezTo>
                    <a:cubicBezTo>
                      <a:pt x="279" y="88"/>
                      <a:pt x="293" y="88"/>
                      <a:pt x="315" y="87"/>
                    </a:cubicBezTo>
                    <a:cubicBezTo>
                      <a:pt x="337" y="86"/>
                      <a:pt x="364" y="84"/>
                      <a:pt x="387" y="81"/>
                    </a:cubicBezTo>
                    <a:cubicBezTo>
                      <a:pt x="410" y="78"/>
                      <a:pt x="428" y="77"/>
                      <a:pt x="452" y="70"/>
                    </a:cubicBezTo>
                    <a:cubicBezTo>
                      <a:pt x="476" y="63"/>
                      <a:pt x="514" y="44"/>
                      <a:pt x="531" y="37"/>
                    </a:cubicBezTo>
                    <a:cubicBezTo>
                      <a:pt x="548" y="30"/>
                      <a:pt x="549" y="7"/>
                      <a:pt x="552" y="27"/>
                    </a:cubicBezTo>
                    <a:cubicBezTo>
                      <a:pt x="555" y="47"/>
                      <a:pt x="556" y="132"/>
                      <a:pt x="550" y="160"/>
                    </a:cubicBezTo>
                    <a:cubicBezTo>
                      <a:pt x="544" y="188"/>
                      <a:pt x="527" y="187"/>
                      <a:pt x="518" y="196"/>
                    </a:cubicBezTo>
                    <a:cubicBezTo>
                      <a:pt x="508" y="206"/>
                      <a:pt x="500" y="210"/>
                      <a:pt x="489" y="216"/>
                    </a:cubicBezTo>
                    <a:cubicBezTo>
                      <a:pt x="478" y="221"/>
                      <a:pt x="465" y="227"/>
                      <a:pt x="450" y="231"/>
                    </a:cubicBezTo>
                    <a:cubicBezTo>
                      <a:pt x="434" y="235"/>
                      <a:pt x="414" y="241"/>
                      <a:pt x="393" y="244"/>
                    </a:cubicBezTo>
                    <a:cubicBezTo>
                      <a:pt x="371" y="246"/>
                      <a:pt x="344" y="249"/>
                      <a:pt x="323" y="251"/>
                    </a:cubicBezTo>
                    <a:cubicBezTo>
                      <a:pt x="301" y="252"/>
                      <a:pt x="280" y="252"/>
                      <a:pt x="261" y="252"/>
                    </a:cubicBezTo>
                    <a:cubicBezTo>
                      <a:pt x="241" y="252"/>
                      <a:pt x="222" y="249"/>
                      <a:pt x="205" y="248"/>
                    </a:cubicBezTo>
                    <a:cubicBezTo>
                      <a:pt x="187" y="246"/>
                      <a:pt x="174" y="245"/>
                      <a:pt x="155" y="241"/>
                    </a:cubicBezTo>
                    <a:cubicBezTo>
                      <a:pt x="135" y="237"/>
                      <a:pt x="104" y="230"/>
                      <a:pt x="88" y="224"/>
                    </a:cubicBezTo>
                    <a:cubicBezTo>
                      <a:pt x="71" y="219"/>
                      <a:pt x="62" y="216"/>
                      <a:pt x="51" y="209"/>
                    </a:cubicBezTo>
                    <a:cubicBezTo>
                      <a:pt x="40" y="202"/>
                      <a:pt x="32" y="189"/>
                      <a:pt x="25" y="181"/>
                    </a:cubicBezTo>
                    <a:cubicBezTo>
                      <a:pt x="17" y="173"/>
                      <a:pt x="8" y="184"/>
                      <a:pt x="5" y="157"/>
                    </a:cubicBezTo>
                    <a:cubicBezTo>
                      <a:pt x="2" y="131"/>
                      <a:pt x="0" y="34"/>
                      <a:pt x="5" y="1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4509" name="Oval 13"/>
              <p:cNvSpPr>
                <a:spLocks noChangeArrowheads="1"/>
              </p:cNvSpPr>
              <p:nvPr/>
            </p:nvSpPr>
            <p:spPr bwMode="auto">
              <a:xfrm>
                <a:off x="1610" y="1784"/>
                <a:ext cx="548" cy="137"/>
              </a:xfrm>
              <a:prstGeom prst="ellips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510" name="Line 14"/>
              <p:cNvSpPr>
                <a:spLocks noChangeShapeType="1"/>
              </p:cNvSpPr>
              <p:nvPr/>
            </p:nvSpPr>
            <p:spPr bwMode="auto">
              <a:xfrm>
                <a:off x="1612" y="1763"/>
                <a:ext cx="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511" name="Line 15"/>
              <p:cNvSpPr>
                <a:spLocks noChangeShapeType="1"/>
              </p:cNvSpPr>
              <p:nvPr/>
            </p:nvSpPr>
            <p:spPr bwMode="auto">
              <a:xfrm>
                <a:off x="2160" y="1739"/>
                <a:ext cx="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512" name="Oval 16"/>
              <p:cNvSpPr>
                <a:spLocks noChangeArrowheads="1"/>
              </p:cNvSpPr>
              <p:nvPr/>
            </p:nvSpPr>
            <p:spPr bwMode="auto">
              <a:xfrm>
                <a:off x="1607" y="1665"/>
                <a:ext cx="550" cy="15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34513" name="Group 17"/>
              <p:cNvGrpSpPr>
                <a:grpSpLocks/>
              </p:cNvGrpSpPr>
              <p:nvPr/>
            </p:nvGrpSpPr>
            <p:grpSpPr bwMode="auto">
              <a:xfrm>
                <a:off x="1740" y="1700"/>
                <a:ext cx="272" cy="92"/>
                <a:chOff x="2848" y="848"/>
                <a:chExt cx="140" cy="98"/>
              </a:xfrm>
            </p:grpSpPr>
            <p:sp>
              <p:nvSpPr>
                <p:cNvPr id="23451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4515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4516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4517" name="Group 21"/>
              <p:cNvGrpSpPr>
                <a:grpSpLocks/>
              </p:cNvGrpSpPr>
              <p:nvPr/>
            </p:nvGrpSpPr>
            <p:grpSpPr bwMode="auto">
              <a:xfrm flipV="1">
                <a:off x="1740" y="1699"/>
                <a:ext cx="272" cy="92"/>
                <a:chOff x="2848" y="848"/>
                <a:chExt cx="140" cy="98"/>
              </a:xfrm>
            </p:grpSpPr>
            <p:sp>
              <p:nvSpPr>
                <p:cNvPr id="23451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4519" name="Line 2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4520" name="Line 2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4521" name="Oval 25"/>
              <p:cNvSpPr>
                <a:spLocks noChangeArrowheads="1"/>
              </p:cNvSpPr>
              <p:nvPr/>
            </p:nvSpPr>
            <p:spPr bwMode="auto">
              <a:xfrm>
                <a:off x="1609" y="2008"/>
                <a:ext cx="550" cy="15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4522" name="Group 26"/>
            <p:cNvGrpSpPr>
              <a:grpSpLocks/>
            </p:cNvGrpSpPr>
            <p:nvPr/>
          </p:nvGrpSpPr>
          <p:grpSpPr bwMode="auto">
            <a:xfrm>
              <a:off x="2127" y="2055"/>
              <a:ext cx="488" cy="86"/>
              <a:chOff x="3150" y="1799"/>
              <a:chExt cx="643" cy="204"/>
            </a:xfrm>
          </p:grpSpPr>
          <p:sp>
            <p:nvSpPr>
              <p:cNvPr id="234523" name="Rectangle 27"/>
              <p:cNvSpPr>
                <a:spLocks noChangeArrowheads="1"/>
              </p:cNvSpPr>
              <p:nvPr/>
            </p:nvSpPr>
            <p:spPr bwMode="auto">
              <a:xfrm>
                <a:off x="3633" y="1799"/>
                <a:ext cx="160" cy="20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524" name="Rectangle 28"/>
              <p:cNvSpPr>
                <a:spLocks noChangeArrowheads="1"/>
              </p:cNvSpPr>
              <p:nvPr/>
            </p:nvSpPr>
            <p:spPr bwMode="auto">
              <a:xfrm>
                <a:off x="3472" y="1799"/>
                <a:ext cx="160" cy="20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525" name="Rectangle 29"/>
              <p:cNvSpPr>
                <a:spLocks noChangeArrowheads="1"/>
              </p:cNvSpPr>
              <p:nvPr/>
            </p:nvSpPr>
            <p:spPr bwMode="auto">
              <a:xfrm>
                <a:off x="3311" y="1799"/>
                <a:ext cx="160" cy="20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526" name="Rectangle 30"/>
              <p:cNvSpPr>
                <a:spLocks noChangeArrowheads="1"/>
              </p:cNvSpPr>
              <p:nvPr/>
            </p:nvSpPr>
            <p:spPr bwMode="auto">
              <a:xfrm>
                <a:off x="3150" y="1799"/>
                <a:ext cx="160" cy="20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4527" name="Line 31"/>
            <p:cNvSpPr>
              <a:spLocks noChangeShapeType="1"/>
            </p:cNvSpPr>
            <p:nvPr/>
          </p:nvSpPr>
          <p:spPr bwMode="auto">
            <a:xfrm flipH="1">
              <a:off x="1598" y="1739"/>
              <a:ext cx="306" cy="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28" name="Line 32"/>
            <p:cNvSpPr>
              <a:spLocks noChangeShapeType="1"/>
            </p:cNvSpPr>
            <p:nvPr/>
          </p:nvSpPr>
          <p:spPr bwMode="auto">
            <a:xfrm flipH="1" flipV="1">
              <a:off x="1449" y="2424"/>
              <a:ext cx="156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29" name="Line 33"/>
            <p:cNvSpPr>
              <a:spLocks noChangeShapeType="1"/>
            </p:cNvSpPr>
            <p:nvPr/>
          </p:nvSpPr>
          <p:spPr bwMode="auto">
            <a:xfrm flipH="1">
              <a:off x="1677" y="1733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30" name="Line 34"/>
            <p:cNvSpPr>
              <a:spLocks noChangeShapeType="1"/>
            </p:cNvSpPr>
            <p:nvPr/>
          </p:nvSpPr>
          <p:spPr bwMode="auto">
            <a:xfrm flipH="1">
              <a:off x="3952" y="1702"/>
              <a:ext cx="306" cy="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31" name="Line 35"/>
            <p:cNvSpPr>
              <a:spLocks noChangeShapeType="1"/>
            </p:cNvSpPr>
            <p:nvPr/>
          </p:nvSpPr>
          <p:spPr bwMode="auto">
            <a:xfrm flipH="1">
              <a:off x="3960" y="239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32" name="Line 36"/>
            <p:cNvSpPr>
              <a:spLocks noChangeShapeType="1"/>
            </p:cNvSpPr>
            <p:nvPr/>
          </p:nvSpPr>
          <p:spPr bwMode="auto">
            <a:xfrm flipH="1" flipV="1">
              <a:off x="4258" y="1702"/>
              <a:ext cx="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34533" name="Group 37"/>
            <p:cNvGrpSpPr>
              <a:grpSpLocks/>
            </p:cNvGrpSpPr>
            <p:nvPr/>
          </p:nvGrpSpPr>
          <p:grpSpPr bwMode="auto">
            <a:xfrm>
              <a:off x="3206" y="1978"/>
              <a:ext cx="631" cy="183"/>
              <a:chOff x="3600" y="219"/>
              <a:chExt cx="360" cy="175"/>
            </a:xfrm>
          </p:grpSpPr>
          <p:sp>
            <p:nvSpPr>
              <p:cNvPr id="234534" name="Oval 3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535" name="Line 3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536" name="Line 4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537" name="Rectangle 4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234538" name="Oval 4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34539" name="Group 4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4540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4541" name="Line 4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4542" name="Line 4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4543" name="Group 4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4544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4545" name="Line 4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4546" name="Line 5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4547" name="Text Box 51"/>
            <p:cNvSpPr txBox="1">
              <a:spLocks noChangeArrowheads="1"/>
            </p:cNvSpPr>
            <p:nvPr/>
          </p:nvSpPr>
          <p:spPr bwMode="auto">
            <a:xfrm>
              <a:off x="2163" y="1675"/>
              <a:ext cx="2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charset="-122"/>
                </a:rPr>
                <a:t>R1</a:t>
              </a:r>
            </a:p>
          </p:txBody>
        </p:sp>
        <p:sp>
          <p:nvSpPr>
            <p:cNvPr id="234548" name="Text Box 52"/>
            <p:cNvSpPr txBox="1">
              <a:spLocks noChangeArrowheads="1"/>
            </p:cNvSpPr>
            <p:nvPr/>
          </p:nvSpPr>
          <p:spPr bwMode="auto">
            <a:xfrm>
              <a:off x="3421" y="1730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charset="-122"/>
                </a:rPr>
                <a:t>R2</a:t>
              </a:r>
            </a:p>
          </p:txBody>
        </p:sp>
        <p:sp>
          <p:nvSpPr>
            <p:cNvPr id="234549" name="Freeform 53"/>
            <p:cNvSpPr>
              <a:spLocks/>
            </p:cNvSpPr>
            <p:nvPr/>
          </p:nvSpPr>
          <p:spPr bwMode="auto">
            <a:xfrm>
              <a:off x="1712" y="1629"/>
              <a:ext cx="2668" cy="407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346" y="71"/>
                </a:cxn>
                <a:cxn ang="0">
                  <a:pos x="133" y="567"/>
                </a:cxn>
                <a:cxn ang="0">
                  <a:pos x="2844" y="585"/>
                </a:cxn>
                <a:cxn ang="0">
                  <a:pos x="3101" y="0"/>
                </a:cxn>
                <a:cxn ang="0">
                  <a:pos x="3323" y="0"/>
                </a:cxn>
              </a:cxnLst>
              <a:rect l="0" t="0" r="r" b="b"/>
              <a:pathLst>
                <a:path w="3323" h="585">
                  <a:moveTo>
                    <a:pt x="0" y="71"/>
                  </a:moveTo>
                  <a:lnTo>
                    <a:pt x="346" y="71"/>
                  </a:lnTo>
                  <a:lnTo>
                    <a:pt x="133" y="567"/>
                  </a:lnTo>
                  <a:lnTo>
                    <a:pt x="2844" y="585"/>
                  </a:lnTo>
                  <a:lnTo>
                    <a:pt x="3101" y="0"/>
                  </a:lnTo>
                  <a:lnTo>
                    <a:pt x="3323" y="0"/>
                  </a:ln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50" name="Freeform 54"/>
            <p:cNvSpPr>
              <a:spLocks/>
            </p:cNvSpPr>
            <p:nvPr/>
          </p:nvSpPr>
          <p:spPr bwMode="auto">
            <a:xfrm>
              <a:off x="1555" y="2116"/>
              <a:ext cx="2569" cy="351"/>
            </a:xfrm>
            <a:custGeom>
              <a:avLst/>
              <a:gdLst/>
              <a:ahLst/>
              <a:cxnLst>
                <a:cxn ang="0">
                  <a:pos x="0" y="505"/>
                </a:cxn>
                <a:cxn ang="0">
                  <a:pos x="97" y="496"/>
                </a:cxn>
                <a:cxn ang="0">
                  <a:pos x="284" y="0"/>
                </a:cxn>
                <a:cxn ang="0">
                  <a:pos x="3048" y="0"/>
                </a:cxn>
                <a:cxn ang="0">
                  <a:pos x="2862" y="461"/>
                </a:cxn>
                <a:cxn ang="0">
                  <a:pos x="3199" y="461"/>
                </a:cxn>
              </a:cxnLst>
              <a:rect l="0" t="0" r="r" b="b"/>
              <a:pathLst>
                <a:path w="3199" h="505">
                  <a:moveTo>
                    <a:pt x="0" y="505"/>
                  </a:moveTo>
                  <a:lnTo>
                    <a:pt x="97" y="496"/>
                  </a:lnTo>
                  <a:lnTo>
                    <a:pt x="284" y="0"/>
                  </a:lnTo>
                  <a:lnTo>
                    <a:pt x="3048" y="0"/>
                  </a:lnTo>
                  <a:lnTo>
                    <a:pt x="2862" y="461"/>
                  </a:lnTo>
                  <a:lnTo>
                    <a:pt x="3199" y="461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34551" name="Object 55"/>
            <p:cNvGraphicFramePr>
              <a:graphicFrameLocks noChangeAspect="1"/>
            </p:cNvGraphicFramePr>
            <p:nvPr/>
          </p:nvGraphicFramePr>
          <p:xfrm>
            <a:off x="4207" y="2188"/>
            <a:ext cx="313" cy="484"/>
          </p:xfrm>
          <a:graphic>
            <a:graphicData uri="http://schemas.openxmlformats.org/presentationml/2006/ole">
              <p:oleObj spid="_x0000_s234551" name="Clip" r:id="rId5" imgW="857160" imgH="1324080" progId="">
                <p:embed/>
              </p:oleObj>
            </a:graphicData>
          </a:graphic>
        </p:graphicFrame>
        <p:graphicFrame>
          <p:nvGraphicFramePr>
            <p:cNvPr id="234552" name="Object 56"/>
            <p:cNvGraphicFramePr>
              <a:graphicFrameLocks noChangeAspect="1"/>
            </p:cNvGraphicFramePr>
            <p:nvPr/>
          </p:nvGraphicFramePr>
          <p:xfrm>
            <a:off x="1305" y="1540"/>
            <a:ext cx="429" cy="283"/>
          </p:xfrm>
          <a:graphic>
            <a:graphicData uri="http://schemas.openxmlformats.org/presentationml/2006/ole">
              <p:oleObj spid="_x0000_s234552" name="Clip" r:id="rId6" imgW="676440" imgH="485640" progId="">
                <p:embed/>
              </p:oleObj>
            </a:graphicData>
          </a:graphic>
        </p:graphicFrame>
        <p:graphicFrame>
          <p:nvGraphicFramePr>
            <p:cNvPr id="234553" name="Object 57"/>
            <p:cNvGraphicFramePr>
              <a:graphicFrameLocks noChangeAspect="1"/>
            </p:cNvGraphicFramePr>
            <p:nvPr/>
          </p:nvGraphicFramePr>
          <p:xfrm>
            <a:off x="4360" y="1521"/>
            <a:ext cx="429" cy="283"/>
          </p:xfrm>
          <a:graphic>
            <a:graphicData uri="http://schemas.openxmlformats.org/presentationml/2006/ole">
              <p:oleObj spid="_x0000_s234553" name="Clip" r:id="rId7" imgW="676440" imgH="485640" progId="">
                <p:embed/>
              </p:oleObj>
            </a:graphicData>
          </a:graphic>
        </p:graphicFrame>
      </p:grpSp>
      <p:sp>
        <p:nvSpPr>
          <p:cNvPr id="234554" name="Oval 58"/>
          <p:cNvSpPr>
            <a:spLocks noChangeArrowheads="1"/>
          </p:cNvSpPr>
          <p:nvPr/>
        </p:nvSpPr>
        <p:spPr bwMode="auto">
          <a:xfrm>
            <a:off x="2263775" y="3517900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55" name="Oval 59"/>
          <p:cNvSpPr>
            <a:spLocks noChangeArrowheads="1"/>
          </p:cNvSpPr>
          <p:nvPr/>
        </p:nvSpPr>
        <p:spPr bwMode="auto">
          <a:xfrm>
            <a:off x="1951038" y="4246563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56" name="Text Box 60"/>
          <p:cNvSpPr txBox="1">
            <a:spLocks noChangeArrowheads="1"/>
          </p:cNvSpPr>
          <p:nvPr/>
        </p:nvSpPr>
        <p:spPr bwMode="auto">
          <a:xfrm>
            <a:off x="3282950" y="4308475"/>
            <a:ext cx="155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1.5 Mbps link</a:t>
            </a:r>
          </a:p>
        </p:txBody>
      </p:sp>
      <p:sp>
        <p:nvSpPr>
          <p:cNvPr id="234557" name="Text Box 61"/>
          <p:cNvSpPr txBox="1">
            <a:spLocks noChangeArrowheads="1"/>
          </p:cNvSpPr>
          <p:nvPr/>
        </p:nvSpPr>
        <p:spPr bwMode="auto">
          <a:xfrm>
            <a:off x="635000" y="3138488"/>
            <a:ext cx="993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1 Mbps </a:t>
            </a:r>
          </a:p>
          <a:p>
            <a:r>
              <a:rPr lang="en-US" altLang="zh-CN">
                <a:ea typeface="宋体" charset="-122"/>
              </a:rPr>
              <a:t>phone</a:t>
            </a:r>
          </a:p>
        </p:txBody>
      </p:sp>
      <p:sp>
        <p:nvSpPr>
          <p:cNvPr id="234558" name="Text Box 62"/>
          <p:cNvSpPr txBox="1">
            <a:spLocks noChangeArrowheads="1"/>
          </p:cNvSpPr>
          <p:nvPr/>
        </p:nvSpPr>
        <p:spPr bwMode="auto">
          <a:xfrm>
            <a:off x="1787525" y="4962525"/>
            <a:ext cx="4071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packet marking and policing</a:t>
            </a: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2489200" y="3700463"/>
            <a:ext cx="422275" cy="134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4560" name="Line 64"/>
          <p:cNvSpPr>
            <a:spLocks noChangeShapeType="1"/>
          </p:cNvSpPr>
          <p:nvPr/>
        </p:nvSpPr>
        <p:spPr bwMode="auto">
          <a:xfrm flipH="1" flipV="1">
            <a:off x="2152650" y="4430713"/>
            <a:ext cx="758825" cy="63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6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E3FC00E4-DB43-48DD-8421-6F1204872094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Principles for </a:t>
            </a:r>
            <a:r>
              <a:rPr lang="en-US" altLang="zh-CN" dirty="0" err="1" smtClean="0">
                <a:ea typeface="宋体" charset="-122"/>
              </a:rPr>
              <a:t>QoS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Guarantees (more)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1214438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Allocating 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fixed 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(non-sharable) </a:t>
            </a:r>
            <a:r>
              <a:rPr lang="en-US" altLang="zh-CN" dirty="0">
                <a:ea typeface="宋体" charset="-122"/>
              </a:rPr>
              <a:t>bandwidth to flow: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inefficient</a:t>
            </a:r>
            <a:r>
              <a:rPr lang="en-US" altLang="zh-CN" dirty="0">
                <a:ea typeface="宋体" charset="-122"/>
              </a:rPr>
              <a:t> use of bandwidth if flows doesn’t use its allocation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659219" y="5653088"/>
            <a:ext cx="78461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While providing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logical isolation</a:t>
            </a: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, it is desirable to use </a:t>
            </a:r>
          </a:p>
          <a:p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resources as efficiently as </a:t>
            </a: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possible</a:t>
            </a:r>
            <a:endParaRPr lang="en-US" altLang="zh-CN" sz="2400" b="1" dirty="0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542260" y="5422900"/>
            <a:ext cx="7977626" cy="11509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1539875" y="5160963"/>
            <a:ext cx="16684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Principle 3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3016250" y="3817938"/>
            <a:ext cx="371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35530" name="Object 10"/>
          <p:cNvGraphicFramePr>
            <a:graphicFrameLocks noChangeAspect="1"/>
          </p:cNvGraphicFramePr>
          <p:nvPr/>
        </p:nvGraphicFramePr>
        <p:xfrm>
          <a:off x="2097088" y="4184650"/>
          <a:ext cx="592137" cy="427038"/>
        </p:xfrm>
        <a:graphic>
          <a:graphicData uri="http://schemas.openxmlformats.org/presentationml/2006/ole">
            <p:oleObj spid="_x0000_s235530" name="Clip" r:id="rId4" imgW="1305000" imgH="1085760" progId="">
              <p:embed/>
            </p:oleObj>
          </a:graphicData>
        </a:graphic>
      </p:graphicFrame>
      <p:sp>
        <p:nvSpPr>
          <p:cNvPr id="235532" name="Freeform 12"/>
          <p:cNvSpPr>
            <a:spLocks/>
          </p:cNvSpPr>
          <p:nvPr/>
        </p:nvSpPr>
        <p:spPr bwMode="auto">
          <a:xfrm>
            <a:off x="3368675" y="3451225"/>
            <a:ext cx="1058863" cy="266700"/>
          </a:xfrm>
          <a:custGeom>
            <a:avLst/>
            <a:gdLst/>
            <a:ahLst/>
            <a:cxnLst>
              <a:cxn ang="0">
                <a:pos x="5" y="18"/>
              </a:cxn>
              <a:cxn ang="0">
                <a:pos x="47" y="52"/>
              </a:cxn>
              <a:cxn ang="0">
                <a:pos x="119" y="75"/>
              </a:cxn>
              <a:cxn ang="0">
                <a:pos x="180" y="79"/>
              </a:cxn>
              <a:cxn ang="0">
                <a:pos x="257" y="87"/>
              </a:cxn>
              <a:cxn ang="0">
                <a:pos x="315" y="87"/>
              </a:cxn>
              <a:cxn ang="0">
                <a:pos x="387" y="81"/>
              </a:cxn>
              <a:cxn ang="0">
                <a:pos x="452" y="70"/>
              </a:cxn>
              <a:cxn ang="0">
                <a:pos x="531" y="37"/>
              </a:cxn>
              <a:cxn ang="0">
                <a:pos x="552" y="27"/>
              </a:cxn>
              <a:cxn ang="0">
                <a:pos x="550" y="160"/>
              </a:cxn>
              <a:cxn ang="0">
                <a:pos x="518" y="196"/>
              </a:cxn>
              <a:cxn ang="0">
                <a:pos x="489" y="216"/>
              </a:cxn>
              <a:cxn ang="0">
                <a:pos x="450" y="231"/>
              </a:cxn>
              <a:cxn ang="0">
                <a:pos x="393" y="244"/>
              </a:cxn>
              <a:cxn ang="0">
                <a:pos x="323" y="251"/>
              </a:cxn>
              <a:cxn ang="0">
                <a:pos x="261" y="252"/>
              </a:cxn>
              <a:cxn ang="0">
                <a:pos x="205" y="248"/>
              </a:cxn>
              <a:cxn ang="0">
                <a:pos x="155" y="241"/>
              </a:cxn>
              <a:cxn ang="0">
                <a:pos x="88" y="224"/>
              </a:cxn>
              <a:cxn ang="0">
                <a:pos x="51" y="209"/>
              </a:cxn>
              <a:cxn ang="0">
                <a:pos x="25" y="181"/>
              </a:cxn>
              <a:cxn ang="0">
                <a:pos x="5" y="157"/>
              </a:cxn>
              <a:cxn ang="0">
                <a:pos x="5" y="18"/>
              </a:cxn>
            </a:cxnLst>
            <a:rect l="0" t="0" r="r" b="b"/>
            <a:pathLst>
              <a:path w="556" h="252">
                <a:moveTo>
                  <a:pt x="5" y="18"/>
                </a:moveTo>
                <a:cubicBezTo>
                  <a:pt x="12" y="0"/>
                  <a:pt x="28" y="43"/>
                  <a:pt x="47" y="52"/>
                </a:cubicBezTo>
                <a:cubicBezTo>
                  <a:pt x="66" y="61"/>
                  <a:pt x="97" y="71"/>
                  <a:pt x="119" y="75"/>
                </a:cubicBezTo>
                <a:cubicBezTo>
                  <a:pt x="141" y="79"/>
                  <a:pt x="157" y="77"/>
                  <a:pt x="180" y="79"/>
                </a:cubicBezTo>
                <a:cubicBezTo>
                  <a:pt x="203" y="81"/>
                  <a:pt x="235" y="86"/>
                  <a:pt x="257" y="87"/>
                </a:cubicBezTo>
                <a:cubicBezTo>
                  <a:pt x="279" y="88"/>
                  <a:pt x="293" y="88"/>
                  <a:pt x="315" y="87"/>
                </a:cubicBezTo>
                <a:cubicBezTo>
                  <a:pt x="337" y="86"/>
                  <a:pt x="364" y="84"/>
                  <a:pt x="387" y="81"/>
                </a:cubicBezTo>
                <a:cubicBezTo>
                  <a:pt x="410" y="78"/>
                  <a:pt x="428" y="77"/>
                  <a:pt x="452" y="70"/>
                </a:cubicBezTo>
                <a:cubicBezTo>
                  <a:pt x="476" y="63"/>
                  <a:pt x="514" y="44"/>
                  <a:pt x="531" y="37"/>
                </a:cubicBezTo>
                <a:cubicBezTo>
                  <a:pt x="548" y="30"/>
                  <a:pt x="549" y="7"/>
                  <a:pt x="552" y="27"/>
                </a:cubicBezTo>
                <a:cubicBezTo>
                  <a:pt x="555" y="47"/>
                  <a:pt x="556" y="132"/>
                  <a:pt x="550" y="160"/>
                </a:cubicBezTo>
                <a:cubicBezTo>
                  <a:pt x="544" y="188"/>
                  <a:pt x="527" y="187"/>
                  <a:pt x="518" y="196"/>
                </a:cubicBezTo>
                <a:cubicBezTo>
                  <a:pt x="508" y="206"/>
                  <a:pt x="500" y="210"/>
                  <a:pt x="489" y="216"/>
                </a:cubicBezTo>
                <a:cubicBezTo>
                  <a:pt x="478" y="221"/>
                  <a:pt x="465" y="227"/>
                  <a:pt x="450" y="231"/>
                </a:cubicBezTo>
                <a:cubicBezTo>
                  <a:pt x="434" y="235"/>
                  <a:pt x="414" y="241"/>
                  <a:pt x="393" y="244"/>
                </a:cubicBezTo>
                <a:cubicBezTo>
                  <a:pt x="371" y="246"/>
                  <a:pt x="344" y="249"/>
                  <a:pt x="323" y="251"/>
                </a:cubicBezTo>
                <a:cubicBezTo>
                  <a:pt x="301" y="252"/>
                  <a:pt x="280" y="252"/>
                  <a:pt x="261" y="252"/>
                </a:cubicBezTo>
                <a:cubicBezTo>
                  <a:pt x="241" y="252"/>
                  <a:pt x="222" y="249"/>
                  <a:pt x="205" y="248"/>
                </a:cubicBezTo>
                <a:cubicBezTo>
                  <a:pt x="187" y="246"/>
                  <a:pt x="174" y="245"/>
                  <a:pt x="155" y="241"/>
                </a:cubicBezTo>
                <a:cubicBezTo>
                  <a:pt x="135" y="237"/>
                  <a:pt x="104" y="230"/>
                  <a:pt x="88" y="224"/>
                </a:cubicBezTo>
                <a:cubicBezTo>
                  <a:pt x="71" y="219"/>
                  <a:pt x="62" y="216"/>
                  <a:pt x="51" y="209"/>
                </a:cubicBezTo>
                <a:cubicBezTo>
                  <a:pt x="40" y="202"/>
                  <a:pt x="32" y="189"/>
                  <a:pt x="25" y="181"/>
                </a:cubicBezTo>
                <a:cubicBezTo>
                  <a:pt x="17" y="173"/>
                  <a:pt x="8" y="184"/>
                  <a:pt x="5" y="157"/>
                </a:cubicBezTo>
                <a:cubicBezTo>
                  <a:pt x="2" y="131"/>
                  <a:pt x="0" y="34"/>
                  <a:pt x="5" y="1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3" name="Oval 13"/>
          <p:cNvSpPr>
            <a:spLocks noChangeArrowheads="1"/>
          </p:cNvSpPr>
          <p:nvPr/>
        </p:nvSpPr>
        <p:spPr bwMode="auto">
          <a:xfrm>
            <a:off x="3378200" y="3502025"/>
            <a:ext cx="1042988" cy="150813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>
            <a:off x="3381375" y="34782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>
            <a:off x="4425950" y="3451225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36" name="Oval 16"/>
          <p:cNvSpPr>
            <a:spLocks noChangeArrowheads="1"/>
          </p:cNvSpPr>
          <p:nvPr/>
        </p:nvSpPr>
        <p:spPr bwMode="auto">
          <a:xfrm>
            <a:off x="3359150" y="3370263"/>
            <a:ext cx="1047750" cy="174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5537" name="Group 17"/>
          <p:cNvGrpSpPr>
            <a:grpSpLocks/>
          </p:cNvGrpSpPr>
          <p:nvPr/>
        </p:nvGrpSpPr>
        <p:grpSpPr bwMode="auto">
          <a:xfrm>
            <a:off x="3625850" y="3408363"/>
            <a:ext cx="517525" cy="101600"/>
            <a:chOff x="2848" y="848"/>
            <a:chExt cx="140" cy="98"/>
          </a:xfrm>
        </p:grpSpPr>
        <p:sp>
          <p:nvSpPr>
            <p:cNvPr id="235538" name="Line 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39" name="Line 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40" name="Line 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5541" name="Group 21"/>
          <p:cNvGrpSpPr>
            <a:grpSpLocks/>
          </p:cNvGrpSpPr>
          <p:nvPr/>
        </p:nvGrpSpPr>
        <p:grpSpPr bwMode="auto">
          <a:xfrm flipV="1">
            <a:off x="3625850" y="3408363"/>
            <a:ext cx="517525" cy="101600"/>
            <a:chOff x="2848" y="848"/>
            <a:chExt cx="140" cy="98"/>
          </a:xfrm>
        </p:grpSpPr>
        <p:sp>
          <p:nvSpPr>
            <p:cNvPr id="235542" name="Line 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43" name="Line 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44" name="Line 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45" name="Oval 25"/>
          <p:cNvSpPr>
            <a:spLocks noChangeArrowheads="1"/>
          </p:cNvSpPr>
          <p:nvPr/>
        </p:nvSpPr>
        <p:spPr bwMode="auto">
          <a:xfrm>
            <a:off x="3376613" y="3843338"/>
            <a:ext cx="1047750" cy="174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 flipH="1">
            <a:off x="2779713" y="32591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52" name="Line 32"/>
          <p:cNvSpPr>
            <a:spLocks noChangeShapeType="1"/>
          </p:cNvSpPr>
          <p:nvPr/>
        </p:nvSpPr>
        <p:spPr bwMode="auto">
          <a:xfrm flipH="1" flipV="1">
            <a:off x="2543175" y="434657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53" name="Line 33"/>
          <p:cNvSpPr>
            <a:spLocks noChangeShapeType="1"/>
          </p:cNvSpPr>
          <p:nvPr/>
        </p:nvSpPr>
        <p:spPr bwMode="auto">
          <a:xfrm flipH="1">
            <a:off x="2905125" y="32496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54" name="Line 34"/>
          <p:cNvSpPr>
            <a:spLocks noChangeShapeType="1"/>
          </p:cNvSpPr>
          <p:nvPr/>
        </p:nvSpPr>
        <p:spPr bwMode="auto">
          <a:xfrm flipH="1">
            <a:off x="6516688" y="320040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55" name="Line 35"/>
          <p:cNvSpPr>
            <a:spLocks noChangeShapeType="1"/>
          </p:cNvSpPr>
          <p:nvPr/>
        </p:nvSpPr>
        <p:spPr bwMode="auto">
          <a:xfrm flipH="1">
            <a:off x="6529388" y="4294188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56" name="Line 36"/>
          <p:cNvSpPr>
            <a:spLocks noChangeShapeType="1"/>
          </p:cNvSpPr>
          <p:nvPr/>
        </p:nvSpPr>
        <p:spPr bwMode="auto">
          <a:xfrm flipH="1" flipV="1">
            <a:off x="7002463" y="32004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35557" name="Group 37"/>
          <p:cNvGrpSpPr>
            <a:grpSpLocks/>
          </p:cNvGrpSpPr>
          <p:nvPr/>
        </p:nvGrpSpPr>
        <p:grpSpPr bwMode="auto">
          <a:xfrm>
            <a:off x="5332413" y="3638550"/>
            <a:ext cx="1001712" cy="290513"/>
            <a:chOff x="3600" y="219"/>
            <a:chExt cx="360" cy="175"/>
          </a:xfrm>
        </p:grpSpPr>
        <p:sp>
          <p:nvSpPr>
            <p:cNvPr id="235558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59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60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35562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5563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5564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65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66" name="Line 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5567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5568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69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70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35571" name="Text Box 51"/>
          <p:cNvSpPr txBox="1">
            <a:spLocks noChangeArrowheads="1"/>
          </p:cNvSpPr>
          <p:nvPr/>
        </p:nvSpPr>
        <p:spPr bwMode="auto">
          <a:xfrm>
            <a:off x="3676650" y="3043238"/>
            <a:ext cx="45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R1</a:t>
            </a:r>
          </a:p>
        </p:txBody>
      </p:sp>
      <p:sp>
        <p:nvSpPr>
          <p:cNvPr id="235572" name="Text Box 52"/>
          <p:cNvSpPr txBox="1">
            <a:spLocks noChangeArrowheads="1"/>
          </p:cNvSpPr>
          <p:nvPr/>
        </p:nvSpPr>
        <p:spPr bwMode="auto">
          <a:xfrm>
            <a:off x="5673725" y="3244850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R2</a:t>
            </a:r>
          </a:p>
        </p:txBody>
      </p:sp>
      <p:sp>
        <p:nvSpPr>
          <p:cNvPr id="235573" name="Freeform 53"/>
          <p:cNvSpPr>
            <a:spLocks/>
          </p:cNvSpPr>
          <p:nvPr/>
        </p:nvSpPr>
        <p:spPr bwMode="auto">
          <a:xfrm>
            <a:off x="2960688" y="3084513"/>
            <a:ext cx="4235450" cy="646112"/>
          </a:xfrm>
          <a:custGeom>
            <a:avLst/>
            <a:gdLst/>
            <a:ahLst/>
            <a:cxnLst>
              <a:cxn ang="0">
                <a:pos x="0" y="71"/>
              </a:cxn>
              <a:cxn ang="0">
                <a:pos x="346" y="71"/>
              </a:cxn>
              <a:cxn ang="0">
                <a:pos x="133" y="567"/>
              </a:cxn>
              <a:cxn ang="0">
                <a:pos x="2844" y="585"/>
              </a:cxn>
              <a:cxn ang="0">
                <a:pos x="3101" y="0"/>
              </a:cxn>
              <a:cxn ang="0">
                <a:pos x="3323" y="0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74" name="Freeform 54"/>
          <p:cNvSpPr>
            <a:spLocks/>
          </p:cNvSpPr>
          <p:nvPr/>
        </p:nvSpPr>
        <p:spPr bwMode="auto">
          <a:xfrm>
            <a:off x="2711450" y="3857625"/>
            <a:ext cx="4078288" cy="557213"/>
          </a:xfrm>
          <a:custGeom>
            <a:avLst/>
            <a:gdLst/>
            <a:ahLst/>
            <a:cxnLst>
              <a:cxn ang="0">
                <a:pos x="0" y="505"/>
              </a:cxn>
              <a:cxn ang="0">
                <a:pos x="97" y="496"/>
              </a:cxn>
              <a:cxn ang="0">
                <a:pos x="284" y="0"/>
              </a:cxn>
              <a:cxn ang="0">
                <a:pos x="3048" y="0"/>
              </a:cxn>
              <a:cxn ang="0">
                <a:pos x="2862" y="461"/>
              </a:cxn>
              <a:cxn ang="0">
                <a:pos x="3199" y="46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35575" name="Object 55"/>
          <p:cNvGraphicFramePr>
            <a:graphicFrameLocks noChangeAspect="1"/>
          </p:cNvGraphicFramePr>
          <p:nvPr/>
        </p:nvGraphicFramePr>
        <p:xfrm>
          <a:off x="6921500" y="3971925"/>
          <a:ext cx="496888" cy="768350"/>
        </p:xfrm>
        <a:graphic>
          <a:graphicData uri="http://schemas.openxmlformats.org/presentationml/2006/ole">
            <p:oleObj spid="_x0000_s235575" name="Clip" r:id="rId5" imgW="857160" imgH="1324080" progId="">
              <p:embed/>
            </p:oleObj>
          </a:graphicData>
        </a:graphic>
      </p:graphicFrame>
      <p:graphicFrame>
        <p:nvGraphicFramePr>
          <p:cNvPr id="235576" name="Object 56"/>
          <p:cNvGraphicFramePr>
            <a:graphicFrameLocks noChangeAspect="1"/>
          </p:cNvGraphicFramePr>
          <p:nvPr/>
        </p:nvGraphicFramePr>
        <p:xfrm>
          <a:off x="2314575" y="2943225"/>
          <a:ext cx="681038" cy="449263"/>
        </p:xfrm>
        <a:graphic>
          <a:graphicData uri="http://schemas.openxmlformats.org/presentationml/2006/ole">
            <p:oleObj spid="_x0000_s235576" name="Clip" r:id="rId6" imgW="676440" imgH="485640" progId="">
              <p:embed/>
            </p:oleObj>
          </a:graphicData>
        </a:graphic>
      </p:graphicFrame>
      <p:graphicFrame>
        <p:nvGraphicFramePr>
          <p:cNvPr id="235577" name="Object 57"/>
          <p:cNvGraphicFramePr>
            <a:graphicFrameLocks noChangeAspect="1"/>
          </p:cNvGraphicFramePr>
          <p:nvPr/>
        </p:nvGraphicFramePr>
        <p:xfrm>
          <a:off x="7164388" y="2913063"/>
          <a:ext cx="681037" cy="449262"/>
        </p:xfrm>
        <a:graphic>
          <a:graphicData uri="http://schemas.openxmlformats.org/presentationml/2006/ole">
            <p:oleObj spid="_x0000_s235577" name="Clip" r:id="rId7" imgW="676440" imgH="485640" progId="">
              <p:embed/>
            </p:oleObj>
          </a:graphicData>
        </a:graphic>
      </p:graphicFrame>
      <p:sp>
        <p:nvSpPr>
          <p:cNvPr id="235578" name="Oval 58"/>
          <p:cNvSpPr>
            <a:spLocks noChangeArrowheads="1"/>
          </p:cNvSpPr>
          <p:nvPr/>
        </p:nvSpPr>
        <p:spPr bwMode="auto">
          <a:xfrm>
            <a:off x="3055938" y="3171825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9" name="Oval 59"/>
          <p:cNvSpPr>
            <a:spLocks noChangeArrowheads="1"/>
          </p:cNvSpPr>
          <p:nvPr/>
        </p:nvSpPr>
        <p:spPr bwMode="auto">
          <a:xfrm>
            <a:off x="2743200" y="3900488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0" name="Text Box 60"/>
          <p:cNvSpPr txBox="1">
            <a:spLocks noChangeArrowheads="1"/>
          </p:cNvSpPr>
          <p:nvPr/>
        </p:nvSpPr>
        <p:spPr bwMode="auto">
          <a:xfrm>
            <a:off x="4075113" y="3962400"/>
            <a:ext cx="155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1.5 Mbps link</a:t>
            </a:r>
          </a:p>
        </p:txBody>
      </p:sp>
      <p:sp>
        <p:nvSpPr>
          <p:cNvPr id="235581" name="Text Box 61"/>
          <p:cNvSpPr txBox="1">
            <a:spLocks noChangeArrowheads="1"/>
          </p:cNvSpPr>
          <p:nvPr/>
        </p:nvSpPr>
        <p:spPr bwMode="auto">
          <a:xfrm>
            <a:off x="1427163" y="2792413"/>
            <a:ext cx="993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1 Mbps </a:t>
            </a:r>
          </a:p>
          <a:p>
            <a:r>
              <a:rPr lang="en-US" altLang="zh-CN">
                <a:ea typeface="宋体" charset="-122"/>
              </a:rPr>
              <a:t>phone</a:t>
            </a:r>
          </a:p>
        </p:txBody>
      </p:sp>
      <p:sp>
        <p:nvSpPr>
          <p:cNvPr id="235548" name="Rectangle 28"/>
          <p:cNvSpPr>
            <a:spLocks noChangeArrowheads="1"/>
          </p:cNvSpPr>
          <p:nvPr/>
        </p:nvSpPr>
        <p:spPr bwMode="auto">
          <a:xfrm>
            <a:off x="4006850" y="37893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3813175" y="37893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0" name="Rectangle 70"/>
          <p:cNvSpPr>
            <a:spLocks noChangeArrowheads="1"/>
          </p:cNvSpPr>
          <p:nvPr/>
        </p:nvSpPr>
        <p:spPr bwMode="auto">
          <a:xfrm>
            <a:off x="4006850" y="36353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1" name="Rectangle 71"/>
          <p:cNvSpPr>
            <a:spLocks noChangeArrowheads="1"/>
          </p:cNvSpPr>
          <p:nvPr/>
        </p:nvSpPr>
        <p:spPr bwMode="auto">
          <a:xfrm>
            <a:off x="3813175" y="36353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2" name="Text Box 72"/>
          <p:cNvSpPr txBox="1">
            <a:spLocks noChangeArrowheads="1"/>
          </p:cNvSpPr>
          <p:nvPr/>
        </p:nvSpPr>
        <p:spPr bwMode="auto">
          <a:xfrm>
            <a:off x="4386263" y="2746375"/>
            <a:ext cx="2093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charset="-122"/>
              </a:rPr>
              <a:t>1 Mbps logical link</a:t>
            </a:r>
          </a:p>
        </p:txBody>
      </p:sp>
      <p:sp>
        <p:nvSpPr>
          <p:cNvPr id="235593" name="Line 73"/>
          <p:cNvSpPr>
            <a:spLocks noChangeShapeType="1"/>
          </p:cNvSpPr>
          <p:nvPr/>
        </p:nvSpPr>
        <p:spPr bwMode="auto">
          <a:xfrm flipH="1">
            <a:off x="4116388" y="2973388"/>
            <a:ext cx="330200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94" name="Text Box 74"/>
          <p:cNvSpPr txBox="1">
            <a:spLocks noChangeArrowheads="1"/>
          </p:cNvSpPr>
          <p:nvPr/>
        </p:nvSpPr>
        <p:spPr bwMode="auto">
          <a:xfrm>
            <a:off x="3127375" y="4587875"/>
            <a:ext cx="2327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a typeface="宋体" charset="-122"/>
              </a:rPr>
              <a:t>0.5 Mbps logical link</a:t>
            </a:r>
          </a:p>
        </p:txBody>
      </p:sp>
      <p:sp>
        <p:nvSpPr>
          <p:cNvPr id="235595" name="Line 75"/>
          <p:cNvSpPr>
            <a:spLocks noChangeShapeType="1"/>
          </p:cNvSpPr>
          <p:nvPr/>
        </p:nvSpPr>
        <p:spPr bwMode="auto">
          <a:xfrm flipH="1">
            <a:off x="3849688" y="3940175"/>
            <a:ext cx="2667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6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3392CA4F-EA85-4FEC-BBF4-68031EC9697E}" type="slidenum">
              <a:rPr lang="en-US" altLang="zh-CN" smtClean="0"/>
              <a:pPr/>
              <a:t>36</a:t>
            </a:fld>
            <a:endParaRPr lang="en-US" altLang="zh-CN" dirty="0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Principles for </a:t>
            </a:r>
            <a:r>
              <a:rPr lang="en-US" altLang="zh-CN" dirty="0" err="1" smtClean="0">
                <a:ea typeface="宋体" charset="-122"/>
              </a:rPr>
              <a:t>QoS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Guarantees (more)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855663"/>
          </a:xfrm>
        </p:spPr>
        <p:txBody>
          <a:bodyPr/>
          <a:lstStyle/>
          <a:p>
            <a:r>
              <a:rPr lang="en-US" altLang="zh-CN" i="1">
                <a:ea typeface="宋体" charset="-122"/>
              </a:rPr>
              <a:t>Basic fact of life:</a:t>
            </a:r>
            <a:r>
              <a:rPr lang="en-US" altLang="zh-CN">
                <a:ea typeface="宋体" charset="-122"/>
              </a:rPr>
              <a:t> can not support traffic demands beyond link capacity</a:t>
            </a:r>
            <a:endParaRPr lang="en-US" altLang="zh-CN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628741" name="Text Box 5"/>
          <p:cNvSpPr txBox="1">
            <a:spLocks noChangeArrowheads="1"/>
          </p:cNvSpPr>
          <p:nvPr/>
        </p:nvSpPr>
        <p:spPr bwMode="auto">
          <a:xfrm>
            <a:off x="847725" y="5368925"/>
            <a:ext cx="77247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宋体" charset="-122"/>
              </a:rPr>
              <a:t>Call Admission: flow declares its needs, network may </a:t>
            </a:r>
          </a:p>
          <a:p>
            <a:r>
              <a:rPr lang="en-US" altLang="zh-CN" sz="2400">
                <a:solidFill>
                  <a:schemeClr val="accent2"/>
                </a:solidFill>
                <a:ea typeface="宋体" charset="-122"/>
              </a:rPr>
              <a:t>block call (e.g., busy signal) if it cannot meet needs</a:t>
            </a:r>
            <a:endParaRPr lang="en-US" altLang="zh-CN" sz="2400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28742" name="Rectangle 6"/>
          <p:cNvSpPr>
            <a:spLocks noChangeArrowheads="1"/>
          </p:cNvSpPr>
          <p:nvPr/>
        </p:nvSpPr>
        <p:spPr bwMode="auto">
          <a:xfrm>
            <a:off x="763588" y="5140325"/>
            <a:ext cx="7829550" cy="11509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8743" name="Text Box 7"/>
          <p:cNvSpPr txBox="1">
            <a:spLocks noChangeArrowheads="1"/>
          </p:cNvSpPr>
          <p:nvPr/>
        </p:nvSpPr>
        <p:spPr bwMode="auto">
          <a:xfrm>
            <a:off x="1036638" y="4919663"/>
            <a:ext cx="166846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Principle 4</a:t>
            </a:r>
            <a:endParaRPr lang="en-US" altLang="zh-CN">
              <a:ea typeface="宋体" charset="-122"/>
            </a:endParaRPr>
          </a:p>
        </p:txBody>
      </p:sp>
      <p:sp>
        <p:nvSpPr>
          <p:cNvPr id="628744" name="Line 8"/>
          <p:cNvSpPr>
            <a:spLocks noChangeShapeType="1"/>
          </p:cNvSpPr>
          <p:nvPr/>
        </p:nvSpPr>
        <p:spPr bwMode="auto">
          <a:xfrm>
            <a:off x="3016250" y="3500438"/>
            <a:ext cx="371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8746" name="Freeform 10"/>
          <p:cNvSpPr>
            <a:spLocks/>
          </p:cNvSpPr>
          <p:nvPr/>
        </p:nvSpPr>
        <p:spPr bwMode="auto">
          <a:xfrm>
            <a:off x="3368675" y="3133725"/>
            <a:ext cx="1058863" cy="266700"/>
          </a:xfrm>
          <a:custGeom>
            <a:avLst/>
            <a:gdLst/>
            <a:ahLst/>
            <a:cxnLst>
              <a:cxn ang="0">
                <a:pos x="5" y="18"/>
              </a:cxn>
              <a:cxn ang="0">
                <a:pos x="47" y="52"/>
              </a:cxn>
              <a:cxn ang="0">
                <a:pos x="119" y="75"/>
              </a:cxn>
              <a:cxn ang="0">
                <a:pos x="180" y="79"/>
              </a:cxn>
              <a:cxn ang="0">
                <a:pos x="257" y="87"/>
              </a:cxn>
              <a:cxn ang="0">
                <a:pos x="315" y="87"/>
              </a:cxn>
              <a:cxn ang="0">
                <a:pos x="387" y="81"/>
              </a:cxn>
              <a:cxn ang="0">
                <a:pos x="452" y="70"/>
              </a:cxn>
              <a:cxn ang="0">
                <a:pos x="531" y="37"/>
              </a:cxn>
              <a:cxn ang="0">
                <a:pos x="552" y="27"/>
              </a:cxn>
              <a:cxn ang="0">
                <a:pos x="550" y="160"/>
              </a:cxn>
              <a:cxn ang="0">
                <a:pos x="518" y="196"/>
              </a:cxn>
              <a:cxn ang="0">
                <a:pos x="489" y="216"/>
              </a:cxn>
              <a:cxn ang="0">
                <a:pos x="450" y="231"/>
              </a:cxn>
              <a:cxn ang="0">
                <a:pos x="393" y="244"/>
              </a:cxn>
              <a:cxn ang="0">
                <a:pos x="323" y="251"/>
              </a:cxn>
              <a:cxn ang="0">
                <a:pos x="261" y="252"/>
              </a:cxn>
              <a:cxn ang="0">
                <a:pos x="205" y="248"/>
              </a:cxn>
              <a:cxn ang="0">
                <a:pos x="155" y="241"/>
              </a:cxn>
              <a:cxn ang="0">
                <a:pos x="88" y="224"/>
              </a:cxn>
              <a:cxn ang="0">
                <a:pos x="51" y="209"/>
              </a:cxn>
              <a:cxn ang="0">
                <a:pos x="25" y="181"/>
              </a:cxn>
              <a:cxn ang="0">
                <a:pos x="5" y="157"/>
              </a:cxn>
              <a:cxn ang="0">
                <a:pos x="5" y="18"/>
              </a:cxn>
            </a:cxnLst>
            <a:rect l="0" t="0" r="r" b="b"/>
            <a:pathLst>
              <a:path w="556" h="252">
                <a:moveTo>
                  <a:pt x="5" y="18"/>
                </a:moveTo>
                <a:cubicBezTo>
                  <a:pt x="12" y="0"/>
                  <a:pt x="28" y="43"/>
                  <a:pt x="47" y="52"/>
                </a:cubicBezTo>
                <a:cubicBezTo>
                  <a:pt x="66" y="61"/>
                  <a:pt x="97" y="71"/>
                  <a:pt x="119" y="75"/>
                </a:cubicBezTo>
                <a:cubicBezTo>
                  <a:pt x="141" y="79"/>
                  <a:pt x="157" y="77"/>
                  <a:pt x="180" y="79"/>
                </a:cubicBezTo>
                <a:cubicBezTo>
                  <a:pt x="203" y="81"/>
                  <a:pt x="235" y="86"/>
                  <a:pt x="257" y="87"/>
                </a:cubicBezTo>
                <a:cubicBezTo>
                  <a:pt x="279" y="88"/>
                  <a:pt x="293" y="88"/>
                  <a:pt x="315" y="87"/>
                </a:cubicBezTo>
                <a:cubicBezTo>
                  <a:pt x="337" y="86"/>
                  <a:pt x="364" y="84"/>
                  <a:pt x="387" y="81"/>
                </a:cubicBezTo>
                <a:cubicBezTo>
                  <a:pt x="410" y="78"/>
                  <a:pt x="428" y="77"/>
                  <a:pt x="452" y="70"/>
                </a:cubicBezTo>
                <a:cubicBezTo>
                  <a:pt x="476" y="63"/>
                  <a:pt x="514" y="44"/>
                  <a:pt x="531" y="37"/>
                </a:cubicBezTo>
                <a:cubicBezTo>
                  <a:pt x="548" y="30"/>
                  <a:pt x="549" y="7"/>
                  <a:pt x="552" y="27"/>
                </a:cubicBezTo>
                <a:cubicBezTo>
                  <a:pt x="555" y="47"/>
                  <a:pt x="556" y="132"/>
                  <a:pt x="550" y="160"/>
                </a:cubicBezTo>
                <a:cubicBezTo>
                  <a:pt x="544" y="188"/>
                  <a:pt x="527" y="187"/>
                  <a:pt x="518" y="196"/>
                </a:cubicBezTo>
                <a:cubicBezTo>
                  <a:pt x="508" y="206"/>
                  <a:pt x="500" y="210"/>
                  <a:pt x="489" y="216"/>
                </a:cubicBezTo>
                <a:cubicBezTo>
                  <a:pt x="478" y="221"/>
                  <a:pt x="465" y="227"/>
                  <a:pt x="450" y="231"/>
                </a:cubicBezTo>
                <a:cubicBezTo>
                  <a:pt x="434" y="235"/>
                  <a:pt x="414" y="241"/>
                  <a:pt x="393" y="244"/>
                </a:cubicBezTo>
                <a:cubicBezTo>
                  <a:pt x="371" y="246"/>
                  <a:pt x="344" y="249"/>
                  <a:pt x="323" y="251"/>
                </a:cubicBezTo>
                <a:cubicBezTo>
                  <a:pt x="301" y="252"/>
                  <a:pt x="280" y="252"/>
                  <a:pt x="261" y="252"/>
                </a:cubicBezTo>
                <a:cubicBezTo>
                  <a:pt x="241" y="252"/>
                  <a:pt x="222" y="249"/>
                  <a:pt x="205" y="248"/>
                </a:cubicBezTo>
                <a:cubicBezTo>
                  <a:pt x="187" y="246"/>
                  <a:pt x="174" y="245"/>
                  <a:pt x="155" y="241"/>
                </a:cubicBezTo>
                <a:cubicBezTo>
                  <a:pt x="135" y="237"/>
                  <a:pt x="104" y="230"/>
                  <a:pt x="88" y="224"/>
                </a:cubicBezTo>
                <a:cubicBezTo>
                  <a:pt x="71" y="219"/>
                  <a:pt x="62" y="216"/>
                  <a:pt x="51" y="209"/>
                </a:cubicBezTo>
                <a:cubicBezTo>
                  <a:pt x="40" y="202"/>
                  <a:pt x="32" y="189"/>
                  <a:pt x="25" y="181"/>
                </a:cubicBezTo>
                <a:cubicBezTo>
                  <a:pt x="17" y="173"/>
                  <a:pt x="8" y="184"/>
                  <a:pt x="5" y="157"/>
                </a:cubicBezTo>
                <a:cubicBezTo>
                  <a:pt x="2" y="131"/>
                  <a:pt x="0" y="34"/>
                  <a:pt x="5" y="1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8747" name="Oval 11"/>
          <p:cNvSpPr>
            <a:spLocks noChangeArrowheads="1"/>
          </p:cNvSpPr>
          <p:nvPr/>
        </p:nvSpPr>
        <p:spPr bwMode="auto">
          <a:xfrm>
            <a:off x="3378200" y="3184525"/>
            <a:ext cx="1042988" cy="150813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8748" name="Line 12"/>
          <p:cNvSpPr>
            <a:spLocks noChangeShapeType="1"/>
          </p:cNvSpPr>
          <p:nvPr/>
        </p:nvSpPr>
        <p:spPr bwMode="auto">
          <a:xfrm>
            <a:off x="3381375" y="31607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8749" name="Line 13"/>
          <p:cNvSpPr>
            <a:spLocks noChangeShapeType="1"/>
          </p:cNvSpPr>
          <p:nvPr/>
        </p:nvSpPr>
        <p:spPr bwMode="auto">
          <a:xfrm>
            <a:off x="4425950" y="3133725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8750" name="Oval 14"/>
          <p:cNvSpPr>
            <a:spLocks noChangeArrowheads="1"/>
          </p:cNvSpPr>
          <p:nvPr/>
        </p:nvSpPr>
        <p:spPr bwMode="auto">
          <a:xfrm>
            <a:off x="3359150" y="3052763"/>
            <a:ext cx="1047750" cy="174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625850" y="3090863"/>
            <a:ext cx="517525" cy="101600"/>
            <a:chOff x="2848" y="848"/>
            <a:chExt cx="140" cy="98"/>
          </a:xfrm>
        </p:grpSpPr>
        <p:sp>
          <p:nvSpPr>
            <p:cNvPr id="628752" name="Line 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8753" name="Line 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8754" name="Line 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 flipV="1">
            <a:off x="3625850" y="3090863"/>
            <a:ext cx="517525" cy="101600"/>
            <a:chOff x="2848" y="848"/>
            <a:chExt cx="140" cy="98"/>
          </a:xfrm>
        </p:grpSpPr>
        <p:sp>
          <p:nvSpPr>
            <p:cNvPr id="628756" name="Line 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8757" name="Line 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8758" name="Line 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8759" name="Oval 23"/>
          <p:cNvSpPr>
            <a:spLocks noChangeArrowheads="1"/>
          </p:cNvSpPr>
          <p:nvPr/>
        </p:nvSpPr>
        <p:spPr bwMode="auto">
          <a:xfrm>
            <a:off x="3376613" y="3525838"/>
            <a:ext cx="1047750" cy="174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8760" name="Line 24"/>
          <p:cNvSpPr>
            <a:spLocks noChangeShapeType="1"/>
          </p:cNvSpPr>
          <p:nvPr/>
        </p:nvSpPr>
        <p:spPr bwMode="auto">
          <a:xfrm flipH="1">
            <a:off x="2779713" y="29416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8761" name="Line 25"/>
          <p:cNvSpPr>
            <a:spLocks noChangeShapeType="1"/>
          </p:cNvSpPr>
          <p:nvPr/>
        </p:nvSpPr>
        <p:spPr bwMode="auto">
          <a:xfrm flipH="1" flipV="1">
            <a:off x="2543175" y="402907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8762" name="Line 26"/>
          <p:cNvSpPr>
            <a:spLocks noChangeShapeType="1"/>
          </p:cNvSpPr>
          <p:nvPr/>
        </p:nvSpPr>
        <p:spPr bwMode="auto">
          <a:xfrm flipH="1">
            <a:off x="2905125" y="29321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8763" name="Line 27"/>
          <p:cNvSpPr>
            <a:spLocks noChangeShapeType="1"/>
          </p:cNvSpPr>
          <p:nvPr/>
        </p:nvSpPr>
        <p:spPr bwMode="auto">
          <a:xfrm flipH="1">
            <a:off x="6516688" y="288290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8764" name="Line 28"/>
          <p:cNvSpPr>
            <a:spLocks noChangeShapeType="1"/>
          </p:cNvSpPr>
          <p:nvPr/>
        </p:nvSpPr>
        <p:spPr bwMode="auto">
          <a:xfrm flipH="1">
            <a:off x="6529388" y="3976688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8765" name="Line 29"/>
          <p:cNvSpPr>
            <a:spLocks noChangeShapeType="1"/>
          </p:cNvSpPr>
          <p:nvPr/>
        </p:nvSpPr>
        <p:spPr bwMode="auto">
          <a:xfrm flipH="1" flipV="1">
            <a:off x="7002463" y="28829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332413" y="3321050"/>
            <a:ext cx="1001712" cy="290513"/>
            <a:chOff x="3600" y="219"/>
            <a:chExt cx="360" cy="175"/>
          </a:xfrm>
        </p:grpSpPr>
        <p:sp>
          <p:nvSpPr>
            <p:cNvPr id="628767" name="Oval 3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8768" name="Line 3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8769" name="Line 3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8770" name="Rectangle 3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28771" name="Oval 3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8773" name="Line 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8774" name="Line 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8775" name="Line 3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4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8777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8778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8779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28780" name="Text Box 44"/>
          <p:cNvSpPr txBox="1">
            <a:spLocks noChangeArrowheads="1"/>
          </p:cNvSpPr>
          <p:nvPr/>
        </p:nvSpPr>
        <p:spPr bwMode="auto">
          <a:xfrm>
            <a:off x="3676650" y="2725738"/>
            <a:ext cx="45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R1</a:t>
            </a:r>
          </a:p>
        </p:txBody>
      </p:sp>
      <p:sp>
        <p:nvSpPr>
          <p:cNvPr id="628781" name="Text Box 45"/>
          <p:cNvSpPr txBox="1">
            <a:spLocks noChangeArrowheads="1"/>
          </p:cNvSpPr>
          <p:nvPr/>
        </p:nvSpPr>
        <p:spPr bwMode="auto">
          <a:xfrm>
            <a:off x="5673725" y="2927350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R2</a:t>
            </a:r>
          </a:p>
        </p:txBody>
      </p:sp>
      <p:sp>
        <p:nvSpPr>
          <p:cNvPr id="628782" name="Freeform 46"/>
          <p:cNvSpPr>
            <a:spLocks/>
          </p:cNvSpPr>
          <p:nvPr/>
        </p:nvSpPr>
        <p:spPr bwMode="auto">
          <a:xfrm>
            <a:off x="2960688" y="2767013"/>
            <a:ext cx="4235450" cy="646112"/>
          </a:xfrm>
          <a:custGeom>
            <a:avLst/>
            <a:gdLst/>
            <a:ahLst/>
            <a:cxnLst>
              <a:cxn ang="0">
                <a:pos x="0" y="71"/>
              </a:cxn>
              <a:cxn ang="0">
                <a:pos x="346" y="71"/>
              </a:cxn>
              <a:cxn ang="0">
                <a:pos x="133" y="567"/>
              </a:cxn>
              <a:cxn ang="0">
                <a:pos x="2844" y="585"/>
              </a:cxn>
              <a:cxn ang="0">
                <a:pos x="3101" y="0"/>
              </a:cxn>
              <a:cxn ang="0">
                <a:pos x="3323" y="0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8783" name="Freeform 47"/>
          <p:cNvSpPr>
            <a:spLocks/>
          </p:cNvSpPr>
          <p:nvPr/>
        </p:nvSpPr>
        <p:spPr bwMode="auto">
          <a:xfrm>
            <a:off x="2711450" y="3540125"/>
            <a:ext cx="4078288" cy="557213"/>
          </a:xfrm>
          <a:custGeom>
            <a:avLst/>
            <a:gdLst/>
            <a:ahLst/>
            <a:cxnLst>
              <a:cxn ang="0">
                <a:pos x="0" y="505"/>
              </a:cxn>
              <a:cxn ang="0">
                <a:pos x="97" y="496"/>
              </a:cxn>
              <a:cxn ang="0">
                <a:pos x="284" y="0"/>
              </a:cxn>
              <a:cxn ang="0">
                <a:pos x="3048" y="0"/>
              </a:cxn>
              <a:cxn ang="0">
                <a:pos x="2862" y="461"/>
              </a:cxn>
              <a:cxn ang="0">
                <a:pos x="3199" y="46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28785" name="Object 49"/>
          <p:cNvGraphicFramePr>
            <a:graphicFrameLocks noChangeAspect="1"/>
          </p:cNvGraphicFramePr>
          <p:nvPr/>
        </p:nvGraphicFramePr>
        <p:xfrm>
          <a:off x="2314575" y="2625725"/>
          <a:ext cx="681038" cy="449263"/>
        </p:xfrm>
        <a:graphic>
          <a:graphicData uri="http://schemas.openxmlformats.org/presentationml/2006/ole">
            <p:oleObj spid="_x0000_s727042" name="Clip" r:id="rId4" imgW="676440" imgH="485640" progId="">
              <p:embed/>
            </p:oleObj>
          </a:graphicData>
        </a:graphic>
      </p:graphicFrame>
      <p:graphicFrame>
        <p:nvGraphicFramePr>
          <p:cNvPr id="628786" name="Object 50"/>
          <p:cNvGraphicFramePr>
            <a:graphicFrameLocks noChangeAspect="1"/>
          </p:cNvGraphicFramePr>
          <p:nvPr/>
        </p:nvGraphicFramePr>
        <p:xfrm>
          <a:off x="7164388" y="2595563"/>
          <a:ext cx="681037" cy="449262"/>
        </p:xfrm>
        <a:graphic>
          <a:graphicData uri="http://schemas.openxmlformats.org/presentationml/2006/ole">
            <p:oleObj spid="_x0000_s727043" name="Clip" r:id="rId5" imgW="676440" imgH="485640" progId="">
              <p:embed/>
            </p:oleObj>
          </a:graphicData>
        </a:graphic>
      </p:graphicFrame>
      <p:sp>
        <p:nvSpPr>
          <p:cNvPr id="628787" name="Oval 51"/>
          <p:cNvSpPr>
            <a:spLocks noChangeArrowheads="1"/>
          </p:cNvSpPr>
          <p:nvPr/>
        </p:nvSpPr>
        <p:spPr bwMode="auto">
          <a:xfrm>
            <a:off x="3055938" y="2854325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8788" name="Oval 52"/>
          <p:cNvSpPr>
            <a:spLocks noChangeArrowheads="1"/>
          </p:cNvSpPr>
          <p:nvPr/>
        </p:nvSpPr>
        <p:spPr bwMode="auto">
          <a:xfrm>
            <a:off x="2743200" y="3582988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8789" name="Text Box 53"/>
          <p:cNvSpPr txBox="1">
            <a:spLocks noChangeArrowheads="1"/>
          </p:cNvSpPr>
          <p:nvPr/>
        </p:nvSpPr>
        <p:spPr bwMode="auto">
          <a:xfrm>
            <a:off x="4075113" y="3644900"/>
            <a:ext cx="155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1.5 Mbps link</a:t>
            </a:r>
          </a:p>
        </p:txBody>
      </p:sp>
      <p:sp>
        <p:nvSpPr>
          <p:cNvPr id="628790" name="Text Box 54"/>
          <p:cNvSpPr txBox="1">
            <a:spLocks noChangeArrowheads="1"/>
          </p:cNvSpPr>
          <p:nvPr/>
        </p:nvSpPr>
        <p:spPr bwMode="auto">
          <a:xfrm>
            <a:off x="1427163" y="2474913"/>
            <a:ext cx="993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1 Mbps </a:t>
            </a:r>
          </a:p>
          <a:p>
            <a:r>
              <a:rPr lang="en-US" altLang="zh-CN">
                <a:ea typeface="宋体" charset="-122"/>
              </a:rPr>
              <a:t>phone</a:t>
            </a:r>
          </a:p>
        </p:txBody>
      </p:sp>
      <p:sp>
        <p:nvSpPr>
          <p:cNvPr id="628791" name="Rectangle 55"/>
          <p:cNvSpPr>
            <a:spLocks noChangeArrowheads="1"/>
          </p:cNvSpPr>
          <p:nvPr/>
        </p:nvSpPr>
        <p:spPr bwMode="auto">
          <a:xfrm>
            <a:off x="4006850" y="34718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8792" name="Rectangle 56"/>
          <p:cNvSpPr>
            <a:spLocks noChangeArrowheads="1"/>
          </p:cNvSpPr>
          <p:nvPr/>
        </p:nvSpPr>
        <p:spPr bwMode="auto">
          <a:xfrm>
            <a:off x="3813175" y="34718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8793" name="Rectangle 57"/>
          <p:cNvSpPr>
            <a:spLocks noChangeArrowheads="1"/>
          </p:cNvSpPr>
          <p:nvPr/>
        </p:nvSpPr>
        <p:spPr bwMode="auto">
          <a:xfrm>
            <a:off x="4006850" y="33178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8794" name="Rectangle 58"/>
          <p:cNvSpPr>
            <a:spLocks noChangeArrowheads="1"/>
          </p:cNvSpPr>
          <p:nvPr/>
        </p:nvSpPr>
        <p:spPr bwMode="auto">
          <a:xfrm>
            <a:off x="3813175" y="33178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8799" name="Object 63"/>
          <p:cNvGraphicFramePr>
            <a:graphicFrameLocks noChangeAspect="1"/>
          </p:cNvGraphicFramePr>
          <p:nvPr/>
        </p:nvGraphicFramePr>
        <p:xfrm>
          <a:off x="6813550" y="3768725"/>
          <a:ext cx="681038" cy="449263"/>
        </p:xfrm>
        <a:graphic>
          <a:graphicData uri="http://schemas.openxmlformats.org/presentationml/2006/ole">
            <p:oleObj spid="_x0000_s727044" name="Clip" r:id="rId6" imgW="676440" imgH="485640" progId="">
              <p:embed/>
            </p:oleObj>
          </a:graphicData>
        </a:graphic>
      </p:graphicFrame>
      <p:graphicFrame>
        <p:nvGraphicFramePr>
          <p:cNvPr id="628800" name="Object 64"/>
          <p:cNvGraphicFramePr>
            <a:graphicFrameLocks noChangeAspect="1"/>
          </p:cNvGraphicFramePr>
          <p:nvPr/>
        </p:nvGraphicFramePr>
        <p:xfrm>
          <a:off x="1995488" y="3789363"/>
          <a:ext cx="681037" cy="449262"/>
        </p:xfrm>
        <a:graphic>
          <a:graphicData uri="http://schemas.openxmlformats.org/presentationml/2006/ole">
            <p:oleObj spid="_x0000_s727045" name="Clip" r:id="rId7" imgW="676440" imgH="485640" progId="">
              <p:embed/>
            </p:oleObj>
          </a:graphicData>
        </a:graphic>
      </p:graphicFrame>
      <p:sp>
        <p:nvSpPr>
          <p:cNvPr id="628801" name="Text Box 65"/>
          <p:cNvSpPr txBox="1">
            <a:spLocks noChangeArrowheads="1"/>
          </p:cNvSpPr>
          <p:nvPr/>
        </p:nvSpPr>
        <p:spPr bwMode="auto">
          <a:xfrm>
            <a:off x="1128713" y="3754438"/>
            <a:ext cx="993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1 Mbps </a:t>
            </a:r>
          </a:p>
          <a:p>
            <a:r>
              <a:rPr lang="en-US" altLang="zh-CN">
                <a:ea typeface="宋体" charset="-122"/>
              </a:rPr>
              <a:t>phone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dirty="0" err="1" smtClean="0">
                <a:ea typeface="宋体" charset="-122"/>
              </a:rPr>
              <a:t>QoS</a:t>
            </a:r>
            <a:r>
              <a:rPr lang="en-US" altLang="zh-CN" sz="4000" dirty="0" smtClean="0">
                <a:ea typeface="宋体" charset="-122"/>
              </a:rPr>
              <a:t> Summary </a:t>
            </a:r>
            <a:endParaRPr lang="en-US" altLang="zh-CN" sz="4000" dirty="0">
              <a:ea typeface="宋体" charset="-122"/>
            </a:endParaRPr>
          </a:p>
        </p:txBody>
      </p:sp>
      <p:pic>
        <p:nvPicPr>
          <p:cNvPr id="184323" name="Picture 3" descr="C:\Medy\cs118\Notes\TopDown Fall 99\Pictures\656 Four Pillar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98638"/>
            <a:ext cx="7391400" cy="4506912"/>
          </a:xfrm>
          <a:prstGeom prst="rect">
            <a:avLst/>
          </a:prstGeom>
          <a:noFill/>
        </p:spPr>
      </p:pic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43413" y="6400800"/>
            <a:ext cx="3862387" cy="457200"/>
          </a:xfrm>
        </p:spPr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162925" y="6400800"/>
            <a:ext cx="676275" cy="4572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fld id="{3392CA4F-EA85-4FEC-BBF4-68031EC9697E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C198DAD4-B72E-4658-A1F7-F62BBD596BC9}" type="slidenum">
              <a:rPr lang="en-US" altLang="zh-CN" smtClean="0"/>
              <a:pPr/>
              <a:t>38</a:t>
            </a:fld>
            <a:endParaRPr lang="en-US" altLang="zh-CN" dirty="0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Scheduling And Policing Mechanisms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8262938" cy="3156846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scheduling:</a:t>
            </a:r>
            <a:r>
              <a:rPr lang="en-US" altLang="zh-CN" dirty="0">
                <a:ea typeface="宋体" charset="-122"/>
              </a:rPr>
              <a:t> choose next packet to send on link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FIFO (first in first out) scheduling:</a:t>
            </a:r>
            <a:r>
              <a:rPr lang="en-US" altLang="zh-CN" dirty="0">
                <a:ea typeface="宋体" charset="-122"/>
              </a:rPr>
              <a:t> send in order of arrival to </a:t>
            </a:r>
            <a:r>
              <a:rPr lang="en-US" altLang="zh-CN" dirty="0" smtClean="0">
                <a:ea typeface="宋体" charset="-122"/>
              </a:rPr>
              <a:t>queue (not very fair)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real-world example?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discard policy:</a:t>
            </a:r>
            <a:r>
              <a:rPr lang="en-US" altLang="zh-CN" dirty="0">
                <a:ea typeface="宋体" charset="-122"/>
              </a:rPr>
              <a:t> if packet arrives to full queue: who to discard?</a:t>
            </a:r>
          </a:p>
          <a:p>
            <a:pPr lvl="2"/>
            <a:r>
              <a:rPr lang="en-US" altLang="zh-CN" sz="2000" dirty="0">
                <a:ea typeface="宋体" charset="-122"/>
              </a:rPr>
              <a:t>Tail drop: drop arriving packet</a:t>
            </a:r>
          </a:p>
          <a:p>
            <a:pPr lvl="2"/>
            <a:r>
              <a:rPr lang="en-US" altLang="zh-CN" sz="2000" dirty="0">
                <a:ea typeface="宋体" charset="-122"/>
              </a:rPr>
              <a:t>priority: drop/remove on priority basis</a:t>
            </a:r>
          </a:p>
          <a:p>
            <a:pPr lvl="2"/>
            <a:r>
              <a:rPr lang="en-US" altLang="zh-CN" sz="2000" dirty="0">
                <a:ea typeface="宋体" charset="-122"/>
              </a:rPr>
              <a:t>random: drop/remove randomly</a:t>
            </a:r>
          </a:p>
        </p:txBody>
      </p:sp>
      <p:pic>
        <p:nvPicPr>
          <p:cNvPr id="238596" name="Picture 4" descr="661 FIF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5988" y="4716463"/>
            <a:ext cx="4816475" cy="1674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82E9E4B7-87AD-4CF8-AD94-5E45F05F830C}" type="slidenum">
              <a:rPr lang="en-US" altLang="zh-CN" smtClean="0"/>
              <a:pPr/>
              <a:t>39</a:t>
            </a:fld>
            <a:endParaRPr lang="en-US" altLang="zh-CN" dirty="0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Scheduling Policies: more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289050"/>
            <a:ext cx="7772400" cy="21145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Priority scheduling:</a:t>
            </a:r>
            <a:r>
              <a:rPr lang="en-US" altLang="zh-CN" dirty="0">
                <a:ea typeface="宋体" charset="-122"/>
              </a:rPr>
              <a:t> transmit highest priority queued packet </a:t>
            </a:r>
          </a:p>
          <a:p>
            <a:r>
              <a:rPr lang="en-US" altLang="zh-CN" dirty="0">
                <a:ea typeface="宋体" charset="-122"/>
              </a:rPr>
              <a:t>multiple </a:t>
            </a:r>
            <a:r>
              <a:rPr lang="en-US" altLang="zh-CN" i="1" dirty="0">
                <a:ea typeface="宋体" charset="-122"/>
              </a:rPr>
              <a:t>classes</a:t>
            </a:r>
            <a:r>
              <a:rPr lang="en-US" altLang="zh-CN" dirty="0">
                <a:ea typeface="宋体" charset="-122"/>
              </a:rPr>
              <a:t>, with different priorities</a:t>
            </a:r>
          </a:p>
          <a:p>
            <a:pPr lvl="1"/>
            <a:r>
              <a:rPr lang="en-US" altLang="zh-CN" dirty="0">
                <a:ea typeface="宋体" charset="-122"/>
              </a:rPr>
              <a:t>class may depend on marking or other header info, e.g. IP source/</a:t>
            </a:r>
            <a:r>
              <a:rPr lang="en-US" altLang="zh-CN" dirty="0" err="1">
                <a:ea typeface="宋体" charset="-122"/>
              </a:rPr>
              <a:t>dest</a:t>
            </a:r>
            <a:r>
              <a:rPr lang="en-US" altLang="zh-CN" dirty="0">
                <a:ea typeface="宋体" charset="-122"/>
              </a:rPr>
              <a:t>, port numbers, etc..</a:t>
            </a:r>
          </a:p>
          <a:p>
            <a:pPr lvl="1"/>
            <a:r>
              <a:rPr lang="en-US" altLang="zh-CN" dirty="0">
                <a:ea typeface="宋体" charset="-122"/>
              </a:rPr>
              <a:t>Real world example? </a:t>
            </a:r>
          </a:p>
        </p:txBody>
      </p:sp>
      <p:pic>
        <p:nvPicPr>
          <p:cNvPr id="239620" name="Picture 4" descr="663  2-Priority Que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238" y="3946525"/>
            <a:ext cx="3638550" cy="2105025"/>
          </a:xfrm>
          <a:prstGeom prst="rect">
            <a:avLst/>
          </a:prstGeom>
          <a:noFill/>
        </p:spPr>
      </p:pic>
      <p:pic>
        <p:nvPicPr>
          <p:cNvPr id="239621" name="Picture 5" descr="Service order in non preemptive 2 priority queu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0250" y="3716338"/>
            <a:ext cx="3927475" cy="2328862"/>
          </a:xfrm>
          <a:prstGeom prst="rect">
            <a:avLst/>
          </a:prstGeom>
          <a:noFill/>
        </p:spPr>
      </p:pic>
      <p:cxnSp>
        <p:nvCxnSpPr>
          <p:cNvPr id="9" name="直接箭头连接符 8"/>
          <p:cNvCxnSpPr/>
          <p:nvPr/>
        </p:nvCxnSpPr>
        <p:spPr bwMode="auto">
          <a:xfrm>
            <a:off x="5416550" y="3949700"/>
            <a:ext cx="0" cy="679450"/>
          </a:xfrm>
          <a:prstGeom prst="straightConnector1">
            <a:avLst/>
          </a:prstGeom>
          <a:ln>
            <a:solidFill>
              <a:srgbClr val="339933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5556250" y="424815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037C1357-FDF1-45CC-A07D-DA58A0C81B0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MM Networking Applications 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56163" y="1279525"/>
            <a:ext cx="4103687" cy="49085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 dirty="0">
                <a:solidFill>
                  <a:srgbClr val="FF0000"/>
                </a:solidFill>
                <a:ea typeface="宋体" charset="-122"/>
              </a:rPr>
              <a:t>Fundamental characteristics: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typically 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delay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sensitive</a:t>
            </a:r>
          </a:p>
          <a:p>
            <a:pPr lvl="1"/>
            <a:r>
              <a:rPr lang="en-US" altLang="zh-CN" sz="2000" dirty="0">
                <a:ea typeface="宋体" charset="-122"/>
              </a:rPr>
              <a:t>end-to-end delay</a:t>
            </a:r>
          </a:p>
          <a:p>
            <a:pPr lvl="1"/>
            <a:r>
              <a:rPr lang="en-US" altLang="zh-CN" sz="2000" dirty="0">
                <a:ea typeface="宋体" charset="-122"/>
              </a:rPr>
              <a:t>delay </a:t>
            </a:r>
            <a:r>
              <a:rPr lang="en-US" altLang="zh-CN" sz="2000" dirty="0" smtClean="0">
                <a:ea typeface="宋体" charset="-122"/>
              </a:rPr>
              <a:t>jitter/</a:t>
            </a:r>
            <a:r>
              <a:rPr lang="en-US" altLang="zh-CN" sz="2000" dirty="0" smtClean="0"/>
              <a:t>variation</a:t>
            </a:r>
            <a:r>
              <a:rPr lang="en-US" altLang="zh-CN" sz="2000" b="1" dirty="0" smtClean="0">
                <a:ea typeface="宋体" charset="-122"/>
              </a:rPr>
              <a:t> </a:t>
            </a:r>
            <a:endParaRPr lang="en-US" altLang="zh-CN" sz="2000" b="1" dirty="0">
              <a:ea typeface="宋体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loss tolerant</a:t>
            </a:r>
            <a:r>
              <a:rPr lang="en-US" altLang="zh-CN" sz="2400" dirty="0">
                <a:ea typeface="宋体" charset="-122"/>
              </a:rPr>
              <a:t>: infrequent losses cause minor glitches </a:t>
            </a:r>
          </a:p>
          <a:p>
            <a:r>
              <a:rPr lang="en-US" altLang="zh-CN" sz="2400" dirty="0">
                <a:ea typeface="宋体" charset="-122"/>
              </a:rPr>
              <a:t>antithesis of </a:t>
            </a:r>
            <a:r>
              <a:rPr lang="en-US" altLang="zh-CN" sz="2400" dirty="0">
                <a:solidFill>
                  <a:srgbClr val="0070C0"/>
                </a:solidFill>
                <a:ea typeface="宋体" charset="-122"/>
              </a:rPr>
              <a:t>data</a:t>
            </a:r>
            <a:r>
              <a:rPr lang="en-US" altLang="zh-CN" sz="2400" dirty="0">
                <a:ea typeface="宋体" charset="-122"/>
              </a:rPr>
              <a:t>, which are </a:t>
            </a: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loss </a:t>
            </a:r>
            <a:r>
              <a:rPr lang="en-US" altLang="zh-CN" sz="2400" i="1" dirty="0">
                <a:solidFill>
                  <a:schemeClr val="accent2"/>
                </a:solidFill>
                <a:ea typeface="宋体" charset="-122"/>
              </a:rPr>
              <a:t>intolerant</a:t>
            </a: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 but delay </a:t>
            </a:r>
            <a:r>
              <a:rPr lang="en-US" altLang="zh-CN" sz="2400" i="1" dirty="0">
                <a:solidFill>
                  <a:schemeClr val="accent2"/>
                </a:solidFill>
                <a:ea typeface="宋体" charset="-122"/>
              </a:rPr>
              <a:t>tolerant</a:t>
            </a: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.</a:t>
            </a:r>
          </a:p>
          <a:p>
            <a:endParaRPr lang="en-US" altLang="zh-CN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4025" y="1377950"/>
            <a:ext cx="4359275" cy="49085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Classes of MM applications: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charset="-122"/>
              </a:rPr>
              <a:t>1) stored streaming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charset="-122"/>
              </a:rPr>
              <a:t>2) live streaming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charset="-122"/>
              </a:rPr>
              <a:t>3) interactive, real-time</a:t>
            </a:r>
            <a:endParaRPr lang="en-US" altLang="zh-CN" sz="240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500063" y="5035550"/>
            <a:ext cx="4262437" cy="1206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2400" b="1">
                <a:ea typeface="宋体" charset="-122"/>
              </a:rPr>
              <a:t>Jitter</a:t>
            </a:r>
            <a:r>
              <a:rPr lang="en-US" altLang="zh-CN" sz="2400">
                <a:ea typeface="宋体" charset="-122"/>
              </a:rPr>
              <a:t> is the variability </a:t>
            </a:r>
          </a:p>
          <a:p>
            <a:pPr lvl="1"/>
            <a:r>
              <a:rPr lang="en-US" altLang="zh-CN" sz="2400">
                <a:ea typeface="宋体" charset="-122"/>
              </a:rPr>
              <a:t>of packet delays within </a:t>
            </a:r>
          </a:p>
          <a:p>
            <a:pPr lvl="1"/>
            <a:r>
              <a:rPr lang="en-US" altLang="zh-CN" sz="2400">
                <a:ea typeface="宋体" charset="-122"/>
              </a:rPr>
              <a:t>the same packet stream</a:t>
            </a:r>
            <a:endParaRPr lang="en-US" altLang="zh-CN">
              <a:ea typeface="宋体" charset="-122"/>
            </a:endParaRPr>
          </a:p>
        </p:txBody>
      </p:sp>
      <p:sp>
        <p:nvSpPr>
          <p:cNvPr id="295938" name="AutoShape 2" descr="Image result for delay sensitive  +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 descr="18818008-Vintage-conceptual-illustration-of-time-is-running-out-Stock-Vec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0802" y="0"/>
            <a:ext cx="2033198" cy="1629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44" name="Picture 4" descr="665 round_rob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0163" y="3656013"/>
            <a:ext cx="6415087" cy="2365375"/>
          </a:xfrm>
          <a:prstGeom prst="rect">
            <a:avLst/>
          </a:prstGeom>
          <a:noFill/>
        </p:spPr>
      </p:pic>
      <p:sp>
        <p:nvSpPr>
          <p:cNvPr id="11" name="椭圆 10"/>
          <p:cNvSpPr/>
          <p:nvPr/>
        </p:nvSpPr>
        <p:spPr bwMode="auto">
          <a:xfrm>
            <a:off x="890650" y="3301341"/>
            <a:ext cx="973776" cy="39188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4049486" y="1258785"/>
            <a:ext cx="712519" cy="39188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214437"/>
            <a:ext cx="7772400" cy="2518467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round robin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scheduling / fair queuing: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multiple classes</a:t>
            </a:r>
          </a:p>
          <a:p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cyclically </a:t>
            </a:r>
            <a:r>
              <a:rPr lang="en-US" altLang="zh-CN" dirty="0">
                <a:ea typeface="宋体" charset="-122"/>
              </a:rPr>
              <a:t>scan class queues, serving one from each class (if available</a:t>
            </a:r>
            <a:r>
              <a:rPr lang="en-US" altLang="zh-CN" dirty="0" smtClean="0">
                <a:ea typeface="宋体" charset="-122"/>
              </a:rPr>
              <a:t>); if one class to be served is found none, immediately check the next class</a:t>
            </a:r>
          </a:p>
          <a:p>
            <a:r>
              <a:rPr lang="en-GB" altLang="zh-CN" dirty="0" smtClean="0">
                <a:ea typeface="宋体" charset="-122"/>
              </a:rPr>
              <a:t>unfair to short packets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and has no priority 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B12955CF-98FD-4330-888B-7E0D111D8CFB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Scheduling Policies: still more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3679116" y="5378824"/>
            <a:ext cx="0" cy="408791"/>
          </a:xfrm>
          <a:prstGeom prst="straightConnector1">
            <a:avLst/>
          </a:prstGeom>
          <a:ln>
            <a:solidFill>
              <a:srgbClr val="339933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>
            <a:off x="4249272" y="5357308"/>
            <a:ext cx="0" cy="43030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0" grpId="0" animBg="1"/>
      <p:bldP spid="1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313853B6-CEEF-473E-B529-132B7E08731A}" type="slidenum">
              <a:rPr lang="en-US" altLang="zh-CN" smtClean="0"/>
              <a:pPr/>
              <a:t>41</a:t>
            </a:fld>
            <a:endParaRPr lang="en-US" altLang="zh-CN" dirty="0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Scheduling Policies: still more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276350"/>
            <a:ext cx="8610601" cy="4908550"/>
          </a:xfrm>
          <a:noFill/>
          <a:ln/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Weighted Fair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Queuing (WFQ)</a:t>
            </a:r>
            <a:r>
              <a:rPr lang="en-US" altLang="zh-CN" dirty="0" smtClean="0">
                <a:ea typeface="宋体" charset="-122"/>
              </a:rPr>
              <a:t>: 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generalized Round Robin</a:t>
            </a:r>
          </a:p>
          <a:p>
            <a:r>
              <a:rPr lang="en-US" altLang="zh-CN" dirty="0">
                <a:ea typeface="宋体" charset="-122"/>
              </a:rPr>
              <a:t>each class gets weighted amount of service in each </a:t>
            </a:r>
            <a:r>
              <a:rPr lang="en-US" altLang="zh-CN" dirty="0" smtClean="0">
                <a:ea typeface="宋体" charset="-122"/>
              </a:rPr>
              <a:t>cycle</a:t>
            </a:r>
          </a:p>
          <a:p>
            <a:r>
              <a:rPr lang="en-US" altLang="zh-CN" dirty="0" smtClean="0"/>
              <a:t>WFQ plays a central role in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architectures. </a:t>
            </a:r>
          </a:p>
          <a:p>
            <a:r>
              <a:rPr lang="en-US" altLang="zh-CN" dirty="0" smtClean="0"/>
              <a:t>It is also available in today's router products</a:t>
            </a:r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</p:txBody>
      </p:sp>
      <p:pic>
        <p:nvPicPr>
          <p:cNvPr id="241668" name="Picture 4" descr="666 WF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3859213"/>
            <a:ext cx="6719887" cy="2303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30306" y="214314"/>
            <a:ext cx="8029482" cy="1087362"/>
          </a:xfrm>
        </p:spPr>
        <p:txBody>
          <a:bodyPr/>
          <a:lstStyle/>
          <a:p>
            <a:pPr algn="l" eaLnBrk="1" hangingPunct="1"/>
            <a:r>
              <a:rPr lang="en-GB" altLang="zh-CN" dirty="0" smtClean="0"/>
              <a:t>Weighted fair queuing</a:t>
            </a:r>
            <a:r>
              <a:rPr lang="zh-CN" altLang="en-US" dirty="0" smtClean="0"/>
              <a:t> </a:t>
            </a:r>
            <a:r>
              <a:rPr lang="en-GB" altLang="zh-CN" dirty="0" smtClean="0"/>
              <a:t>(</a:t>
            </a:r>
            <a:r>
              <a:rPr lang="en-US" altLang="zh-CN" dirty="0" smtClean="0"/>
              <a:t>WFQ)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7" y="1333948"/>
            <a:ext cx="8371447" cy="4974777"/>
          </a:xfrm>
        </p:spPr>
        <p:txBody>
          <a:bodyPr/>
          <a:lstStyle/>
          <a:p>
            <a:r>
              <a:rPr lang="en-US" altLang="zh-CN" dirty="0" smtClean="0"/>
              <a:t>as in round robin scheduling, a WFQ scheduler will serve classes in a circular manner</a:t>
            </a:r>
            <a:endParaRPr lang="en-GB" altLang="zh-CN" dirty="0" smtClean="0"/>
          </a:p>
          <a:p>
            <a:r>
              <a:rPr lang="en-US" altLang="zh-CN" dirty="0" smtClean="0"/>
              <a:t>differs from round robin in that each class may receive a differential amount of service in any interval of time</a:t>
            </a:r>
          </a:p>
          <a:p>
            <a:pPr lvl="1"/>
            <a:r>
              <a:rPr lang="en-US" altLang="zh-CN" dirty="0" smtClean="0"/>
              <a:t>each class</a:t>
            </a:r>
            <a:r>
              <a:rPr lang="zh-CN" altLang="en-US" dirty="0" smtClean="0"/>
              <a:t> </a:t>
            </a:r>
            <a:r>
              <a:rPr lang="en-US" altLang="zh-CN" i="1" dirty="0" err="1" smtClean="0">
                <a:latin typeface="Times New Roman" pitchFamily="18" charset="0"/>
              </a:rPr>
              <a:t>i</a:t>
            </a:r>
            <a:r>
              <a:rPr lang="en-US" altLang="zh-CN" dirty="0" smtClean="0"/>
              <a:t> is assigned a weight</a:t>
            </a:r>
            <a:r>
              <a:rPr lang="zh-CN" altLang="en-US" dirty="0" smtClean="0"/>
              <a:t> </a:t>
            </a:r>
            <a:r>
              <a:rPr lang="en-US" altLang="zh-CN" i="1" dirty="0" err="1" smtClean="0">
                <a:latin typeface="Times New Roman" pitchFamily="18" charset="0"/>
              </a:rPr>
              <a:t>w</a:t>
            </a:r>
            <a:r>
              <a:rPr lang="en-US" altLang="zh-CN" i="1" baseline="-25000" dirty="0" err="1" smtClean="0">
                <a:latin typeface="Times New Roman" pitchFamily="18" charset="0"/>
              </a:rPr>
              <a:t>i</a:t>
            </a:r>
            <a:endParaRPr lang="en-GB" altLang="zh-CN" dirty="0" smtClean="0"/>
          </a:p>
          <a:p>
            <a:pPr lvl="1"/>
            <a:r>
              <a:rPr lang="en-GB" altLang="zh-CN" dirty="0" smtClean="0"/>
              <a:t>class </a:t>
            </a:r>
            <a:r>
              <a:rPr lang="en-US" altLang="zh-CN" i="1" dirty="0" err="1" smtClean="0">
                <a:latin typeface="Times New Roman" pitchFamily="18" charset="0"/>
              </a:rPr>
              <a:t>i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en-US" altLang="zh-CN" dirty="0" smtClean="0"/>
              <a:t>is guaranteed a fraction of service </a:t>
            </a:r>
            <a:r>
              <a:rPr lang="en-US" altLang="zh-CN" i="1" dirty="0" err="1" smtClean="0">
                <a:latin typeface="Times New Roman" pitchFamily="18" charset="0"/>
              </a:rPr>
              <a:t>w</a:t>
            </a:r>
            <a:r>
              <a:rPr lang="en-US" altLang="zh-CN" i="1" baseline="-25000" dirty="0" err="1" smtClean="0">
                <a:latin typeface="Times New Roman" pitchFamily="18" charset="0"/>
              </a:rPr>
              <a:t>i</a:t>
            </a:r>
            <a:r>
              <a:rPr lang="en-US" altLang="zh-CN" i="1" baseline="-25000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/(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altLang="zh-CN" i="1" dirty="0" err="1" smtClean="0">
                <a:latin typeface="Times New Roman" pitchFamily="18" charset="0"/>
              </a:rPr>
              <a:t>w</a:t>
            </a:r>
            <a:r>
              <a:rPr lang="en-US" altLang="zh-CN" i="1" baseline="-25000" dirty="0" err="1" smtClean="0">
                <a:latin typeface="Times New Roman" pitchFamily="18" charset="0"/>
              </a:rPr>
              <a:t>j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endParaRPr lang="zh-CN" altLang="en-US" dirty="0" smtClean="0"/>
          </a:p>
          <a:p>
            <a:pPr lvl="1" eaLnBrk="1" hangingPunct="1"/>
            <a:r>
              <a:rPr lang="en-GB" altLang="zh-CN" dirty="0" smtClean="0"/>
              <a:t>guaranteed bandwidth</a:t>
            </a:r>
            <a:r>
              <a:rPr lang="en-GB" altLang="zh-CN" i="1" dirty="0" smtClean="0"/>
              <a:t> </a:t>
            </a:r>
            <a:r>
              <a:rPr lang="en-GB" altLang="zh-CN" i="1" dirty="0" err="1" smtClean="0">
                <a:latin typeface="Times New Roman" pitchFamily="18" charset="0"/>
              </a:rPr>
              <a:t>R</a:t>
            </a:r>
            <a:r>
              <a:rPr lang="en-GB" altLang="zh-CN" i="1" baseline="-25000" dirty="0" err="1" smtClean="0">
                <a:latin typeface="Times New Roman" pitchFamily="18" charset="0"/>
              </a:rPr>
              <a:t>i</a:t>
            </a:r>
            <a:r>
              <a:rPr lang="en-GB" altLang="zh-CN" baseline="-25000" dirty="0" smtClean="0">
                <a:latin typeface="Times New Roman" pitchFamily="18" charset="0"/>
              </a:rPr>
              <a:t> </a:t>
            </a:r>
            <a:r>
              <a:rPr lang="en-GB" altLang="zh-CN" dirty="0" smtClean="0"/>
              <a:t>for class </a:t>
            </a:r>
            <a:r>
              <a:rPr lang="en-GB" altLang="zh-CN" i="1" dirty="0" smtClean="0">
                <a:latin typeface="Times New Roman" pitchFamily="18" charset="0"/>
              </a:rPr>
              <a:t>i</a:t>
            </a:r>
          </a:p>
          <a:p>
            <a:pPr eaLnBrk="1" hangingPunct="1"/>
            <a:endParaRPr lang="en-GB" altLang="zh-CN" i="1" dirty="0" smtClean="0">
              <a:latin typeface="Times New Roman" pitchFamily="18" charset="0"/>
            </a:endParaRPr>
          </a:p>
          <a:p>
            <a:pPr eaLnBrk="1" hangingPunct="1">
              <a:buNone/>
            </a:pPr>
            <a:endParaRPr lang="en-GB" altLang="zh-CN" dirty="0" smtClean="0"/>
          </a:p>
          <a:p>
            <a:pPr eaLnBrk="1" hangingPunct="1">
              <a:buNone/>
            </a:pPr>
            <a:endParaRPr lang="en-GB" altLang="zh-CN" dirty="0" smtClean="0"/>
          </a:p>
          <a:p>
            <a:pPr eaLnBrk="1" hangingPunct="1">
              <a:buNone/>
            </a:pPr>
            <a:r>
              <a:rPr lang="en-GB" altLang="zh-CN" dirty="0" smtClean="0"/>
              <a:t>	</a:t>
            </a:r>
            <a:r>
              <a:rPr lang="en-GB" altLang="zh-CN" sz="2000" dirty="0" smtClean="0"/>
              <a:t>for a link with transmission rate</a:t>
            </a:r>
            <a:r>
              <a:rPr lang="en-GB" altLang="zh-CN" sz="2000" i="1" dirty="0" smtClean="0">
                <a:latin typeface="Times New Roman" pitchFamily="18" charset="0"/>
              </a:rPr>
              <a:t> R</a:t>
            </a:r>
            <a:endParaRPr lang="zh-CN" altLang="en-US" sz="2000" i="1" dirty="0" smtClean="0">
              <a:latin typeface="Times New Roman" pitchFamily="18" charset="0"/>
            </a:endParaRPr>
          </a:p>
          <a:p>
            <a:pPr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</a:rPr>
              <a:t>                                                                       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1636" name="Object 4"/>
          <p:cNvGraphicFramePr>
            <a:graphicFrameLocks noChangeAspect="1"/>
          </p:cNvGraphicFramePr>
          <p:nvPr/>
        </p:nvGraphicFramePr>
        <p:xfrm>
          <a:off x="3946600" y="4335592"/>
          <a:ext cx="2016125" cy="1209675"/>
        </p:xfrm>
        <a:graphic>
          <a:graphicData uri="http://schemas.openxmlformats.org/presentationml/2006/ole">
            <p:oleObj spid="_x0000_s654338" name="公式" r:id="rId3" imgW="736280" imgH="444307" progId="">
              <p:embed/>
            </p:oleObj>
          </a:graphicData>
        </a:graphic>
      </p:graphicFrame>
      <p:sp>
        <p:nvSpPr>
          <p:cNvPr id="7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43413" y="6400800"/>
            <a:ext cx="3862387" cy="457200"/>
          </a:xfrm>
        </p:spPr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162925" y="6400800"/>
            <a:ext cx="676275" cy="4572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fld id="{313853B6-CEEF-473E-B529-132B7E08731A}" type="slidenum">
              <a:rPr lang="en-US" altLang="zh-CN" smtClean="0"/>
              <a:pPr/>
              <a:t>42</a:t>
            </a:fld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6433073" y="4647303"/>
            <a:ext cx="174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Equation (5-1)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2428" y="214314"/>
            <a:ext cx="7857360" cy="1227212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Comparison between WFQ </a:t>
            </a:r>
            <a:r>
              <a:rPr lang="en-GB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FIFO (1)</a:t>
            </a:r>
            <a:endParaRPr lang="zh-CN" altLang="en-US" dirty="0" smtClean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325563" y="3087688"/>
            <a:ext cx="354012" cy="346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679575" y="3087688"/>
            <a:ext cx="352425" cy="346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2032000" y="3087688"/>
            <a:ext cx="354013" cy="346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2386013" y="3087688"/>
            <a:ext cx="354012" cy="346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2740025" y="3087688"/>
            <a:ext cx="352425" cy="346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3092450" y="3087688"/>
            <a:ext cx="354013" cy="346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3446463" y="3087688"/>
            <a:ext cx="352425" cy="346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3798888" y="3087688"/>
            <a:ext cx="354012" cy="346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4152900" y="3087688"/>
            <a:ext cx="354013" cy="346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4506913" y="3087688"/>
            <a:ext cx="352425" cy="346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4859338" y="3087688"/>
            <a:ext cx="354012" cy="346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1325563" y="3663950"/>
            <a:ext cx="354012" cy="346075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2</a:t>
            </a: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1325563" y="4586288"/>
            <a:ext cx="354012" cy="344487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11</a:t>
            </a: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1325563" y="5162550"/>
            <a:ext cx="354012" cy="3444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1679575" y="5162550"/>
            <a:ext cx="352425" cy="344488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2</a:t>
            </a: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2032000" y="5162550"/>
            <a:ext cx="354013" cy="344488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3</a:t>
            </a:r>
          </a:p>
        </p:txBody>
      </p:sp>
      <p:sp>
        <p:nvSpPr>
          <p:cNvPr id="67604" name="Rectangle 20"/>
          <p:cNvSpPr>
            <a:spLocks noChangeArrowheads="1"/>
          </p:cNvSpPr>
          <p:nvPr/>
        </p:nvSpPr>
        <p:spPr bwMode="auto">
          <a:xfrm>
            <a:off x="2386013" y="5162550"/>
            <a:ext cx="354012" cy="344488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4</a:t>
            </a:r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2740025" y="5162550"/>
            <a:ext cx="352425" cy="344488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5</a:t>
            </a:r>
          </a:p>
        </p:txBody>
      </p:sp>
      <p:sp>
        <p:nvSpPr>
          <p:cNvPr id="67606" name="Rectangle 22"/>
          <p:cNvSpPr>
            <a:spLocks noChangeArrowheads="1"/>
          </p:cNvSpPr>
          <p:nvPr/>
        </p:nvSpPr>
        <p:spPr bwMode="auto">
          <a:xfrm>
            <a:off x="3092450" y="5162550"/>
            <a:ext cx="354013" cy="344488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6</a:t>
            </a: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3446463" y="5162550"/>
            <a:ext cx="352425" cy="344488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7</a:t>
            </a:r>
          </a:p>
        </p:txBody>
      </p:sp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3798888" y="5162550"/>
            <a:ext cx="354012" cy="344488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8</a:t>
            </a:r>
          </a:p>
        </p:txBody>
      </p: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4152900" y="5162550"/>
            <a:ext cx="354013" cy="344488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9</a:t>
            </a:r>
          </a:p>
        </p:txBody>
      </p:sp>
      <p:sp>
        <p:nvSpPr>
          <p:cNvPr id="67610" name="Rectangle 26"/>
          <p:cNvSpPr>
            <a:spLocks noChangeArrowheads="1"/>
          </p:cNvSpPr>
          <p:nvPr/>
        </p:nvSpPr>
        <p:spPr bwMode="auto">
          <a:xfrm>
            <a:off x="4506913" y="5162550"/>
            <a:ext cx="352425" cy="344488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10</a:t>
            </a:r>
          </a:p>
        </p:txBody>
      </p:sp>
      <p:sp>
        <p:nvSpPr>
          <p:cNvPr id="67611" name="Rectangle 27"/>
          <p:cNvSpPr>
            <a:spLocks noChangeArrowheads="1"/>
          </p:cNvSpPr>
          <p:nvPr/>
        </p:nvSpPr>
        <p:spPr bwMode="auto">
          <a:xfrm>
            <a:off x="4859338" y="5162550"/>
            <a:ext cx="354012" cy="344488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11</a:t>
            </a:r>
          </a:p>
        </p:txBody>
      </p:sp>
      <p:sp>
        <p:nvSpPr>
          <p:cNvPr id="67612" name="Rectangle 28"/>
          <p:cNvSpPr>
            <a:spLocks noChangeArrowheads="1"/>
          </p:cNvSpPr>
          <p:nvPr/>
        </p:nvSpPr>
        <p:spPr bwMode="auto">
          <a:xfrm>
            <a:off x="5213350" y="5162550"/>
            <a:ext cx="354013" cy="3444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613" name="Rectangle 29"/>
          <p:cNvSpPr>
            <a:spLocks noChangeArrowheads="1"/>
          </p:cNvSpPr>
          <p:nvPr/>
        </p:nvSpPr>
        <p:spPr bwMode="auto">
          <a:xfrm>
            <a:off x="1325563" y="5738813"/>
            <a:ext cx="354012" cy="344487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614" name="Rectangle 30"/>
          <p:cNvSpPr>
            <a:spLocks noChangeArrowheads="1"/>
          </p:cNvSpPr>
          <p:nvPr/>
        </p:nvSpPr>
        <p:spPr bwMode="auto">
          <a:xfrm>
            <a:off x="1679575" y="5738813"/>
            <a:ext cx="352425" cy="344487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615" name="Rectangle 31"/>
          <p:cNvSpPr>
            <a:spLocks noChangeArrowheads="1"/>
          </p:cNvSpPr>
          <p:nvPr/>
        </p:nvSpPr>
        <p:spPr bwMode="auto">
          <a:xfrm>
            <a:off x="2032000" y="5738813"/>
            <a:ext cx="354013" cy="344487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616" name="Rectangle 32"/>
          <p:cNvSpPr>
            <a:spLocks noChangeArrowheads="1"/>
          </p:cNvSpPr>
          <p:nvPr/>
        </p:nvSpPr>
        <p:spPr bwMode="auto">
          <a:xfrm>
            <a:off x="2386013" y="5738813"/>
            <a:ext cx="354012" cy="344487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617" name="Rectangle 33"/>
          <p:cNvSpPr>
            <a:spLocks noChangeArrowheads="1"/>
          </p:cNvSpPr>
          <p:nvPr/>
        </p:nvSpPr>
        <p:spPr bwMode="auto">
          <a:xfrm>
            <a:off x="2740025" y="5738813"/>
            <a:ext cx="352425" cy="344487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618" name="Rectangle 34"/>
          <p:cNvSpPr>
            <a:spLocks noChangeArrowheads="1"/>
          </p:cNvSpPr>
          <p:nvPr/>
        </p:nvSpPr>
        <p:spPr bwMode="auto">
          <a:xfrm>
            <a:off x="3092450" y="5738813"/>
            <a:ext cx="354013" cy="344487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619" name="Rectangle 35"/>
          <p:cNvSpPr>
            <a:spLocks noChangeArrowheads="1"/>
          </p:cNvSpPr>
          <p:nvPr/>
        </p:nvSpPr>
        <p:spPr bwMode="auto">
          <a:xfrm>
            <a:off x="3446463" y="5738813"/>
            <a:ext cx="352425" cy="344487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620" name="Rectangle 36"/>
          <p:cNvSpPr>
            <a:spLocks noChangeArrowheads="1"/>
          </p:cNvSpPr>
          <p:nvPr/>
        </p:nvSpPr>
        <p:spPr bwMode="auto">
          <a:xfrm>
            <a:off x="3798888" y="5738813"/>
            <a:ext cx="354012" cy="344487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621" name="Rectangle 37"/>
          <p:cNvSpPr>
            <a:spLocks noChangeArrowheads="1"/>
          </p:cNvSpPr>
          <p:nvPr/>
        </p:nvSpPr>
        <p:spPr bwMode="auto">
          <a:xfrm>
            <a:off x="4152900" y="5738813"/>
            <a:ext cx="354013" cy="344487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622" name="Rectangle 38"/>
          <p:cNvSpPr>
            <a:spLocks noChangeArrowheads="1"/>
          </p:cNvSpPr>
          <p:nvPr/>
        </p:nvSpPr>
        <p:spPr bwMode="auto">
          <a:xfrm>
            <a:off x="4506913" y="5738813"/>
            <a:ext cx="352425" cy="344487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623" name="Rectangle 39"/>
          <p:cNvSpPr>
            <a:spLocks noChangeArrowheads="1"/>
          </p:cNvSpPr>
          <p:nvPr/>
        </p:nvSpPr>
        <p:spPr bwMode="auto">
          <a:xfrm>
            <a:off x="4859338" y="5738813"/>
            <a:ext cx="354012" cy="344487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2</a:t>
            </a:r>
          </a:p>
        </p:txBody>
      </p:sp>
      <p:sp>
        <p:nvSpPr>
          <p:cNvPr id="67624" name="Rectangle 40"/>
          <p:cNvSpPr>
            <a:spLocks noChangeArrowheads="1"/>
          </p:cNvSpPr>
          <p:nvPr/>
        </p:nvSpPr>
        <p:spPr bwMode="auto">
          <a:xfrm>
            <a:off x="5213350" y="5738813"/>
            <a:ext cx="354013" cy="344487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3</a:t>
            </a:r>
          </a:p>
        </p:txBody>
      </p:sp>
      <p:sp>
        <p:nvSpPr>
          <p:cNvPr id="67625" name="Rectangle 41"/>
          <p:cNvSpPr>
            <a:spLocks noChangeArrowheads="1"/>
          </p:cNvSpPr>
          <p:nvPr/>
        </p:nvSpPr>
        <p:spPr bwMode="auto">
          <a:xfrm>
            <a:off x="5567363" y="5738813"/>
            <a:ext cx="352425" cy="344487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4</a:t>
            </a:r>
          </a:p>
        </p:txBody>
      </p:sp>
      <p:sp>
        <p:nvSpPr>
          <p:cNvPr id="67626" name="Rectangle 42"/>
          <p:cNvSpPr>
            <a:spLocks noChangeArrowheads="1"/>
          </p:cNvSpPr>
          <p:nvPr/>
        </p:nvSpPr>
        <p:spPr bwMode="auto">
          <a:xfrm>
            <a:off x="5919788" y="5738813"/>
            <a:ext cx="354012" cy="344487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5</a:t>
            </a:r>
          </a:p>
        </p:txBody>
      </p:sp>
      <p:sp>
        <p:nvSpPr>
          <p:cNvPr id="67627" name="Rectangle 43"/>
          <p:cNvSpPr>
            <a:spLocks noChangeArrowheads="1"/>
          </p:cNvSpPr>
          <p:nvPr/>
        </p:nvSpPr>
        <p:spPr bwMode="auto">
          <a:xfrm>
            <a:off x="6273800" y="5738813"/>
            <a:ext cx="354013" cy="344487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6</a:t>
            </a:r>
          </a:p>
        </p:txBody>
      </p:sp>
      <p:sp>
        <p:nvSpPr>
          <p:cNvPr id="67628" name="Rectangle 44"/>
          <p:cNvSpPr>
            <a:spLocks noChangeArrowheads="1"/>
          </p:cNvSpPr>
          <p:nvPr/>
        </p:nvSpPr>
        <p:spPr bwMode="auto">
          <a:xfrm>
            <a:off x="6627813" y="5738813"/>
            <a:ext cx="352425" cy="344487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7</a:t>
            </a:r>
          </a:p>
        </p:txBody>
      </p:sp>
      <p:sp>
        <p:nvSpPr>
          <p:cNvPr id="67629" name="Rectangle 45"/>
          <p:cNvSpPr>
            <a:spLocks noChangeArrowheads="1"/>
          </p:cNvSpPr>
          <p:nvPr/>
        </p:nvSpPr>
        <p:spPr bwMode="auto">
          <a:xfrm>
            <a:off x="6980238" y="5738813"/>
            <a:ext cx="354012" cy="344487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8</a:t>
            </a:r>
          </a:p>
        </p:txBody>
      </p:sp>
      <p:sp>
        <p:nvSpPr>
          <p:cNvPr id="67630" name="Rectangle 46"/>
          <p:cNvSpPr>
            <a:spLocks noChangeArrowheads="1"/>
          </p:cNvSpPr>
          <p:nvPr/>
        </p:nvSpPr>
        <p:spPr bwMode="auto">
          <a:xfrm>
            <a:off x="7334250" y="5738813"/>
            <a:ext cx="354013" cy="344487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9</a:t>
            </a:r>
          </a:p>
        </p:txBody>
      </p:sp>
      <p:sp>
        <p:nvSpPr>
          <p:cNvPr id="67631" name="Rectangle 47"/>
          <p:cNvSpPr>
            <a:spLocks noChangeArrowheads="1"/>
          </p:cNvSpPr>
          <p:nvPr/>
        </p:nvSpPr>
        <p:spPr bwMode="auto">
          <a:xfrm>
            <a:off x="7688263" y="5738813"/>
            <a:ext cx="352425" cy="344487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10</a:t>
            </a:r>
          </a:p>
        </p:txBody>
      </p:sp>
      <p:sp>
        <p:nvSpPr>
          <p:cNvPr id="67632" name="Rectangle 48"/>
          <p:cNvSpPr>
            <a:spLocks noChangeArrowheads="1"/>
          </p:cNvSpPr>
          <p:nvPr/>
        </p:nvSpPr>
        <p:spPr bwMode="auto">
          <a:xfrm>
            <a:off x="8040688" y="5738813"/>
            <a:ext cx="354012" cy="344487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11</a:t>
            </a:r>
          </a:p>
        </p:txBody>
      </p:sp>
      <p:sp>
        <p:nvSpPr>
          <p:cNvPr id="67633" name="Rectangle 49"/>
          <p:cNvSpPr>
            <a:spLocks noChangeArrowheads="1"/>
          </p:cNvSpPr>
          <p:nvPr/>
        </p:nvSpPr>
        <p:spPr bwMode="auto">
          <a:xfrm>
            <a:off x="8394700" y="5738813"/>
            <a:ext cx="354013" cy="344487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634" name="Rectangle 50"/>
          <p:cNvSpPr>
            <a:spLocks noChangeArrowheads="1"/>
          </p:cNvSpPr>
          <p:nvPr/>
        </p:nvSpPr>
        <p:spPr bwMode="auto">
          <a:xfrm>
            <a:off x="5567363" y="5162550"/>
            <a:ext cx="352425" cy="344488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635" name="Rectangle 51"/>
          <p:cNvSpPr>
            <a:spLocks noChangeArrowheads="1"/>
          </p:cNvSpPr>
          <p:nvPr/>
        </p:nvSpPr>
        <p:spPr bwMode="auto">
          <a:xfrm>
            <a:off x="5919788" y="5162550"/>
            <a:ext cx="354012" cy="344488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636" name="Rectangle 52"/>
          <p:cNvSpPr>
            <a:spLocks noChangeArrowheads="1"/>
          </p:cNvSpPr>
          <p:nvPr/>
        </p:nvSpPr>
        <p:spPr bwMode="auto">
          <a:xfrm>
            <a:off x="6273800" y="5162550"/>
            <a:ext cx="354013" cy="344488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637" name="Rectangle 53"/>
          <p:cNvSpPr>
            <a:spLocks noChangeArrowheads="1"/>
          </p:cNvSpPr>
          <p:nvPr/>
        </p:nvSpPr>
        <p:spPr bwMode="auto">
          <a:xfrm>
            <a:off x="6627813" y="5162550"/>
            <a:ext cx="352425" cy="344488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638" name="Rectangle 54"/>
          <p:cNvSpPr>
            <a:spLocks noChangeArrowheads="1"/>
          </p:cNvSpPr>
          <p:nvPr/>
        </p:nvSpPr>
        <p:spPr bwMode="auto">
          <a:xfrm>
            <a:off x="6980238" y="5162550"/>
            <a:ext cx="354012" cy="344488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639" name="Rectangle 55"/>
          <p:cNvSpPr>
            <a:spLocks noChangeArrowheads="1"/>
          </p:cNvSpPr>
          <p:nvPr/>
        </p:nvSpPr>
        <p:spPr bwMode="auto">
          <a:xfrm>
            <a:off x="7334250" y="5162550"/>
            <a:ext cx="354013" cy="344488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640" name="Rectangle 56"/>
          <p:cNvSpPr>
            <a:spLocks noChangeArrowheads="1"/>
          </p:cNvSpPr>
          <p:nvPr/>
        </p:nvSpPr>
        <p:spPr bwMode="auto">
          <a:xfrm>
            <a:off x="7688263" y="5162550"/>
            <a:ext cx="352425" cy="344488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641" name="Rectangle 57"/>
          <p:cNvSpPr>
            <a:spLocks noChangeArrowheads="1"/>
          </p:cNvSpPr>
          <p:nvPr/>
        </p:nvSpPr>
        <p:spPr bwMode="auto">
          <a:xfrm>
            <a:off x="8040688" y="5162550"/>
            <a:ext cx="354012" cy="344488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642" name="Rectangle 58"/>
          <p:cNvSpPr>
            <a:spLocks noChangeArrowheads="1"/>
          </p:cNvSpPr>
          <p:nvPr/>
        </p:nvSpPr>
        <p:spPr bwMode="auto">
          <a:xfrm>
            <a:off x="8394700" y="5162550"/>
            <a:ext cx="354013" cy="344488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7643" name="Text Box 59"/>
          <p:cNvSpPr txBox="1">
            <a:spLocks noChangeArrowheads="1"/>
          </p:cNvSpPr>
          <p:nvPr/>
        </p:nvSpPr>
        <p:spPr bwMode="auto">
          <a:xfrm>
            <a:off x="0" y="2924175"/>
            <a:ext cx="9316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GB" altLang="zh-CN" sz="2000" dirty="0" smtClean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Class </a:t>
            </a:r>
            <a:r>
              <a:rPr kumimoji="1" lang="en-US" altLang="zh-CN" sz="2000" dirty="0" smtClean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  <a:endParaRPr kumimoji="1" lang="en-US" altLang="zh-CN" sz="2000" dirty="0">
              <a:solidFill>
                <a:srgbClr val="33339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7644" name="Text Box 60"/>
          <p:cNvSpPr txBox="1">
            <a:spLocks noChangeArrowheads="1"/>
          </p:cNvSpPr>
          <p:nvPr/>
        </p:nvSpPr>
        <p:spPr bwMode="auto">
          <a:xfrm>
            <a:off x="0" y="3500438"/>
            <a:ext cx="9316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GB" altLang="zh-CN" sz="2000" dirty="0" smtClean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Class </a:t>
            </a:r>
            <a:r>
              <a:rPr kumimoji="1" lang="en-US" altLang="zh-CN" sz="2000" dirty="0" smtClean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2</a:t>
            </a:r>
            <a:endParaRPr kumimoji="1" lang="en-US" altLang="zh-CN" sz="2000" dirty="0">
              <a:solidFill>
                <a:srgbClr val="33339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7645" name="Text Box 61"/>
          <p:cNvSpPr txBox="1">
            <a:spLocks noChangeArrowheads="1"/>
          </p:cNvSpPr>
          <p:nvPr/>
        </p:nvSpPr>
        <p:spPr bwMode="auto">
          <a:xfrm>
            <a:off x="0" y="4422775"/>
            <a:ext cx="10504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GB" altLang="zh-CN" sz="2000" dirty="0" smtClean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Class </a:t>
            </a:r>
            <a:r>
              <a:rPr kumimoji="1" lang="en-US" altLang="zh-CN" sz="2000" dirty="0" smtClean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11</a:t>
            </a:r>
            <a:endParaRPr kumimoji="1" lang="en-US" altLang="zh-CN" sz="2000" dirty="0">
              <a:solidFill>
                <a:srgbClr val="33339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7646" name="Text Box 62"/>
          <p:cNvSpPr txBox="1">
            <a:spLocks noChangeArrowheads="1"/>
          </p:cNvSpPr>
          <p:nvPr/>
        </p:nvSpPr>
        <p:spPr bwMode="auto">
          <a:xfrm>
            <a:off x="249238" y="4995863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FIFO</a:t>
            </a:r>
          </a:p>
        </p:txBody>
      </p:sp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249238" y="5572125"/>
            <a:ext cx="776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WFQ</a:t>
            </a:r>
          </a:p>
        </p:txBody>
      </p:sp>
      <p:sp>
        <p:nvSpPr>
          <p:cNvPr id="67648" name="Text Box 64"/>
          <p:cNvSpPr txBox="1">
            <a:spLocks noChangeArrowheads="1"/>
          </p:cNvSpPr>
          <p:nvPr/>
        </p:nvSpPr>
        <p:spPr bwMode="auto">
          <a:xfrm rot="-5400000">
            <a:off x="297657" y="3945731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…</a:t>
            </a:r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332909" y="1533451"/>
            <a:ext cx="733245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14350" indent="-514350">
              <a:buAutoNum type="alphaLcParenBoth"/>
            </a:pPr>
            <a:r>
              <a:rPr kumimoji="1" lang="en-US" altLang="zh-CN" sz="2800" dirty="0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Packets of </a:t>
            </a:r>
            <a:r>
              <a:rPr kumimoji="1" lang="en-GB" altLang="zh-CN" sz="2800" dirty="0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class</a:t>
            </a:r>
            <a:r>
              <a:rPr kumimoji="1" lang="zh-CN" altLang="en-US" sz="2800" dirty="0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 </a:t>
            </a:r>
            <a:r>
              <a:rPr kumimoji="1" lang="en-US" altLang="zh-CN" sz="2800" dirty="0">
                <a:solidFill>
                  <a:srgbClr val="333399"/>
                </a:solidFill>
                <a:latin typeface="+mn-lt"/>
                <a:ea typeface="黑体" pitchFamily="49" charset="-122"/>
              </a:rPr>
              <a:t>1 </a:t>
            </a:r>
            <a:r>
              <a:rPr kumimoji="1" lang="en-GB" altLang="zh-CN" sz="2800" dirty="0" smtClean="0">
                <a:solidFill>
                  <a:srgbClr val="FF0000"/>
                </a:solidFill>
                <a:latin typeface="+mn-lt"/>
                <a:ea typeface="黑体" pitchFamily="49" charset="-122"/>
              </a:rPr>
              <a:t>consecutively</a:t>
            </a:r>
            <a:r>
              <a:rPr kumimoji="1" lang="en-GB" altLang="zh-CN" sz="2800" dirty="0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 arrive: </a:t>
            </a:r>
          </a:p>
          <a:p>
            <a:pPr marL="514350" indent="-514350"/>
            <a:r>
              <a:rPr kumimoji="1" lang="en-GB" altLang="zh-CN" sz="2800" dirty="0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	w</a:t>
            </a:r>
            <a:r>
              <a:rPr kumimoji="1" lang="en-GB" altLang="zh-CN" sz="2800" baseline="-25000" dirty="0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1</a:t>
            </a:r>
            <a:r>
              <a:rPr kumimoji="1" lang="en-GB" altLang="zh-CN" sz="2800" dirty="0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=0.5, </a:t>
            </a:r>
            <a:r>
              <a:rPr kumimoji="1" lang="en-GB" altLang="zh-CN" sz="2800" dirty="0" err="1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w</a:t>
            </a:r>
            <a:r>
              <a:rPr kumimoji="1" lang="en-GB" altLang="zh-CN" sz="2800" baseline="-25000" dirty="0" err="1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i</a:t>
            </a:r>
            <a:r>
              <a:rPr kumimoji="1" lang="en-GB" altLang="zh-CN" sz="2800" dirty="0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 = 0.05 (</a:t>
            </a:r>
            <a:r>
              <a:rPr kumimoji="1" lang="en-GB" altLang="zh-CN" sz="2800" dirty="0" err="1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i</a:t>
            </a:r>
            <a:r>
              <a:rPr kumimoji="1" lang="en-GB" altLang="zh-CN" sz="2800" dirty="0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=2 </a:t>
            </a:r>
            <a:r>
              <a:rPr kumimoji="1" lang="en-US" altLang="zh-CN" sz="2800" dirty="0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~ 11</a:t>
            </a:r>
            <a:r>
              <a:rPr kumimoji="1" lang="en-GB" altLang="zh-CN" sz="2800" dirty="0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)</a:t>
            </a:r>
            <a:endParaRPr kumimoji="1" lang="zh-CN" altLang="en-US" sz="2800" dirty="0">
              <a:solidFill>
                <a:srgbClr val="333399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67650" name="Line 66"/>
          <p:cNvSpPr>
            <a:spLocks noChangeShapeType="1"/>
          </p:cNvSpPr>
          <p:nvPr/>
        </p:nvSpPr>
        <p:spPr bwMode="auto">
          <a:xfrm>
            <a:off x="1236663" y="3433763"/>
            <a:ext cx="7688262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51" name="Line 67"/>
          <p:cNvSpPr>
            <a:spLocks noChangeShapeType="1"/>
          </p:cNvSpPr>
          <p:nvPr/>
        </p:nvSpPr>
        <p:spPr bwMode="auto">
          <a:xfrm>
            <a:off x="1236663" y="4010025"/>
            <a:ext cx="7688262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52" name="Line 68"/>
          <p:cNvSpPr>
            <a:spLocks noChangeShapeType="1"/>
          </p:cNvSpPr>
          <p:nvPr/>
        </p:nvSpPr>
        <p:spPr bwMode="auto">
          <a:xfrm>
            <a:off x="1236663" y="4930775"/>
            <a:ext cx="7688262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1236663" y="5507038"/>
            <a:ext cx="7688262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54" name="Line 70"/>
          <p:cNvSpPr>
            <a:spLocks noChangeShapeType="1"/>
          </p:cNvSpPr>
          <p:nvPr/>
        </p:nvSpPr>
        <p:spPr bwMode="auto">
          <a:xfrm>
            <a:off x="1236663" y="6083300"/>
            <a:ext cx="7688262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8891588" y="3040063"/>
            <a:ext cx="254000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i="1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t</a:t>
            </a:r>
          </a:p>
        </p:txBody>
      </p:sp>
      <p:sp>
        <p:nvSpPr>
          <p:cNvPr id="67656" name="Text Box 72"/>
          <p:cNvSpPr txBox="1">
            <a:spLocks noChangeArrowheads="1"/>
          </p:cNvSpPr>
          <p:nvPr/>
        </p:nvSpPr>
        <p:spPr bwMode="auto">
          <a:xfrm>
            <a:off x="8891588" y="3683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i="1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t</a:t>
            </a:r>
          </a:p>
        </p:txBody>
      </p:sp>
      <p:sp>
        <p:nvSpPr>
          <p:cNvPr id="67657" name="Text Box 73"/>
          <p:cNvSpPr txBox="1">
            <a:spLocks noChangeArrowheads="1"/>
          </p:cNvSpPr>
          <p:nvPr/>
        </p:nvSpPr>
        <p:spPr bwMode="auto">
          <a:xfrm>
            <a:off x="8891588" y="4602163"/>
            <a:ext cx="254000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i="1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t</a:t>
            </a:r>
          </a:p>
        </p:txBody>
      </p:sp>
      <p:sp>
        <p:nvSpPr>
          <p:cNvPr id="67658" name="Text Box 74"/>
          <p:cNvSpPr txBox="1">
            <a:spLocks noChangeArrowheads="1"/>
          </p:cNvSpPr>
          <p:nvPr/>
        </p:nvSpPr>
        <p:spPr bwMode="auto">
          <a:xfrm>
            <a:off x="8891588" y="51133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i="1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t</a:t>
            </a:r>
          </a:p>
        </p:txBody>
      </p:sp>
      <p:sp>
        <p:nvSpPr>
          <p:cNvPr id="67659" name="Text Box 75"/>
          <p:cNvSpPr txBox="1">
            <a:spLocks noChangeArrowheads="1"/>
          </p:cNvSpPr>
          <p:nvPr/>
        </p:nvSpPr>
        <p:spPr bwMode="auto">
          <a:xfrm>
            <a:off x="8891588" y="56896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i="1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t</a:t>
            </a:r>
          </a:p>
        </p:txBody>
      </p:sp>
      <p:sp>
        <p:nvSpPr>
          <p:cNvPr id="76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43413" y="6400800"/>
            <a:ext cx="3862387" cy="457200"/>
          </a:xfrm>
        </p:spPr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77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162925" y="6400800"/>
            <a:ext cx="676275" cy="4572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fld id="{313853B6-CEEF-473E-B529-132B7E08731A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75"/>
          <p:cNvSpPr>
            <a:spLocks noChangeArrowheads="1"/>
          </p:cNvSpPr>
          <p:nvPr/>
        </p:nvSpPr>
        <p:spPr bwMode="auto">
          <a:xfrm>
            <a:off x="1319213" y="2088396"/>
            <a:ext cx="352425" cy="341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13" name="Rectangle 76"/>
          <p:cNvSpPr>
            <a:spLocks noChangeArrowheads="1"/>
          </p:cNvSpPr>
          <p:nvPr/>
        </p:nvSpPr>
        <p:spPr bwMode="auto">
          <a:xfrm>
            <a:off x="2024063" y="2088396"/>
            <a:ext cx="352425" cy="341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14" name="Rectangle 77"/>
          <p:cNvSpPr>
            <a:spLocks noChangeArrowheads="1"/>
          </p:cNvSpPr>
          <p:nvPr/>
        </p:nvSpPr>
        <p:spPr bwMode="auto">
          <a:xfrm>
            <a:off x="2727325" y="2088396"/>
            <a:ext cx="352425" cy="341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15" name="Rectangle 78"/>
          <p:cNvSpPr>
            <a:spLocks noChangeArrowheads="1"/>
          </p:cNvSpPr>
          <p:nvPr/>
        </p:nvSpPr>
        <p:spPr bwMode="auto">
          <a:xfrm>
            <a:off x="3432175" y="2088396"/>
            <a:ext cx="352425" cy="341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16" name="Rectangle 79"/>
          <p:cNvSpPr>
            <a:spLocks noChangeArrowheads="1"/>
          </p:cNvSpPr>
          <p:nvPr/>
        </p:nvSpPr>
        <p:spPr bwMode="auto">
          <a:xfrm>
            <a:off x="4135438" y="2088396"/>
            <a:ext cx="352425" cy="341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17" name="Rectangle 80"/>
          <p:cNvSpPr>
            <a:spLocks noChangeArrowheads="1"/>
          </p:cNvSpPr>
          <p:nvPr/>
        </p:nvSpPr>
        <p:spPr bwMode="auto">
          <a:xfrm>
            <a:off x="4840288" y="2088396"/>
            <a:ext cx="350837" cy="341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18" name="Rectangle 81"/>
          <p:cNvSpPr>
            <a:spLocks noChangeArrowheads="1"/>
          </p:cNvSpPr>
          <p:nvPr/>
        </p:nvSpPr>
        <p:spPr bwMode="auto">
          <a:xfrm>
            <a:off x="5543550" y="2088396"/>
            <a:ext cx="352425" cy="341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19" name="Rectangle 82"/>
          <p:cNvSpPr>
            <a:spLocks noChangeArrowheads="1"/>
          </p:cNvSpPr>
          <p:nvPr/>
        </p:nvSpPr>
        <p:spPr bwMode="auto">
          <a:xfrm>
            <a:off x="6248400" y="2088396"/>
            <a:ext cx="350838" cy="341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20" name="Rectangle 83"/>
          <p:cNvSpPr>
            <a:spLocks noChangeArrowheads="1"/>
          </p:cNvSpPr>
          <p:nvPr/>
        </p:nvSpPr>
        <p:spPr bwMode="auto">
          <a:xfrm>
            <a:off x="6951663" y="2088396"/>
            <a:ext cx="352425" cy="341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21" name="Rectangle 84"/>
          <p:cNvSpPr>
            <a:spLocks noChangeArrowheads="1"/>
          </p:cNvSpPr>
          <p:nvPr/>
        </p:nvSpPr>
        <p:spPr bwMode="auto">
          <a:xfrm>
            <a:off x="7656513" y="2088396"/>
            <a:ext cx="350837" cy="341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22" name="Rectangle 85"/>
          <p:cNvSpPr>
            <a:spLocks noChangeArrowheads="1"/>
          </p:cNvSpPr>
          <p:nvPr/>
        </p:nvSpPr>
        <p:spPr bwMode="auto">
          <a:xfrm>
            <a:off x="8359775" y="2088396"/>
            <a:ext cx="352425" cy="341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23" name="Rectangle 86"/>
          <p:cNvSpPr>
            <a:spLocks noChangeArrowheads="1"/>
          </p:cNvSpPr>
          <p:nvPr/>
        </p:nvSpPr>
        <p:spPr bwMode="auto">
          <a:xfrm>
            <a:off x="1319213" y="2656721"/>
            <a:ext cx="352425" cy="342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2</a:t>
            </a:r>
          </a:p>
        </p:txBody>
      </p:sp>
      <p:sp>
        <p:nvSpPr>
          <p:cNvPr id="68624" name="Rectangle 87"/>
          <p:cNvSpPr>
            <a:spLocks noChangeArrowheads="1"/>
          </p:cNvSpPr>
          <p:nvPr/>
        </p:nvSpPr>
        <p:spPr bwMode="auto">
          <a:xfrm>
            <a:off x="1319213" y="3567946"/>
            <a:ext cx="352425" cy="342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11</a:t>
            </a:r>
          </a:p>
        </p:txBody>
      </p:sp>
      <p:sp>
        <p:nvSpPr>
          <p:cNvPr id="68625" name="Rectangle 88"/>
          <p:cNvSpPr>
            <a:spLocks noChangeArrowheads="1"/>
          </p:cNvSpPr>
          <p:nvPr/>
        </p:nvSpPr>
        <p:spPr bwMode="auto">
          <a:xfrm>
            <a:off x="1319213" y="4137858"/>
            <a:ext cx="352425" cy="342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26" name="Rectangle 89"/>
          <p:cNvSpPr>
            <a:spLocks noChangeArrowheads="1"/>
          </p:cNvSpPr>
          <p:nvPr/>
        </p:nvSpPr>
        <p:spPr bwMode="auto">
          <a:xfrm>
            <a:off x="1671638" y="4137858"/>
            <a:ext cx="352425" cy="342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2</a:t>
            </a:r>
          </a:p>
        </p:txBody>
      </p:sp>
      <p:sp>
        <p:nvSpPr>
          <p:cNvPr id="68627" name="Rectangle 90"/>
          <p:cNvSpPr>
            <a:spLocks noChangeArrowheads="1"/>
          </p:cNvSpPr>
          <p:nvPr/>
        </p:nvSpPr>
        <p:spPr bwMode="auto">
          <a:xfrm>
            <a:off x="2024063" y="4137858"/>
            <a:ext cx="352425" cy="342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3</a:t>
            </a:r>
          </a:p>
        </p:txBody>
      </p:sp>
      <p:sp>
        <p:nvSpPr>
          <p:cNvPr id="68628" name="Rectangle 91"/>
          <p:cNvSpPr>
            <a:spLocks noChangeArrowheads="1"/>
          </p:cNvSpPr>
          <p:nvPr/>
        </p:nvSpPr>
        <p:spPr bwMode="auto">
          <a:xfrm>
            <a:off x="2376488" y="4137858"/>
            <a:ext cx="350837" cy="342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4</a:t>
            </a:r>
          </a:p>
        </p:txBody>
      </p:sp>
      <p:sp>
        <p:nvSpPr>
          <p:cNvPr id="68629" name="Rectangle 92"/>
          <p:cNvSpPr>
            <a:spLocks noChangeArrowheads="1"/>
          </p:cNvSpPr>
          <p:nvPr/>
        </p:nvSpPr>
        <p:spPr bwMode="auto">
          <a:xfrm>
            <a:off x="2727325" y="4137858"/>
            <a:ext cx="352425" cy="342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5</a:t>
            </a:r>
          </a:p>
        </p:txBody>
      </p:sp>
      <p:sp>
        <p:nvSpPr>
          <p:cNvPr id="68630" name="Rectangle 93"/>
          <p:cNvSpPr>
            <a:spLocks noChangeArrowheads="1"/>
          </p:cNvSpPr>
          <p:nvPr/>
        </p:nvSpPr>
        <p:spPr bwMode="auto">
          <a:xfrm>
            <a:off x="3079750" y="4137858"/>
            <a:ext cx="352425" cy="342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6</a:t>
            </a:r>
          </a:p>
        </p:txBody>
      </p:sp>
      <p:sp>
        <p:nvSpPr>
          <p:cNvPr id="68631" name="Rectangle 94"/>
          <p:cNvSpPr>
            <a:spLocks noChangeArrowheads="1"/>
          </p:cNvSpPr>
          <p:nvPr/>
        </p:nvSpPr>
        <p:spPr bwMode="auto">
          <a:xfrm>
            <a:off x="3432175" y="4137858"/>
            <a:ext cx="352425" cy="342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7</a:t>
            </a:r>
          </a:p>
        </p:txBody>
      </p:sp>
      <p:sp>
        <p:nvSpPr>
          <p:cNvPr id="68632" name="Rectangle 95"/>
          <p:cNvSpPr>
            <a:spLocks noChangeArrowheads="1"/>
          </p:cNvSpPr>
          <p:nvPr/>
        </p:nvSpPr>
        <p:spPr bwMode="auto">
          <a:xfrm>
            <a:off x="3784600" y="4137858"/>
            <a:ext cx="350838" cy="342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8</a:t>
            </a:r>
          </a:p>
        </p:txBody>
      </p:sp>
      <p:sp>
        <p:nvSpPr>
          <p:cNvPr id="68633" name="Rectangle 96"/>
          <p:cNvSpPr>
            <a:spLocks noChangeArrowheads="1"/>
          </p:cNvSpPr>
          <p:nvPr/>
        </p:nvSpPr>
        <p:spPr bwMode="auto">
          <a:xfrm>
            <a:off x="4135438" y="4137858"/>
            <a:ext cx="352425" cy="342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9</a:t>
            </a:r>
          </a:p>
        </p:txBody>
      </p:sp>
      <p:sp>
        <p:nvSpPr>
          <p:cNvPr id="68634" name="Rectangle 97"/>
          <p:cNvSpPr>
            <a:spLocks noChangeArrowheads="1"/>
          </p:cNvSpPr>
          <p:nvPr/>
        </p:nvSpPr>
        <p:spPr bwMode="auto">
          <a:xfrm>
            <a:off x="4487863" y="4137858"/>
            <a:ext cx="352425" cy="342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10</a:t>
            </a:r>
          </a:p>
        </p:txBody>
      </p:sp>
      <p:sp>
        <p:nvSpPr>
          <p:cNvPr id="68635" name="Rectangle 98"/>
          <p:cNvSpPr>
            <a:spLocks noChangeArrowheads="1"/>
          </p:cNvSpPr>
          <p:nvPr/>
        </p:nvSpPr>
        <p:spPr bwMode="auto">
          <a:xfrm>
            <a:off x="4840288" y="4137858"/>
            <a:ext cx="350837" cy="342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11</a:t>
            </a:r>
          </a:p>
        </p:txBody>
      </p:sp>
      <p:sp>
        <p:nvSpPr>
          <p:cNvPr id="68636" name="Rectangle 99"/>
          <p:cNvSpPr>
            <a:spLocks noChangeArrowheads="1"/>
          </p:cNvSpPr>
          <p:nvPr/>
        </p:nvSpPr>
        <p:spPr bwMode="auto">
          <a:xfrm>
            <a:off x="5191125" y="4137858"/>
            <a:ext cx="352425" cy="342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37" name="Rectangle 100"/>
          <p:cNvSpPr>
            <a:spLocks noChangeArrowheads="1"/>
          </p:cNvSpPr>
          <p:nvPr/>
        </p:nvSpPr>
        <p:spPr bwMode="auto">
          <a:xfrm>
            <a:off x="1319213" y="4707771"/>
            <a:ext cx="352425" cy="341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38" name="Rectangle 101"/>
          <p:cNvSpPr>
            <a:spLocks noChangeArrowheads="1"/>
          </p:cNvSpPr>
          <p:nvPr/>
        </p:nvSpPr>
        <p:spPr bwMode="auto">
          <a:xfrm>
            <a:off x="2024063" y="4707771"/>
            <a:ext cx="352425" cy="341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39" name="Rectangle 102"/>
          <p:cNvSpPr>
            <a:spLocks noChangeArrowheads="1"/>
          </p:cNvSpPr>
          <p:nvPr/>
        </p:nvSpPr>
        <p:spPr bwMode="auto">
          <a:xfrm>
            <a:off x="2727325" y="4707771"/>
            <a:ext cx="352425" cy="341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40" name="Rectangle 103"/>
          <p:cNvSpPr>
            <a:spLocks noChangeArrowheads="1"/>
          </p:cNvSpPr>
          <p:nvPr/>
        </p:nvSpPr>
        <p:spPr bwMode="auto">
          <a:xfrm>
            <a:off x="3432175" y="4707771"/>
            <a:ext cx="352425" cy="341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41" name="Rectangle 104"/>
          <p:cNvSpPr>
            <a:spLocks noChangeArrowheads="1"/>
          </p:cNvSpPr>
          <p:nvPr/>
        </p:nvSpPr>
        <p:spPr bwMode="auto">
          <a:xfrm>
            <a:off x="4135438" y="4707771"/>
            <a:ext cx="352425" cy="341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42" name="Rectangle 105"/>
          <p:cNvSpPr>
            <a:spLocks noChangeArrowheads="1"/>
          </p:cNvSpPr>
          <p:nvPr/>
        </p:nvSpPr>
        <p:spPr bwMode="auto">
          <a:xfrm>
            <a:off x="4840288" y="4707771"/>
            <a:ext cx="350837" cy="341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43" name="Rectangle 106"/>
          <p:cNvSpPr>
            <a:spLocks noChangeArrowheads="1"/>
          </p:cNvSpPr>
          <p:nvPr/>
        </p:nvSpPr>
        <p:spPr bwMode="auto">
          <a:xfrm>
            <a:off x="5543550" y="4707771"/>
            <a:ext cx="352425" cy="341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44" name="Rectangle 107"/>
          <p:cNvSpPr>
            <a:spLocks noChangeArrowheads="1"/>
          </p:cNvSpPr>
          <p:nvPr/>
        </p:nvSpPr>
        <p:spPr bwMode="auto">
          <a:xfrm>
            <a:off x="6248400" y="4707771"/>
            <a:ext cx="350838" cy="341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45" name="Rectangle 108"/>
          <p:cNvSpPr>
            <a:spLocks noChangeArrowheads="1"/>
          </p:cNvSpPr>
          <p:nvPr/>
        </p:nvSpPr>
        <p:spPr bwMode="auto">
          <a:xfrm>
            <a:off x="6951663" y="4707771"/>
            <a:ext cx="352425" cy="341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46" name="Rectangle 109"/>
          <p:cNvSpPr>
            <a:spLocks noChangeArrowheads="1"/>
          </p:cNvSpPr>
          <p:nvPr/>
        </p:nvSpPr>
        <p:spPr bwMode="auto">
          <a:xfrm>
            <a:off x="7656513" y="4707771"/>
            <a:ext cx="350837" cy="341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47" name="Rectangle 110"/>
          <p:cNvSpPr>
            <a:spLocks noChangeArrowheads="1"/>
          </p:cNvSpPr>
          <p:nvPr/>
        </p:nvSpPr>
        <p:spPr bwMode="auto">
          <a:xfrm>
            <a:off x="1671638" y="4707771"/>
            <a:ext cx="352425" cy="341312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2</a:t>
            </a:r>
          </a:p>
        </p:txBody>
      </p:sp>
      <p:sp>
        <p:nvSpPr>
          <p:cNvPr id="68648" name="Rectangle 111"/>
          <p:cNvSpPr>
            <a:spLocks noChangeArrowheads="1"/>
          </p:cNvSpPr>
          <p:nvPr/>
        </p:nvSpPr>
        <p:spPr bwMode="auto">
          <a:xfrm>
            <a:off x="2376488" y="4707771"/>
            <a:ext cx="350837" cy="341312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3</a:t>
            </a:r>
          </a:p>
        </p:txBody>
      </p:sp>
      <p:sp>
        <p:nvSpPr>
          <p:cNvPr id="68649" name="Rectangle 112"/>
          <p:cNvSpPr>
            <a:spLocks noChangeArrowheads="1"/>
          </p:cNvSpPr>
          <p:nvPr/>
        </p:nvSpPr>
        <p:spPr bwMode="auto">
          <a:xfrm>
            <a:off x="3079750" y="4707771"/>
            <a:ext cx="352425" cy="341312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4</a:t>
            </a:r>
          </a:p>
        </p:txBody>
      </p:sp>
      <p:sp>
        <p:nvSpPr>
          <p:cNvPr id="68650" name="Rectangle 113"/>
          <p:cNvSpPr>
            <a:spLocks noChangeArrowheads="1"/>
          </p:cNvSpPr>
          <p:nvPr/>
        </p:nvSpPr>
        <p:spPr bwMode="auto">
          <a:xfrm>
            <a:off x="3784600" y="4707771"/>
            <a:ext cx="350838" cy="341312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5</a:t>
            </a:r>
          </a:p>
        </p:txBody>
      </p:sp>
      <p:sp>
        <p:nvSpPr>
          <p:cNvPr id="68651" name="Rectangle 114"/>
          <p:cNvSpPr>
            <a:spLocks noChangeArrowheads="1"/>
          </p:cNvSpPr>
          <p:nvPr/>
        </p:nvSpPr>
        <p:spPr bwMode="auto">
          <a:xfrm>
            <a:off x="4487863" y="4707771"/>
            <a:ext cx="352425" cy="341312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6</a:t>
            </a:r>
          </a:p>
        </p:txBody>
      </p:sp>
      <p:sp>
        <p:nvSpPr>
          <p:cNvPr id="68652" name="Rectangle 115"/>
          <p:cNvSpPr>
            <a:spLocks noChangeArrowheads="1"/>
          </p:cNvSpPr>
          <p:nvPr/>
        </p:nvSpPr>
        <p:spPr bwMode="auto">
          <a:xfrm>
            <a:off x="5191125" y="4707771"/>
            <a:ext cx="352425" cy="341312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7</a:t>
            </a:r>
          </a:p>
        </p:txBody>
      </p:sp>
      <p:sp>
        <p:nvSpPr>
          <p:cNvPr id="68653" name="Rectangle 116"/>
          <p:cNvSpPr>
            <a:spLocks noChangeArrowheads="1"/>
          </p:cNvSpPr>
          <p:nvPr/>
        </p:nvSpPr>
        <p:spPr bwMode="auto">
          <a:xfrm>
            <a:off x="5895975" y="4707771"/>
            <a:ext cx="352425" cy="341312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8</a:t>
            </a:r>
          </a:p>
        </p:txBody>
      </p:sp>
      <p:sp>
        <p:nvSpPr>
          <p:cNvPr id="68654" name="Rectangle 117"/>
          <p:cNvSpPr>
            <a:spLocks noChangeArrowheads="1"/>
          </p:cNvSpPr>
          <p:nvPr/>
        </p:nvSpPr>
        <p:spPr bwMode="auto">
          <a:xfrm>
            <a:off x="6599238" y="4707771"/>
            <a:ext cx="352425" cy="341312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9</a:t>
            </a:r>
          </a:p>
        </p:txBody>
      </p:sp>
      <p:sp>
        <p:nvSpPr>
          <p:cNvPr id="68655" name="Rectangle 118"/>
          <p:cNvSpPr>
            <a:spLocks noChangeArrowheads="1"/>
          </p:cNvSpPr>
          <p:nvPr/>
        </p:nvSpPr>
        <p:spPr bwMode="auto">
          <a:xfrm>
            <a:off x="7304088" y="4707771"/>
            <a:ext cx="352425" cy="341312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10</a:t>
            </a:r>
          </a:p>
        </p:txBody>
      </p:sp>
      <p:sp>
        <p:nvSpPr>
          <p:cNvPr id="68656" name="Rectangle 119"/>
          <p:cNvSpPr>
            <a:spLocks noChangeArrowheads="1"/>
          </p:cNvSpPr>
          <p:nvPr/>
        </p:nvSpPr>
        <p:spPr bwMode="auto">
          <a:xfrm>
            <a:off x="8007350" y="4707771"/>
            <a:ext cx="352425" cy="341312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11</a:t>
            </a:r>
          </a:p>
        </p:txBody>
      </p:sp>
      <p:sp>
        <p:nvSpPr>
          <p:cNvPr id="68657" name="Rectangle 120"/>
          <p:cNvSpPr>
            <a:spLocks noChangeArrowheads="1"/>
          </p:cNvSpPr>
          <p:nvPr/>
        </p:nvSpPr>
        <p:spPr bwMode="auto">
          <a:xfrm>
            <a:off x="8359775" y="4707771"/>
            <a:ext cx="352425" cy="341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58" name="Rectangle 121"/>
          <p:cNvSpPr>
            <a:spLocks noChangeArrowheads="1"/>
          </p:cNvSpPr>
          <p:nvPr/>
        </p:nvSpPr>
        <p:spPr bwMode="auto">
          <a:xfrm>
            <a:off x="5543550" y="4137858"/>
            <a:ext cx="352425" cy="342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59" name="Rectangle 122"/>
          <p:cNvSpPr>
            <a:spLocks noChangeArrowheads="1"/>
          </p:cNvSpPr>
          <p:nvPr/>
        </p:nvSpPr>
        <p:spPr bwMode="auto">
          <a:xfrm>
            <a:off x="5895975" y="4137858"/>
            <a:ext cx="352425" cy="342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60" name="Rectangle 123"/>
          <p:cNvSpPr>
            <a:spLocks noChangeArrowheads="1"/>
          </p:cNvSpPr>
          <p:nvPr/>
        </p:nvSpPr>
        <p:spPr bwMode="auto">
          <a:xfrm>
            <a:off x="6248400" y="4137858"/>
            <a:ext cx="350838" cy="342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61" name="Rectangle 124"/>
          <p:cNvSpPr>
            <a:spLocks noChangeArrowheads="1"/>
          </p:cNvSpPr>
          <p:nvPr/>
        </p:nvSpPr>
        <p:spPr bwMode="auto">
          <a:xfrm>
            <a:off x="6599238" y="4137858"/>
            <a:ext cx="352425" cy="342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62" name="Rectangle 125"/>
          <p:cNvSpPr>
            <a:spLocks noChangeArrowheads="1"/>
          </p:cNvSpPr>
          <p:nvPr/>
        </p:nvSpPr>
        <p:spPr bwMode="auto">
          <a:xfrm>
            <a:off x="6951663" y="4137858"/>
            <a:ext cx="352425" cy="342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63" name="Rectangle 126"/>
          <p:cNvSpPr>
            <a:spLocks noChangeArrowheads="1"/>
          </p:cNvSpPr>
          <p:nvPr/>
        </p:nvSpPr>
        <p:spPr bwMode="auto">
          <a:xfrm>
            <a:off x="7304088" y="4137858"/>
            <a:ext cx="352425" cy="342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64" name="Rectangle 127"/>
          <p:cNvSpPr>
            <a:spLocks noChangeArrowheads="1"/>
          </p:cNvSpPr>
          <p:nvPr/>
        </p:nvSpPr>
        <p:spPr bwMode="auto">
          <a:xfrm>
            <a:off x="7656513" y="4137858"/>
            <a:ext cx="350837" cy="342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65" name="Rectangle 128"/>
          <p:cNvSpPr>
            <a:spLocks noChangeArrowheads="1"/>
          </p:cNvSpPr>
          <p:nvPr/>
        </p:nvSpPr>
        <p:spPr bwMode="auto">
          <a:xfrm>
            <a:off x="8007350" y="4137858"/>
            <a:ext cx="352425" cy="342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66" name="Rectangle 129"/>
          <p:cNvSpPr>
            <a:spLocks noChangeArrowheads="1"/>
          </p:cNvSpPr>
          <p:nvPr/>
        </p:nvSpPr>
        <p:spPr bwMode="auto">
          <a:xfrm>
            <a:off x="8359775" y="4137858"/>
            <a:ext cx="352425" cy="342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8672" name="Text Box 135"/>
          <p:cNvSpPr txBox="1">
            <a:spLocks noChangeArrowheads="1"/>
          </p:cNvSpPr>
          <p:nvPr/>
        </p:nvSpPr>
        <p:spPr bwMode="auto">
          <a:xfrm rot="-5400000">
            <a:off x="297657" y="3065501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…</a:t>
            </a:r>
          </a:p>
        </p:txBody>
      </p:sp>
      <p:sp>
        <p:nvSpPr>
          <p:cNvPr id="68673" name="Line 136"/>
          <p:cNvSpPr>
            <a:spLocks noChangeShapeType="1"/>
          </p:cNvSpPr>
          <p:nvPr/>
        </p:nvSpPr>
        <p:spPr bwMode="auto">
          <a:xfrm>
            <a:off x="1231900" y="2429708"/>
            <a:ext cx="7656513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74" name="Line 137"/>
          <p:cNvSpPr>
            <a:spLocks noChangeShapeType="1"/>
          </p:cNvSpPr>
          <p:nvPr/>
        </p:nvSpPr>
        <p:spPr bwMode="auto">
          <a:xfrm>
            <a:off x="1231900" y="2999621"/>
            <a:ext cx="7656513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75" name="Line 138"/>
          <p:cNvSpPr>
            <a:spLocks noChangeShapeType="1"/>
          </p:cNvSpPr>
          <p:nvPr/>
        </p:nvSpPr>
        <p:spPr bwMode="auto">
          <a:xfrm>
            <a:off x="1231900" y="3910846"/>
            <a:ext cx="7656513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76" name="Line 139"/>
          <p:cNvSpPr>
            <a:spLocks noChangeShapeType="1"/>
          </p:cNvSpPr>
          <p:nvPr/>
        </p:nvSpPr>
        <p:spPr bwMode="auto">
          <a:xfrm>
            <a:off x="1231900" y="4480758"/>
            <a:ext cx="7656513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77" name="Line 140"/>
          <p:cNvSpPr>
            <a:spLocks noChangeShapeType="1"/>
          </p:cNvSpPr>
          <p:nvPr/>
        </p:nvSpPr>
        <p:spPr bwMode="auto">
          <a:xfrm>
            <a:off x="1231900" y="5049083"/>
            <a:ext cx="7656513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78" name="Text Box 141"/>
          <p:cNvSpPr txBox="1">
            <a:spLocks noChangeArrowheads="1"/>
          </p:cNvSpPr>
          <p:nvPr/>
        </p:nvSpPr>
        <p:spPr bwMode="auto">
          <a:xfrm>
            <a:off x="8853488" y="2064583"/>
            <a:ext cx="252412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i="1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t</a:t>
            </a:r>
          </a:p>
        </p:txBody>
      </p:sp>
      <p:sp>
        <p:nvSpPr>
          <p:cNvPr id="68679" name="Text Box 142"/>
          <p:cNvSpPr txBox="1">
            <a:spLocks noChangeArrowheads="1"/>
          </p:cNvSpPr>
          <p:nvPr/>
        </p:nvSpPr>
        <p:spPr bwMode="auto">
          <a:xfrm>
            <a:off x="8853488" y="2632908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i="1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t</a:t>
            </a:r>
          </a:p>
        </p:txBody>
      </p:sp>
      <p:sp>
        <p:nvSpPr>
          <p:cNvPr id="68680" name="Text Box 143"/>
          <p:cNvSpPr txBox="1">
            <a:spLocks noChangeArrowheads="1"/>
          </p:cNvSpPr>
          <p:nvPr/>
        </p:nvSpPr>
        <p:spPr bwMode="auto">
          <a:xfrm>
            <a:off x="8853488" y="3545721"/>
            <a:ext cx="25241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i="1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t</a:t>
            </a:r>
          </a:p>
        </p:txBody>
      </p:sp>
      <p:sp>
        <p:nvSpPr>
          <p:cNvPr id="68681" name="Text Box 144"/>
          <p:cNvSpPr txBox="1">
            <a:spLocks noChangeArrowheads="1"/>
          </p:cNvSpPr>
          <p:nvPr/>
        </p:nvSpPr>
        <p:spPr bwMode="auto">
          <a:xfrm>
            <a:off x="8853488" y="4114046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i="1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t</a:t>
            </a:r>
          </a:p>
        </p:txBody>
      </p:sp>
      <p:sp>
        <p:nvSpPr>
          <p:cNvPr id="68682" name="Text Box 145"/>
          <p:cNvSpPr txBox="1">
            <a:spLocks noChangeArrowheads="1"/>
          </p:cNvSpPr>
          <p:nvPr/>
        </p:nvSpPr>
        <p:spPr bwMode="auto">
          <a:xfrm>
            <a:off x="8853488" y="4683958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i="1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t</a:t>
            </a:r>
          </a:p>
        </p:txBody>
      </p:sp>
      <p:sp>
        <p:nvSpPr>
          <p:cNvPr id="76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43413" y="6400800"/>
            <a:ext cx="3862387" cy="457200"/>
          </a:xfrm>
        </p:spPr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77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162925" y="6400800"/>
            <a:ext cx="676275" cy="4572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fld id="{313853B6-CEEF-473E-B529-132B7E08731A}" type="slidenum">
              <a:rPr lang="en-US" altLang="zh-CN" smtClean="0"/>
              <a:pPr/>
              <a:t>44</a:t>
            </a:fld>
            <a:endParaRPr lang="en-US" altLang="zh-CN" dirty="0"/>
          </a:p>
        </p:txBody>
      </p:sp>
      <p:sp>
        <p:nvSpPr>
          <p:cNvPr id="78" name="标题 77"/>
          <p:cNvSpPr>
            <a:spLocks noGrp="1"/>
          </p:cNvSpPr>
          <p:nvPr>
            <p:ph type="title"/>
          </p:nvPr>
        </p:nvSpPr>
        <p:spPr>
          <a:xfrm>
            <a:off x="533399" y="228600"/>
            <a:ext cx="8083475" cy="871538"/>
          </a:xfrm>
        </p:spPr>
        <p:txBody>
          <a:bodyPr/>
          <a:lstStyle/>
          <a:p>
            <a:pPr algn="l"/>
            <a:r>
              <a:rPr lang="en-US" altLang="zh-CN" dirty="0" smtClean="0"/>
              <a:t>Comparison between WFQ </a:t>
            </a:r>
            <a:r>
              <a:rPr lang="en-GB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FIFO (2)</a:t>
            </a:r>
            <a:endParaRPr lang="zh-CN" altLang="en-US" dirty="0"/>
          </a:p>
        </p:txBody>
      </p:sp>
      <p:sp>
        <p:nvSpPr>
          <p:cNvPr id="80" name="Text Box 59"/>
          <p:cNvSpPr txBox="1">
            <a:spLocks noChangeArrowheads="1"/>
          </p:cNvSpPr>
          <p:nvPr/>
        </p:nvSpPr>
        <p:spPr bwMode="auto">
          <a:xfrm>
            <a:off x="0" y="2128083"/>
            <a:ext cx="9316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GB" altLang="zh-CN" sz="2000" dirty="0" smtClean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Class </a:t>
            </a:r>
            <a:r>
              <a:rPr kumimoji="1" lang="en-US" altLang="zh-CN" sz="2000" dirty="0" smtClean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</a:t>
            </a:r>
            <a:endParaRPr kumimoji="1" lang="en-US" altLang="zh-CN" sz="2000" dirty="0">
              <a:solidFill>
                <a:srgbClr val="33339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1" name="Text Box 60"/>
          <p:cNvSpPr txBox="1">
            <a:spLocks noChangeArrowheads="1"/>
          </p:cNvSpPr>
          <p:nvPr/>
        </p:nvSpPr>
        <p:spPr bwMode="auto">
          <a:xfrm>
            <a:off x="0" y="2704346"/>
            <a:ext cx="9316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GB" altLang="zh-CN" sz="2000" dirty="0" smtClean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Class </a:t>
            </a:r>
            <a:r>
              <a:rPr kumimoji="1" lang="en-US" altLang="zh-CN" sz="2000" dirty="0" smtClean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2</a:t>
            </a:r>
            <a:endParaRPr kumimoji="1" lang="en-US" altLang="zh-CN" sz="2000" dirty="0">
              <a:solidFill>
                <a:srgbClr val="33339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2" name="Text Box 61"/>
          <p:cNvSpPr txBox="1">
            <a:spLocks noChangeArrowheads="1"/>
          </p:cNvSpPr>
          <p:nvPr/>
        </p:nvSpPr>
        <p:spPr bwMode="auto">
          <a:xfrm>
            <a:off x="0" y="3626683"/>
            <a:ext cx="10504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GB" altLang="zh-CN" sz="2000" dirty="0" smtClean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Class </a:t>
            </a:r>
            <a:r>
              <a:rPr kumimoji="1" lang="en-US" altLang="zh-CN" sz="2000" dirty="0" smtClean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11</a:t>
            </a:r>
            <a:endParaRPr kumimoji="1" lang="en-US" altLang="zh-CN" sz="2000" dirty="0">
              <a:solidFill>
                <a:srgbClr val="33339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3" name="Text Box 62"/>
          <p:cNvSpPr txBox="1">
            <a:spLocks noChangeArrowheads="1"/>
          </p:cNvSpPr>
          <p:nvPr/>
        </p:nvSpPr>
        <p:spPr bwMode="auto">
          <a:xfrm>
            <a:off x="249238" y="4199771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FIFO</a:t>
            </a:r>
          </a:p>
        </p:txBody>
      </p:sp>
      <p:sp>
        <p:nvSpPr>
          <p:cNvPr id="84" name="Text Box 63"/>
          <p:cNvSpPr txBox="1">
            <a:spLocks noChangeArrowheads="1"/>
          </p:cNvSpPr>
          <p:nvPr/>
        </p:nvSpPr>
        <p:spPr bwMode="auto">
          <a:xfrm>
            <a:off x="249238" y="4776033"/>
            <a:ext cx="776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WFQ</a:t>
            </a:r>
          </a:p>
        </p:txBody>
      </p:sp>
      <p:sp>
        <p:nvSpPr>
          <p:cNvPr id="85" name="Text Box 65"/>
          <p:cNvSpPr txBox="1">
            <a:spLocks noChangeArrowheads="1"/>
          </p:cNvSpPr>
          <p:nvPr/>
        </p:nvSpPr>
        <p:spPr bwMode="auto">
          <a:xfrm>
            <a:off x="332909" y="1060099"/>
            <a:ext cx="857798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14350" indent="-514350"/>
            <a:r>
              <a:rPr kumimoji="1" lang="en-US" altLang="zh-CN" sz="2800" dirty="0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(b) Packets of </a:t>
            </a:r>
            <a:r>
              <a:rPr kumimoji="1" lang="en-GB" altLang="zh-CN" sz="2800" dirty="0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class</a:t>
            </a:r>
            <a:r>
              <a:rPr kumimoji="1" lang="zh-CN" altLang="en-US" sz="2800" dirty="0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 </a:t>
            </a:r>
            <a:r>
              <a:rPr kumimoji="1" lang="en-US" altLang="zh-CN" sz="2800" dirty="0">
                <a:solidFill>
                  <a:srgbClr val="333399"/>
                </a:solidFill>
                <a:latin typeface="+mn-lt"/>
                <a:ea typeface="黑体" pitchFamily="49" charset="-122"/>
              </a:rPr>
              <a:t>1 </a:t>
            </a:r>
            <a:r>
              <a:rPr kumimoji="1" lang="en-GB" altLang="zh-CN" sz="2800" dirty="0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arrive in a discrete manner: </a:t>
            </a:r>
          </a:p>
          <a:p>
            <a:pPr marL="514350" indent="-514350"/>
            <a:r>
              <a:rPr kumimoji="1" lang="en-GB" altLang="zh-CN" sz="2800" dirty="0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	w</a:t>
            </a:r>
            <a:r>
              <a:rPr kumimoji="1" lang="en-GB" altLang="zh-CN" sz="2800" baseline="-25000" dirty="0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1</a:t>
            </a:r>
            <a:r>
              <a:rPr kumimoji="1" lang="en-GB" altLang="zh-CN" sz="2800" dirty="0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=0.5, </a:t>
            </a:r>
            <a:r>
              <a:rPr kumimoji="1" lang="en-GB" altLang="zh-CN" sz="2800" dirty="0" err="1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w</a:t>
            </a:r>
            <a:r>
              <a:rPr kumimoji="1" lang="en-GB" altLang="zh-CN" sz="2800" baseline="-25000" dirty="0" err="1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i</a:t>
            </a:r>
            <a:r>
              <a:rPr kumimoji="1" lang="en-GB" altLang="zh-CN" sz="2800" dirty="0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 = 0.05 (</a:t>
            </a:r>
            <a:r>
              <a:rPr kumimoji="1" lang="en-GB" altLang="zh-CN" sz="2800" dirty="0" err="1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i</a:t>
            </a:r>
            <a:r>
              <a:rPr kumimoji="1" lang="en-GB" altLang="zh-CN" sz="2800" dirty="0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=2 </a:t>
            </a:r>
            <a:r>
              <a:rPr kumimoji="1" lang="en-US" altLang="zh-CN" sz="2800" dirty="0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~ 11</a:t>
            </a:r>
            <a:r>
              <a:rPr kumimoji="1" lang="en-GB" altLang="zh-CN" sz="2800" dirty="0" smtClean="0">
                <a:solidFill>
                  <a:srgbClr val="333399"/>
                </a:solidFill>
                <a:latin typeface="+mn-lt"/>
                <a:ea typeface="黑体" pitchFamily="49" charset="-122"/>
              </a:rPr>
              <a:t>)</a:t>
            </a:r>
            <a:endParaRPr kumimoji="1" lang="zh-CN" altLang="en-US" sz="2800" dirty="0">
              <a:solidFill>
                <a:srgbClr val="333399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1025" y="5325035"/>
            <a:ext cx="8756725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altLang="zh-CN" sz="2400" dirty="0" smtClean="0">
                <a:solidFill>
                  <a:srgbClr val="FF0000"/>
                </a:solidFill>
              </a:rPr>
              <a:t>Summary: </a:t>
            </a:r>
            <a:r>
              <a:rPr lang="en-GB" altLang="zh-CN" sz="2400" dirty="0" smtClean="0"/>
              <a:t>in either case (a) or (b), FIFO results are the same; WFQ scheduler can always guarantee that packets in class 1 receive more services.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485CA308-73C7-4A63-AB2F-B03A0C701BC9}" type="slidenum">
              <a:rPr lang="en-US" altLang="zh-CN" smtClean="0"/>
              <a:pPr/>
              <a:t>45</a:t>
            </a:fld>
            <a:endParaRPr lang="en-US" altLang="zh-CN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Policing Mechanisms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49"/>
            <a:ext cx="8253412" cy="4683579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800" u="sng" dirty="0">
                <a:solidFill>
                  <a:srgbClr val="FF0000"/>
                </a:solidFill>
                <a:ea typeface="宋体" charset="-122"/>
              </a:rPr>
              <a:t>Goal:</a:t>
            </a:r>
            <a:r>
              <a:rPr lang="en-US" altLang="zh-CN" dirty="0">
                <a:ea typeface="宋体" charset="-122"/>
              </a:rPr>
              <a:t> limit traffic to not exceed declared parameters</a:t>
            </a:r>
          </a:p>
          <a:p>
            <a:pPr>
              <a:buFont typeface="ZapfDingbats" pitchFamily="8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宋体" charset="-122"/>
              </a:rPr>
              <a:t>Three common-used criteria: </a:t>
            </a:r>
          </a:p>
          <a:p>
            <a:r>
              <a:rPr lang="en-US" altLang="zh-CN" i="1" dirty="0">
                <a:solidFill>
                  <a:schemeClr val="accent2"/>
                </a:solidFill>
                <a:ea typeface="宋体" charset="-122"/>
              </a:rPr>
              <a:t>(Long term) Average Rate: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how many </a:t>
            </a:r>
            <a:r>
              <a:rPr lang="en-US" altLang="zh-CN" dirty="0" err="1">
                <a:ea typeface="宋体" charset="-122"/>
              </a:rPr>
              <a:t>pkts</a:t>
            </a:r>
            <a:r>
              <a:rPr lang="en-US" altLang="zh-CN" dirty="0">
                <a:ea typeface="宋体" charset="-122"/>
              </a:rPr>
              <a:t> can be sent per unit time (in the long run)</a:t>
            </a:r>
          </a:p>
          <a:p>
            <a:pPr lvl="1"/>
            <a:r>
              <a:rPr lang="en-US" altLang="zh-CN" dirty="0">
                <a:ea typeface="宋体" charset="-122"/>
              </a:rPr>
              <a:t>crucial question: what is the interval length: 100 packets per </a:t>
            </a:r>
            <a:r>
              <a:rPr lang="en-US" altLang="zh-CN" dirty="0" smtClean="0">
                <a:ea typeface="宋体" charset="-122"/>
              </a:rPr>
              <a:t>sec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(more constrained)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or 6000 packets per min </a:t>
            </a:r>
            <a:r>
              <a:rPr lang="en-US" altLang="zh-CN" dirty="0" smtClean="0">
                <a:ea typeface="宋体" charset="-122"/>
              </a:rPr>
              <a:t>have </a:t>
            </a:r>
            <a:r>
              <a:rPr lang="en-US" altLang="zh-CN" dirty="0">
                <a:ea typeface="宋体" charset="-122"/>
              </a:rPr>
              <a:t>same average!</a:t>
            </a:r>
          </a:p>
          <a:p>
            <a:r>
              <a:rPr lang="en-US" altLang="zh-CN" i="1" dirty="0">
                <a:solidFill>
                  <a:schemeClr val="accent2"/>
                </a:solidFill>
                <a:ea typeface="宋体" charset="-122"/>
              </a:rPr>
              <a:t>Peak Rate:</a:t>
            </a:r>
            <a:r>
              <a:rPr lang="en-US" altLang="zh-CN" dirty="0">
                <a:ea typeface="宋体" charset="-122"/>
              </a:rPr>
              <a:t> e.g., 6000 </a:t>
            </a:r>
            <a:r>
              <a:rPr lang="en-US" altLang="zh-CN" dirty="0" err="1">
                <a:ea typeface="宋体" charset="-122"/>
              </a:rPr>
              <a:t>pkts</a:t>
            </a:r>
            <a:r>
              <a:rPr lang="en-US" altLang="zh-CN" dirty="0">
                <a:ea typeface="宋体" charset="-122"/>
              </a:rPr>
              <a:t> per min. </a:t>
            </a:r>
            <a:r>
              <a:rPr lang="en-US" altLang="zh-CN" dirty="0" smtClean="0">
                <a:ea typeface="宋体" charset="-122"/>
              </a:rPr>
              <a:t>avg</a:t>
            </a:r>
            <a:r>
              <a:rPr lang="en-US" altLang="zh-CN" dirty="0">
                <a:ea typeface="宋体" charset="-122"/>
              </a:rPr>
              <a:t>.; 1500 </a:t>
            </a:r>
            <a:r>
              <a:rPr lang="en-US" altLang="zh-CN" dirty="0" err="1" smtClean="0">
                <a:ea typeface="宋体" charset="-122"/>
              </a:rPr>
              <a:t>pkts</a:t>
            </a:r>
            <a:r>
              <a:rPr lang="en-US" altLang="zh-CN" dirty="0" smtClean="0">
                <a:ea typeface="宋体" charset="-122"/>
              </a:rPr>
              <a:t> per sec. peak </a:t>
            </a:r>
            <a:r>
              <a:rPr lang="en-US" altLang="zh-CN" dirty="0">
                <a:ea typeface="宋体" charset="-122"/>
              </a:rPr>
              <a:t>rate</a:t>
            </a:r>
          </a:p>
          <a:p>
            <a:r>
              <a:rPr lang="en-US" altLang="zh-CN" i="1" dirty="0">
                <a:solidFill>
                  <a:schemeClr val="accent2"/>
                </a:solidFill>
                <a:ea typeface="宋体" charset="-122"/>
              </a:rPr>
              <a:t>(Max.) Burst Size:</a:t>
            </a:r>
            <a:r>
              <a:rPr lang="en-US" altLang="zh-CN" dirty="0">
                <a:ea typeface="宋体" charset="-122"/>
              </a:rPr>
              <a:t> max. number of </a:t>
            </a:r>
            <a:r>
              <a:rPr lang="en-US" altLang="zh-CN" dirty="0" err="1">
                <a:ea typeface="宋体" charset="-122"/>
              </a:rPr>
              <a:t>pkts</a:t>
            </a:r>
            <a:r>
              <a:rPr lang="en-US" altLang="zh-CN" dirty="0">
                <a:ea typeface="宋体" charset="-122"/>
              </a:rPr>
              <a:t> sent consecutively (with no intervening idle</a:t>
            </a:r>
            <a:r>
              <a:rPr lang="en-US" altLang="zh-CN" dirty="0" smtClean="0">
                <a:ea typeface="宋体" charset="-122"/>
              </a:rPr>
              <a:t>) over an extremely short interval of time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7A4AD631-D279-4E54-836A-8A6E4ACC300B}" type="slidenum">
              <a:rPr lang="en-US" altLang="zh-CN" smtClean="0"/>
              <a:pPr/>
              <a:t>46</a:t>
            </a:fld>
            <a:endParaRPr lang="en-US" altLang="zh-CN" dirty="0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Policing Mechanisms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8043863" cy="5203454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800" u="sng" dirty="0">
                <a:solidFill>
                  <a:srgbClr val="FF0000"/>
                </a:solidFill>
                <a:ea typeface="宋体" charset="-122"/>
              </a:rPr>
              <a:t>Token Bucket: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limit input </a:t>
            </a:r>
            <a:r>
              <a:rPr lang="en-US" altLang="zh-CN" dirty="0">
                <a:ea typeface="宋体" charset="-122"/>
              </a:rPr>
              <a:t>to specified Burst Size and Average Rate. </a:t>
            </a:r>
          </a:p>
          <a:p>
            <a:pPr>
              <a:buFont typeface="ZapfDingbats" pitchFamily="82" charset="2"/>
              <a:buNone/>
            </a:pPr>
            <a:endParaRPr lang="en-US" altLang="zh-CN" dirty="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endParaRPr lang="en-US" altLang="zh-CN" dirty="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endParaRPr lang="en-US" altLang="zh-CN" dirty="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endParaRPr lang="en-US" altLang="zh-CN" dirty="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bucket can hold </a:t>
            </a:r>
            <a:r>
              <a:rPr lang="en-US" altLang="zh-CN" i="1" dirty="0">
                <a:solidFill>
                  <a:schemeClr val="accent2"/>
                </a:solidFill>
                <a:ea typeface="宋体" charset="-122"/>
              </a:rPr>
              <a:t>b</a:t>
            </a:r>
            <a:r>
              <a:rPr lang="en-US" altLang="zh-CN" dirty="0">
                <a:ea typeface="宋体" charset="-122"/>
              </a:rPr>
              <a:t> tokens</a:t>
            </a:r>
          </a:p>
          <a:p>
            <a:r>
              <a:rPr lang="en-US" altLang="zh-CN" dirty="0">
                <a:ea typeface="宋体" charset="-122"/>
              </a:rPr>
              <a:t>tokens generated at rate </a:t>
            </a:r>
            <a:r>
              <a:rPr lang="en-US" altLang="zh-CN" i="1" dirty="0">
                <a:solidFill>
                  <a:schemeClr val="accent2"/>
                </a:solidFill>
                <a:ea typeface="宋体" charset="-122"/>
              </a:rPr>
              <a:t>r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token/sec unless bucket full</a:t>
            </a:r>
          </a:p>
          <a:p>
            <a:r>
              <a:rPr lang="en-US" altLang="zh-CN" dirty="0">
                <a:ea typeface="宋体" charset="-122"/>
              </a:rPr>
              <a:t>over interval of length </a:t>
            </a:r>
            <a:r>
              <a:rPr lang="en-US" altLang="zh-CN" i="1" dirty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i="1" dirty="0">
                <a:ea typeface="宋体" charset="-122"/>
              </a:rPr>
              <a:t>: </a:t>
            </a:r>
            <a:r>
              <a:rPr lang="en-US" altLang="zh-CN" dirty="0" err="1" smtClean="0">
                <a:ea typeface="宋体" charset="-122"/>
              </a:rPr>
              <a:t>N</a:t>
            </a:r>
            <a:r>
              <a:rPr lang="en-US" altLang="zh-CN" baseline="-25000" dirty="0" err="1" smtClean="0">
                <a:ea typeface="宋体" charset="-122"/>
              </a:rPr>
              <a:t>packets</a:t>
            </a:r>
            <a:r>
              <a:rPr lang="en-US" altLang="zh-CN" baseline="-25000" dirty="0" smtClean="0">
                <a:ea typeface="宋体" charset="-122"/>
              </a:rPr>
              <a:t> </a:t>
            </a:r>
            <a:r>
              <a:rPr lang="en-US" altLang="zh-CN" baseline="-25000" dirty="0">
                <a:ea typeface="宋体" charset="-122"/>
              </a:rPr>
              <a:t>admitted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≤ </a:t>
            </a:r>
            <a:r>
              <a:rPr lang="en-US" altLang="zh-CN" i="1" dirty="0" smtClean="0">
                <a:ea typeface="宋体" charset="-122"/>
              </a:rPr>
              <a:t>(</a:t>
            </a:r>
            <a:r>
              <a:rPr lang="en-US" altLang="zh-CN" i="1" dirty="0">
                <a:ea typeface="宋体" charset="-122"/>
              </a:rPr>
              <a:t>r t + b</a:t>
            </a:r>
            <a:r>
              <a:rPr lang="en-US" altLang="zh-CN" i="1" dirty="0" smtClean="0">
                <a:ea typeface="宋体" charset="-122"/>
              </a:rPr>
              <a:t>)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243716" name="Picture 4" descr="667 Token buck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6413" y="2159000"/>
            <a:ext cx="4746625" cy="23558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884432" y="3732905"/>
            <a:ext cx="2269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packets with tokens are admitted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96CA0707-DA1F-46A8-B0F7-0BD41DC85B10}" type="slidenum">
              <a:rPr lang="en-US" altLang="zh-CN" smtClean="0"/>
              <a:pPr/>
              <a:t>47</a:t>
            </a:fld>
            <a:endParaRPr lang="en-US" altLang="zh-CN" dirty="0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Policing Mechanisms (more)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447800"/>
            <a:ext cx="8021637" cy="19812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token bucket, WFQ combine to provide guaranteed upper bound on delay, i.e.,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QoS guarantee</a:t>
            </a:r>
            <a:r>
              <a:rPr lang="en-US" altLang="zh-CN">
                <a:ea typeface="宋体" charset="-122"/>
              </a:rPr>
              <a:t>!</a:t>
            </a:r>
          </a:p>
        </p:txBody>
      </p:sp>
      <p:pic>
        <p:nvPicPr>
          <p:cNvPr id="244740" name="Picture 4" descr="668 WFQ_and_tok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4425" y="2876550"/>
            <a:ext cx="3744913" cy="2640013"/>
          </a:xfrm>
          <a:prstGeom prst="rect">
            <a:avLst/>
          </a:prstGeom>
          <a:noFill/>
        </p:spPr>
      </p:pic>
      <p:grpSp>
        <p:nvGrpSpPr>
          <p:cNvPr id="244741" name="Group 5"/>
          <p:cNvGrpSpPr>
            <a:grpSpLocks/>
          </p:cNvGrpSpPr>
          <p:nvPr/>
        </p:nvGrpSpPr>
        <p:grpSpPr bwMode="auto">
          <a:xfrm>
            <a:off x="558800" y="2784475"/>
            <a:ext cx="4319588" cy="2894013"/>
            <a:chOff x="582" y="2241"/>
            <a:chExt cx="2721" cy="1823"/>
          </a:xfrm>
        </p:grpSpPr>
        <p:grpSp>
          <p:nvGrpSpPr>
            <p:cNvPr id="244742" name="Group 6"/>
            <p:cNvGrpSpPr>
              <a:grpSpLocks/>
            </p:cNvGrpSpPr>
            <p:nvPr/>
          </p:nvGrpSpPr>
          <p:grpSpPr bwMode="auto">
            <a:xfrm>
              <a:off x="1236" y="2246"/>
              <a:ext cx="2067" cy="1818"/>
              <a:chOff x="708" y="2192"/>
              <a:chExt cx="2067" cy="1818"/>
            </a:xfrm>
          </p:grpSpPr>
          <p:sp>
            <p:nvSpPr>
              <p:cNvPr id="244743" name="Line 7"/>
              <p:cNvSpPr>
                <a:spLocks noChangeShapeType="1"/>
              </p:cNvSpPr>
              <p:nvPr/>
            </p:nvSpPr>
            <p:spPr bwMode="auto">
              <a:xfrm>
                <a:off x="708" y="2646"/>
                <a:ext cx="390" cy="4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4744" name="Line 8"/>
              <p:cNvSpPr>
                <a:spLocks noChangeShapeType="1"/>
              </p:cNvSpPr>
              <p:nvPr/>
            </p:nvSpPr>
            <p:spPr bwMode="auto">
              <a:xfrm>
                <a:off x="1098" y="3050"/>
                <a:ext cx="969" cy="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4745" name="Line 9"/>
              <p:cNvSpPr>
                <a:spLocks noChangeShapeType="1"/>
              </p:cNvSpPr>
              <p:nvPr/>
            </p:nvSpPr>
            <p:spPr bwMode="auto">
              <a:xfrm>
                <a:off x="1098" y="3141"/>
                <a:ext cx="969" cy="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4746" name="Line 10"/>
              <p:cNvSpPr>
                <a:spLocks noChangeShapeType="1"/>
              </p:cNvSpPr>
              <p:nvPr/>
            </p:nvSpPr>
            <p:spPr bwMode="auto">
              <a:xfrm flipV="1">
                <a:off x="784" y="3141"/>
                <a:ext cx="314" cy="56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4747" name="Text Box 11"/>
              <p:cNvSpPr txBox="1">
                <a:spLocks noChangeArrowheads="1"/>
              </p:cNvSpPr>
              <p:nvPr/>
            </p:nvSpPr>
            <p:spPr bwMode="auto">
              <a:xfrm>
                <a:off x="1568" y="3243"/>
                <a:ext cx="5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ea typeface="宋体" charset="-122"/>
                  </a:rPr>
                  <a:t>WFQ </a:t>
                </a:r>
                <a:endParaRPr lang="en-US" altLang="zh-CN" sz="20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44748" name="Line 12"/>
              <p:cNvSpPr>
                <a:spLocks noChangeShapeType="1"/>
              </p:cNvSpPr>
              <p:nvPr/>
            </p:nvSpPr>
            <p:spPr bwMode="auto">
              <a:xfrm>
                <a:off x="1840" y="3090"/>
                <a:ext cx="70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44749" name="Group 13"/>
              <p:cNvGrpSpPr>
                <a:grpSpLocks/>
              </p:cNvGrpSpPr>
              <p:nvPr/>
            </p:nvGrpSpPr>
            <p:grpSpPr bwMode="auto">
              <a:xfrm>
                <a:off x="1708" y="2985"/>
                <a:ext cx="184" cy="224"/>
                <a:chOff x="4438" y="2265"/>
                <a:chExt cx="204" cy="236"/>
              </a:xfrm>
            </p:grpSpPr>
            <p:sp>
              <p:nvSpPr>
                <p:cNvPr id="244750" name="Rectangle 14"/>
                <p:cNvSpPr>
                  <a:spLocks noChangeArrowheads="1"/>
                </p:cNvSpPr>
                <p:nvPr/>
              </p:nvSpPr>
              <p:spPr bwMode="auto">
                <a:xfrm rot="-5401360">
                  <a:off x="4424" y="2283"/>
                  <a:ext cx="232" cy="204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4751" name="Line 15"/>
                <p:cNvSpPr>
                  <a:spLocks noChangeShapeType="1"/>
                </p:cNvSpPr>
                <p:nvPr/>
              </p:nvSpPr>
              <p:spPr bwMode="auto">
                <a:xfrm rot="-5401360">
                  <a:off x="4370" y="2386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4752" name="Line 16"/>
                <p:cNvSpPr>
                  <a:spLocks noChangeShapeType="1"/>
                </p:cNvSpPr>
                <p:nvPr/>
              </p:nvSpPr>
              <p:spPr bwMode="auto">
                <a:xfrm rot="-5401360">
                  <a:off x="4405" y="2381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4753" name="Line 17"/>
                <p:cNvSpPr>
                  <a:spLocks noChangeShapeType="1"/>
                </p:cNvSpPr>
                <p:nvPr/>
              </p:nvSpPr>
              <p:spPr bwMode="auto">
                <a:xfrm rot="-5401360">
                  <a:off x="4445" y="2379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4754" name="Line 18"/>
                <p:cNvSpPr>
                  <a:spLocks noChangeShapeType="1"/>
                </p:cNvSpPr>
                <p:nvPr/>
              </p:nvSpPr>
              <p:spPr bwMode="auto">
                <a:xfrm rot="-5401360">
                  <a:off x="4484" y="2379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4755" name="Group 19"/>
              <p:cNvGrpSpPr>
                <a:grpSpLocks/>
              </p:cNvGrpSpPr>
              <p:nvPr/>
            </p:nvGrpSpPr>
            <p:grpSpPr bwMode="auto">
              <a:xfrm>
                <a:off x="1295" y="2960"/>
                <a:ext cx="423" cy="266"/>
                <a:chOff x="1070" y="3199"/>
                <a:chExt cx="403" cy="178"/>
              </a:xfrm>
            </p:grpSpPr>
            <p:sp>
              <p:nvSpPr>
                <p:cNvPr id="244756" name="Oval 20"/>
                <p:cNvSpPr>
                  <a:spLocks noChangeArrowheads="1"/>
                </p:cNvSpPr>
                <p:nvPr/>
              </p:nvSpPr>
              <p:spPr bwMode="auto">
                <a:xfrm>
                  <a:off x="1073" y="3278"/>
                  <a:ext cx="400" cy="99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4757" name="Line 21"/>
                <p:cNvSpPr>
                  <a:spLocks noChangeShapeType="1"/>
                </p:cNvSpPr>
                <p:nvPr/>
              </p:nvSpPr>
              <p:spPr bwMode="auto">
                <a:xfrm>
                  <a:off x="1073" y="3270"/>
                  <a:ext cx="0" cy="6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4758" name="Line 22"/>
                <p:cNvSpPr>
                  <a:spLocks noChangeShapeType="1"/>
                </p:cNvSpPr>
                <p:nvPr/>
              </p:nvSpPr>
              <p:spPr bwMode="auto">
                <a:xfrm>
                  <a:off x="1473" y="3270"/>
                  <a:ext cx="0" cy="6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4759" name="Rectangle 23"/>
                <p:cNvSpPr>
                  <a:spLocks noChangeArrowheads="1"/>
                </p:cNvSpPr>
                <p:nvPr/>
              </p:nvSpPr>
              <p:spPr bwMode="auto">
                <a:xfrm>
                  <a:off x="1073" y="3270"/>
                  <a:ext cx="397" cy="6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44760" name="Oval 24"/>
                <p:cNvSpPr>
                  <a:spLocks noChangeArrowheads="1"/>
                </p:cNvSpPr>
                <p:nvPr/>
              </p:nvSpPr>
              <p:spPr bwMode="auto">
                <a:xfrm>
                  <a:off x="1070" y="3199"/>
                  <a:ext cx="400" cy="115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44761" name="Group 25"/>
                <p:cNvGrpSpPr>
                  <a:grpSpLocks/>
                </p:cNvGrpSpPr>
                <p:nvPr/>
              </p:nvGrpSpPr>
              <p:grpSpPr bwMode="auto">
                <a:xfrm>
                  <a:off x="1166" y="3224"/>
                  <a:ext cx="198" cy="68"/>
                  <a:chOff x="2848" y="848"/>
                  <a:chExt cx="140" cy="98"/>
                </a:xfrm>
              </p:grpSpPr>
              <p:sp>
                <p:nvSpPr>
                  <p:cNvPr id="244762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76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76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4765" name="Group 29"/>
                <p:cNvGrpSpPr>
                  <a:grpSpLocks/>
                </p:cNvGrpSpPr>
                <p:nvPr/>
              </p:nvGrpSpPr>
              <p:grpSpPr bwMode="auto">
                <a:xfrm flipV="1">
                  <a:off x="1166" y="3223"/>
                  <a:ext cx="198" cy="68"/>
                  <a:chOff x="2848" y="848"/>
                  <a:chExt cx="140" cy="98"/>
                </a:xfrm>
              </p:grpSpPr>
              <p:sp>
                <p:nvSpPr>
                  <p:cNvPr id="244766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76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76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44769" name="Text Box 33"/>
              <p:cNvSpPr txBox="1">
                <a:spLocks noChangeArrowheads="1"/>
              </p:cNvSpPr>
              <p:nvPr/>
            </p:nvSpPr>
            <p:spPr bwMode="auto">
              <a:xfrm>
                <a:off x="937" y="2192"/>
                <a:ext cx="97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token rate, r</a:t>
                </a:r>
                <a:endParaRPr lang="en-US" altLang="zh-CN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44770" name="Rectangle 34"/>
              <p:cNvSpPr>
                <a:spLocks noChangeArrowheads="1"/>
              </p:cNvSpPr>
              <p:nvPr/>
            </p:nvSpPr>
            <p:spPr bwMode="auto">
              <a:xfrm>
                <a:off x="1704" y="2982"/>
                <a:ext cx="201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4771" name="Line 35"/>
              <p:cNvSpPr>
                <a:spLocks noChangeShapeType="1"/>
              </p:cNvSpPr>
              <p:nvPr/>
            </p:nvSpPr>
            <p:spPr bwMode="auto">
              <a:xfrm>
                <a:off x="1726" y="3084"/>
                <a:ext cx="1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44772" name="Group 36"/>
              <p:cNvGrpSpPr>
                <a:grpSpLocks/>
              </p:cNvGrpSpPr>
              <p:nvPr/>
            </p:nvGrpSpPr>
            <p:grpSpPr bwMode="auto">
              <a:xfrm>
                <a:off x="838" y="2315"/>
                <a:ext cx="163" cy="210"/>
                <a:chOff x="3438" y="1764"/>
                <a:chExt cx="180" cy="221"/>
              </a:xfrm>
            </p:grpSpPr>
            <p:sp>
              <p:nvSpPr>
                <p:cNvPr id="244773" name="Oval 37"/>
                <p:cNvSpPr>
                  <a:spLocks noChangeArrowheads="1"/>
                </p:cNvSpPr>
                <p:nvPr/>
              </p:nvSpPr>
              <p:spPr bwMode="auto">
                <a:xfrm>
                  <a:off x="3438" y="1938"/>
                  <a:ext cx="60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4774" name="Oval 38"/>
                <p:cNvSpPr>
                  <a:spLocks noChangeArrowheads="1"/>
                </p:cNvSpPr>
                <p:nvPr/>
              </p:nvSpPr>
              <p:spPr bwMode="auto">
                <a:xfrm>
                  <a:off x="3492" y="1764"/>
                  <a:ext cx="60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4775" name="Freeform 39"/>
                <p:cNvSpPr>
                  <a:spLocks/>
                </p:cNvSpPr>
                <p:nvPr/>
              </p:nvSpPr>
              <p:spPr bwMode="auto">
                <a:xfrm>
                  <a:off x="3504" y="1776"/>
                  <a:ext cx="114" cy="180"/>
                </a:xfrm>
                <a:custGeom>
                  <a:avLst/>
                  <a:gdLst/>
                  <a:ahLst/>
                  <a:cxnLst>
                    <a:cxn ang="0">
                      <a:pos x="114" y="0"/>
                    </a:cxn>
                    <a:cxn ang="0">
                      <a:pos x="24" y="96"/>
                    </a:cxn>
                    <a:cxn ang="0">
                      <a:pos x="0" y="180"/>
                    </a:cxn>
                  </a:cxnLst>
                  <a:rect l="0" t="0" r="r" b="b"/>
                  <a:pathLst>
                    <a:path w="114" h="180">
                      <a:moveTo>
                        <a:pt x="114" y="0"/>
                      </a:moveTo>
                      <a:lnTo>
                        <a:pt x="24" y="96"/>
                      </a:lnTo>
                      <a:lnTo>
                        <a:pt x="0" y="180"/>
                      </a:lnTo>
                    </a:path>
                  </a:pathLst>
                </a:custGeom>
                <a:noFill/>
                <a:ln w="19050" cmpd="sng">
                  <a:solidFill>
                    <a:schemeClr val="accent2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4776" name="Text Box 40"/>
              <p:cNvSpPr txBox="1">
                <a:spLocks noChangeArrowheads="1"/>
              </p:cNvSpPr>
              <p:nvPr/>
            </p:nvSpPr>
            <p:spPr bwMode="auto">
              <a:xfrm>
                <a:off x="912" y="2665"/>
                <a:ext cx="10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bucket size, b</a:t>
                </a:r>
                <a:endParaRPr lang="en-US" altLang="zh-CN" sz="20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44777" name="Text Box 41"/>
              <p:cNvSpPr txBox="1">
                <a:spLocks noChangeArrowheads="1"/>
              </p:cNvSpPr>
              <p:nvPr/>
            </p:nvSpPr>
            <p:spPr bwMode="auto">
              <a:xfrm>
                <a:off x="2023" y="2867"/>
                <a:ext cx="752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ea typeface="宋体" charset="-122"/>
                  </a:rPr>
                  <a:t>per-flow</a:t>
                </a:r>
              </a:p>
              <a:p>
                <a:r>
                  <a:rPr lang="en-US" altLang="zh-CN" sz="2000">
                    <a:ea typeface="宋体" charset="-122"/>
                  </a:rPr>
                  <a:t>rate, R</a:t>
                </a:r>
                <a:endParaRPr lang="en-US" altLang="zh-CN" sz="2400">
                  <a:latin typeface="Times New Roman" pitchFamily="18" charset="0"/>
                  <a:ea typeface="宋体" charset="-122"/>
                </a:endParaRPr>
              </a:p>
            </p:txBody>
          </p:sp>
          <p:grpSp>
            <p:nvGrpSpPr>
              <p:cNvPr id="244778" name="Group 42"/>
              <p:cNvGrpSpPr>
                <a:grpSpLocks/>
              </p:cNvGrpSpPr>
              <p:nvPr/>
            </p:nvGrpSpPr>
            <p:grpSpPr bwMode="auto">
              <a:xfrm>
                <a:off x="1360" y="3670"/>
                <a:ext cx="879" cy="340"/>
                <a:chOff x="3374" y="3569"/>
                <a:chExt cx="975" cy="358"/>
              </a:xfrm>
            </p:grpSpPr>
            <p:sp>
              <p:nvSpPr>
                <p:cNvPr id="24477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374" y="3569"/>
                  <a:ext cx="975" cy="2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000">
                      <a:ea typeface="宋体" charset="-122"/>
                    </a:rPr>
                    <a:t>D     = b/R</a:t>
                  </a:r>
                  <a:endParaRPr lang="en-US" altLang="zh-CN" sz="2400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4478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463" y="3664"/>
                  <a:ext cx="461" cy="2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000">
                      <a:ea typeface="宋体" charset="-122"/>
                    </a:rPr>
                    <a:t>max</a:t>
                  </a:r>
                  <a:endParaRPr lang="en-US" altLang="zh-CN" sz="2400"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244781" name="Group 45"/>
              <p:cNvGrpSpPr>
                <a:grpSpLocks/>
              </p:cNvGrpSpPr>
              <p:nvPr/>
            </p:nvGrpSpPr>
            <p:grpSpPr bwMode="auto">
              <a:xfrm>
                <a:off x="852" y="3200"/>
                <a:ext cx="76" cy="325"/>
                <a:chOff x="3390" y="2502"/>
                <a:chExt cx="84" cy="342"/>
              </a:xfrm>
            </p:grpSpPr>
            <p:sp>
              <p:nvSpPr>
                <p:cNvPr id="244782" name="Rectangle 46"/>
                <p:cNvSpPr>
                  <a:spLocks noChangeArrowheads="1"/>
                </p:cNvSpPr>
                <p:nvPr/>
              </p:nvSpPr>
              <p:spPr bwMode="auto">
                <a:xfrm rot="2575046">
                  <a:off x="3396" y="2766"/>
                  <a:ext cx="78" cy="7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4783" name="Rectangle 47"/>
                <p:cNvSpPr>
                  <a:spLocks noChangeArrowheads="1"/>
                </p:cNvSpPr>
                <p:nvPr/>
              </p:nvSpPr>
              <p:spPr bwMode="auto">
                <a:xfrm>
                  <a:off x="3390" y="2502"/>
                  <a:ext cx="78" cy="240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4784" name="Group 48"/>
              <p:cNvGrpSpPr>
                <a:grpSpLocks/>
              </p:cNvGrpSpPr>
              <p:nvPr/>
            </p:nvGrpSpPr>
            <p:grpSpPr bwMode="auto">
              <a:xfrm>
                <a:off x="833" y="2543"/>
                <a:ext cx="76" cy="325"/>
                <a:chOff x="3390" y="2502"/>
                <a:chExt cx="84" cy="342"/>
              </a:xfrm>
            </p:grpSpPr>
            <p:sp>
              <p:nvSpPr>
                <p:cNvPr id="244785" name="Rectangle 49"/>
                <p:cNvSpPr>
                  <a:spLocks noChangeArrowheads="1"/>
                </p:cNvSpPr>
                <p:nvPr/>
              </p:nvSpPr>
              <p:spPr bwMode="auto">
                <a:xfrm rot="2575046">
                  <a:off x="3396" y="2766"/>
                  <a:ext cx="78" cy="7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4786" name="Rectangle 50"/>
                <p:cNvSpPr>
                  <a:spLocks noChangeArrowheads="1"/>
                </p:cNvSpPr>
                <p:nvPr/>
              </p:nvSpPr>
              <p:spPr bwMode="auto">
                <a:xfrm>
                  <a:off x="3390" y="2502"/>
                  <a:ext cx="78" cy="240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44787" name="Line 51"/>
            <p:cNvSpPr>
              <a:spLocks noChangeShapeType="1"/>
            </p:cNvSpPr>
            <p:nvPr/>
          </p:nvSpPr>
          <p:spPr bwMode="auto">
            <a:xfrm>
              <a:off x="1061" y="2612"/>
              <a:ext cx="257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88" name="Text Box 52"/>
            <p:cNvSpPr txBox="1">
              <a:spLocks noChangeArrowheads="1"/>
            </p:cNvSpPr>
            <p:nvPr/>
          </p:nvSpPr>
          <p:spPr bwMode="auto">
            <a:xfrm>
              <a:off x="582" y="2241"/>
              <a:ext cx="62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arriving</a:t>
              </a:r>
            </a:p>
            <a:p>
              <a:r>
                <a:rPr lang="en-US" altLang="zh-CN">
                  <a:ea typeface="宋体" charset="-122"/>
                </a:rPr>
                <a:t>traffic</a:t>
              </a:r>
              <a:endParaRPr lang="en-US" altLang="zh-CN" sz="2400"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82880" y="5163670"/>
            <a:ext cx="28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Upper bound on delay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150607" y="5550947"/>
            <a:ext cx="3506993" cy="1033605"/>
            <a:chOff x="150607" y="5550947"/>
            <a:chExt cx="3506993" cy="1033605"/>
          </a:xfrm>
        </p:grpSpPr>
        <p:sp>
          <p:nvSpPr>
            <p:cNvPr id="56" name="TextBox 55"/>
            <p:cNvSpPr txBox="1"/>
            <p:nvPr/>
          </p:nvSpPr>
          <p:spPr>
            <a:xfrm>
              <a:off x="150607" y="5938221"/>
              <a:ext cx="3506993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Last packet with token </a:t>
              </a:r>
              <a:r>
                <a:rPr lang="en-GB" altLang="zh-CN" i="1" dirty="0" smtClean="0"/>
                <a:t>b</a:t>
              </a:r>
              <a:r>
                <a:rPr lang="en-GB" altLang="zh-CN" dirty="0" smtClean="0"/>
                <a:t> experience the longest delay</a:t>
              </a:r>
              <a:endParaRPr lang="zh-CN" altLang="en-US" dirty="0"/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 flipV="1">
              <a:off x="2216075" y="5550947"/>
              <a:ext cx="559398" cy="37651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3915783" y="5432612"/>
            <a:ext cx="3044415" cy="1130425"/>
            <a:chOff x="3915783" y="5432612"/>
            <a:chExt cx="3044415" cy="1130425"/>
          </a:xfrm>
        </p:grpSpPr>
        <p:sp>
          <p:nvSpPr>
            <p:cNvPr id="60" name="TextBox 59"/>
            <p:cNvSpPr txBox="1"/>
            <p:nvPr/>
          </p:nvSpPr>
          <p:spPr>
            <a:xfrm>
              <a:off x="3915783" y="5916706"/>
              <a:ext cx="304441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R can be calculated according to equation (5-1) </a:t>
              </a:r>
              <a:endParaRPr lang="zh-CN" altLang="en-US" dirty="0"/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 flipH="1" flipV="1">
              <a:off x="3948056" y="5432612"/>
              <a:ext cx="753036" cy="41954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7723986" y="4324582"/>
            <a:ext cx="88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>
                <a:solidFill>
                  <a:schemeClr val="accent6"/>
                </a:solidFill>
              </a:rPr>
              <a:t>WFQ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59274" y="3248809"/>
            <a:ext cx="93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class 1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959274" y="4754880"/>
            <a:ext cx="93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class 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B77B3C02-DA23-42C9-9662-9C4719F18365}" type="slidenum">
              <a:rPr lang="en-US" altLang="zh-CN" smtClean="0"/>
              <a:pPr/>
              <a:t>48</a:t>
            </a:fld>
            <a:endParaRPr lang="en-US" altLang="zh-CN" dirty="0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dirty="0">
                <a:ea typeface="宋体" charset="-122"/>
              </a:rPr>
              <a:t>IETF Differentiated Services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793" y="1394083"/>
            <a:ext cx="8379502" cy="482683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 smtClean="0">
                <a:ea typeface="宋体" charset="-122"/>
              </a:rPr>
              <a:t>aims to handle different “classes” of traffic in a scalable and flexible manner</a:t>
            </a:r>
            <a:r>
              <a:rPr lang="zh-CN" altLang="en-US" dirty="0" smtClean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pPr>
              <a:spcAft>
                <a:spcPts val="600"/>
              </a:spcAft>
            </a:pP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scalability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:</a:t>
            </a:r>
            <a:r>
              <a:rPr lang="en-US" altLang="zh-CN" dirty="0">
                <a:ea typeface="宋体" charset="-122"/>
              </a:rPr>
              <a:t> simple functions in network core, relatively complex functions at edge routers (or hosts)</a:t>
            </a:r>
          </a:p>
          <a:p>
            <a:pPr lvl="1">
              <a:spcAft>
                <a:spcPts val="600"/>
              </a:spcAft>
            </a:pPr>
            <a:r>
              <a:rPr lang="en-US" altLang="zh-CN" b="1" dirty="0" smtClean="0">
                <a:ea typeface="宋体" charset="-122"/>
              </a:rPr>
              <a:t>Simpler signaling</a:t>
            </a:r>
            <a:r>
              <a:rPr lang="en-US" altLang="zh-CN" dirty="0" smtClean="0">
                <a:ea typeface="宋体" charset="-122"/>
              </a:rPr>
              <a:t>: (than RSVP) specify a more qualitative notion of service, </a:t>
            </a:r>
            <a:r>
              <a:rPr lang="en-US" altLang="zh-CN" i="1" dirty="0" smtClean="0">
                <a:ea typeface="宋体" charset="-122"/>
              </a:rPr>
              <a:t>better-than-best-effort</a:t>
            </a:r>
            <a:endParaRPr lang="en-US" altLang="zh-CN" dirty="0" smtClean="0">
              <a:ea typeface="宋体" charset="-122"/>
            </a:endParaRPr>
          </a:p>
          <a:p>
            <a:pPr lvl="1">
              <a:spcAft>
                <a:spcPts val="600"/>
              </a:spcAft>
            </a:pPr>
            <a:r>
              <a:rPr lang="en-US" altLang="zh-CN" dirty="0" smtClean="0">
                <a:ea typeface="宋体" charset="-122"/>
              </a:rPr>
              <a:t>signaling</a:t>
            </a:r>
            <a:r>
              <a:rPr lang="en-US" altLang="zh-CN" dirty="0">
                <a:ea typeface="宋体" charset="-122"/>
              </a:rPr>
              <a:t>, maintaining per-flow router state </a:t>
            </a:r>
            <a:r>
              <a:rPr lang="en-US" altLang="zh-CN" dirty="0" smtClean="0">
                <a:ea typeface="宋体" charset="-122"/>
              </a:rPr>
              <a:t>difficult </a:t>
            </a:r>
            <a:r>
              <a:rPr lang="en-US" altLang="zh-CN" dirty="0">
                <a:ea typeface="宋体" charset="-122"/>
              </a:rPr>
              <a:t>with large number of flows </a:t>
            </a:r>
          </a:p>
          <a:p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flexibility:</a:t>
            </a:r>
            <a:r>
              <a:rPr lang="en-US" altLang="zh-CN" dirty="0" smtClean="0">
                <a:ea typeface="宋体" charset="-122"/>
              </a:rPr>
              <a:t> don’t </a:t>
            </a:r>
            <a:r>
              <a:rPr lang="en-US" altLang="zh-CN" dirty="0">
                <a:ea typeface="宋体" charset="-122"/>
              </a:rPr>
              <a:t>define </a:t>
            </a:r>
            <a:r>
              <a:rPr lang="en-US" altLang="zh-CN" dirty="0" smtClean="0">
                <a:ea typeface="宋体" charset="-122"/>
              </a:rPr>
              <a:t>specific service </a:t>
            </a:r>
            <a:r>
              <a:rPr lang="en-US" altLang="zh-CN" dirty="0">
                <a:ea typeface="宋体" charset="-122"/>
              </a:rPr>
              <a:t>classes, </a:t>
            </a:r>
            <a:r>
              <a:rPr lang="en-US" altLang="zh-CN" dirty="0" smtClean="0">
                <a:ea typeface="宋体" charset="-122"/>
              </a:rPr>
              <a:t>but provide </a:t>
            </a:r>
            <a:r>
              <a:rPr lang="en-US" altLang="zh-CN" dirty="0">
                <a:ea typeface="宋体" charset="-122"/>
              </a:rPr>
              <a:t>functional components to build service </a:t>
            </a:r>
            <a:r>
              <a:rPr lang="en-US" altLang="zh-CN" dirty="0" smtClean="0">
                <a:ea typeface="宋体" charset="-122"/>
              </a:rPr>
              <a:t>classes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new service classes may arise and old service classes may become obsolete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Service Level Agreement (SLA)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17060" y="1161823"/>
            <a:ext cx="5141911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 smtClean="0">
                <a:latin typeface="+mn-lt"/>
                <a:ea typeface="宋体" charset="-122"/>
              </a:rPr>
              <a:t>An SLA </a:t>
            </a:r>
            <a:r>
              <a:rPr lang="en-US" altLang="zh-CN" sz="2400" dirty="0">
                <a:latin typeface="+mn-lt"/>
                <a:ea typeface="宋体" charset="-122"/>
              </a:rPr>
              <a:t>is a formal negotiated agreement. </a:t>
            </a: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</a:rPr>
              <a:t>service provider</a:t>
            </a:r>
            <a:r>
              <a:rPr lang="en-US" altLang="zh-CN" sz="2400" dirty="0">
                <a:latin typeface="+mn-lt"/>
                <a:ea typeface="宋体" charset="-122"/>
              </a:rPr>
              <a:t> </a:t>
            </a:r>
            <a:r>
              <a:rPr lang="en-US" altLang="zh-CN" sz="2400" dirty="0">
                <a:latin typeface="+mn-lt"/>
                <a:ea typeface="宋体" charset="-122"/>
                <a:cs typeface="Arial" charset="0"/>
              </a:rPr>
              <a:t>↔</a:t>
            </a:r>
            <a:r>
              <a:rPr lang="en-US" altLang="zh-CN" sz="2400" dirty="0">
                <a:latin typeface="+mn-lt"/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00CC00"/>
                </a:solidFill>
                <a:latin typeface="+mn-lt"/>
                <a:ea typeface="宋体" charset="-122"/>
              </a:rPr>
              <a:t>customers</a:t>
            </a:r>
            <a:r>
              <a:rPr lang="en-US" altLang="zh-CN" sz="2400" dirty="0">
                <a:latin typeface="+mn-lt"/>
                <a:ea typeface="宋体" charset="-122"/>
              </a:rPr>
              <a:t>.</a:t>
            </a:r>
          </a:p>
          <a:p>
            <a:pPr eaLnBrk="1" hangingPunct="1">
              <a:buFontTx/>
              <a:buChar char="-"/>
            </a:pPr>
            <a:r>
              <a:rPr lang="en-US" altLang="zh-CN" sz="2000" dirty="0" smtClean="0">
                <a:latin typeface="+mn-lt"/>
                <a:ea typeface="宋体" charset="-122"/>
              </a:rPr>
              <a:t> </a:t>
            </a:r>
            <a:r>
              <a:rPr lang="en-US" altLang="zh-CN" sz="2000" dirty="0">
                <a:latin typeface="+mn-lt"/>
                <a:ea typeface="宋体" charset="-122"/>
              </a:rPr>
              <a:t>identify expectations </a:t>
            </a:r>
          </a:p>
          <a:p>
            <a:pPr eaLnBrk="1" hangingPunct="1">
              <a:buFontTx/>
              <a:buChar char="-"/>
            </a:pPr>
            <a:r>
              <a:rPr lang="en-US" altLang="zh-CN" sz="2000" dirty="0">
                <a:latin typeface="+mn-lt"/>
                <a:ea typeface="宋体" charset="-122"/>
              </a:rPr>
              <a:t> clarify responsibilities</a:t>
            </a:r>
          </a:p>
          <a:p>
            <a:pPr eaLnBrk="1" hangingPunct="1">
              <a:buFontTx/>
              <a:buChar char="-"/>
            </a:pPr>
            <a:r>
              <a:rPr lang="en-US" altLang="zh-CN" sz="2000" dirty="0">
                <a:latin typeface="+mn-lt"/>
                <a:ea typeface="宋体" charset="-122"/>
              </a:rPr>
              <a:t> facilitate communication</a:t>
            </a:r>
          </a:p>
        </p:txBody>
      </p:sp>
      <p:sp>
        <p:nvSpPr>
          <p:cNvPr id="11" name="矩形 10"/>
          <p:cNvSpPr/>
          <p:nvPr/>
        </p:nvSpPr>
        <p:spPr>
          <a:xfrm>
            <a:off x="417060" y="3627122"/>
            <a:ext cx="77578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Quality of Service 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QoS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en-US" altLang="zh-CN" sz="2400" dirty="0" smtClean="0">
                <a:solidFill>
                  <a:srgbClr val="000000"/>
                </a:solidFill>
              </a:rPr>
              <a:t>: </a:t>
            </a:r>
            <a:r>
              <a:rPr lang="en-US" altLang="zh-CN" sz="2000" dirty="0" smtClean="0">
                <a:solidFill>
                  <a:srgbClr val="000000"/>
                </a:solidFill>
              </a:rPr>
              <a:t>the collective effect of service performance which determines </a:t>
            </a:r>
            <a:r>
              <a:rPr lang="en-US" altLang="zh-CN" sz="2000" u="sng" dirty="0" smtClean="0">
                <a:solidFill>
                  <a:srgbClr val="000000"/>
                </a:solidFill>
              </a:rPr>
              <a:t>the degree of satisfaction of a user </a:t>
            </a:r>
            <a:r>
              <a:rPr lang="en-US" altLang="zh-CN" sz="2000" dirty="0" smtClean="0">
                <a:solidFill>
                  <a:srgbClr val="000000"/>
                </a:solidFill>
              </a:rPr>
              <a:t>of the service.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17060" y="5036235"/>
            <a:ext cx="84221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</a:rPr>
              <a:t>QoS</a:t>
            </a:r>
            <a:r>
              <a:rPr lang="en-US" altLang="zh-CN" sz="2400" dirty="0" smtClean="0">
                <a:solidFill>
                  <a:srgbClr val="FF0000"/>
                </a:solidFill>
              </a:rPr>
              <a:t> Agreement: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the part of SLA which refers to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QoS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, </a:t>
            </a:r>
            <a:r>
              <a:rPr lang="en-US" altLang="zh-CN" sz="2000" dirty="0" smtClean="0">
                <a:solidFill>
                  <a:srgbClr val="000000"/>
                </a:solidFill>
              </a:rPr>
              <a:t>may include </a:t>
            </a:r>
            <a:r>
              <a:rPr lang="en-US" altLang="zh-CN" sz="2000" u="sng" dirty="0" smtClean="0">
                <a:solidFill>
                  <a:srgbClr val="000000"/>
                </a:solidFill>
              </a:rPr>
              <a:t>throughput</a:t>
            </a:r>
            <a:r>
              <a:rPr lang="en-US" altLang="zh-CN" sz="2000" dirty="0" smtClean="0">
                <a:solidFill>
                  <a:srgbClr val="000000"/>
                </a:solidFill>
              </a:rPr>
              <a:t>, </a:t>
            </a:r>
            <a:r>
              <a:rPr lang="en-US" altLang="zh-CN" sz="2000" u="sng" dirty="0" smtClean="0">
                <a:solidFill>
                  <a:srgbClr val="000000"/>
                </a:solidFill>
              </a:rPr>
              <a:t>packet loss rate</a:t>
            </a:r>
            <a:r>
              <a:rPr lang="en-US" altLang="zh-CN" sz="2000" dirty="0" smtClean="0">
                <a:solidFill>
                  <a:srgbClr val="000000"/>
                </a:solidFill>
              </a:rPr>
              <a:t>, </a:t>
            </a:r>
            <a:r>
              <a:rPr lang="en-US" altLang="zh-CN" sz="2000" u="sng" dirty="0" smtClean="0">
                <a:solidFill>
                  <a:srgbClr val="000000"/>
                </a:solidFill>
              </a:rPr>
              <a:t>delay</a:t>
            </a:r>
            <a:r>
              <a:rPr lang="en-US" altLang="zh-CN" sz="2000" dirty="0" smtClean="0">
                <a:solidFill>
                  <a:srgbClr val="000000"/>
                </a:solidFill>
              </a:rPr>
              <a:t>, </a:t>
            </a:r>
            <a:r>
              <a:rPr lang="en-US" altLang="zh-CN" sz="2000" u="sng" dirty="0" smtClean="0">
                <a:solidFill>
                  <a:srgbClr val="000000"/>
                </a:solidFill>
              </a:rPr>
              <a:t>delay jitter </a:t>
            </a:r>
            <a:r>
              <a:rPr lang="en-US" altLang="zh-CN" sz="2000" dirty="0" smtClean="0">
                <a:solidFill>
                  <a:srgbClr val="000000"/>
                </a:solidFill>
              </a:rPr>
              <a:t>and </a:t>
            </a:r>
            <a:r>
              <a:rPr lang="en-US" altLang="zh-CN" sz="2000" u="sng" dirty="0" smtClean="0">
                <a:solidFill>
                  <a:srgbClr val="000000"/>
                </a:solidFill>
              </a:rPr>
              <a:t>network availability</a:t>
            </a:r>
            <a:r>
              <a:rPr lang="en-US" altLang="zh-CN" sz="2000" dirty="0" smtClean="0">
                <a:solidFill>
                  <a:srgbClr val="000000"/>
                </a:solidFill>
              </a:rPr>
              <a:t>, etc. </a:t>
            </a:r>
            <a:endParaRPr lang="zh-CN" altLang="en-US" sz="2000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443413" y="6400800"/>
            <a:ext cx="3862387" cy="457200"/>
          </a:xfrm>
        </p:spPr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162925" y="6400800"/>
            <a:ext cx="676275" cy="4572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fld id="{8B68897B-2C7F-46E4-9B27-937A42386410}" type="slidenum">
              <a:rPr lang="en-US" altLang="zh-CN" smtClean="0"/>
              <a:pPr/>
              <a:t>49</a:t>
            </a:fld>
            <a:endParaRPr lang="en-US" altLang="zh-CN" dirty="0"/>
          </a:p>
        </p:txBody>
      </p:sp>
      <p:pic>
        <p:nvPicPr>
          <p:cNvPr id="692228" name="Picture 4" descr="http://www.diegomacedo.com.br/wp-content/uploads/2012/10/SLA.jpg"/>
          <p:cNvPicPr>
            <a:picLocks noChangeAspect="1" noChangeArrowheads="1"/>
          </p:cNvPicPr>
          <p:nvPr/>
        </p:nvPicPr>
        <p:blipFill>
          <a:blip r:embed="rId3" cstate="print"/>
          <a:srcRect t="7874" b="15748"/>
          <a:stretch>
            <a:fillRect/>
          </a:stretch>
        </p:blipFill>
        <p:spPr bwMode="auto">
          <a:xfrm>
            <a:off x="5250875" y="1169089"/>
            <a:ext cx="3810000" cy="218249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16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E59D4B92-80CC-4B7C-9328-357B6BBD8D84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0850"/>
            <a:ext cx="7772400" cy="871538"/>
          </a:xfrm>
        </p:spPr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Streaming Stored Multimedia </a:t>
            </a:r>
          </a:p>
        </p:txBody>
      </p:sp>
      <p:sp>
        <p:nvSpPr>
          <p:cNvPr id="219289" name="Rectangle 153"/>
          <p:cNvSpPr>
            <a:spLocks noChangeArrowheads="1"/>
          </p:cNvSpPr>
          <p:nvPr/>
        </p:nvSpPr>
        <p:spPr bwMode="auto">
          <a:xfrm>
            <a:off x="501651" y="2654300"/>
            <a:ext cx="5252378" cy="266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Stored streaming: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400" dirty="0">
                <a:ea typeface="宋体" charset="-122"/>
              </a:rPr>
              <a:t>media stored at </a:t>
            </a:r>
            <a:r>
              <a:rPr lang="en-US" altLang="zh-CN" sz="2400" dirty="0" smtClean="0">
                <a:ea typeface="宋体" charset="-122"/>
              </a:rPr>
              <a:t>source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altLang="zh-CN" sz="2400" dirty="0" smtClean="0">
                <a:ea typeface="宋体" charset="-122"/>
              </a:rPr>
              <a:t>    (e.g., YouTube)</a:t>
            </a:r>
            <a:endParaRPr lang="en-US" altLang="zh-CN" sz="2400" dirty="0">
              <a:ea typeface="宋体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400" dirty="0">
                <a:ea typeface="宋体" charset="-122"/>
              </a:rPr>
              <a:t>transmitted to client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400" i="1" u="sng" dirty="0">
                <a:solidFill>
                  <a:srgbClr val="FF0000"/>
                </a:solidFill>
                <a:ea typeface="宋体" charset="-122"/>
              </a:rPr>
              <a:t>streaming:</a:t>
            </a:r>
            <a:r>
              <a:rPr lang="en-US" altLang="zh-CN" sz="2400" dirty="0">
                <a:ea typeface="宋体" charset="-122"/>
              </a:rPr>
              <a:t> client </a:t>
            </a:r>
            <a:r>
              <a:rPr lang="en-US" altLang="zh-CN" sz="2400" dirty="0" err="1">
                <a:ea typeface="宋体" charset="-122"/>
              </a:rPr>
              <a:t>playout</a:t>
            </a:r>
            <a:r>
              <a:rPr lang="en-US" altLang="zh-CN" sz="2400" dirty="0">
                <a:ea typeface="宋体" charset="-122"/>
              </a:rPr>
              <a:t> begins </a:t>
            </a:r>
            <a:r>
              <a:rPr lang="en-US" altLang="zh-CN" sz="2400" i="1" dirty="0">
                <a:solidFill>
                  <a:schemeClr val="accent2"/>
                </a:solidFill>
                <a:ea typeface="宋体" charset="-122"/>
              </a:rPr>
              <a:t>before</a:t>
            </a:r>
            <a:r>
              <a:rPr lang="en-US" altLang="zh-CN" sz="2400" dirty="0">
                <a:ea typeface="宋体" charset="-122"/>
              </a:rPr>
              <a:t> all data has arrived</a:t>
            </a:r>
          </a:p>
        </p:txBody>
      </p:sp>
      <p:sp>
        <p:nvSpPr>
          <p:cNvPr id="219290" name="Freeform 154"/>
          <p:cNvSpPr>
            <a:spLocks/>
          </p:cNvSpPr>
          <p:nvPr/>
        </p:nvSpPr>
        <p:spPr bwMode="auto">
          <a:xfrm>
            <a:off x="3282950" y="1933575"/>
            <a:ext cx="1492250" cy="966788"/>
          </a:xfrm>
          <a:custGeom>
            <a:avLst/>
            <a:gdLst/>
            <a:ahLst/>
            <a:cxnLst>
              <a:cxn ang="0">
                <a:pos x="618" y="39"/>
              </a:cxn>
              <a:cxn ang="0">
                <a:pos x="94" y="57"/>
              </a:cxn>
              <a:cxn ang="0">
                <a:pos x="57" y="327"/>
              </a:cxn>
              <a:cxn ang="0">
                <a:pos x="202" y="519"/>
              </a:cxn>
              <a:cxn ang="0">
                <a:pos x="294" y="657"/>
              </a:cxn>
              <a:cxn ang="0">
                <a:pos x="604" y="887"/>
              </a:cxn>
              <a:cxn ang="0">
                <a:pos x="808" y="908"/>
              </a:cxn>
              <a:cxn ang="0">
                <a:pos x="1072" y="908"/>
              </a:cxn>
              <a:cxn ang="0">
                <a:pos x="1296" y="723"/>
              </a:cxn>
              <a:cxn ang="0">
                <a:pos x="1204" y="466"/>
              </a:cxn>
              <a:cxn ang="0">
                <a:pos x="901" y="413"/>
              </a:cxn>
              <a:cxn ang="0">
                <a:pos x="808" y="83"/>
              </a:cxn>
              <a:cxn ang="0">
                <a:pos x="618" y="39"/>
              </a:cxn>
            </a:cxnLst>
            <a:rect l="0" t="0" r="r" b="b"/>
            <a:pathLst>
              <a:path w="1318" h="939">
                <a:moveTo>
                  <a:pt x="618" y="39"/>
                </a:moveTo>
                <a:cubicBezTo>
                  <a:pt x="491" y="0"/>
                  <a:pt x="188" y="9"/>
                  <a:pt x="94" y="57"/>
                </a:cubicBezTo>
                <a:cubicBezTo>
                  <a:pt x="0" y="105"/>
                  <a:pt x="39" y="250"/>
                  <a:pt x="57" y="327"/>
                </a:cubicBezTo>
                <a:cubicBezTo>
                  <a:pt x="75" y="404"/>
                  <a:pt x="163" y="464"/>
                  <a:pt x="202" y="519"/>
                </a:cubicBezTo>
                <a:cubicBezTo>
                  <a:pt x="241" y="574"/>
                  <a:pt x="227" y="596"/>
                  <a:pt x="294" y="657"/>
                </a:cubicBezTo>
                <a:cubicBezTo>
                  <a:pt x="361" y="718"/>
                  <a:pt x="518" y="845"/>
                  <a:pt x="604" y="887"/>
                </a:cubicBezTo>
                <a:cubicBezTo>
                  <a:pt x="690" y="929"/>
                  <a:pt x="730" y="905"/>
                  <a:pt x="808" y="908"/>
                </a:cubicBezTo>
                <a:cubicBezTo>
                  <a:pt x="886" y="911"/>
                  <a:pt x="991" y="939"/>
                  <a:pt x="1072" y="908"/>
                </a:cubicBezTo>
                <a:cubicBezTo>
                  <a:pt x="1153" y="877"/>
                  <a:pt x="1274" y="797"/>
                  <a:pt x="1296" y="723"/>
                </a:cubicBezTo>
                <a:cubicBezTo>
                  <a:pt x="1318" y="649"/>
                  <a:pt x="1270" y="518"/>
                  <a:pt x="1204" y="466"/>
                </a:cubicBezTo>
                <a:cubicBezTo>
                  <a:pt x="1138" y="414"/>
                  <a:pt x="967" y="477"/>
                  <a:pt x="901" y="413"/>
                </a:cubicBezTo>
                <a:cubicBezTo>
                  <a:pt x="835" y="349"/>
                  <a:pt x="855" y="145"/>
                  <a:pt x="808" y="83"/>
                </a:cubicBezTo>
                <a:cubicBezTo>
                  <a:pt x="761" y="21"/>
                  <a:pt x="658" y="48"/>
                  <a:pt x="618" y="39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291" name="Freeform 155"/>
          <p:cNvSpPr>
            <a:spLocks/>
          </p:cNvSpPr>
          <p:nvPr/>
        </p:nvSpPr>
        <p:spPr bwMode="auto">
          <a:xfrm>
            <a:off x="3987800" y="2497138"/>
            <a:ext cx="361950" cy="139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4" y="102"/>
              </a:cxn>
            </a:cxnLst>
            <a:rect l="0" t="0" r="r" b="b"/>
            <a:pathLst>
              <a:path w="294" h="102">
                <a:moveTo>
                  <a:pt x="0" y="0"/>
                </a:moveTo>
                <a:lnTo>
                  <a:pt x="294" y="102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292" name="Freeform 156"/>
          <p:cNvSpPr>
            <a:spLocks/>
          </p:cNvSpPr>
          <p:nvPr/>
        </p:nvSpPr>
        <p:spPr bwMode="auto">
          <a:xfrm>
            <a:off x="6059488" y="3043238"/>
            <a:ext cx="2687637" cy="1214437"/>
          </a:xfrm>
          <a:custGeom>
            <a:avLst/>
            <a:gdLst/>
            <a:ahLst/>
            <a:cxnLst>
              <a:cxn ang="0">
                <a:pos x="139" y="442"/>
              </a:cxn>
              <a:cxn ang="0">
                <a:pos x="159" y="33"/>
              </a:cxn>
              <a:cxn ang="0">
                <a:pos x="1093" y="245"/>
              </a:cxn>
              <a:cxn ang="0">
                <a:pos x="1577" y="164"/>
              </a:cxn>
              <a:cxn ang="0">
                <a:pos x="2272" y="422"/>
              </a:cxn>
              <a:cxn ang="0">
                <a:pos x="2209" y="785"/>
              </a:cxn>
              <a:cxn ang="0">
                <a:pos x="1985" y="1108"/>
              </a:cxn>
              <a:cxn ang="0">
                <a:pos x="1418" y="1147"/>
              </a:cxn>
              <a:cxn ang="0">
                <a:pos x="1181" y="897"/>
              </a:cxn>
              <a:cxn ang="0">
                <a:pos x="801" y="852"/>
              </a:cxn>
              <a:cxn ang="0">
                <a:pos x="327" y="792"/>
              </a:cxn>
              <a:cxn ang="0">
                <a:pos x="139" y="442"/>
              </a:cxn>
            </a:cxnLst>
            <a:rect l="0" t="0" r="r" b="b"/>
            <a:pathLst>
              <a:path w="2377" h="1182">
                <a:moveTo>
                  <a:pt x="139" y="442"/>
                </a:moveTo>
                <a:cubicBezTo>
                  <a:pt x="93" y="341"/>
                  <a:pt x="0" y="66"/>
                  <a:pt x="159" y="33"/>
                </a:cubicBezTo>
                <a:cubicBezTo>
                  <a:pt x="318" y="0"/>
                  <a:pt x="857" y="223"/>
                  <a:pt x="1093" y="245"/>
                </a:cubicBezTo>
                <a:cubicBezTo>
                  <a:pt x="1329" y="267"/>
                  <a:pt x="1381" y="135"/>
                  <a:pt x="1577" y="164"/>
                </a:cubicBezTo>
                <a:cubicBezTo>
                  <a:pt x="1774" y="194"/>
                  <a:pt x="2167" y="318"/>
                  <a:pt x="2272" y="422"/>
                </a:cubicBezTo>
                <a:cubicBezTo>
                  <a:pt x="2377" y="526"/>
                  <a:pt x="2257" y="671"/>
                  <a:pt x="2209" y="785"/>
                </a:cubicBezTo>
                <a:cubicBezTo>
                  <a:pt x="2161" y="899"/>
                  <a:pt x="2117" y="1048"/>
                  <a:pt x="1985" y="1108"/>
                </a:cubicBezTo>
                <a:cubicBezTo>
                  <a:pt x="1853" y="1168"/>
                  <a:pt x="1552" y="1182"/>
                  <a:pt x="1418" y="1147"/>
                </a:cubicBezTo>
                <a:cubicBezTo>
                  <a:pt x="1284" y="1112"/>
                  <a:pt x="1284" y="946"/>
                  <a:pt x="1181" y="897"/>
                </a:cubicBezTo>
                <a:cubicBezTo>
                  <a:pt x="1078" y="848"/>
                  <a:pt x="943" y="870"/>
                  <a:pt x="801" y="852"/>
                </a:cubicBezTo>
                <a:cubicBezTo>
                  <a:pt x="659" y="834"/>
                  <a:pt x="437" y="860"/>
                  <a:pt x="327" y="792"/>
                </a:cubicBezTo>
                <a:cubicBezTo>
                  <a:pt x="217" y="724"/>
                  <a:pt x="178" y="515"/>
                  <a:pt x="139" y="44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293" name="Line 157"/>
          <p:cNvSpPr>
            <a:spLocks noChangeShapeType="1"/>
          </p:cNvSpPr>
          <p:nvPr/>
        </p:nvSpPr>
        <p:spPr bwMode="auto">
          <a:xfrm>
            <a:off x="7413625" y="3648075"/>
            <a:ext cx="215900" cy="249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294" name="Line 158"/>
          <p:cNvSpPr>
            <a:spLocks noChangeShapeType="1"/>
          </p:cNvSpPr>
          <p:nvPr/>
        </p:nvSpPr>
        <p:spPr bwMode="auto">
          <a:xfrm flipH="1">
            <a:off x="7980363" y="3646488"/>
            <a:ext cx="198437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295" name="Group 159"/>
          <p:cNvGrpSpPr>
            <a:grpSpLocks/>
          </p:cNvGrpSpPr>
          <p:nvPr/>
        </p:nvGrpSpPr>
        <p:grpSpPr bwMode="auto">
          <a:xfrm>
            <a:off x="8050213" y="3484563"/>
            <a:ext cx="357187" cy="152400"/>
            <a:chOff x="3600" y="219"/>
            <a:chExt cx="360" cy="175"/>
          </a:xfrm>
        </p:grpSpPr>
        <p:sp>
          <p:nvSpPr>
            <p:cNvPr id="219296" name="Oval 16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297" name="Line 16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298" name="Line 16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299" name="Rectangle 16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19300" name="Oval 16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9301" name="Group 16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302" name="Line 1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03" name="Line 1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04" name="Line 1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9305" name="Group 16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306" name="Line 1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07" name="Line 17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08" name="Line 1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9309" name="Group 173"/>
          <p:cNvGrpSpPr>
            <a:grpSpLocks/>
          </p:cNvGrpSpPr>
          <p:nvPr/>
        </p:nvGrpSpPr>
        <p:grpSpPr bwMode="auto">
          <a:xfrm>
            <a:off x="7624763" y="3806825"/>
            <a:ext cx="355600" cy="152400"/>
            <a:chOff x="3600" y="219"/>
            <a:chExt cx="360" cy="175"/>
          </a:xfrm>
        </p:grpSpPr>
        <p:sp>
          <p:nvSpPr>
            <p:cNvPr id="219310" name="Oval 17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311" name="Line 17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312" name="Line 17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313" name="Rectangle 17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19314" name="Oval 17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9315" name="Group 17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316" name="Line 1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17" name="Line 1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18" name="Line 1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9319" name="Group 18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320" name="Line 1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21" name="Line 18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22" name="Line 1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9323" name="Group 187"/>
          <p:cNvGrpSpPr>
            <a:grpSpLocks/>
          </p:cNvGrpSpPr>
          <p:nvPr/>
        </p:nvGrpSpPr>
        <p:grpSpPr bwMode="auto">
          <a:xfrm>
            <a:off x="7051675" y="3563938"/>
            <a:ext cx="357188" cy="150812"/>
            <a:chOff x="3600" y="219"/>
            <a:chExt cx="360" cy="175"/>
          </a:xfrm>
        </p:grpSpPr>
        <p:sp>
          <p:nvSpPr>
            <p:cNvPr id="219324" name="Oval 18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325" name="Line 18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326" name="Line 19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327" name="Rectangle 19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19328" name="Oval 19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9329" name="Group 19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330" name="Line 19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31" name="Line 19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32" name="Line 19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9333" name="Group 19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334" name="Line 19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35" name="Line 19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36" name="Line 20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19337" name="Line 201"/>
          <p:cNvSpPr>
            <a:spLocks noChangeShapeType="1"/>
          </p:cNvSpPr>
          <p:nvPr/>
        </p:nvSpPr>
        <p:spPr bwMode="auto">
          <a:xfrm flipV="1">
            <a:off x="7392988" y="3565525"/>
            <a:ext cx="663575" cy="46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338" name="Freeform 202"/>
          <p:cNvSpPr>
            <a:spLocks/>
          </p:cNvSpPr>
          <p:nvPr/>
        </p:nvSpPr>
        <p:spPr bwMode="auto">
          <a:xfrm>
            <a:off x="4857750" y="2520950"/>
            <a:ext cx="1025525" cy="754063"/>
          </a:xfrm>
          <a:custGeom>
            <a:avLst/>
            <a:gdLst/>
            <a:ahLst/>
            <a:cxnLst>
              <a:cxn ang="0">
                <a:pos x="210" y="0"/>
              </a:cxn>
              <a:cxn ang="0">
                <a:pos x="31" y="126"/>
              </a:cxn>
              <a:cxn ang="0">
                <a:pos x="25" y="434"/>
              </a:cxn>
              <a:cxn ang="0">
                <a:pos x="46" y="691"/>
              </a:cxn>
              <a:cxn ang="0">
                <a:pos x="218" y="701"/>
              </a:cxn>
              <a:cxn ang="0">
                <a:pos x="377" y="677"/>
              </a:cxn>
              <a:cxn ang="0">
                <a:pos x="551" y="665"/>
              </a:cxn>
              <a:cxn ang="0">
                <a:pos x="818" y="551"/>
              </a:cxn>
              <a:cxn ang="0">
                <a:pos x="902" y="377"/>
              </a:cxn>
              <a:cxn ang="0">
                <a:pos x="785" y="218"/>
              </a:cxn>
              <a:cxn ang="0">
                <a:pos x="590" y="122"/>
              </a:cxn>
              <a:cxn ang="0">
                <a:pos x="210" y="0"/>
              </a:cxn>
            </a:cxnLst>
            <a:rect l="0" t="0" r="r" b="b"/>
            <a:pathLst>
              <a:path w="907" h="735">
                <a:moveTo>
                  <a:pt x="210" y="0"/>
                </a:moveTo>
                <a:cubicBezTo>
                  <a:pt x="105" y="6"/>
                  <a:pt x="61" y="54"/>
                  <a:pt x="31" y="126"/>
                </a:cubicBezTo>
                <a:cubicBezTo>
                  <a:pt x="0" y="198"/>
                  <a:pt x="23" y="340"/>
                  <a:pt x="25" y="434"/>
                </a:cubicBezTo>
                <a:cubicBezTo>
                  <a:pt x="28" y="528"/>
                  <a:pt x="14" y="647"/>
                  <a:pt x="46" y="691"/>
                </a:cubicBezTo>
                <a:cubicBezTo>
                  <a:pt x="78" y="735"/>
                  <a:pt x="163" y="703"/>
                  <a:pt x="218" y="701"/>
                </a:cubicBezTo>
                <a:cubicBezTo>
                  <a:pt x="273" y="699"/>
                  <a:pt x="322" y="683"/>
                  <a:pt x="377" y="677"/>
                </a:cubicBezTo>
                <a:cubicBezTo>
                  <a:pt x="432" y="671"/>
                  <a:pt x="478" y="686"/>
                  <a:pt x="551" y="665"/>
                </a:cubicBezTo>
                <a:cubicBezTo>
                  <a:pt x="624" y="644"/>
                  <a:pt x="760" y="599"/>
                  <a:pt x="818" y="551"/>
                </a:cubicBezTo>
                <a:cubicBezTo>
                  <a:pt x="876" y="503"/>
                  <a:pt x="907" y="432"/>
                  <a:pt x="902" y="377"/>
                </a:cubicBezTo>
                <a:cubicBezTo>
                  <a:pt x="897" y="322"/>
                  <a:pt x="837" y="261"/>
                  <a:pt x="785" y="218"/>
                </a:cubicBezTo>
                <a:cubicBezTo>
                  <a:pt x="733" y="175"/>
                  <a:pt x="686" y="158"/>
                  <a:pt x="590" y="122"/>
                </a:cubicBezTo>
                <a:cubicBezTo>
                  <a:pt x="494" y="86"/>
                  <a:pt x="289" y="25"/>
                  <a:pt x="210" y="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339" name="Line 203"/>
          <p:cNvSpPr>
            <a:spLocks noChangeShapeType="1"/>
          </p:cNvSpPr>
          <p:nvPr/>
        </p:nvSpPr>
        <p:spPr bwMode="auto">
          <a:xfrm>
            <a:off x="5287963" y="2732088"/>
            <a:ext cx="249237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340" name="Line 204"/>
          <p:cNvSpPr>
            <a:spLocks noChangeShapeType="1"/>
          </p:cNvSpPr>
          <p:nvPr/>
        </p:nvSpPr>
        <p:spPr bwMode="auto">
          <a:xfrm>
            <a:off x="5749925" y="2946400"/>
            <a:ext cx="468313" cy="325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341" name="Line 205"/>
          <p:cNvSpPr>
            <a:spLocks noChangeShapeType="1"/>
          </p:cNvSpPr>
          <p:nvPr/>
        </p:nvSpPr>
        <p:spPr bwMode="auto">
          <a:xfrm flipH="1">
            <a:off x="5103813" y="2803525"/>
            <a:ext cx="1587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342" name="Freeform 206"/>
          <p:cNvSpPr>
            <a:spLocks/>
          </p:cNvSpPr>
          <p:nvPr/>
        </p:nvSpPr>
        <p:spPr bwMode="auto">
          <a:xfrm>
            <a:off x="6591300" y="3300413"/>
            <a:ext cx="484188" cy="296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" y="289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343" name="Line 207"/>
          <p:cNvSpPr>
            <a:spLocks noChangeShapeType="1"/>
          </p:cNvSpPr>
          <p:nvPr/>
        </p:nvSpPr>
        <p:spPr bwMode="auto">
          <a:xfrm flipH="1">
            <a:off x="5299075" y="2901950"/>
            <a:ext cx="24765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344" name="Group 208"/>
          <p:cNvGrpSpPr>
            <a:grpSpLocks/>
          </p:cNvGrpSpPr>
          <p:nvPr/>
        </p:nvGrpSpPr>
        <p:grpSpPr bwMode="auto">
          <a:xfrm>
            <a:off x="4932363" y="2647950"/>
            <a:ext cx="357187" cy="149225"/>
            <a:chOff x="3600" y="219"/>
            <a:chExt cx="360" cy="175"/>
          </a:xfrm>
        </p:grpSpPr>
        <p:sp>
          <p:nvSpPr>
            <p:cNvPr id="219345" name="Oval 20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346" name="Line 2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347" name="Line 2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348" name="Rectangle 2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19349" name="Oval 2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9350" name="Group 2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351" name="Line 2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52" name="Line 2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53" name="Line 2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9354" name="Group 2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355" name="Line 2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56" name="Line 2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57" name="Line 2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9358" name="Group 222"/>
          <p:cNvGrpSpPr>
            <a:grpSpLocks/>
          </p:cNvGrpSpPr>
          <p:nvPr/>
        </p:nvGrpSpPr>
        <p:grpSpPr bwMode="auto">
          <a:xfrm>
            <a:off x="4933950" y="2992438"/>
            <a:ext cx="358775" cy="152400"/>
            <a:chOff x="3600" y="219"/>
            <a:chExt cx="360" cy="175"/>
          </a:xfrm>
        </p:grpSpPr>
        <p:sp>
          <p:nvSpPr>
            <p:cNvPr id="219359" name="Oval 22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360" name="Line 22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361" name="Line 22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362" name="Rectangle 22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19363" name="Oval 22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9364" name="Group 22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365" name="Line 2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66" name="Line 2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67" name="Line 2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9368" name="Group 23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369" name="Line 23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70" name="Line 23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71" name="Line 23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9372" name="Group 236"/>
          <p:cNvGrpSpPr>
            <a:grpSpLocks/>
          </p:cNvGrpSpPr>
          <p:nvPr/>
        </p:nvGrpSpPr>
        <p:grpSpPr bwMode="auto">
          <a:xfrm>
            <a:off x="5391150" y="2863850"/>
            <a:ext cx="357188" cy="150813"/>
            <a:chOff x="3600" y="219"/>
            <a:chExt cx="360" cy="175"/>
          </a:xfrm>
        </p:grpSpPr>
        <p:sp>
          <p:nvSpPr>
            <p:cNvPr id="219373" name="Oval 23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374" name="Line 23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375" name="Line 23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376" name="Rectangle 24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19377" name="Oval 24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9378" name="Group 24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379" name="Line 24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80" name="Line 24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81" name="Line 24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9382" name="Group 24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383" name="Line 2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84" name="Line 2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85" name="Line 2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9386" name="Group 250"/>
          <p:cNvGrpSpPr>
            <a:grpSpLocks/>
          </p:cNvGrpSpPr>
          <p:nvPr/>
        </p:nvGrpSpPr>
        <p:grpSpPr bwMode="auto">
          <a:xfrm>
            <a:off x="6221413" y="3205163"/>
            <a:ext cx="357187" cy="152400"/>
            <a:chOff x="3600" y="219"/>
            <a:chExt cx="360" cy="175"/>
          </a:xfrm>
        </p:grpSpPr>
        <p:sp>
          <p:nvSpPr>
            <p:cNvPr id="219387" name="Oval 25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388" name="Line 25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389" name="Line 25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390" name="Rectangle 25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19391" name="Oval 25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9392" name="Group 25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393" name="Line 2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94" name="Line 2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95" name="Line 2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9396" name="Group 26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397" name="Line 2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98" name="Line 2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399" name="Line 2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19400" name="Line 264"/>
          <p:cNvSpPr>
            <a:spLocks noChangeShapeType="1"/>
          </p:cNvSpPr>
          <p:nvPr/>
        </p:nvSpPr>
        <p:spPr bwMode="auto">
          <a:xfrm>
            <a:off x="4694238" y="2638425"/>
            <a:ext cx="250825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401" name="Group 265"/>
          <p:cNvGrpSpPr>
            <a:grpSpLocks/>
          </p:cNvGrpSpPr>
          <p:nvPr/>
        </p:nvGrpSpPr>
        <p:grpSpPr bwMode="auto">
          <a:xfrm>
            <a:off x="4341813" y="2554288"/>
            <a:ext cx="357187" cy="152400"/>
            <a:chOff x="3600" y="219"/>
            <a:chExt cx="360" cy="175"/>
          </a:xfrm>
        </p:grpSpPr>
        <p:sp>
          <p:nvSpPr>
            <p:cNvPr id="219402" name="Oval 26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403" name="Line 26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404" name="Line 26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405" name="Rectangle 26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19406" name="Oval 27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9407" name="Group 27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408" name="Line 27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409" name="Line 27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410" name="Line 27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9411" name="Group 27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412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413" name="Line 2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414" name="Line 2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9415" name="Group 279"/>
          <p:cNvGrpSpPr>
            <a:grpSpLocks/>
          </p:cNvGrpSpPr>
          <p:nvPr/>
        </p:nvGrpSpPr>
        <p:grpSpPr bwMode="auto">
          <a:xfrm>
            <a:off x="3227388" y="1639888"/>
            <a:ext cx="1281112" cy="363537"/>
            <a:chOff x="3621" y="3265"/>
            <a:chExt cx="1776" cy="744"/>
          </a:xfrm>
        </p:grpSpPr>
        <p:pic>
          <p:nvPicPr>
            <p:cNvPr id="219416" name="Picture 280" descr="reel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</p:spPr>
        </p:pic>
        <p:sp>
          <p:nvSpPr>
            <p:cNvPr id="219417" name="Freeform 281"/>
            <p:cNvSpPr>
              <a:spLocks/>
            </p:cNvSpPr>
            <p:nvPr/>
          </p:nvSpPr>
          <p:spPr bwMode="auto">
            <a:xfrm>
              <a:off x="3972" y="3288"/>
              <a:ext cx="1401" cy="43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7" y="384"/>
                </a:cxn>
                <a:cxn ang="0">
                  <a:pos x="114" y="381"/>
                </a:cxn>
                <a:cxn ang="0">
                  <a:pos x="132" y="357"/>
                </a:cxn>
                <a:cxn ang="0">
                  <a:pos x="210" y="402"/>
                </a:cxn>
                <a:cxn ang="0">
                  <a:pos x="450" y="384"/>
                </a:cxn>
                <a:cxn ang="0">
                  <a:pos x="486" y="393"/>
                </a:cxn>
                <a:cxn ang="0">
                  <a:pos x="690" y="417"/>
                </a:cxn>
                <a:cxn ang="0">
                  <a:pos x="1074" y="438"/>
                </a:cxn>
                <a:cxn ang="0">
                  <a:pos x="1401" y="420"/>
                </a:cxn>
                <a:cxn ang="0">
                  <a:pos x="1392" y="165"/>
                </a:cxn>
                <a:cxn ang="0">
                  <a:pos x="291" y="0"/>
                </a:cxn>
                <a:cxn ang="0">
                  <a:pos x="0" y="6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418" name="Freeform 282"/>
            <p:cNvSpPr>
              <a:spLocks/>
            </p:cNvSpPr>
            <p:nvPr/>
          </p:nvSpPr>
          <p:spPr bwMode="auto">
            <a:xfrm>
              <a:off x="4242" y="3858"/>
              <a:ext cx="999" cy="12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17" y="12"/>
                </a:cxn>
                <a:cxn ang="0">
                  <a:pos x="744" y="36"/>
                </a:cxn>
                <a:cxn ang="0">
                  <a:pos x="801" y="42"/>
                </a:cxn>
                <a:cxn ang="0">
                  <a:pos x="876" y="6"/>
                </a:cxn>
                <a:cxn ang="0">
                  <a:pos x="933" y="0"/>
                </a:cxn>
                <a:cxn ang="0">
                  <a:pos x="981" y="15"/>
                </a:cxn>
                <a:cxn ang="0">
                  <a:pos x="999" y="51"/>
                </a:cxn>
                <a:cxn ang="0">
                  <a:pos x="987" y="123"/>
                </a:cxn>
                <a:cxn ang="0">
                  <a:pos x="18" y="120"/>
                </a:cxn>
                <a:cxn ang="0">
                  <a:pos x="0" y="6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19419" name="Picture 283" descr="video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</p:spPr>
        </p:pic>
      </p:grpSp>
      <p:grpSp>
        <p:nvGrpSpPr>
          <p:cNvPr id="219456" name="Group 320"/>
          <p:cNvGrpSpPr>
            <a:grpSpLocks/>
          </p:cNvGrpSpPr>
          <p:nvPr/>
        </p:nvGrpSpPr>
        <p:grpSpPr bwMode="auto">
          <a:xfrm>
            <a:off x="7751763" y="2476500"/>
            <a:ext cx="677862" cy="663575"/>
            <a:chOff x="4437" y="1472"/>
            <a:chExt cx="427" cy="418"/>
          </a:xfrm>
        </p:grpSpPr>
        <p:sp>
          <p:nvSpPr>
            <p:cNvPr id="219422" name="Rectangle 286"/>
            <p:cNvSpPr>
              <a:spLocks noChangeArrowheads="1"/>
            </p:cNvSpPr>
            <p:nvPr/>
          </p:nvSpPr>
          <p:spPr bwMode="auto">
            <a:xfrm>
              <a:off x="4443" y="1475"/>
              <a:ext cx="421" cy="361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423" name="Rectangle 287"/>
            <p:cNvSpPr>
              <a:spLocks noChangeArrowheads="1"/>
            </p:cNvSpPr>
            <p:nvPr/>
          </p:nvSpPr>
          <p:spPr bwMode="auto"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424" name="Rectangle 288"/>
            <p:cNvSpPr>
              <a:spLocks noChangeArrowheads="1"/>
            </p:cNvSpPr>
            <p:nvPr/>
          </p:nvSpPr>
          <p:spPr bwMode="auto">
            <a:xfrm>
              <a:off x="4442" y="1866"/>
              <a:ext cx="414" cy="24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425" name="Rectangle 289"/>
            <p:cNvSpPr>
              <a:spLocks noChangeArrowheads="1"/>
            </p:cNvSpPr>
            <p:nvPr/>
          </p:nvSpPr>
          <p:spPr bwMode="auto">
            <a:xfrm>
              <a:off x="4437" y="1472"/>
              <a:ext cx="423" cy="3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9426" name="Freeform 290"/>
          <p:cNvSpPr>
            <a:spLocks/>
          </p:cNvSpPr>
          <p:nvPr/>
        </p:nvSpPr>
        <p:spPr bwMode="auto">
          <a:xfrm>
            <a:off x="3987800" y="1920875"/>
            <a:ext cx="4127500" cy="1665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511"/>
              </a:cxn>
              <a:cxn ang="0">
                <a:pos x="353" y="665"/>
              </a:cxn>
              <a:cxn ang="0">
                <a:pos x="669" y="673"/>
              </a:cxn>
              <a:cxn ang="0">
                <a:pos x="977" y="797"/>
              </a:cxn>
              <a:cxn ang="0">
                <a:pos x="1157" y="745"/>
              </a:cxn>
              <a:cxn ang="0">
                <a:pos x="1429" y="909"/>
              </a:cxn>
              <a:cxn ang="0">
                <a:pos x="1569" y="953"/>
              </a:cxn>
              <a:cxn ang="0">
                <a:pos x="1969" y="1261"/>
              </a:cxn>
              <a:cxn ang="0">
                <a:pos x="2317" y="1301"/>
              </a:cxn>
              <a:cxn ang="0">
                <a:pos x="2797" y="1621"/>
              </a:cxn>
              <a:cxn ang="0">
                <a:pos x="3651" y="1559"/>
              </a:cxn>
              <a:cxn ang="0">
                <a:pos x="3651" y="1187"/>
              </a:cxn>
            </a:cxnLst>
            <a:rect l="0" t="0" r="r" b="b"/>
            <a:pathLst>
              <a:path w="3651" h="1621">
                <a:moveTo>
                  <a:pt x="0" y="0"/>
                </a:moveTo>
                <a:lnTo>
                  <a:pt x="1" y="511"/>
                </a:lnTo>
                <a:lnTo>
                  <a:pt x="353" y="665"/>
                </a:lnTo>
                <a:lnTo>
                  <a:pt x="669" y="673"/>
                </a:lnTo>
                <a:lnTo>
                  <a:pt x="977" y="797"/>
                </a:lnTo>
                <a:lnTo>
                  <a:pt x="1157" y="745"/>
                </a:lnTo>
                <a:lnTo>
                  <a:pt x="1429" y="909"/>
                </a:lnTo>
                <a:lnTo>
                  <a:pt x="1569" y="953"/>
                </a:lnTo>
                <a:lnTo>
                  <a:pt x="1969" y="1261"/>
                </a:lnTo>
                <a:lnTo>
                  <a:pt x="2317" y="1301"/>
                </a:lnTo>
                <a:lnTo>
                  <a:pt x="2797" y="1621"/>
                </a:lnTo>
                <a:lnTo>
                  <a:pt x="3651" y="1559"/>
                </a:lnTo>
                <a:lnTo>
                  <a:pt x="3651" y="1187"/>
                </a:lnTo>
              </a:path>
            </a:pathLst>
          </a:custGeom>
          <a:noFill/>
          <a:ln w="5715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9427" name="Object 291"/>
          <p:cNvGraphicFramePr>
            <a:graphicFrameLocks noChangeAspect="1"/>
          </p:cNvGraphicFramePr>
          <p:nvPr/>
        </p:nvGraphicFramePr>
        <p:xfrm>
          <a:off x="3725863" y="2005013"/>
          <a:ext cx="369887" cy="520700"/>
        </p:xfrm>
        <a:graphic>
          <a:graphicData uri="http://schemas.openxmlformats.org/presentationml/2006/ole">
            <p:oleObj spid="_x0000_s219427" name="Clip" r:id="rId6" imgW="857160" imgH="1324080" progId="">
              <p:embed/>
            </p:oleObj>
          </a:graphicData>
        </a:graphic>
      </p:graphicFrame>
      <p:grpSp>
        <p:nvGrpSpPr>
          <p:cNvPr id="219428" name="Group 292"/>
          <p:cNvGrpSpPr>
            <a:grpSpLocks/>
          </p:cNvGrpSpPr>
          <p:nvPr/>
        </p:nvGrpSpPr>
        <p:grpSpPr bwMode="auto">
          <a:xfrm>
            <a:off x="6416675" y="3648075"/>
            <a:ext cx="357188" cy="149225"/>
            <a:chOff x="3600" y="219"/>
            <a:chExt cx="360" cy="175"/>
          </a:xfrm>
        </p:grpSpPr>
        <p:sp>
          <p:nvSpPr>
            <p:cNvPr id="219429" name="Oval 29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430" name="Line 29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431" name="Line 29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432" name="Rectangle 29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19433" name="Oval 29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9434" name="Group 29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435" name="Line 2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436" name="Line 3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437" name="Line 3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9438" name="Group 30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439" name="Line 30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440" name="Line 30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441" name="Line 30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19442" name="Freeform 306"/>
          <p:cNvSpPr>
            <a:spLocks/>
          </p:cNvSpPr>
          <p:nvPr/>
        </p:nvSpPr>
        <p:spPr bwMode="auto">
          <a:xfrm>
            <a:off x="6437313" y="3352800"/>
            <a:ext cx="138112" cy="307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" y="289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443" name="Freeform 307"/>
          <p:cNvSpPr>
            <a:spLocks/>
          </p:cNvSpPr>
          <p:nvPr/>
        </p:nvSpPr>
        <p:spPr bwMode="auto">
          <a:xfrm flipV="1">
            <a:off x="6773863" y="3660775"/>
            <a:ext cx="269875" cy="58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" y="289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445" name="Freeform 309"/>
          <p:cNvSpPr>
            <a:spLocks/>
          </p:cNvSpPr>
          <p:nvPr/>
        </p:nvSpPr>
        <p:spPr bwMode="auto">
          <a:xfrm>
            <a:off x="6613525" y="3797300"/>
            <a:ext cx="77788" cy="188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" y="289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447" name="Freeform 311"/>
          <p:cNvSpPr>
            <a:spLocks/>
          </p:cNvSpPr>
          <p:nvPr/>
        </p:nvSpPr>
        <p:spPr bwMode="auto">
          <a:xfrm flipH="1">
            <a:off x="5157788" y="2433638"/>
            <a:ext cx="296862" cy="225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" y="289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449" name="Line 313"/>
          <p:cNvSpPr>
            <a:spLocks noChangeShapeType="1"/>
          </p:cNvSpPr>
          <p:nvPr/>
        </p:nvSpPr>
        <p:spPr bwMode="auto">
          <a:xfrm flipH="1">
            <a:off x="8210550" y="3233738"/>
            <a:ext cx="1588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451" name="Rectangle 315"/>
          <p:cNvSpPr>
            <a:spLocks noChangeArrowheads="1"/>
          </p:cNvSpPr>
          <p:nvPr/>
        </p:nvSpPr>
        <p:spPr bwMode="auto">
          <a:xfrm>
            <a:off x="842963" y="5342248"/>
            <a:ext cx="651668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400" dirty="0">
                <a:ea typeface="宋体" charset="-122"/>
              </a:rPr>
              <a:t>timing constraint for still-to-be transmitted data: in time for </a:t>
            </a:r>
            <a:r>
              <a:rPr lang="en-US" altLang="zh-CN" sz="2400" dirty="0" err="1">
                <a:ea typeface="宋体" charset="-122"/>
              </a:rPr>
              <a:t>playout</a:t>
            </a:r>
            <a:endParaRPr lang="en-US" altLang="zh-CN" sz="24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err="1" smtClean="0"/>
              <a:t>QoS</a:t>
            </a:r>
            <a:r>
              <a:rPr lang="en-US" altLang="zh-CN" sz="3600" dirty="0" smtClean="0"/>
              <a:t> control space</a:t>
            </a:r>
            <a:endParaRPr lang="zh-CN" altLang="en-US" sz="3600" dirty="0"/>
          </a:p>
        </p:txBody>
      </p:sp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1100138" y="5059363"/>
            <a:ext cx="1490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1600">
                <a:latin typeface="Comic Sans MS" pitchFamily="66" charset="0"/>
              </a:rPr>
              <a:t>edge router   </a:t>
            </a:r>
          </a:p>
        </p:txBody>
      </p:sp>
      <p:sp>
        <p:nvSpPr>
          <p:cNvPr id="463878" name="Line 6"/>
          <p:cNvSpPr>
            <a:spLocks noChangeShapeType="1"/>
          </p:cNvSpPr>
          <p:nvPr/>
        </p:nvSpPr>
        <p:spPr bwMode="auto">
          <a:xfrm flipH="1">
            <a:off x="3686175" y="2089150"/>
            <a:ext cx="9525" cy="2500313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3879" name="Line 7"/>
          <p:cNvSpPr>
            <a:spLocks noChangeShapeType="1"/>
          </p:cNvSpPr>
          <p:nvPr/>
        </p:nvSpPr>
        <p:spPr bwMode="auto">
          <a:xfrm>
            <a:off x="3667125" y="4581525"/>
            <a:ext cx="3962400" cy="0"/>
          </a:xfrm>
          <a:prstGeom prst="lin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3880" name="Line 8"/>
          <p:cNvSpPr>
            <a:spLocks noChangeShapeType="1"/>
          </p:cNvSpPr>
          <p:nvPr/>
        </p:nvSpPr>
        <p:spPr bwMode="auto">
          <a:xfrm flipH="1">
            <a:off x="1446213" y="4591050"/>
            <a:ext cx="2241550" cy="1604963"/>
          </a:xfrm>
          <a:prstGeom prst="lin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3881" name="Text Box 9"/>
          <p:cNvSpPr txBox="1">
            <a:spLocks noChangeArrowheads="1"/>
          </p:cNvSpPr>
          <p:nvPr/>
        </p:nvSpPr>
        <p:spPr bwMode="auto">
          <a:xfrm>
            <a:off x="7596188" y="4292600"/>
            <a:ext cx="804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Comic Sans MS" pitchFamily="66" charset="0"/>
              </a:rPr>
              <a:t>object</a:t>
            </a:r>
          </a:p>
        </p:txBody>
      </p:sp>
      <p:sp>
        <p:nvSpPr>
          <p:cNvPr id="463882" name="Text Box 10"/>
          <p:cNvSpPr txBox="1">
            <a:spLocks noChangeArrowheads="1"/>
          </p:cNvSpPr>
          <p:nvPr/>
        </p:nvSpPr>
        <p:spPr bwMode="auto">
          <a:xfrm>
            <a:off x="3897313" y="4625975"/>
            <a:ext cx="738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400">
                <a:latin typeface="Comic Sans MS" pitchFamily="66" charset="0"/>
              </a:rPr>
              <a:t>packet</a:t>
            </a:r>
          </a:p>
        </p:txBody>
      </p:sp>
      <p:sp>
        <p:nvSpPr>
          <p:cNvPr id="463883" name="Text Box 11"/>
          <p:cNvSpPr txBox="1">
            <a:spLocks noChangeArrowheads="1"/>
          </p:cNvSpPr>
          <p:nvPr/>
        </p:nvSpPr>
        <p:spPr bwMode="auto">
          <a:xfrm>
            <a:off x="5334000" y="4618038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400">
                <a:latin typeface="Comic Sans MS" pitchFamily="66" charset="0"/>
              </a:rPr>
              <a:t>flow</a:t>
            </a:r>
          </a:p>
        </p:txBody>
      </p:sp>
      <p:sp>
        <p:nvSpPr>
          <p:cNvPr id="463884" name="Text Box 12"/>
          <p:cNvSpPr txBox="1">
            <a:spLocks noChangeArrowheads="1"/>
          </p:cNvSpPr>
          <p:nvPr/>
        </p:nvSpPr>
        <p:spPr bwMode="auto">
          <a:xfrm>
            <a:off x="6103938" y="4600575"/>
            <a:ext cx="11493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400">
                <a:latin typeface="Comic Sans MS" pitchFamily="66" charset="0"/>
              </a:rPr>
              <a:t>flow</a:t>
            </a:r>
          </a:p>
          <a:p>
            <a:r>
              <a:rPr lang="en-US" altLang="zh-CN" sz="1400">
                <a:latin typeface="Comic Sans MS" pitchFamily="66" charset="0"/>
              </a:rPr>
              <a:t>aggregation</a:t>
            </a:r>
          </a:p>
        </p:txBody>
      </p:sp>
      <p:sp>
        <p:nvSpPr>
          <p:cNvPr id="463885" name="Line 13"/>
          <p:cNvSpPr>
            <a:spLocks noChangeShapeType="1"/>
          </p:cNvSpPr>
          <p:nvPr/>
        </p:nvSpPr>
        <p:spPr bwMode="auto">
          <a:xfrm flipH="1">
            <a:off x="4241800" y="4491038"/>
            <a:ext cx="793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3886" name="Line 14"/>
          <p:cNvSpPr>
            <a:spLocks noChangeShapeType="1"/>
          </p:cNvSpPr>
          <p:nvPr/>
        </p:nvSpPr>
        <p:spPr bwMode="auto">
          <a:xfrm flipH="1">
            <a:off x="5576888" y="4508500"/>
            <a:ext cx="7937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3887" name="Line 15"/>
          <p:cNvSpPr>
            <a:spLocks noChangeShapeType="1"/>
          </p:cNvSpPr>
          <p:nvPr/>
        </p:nvSpPr>
        <p:spPr bwMode="auto">
          <a:xfrm flipH="1">
            <a:off x="6686550" y="4491038"/>
            <a:ext cx="793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3888" name="Text Box 16"/>
          <p:cNvSpPr txBox="1">
            <a:spLocks noChangeArrowheads="1"/>
          </p:cNvSpPr>
          <p:nvPr/>
        </p:nvSpPr>
        <p:spPr bwMode="auto">
          <a:xfrm>
            <a:off x="3851275" y="1700213"/>
            <a:ext cx="174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latin typeface="Comic Sans MS" pitchFamily="66" charset="0"/>
              </a:rPr>
              <a:t>Time granularity</a:t>
            </a:r>
          </a:p>
        </p:txBody>
      </p:sp>
      <p:sp>
        <p:nvSpPr>
          <p:cNvPr id="463889" name="Text Box 17"/>
          <p:cNvSpPr txBox="1">
            <a:spLocks noChangeArrowheads="1"/>
          </p:cNvSpPr>
          <p:nvPr/>
        </p:nvSpPr>
        <p:spPr bwMode="auto">
          <a:xfrm>
            <a:off x="3924300" y="3716338"/>
            <a:ext cx="738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400">
                <a:latin typeface="Comic Sans MS" pitchFamily="66" charset="0"/>
              </a:rPr>
              <a:t>packet</a:t>
            </a:r>
          </a:p>
        </p:txBody>
      </p:sp>
      <p:sp>
        <p:nvSpPr>
          <p:cNvPr id="463890" name="Text Box 18"/>
          <p:cNvSpPr txBox="1">
            <a:spLocks noChangeArrowheads="1"/>
          </p:cNvSpPr>
          <p:nvPr/>
        </p:nvSpPr>
        <p:spPr bwMode="auto">
          <a:xfrm>
            <a:off x="3851275" y="2852738"/>
            <a:ext cx="10294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r</a:t>
            </a:r>
            <a:r>
              <a:rPr lang="en-US" altLang="zh-CN" sz="1400" dirty="0" smtClean="0">
                <a:latin typeface="Comic Sans MS" pitchFamily="66" charset="0"/>
              </a:rPr>
              <a:t>ound </a:t>
            </a:r>
            <a:r>
              <a:rPr lang="en-US" altLang="zh-CN" sz="1400" dirty="0">
                <a:latin typeface="Comic Sans MS" pitchFamily="66" charset="0"/>
              </a:rPr>
              <a:t>trip</a:t>
            </a:r>
          </a:p>
        </p:txBody>
      </p:sp>
      <p:sp>
        <p:nvSpPr>
          <p:cNvPr id="463891" name="Line 19"/>
          <p:cNvSpPr>
            <a:spLocks noChangeShapeType="1"/>
          </p:cNvSpPr>
          <p:nvPr/>
        </p:nvSpPr>
        <p:spPr bwMode="auto">
          <a:xfrm flipH="1">
            <a:off x="3622675" y="3863975"/>
            <a:ext cx="11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3892" name="Line 20"/>
          <p:cNvSpPr>
            <a:spLocks noChangeShapeType="1"/>
          </p:cNvSpPr>
          <p:nvPr/>
        </p:nvSpPr>
        <p:spPr bwMode="auto">
          <a:xfrm flipH="1">
            <a:off x="3632200" y="2976563"/>
            <a:ext cx="11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3893" name="Line 21"/>
          <p:cNvSpPr>
            <a:spLocks noChangeShapeType="1"/>
          </p:cNvSpPr>
          <p:nvPr/>
        </p:nvSpPr>
        <p:spPr bwMode="auto">
          <a:xfrm flipH="1" flipV="1">
            <a:off x="3086100" y="4940300"/>
            <a:ext cx="20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3894" name="Line 22"/>
          <p:cNvSpPr>
            <a:spLocks noChangeShapeType="1"/>
          </p:cNvSpPr>
          <p:nvPr/>
        </p:nvSpPr>
        <p:spPr bwMode="auto">
          <a:xfrm flipH="1" flipV="1">
            <a:off x="2486025" y="5387975"/>
            <a:ext cx="20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3895" name="Line 23"/>
          <p:cNvSpPr>
            <a:spLocks noChangeShapeType="1"/>
          </p:cNvSpPr>
          <p:nvPr/>
        </p:nvSpPr>
        <p:spPr bwMode="auto">
          <a:xfrm flipH="1" flipV="1">
            <a:off x="1804988" y="5864225"/>
            <a:ext cx="20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3896" name="Text Box 24"/>
          <p:cNvSpPr txBox="1">
            <a:spLocks noChangeArrowheads="1"/>
          </p:cNvSpPr>
          <p:nvPr/>
        </p:nvSpPr>
        <p:spPr bwMode="auto">
          <a:xfrm>
            <a:off x="2241550" y="4700588"/>
            <a:ext cx="60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latin typeface="Comic Sans MS" pitchFamily="66" charset="0"/>
              </a:rPr>
              <a:t>host</a:t>
            </a:r>
          </a:p>
        </p:txBody>
      </p:sp>
      <p:sp>
        <p:nvSpPr>
          <p:cNvPr id="463897" name="Text Box 25"/>
          <p:cNvSpPr txBox="1">
            <a:spLocks noChangeArrowheads="1"/>
          </p:cNvSpPr>
          <p:nvPr/>
        </p:nvSpPr>
        <p:spPr bwMode="auto">
          <a:xfrm>
            <a:off x="582613" y="5676900"/>
            <a:ext cx="1281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latin typeface="Comic Sans MS" pitchFamily="66" charset="0"/>
              </a:rPr>
              <a:t>core router</a:t>
            </a:r>
          </a:p>
        </p:txBody>
      </p:sp>
      <p:sp>
        <p:nvSpPr>
          <p:cNvPr id="463901" name="Text Box 29"/>
          <p:cNvSpPr txBox="1">
            <a:spLocks noChangeArrowheads="1"/>
          </p:cNvSpPr>
          <p:nvPr/>
        </p:nvSpPr>
        <p:spPr bwMode="auto">
          <a:xfrm>
            <a:off x="3851275" y="2205038"/>
            <a:ext cx="860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latin typeface="Comic Sans MS" pitchFamily="66" charset="0"/>
              </a:rPr>
              <a:t>session</a:t>
            </a:r>
          </a:p>
        </p:txBody>
      </p:sp>
      <p:sp>
        <p:nvSpPr>
          <p:cNvPr id="463903" name="Text Box 31"/>
          <p:cNvSpPr txBox="1">
            <a:spLocks noChangeArrowheads="1"/>
          </p:cNvSpPr>
          <p:nvPr/>
        </p:nvSpPr>
        <p:spPr bwMode="auto">
          <a:xfrm>
            <a:off x="628650" y="6088063"/>
            <a:ext cx="919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Comic Sans MS" pitchFamily="66" charset="0"/>
              </a:rPr>
              <a:t>position</a:t>
            </a:r>
          </a:p>
        </p:txBody>
      </p:sp>
      <p:sp>
        <p:nvSpPr>
          <p:cNvPr id="463905" name="Text Box 33"/>
          <p:cNvSpPr txBox="1">
            <a:spLocks noChangeArrowheads="1"/>
          </p:cNvSpPr>
          <p:nvPr/>
        </p:nvSpPr>
        <p:spPr bwMode="auto">
          <a:xfrm>
            <a:off x="3132138" y="1844675"/>
            <a:ext cx="604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Comic Sans MS" pitchFamily="66" charset="0"/>
              </a:rPr>
              <a:t>time</a:t>
            </a:r>
          </a:p>
        </p:txBody>
      </p:sp>
      <p:sp>
        <p:nvSpPr>
          <p:cNvPr id="463907" name="Line 35"/>
          <p:cNvSpPr>
            <a:spLocks noChangeShapeType="1"/>
          </p:cNvSpPr>
          <p:nvPr/>
        </p:nvSpPr>
        <p:spPr bwMode="auto">
          <a:xfrm flipH="1">
            <a:off x="3635375" y="2349500"/>
            <a:ext cx="11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443413" y="6400800"/>
            <a:ext cx="3862387" cy="457200"/>
          </a:xfrm>
        </p:spPr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30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162925" y="6400800"/>
            <a:ext cx="676275" cy="4572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fld id="{8B68897B-2C7F-46E4-9B27-937A42386410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33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EFA38B04-6511-4E1D-858F-587DD0CA219E}" type="slidenum">
              <a:rPr lang="en-US" altLang="zh-CN" smtClean="0"/>
              <a:pPr/>
              <a:t>51</a:t>
            </a:fld>
            <a:endParaRPr lang="en-US" altLang="zh-CN" dirty="0"/>
          </a:p>
        </p:txBody>
      </p:sp>
      <p:sp>
        <p:nvSpPr>
          <p:cNvPr id="612354" name="Text Box 2"/>
          <p:cNvSpPr txBox="1">
            <a:spLocks noChangeArrowheads="1"/>
          </p:cNvSpPr>
          <p:nvPr/>
        </p:nvSpPr>
        <p:spPr bwMode="auto">
          <a:xfrm>
            <a:off x="246063" y="1319213"/>
            <a:ext cx="4070350" cy="23021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280988" indent="-280988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u="sng" dirty="0">
                <a:solidFill>
                  <a:schemeClr val="accent2"/>
                </a:solidFill>
                <a:ea typeface="宋体" charset="-122"/>
              </a:rPr>
              <a:t>Edge router:</a:t>
            </a:r>
          </a:p>
          <a:p>
            <a:pPr marL="280988" indent="-280988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per-flow</a:t>
            </a:r>
            <a:r>
              <a:rPr lang="en-US" altLang="zh-CN" sz="2000" dirty="0">
                <a:solidFill>
                  <a:schemeClr val="tx2"/>
                </a:solidFill>
                <a:ea typeface="宋体" charset="-122"/>
              </a:rPr>
              <a:t> traffic management</a:t>
            </a:r>
          </a:p>
          <a:p>
            <a:pPr marL="280988" indent="-280988">
              <a:spcBef>
                <a:spcPct val="5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2000" dirty="0" smtClean="0">
                <a:solidFill>
                  <a:schemeClr val="tx2"/>
                </a:solidFill>
                <a:ea typeface="宋体" charset="-122"/>
              </a:rPr>
              <a:t>packet classification and traffic conditioning</a:t>
            </a:r>
          </a:p>
          <a:p>
            <a:pPr marL="280988" indent="-280988">
              <a:spcBef>
                <a:spcPct val="5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2000" dirty="0" smtClean="0">
                <a:solidFill>
                  <a:schemeClr val="tx2"/>
                </a:solidFill>
                <a:ea typeface="宋体" charset="-122"/>
              </a:rPr>
              <a:t>marks packets as </a:t>
            </a:r>
            <a:r>
              <a:rPr lang="en-US" altLang="zh-CN" sz="2000" dirty="0" smtClean="0">
                <a:solidFill>
                  <a:srgbClr val="00CC00"/>
                </a:solidFill>
                <a:ea typeface="宋体" charset="-122"/>
              </a:rPr>
              <a:t>in-profile</a:t>
            </a:r>
            <a:r>
              <a:rPr lang="en-US" altLang="zh-CN" sz="2000" dirty="0" smtClean="0">
                <a:solidFill>
                  <a:schemeClr val="tx2"/>
                </a:solidFill>
                <a:ea typeface="宋体" charset="-122"/>
              </a:rPr>
              <a:t> and 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out-profile</a:t>
            </a:r>
            <a:r>
              <a:rPr lang="en-US" altLang="zh-CN" sz="2000" dirty="0" smtClean="0">
                <a:solidFill>
                  <a:schemeClr val="tx2"/>
                </a:solidFill>
                <a:ea typeface="宋体" charset="-122"/>
              </a:rPr>
              <a:t> </a:t>
            </a:r>
          </a:p>
        </p:txBody>
      </p:sp>
      <p:sp>
        <p:nvSpPr>
          <p:cNvPr id="612355" name="Text Box 3"/>
          <p:cNvSpPr txBox="1">
            <a:spLocks noChangeArrowheads="1"/>
          </p:cNvSpPr>
          <p:nvPr/>
        </p:nvSpPr>
        <p:spPr bwMode="auto">
          <a:xfrm>
            <a:off x="379413" y="3883025"/>
            <a:ext cx="4341812" cy="252376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280988" indent="-280988">
              <a:spcBef>
                <a:spcPct val="50000"/>
              </a:spcBef>
            </a:pPr>
            <a:r>
              <a:rPr lang="en-US" altLang="zh-CN" sz="2400" u="sng" dirty="0">
                <a:solidFill>
                  <a:srgbClr val="FF0000"/>
                </a:solidFill>
                <a:ea typeface="宋体" charset="-122"/>
              </a:rPr>
              <a:t>Core router:</a:t>
            </a:r>
          </a:p>
          <a:p>
            <a:pPr marL="280988" indent="-280988">
              <a:spcBef>
                <a:spcPct val="5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per class</a:t>
            </a:r>
            <a:r>
              <a:rPr lang="en-US" altLang="zh-CN" sz="2000" dirty="0">
                <a:solidFill>
                  <a:schemeClr val="tx2"/>
                </a:solidFill>
                <a:ea typeface="宋体" charset="-122"/>
              </a:rPr>
              <a:t> traffic management</a:t>
            </a:r>
          </a:p>
          <a:p>
            <a:pPr marL="280988" indent="-280988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2000" dirty="0" smtClean="0">
                <a:solidFill>
                  <a:schemeClr val="tx2"/>
                </a:solidFill>
                <a:ea typeface="宋体" charset="-122"/>
              </a:rPr>
              <a:t>buffering </a:t>
            </a:r>
            <a:r>
              <a:rPr lang="en-US" altLang="zh-CN" sz="2000" dirty="0">
                <a:solidFill>
                  <a:schemeClr val="tx2"/>
                </a:solidFill>
                <a:ea typeface="宋体" charset="-122"/>
              </a:rPr>
              <a:t>and scheduling based on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marking </a:t>
            </a:r>
            <a:r>
              <a:rPr lang="en-US" altLang="zh-CN" sz="2000" dirty="0">
                <a:ea typeface="宋体" charset="-122"/>
              </a:rPr>
              <a:t>at edge</a:t>
            </a:r>
          </a:p>
          <a:p>
            <a:pPr marL="280988" indent="-280988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2000" dirty="0" smtClean="0">
                <a:ea typeface="宋体" charset="-122"/>
              </a:rPr>
              <a:t>forwarding</a:t>
            </a:r>
          </a:p>
          <a:p>
            <a:pPr marL="280988" indent="-280988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2000" dirty="0" smtClean="0">
                <a:ea typeface="宋体" charset="-122"/>
              </a:rPr>
              <a:t>preference given to </a:t>
            </a:r>
            <a:r>
              <a:rPr lang="en-US" altLang="zh-CN" sz="2000" dirty="0" smtClean="0">
                <a:solidFill>
                  <a:srgbClr val="00CC00"/>
                </a:solidFill>
                <a:ea typeface="宋体" charset="-122"/>
              </a:rPr>
              <a:t>in-profile </a:t>
            </a:r>
            <a:r>
              <a:rPr lang="en-US" altLang="zh-CN" sz="2000" dirty="0" smtClean="0">
                <a:ea typeface="宋体" charset="-122"/>
              </a:rPr>
              <a:t>packets</a:t>
            </a:r>
            <a:endParaRPr lang="en-US" altLang="zh-CN" sz="2000" dirty="0">
              <a:ea typeface="宋体" charset="-122"/>
            </a:endParaRPr>
          </a:p>
        </p:txBody>
      </p:sp>
      <p:grpSp>
        <p:nvGrpSpPr>
          <p:cNvPr id="612356" name="Group 4"/>
          <p:cNvGrpSpPr>
            <a:grpSpLocks/>
          </p:cNvGrpSpPr>
          <p:nvPr/>
        </p:nvGrpSpPr>
        <p:grpSpPr bwMode="auto">
          <a:xfrm>
            <a:off x="4313238" y="2647950"/>
            <a:ext cx="4691062" cy="3203575"/>
            <a:chOff x="2603" y="1673"/>
            <a:chExt cx="2955" cy="2018"/>
          </a:xfrm>
        </p:grpSpPr>
        <p:sp>
          <p:nvSpPr>
            <p:cNvPr id="612357" name="Line 5"/>
            <p:cNvSpPr>
              <a:spLocks noChangeShapeType="1"/>
            </p:cNvSpPr>
            <p:nvPr/>
          </p:nvSpPr>
          <p:spPr bwMode="auto">
            <a:xfrm flipV="1">
              <a:off x="5040" y="3552"/>
              <a:ext cx="298" cy="35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2358" name="Group 6"/>
            <p:cNvGrpSpPr>
              <a:grpSpLocks/>
            </p:cNvGrpSpPr>
            <p:nvPr/>
          </p:nvGrpSpPr>
          <p:grpSpPr bwMode="auto">
            <a:xfrm>
              <a:off x="2603" y="1673"/>
              <a:ext cx="2607" cy="1975"/>
              <a:chOff x="2603" y="1673"/>
              <a:chExt cx="2607" cy="1975"/>
            </a:xfrm>
          </p:grpSpPr>
          <p:sp>
            <p:nvSpPr>
              <p:cNvPr id="612359" name="Freeform 7"/>
              <p:cNvSpPr>
                <a:spLocks/>
              </p:cNvSpPr>
              <p:nvPr/>
            </p:nvSpPr>
            <p:spPr bwMode="auto">
              <a:xfrm>
                <a:off x="4223" y="2803"/>
                <a:ext cx="948" cy="845"/>
              </a:xfrm>
              <a:custGeom>
                <a:avLst/>
                <a:gdLst/>
                <a:ahLst/>
                <a:cxnLst>
                  <a:cxn ang="0">
                    <a:pos x="27" y="652"/>
                  </a:cxn>
                  <a:cxn ang="0">
                    <a:pos x="105" y="76"/>
                  </a:cxn>
                  <a:cxn ang="0">
                    <a:pos x="657" y="196"/>
                  </a:cxn>
                  <a:cxn ang="0">
                    <a:pos x="1209" y="100"/>
                  </a:cxn>
                  <a:cxn ang="0">
                    <a:pos x="2001" y="406"/>
                  </a:cxn>
                  <a:cxn ang="0">
                    <a:pos x="2013" y="1144"/>
                  </a:cxn>
                  <a:cxn ang="0">
                    <a:pos x="1581" y="1600"/>
                  </a:cxn>
                  <a:cxn ang="0">
                    <a:pos x="813" y="1516"/>
                  </a:cxn>
                  <a:cxn ang="0">
                    <a:pos x="501" y="1270"/>
                  </a:cxn>
                  <a:cxn ang="0">
                    <a:pos x="183" y="1066"/>
                  </a:cxn>
                  <a:cxn ang="0">
                    <a:pos x="27" y="652"/>
                  </a:cxn>
                </a:cxnLst>
                <a:rect l="0" t="0" r="r" b="b"/>
                <a:pathLst>
                  <a:path w="2135" h="1662">
                    <a:moveTo>
                      <a:pt x="27" y="652"/>
                    </a:moveTo>
                    <a:cubicBezTo>
                      <a:pt x="14" y="487"/>
                      <a:pt x="0" y="152"/>
                      <a:pt x="105" y="76"/>
                    </a:cubicBezTo>
                    <a:cubicBezTo>
                      <a:pt x="210" y="0"/>
                      <a:pt x="473" y="192"/>
                      <a:pt x="657" y="196"/>
                    </a:cubicBezTo>
                    <a:cubicBezTo>
                      <a:pt x="841" y="200"/>
                      <a:pt x="985" y="65"/>
                      <a:pt x="1209" y="100"/>
                    </a:cubicBezTo>
                    <a:cubicBezTo>
                      <a:pt x="1433" y="135"/>
                      <a:pt x="1867" y="232"/>
                      <a:pt x="2001" y="406"/>
                    </a:cubicBezTo>
                    <a:cubicBezTo>
                      <a:pt x="2135" y="580"/>
                      <a:pt x="2083" y="945"/>
                      <a:pt x="2013" y="1144"/>
                    </a:cubicBezTo>
                    <a:cubicBezTo>
                      <a:pt x="1943" y="1343"/>
                      <a:pt x="1781" y="1538"/>
                      <a:pt x="1581" y="1600"/>
                    </a:cubicBezTo>
                    <a:cubicBezTo>
                      <a:pt x="1381" y="1662"/>
                      <a:pt x="993" y="1571"/>
                      <a:pt x="813" y="1516"/>
                    </a:cubicBezTo>
                    <a:cubicBezTo>
                      <a:pt x="633" y="1461"/>
                      <a:pt x="606" y="1345"/>
                      <a:pt x="501" y="1270"/>
                    </a:cubicBezTo>
                    <a:cubicBezTo>
                      <a:pt x="396" y="1195"/>
                      <a:pt x="262" y="1169"/>
                      <a:pt x="183" y="1066"/>
                    </a:cubicBezTo>
                    <a:cubicBezTo>
                      <a:pt x="104" y="963"/>
                      <a:pt x="25" y="819"/>
                      <a:pt x="27" y="65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360" name="Freeform 8"/>
              <p:cNvSpPr>
                <a:spLocks/>
              </p:cNvSpPr>
              <p:nvPr/>
            </p:nvSpPr>
            <p:spPr bwMode="auto">
              <a:xfrm>
                <a:off x="4254" y="1781"/>
                <a:ext cx="734" cy="986"/>
              </a:xfrm>
              <a:custGeom>
                <a:avLst/>
                <a:gdLst/>
                <a:ahLst/>
                <a:cxnLst>
                  <a:cxn ang="0">
                    <a:pos x="239" y="7"/>
                  </a:cxn>
                  <a:cxn ang="0">
                    <a:pos x="35" y="157"/>
                  </a:cxn>
                  <a:cxn ang="0">
                    <a:pos x="29" y="523"/>
                  </a:cxn>
                  <a:cxn ang="0">
                    <a:pos x="53" y="829"/>
                  </a:cxn>
                  <a:cxn ang="0">
                    <a:pos x="245" y="871"/>
                  </a:cxn>
                  <a:cxn ang="0">
                    <a:pos x="647" y="1129"/>
                  </a:cxn>
                  <a:cxn ang="0">
                    <a:pos x="995" y="1237"/>
                  </a:cxn>
                  <a:cxn ang="0">
                    <a:pos x="1199" y="1021"/>
                  </a:cxn>
                  <a:cxn ang="0">
                    <a:pos x="1271" y="445"/>
                  </a:cxn>
                  <a:cxn ang="0">
                    <a:pos x="1205" y="211"/>
                  </a:cxn>
                  <a:cxn ang="0">
                    <a:pos x="749" y="115"/>
                  </a:cxn>
                  <a:cxn ang="0">
                    <a:pos x="239" y="7"/>
                  </a:cxn>
                </a:cxnLst>
                <a:rect l="0" t="0" r="r" b="b"/>
                <a:pathLst>
                  <a:path w="1292" h="1255">
                    <a:moveTo>
                      <a:pt x="239" y="7"/>
                    </a:moveTo>
                    <a:cubicBezTo>
                      <a:pt x="120" y="14"/>
                      <a:pt x="70" y="71"/>
                      <a:pt x="35" y="157"/>
                    </a:cubicBezTo>
                    <a:cubicBezTo>
                      <a:pt x="0" y="243"/>
                      <a:pt x="26" y="411"/>
                      <a:pt x="29" y="523"/>
                    </a:cubicBezTo>
                    <a:cubicBezTo>
                      <a:pt x="32" y="635"/>
                      <a:pt x="17" y="771"/>
                      <a:pt x="53" y="829"/>
                    </a:cubicBezTo>
                    <a:cubicBezTo>
                      <a:pt x="89" y="887"/>
                      <a:pt x="146" y="821"/>
                      <a:pt x="245" y="871"/>
                    </a:cubicBezTo>
                    <a:cubicBezTo>
                      <a:pt x="344" y="921"/>
                      <a:pt x="522" y="1068"/>
                      <a:pt x="647" y="1129"/>
                    </a:cubicBezTo>
                    <a:cubicBezTo>
                      <a:pt x="772" y="1190"/>
                      <a:pt x="903" y="1255"/>
                      <a:pt x="995" y="1237"/>
                    </a:cubicBezTo>
                    <a:cubicBezTo>
                      <a:pt x="1087" y="1219"/>
                      <a:pt x="1153" y="1153"/>
                      <a:pt x="1199" y="1021"/>
                    </a:cubicBezTo>
                    <a:cubicBezTo>
                      <a:pt x="1245" y="889"/>
                      <a:pt x="1270" y="580"/>
                      <a:pt x="1271" y="445"/>
                    </a:cubicBezTo>
                    <a:cubicBezTo>
                      <a:pt x="1272" y="310"/>
                      <a:pt x="1292" y="266"/>
                      <a:pt x="1205" y="211"/>
                    </a:cubicBezTo>
                    <a:cubicBezTo>
                      <a:pt x="1118" y="156"/>
                      <a:pt x="908" y="150"/>
                      <a:pt x="749" y="115"/>
                    </a:cubicBezTo>
                    <a:cubicBezTo>
                      <a:pt x="590" y="80"/>
                      <a:pt x="358" y="0"/>
                      <a:pt x="239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361" name="Freeform 9"/>
              <p:cNvSpPr>
                <a:spLocks/>
              </p:cNvSpPr>
              <p:nvPr/>
            </p:nvSpPr>
            <p:spPr bwMode="auto">
              <a:xfrm>
                <a:off x="3106" y="1819"/>
                <a:ext cx="979" cy="1128"/>
              </a:xfrm>
              <a:custGeom>
                <a:avLst/>
                <a:gdLst/>
                <a:ahLst/>
                <a:cxnLst>
                  <a:cxn ang="0">
                    <a:pos x="550" y="42"/>
                  </a:cxn>
                  <a:cxn ang="0">
                    <a:pos x="82" y="60"/>
                  </a:cxn>
                  <a:cxn ang="0">
                    <a:pos x="58" y="402"/>
                  </a:cxn>
                  <a:cxn ang="0">
                    <a:pos x="28" y="720"/>
                  </a:cxn>
                  <a:cxn ang="0">
                    <a:pos x="112" y="870"/>
                  </a:cxn>
                  <a:cxn ang="0">
                    <a:pos x="538" y="876"/>
                  </a:cxn>
                  <a:cxn ang="0">
                    <a:pos x="640" y="1128"/>
                  </a:cxn>
                  <a:cxn ang="0">
                    <a:pos x="1234" y="1098"/>
                  </a:cxn>
                  <a:cxn ang="0">
                    <a:pos x="1276" y="570"/>
                  </a:cxn>
                  <a:cxn ang="0">
                    <a:pos x="1204" y="342"/>
                  </a:cxn>
                  <a:cxn ang="0">
                    <a:pos x="760" y="288"/>
                  </a:cxn>
                  <a:cxn ang="0">
                    <a:pos x="550" y="42"/>
                  </a:cxn>
                </a:cxnLst>
                <a:rect l="0" t="0" r="r" b="b"/>
                <a:pathLst>
                  <a:path w="1340" h="1191">
                    <a:moveTo>
                      <a:pt x="550" y="42"/>
                    </a:moveTo>
                    <a:cubicBezTo>
                      <a:pt x="437" y="4"/>
                      <a:pt x="164" y="0"/>
                      <a:pt x="82" y="60"/>
                    </a:cubicBezTo>
                    <a:cubicBezTo>
                      <a:pt x="0" y="120"/>
                      <a:pt x="67" y="292"/>
                      <a:pt x="58" y="402"/>
                    </a:cubicBezTo>
                    <a:cubicBezTo>
                      <a:pt x="49" y="512"/>
                      <a:pt x="19" y="642"/>
                      <a:pt x="28" y="720"/>
                    </a:cubicBezTo>
                    <a:cubicBezTo>
                      <a:pt x="37" y="798"/>
                      <a:pt x="27" y="844"/>
                      <a:pt x="112" y="870"/>
                    </a:cubicBezTo>
                    <a:cubicBezTo>
                      <a:pt x="197" y="896"/>
                      <a:pt x="450" y="833"/>
                      <a:pt x="538" y="876"/>
                    </a:cubicBezTo>
                    <a:cubicBezTo>
                      <a:pt x="626" y="919"/>
                      <a:pt x="524" y="1091"/>
                      <a:pt x="640" y="1128"/>
                    </a:cubicBezTo>
                    <a:cubicBezTo>
                      <a:pt x="756" y="1165"/>
                      <a:pt x="1128" y="1191"/>
                      <a:pt x="1234" y="1098"/>
                    </a:cubicBezTo>
                    <a:cubicBezTo>
                      <a:pt x="1340" y="1005"/>
                      <a:pt x="1281" y="696"/>
                      <a:pt x="1276" y="570"/>
                    </a:cubicBezTo>
                    <a:cubicBezTo>
                      <a:pt x="1271" y="444"/>
                      <a:pt x="1290" y="389"/>
                      <a:pt x="1204" y="342"/>
                    </a:cubicBezTo>
                    <a:cubicBezTo>
                      <a:pt x="1118" y="295"/>
                      <a:pt x="868" y="338"/>
                      <a:pt x="760" y="288"/>
                    </a:cubicBezTo>
                    <a:cubicBezTo>
                      <a:pt x="652" y="238"/>
                      <a:pt x="663" y="80"/>
                      <a:pt x="55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12362" name="Picture 10" descr="w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03" y="2551"/>
                <a:ext cx="231" cy="235"/>
              </a:xfrm>
              <a:prstGeom prst="rect">
                <a:avLst/>
              </a:prstGeom>
              <a:solidFill>
                <a:schemeClr val="accent2"/>
              </a:solidFill>
            </p:spPr>
          </p:pic>
          <p:sp>
            <p:nvSpPr>
              <p:cNvPr id="612363" name="Line 11"/>
              <p:cNvSpPr>
                <a:spLocks noChangeShapeType="1"/>
              </p:cNvSpPr>
              <p:nvPr/>
            </p:nvSpPr>
            <p:spPr bwMode="auto">
              <a:xfrm>
                <a:off x="4712" y="2697"/>
                <a:ext cx="0" cy="169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12364" name="Group 12"/>
              <p:cNvGrpSpPr>
                <a:grpSpLocks/>
              </p:cNvGrpSpPr>
              <p:nvPr/>
            </p:nvGrpSpPr>
            <p:grpSpPr bwMode="auto">
              <a:xfrm>
                <a:off x="3068" y="2587"/>
                <a:ext cx="217" cy="101"/>
                <a:chOff x="3600" y="219"/>
                <a:chExt cx="360" cy="175"/>
              </a:xfrm>
            </p:grpSpPr>
            <p:sp>
              <p:nvSpPr>
                <p:cNvPr id="612365" name="Oval 13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366" name="Line 14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367" name="Line 15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368" name="Rectangle 16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fr-FR" sz="2400">
                    <a:latin typeface="Times New Roman" pitchFamily="18" charset="0"/>
                  </a:endParaRPr>
                </a:p>
              </p:txBody>
            </p:sp>
            <p:sp>
              <p:nvSpPr>
                <p:cNvPr id="612369" name="Oval 17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12370" name="Group 18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612371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37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37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2374" name="Group 22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612375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37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37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12378" name="Line 26"/>
              <p:cNvSpPr>
                <a:spLocks noChangeShapeType="1"/>
              </p:cNvSpPr>
              <p:nvPr/>
            </p:nvSpPr>
            <p:spPr bwMode="auto">
              <a:xfrm flipV="1">
                <a:off x="3232" y="2386"/>
                <a:ext cx="132" cy="201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379" name="Line 27"/>
              <p:cNvSpPr>
                <a:spLocks noChangeShapeType="1"/>
              </p:cNvSpPr>
              <p:nvPr/>
            </p:nvSpPr>
            <p:spPr bwMode="auto">
              <a:xfrm flipV="1">
                <a:off x="3860" y="2184"/>
                <a:ext cx="66" cy="167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380" name="Line 28"/>
              <p:cNvSpPr>
                <a:spLocks noChangeShapeType="1"/>
              </p:cNvSpPr>
              <p:nvPr/>
            </p:nvSpPr>
            <p:spPr bwMode="auto">
              <a:xfrm>
                <a:off x="3860" y="2419"/>
                <a:ext cx="66" cy="202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381" name="Line 29"/>
              <p:cNvSpPr>
                <a:spLocks noChangeShapeType="1"/>
              </p:cNvSpPr>
              <p:nvPr/>
            </p:nvSpPr>
            <p:spPr bwMode="auto">
              <a:xfrm>
                <a:off x="3265" y="2116"/>
                <a:ext cx="99" cy="235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12382" name="Picture 30" descr="w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03" y="2185"/>
                <a:ext cx="231" cy="236"/>
              </a:xfrm>
              <a:prstGeom prst="rect">
                <a:avLst/>
              </a:prstGeom>
              <a:solidFill>
                <a:schemeClr val="accent2"/>
              </a:solidFill>
            </p:spPr>
          </p:pic>
          <p:grpSp>
            <p:nvGrpSpPr>
              <p:cNvPr id="612383" name="Group 31"/>
              <p:cNvGrpSpPr>
                <a:grpSpLocks/>
              </p:cNvGrpSpPr>
              <p:nvPr/>
            </p:nvGrpSpPr>
            <p:grpSpPr bwMode="auto">
              <a:xfrm>
                <a:off x="4591" y="2627"/>
                <a:ext cx="216" cy="103"/>
                <a:chOff x="3600" y="219"/>
                <a:chExt cx="360" cy="175"/>
              </a:xfrm>
            </p:grpSpPr>
            <p:sp>
              <p:nvSpPr>
                <p:cNvPr id="612384" name="Oval 32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385" name="Line 33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386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387" name="Rectangle 35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fr-FR" sz="2400">
                    <a:latin typeface="Times New Roman" pitchFamily="18" charset="0"/>
                  </a:endParaRPr>
                </a:p>
              </p:txBody>
            </p:sp>
            <p:sp>
              <p:nvSpPr>
                <p:cNvPr id="612388" name="Oval 36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12389" name="Group 37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612390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391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392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2393" name="Group 41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612394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39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39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12397" name="Group 45"/>
              <p:cNvGrpSpPr>
                <a:grpSpLocks/>
              </p:cNvGrpSpPr>
              <p:nvPr/>
            </p:nvGrpSpPr>
            <p:grpSpPr bwMode="auto">
              <a:xfrm>
                <a:off x="4621" y="2838"/>
                <a:ext cx="218" cy="104"/>
                <a:chOff x="3600" y="219"/>
                <a:chExt cx="360" cy="175"/>
              </a:xfrm>
            </p:grpSpPr>
            <p:sp>
              <p:nvSpPr>
                <p:cNvPr id="612398" name="Oval 46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399" name="Line 47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400" name="Line 48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401" name="Rectangle 49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fr-FR" sz="2400">
                    <a:latin typeface="Times New Roman" pitchFamily="18" charset="0"/>
                  </a:endParaRPr>
                </a:p>
              </p:txBody>
            </p:sp>
            <p:sp>
              <p:nvSpPr>
                <p:cNvPr id="612402" name="Oval 50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12403" name="Group 51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612404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0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0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2407" name="Group 55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612408" name="Line 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09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10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12411" name="Group 59"/>
              <p:cNvGrpSpPr>
                <a:grpSpLocks/>
              </p:cNvGrpSpPr>
              <p:nvPr/>
            </p:nvGrpSpPr>
            <p:grpSpPr bwMode="auto">
              <a:xfrm>
                <a:off x="4865" y="3507"/>
                <a:ext cx="218" cy="101"/>
                <a:chOff x="3600" y="219"/>
                <a:chExt cx="360" cy="175"/>
              </a:xfrm>
            </p:grpSpPr>
            <p:sp>
              <p:nvSpPr>
                <p:cNvPr id="612412" name="Oval 60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413" name="Line 61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414" name="Line 62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415" name="Rectangle 63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fr-FR" sz="2400">
                    <a:latin typeface="Times New Roman" pitchFamily="18" charset="0"/>
                  </a:endParaRPr>
                </a:p>
              </p:txBody>
            </p:sp>
            <p:sp>
              <p:nvSpPr>
                <p:cNvPr id="612416" name="Oval 64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12417" name="Group 65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612418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19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20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2421" name="Group 69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612422" name="Line 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23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24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12425" name="Line 73"/>
              <p:cNvSpPr>
                <a:spLocks noChangeShapeType="1"/>
              </p:cNvSpPr>
              <p:nvPr/>
            </p:nvSpPr>
            <p:spPr bwMode="auto">
              <a:xfrm>
                <a:off x="4040" y="2133"/>
                <a:ext cx="264" cy="0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12426" name="Group 74"/>
              <p:cNvGrpSpPr>
                <a:grpSpLocks/>
              </p:cNvGrpSpPr>
              <p:nvPr/>
            </p:nvGrpSpPr>
            <p:grpSpPr bwMode="auto">
              <a:xfrm>
                <a:off x="4193" y="2098"/>
                <a:ext cx="217" cy="105"/>
                <a:chOff x="3600" y="219"/>
                <a:chExt cx="360" cy="175"/>
              </a:xfrm>
            </p:grpSpPr>
            <p:sp>
              <p:nvSpPr>
                <p:cNvPr id="612427" name="Oval 75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428" name="Line 76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429" name="Line 77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430" name="Rectangle 78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fr-FR" sz="2400">
                    <a:latin typeface="Times New Roman" pitchFamily="18" charset="0"/>
                  </a:endParaRPr>
                </a:p>
              </p:txBody>
            </p:sp>
            <p:sp>
              <p:nvSpPr>
                <p:cNvPr id="612431" name="Oval 79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12432" name="Group 80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612433" name="Line 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34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35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2436" name="Group 84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612437" name="Line 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38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39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12440" name="Group 88"/>
              <p:cNvGrpSpPr>
                <a:grpSpLocks/>
              </p:cNvGrpSpPr>
              <p:nvPr/>
            </p:nvGrpSpPr>
            <p:grpSpPr bwMode="auto">
              <a:xfrm>
                <a:off x="3101" y="2050"/>
                <a:ext cx="217" cy="100"/>
                <a:chOff x="3600" y="219"/>
                <a:chExt cx="360" cy="175"/>
              </a:xfrm>
            </p:grpSpPr>
            <p:sp>
              <p:nvSpPr>
                <p:cNvPr id="612441" name="Oval 89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442" name="Line 90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443" name="Line 91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444" name="Rectangle 92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fr-FR" sz="2400">
                    <a:latin typeface="Times New Roman" pitchFamily="18" charset="0"/>
                  </a:endParaRPr>
                </a:p>
              </p:txBody>
            </p:sp>
            <p:sp>
              <p:nvSpPr>
                <p:cNvPr id="612445" name="Oval 93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12446" name="Group 94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612447" name="Line 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48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49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2450" name="Group 98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612451" name="Line 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52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53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12454" name="Group 102"/>
              <p:cNvGrpSpPr>
                <a:grpSpLocks/>
              </p:cNvGrpSpPr>
              <p:nvPr/>
            </p:nvGrpSpPr>
            <p:grpSpPr bwMode="auto">
              <a:xfrm>
                <a:off x="3893" y="2587"/>
                <a:ext cx="217" cy="103"/>
                <a:chOff x="3600" y="219"/>
                <a:chExt cx="360" cy="175"/>
              </a:xfrm>
            </p:grpSpPr>
            <p:sp>
              <p:nvSpPr>
                <p:cNvPr id="612455" name="Oval 103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456" name="Line 104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457" name="Line 105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458" name="Rectangle 106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fr-FR" sz="2400">
                    <a:latin typeface="Times New Roman" pitchFamily="18" charset="0"/>
                  </a:endParaRPr>
                </a:p>
              </p:txBody>
            </p:sp>
            <p:sp>
              <p:nvSpPr>
                <p:cNvPr id="612459" name="Oval 107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12460" name="Group 108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612461" name="Line 1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62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63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2464" name="Group 112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612465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66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67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12468" name="Group 116"/>
              <p:cNvGrpSpPr>
                <a:grpSpLocks/>
              </p:cNvGrpSpPr>
              <p:nvPr/>
            </p:nvGrpSpPr>
            <p:grpSpPr bwMode="auto">
              <a:xfrm>
                <a:off x="3893" y="2082"/>
                <a:ext cx="217" cy="105"/>
                <a:chOff x="3600" y="219"/>
                <a:chExt cx="360" cy="175"/>
              </a:xfrm>
            </p:grpSpPr>
            <p:sp>
              <p:nvSpPr>
                <p:cNvPr id="612469" name="Oval 117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470" name="Line 118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471" name="Line 119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472" name="Rectangle 120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fr-FR" sz="2400">
                    <a:latin typeface="Times New Roman" pitchFamily="18" charset="0"/>
                  </a:endParaRPr>
                </a:p>
              </p:txBody>
            </p:sp>
            <p:sp>
              <p:nvSpPr>
                <p:cNvPr id="612473" name="Oval 121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12474" name="Group 122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612475" name="Line 1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76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77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2478" name="Group 126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612479" name="Line 1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80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81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12482" name="Group 130"/>
              <p:cNvGrpSpPr>
                <a:grpSpLocks/>
              </p:cNvGrpSpPr>
              <p:nvPr/>
            </p:nvGrpSpPr>
            <p:grpSpPr bwMode="auto">
              <a:xfrm>
                <a:off x="4896" y="2133"/>
                <a:ext cx="217" cy="104"/>
                <a:chOff x="3600" y="219"/>
                <a:chExt cx="360" cy="175"/>
              </a:xfrm>
            </p:grpSpPr>
            <p:sp>
              <p:nvSpPr>
                <p:cNvPr id="612483" name="Oval 131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484" name="Line 132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485" name="Line 133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486" name="Rectangle 134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fr-FR" sz="2400">
                    <a:latin typeface="Times New Roman" pitchFamily="18" charset="0"/>
                  </a:endParaRPr>
                </a:p>
              </p:txBody>
            </p:sp>
            <p:sp>
              <p:nvSpPr>
                <p:cNvPr id="612487" name="Oval 135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12488" name="Group 136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612489" name="Line 1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90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91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2492" name="Group 140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612493" name="Line 1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94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495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12496" name="Line 144"/>
              <p:cNvSpPr>
                <a:spLocks noChangeShapeType="1"/>
              </p:cNvSpPr>
              <p:nvPr/>
            </p:nvSpPr>
            <p:spPr bwMode="auto">
              <a:xfrm>
                <a:off x="3530" y="2386"/>
                <a:ext cx="165" cy="0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12497" name="Group 145"/>
              <p:cNvGrpSpPr>
                <a:grpSpLocks/>
              </p:cNvGrpSpPr>
              <p:nvPr/>
            </p:nvGrpSpPr>
            <p:grpSpPr bwMode="auto">
              <a:xfrm>
                <a:off x="3332" y="2318"/>
                <a:ext cx="217" cy="104"/>
                <a:chOff x="3600" y="219"/>
                <a:chExt cx="360" cy="175"/>
              </a:xfrm>
            </p:grpSpPr>
            <p:sp>
              <p:nvSpPr>
                <p:cNvPr id="612498" name="Oval 146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499" name="Line 147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500" name="Line 148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501" name="Rectangle 149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fr-FR" sz="2400">
                    <a:latin typeface="Times New Roman" pitchFamily="18" charset="0"/>
                  </a:endParaRPr>
                </a:p>
              </p:txBody>
            </p:sp>
            <p:sp>
              <p:nvSpPr>
                <p:cNvPr id="612502" name="Oval 150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12503" name="Group 151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612504" name="Line 1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05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06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2507" name="Group 155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612508" name="Line 1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09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10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12511" name="Group 159"/>
              <p:cNvGrpSpPr>
                <a:grpSpLocks/>
              </p:cNvGrpSpPr>
              <p:nvPr/>
            </p:nvGrpSpPr>
            <p:grpSpPr bwMode="auto">
              <a:xfrm>
                <a:off x="3662" y="2318"/>
                <a:ext cx="217" cy="104"/>
                <a:chOff x="3600" y="219"/>
                <a:chExt cx="360" cy="175"/>
              </a:xfrm>
            </p:grpSpPr>
            <p:sp>
              <p:nvSpPr>
                <p:cNvPr id="612512" name="Oval 160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513" name="Line 161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514" name="Line 162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515" name="Rectangle 163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fr-FR" sz="2400">
                    <a:latin typeface="Times New Roman" pitchFamily="18" charset="0"/>
                  </a:endParaRPr>
                </a:p>
              </p:txBody>
            </p:sp>
            <p:sp>
              <p:nvSpPr>
                <p:cNvPr id="612516" name="Oval 164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12517" name="Group 165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612518" name="Line 1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19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20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2521" name="Group 169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612522" name="Line 1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23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24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pic>
            <p:nvPicPr>
              <p:cNvPr id="612525" name="Picture 173" descr="w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03" y="1673"/>
                <a:ext cx="231" cy="235"/>
              </a:xfrm>
              <a:prstGeom prst="rect">
                <a:avLst/>
              </a:prstGeom>
              <a:solidFill>
                <a:schemeClr val="accent2"/>
              </a:solidFill>
            </p:spPr>
          </p:pic>
          <p:sp>
            <p:nvSpPr>
              <p:cNvPr id="612526" name="Line 174"/>
              <p:cNvSpPr>
                <a:spLocks noChangeShapeType="1"/>
              </p:cNvSpPr>
              <p:nvPr/>
            </p:nvSpPr>
            <p:spPr bwMode="auto">
              <a:xfrm flipH="1">
                <a:off x="2949" y="2112"/>
                <a:ext cx="157" cy="0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527" name="Line 175"/>
              <p:cNvSpPr>
                <a:spLocks noChangeShapeType="1"/>
              </p:cNvSpPr>
              <p:nvPr/>
            </p:nvSpPr>
            <p:spPr bwMode="auto">
              <a:xfrm>
                <a:off x="2949" y="1819"/>
                <a:ext cx="0" cy="512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528" name="Line 176"/>
              <p:cNvSpPr>
                <a:spLocks noChangeShapeType="1"/>
              </p:cNvSpPr>
              <p:nvPr/>
            </p:nvSpPr>
            <p:spPr bwMode="auto">
              <a:xfrm flipH="1">
                <a:off x="2792" y="1819"/>
                <a:ext cx="157" cy="0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529" name="Line 177"/>
              <p:cNvSpPr>
                <a:spLocks noChangeShapeType="1"/>
              </p:cNvSpPr>
              <p:nvPr/>
            </p:nvSpPr>
            <p:spPr bwMode="auto">
              <a:xfrm>
                <a:off x="2949" y="2331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530" name="Line 178"/>
              <p:cNvSpPr>
                <a:spLocks noChangeShapeType="1"/>
              </p:cNvSpPr>
              <p:nvPr/>
            </p:nvSpPr>
            <p:spPr bwMode="auto">
              <a:xfrm flipH="1">
                <a:off x="2792" y="2331"/>
                <a:ext cx="157" cy="0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531" name="Line 179"/>
              <p:cNvSpPr>
                <a:spLocks noChangeShapeType="1"/>
              </p:cNvSpPr>
              <p:nvPr/>
            </p:nvSpPr>
            <p:spPr bwMode="auto">
              <a:xfrm flipH="1">
                <a:off x="2949" y="2624"/>
                <a:ext cx="125" cy="0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532" name="Line 180"/>
              <p:cNvSpPr>
                <a:spLocks noChangeShapeType="1"/>
              </p:cNvSpPr>
              <p:nvPr/>
            </p:nvSpPr>
            <p:spPr bwMode="auto">
              <a:xfrm>
                <a:off x="2949" y="2624"/>
                <a:ext cx="0" cy="110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533" name="Line 181"/>
              <p:cNvSpPr>
                <a:spLocks noChangeShapeType="1"/>
              </p:cNvSpPr>
              <p:nvPr/>
            </p:nvSpPr>
            <p:spPr bwMode="auto">
              <a:xfrm flipH="1">
                <a:off x="2792" y="2734"/>
                <a:ext cx="157" cy="0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12534" name="Group 182"/>
              <p:cNvGrpSpPr>
                <a:grpSpLocks/>
              </p:cNvGrpSpPr>
              <p:nvPr/>
            </p:nvGrpSpPr>
            <p:grpSpPr bwMode="auto">
              <a:xfrm>
                <a:off x="4237" y="3282"/>
                <a:ext cx="217" cy="105"/>
                <a:chOff x="3600" y="219"/>
                <a:chExt cx="360" cy="175"/>
              </a:xfrm>
            </p:grpSpPr>
            <p:sp>
              <p:nvSpPr>
                <p:cNvPr id="612535" name="Oval 183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536" name="Line 184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537" name="Line 185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538" name="Rectangle 186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fr-FR" sz="2400">
                    <a:latin typeface="Times New Roman" pitchFamily="18" charset="0"/>
                  </a:endParaRPr>
                </a:p>
              </p:txBody>
            </p:sp>
            <p:sp>
              <p:nvSpPr>
                <p:cNvPr id="612539" name="Oval 187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12540" name="Group 188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612541" name="Line 1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42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43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2544" name="Group 192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612545" name="Line 1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46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47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12548" name="Group 196"/>
              <p:cNvGrpSpPr>
                <a:grpSpLocks/>
              </p:cNvGrpSpPr>
              <p:nvPr/>
            </p:nvGrpSpPr>
            <p:grpSpPr bwMode="auto">
              <a:xfrm>
                <a:off x="4519" y="2112"/>
                <a:ext cx="217" cy="104"/>
                <a:chOff x="3600" y="219"/>
                <a:chExt cx="360" cy="175"/>
              </a:xfrm>
            </p:grpSpPr>
            <p:sp>
              <p:nvSpPr>
                <p:cNvPr id="612549" name="Oval 197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550" name="Line 198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551" name="Line 199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552" name="Rectangle 200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fr-FR" sz="2400">
                    <a:latin typeface="Times New Roman" pitchFamily="18" charset="0"/>
                  </a:endParaRPr>
                </a:p>
              </p:txBody>
            </p:sp>
            <p:sp>
              <p:nvSpPr>
                <p:cNvPr id="612553" name="Oval 201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12554" name="Group 202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612555" name="Line 2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56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57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2558" name="Group 206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612559" name="Line 2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60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61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12562" name="Group 210"/>
              <p:cNvGrpSpPr>
                <a:grpSpLocks/>
              </p:cNvGrpSpPr>
              <p:nvPr/>
            </p:nvGrpSpPr>
            <p:grpSpPr bwMode="auto">
              <a:xfrm>
                <a:off x="4551" y="1819"/>
                <a:ext cx="217" cy="105"/>
                <a:chOff x="3600" y="219"/>
                <a:chExt cx="360" cy="175"/>
              </a:xfrm>
            </p:grpSpPr>
            <p:sp>
              <p:nvSpPr>
                <p:cNvPr id="612563" name="Oval 211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564" name="Line 212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565" name="Line 213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566" name="Rectangle 214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fr-FR" sz="2400">
                    <a:latin typeface="Times New Roman" pitchFamily="18" charset="0"/>
                  </a:endParaRPr>
                </a:p>
              </p:txBody>
            </p:sp>
            <p:sp>
              <p:nvSpPr>
                <p:cNvPr id="612567" name="Oval 215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12568" name="Group 216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612569" name="Line 2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70" name="Line 21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71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2572" name="Group 220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612573" name="Line 2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74" name="Line 22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75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12576" name="Group 224"/>
              <p:cNvGrpSpPr>
                <a:grpSpLocks/>
              </p:cNvGrpSpPr>
              <p:nvPr/>
            </p:nvGrpSpPr>
            <p:grpSpPr bwMode="auto">
              <a:xfrm>
                <a:off x="4645" y="3209"/>
                <a:ext cx="217" cy="105"/>
                <a:chOff x="3600" y="219"/>
                <a:chExt cx="360" cy="175"/>
              </a:xfrm>
            </p:grpSpPr>
            <p:sp>
              <p:nvSpPr>
                <p:cNvPr id="612577" name="Oval 225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578" name="Line 226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579" name="Line 227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580" name="Rectangle 228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fr-FR" sz="2400">
                    <a:latin typeface="Times New Roman" pitchFamily="18" charset="0"/>
                  </a:endParaRPr>
                </a:p>
              </p:txBody>
            </p:sp>
            <p:sp>
              <p:nvSpPr>
                <p:cNvPr id="612581" name="Oval 229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12582" name="Group 230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612583" name="Line 2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84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85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2586" name="Group 234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612587" name="Line 2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88" name="Line 23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589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12590" name="Line 238"/>
              <p:cNvSpPr>
                <a:spLocks noChangeShapeType="1"/>
              </p:cNvSpPr>
              <p:nvPr/>
            </p:nvSpPr>
            <p:spPr bwMode="auto">
              <a:xfrm flipV="1">
                <a:off x="4394" y="1893"/>
                <a:ext cx="188" cy="219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591" name="Line 239"/>
              <p:cNvSpPr>
                <a:spLocks noChangeShapeType="1"/>
              </p:cNvSpPr>
              <p:nvPr/>
            </p:nvSpPr>
            <p:spPr bwMode="auto">
              <a:xfrm>
                <a:off x="4645" y="1893"/>
                <a:ext cx="0" cy="256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592" name="Line 240"/>
              <p:cNvSpPr>
                <a:spLocks noChangeShapeType="1"/>
              </p:cNvSpPr>
              <p:nvPr/>
            </p:nvSpPr>
            <p:spPr bwMode="auto">
              <a:xfrm>
                <a:off x="4394" y="2149"/>
                <a:ext cx="125" cy="0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593" name="Line 241"/>
              <p:cNvSpPr>
                <a:spLocks noChangeShapeType="1"/>
              </p:cNvSpPr>
              <p:nvPr/>
            </p:nvSpPr>
            <p:spPr bwMode="auto">
              <a:xfrm>
                <a:off x="4739" y="2149"/>
                <a:ext cx="189" cy="36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594" name="Line 242"/>
              <p:cNvSpPr>
                <a:spLocks noChangeShapeType="1"/>
              </p:cNvSpPr>
              <p:nvPr/>
            </p:nvSpPr>
            <p:spPr bwMode="auto">
              <a:xfrm>
                <a:off x="4645" y="2222"/>
                <a:ext cx="63" cy="402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595" name="Line 243"/>
              <p:cNvSpPr>
                <a:spLocks noChangeShapeType="1"/>
              </p:cNvSpPr>
              <p:nvPr/>
            </p:nvSpPr>
            <p:spPr bwMode="auto">
              <a:xfrm>
                <a:off x="4739" y="2917"/>
                <a:ext cx="0" cy="329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596" name="Line 244"/>
              <p:cNvSpPr>
                <a:spLocks noChangeShapeType="1"/>
              </p:cNvSpPr>
              <p:nvPr/>
            </p:nvSpPr>
            <p:spPr bwMode="auto">
              <a:xfrm flipH="1">
                <a:off x="4456" y="3282"/>
                <a:ext cx="189" cy="37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597" name="Line 245"/>
              <p:cNvSpPr>
                <a:spLocks noChangeShapeType="1"/>
              </p:cNvSpPr>
              <p:nvPr/>
            </p:nvSpPr>
            <p:spPr bwMode="auto">
              <a:xfrm>
                <a:off x="4739" y="3282"/>
                <a:ext cx="157" cy="256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598" name="Line 246"/>
              <p:cNvSpPr>
                <a:spLocks noChangeShapeType="1"/>
              </p:cNvSpPr>
              <p:nvPr/>
            </p:nvSpPr>
            <p:spPr bwMode="auto">
              <a:xfrm>
                <a:off x="4394" y="2149"/>
                <a:ext cx="282" cy="512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599" name="Line 247"/>
              <p:cNvSpPr>
                <a:spLocks noChangeShapeType="1"/>
              </p:cNvSpPr>
              <p:nvPr/>
            </p:nvSpPr>
            <p:spPr bwMode="auto">
              <a:xfrm flipH="1">
                <a:off x="3795" y="2688"/>
                <a:ext cx="189" cy="329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00" name="Line 248"/>
              <p:cNvSpPr>
                <a:spLocks noChangeShapeType="1"/>
              </p:cNvSpPr>
              <p:nvPr/>
            </p:nvSpPr>
            <p:spPr bwMode="auto">
              <a:xfrm>
                <a:off x="3999" y="2686"/>
                <a:ext cx="94" cy="329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01" name="Line 249"/>
              <p:cNvSpPr>
                <a:spLocks noChangeShapeType="1"/>
              </p:cNvSpPr>
              <p:nvPr/>
            </p:nvSpPr>
            <p:spPr bwMode="auto">
              <a:xfrm flipV="1">
                <a:off x="5116" y="1893"/>
                <a:ext cx="94" cy="292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02" name="Line 250"/>
              <p:cNvSpPr>
                <a:spLocks noChangeShapeType="1"/>
              </p:cNvSpPr>
              <p:nvPr/>
            </p:nvSpPr>
            <p:spPr bwMode="auto">
              <a:xfrm>
                <a:off x="5116" y="2185"/>
                <a:ext cx="94" cy="293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03" name="Line 251"/>
              <p:cNvSpPr>
                <a:spLocks noChangeShapeType="1"/>
              </p:cNvSpPr>
              <p:nvPr/>
            </p:nvSpPr>
            <p:spPr bwMode="auto">
              <a:xfrm flipH="1" flipV="1">
                <a:off x="4425" y="1673"/>
                <a:ext cx="220" cy="146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04" name="Line 252"/>
              <p:cNvSpPr>
                <a:spLocks noChangeShapeType="1"/>
              </p:cNvSpPr>
              <p:nvPr/>
            </p:nvSpPr>
            <p:spPr bwMode="auto">
              <a:xfrm flipV="1">
                <a:off x="4645" y="1673"/>
                <a:ext cx="220" cy="146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612605" name="Picture 253" descr="w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28" y="3456"/>
              <a:ext cx="230" cy="235"/>
            </a:xfrm>
            <a:prstGeom prst="rect">
              <a:avLst/>
            </a:prstGeom>
            <a:solidFill>
              <a:schemeClr val="accent2"/>
            </a:solidFill>
          </p:spPr>
        </p:pic>
      </p:grpSp>
      <p:sp>
        <p:nvSpPr>
          <p:cNvPr id="612606" name="Rectangle 25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algn="l"/>
            <a:r>
              <a:rPr lang="en-US" altLang="zh-CN" dirty="0" err="1" smtClean="0">
                <a:ea typeface="宋体" charset="-122"/>
              </a:rPr>
              <a:t>DiffServ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Architecture</a:t>
            </a:r>
            <a:endParaRPr lang="en-US" altLang="zh-CN" sz="2400" dirty="0">
              <a:solidFill>
                <a:srgbClr val="3333FF"/>
              </a:solidFill>
              <a:ea typeface="宋体" charset="-122"/>
            </a:endParaRPr>
          </a:p>
        </p:txBody>
      </p:sp>
      <p:grpSp>
        <p:nvGrpSpPr>
          <p:cNvPr id="612607" name="Group 255"/>
          <p:cNvGrpSpPr>
            <a:grpSpLocks/>
          </p:cNvGrpSpPr>
          <p:nvPr/>
        </p:nvGrpSpPr>
        <p:grpSpPr bwMode="auto">
          <a:xfrm>
            <a:off x="2289175" y="1452563"/>
            <a:ext cx="501650" cy="233362"/>
            <a:chOff x="3600" y="219"/>
            <a:chExt cx="360" cy="175"/>
          </a:xfrm>
        </p:grpSpPr>
        <p:sp>
          <p:nvSpPr>
            <p:cNvPr id="612608" name="Oval 25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609" name="Line 25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610" name="Line 25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611" name="Rectangle 25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0000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612612" name="Oval 26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2613" name="Group 26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12614" name="Line 2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15" name="Line 2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16" name="Line 2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2617" name="Group 26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12618" name="Line 2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19" name="Line 2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20" name="Line 2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12621" name="Group 269"/>
          <p:cNvGrpSpPr>
            <a:grpSpLocks/>
          </p:cNvGrpSpPr>
          <p:nvPr/>
        </p:nvGrpSpPr>
        <p:grpSpPr bwMode="auto">
          <a:xfrm>
            <a:off x="2401888" y="4005263"/>
            <a:ext cx="501650" cy="233362"/>
            <a:chOff x="3600" y="219"/>
            <a:chExt cx="360" cy="175"/>
          </a:xfrm>
        </p:grpSpPr>
        <p:sp>
          <p:nvSpPr>
            <p:cNvPr id="612622" name="Oval 27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623" name="Line 27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624" name="Line 27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625" name="Rectangle 27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612626" name="Oval 27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2627" name="Group 27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12628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29" name="Line 2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30" name="Line 2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2631" name="Group 27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12632" name="Line 2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33" name="Line 2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34" name="Line 2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12635" name="Group 283"/>
          <p:cNvGrpSpPr>
            <a:grpSpLocks/>
          </p:cNvGrpSpPr>
          <p:nvPr/>
        </p:nvGrpSpPr>
        <p:grpSpPr bwMode="auto">
          <a:xfrm>
            <a:off x="5819775" y="1516063"/>
            <a:ext cx="3124200" cy="2362200"/>
            <a:chOff x="3552" y="1104"/>
            <a:chExt cx="1968" cy="1488"/>
          </a:xfrm>
        </p:grpSpPr>
        <p:sp>
          <p:nvSpPr>
            <p:cNvPr id="612636" name="AutoShape 284"/>
            <p:cNvSpPr>
              <a:spLocks noChangeArrowheads="1"/>
            </p:cNvSpPr>
            <p:nvPr/>
          </p:nvSpPr>
          <p:spPr bwMode="auto">
            <a:xfrm>
              <a:off x="3552" y="1104"/>
              <a:ext cx="1968" cy="1488"/>
            </a:xfrm>
            <a:prstGeom prst="wedgeEllipseCallout">
              <a:avLst>
                <a:gd name="adj1" fmla="val -27745"/>
                <a:gd name="adj2" fmla="val 61292"/>
              </a:avLst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612637" name="Oval 285"/>
            <p:cNvSpPr>
              <a:spLocks noChangeArrowheads="1"/>
            </p:cNvSpPr>
            <p:nvPr/>
          </p:nvSpPr>
          <p:spPr bwMode="auto">
            <a:xfrm>
              <a:off x="4933" y="1834"/>
              <a:ext cx="203" cy="182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2638" name="Group 286"/>
            <p:cNvGrpSpPr>
              <a:grpSpLocks/>
            </p:cNvGrpSpPr>
            <p:nvPr/>
          </p:nvGrpSpPr>
          <p:grpSpPr bwMode="auto">
            <a:xfrm>
              <a:off x="3804" y="1536"/>
              <a:ext cx="948" cy="288"/>
              <a:chOff x="4080" y="1536"/>
              <a:chExt cx="948" cy="288"/>
            </a:xfrm>
          </p:grpSpPr>
          <p:sp>
            <p:nvSpPr>
              <p:cNvPr id="612639" name="Line 287"/>
              <p:cNvSpPr>
                <a:spLocks noChangeShapeType="1"/>
              </p:cNvSpPr>
              <p:nvPr/>
            </p:nvSpPr>
            <p:spPr bwMode="auto">
              <a:xfrm>
                <a:off x="4489" y="1568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40" name="Line 288"/>
              <p:cNvSpPr>
                <a:spLocks noChangeShapeType="1"/>
              </p:cNvSpPr>
              <p:nvPr/>
            </p:nvSpPr>
            <p:spPr bwMode="auto">
              <a:xfrm>
                <a:off x="5028" y="1568"/>
                <a:ext cx="0" cy="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41" name="Line 289"/>
              <p:cNvSpPr>
                <a:spLocks noChangeShapeType="1"/>
              </p:cNvSpPr>
              <p:nvPr/>
            </p:nvSpPr>
            <p:spPr bwMode="auto">
              <a:xfrm flipH="1">
                <a:off x="4489" y="1776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42" name="Line 290"/>
              <p:cNvSpPr>
                <a:spLocks noChangeShapeType="1"/>
              </p:cNvSpPr>
              <p:nvPr/>
            </p:nvSpPr>
            <p:spPr bwMode="auto">
              <a:xfrm flipH="1">
                <a:off x="4608" y="15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43" name="Line 291"/>
              <p:cNvSpPr>
                <a:spLocks noChangeShapeType="1"/>
              </p:cNvSpPr>
              <p:nvPr/>
            </p:nvSpPr>
            <p:spPr bwMode="auto">
              <a:xfrm flipH="1">
                <a:off x="4896" y="15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44" name="Line 292"/>
              <p:cNvSpPr>
                <a:spLocks noChangeShapeType="1"/>
              </p:cNvSpPr>
              <p:nvPr/>
            </p:nvSpPr>
            <p:spPr bwMode="auto">
              <a:xfrm>
                <a:off x="4128" y="1536"/>
                <a:ext cx="336" cy="11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45" name="Line 293"/>
              <p:cNvSpPr>
                <a:spLocks noChangeShapeType="1"/>
              </p:cNvSpPr>
              <p:nvPr/>
            </p:nvSpPr>
            <p:spPr bwMode="auto">
              <a:xfrm flipV="1">
                <a:off x="4080" y="1724"/>
                <a:ext cx="359" cy="1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2646" name="Text Box 294"/>
            <p:cNvSpPr txBox="1">
              <a:spLocks noChangeArrowheads="1"/>
            </p:cNvSpPr>
            <p:nvPr/>
          </p:nvSpPr>
          <p:spPr bwMode="auto">
            <a:xfrm>
              <a:off x="4128" y="1160"/>
              <a:ext cx="10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a typeface="宋体" charset="-122"/>
                </a:rPr>
                <a:t>scheduling</a:t>
              </a:r>
              <a:endParaRPr lang="en-US" altLang="zh-CN" sz="1600">
                <a:solidFill>
                  <a:schemeClr val="accent2"/>
                </a:solidFill>
                <a:ea typeface="宋体" charset="-122"/>
              </a:endParaRPr>
            </a:p>
          </p:txBody>
        </p:sp>
        <p:grpSp>
          <p:nvGrpSpPr>
            <p:cNvPr id="612647" name="Group 295"/>
            <p:cNvGrpSpPr>
              <a:grpSpLocks/>
            </p:cNvGrpSpPr>
            <p:nvPr/>
          </p:nvGrpSpPr>
          <p:grpSpPr bwMode="auto">
            <a:xfrm>
              <a:off x="4224" y="2096"/>
              <a:ext cx="539" cy="208"/>
              <a:chOff x="4464" y="2000"/>
              <a:chExt cx="539" cy="208"/>
            </a:xfrm>
          </p:grpSpPr>
          <p:sp>
            <p:nvSpPr>
              <p:cNvPr id="612648" name="Line 296"/>
              <p:cNvSpPr>
                <a:spLocks noChangeShapeType="1"/>
              </p:cNvSpPr>
              <p:nvPr/>
            </p:nvSpPr>
            <p:spPr bwMode="auto">
              <a:xfrm>
                <a:off x="4464" y="2000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49" name="Line 297"/>
              <p:cNvSpPr>
                <a:spLocks noChangeShapeType="1"/>
              </p:cNvSpPr>
              <p:nvPr/>
            </p:nvSpPr>
            <p:spPr bwMode="auto">
              <a:xfrm>
                <a:off x="5003" y="2000"/>
                <a:ext cx="0" cy="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50" name="Line 298"/>
              <p:cNvSpPr>
                <a:spLocks noChangeShapeType="1"/>
              </p:cNvSpPr>
              <p:nvPr/>
            </p:nvSpPr>
            <p:spPr bwMode="auto">
              <a:xfrm flipH="1">
                <a:off x="4464" y="2208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2651" name="Text Box 299"/>
            <p:cNvSpPr txBox="1">
              <a:spLocks noChangeArrowheads="1"/>
            </p:cNvSpPr>
            <p:nvPr/>
          </p:nvSpPr>
          <p:spPr bwMode="auto">
            <a:xfrm>
              <a:off x="4416" y="1536"/>
              <a:ext cx="188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latin typeface="Times New Roman" pitchFamily="18" charset="0"/>
                  <a:ea typeface="宋体" charset="-122"/>
                </a:rPr>
                <a:t>.</a:t>
              </a:r>
              <a:endParaRPr lang="en-US" altLang="zh-CN" sz="2400">
                <a:solidFill>
                  <a:schemeClr val="accent2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2652" name="Text Box 300"/>
            <p:cNvSpPr txBox="1">
              <a:spLocks noChangeArrowheads="1"/>
            </p:cNvSpPr>
            <p:nvPr/>
          </p:nvSpPr>
          <p:spPr bwMode="auto">
            <a:xfrm>
              <a:off x="4416" y="1632"/>
              <a:ext cx="188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latin typeface="Times New Roman" pitchFamily="18" charset="0"/>
                  <a:ea typeface="宋体" charset="-122"/>
                </a:rPr>
                <a:t>.</a:t>
              </a:r>
              <a:endParaRPr lang="en-US" altLang="zh-CN" sz="2400">
                <a:solidFill>
                  <a:schemeClr val="accent2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2653" name="Text Box 301"/>
            <p:cNvSpPr txBox="1">
              <a:spLocks noChangeArrowheads="1"/>
            </p:cNvSpPr>
            <p:nvPr/>
          </p:nvSpPr>
          <p:spPr bwMode="auto">
            <a:xfrm>
              <a:off x="4416" y="1728"/>
              <a:ext cx="188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latin typeface="Times New Roman" pitchFamily="18" charset="0"/>
                  <a:ea typeface="宋体" charset="-122"/>
                </a:rPr>
                <a:t>.</a:t>
              </a:r>
              <a:endParaRPr lang="en-US" altLang="zh-CN" sz="2400">
                <a:solidFill>
                  <a:schemeClr val="accent2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2654" name="Line 302"/>
            <p:cNvSpPr>
              <a:spLocks noChangeShapeType="1"/>
            </p:cNvSpPr>
            <p:nvPr/>
          </p:nvSpPr>
          <p:spPr bwMode="auto">
            <a:xfrm>
              <a:off x="5184" y="192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655" name="Line 303"/>
            <p:cNvSpPr>
              <a:spLocks noChangeShapeType="1"/>
            </p:cNvSpPr>
            <p:nvPr/>
          </p:nvSpPr>
          <p:spPr bwMode="auto">
            <a:xfrm>
              <a:off x="4752" y="1728"/>
              <a:ext cx="192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2656" name="Group 304"/>
          <p:cNvGrpSpPr>
            <a:grpSpLocks/>
          </p:cNvGrpSpPr>
          <p:nvPr/>
        </p:nvGrpSpPr>
        <p:grpSpPr bwMode="auto">
          <a:xfrm>
            <a:off x="5210175" y="1439863"/>
            <a:ext cx="2590800" cy="2286000"/>
            <a:chOff x="3120" y="480"/>
            <a:chExt cx="1632" cy="1440"/>
          </a:xfrm>
        </p:grpSpPr>
        <p:sp>
          <p:nvSpPr>
            <p:cNvPr id="612657" name="AutoShape 305"/>
            <p:cNvSpPr>
              <a:spLocks noChangeArrowheads="1"/>
            </p:cNvSpPr>
            <p:nvPr/>
          </p:nvSpPr>
          <p:spPr bwMode="auto">
            <a:xfrm>
              <a:off x="3120" y="528"/>
              <a:ext cx="1632" cy="1392"/>
            </a:xfrm>
            <a:prstGeom prst="wedgeRoundRectCallout">
              <a:avLst>
                <a:gd name="adj1" fmla="val -44912"/>
                <a:gd name="adj2" fmla="val 69972"/>
                <a:gd name="adj3" fmla="val 16667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612658" name="Oval 306"/>
            <p:cNvSpPr>
              <a:spLocks noChangeArrowheads="1"/>
            </p:cNvSpPr>
            <p:nvPr/>
          </p:nvSpPr>
          <p:spPr bwMode="auto">
            <a:xfrm>
              <a:off x="3796" y="1466"/>
              <a:ext cx="137" cy="105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2659" name="Group 307"/>
            <p:cNvGrpSpPr>
              <a:grpSpLocks/>
            </p:cNvGrpSpPr>
            <p:nvPr/>
          </p:nvGrpSpPr>
          <p:grpSpPr bwMode="auto">
            <a:xfrm>
              <a:off x="3248" y="1519"/>
              <a:ext cx="515" cy="113"/>
              <a:chOff x="3248" y="1519"/>
              <a:chExt cx="515" cy="113"/>
            </a:xfrm>
          </p:grpSpPr>
          <p:sp>
            <p:nvSpPr>
              <p:cNvPr id="612660" name="Line 308"/>
              <p:cNvSpPr>
                <a:spLocks noChangeShapeType="1"/>
              </p:cNvSpPr>
              <p:nvPr/>
            </p:nvSpPr>
            <p:spPr bwMode="auto">
              <a:xfrm>
                <a:off x="3248" y="1519"/>
                <a:ext cx="51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12661" name="Group 309"/>
              <p:cNvGrpSpPr>
                <a:grpSpLocks/>
              </p:cNvGrpSpPr>
              <p:nvPr/>
            </p:nvGrpSpPr>
            <p:grpSpPr bwMode="auto">
              <a:xfrm>
                <a:off x="3259" y="1558"/>
                <a:ext cx="389" cy="74"/>
                <a:chOff x="3282" y="1414"/>
                <a:chExt cx="275" cy="52"/>
              </a:xfrm>
            </p:grpSpPr>
            <p:sp>
              <p:nvSpPr>
                <p:cNvPr id="612662" name="Rectangle 310"/>
                <p:cNvSpPr>
                  <a:spLocks noChangeArrowheads="1"/>
                </p:cNvSpPr>
                <p:nvPr/>
              </p:nvSpPr>
              <p:spPr bwMode="auto">
                <a:xfrm>
                  <a:off x="3282" y="1414"/>
                  <a:ext cx="103" cy="5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663" name="Rectangle 311"/>
                <p:cNvSpPr>
                  <a:spLocks noChangeArrowheads="1"/>
                </p:cNvSpPr>
                <p:nvPr/>
              </p:nvSpPr>
              <p:spPr bwMode="auto">
                <a:xfrm>
                  <a:off x="3454" y="1414"/>
                  <a:ext cx="103" cy="5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12664" name="Group 312"/>
            <p:cNvGrpSpPr>
              <a:grpSpLocks/>
            </p:cNvGrpSpPr>
            <p:nvPr/>
          </p:nvGrpSpPr>
          <p:grpSpPr bwMode="auto">
            <a:xfrm>
              <a:off x="3936" y="1571"/>
              <a:ext cx="624" cy="205"/>
              <a:chOff x="3936" y="1571"/>
              <a:chExt cx="624" cy="205"/>
            </a:xfrm>
          </p:grpSpPr>
          <p:grpSp>
            <p:nvGrpSpPr>
              <p:cNvPr id="612665" name="Group 313"/>
              <p:cNvGrpSpPr>
                <a:grpSpLocks/>
              </p:cNvGrpSpPr>
              <p:nvPr/>
            </p:nvGrpSpPr>
            <p:grpSpPr bwMode="auto">
              <a:xfrm>
                <a:off x="3936" y="1676"/>
                <a:ext cx="576" cy="100"/>
                <a:chOff x="4002" y="1676"/>
                <a:chExt cx="446" cy="52"/>
              </a:xfrm>
            </p:grpSpPr>
            <p:sp>
              <p:nvSpPr>
                <p:cNvPr id="612666" name="Rectangle 314"/>
                <p:cNvSpPr>
                  <a:spLocks noChangeArrowheads="1"/>
                </p:cNvSpPr>
                <p:nvPr/>
              </p:nvSpPr>
              <p:spPr bwMode="auto">
                <a:xfrm>
                  <a:off x="4345" y="1676"/>
                  <a:ext cx="103" cy="5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667" name="Rectangle 315"/>
                <p:cNvSpPr>
                  <a:spLocks noChangeArrowheads="1"/>
                </p:cNvSpPr>
                <p:nvPr/>
              </p:nvSpPr>
              <p:spPr bwMode="auto">
                <a:xfrm>
                  <a:off x="4174" y="1676"/>
                  <a:ext cx="102" cy="5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668" name="Rectangle 316"/>
                <p:cNvSpPr>
                  <a:spLocks noChangeArrowheads="1"/>
                </p:cNvSpPr>
                <p:nvPr/>
              </p:nvSpPr>
              <p:spPr bwMode="auto">
                <a:xfrm>
                  <a:off x="4002" y="1676"/>
                  <a:ext cx="103" cy="5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12669" name="Line 317"/>
              <p:cNvSpPr>
                <a:spLocks noChangeShapeType="1"/>
              </p:cNvSpPr>
              <p:nvPr/>
            </p:nvSpPr>
            <p:spPr bwMode="auto">
              <a:xfrm>
                <a:off x="4002" y="1571"/>
                <a:ext cx="558" cy="6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2670" name="Group 318"/>
            <p:cNvGrpSpPr>
              <a:grpSpLocks/>
            </p:cNvGrpSpPr>
            <p:nvPr/>
          </p:nvGrpSpPr>
          <p:grpSpPr bwMode="auto">
            <a:xfrm>
              <a:off x="4002" y="1296"/>
              <a:ext cx="558" cy="223"/>
              <a:chOff x="4002" y="1296"/>
              <a:chExt cx="558" cy="223"/>
            </a:xfrm>
          </p:grpSpPr>
          <p:grpSp>
            <p:nvGrpSpPr>
              <p:cNvPr id="612671" name="Group 319"/>
              <p:cNvGrpSpPr>
                <a:grpSpLocks/>
              </p:cNvGrpSpPr>
              <p:nvPr/>
            </p:nvGrpSpPr>
            <p:grpSpPr bwMode="auto">
              <a:xfrm>
                <a:off x="4139" y="1296"/>
                <a:ext cx="421" cy="96"/>
                <a:chOff x="4139" y="1388"/>
                <a:chExt cx="275" cy="52"/>
              </a:xfrm>
            </p:grpSpPr>
            <p:sp>
              <p:nvSpPr>
                <p:cNvPr id="612672" name="Rectangle 320"/>
                <p:cNvSpPr>
                  <a:spLocks noChangeArrowheads="1"/>
                </p:cNvSpPr>
                <p:nvPr/>
              </p:nvSpPr>
              <p:spPr bwMode="auto">
                <a:xfrm>
                  <a:off x="4139" y="1388"/>
                  <a:ext cx="103" cy="52"/>
                </a:xfrm>
                <a:prstGeom prst="rect">
                  <a:avLst/>
                </a:prstGeom>
                <a:solidFill>
                  <a:srgbClr val="33CC33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2673" name="Rectangle 321"/>
                <p:cNvSpPr>
                  <a:spLocks noChangeArrowheads="1"/>
                </p:cNvSpPr>
                <p:nvPr/>
              </p:nvSpPr>
              <p:spPr bwMode="auto">
                <a:xfrm>
                  <a:off x="4311" y="1388"/>
                  <a:ext cx="103" cy="52"/>
                </a:xfrm>
                <a:prstGeom prst="rect">
                  <a:avLst/>
                </a:prstGeom>
                <a:solidFill>
                  <a:srgbClr val="33CC33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12674" name="Line 322"/>
              <p:cNvSpPr>
                <a:spLocks noChangeShapeType="1"/>
              </p:cNvSpPr>
              <p:nvPr/>
            </p:nvSpPr>
            <p:spPr bwMode="auto">
              <a:xfrm flipV="1">
                <a:off x="4002" y="1440"/>
                <a:ext cx="558" cy="79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2675" name="Group 323"/>
            <p:cNvGrpSpPr>
              <a:grpSpLocks/>
            </p:cNvGrpSpPr>
            <p:nvPr/>
          </p:nvGrpSpPr>
          <p:grpSpPr bwMode="auto">
            <a:xfrm>
              <a:off x="3504" y="576"/>
              <a:ext cx="464" cy="820"/>
              <a:chOff x="3504" y="576"/>
              <a:chExt cx="464" cy="820"/>
            </a:xfrm>
          </p:grpSpPr>
          <p:sp>
            <p:nvSpPr>
              <p:cNvPr id="612676" name="Line 324"/>
              <p:cNvSpPr>
                <a:spLocks noChangeShapeType="1"/>
              </p:cNvSpPr>
              <p:nvPr/>
            </p:nvSpPr>
            <p:spPr bwMode="auto">
              <a:xfrm>
                <a:off x="3763" y="1160"/>
                <a:ext cx="0" cy="2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77" name="Line 325"/>
              <p:cNvSpPr>
                <a:spLocks noChangeShapeType="1"/>
              </p:cNvSpPr>
              <p:nvPr/>
            </p:nvSpPr>
            <p:spPr bwMode="auto">
              <a:xfrm>
                <a:off x="3763" y="1396"/>
                <a:ext cx="20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78" name="Line 326"/>
              <p:cNvSpPr>
                <a:spLocks noChangeShapeType="1"/>
              </p:cNvSpPr>
              <p:nvPr/>
            </p:nvSpPr>
            <p:spPr bwMode="auto">
              <a:xfrm flipV="1">
                <a:off x="3968" y="1034"/>
                <a:ext cx="0" cy="3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79" name="Oval 327"/>
              <p:cNvSpPr>
                <a:spLocks noChangeArrowheads="1"/>
              </p:cNvSpPr>
              <p:nvPr/>
            </p:nvSpPr>
            <p:spPr bwMode="auto">
              <a:xfrm>
                <a:off x="3831" y="1134"/>
                <a:ext cx="69" cy="52"/>
              </a:xfrm>
              <a:prstGeom prst="ellipse">
                <a:avLst/>
              </a:prstGeom>
              <a:solidFill>
                <a:srgbClr val="33CC33"/>
              </a:solidFill>
              <a:ln w="12700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fr-FR" sz="2400">
                  <a:solidFill>
                    <a:srgbClr val="008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2680" name="Oval 328"/>
              <p:cNvSpPr>
                <a:spLocks noChangeArrowheads="1"/>
              </p:cNvSpPr>
              <p:nvPr/>
            </p:nvSpPr>
            <p:spPr bwMode="auto">
              <a:xfrm>
                <a:off x="3831" y="1213"/>
                <a:ext cx="69" cy="52"/>
              </a:xfrm>
              <a:prstGeom prst="ellipse">
                <a:avLst/>
              </a:prstGeom>
              <a:solidFill>
                <a:srgbClr val="33CC33"/>
              </a:solidFill>
              <a:ln w="12700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fr-FR" sz="2400">
                  <a:solidFill>
                    <a:srgbClr val="008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2681" name="Oval 329"/>
              <p:cNvSpPr>
                <a:spLocks noChangeArrowheads="1"/>
              </p:cNvSpPr>
              <p:nvPr/>
            </p:nvSpPr>
            <p:spPr bwMode="auto">
              <a:xfrm>
                <a:off x="3831" y="1317"/>
                <a:ext cx="69" cy="53"/>
              </a:xfrm>
              <a:prstGeom prst="ellipse">
                <a:avLst/>
              </a:prstGeom>
              <a:solidFill>
                <a:srgbClr val="33CC33"/>
              </a:solidFill>
              <a:ln w="12700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fr-FR" sz="2400">
                  <a:solidFill>
                    <a:srgbClr val="008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2682" name="Line 330"/>
              <p:cNvSpPr>
                <a:spLocks noChangeShapeType="1"/>
              </p:cNvSpPr>
              <p:nvPr/>
            </p:nvSpPr>
            <p:spPr bwMode="auto">
              <a:xfrm flipV="1">
                <a:off x="3763" y="1029"/>
                <a:ext cx="0" cy="1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83" name="AutoShape 331"/>
              <p:cNvSpPr>
                <a:spLocks noChangeArrowheads="1"/>
              </p:cNvSpPr>
              <p:nvPr/>
            </p:nvSpPr>
            <p:spPr bwMode="auto">
              <a:xfrm>
                <a:off x="3796" y="846"/>
                <a:ext cx="137" cy="209"/>
              </a:xfrm>
              <a:prstGeom prst="downArrow">
                <a:avLst>
                  <a:gd name="adj1" fmla="val 50000"/>
                  <a:gd name="adj2" fmla="val 38139"/>
                </a:avLst>
              </a:prstGeom>
              <a:solidFill>
                <a:srgbClr val="33CC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2684" name="Text Box 332"/>
              <p:cNvSpPr txBox="1">
                <a:spLocks noChangeArrowheads="1"/>
              </p:cNvSpPr>
              <p:nvPr/>
            </p:nvSpPr>
            <p:spPr bwMode="auto">
              <a:xfrm>
                <a:off x="3744" y="576"/>
                <a:ext cx="208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>
                    <a:solidFill>
                      <a:srgbClr val="33CC33"/>
                    </a:solidFill>
                    <a:ea typeface="宋体" charset="-122"/>
                  </a:rPr>
                  <a:t>r</a:t>
                </a:r>
                <a:endParaRPr lang="en-US" altLang="zh-CN" sz="2400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12685" name="Text Box 333"/>
              <p:cNvSpPr txBox="1">
                <a:spLocks noChangeArrowheads="1"/>
              </p:cNvSpPr>
              <p:nvPr/>
            </p:nvSpPr>
            <p:spPr bwMode="auto">
              <a:xfrm>
                <a:off x="3504" y="1056"/>
                <a:ext cx="23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>
                    <a:solidFill>
                      <a:srgbClr val="33CC33"/>
                    </a:solidFill>
                    <a:ea typeface="宋体" charset="-122"/>
                  </a:rPr>
                  <a:t>b</a:t>
                </a:r>
                <a:endParaRPr lang="en-US" altLang="zh-CN" sz="2400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612686" name="Text Box 334"/>
            <p:cNvSpPr txBox="1">
              <a:spLocks noChangeArrowheads="1"/>
            </p:cNvSpPr>
            <p:nvPr/>
          </p:nvSpPr>
          <p:spPr bwMode="auto">
            <a:xfrm>
              <a:off x="3936" y="480"/>
              <a:ext cx="8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ea typeface="宋体" charset="-122"/>
                </a:rPr>
                <a:t>marking</a:t>
              </a:r>
            </a:p>
          </p:txBody>
        </p:sp>
      </p:grpSp>
      <p:sp>
        <p:nvSpPr>
          <p:cNvPr id="337" name="TextBox 336"/>
          <p:cNvSpPr txBox="1"/>
          <p:nvPr/>
        </p:nvSpPr>
        <p:spPr>
          <a:xfrm>
            <a:off x="7030388" y="461697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DS Domain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26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3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F6E8A290-808F-4DC0-9018-5A5866AA36FE}" type="slidenum">
              <a:rPr lang="en-US" altLang="zh-CN" smtClean="0"/>
              <a:pPr/>
              <a:t>52</a:t>
            </a:fld>
            <a:endParaRPr lang="en-US" altLang="zh-CN" dirty="0"/>
          </a:p>
        </p:txBody>
      </p:sp>
      <p:sp>
        <p:nvSpPr>
          <p:cNvPr id="614402" name="Rectangle 2"/>
          <p:cNvSpPr>
            <a:spLocks noChangeArrowheads="1"/>
          </p:cNvSpPr>
          <p:nvPr/>
        </p:nvSpPr>
        <p:spPr bwMode="auto">
          <a:xfrm>
            <a:off x="447675" y="2365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3200" u="sng">
                <a:solidFill>
                  <a:schemeClr val="accent2"/>
                </a:solidFill>
                <a:ea typeface="宋体" charset="-122"/>
              </a:rPr>
              <a:t>Edge-router Packet Marking</a:t>
            </a:r>
            <a:r>
              <a:rPr lang="en-US" altLang="zh-CN" sz="2400" u="sng">
                <a:solidFill>
                  <a:schemeClr val="accent2"/>
                </a:solidFill>
                <a:ea typeface="宋体" charset="-122"/>
              </a:rPr>
              <a:t> </a:t>
            </a:r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557213" y="1095375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profile: </a:t>
            </a:r>
            <a:r>
              <a:rPr lang="en-US" altLang="zh-CN" sz="2000" dirty="0">
                <a:solidFill>
                  <a:schemeClr val="tx2"/>
                </a:solidFill>
                <a:ea typeface="宋体" charset="-122"/>
              </a:rPr>
              <a:t>pre-negotiated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ea typeface="宋体" charset="-122"/>
              </a:rPr>
              <a:t>rate A, bucket size B</a:t>
            </a:r>
            <a:endParaRPr lang="en-US" altLang="zh-CN" sz="2000" dirty="0">
              <a:solidFill>
                <a:schemeClr val="accent2"/>
              </a:solidFill>
              <a:ea typeface="宋体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000" dirty="0">
                <a:solidFill>
                  <a:schemeClr val="tx2"/>
                </a:solidFill>
                <a:ea typeface="宋体" charset="-122"/>
              </a:rPr>
              <a:t>packet marking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at edge </a:t>
            </a:r>
            <a:r>
              <a:rPr lang="en-US" altLang="zh-CN" sz="2000" dirty="0">
                <a:solidFill>
                  <a:schemeClr val="tx2"/>
                </a:solidFill>
                <a:ea typeface="宋体" charset="-122"/>
              </a:rPr>
              <a:t>based on </a:t>
            </a:r>
            <a:r>
              <a:rPr lang="en-US" altLang="zh-CN" sz="2000" dirty="0">
                <a:solidFill>
                  <a:srgbClr val="3333FF"/>
                </a:solidFill>
                <a:ea typeface="宋体" charset="-122"/>
              </a:rPr>
              <a:t>per-flow</a:t>
            </a:r>
            <a:r>
              <a:rPr lang="en-US" altLang="zh-CN" sz="2000" dirty="0">
                <a:solidFill>
                  <a:schemeClr val="tx2"/>
                </a:solidFill>
                <a:ea typeface="宋体" charset="-122"/>
              </a:rPr>
              <a:t> profile</a:t>
            </a:r>
            <a:endParaRPr lang="en-US" altLang="zh-CN" sz="2000" dirty="0">
              <a:solidFill>
                <a:schemeClr val="accent2"/>
              </a:solidFill>
              <a:ea typeface="宋体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69428" y="4656354"/>
            <a:ext cx="8345488" cy="2301875"/>
            <a:chOff x="603250" y="4133850"/>
            <a:chExt cx="8345488" cy="2301875"/>
          </a:xfrm>
        </p:grpSpPr>
        <p:sp>
          <p:nvSpPr>
            <p:cNvPr id="614403" name="Rectangle 3"/>
            <p:cNvSpPr>
              <a:spLocks noChangeArrowheads="1"/>
            </p:cNvSpPr>
            <p:nvPr/>
          </p:nvSpPr>
          <p:spPr bwMode="auto">
            <a:xfrm>
              <a:off x="719138" y="4606925"/>
              <a:ext cx="82296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</a:pPr>
              <a:r>
                <a:rPr lang="en-US" altLang="zh-CN" sz="2000" u="sng" dirty="0">
                  <a:solidFill>
                    <a:schemeClr val="tx2"/>
                  </a:solidFill>
                  <a:ea typeface="宋体" charset="-122"/>
                </a:rPr>
                <a:t>class-based marking: </a:t>
              </a:r>
              <a:r>
                <a:rPr lang="en-US" altLang="zh-CN" sz="2000" dirty="0">
                  <a:solidFill>
                    <a:schemeClr val="tx2"/>
                  </a:solidFill>
                  <a:ea typeface="宋体" charset="-122"/>
                </a:rPr>
                <a:t>packets of different classes marked differently</a:t>
              </a:r>
            </a:p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</a:pPr>
              <a:r>
                <a:rPr lang="en-US" altLang="zh-CN" sz="2000" u="sng" dirty="0">
                  <a:solidFill>
                    <a:schemeClr val="tx2"/>
                  </a:solidFill>
                  <a:ea typeface="宋体" charset="-122"/>
                </a:rPr>
                <a:t>intra-class marking</a:t>
              </a:r>
              <a:r>
                <a:rPr lang="en-US" altLang="zh-CN" sz="2000" dirty="0">
                  <a:solidFill>
                    <a:schemeClr val="tx2"/>
                  </a:solidFill>
                  <a:ea typeface="宋体" charset="-122"/>
                </a:rPr>
                <a:t>: conforming portion of flow marked differently than non-conforming one</a:t>
              </a:r>
              <a:endParaRPr lang="en-US" altLang="zh-CN" sz="2000" dirty="0">
                <a:solidFill>
                  <a:schemeClr val="accent2"/>
                </a:solidFill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614405" name="Text Box 5"/>
            <p:cNvSpPr txBox="1">
              <a:spLocks noChangeArrowheads="1"/>
            </p:cNvSpPr>
            <p:nvPr/>
          </p:nvSpPr>
          <p:spPr bwMode="auto">
            <a:xfrm>
              <a:off x="603250" y="4133850"/>
              <a:ext cx="449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accent2"/>
                  </a:solidFill>
                  <a:ea typeface="宋体" charset="-122"/>
                </a:rPr>
                <a:t>Possible usage of marking:</a:t>
              </a:r>
            </a:p>
          </p:txBody>
        </p:sp>
      </p:grpSp>
      <p:sp>
        <p:nvSpPr>
          <p:cNvPr id="614406" name="Text Box 6"/>
          <p:cNvSpPr txBox="1">
            <a:spLocks noChangeArrowheads="1"/>
          </p:cNvSpPr>
          <p:nvPr/>
        </p:nvSpPr>
        <p:spPr bwMode="auto">
          <a:xfrm>
            <a:off x="402592" y="3573463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ea typeface="宋体" charset="-122"/>
              </a:rPr>
              <a:t>User packets</a:t>
            </a:r>
            <a:endParaRPr lang="en-US" altLang="zh-CN" sz="2000">
              <a:solidFill>
                <a:schemeClr val="accent2"/>
              </a:solidFill>
              <a:ea typeface="宋体" charset="-122"/>
            </a:endParaRPr>
          </a:p>
        </p:txBody>
      </p:sp>
      <p:grpSp>
        <p:nvGrpSpPr>
          <p:cNvPr id="614407" name="Group 7"/>
          <p:cNvGrpSpPr>
            <a:grpSpLocks/>
          </p:cNvGrpSpPr>
          <p:nvPr/>
        </p:nvGrpSpPr>
        <p:grpSpPr bwMode="auto">
          <a:xfrm>
            <a:off x="2147254" y="1889125"/>
            <a:ext cx="2667000" cy="2514600"/>
            <a:chOff x="2352" y="1680"/>
            <a:chExt cx="1680" cy="1584"/>
          </a:xfrm>
        </p:grpSpPr>
        <p:sp>
          <p:nvSpPr>
            <p:cNvPr id="614408" name="Rectangle 8"/>
            <p:cNvSpPr>
              <a:spLocks noChangeArrowheads="1"/>
            </p:cNvSpPr>
            <p:nvPr/>
          </p:nvSpPr>
          <p:spPr bwMode="auto">
            <a:xfrm>
              <a:off x="3600" y="2640"/>
              <a:ext cx="144" cy="96"/>
            </a:xfrm>
            <a:prstGeom prst="rect">
              <a:avLst/>
            </a:prstGeom>
            <a:solidFill>
              <a:srgbClr val="00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09" name="Rectangle 9"/>
            <p:cNvSpPr>
              <a:spLocks noChangeArrowheads="1"/>
            </p:cNvSpPr>
            <p:nvPr/>
          </p:nvSpPr>
          <p:spPr bwMode="auto">
            <a:xfrm>
              <a:off x="3840" y="2640"/>
              <a:ext cx="144" cy="96"/>
            </a:xfrm>
            <a:prstGeom prst="rect">
              <a:avLst/>
            </a:prstGeom>
            <a:solidFill>
              <a:srgbClr val="00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0" name="Rectangle 10"/>
            <p:cNvSpPr>
              <a:spLocks noChangeArrowheads="1"/>
            </p:cNvSpPr>
            <p:nvPr/>
          </p:nvSpPr>
          <p:spPr bwMode="auto">
            <a:xfrm>
              <a:off x="3888" y="3168"/>
              <a:ext cx="144" cy="9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1" name="Rectangle 11"/>
            <p:cNvSpPr>
              <a:spLocks noChangeArrowheads="1"/>
            </p:cNvSpPr>
            <p:nvPr/>
          </p:nvSpPr>
          <p:spPr bwMode="auto">
            <a:xfrm>
              <a:off x="3648" y="3168"/>
              <a:ext cx="144" cy="9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2" name="Rectangle 12"/>
            <p:cNvSpPr>
              <a:spLocks noChangeArrowheads="1"/>
            </p:cNvSpPr>
            <p:nvPr/>
          </p:nvSpPr>
          <p:spPr bwMode="auto">
            <a:xfrm>
              <a:off x="3408" y="3168"/>
              <a:ext cx="144" cy="9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3" name="Line 13"/>
            <p:cNvSpPr>
              <a:spLocks noChangeShapeType="1"/>
            </p:cNvSpPr>
            <p:nvPr/>
          </p:nvSpPr>
          <p:spPr bwMode="auto">
            <a:xfrm>
              <a:off x="3072" y="225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4" name="Line 14"/>
            <p:cNvSpPr>
              <a:spLocks noChangeShapeType="1"/>
            </p:cNvSpPr>
            <p:nvPr/>
          </p:nvSpPr>
          <p:spPr bwMode="auto">
            <a:xfrm>
              <a:off x="3072" y="26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5" name="Line 15"/>
            <p:cNvSpPr>
              <a:spLocks noChangeShapeType="1"/>
            </p:cNvSpPr>
            <p:nvPr/>
          </p:nvSpPr>
          <p:spPr bwMode="auto">
            <a:xfrm flipV="1">
              <a:off x="3360" y="225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6" name="Oval 16"/>
            <p:cNvSpPr>
              <a:spLocks noChangeArrowheads="1"/>
            </p:cNvSpPr>
            <p:nvPr/>
          </p:nvSpPr>
          <p:spPr bwMode="auto">
            <a:xfrm>
              <a:off x="3120" y="2784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7" name="Line 17"/>
            <p:cNvSpPr>
              <a:spLocks noChangeShapeType="1"/>
            </p:cNvSpPr>
            <p:nvPr/>
          </p:nvSpPr>
          <p:spPr bwMode="auto">
            <a:xfrm>
              <a:off x="2352" y="2880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8" name="Rectangle 18"/>
            <p:cNvSpPr>
              <a:spLocks noChangeArrowheads="1"/>
            </p:cNvSpPr>
            <p:nvPr/>
          </p:nvSpPr>
          <p:spPr bwMode="auto">
            <a:xfrm>
              <a:off x="2400" y="2688"/>
              <a:ext cx="144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9" name="Rectangle 19"/>
            <p:cNvSpPr>
              <a:spLocks noChangeArrowheads="1"/>
            </p:cNvSpPr>
            <p:nvPr/>
          </p:nvSpPr>
          <p:spPr bwMode="auto">
            <a:xfrm>
              <a:off x="2640" y="2688"/>
              <a:ext cx="144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20" name="Oval 20"/>
            <p:cNvSpPr>
              <a:spLocks noChangeArrowheads="1"/>
            </p:cNvSpPr>
            <p:nvPr/>
          </p:nvSpPr>
          <p:spPr bwMode="auto">
            <a:xfrm>
              <a:off x="3168" y="2208"/>
              <a:ext cx="96" cy="96"/>
            </a:xfrm>
            <a:prstGeom prst="ellipse">
              <a:avLst/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fr-FR" sz="24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614421" name="Oval 21"/>
            <p:cNvSpPr>
              <a:spLocks noChangeArrowheads="1"/>
            </p:cNvSpPr>
            <p:nvPr/>
          </p:nvSpPr>
          <p:spPr bwMode="auto">
            <a:xfrm>
              <a:off x="3168" y="2352"/>
              <a:ext cx="96" cy="96"/>
            </a:xfrm>
            <a:prstGeom prst="ellipse">
              <a:avLst/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fr-FR" sz="24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614422" name="Oval 22"/>
            <p:cNvSpPr>
              <a:spLocks noChangeArrowheads="1"/>
            </p:cNvSpPr>
            <p:nvPr/>
          </p:nvSpPr>
          <p:spPr bwMode="auto">
            <a:xfrm>
              <a:off x="3168" y="2544"/>
              <a:ext cx="96" cy="96"/>
            </a:xfrm>
            <a:prstGeom prst="ellipse">
              <a:avLst/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fr-FR" sz="24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614423" name="Line 23"/>
            <p:cNvSpPr>
              <a:spLocks noChangeShapeType="1"/>
            </p:cNvSpPr>
            <p:nvPr/>
          </p:nvSpPr>
          <p:spPr bwMode="auto">
            <a:xfrm flipV="1">
              <a:off x="3072" y="201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24" name="Line 24"/>
            <p:cNvSpPr>
              <a:spLocks noChangeShapeType="1"/>
            </p:cNvSpPr>
            <p:nvPr/>
          </p:nvSpPr>
          <p:spPr bwMode="auto">
            <a:xfrm flipV="1">
              <a:off x="3360" y="201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25" name="Text Box 25"/>
            <p:cNvSpPr txBox="1">
              <a:spLocks noChangeArrowheads="1"/>
            </p:cNvSpPr>
            <p:nvPr/>
          </p:nvSpPr>
          <p:spPr bwMode="auto">
            <a:xfrm>
              <a:off x="2352" y="1776"/>
              <a:ext cx="72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tx2"/>
                  </a:solidFill>
                  <a:ea typeface="宋体" charset="-122"/>
                </a:rPr>
                <a:t>Rate A</a:t>
              </a:r>
              <a:endParaRPr lang="en-US" altLang="zh-CN" sz="2400">
                <a:solidFill>
                  <a:schemeClr val="accent2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4426" name="Line 26"/>
            <p:cNvSpPr>
              <a:spLocks noChangeShapeType="1"/>
            </p:cNvSpPr>
            <p:nvPr/>
          </p:nvSpPr>
          <p:spPr bwMode="auto">
            <a:xfrm>
              <a:off x="3408" y="2976"/>
              <a:ext cx="624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27" name="Line 27"/>
            <p:cNvSpPr>
              <a:spLocks noChangeShapeType="1"/>
            </p:cNvSpPr>
            <p:nvPr/>
          </p:nvSpPr>
          <p:spPr bwMode="auto">
            <a:xfrm flipV="1">
              <a:off x="3408" y="2784"/>
              <a:ext cx="624" cy="9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28" name="AutoShape 28"/>
            <p:cNvSpPr>
              <a:spLocks noChangeArrowheads="1"/>
            </p:cNvSpPr>
            <p:nvPr/>
          </p:nvSpPr>
          <p:spPr bwMode="auto">
            <a:xfrm>
              <a:off x="3120" y="1680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29" name="Line 29"/>
            <p:cNvSpPr>
              <a:spLocks noChangeShapeType="1"/>
            </p:cNvSpPr>
            <p:nvPr/>
          </p:nvSpPr>
          <p:spPr bwMode="auto">
            <a:xfrm>
              <a:off x="2976" y="2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30" name="Text Box 30"/>
            <p:cNvSpPr txBox="1">
              <a:spLocks noChangeArrowheads="1"/>
            </p:cNvSpPr>
            <p:nvPr/>
          </p:nvSpPr>
          <p:spPr bwMode="auto">
            <a:xfrm>
              <a:off x="2640" y="2256"/>
              <a:ext cx="2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dirty="0">
                  <a:solidFill>
                    <a:schemeClr val="tx2"/>
                  </a:solidFill>
                  <a:ea typeface="宋体" charset="-122"/>
                </a:rPr>
                <a:t>B</a:t>
              </a:r>
            </a:p>
          </p:txBody>
        </p:sp>
        <p:sp>
          <p:nvSpPr>
            <p:cNvPr id="614431" name="Line 31"/>
            <p:cNvSpPr>
              <a:spLocks noChangeShapeType="1"/>
            </p:cNvSpPr>
            <p:nvPr/>
          </p:nvSpPr>
          <p:spPr bwMode="auto">
            <a:xfrm>
              <a:off x="2976" y="2160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" name="AutoShape 33"/>
          <p:cNvSpPr>
            <a:spLocks/>
          </p:cNvSpPr>
          <p:nvPr/>
        </p:nvSpPr>
        <p:spPr bwMode="auto">
          <a:xfrm>
            <a:off x="3826569" y="2108232"/>
            <a:ext cx="84137" cy="1308100"/>
          </a:xfrm>
          <a:prstGeom prst="rightBrace">
            <a:avLst>
              <a:gd name="adj1" fmla="val 129560"/>
              <a:gd name="adj2" fmla="val 50000"/>
            </a:avLst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3883719" y="2501932"/>
            <a:ext cx="1804982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CN" sz="2000" dirty="0">
                <a:solidFill>
                  <a:srgbClr val="0070C0"/>
                </a:solidFill>
                <a:latin typeface="Arial" charset="0"/>
              </a:rPr>
              <a:t>User profile</a:t>
            </a:r>
            <a:r>
              <a:rPr lang="en-US" altLang="zh-CN" sz="2000" dirty="0">
                <a:latin typeface="Arial" charset="0"/>
              </a:rPr>
              <a:t> </a:t>
            </a:r>
          </a:p>
          <a:p>
            <a:pPr algn="l"/>
            <a:r>
              <a:rPr lang="en-US" altLang="zh-CN" sz="2000" dirty="0">
                <a:latin typeface="Arial" charset="0"/>
              </a:rPr>
              <a:t>(token bucket)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4743271" y="3321958"/>
            <a:ext cx="18446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CN" sz="2000" dirty="0">
                <a:latin typeface="Arial" charset="0"/>
              </a:rPr>
              <a:t>in-profile traffic</a:t>
            </a: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4745533" y="4033157"/>
            <a:ext cx="2293937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CN" sz="2000" dirty="0">
                <a:latin typeface="Arial" charset="0"/>
              </a:rPr>
              <a:t>out-of-profile traffic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092AB05E-7DC2-49A9-8851-DFF5A89F5DA6}" type="slidenum">
              <a:rPr lang="en-US" altLang="zh-CN" smtClean="0"/>
              <a:pPr/>
              <a:t>53</a:t>
            </a:fld>
            <a:endParaRPr lang="en-US" altLang="zh-CN" dirty="0"/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5686" y="185058"/>
            <a:ext cx="8610600" cy="871538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charset="-122"/>
              </a:rPr>
              <a:t>Edge router: Classification </a:t>
            </a:r>
            <a:r>
              <a:rPr lang="en-US" altLang="zh-CN" dirty="0">
                <a:ea typeface="宋体" charset="-122"/>
              </a:rPr>
              <a:t>and Conditioning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27178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Packet is marked in the </a:t>
            </a:r>
            <a:r>
              <a:rPr lang="en-US" altLang="zh-CN" dirty="0" smtClean="0">
                <a:ea typeface="宋体" charset="-122"/>
              </a:rPr>
              <a:t>8-bit Type </a:t>
            </a:r>
            <a:r>
              <a:rPr lang="en-US" altLang="zh-CN" dirty="0">
                <a:ea typeface="宋体" charset="-122"/>
              </a:rPr>
              <a:t>of Service (TOS) in IPv4, and </a:t>
            </a:r>
            <a:r>
              <a:rPr lang="en-US" altLang="zh-CN" dirty="0" smtClean="0">
                <a:ea typeface="宋体" charset="-122"/>
              </a:rPr>
              <a:t>8-bit Traffic </a:t>
            </a:r>
            <a:r>
              <a:rPr lang="en-US" altLang="zh-CN" dirty="0">
                <a:ea typeface="宋体" charset="-122"/>
              </a:rPr>
              <a:t>Class in IPv6</a:t>
            </a:r>
          </a:p>
          <a:p>
            <a:r>
              <a:rPr lang="en-US" altLang="zh-CN" dirty="0">
                <a:ea typeface="宋体" charset="-122"/>
              </a:rPr>
              <a:t>6 bits used for </a:t>
            </a:r>
            <a:r>
              <a:rPr lang="en-US" altLang="zh-CN" u="sng" dirty="0">
                <a:ea typeface="宋体" charset="-122"/>
              </a:rPr>
              <a:t>Differentiated Service Code Point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DSCP</a:t>
            </a:r>
            <a:r>
              <a:rPr lang="en-US" altLang="zh-CN" dirty="0">
                <a:ea typeface="宋体" charset="-122"/>
              </a:rPr>
              <a:t>) and </a:t>
            </a:r>
            <a:r>
              <a:rPr lang="en-US" altLang="zh-CN" dirty="0" smtClean="0">
                <a:ea typeface="宋体" charset="-122"/>
              </a:rPr>
              <a:t>determine Per-Hop Behavior (</a:t>
            </a: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PHB</a:t>
            </a:r>
            <a:r>
              <a:rPr lang="en-US" altLang="zh-CN" dirty="0" smtClean="0">
                <a:ea typeface="宋体" charset="-122"/>
              </a:rPr>
              <a:t>) </a:t>
            </a:r>
            <a:r>
              <a:rPr lang="en-US" altLang="zh-CN" dirty="0">
                <a:ea typeface="宋体" charset="-122"/>
              </a:rPr>
              <a:t>that the packet will receive</a:t>
            </a:r>
          </a:p>
          <a:p>
            <a:r>
              <a:rPr lang="en-US" altLang="zh-CN" dirty="0">
                <a:ea typeface="宋体" charset="-122"/>
              </a:rPr>
              <a:t>2 bits are currently unused</a:t>
            </a:r>
          </a:p>
          <a:p>
            <a:endParaRPr lang="en-US" altLang="zh-CN" dirty="0">
              <a:ea typeface="宋体" charset="-122"/>
            </a:endParaRPr>
          </a:p>
        </p:txBody>
      </p:sp>
      <p:graphicFrame>
        <p:nvGraphicFramePr>
          <p:cNvPr id="616452" name="Object 4"/>
          <p:cNvGraphicFramePr>
            <a:graphicFrameLocks noChangeAspect="1"/>
          </p:cNvGraphicFramePr>
          <p:nvPr/>
        </p:nvGraphicFramePr>
        <p:xfrm>
          <a:off x="1879600" y="4395788"/>
          <a:ext cx="5014913" cy="1012825"/>
        </p:xfrm>
        <a:graphic>
          <a:graphicData uri="http://schemas.openxmlformats.org/presentationml/2006/ole">
            <p:oleObj spid="_x0000_s616452" name="Photo Editor Photo" r:id="rId4" imgW="16866667" imgH="340952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A97EAC91-060E-453A-A6BF-7A0DCD727224}" type="slidenum">
              <a:rPr lang="en-US" altLang="zh-CN" smtClean="0"/>
              <a:pPr/>
              <a:t>54</a:t>
            </a:fld>
            <a:endParaRPr lang="en-US" altLang="zh-CN" dirty="0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4717" y="228600"/>
            <a:ext cx="8610601" cy="871538"/>
          </a:xfrm>
        </p:spPr>
        <p:txBody>
          <a:bodyPr/>
          <a:lstStyle/>
          <a:p>
            <a:pPr algn="l"/>
            <a:r>
              <a:rPr lang="en-US" altLang="zh-CN" b="1" dirty="0" smtClean="0">
                <a:ea typeface="宋体" charset="-122"/>
              </a:rPr>
              <a:t>Edge: </a:t>
            </a:r>
            <a:r>
              <a:rPr lang="en-US" altLang="zh-CN" dirty="0" smtClean="0">
                <a:ea typeface="宋体" charset="-122"/>
              </a:rPr>
              <a:t>Classification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dirty="0" smtClean="0">
                <a:ea typeface="宋体" charset="-122"/>
              </a:rPr>
              <a:t>Conditioning (more)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ea typeface="宋体" charset="-122"/>
              </a:rPr>
              <a:t>may be desirable to 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limit traffic injection rate </a:t>
            </a:r>
            <a:r>
              <a:rPr lang="en-US" altLang="zh-CN" dirty="0">
                <a:ea typeface="宋体" charset="-122"/>
              </a:rPr>
              <a:t>of some class:</a:t>
            </a:r>
          </a:p>
          <a:p>
            <a:r>
              <a:rPr lang="en-US" altLang="zh-CN" dirty="0">
                <a:ea typeface="宋体" charset="-122"/>
              </a:rPr>
              <a:t>user declares </a:t>
            </a:r>
            <a:r>
              <a:rPr lang="en-US" altLang="zh-CN" u="sng" dirty="0">
                <a:ea typeface="宋体" charset="-122"/>
              </a:rPr>
              <a:t>traffic profile (e.g., rate, burst size)</a:t>
            </a:r>
          </a:p>
          <a:p>
            <a:r>
              <a:rPr lang="en-US" altLang="zh-CN" dirty="0">
                <a:ea typeface="宋体" charset="-122"/>
              </a:rPr>
              <a:t>traffic metered, shaped if non-conforming </a:t>
            </a:r>
          </a:p>
          <a:p>
            <a:endParaRPr lang="en-US" altLang="zh-CN" dirty="0">
              <a:ea typeface="宋体" charset="-122"/>
            </a:endParaRPr>
          </a:p>
        </p:txBody>
      </p:sp>
      <p:pic>
        <p:nvPicPr>
          <p:cNvPr id="618500" name="Picture 4" descr="694 diffserv metering classify mark shap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806" y="4081224"/>
            <a:ext cx="5410200" cy="25146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 bwMode="auto">
          <a:xfrm>
            <a:off x="2340788" y="3835720"/>
            <a:ext cx="2598057" cy="216262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6427" y="3468902"/>
            <a:ext cx="1654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conditioner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8286" y="3149600"/>
            <a:ext cx="3265714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role of </a:t>
            </a:r>
            <a:r>
              <a:rPr lang="en-US" altLang="zh-CN" sz="2400" dirty="0" smtClean="0">
                <a:solidFill>
                  <a:srgbClr val="FF0000"/>
                </a:solidFill>
              </a:rPr>
              <a:t>metering</a:t>
            </a:r>
            <a:r>
              <a:rPr lang="en-US" altLang="zh-CN" sz="2400" dirty="0" smtClean="0"/>
              <a:t> function: to compare the incoming packet flow with the negotiated traffic profile.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3" name="Rectangle 5"/>
          <p:cNvSpPr>
            <a:spLocks noChangeArrowheads="1"/>
          </p:cNvSpPr>
          <p:nvPr/>
        </p:nvSpPr>
        <p:spPr bwMode="auto">
          <a:xfrm>
            <a:off x="1600200" y="1905000"/>
            <a:ext cx="5715000" cy="22860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zh-CN">
              <a:latin typeface="+mn-lt"/>
            </a:endParaRPr>
          </a:p>
        </p:txBody>
      </p:sp>
      <p:sp>
        <p:nvSpPr>
          <p:cNvPr id="1010695" name="Rectangle 7"/>
          <p:cNvSpPr>
            <a:spLocks noChangeArrowheads="1"/>
          </p:cNvSpPr>
          <p:nvPr/>
        </p:nvSpPr>
        <p:spPr bwMode="auto">
          <a:xfrm>
            <a:off x="1676400" y="4648200"/>
            <a:ext cx="5741988" cy="16764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010696" name="Line 8"/>
          <p:cNvSpPr>
            <a:spLocks noChangeShapeType="1"/>
          </p:cNvSpPr>
          <p:nvPr/>
        </p:nvSpPr>
        <p:spPr bwMode="auto">
          <a:xfrm flipH="1">
            <a:off x="1219200" y="5867400"/>
            <a:ext cx="665163" cy="0"/>
          </a:xfrm>
          <a:prstGeom prst="line">
            <a:avLst/>
          </a:prstGeom>
          <a:ln>
            <a:headEnd type="triangle" w="med" len="med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010697" name="Text Box 9"/>
          <p:cNvSpPr txBox="1">
            <a:spLocks noChangeArrowheads="1"/>
          </p:cNvSpPr>
          <p:nvPr/>
        </p:nvSpPr>
        <p:spPr bwMode="auto">
          <a:xfrm>
            <a:off x="304800" y="5715000"/>
            <a:ext cx="92845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>
                <a:latin typeface="Arial" pitchFamily="34" charset="0"/>
                <a:cs typeface="Arial" pitchFamily="34" charset="0"/>
              </a:rPr>
              <a:t>Data In</a:t>
            </a:r>
          </a:p>
        </p:txBody>
      </p:sp>
      <p:sp>
        <p:nvSpPr>
          <p:cNvPr id="1010698" name="Text Box 10"/>
          <p:cNvSpPr txBox="1">
            <a:spLocks noChangeArrowheads="1"/>
          </p:cNvSpPr>
          <p:nvPr/>
        </p:nvSpPr>
        <p:spPr bwMode="auto">
          <a:xfrm>
            <a:off x="7696200" y="5715000"/>
            <a:ext cx="12192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Data Out</a:t>
            </a:r>
          </a:p>
        </p:txBody>
      </p:sp>
      <p:sp>
        <p:nvSpPr>
          <p:cNvPr id="1010699" name="Text Box 11"/>
          <p:cNvSpPr txBox="1">
            <a:spLocks noChangeArrowheads="1"/>
          </p:cNvSpPr>
          <p:nvPr/>
        </p:nvSpPr>
        <p:spPr bwMode="auto">
          <a:xfrm rot="-5400000">
            <a:off x="6660173" y="3067328"/>
            <a:ext cx="164660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>
                <a:latin typeface="Arial" pitchFamily="34" charset="0"/>
                <a:cs typeface="Arial" pitchFamily="34" charset="0"/>
              </a:rPr>
              <a:t> Control Plane</a:t>
            </a:r>
          </a:p>
        </p:txBody>
      </p:sp>
      <p:sp>
        <p:nvSpPr>
          <p:cNvPr id="1010700" name="Text Box 12"/>
          <p:cNvSpPr txBox="1">
            <a:spLocks noChangeArrowheads="1"/>
          </p:cNvSpPr>
          <p:nvPr/>
        </p:nvSpPr>
        <p:spPr bwMode="auto">
          <a:xfrm rot="-5400000">
            <a:off x="6895085" y="4950897"/>
            <a:ext cx="132600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>
                <a:latin typeface="Arial" pitchFamily="34" charset="0"/>
                <a:cs typeface="Arial" pitchFamily="34" charset="0"/>
              </a:rPr>
              <a:t>Data Plane</a:t>
            </a:r>
          </a:p>
        </p:txBody>
      </p:sp>
      <p:sp>
        <p:nvSpPr>
          <p:cNvPr id="1010701" name="Rectangle 13"/>
          <p:cNvSpPr>
            <a:spLocks noChangeArrowheads="1"/>
          </p:cNvSpPr>
          <p:nvPr/>
        </p:nvSpPr>
        <p:spPr bwMode="auto">
          <a:xfrm>
            <a:off x="4716463" y="5661025"/>
            <a:ext cx="1335087" cy="47307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Scheduler</a:t>
            </a:r>
          </a:p>
        </p:txBody>
      </p:sp>
      <p:sp>
        <p:nvSpPr>
          <p:cNvPr id="1010703" name="Line 15"/>
          <p:cNvSpPr>
            <a:spLocks noChangeShapeType="1"/>
          </p:cNvSpPr>
          <p:nvPr/>
        </p:nvSpPr>
        <p:spPr bwMode="auto">
          <a:xfrm flipH="1">
            <a:off x="6027509" y="5867400"/>
            <a:ext cx="1724025" cy="9525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010704" name="Rectangle 16"/>
          <p:cNvSpPr>
            <a:spLocks noChangeArrowheads="1"/>
          </p:cNvSpPr>
          <p:nvPr/>
        </p:nvSpPr>
        <p:spPr bwMode="auto">
          <a:xfrm>
            <a:off x="3048000" y="2057400"/>
            <a:ext cx="972457" cy="6175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Routing </a:t>
            </a:r>
          </a:p>
        </p:txBody>
      </p:sp>
      <p:sp>
        <p:nvSpPr>
          <p:cNvPr id="1010706" name="Line 18"/>
          <p:cNvSpPr>
            <a:spLocks noChangeShapeType="1"/>
          </p:cNvSpPr>
          <p:nvPr/>
        </p:nvSpPr>
        <p:spPr bwMode="auto">
          <a:xfrm>
            <a:off x="1295400" y="2362200"/>
            <a:ext cx="1752600" cy="0"/>
          </a:xfrm>
          <a:prstGeom prst="line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010707" name="Text Box 19"/>
          <p:cNvSpPr txBox="1">
            <a:spLocks noChangeArrowheads="1"/>
          </p:cNvSpPr>
          <p:nvPr/>
        </p:nvSpPr>
        <p:spPr bwMode="auto">
          <a:xfrm>
            <a:off x="152400" y="2057400"/>
            <a:ext cx="1236236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Routing </a:t>
            </a:r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Messages</a:t>
            </a:r>
          </a:p>
        </p:txBody>
      </p:sp>
      <p:sp>
        <p:nvSpPr>
          <p:cNvPr id="1010711" name="Rectangle 23"/>
          <p:cNvSpPr>
            <a:spLocks noChangeArrowheads="1"/>
          </p:cNvSpPr>
          <p:nvPr/>
        </p:nvSpPr>
        <p:spPr bwMode="auto">
          <a:xfrm>
            <a:off x="4481286" y="2100943"/>
            <a:ext cx="1324427" cy="6175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DSCP Pool</a:t>
            </a:r>
          </a:p>
        </p:txBody>
      </p:sp>
      <p:sp>
        <p:nvSpPr>
          <p:cNvPr id="1010712" name="Rectangle 24"/>
          <p:cNvSpPr>
            <a:spLocks noChangeArrowheads="1"/>
          </p:cNvSpPr>
          <p:nvPr/>
        </p:nvSpPr>
        <p:spPr bwMode="auto">
          <a:xfrm>
            <a:off x="1904999" y="5638800"/>
            <a:ext cx="1491343" cy="4730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Route Lookup</a:t>
            </a:r>
          </a:p>
        </p:txBody>
      </p:sp>
      <p:sp>
        <p:nvSpPr>
          <p:cNvPr id="1010713" name="Rectangle 25"/>
          <p:cNvSpPr>
            <a:spLocks noChangeArrowheads="1"/>
          </p:cNvSpPr>
          <p:nvPr/>
        </p:nvSpPr>
        <p:spPr bwMode="auto">
          <a:xfrm>
            <a:off x="1828800" y="4876800"/>
            <a:ext cx="1868488" cy="4730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Forwarding Table</a:t>
            </a:r>
          </a:p>
        </p:txBody>
      </p:sp>
      <p:sp>
        <p:nvSpPr>
          <p:cNvPr id="1010715" name="Line 27"/>
          <p:cNvSpPr>
            <a:spLocks noChangeShapeType="1"/>
          </p:cNvSpPr>
          <p:nvPr/>
        </p:nvSpPr>
        <p:spPr bwMode="auto">
          <a:xfrm flipH="1">
            <a:off x="2590800" y="2667000"/>
            <a:ext cx="762000" cy="2209800"/>
          </a:xfrm>
          <a:prstGeom prst="line">
            <a:avLst/>
          </a:prstGeom>
          <a:ln>
            <a:prstDash val="dash"/>
            <a:headEnd type="none" w="sm" len="sm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010717" name="Line 29"/>
          <p:cNvSpPr>
            <a:spLocks noChangeShapeType="1"/>
          </p:cNvSpPr>
          <p:nvPr/>
        </p:nvSpPr>
        <p:spPr bwMode="auto">
          <a:xfrm flipH="1" flipV="1">
            <a:off x="3425370" y="5876924"/>
            <a:ext cx="1291092" cy="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010718" name="Line 30"/>
          <p:cNvSpPr>
            <a:spLocks noChangeShapeType="1"/>
          </p:cNvSpPr>
          <p:nvPr/>
        </p:nvSpPr>
        <p:spPr bwMode="auto">
          <a:xfrm>
            <a:off x="2590800" y="53340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90488" tIns="44450" rIns="90488" bIns="44450"/>
          <a:lstStyle/>
          <a:p>
            <a:endParaRPr lang="zh-CN" altLang="en-US">
              <a:latin typeface="+mn-lt"/>
            </a:endParaRPr>
          </a:p>
        </p:txBody>
      </p:sp>
      <p:sp>
        <p:nvSpPr>
          <p:cNvPr id="1010720" name="Line 32"/>
          <p:cNvSpPr>
            <a:spLocks noChangeShapeType="1"/>
          </p:cNvSpPr>
          <p:nvPr/>
        </p:nvSpPr>
        <p:spPr bwMode="auto">
          <a:xfrm>
            <a:off x="5508625" y="3716338"/>
            <a:ext cx="0" cy="18732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90488" tIns="44450" rIns="90488" bIns="44450"/>
          <a:lstStyle/>
          <a:p>
            <a:endParaRPr lang="zh-CN" altLang="en-US">
              <a:latin typeface="+mn-lt"/>
            </a:endParaRPr>
          </a:p>
        </p:txBody>
      </p:sp>
      <p:sp>
        <p:nvSpPr>
          <p:cNvPr id="1010721" name="Rectangle 33"/>
          <p:cNvSpPr>
            <a:spLocks noChangeArrowheads="1"/>
          </p:cNvSpPr>
          <p:nvPr/>
        </p:nvSpPr>
        <p:spPr bwMode="auto">
          <a:xfrm>
            <a:off x="4502378" y="3141663"/>
            <a:ext cx="1985508" cy="5715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Per Hop </a:t>
            </a: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Behavior </a:t>
            </a:r>
          </a:p>
          <a:p>
            <a:pPr algn="ctr"/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(PHB)</a:t>
            </a:r>
            <a:endParaRPr lang="en-US" altLang="zh-CN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0722" name="Line 34"/>
          <p:cNvSpPr>
            <a:spLocks noChangeShapeType="1"/>
          </p:cNvSpPr>
          <p:nvPr/>
        </p:nvSpPr>
        <p:spPr bwMode="auto">
          <a:xfrm>
            <a:off x="5219700" y="2708275"/>
            <a:ext cx="215900" cy="433388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4717" y="228600"/>
            <a:ext cx="8610601" cy="871538"/>
          </a:xfrm>
        </p:spPr>
        <p:txBody>
          <a:bodyPr/>
          <a:lstStyle/>
          <a:p>
            <a:pPr algn="l"/>
            <a:r>
              <a:rPr lang="en-US" altLang="zh-CN" sz="4000" b="1" dirty="0" smtClean="0">
                <a:ea typeface="宋体" charset="-122"/>
              </a:rPr>
              <a:t>Core </a:t>
            </a:r>
            <a:r>
              <a:rPr lang="en-US" altLang="zh-CN" sz="4000" dirty="0" smtClean="0">
                <a:ea typeface="宋体" charset="-122"/>
              </a:rPr>
              <a:t>router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28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43413" y="6400800"/>
            <a:ext cx="3862387" cy="457200"/>
          </a:xfrm>
        </p:spPr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162925" y="6400800"/>
            <a:ext cx="676275" cy="4572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fld id="{A97EAC91-060E-453A-A6BF-7A0DCD727224}" type="slidenum">
              <a:rPr lang="en-US" altLang="zh-CN" smtClean="0"/>
              <a:pPr/>
              <a:t>55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0AEACA8F-92AB-45C1-9E9E-553BEB00BD93}" type="slidenum">
              <a:rPr lang="en-US" altLang="zh-CN" smtClean="0"/>
              <a:pPr/>
              <a:t>56</a:t>
            </a:fld>
            <a:endParaRPr lang="en-US" altLang="zh-CN" dirty="0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ea typeface="宋体" charset="-122"/>
              </a:rPr>
              <a:t>Core: Forwarding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dirty="0" smtClean="0">
                <a:ea typeface="宋体" charset="-122"/>
              </a:rPr>
              <a:t>PHB)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>
                <a:ea typeface="宋体" charset="-122"/>
              </a:rPr>
              <a:t>PHB result in a different observable (measurable) forwarding performance behavior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ea typeface="宋体" charset="-122"/>
              </a:rPr>
              <a:t>PHB does not specify what mechanisms to use to ensure required PHB performance </a:t>
            </a:r>
            <a:r>
              <a:rPr lang="en-US" altLang="zh-CN" dirty="0" smtClean="0">
                <a:ea typeface="宋体" charset="-122"/>
              </a:rPr>
              <a:t>behavior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>
                <a:ea typeface="宋体" charset="-122"/>
              </a:rPr>
              <a:t>No state info to be maintained by routers!</a:t>
            </a:r>
            <a:endParaRPr lang="en-US" altLang="zh-CN" dirty="0">
              <a:ea typeface="宋体" charset="-122"/>
            </a:endParaRPr>
          </a:p>
          <a:p>
            <a:pPr>
              <a:spcBef>
                <a:spcPts val="1200"/>
              </a:spcBef>
            </a:pPr>
            <a:r>
              <a:rPr lang="en-US" altLang="zh-CN" dirty="0">
                <a:ea typeface="宋体" charset="-122"/>
              </a:rPr>
              <a:t>Examples: 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ea typeface="宋体" charset="-122"/>
              </a:rPr>
              <a:t>Class A gets x% of outgoing link bandwidth over time intervals of a specified length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ea typeface="宋体" charset="-122"/>
              </a:rPr>
              <a:t>Class A packets leave first before packets from class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0A0E6855-11A7-4DF6-AA3B-9296AA9BFF21}" type="slidenum">
              <a:rPr lang="en-US" altLang="zh-CN" smtClean="0"/>
              <a:pPr/>
              <a:t>57</a:t>
            </a:fld>
            <a:endParaRPr lang="en-US" altLang="zh-CN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50889"/>
          </a:xfrm>
        </p:spPr>
        <p:txBody>
          <a:bodyPr/>
          <a:lstStyle/>
          <a:p>
            <a:pPr algn="l"/>
            <a:r>
              <a:rPr lang="en-US" altLang="zh-CN" dirty="0">
                <a:ea typeface="宋体" charset="-122"/>
              </a:rPr>
              <a:t>Forwarding (PHB)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83" y="1258784"/>
            <a:ext cx="8621486" cy="4989616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ea typeface="宋体" charset="-122"/>
              </a:rPr>
              <a:t>Two PHBs defined so far</a:t>
            </a:r>
            <a:endParaRPr lang="en-US" altLang="zh-CN" sz="2800" dirty="0" smtClean="0">
              <a:solidFill>
                <a:srgbClr val="FF0000"/>
              </a:solidFill>
              <a:ea typeface="宋体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Expedited Forwarding (EF or Premium):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pkt</a:t>
            </a:r>
            <a:r>
              <a:rPr lang="en-US" altLang="zh-CN" dirty="0">
                <a:ea typeface="宋体" charset="-122"/>
              </a:rPr>
              <a:t> departure rate of a class </a:t>
            </a:r>
            <a:r>
              <a:rPr lang="en-US" altLang="zh-CN" u="sng" dirty="0">
                <a:ea typeface="宋体" charset="-122"/>
              </a:rPr>
              <a:t>equals or exceeds </a:t>
            </a:r>
            <a:r>
              <a:rPr lang="en-US" altLang="zh-CN" u="sng" dirty="0" smtClean="0">
                <a:ea typeface="宋体" charset="-122"/>
              </a:rPr>
              <a:t>(</a:t>
            </a:r>
            <a:r>
              <a:rPr lang="en-US" altLang="zh-CN" u="sng" dirty="0" smtClean="0">
                <a:solidFill>
                  <a:srgbClr val="0070C0"/>
                </a:solidFill>
                <a:ea typeface="宋体" charset="-122"/>
              </a:rPr>
              <a:t>&gt;=</a:t>
            </a:r>
            <a:r>
              <a:rPr lang="en-US" altLang="zh-CN" u="sng" dirty="0" smtClean="0">
                <a:ea typeface="宋体" charset="-122"/>
              </a:rPr>
              <a:t>) </a:t>
            </a:r>
            <a:r>
              <a:rPr lang="en-US" altLang="zh-CN" dirty="0" smtClean="0">
                <a:ea typeface="宋体" charset="-122"/>
              </a:rPr>
              <a:t>a configured rate 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logical link with a </a:t>
            </a:r>
            <a:r>
              <a:rPr lang="en-US" altLang="zh-CN" u="sng" dirty="0">
                <a:ea typeface="宋体" charset="-122"/>
              </a:rPr>
              <a:t>minimum guaranteed </a:t>
            </a:r>
            <a:r>
              <a:rPr lang="en-US" altLang="zh-CN" u="sng" dirty="0" smtClean="0">
                <a:ea typeface="宋体" charset="-122"/>
              </a:rPr>
              <a:t>rate</a:t>
            </a:r>
          </a:p>
          <a:p>
            <a:pPr lvl="1"/>
            <a:r>
              <a:rPr lang="en-US" altLang="zh-CN" dirty="0" smtClean="0">
                <a:ea typeface="宋体" charset="-122"/>
              </a:rPr>
              <a:t>low loss, low latency/delay, low jitter</a:t>
            </a:r>
            <a:r>
              <a:rPr lang="en-US" altLang="zh-CN" dirty="0" smtClean="0">
                <a:ea typeface="新細明體" pitchFamily="18" charset="-120"/>
              </a:rPr>
              <a:t>, </a:t>
            </a:r>
            <a:r>
              <a:rPr lang="en-US" altLang="zh-TW" dirty="0" smtClean="0">
                <a:ea typeface="新細明體" pitchFamily="18" charset="-120"/>
              </a:rPr>
              <a:t>end-to-end service through DS domains</a:t>
            </a:r>
            <a:endParaRPr lang="en-US" altLang="zh-CN" dirty="0" smtClean="0">
              <a:ea typeface="宋体" charset="-122"/>
            </a:endParaRPr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Assured Forwarding (AF):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/>
              <a:t>divides traffic into four classes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0-2 bits of DSCP define 4 </a:t>
            </a:r>
            <a:r>
              <a:rPr lang="en-US" altLang="zh-CN" dirty="0">
                <a:ea typeface="宋体" charset="-122"/>
              </a:rPr>
              <a:t>classes of </a:t>
            </a:r>
            <a:r>
              <a:rPr lang="en-US" altLang="zh-CN" dirty="0" smtClean="0">
                <a:ea typeface="宋体" charset="-122"/>
              </a:rPr>
              <a:t>traffic (001, 010, 011, 100)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/>
              <a:t>each AF class is guaranteed to be provided with some minimum amount of bandwidth and buffering</a:t>
            </a:r>
            <a:r>
              <a:rPr lang="en-US" altLang="zh-CN" dirty="0" smtClean="0">
                <a:ea typeface="宋体" charset="-122"/>
              </a:rPr>
              <a:t>; </a:t>
            </a:r>
          </a:p>
          <a:p>
            <a:pPr>
              <a:buNone/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Freeform 2"/>
          <p:cNvSpPr>
            <a:spLocks/>
          </p:cNvSpPr>
          <p:nvPr/>
        </p:nvSpPr>
        <p:spPr bwMode="auto">
          <a:xfrm>
            <a:off x="3252788" y="4833938"/>
            <a:ext cx="219075" cy="168275"/>
          </a:xfrm>
          <a:custGeom>
            <a:avLst/>
            <a:gdLst/>
            <a:ahLst/>
            <a:cxnLst>
              <a:cxn ang="0">
                <a:pos x="0" y="106"/>
              </a:cxn>
              <a:cxn ang="0">
                <a:pos x="31" y="42"/>
              </a:cxn>
              <a:cxn ang="0">
                <a:pos x="63" y="1"/>
              </a:cxn>
              <a:cxn ang="0">
                <a:pos x="116" y="32"/>
              </a:cxn>
              <a:cxn ang="0">
                <a:pos x="138" y="106"/>
              </a:cxn>
            </a:cxnLst>
            <a:rect l="0" t="0" r="r" b="b"/>
            <a:pathLst>
              <a:path w="138" h="106">
                <a:moveTo>
                  <a:pt x="0" y="106"/>
                </a:moveTo>
                <a:cubicBezTo>
                  <a:pt x="3" y="95"/>
                  <a:pt x="23" y="59"/>
                  <a:pt x="31" y="42"/>
                </a:cubicBezTo>
                <a:cubicBezTo>
                  <a:pt x="39" y="24"/>
                  <a:pt x="63" y="1"/>
                  <a:pt x="63" y="1"/>
                </a:cubicBezTo>
                <a:cubicBezTo>
                  <a:pt x="73" y="0"/>
                  <a:pt x="104" y="15"/>
                  <a:pt x="116" y="32"/>
                </a:cubicBezTo>
                <a:cubicBezTo>
                  <a:pt x="128" y="49"/>
                  <a:pt x="133" y="91"/>
                  <a:pt x="138" y="106"/>
                </a:cubicBezTo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4371" name="Freeform 3"/>
          <p:cNvSpPr>
            <a:spLocks/>
          </p:cNvSpPr>
          <p:nvPr/>
        </p:nvSpPr>
        <p:spPr bwMode="auto">
          <a:xfrm>
            <a:off x="3536950" y="4752975"/>
            <a:ext cx="228600" cy="252413"/>
          </a:xfrm>
          <a:custGeom>
            <a:avLst/>
            <a:gdLst/>
            <a:ahLst/>
            <a:cxnLst>
              <a:cxn ang="0">
                <a:pos x="0" y="159"/>
              </a:cxn>
              <a:cxn ang="0">
                <a:pos x="31" y="69"/>
              </a:cxn>
              <a:cxn ang="0">
                <a:pos x="63" y="11"/>
              </a:cxn>
              <a:cxn ang="0">
                <a:pos x="123" y="25"/>
              </a:cxn>
              <a:cxn ang="0">
                <a:pos x="144" y="153"/>
              </a:cxn>
            </a:cxnLst>
            <a:rect l="0" t="0" r="r" b="b"/>
            <a:pathLst>
              <a:path w="144" h="159">
                <a:moveTo>
                  <a:pt x="0" y="159"/>
                </a:moveTo>
                <a:cubicBezTo>
                  <a:pt x="3" y="144"/>
                  <a:pt x="23" y="93"/>
                  <a:pt x="31" y="69"/>
                </a:cubicBezTo>
                <a:cubicBezTo>
                  <a:pt x="39" y="44"/>
                  <a:pt x="63" y="11"/>
                  <a:pt x="63" y="11"/>
                </a:cubicBezTo>
                <a:cubicBezTo>
                  <a:pt x="73" y="10"/>
                  <a:pt x="111" y="0"/>
                  <a:pt x="123" y="25"/>
                </a:cubicBezTo>
                <a:cubicBezTo>
                  <a:pt x="136" y="49"/>
                  <a:pt x="140" y="126"/>
                  <a:pt x="144" y="153"/>
                </a:cubicBezTo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4372" name="Freeform 4"/>
          <p:cNvSpPr>
            <a:spLocks/>
          </p:cNvSpPr>
          <p:nvPr/>
        </p:nvSpPr>
        <p:spPr bwMode="auto">
          <a:xfrm>
            <a:off x="4402138" y="4837113"/>
            <a:ext cx="163512" cy="173037"/>
          </a:xfrm>
          <a:custGeom>
            <a:avLst/>
            <a:gdLst/>
            <a:ahLst/>
            <a:cxnLst>
              <a:cxn ang="0">
                <a:pos x="0" y="109"/>
              </a:cxn>
              <a:cxn ang="0">
                <a:pos x="25" y="43"/>
              </a:cxn>
              <a:cxn ang="0">
                <a:pos x="51" y="1"/>
              </a:cxn>
              <a:cxn ang="0">
                <a:pos x="88" y="24"/>
              </a:cxn>
              <a:cxn ang="0">
                <a:pos x="103" y="109"/>
              </a:cxn>
            </a:cxnLst>
            <a:rect l="0" t="0" r="r" b="b"/>
            <a:pathLst>
              <a:path w="103" h="109">
                <a:moveTo>
                  <a:pt x="0" y="109"/>
                </a:moveTo>
                <a:cubicBezTo>
                  <a:pt x="2" y="98"/>
                  <a:pt x="19" y="61"/>
                  <a:pt x="25" y="43"/>
                </a:cubicBezTo>
                <a:cubicBezTo>
                  <a:pt x="32" y="25"/>
                  <a:pt x="51" y="1"/>
                  <a:pt x="51" y="1"/>
                </a:cubicBezTo>
                <a:cubicBezTo>
                  <a:pt x="59" y="0"/>
                  <a:pt x="77" y="7"/>
                  <a:pt x="88" y="24"/>
                </a:cubicBezTo>
                <a:cubicBezTo>
                  <a:pt x="97" y="42"/>
                  <a:pt x="100" y="91"/>
                  <a:pt x="103" y="109"/>
                </a:cubicBezTo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4373" name="Freeform 5"/>
          <p:cNvSpPr>
            <a:spLocks/>
          </p:cNvSpPr>
          <p:nvPr/>
        </p:nvSpPr>
        <p:spPr bwMode="auto">
          <a:xfrm>
            <a:off x="3933825" y="4889500"/>
            <a:ext cx="150813" cy="112713"/>
          </a:xfrm>
          <a:custGeom>
            <a:avLst/>
            <a:gdLst/>
            <a:ahLst/>
            <a:cxnLst>
              <a:cxn ang="0">
                <a:pos x="0" y="106"/>
              </a:cxn>
              <a:cxn ang="0">
                <a:pos x="31" y="42"/>
              </a:cxn>
              <a:cxn ang="0">
                <a:pos x="63" y="1"/>
              </a:cxn>
              <a:cxn ang="0">
                <a:pos x="116" y="32"/>
              </a:cxn>
              <a:cxn ang="0">
                <a:pos x="138" y="106"/>
              </a:cxn>
            </a:cxnLst>
            <a:rect l="0" t="0" r="r" b="b"/>
            <a:pathLst>
              <a:path w="138" h="106">
                <a:moveTo>
                  <a:pt x="0" y="106"/>
                </a:moveTo>
                <a:cubicBezTo>
                  <a:pt x="3" y="95"/>
                  <a:pt x="23" y="59"/>
                  <a:pt x="31" y="42"/>
                </a:cubicBezTo>
                <a:cubicBezTo>
                  <a:pt x="39" y="24"/>
                  <a:pt x="63" y="1"/>
                  <a:pt x="63" y="1"/>
                </a:cubicBezTo>
                <a:cubicBezTo>
                  <a:pt x="73" y="0"/>
                  <a:pt x="104" y="15"/>
                  <a:pt x="116" y="32"/>
                </a:cubicBezTo>
                <a:cubicBezTo>
                  <a:pt x="128" y="49"/>
                  <a:pt x="133" y="91"/>
                  <a:pt x="138" y="106"/>
                </a:cubicBezTo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4374" name="Rectangle 6"/>
          <p:cNvSpPr>
            <a:spLocks noChangeArrowheads="1"/>
          </p:cNvSpPr>
          <p:nvPr/>
        </p:nvSpPr>
        <p:spPr bwMode="auto">
          <a:xfrm>
            <a:off x="3048000" y="5013325"/>
            <a:ext cx="3200400" cy="6096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43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Premium Service Example</a:t>
            </a:r>
          </a:p>
        </p:txBody>
      </p:sp>
      <p:sp>
        <p:nvSpPr>
          <p:cNvPr id="954376" name="Freeform 8"/>
          <p:cNvSpPr>
            <a:spLocks/>
          </p:cNvSpPr>
          <p:nvPr/>
        </p:nvSpPr>
        <p:spPr bwMode="auto">
          <a:xfrm>
            <a:off x="3124200" y="1660525"/>
            <a:ext cx="3352800" cy="1752600"/>
          </a:xfrm>
          <a:custGeom>
            <a:avLst/>
            <a:gdLst/>
            <a:ahLst/>
            <a:cxnLst>
              <a:cxn ang="0">
                <a:pos x="323" y="1093"/>
              </a:cxn>
              <a:cxn ang="0">
                <a:pos x="308" y="1201"/>
              </a:cxn>
              <a:cxn ang="0">
                <a:pos x="605" y="1437"/>
              </a:cxn>
              <a:cxn ang="0">
                <a:pos x="682" y="1431"/>
              </a:cxn>
              <a:cxn ang="0">
                <a:pos x="856" y="1288"/>
              </a:cxn>
              <a:cxn ang="0">
                <a:pos x="861" y="1272"/>
              </a:cxn>
              <a:cxn ang="0">
                <a:pos x="856" y="1252"/>
              </a:cxn>
              <a:cxn ang="0">
                <a:pos x="867" y="1262"/>
              </a:cxn>
              <a:cxn ang="0">
                <a:pos x="908" y="1288"/>
              </a:cxn>
              <a:cxn ang="0">
                <a:pos x="985" y="1308"/>
              </a:cxn>
              <a:cxn ang="0">
                <a:pos x="1123" y="1303"/>
              </a:cxn>
              <a:cxn ang="0">
                <a:pos x="1164" y="1293"/>
              </a:cxn>
              <a:cxn ang="0">
                <a:pos x="1308" y="1180"/>
              </a:cxn>
              <a:cxn ang="0">
                <a:pos x="1328" y="1119"/>
              </a:cxn>
              <a:cxn ang="0">
                <a:pos x="1333" y="1052"/>
              </a:cxn>
              <a:cxn ang="0">
                <a:pos x="1385" y="1011"/>
              </a:cxn>
              <a:cxn ang="0">
                <a:pos x="1492" y="903"/>
              </a:cxn>
              <a:cxn ang="0">
                <a:pos x="1538" y="816"/>
              </a:cxn>
              <a:cxn ang="0">
                <a:pos x="1549" y="770"/>
              </a:cxn>
              <a:cxn ang="0">
                <a:pos x="1518" y="636"/>
              </a:cxn>
              <a:cxn ang="0">
                <a:pos x="1492" y="565"/>
              </a:cxn>
              <a:cxn ang="0">
                <a:pos x="1461" y="498"/>
              </a:cxn>
              <a:cxn ang="0">
                <a:pos x="1523" y="436"/>
              </a:cxn>
              <a:cxn ang="0">
                <a:pos x="1538" y="365"/>
              </a:cxn>
              <a:cxn ang="0">
                <a:pos x="1390" y="149"/>
              </a:cxn>
              <a:cxn ang="0">
                <a:pos x="1246" y="62"/>
              </a:cxn>
              <a:cxn ang="0">
                <a:pos x="1159" y="83"/>
              </a:cxn>
              <a:cxn ang="0">
                <a:pos x="1123" y="36"/>
              </a:cxn>
              <a:cxn ang="0">
                <a:pos x="1015" y="1"/>
              </a:cxn>
              <a:cxn ang="0">
                <a:pos x="815" y="16"/>
              </a:cxn>
              <a:cxn ang="0">
                <a:pos x="723" y="77"/>
              </a:cxn>
              <a:cxn ang="0">
                <a:pos x="702" y="134"/>
              </a:cxn>
              <a:cxn ang="0">
                <a:pos x="569" y="26"/>
              </a:cxn>
              <a:cxn ang="0">
                <a:pos x="415" y="31"/>
              </a:cxn>
              <a:cxn ang="0">
                <a:pos x="318" y="108"/>
              </a:cxn>
              <a:cxn ang="0">
                <a:pos x="205" y="31"/>
              </a:cxn>
              <a:cxn ang="0">
                <a:pos x="77" y="72"/>
              </a:cxn>
              <a:cxn ang="0">
                <a:pos x="0" y="170"/>
              </a:cxn>
              <a:cxn ang="0">
                <a:pos x="108" y="395"/>
              </a:cxn>
              <a:cxn ang="0">
                <a:pos x="92" y="431"/>
              </a:cxn>
              <a:cxn ang="0">
                <a:pos x="61" y="452"/>
              </a:cxn>
              <a:cxn ang="0">
                <a:pos x="51" y="472"/>
              </a:cxn>
              <a:cxn ang="0">
                <a:pos x="41" y="483"/>
              </a:cxn>
              <a:cxn ang="0">
                <a:pos x="10" y="560"/>
              </a:cxn>
              <a:cxn ang="0">
                <a:pos x="56" y="713"/>
              </a:cxn>
              <a:cxn ang="0">
                <a:pos x="87" y="729"/>
              </a:cxn>
              <a:cxn ang="0">
                <a:pos x="46" y="765"/>
              </a:cxn>
              <a:cxn ang="0">
                <a:pos x="15" y="821"/>
              </a:cxn>
              <a:cxn ang="0">
                <a:pos x="20" y="893"/>
              </a:cxn>
              <a:cxn ang="0">
                <a:pos x="36" y="929"/>
              </a:cxn>
              <a:cxn ang="0">
                <a:pos x="313" y="1067"/>
              </a:cxn>
              <a:cxn ang="0">
                <a:pos x="323" y="1093"/>
              </a:cxn>
            </a:cxnLst>
            <a:rect l="0" t="0" r="r" b="b"/>
            <a:pathLst>
              <a:path w="1549" h="1437">
                <a:moveTo>
                  <a:pt x="323" y="1093"/>
                </a:moveTo>
                <a:cubicBezTo>
                  <a:pt x="319" y="1130"/>
                  <a:pt x="314" y="1165"/>
                  <a:pt x="308" y="1201"/>
                </a:cubicBezTo>
                <a:cubicBezTo>
                  <a:pt x="323" y="1353"/>
                  <a:pt x="469" y="1424"/>
                  <a:pt x="605" y="1437"/>
                </a:cubicBezTo>
                <a:cubicBezTo>
                  <a:pt x="631" y="1435"/>
                  <a:pt x="657" y="1435"/>
                  <a:pt x="682" y="1431"/>
                </a:cubicBezTo>
                <a:cubicBezTo>
                  <a:pt x="763" y="1418"/>
                  <a:pt x="809" y="1346"/>
                  <a:pt x="856" y="1288"/>
                </a:cubicBezTo>
                <a:cubicBezTo>
                  <a:pt x="858" y="1283"/>
                  <a:pt x="861" y="1278"/>
                  <a:pt x="861" y="1272"/>
                </a:cubicBezTo>
                <a:cubicBezTo>
                  <a:pt x="861" y="1265"/>
                  <a:pt x="852" y="1258"/>
                  <a:pt x="856" y="1252"/>
                </a:cubicBezTo>
                <a:cubicBezTo>
                  <a:pt x="859" y="1248"/>
                  <a:pt x="863" y="1259"/>
                  <a:pt x="867" y="1262"/>
                </a:cubicBezTo>
                <a:cubicBezTo>
                  <a:pt x="880" y="1271"/>
                  <a:pt x="894" y="1279"/>
                  <a:pt x="908" y="1288"/>
                </a:cubicBezTo>
                <a:cubicBezTo>
                  <a:pt x="927" y="1300"/>
                  <a:pt x="963" y="1303"/>
                  <a:pt x="985" y="1308"/>
                </a:cubicBezTo>
                <a:cubicBezTo>
                  <a:pt x="1031" y="1306"/>
                  <a:pt x="1077" y="1307"/>
                  <a:pt x="1123" y="1303"/>
                </a:cubicBezTo>
                <a:cubicBezTo>
                  <a:pt x="1137" y="1302"/>
                  <a:pt x="1164" y="1293"/>
                  <a:pt x="1164" y="1293"/>
                </a:cubicBezTo>
                <a:cubicBezTo>
                  <a:pt x="1220" y="1261"/>
                  <a:pt x="1269" y="1233"/>
                  <a:pt x="1308" y="1180"/>
                </a:cubicBezTo>
                <a:cubicBezTo>
                  <a:pt x="1315" y="1160"/>
                  <a:pt x="1323" y="1140"/>
                  <a:pt x="1328" y="1119"/>
                </a:cubicBezTo>
                <a:cubicBezTo>
                  <a:pt x="1330" y="1097"/>
                  <a:pt x="1328" y="1074"/>
                  <a:pt x="1333" y="1052"/>
                </a:cubicBezTo>
                <a:cubicBezTo>
                  <a:pt x="1336" y="1038"/>
                  <a:pt x="1375" y="1020"/>
                  <a:pt x="1385" y="1011"/>
                </a:cubicBezTo>
                <a:cubicBezTo>
                  <a:pt x="1422" y="978"/>
                  <a:pt x="1451" y="930"/>
                  <a:pt x="1492" y="903"/>
                </a:cubicBezTo>
                <a:cubicBezTo>
                  <a:pt x="1508" y="874"/>
                  <a:pt x="1529" y="848"/>
                  <a:pt x="1538" y="816"/>
                </a:cubicBezTo>
                <a:cubicBezTo>
                  <a:pt x="1542" y="801"/>
                  <a:pt x="1549" y="770"/>
                  <a:pt x="1549" y="770"/>
                </a:cubicBezTo>
                <a:cubicBezTo>
                  <a:pt x="1544" y="724"/>
                  <a:pt x="1538" y="678"/>
                  <a:pt x="1518" y="636"/>
                </a:cubicBezTo>
                <a:cubicBezTo>
                  <a:pt x="1510" y="594"/>
                  <a:pt x="1517" y="619"/>
                  <a:pt x="1492" y="565"/>
                </a:cubicBezTo>
                <a:cubicBezTo>
                  <a:pt x="1476" y="530"/>
                  <a:pt x="1488" y="523"/>
                  <a:pt x="1461" y="498"/>
                </a:cubicBezTo>
                <a:cubicBezTo>
                  <a:pt x="1477" y="476"/>
                  <a:pt x="1501" y="452"/>
                  <a:pt x="1523" y="436"/>
                </a:cubicBezTo>
                <a:cubicBezTo>
                  <a:pt x="1537" y="393"/>
                  <a:pt x="1532" y="416"/>
                  <a:pt x="1538" y="365"/>
                </a:cubicBezTo>
                <a:cubicBezTo>
                  <a:pt x="1522" y="249"/>
                  <a:pt x="1482" y="214"/>
                  <a:pt x="1390" y="149"/>
                </a:cubicBezTo>
                <a:cubicBezTo>
                  <a:pt x="1342" y="115"/>
                  <a:pt x="1304" y="76"/>
                  <a:pt x="1246" y="62"/>
                </a:cubicBezTo>
                <a:cubicBezTo>
                  <a:pt x="1204" y="66"/>
                  <a:pt x="1192" y="65"/>
                  <a:pt x="1159" y="83"/>
                </a:cubicBezTo>
                <a:cubicBezTo>
                  <a:pt x="1146" y="69"/>
                  <a:pt x="1136" y="50"/>
                  <a:pt x="1123" y="36"/>
                </a:cubicBezTo>
                <a:cubicBezTo>
                  <a:pt x="1104" y="16"/>
                  <a:pt x="1043" y="8"/>
                  <a:pt x="1015" y="1"/>
                </a:cubicBezTo>
                <a:cubicBezTo>
                  <a:pt x="944" y="3"/>
                  <a:pt x="882" y="0"/>
                  <a:pt x="815" y="16"/>
                </a:cubicBezTo>
                <a:cubicBezTo>
                  <a:pt x="780" y="33"/>
                  <a:pt x="751" y="49"/>
                  <a:pt x="723" y="77"/>
                </a:cubicBezTo>
                <a:cubicBezTo>
                  <a:pt x="716" y="98"/>
                  <a:pt x="707" y="112"/>
                  <a:pt x="702" y="134"/>
                </a:cubicBezTo>
                <a:cubicBezTo>
                  <a:pt x="695" y="132"/>
                  <a:pt x="575" y="29"/>
                  <a:pt x="569" y="26"/>
                </a:cubicBezTo>
                <a:cubicBezTo>
                  <a:pt x="560" y="22"/>
                  <a:pt x="451" y="1"/>
                  <a:pt x="415" y="31"/>
                </a:cubicBezTo>
                <a:cubicBezTo>
                  <a:pt x="367" y="35"/>
                  <a:pt x="358" y="104"/>
                  <a:pt x="318" y="108"/>
                </a:cubicBezTo>
                <a:cubicBezTo>
                  <a:pt x="283" y="108"/>
                  <a:pt x="245" y="37"/>
                  <a:pt x="205" y="31"/>
                </a:cubicBezTo>
                <a:cubicBezTo>
                  <a:pt x="167" y="34"/>
                  <a:pt x="111" y="61"/>
                  <a:pt x="77" y="72"/>
                </a:cubicBezTo>
                <a:cubicBezTo>
                  <a:pt x="47" y="105"/>
                  <a:pt x="14" y="124"/>
                  <a:pt x="0" y="170"/>
                </a:cubicBezTo>
                <a:cubicBezTo>
                  <a:pt x="7" y="271"/>
                  <a:pt x="23" y="334"/>
                  <a:pt x="108" y="395"/>
                </a:cubicBezTo>
                <a:cubicBezTo>
                  <a:pt x="122" y="417"/>
                  <a:pt x="116" y="424"/>
                  <a:pt x="92" y="431"/>
                </a:cubicBezTo>
                <a:cubicBezTo>
                  <a:pt x="82" y="438"/>
                  <a:pt x="69" y="443"/>
                  <a:pt x="61" y="452"/>
                </a:cubicBezTo>
                <a:cubicBezTo>
                  <a:pt x="56" y="458"/>
                  <a:pt x="55" y="466"/>
                  <a:pt x="51" y="472"/>
                </a:cubicBezTo>
                <a:cubicBezTo>
                  <a:pt x="48" y="476"/>
                  <a:pt x="44" y="479"/>
                  <a:pt x="41" y="483"/>
                </a:cubicBezTo>
                <a:cubicBezTo>
                  <a:pt x="30" y="516"/>
                  <a:pt x="17" y="522"/>
                  <a:pt x="10" y="560"/>
                </a:cubicBezTo>
                <a:cubicBezTo>
                  <a:pt x="13" y="610"/>
                  <a:pt x="6" y="679"/>
                  <a:pt x="56" y="713"/>
                </a:cubicBezTo>
                <a:cubicBezTo>
                  <a:pt x="66" y="720"/>
                  <a:pt x="77" y="723"/>
                  <a:pt x="87" y="729"/>
                </a:cubicBezTo>
                <a:cubicBezTo>
                  <a:pt x="76" y="751"/>
                  <a:pt x="69" y="757"/>
                  <a:pt x="46" y="765"/>
                </a:cubicBezTo>
                <a:cubicBezTo>
                  <a:pt x="32" y="783"/>
                  <a:pt x="22" y="799"/>
                  <a:pt x="15" y="821"/>
                </a:cubicBezTo>
                <a:cubicBezTo>
                  <a:pt x="17" y="845"/>
                  <a:pt x="17" y="869"/>
                  <a:pt x="20" y="893"/>
                </a:cubicBezTo>
                <a:cubicBezTo>
                  <a:pt x="21" y="898"/>
                  <a:pt x="36" y="928"/>
                  <a:pt x="36" y="929"/>
                </a:cubicBezTo>
                <a:cubicBezTo>
                  <a:pt x="84" y="1045"/>
                  <a:pt x="208" y="1047"/>
                  <a:pt x="313" y="1067"/>
                </a:cubicBezTo>
                <a:cubicBezTo>
                  <a:pt x="320" y="1075"/>
                  <a:pt x="347" y="1093"/>
                  <a:pt x="323" y="1093"/>
                </a:cubicBezTo>
                <a:close/>
              </a:path>
            </a:pathLst>
          </a:custGeom>
          <a:solidFill>
            <a:srgbClr val="969696"/>
          </a:soli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4377" name="Rectangle 9"/>
          <p:cNvSpPr>
            <a:spLocks noChangeArrowheads="1"/>
          </p:cNvSpPr>
          <p:nvPr/>
        </p:nvSpPr>
        <p:spPr bwMode="auto">
          <a:xfrm>
            <a:off x="3048000" y="2346325"/>
            <a:ext cx="304800" cy="304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4378" name="Rectangle 10"/>
          <p:cNvSpPr>
            <a:spLocks noChangeArrowheads="1"/>
          </p:cNvSpPr>
          <p:nvPr/>
        </p:nvSpPr>
        <p:spPr bwMode="auto">
          <a:xfrm>
            <a:off x="4114800" y="2346325"/>
            <a:ext cx="304800" cy="304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4379" name="Freeform 11"/>
          <p:cNvSpPr>
            <a:spLocks/>
          </p:cNvSpPr>
          <p:nvPr/>
        </p:nvSpPr>
        <p:spPr bwMode="auto">
          <a:xfrm>
            <a:off x="685800" y="1965325"/>
            <a:ext cx="1600200" cy="1290638"/>
          </a:xfrm>
          <a:custGeom>
            <a:avLst/>
            <a:gdLst/>
            <a:ahLst/>
            <a:cxnLst>
              <a:cxn ang="0">
                <a:pos x="323" y="1093"/>
              </a:cxn>
              <a:cxn ang="0">
                <a:pos x="308" y="1201"/>
              </a:cxn>
              <a:cxn ang="0">
                <a:pos x="605" y="1437"/>
              </a:cxn>
              <a:cxn ang="0">
                <a:pos x="682" y="1431"/>
              </a:cxn>
              <a:cxn ang="0">
                <a:pos x="856" y="1288"/>
              </a:cxn>
              <a:cxn ang="0">
                <a:pos x="861" y="1272"/>
              </a:cxn>
              <a:cxn ang="0">
                <a:pos x="856" y="1252"/>
              </a:cxn>
              <a:cxn ang="0">
                <a:pos x="867" y="1262"/>
              </a:cxn>
              <a:cxn ang="0">
                <a:pos x="908" y="1288"/>
              </a:cxn>
              <a:cxn ang="0">
                <a:pos x="985" y="1308"/>
              </a:cxn>
              <a:cxn ang="0">
                <a:pos x="1123" y="1303"/>
              </a:cxn>
              <a:cxn ang="0">
                <a:pos x="1164" y="1293"/>
              </a:cxn>
              <a:cxn ang="0">
                <a:pos x="1308" y="1180"/>
              </a:cxn>
              <a:cxn ang="0">
                <a:pos x="1328" y="1119"/>
              </a:cxn>
              <a:cxn ang="0">
                <a:pos x="1333" y="1052"/>
              </a:cxn>
              <a:cxn ang="0">
                <a:pos x="1385" y="1011"/>
              </a:cxn>
              <a:cxn ang="0">
                <a:pos x="1492" y="903"/>
              </a:cxn>
              <a:cxn ang="0">
                <a:pos x="1538" y="816"/>
              </a:cxn>
              <a:cxn ang="0">
                <a:pos x="1549" y="770"/>
              </a:cxn>
              <a:cxn ang="0">
                <a:pos x="1518" y="636"/>
              </a:cxn>
              <a:cxn ang="0">
                <a:pos x="1492" y="565"/>
              </a:cxn>
              <a:cxn ang="0">
                <a:pos x="1461" y="498"/>
              </a:cxn>
              <a:cxn ang="0">
                <a:pos x="1523" y="436"/>
              </a:cxn>
              <a:cxn ang="0">
                <a:pos x="1538" y="365"/>
              </a:cxn>
              <a:cxn ang="0">
                <a:pos x="1390" y="149"/>
              </a:cxn>
              <a:cxn ang="0">
                <a:pos x="1246" y="62"/>
              </a:cxn>
              <a:cxn ang="0">
                <a:pos x="1159" y="83"/>
              </a:cxn>
              <a:cxn ang="0">
                <a:pos x="1123" y="36"/>
              </a:cxn>
              <a:cxn ang="0">
                <a:pos x="1015" y="1"/>
              </a:cxn>
              <a:cxn ang="0">
                <a:pos x="815" y="16"/>
              </a:cxn>
              <a:cxn ang="0">
                <a:pos x="723" y="77"/>
              </a:cxn>
              <a:cxn ang="0">
                <a:pos x="702" y="134"/>
              </a:cxn>
              <a:cxn ang="0">
                <a:pos x="569" y="26"/>
              </a:cxn>
              <a:cxn ang="0">
                <a:pos x="415" y="31"/>
              </a:cxn>
              <a:cxn ang="0">
                <a:pos x="318" y="108"/>
              </a:cxn>
              <a:cxn ang="0">
                <a:pos x="205" y="31"/>
              </a:cxn>
              <a:cxn ang="0">
                <a:pos x="77" y="72"/>
              </a:cxn>
              <a:cxn ang="0">
                <a:pos x="0" y="170"/>
              </a:cxn>
              <a:cxn ang="0">
                <a:pos x="108" y="395"/>
              </a:cxn>
              <a:cxn ang="0">
                <a:pos x="92" y="431"/>
              </a:cxn>
              <a:cxn ang="0">
                <a:pos x="61" y="452"/>
              </a:cxn>
              <a:cxn ang="0">
                <a:pos x="51" y="472"/>
              </a:cxn>
              <a:cxn ang="0">
                <a:pos x="41" y="483"/>
              </a:cxn>
              <a:cxn ang="0">
                <a:pos x="10" y="560"/>
              </a:cxn>
              <a:cxn ang="0">
                <a:pos x="56" y="713"/>
              </a:cxn>
              <a:cxn ang="0">
                <a:pos x="87" y="729"/>
              </a:cxn>
              <a:cxn ang="0">
                <a:pos x="46" y="765"/>
              </a:cxn>
              <a:cxn ang="0">
                <a:pos x="15" y="821"/>
              </a:cxn>
              <a:cxn ang="0">
                <a:pos x="20" y="893"/>
              </a:cxn>
              <a:cxn ang="0">
                <a:pos x="36" y="929"/>
              </a:cxn>
              <a:cxn ang="0">
                <a:pos x="313" y="1067"/>
              </a:cxn>
              <a:cxn ang="0">
                <a:pos x="323" y="1093"/>
              </a:cxn>
            </a:cxnLst>
            <a:rect l="0" t="0" r="r" b="b"/>
            <a:pathLst>
              <a:path w="1549" h="1437">
                <a:moveTo>
                  <a:pt x="323" y="1093"/>
                </a:moveTo>
                <a:cubicBezTo>
                  <a:pt x="319" y="1130"/>
                  <a:pt x="314" y="1165"/>
                  <a:pt x="308" y="1201"/>
                </a:cubicBezTo>
                <a:cubicBezTo>
                  <a:pt x="323" y="1353"/>
                  <a:pt x="469" y="1424"/>
                  <a:pt x="605" y="1437"/>
                </a:cubicBezTo>
                <a:cubicBezTo>
                  <a:pt x="631" y="1435"/>
                  <a:pt x="657" y="1435"/>
                  <a:pt x="682" y="1431"/>
                </a:cubicBezTo>
                <a:cubicBezTo>
                  <a:pt x="763" y="1418"/>
                  <a:pt x="809" y="1346"/>
                  <a:pt x="856" y="1288"/>
                </a:cubicBezTo>
                <a:cubicBezTo>
                  <a:pt x="858" y="1283"/>
                  <a:pt x="861" y="1278"/>
                  <a:pt x="861" y="1272"/>
                </a:cubicBezTo>
                <a:cubicBezTo>
                  <a:pt x="861" y="1265"/>
                  <a:pt x="852" y="1258"/>
                  <a:pt x="856" y="1252"/>
                </a:cubicBezTo>
                <a:cubicBezTo>
                  <a:pt x="859" y="1248"/>
                  <a:pt x="863" y="1259"/>
                  <a:pt x="867" y="1262"/>
                </a:cubicBezTo>
                <a:cubicBezTo>
                  <a:pt x="880" y="1271"/>
                  <a:pt x="894" y="1279"/>
                  <a:pt x="908" y="1288"/>
                </a:cubicBezTo>
                <a:cubicBezTo>
                  <a:pt x="927" y="1300"/>
                  <a:pt x="963" y="1303"/>
                  <a:pt x="985" y="1308"/>
                </a:cubicBezTo>
                <a:cubicBezTo>
                  <a:pt x="1031" y="1306"/>
                  <a:pt x="1077" y="1307"/>
                  <a:pt x="1123" y="1303"/>
                </a:cubicBezTo>
                <a:cubicBezTo>
                  <a:pt x="1137" y="1302"/>
                  <a:pt x="1164" y="1293"/>
                  <a:pt x="1164" y="1293"/>
                </a:cubicBezTo>
                <a:cubicBezTo>
                  <a:pt x="1220" y="1261"/>
                  <a:pt x="1269" y="1233"/>
                  <a:pt x="1308" y="1180"/>
                </a:cubicBezTo>
                <a:cubicBezTo>
                  <a:pt x="1315" y="1160"/>
                  <a:pt x="1323" y="1140"/>
                  <a:pt x="1328" y="1119"/>
                </a:cubicBezTo>
                <a:cubicBezTo>
                  <a:pt x="1330" y="1097"/>
                  <a:pt x="1328" y="1074"/>
                  <a:pt x="1333" y="1052"/>
                </a:cubicBezTo>
                <a:cubicBezTo>
                  <a:pt x="1336" y="1038"/>
                  <a:pt x="1375" y="1020"/>
                  <a:pt x="1385" y="1011"/>
                </a:cubicBezTo>
                <a:cubicBezTo>
                  <a:pt x="1422" y="978"/>
                  <a:pt x="1451" y="930"/>
                  <a:pt x="1492" y="903"/>
                </a:cubicBezTo>
                <a:cubicBezTo>
                  <a:pt x="1508" y="874"/>
                  <a:pt x="1529" y="848"/>
                  <a:pt x="1538" y="816"/>
                </a:cubicBezTo>
                <a:cubicBezTo>
                  <a:pt x="1542" y="801"/>
                  <a:pt x="1549" y="770"/>
                  <a:pt x="1549" y="770"/>
                </a:cubicBezTo>
                <a:cubicBezTo>
                  <a:pt x="1544" y="724"/>
                  <a:pt x="1538" y="678"/>
                  <a:pt x="1518" y="636"/>
                </a:cubicBezTo>
                <a:cubicBezTo>
                  <a:pt x="1510" y="594"/>
                  <a:pt x="1517" y="619"/>
                  <a:pt x="1492" y="565"/>
                </a:cubicBezTo>
                <a:cubicBezTo>
                  <a:pt x="1476" y="530"/>
                  <a:pt x="1488" y="523"/>
                  <a:pt x="1461" y="498"/>
                </a:cubicBezTo>
                <a:cubicBezTo>
                  <a:pt x="1477" y="476"/>
                  <a:pt x="1501" y="452"/>
                  <a:pt x="1523" y="436"/>
                </a:cubicBezTo>
                <a:cubicBezTo>
                  <a:pt x="1537" y="393"/>
                  <a:pt x="1532" y="416"/>
                  <a:pt x="1538" y="365"/>
                </a:cubicBezTo>
                <a:cubicBezTo>
                  <a:pt x="1522" y="249"/>
                  <a:pt x="1482" y="214"/>
                  <a:pt x="1390" y="149"/>
                </a:cubicBezTo>
                <a:cubicBezTo>
                  <a:pt x="1342" y="115"/>
                  <a:pt x="1304" y="76"/>
                  <a:pt x="1246" y="62"/>
                </a:cubicBezTo>
                <a:cubicBezTo>
                  <a:pt x="1204" y="66"/>
                  <a:pt x="1192" y="65"/>
                  <a:pt x="1159" y="83"/>
                </a:cubicBezTo>
                <a:cubicBezTo>
                  <a:pt x="1146" y="69"/>
                  <a:pt x="1136" y="50"/>
                  <a:pt x="1123" y="36"/>
                </a:cubicBezTo>
                <a:cubicBezTo>
                  <a:pt x="1104" y="16"/>
                  <a:pt x="1043" y="8"/>
                  <a:pt x="1015" y="1"/>
                </a:cubicBezTo>
                <a:cubicBezTo>
                  <a:pt x="944" y="3"/>
                  <a:pt x="882" y="0"/>
                  <a:pt x="815" y="16"/>
                </a:cubicBezTo>
                <a:cubicBezTo>
                  <a:pt x="780" y="33"/>
                  <a:pt x="751" y="49"/>
                  <a:pt x="723" y="77"/>
                </a:cubicBezTo>
                <a:cubicBezTo>
                  <a:pt x="716" y="98"/>
                  <a:pt x="707" y="112"/>
                  <a:pt x="702" y="134"/>
                </a:cubicBezTo>
                <a:cubicBezTo>
                  <a:pt x="695" y="132"/>
                  <a:pt x="575" y="29"/>
                  <a:pt x="569" y="26"/>
                </a:cubicBezTo>
                <a:cubicBezTo>
                  <a:pt x="560" y="22"/>
                  <a:pt x="451" y="1"/>
                  <a:pt x="415" y="31"/>
                </a:cubicBezTo>
                <a:cubicBezTo>
                  <a:pt x="367" y="35"/>
                  <a:pt x="358" y="104"/>
                  <a:pt x="318" y="108"/>
                </a:cubicBezTo>
                <a:cubicBezTo>
                  <a:pt x="283" y="108"/>
                  <a:pt x="245" y="37"/>
                  <a:pt x="205" y="31"/>
                </a:cubicBezTo>
                <a:cubicBezTo>
                  <a:pt x="167" y="34"/>
                  <a:pt x="111" y="61"/>
                  <a:pt x="77" y="72"/>
                </a:cubicBezTo>
                <a:cubicBezTo>
                  <a:pt x="47" y="105"/>
                  <a:pt x="14" y="124"/>
                  <a:pt x="0" y="170"/>
                </a:cubicBezTo>
                <a:cubicBezTo>
                  <a:pt x="7" y="271"/>
                  <a:pt x="23" y="334"/>
                  <a:pt x="108" y="395"/>
                </a:cubicBezTo>
                <a:cubicBezTo>
                  <a:pt x="122" y="417"/>
                  <a:pt x="116" y="424"/>
                  <a:pt x="92" y="431"/>
                </a:cubicBezTo>
                <a:cubicBezTo>
                  <a:pt x="82" y="438"/>
                  <a:pt x="69" y="443"/>
                  <a:pt x="61" y="452"/>
                </a:cubicBezTo>
                <a:cubicBezTo>
                  <a:pt x="56" y="458"/>
                  <a:pt x="55" y="466"/>
                  <a:pt x="51" y="472"/>
                </a:cubicBezTo>
                <a:cubicBezTo>
                  <a:pt x="48" y="476"/>
                  <a:pt x="44" y="479"/>
                  <a:pt x="41" y="483"/>
                </a:cubicBezTo>
                <a:cubicBezTo>
                  <a:pt x="30" y="516"/>
                  <a:pt x="17" y="522"/>
                  <a:pt x="10" y="560"/>
                </a:cubicBezTo>
                <a:cubicBezTo>
                  <a:pt x="13" y="610"/>
                  <a:pt x="6" y="679"/>
                  <a:pt x="56" y="713"/>
                </a:cubicBezTo>
                <a:cubicBezTo>
                  <a:pt x="66" y="720"/>
                  <a:pt x="77" y="723"/>
                  <a:pt x="87" y="729"/>
                </a:cubicBezTo>
                <a:cubicBezTo>
                  <a:pt x="76" y="751"/>
                  <a:pt x="69" y="757"/>
                  <a:pt x="46" y="765"/>
                </a:cubicBezTo>
                <a:cubicBezTo>
                  <a:pt x="32" y="783"/>
                  <a:pt x="22" y="799"/>
                  <a:pt x="15" y="821"/>
                </a:cubicBezTo>
                <a:cubicBezTo>
                  <a:pt x="17" y="845"/>
                  <a:pt x="17" y="869"/>
                  <a:pt x="20" y="893"/>
                </a:cubicBezTo>
                <a:cubicBezTo>
                  <a:pt x="21" y="898"/>
                  <a:pt x="36" y="928"/>
                  <a:pt x="36" y="929"/>
                </a:cubicBezTo>
                <a:cubicBezTo>
                  <a:pt x="84" y="1045"/>
                  <a:pt x="208" y="1047"/>
                  <a:pt x="313" y="1067"/>
                </a:cubicBezTo>
                <a:cubicBezTo>
                  <a:pt x="320" y="1075"/>
                  <a:pt x="347" y="1093"/>
                  <a:pt x="323" y="1093"/>
                </a:cubicBezTo>
                <a:close/>
              </a:path>
            </a:pathLst>
          </a:custGeom>
          <a:solidFill>
            <a:srgbClr val="969696"/>
          </a:soli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4380" name="Freeform 12"/>
          <p:cNvSpPr>
            <a:spLocks/>
          </p:cNvSpPr>
          <p:nvPr/>
        </p:nvSpPr>
        <p:spPr bwMode="auto">
          <a:xfrm>
            <a:off x="7239000" y="1889125"/>
            <a:ext cx="1600200" cy="1138238"/>
          </a:xfrm>
          <a:custGeom>
            <a:avLst/>
            <a:gdLst/>
            <a:ahLst/>
            <a:cxnLst>
              <a:cxn ang="0">
                <a:pos x="323" y="1093"/>
              </a:cxn>
              <a:cxn ang="0">
                <a:pos x="308" y="1201"/>
              </a:cxn>
              <a:cxn ang="0">
                <a:pos x="605" y="1437"/>
              </a:cxn>
              <a:cxn ang="0">
                <a:pos x="682" y="1431"/>
              </a:cxn>
              <a:cxn ang="0">
                <a:pos x="856" y="1288"/>
              </a:cxn>
              <a:cxn ang="0">
                <a:pos x="861" y="1272"/>
              </a:cxn>
              <a:cxn ang="0">
                <a:pos x="856" y="1252"/>
              </a:cxn>
              <a:cxn ang="0">
                <a:pos x="867" y="1262"/>
              </a:cxn>
              <a:cxn ang="0">
                <a:pos x="908" y="1288"/>
              </a:cxn>
              <a:cxn ang="0">
                <a:pos x="985" y="1308"/>
              </a:cxn>
              <a:cxn ang="0">
                <a:pos x="1123" y="1303"/>
              </a:cxn>
              <a:cxn ang="0">
                <a:pos x="1164" y="1293"/>
              </a:cxn>
              <a:cxn ang="0">
                <a:pos x="1308" y="1180"/>
              </a:cxn>
              <a:cxn ang="0">
                <a:pos x="1328" y="1119"/>
              </a:cxn>
              <a:cxn ang="0">
                <a:pos x="1333" y="1052"/>
              </a:cxn>
              <a:cxn ang="0">
                <a:pos x="1385" y="1011"/>
              </a:cxn>
              <a:cxn ang="0">
                <a:pos x="1492" y="903"/>
              </a:cxn>
              <a:cxn ang="0">
                <a:pos x="1538" y="816"/>
              </a:cxn>
              <a:cxn ang="0">
                <a:pos x="1549" y="770"/>
              </a:cxn>
              <a:cxn ang="0">
                <a:pos x="1518" y="636"/>
              </a:cxn>
              <a:cxn ang="0">
                <a:pos x="1492" y="565"/>
              </a:cxn>
              <a:cxn ang="0">
                <a:pos x="1461" y="498"/>
              </a:cxn>
              <a:cxn ang="0">
                <a:pos x="1523" y="436"/>
              </a:cxn>
              <a:cxn ang="0">
                <a:pos x="1538" y="365"/>
              </a:cxn>
              <a:cxn ang="0">
                <a:pos x="1390" y="149"/>
              </a:cxn>
              <a:cxn ang="0">
                <a:pos x="1246" y="62"/>
              </a:cxn>
              <a:cxn ang="0">
                <a:pos x="1159" y="83"/>
              </a:cxn>
              <a:cxn ang="0">
                <a:pos x="1123" y="36"/>
              </a:cxn>
              <a:cxn ang="0">
                <a:pos x="1015" y="1"/>
              </a:cxn>
              <a:cxn ang="0">
                <a:pos x="815" y="16"/>
              </a:cxn>
              <a:cxn ang="0">
                <a:pos x="723" y="77"/>
              </a:cxn>
              <a:cxn ang="0">
                <a:pos x="702" y="134"/>
              </a:cxn>
              <a:cxn ang="0">
                <a:pos x="569" y="26"/>
              </a:cxn>
              <a:cxn ang="0">
                <a:pos x="415" y="31"/>
              </a:cxn>
              <a:cxn ang="0">
                <a:pos x="318" y="108"/>
              </a:cxn>
              <a:cxn ang="0">
                <a:pos x="205" y="31"/>
              </a:cxn>
              <a:cxn ang="0">
                <a:pos x="77" y="72"/>
              </a:cxn>
              <a:cxn ang="0">
                <a:pos x="0" y="170"/>
              </a:cxn>
              <a:cxn ang="0">
                <a:pos x="108" y="395"/>
              </a:cxn>
              <a:cxn ang="0">
                <a:pos x="92" y="431"/>
              </a:cxn>
              <a:cxn ang="0">
                <a:pos x="61" y="452"/>
              </a:cxn>
              <a:cxn ang="0">
                <a:pos x="51" y="472"/>
              </a:cxn>
              <a:cxn ang="0">
                <a:pos x="41" y="483"/>
              </a:cxn>
              <a:cxn ang="0">
                <a:pos x="10" y="560"/>
              </a:cxn>
              <a:cxn ang="0">
                <a:pos x="56" y="713"/>
              </a:cxn>
              <a:cxn ang="0">
                <a:pos x="87" y="729"/>
              </a:cxn>
              <a:cxn ang="0">
                <a:pos x="46" y="765"/>
              </a:cxn>
              <a:cxn ang="0">
                <a:pos x="15" y="821"/>
              </a:cxn>
              <a:cxn ang="0">
                <a:pos x="20" y="893"/>
              </a:cxn>
              <a:cxn ang="0">
                <a:pos x="36" y="929"/>
              </a:cxn>
              <a:cxn ang="0">
                <a:pos x="313" y="1067"/>
              </a:cxn>
              <a:cxn ang="0">
                <a:pos x="323" y="1093"/>
              </a:cxn>
            </a:cxnLst>
            <a:rect l="0" t="0" r="r" b="b"/>
            <a:pathLst>
              <a:path w="1549" h="1437">
                <a:moveTo>
                  <a:pt x="323" y="1093"/>
                </a:moveTo>
                <a:cubicBezTo>
                  <a:pt x="319" y="1130"/>
                  <a:pt x="314" y="1165"/>
                  <a:pt x="308" y="1201"/>
                </a:cubicBezTo>
                <a:cubicBezTo>
                  <a:pt x="323" y="1353"/>
                  <a:pt x="469" y="1424"/>
                  <a:pt x="605" y="1437"/>
                </a:cubicBezTo>
                <a:cubicBezTo>
                  <a:pt x="631" y="1435"/>
                  <a:pt x="657" y="1435"/>
                  <a:pt x="682" y="1431"/>
                </a:cubicBezTo>
                <a:cubicBezTo>
                  <a:pt x="763" y="1418"/>
                  <a:pt x="809" y="1346"/>
                  <a:pt x="856" y="1288"/>
                </a:cubicBezTo>
                <a:cubicBezTo>
                  <a:pt x="858" y="1283"/>
                  <a:pt x="861" y="1278"/>
                  <a:pt x="861" y="1272"/>
                </a:cubicBezTo>
                <a:cubicBezTo>
                  <a:pt x="861" y="1265"/>
                  <a:pt x="852" y="1258"/>
                  <a:pt x="856" y="1252"/>
                </a:cubicBezTo>
                <a:cubicBezTo>
                  <a:pt x="859" y="1248"/>
                  <a:pt x="863" y="1259"/>
                  <a:pt x="867" y="1262"/>
                </a:cubicBezTo>
                <a:cubicBezTo>
                  <a:pt x="880" y="1271"/>
                  <a:pt x="894" y="1279"/>
                  <a:pt x="908" y="1288"/>
                </a:cubicBezTo>
                <a:cubicBezTo>
                  <a:pt x="927" y="1300"/>
                  <a:pt x="963" y="1303"/>
                  <a:pt x="985" y="1308"/>
                </a:cubicBezTo>
                <a:cubicBezTo>
                  <a:pt x="1031" y="1306"/>
                  <a:pt x="1077" y="1307"/>
                  <a:pt x="1123" y="1303"/>
                </a:cubicBezTo>
                <a:cubicBezTo>
                  <a:pt x="1137" y="1302"/>
                  <a:pt x="1164" y="1293"/>
                  <a:pt x="1164" y="1293"/>
                </a:cubicBezTo>
                <a:cubicBezTo>
                  <a:pt x="1220" y="1261"/>
                  <a:pt x="1269" y="1233"/>
                  <a:pt x="1308" y="1180"/>
                </a:cubicBezTo>
                <a:cubicBezTo>
                  <a:pt x="1315" y="1160"/>
                  <a:pt x="1323" y="1140"/>
                  <a:pt x="1328" y="1119"/>
                </a:cubicBezTo>
                <a:cubicBezTo>
                  <a:pt x="1330" y="1097"/>
                  <a:pt x="1328" y="1074"/>
                  <a:pt x="1333" y="1052"/>
                </a:cubicBezTo>
                <a:cubicBezTo>
                  <a:pt x="1336" y="1038"/>
                  <a:pt x="1375" y="1020"/>
                  <a:pt x="1385" y="1011"/>
                </a:cubicBezTo>
                <a:cubicBezTo>
                  <a:pt x="1422" y="978"/>
                  <a:pt x="1451" y="930"/>
                  <a:pt x="1492" y="903"/>
                </a:cubicBezTo>
                <a:cubicBezTo>
                  <a:pt x="1508" y="874"/>
                  <a:pt x="1529" y="848"/>
                  <a:pt x="1538" y="816"/>
                </a:cubicBezTo>
                <a:cubicBezTo>
                  <a:pt x="1542" y="801"/>
                  <a:pt x="1549" y="770"/>
                  <a:pt x="1549" y="770"/>
                </a:cubicBezTo>
                <a:cubicBezTo>
                  <a:pt x="1544" y="724"/>
                  <a:pt x="1538" y="678"/>
                  <a:pt x="1518" y="636"/>
                </a:cubicBezTo>
                <a:cubicBezTo>
                  <a:pt x="1510" y="594"/>
                  <a:pt x="1517" y="619"/>
                  <a:pt x="1492" y="565"/>
                </a:cubicBezTo>
                <a:cubicBezTo>
                  <a:pt x="1476" y="530"/>
                  <a:pt x="1488" y="523"/>
                  <a:pt x="1461" y="498"/>
                </a:cubicBezTo>
                <a:cubicBezTo>
                  <a:pt x="1477" y="476"/>
                  <a:pt x="1501" y="452"/>
                  <a:pt x="1523" y="436"/>
                </a:cubicBezTo>
                <a:cubicBezTo>
                  <a:pt x="1537" y="393"/>
                  <a:pt x="1532" y="416"/>
                  <a:pt x="1538" y="365"/>
                </a:cubicBezTo>
                <a:cubicBezTo>
                  <a:pt x="1522" y="249"/>
                  <a:pt x="1482" y="214"/>
                  <a:pt x="1390" y="149"/>
                </a:cubicBezTo>
                <a:cubicBezTo>
                  <a:pt x="1342" y="115"/>
                  <a:pt x="1304" y="76"/>
                  <a:pt x="1246" y="62"/>
                </a:cubicBezTo>
                <a:cubicBezTo>
                  <a:pt x="1204" y="66"/>
                  <a:pt x="1192" y="65"/>
                  <a:pt x="1159" y="83"/>
                </a:cubicBezTo>
                <a:cubicBezTo>
                  <a:pt x="1146" y="69"/>
                  <a:pt x="1136" y="50"/>
                  <a:pt x="1123" y="36"/>
                </a:cubicBezTo>
                <a:cubicBezTo>
                  <a:pt x="1104" y="16"/>
                  <a:pt x="1043" y="8"/>
                  <a:pt x="1015" y="1"/>
                </a:cubicBezTo>
                <a:cubicBezTo>
                  <a:pt x="944" y="3"/>
                  <a:pt x="882" y="0"/>
                  <a:pt x="815" y="16"/>
                </a:cubicBezTo>
                <a:cubicBezTo>
                  <a:pt x="780" y="33"/>
                  <a:pt x="751" y="49"/>
                  <a:pt x="723" y="77"/>
                </a:cubicBezTo>
                <a:cubicBezTo>
                  <a:pt x="716" y="98"/>
                  <a:pt x="707" y="112"/>
                  <a:pt x="702" y="134"/>
                </a:cubicBezTo>
                <a:cubicBezTo>
                  <a:pt x="695" y="132"/>
                  <a:pt x="575" y="29"/>
                  <a:pt x="569" y="26"/>
                </a:cubicBezTo>
                <a:cubicBezTo>
                  <a:pt x="560" y="22"/>
                  <a:pt x="451" y="1"/>
                  <a:pt x="415" y="31"/>
                </a:cubicBezTo>
                <a:cubicBezTo>
                  <a:pt x="367" y="35"/>
                  <a:pt x="358" y="104"/>
                  <a:pt x="318" y="108"/>
                </a:cubicBezTo>
                <a:cubicBezTo>
                  <a:pt x="283" y="108"/>
                  <a:pt x="245" y="37"/>
                  <a:pt x="205" y="31"/>
                </a:cubicBezTo>
                <a:cubicBezTo>
                  <a:pt x="167" y="34"/>
                  <a:pt x="111" y="61"/>
                  <a:pt x="77" y="72"/>
                </a:cubicBezTo>
                <a:cubicBezTo>
                  <a:pt x="47" y="105"/>
                  <a:pt x="14" y="124"/>
                  <a:pt x="0" y="170"/>
                </a:cubicBezTo>
                <a:cubicBezTo>
                  <a:pt x="7" y="271"/>
                  <a:pt x="23" y="334"/>
                  <a:pt x="108" y="395"/>
                </a:cubicBezTo>
                <a:cubicBezTo>
                  <a:pt x="122" y="417"/>
                  <a:pt x="116" y="424"/>
                  <a:pt x="92" y="431"/>
                </a:cubicBezTo>
                <a:cubicBezTo>
                  <a:pt x="82" y="438"/>
                  <a:pt x="69" y="443"/>
                  <a:pt x="61" y="452"/>
                </a:cubicBezTo>
                <a:cubicBezTo>
                  <a:pt x="56" y="458"/>
                  <a:pt x="55" y="466"/>
                  <a:pt x="51" y="472"/>
                </a:cubicBezTo>
                <a:cubicBezTo>
                  <a:pt x="48" y="476"/>
                  <a:pt x="44" y="479"/>
                  <a:pt x="41" y="483"/>
                </a:cubicBezTo>
                <a:cubicBezTo>
                  <a:pt x="30" y="516"/>
                  <a:pt x="17" y="522"/>
                  <a:pt x="10" y="560"/>
                </a:cubicBezTo>
                <a:cubicBezTo>
                  <a:pt x="13" y="610"/>
                  <a:pt x="6" y="679"/>
                  <a:pt x="56" y="713"/>
                </a:cubicBezTo>
                <a:cubicBezTo>
                  <a:pt x="66" y="720"/>
                  <a:pt x="77" y="723"/>
                  <a:pt x="87" y="729"/>
                </a:cubicBezTo>
                <a:cubicBezTo>
                  <a:pt x="76" y="751"/>
                  <a:pt x="69" y="757"/>
                  <a:pt x="46" y="765"/>
                </a:cubicBezTo>
                <a:cubicBezTo>
                  <a:pt x="32" y="783"/>
                  <a:pt x="22" y="799"/>
                  <a:pt x="15" y="821"/>
                </a:cubicBezTo>
                <a:cubicBezTo>
                  <a:pt x="17" y="845"/>
                  <a:pt x="17" y="869"/>
                  <a:pt x="20" y="893"/>
                </a:cubicBezTo>
                <a:cubicBezTo>
                  <a:pt x="21" y="898"/>
                  <a:pt x="36" y="928"/>
                  <a:pt x="36" y="929"/>
                </a:cubicBezTo>
                <a:cubicBezTo>
                  <a:pt x="84" y="1045"/>
                  <a:pt x="208" y="1047"/>
                  <a:pt x="313" y="1067"/>
                </a:cubicBezTo>
                <a:cubicBezTo>
                  <a:pt x="320" y="1075"/>
                  <a:pt x="347" y="1093"/>
                  <a:pt x="323" y="1093"/>
                </a:cubicBezTo>
                <a:close/>
              </a:path>
            </a:pathLst>
          </a:custGeom>
          <a:solidFill>
            <a:srgbClr val="969696"/>
          </a:soli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4381" name="Freeform 13"/>
          <p:cNvSpPr>
            <a:spLocks/>
          </p:cNvSpPr>
          <p:nvPr/>
        </p:nvSpPr>
        <p:spPr bwMode="auto">
          <a:xfrm>
            <a:off x="228600" y="4784725"/>
            <a:ext cx="2222500" cy="871538"/>
          </a:xfrm>
          <a:custGeom>
            <a:avLst/>
            <a:gdLst/>
            <a:ahLst/>
            <a:cxnLst>
              <a:cxn ang="0">
                <a:pos x="0" y="549"/>
              </a:cxn>
              <a:cxn ang="0">
                <a:pos x="142" y="71"/>
              </a:cxn>
              <a:cxn ang="0">
                <a:pos x="185" y="129"/>
              </a:cxn>
              <a:cxn ang="0">
                <a:pos x="195" y="161"/>
              </a:cxn>
              <a:cxn ang="0">
                <a:pos x="200" y="225"/>
              </a:cxn>
              <a:cxn ang="0">
                <a:pos x="238" y="199"/>
              </a:cxn>
              <a:cxn ang="0">
                <a:pos x="343" y="0"/>
              </a:cxn>
              <a:cxn ang="0">
                <a:pos x="386" y="79"/>
              </a:cxn>
              <a:cxn ang="0">
                <a:pos x="408" y="183"/>
              </a:cxn>
              <a:cxn ang="0">
                <a:pos x="434" y="230"/>
              </a:cxn>
              <a:cxn ang="0">
                <a:pos x="498" y="214"/>
              </a:cxn>
              <a:cxn ang="0">
                <a:pos x="535" y="129"/>
              </a:cxn>
              <a:cxn ang="0">
                <a:pos x="567" y="87"/>
              </a:cxn>
              <a:cxn ang="0">
                <a:pos x="599" y="92"/>
              </a:cxn>
              <a:cxn ang="0">
                <a:pos x="615" y="151"/>
              </a:cxn>
              <a:cxn ang="0">
                <a:pos x="620" y="305"/>
              </a:cxn>
              <a:cxn ang="0">
                <a:pos x="673" y="512"/>
              </a:cxn>
              <a:cxn ang="0">
                <a:pos x="721" y="491"/>
              </a:cxn>
              <a:cxn ang="0">
                <a:pos x="753" y="368"/>
              </a:cxn>
              <a:cxn ang="0">
                <a:pos x="795" y="183"/>
              </a:cxn>
              <a:cxn ang="0">
                <a:pos x="832" y="76"/>
              </a:cxn>
              <a:cxn ang="0">
                <a:pos x="848" y="29"/>
              </a:cxn>
              <a:cxn ang="0">
                <a:pos x="869" y="34"/>
              </a:cxn>
              <a:cxn ang="0">
                <a:pos x="896" y="98"/>
              </a:cxn>
              <a:cxn ang="0">
                <a:pos x="939" y="252"/>
              </a:cxn>
              <a:cxn ang="0">
                <a:pos x="965" y="421"/>
              </a:cxn>
              <a:cxn ang="0">
                <a:pos x="997" y="432"/>
              </a:cxn>
              <a:cxn ang="0">
                <a:pos x="1071" y="390"/>
              </a:cxn>
              <a:cxn ang="0">
                <a:pos x="1098" y="352"/>
              </a:cxn>
              <a:cxn ang="0">
                <a:pos x="1188" y="262"/>
              </a:cxn>
              <a:cxn ang="0">
                <a:pos x="1347" y="265"/>
              </a:cxn>
              <a:cxn ang="0">
                <a:pos x="1400" y="541"/>
              </a:cxn>
            </a:cxnLst>
            <a:rect l="0" t="0" r="r" b="b"/>
            <a:pathLst>
              <a:path w="1400" h="549">
                <a:moveTo>
                  <a:pt x="0" y="549"/>
                </a:moveTo>
                <a:cubicBezTo>
                  <a:pt x="24" y="442"/>
                  <a:pt x="2" y="167"/>
                  <a:pt x="142" y="71"/>
                </a:cubicBezTo>
                <a:cubicBezTo>
                  <a:pt x="193" y="88"/>
                  <a:pt x="166" y="69"/>
                  <a:pt x="185" y="129"/>
                </a:cubicBezTo>
                <a:cubicBezTo>
                  <a:pt x="188" y="140"/>
                  <a:pt x="195" y="161"/>
                  <a:pt x="195" y="161"/>
                </a:cubicBezTo>
                <a:cubicBezTo>
                  <a:pt x="197" y="182"/>
                  <a:pt x="191" y="206"/>
                  <a:pt x="200" y="225"/>
                </a:cubicBezTo>
                <a:cubicBezTo>
                  <a:pt x="207" y="241"/>
                  <a:pt x="229" y="215"/>
                  <a:pt x="238" y="199"/>
                </a:cubicBezTo>
                <a:cubicBezTo>
                  <a:pt x="269" y="148"/>
                  <a:pt x="290" y="33"/>
                  <a:pt x="343" y="0"/>
                </a:cubicBezTo>
                <a:cubicBezTo>
                  <a:pt x="371" y="7"/>
                  <a:pt x="370" y="56"/>
                  <a:pt x="386" y="79"/>
                </a:cubicBezTo>
                <a:cubicBezTo>
                  <a:pt x="397" y="113"/>
                  <a:pt x="396" y="149"/>
                  <a:pt x="408" y="183"/>
                </a:cubicBezTo>
                <a:cubicBezTo>
                  <a:pt x="414" y="200"/>
                  <a:pt x="434" y="230"/>
                  <a:pt x="434" y="230"/>
                </a:cubicBezTo>
                <a:cubicBezTo>
                  <a:pt x="447" y="271"/>
                  <a:pt x="483" y="235"/>
                  <a:pt x="498" y="214"/>
                </a:cubicBezTo>
                <a:cubicBezTo>
                  <a:pt x="505" y="185"/>
                  <a:pt x="518" y="154"/>
                  <a:pt x="535" y="129"/>
                </a:cubicBezTo>
                <a:cubicBezTo>
                  <a:pt x="542" y="108"/>
                  <a:pt x="549" y="99"/>
                  <a:pt x="567" y="87"/>
                </a:cubicBezTo>
                <a:cubicBezTo>
                  <a:pt x="578" y="89"/>
                  <a:pt x="590" y="86"/>
                  <a:pt x="599" y="92"/>
                </a:cubicBezTo>
                <a:cubicBezTo>
                  <a:pt x="603" y="95"/>
                  <a:pt x="613" y="145"/>
                  <a:pt x="615" y="151"/>
                </a:cubicBezTo>
                <a:cubicBezTo>
                  <a:pt x="617" y="202"/>
                  <a:pt x="618" y="254"/>
                  <a:pt x="620" y="305"/>
                </a:cubicBezTo>
                <a:cubicBezTo>
                  <a:pt x="622" y="347"/>
                  <a:pt x="621" y="493"/>
                  <a:pt x="673" y="512"/>
                </a:cubicBezTo>
                <a:cubicBezTo>
                  <a:pt x="690" y="505"/>
                  <a:pt x="705" y="501"/>
                  <a:pt x="721" y="491"/>
                </a:cubicBezTo>
                <a:cubicBezTo>
                  <a:pt x="743" y="456"/>
                  <a:pt x="746" y="409"/>
                  <a:pt x="753" y="368"/>
                </a:cubicBezTo>
                <a:cubicBezTo>
                  <a:pt x="764" y="306"/>
                  <a:pt x="784" y="245"/>
                  <a:pt x="795" y="183"/>
                </a:cubicBezTo>
                <a:cubicBezTo>
                  <a:pt x="802" y="145"/>
                  <a:pt x="815" y="110"/>
                  <a:pt x="832" y="76"/>
                </a:cubicBezTo>
                <a:cubicBezTo>
                  <a:pt x="839" y="61"/>
                  <a:pt x="848" y="29"/>
                  <a:pt x="848" y="29"/>
                </a:cubicBezTo>
                <a:cubicBezTo>
                  <a:pt x="855" y="31"/>
                  <a:pt x="863" y="30"/>
                  <a:pt x="869" y="34"/>
                </a:cubicBezTo>
                <a:cubicBezTo>
                  <a:pt x="876" y="40"/>
                  <a:pt x="885" y="82"/>
                  <a:pt x="896" y="98"/>
                </a:cubicBezTo>
                <a:cubicBezTo>
                  <a:pt x="912" y="149"/>
                  <a:pt x="925" y="200"/>
                  <a:pt x="939" y="252"/>
                </a:cubicBezTo>
                <a:cubicBezTo>
                  <a:pt x="940" y="273"/>
                  <a:pt x="931" y="395"/>
                  <a:pt x="965" y="421"/>
                </a:cubicBezTo>
                <a:cubicBezTo>
                  <a:pt x="968" y="423"/>
                  <a:pt x="994" y="431"/>
                  <a:pt x="997" y="432"/>
                </a:cubicBezTo>
                <a:cubicBezTo>
                  <a:pt x="1034" y="422"/>
                  <a:pt x="1050" y="421"/>
                  <a:pt x="1071" y="390"/>
                </a:cubicBezTo>
                <a:cubicBezTo>
                  <a:pt x="1080" y="377"/>
                  <a:pt x="1098" y="352"/>
                  <a:pt x="1098" y="352"/>
                </a:cubicBezTo>
                <a:cubicBezTo>
                  <a:pt x="1115" y="301"/>
                  <a:pt x="1140" y="280"/>
                  <a:pt x="1188" y="262"/>
                </a:cubicBezTo>
                <a:cubicBezTo>
                  <a:pt x="1235" y="248"/>
                  <a:pt x="1312" y="219"/>
                  <a:pt x="1347" y="265"/>
                </a:cubicBezTo>
                <a:cubicBezTo>
                  <a:pt x="1382" y="311"/>
                  <a:pt x="1389" y="484"/>
                  <a:pt x="1400" y="541"/>
                </a:cubicBezTo>
              </a:path>
            </a:pathLst>
          </a:custGeom>
          <a:solidFill>
            <a:schemeClr val="accent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4382" name="Freeform 14"/>
          <p:cNvSpPr>
            <a:spLocks/>
          </p:cNvSpPr>
          <p:nvPr/>
        </p:nvSpPr>
        <p:spPr bwMode="auto">
          <a:xfrm>
            <a:off x="3124200" y="4987925"/>
            <a:ext cx="2222500" cy="631825"/>
          </a:xfrm>
          <a:custGeom>
            <a:avLst/>
            <a:gdLst/>
            <a:ahLst/>
            <a:cxnLst>
              <a:cxn ang="0">
                <a:pos x="0" y="398"/>
              </a:cxn>
              <a:cxn ang="0">
                <a:pos x="81" y="11"/>
              </a:cxn>
              <a:cxn ang="0">
                <a:pos x="198" y="11"/>
              </a:cxn>
              <a:cxn ang="0">
                <a:pos x="200" y="86"/>
              </a:cxn>
              <a:cxn ang="0">
                <a:pos x="238" y="61"/>
              </a:cxn>
              <a:cxn ang="0">
                <a:pos x="272" y="5"/>
              </a:cxn>
              <a:cxn ang="0">
                <a:pos x="410" y="16"/>
              </a:cxn>
              <a:cxn ang="0">
                <a:pos x="408" y="46"/>
              </a:cxn>
              <a:cxn ang="0">
                <a:pos x="434" y="91"/>
              </a:cxn>
              <a:cxn ang="0">
                <a:pos x="498" y="76"/>
              </a:cxn>
              <a:cxn ang="0">
                <a:pos x="511" y="16"/>
              </a:cxn>
              <a:cxn ang="0">
                <a:pos x="607" y="11"/>
              </a:cxn>
              <a:cxn ang="0">
                <a:pos x="620" y="163"/>
              </a:cxn>
              <a:cxn ang="0">
                <a:pos x="673" y="362"/>
              </a:cxn>
              <a:cxn ang="0">
                <a:pos x="721" y="342"/>
              </a:cxn>
              <a:cxn ang="0">
                <a:pos x="753" y="224"/>
              </a:cxn>
              <a:cxn ang="0">
                <a:pos x="795" y="46"/>
              </a:cxn>
              <a:cxn ang="0">
                <a:pos x="808" y="21"/>
              </a:cxn>
              <a:cxn ang="0">
                <a:pos x="911" y="18"/>
              </a:cxn>
              <a:cxn ang="0">
                <a:pos x="939" y="112"/>
              </a:cxn>
              <a:cxn ang="0">
                <a:pos x="965" y="275"/>
              </a:cxn>
              <a:cxn ang="0">
                <a:pos x="997" y="285"/>
              </a:cxn>
              <a:cxn ang="0">
                <a:pos x="1071" y="245"/>
              </a:cxn>
              <a:cxn ang="0">
                <a:pos x="1098" y="209"/>
              </a:cxn>
              <a:cxn ang="0">
                <a:pos x="1188" y="122"/>
              </a:cxn>
              <a:cxn ang="0">
                <a:pos x="1347" y="125"/>
              </a:cxn>
              <a:cxn ang="0">
                <a:pos x="1400" y="390"/>
              </a:cxn>
            </a:cxnLst>
            <a:rect l="0" t="0" r="r" b="b"/>
            <a:pathLst>
              <a:path w="1400" h="398">
                <a:moveTo>
                  <a:pt x="0" y="398"/>
                </a:moveTo>
                <a:cubicBezTo>
                  <a:pt x="24" y="295"/>
                  <a:pt x="7" y="133"/>
                  <a:pt x="81" y="11"/>
                </a:cubicBezTo>
                <a:cubicBezTo>
                  <a:pt x="132" y="28"/>
                  <a:pt x="113" y="5"/>
                  <a:pt x="198" y="11"/>
                </a:cubicBezTo>
                <a:cubicBezTo>
                  <a:pt x="218" y="24"/>
                  <a:pt x="193" y="77"/>
                  <a:pt x="200" y="86"/>
                </a:cubicBezTo>
                <a:cubicBezTo>
                  <a:pt x="207" y="102"/>
                  <a:pt x="229" y="77"/>
                  <a:pt x="238" y="61"/>
                </a:cubicBezTo>
                <a:cubicBezTo>
                  <a:pt x="269" y="12"/>
                  <a:pt x="219" y="37"/>
                  <a:pt x="272" y="5"/>
                </a:cubicBezTo>
                <a:cubicBezTo>
                  <a:pt x="300" y="12"/>
                  <a:pt x="405" y="0"/>
                  <a:pt x="410" y="16"/>
                </a:cubicBezTo>
                <a:cubicBezTo>
                  <a:pt x="421" y="49"/>
                  <a:pt x="396" y="13"/>
                  <a:pt x="408" y="46"/>
                </a:cubicBezTo>
                <a:cubicBezTo>
                  <a:pt x="414" y="62"/>
                  <a:pt x="434" y="91"/>
                  <a:pt x="434" y="91"/>
                </a:cubicBezTo>
                <a:cubicBezTo>
                  <a:pt x="447" y="131"/>
                  <a:pt x="483" y="96"/>
                  <a:pt x="498" y="76"/>
                </a:cubicBezTo>
                <a:cubicBezTo>
                  <a:pt x="505" y="48"/>
                  <a:pt x="494" y="40"/>
                  <a:pt x="511" y="16"/>
                </a:cubicBezTo>
                <a:cubicBezTo>
                  <a:pt x="528" y="5"/>
                  <a:pt x="580" y="11"/>
                  <a:pt x="607" y="11"/>
                </a:cubicBezTo>
                <a:cubicBezTo>
                  <a:pt x="625" y="36"/>
                  <a:pt x="608" y="105"/>
                  <a:pt x="620" y="163"/>
                </a:cubicBezTo>
                <a:cubicBezTo>
                  <a:pt x="622" y="204"/>
                  <a:pt x="621" y="344"/>
                  <a:pt x="673" y="362"/>
                </a:cubicBezTo>
                <a:cubicBezTo>
                  <a:pt x="690" y="356"/>
                  <a:pt x="705" y="352"/>
                  <a:pt x="721" y="342"/>
                </a:cubicBezTo>
                <a:cubicBezTo>
                  <a:pt x="743" y="309"/>
                  <a:pt x="746" y="263"/>
                  <a:pt x="753" y="224"/>
                </a:cubicBezTo>
                <a:cubicBezTo>
                  <a:pt x="764" y="164"/>
                  <a:pt x="784" y="106"/>
                  <a:pt x="795" y="46"/>
                </a:cubicBezTo>
                <a:cubicBezTo>
                  <a:pt x="802" y="9"/>
                  <a:pt x="791" y="54"/>
                  <a:pt x="808" y="21"/>
                </a:cubicBezTo>
                <a:cubicBezTo>
                  <a:pt x="825" y="7"/>
                  <a:pt x="885" y="12"/>
                  <a:pt x="911" y="18"/>
                </a:cubicBezTo>
                <a:cubicBezTo>
                  <a:pt x="927" y="67"/>
                  <a:pt x="925" y="62"/>
                  <a:pt x="939" y="112"/>
                </a:cubicBezTo>
                <a:cubicBezTo>
                  <a:pt x="940" y="133"/>
                  <a:pt x="931" y="250"/>
                  <a:pt x="965" y="275"/>
                </a:cubicBezTo>
                <a:cubicBezTo>
                  <a:pt x="968" y="277"/>
                  <a:pt x="994" y="285"/>
                  <a:pt x="997" y="285"/>
                </a:cubicBezTo>
                <a:cubicBezTo>
                  <a:pt x="1034" y="276"/>
                  <a:pt x="1050" y="275"/>
                  <a:pt x="1071" y="245"/>
                </a:cubicBezTo>
                <a:cubicBezTo>
                  <a:pt x="1080" y="233"/>
                  <a:pt x="1098" y="209"/>
                  <a:pt x="1098" y="209"/>
                </a:cubicBezTo>
                <a:cubicBezTo>
                  <a:pt x="1115" y="159"/>
                  <a:pt x="1140" y="139"/>
                  <a:pt x="1188" y="122"/>
                </a:cubicBezTo>
                <a:cubicBezTo>
                  <a:pt x="1235" y="109"/>
                  <a:pt x="1312" y="81"/>
                  <a:pt x="1347" y="125"/>
                </a:cubicBezTo>
                <a:cubicBezTo>
                  <a:pt x="1382" y="169"/>
                  <a:pt x="1389" y="335"/>
                  <a:pt x="1400" y="390"/>
                </a:cubicBezTo>
              </a:path>
            </a:pathLst>
          </a:custGeom>
          <a:solidFill>
            <a:schemeClr val="accent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4383" name="Line 15"/>
          <p:cNvSpPr>
            <a:spLocks noChangeShapeType="1"/>
          </p:cNvSpPr>
          <p:nvPr/>
        </p:nvSpPr>
        <p:spPr bwMode="auto">
          <a:xfrm>
            <a:off x="3352800" y="24987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4384" name="Rectangle 16"/>
          <p:cNvSpPr>
            <a:spLocks noChangeArrowheads="1"/>
          </p:cNvSpPr>
          <p:nvPr/>
        </p:nvSpPr>
        <p:spPr bwMode="auto">
          <a:xfrm>
            <a:off x="5257800" y="2346325"/>
            <a:ext cx="304800" cy="304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4385" name="Rectangle 17"/>
          <p:cNvSpPr>
            <a:spLocks noChangeArrowheads="1"/>
          </p:cNvSpPr>
          <p:nvPr/>
        </p:nvSpPr>
        <p:spPr bwMode="auto">
          <a:xfrm>
            <a:off x="6324600" y="2346325"/>
            <a:ext cx="304800" cy="304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4386" name="Line 18"/>
          <p:cNvSpPr>
            <a:spLocks noChangeShapeType="1"/>
          </p:cNvSpPr>
          <p:nvPr/>
        </p:nvSpPr>
        <p:spPr bwMode="auto">
          <a:xfrm>
            <a:off x="4419600" y="24987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4387" name="Line 19"/>
          <p:cNvSpPr>
            <a:spLocks noChangeShapeType="1"/>
          </p:cNvSpPr>
          <p:nvPr/>
        </p:nvSpPr>
        <p:spPr bwMode="auto">
          <a:xfrm>
            <a:off x="5562600" y="24987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4388" name="Line 20"/>
          <p:cNvSpPr>
            <a:spLocks noChangeShapeType="1"/>
          </p:cNvSpPr>
          <p:nvPr/>
        </p:nvSpPr>
        <p:spPr bwMode="auto">
          <a:xfrm>
            <a:off x="3048000" y="5622925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4389" name="Line 21"/>
          <p:cNvSpPr>
            <a:spLocks noChangeShapeType="1"/>
          </p:cNvSpPr>
          <p:nvPr/>
        </p:nvSpPr>
        <p:spPr bwMode="auto">
          <a:xfrm>
            <a:off x="3048000" y="5013325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4390" name="Text Box 22"/>
          <p:cNvSpPr txBox="1">
            <a:spLocks noChangeArrowheads="1"/>
          </p:cNvSpPr>
          <p:nvPr/>
        </p:nvSpPr>
        <p:spPr bwMode="auto">
          <a:xfrm>
            <a:off x="3627438" y="5684838"/>
            <a:ext cx="15906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600"/>
              <a:t>Fixed Bandwidth</a:t>
            </a:r>
          </a:p>
        </p:txBody>
      </p:sp>
      <p:sp>
        <p:nvSpPr>
          <p:cNvPr id="954391" name="Rectangle 23"/>
          <p:cNvSpPr>
            <a:spLocks noChangeArrowheads="1"/>
          </p:cNvSpPr>
          <p:nvPr/>
        </p:nvSpPr>
        <p:spPr bwMode="auto">
          <a:xfrm>
            <a:off x="2057400" y="2346325"/>
            <a:ext cx="304800" cy="304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4392" name="Rectangle 24"/>
          <p:cNvSpPr>
            <a:spLocks noChangeArrowheads="1"/>
          </p:cNvSpPr>
          <p:nvPr/>
        </p:nvSpPr>
        <p:spPr bwMode="auto">
          <a:xfrm>
            <a:off x="7162800" y="2346325"/>
            <a:ext cx="304800" cy="304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4393" name="Freeform 25"/>
          <p:cNvSpPr>
            <a:spLocks/>
          </p:cNvSpPr>
          <p:nvPr/>
        </p:nvSpPr>
        <p:spPr bwMode="auto">
          <a:xfrm>
            <a:off x="6769100" y="5013325"/>
            <a:ext cx="2222500" cy="631825"/>
          </a:xfrm>
          <a:custGeom>
            <a:avLst/>
            <a:gdLst/>
            <a:ahLst/>
            <a:cxnLst>
              <a:cxn ang="0">
                <a:pos x="0" y="398"/>
              </a:cxn>
              <a:cxn ang="0">
                <a:pos x="81" y="11"/>
              </a:cxn>
              <a:cxn ang="0">
                <a:pos x="198" y="11"/>
              </a:cxn>
              <a:cxn ang="0">
                <a:pos x="200" y="86"/>
              </a:cxn>
              <a:cxn ang="0">
                <a:pos x="238" y="61"/>
              </a:cxn>
              <a:cxn ang="0">
                <a:pos x="272" y="5"/>
              </a:cxn>
              <a:cxn ang="0">
                <a:pos x="410" y="16"/>
              </a:cxn>
              <a:cxn ang="0">
                <a:pos x="408" y="46"/>
              </a:cxn>
              <a:cxn ang="0">
                <a:pos x="434" y="91"/>
              </a:cxn>
              <a:cxn ang="0">
                <a:pos x="498" y="76"/>
              </a:cxn>
              <a:cxn ang="0">
                <a:pos x="511" y="16"/>
              </a:cxn>
              <a:cxn ang="0">
                <a:pos x="607" y="11"/>
              </a:cxn>
              <a:cxn ang="0">
                <a:pos x="620" y="163"/>
              </a:cxn>
              <a:cxn ang="0">
                <a:pos x="673" y="362"/>
              </a:cxn>
              <a:cxn ang="0">
                <a:pos x="721" y="342"/>
              </a:cxn>
              <a:cxn ang="0">
                <a:pos x="753" y="224"/>
              </a:cxn>
              <a:cxn ang="0">
                <a:pos x="795" y="46"/>
              </a:cxn>
              <a:cxn ang="0">
                <a:pos x="808" y="21"/>
              </a:cxn>
              <a:cxn ang="0">
                <a:pos x="911" y="18"/>
              </a:cxn>
              <a:cxn ang="0">
                <a:pos x="939" y="112"/>
              </a:cxn>
              <a:cxn ang="0">
                <a:pos x="965" y="275"/>
              </a:cxn>
              <a:cxn ang="0">
                <a:pos x="997" y="285"/>
              </a:cxn>
              <a:cxn ang="0">
                <a:pos x="1071" y="245"/>
              </a:cxn>
              <a:cxn ang="0">
                <a:pos x="1098" y="209"/>
              </a:cxn>
              <a:cxn ang="0">
                <a:pos x="1188" y="122"/>
              </a:cxn>
              <a:cxn ang="0">
                <a:pos x="1347" y="125"/>
              </a:cxn>
              <a:cxn ang="0">
                <a:pos x="1400" y="390"/>
              </a:cxn>
            </a:cxnLst>
            <a:rect l="0" t="0" r="r" b="b"/>
            <a:pathLst>
              <a:path w="1400" h="398">
                <a:moveTo>
                  <a:pt x="0" y="398"/>
                </a:moveTo>
                <a:cubicBezTo>
                  <a:pt x="24" y="295"/>
                  <a:pt x="7" y="133"/>
                  <a:pt x="81" y="11"/>
                </a:cubicBezTo>
                <a:cubicBezTo>
                  <a:pt x="132" y="28"/>
                  <a:pt x="113" y="5"/>
                  <a:pt x="198" y="11"/>
                </a:cubicBezTo>
                <a:cubicBezTo>
                  <a:pt x="218" y="24"/>
                  <a:pt x="193" y="77"/>
                  <a:pt x="200" y="86"/>
                </a:cubicBezTo>
                <a:cubicBezTo>
                  <a:pt x="207" y="102"/>
                  <a:pt x="229" y="77"/>
                  <a:pt x="238" y="61"/>
                </a:cubicBezTo>
                <a:cubicBezTo>
                  <a:pt x="269" y="12"/>
                  <a:pt x="219" y="37"/>
                  <a:pt x="272" y="5"/>
                </a:cubicBezTo>
                <a:cubicBezTo>
                  <a:pt x="300" y="12"/>
                  <a:pt x="405" y="0"/>
                  <a:pt x="410" y="16"/>
                </a:cubicBezTo>
                <a:cubicBezTo>
                  <a:pt x="421" y="49"/>
                  <a:pt x="396" y="13"/>
                  <a:pt x="408" y="46"/>
                </a:cubicBezTo>
                <a:cubicBezTo>
                  <a:pt x="414" y="62"/>
                  <a:pt x="434" y="91"/>
                  <a:pt x="434" y="91"/>
                </a:cubicBezTo>
                <a:cubicBezTo>
                  <a:pt x="447" y="131"/>
                  <a:pt x="483" y="96"/>
                  <a:pt x="498" y="76"/>
                </a:cubicBezTo>
                <a:cubicBezTo>
                  <a:pt x="505" y="48"/>
                  <a:pt x="494" y="40"/>
                  <a:pt x="511" y="16"/>
                </a:cubicBezTo>
                <a:cubicBezTo>
                  <a:pt x="528" y="5"/>
                  <a:pt x="580" y="11"/>
                  <a:pt x="607" y="11"/>
                </a:cubicBezTo>
                <a:cubicBezTo>
                  <a:pt x="625" y="36"/>
                  <a:pt x="608" y="105"/>
                  <a:pt x="620" y="163"/>
                </a:cubicBezTo>
                <a:cubicBezTo>
                  <a:pt x="622" y="204"/>
                  <a:pt x="621" y="344"/>
                  <a:pt x="673" y="362"/>
                </a:cubicBezTo>
                <a:cubicBezTo>
                  <a:pt x="690" y="356"/>
                  <a:pt x="705" y="352"/>
                  <a:pt x="721" y="342"/>
                </a:cubicBezTo>
                <a:cubicBezTo>
                  <a:pt x="743" y="309"/>
                  <a:pt x="746" y="263"/>
                  <a:pt x="753" y="224"/>
                </a:cubicBezTo>
                <a:cubicBezTo>
                  <a:pt x="764" y="164"/>
                  <a:pt x="784" y="106"/>
                  <a:pt x="795" y="46"/>
                </a:cubicBezTo>
                <a:cubicBezTo>
                  <a:pt x="802" y="9"/>
                  <a:pt x="791" y="54"/>
                  <a:pt x="808" y="21"/>
                </a:cubicBezTo>
                <a:cubicBezTo>
                  <a:pt x="825" y="7"/>
                  <a:pt x="885" y="12"/>
                  <a:pt x="911" y="18"/>
                </a:cubicBezTo>
                <a:cubicBezTo>
                  <a:pt x="927" y="67"/>
                  <a:pt x="925" y="62"/>
                  <a:pt x="939" y="112"/>
                </a:cubicBezTo>
                <a:cubicBezTo>
                  <a:pt x="940" y="133"/>
                  <a:pt x="931" y="250"/>
                  <a:pt x="965" y="275"/>
                </a:cubicBezTo>
                <a:cubicBezTo>
                  <a:pt x="968" y="277"/>
                  <a:pt x="994" y="285"/>
                  <a:pt x="997" y="285"/>
                </a:cubicBezTo>
                <a:cubicBezTo>
                  <a:pt x="1034" y="276"/>
                  <a:pt x="1050" y="275"/>
                  <a:pt x="1071" y="245"/>
                </a:cubicBezTo>
                <a:cubicBezTo>
                  <a:pt x="1080" y="233"/>
                  <a:pt x="1098" y="209"/>
                  <a:pt x="1098" y="209"/>
                </a:cubicBezTo>
                <a:cubicBezTo>
                  <a:pt x="1115" y="159"/>
                  <a:pt x="1140" y="139"/>
                  <a:pt x="1188" y="122"/>
                </a:cubicBezTo>
                <a:cubicBezTo>
                  <a:pt x="1235" y="109"/>
                  <a:pt x="1312" y="81"/>
                  <a:pt x="1347" y="125"/>
                </a:cubicBezTo>
                <a:cubicBezTo>
                  <a:pt x="1382" y="169"/>
                  <a:pt x="1389" y="335"/>
                  <a:pt x="1400" y="390"/>
                </a:cubicBezTo>
              </a:path>
            </a:pathLst>
          </a:custGeom>
          <a:solidFill>
            <a:schemeClr val="accent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4394" name="Line 26"/>
          <p:cNvSpPr>
            <a:spLocks noChangeShapeType="1"/>
          </p:cNvSpPr>
          <p:nvPr/>
        </p:nvSpPr>
        <p:spPr bwMode="auto">
          <a:xfrm>
            <a:off x="2590800" y="531812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4395" name="Line 27"/>
          <p:cNvSpPr>
            <a:spLocks noChangeShapeType="1"/>
          </p:cNvSpPr>
          <p:nvPr/>
        </p:nvSpPr>
        <p:spPr bwMode="auto">
          <a:xfrm>
            <a:off x="6324600" y="531812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4396" name="Line 28"/>
          <p:cNvSpPr>
            <a:spLocks noChangeShapeType="1"/>
          </p:cNvSpPr>
          <p:nvPr/>
        </p:nvSpPr>
        <p:spPr bwMode="auto">
          <a:xfrm>
            <a:off x="2362200" y="249872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4397" name="Line 29"/>
          <p:cNvSpPr>
            <a:spLocks noChangeShapeType="1"/>
          </p:cNvSpPr>
          <p:nvPr/>
        </p:nvSpPr>
        <p:spPr bwMode="auto">
          <a:xfrm>
            <a:off x="6629400" y="24987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4398" name="Text Box 30"/>
          <p:cNvSpPr txBox="1">
            <a:spLocks noChangeArrowheads="1"/>
          </p:cNvSpPr>
          <p:nvPr/>
        </p:nvSpPr>
        <p:spPr bwMode="auto">
          <a:xfrm>
            <a:off x="3489325" y="4104273"/>
            <a:ext cx="132440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600" dirty="0"/>
              <a:t>Drop</a:t>
            </a:r>
            <a:r>
              <a:rPr lang="en-US" altLang="zh-CN" sz="1600" dirty="0">
                <a:solidFill>
                  <a:srgbClr val="FF0000"/>
                </a:solidFill>
              </a:rPr>
              <a:t> always</a:t>
            </a:r>
          </a:p>
        </p:txBody>
      </p:sp>
      <p:sp>
        <p:nvSpPr>
          <p:cNvPr id="954399" name="Line 31"/>
          <p:cNvSpPr>
            <a:spLocks noChangeShapeType="1"/>
          </p:cNvSpPr>
          <p:nvPr/>
        </p:nvSpPr>
        <p:spPr bwMode="auto">
          <a:xfrm flipH="1">
            <a:off x="3452813" y="4479925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4400" name="Line 32"/>
          <p:cNvSpPr>
            <a:spLocks noChangeShapeType="1"/>
          </p:cNvSpPr>
          <p:nvPr/>
        </p:nvSpPr>
        <p:spPr bwMode="auto">
          <a:xfrm flipH="1">
            <a:off x="3716338" y="4479925"/>
            <a:ext cx="117475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4401" name="Line 33"/>
          <p:cNvSpPr>
            <a:spLocks noChangeShapeType="1"/>
          </p:cNvSpPr>
          <p:nvPr/>
        </p:nvSpPr>
        <p:spPr bwMode="auto">
          <a:xfrm>
            <a:off x="4062413" y="44799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4402" name="Line 34"/>
          <p:cNvSpPr>
            <a:spLocks noChangeShapeType="1"/>
          </p:cNvSpPr>
          <p:nvPr/>
        </p:nvSpPr>
        <p:spPr bwMode="auto">
          <a:xfrm>
            <a:off x="4291013" y="4479925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43413" y="6400800"/>
            <a:ext cx="3862387" cy="457200"/>
          </a:xfrm>
        </p:spPr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37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162925" y="6400800"/>
            <a:ext cx="676275" cy="4572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fld id="{3392CA4F-EA85-4FEC-BBF4-68031EC9697E}" type="slidenum">
              <a:rPr lang="en-US" altLang="zh-CN" smtClean="0"/>
              <a:pPr/>
              <a:t>58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Assured Service Example</a:t>
            </a:r>
          </a:p>
        </p:txBody>
      </p:sp>
      <p:sp>
        <p:nvSpPr>
          <p:cNvPr id="952323" name="Rectangle 3"/>
          <p:cNvSpPr>
            <a:spLocks noChangeArrowheads="1"/>
          </p:cNvSpPr>
          <p:nvPr/>
        </p:nvSpPr>
        <p:spPr bwMode="auto">
          <a:xfrm>
            <a:off x="2971800" y="4779963"/>
            <a:ext cx="3200400" cy="6096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24" name="Freeform 4"/>
          <p:cNvSpPr>
            <a:spLocks/>
          </p:cNvSpPr>
          <p:nvPr/>
        </p:nvSpPr>
        <p:spPr bwMode="auto">
          <a:xfrm>
            <a:off x="3048000" y="4525963"/>
            <a:ext cx="2222500" cy="871537"/>
          </a:xfrm>
          <a:custGeom>
            <a:avLst/>
            <a:gdLst/>
            <a:ahLst/>
            <a:cxnLst>
              <a:cxn ang="0">
                <a:pos x="0" y="549"/>
              </a:cxn>
              <a:cxn ang="0">
                <a:pos x="142" y="71"/>
              </a:cxn>
              <a:cxn ang="0">
                <a:pos x="185" y="129"/>
              </a:cxn>
              <a:cxn ang="0">
                <a:pos x="195" y="161"/>
              </a:cxn>
              <a:cxn ang="0">
                <a:pos x="200" y="225"/>
              </a:cxn>
              <a:cxn ang="0">
                <a:pos x="238" y="199"/>
              </a:cxn>
              <a:cxn ang="0">
                <a:pos x="343" y="0"/>
              </a:cxn>
              <a:cxn ang="0">
                <a:pos x="386" y="79"/>
              </a:cxn>
              <a:cxn ang="0">
                <a:pos x="408" y="183"/>
              </a:cxn>
              <a:cxn ang="0">
                <a:pos x="434" y="230"/>
              </a:cxn>
              <a:cxn ang="0">
                <a:pos x="498" y="214"/>
              </a:cxn>
              <a:cxn ang="0">
                <a:pos x="535" y="129"/>
              </a:cxn>
              <a:cxn ang="0">
                <a:pos x="567" y="87"/>
              </a:cxn>
              <a:cxn ang="0">
                <a:pos x="599" y="92"/>
              </a:cxn>
              <a:cxn ang="0">
                <a:pos x="615" y="151"/>
              </a:cxn>
              <a:cxn ang="0">
                <a:pos x="620" y="305"/>
              </a:cxn>
              <a:cxn ang="0">
                <a:pos x="673" y="512"/>
              </a:cxn>
              <a:cxn ang="0">
                <a:pos x="721" y="491"/>
              </a:cxn>
              <a:cxn ang="0">
                <a:pos x="753" y="368"/>
              </a:cxn>
              <a:cxn ang="0">
                <a:pos x="795" y="183"/>
              </a:cxn>
              <a:cxn ang="0">
                <a:pos x="832" y="76"/>
              </a:cxn>
              <a:cxn ang="0">
                <a:pos x="848" y="29"/>
              </a:cxn>
              <a:cxn ang="0">
                <a:pos x="869" y="34"/>
              </a:cxn>
              <a:cxn ang="0">
                <a:pos x="896" y="98"/>
              </a:cxn>
              <a:cxn ang="0">
                <a:pos x="939" y="252"/>
              </a:cxn>
              <a:cxn ang="0">
                <a:pos x="965" y="421"/>
              </a:cxn>
              <a:cxn ang="0">
                <a:pos x="997" y="432"/>
              </a:cxn>
              <a:cxn ang="0">
                <a:pos x="1071" y="390"/>
              </a:cxn>
              <a:cxn ang="0">
                <a:pos x="1098" y="352"/>
              </a:cxn>
              <a:cxn ang="0">
                <a:pos x="1188" y="262"/>
              </a:cxn>
              <a:cxn ang="0">
                <a:pos x="1347" y="265"/>
              </a:cxn>
              <a:cxn ang="0">
                <a:pos x="1400" y="541"/>
              </a:cxn>
            </a:cxnLst>
            <a:rect l="0" t="0" r="r" b="b"/>
            <a:pathLst>
              <a:path w="1400" h="549">
                <a:moveTo>
                  <a:pt x="0" y="549"/>
                </a:moveTo>
                <a:cubicBezTo>
                  <a:pt x="24" y="442"/>
                  <a:pt x="2" y="167"/>
                  <a:pt x="142" y="71"/>
                </a:cubicBezTo>
                <a:cubicBezTo>
                  <a:pt x="193" y="88"/>
                  <a:pt x="166" y="69"/>
                  <a:pt x="185" y="129"/>
                </a:cubicBezTo>
                <a:cubicBezTo>
                  <a:pt x="188" y="140"/>
                  <a:pt x="195" y="161"/>
                  <a:pt x="195" y="161"/>
                </a:cubicBezTo>
                <a:cubicBezTo>
                  <a:pt x="197" y="182"/>
                  <a:pt x="191" y="206"/>
                  <a:pt x="200" y="225"/>
                </a:cubicBezTo>
                <a:cubicBezTo>
                  <a:pt x="207" y="241"/>
                  <a:pt x="229" y="215"/>
                  <a:pt x="238" y="199"/>
                </a:cubicBezTo>
                <a:cubicBezTo>
                  <a:pt x="269" y="148"/>
                  <a:pt x="290" y="33"/>
                  <a:pt x="343" y="0"/>
                </a:cubicBezTo>
                <a:cubicBezTo>
                  <a:pt x="371" y="7"/>
                  <a:pt x="370" y="56"/>
                  <a:pt x="386" y="79"/>
                </a:cubicBezTo>
                <a:cubicBezTo>
                  <a:pt x="397" y="113"/>
                  <a:pt x="396" y="149"/>
                  <a:pt x="408" y="183"/>
                </a:cubicBezTo>
                <a:cubicBezTo>
                  <a:pt x="414" y="200"/>
                  <a:pt x="434" y="230"/>
                  <a:pt x="434" y="230"/>
                </a:cubicBezTo>
                <a:cubicBezTo>
                  <a:pt x="447" y="271"/>
                  <a:pt x="483" y="235"/>
                  <a:pt x="498" y="214"/>
                </a:cubicBezTo>
                <a:cubicBezTo>
                  <a:pt x="505" y="185"/>
                  <a:pt x="518" y="154"/>
                  <a:pt x="535" y="129"/>
                </a:cubicBezTo>
                <a:cubicBezTo>
                  <a:pt x="542" y="108"/>
                  <a:pt x="549" y="99"/>
                  <a:pt x="567" y="87"/>
                </a:cubicBezTo>
                <a:cubicBezTo>
                  <a:pt x="578" y="89"/>
                  <a:pt x="590" y="86"/>
                  <a:pt x="599" y="92"/>
                </a:cubicBezTo>
                <a:cubicBezTo>
                  <a:pt x="603" y="95"/>
                  <a:pt x="613" y="145"/>
                  <a:pt x="615" y="151"/>
                </a:cubicBezTo>
                <a:cubicBezTo>
                  <a:pt x="617" y="202"/>
                  <a:pt x="618" y="254"/>
                  <a:pt x="620" y="305"/>
                </a:cubicBezTo>
                <a:cubicBezTo>
                  <a:pt x="622" y="347"/>
                  <a:pt x="621" y="493"/>
                  <a:pt x="673" y="512"/>
                </a:cubicBezTo>
                <a:cubicBezTo>
                  <a:pt x="690" y="505"/>
                  <a:pt x="705" y="501"/>
                  <a:pt x="721" y="491"/>
                </a:cubicBezTo>
                <a:cubicBezTo>
                  <a:pt x="743" y="456"/>
                  <a:pt x="746" y="409"/>
                  <a:pt x="753" y="368"/>
                </a:cubicBezTo>
                <a:cubicBezTo>
                  <a:pt x="764" y="306"/>
                  <a:pt x="784" y="245"/>
                  <a:pt x="795" y="183"/>
                </a:cubicBezTo>
                <a:cubicBezTo>
                  <a:pt x="802" y="145"/>
                  <a:pt x="815" y="110"/>
                  <a:pt x="832" y="76"/>
                </a:cubicBezTo>
                <a:cubicBezTo>
                  <a:pt x="839" y="61"/>
                  <a:pt x="848" y="29"/>
                  <a:pt x="848" y="29"/>
                </a:cubicBezTo>
                <a:cubicBezTo>
                  <a:pt x="855" y="31"/>
                  <a:pt x="863" y="30"/>
                  <a:pt x="869" y="34"/>
                </a:cubicBezTo>
                <a:cubicBezTo>
                  <a:pt x="876" y="40"/>
                  <a:pt x="885" y="82"/>
                  <a:pt x="896" y="98"/>
                </a:cubicBezTo>
                <a:cubicBezTo>
                  <a:pt x="912" y="149"/>
                  <a:pt x="925" y="200"/>
                  <a:pt x="939" y="252"/>
                </a:cubicBezTo>
                <a:cubicBezTo>
                  <a:pt x="940" y="273"/>
                  <a:pt x="931" y="395"/>
                  <a:pt x="965" y="421"/>
                </a:cubicBezTo>
                <a:cubicBezTo>
                  <a:pt x="968" y="423"/>
                  <a:pt x="994" y="431"/>
                  <a:pt x="997" y="432"/>
                </a:cubicBezTo>
                <a:cubicBezTo>
                  <a:pt x="1034" y="422"/>
                  <a:pt x="1050" y="421"/>
                  <a:pt x="1071" y="390"/>
                </a:cubicBezTo>
                <a:cubicBezTo>
                  <a:pt x="1080" y="377"/>
                  <a:pt x="1098" y="352"/>
                  <a:pt x="1098" y="352"/>
                </a:cubicBezTo>
                <a:cubicBezTo>
                  <a:pt x="1115" y="301"/>
                  <a:pt x="1140" y="280"/>
                  <a:pt x="1188" y="262"/>
                </a:cubicBezTo>
                <a:cubicBezTo>
                  <a:pt x="1235" y="248"/>
                  <a:pt x="1312" y="219"/>
                  <a:pt x="1347" y="265"/>
                </a:cubicBezTo>
                <a:cubicBezTo>
                  <a:pt x="1382" y="311"/>
                  <a:pt x="1389" y="484"/>
                  <a:pt x="1400" y="541"/>
                </a:cubicBezTo>
              </a:path>
            </a:pathLst>
          </a:custGeom>
          <a:solidFill>
            <a:schemeClr val="accent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25" name="Freeform 5"/>
          <p:cNvSpPr>
            <a:spLocks/>
          </p:cNvSpPr>
          <p:nvPr/>
        </p:nvSpPr>
        <p:spPr bwMode="auto">
          <a:xfrm>
            <a:off x="3048000" y="4754563"/>
            <a:ext cx="2222500" cy="631825"/>
          </a:xfrm>
          <a:custGeom>
            <a:avLst/>
            <a:gdLst/>
            <a:ahLst/>
            <a:cxnLst>
              <a:cxn ang="0">
                <a:pos x="0" y="398"/>
              </a:cxn>
              <a:cxn ang="0">
                <a:pos x="81" y="11"/>
              </a:cxn>
              <a:cxn ang="0">
                <a:pos x="198" y="11"/>
              </a:cxn>
              <a:cxn ang="0">
                <a:pos x="200" y="86"/>
              </a:cxn>
              <a:cxn ang="0">
                <a:pos x="238" y="61"/>
              </a:cxn>
              <a:cxn ang="0">
                <a:pos x="272" y="5"/>
              </a:cxn>
              <a:cxn ang="0">
                <a:pos x="410" y="16"/>
              </a:cxn>
              <a:cxn ang="0">
                <a:pos x="408" y="46"/>
              </a:cxn>
              <a:cxn ang="0">
                <a:pos x="434" y="91"/>
              </a:cxn>
              <a:cxn ang="0">
                <a:pos x="498" y="76"/>
              </a:cxn>
              <a:cxn ang="0">
                <a:pos x="511" y="16"/>
              </a:cxn>
              <a:cxn ang="0">
                <a:pos x="607" y="11"/>
              </a:cxn>
              <a:cxn ang="0">
                <a:pos x="620" y="163"/>
              </a:cxn>
              <a:cxn ang="0">
                <a:pos x="673" y="362"/>
              </a:cxn>
              <a:cxn ang="0">
                <a:pos x="721" y="342"/>
              </a:cxn>
              <a:cxn ang="0">
                <a:pos x="753" y="224"/>
              </a:cxn>
              <a:cxn ang="0">
                <a:pos x="795" y="46"/>
              </a:cxn>
              <a:cxn ang="0">
                <a:pos x="808" y="21"/>
              </a:cxn>
              <a:cxn ang="0">
                <a:pos x="911" y="18"/>
              </a:cxn>
              <a:cxn ang="0">
                <a:pos x="939" y="112"/>
              </a:cxn>
              <a:cxn ang="0">
                <a:pos x="965" y="275"/>
              </a:cxn>
              <a:cxn ang="0">
                <a:pos x="997" y="285"/>
              </a:cxn>
              <a:cxn ang="0">
                <a:pos x="1071" y="245"/>
              </a:cxn>
              <a:cxn ang="0">
                <a:pos x="1098" y="209"/>
              </a:cxn>
              <a:cxn ang="0">
                <a:pos x="1188" y="122"/>
              </a:cxn>
              <a:cxn ang="0">
                <a:pos x="1347" y="125"/>
              </a:cxn>
              <a:cxn ang="0">
                <a:pos x="1400" y="390"/>
              </a:cxn>
            </a:cxnLst>
            <a:rect l="0" t="0" r="r" b="b"/>
            <a:pathLst>
              <a:path w="1400" h="398">
                <a:moveTo>
                  <a:pt x="0" y="398"/>
                </a:moveTo>
                <a:cubicBezTo>
                  <a:pt x="24" y="295"/>
                  <a:pt x="7" y="133"/>
                  <a:pt x="81" y="11"/>
                </a:cubicBezTo>
                <a:cubicBezTo>
                  <a:pt x="132" y="28"/>
                  <a:pt x="113" y="5"/>
                  <a:pt x="198" y="11"/>
                </a:cubicBezTo>
                <a:cubicBezTo>
                  <a:pt x="218" y="24"/>
                  <a:pt x="193" y="77"/>
                  <a:pt x="200" y="86"/>
                </a:cubicBezTo>
                <a:cubicBezTo>
                  <a:pt x="207" y="102"/>
                  <a:pt x="229" y="77"/>
                  <a:pt x="238" y="61"/>
                </a:cubicBezTo>
                <a:cubicBezTo>
                  <a:pt x="269" y="12"/>
                  <a:pt x="219" y="37"/>
                  <a:pt x="272" y="5"/>
                </a:cubicBezTo>
                <a:cubicBezTo>
                  <a:pt x="300" y="12"/>
                  <a:pt x="405" y="0"/>
                  <a:pt x="410" y="16"/>
                </a:cubicBezTo>
                <a:cubicBezTo>
                  <a:pt x="421" y="49"/>
                  <a:pt x="396" y="13"/>
                  <a:pt x="408" y="46"/>
                </a:cubicBezTo>
                <a:cubicBezTo>
                  <a:pt x="414" y="62"/>
                  <a:pt x="434" y="91"/>
                  <a:pt x="434" y="91"/>
                </a:cubicBezTo>
                <a:cubicBezTo>
                  <a:pt x="447" y="131"/>
                  <a:pt x="483" y="96"/>
                  <a:pt x="498" y="76"/>
                </a:cubicBezTo>
                <a:cubicBezTo>
                  <a:pt x="505" y="48"/>
                  <a:pt x="494" y="40"/>
                  <a:pt x="511" y="16"/>
                </a:cubicBezTo>
                <a:cubicBezTo>
                  <a:pt x="528" y="5"/>
                  <a:pt x="580" y="11"/>
                  <a:pt x="607" y="11"/>
                </a:cubicBezTo>
                <a:cubicBezTo>
                  <a:pt x="625" y="36"/>
                  <a:pt x="608" y="105"/>
                  <a:pt x="620" y="163"/>
                </a:cubicBezTo>
                <a:cubicBezTo>
                  <a:pt x="622" y="204"/>
                  <a:pt x="621" y="344"/>
                  <a:pt x="673" y="362"/>
                </a:cubicBezTo>
                <a:cubicBezTo>
                  <a:pt x="690" y="356"/>
                  <a:pt x="705" y="352"/>
                  <a:pt x="721" y="342"/>
                </a:cubicBezTo>
                <a:cubicBezTo>
                  <a:pt x="743" y="309"/>
                  <a:pt x="746" y="263"/>
                  <a:pt x="753" y="224"/>
                </a:cubicBezTo>
                <a:cubicBezTo>
                  <a:pt x="764" y="164"/>
                  <a:pt x="784" y="106"/>
                  <a:pt x="795" y="46"/>
                </a:cubicBezTo>
                <a:cubicBezTo>
                  <a:pt x="802" y="9"/>
                  <a:pt x="791" y="54"/>
                  <a:pt x="808" y="21"/>
                </a:cubicBezTo>
                <a:cubicBezTo>
                  <a:pt x="825" y="7"/>
                  <a:pt x="885" y="12"/>
                  <a:pt x="911" y="18"/>
                </a:cubicBezTo>
                <a:cubicBezTo>
                  <a:pt x="927" y="67"/>
                  <a:pt x="925" y="62"/>
                  <a:pt x="939" y="112"/>
                </a:cubicBezTo>
                <a:cubicBezTo>
                  <a:pt x="940" y="133"/>
                  <a:pt x="931" y="250"/>
                  <a:pt x="965" y="275"/>
                </a:cubicBezTo>
                <a:cubicBezTo>
                  <a:pt x="968" y="277"/>
                  <a:pt x="994" y="285"/>
                  <a:pt x="997" y="285"/>
                </a:cubicBezTo>
                <a:cubicBezTo>
                  <a:pt x="1034" y="276"/>
                  <a:pt x="1050" y="275"/>
                  <a:pt x="1071" y="245"/>
                </a:cubicBezTo>
                <a:cubicBezTo>
                  <a:pt x="1080" y="233"/>
                  <a:pt x="1098" y="209"/>
                  <a:pt x="1098" y="209"/>
                </a:cubicBezTo>
                <a:cubicBezTo>
                  <a:pt x="1115" y="159"/>
                  <a:pt x="1140" y="139"/>
                  <a:pt x="1188" y="122"/>
                </a:cubicBezTo>
                <a:cubicBezTo>
                  <a:pt x="1235" y="109"/>
                  <a:pt x="1312" y="81"/>
                  <a:pt x="1347" y="125"/>
                </a:cubicBezTo>
                <a:cubicBezTo>
                  <a:pt x="1382" y="169"/>
                  <a:pt x="1389" y="335"/>
                  <a:pt x="1400" y="390"/>
                </a:cubicBezTo>
              </a:path>
            </a:pathLst>
          </a:custGeom>
          <a:solidFill>
            <a:schemeClr val="accent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26" name="Line 6"/>
          <p:cNvSpPr>
            <a:spLocks noChangeShapeType="1"/>
          </p:cNvSpPr>
          <p:nvPr/>
        </p:nvSpPr>
        <p:spPr bwMode="auto">
          <a:xfrm>
            <a:off x="2971800" y="5389563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27" name="Text Box 7"/>
          <p:cNvSpPr txBox="1">
            <a:spLocks noChangeArrowheads="1"/>
          </p:cNvSpPr>
          <p:nvPr/>
        </p:nvSpPr>
        <p:spPr bwMode="auto">
          <a:xfrm>
            <a:off x="3595688" y="5451475"/>
            <a:ext cx="1512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600"/>
              <a:t>Assured Service</a:t>
            </a:r>
          </a:p>
        </p:txBody>
      </p:sp>
      <p:sp>
        <p:nvSpPr>
          <p:cNvPr id="952328" name="Line 8"/>
          <p:cNvSpPr>
            <a:spLocks noChangeShapeType="1"/>
          </p:cNvSpPr>
          <p:nvPr/>
        </p:nvSpPr>
        <p:spPr bwMode="auto">
          <a:xfrm>
            <a:off x="2514600" y="50847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29" name="Line 9"/>
          <p:cNvSpPr>
            <a:spLocks noChangeShapeType="1"/>
          </p:cNvSpPr>
          <p:nvPr/>
        </p:nvSpPr>
        <p:spPr bwMode="auto">
          <a:xfrm>
            <a:off x="6248400" y="5084763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30" name="Freeform 10"/>
          <p:cNvSpPr>
            <a:spLocks/>
          </p:cNvSpPr>
          <p:nvPr/>
        </p:nvSpPr>
        <p:spPr bwMode="auto">
          <a:xfrm>
            <a:off x="3152775" y="4600575"/>
            <a:ext cx="219075" cy="168275"/>
          </a:xfrm>
          <a:custGeom>
            <a:avLst/>
            <a:gdLst/>
            <a:ahLst/>
            <a:cxnLst>
              <a:cxn ang="0">
                <a:pos x="0" y="106"/>
              </a:cxn>
              <a:cxn ang="0">
                <a:pos x="31" y="42"/>
              </a:cxn>
              <a:cxn ang="0">
                <a:pos x="63" y="1"/>
              </a:cxn>
              <a:cxn ang="0">
                <a:pos x="116" y="32"/>
              </a:cxn>
              <a:cxn ang="0">
                <a:pos x="138" y="106"/>
              </a:cxn>
            </a:cxnLst>
            <a:rect l="0" t="0" r="r" b="b"/>
            <a:pathLst>
              <a:path w="138" h="106">
                <a:moveTo>
                  <a:pt x="0" y="106"/>
                </a:moveTo>
                <a:cubicBezTo>
                  <a:pt x="3" y="95"/>
                  <a:pt x="23" y="59"/>
                  <a:pt x="31" y="42"/>
                </a:cubicBezTo>
                <a:cubicBezTo>
                  <a:pt x="39" y="24"/>
                  <a:pt x="63" y="1"/>
                  <a:pt x="63" y="1"/>
                </a:cubicBezTo>
                <a:cubicBezTo>
                  <a:pt x="73" y="0"/>
                  <a:pt x="104" y="15"/>
                  <a:pt x="116" y="32"/>
                </a:cubicBezTo>
                <a:cubicBezTo>
                  <a:pt x="128" y="49"/>
                  <a:pt x="133" y="91"/>
                  <a:pt x="138" y="106"/>
                </a:cubicBezTo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31" name="Freeform 11"/>
          <p:cNvSpPr>
            <a:spLocks/>
          </p:cNvSpPr>
          <p:nvPr/>
        </p:nvSpPr>
        <p:spPr bwMode="auto">
          <a:xfrm>
            <a:off x="3454400" y="4510088"/>
            <a:ext cx="228600" cy="252412"/>
          </a:xfrm>
          <a:custGeom>
            <a:avLst/>
            <a:gdLst/>
            <a:ahLst/>
            <a:cxnLst>
              <a:cxn ang="0">
                <a:pos x="0" y="159"/>
              </a:cxn>
              <a:cxn ang="0">
                <a:pos x="31" y="69"/>
              </a:cxn>
              <a:cxn ang="0">
                <a:pos x="63" y="11"/>
              </a:cxn>
              <a:cxn ang="0">
                <a:pos x="123" y="25"/>
              </a:cxn>
              <a:cxn ang="0">
                <a:pos x="144" y="153"/>
              </a:cxn>
            </a:cxnLst>
            <a:rect l="0" t="0" r="r" b="b"/>
            <a:pathLst>
              <a:path w="144" h="159">
                <a:moveTo>
                  <a:pt x="0" y="159"/>
                </a:moveTo>
                <a:cubicBezTo>
                  <a:pt x="3" y="144"/>
                  <a:pt x="23" y="93"/>
                  <a:pt x="31" y="69"/>
                </a:cubicBezTo>
                <a:cubicBezTo>
                  <a:pt x="39" y="44"/>
                  <a:pt x="63" y="11"/>
                  <a:pt x="63" y="11"/>
                </a:cubicBezTo>
                <a:cubicBezTo>
                  <a:pt x="73" y="10"/>
                  <a:pt x="111" y="0"/>
                  <a:pt x="123" y="25"/>
                </a:cubicBezTo>
                <a:cubicBezTo>
                  <a:pt x="136" y="49"/>
                  <a:pt x="140" y="126"/>
                  <a:pt x="144" y="153"/>
                </a:cubicBezTo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32" name="Freeform 12"/>
          <p:cNvSpPr>
            <a:spLocks/>
          </p:cNvSpPr>
          <p:nvPr/>
        </p:nvSpPr>
        <p:spPr bwMode="auto">
          <a:xfrm>
            <a:off x="4319588" y="4587875"/>
            <a:ext cx="176212" cy="192088"/>
          </a:xfrm>
          <a:custGeom>
            <a:avLst/>
            <a:gdLst/>
            <a:ahLst/>
            <a:cxnLst>
              <a:cxn ang="0">
                <a:pos x="0" y="109"/>
              </a:cxn>
              <a:cxn ang="0">
                <a:pos x="25" y="43"/>
              </a:cxn>
              <a:cxn ang="0">
                <a:pos x="51" y="1"/>
              </a:cxn>
              <a:cxn ang="0">
                <a:pos x="88" y="24"/>
              </a:cxn>
              <a:cxn ang="0">
                <a:pos x="103" y="109"/>
              </a:cxn>
            </a:cxnLst>
            <a:rect l="0" t="0" r="r" b="b"/>
            <a:pathLst>
              <a:path w="103" h="109">
                <a:moveTo>
                  <a:pt x="0" y="109"/>
                </a:moveTo>
                <a:cubicBezTo>
                  <a:pt x="2" y="98"/>
                  <a:pt x="19" y="61"/>
                  <a:pt x="25" y="43"/>
                </a:cubicBezTo>
                <a:cubicBezTo>
                  <a:pt x="32" y="25"/>
                  <a:pt x="51" y="1"/>
                  <a:pt x="51" y="1"/>
                </a:cubicBezTo>
                <a:cubicBezTo>
                  <a:pt x="59" y="0"/>
                  <a:pt x="77" y="7"/>
                  <a:pt x="88" y="24"/>
                </a:cubicBezTo>
                <a:cubicBezTo>
                  <a:pt x="97" y="42"/>
                  <a:pt x="100" y="91"/>
                  <a:pt x="103" y="109"/>
                </a:cubicBezTo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33" name="Freeform 13"/>
          <p:cNvSpPr>
            <a:spLocks/>
          </p:cNvSpPr>
          <p:nvPr/>
        </p:nvSpPr>
        <p:spPr bwMode="auto">
          <a:xfrm>
            <a:off x="228600" y="4525963"/>
            <a:ext cx="2222500" cy="871537"/>
          </a:xfrm>
          <a:custGeom>
            <a:avLst/>
            <a:gdLst/>
            <a:ahLst/>
            <a:cxnLst>
              <a:cxn ang="0">
                <a:pos x="0" y="549"/>
              </a:cxn>
              <a:cxn ang="0">
                <a:pos x="142" y="71"/>
              </a:cxn>
              <a:cxn ang="0">
                <a:pos x="185" y="129"/>
              </a:cxn>
              <a:cxn ang="0">
                <a:pos x="195" y="161"/>
              </a:cxn>
              <a:cxn ang="0">
                <a:pos x="200" y="225"/>
              </a:cxn>
              <a:cxn ang="0">
                <a:pos x="238" y="199"/>
              </a:cxn>
              <a:cxn ang="0">
                <a:pos x="343" y="0"/>
              </a:cxn>
              <a:cxn ang="0">
                <a:pos x="386" y="79"/>
              </a:cxn>
              <a:cxn ang="0">
                <a:pos x="408" y="183"/>
              </a:cxn>
              <a:cxn ang="0">
                <a:pos x="434" y="230"/>
              </a:cxn>
              <a:cxn ang="0">
                <a:pos x="498" y="214"/>
              </a:cxn>
              <a:cxn ang="0">
                <a:pos x="535" y="129"/>
              </a:cxn>
              <a:cxn ang="0">
                <a:pos x="567" y="87"/>
              </a:cxn>
              <a:cxn ang="0">
                <a:pos x="599" y="92"/>
              </a:cxn>
              <a:cxn ang="0">
                <a:pos x="615" y="151"/>
              </a:cxn>
              <a:cxn ang="0">
                <a:pos x="620" y="305"/>
              </a:cxn>
              <a:cxn ang="0">
                <a:pos x="673" y="512"/>
              </a:cxn>
              <a:cxn ang="0">
                <a:pos x="721" y="491"/>
              </a:cxn>
              <a:cxn ang="0">
                <a:pos x="753" y="368"/>
              </a:cxn>
              <a:cxn ang="0">
                <a:pos x="795" y="183"/>
              </a:cxn>
              <a:cxn ang="0">
                <a:pos x="832" y="76"/>
              </a:cxn>
              <a:cxn ang="0">
                <a:pos x="848" y="29"/>
              </a:cxn>
              <a:cxn ang="0">
                <a:pos x="869" y="34"/>
              </a:cxn>
              <a:cxn ang="0">
                <a:pos x="896" y="98"/>
              </a:cxn>
              <a:cxn ang="0">
                <a:pos x="939" y="252"/>
              </a:cxn>
              <a:cxn ang="0">
                <a:pos x="965" y="421"/>
              </a:cxn>
              <a:cxn ang="0">
                <a:pos x="997" y="432"/>
              </a:cxn>
              <a:cxn ang="0">
                <a:pos x="1071" y="390"/>
              </a:cxn>
              <a:cxn ang="0">
                <a:pos x="1098" y="352"/>
              </a:cxn>
              <a:cxn ang="0">
                <a:pos x="1188" y="262"/>
              </a:cxn>
              <a:cxn ang="0">
                <a:pos x="1347" y="265"/>
              </a:cxn>
              <a:cxn ang="0">
                <a:pos x="1400" y="541"/>
              </a:cxn>
            </a:cxnLst>
            <a:rect l="0" t="0" r="r" b="b"/>
            <a:pathLst>
              <a:path w="1400" h="549">
                <a:moveTo>
                  <a:pt x="0" y="549"/>
                </a:moveTo>
                <a:cubicBezTo>
                  <a:pt x="24" y="442"/>
                  <a:pt x="2" y="167"/>
                  <a:pt x="142" y="71"/>
                </a:cubicBezTo>
                <a:cubicBezTo>
                  <a:pt x="193" y="88"/>
                  <a:pt x="166" y="69"/>
                  <a:pt x="185" y="129"/>
                </a:cubicBezTo>
                <a:cubicBezTo>
                  <a:pt x="188" y="140"/>
                  <a:pt x="195" y="161"/>
                  <a:pt x="195" y="161"/>
                </a:cubicBezTo>
                <a:cubicBezTo>
                  <a:pt x="197" y="182"/>
                  <a:pt x="191" y="206"/>
                  <a:pt x="200" y="225"/>
                </a:cubicBezTo>
                <a:cubicBezTo>
                  <a:pt x="207" y="241"/>
                  <a:pt x="229" y="215"/>
                  <a:pt x="238" y="199"/>
                </a:cubicBezTo>
                <a:cubicBezTo>
                  <a:pt x="269" y="148"/>
                  <a:pt x="290" y="33"/>
                  <a:pt x="343" y="0"/>
                </a:cubicBezTo>
                <a:cubicBezTo>
                  <a:pt x="371" y="7"/>
                  <a:pt x="370" y="56"/>
                  <a:pt x="386" y="79"/>
                </a:cubicBezTo>
                <a:cubicBezTo>
                  <a:pt x="397" y="113"/>
                  <a:pt x="396" y="149"/>
                  <a:pt x="408" y="183"/>
                </a:cubicBezTo>
                <a:cubicBezTo>
                  <a:pt x="414" y="200"/>
                  <a:pt x="434" y="230"/>
                  <a:pt x="434" y="230"/>
                </a:cubicBezTo>
                <a:cubicBezTo>
                  <a:pt x="447" y="271"/>
                  <a:pt x="483" y="235"/>
                  <a:pt x="498" y="214"/>
                </a:cubicBezTo>
                <a:cubicBezTo>
                  <a:pt x="505" y="185"/>
                  <a:pt x="518" y="154"/>
                  <a:pt x="535" y="129"/>
                </a:cubicBezTo>
                <a:cubicBezTo>
                  <a:pt x="542" y="108"/>
                  <a:pt x="549" y="99"/>
                  <a:pt x="567" y="87"/>
                </a:cubicBezTo>
                <a:cubicBezTo>
                  <a:pt x="578" y="89"/>
                  <a:pt x="590" y="86"/>
                  <a:pt x="599" y="92"/>
                </a:cubicBezTo>
                <a:cubicBezTo>
                  <a:pt x="603" y="95"/>
                  <a:pt x="613" y="145"/>
                  <a:pt x="615" y="151"/>
                </a:cubicBezTo>
                <a:cubicBezTo>
                  <a:pt x="617" y="202"/>
                  <a:pt x="618" y="254"/>
                  <a:pt x="620" y="305"/>
                </a:cubicBezTo>
                <a:cubicBezTo>
                  <a:pt x="622" y="347"/>
                  <a:pt x="621" y="493"/>
                  <a:pt x="673" y="512"/>
                </a:cubicBezTo>
                <a:cubicBezTo>
                  <a:pt x="690" y="505"/>
                  <a:pt x="705" y="501"/>
                  <a:pt x="721" y="491"/>
                </a:cubicBezTo>
                <a:cubicBezTo>
                  <a:pt x="743" y="456"/>
                  <a:pt x="746" y="409"/>
                  <a:pt x="753" y="368"/>
                </a:cubicBezTo>
                <a:cubicBezTo>
                  <a:pt x="764" y="306"/>
                  <a:pt x="784" y="245"/>
                  <a:pt x="795" y="183"/>
                </a:cubicBezTo>
                <a:cubicBezTo>
                  <a:pt x="802" y="145"/>
                  <a:pt x="815" y="110"/>
                  <a:pt x="832" y="76"/>
                </a:cubicBezTo>
                <a:cubicBezTo>
                  <a:pt x="839" y="61"/>
                  <a:pt x="848" y="29"/>
                  <a:pt x="848" y="29"/>
                </a:cubicBezTo>
                <a:cubicBezTo>
                  <a:pt x="855" y="31"/>
                  <a:pt x="863" y="30"/>
                  <a:pt x="869" y="34"/>
                </a:cubicBezTo>
                <a:cubicBezTo>
                  <a:pt x="876" y="40"/>
                  <a:pt x="885" y="82"/>
                  <a:pt x="896" y="98"/>
                </a:cubicBezTo>
                <a:cubicBezTo>
                  <a:pt x="912" y="149"/>
                  <a:pt x="925" y="200"/>
                  <a:pt x="939" y="252"/>
                </a:cubicBezTo>
                <a:cubicBezTo>
                  <a:pt x="940" y="273"/>
                  <a:pt x="931" y="395"/>
                  <a:pt x="965" y="421"/>
                </a:cubicBezTo>
                <a:cubicBezTo>
                  <a:pt x="968" y="423"/>
                  <a:pt x="994" y="431"/>
                  <a:pt x="997" y="432"/>
                </a:cubicBezTo>
                <a:cubicBezTo>
                  <a:pt x="1034" y="422"/>
                  <a:pt x="1050" y="421"/>
                  <a:pt x="1071" y="390"/>
                </a:cubicBezTo>
                <a:cubicBezTo>
                  <a:pt x="1080" y="377"/>
                  <a:pt x="1098" y="352"/>
                  <a:pt x="1098" y="352"/>
                </a:cubicBezTo>
                <a:cubicBezTo>
                  <a:pt x="1115" y="301"/>
                  <a:pt x="1140" y="280"/>
                  <a:pt x="1188" y="262"/>
                </a:cubicBezTo>
                <a:cubicBezTo>
                  <a:pt x="1235" y="248"/>
                  <a:pt x="1312" y="219"/>
                  <a:pt x="1347" y="265"/>
                </a:cubicBezTo>
                <a:cubicBezTo>
                  <a:pt x="1382" y="311"/>
                  <a:pt x="1389" y="484"/>
                  <a:pt x="1400" y="541"/>
                </a:cubicBezTo>
              </a:path>
            </a:pathLst>
          </a:custGeom>
          <a:solidFill>
            <a:schemeClr val="accent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34" name="Freeform 14"/>
          <p:cNvSpPr>
            <a:spLocks/>
          </p:cNvSpPr>
          <p:nvPr/>
        </p:nvSpPr>
        <p:spPr bwMode="auto">
          <a:xfrm>
            <a:off x="6705600" y="3865563"/>
            <a:ext cx="2222500" cy="871537"/>
          </a:xfrm>
          <a:custGeom>
            <a:avLst/>
            <a:gdLst/>
            <a:ahLst/>
            <a:cxnLst>
              <a:cxn ang="0">
                <a:pos x="0" y="549"/>
              </a:cxn>
              <a:cxn ang="0">
                <a:pos x="142" y="71"/>
              </a:cxn>
              <a:cxn ang="0">
                <a:pos x="185" y="129"/>
              </a:cxn>
              <a:cxn ang="0">
                <a:pos x="195" y="161"/>
              </a:cxn>
              <a:cxn ang="0">
                <a:pos x="200" y="225"/>
              </a:cxn>
              <a:cxn ang="0">
                <a:pos x="238" y="199"/>
              </a:cxn>
              <a:cxn ang="0">
                <a:pos x="343" y="0"/>
              </a:cxn>
              <a:cxn ang="0">
                <a:pos x="386" y="79"/>
              </a:cxn>
              <a:cxn ang="0">
                <a:pos x="408" y="183"/>
              </a:cxn>
              <a:cxn ang="0">
                <a:pos x="434" y="230"/>
              </a:cxn>
              <a:cxn ang="0">
                <a:pos x="498" y="214"/>
              </a:cxn>
              <a:cxn ang="0">
                <a:pos x="535" y="129"/>
              </a:cxn>
              <a:cxn ang="0">
                <a:pos x="567" y="87"/>
              </a:cxn>
              <a:cxn ang="0">
                <a:pos x="599" y="92"/>
              </a:cxn>
              <a:cxn ang="0">
                <a:pos x="615" y="151"/>
              </a:cxn>
              <a:cxn ang="0">
                <a:pos x="620" y="305"/>
              </a:cxn>
              <a:cxn ang="0">
                <a:pos x="673" y="512"/>
              </a:cxn>
              <a:cxn ang="0">
                <a:pos x="721" y="491"/>
              </a:cxn>
              <a:cxn ang="0">
                <a:pos x="753" y="368"/>
              </a:cxn>
              <a:cxn ang="0">
                <a:pos x="795" y="183"/>
              </a:cxn>
              <a:cxn ang="0">
                <a:pos x="832" y="76"/>
              </a:cxn>
              <a:cxn ang="0">
                <a:pos x="848" y="29"/>
              </a:cxn>
              <a:cxn ang="0">
                <a:pos x="869" y="34"/>
              </a:cxn>
              <a:cxn ang="0">
                <a:pos x="896" y="98"/>
              </a:cxn>
              <a:cxn ang="0">
                <a:pos x="939" y="252"/>
              </a:cxn>
              <a:cxn ang="0">
                <a:pos x="965" y="421"/>
              </a:cxn>
              <a:cxn ang="0">
                <a:pos x="997" y="432"/>
              </a:cxn>
              <a:cxn ang="0">
                <a:pos x="1071" y="390"/>
              </a:cxn>
              <a:cxn ang="0">
                <a:pos x="1098" y="352"/>
              </a:cxn>
              <a:cxn ang="0">
                <a:pos x="1188" y="262"/>
              </a:cxn>
              <a:cxn ang="0">
                <a:pos x="1347" y="265"/>
              </a:cxn>
              <a:cxn ang="0">
                <a:pos x="1400" y="541"/>
              </a:cxn>
            </a:cxnLst>
            <a:rect l="0" t="0" r="r" b="b"/>
            <a:pathLst>
              <a:path w="1400" h="549">
                <a:moveTo>
                  <a:pt x="0" y="549"/>
                </a:moveTo>
                <a:cubicBezTo>
                  <a:pt x="24" y="442"/>
                  <a:pt x="2" y="167"/>
                  <a:pt x="142" y="71"/>
                </a:cubicBezTo>
                <a:cubicBezTo>
                  <a:pt x="193" y="88"/>
                  <a:pt x="166" y="69"/>
                  <a:pt x="185" y="129"/>
                </a:cubicBezTo>
                <a:cubicBezTo>
                  <a:pt x="188" y="140"/>
                  <a:pt x="195" y="161"/>
                  <a:pt x="195" y="161"/>
                </a:cubicBezTo>
                <a:cubicBezTo>
                  <a:pt x="197" y="182"/>
                  <a:pt x="191" y="206"/>
                  <a:pt x="200" y="225"/>
                </a:cubicBezTo>
                <a:cubicBezTo>
                  <a:pt x="207" y="241"/>
                  <a:pt x="229" y="215"/>
                  <a:pt x="238" y="199"/>
                </a:cubicBezTo>
                <a:cubicBezTo>
                  <a:pt x="269" y="148"/>
                  <a:pt x="290" y="33"/>
                  <a:pt x="343" y="0"/>
                </a:cubicBezTo>
                <a:cubicBezTo>
                  <a:pt x="371" y="7"/>
                  <a:pt x="370" y="56"/>
                  <a:pt x="386" y="79"/>
                </a:cubicBezTo>
                <a:cubicBezTo>
                  <a:pt x="397" y="113"/>
                  <a:pt x="396" y="149"/>
                  <a:pt x="408" y="183"/>
                </a:cubicBezTo>
                <a:cubicBezTo>
                  <a:pt x="414" y="200"/>
                  <a:pt x="434" y="230"/>
                  <a:pt x="434" y="230"/>
                </a:cubicBezTo>
                <a:cubicBezTo>
                  <a:pt x="447" y="271"/>
                  <a:pt x="483" y="235"/>
                  <a:pt x="498" y="214"/>
                </a:cubicBezTo>
                <a:cubicBezTo>
                  <a:pt x="505" y="185"/>
                  <a:pt x="518" y="154"/>
                  <a:pt x="535" y="129"/>
                </a:cubicBezTo>
                <a:cubicBezTo>
                  <a:pt x="542" y="108"/>
                  <a:pt x="549" y="99"/>
                  <a:pt x="567" y="87"/>
                </a:cubicBezTo>
                <a:cubicBezTo>
                  <a:pt x="578" y="89"/>
                  <a:pt x="590" y="86"/>
                  <a:pt x="599" y="92"/>
                </a:cubicBezTo>
                <a:cubicBezTo>
                  <a:pt x="603" y="95"/>
                  <a:pt x="613" y="145"/>
                  <a:pt x="615" y="151"/>
                </a:cubicBezTo>
                <a:cubicBezTo>
                  <a:pt x="617" y="202"/>
                  <a:pt x="618" y="254"/>
                  <a:pt x="620" y="305"/>
                </a:cubicBezTo>
                <a:cubicBezTo>
                  <a:pt x="622" y="347"/>
                  <a:pt x="621" y="493"/>
                  <a:pt x="673" y="512"/>
                </a:cubicBezTo>
                <a:cubicBezTo>
                  <a:pt x="690" y="505"/>
                  <a:pt x="705" y="501"/>
                  <a:pt x="721" y="491"/>
                </a:cubicBezTo>
                <a:cubicBezTo>
                  <a:pt x="743" y="456"/>
                  <a:pt x="746" y="409"/>
                  <a:pt x="753" y="368"/>
                </a:cubicBezTo>
                <a:cubicBezTo>
                  <a:pt x="764" y="306"/>
                  <a:pt x="784" y="245"/>
                  <a:pt x="795" y="183"/>
                </a:cubicBezTo>
                <a:cubicBezTo>
                  <a:pt x="802" y="145"/>
                  <a:pt x="815" y="110"/>
                  <a:pt x="832" y="76"/>
                </a:cubicBezTo>
                <a:cubicBezTo>
                  <a:pt x="839" y="61"/>
                  <a:pt x="848" y="29"/>
                  <a:pt x="848" y="29"/>
                </a:cubicBezTo>
                <a:cubicBezTo>
                  <a:pt x="855" y="31"/>
                  <a:pt x="863" y="30"/>
                  <a:pt x="869" y="34"/>
                </a:cubicBezTo>
                <a:cubicBezTo>
                  <a:pt x="876" y="40"/>
                  <a:pt x="885" y="82"/>
                  <a:pt x="896" y="98"/>
                </a:cubicBezTo>
                <a:cubicBezTo>
                  <a:pt x="912" y="149"/>
                  <a:pt x="925" y="200"/>
                  <a:pt x="939" y="252"/>
                </a:cubicBezTo>
                <a:cubicBezTo>
                  <a:pt x="940" y="273"/>
                  <a:pt x="931" y="395"/>
                  <a:pt x="965" y="421"/>
                </a:cubicBezTo>
                <a:cubicBezTo>
                  <a:pt x="968" y="423"/>
                  <a:pt x="994" y="431"/>
                  <a:pt x="997" y="432"/>
                </a:cubicBezTo>
                <a:cubicBezTo>
                  <a:pt x="1034" y="422"/>
                  <a:pt x="1050" y="421"/>
                  <a:pt x="1071" y="390"/>
                </a:cubicBezTo>
                <a:cubicBezTo>
                  <a:pt x="1080" y="377"/>
                  <a:pt x="1098" y="352"/>
                  <a:pt x="1098" y="352"/>
                </a:cubicBezTo>
                <a:cubicBezTo>
                  <a:pt x="1115" y="301"/>
                  <a:pt x="1140" y="280"/>
                  <a:pt x="1188" y="262"/>
                </a:cubicBezTo>
                <a:cubicBezTo>
                  <a:pt x="1235" y="248"/>
                  <a:pt x="1312" y="219"/>
                  <a:pt x="1347" y="265"/>
                </a:cubicBezTo>
                <a:cubicBezTo>
                  <a:pt x="1382" y="311"/>
                  <a:pt x="1389" y="484"/>
                  <a:pt x="1400" y="541"/>
                </a:cubicBezTo>
              </a:path>
            </a:pathLst>
          </a:custGeom>
          <a:solidFill>
            <a:schemeClr val="accent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35" name="Freeform 15"/>
          <p:cNvSpPr>
            <a:spLocks/>
          </p:cNvSpPr>
          <p:nvPr/>
        </p:nvSpPr>
        <p:spPr bwMode="auto">
          <a:xfrm>
            <a:off x="3867150" y="4656138"/>
            <a:ext cx="150813" cy="112712"/>
          </a:xfrm>
          <a:custGeom>
            <a:avLst/>
            <a:gdLst/>
            <a:ahLst/>
            <a:cxnLst>
              <a:cxn ang="0">
                <a:pos x="0" y="106"/>
              </a:cxn>
              <a:cxn ang="0">
                <a:pos x="31" y="42"/>
              </a:cxn>
              <a:cxn ang="0">
                <a:pos x="63" y="1"/>
              </a:cxn>
              <a:cxn ang="0">
                <a:pos x="116" y="32"/>
              </a:cxn>
              <a:cxn ang="0">
                <a:pos x="138" y="106"/>
              </a:cxn>
            </a:cxnLst>
            <a:rect l="0" t="0" r="r" b="b"/>
            <a:pathLst>
              <a:path w="138" h="106">
                <a:moveTo>
                  <a:pt x="0" y="106"/>
                </a:moveTo>
                <a:cubicBezTo>
                  <a:pt x="3" y="95"/>
                  <a:pt x="23" y="59"/>
                  <a:pt x="31" y="42"/>
                </a:cubicBezTo>
                <a:cubicBezTo>
                  <a:pt x="39" y="24"/>
                  <a:pt x="63" y="1"/>
                  <a:pt x="63" y="1"/>
                </a:cubicBezTo>
                <a:cubicBezTo>
                  <a:pt x="73" y="0"/>
                  <a:pt x="104" y="15"/>
                  <a:pt x="116" y="32"/>
                </a:cubicBezTo>
                <a:cubicBezTo>
                  <a:pt x="128" y="49"/>
                  <a:pt x="133" y="91"/>
                  <a:pt x="138" y="106"/>
                </a:cubicBezTo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36" name="Text Box 16"/>
          <p:cNvSpPr txBox="1">
            <a:spLocks noChangeArrowheads="1"/>
          </p:cNvSpPr>
          <p:nvPr/>
        </p:nvSpPr>
        <p:spPr bwMode="auto">
          <a:xfrm>
            <a:off x="3176588" y="3870911"/>
            <a:ext cx="19014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600" dirty="0"/>
              <a:t>Drop </a:t>
            </a:r>
            <a:r>
              <a:rPr lang="en-US" altLang="zh-CN" sz="1600" dirty="0">
                <a:solidFill>
                  <a:srgbClr val="FF0000"/>
                </a:solidFill>
              </a:rPr>
              <a:t>if congested</a:t>
            </a:r>
          </a:p>
        </p:txBody>
      </p:sp>
      <p:sp>
        <p:nvSpPr>
          <p:cNvPr id="952337" name="Line 17"/>
          <p:cNvSpPr>
            <a:spLocks noChangeShapeType="1"/>
          </p:cNvSpPr>
          <p:nvPr/>
        </p:nvSpPr>
        <p:spPr bwMode="auto">
          <a:xfrm flipH="1">
            <a:off x="3352800" y="4246563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38" name="Line 18"/>
          <p:cNvSpPr>
            <a:spLocks noChangeShapeType="1"/>
          </p:cNvSpPr>
          <p:nvPr/>
        </p:nvSpPr>
        <p:spPr bwMode="auto">
          <a:xfrm flipH="1">
            <a:off x="3616325" y="4246563"/>
            <a:ext cx="117475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39" name="Line 19"/>
          <p:cNvSpPr>
            <a:spLocks noChangeShapeType="1"/>
          </p:cNvSpPr>
          <p:nvPr/>
        </p:nvSpPr>
        <p:spPr bwMode="auto">
          <a:xfrm>
            <a:off x="3962400" y="424656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40" name="Line 20"/>
          <p:cNvSpPr>
            <a:spLocks noChangeShapeType="1"/>
          </p:cNvSpPr>
          <p:nvPr/>
        </p:nvSpPr>
        <p:spPr bwMode="auto">
          <a:xfrm>
            <a:off x="4191000" y="4246563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41" name="Freeform 21"/>
          <p:cNvSpPr>
            <a:spLocks/>
          </p:cNvSpPr>
          <p:nvPr/>
        </p:nvSpPr>
        <p:spPr bwMode="auto">
          <a:xfrm>
            <a:off x="6705600" y="5389563"/>
            <a:ext cx="2222500" cy="631825"/>
          </a:xfrm>
          <a:custGeom>
            <a:avLst/>
            <a:gdLst/>
            <a:ahLst/>
            <a:cxnLst>
              <a:cxn ang="0">
                <a:pos x="0" y="398"/>
              </a:cxn>
              <a:cxn ang="0">
                <a:pos x="81" y="11"/>
              </a:cxn>
              <a:cxn ang="0">
                <a:pos x="198" y="11"/>
              </a:cxn>
              <a:cxn ang="0">
                <a:pos x="200" y="86"/>
              </a:cxn>
              <a:cxn ang="0">
                <a:pos x="238" y="61"/>
              </a:cxn>
              <a:cxn ang="0">
                <a:pos x="272" y="5"/>
              </a:cxn>
              <a:cxn ang="0">
                <a:pos x="410" y="16"/>
              </a:cxn>
              <a:cxn ang="0">
                <a:pos x="408" y="46"/>
              </a:cxn>
              <a:cxn ang="0">
                <a:pos x="434" y="91"/>
              </a:cxn>
              <a:cxn ang="0">
                <a:pos x="498" y="76"/>
              </a:cxn>
              <a:cxn ang="0">
                <a:pos x="511" y="16"/>
              </a:cxn>
              <a:cxn ang="0">
                <a:pos x="607" y="11"/>
              </a:cxn>
              <a:cxn ang="0">
                <a:pos x="620" y="163"/>
              </a:cxn>
              <a:cxn ang="0">
                <a:pos x="673" y="362"/>
              </a:cxn>
              <a:cxn ang="0">
                <a:pos x="721" y="342"/>
              </a:cxn>
              <a:cxn ang="0">
                <a:pos x="753" y="224"/>
              </a:cxn>
              <a:cxn ang="0">
                <a:pos x="795" y="46"/>
              </a:cxn>
              <a:cxn ang="0">
                <a:pos x="808" y="21"/>
              </a:cxn>
              <a:cxn ang="0">
                <a:pos x="911" y="18"/>
              </a:cxn>
              <a:cxn ang="0">
                <a:pos x="939" y="112"/>
              </a:cxn>
              <a:cxn ang="0">
                <a:pos x="965" y="275"/>
              </a:cxn>
              <a:cxn ang="0">
                <a:pos x="997" y="285"/>
              </a:cxn>
              <a:cxn ang="0">
                <a:pos x="1071" y="245"/>
              </a:cxn>
              <a:cxn ang="0">
                <a:pos x="1098" y="209"/>
              </a:cxn>
              <a:cxn ang="0">
                <a:pos x="1188" y="122"/>
              </a:cxn>
              <a:cxn ang="0">
                <a:pos x="1347" y="125"/>
              </a:cxn>
              <a:cxn ang="0">
                <a:pos x="1400" y="390"/>
              </a:cxn>
            </a:cxnLst>
            <a:rect l="0" t="0" r="r" b="b"/>
            <a:pathLst>
              <a:path w="1400" h="398">
                <a:moveTo>
                  <a:pt x="0" y="398"/>
                </a:moveTo>
                <a:cubicBezTo>
                  <a:pt x="24" y="295"/>
                  <a:pt x="7" y="133"/>
                  <a:pt x="81" y="11"/>
                </a:cubicBezTo>
                <a:cubicBezTo>
                  <a:pt x="132" y="28"/>
                  <a:pt x="113" y="5"/>
                  <a:pt x="198" y="11"/>
                </a:cubicBezTo>
                <a:cubicBezTo>
                  <a:pt x="218" y="24"/>
                  <a:pt x="193" y="77"/>
                  <a:pt x="200" y="86"/>
                </a:cubicBezTo>
                <a:cubicBezTo>
                  <a:pt x="207" y="102"/>
                  <a:pt x="229" y="77"/>
                  <a:pt x="238" y="61"/>
                </a:cubicBezTo>
                <a:cubicBezTo>
                  <a:pt x="269" y="12"/>
                  <a:pt x="219" y="37"/>
                  <a:pt x="272" y="5"/>
                </a:cubicBezTo>
                <a:cubicBezTo>
                  <a:pt x="300" y="12"/>
                  <a:pt x="405" y="0"/>
                  <a:pt x="410" y="16"/>
                </a:cubicBezTo>
                <a:cubicBezTo>
                  <a:pt x="421" y="49"/>
                  <a:pt x="396" y="13"/>
                  <a:pt x="408" y="46"/>
                </a:cubicBezTo>
                <a:cubicBezTo>
                  <a:pt x="414" y="62"/>
                  <a:pt x="434" y="91"/>
                  <a:pt x="434" y="91"/>
                </a:cubicBezTo>
                <a:cubicBezTo>
                  <a:pt x="447" y="131"/>
                  <a:pt x="483" y="96"/>
                  <a:pt x="498" y="76"/>
                </a:cubicBezTo>
                <a:cubicBezTo>
                  <a:pt x="505" y="48"/>
                  <a:pt x="494" y="40"/>
                  <a:pt x="511" y="16"/>
                </a:cubicBezTo>
                <a:cubicBezTo>
                  <a:pt x="528" y="5"/>
                  <a:pt x="580" y="11"/>
                  <a:pt x="607" y="11"/>
                </a:cubicBezTo>
                <a:cubicBezTo>
                  <a:pt x="625" y="36"/>
                  <a:pt x="608" y="105"/>
                  <a:pt x="620" y="163"/>
                </a:cubicBezTo>
                <a:cubicBezTo>
                  <a:pt x="622" y="204"/>
                  <a:pt x="621" y="344"/>
                  <a:pt x="673" y="362"/>
                </a:cubicBezTo>
                <a:cubicBezTo>
                  <a:pt x="690" y="356"/>
                  <a:pt x="705" y="352"/>
                  <a:pt x="721" y="342"/>
                </a:cubicBezTo>
                <a:cubicBezTo>
                  <a:pt x="743" y="309"/>
                  <a:pt x="746" y="263"/>
                  <a:pt x="753" y="224"/>
                </a:cubicBezTo>
                <a:cubicBezTo>
                  <a:pt x="764" y="164"/>
                  <a:pt x="784" y="106"/>
                  <a:pt x="795" y="46"/>
                </a:cubicBezTo>
                <a:cubicBezTo>
                  <a:pt x="802" y="9"/>
                  <a:pt x="791" y="54"/>
                  <a:pt x="808" y="21"/>
                </a:cubicBezTo>
                <a:cubicBezTo>
                  <a:pt x="825" y="7"/>
                  <a:pt x="885" y="12"/>
                  <a:pt x="911" y="18"/>
                </a:cubicBezTo>
                <a:cubicBezTo>
                  <a:pt x="927" y="67"/>
                  <a:pt x="925" y="62"/>
                  <a:pt x="939" y="112"/>
                </a:cubicBezTo>
                <a:cubicBezTo>
                  <a:pt x="940" y="133"/>
                  <a:pt x="931" y="250"/>
                  <a:pt x="965" y="275"/>
                </a:cubicBezTo>
                <a:cubicBezTo>
                  <a:pt x="968" y="277"/>
                  <a:pt x="994" y="285"/>
                  <a:pt x="997" y="285"/>
                </a:cubicBezTo>
                <a:cubicBezTo>
                  <a:pt x="1034" y="276"/>
                  <a:pt x="1050" y="275"/>
                  <a:pt x="1071" y="245"/>
                </a:cubicBezTo>
                <a:cubicBezTo>
                  <a:pt x="1080" y="233"/>
                  <a:pt x="1098" y="209"/>
                  <a:pt x="1098" y="209"/>
                </a:cubicBezTo>
                <a:cubicBezTo>
                  <a:pt x="1115" y="159"/>
                  <a:pt x="1140" y="139"/>
                  <a:pt x="1188" y="122"/>
                </a:cubicBezTo>
                <a:cubicBezTo>
                  <a:pt x="1235" y="109"/>
                  <a:pt x="1312" y="81"/>
                  <a:pt x="1347" y="125"/>
                </a:cubicBezTo>
                <a:cubicBezTo>
                  <a:pt x="1382" y="169"/>
                  <a:pt x="1389" y="335"/>
                  <a:pt x="1400" y="390"/>
                </a:cubicBezTo>
              </a:path>
            </a:pathLst>
          </a:custGeom>
          <a:solidFill>
            <a:schemeClr val="accent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42" name="Line 22"/>
          <p:cNvSpPr>
            <a:spLocks noChangeShapeType="1"/>
          </p:cNvSpPr>
          <p:nvPr/>
        </p:nvSpPr>
        <p:spPr bwMode="auto">
          <a:xfrm flipV="1">
            <a:off x="6248400" y="4398963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43" name="Text Box 23"/>
          <p:cNvSpPr txBox="1">
            <a:spLocks noChangeArrowheads="1"/>
          </p:cNvSpPr>
          <p:nvPr/>
        </p:nvSpPr>
        <p:spPr bwMode="auto">
          <a:xfrm>
            <a:off x="6400800" y="5130800"/>
            <a:ext cx="10429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CN" sz="1600"/>
              <a:t>Congested</a:t>
            </a:r>
          </a:p>
        </p:txBody>
      </p:sp>
      <p:sp>
        <p:nvSpPr>
          <p:cNvPr id="952344" name="Text Box 24"/>
          <p:cNvSpPr txBox="1">
            <a:spLocks noChangeArrowheads="1"/>
          </p:cNvSpPr>
          <p:nvPr/>
        </p:nvSpPr>
        <p:spPr bwMode="auto">
          <a:xfrm>
            <a:off x="6400800" y="4703763"/>
            <a:ext cx="12461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CN" sz="1600"/>
              <a:t>Uncongested</a:t>
            </a:r>
          </a:p>
        </p:txBody>
      </p:sp>
      <p:sp>
        <p:nvSpPr>
          <p:cNvPr id="952345" name="Freeform 25"/>
          <p:cNvSpPr>
            <a:spLocks/>
          </p:cNvSpPr>
          <p:nvPr/>
        </p:nvSpPr>
        <p:spPr bwMode="auto">
          <a:xfrm>
            <a:off x="2895600" y="1808163"/>
            <a:ext cx="3352800" cy="1752600"/>
          </a:xfrm>
          <a:custGeom>
            <a:avLst/>
            <a:gdLst/>
            <a:ahLst/>
            <a:cxnLst>
              <a:cxn ang="0">
                <a:pos x="323" y="1093"/>
              </a:cxn>
              <a:cxn ang="0">
                <a:pos x="308" y="1201"/>
              </a:cxn>
              <a:cxn ang="0">
                <a:pos x="605" y="1437"/>
              </a:cxn>
              <a:cxn ang="0">
                <a:pos x="682" y="1431"/>
              </a:cxn>
              <a:cxn ang="0">
                <a:pos x="856" y="1288"/>
              </a:cxn>
              <a:cxn ang="0">
                <a:pos x="861" y="1272"/>
              </a:cxn>
              <a:cxn ang="0">
                <a:pos x="856" y="1252"/>
              </a:cxn>
              <a:cxn ang="0">
                <a:pos x="867" y="1262"/>
              </a:cxn>
              <a:cxn ang="0">
                <a:pos x="908" y="1288"/>
              </a:cxn>
              <a:cxn ang="0">
                <a:pos x="985" y="1308"/>
              </a:cxn>
              <a:cxn ang="0">
                <a:pos x="1123" y="1303"/>
              </a:cxn>
              <a:cxn ang="0">
                <a:pos x="1164" y="1293"/>
              </a:cxn>
              <a:cxn ang="0">
                <a:pos x="1308" y="1180"/>
              </a:cxn>
              <a:cxn ang="0">
                <a:pos x="1328" y="1119"/>
              </a:cxn>
              <a:cxn ang="0">
                <a:pos x="1333" y="1052"/>
              </a:cxn>
              <a:cxn ang="0">
                <a:pos x="1385" y="1011"/>
              </a:cxn>
              <a:cxn ang="0">
                <a:pos x="1492" y="903"/>
              </a:cxn>
              <a:cxn ang="0">
                <a:pos x="1538" y="816"/>
              </a:cxn>
              <a:cxn ang="0">
                <a:pos x="1549" y="770"/>
              </a:cxn>
              <a:cxn ang="0">
                <a:pos x="1518" y="636"/>
              </a:cxn>
              <a:cxn ang="0">
                <a:pos x="1492" y="565"/>
              </a:cxn>
              <a:cxn ang="0">
                <a:pos x="1461" y="498"/>
              </a:cxn>
              <a:cxn ang="0">
                <a:pos x="1523" y="436"/>
              </a:cxn>
              <a:cxn ang="0">
                <a:pos x="1538" y="365"/>
              </a:cxn>
              <a:cxn ang="0">
                <a:pos x="1390" y="149"/>
              </a:cxn>
              <a:cxn ang="0">
                <a:pos x="1246" y="62"/>
              </a:cxn>
              <a:cxn ang="0">
                <a:pos x="1159" y="83"/>
              </a:cxn>
              <a:cxn ang="0">
                <a:pos x="1123" y="36"/>
              </a:cxn>
              <a:cxn ang="0">
                <a:pos x="1015" y="1"/>
              </a:cxn>
              <a:cxn ang="0">
                <a:pos x="815" y="16"/>
              </a:cxn>
              <a:cxn ang="0">
                <a:pos x="723" y="77"/>
              </a:cxn>
              <a:cxn ang="0">
                <a:pos x="702" y="134"/>
              </a:cxn>
              <a:cxn ang="0">
                <a:pos x="569" y="26"/>
              </a:cxn>
              <a:cxn ang="0">
                <a:pos x="415" y="31"/>
              </a:cxn>
              <a:cxn ang="0">
                <a:pos x="318" y="108"/>
              </a:cxn>
              <a:cxn ang="0">
                <a:pos x="205" y="31"/>
              </a:cxn>
              <a:cxn ang="0">
                <a:pos x="77" y="72"/>
              </a:cxn>
              <a:cxn ang="0">
                <a:pos x="0" y="170"/>
              </a:cxn>
              <a:cxn ang="0">
                <a:pos x="108" y="395"/>
              </a:cxn>
              <a:cxn ang="0">
                <a:pos x="92" y="431"/>
              </a:cxn>
              <a:cxn ang="0">
                <a:pos x="61" y="452"/>
              </a:cxn>
              <a:cxn ang="0">
                <a:pos x="51" y="472"/>
              </a:cxn>
              <a:cxn ang="0">
                <a:pos x="41" y="483"/>
              </a:cxn>
              <a:cxn ang="0">
                <a:pos x="10" y="560"/>
              </a:cxn>
              <a:cxn ang="0">
                <a:pos x="56" y="713"/>
              </a:cxn>
              <a:cxn ang="0">
                <a:pos x="87" y="729"/>
              </a:cxn>
              <a:cxn ang="0">
                <a:pos x="46" y="765"/>
              </a:cxn>
              <a:cxn ang="0">
                <a:pos x="15" y="821"/>
              </a:cxn>
              <a:cxn ang="0">
                <a:pos x="20" y="893"/>
              </a:cxn>
              <a:cxn ang="0">
                <a:pos x="36" y="929"/>
              </a:cxn>
              <a:cxn ang="0">
                <a:pos x="313" y="1067"/>
              </a:cxn>
              <a:cxn ang="0">
                <a:pos x="323" y="1093"/>
              </a:cxn>
            </a:cxnLst>
            <a:rect l="0" t="0" r="r" b="b"/>
            <a:pathLst>
              <a:path w="1549" h="1437">
                <a:moveTo>
                  <a:pt x="323" y="1093"/>
                </a:moveTo>
                <a:cubicBezTo>
                  <a:pt x="319" y="1130"/>
                  <a:pt x="314" y="1165"/>
                  <a:pt x="308" y="1201"/>
                </a:cubicBezTo>
                <a:cubicBezTo>
                  <a:pt x="323" y="1353"/>
                  <a:pt x="469" y="1424"/>
                  <a:pt x="605" y="1437"/>
                </a:cubicBezTo>
                <a:cubicBezTo>
                  <a:pt x="631" y="1435"/>
                  <a:pt x="657" y="1435"/>
                  <a:pt x="682" y="1431"/>
                </a:cubicBezTo>
                <a:cubicBezTo>
                  <a:pt x="763" y="1418"/>
                  <a:pt x="809" y="1346"/>
                  <a:pt x="856" y="1288"/>
                </a:cubicBezTo>
                <a:cubicBezTo>
                  <a:pt x="858" y="1283"/>
                  <a:pt x="861" y="1278"/>
                  <a:pt x="861" y="1272"/>
                </a:cubicBezTo>
                <a:cubicBezTo>
                  <a:pt x="861" y="1265"/>
                  <a:pt x="852" y="1258"/>
                  <a:pt x="856" y="1252"/>
                </a:cubicBezTo>
                <a:cubicBezTo>
                  <a:pt x="859" y="1248"/>
                  <a:pt x="863" y="1259"/>
                  <a:pt x="867" y="1262"/>
                </a:cubicBezTo>
                <a:cubicBezTo>
                  <a:pt x="880" y="1271"/>
                  <a:pt x="894" y="1279"/>
                  <a:pt x="908" y="1288"/>
                </a:cubicBezTo>
                <a:cubicBezTo>
                  <a:pt x="927" y="1300"/>
                  <a:pt x="963" y="1303"/>
                  <a:pt x="985" y="1308"/>
                </a:cubicBezTo>
                <a:cubicBezTo>
                  <a:pt x="1031" y="1306"/>
                  <a:pt x="1077" y="1307"/>
                  <a:pt x="1123" y="1303"/>
                </a:cubicBezTo>
                <a:cubicBezTo>
                  <a:pt x="1137" y="1302"/>
                  <a:pt x="1164" y="1293"/>
                  <a:pt x="1164" y="1293"/>
                </a:cubicBezTo>
                <a:cubicBezTo>
                  <a:pt x="1220" y="1261"/>
                  <a:pt x="1269" y="1233"/>
                  <a:pt x="1308" y="1180"/>
                </a:cubicBezTo>
                <a:cubicBezTo>
                  <a:pt x="1315" y="1160"/>
                  <a:pt x="1323" y="1140"/>
                  <a:pt x="1328" y="1119"/>
                </a:cubicBezTo>
                <a:cubicBezTo>
                  <a:pt x="1330" y="1097"/>
                  <a:pt x="1328" y="1074"/>
                  <a:pt x="1333" y="1052"/>
                </a:cubicBezTo>
                <a:cubicBezTo>
                  <a:pt x="1336" y="1038"/>
                  <a:pt x="1375" y="1020"/>
                  <a:pt x="1385" y="1011"/>
                </a:cubicBezTo>
                <a:cubicBezTo>
                  <a:pt x="1422" y="978"/>
                  <a:pt x="1451" y="930"/>
                  <a:pt x="1492" y="903"/>
                </a:cubicBezTo>
                <a:cubicBezTo>
                  <a:pt x="1508" y="874"/>
                  <a:pt x="1529" y="848"/>
                  <a:pt x="1538" y="816"/>
                </a:cubicBezTo>
                <a:cubicBezTo>
                  <a:pt x="1542" y="801"/>
                  <a:pt x="1549" y="770"/>
                  <a:pt x="1549" y="770"/>
                </a:cubicBezTo>
                <a:cubicBezTo>
                  <a:pt x="1544" y="724"/>
                  <a:pt x="1538" y="678"/>
                  <a:pt x="1518" y="636"/>
                </a:cubicBezTo>
                <a:cubicBezTo>
                  <a:pt x="1510" y="594"/>
                  <a:pt x="1517" y="619"/>
                  <a:pt x="1492" y="565"/>
                </a:cubicBezTo>
                <a:cubicBezTo>
                  <a:pt x="1476" y="530"/>
                  <a:pt x="1488" y="523"/>
                  <a:pt x="1461" y="498"/>
                </a:cubicBezTo>
                <a:cubicBezTo>
                  <a:pt x="1477" y="476"/>
                  <a:pt x="1501" y="452"/>
                  <a:pt x="1523" y="436"/>
                </a:cubicBezTo>
                <a:cubicBezTo>
                  <a:pt x="1537" y="393"/>
                  <a:pt x="1532" y="416"/>
                  <a:pt x="1538" y="365"/>
                </a:cubicBezTo>
                <a:cubicBezTo>
                  <a:pt x="1522" y="249"/>
                  <a:pt x="1482" y="214"/>
                  <a:pt x="1390" y="149"/>
                </a:cubicBezTo>
                <a:cubicBezTo>
                  <a:pt x="1342" y="115"/>
                  <a:pt x="1304" y="76"/>
                  <a:pt x="1246" y="62"/>
                </a:cubicBezTo>
                <a:cubicBezTo>
                  <a:pt x="1204" y="66"/>
                  <a:pt x="1192" y="65"/>
                  <a:pt x="1159" y="83"/>
                </a:cubicBezTo>
                <a:cubicBezTo>
                  <a:pt x="1146" y="69"/>
                  <a:pt x="1136" y="50"/>
                  <a:pt x="1123" y="36"/>
                </a:cubicBezTo>
                <a:cubicBezTo>
                  <a:pt x="1104" y="16"/>
                  <a:pt x="1043" y="8"/>
                  <a:pt x="1015" y="1"/>
                </a:cubicBezTo>
                <a:cubicBezTo>
                  <a:pt x="944" y="3"/>
                  <a:pt x="882" y="0"/>
                  <a:pt x="815" y="16"/>
                </a:cubicBezTo>
                <a:cubicBezTo>
                  <a:pt x="780" y="33"/>
                  <a:pt x="751" y="49"/>
                  <a:pt x="723" y="77"/>
                </a:cubicBezTo>
                <a:cubicBezTo>
                  <a:pt x="716" y="98"/>
                  <a:pt x="707" y="112"/>
                  <a:pt x="702" y="134"/>
                </a:cubicBezTo>
                <a:cubicBezTo>
                  <a:pt x="695" y="132"/>
                  <a:pt x="575" y="29"/>
                  <a:pt x="569" y="26"/>
                </a:cubicBezTo>
                <a:cubicBezTo>
                  <a:pt x="560" y="22"/>
                  <a:pt x="451" y="1"/>
                  <a:pt x="415" y="31"/>
                </a:cubicBezTo>
                <a:cubicBezTo>
                  <a:pt x="367" y="35"/>
                  <a:pt x="358" y="104"/>
                  <a:pt x="318" y="108"/>
                </a:cubicBezTo>
                <a:cubicBezTo>
                  <a:pt x="283" y="108"/>
                  <a:pt x="245" y="37"/>
                  <a:pt x="205" y="31"/>
                </a:cubicBezTo>
                <a:cubicBezTo>
                  <a:pt x="167" y="34"/>
                  <a:pt x="111" y="61"/>
                  <a:pt x="77" y="72"/>
                </a:cubicBezTo>
                <a:cubicBezTo>
                  <a:pt x="47" y="105"/>
                  <a:pt x="14" y="124"/>
                  <a:pt x="0" y="170"/>
                </a:cubicBezTo>
                <a:cubicBezTo>
                  <a:pt x="7" y="271"/>
                  <a:pt x="23" y="334"/>
                  <a:pt x="108" y="395"/>
                </a:cubicBezTo>
                <a:cubicBezTo>
                  <a:pt x="122" y="417"/>
                  <a:pt x="116" y="424"/>
                  <a:pt x="92" y="431"/>
                </a:cubicBezTo>
                <a:cubicBezTo>
                  <a:pt x="82" y="438"/>
                  <a:pt x="69" y="443"/>
                  <a:pt x="61" y="452"/>
                </a:cubicBezTo>
                <a:cubicBezTo>
                  <a:pt x="56" y="458"/>
                  <a:pt x="55" y="466"/>
                  <a:pt x="51" y="472"/>
                </a:cubicBezTo>
                <a:cubicBezTo>
                  <a:pt x="48" y="476"/>
                  <a:pt x="44" y="479"/>
                  <a:pt x="41" y="483"/>
                </a:cubicBezTo>
                <a:cubicBezTo>
                  <a:pt x="30" y="516"/>
                  <a:pt x="17" y="522"/>
                  <a:pt x="10" y="560"/>
                </a:cubicBezTo>
                <a:cubicBezTo>
                  <a:pt x="13" y="610"/>
                  <a:pt x="6" y="679"/>
                  <a:pt x="56" y="713"/>
                </a:cubicBezTo>
                <a:cubicBezTo>
                  <a:pt x="66" y="720"/>
                  <a:pt x="77" y="723"/>
                  <a:pt x="87" y="729"/>
                </a:cubicBezTo>
                <a:cubicBezTo>
                  <a:pt x="76" y="751"/>
                  <a:pt x="69" y="757"/>
                  <a:pt x="46" y="765"/>
                </a:cubicBezTo>
                <a:cubicBezTo>
                  <a:pt x="32" y="783"/>
                  <a:pt x="22" y="799"/>
                  <a:pt x="15" y="821"/>
                </a:cubicBezTo>
                <a:cubicBezTo>
                  <a:pt x="17" y="845"/>
                  <a:pt x="17" y="869"/>
                  <a:pt x="20" y="893"/>
                </a:cubicBezTo>
                <a:cubicBezTo>
                  <a:pt x="21" y="898"/>
                  <a:pt x="36" y="928"/>
                  <a:pt x="36" y="929"/>
                </a:cubicBezTo>
                <a:cubicBezTo>
                  <a:pt x="84" y="1045"/>
                  <a:pt x="208" y="1047"/>
                  <a:pt x="313" y="1067"/>
                </a:cubicBezTo>
                <a:cubicBezTo>
                  <a:pt x="320" y="1075"/>
                  <a:pt x="347" y="1093"/>
                  <a:pt x="323" y="1093"/>
                </a:cubicBezTo>
                <a:close/>
              </a:path>
            </a:pathLst>
          </a:custGeom>
          <a:solidFill>
            <a:srgbClr val="969696"/>
          </a:soli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46" name="Rectangle 26"/>
          <p:cNvSpPr>
            <a:spLocks noChangeArrowheads="1"/>
          </p:cNvSpPr>
          <p:nvPr/>
        </p:nvSpPr>
        <p:spPr bwMode="auto">
          <a:xfrm>
            <a:off x="2819400" y="2493963"/>
            <a:ext cx="304800" cy="304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47" name="Rectangle 27"/>
          <p:cNvSpPr>
            <a:spLocks noChangeArrowheads="1"/>
          </p:cNvSpPr>
          <p:nvPr/>
        </p:nvSpPr>
        <p:spPr bwMode="auto">
          <a:xfrm>
            <a:off x="3886200" y="2493963"/>
            <a:ext cx="304800" cy="304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48" name="Freeform 28"/>
          <p:cNvSpPr>
            <a:spLocks/>
          </p:cNvSpPr>
          <p:nvPr/>
        </p:nvSpPr>
        <p:spPr bwMode="auto">
          <a:xfrm>
            <a:off x="457200" y="2112963"/>
            <a:ext cx="1600200" cy="1290637"/>
          </a:xfrm>
          <a:custGeom>
            <a:avLst/>
            <a:gdLst/>
            <a:ahLst/>
            <a:cxnLst>
              <a:cxn ang="0">
                <a:pos x="323" y="1093"/>
              </a:cxn>
              <a:cxn ang="0">
                <a:pos x="308" y="1201"/>
              </a:cxn>
              <a:cxn ang="0">
                <a:pos x="605" y="1437"/>
              </a:cxn>
              <a:cxn ang="0">
                <a:pos x="682" y="1431"/>
              </a:cxn>
              <a:cxn ang="0">
                <a:pos x="856" y="1288"/>
              </a:cxn>
              <a:cxn ang="0">
                <a:pos x="861" y="1272"/>
              </a:cxn>
              <a:cxn ang="0">
                <a:pos x="856" y="1252"/>
              </a:cxn>
              <a:cxn ang="0">
                <a:pos x="867" y="1262"/>
              </a:cxn>
              <a:cxn ang="0">
                <a:pos x="908" y="1288"/>
              </a:cxn>
              <a:cxn ang="0">
                <a:pos x="985" y="1308"/>
              </a:cxn>
              <a:cxn ang="0">
                <a:pos x="1123" y="1303"/>
              </a:cxn>
              <a:cxn ang="0">
                <a:pos x="1164" y="1293"/>
              </a:cxn>
              <a:cxn ang="0">
                <a:pos x="1308" y="1180"/>
              </a:cxn>
              <a:cxn ang="0">
                <a:pos x="1328" y="1119"/>
              </a:cxn>
              <a:cxn ang="0">
                <a:pos x="1333" y="1052"/>
              </a:cxn>
              <a:cxn ang="0">
                <a:pos x="1385" y="1011"/>
              </a:cxn>
              <a:cxn ang="0">
                <a:pos x="1492" y="903"/>
              </a:cxn>
              <a:cxn ang="0">
                <a:pos x="1538" y="816"/>
              </a:cxn>
              <a:cxn ang="0">
                <a:pos x="1549" y="770"/>
              </a:cxn>
              <a:cxn ang="0">
                <a:pos x="1518" y="636"/>
              </a:cxn>
              <a:cxn ang="0">
                <a:pos x="1492" y="565"/>
              </a:cxn>
              <a:cxn ang="0">
                <a:pos x="1461" y="498"/>
              </a:cxn>
              <a:cxn ang="0">
                <a:pos x="1523" y="436"/>
              </a:cxn>
              <a:cxn ang="0">
                <a:pos x="1538" y="365"/>
              </a:cxn>
              <a:cxn ang="0">
                <a:pos x="1390" y="149"/>
              </a:cxn>
              <a:cxn ang="0">
                <a:pos x="1246" y="62"/>
              </a:cxn>
              <a:cxn ang="0">
                <a:pos x="1159" y="83"/>
              </a:cxn>
              <a:cxn ang="0">
                <a:pos x="1123" y="36"/>
              </a:cxn>
              <a:cxn ang="0">
                <a:pos x="1015" y="1"/>
              </a:cxn>
              <a:cxn ang="0">
                <a:pos x="815" y="16"/>
              </a:cxn>
              <a:cxn ang="0">
                <a:pos x="723" y="77"/>
              </a:cxn>
              <a:cxn ang="0">
                <a:pos x="702" y="134"/>
              </a:cxn>
              <a:cxn ang="0">
                <a:pos x="569" y="26"/>
              </a:cxn>
              <a:cxn ang="0">
                <a:pos x="415" y="31"/>
              </a:cxn>
              <a:cxn ang="0">
                <a:pos x="318" y="108"/>
              </a:cxn>
              <a:cxn ang="0">
                <a:pos x="205" y="31"/>
              </a:cxn>
              <a:cxn ang="0">
                <a:pos x="77" y="72"/>
              </a:cxn>
              <a:cxn ang="0">
                <a:pos x="0" y="170"/>
              </a:cxn>
              <a:cxn ang="0">
                <a:pos x="108" y="395"/>
              </a:cxn>
              <a:cxn ang="0">
                <a:pos x="92" y="431"/>
              </a:cxn>
              <a:cxn ang="0">
                <a:pos x="61" y="452"/>
              </a:cxn>
              <a:cxn ang="0">
                <a:pos x="51" y="472"/>
              </a:cxn>
              <a:cxn ang="0">
                <a:pos x="41" y="483"/>
              </a:cxn>
              <a:cxn ang="0">
                <a:pos x="10" y="560"/>
              </a:cxn>
              <a:cxn ang="0">
                <a:pos x="56" y="713"/>
              </a:cxn>
              <a:cxn ang="0">
                <a:pos x="87" y="729"/>
              </a:cxn>
              <a:cxn ang="0">
                <a:pos x="46" y="765"/>
              </a:cxn>
              <a:cxn ang="0">
                <a:pos x="15" y="821"/>
              </a:cxn>
              <a:cxn ang="0">
                <a:pos x="20" y="893"/>
              </a:cxn>
              <a:cxn ang="0">
                <a:pos x="36" y="929"/>
              </a:cxn>
              <a:cxn ang="0">
                <a:pos x="313" y="1067"/>
              </a:cxn>
              <a:cxn ang="0">
                <a:pos x="323" y="1093"/>
              </a:cxn>
            </a:cxnLst>
            <a:rect l="0" t="0" r="r" b="b"/>
            <a:pathLst>
              <a:path w="1549" h="1437">
                <a:moveTo>
                  <a:pt x="323" y="1093"/>
                </a:moveTo>
                <a:cubicBezTo>
                  <a:pt x="319" y="1130"/>
                  <a:pt x="314" y="1165"/>
                  <a:pt x="308" y="1201"/>
                </a:cubicBezTo>
                <a:cubicBezTo>
                  <a:pt x="323" y="1353"/>
                  <a:pt x="469" y="1424"/>
                  <a:pt x="605" y="1437"/>
                </a:cubicBezTo>
                <a:cubicBezTo>
                  <a:pt x="631" y="1435"/>
                  <a:pt x="657" y="1435"/>
                  <a:pt x="682" y="1431"/>
                </a:cubicBezTo>
                <a:cubicBezTo>
                  <a:pt x="763" y="1418"/>
                  <a:pt x="809" y="1346"/>
                  <a:pt x="856" y="1288"/>
                </a:cubicBezTo>
                <a:cubicBezTo>
                  <a:pt x="858" y="1283"/>
                  <a:pt x="861" y="1278"/>
                  <a:pt x="861" y="1272"/>
                </a:cubicBezTo>
                <a:cubicBezTo>
                  <a:pt x="861" y="1265"/>
                  <a:pt x="852" y="1258"/>
                  <a:pt x="856" y="1252"/>
                </a:cubicBezTo>
                <a:cubicBezTo>
                  <a:pt x="859" y="1248"/>
                  <a:pt x="863" y="1259"/>
                  <a:pt x="867" y="1262"/>
                </a:cubicBezTo>
                <a:cubicBezTo>
                  <a:pt x="880" y="1271"/>
                  <a:pt x="894" y="1279"/>
                  <a:pt x="908" y="1288"/>
                </a:cubicBezTo>
                <a:cubicBezTo>
                  <a:pt x="927" y="1300"/>
                  <a:pt x="963" y="1303"/>
                  <a:pt x="985" y="1308"/>
                </a:cubicBezTo>
                <a:cubicBezTo>
                  <a:pt x="1031" y="1306"/>
                  <a:pt x="1077" y="1307"/>
                  <a:pt x="1123" y="1303"/>
                </a:cubicBezTo>
                <a:cubicBezTo>
                  <a:pt x="1137" y="1302"/>
                  <a:pt x="1164" y="1293"/>
                  <a:pt x="1164" y="1293"/>
                </a:cubicBezTo>
                <a:cubicBezTo>
                  <a:pt x="1220" y="1261"/>
                  <a:pt x="1269" y="1233"/>
                  <a:pt x="1308" y="1180"/>
                </a:cubicBezTo>
                <a:cubicBezTo>
                  <a:pt x="1315" y="1160"/>
                  <a:pt x="1323" y="1140"/>
                  <a:pt x="1328" y="1119"/>
                </a:cubicBezTo>
                <a:cubicBezTo>
                  <a:pt x="1330" y="1097"/>
                  <a:pt x="1328" y="1074"/>
                  <a:pt x="1333" y="1052"/>
                </a:cubicBezTo>
                <a:cubicBezTo>
                  <a:pt x="1336" y="1038"/>
                  <a:pt x="1375" y="1020"/>
                  <a:pt x="1385" y="1011"/>
                </a:cubicBezTo>
                <a:cubicBezTo>
                  <a:pt x="1422" y="978"/>
                  <a:pt x="1451" y="930"/>
                  <a:pt x="1492" y="903"/>
                </a:cubicBezTo>
                <a:cubicBezTo>
                  <a:pt x="1508" y="874"/>
                  <a:pt x="1529" y="848"/>
                  <a:pt x="1538" y="816"/>
                </a:cubicBezTo>
                <a:cubicBezTo>
                  <a:pt x="1542" y="801"/>
                  <a:pt x="1549" y="770"/>
                  <a:pt x="1549" y="770"/>
                </a:cubicBezTo>
                <a:cubicBezTo>
                  <a:pt x="1544" y="724"/>
                  <a:pt x="1538" y="678"/>
                  <a:pt x="1518" y="636"/>
                </a:cubicBezTo>
                <a:cubicBezTo>
                  <a:pt x="1510" y="594"/>
                  <a:pt x="1517" y="619"/>
                  <a:pt x="1492" y="565"/>
                </a:cubicBezTo>
                <a:cubicBezTo>
                  <a:pt x="1476" y="530"/>
                  <a:pt x="1488" y="523"/>
                  <a:pt x="1461" y="498"/>
                </a:cubicBezTo>
                <a:cubicBezTo>
                  <a:pt x="1477" y="476"/>
                  <a:pt x="1501" y="452"/>
                  <a:pt x="1523" y="436"/>
                </a:cubicBezTo>
                <a:cubicBezTo>
                  <a:pt x="1537" y="393"/>
                  <a:pt x="1532" y="416"/>
                  <a:pt x="1538" y="365"/>
                </a:cubicBezTo>
                <a:cubicBezTo>
                  <a:pt x="1522" y="249"/>
                  <a:pt x="1482" y="214"/>
                  <a:pt x="1390" y="149"/>
                </a:cubicBezTo>
                <a:cubicBezTo>
                  <a:pt x="1342" y="115"/>
                  <a:pt x="1304" y="76"/>
                  <a:pt x="1246" y="62"/>
                </a:cubicBezTo>
                <a:cubicBezTo>
                  <a:pt x="1204" y="66"/>
                  <a:pt x="1192" y="65"/>
                  <a:pt x="1159" y="83"/>
                </a:cubicBezTo>
                <a:cubicBezTo>
                  <a:pt x="1146" y="69"/>
                  <a:pt x="1136" y="50"/>
                  <a:pt x="1123" y="36"/>
                </a:cubicBezTo>
                <a:cubicBezTo>
                  <a:pt x="1104" y="16"/>
                  <a:pt x="1043" y="8"/>
                  <a:pt x="1015" y="1"/>
                </a:cubicBezTo>
                <a:cubicBezTo>
                  <a:pt x="944" y="3"/>
                  <a:pt x="882" y="0"/>
                  <a:pt x="815" y="16"/>
                </a:cubicBezTo>
                <a:cubicBezTo>
                  <a:pt x="780" y="33"/>
                  <a:pt x="751" y="49"/>
                  <a:pt x="723" y="77"/>
                </a:cubicBezTo>
                <a:cubicBezTo>
                  <a:pt x="716" y="98"/>
                  <a:pt x="707" y="112"/>
                  <a:pt x="702" y="134"/>
                </a:cubicBezTo>
                <a:cubicBezTo>
                  <a:pt x="695" y="132"/>
                  <a:pt x="575" y="29"/>
                  <a:pt x="569" y="26"/>
                </a:cubicBezTo>
                <a:cubicBezTo>
                  <a:pt x="560" y="22"/>
                  <a:pt x="451" y="1"/>
                  <a:pt x="415" y="31"/>
                </a:cubicBezTo>
                <a:cubicBezTo>
                  <a:pt x="367" y="35"/>
                  <a:pt x="358" y="104"/>
                  <a:pt x="318" y="108"/>
                </a:cubicBezTo>
                <a:cubicBezTo>
                  <a:pt x="283" y="108"/>
                  <a:pt x="245" y="37"/>
                  <a:pt x="205" y="31"/>
                </a:cubicBezTo>
                <a:cubicBezTo>
                  <a:pt x="167" y="34"/>
                  <a:pt x="111" y="61"/>
                  <a:pt x="77" y="72"/>
                </a:cubicBezTo>
                <a:cubicBezTo>
                  <a:pt x="47" y="105"/>
                  <a:pt x="14" y="124"/>
                  <a:pt x="0" y="170"/>
                </a:cubicBezTo>
                <a:cubicBezTo>
                  <a:pt x="7" y="271"/>
                  <a:pt x="23" y="334"/>
                  <a:pt x="108" y="395"/>
                </a:cubicBezTo>
                <a:cubicBezTo>
                  <a:pt x="122" y="417"/>
                  <a:pt x="116" y="424"/>
                  <a:pt x="92" y="431"/>
                </a:cubicBezTo>
                <a:cubicBezTo>
                  <a:pt x="82" y="438"/>
                  <a:pt x="69" y="443"/>
                  <a:pt x="61" y="452"/>
                </a:cubicBezTo>
                <a:cubicBezTo>
                  <a:pt x="56" y="458"/>
                  <a:pt x="55" y="466"/>
                  <a:pt x="51" y="472"/>
                </a:cubicBezTo>
                <a:cubicBezTo>
                  <a:pt x="48" y="476"/>
                  <a:pt x="44" y="479"/>
                  <a:pt x="41" y="483"/>
                </a:cubicBezTo>
                <a:cubicBezTo>
                  <a:pt x="30" y="516"/>
                  <a:pt x="17" y="522"/>
                  <a:pt x="10" y="560"/>
                </a:cubicBezTo>
                <a:cubicBezTo>
                  <a:pt x="13" y="610"/>
                  <a:pt x="6" y="679"/>
                  <a:pt x="56" y="713"/>
                </a:cubicBezTo>
                <a:cubicBezTo>
                  <a:pt x="66" y="720"/>
                  <a:pt x="77" y="723"/>
                  <a:pt x="87" y="729"/>
                </a:cubicBezTo>
                <a:cubicBezTo>
                  <a:pt x="76" y="751"/>
                  <a:pt x="69" y="757"/>
                  <a:pt x="46" y="765"/>
                </a:cubicBezTo>
                <a:cubicBezTo>
                  <a:pt x="32" y="783"/>
                  <a:pt x="22" y="799"/>
                  <a:pt x="15" y="821"/>
                </a:cubicBezTo>
                <a:cubicBezTo>
                  <a:pt x="17" y="845"/>
                  <a:pt x="17" y="869"/>
                  <a:pt x="20" y="893"/>
                </a:cubicBezTo>
                <a:cubicBezTo>
                  <a:pt x="21" y="898"/>
                  <a:pt x="36" y="928"/>
                  <a:pt x="36" y="929"/>
                </a:cubicBezTo>
                <a:cubicBezTo>
                  <a:pt x="84" y="1045"/>
                  <a:pt x="208" y="1047"/>
                  <a:pt x="313" y="1067"/>
                </a:cubicBezTo>
                <a:cubicBezTo>
                  <a:pt x="320" y="1075"/>
                  <a:pt x="347" y="1093"/>
                  <a:pt x="323" y="1093"/>
                </a:cubicBezTo>
                <a:close/>
              </a:path>
            </a:pathLst>
          </a:custGeom>
          <a:solidFill>
            <a:srgbClr val="969696"/>
          </a:soli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49" name="Freeform 29"/>
          <p:cNvSpPr>
            <a:spLocks/>
          </p:cNvSpPr>
          <p:nvPr/>
        </p:nvSpPr>
        <p:spPr bwMode="auto">
          <a:xfrm>
            <a:off x="7010400" y="2036763"/>
            <a:ext cx="1600200" cy="1138237"/>
          </a:xfrm>
          <a:custGeom>
            <a:avLst/>
            <a:gdLst/>
            <a:ahLst/>
            <a:cxnLst>
              <a:cxn ang="0">
                <a:pos x="323" y="1093"/>
              </a:cxn>
              <a:cxn ang="0">
                <a:pos x="308" y="1201"/>
              </a:cxn>
              <a:cxn ang="0">
                <a:pos x="605" y="1437"/>
              </a:cxn>
              <a:cxn ang="0">
                <a:pos x="682" y="1431"/>
              </a:cxn>
              <a:cxn ang="0">
                <a:pos x="856" y="1288"/>
              </a:cxn>
              <a:cxn ang="0">
                <a:pos x="861" y="1272"/>
              </a:cxn>
              <a:cxn ang="0">
                <a:pos x="856" y="1252"/>
              </a:cxn>
              <a:cxn ang="0">
                <a:pos x="867" y="1262"/>
              </a:cxn>
              <a:cxn ang="0">
                <a:pos x="908" y="1288"/>
              </a:cxn>
              <a:cxn ang="0">
                <a:pos x="985" y="1308"/>
              </a:cxn>
              <a:cxn ang="0">
                <a:pos x="1123" y="1303"/>
              </a:cxn>
              <a:cxn ang="0">
                <a:pos x="1164" y="1293"/>
              </a:cxn>
              <a:cxn ang="0">
                <a:pos x="1308" y="1180"/>
              </a:cxn>
              <a:cxn ang="0">
                <a:pos x="1328" y="1119"/>
              </a:cxn>
              <a:cxn ang="0">
                <a:pos x="1333" y="1052"/>
              </a:cxn>
              <a:cxn ang="0">
                <a:pos x="1385" y="1011"/>
              </a:cxn>
              <a:cxn ang="0">
                <a:pos x="1492" y="903"/>
              </a:cxn>
              <a:cxn ang="0">
                <a:pos x="1538" y="816"/>
              </a:cxn>
              <a:cxn ang="0">
                <a:pos x="1549" y="770"/>
              </a:cxn>
              <a:cxn ang="0">
                <a:pos x="1518" y="636"/>
              </a:cxn>
              <a:cxn ang="0">
                <a:pos x="1492" y="565"/>
              </a:cxn>
              <a:cxn ang="0">
                <a:pos x="1461" y="498"/>
              </a:cxn>
              <a:cxn ang="0">
                <a:pos x="1523" y="436"/>
              </a:cxn>
              <a:cxn ang="0">
                <a:pos x="1538" y="365"/>
              </a:cxn>
              <a:cxn ang="0">
                <a:pos x="1390" y="149"/>
              </a:cxn>
              <a:cxn ang="0">
                <a:pos x="1246" y="62"/>
              </a:cxn>
              <a:cxn ang="0">
                <a:pos x="1159" y="83"/>
              </a:cxn>
              <a:cxn ang="0">
                <a:pos x="1123" y="36"/>
              </a:cxn>
              <a:cxn ang="0">
                <a:pos x="1015" y="1"/>
              </a:cxn>
              <a:cxn ang="0">
                <a:pos x="815" y="16"/>
              </a:cxn>
              <a:cxn ang="0">
                <a:pos x="723" y="77"/>
              </a:cxn>
              <a:cxn ang="0">
                <a:pos x="702" y="134"/>
              </a:cxn>
              <a:cxn ang="0">
                <a:pos x="569" y="26"/>
              </a:cxn>
              <a:cxn ang="0">
                <a:pos x="415" y="31"/>
              </a:cxn>
              <a:cxn ang="0">
                <a:pos x="318" y="108"/>
              </a:cxn>
              <a:cxn ang="0">
                <a:pos x="205" y="31"/>
              </a:cxn>
              <a:cxn ang="0">
                <a:pos x="77" y="72"/>
              </a:cxn>
              <a:cxn ang="0">
                <a:pos x="0" y="170"/>
              </a:cxn>
              <a:cxn ang="0">
                <a:pos x="108" y="395"/>
              </a:cxn>
              <a:cxn ang="0">
                <a:pos x="92" y="431"/>
              </a:cxn>
              <a:cxn ang="0">
                <a:pos x="61" y="452"/>
              </a:cxn>
              <a:cxn ang="0">
                <a:pos x="51" y="472"/>
              </a:cxn>
              <a:cxn ang="0">
                <a:pos x="41" y="483"/>
              </a:cxn>
              <a:cxn ang="0">
                <a:pos x="10" y="560"/>
              </a:cxn>
              <a:cxn ang="0">
                <a:pos x="56" y="713"/>
              </a:cxn>
              <a:cxn ang="0">
                <a:pos x="87" y="729"/>
              </a:cxn>
              <a:cxn ang="0">
                <a:pos x="46" y="765"/>
              </a:cxn>
              <a:cxn ang="0">
                <a:pos x="15" y="821"/>
              </a:cxn>
              <a:cxn ang="0">
                <a:pos x="20" y="893"/>
              </a:cxn>
              <a:cxn ang="0">
                <a:pos x="36" y="929"/>
              </a:cxn>
              <a:cxn ang="0">
                <a:pos x="313" y="1067"/>
              </a:cxn>
              <a:cxn ang="0">
                <a:pos x="323" y="1093"/>
              </a:cxn>
            </a:cxnLst>
            <a:rect l="0" t="0" r="r" b="b"/>
            <a:pathLst>
              <a:path w="1549" h="1437">
                <a:moveTo>
                  <a:pt x="323" y="1093"/>
                </a:moveTo>
                <a:cubicBezTo>
                  <a:pt x="319" y="1130"/>
                  <a:pt x="314" y="1165"/>
                  <a:pt x="308" y="1201"/>
                </a:cubicBezTo>
                <a:cubicBezTo>
                  <a:pt x="323" y="1353"/>
                  <a:pt x="469" y="1424"/>
                  <a:pt x="605" y="1437"/>
                </a:cubicBezTo>
                <a:cubicBezTo>
                  <a:pt x="631" y="1435"/>
                  <a:pt x="657" y="1435"/>
                  <a:pt x="682" y="1431"/>
                </a:cubicBezTo>
                <a:cubicBezTo>
                  <a:pt x="763" y="1418"/>
                  <a:pt x="809" y="1346"/>
                  <a:pt x="856" y="1288"/>
                </a:cubicBezTo>
                <a:cubicBezTo>
                  <a:pt x="858" y="1283"/>
                  <a:pt x="861" y="1278"/>
                  <a:pt x="861" y="1272"/>
                </a:cubicBezTo>
                <a:cubicBezTo>
                  <a:pt x="861" y="1265"/>
                  <a:pt x="852" y="1258"/>
                  <a:pt x="856" y="1252"/>
                </a:cubicBezTo>
                <a:cubicBezTo>
                  <a:pt x="859" y="1248"/>
                  <a:pt x="863" y="1259"/>
                  <a:pt x="867" y="1262"/>
                </a:cubicBezTo>
                <a:cubicBezTo>
                  <a:pt x="880" y="1271"/>
                  <a:pt x="894" y="1279"/>
                  <a:pt x="908" y="1288"/>
                </a:cubicBezTo>
                <a:cubicBezTo>
                  <a:pt x="927" y="1300"/>
                  <a:pt x="963" y="1303"/>
                  <a:pt x="985" y="1308"/>
                </a:cubicBezTo>
                <a:cubicBezTo>
                  <a:pt x="1031" y="1306"/>
                  <a:pt x="1077" y="1307"/>
                  <a:pt x="1123" y="1303"/>
                </a:cubicBezTo>
                <a:cubicBezTo>
                  <a:pt x="1137" y="1302"/>
                  <a:pt x="1164" y="1293"/>
                  <a:pt x="1164" y="1293"/>
                </a:cubicBezTo>
                <a:cubicBezTo>
                  <a:pt x="1220" y="1261"/>
                  <a:pt x="1269" y="1233"/>
                  <a:pt x="1308" y="1180"/>
                </a:cubicBezTo>
                <a:cubicBezTo>
                  <a:pt x="1315" y="1160"/>
                  <a:pt x="1323" y="1140"/>
                  <a:pt x="1328" y="1119"/>
                </a:cubicBezTo>
                <a:cubicBezTo>
                  <a:pt x="1330" y="1097"/>
                  <a:pt x="1328" y="1074"/>
                  <a:pt x="1333" y="1052"/>
                </a:cubicBezTo>
                <a:cubicBezTo>
                  <a:pt x="1336" y="1038"/>
                  <a:pt x="1375" y="1020"/>
                  <a:pt x="1385" y="1011"/>
                </a:cubicBezTo>
                <a:cubicBezTo>
                  <a:pt x="1422" y="978"/>
                  <a:pt x="1451" y="930"/>
                  <a:pt x="1492" y="903"/>
                </a:cubicBezTo>
                <a:cubicBezTo>
                  <a:pt x="1508" y="874"/>
                  <a:pt x="1529" y="848"/>
                  <a:pt x="1538" y="816"/>
                </a:cubicBezTo>
                <a:cubicBezTo>
                  <a:pt x="1542" y="801"/>
                  <a:pt x="1549" y="770"/>
                  <a:pt x="1549" y="770"/>
                </a:cubicBezTo>
                <a:cubicBezTo>
                  <a:pt x="1544" y="724"/>
                  <a:pt x="1538" y="678"/>
                  <a:pt x="1518" y="636"/>
                </a:cubicBezTo>
                <a:cubicBezTo>
                  <a:pt x="1510" y="594"/>
                  <a:pt x="1517" y="619"/>
                  <a:pt x="1492" y="565"/>
                </a:cubicBezTo>
                <a:cubicBezTo>
                  <a:pt x="1476" y="530"/>
                  <a:pt x="1488" y="523"/>
                  <a:pt x="1461" y="498"/>
                </a:cubicBezTo>
                <a:cubicBezTo>
                  <a:pt x="1477" y="476"/>
                  <a:pt x="1501" y="452"/>
                  <a:pt x="1523" y="436"/>
                </a:cubicBezTo>
                <a:cubicBezTo>
                  <a:pt x="1537" y="393"/>
                  <a:pt x="1532" y="416"/>
                  <a:pt x="1538" y="365"/>
                </a:cubicBezTo>
                <a:cubicBezTo>
                  <a:pt x="1522" y="249"/>
                  <a:pt x="1482" y="214"/>
                  <a:pt x="1390" y="149"/>
                </a:cubicBezTo>
                <a:cubicBezTo>
                  <a:pt x="1342" y="115"/>
                  <a:pt x="1304" y="76"/>
                  <a:pt x="1246" y="62"/>
                </a:cubicBezTo>
                <a:cubicBezTo>
                  <a:pt x="1204" y="66"/>
                  <a:pt x="1192" y="65"/>
                  <a:pt x="1159" y="83"/>
                </a:cubicBezTo>
                <a:cubicBezTo>
                  <a:pt x="1146" y="69"/>
                  <a:pt x="1136" y="50"/>
                  <a:pt x="1123" y="36"/>
                </a:cubicBezTo>
                <a:cubicBezTo>
                  <a:pt x="1104" y="16"/>
                  <a:pt x="1043" y="8"/>
                  <a:pt x="1015" y="1"/>
                </a:cubicBezTo>
                <a:cubicBezTo>
                  <a:pt x="944" y="3"/>
                  <a:pt x="882" y="0"/>
                  <a:pt x="815" y="16"/>
                </a:cubicBezTo>
                <a:cubicBezTo>
                  <a:pt x="780" y="33"/>
                  <a:pt x="751" y="49"/>
                  <a:pt x="723" y="77"/>
                </a:cubicBezTo>
                <a:cubicBezTo>
                  <a:pt x="716" y="98"/>
                  <a:pt x="707" y="112"/>
                  <a:pt x="702" y="134"/>
                </a:cubicBezTo>
                <a:cubicBezTo>
                  <a:pt x="695" y="132"/>
                  <a:pt x="575" y="29"/>
                  <a:pt x="569" y="26"/>
                </a:cubicBezTo>
                <a:cubicBezTo>
                  <a:pt x="560" y="22"/>
                  <a:pt x="451" y="1"/>
                  <a:pt x="415" y="31"/>
                </a:cubicBezTo>
                <a:cubicBezTo>
                  <a:pt x="367" y="35"/>
                  <a:pt x="358" y="104"/>
                  <a:pt x="318" y="108"/>
                </a:cubicBezTo>
                <a:cubicBezTo>
                  <a:pt x="283" y="108"/>
                  <a:pt x="245" y="37"/>
                  <a:pt x="205" y="31"/>
                </a:cubicBezTo>
                <a:cubicBezTo>
                  <a:pt x="167" y="34"/>
                  <a:pt x="111" y="61"/>
                  <a:pt x="77" y="72"/>
                </a:cubicBezTo>
                <a:cubicBezTo>
                  <a:pt x="47" y="105"/>
                  <a:pt x="14" y="124"/>
                  <a:pt x="0" y="170"/>
                </a:cubicBezTo>
                <a:cubicBezTo>
                  <a:pt x="7" y="271"/>
                  <a:pt x="23" y="334"/>
                  <a:pt x="108" y="395"/>
                </a:cubicBezTo>
                <a:cubicBezTo>
                  <a:pt x="122" y="417"/>
                  <a:pt x="116" y="424"/>
                  <a:pt x="92" y="431"/>
                </a:cubicBezTo>
                <a:cubicBezTo>
                  <a:pt x="82" y="438"/>
                  <a:pt x="69" y="443"/>
                  <a:pt x="61" y="452"/>
                </a:cubicBezTo>
                <a:cubicBezTo>
                  <a:pt x="56" y="458"/>
                  <a:pt x="55" y="466"/>
                  <a:pt x="51" y="472"/>
                </a:cubicBezTo>
                <a:cubicBezTo>
                  <a:pt x="48" y="476"/>
                  <a:pt x="44" y="479"/>
                  <a:pt x="41" y="483"/>
                </a:cubicBezTo>
                <a:cubicBezTo>
                  <a:pt x="30" y="516"/>
                  <a:pt x="17" y="522"/>
                  <a:pt x="10" y="560"/>
                </a:cubicBezTo>
                <a:cubicBezTo>
                  <a:pt x="13" y="610"/>
                  <a:pt x="6" y="679"/>
                  <a:pt x="56" y="713"/>
                </a:cubicBezTo>
                <a:cubicBezTo>
                  <a:pt x="66" y="720"/>
                  <a:pt x="77" y="723"/>
                  <a:pt x="87" y="729"/>
                </a:cubicBezTo>
                <a:cubicBezTo>
                  <a:pt x="76" y="751"/>
                  <a:pt x="69" y="757"/>
                  <a:pt x="46" y="765"/>
                </a:cubicBezTo>
                <a:cubicBezTo>
                  <a:pt x="32" y="783"/>
                  <a:pt x="22" y="799"/>
                  <a:pt x="15" y="821"/>
                </a:cubicBezTo>
                <a:cubicBezTo>
                  <a:pt x="17" y="845"/>
                  <a:pt x="17" y="869"/>
                  <a:pt x="20" y="893"/>
                </a:cubicBezTo>
                <a:cubicBezTo>
                  <a:pt x="21" y="898"/>
                  <a:pt x="36" y="928"/>
                  <a:pt x="36" y="929"/>
                </a:cubicBezTo>
                <a:cubicBezTo>
                  <a:pt x="84" y="1045"/>
                  <a:pt x="208" y="1047"/>
                  <a:pt x="313" y="1067"/>
                </a:cubicBezTo>
                <a:cubicBezTo>
                  <a:pt x="320" y="1075"/>
                  <a:pt x="347" y="1093"/>
                  <a:pt x="323" y="1093"/>
                </a:cubicBezTo>
                <a:close/>
              </a:path>
            </a:pathLst>
          </a:custGeom>
          <a:solidFill>
            <a:srgbClr val="969696"/>
          </a:soli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50" name="Line 30"/>
          <p:cNvSpPr>
            <a:spLocks noChangeShapeType="1"/>
          </p:cNvSpPr>
          <p:nvPr/>
        </p:nvSpPr>
        <p:spPr bwMode="auto">
          <a:xfrm>
            <a:off x="3124200" y="2646363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51" name="Rectangle 31"/>
          <p:cNvSpPr>
            <a:spLocks noChangeArrowheads="1"/>
          </p:cNvSpPr>
          <p:nvPr/>
        </p:nvSpPr>
        <p:spPr bwMode="auto">
          <a:xfrm>
            <a:off x="5029200" y="2493963"/>
            <a:ext cx="304800" cy="304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52" name="Rectangle 32"/>
          <p:cNvSpPr>
            <a:spLocks noChangeArrowheads="1"/>
          </p:cNvSpPr>
          <p:nvPr/>
        </p:nvSpPr>
        <p:spPr bwMode="auto">
          <a:xfrm>
            <a:off x="6096000" y="2493963"/>
            <a:ext cx="304800" cy="304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53" name="Line 33"/>
          <p:cNvSpPr>
            <a:spLocks noChangeShapeType="1"/>
          </p:cNvSpPr>
          <p:nvPr/>
        </p:nvSpPr>
        <p:spPr bwMode="auto">
          <a:xfrm>
            <a:off x="4191000" y="2646363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54" name="Line 34"/>
          <p:cNvSpPr>
            <a:spLocks noChangeShapeType="1"/>
          </p:cNvSpPr>
          <p:nvPr/>
        </p:nvSpPr>
        <p:spPr bwMode="auto">
          <a:xfrm>
            <a:off x="5334000" y="2646363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55" name="Rectangle 35"/>
          <p:cNvSpPr>
            <a:spLocks noChangeArrowheads="1"/>
          </p:cNvSpPr>
          <p:nvPr/>
        </p:nvSpPr>
        <p:spPr bwMode="auto">
          <a:xfrm>
            <a:off x="1828800" y="2493963"/>
            <a:ext cx="304800" cy="304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56" name="Rectangle 36"/>
          <p:cNvSpPr>
            <a:spLocks noChangeArrowheads="1"/>
          </p:cNvSpPr>
          <p:nvPr/>
        </p:nvSpPr>
        <p:spPr bwMode="auto">
          <a:xfrm>
            <a:off x="6934200" y="2493963"/>
            <a:ext cx="304800" cy="304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57" name="Line 37"/>
          <p:cNvSpPr>
            <a:spLocks noChangeShapeType="1"/>
          </p:cNvSpPr>
          <p:nvPr/>
        </p:nvSpPr>
        <p:spPr bwMode="auto">
          <a:xfrm>
            <a:off x="2133600" y="264636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58" name="Line 38"/>
          <p:cNvSpPr>
            <a:spLocks noChangeShapeType="1"/>
          </p:cNvSpPr>
          <p:nvPr/>
        </p:nvSpPr>
        <p:spPr bwMode="auto">
          <a:xfrm>
            <a:off x="6400800" y="264636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59" name="Line 39"/>
          <p:cNvSpPr>
            <a:spLocks noChangeShapeType="1"/>
          </p:cNvSpPr>
          <p:nvPr/>
        </p:nvSpPr>
        <p:spPr bwMode="auto">
          <a:xfrm>
            <a:off x="2971800" y="4779963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43413" y="6400800"/>
            <a:ext cx="3862387" cy="457200"/>
          </a:xfrm>
        </p:spPr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42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162925" y="6400800"/>
            <a:ext cx="676275" cy="4572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fld id="{3392CA4F-EA85-4FEC-BBF4-68031EC9697E}" type="slidenum">
              <a:rPr lang="en-US" altLang="zh-CN" smtClean="0"/>
              <a:pPr/>
              <a:t>59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9" grpId="0" animBg="1"/>
      <p:bldP spid="952334" grpId="0" animBg="1"/>
      <p:bldP spid="952336" grpId="0"/>
      <p:bldP spid="952337" grpId="0" animBg="1"/>
      <p:bldP spid="952338" grpId="0" animBg="1"/>
      <p:bldP spid="952339" grpId="0" animBg="1"/>
      <p:bldP spid="952340" grpId="0" animBg="1"/>
      <p:bldP spid="952341" grpId="0" animBg="1"/>
      <p:bldP spid="952342" grpId="0" animBg="1"/>
      <p:bldP spid="952343" grpId="0"/>
      <p:bldP spid="9523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1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F3ADB885-2CFC-423A-9640-5821714E8E67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Streaming Stored Multimedia: 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What is it?</a:t>
            </a:r>
          </a:p>
        </p:txBody>
      </p:sp>
      <p:graphicFrame>
        <p:nvGraphicFramePr>
          <p:cNvPr id="222354" name="Object 146"/>
          <p:cNvGraphicFramePr>
            <a:graphicFrameLocks noChangeAspect="1"/>
          </p:cNvGraphicFramePr>
          <p:nvPr/>
        </p:nvGraphicFramePr>
        <p:xfrm>
          <a:off x="2946400" y="4976813"/>
          <a:ext cx="701675" cy="987425"/>
        </p:xfrm>
        <a:graphic>
          <a:graphicData uri="http://schemas.openxmlformats.org/presentationml/2006/ole">
            <p:oleObj spid="_x0000_s222354" name="Clip" r:id="rId4" imgW="857160" imgH="1324080" progId="">
              <p:embed/>
            </p:oleObj>
          </a:graphicData>
        </a:graphic>
      </p:graphicFrame>
      <p:grpSp>
        <p:nvGrpSpPr>
          <p:cNvPr id="222342" name="Group 134"/>
          <p:cNvGrpSpPr>
            <a:grpSpLocks/>
          </p:cNvGrpSpPr>
          <p:nvPr/>
        </p:nvGrpSpPr>
        <p:grpSpPr bwMode="auto">
          <a:xfrm>
            <a:off x="2665413" y="4602163"/>
            <a:ext cx="1281112" cy="363537"/>
            <a:chOff x="3621" y="3265"/>
            <a:chExt cx="1776" cy="744"/>
          </a:xfrm>
        </p:grpSpPr>
        <p:pic>
          <p:nvPicPr>
            <p:cNvPr id="222343" name="Picture 135" descr="reellogo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2" y="3288"/>
              <a:ext cx="1401" cy="43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7" y="384"/>
                </a:cxn>
                <a:cxn ang="0">
                  <a:pos x="114" y="381"/>
                </a:cxn>
                <a:cxn ang="0">
                  <a:pos x="132" y="357"/>
                </a:cxn>
                <a:cxn ang="0">
                  <a:pos x="210" y="402"/>
                </a:cxn>
                <a:cxn ang="0">
                  <a:pos x="450" y="384"/>
                </a:cxn>
                <a:cxn ang="0">
                  <a:pos x="486" y="393"/>
                </a:cxn>
                <a:cxn ang="0">
                  <a:pos x="690" y="417"/>
                </a:cxn>
                <a:cxn ang="0">
                  <a:pos x="1074" y="438"/>
                </a:cxn>
                <a:cxn ang="0">
                  <a:pos x="1401" y="420"/>
                </a:cxn>
                <a:cxn ang="0">
                  <a:pos x="1392" y="165"/>
                </a:cxn>
                <a:cxn ang="0">
                  <a:pos x="291" y="0"/>
                </a:cxn>
                <a:cxn ang="0">
                  <a:pos x="0" y="6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58"/>
              <a:ext cx="999" cy="12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17" y="12"/>
                </a:cxn>
                <a:cxn ang="0">
                  <a:pos x="744" y="36"/>
                </a:cxn>
                <a:cxn ang="0">
                  <a:pos x="801" y="42"/>
                </a:cxn>
                <a:cxn ang="0">
                  <a:pos x="876" y="6"/>
                </a:cxn>
                <a:cxn ang="0">
                  <a:pos x="933" y="0"/>
                </a:cxn>
                <a:cxn ang="0">
                  <a:pos x="981" y="15"/>
                </a:cxn>
                <a:cxn ang="0">
                  <a:pos x="999" y="51"/>
                </a:cxn>
                <a:cxn ang="0">
                  <a:pos x="987" y="123"/>
                </a:cxn>
                <a:cxn ang="0">
                  <a:pos x="18" y="120"/>
                </a:cxn>
                <a:cxn ang="0">
                  <a:pos x="0" y="6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22346" name="Picture 138" descr="video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1498600" y="3467100"/>
            <a:ext cx="1577975" cy="1057275"/>
            <a:chOff x="944" y="2184"/>
            <a:chExt cx="994" cy="666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0" y="666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944" y="2336"/>
              <a:ext cx="7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1.  video</a:t>
              </a:r>
            </a:p>
            <a:p>
              <a:r>
                <a:rPr lang="en-US" altLang="zh-CN">
                  <a:ea typeface="宋体" charset="-122"/>
                </a:rPr>
                <a:t>recorded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1028700" y="1811338"/>
            <a:ext cx="2552700" cy="2525712"/>
            <a:chOff x="648" y="1147"/>
            <a:chExt cx="1608" cy="1591"/>
          </a:xfrm>
        </p:grpSpPr>
        <p:grpSp>
          <p:nvGrpSpPr>
            <p:cNvPr id="222414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2223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222389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2385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22386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22390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2391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22394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222399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222400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24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2407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2445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222446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222447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2450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2453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222454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2457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3165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0" y="666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63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2. video</a:t>
              </a:r>
            </a:p>
            <a:p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sent</a:t>
              </a:r>
            </a:p>
          </p:txBody>
        </p:sp>
      </p:grp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3914775" y="1830388"/>
            <a:ext cx="4903788" cy="2535237"/>
            <a:chOff x="2466" y="1153"/>
            <a:chExt cx="3089" cy="1597"/>
          </a:xfrm>
        </p:grpSpPr>
        <p:grpSp>
          <p:nvGrpSpPr>
            <p:cNvPr id="222471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222472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222473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222474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222475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22478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22481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222482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22485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222488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2489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22492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22495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2498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222499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2500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22503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22506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2507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22510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222514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222515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222516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222517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22251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22521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22524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222525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22528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222531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2532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2253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22538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2541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222542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254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22546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22549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2550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22553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12"/>
              <a:ext cx="162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  <a:ea typeface="宋体" charset="-122"/>
                </a:rPr>
                <a:t>3. video received,</a:t>
              </a:r>
            </a:p>
            <a:p>
              <a:r>
                <a:rPr lang="en-US" altLang="zh-CN">
                  <a:solidFill>
                    <a:schemeClr val="accent2"/>
                  </a:solidFill>
                  <a:ea typeface="宋体" charset="-122"/>
                </a:rPr>
                <a:t>played out at client</a:t>
              </a:r>
              <a:endParaRPr lang="en-US" altLang="zh-CN">
                <a:ea typeface="宋体" charset="-122"/>
              </a:endParaRPr>
            </a:p>
          </p:txBody>
        </p:sp>
        <p:grpSp>
          <p:nvGrpSpPr>
            <p:cNvPr id="222557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4451350" y="1657350"/>
            <a:ext cx="3530600" cy="4346575"/>
            <a:chOff x="2804" y="1044"/>
            <a:chExt cx="2224" cy="2738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2224" cy="7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u="sng">
                  <a:solidFill>
                    <a:schemeClr val="accent2"/>
                  </a:solidFill>
                  <a:ea typeface="宋体" charset="-122"/>
                </a:rPr>
                <a:t>streaming:</a:t>
              </a:r>
              <a:r>
                <a:rPr lang="en-US" altLang="zh-CN">
                  <a:ea typeface="宋体" charset="-122"/>
                </a:rPr>
                <a:t> at this time, client </a:t>
              </a:r>
            </a:p>
            <a:p>
              <a:r>
                <a:rPr lang="en-US" altLang="zh-CN">
                  <a:ea typeface="宋体" charset="-122"/>
                </a:rPr>
                <a:t>playing out early part of video, </a:t>
              </a:r>
            </a:p>
            <a:p>
              <a:r>
                <a:rPr lang="en-US" altLang="zh-CN">
                  <a:ea typeface="宋体" charset="-122"/>
                </a:rPr>
                <a:t>while server still sending later</a:t>
              </a:r>
            </a:p>
            <a:p>
              <a:r>
                <a:rPr lang="en-US" altLang="zh-CN">
                  <a:ea typeface="宋体" charset="-122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3981450" y="3908425"/>
            <a:ext cx="1743075" cy="641350"/>
            <a:chOff x="2508" y="2462"/>
            <a:chExt cx="1098" cy="404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722" y="2462"/>
              <a:ext cx="660" cy="404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>
                  <a:ea typeface="宋体" charset="-122"/>
                </a:rPr>
                <a:t>network</a:t>
              </a:r>
            </a:p>
            <a:p>
              <a:pPr algn="ctr"/>
              <a:r>
                <a:rPr lang="en-US" altLang="zh-CN" i="1">
                  <a:ea typeface="宋体" charset="-122"/>
                </a:rPr>
                <a:t>delay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8099425" y="4356100"/>
            <a:ext cx="658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8B68897B-2C7F-46E4-9B27-937A42386410}" type="slidenum">
              <a:rPr lang="en-US" altLang="zh-CN" smtClean="0"/>
              <a:pPr/>
              <a:t>60</a:t>
            </a:fld>
            <a:endParaRPr lang="en-US" altLang="zh-CN" dirty="0"/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ea typeface="宋体" charset="-122"/>
              </a:rPr>
              <a:t>Unit 5 outline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228725"/>
            <a:ext cx="4262438" cy="49085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5.1 </a:t>
            </a:r>
            <a:r>
              <a:rPr lang="en-US" altLang="zh-CN" sz="2400" dirty="0">
                <a:ea typeface="宋体" charset="-122"/>
              </a:rPr>
              <a:t>multimedia networking applications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5.2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streaming stored audio and video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5.3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making the best out of best effort </a:t>
            </a:r>
            <a:r>
              <a:rPr lang="en-US" altLang="zh-CN" sz="2400" dirty="0" smtClean="0">
                <a:ea typeface="宋体" charset="-122"/>
              </a:rPr>
              <a:t>service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84763" y="1247775"/>
            <a:ext cx="36322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charset="-122"/>
              </a:rPr>
              <a:t>5.4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providing multiple classes of service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5.5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providing </a:t>
            </a:r>
            <a:r>
              <a:rPr lang="en-US" altLang="zh-CN" sz="2400" dirty="0" err="1">
                <a:solidFill>
                  <a:srgbClr val="FF0000"/>
                </a:solidFill>
                <a:ea typeface="宋体" charset="-122"/>
              </a:rPr>
              <a:t>QoS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guarantees</a:t>
            </a:r>
            <a:r>
              <a:rPr lang="en-US" altLang="zh-CN" sz="2400" dirty="0">
                <a:ea typeface="宋体" charset="-122"/>
              </a:rPr>
              <a:t> </a:t>
            </a:r>
          </a:p>
          <a:p>
            <a:endParaRPr lang="en-US" altLang="zh-CN" sz="2400" dirty="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endParaRPr lang="en-US" altLang="zh-CN" sz="2000" dirty="0">
              <a:ea typeface="宋体" charset="-122"/>
            </a:endParaRPr>
          </a:p>
          <a:p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401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BEB606D7-BC61-4654-A3AF-B7FF9AB51FDE}" type="slidenum">
              <a:rPr lang="en-US" altLang="zh-CN" smtClean="0"/>
              <a:pPr/>
              <a:t>61</a:t>
            </a:fld>
            <a:endParaRPr lang="en-US" altLang="zh-CN" dirty="0"/>
          </a:p>
        </p:txBody>
      </p:sp>
      <p:sp>
        <p:nvSpPr>
          <p:cNvPr id="246786" name="Freeform 2"/>
          <p:cNvSpPr>
            <a:spLocks/>
          </p:cNvSpPr>
          <p:nvPr/>
        </p:nvSpPr>
        <p:spPr bwMode="auto">
          <a:xfrm>
            <a:off x="3187700" y="3295650"/>
            <a:ext cx="1798638" cy="1674813"/>
          </a:xfrm>
          <a:custGeom>
            <a:avLst/>
            <a:gdLst/>
            <a:ahLst/>
            <a:cxnLst>
              <a:cxn ang="0">
                <a:pos x="239" y="7"/>
              </a:cxn>
              <a:cxn ang="0">
                <a:pos x="35" y="157"/>
              </a:cxn>
              <a:cxn ang="0">
                <a:pos x="29" y="523"/>
              </a:cxn>
              <a:cxn ang="0">
                <a:pos x="53" y="829"/>
              </a:cxn>
              <a:cxn ang="0">
                <a:pos x="245" y="871"/>
              </a:cxn>
              <a:cxn ang="0">
                <a:pos x="647" y="1129"/>
              </a:cxn>
              <a:cxn ang="0">
                <a:pos x="995" y="1237"/>
              </a:cxn>
              <a:cxn ang="0">
                <a:pos x="1199" y="1021"/>
              </a:cxn>
              <a:cxn ang="0">
                <a:pos x="1271" y="445"/>
              </a:cxn>
              <a:cxn ang="0">
                <a:pos x="1205" y="211"/>
              </a:cxn>
              <a:cxn ang="0">
                <a:pos x="749" y="115"/>
              </a:cxn>
              <a:cxn ang="0">
                <a:pos x="239" y="7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title"/>
          </p:nvPr>
        </p:nvSpPr>
        <p:spPr>
          <a:xfrm>
            <a:off x="400050" y="228600"/>
            <a:ext cx="8143875" cy="1143000"/>
          </a:xfrm>
        </p:spPr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QoS guarantee scenario</a:t>
            </a:r>
          </a:p>
        </p:txBody>
      </p:sp>
      <p:sp>
        <p:nvSpPr>
          <p:cNvPr id="246788" name="Freeform 4"/>
          <p:cNvSpPr>
            <a:spLocks/>
          </p:cNvSpPr>
          <p:nvPr/>
        </p:nvSpPr>
        <p:spPr bwMode="auto">
          <a:xfrm>
            <a:off x="746125" y="2162175"/>
            <a:ext cx="2381250" cy="1922463"/>
          </a:xfrm>
          <a:custGeom>
            <a:avLst/>
            <a:gdLst/>
            <a:ahLst/>
            <a:cxnLst>
              <a:cxn ang="0">
                <a:pos x="550" y="42"/>
              </a:cxn>
              <a:cxn ang="0">
                <a:pos x="82" y="60"/>
              </a:cxn>
              <a:cxn ang="0">
                <a:pos x="58" y="402"/>
              </a:cxn>
              <a:cxn ang="0">
                <a:pos x="28" y="720"/>
              </a:cxn>
              <a:cxn ang="0">
                <a:pos x="112" y="870"/>
              </a:cxn>
              <a:cxn ang="0">
                <a:pos x="538" y="876"/>
              </a:cxn>
              <a:cxn ang="0">
                <a:pos x="640" y="1128"/>
              </a:cxn>
              <a:cxn ang="0">
                <a:pos x="1234" y="1098"/>
              </a:cxn>
              <a:cxn ang="0">
                <a:pos x="1276" y="570"/>
              </a:cxn>
              <a:cxn ang="0">
                <a:pos x="1204" y="342"/>
              </a:cxn>
              <a:cxn ang="0">
                <a:pos x="760" y="288"/>
              </a:cxn>
              <a:cxn ang="0">
                <a:pos x="550" y="42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1339850" y="4554538"/>
            <a:ext cx="635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46790" name="Group 6"/>
          <p:cNvGrpSpPr>
            <a:grpSpLocks/>
          </p:cNvGrpSpPr>
          <p:nvPr/>
        </p:nvGrpSpPr>
        <p:grpSpPr bwMode="auto">
          <a:xfrm rot="-5400000">
            <a:off x="2376487" y="3482976"/>
            <a:ext cx="98425" cy="298450"/>
            <a:chOff x="3842" y="406"/>
            <a:chExt cx="51" cy="167"/>
          </a:xfrm>
        </p:grpSpPr>
        <p:sp>
          <p:nvSpPr>
            <p:cNvPr id="246791" name="Oval 7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2" name="Oval 8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3" name="Oval 9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794" name="Line 10"/>
          <p:cNvSpPr>
            <a:spLocks noChangeShapeType="1"/>
          </p:cNvSpPr>
          <p:nvPr/>
        </p:nvSpPr>
        <p:spPr bwMode="auto">
          <a:xfrm>
            <a:off x="2149475" y="3286125"/>
            <a:ext cx="6318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795" name="Line 11"/>
          <p:cNvSpPr>
            <a:spLocks noChangeShapeType="1"/>
          </p:cNvSpPr>
          <p:nvPr/>
        </p:nvSpPr>
        <p:spPr bwMode="auto">
          <a:xfrm>
            <a:off x="2152650" y="3281363"/>
            <a:ext cx="3175" cy="115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796" name="Line 12"/>
          <p:cNvSpPr>
            <a:spLocks noChangeShapeType="1"/>
          </p:cNvSpPr>
          <p:nvPr/>
        </p:nvSpPr>
        <p:spPr bwMode="auto">
          <a:xfrm>
            <a:off x="2784475" y="3279775"/>
            <a:ext cx="3175" cy="100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797" name="Line 13"/>
          <p:cNvSpPr>
            <a:spLocks noChangeShapeType="1"/>
          </p:cNvSpPr>
          <p:nvPr/>
        </p:nvSpPr>
        <p:spPr bwMode="auto">
          <a:xfrm>
            <a:off x="1377950" y="2620963"/>
            <a:ext cx="757238" cy="331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798" name="Line 14"/>
          <p:cNvSpPr>
            <a:spLocks noChangeShapeType="1"/>
          </p:cNvSpPr>
          <p:nvPr/>
        </p:nvSpPr>
        <p:spPr bwMode="auto">
          <a:xfrm flipV="1">
            <a:off x="1406525" y="2978150"/>
            <a:ext cx="715963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799" name="Line 15"/>
          <p:cNvSpPr>
            <a:spLocks noChangeShapeType="1"/>
          </p:cNvSpPr>
          <p:nvPr/>
        </p:nvSpPr>
        <p:spPr bwMode="auto">
          <a:xfrm flipV="1">
            <a:off x="2455863" y="3081338"/>
            <a:ext cx="1587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00" name="Freeform 16"/>
          <p:cNvSpPr>
            <a:spLocks/>
          </p:cNvSpPr>
          <p:nvPr/>
        </p:nvSpPr>
        <p:spPr bwMode="auto">
          <a:xfrm>
            <a:off x="5343525" y="4041775"/>
            <a:ext cx="2974975" cy="2219325"/>
          </a:xfrm>
          <a:custGeom>
            <a:avLst/>
            <a:gdLst/>
            <a:ahLst/>
            <a:cxnLst>
              <a:cxn ang="0">
                <a:pos x="27" y="652"/>
              </a:cxn>
              <a:cxn ang="0">
                <a:pos x="105" y="76"/>
              </a:cxn>
              <a:cxn ang="0">
                <a:pos x="657" y="196"/>
              </a:cxn>
              <a:cxn ang="0">
                <a:pos x="1209" y="100"/>
              </a:cxn>
              <a:cxn ang="0">
                <a:pos x="2001" y="406"/>
              </a:cxn>
              <a:cxn ang="0">
                <a:pos x="2013" y="1144"/>
              </a:cxn>
              <a:cxn ang="0">
                <a:pos x="1581" y="1600"/>
              </a:cxn>
              <a:cxn ang="0">
                <a:pos x="813" y="1516"/>
              </a:cxn>
              <a:cxn ang="0">
                <a:pos x="501" y="1270"/>
              </a:cxn>
              <a:cxn ang="0">
                <a:pos x="183" y="1066"/>
              </a:cxn>
              <a:cxn ang="0">
                <a:pos x="27" y="652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01" name="Line 17"/>
          <p:cNvSpPr>
            <a:spLocks noChangeShapeType="1"/>
          </p:cNvSpPr>
          <p:nvPr/>
        </p:nvSpPr>
        <p:spPr bwMode="auto">
          <a:xfrm>
            <a:off x="6567488" y="4849813"/>
            <a:ext cx="303212" cy="385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02" name="Line 18"/>
          <p:cNvSpPr>
            <a:spLocks noChangeShapeType="1"/>
          </p:cNvSpPr>
          <p:nvPr/>
        </p:nvSpPr>
        <p:spPr bwMode="auto">
          <a:xfrm flipH="1">
            <a:off x="7362825" y="484663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03" name="Oval 19"/>
          <p:cNvSpPr>
            <a:spLocks noChangeArrowheads="1"/>
          </p:cNvSpPr>
          <p:nvPr/>
        </p:nvSpPr>
        <p:spPr bwMode="auto">
          <a:xfrm rot="-5400000">
            <a:off x="6157119" y="5330031"/>
            <a:ext cx="63500" cy="65088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04" name="Oval 20"/>
          <p:cNvSpPr>
            <a:spLocks noChangeArrowheads="1"/>
          </p:cNvSpPr>
          <p:nvPr/>
        </p:nvSpPr>
        <p:spPr bwMode="auto">
          <a:xfrm rot="-5400000">
            <a:off x="6242051" y="5327650"/>
            <a:ext cx="63500" cy="6667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05" name="Oval 21"/>
          <p:cNvSpPr>
            <a:spLocks noChangeArrowheads="1"/>
          </p:cNvSpPr>
          <p:nvPr/>
        </p:nvSpPr>
        <p:spPr bwMode="auto">
          <a:xfrm rot="-5400000">
            <a:off x="6319837" y="5332413"/>
            <a:ext cx="61913" cy="65088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06" name="Line 22"/>
          <p:cNvSpPr>
            <a:spLocks noChangeShapeType="1"/>
          </p:cNvSpPr>
          <p:nvPr/>
        </p:nvSpPr>
        <p:spPr bwMode="auto">
          <a:xfrm rot="-5400000">
            <a:off x="6579394" y="521255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07" name="Line 23"/>
          <p:cNvSpPr>
            <a:spLocks noChangeShapeType="1"/>
          </p:cNvSpPr>
          <p:nvPr/>
        </p:nvSpPr>
        <p:spPr bwMode="auto">
          <a:xfrm rot="5400000" flipH="1">
            <a:off x="5953125" y="520382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08" name="Line 24"/>
          <p:cNvSpPr>
            <a:spLocks noChangeShapeType="1"/>
          </p:cNvSpPr>
          <p:nvPr/>
        </p:nvSpPr>
        <p:spPr bwMode="auto">
          <a:xfrm rot="16200000" flipV="1">
            <a:off x="6299994" y="486489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09" name="Line 25"/>
          <p:cNvSpPr>
            <a:spLocks noChangeShapeType="1"/>
          </p:cNvSpPr>
          <p:nvPr/>
        </p:nvSpPr>
        <p:spPr bwMode="auto">
          <a:xfrm>
            <a:off x="6297613" y="4975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0" name="Line 26"/>
          <p:cNvSpPr>
            <a:spLocks noChangeShapeType="1"/>
          </p:cNvSpPr>
          <p:nvPr/>
        </p:nvSpPr>
        <p:spPr bwMode="auto">
          <a:xfrm rot="5400000" flipH="1">
            <a:off x="7555706" y="512524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1" name="Line 27"/>
          <p:cNvSpPr>
            <a:spLocks noChangeShapeType="1"/>
          </p:cNvSpPr>
          <p:nvPr/>
        </p:nvSpPr>
        <p:spPr bwMode="auto">
          <a:xfrm rot="-5400000">
            <a:off x="7909719" y="537765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2" name="Line 28"/>
          <p:cNvSpPr>
            <a:spLocks noChangeShapeType="1"/>
          </p:cNvSpPr>
          <p:nvPr/>
        </p:nvSpPr>
        <p:spPr bwMode="auto">
          <a:xfrm rot="-5400000">
            <a:off x="7899400" y="49085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6813" name="Group 29"/>
          <p:cNvGrpSpPr>
            <a:grpSpLocks/>
          </p:cNvGrpSpPr>
          <p:nvPr/>
        </p:nvGrpSpPr>
        <p:grpSpPr bwMode="auto">
          <a:xfrm>
            <a:off x="7472363" y="4606925"/>
            <a:ext cx="501650" cy="234950"/>
            <a:chOff x="3600" y="219"/>
            <a:chExt cx="360" cy="175"/>
          </a:xfrm>
        </p:grpSpPr>
        <p:sp>
          <p:nvSpPr>
            <p:cNvPr id="246814" name="Oval 3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15" name="Line 3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16" name="Line 3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17" name="Rectangle 3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46818" name="Oval 3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819" name="Group 3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820" name="Line 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21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22" name="Line 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6823" name="Group 3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824" name="Line 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25" name="Line 4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26" name="Line 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6827" name="Line 43"/>
          <p:cNvSpPr>
            <a:spLocks noChangeShapeType="1"/>
          </p:cNvSpPr>
          <p:nvPr/>
        </p:nvSpPr>
        <p:spPr bwMode="auto">
          <a:xfrm flipV="1">
            <a:off x="6548438" y="4730750"/>
            <a:ext cx="931862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28" name="Line 44"/>
          <p:cNvSpPr>
            <a:spLocks noChangeShapeType="1"/>
          </p:cNvSpPr>
          <p:nvPr/>
        </p:nvSpPr>
        <p:spPr bwMode="auto">
          <a:xfrm rot="-5400000">
            <a:off x="7446169" y="55840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29" name="Line 45"/>
          <p:cNvSpPr>
            <a:spLocks noChangeShapeType="1"/>
          </p:cNvSpPr>
          <p:nvPr/>
        </p:nvSpPr>
        <p:spPr bwMode="auto">
          <a:xfrm rot="5400000" flipH="1">
            <a:off x="6819900" y="55753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30" name="Line 46"/>
          <p:cNvSpPr>
            <a:spLocks noChangeShapeType="1"/>
          </p:cNvSpPr>
          <p:nvPr/>
        </p:nvSpPr>
        <p:spPr bwMode="auto">
          <a:xfrm rot="16200000" flipV="1">
            <a:off x="7166769" y="52363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31" name="Line 47"/>
          <p:cNvSpPr>
            <a:spLocks noChangeShapeType="1"/>
          </p:cNvSpPr>
          <p:nvPr/>
        </p:nvSpPr>
        <p:spPr bwMode="auto">
          <a:xfrm>
            <a:off x="7164388" y="53467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32" name="Line 48"/>
          <p:cNvSpPr>
            <a:spLocks noChangeShapeType="1"/>
          </p:cNvSpPr>
          <p:nvPr/>
        </p:nvSpPr>
        <p:spPr bwMode="auto">
          <a:xfrm>
            <a:off x="3836988" y="3576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33" name="Line 49"/>
          <p:cNvSpPr>
            <a:spLocks noChangeShapeType="1"/>
          </p:cNvSpPr>
          <p:nvPr/>
        </p:nvSpPr>
        <p:spPr bwMode="auto">
          <a:xfrm flipH="1">
            <a:off x="4356100" y="391318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34" name="Line 50"/>
          <p:cNvSpPr>
            <a:spLocks noChangeShapeType="1"/>
          </p:cNvSpPr>
          <p:nvPr/>
        </p:nvSpPr>
        <p:spPr bwMode="auto">
          <a:xfrm>
            <a:off x="3586163" y="3689350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35" name="Line 51"/>
          <p:cNvSpPr>
            <a:spLocks noChangeShapeType="1"/>
          </p:cNvSpPr>
          <p:nvPr/>
        </p:nvSpPr>
        <p:spPr bwMode="auto">
          <a:xfrm>
            <a:off x="3611563" y="4337050"/>
            <a:ext cx="534987" cy="368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36" name="Line 52"/>
          <p:cNvSpPr>
            <a:spLocks noChangeShapeType="1"/>
          </p:cNvSpPr>
          <p:nvPr/>
        </p:nvSpPr>
        <p:spPr bwMode="auto">
          <a:xfrm>
            <a:off x="4795838" y="4754563"/>
            <a:ext cx="1295400" cy="17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37" name="Line 53"/>
          <p:cNvSpPr>
            <a:spLocks noChangeShapeType="1"/>
          </p:cNvSpPr>
          <p:nvPr/>
        </p:nvSpPr>
        <p:spPr bwMode="auto">
          <a:xfrm flipH="1">
            <a:off x="3844925" y="388143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38" name="Line 54"/>
          <p:cNvSpPr>
            <a:spLocks noChangeShapeType="1"/>
          </p:cNvSpPr>
          <p:nvPr/>
        </p:nvSpPr>
        <p:spPr bwMode="auto">
          <a:xfrm flipH="1">
            <a:off x="3854450" y="332105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39" name="Line 55"/>
          <p:cNvSpPr>
            <a:spLocks noChangeShapeType="1"/>
          </p:cNvSpPr>
          <p:nvPr/>
        </p:nvSpPr>
        <p:spPr bwMode="auto">
          <a:xfrm flipH="1">
            <a:off x="4572000" y="349726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40" name="Line 56"/>
          <p:cNvSpPr>
            <a:spLocks noChangeShapeType="1"/>
          </p:cNvSpPr>
          <p:nvPr/>
        </p:nvSpPr>
        <p:spPr bwMode="auto">
          <a:xfrm>
            <a:off x="2720975" y="2981325"/>
            <a:ext cx="601663" cy="5635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41" name="Rectangle 57"/>
          <p:cNvSpPr>
            <a:spLocks noGrp="1" noChangeArrowheads="1"/>
          </p:cNvSpPr>
          <p:nvPr>
            <p:ph type="body" sz="half" idx="1"/>
          </p:nvPr>
        </p:nvSpPr>
        <p:spPr>
          <a:xfrm>
            <a:off x="3657600" y="1344613"/>
            <a:ext cx="5219700" cy="1828800"/>
          </a:xfrm>
          <a:noFill/>
          <a:ln/>
        </p:spPr>
        <p:txBody>
          <a:bodyPr/>
          <a:lstStyle/>
          <a:p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Resource reservation</a:t>
            </a:r>
            <a:endParaRPr lang="en-US" altLang="zh-CN" sz="2000">
              <a:ea typeface="宋体" charset="-122"/>
            </a:endParaRPr>
          </a:p>
          <a:p>
            <a:pPr lvl="1"/>
            <a:r>
              <a:rPr lang="en-US" altLang="zh-CN" sz="2000">
                <a:ea typeface="宋体" charset="-122"/>
              </a:rPr>
              <a:t>call setup, signaling (RSVP)</a:t>
            </a:r>
          </a:p>
          <a:p>
            <a:pPr lvl="1"/>
            <a:r>
              <a:rPr lang="en-US" altLang="zh-CN" sz="2000">
                <a:ea typeface="宋体" charset="-122"/>
              </a:rPr>
              <a:t>traffic, QoS declaration</a:t>
            </a:r>
          </a:p>
          <a:p>
            <a:pPr lvl="1"/>
            <a:r>
              <a:rPr lang="en-US" altLang="zh-CN" sz="2000">
                <a:ea typeface="宋体" charset="-122"/>
              </a:rPr>
              <a:t>per-element admission control</a:t>
            </a:r>
            <a:endParaRPr lang="en-US" altLang="zh-CN" sz="180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46842" name="Group 58"/>
          <p:cNvGrpSpPr>
            <a:grpSpLocks/>
          </p:cNvGrpSpPr>
          <p:nvPr/>
        </p:nvGrpSpPr>
        <p:grpSpPr bwMode="auto">
          <a:xfrm>
            <a:off x="2117725" y="2820988"/>
            <a:ext cx="639763" cy="282575"/>
            <a:chOff x="1070" y="3199"/>
            <a:chExt cx="403" cy="178"/>
          </a:xfrm>
        </p:grpSpPr>
        <p:sp>
          <p:nvSpPr>
            <p:cNvPr id="246843" name="Oval 59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44" name="Line 60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45" name="Line 61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46" name="Rectangle 62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46847" name="Oval 63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848" name="Group 64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49" name="Line 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50" name="Line 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51" name="Line 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6852" name="Group 68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53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54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55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6856" name="Group 72"/>
          <p:cNvGrpSpPr>
            <a:grpSpLocks/>
          </p:cNvGrpSpPr>
          <p:nvPr/>
        </p:nvGrpSpPr>
        <p:grpSpPr bwMode="auto">
          <a:xfrm>
            <a:off x="3251200" y="3402013"/>
            <a:ext cx="639763" cy="282575"/>
            <a:chOff x="1070" y="3199"/>
            <a:chExt cx="403" cy="178"/>
          </a:xfrm>
        </p:grpSpPr>
        <p:sp>
          <p:nvSpPr>
            <p:cNvPr id="246857" name="Oval 73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58" name="Line 74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59" name="Line 75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60" name="Rectangle 76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46861" name="Oval 77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862" name="Group 78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63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64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65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6866" name="Group 82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67" name="Line 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68" name="Line 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69" name="Line 8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6870" name="Group 86"/>
          <p:cNvGrpSpPr>
            <a:grpSpLocks/>
          </p:cNvGrpSpPr>
          <p:nvPr/>
        </p:nvGrpSpPr>
        <p:grpSpPr bwMode="auto">
          <a:xfrm>
            <a:off x="3270250" y="4116388"/>
            <a:ext cx="639763" cy="282575"/>
            <a:chOff x="1070" y="3199"/>
            <a:chExt cx="403" cy="178"/>
          </a:xfrm>
        </p:grpSpPr>
        <p:sp>
          <p:nvSpPr>
            <p:cNvPr id="246871" name="Oval 87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72" name="Line 88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73" name="Line 89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74" name="Rectangle 90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46875" name="Oval 91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876" name="Group 92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77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78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79" name="Line 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6880" name="Group 96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81" name="Line 9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82" name="Line 9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83" name="Line 9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6884" name="Group 100"/>
          <p:cNvGrpSpPr>
            <a:grpSpLocks/>
          </p:cNvGrpSpPr>
          <p:nvPr/>
        </p:nvGrpSpPr>
        <p:grpSpPr bwMode="auto">
          <a:xfrm>
            <a:off x="4117975" y="4592638"/>
            <a:ext cx="639763" cy="282575"/>
            <a:chOff x="1070" y="3199"/>
            <a:chExt cx="403" cy="178"/>
          </a:xfrm>
        </p:grpSpPr>
        <p:sp>
          <p:nvSpPr>
            <p:cNvPr id="246885" name="Oval 101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86" name="Line 102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87" name="Line 103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88" name="Rectangle 104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46889" name="Oval 105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890" name="Group 106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91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92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93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6894" name="Group 110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95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96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97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6898" name="Group 114"/>
          <p:cNvGrpSpPr>
            <a:grpSpLocks/>
          </p:cNvGrpSpPr>
          <p:nvPr/>
        </p:nvGrpSpPr>
        <p:grpSpPr bwMode="auto">
          <a:xfrm>
            <a:off x="5918200" y="4697413"/>
            <a:ext cx="639763" cy="282575"/>
            <a:chOff x="1070" y="3199"/>
            <a:chExt cx="403" cy="178"/>
          </a:xfrm>
        </p:grpSpPr>
        <p:sp>
          <p:nvSpPr>
            <p:cNvPr id="246899" name="Oval 115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00" name="Line 116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01" name="Line 117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02" name="Rectangle 118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46903" name="Oval 119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904" name="Group 120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905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906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907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6908" name="Group 124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909" name="Line 1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910" name="Line 1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911" name="Line 1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6912" name="Group 128"/>
          <p:cNvGrpSpPr>
            <a:grpSpLocks/>
          </p:cNvGrpSpPr>
          <p:nvPr/>
        </p:nvGrpSpPr>
        <p:grpSpPr bwMode="auto">
          <a:xfrm>
            <a:off x="6775450" y="5087938"/>
            <a:ext cx="639763" cy="282575"/>
            <a:chOff x="1070" y="3199"/>
            <a:chExt cx="403" cy="178"/>
          </a:xfrm>
        </p:grpSpPr>
        <p:sp>
          <p:nvSpPr>
            <p:cNvPr id="246913" name="Oval 129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14" name="Line 130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15" name="Line 131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16" name="Rectangle 132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46917" name="Oval 133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918" name="Group 134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919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920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921" name="Line 1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6922" name="Group 138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923" name="Line 1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924" name="Line 1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925" name="Line 14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6926" name="Group 142"/>
          <p:cNvGrpSpPr>
            <a:grpSpLocks/>
          </p:cNvGrpSpPr>
          <p:nvPr/>
        </p:nvGrpSpPr>
        <p:grpSpPr bwMode="auto">
          <a:xfrm>
            <a:off x="4252913" y="3629025"/>
            <a:ext cx="604837" cy="347663"/>
            <a:chOff x="3600" y="219"/>
            <a:chExt cx="360" cy="175"/>
          </a:xfrm>
        </p:grpSpPr>
        <p:sp>
          <p:nvSpPr>
            <p:cNvPr id="246927" name="Oval 14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28" name="Line 14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29" name="Line 14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30" name="Rectangle 14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46931" name="Oval 14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932" name="Group 14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933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934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935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6936" name="Group 15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937" name="Line 1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938" name="Line 1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939" name="Line 1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6940" name="Group 156"/>
          <p:cNvGrpSpPr>
            <a:grpSpLocks/>
          </p:cNvGrpSpPr>
          <p:nvPr/>
        </p:nvGrpSpPr>
        <p:grpSpPr bwMode="auto">
          <a:xfrm>
            <a:off x="1390650" y="2305050"/>
            <a:ext cx="5895975" cy="3190875"/>
            <a:chOff x="876" y="1452"/>
            <a:chExt cx="3714" cy="2010"/>
          </a:xfrm>
        </p:grpSpPr>
        <p:sp>
          <p:nvSpPr>
            <p:cNvPr id="246941" name="Freeform 157"/>
            <p:cNvSpPr>
              <a:spLocks/>
            </p:cNvSpPr>
            <p:nvPr/>
          </p:nvSpPr>
          <p:spPr bwMode="auto">
            <a:xfrm>
              <a:off x="876" y="1452"/>
              <a:ext cx="3714" cy="20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4" y="174"/>
                </a:cxn>
                <a:cxn ang="0">
                  <a:pos x="786" y="174"/>
                </a:cxn>
                <a:cxn ang="0">
                  <a:pos x="1128" y="540"/>
                </a:cxn>
                <a:cxn ang="0">
                  <a:pos x="1422" y="540"/>
                </a:cxn>
                <a:cxn ang="0">
                  <a:pos x="1428" y="990"/>
                </a:cxn>
                <a:cxn ang="0">
                  <a:pos x="1728" y="1242"/>
                </a:cxn>
                <a:cxn ang="0">
                  <a:pos x="3198" y="1236"/>
                </a:cxn>
                <a:cxn ang="0">
                  <a:pos x="3426" y="1530"/>
                </a:cxn>
                <a:cxn ang="0">
                  <a:pos x="3666" y="1530"/>
                </a:cxn>
                <a:cxn ang="0">
                  <a:pos x="3666" y="1884"/>
                </a:cxn>
              </a:cxnLst>
              <a:rect l="0" t="0" r="r" b="b"/>
              <a:pathLst>
                <a:path w="3666" h="1884">
                  <a:moveTo>
                    <a:pt x="0" y="0"/>
                  </a:moveTo>
                  <a:lnTo>
                    <a:pt x="414" y="174"/>
                  </a:lnTo>
                  <a:lnTo>
                    <a:pt x="786" y="174"/>
                  </a:lnTo>
                  <a:lnTo>
                    <a:pt x="1128" y="540"/>
                  </a:lnTo>
                  <a:lnTo>
                    <a:pt x="1422" y="540"/>
                  </a:lnTo>
                  <a:lnTo>
                    <a:pt x="1428" y="990"/>
                  </a:lnTo>
                  <a:lnTo>
                    <a:pt x="1728" y="1242"/>
                  </a:lnTo>
                  <a:lnTo>
                    <a:pt x="3198" y="1236"/>
                  </a:lnTo>
                  <a:lnTo>
                    <a:pt x="3426" y="1530"/>
                  </a:lnTo>
                  <a:lnTo>
                    <a:pt x="3666" y="1530"/>
                  </a:lnTo>
                  <a:lnTo>
                    <a:pt x="3666" y="1884"/>
                  </a:ln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42" name="Line 158"/>
            <p:cNvSpPr>
              <a:spLocks noChangeShapeType="1"/>
            </p:cNvSpPr>
            <p:nvPr/>
          </p:nvSpPr>
          <p:spPr bwMode="auto">
            <a:xfrm flipH="1">
              <a:off x="1524" y="1614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43" name="Line 159"/>
            <p:cNvSpPr>
              <a:spLocks noChangeShapeType="1"/>
            </p:cNvSpPr>
            <p:nvPr/>
          </p:nvSpPr>
          <p:spPr bwMode="auto">
            <a:xfrm flipH="1">
              <a:off x="2202" y="2028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44" name="Line 160"/>
            <p:cNvSpPr>
              <a:spLocks noChangeShapeType="1"/>
            </p:cNvSpPr>
            <p:nvPr/>
          </p:nvSpPr>
          <p:spPr bwMode="auto">
            <a:xfrm flipH="1">
              <a:off x="2766" y="2778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45" name="Line 161"/>
            <p:cNvSpPr>
              <a:spLocks noChangeShapeType="1"/>
            </p:cNvSpPr>
            <p:nvPr/>
          </p:nvSpPr>
          <p:spPr bwMode="auto">
            <a:xfrm flipH="1">
              <a:off x="3900" y="2790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46" name="Line 162"/>
            <p:cNvSpPr>
              <a:spLocks noChangeShapeType="1"/>
            </p:cNvSpPr>
            <p:nvPr/>
          </p:nvSpPr>
          <p:spPr bwMode="auto">
            <a:xfrm flipH="1">
              <a:off x="4458" y="3072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947" name="Group 163"/>
          <p:cNvGrpSpPr>
            <a:grpSpLocks/>
          </p:cNvGrpSpPr>
          <p:nvPr/>
        </p:nvGrpSpPr>
        <p:grpSpPr bwMode="auto">
          <a:xfrm>
            <a:off x="2401888" y="4624388"/>
            <a:ext cx="3284537" cy="1204912"/>
            <a:chOff x="1566" y="2913"/>
            <a:chExt cx="2016" cy="759"/>
          </a:xfrm>
        </p:grpSpPr>
        <p:sp>
          <p:nvSpPr>
            <p:cNvPr id="246948" name="Rectangle 164"/>
            <p:cNvSpPr>
              <a:spLocks noChangeArrowheads="1"/>
            </p:cNvSpPr>
            <p:nvPr/>
          </p:nvSpPr>
          <p:spPr bwMode="auto">
            <a:xfrm rot="-5401360">
              <a:off x="3004" y="2885"/>
              <a:ext cx="126" cy="18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49" name="Line 165"/>
            <p:cNvSpPr>
              <a:spLocks noChangeShapeType="1"/>
            </p:cNvSpPr>
            <p:nvPr/>
          </p:nvSpPr>
          <p:spPr bwMode="auto">
            <a:xfrm rot="-5401360">
              <a:off x="2954" y="2979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0" name="Line 166"/>
            <p:cNvSpPr>
              <a:spLocks noChangeShapeType="1"/>
            </p:cNvSpPr>
            <p:nvPr/>
          </p:nvSpPr>
          <p:spPr bwMode="auto">
            <a:xfrm rot="-5401360">
              <a:off x="2986" y="2976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1" name="Line 167"/>
            <p:cNvSpPr>
              <a:spLocks noChangeShapeType="1"/>
            </p:cNvSpPr>
            <p:nvPr/>
          </p:nvSpPr>
          <p:spPr bwMode="auto">
            <a:xfrm rot="-5401360">
              <a:off x="3022" y="2975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2" name="Line 168"/>
            <p:cNvSpPr>
              <a:spLocks noChangeShapeType="1"/>
            </p:cNvSpPr>
            <p:nvPr/>
          </p:nvSpPr>
          <p:spPr bwMode="auto">
            <a:xfrm rot="-5401360">
              <a:off x="3058" y="2975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3" name="Line 169"/>
            <p:cNvSpPr>
              <a:spLocks noChangeShapeType="1"/>
            </p:cNvSpPr>
            <p:nvPr/>
          </p:nvSpPr>
          <p:spPr bwMode="auto">
            <a:xfrm rot="-1213478">
              <a:off x="3167" y="2947"/>
              <a:ext cx="183" cy="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4" name="Rectangle 170"/>
            <p:cNvSpPr>
              <a:spLocks noChangeArrowheads="1"/>
            </p:cNvSpPr>
            <p:nvPr/>
          </p:nvSpPr>
          <p:spPr bwMode="auto">
            <a:xfrm>
              <a:off x="1566" y="3108"/>
              <a:ext cx="2016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742950" lvl="1" indent="-28575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</a:pPr>
              <a:r>
                <a:rPr lang="en-US" altLang="zh-CN" sz="2000">
                  <a:ea typeface="宋体" charset="-122"/>
                </a:rPr>
                <a:t>QoS-sensitive scheduling (e.g., WFQ)</a:t>
              </a:r>
              <a:endParaRPr lang="en-US" altLang="zh-CN">
                <a:solidFill>
                  <a:srgbClr val="FF0000"/>
                </a:solidFill>
                <a:ea typeface="宋体" charset="-122"/>
              </a:endParaRPr>
            </a:p>
          </p:txBody>
        </p:sp>
      </p:grpSp>
      <p:grpSp>
        <p:nvGrpSpPr>
          <p:cNvPr id="246955" name="Group 171"/>
          <p:cNvGrpSpPr>
            <a:grpSpLocks/>
          </p:cNvGrpSpPr>
          <p:nvPr/>
        </p:nvGrpSpPr>
        <p:grpSpPr bwMode="auto">
          <a:xfrm>
            <a:off x="604838" y="1809750"/>
            <a:ext cx="1257300" cy="415925"/>
            <a:chOff x="3621" y="3265"/>
            <a:chExt cx="1776" cy="744"/>
          </a:xfrm>
        </p:grpSpPr>
        <p:pic>
          <p:nvPicPr>
            <p:cNvPr id="246956" name="Picture 172" descr="reel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</p:spPr>
        </p:pic>
        <p:sp>
          <p:nvSpPr>
            <p:cNvPr id="246957" name="Freeform 173"/>
            <p:cNvSpPr>
              <a:spLocks/>
            </p:cNvSpPr>
            <p:nvPr/>
          </p:nvSpPr>
          <p:spPr bwMode="auto">
            <a:xfrm>
              <a:off x="3972" y="3288"/>
              <a:ext cx="1401" cy="43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7" y="384"/>
                </a:cxn>
                <a:cxn ang="0">
                  <a:pos x="114" y="381"/>
                </a:cxn>
                <a:cxn ang="0">
                  <a:pos x="132" y="357"/>
                </a:cxn>
                <a:cxn ang="0">
                  <a:pos x="210" y="402"/>
                </a:cxn>
                <a:cxn ang="0">
                  <a:pos x="450" y="384"/>
                </a:cxn>
                <a:cxn ang="0">
                  <a:pos x="486" y="393"/>
                </a:cxn>
                <a:cxn ang="0">
                  <a:pos x="690" y="417"/>
                </a:cxn>
                <a:cxn ang="0">
                  <a:pos x="1074" y="438"/>
                </a:cxn>
                <a:cxn ang="0">
                  <a:pos x="1401" y="420"/>
                </a:cxn>
                <a:cxn ang="0">
                  <a:pos x="1392" y="165"/>
                </a:cxn>
                <a:cxn ang="0">
                  <a:pos x="291" y="0"/>
                </a:cxn>
                <a:cxn ang="0">
                  <a:pos x="0" y="6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8" name="Freeform 174"/>
            <p:cNvSpPr>
              <a:spLocks/>
            </p:cNvSpPr>
            <p:nvPr/>
          </p:nvSpPr>
          <p:spPr bwMode="auto">
            <a:xfrm>
              <a:off x="4242" y="3858"/>
              <a:ext cx="999" cy="12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17" y="12"/>
                </a:cxn>
                <a:cxn ang="0">
                  <a:pos x="744" y="36"/>
                </a:cxn>
                <a:cxn ang="0">
                  <a:pos x="801" y="42"/>
                </a:cxn>
                <a:cxn ang="0">
                  <a:pos x="876" y="6"/>
                </a:cxn>
                <a:cxn ang="0">
                  <a:pos x="933" y="0"/>
                </a:cxn>
                <a:cxn ang="0">
                  <a:pos x="981" y="15"/>
                </a:cxn>
                <a:cxn ang="0">
                  <a:pos x="999" y="51"/>
                </a:cxn>
                <a:cxn ang="0">
                  <a:pos x="987" y="123"/>
                </a:cxn>
                <a:cxn ang="0">
                  <a:pos x="18" y="120"/>
                </a:cxn>
                <a:cxn ang="0">
                  <a:pos x="0" y="6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46959" name="Picture 175" descr="video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</p:spPr>
        </p:pic>
      </p:grpSp>
      <p:graphicFrame>
        <p:nvGraphicFramePr>
          <p:cNvPr id="246960" name="Object 176"/>
          <p:cNvGraphicFramePr>
            <a:graphicFrameLocks noChangeAspect="1"/>
          </p:cNvGraphicFramePr>
          <p:nvPr/>
        </p:nvGraphicFramePr>
        <p:xfrm>
          <a:off x="1065213" y="2084388"/>
          <a:ext cx="404812" cy="625475"/>
        </p:xfrm>
        <a:graphic>
          <a:graphicData uri="http://schemas.openxmlformats.org/presentationml/2006/ole">
            <p:oleObj spid="_x0000_s246960" name="Clip" r:id="rId6" imgW="857160" imgH="1324080" progId="">
              <p:embed/>
            </p:oleObj>
          </a:graphicData>
        </a:graphic>
      </p:graphicFrame>
      <p:grpSp>
        <p:nvGrpSpPr>
          <p:cNvPr id="246961" name="Group 177"/>
          <p:cNvGrpSpPr>
            <a:grpSpLocks/>
          </p:cNvGrpSpPr>
          <p:nvPr/>
        </p:nvGrpSpPr>
        <p:grpSpPr bwMode="auto">
          <a:xfrm>
            <a:off x="1939925" y="3343275"/>
            <a:ext cx="314325" cy="542925"/>
            <a:chOff x="1054" y="3290"/>
            <a:chExt cx="238" cy="366"/>
          </a:xfrm>
        </p:grpSpPr>
        <p:sp>
          <p:nvSpPr>
            <p:cNvPr id="246962" name="Freeform 178"/>
            <p:cNvSpPr>
              <a:spLocks/>
            </p:cNvSpPr>
            <p:nvPr/>
          </p:nvSpPr>
          <p:spPr bwMode="auto">
            <a:xfrm>
              <a:off x="1172" y="3574"/>
              <a:ext cx="120" cy="82"/>
            </a:xfrm>
            <a:custGeom>
              <a:avLst/>
              <a:gdLst/>
              <a:ahLst/>
              <a:cxnLst>
                <a:cxn ang="0">
                  <a:pos x="52" y="395"/>
                </a:cxn>
                <a:cxn ang="0">
                  <a:pos x="37" y="409"/>
                </a:cxn>
                <a:cxn ang="0">
                  <a:pos x="10" y="425"/>
                </a:cxn>
                <a:cxn ang="0">
                  <a:pos x="0" y="437"/>
                </a:cxn>
                <a:cxn ang="0">
                  <a:pos x="3" y="446"/>
                </a:cxn>
                <a:cxn ang="0">
                  <a:pos x="254" y="489"/>
                </a:cxn>
                <a:cxn ang="0">
                  <a:pos x="269" y="489"/>
                </a:cxn>
                <a:cxn ang="0">
                  <a:pos x="286" y="485"/>
                </a:cxn>
                <a:cxn ang="0">
                  <a:pos x="300" y="480"/>
                </a:cxn>
                <a:cxn ang="0">
                  <a:pos x="359" y="448"/>
                </a:cxn>
                <a:cxn ang="0">
                  <a:pos x="460" y="395"/>
                </a:cxn>
                <a:cxn ang="0">
                  <a:pos x="572" y="337"/>
                </a:cxn>
                <a:cxn ang="0">
                  <a:pos x="662" y="288"/>
                </a:cxn>
                <a:cxn ang="0">
                  <a:pos x="700" y="269"/>
                </a:cxn>
                <a:cxn ang="0">
                  <a:pos x="719" y="243"/>
                </a:cxn>
                <a:cxn ang="0">
                  <a:pos x="720" y="224"/>
                </a:cxn>
                <a:cxn ang="0">
                  <a:pos x="718" y="205"/>
                </a:cxn>
                <a:cxn ang="0">
                  <a:pos x="694" y="186"/>
                </a:cxn>
                <a:cxn ang="0">
                  <a:pos x="677" y="183"/>
                </a:cxn>
                <a:cxn ang="0">
                  <a:pos x="649" y="178"/>
                </a:cxn>
                <a:cxn ang="0">
                  <a:pos x="634" y="175"/>
                </a:cxn>
                <a:cxn ang="0">
                  <a:pos x="617" y="160"/>
                </a:cxn>
                <a:cxn ang="0">
                  <a:pos x="596" y="122"/>
                </a:cxn>
                <a:cxn ang="0">
                  <a:pos x="560" y="57"/>
                </a:cxn>
                <a:cxn ang="0">
                  <a:pos x="546" y="33"/>
                </a:cxn>
                <a:cxn ang="0">
                  <a:pos x="535" y="22"/>
                </a:cxn>
                <a:cxn ang="0">
                  <a:pos x="520" y="14"/>
                </a:cxn>
                <a:cxn ang="0">
                  <a:pos x="508" y="11"/>
                </a:cxn>
                <a:cxn ang="0">
                  <a:pos x="483" y="5"/>
                </a:cxn>
                <a:cxn ang="0">
                  <a:pos x="467" y="2"/>
                </a:cxn>
                <a:cxn ang="0">
                  <a:pos x="452" y="0"/>
                </a:cxn>
                <a:cxn ang="0">
                  <a:pos x="435" y="2"/>
                </a:cxn>
                <a:cxn ang="0">
                  <a:pos x="382" y="24"/>
                </a:cxn>
                <a:cxn ang="0">
                  <a:pos x="371" y="29"/>
                </a:cxn>
                <a:cxn ang="0">
                  <a:pos x="351" y="38"/>
                </a:cxn>
                <a:cxn ang="0">
                  <a:pos x="177" y="114"/>
                </a:cxn>
                <a:cxn ang="0">
                  <a:pos x="166" y="120"/>
                </a:cxn>
                <a:cxn ang="0">
                  <a:pos x="145" y="129"/>
                </a:cxn>
                <a:cxn ang="0">
                  <a:pos x="137" y="132"/>
                </a:cxn>
                <a:cxn ang="0">
                  <a:pos x="108" y="144"/>
                </a:cxn>
                <a:cxn ang="0">
                  <a:pos x="79" y="157"/>
                </a:cxn>
                <a:cxn ang="0">
                  <a:pos x="61" y="171"/>
                </a:cxn>
                <a:cxn ang="0">
                  <a:pos x="55" y="221"/>
                </a:cxn>
                <a:cxn ang="0">
                  <a:pos x="55" y="382"/>
                </a:cxn>
              </a:cxnLst>
              <a:rect l="0" t="0" r="r" b="b"/>
              <a:pathLst>
                <a:path w="720" h="490">
                  <a:moveTo>
                    <a:pt x="55" y="382"/>
                  </a:moveTo>
                  <a:lnTo>
                    <a:pt x="54" y="389"/>
                  </a:lnTo>
                  <a:lnTo>
                    <a:pt x="52" y="395"/>
                  </a:lnTo>
                  <a:lnTo>
                    <a:pt x="47" y="401"/>
                  </a:lnTo>
                  <a:lnTo>
                    <a:pt x="41" y="405"/>
                  </a:lnTo>
                  <a:lnTo>
                    <a:pt x="37" y="409"/>
                  </a:lnTo>
                  <a:lnTo>
                    <a:pt x="26" y="414"/>
                  </a:lnTo>
                  <a:lnTo>
                    <a:pt x="14" y="421"/>
                  </a:lnTo>
                  <a:lnTo>
                    <a:pt x="10" y="425"/>
                  </a:lnTo>
                  <a:lnTo>
                    <a:pt x="4" y="429"/>
                  </a:lnTo>
                  <a:lnTo>
                    <a:pt x="1" y="434"/>
                  </a:lnTo>
                  <a:lnTo>
                    <a:pt x="0" y="437"/>
                  </a:lnTo>
                  <a:lnTo>
                    <a:pt x="0" y="440"/>
                  </a:lnTo>
                  <a:lnTo>
                    <a:pt x="1" y="444"/>
                  </a:lnTo>
                  <a:lnTo>
                    <a:pt x="3" y="446"/>
                  </a:lnTo>
                  <a:lnTo>
                    <a:pt x="8" y="449"/>
                  </a:lnTo>
                  <a:lnTo>
                    <a:pt x="14" y="450"/>
                  </a:lnTo>
                  <a:lnTo>
                    <a:pt x="254" y="489"/>
                  </a:lnTo>
                  <a:lnTo>
                    <a:pt x="258" y="490"/>
                  </a:lnTo>
                  <a:lnTo>
                    <a:pt x="264" y="490"/>
                  </a:lnTo>
                  <a:lnTo>
                    <a:pt x="269" y="489"/>
                  </a:lnTo>
                  <a:lnTo>
                    <a:pt x="275" y="489"/>
                  </a:lnTo>
                  <a:lnTo>
                    <a:pt x="281" y="488"/>
                  </a:lnTo>
                  <a:lnTo>
                    <a:pt x="286" y="485"/>
                  </a:lnTo>
                  <a:lnTo>
                    <a:pt x="291" y="484"/>
                  </a:lnTo>
                  <a:lnTo>
                    <a:pt x="295" y="482"/>
                  </a:lnTo>
                  <a:lnTo>
                    <a:pt x="300" y="480"/>
                  </a:lnTo>
                  <a:lnTo>
                    <a:pt x="312" y="473"/>
                  </a:lnTo>
                  <a:lnTo>
                    <a:pt x="333" y="463"/>
                  </a:lnTo>
                  <a:lnTo>
                    <a:pt x="359" y="448"/>
                  </a:lnTo>
                  <a:lnTo>
                    <a:pt x="389" y="432"/>
                  </a:lnTo>
                  <a:lnTo>
                    <a:pt x="423" y="414"/>
                  </a:lnTo>
                  <a:lnTo>
                    <a:pt x="460" y="395"/>
                  </a:lnTo>
                  <a:lnTo>
                    <a:pt x="497" y="375"/>
                  </a:lnTo>
                  <a:lnTo>
                    <a:pt x="535" y="356"/>
                  </a:lnTo>
                  <a:lnTo>
                    <a:pt x="572" y="337"/>
                  </a:lnTo>
                  <a:lnTo>
                    <a:pt x="606" y="319"/>
                  </a:lnTo>
                  <a:lnTo>
                    <a:pt x="636" y="303"/>
                  </a:lnTo>
                  <a:lnTo>
                    <a:pt x="662" y="288"/>
                  </a:lnTo>
                  <a:lnTo>
                    <a:pt x="683" y="278"/>
                  </a:lnTo>
                  <a:lnTo>
                    <a:pt x="695" y="272"/>
                  </a:lnTo>
                  <a:lnTo>
                    <a:pt x="700" y="269"/>
                  </a:lnTo>
                  <a:lnTo>
                    <a:pt x="709" y="263"/>
                  </a:lnTo>
                  <a:lnTo>
                    <a:pt x="715" y="254"/>
                  </a:lnTo>
                  <a:lnTo>
                    <a:pt x="719" y="243"/>
                  </a:lnTo>
                  <a:lnTo>
                    <a:pt x="720" y="233"/>
                  </a:lnTo>
                  <a:lnTo>
                    <a:pt x="720" y="230"/>
                  </a:lnTo>
                  <a:lnTo>
                    <a:pt x="720" y="224"/>
                  </a:lnTo>
                  <a:lnTo>
                    <a:pt x="720" y="218"/>
                  </a:lnTo>
                  <a:lnTo>
                    <a:pt x="720" y="215"/>
                  </a:lnTo>
                  <a:lnTo>
                    <a:pt x="718" y="205"/>
                  </a:lnTo>
                  <a:lnTo>
                    <a:pt x="712" y="196"/>
                  </a:lnTo>
                  <a:lnTo>
                    <a:pt x="704" y="189"/>
                  </a:lnTo>
                  <a:lnTo>
                    <a:pt x="694" y="186"/>
                  </a:lnTo>
                  <a:lnTo>
                    <a:pt x="692" y="186"/>
                  </a:lnTo>
                  <a:lnTo>
                    <a:pt x="686" y="185"/>
                  </a:lnTo>
                  <a:lnTo>
                    <a:pt x="677" y="183"/>
                  </a:lnTo>
                  <a:lnTo>
                    <a:pt x="668" y="182"/>
                  </a:lnTo>
                  <a:lnTo>
                    <a:pt x="658" y="180"/>
                  </a:lnTo>
                  <a:lnTo>
                    <a:pt x="649" y="178"/>
                  </a:lnTo>
                  <a:lnTo>
                    <a:pt x="643" y="177"/>
                  </a:lnTo>
                  <a:lnTo>
                    <a:pt x="641" y="177"/>
                  </a:lnTo>
                  <a:lnTo>
                    <a:pt x="634" y="175"/>
                  </a:lnTo>
                  <a:lnTo>
                    <a:pt x="627" y="170"/>
                  </a:lnTo>
                  <a:lnTo>
                    <a:pt x="622" y="166"/>
                  </a:lnTo>
                  <a:lnTo>
                    <a:pt x="617" y="160"/>
                  </a:lnTo>
                  <a:lnTo>
                    <a:pt x="614" y="155"/>
                  </a:lnTo>
                  <a:lnTo>
                    <a:pt x="607" y="141"/>
                  </a:lnTo>
                  <a:lnTo>
                    <a:pt x="596" y="122"/>
                  </a:lnTo>
                  <a:lnTo>
                    <a:pt x="583" y="98"/>
                  </a:lnTo>
                  <a:lnTo>
                    <a:pt x="571" y="76"/>
                  </a:lnTo>
                  <a:lnTo>
                    <a:pt x="560" y="57"/>
                  </a:lnTo>
                  <a:lnTo>
                    <a:pt x="553" y="43"/>
                  </a:lnTo>
                  <a:lnTo>
                    <a:pt x="549" y="38"/>
                  </a:lnTo>
                  <a:lnTo>
                    <a:pt x="546" y="33"/>
                  </a:lnTo>
                  <a:lnTo>
                    <a:pt x="543" y="30"/>
                  </a:lnTo>
                  <a:lnTo>
                    <a:pt x="539" y="25"/>
                  </a:lnTo>
                  <a:lnTo>
                    <a:pt x="535" y="22"/>
                  </a:lnTo>
                  <a:lnTo>
                    <a:pt x="530" y="18"/>
                  </a:lnTo>
                  <a:lnTo>
                    <a:pt x="525" y="16"/>
                  </a:lnTo>
                  <a:lnTo>
                    <a:pt x="520" y="14"/>
                  </a:lnTo>
                  <a:lnTo>
                    <a:pt x="516" y="13"/>
                  </a:lnTo>
                  <a:lnTo>
                    <a:pt x="513" y="13"/>
                  </a:lnTo>
                  <a:lnTo>
                    <a:pt x="508" y="11"/>
                  </a:lnTo>
                  <a:lnTo>
                    <a:pt x="500" y="9"/>
                  </a:lnTo>
                  <a:lnTo>
                    <a:pt x="492" y="7"/>
                  </a:lnTo>
                  <a:lnTo>
                    <a:pt x="483" y="5"/>
                  </a:lnTo>
                  <a:lnTo>
                    <a:pt x="475" y="4"/>
                  </a:lnTo>
                  <a:lnTo>
                    <a:pt x="469" y="2"/>
                  </a:lnTo>
                  <a:lnTo>
                    <a:pt x="467" y="2"/>
                  </a:lnTo>
                  <a:lnTo>
                    <a:pt x="462" y="0"/>
                  </a:lnTo>
                  <a:lnTo>
                    <a:pt x="457" y="0"/>
                  </a:lnTo>
                  <a:lnTo>
                    <a:pt x="452" y="0"/>
                  </a:lnTo>
                  <a:lnTo>
                    <a:pt x="447" y="0"/>
                  </a:lnTo>
                  <a:lnTo>
                    <a:pt x="440" y="2"/>
                  </a:lnTo>
                  <a:lnTo>
                    <a:pt x="435" y="2"/>
                  </a:lnTo>
                  <a:lnTo>
                    <a:pt x="430" y="4"/>
                  </a:lnTo>
                  <a:lnTo>
                    <a:pt x="425" y="5"/>
                  </a:lnTo>
                  <a:lnTo>
                    <a:pt x="382" y="24"/>
                  </a:lnTo>
                  <a:lnTo>
                    <a:pt x="381" y="25"/>
                  </a:lnTo>
                  <a:lnTo>
                    <a:pt x="377" y="26"/>
                  </a:lnTo>
                  <a:lnTo>
                    <a:pt x="371" y="29"/>
                  </a:lnTo>
                  <a:lnTo>
                    <a:pt x="364" y="32"/>
                  </a:lnTo>
                  <a:lnTo>
                    <a:pt x="356" y="35"/>
                  </a:lnTo>
                  <a:lnTo>
                    <a:pt x="351" y="38"/>
                  </a:lnTo>
                  <a:lnTo>
                    <a:pt x="346" y="39"/>
                  </a:lnTo>
                  <a:lnTo>
                    <a:pt x="345" y="40"/>
                  </a:lnTo>
                  <a:lnTo>
                    <a:pt x="177" y="114"/>
                  </a:lnTo>
                  <a:lnTo>
                    <a:pt x="176" y="115"/>
                  </a:lnTo>
                  <a:lnTo>
                    <a:pt x="171" y="116"/>
                  </a:lnTo>
                  <a:lnTo>
                    <a:pt x="166" y="120"/>
                  </a:lnTo>
                  <a:lnTo>
                    <a:pt x="159" y="122"/>
                  </a:lnTo>
                  <a:lnTo>
                    <a:pt x="151" y="125"/>
                  </a:lnTo>
                  <a:lnTo>
                    <a:pt x="145" y="129"/>
                  </a:lnTo>
                  <a:lnTo>
                    <a:pt x="141" y="130"/>
                  </a:lnTo>
                  <a:lnTo>
                    <a:pt x="140" y="131"/>
                  </a:lnTo>
                  <a:lnTo>
                    <a:pt x="137" y="132"/>
                  </a:lnTo>
                  <a:lnTo>
                    <a:pt x="129" y="135"/>
                  </a:lnTo>
                  <a:lnTo>
                    <a:pt x="119" y="140"/>
                  </a:lnTo>
                  <a:lnTo>
                    <a:pt x="108" y="144"/>
                  </a:lnTo>
                  <a:lnTo>
                    <a:pt x="97" y="149"/>
                  </a:lnTo>
                  <a:lnTo>
                    <a:pt x="87" y="153"/>
                  </a:lnTo>
                  <a:lnTo>
                    <a:pt x="79" y="157"/>
                  </a:lnTo>
                  <a:lnTo>
                    <a:pt x="76" y="158"/>
                  </a:lnTo>
                  <a:lnTo>
                    <a:pt x="67" y="164"/>
                  </a:lnTo>
                  <a:lnTo>
                    <a:pt x="61" y="171"/>
                  </a:lnTo>
                  <a:lnTo>
                    <a:pt x="56" y="182"/>
                  </a:lnTo>
                  <a:lnTo>
                    <a:pt x="55" y="192"/>
                  </a:lnTo>
                  <a:lnTo>
                    <a:pt x="55" y="221"/>
                  </a:lnTo>
                  <a:lnTo>
                    <a:pt x="55" y="286"/>
                  </a:lnTo>
                  <a:lnTo>
                    <a:pt x="55" y="353"/>
                  </a:lnTo>
                  <a:lnTo>
                    <a:pt x="55" y="3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3" name="Freeform 179"/>
            <p:cNvSpPr>
              <a:spLocks/>
            </p:cNvSpPr>
            <p:nvPr/>
          </p:nvSpPr>
          <p:spPr bwMode="auto">
            <a:xfrm>
              <a:off x="1173" y="3575"/>
              <a:ext cx="118" cy="79"/>
            </a:xfrm>
            <a:custGeom>
              <a:avLst/>
              <a:gdLst/>
              <a:ahLst/>
              <a:cxnLst>
                <a:cxn ang="0">
                  <a:pos x="55" y="177"/>
                </a:cxn>
                <a:cxn ang="0">
                  <a:pos x="65" y="162"/>
                </a:cxn>
                <a:cxn ang="0">
                  <a:pos x="135" y="130"/>
                </a:cxn>
                <a:cxn ang="0">
                  <a:pos x="144" y="126"/>
                </a:cxn>
                <a:cxn ang="0">
                  <a:pos x="153" y="122"/>
                </a:cxn>
                <a:cxn ang="0">
                  <a:pos x="162" y="117"/>
                </a:cxn>
                <a:cxn ang="0">
                  <a:pos x="171" y="114"/>
                </a:cxn>
                <a:cxn ang="0">
                  <a:pos x="345" y="37"/>
                </a:cxn>
                <a:cxn ang="0">
                  <a:pos x="354" y="34"/>
                </a:cxn>
                <a:cxn ang="0">
                  <a:pos x="363" y="29"/>
                </a:cxn>
                <a:cxn ang="0">
                  <a:pos x="372" y="26"/>
                </a:cxn>
                <a:cxn ang="0">
                  <a:pos x="421" y="5"/>
                </a:cxn>
                <a:cxn ang="0">
                  <a:pos x="430" y="2"/>
                </a:cxn>
                <a:cxn ang="0">
                  <a:pos x="440" y="0"/>
                </a:cxn>
                <a:cxn ang="0">
                  <a:pos x="449" y="0"/>
                </a:cxn>
                <a:cxn ang="0">
                  <a:pos x="458" y="1"/>
                </a:cxn>
                <a:cxn ang="0">
                  <a:pos x="514" y="16"/>
                </a:cxn>
                <a:cxn ang="0">
                  <a:pos x="529" y="27"/>
                </a:cxn>
                <a:cxn ang="0">
                  <a:pos x="602" y="157"/>
                </a:cxn>
                <a:cxn ang="0">
                  <a:pos x="616" y="169"/>
                </a:cxn>
                <a:cxn ang="0">
                  <a:pos x="632" y="177"/>
                </a:cxn>
                <a:cxn ang="0">
                  <a:pos x="693" y="189"/>
                </a:cxn>
                <a:cxn ang="0">
                  <a:pos x="704" y="200"/>
                </a:cxn>
                <a:cxn ang="0">
                  <a:pos x="705" y="226"/>
                </a:cxn>
                <a:cxn ang="0">
                  <a:pos x="701" y="243"/>
                </a:cxn>
                <a:cxn ang="0">
                  <a:pos x="688" y="256"/>
                </a:cxn>
                <a:cxn ang="0">
                  <a:pos x="280" y="470"/>
                </a:cxn>
                <a:cxn ang="0">
                  <a:pos x="270" y="474"/>
                </a:cxn>
                <a:cxn ang="0">
                  <a:pos x="260" y="475"/>
                </a:cxn>
                <a:cxn ang="0">
                  <a:pos x="251" y="475"/>
                </a:cxn>
                <a:cxn ang="0">
                  <a:pos x="7" y="437"/>
                </a:cxn>
                <a:cxn ang="0">
                  <a:pos x="0" y="431"/>
                </a:cxn>
                <a:cxn ang="0">
                  <a:pos x="5" y="423"/>
                </a:cxn>
                <a:cxn ang="0">
                  <a:pos x="44" y="400"/>
                </a:cxn>
                <a:cxn ang="0">
                  <a:pos x="53" y="384"/>
                </a:cxn>
                <a:cxn ang="0">
                  <a:pos x="54" y="185"/>
                </a:cxn>
              </a:cxnLst>
              <a:rect l="0" t="0" r="r" b="b"/>
              <a:pathLst>
                <a:path w="705" h="475">
                  <a:moveTo>
                    <a:pt x="54" y="185"/>
                  </a:moveTo>
                  <a:lnTo>
                    <a:pt x="55" y="177"/>
                  </a:lnTo>
                  <a:lnTo>
                    <a:pt x="59" y="169"/>
                  </a:lnTo>
                  <a:lnTo>
                    <a:pt x="65" y="162"/>
                  </a:lnTo>
                  <a:lnTo>
                    <a:pt x="72" y="158"/>
                  </a:lnTo>
                  <a:lnTo>
                    <a:pt x="135" y="130"/>
                  </a:lnTo>
                  <a:lnTo>
                    <a:pt x="140" y="127"/>
                  </a:lnTo>
                  <a:lnTo>
                    <a:pt x="144" y="126"/>
                  </a:lnTo>
                  <a:lnTo>
                    <a:pt x="149" y="124"/>
                  </a:lnTo>
                  <a:lnTo>
                    <a:pt x="153" y="122"/>
                  </a:lnTo>
                  <a:lnTo>
                    <a:pt x="158" y="119"/>
                  </a:lnTo>
                  <a:lnTo>
                    <a:pt x="162" y="117"/>
                  </a:lnTo>
                  <a:lnTo>
                    <a:pt x="167" y="116"/>
                  </a:lnTo>
                  <a:lnTo>
                    <a:pt x="171" y="114"/>
                  </a:lnTo>
                  <a:lnTo>
                    <a:pt x="340" y="40"/>
                  </a:lnTo>
                  <a:lnTo>
                    <a:pt x="345" y="37"/>
                  </a:lnTo>
                  <a:lnTo>
                    <a:pt x="350" y="36"/>
                  </a:lnTo>
                  <a:lnTo>
                    <a:pt x="354" y="34"/>
                  </a:lnTo>
                  <a:lnTo>
                    <a:pt x="359" y="32"/>
                  </a:lnTo>
                  <a:lnTo>
                    <a:pt x="363" y="29"/>
                  </a:lnTo>
                  <a:lnTo>
                    <a:pt x="368" y="27"/>
                  </a:lnTo>
                  <a:lnTo>
                    <a:pt x="372" y="26"/>
                  </a:lnTo>
                  <a:lnTo>
                    <a:pt x="377" y="24"/>
                  </a:lnTo>
                  <a:lnTo>
                    <a:pt x="421" y="5"/>
                  </a:lnTo>
                  <a:lnTo>
                    <a:pt x="425" y="4"/>
                  </a:lnTo>
                  <a:lnTo>
                    <a:pt x="430" y="2"/>
                  </a:lnTo>
                  <a:lnTo>
                    <a:pt x="434" y="1"/>
                  </a:lnTo>
                  <a:lnTo>
                    <a:pt x="440" y="0"/>
                  </a:lnTo>
                  <a:lnTo>
                    <a:pt x="444" y="0"/>
                  </a:lnTo>
                  <a:lnTo>
                    <a:pt x="449" y="0"/>
                  </a:lnTo>
                  <a:lnTo>
                    <a:pt x="453" y="0"/>
                  </a:lnTo>
                  <a:lnTo>
                    <a:pt x="458" y="1"/>
                  </a:lnTo>
                  <a:lnTo>
                    <a:pt x="506" y="13"/>
                  </a:lnTo>
                  <a:lnTo>
                    <a:pt x="514" y="16"/>
                  </a:lnTo>
                  <a:lnTo>
                    <a:pt x="522" y="20"/>
                  </a:lnTo>
                  <a:lnTo>
                    <a:pt x="529" y="27"/>
                  </a:lnTo>
                  <a:lnTo>
                    <a:pt x="535" y="34"/>
                  </a:lnTo>
                  <a:lnTo>
                    <a:pt x="602" y="157"/>
                  </a:lnTo>
                  <a:lnTo>
                    <a:pt x="608" y="163"/>
                  </a:lnTo>
                  <a:lnTo>
                    <a:pt x="616" y="169"/>
                  </a:lnTo>
                  <a:lnTo>
                    <a:pt x="624" y="173"/>
                  </a:lnTo>
                  <a:lnTo>
                    <a:pt x="632" y="177"/>
                  </a:lnTo>
                  <a:lnTo>
                    <a:pt x="685" y="186"/>
                  </a:lnTo>
                  <a:lnTo>
                    <a:pt x="693" y="189"/>
                  </a:lnTo>
                  <a:lnTo>
                    <a:pt x="699" y="194"/>
                  </a:lnTo>
                  <a:lnTo>
                    <a:pt x="704" y="200"/>
                  </a:lnTo>
                  <a:lnTo>
                    <a:pt x="705" y="208"/>
                  </a:lnTo>
                  <a:lnTo>
                    <a:pt x="705" y="226"/>
                  </a:lnTo>
                  <a:lnTo>
                    <a:pt x="704" y="235"/>
                  </a:lnTo>
                  <a:lnTo>
                    <a:pt x="701" y="243"/>
                  </a:lnTo>
                  <a:lnTo>
                    <a:pt x="695" y="251"/>
                  </a:lnTo>
                  <a:lnTo>
                    <a:pt x="688" y="256"/>
                  </a:lnTo>
                  <a:lnTo>
                    <a:pt x="284" y="469"/>
                  </a:lnTo>
                  <a:lnTo>
                    <a:pt x="280" y="470"/>
                  </a:lnTo>
                  <a:lnTo>
                    <a:pt x="275" y="473"/>
                  </a:lnTo>
                  <a:lnTo>
                    <a:pt x="270" y="474"/>
                  </a:lnTo>
                  <a:lnTo>
                    <a:pt x="266" y="474"/>
                  </a:lnTo>
                  <a:lnTo>
                    <a:pt x="260" y="475"/>
                  </a:lnTo>
                  <a:lnTo>
                    <a:pt x="256" y="475"/>
                  </a:lnTo>
                  <a:lnTo>
                    <a:pt x="251" y="475"/>
                  </a:lnTo>
                  <a:lnTo>
                    <a:pt x="247" y="475"/>
                  </a:lnTo>
                  <a:lnTo>
                    <a:pt x="7" y="437"/>
                  </a:lnTo>
                  <a:lnTo>
                    <a:pt x="2" y="434"/>
                  </a:lnTo>
                  <a:lnTo>
                    <a:pt x="0" y="431"/>
                  </a:lnTo>
                  <a:lnTo>
                    <a:pt x="1" y="428"/>
                  </a:lnTo>
                  <a:lnTo>
                    <a:pt x="5" y="423"/>
                  </a:lnTo>
                  <a:lnTo>
                    <a:pt x="37" y="405"/>
                  </a:lnTo>
                  <a:lnTo>
                    <a:pt x="44" y="400"/>
                  </a:lnTo>
                  <a:lnTo>
                    <a:pt x="49" y="392"/>
                  </a:lnTo>
                  <a:lnTo>
                    <a:pt x="53" y="384"/>
                  </a:lnTo>
                  <a:lnTo>
                    <a:pt x="54" y="375"/>
                  </a:lnTo>
                  <a:lnTo>
                    <a:pt x="54" y="185"/>
                  </a:lnTo>
                  <a:close/>
                </a:path>
              </a:pathLst>
            </a:custGeom>
            <a:solidFill>
              <a:srgbClr val="B5B5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4" name="Freeform 180"/>
            <p:cNvSpPr>
              <a:spLocks/>
            </p:cNvSpPr>
            <p:nvPr/>
          </p:nvSpPr>
          <p:spPr bwMode="auto">
            <a:xfrm>
              <a:off x="1173" y="3604"/>
              <a:ext cx="44" cy="50"/>
            </a:xfrm>
            <a:custGeom>
              <a:avLst/>
              <a:gdLst/>
              <a:ahLst/>
              <a:cxnLst>
                <a:cxn ang="0">
                  <a:pos x="54" y="15"/>
                </a:cxn>
                <a:cxn ang="0">
                  <a:pos x="55" y="8"/>
                </a:cxn>
                <a:cxn ang="0">
                  <a:pos x="59" y="2"/>
                </a:cxn>
                <a:cxn ang="0">
                  <a:pos x="65" y="0"/>
                </a:cxn>
                <a:cxn ang="0">
                  <a:pos x="73" y="0"/>
                </a:cxn>
                <a:cxn ang="0">
                  <a:pos x="129" y="16"/>
                </a:cxn>
                <a:cxn ang="0">
                  <a:pos x="137" y="19"/>
                </a:cxn>
                <a:cxn ang="0">
                  <a:pos x="144" y="25"/>
                </a:cxn>
                <a:cxn ang="0">
                  <a:pos x="151" y="32"/>
                </a:cxn>
                <a:cxn ang="0">
                  <a:pos x="154" y="39"/>
                </a:cxn>
                <a:cxn ang="0">
                  <a:pos x="195" y="190"/>
                </a:cxn>
                <a:cxn ang="0">
                  <a:pos x="198" y="199"/>
                </a:cxn>
                <a:cxn ang="0">
                  <a:pos x="203" y="207"/>
                </a:cxn>
                <a:cxn ang="0">
                  <a:pos x="210" y="214"/>
                </a:cxn>
                <a:cxn ang="0">
                  <a:pos x="217" y="218"/>
                </a:cxn>
                <a:cxn ang="0">
                  <a:pos x="245" y="233"/>
                </a:cxn>
                <a:cxn ang="0">
                  <a:pos x="251" y="237"/>
                </a:cxn>
                <a:cxn ang="0">
                  <a:pos x="257" y="245"/>
                </a:cxn>
                <a:cxn ang="0">
                  <a:pos x="261" y="253"/>
                </a:cxn>
                <a:cxn ang="0">
                  <a:pos x="263" y="262"/>
                </a:cxn>
                <a:cxn ang="0">
                  <a:pos x="265" y="288"/>
                </a:cxn>
                <a:cxn ang="0">
                  <a:pos x="264" y="296"/>
                </a:cxn>
                <a:cxn ang="0">
                  <a:pos x="260" y="302"/>
                </a:cxn>
                <a:cxn ang="0">
                  <a:pos x="254" y="304"/>
                </a:cxn>
                <a:cxn ang="0">
                  <a:pos x="247" y="305"/>
                </a:cxn>
                <a:cxn ang="0">
                  <a:pos x="7" y="267"/>
                </a:cxn>
                <a:cxn ang="0">
                  <a:pos x="2" y="264"/>
                </a:cxn>
                <a:cxn ang="0">
                  <a:pos x="0" y="261"/>
                </a:cxn>
                <a:cxn ang="0">
                  <a:pos x="1" y="258"/>
                </a:cxn>
                <a:cxn ang="0">
                  <a:pos x="5" y="253"/>
                </a:cxn>
                <a:cxn ang="0">
                  <a:pos x="37" y="235"/>
                </a:cxn>
                <a:cxn ang="0">
                  <a:pos x="44" y="230"/>
                </a:cxn>
                <a:cxn ang="0">
                  <a:pos x="49" y="222"/>
                </a:cxn>
                <a:cxn ang="0">
                  <a:pos x="53" y="214"/>
                </a:cxn>
                <a:cxn ang="0">
                  <a:pos x="54" y="205"/>
                </a:cxn>
                <a:cxn ang="0">
                  <a:pos x="54" y="15"/>
                </a:cxn>
              </a:cxnLst>
              <a:rect l="0" t="0" r="r" b="b"/>
              <a:pathLst>
                <a:path w="265" h="305">
                  <a:moveTo>
                    <a:pt x="54" y="15"/>
                  </a:moveTo>
                  <a:lnTo>
                    <a:pt x="55" y="8"/>
                  </a:lnTo>
                  <a:lnTo>
                    <a:pt x="59" y="2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129" y="16"/>
                  </a:lnTo>
                  <a:lnTo>
                    <a:pt x="137" y="19"/>
                  </a:lnTo>
                  <a:lnTo>
                    <a:pt x="144" y="25"/>
                  </a:lnTo>
                  <a:lnTo>
                    <a:pt x="151" y="32"/>
                  </a:lnTo>
                  <a:lnTo>
                    <a:pt x="154" y="39"/>
                  </a:lnTo>
                  <a:lnTo>
                    <a:pt x="195" y="190"/>
                  </a:lnTo>
                  <a:lnTo>
                    <a:pt x="198" y="199"/>
                  </a:lnTo>
                  <a:lnTo>
                    <a:pt x="203" y="207"/>
                  </a:lnTo>
                  <a:lnTo>
                    <a:pt x="210" y="214"/>
                  </a:lnTo>
                  <a:lnTo>
                    <a:pt x="217" y="218"/>
                  </a:lnTo>
                  <a:lnTo>
                    <a:pt x="245" y="233"/>
                  </a:lnTo>
                  <a:lnTo>
                    <a:pt x="251" y="237"/>
                  </a:lnTo>
                  <a:lnTo>
                    <a:pt x="257" y="245"/>
                  </a:lnTo>
                  <a:lnTo>
                    <a:pt x="261" y="253"/>
                  </a:lnTo>
                  <a:lnTo>
                    <a:pt x="263" y="262"/>
                  </a:lnTo>
                  <a:lnTo>
                    <a:pt x="265" y="288"/>
                  </a:lnTo>
                  <a:lnTo>
                    <a:pt x="264" y="296"/>
                  </a:lnTo>
                  <a:lnTo>
                    <a:pt x="260" y="302"/>
                  </a:lnTo>
                  <a:lnTo>
                    <a:pt x="254" y="304"/>
                  </a:lnTo>
                  <a:lnTo>
                    <a:pt x="247" y="305"/>
                  </a:lnTo>
                  <a:lnTo>
                    <a:pt x="7" y="267"/>
                  </a:lnTo>
                  <a:lnTo>
                    <a:pt x="2" y="264"/>
                  </a:lnTo>
                  <a:lnTo>
                    <a:pt x="0" y="261"/>
                  </a:lnTo>
                  <a:lnTo>
                    <a:pt x="1" y="258"/>
                  </a:lnTo>
                  <a:lnTo>
                    <a:pt x="5" y="253"/>
                  </a:lnTo>
                  <a:lnTo>
                    <a:pt x="37" y="235"/>
                  </a:lnTo>
                  <a:lnTo>
                    <a:pt x="44" y="230"/>
                  </a:lnTo>
                  <a:lnTo>
                    <a:pt x="49" y="222"/>
                  </a:lnTo>
                  <a:lnTo>
                    <a:pt x="53" y="214"/>
                  </a:lnTo>
                  <a:lnTo>
                    <a:pt x="54" y="205"/>
                  </a:lnTo>
                  <a:lnTo>
                    <a:pt x="54" y="15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5" name="Freeform 181"/>
            <p:cNvSpPr>
              <a:spLocks/>
            </p:cNvSpPr>
            <p:nvPr/>
          </p:nvSpPr>
          <p:spPr bwMode="auto">
            <a:xfrm>
              <a:off x="1217" y="3608"/>
              <a:ext cx="74" cy="46"/>
            </a:xfrm>
            <a:custGeom>
              <a:avLst/>
              <a:gdLst/>
              <a:ahLst/>
              <a:cxnLst>
                <a:cxn ang="0">
                  <a:pos x="0" y="236"/>
                </a:cxn>
                <a:cxn ang="0">
                  <a:pos x="1" y="227"/>
                </a:cxn>
                <a:cxn ang="0">
                  <a:pos x="4" y="219"/>
                </a:cxn>
                <a:cxn ang="0">
                  <a:pos x="10" y="213"/>
                </a:cxn>
                <a:cxn ang="0">
                  <a:pos x="17" y="207"/>
                </a:cxn>
                <a:cxn ang="0">
                  <a:pos x="424" y="2"/>
                </a:cxn>
                <a:cxn ang="0">
                  <a:pos x="431" y="0"/>
                </a:cxn>
                <a:cxn ang="0">
                  <a:pos x="436" y="1"/>
                </a:cxn>
                <a:cxn ang="0">
                  <a:pos x="441" y="6"/>
                </a:cxn>
                <a:cxn ang="0">
                  <a:pos x="442" y="12"/>
                </a:cxn>
                <a:cxn ang="0">
                  <a:pos x="442" y="30"/>
                </a:cxn>
                <a:cxn ang="0">
                  <a:pos x="441" y="39"/>
                </a:cxn>
                <a:cxn ang="0">
                  <a:pos x="438" y="47"/>
                </a:cxn>
                <a:cxn ang="0">
                  <a:pos x="432" y="55"/>
                </a:cxn>
                <a:cxn ang="0">
                  <a:pos x="425" y="60"/>
                </a:cxn>
                <a:cxn ang="0">
                  <a:pos x="21" y="273"/>
                </a:cxn>
                <a:cxn ang="0">
                  <a:pos x="14" y="276"/>
                </a:cxn>
                <a:cxn ang="0">
                  <a:pos x="9" y="273"/>
                </a:cxn>
                <a:cxn ang="0">
                  <a:pos x="4" y="269"/>
                </a:cxn>
                <a:cxn ang="0">
                  <a:pos x="2" y="262"/>
                </a:cxn>
                <a:cxn ang="0">
                  <a:pos x="0" y="236"/>
                </a:cxn>
              </a:cxnLst>
              <a:rect l="0" t="0" r="r" b="b"/>
              <a:pathLst>
                <a:path w="442" h="276">
                  <a:moveTo>
                    <a:pt x="0" y="236"/>
                  </a:moveTo>
                  <a:lnTo>
                    <a:pt x="1" y="227"/>
                  </a:lnTo>
                  <a:lnTo>
                    <a:pt x="4" y="219"/>
                  </a:lnTo>
                  <a:lnTo>
                    <a:pt x="10" y="213"/>
                  </a:lnTo>
                  <a:lnTo>
                    <a:pt x="17" y="207"/>
                  </a:lnTo>
                  <a:lnTo>
                    <a:pt x="424" y="2"/>
                  </a:lnTo>
                  <a:lnTo>
                    <a:pt x="431" y="0"/>
                  </a:lnTo>
                  <a:lnTo>
                    <a:pt x="436" y="1"/>
                  </a:lnTo>
                  <a:lnTo>
                    <a:pt x="441" y="6"/>
                  </a:lnTo>
                  <a:lnTo>
                    <a:pt x="442" y="12"/>
                  </a:lnTo>
                  <a:lnTo>
                    <a:pt x="442" y="30"/>
                  </a:lnTo>
                  <a:lnTo>
                    <a:pt x="441" y="39"/>
                  </a:lnTo>
                  <a:lnTo>
                    <a:pt x="438" y="47"/>
                  </a:lnTo>
                  <a:lnTo>
                    <a:pt x="432" y="55"/>
                  </a:lnTo>
                  <a:lnTo>
                    <a:pt x="425" y="60"/>
                  </a:lnTo>
                  <a:lnTo>
                    <a:pt x="21" y="273"/>
                  </a:lnTo>
                  <a:lnTo>
                    <a:pt x="14" y="276"/>
                  </a:lnTo>
                  <a:lnTo>
                    <a:pt x="9" y="273"/>
                  </a:lnTo>
                  <a:lnTo>
                    <a:pt x="4" y="269"/>
                  </a:lnTo>
                  <a:lnTo>
                    <a:pt x="2" y="262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6" name="Freeform 182"/>
            <p:cNvSpPr>
              <a:spLocks/>
            </p:cNvSpPr>
            <p:nvPr/>
          </p:nvSpPr>
          <p:spPr bwMode="auto">
            <a:xfrm>
              <a:off x="1233" y="3575"/>
              <a:ext cx="41" cy="38"/>
            </a:xfrm>
            <a:custGeom>
              <a:avLst/>
              <a:gdLst/>
              <a:ahLst/>
              <a:cxnLst>
                <a:cxn ang="0">
                  <a:pos x="141" y="223"/>
                </a:cxn>
                <a:cxn ang="0">
                  <a:pos x="138" y="224"/>
                </a:cxn>
                <a:cxn ang="0">
                  <a:pos x="133" y="226"/>
                </a:cxn>
                <a:cxn ang="0">
                  <a:pos x="128" y="226"/>
                </a:cxn>
                <a:cxn ang="0">
                  <a:pos x="123" y="227"/>
                </a:cxn>
                <a:cxn ang="0">
                  <a:pos x="118" y="227"/>
                </a:cxn>
                <a:cxn ang="0">
                  <a:pos x="113" y="227"/>
                </a:cxn>
                <a:cxn ang="0">
                  <a:pos x="108" y="227"/>
                </a:cxn>
                <a:cxn ang="0">
                  <a:pos x="104" y="226"/>
                </a:cxn>
                <a:cxn ang="0">
                  <a:pos x="33" y="205"/>
                </a:cxn>
                <a:cxn ang="0">
                  <a:pos x="25" y="202"/>
                </a:cxn>
                <a:cxn ang="0">
                  <a:pos x="18" y="196"/>
                </a:cxn>
                <a:cxn ang="0">
                  <a:pos x="13" y="188"/>
                </a:cxn>
                <a:cxn ang="0">
                  <a:pos x="11" y="180"/>
                </a:cxn>
                <a:cxn ang="0">
                  <a:pos x="0" y="51"/>
                </a:cxn>
                <a:cxn ang="0">
                  <a:pos x="1" y="43"/>
                </a:cxn>
                <a:cxn ang="0">
                  <a:pos x="3" y="35"/>
                </a:cxn>
                <a:cxn ang="0">
                  <a:pos x="9" y="28"/>
                </a:cxn>
                <a:cxn ang="0">
                  <a:pos x="16" y="24"/>
                </a:cxn>
                <a:cxn ang="0">
                  <a:pos x="60" y="5"/>
                </a:cxn>
                <a:cxn ang="0">
                  <a:pos x="64" y="4"/>
                </a:cxn>
                <a:cxn ang="0">
                  <a:pos x="69" y="2"/>
                </a:cxn>
                <a:cxn ang="0">
                  <a:pos x="73" y="1"/>
                </a:cxn>
                <a:cxn ang="0">
                  <a:pos x="79" y="0"/>
                </a:cxn>
                <a:cxn ang="0">
                  <a:pos x="83" y="0"/>
                </a:cxn>
                <a:cxn ang="0">
                  <a:pos x="88" y="0"/>
                </a:cxn>
                <a:cxn ang="0">
                  <a:pos x="92" y="0"/>
                </a:cxn>
                <a:cxn ang="0">
                  <a:pos x="97" y="1"/>
                </a:cxn>
                <a:cxn ang="0">
                  <a:pos x="145" y="13"/>
                </a:cxn>
                <a:cxn ang="0">
                  <a:pos x="153" y="16"/>
                </a:cxn>
                <a:cxn ang="0">
                  <a:pos x="161" y="20"/>
                </a:cxn>
                <a:cxn ang="0">
                  <a:pos x="168" y="27"/>
                </a:cxn>
                <a:cxn ang="0">
                  <a:pos x="174" y="34"/>
                </a:cxn>
                <a:cxn ang="0">
                  <a:pos x="241" y="157"/>
                </a:cxn>
                <a:cxn ang="0">
                  <a:pos x="244" y="163"/>
                </a:cxn>
                <a:cxn ang="0">
                  <a:pos x="244" y="170"/>
                </a:cxn>
                <a:cxn ang="0">
                  <a:pos x="240" y="177"/>
                </a:cxn>
                <a:cxn ang="0">
                  <a:pos x="233" y="181"/>
                </a:cxn>
                <a:cxn ang="0">
                  <a:pos x="141" y="223"/>
                </a:cxn>
              </a:cxnLst>
              <a:rect l="0" t="0" r="r" b="b"/>
              <a:pathLst>
                <a:path w="244" h="227">
                  <a:moveTo>
                    <a:pt x="141" y="223"/>
                  </a:moveTo>
                  <a:lnTo>
                    <a:pt x="138" y="224"/>
                  </a:lnTo>
                  <a:lnTo>
                    <a:pt x="133" y="226"/>
                  </a:lnTo>
                  <a:lnTo>
                    <a:pt x="128" y="226"/>
                  </a:lnTo>
                  <a:lnTo>
                    <a:pt x="123" y="227"/>
                  </a:lnTo>
                  <a:lnTo>
                    <a:pt x="118" y="227"/>
                  </a:lnTo>
                  <a:lnTo>
                    <a:pt x="113" y="227"/>
                  </a:lnTo>
                  <a:lnTo>
                    <a:pt x="108" y="227"/>
                  </a:lnTo>
                  <a:lnTo>
                    <a:pt x="104" y="226"/>
                  </a:lnTo>
                  <a:lnTo>
                    <a:pt x="33" y="205"/>
                  </a:lnTo>
                  <a:lnTo>
                    <a:pt x="25" y="202"/>
                  </a:lnTo>
                  <a:lnTo>
                    <a:pt x="18" y="196"/>
                  </a:lnTo>
                  <a:lnTo>
                    <a:pt x="13" y="188"/>
                  </a:lnTo>
                  <a:lnTo>
                    <a:pt x="11" y="180"/>
                  </a:lnTo>
                  <a:lnTo>
                    <a:pt x="0" y="51"/>
                  </a:lnTo>
                  <a:lnTo>
                    <a:pt x="1" y="43"/>
                  </a:lnTo>
                  <a:lnTo>
                    <a:pt x="3" y="35"/>
                  </a:lnTo>
                  <a:lnTo>
                    <a:pt x="9" y="28"/>
                  </a:lnTo>
                  <a:lnTo>
                    <a:pt x="16" y="24"/>
                  </a:lnTo>
                  <a:lnTo>
                    <a:pt x="60" y="5"/>
                  </a:lnTo>
                  <a:lnTo>
                    <a:pt x="64" y="4"/>
                  </a:lnTo>
                  <a:lnTo>
                    <a:pt x="69" y="2"/>
                  </a:lnTo>
                  <a:lnTo>
                    <a:pt x="73" y="1"/>
                  </a:lnTo>
                  <a:lnTo>
                    <a:pt x="79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7" y="1"/>
                  </a:lnTo>
                  <a:lnTo>
                    <a:pt x="145" y="13"/>
                  </a:lnTo>
                  <a:lnTo>
                    <a:pt x="153" y="16"/>
                  </a:lnTo>
                  <a:lnTo>
                    <a:pt x="161" y="20"/>
                  </a:lnTo>
                  <a:lnTo>
                    <a:pt x="168" y="27"/>
                  </a:lnTo>
                  <a:lnTo>
                    <a:pt x="174" y="34"/>
                  </a:lnTo>
                  <a:lnTo>
                    <a:pt x="241" y="157"/>
                  </a:lnTo>
                  <a:lnTo>
                    <a:pt x="244" y="163"/>
                  </a:lnTo>
                  <a:lnTo>
                    <a:pt x="244" y="170"/>
                  </a:lnTo>
                  <a:lnTo>
                    <a:pt x="240" y="177"/>
                  </a:lnTo>
                  <a:lnTo>
                    <a:pt x="233" y="181"/>
                  </a:lnTo>
                  <a:lnTo>
                    <a:pt x="141" y="22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7" name="Freeform 183"/>
            <p:cNvSpPr>
              <a:spLocks/>
            </p:cNvSpPr>
            <p:nvPr/>
          </p:nvSpPr>
          <p:spPr bwMode="auto">
            <a:xfrm>
              <a:off x="1233" y="3581"/>
              <a:ext cx="20" cy="32"/>
            </a:xfrm>
            <a:custGeom>
              <a:avLst/>
              <a:gdLst/>
              <a:ahLst/>
              <a:cxnLst>
                <a:cxn ang="0">
                  <a:pos x="104" y="190"/>
                </a:cxn>
                <a:cxn ang="0">
                  <a:pos x="112" y="191"/>
                </a:cxn>
                <a:cxn ang="0">
                  <a:pos x="116" y="188"/>
                </a:cxn>
                <a:cxn ang="0">
                  <a:pos x="118" y="184"/>
                </a:cxn>
                <a:cxn ang="0">
                  <a:pos x="118" y="177"/>
                </a:cxn>
                <a:cxn ang="0">
                  <a:pos x="83" y="36"/>
                </a:cxn>
                <a:cxn ang="0">
                  <a:pos x="80" y="28"/>
                </a:cxn>
                <a:cxn ang="0">
                  <a:pos x="74" y="22"/>
                </a:cxn>
                <a:cxn ang="0">
                  <a:pos x="68" y="15"/>
                </a:cxn>
                <a:cxn ang="0">
                  <a:pos x="60" y="11"/>
                </a:cxn>
                <a:cxn ang="0">
                  <a:pos x="17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1" y="8"/>
                </a:cxn>
                <a:cxn ang="0">
                  <a:pos x="0" y="15"/>
                </a:cxn>
                <a:cxn ang="0">
                  <a:pos x="11" y="144"/>
                </a:cxn>
                <a:cxn ang="0">
                  <a:pos x="13" y="152"/>
                </a:cxn>
                <a:cxn ang="0">
                  <a:pos x="18" y="160"/>
                </a:cxn>
                <a:cxn ang="0">
                  <a:pos x="25" y="166"/>
                </a:cxn>
                <a:cxn ang="0">
                  <a:pos x="33" y="169"/>
                </a:cxn>
                <a:cxn ang="0">
                  <a:pos x="104" y="190"/>
                </a:cxn>
              </a:cxnLst>
              <a:rect l="0" t="0" r="r" b="b"/>
              <a:pathLst>
                <a:path w="118" h="191">
                  <a:moveTo>
                    <a:pt x="104" y="190"/>
                  </a:moveTo>
                  <a:lnTo>
                    <a:pt x="112" y="191"/>
                  </a:lnTo>
                  <a:lnTo>
                    <a:pt x="116" y="188"/>
                  </a:lnTo>
                  <a:lnTo>
                    <a:pt x="118" y="184"/>
                  </a:lnTo>
                  <a:lnTo>
                    <a:pt x="118" y="177"/>
                  </a:lnTo>
                  <a:lnTo>
                    <a:pt x="83" y="36"/>
                  </a:lnTo>
                  <a:lnTo>
                    <a:pt x="80" y="28"/>
                  </a:lnTo>
                  <a:lnTo>
                    <a:pt x="74" y="22"/>
                  </a:lnTo>
                  <a:lnTo>
                    <a:pt x="68" y="15"/>
                  </a:lnTo>
                  <a:lnTo>
                    <a:pt x="60" y="11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1" y="144"/>
                  </a:lnTo>
                  <a:lnTo>
                    <a:pt x="13" y="152"/>
                  </a:lnTo>
                  <a:lnTo>
                    <a:pt x="18" y="160"/>
                  </a:lnTo>
                  <a:lnTo>
                    <a:pt x="25" y="166"/>
                  </a:lnTo>
                  <a:lnTo>
                    <a:pt x="33" y="169"/>
                  </a:lnTo>
                  <a:lnTo>
                    <a:pt x="104" y="190"/>
                  </a:lnTo>
                  <a:close/>
                </a:path>
              </a:pathLst>
            </a:custGeom>
            <a:solidFill>
              <a:srgbClr val="EDED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8" name="Freeform 184"/>
            <p:cNvSpPr>
              <a:spLocks/>
            </p:cNvSpPr>
            <p:nvPr/>
          </p:nvSpPr>
          <p:spPr bwMode="auto">
            <a:xfrm>
              <a:off x="1208" y="3605"/>
              <a:ext cx="81" cy="38"/>
            </a:xfrm>
            <a:custGeom>
              <a:avLst/>
              <a:gdLst/>
              <a:ahLst/>
              <a:cxnLst>
                <a:cxn ang="0">
                  <a:pos x="118" y="132"/>
                </a:cxn>
                <a:cxn ang="0">
                  <a:pos x="88" y="82"/>
                </a:cxn>
                <a:cxn ang="0">
                  <a:pos x="85" y="75"/>
                </a:cxn>
                <a:cxn ang="0">
                  <a:pos x="85" y="67"/>
                </a:cxn>
                <a:cxn ang="0">
                  <a:pos x="89" y="60"/>
                </a:cxn>
                <a:cxn ang="0">
                  <a:pos x="95" y="56"/>
                </a:cxn>
                <a:cxn ang="0">
                  <a:pos x="146" y="32"/>
                </a:cxn>
                <a:cxn ang="0">
                  <a:pos x="151" y="31"/>
                </a:cxn>
                <a:cxn ang="0">
                  <a:pos x="155" y="30"/>
                </a:cxn>
                <a:cxn ang="0">
                  <a:pos x="160" y="29"/>
                </a:cxn>
                <a:cxn ang="0">
                  <a:pos x="164" y="28"/>
                </a:cxn>
                <a:cxn ang="0">
                  <a:pos x="170" y="28"/>
                </a:cxn>
                <a:cxn ang="0">
                  <a:pos x="175" y="28"/>
                </a:cxn>
                <a:cxn ang="0">
                  <a:pos x="179" y="28"/>
                </a:cxn>
                <a:cxn ang="0">
                  <a:pos x="184" y="29"/>
                </a:cxn>
                <a:cxn ang="0">
                  <a:pos x="255" y="50"/>
                </a:cxn>
                <a:cxn ang="0">
                  <a:pos x="259" y="51"/>
                </a:cxn>
                <a:cxn ang="0">
                  <a:pos x="264" y="51"/>
                </a:cxn>
                <a:cxn ang="0">
                  <a:pos x="269" y="51"/>
                </a:cxn>
                <a:cxn ang="0">
                  <a:pos x="274" y="51"/>
                </a:cxn>
                <a:cxn ang="0">
                  <a:pos x="279" y="50"/>
                </a:cxn>
                <a:cxn ang="0">
                  <a:pos x="284" y="50"/>
                </a:cxn>
                <a:cxn ang="0">
                  <a:pos x="289" y="48"/>
                </a:cxn>
                <a:cxn ang="0">
                  <a:pos x="292" y="47"/>
                </a:cxn>
                <a:cxn ang="0">
                  <a:pos x="384" y="5"/>
                </a:cxn>
                <a:cxn ang="0">
                  <a:pos x="389" y="4"/>
                </a:cxn>
                <a:cxn ang="0">
                  <a:pos x="394" y="2"/>
                </a:cxn>
                <a:cxn ang="0">
                  <a:pos x="398" y="1"/>
                </a:cxn>
                <a:cxn ang="0">
                  <a:pos x="404" y="1"/>
                </a:cxn>
                <a:cxn ang="0">
                  <a:pos x="408" y="0"/>
                </a:cxn>
                <a:cxn ang="0">
                  <a:pos x="413" y="0"/>
                </a:cxn>
                <a:cxn ang="0">
                  <a:pos x="417" y="0"/>
                </a:cxn>
                <a:cxn ang="0">
                  <a:pos x="422" y="1"/>
                </a:cxn>
                <a:cxn ang="0">
                  <a:pos x="475" y="10"/>
                </a:cxn>
                <a:cxn ang="0">
                  <a:pos x="482" y="12"/>
                </a:cxn>
                <a:cxn ang="0">
                  <a:pos x="484" y="14"/>
                </a:cxn>
                <a:cxn ang="0">
                  <a:pos x="483" y="18"/>
                </a:cxn>
                <a:cxn ang="0">
                  <a:pos x="477" y="22"/>
                </a:cxn>
                <a:cxn ang="0">
                  <a:pos x="70" y="227"/>
                </a:cxn>
                <a:cxn ang="0">
                  <a:pos x="65" y="229"/>
                </a:cxn>
                <a:cxn ang="0">
                  <a:pos x="60" y="230"/>
                </a:cxn>
                <a:cxn ang="0">
                  <a:pos x="56" y="230"/>
                </a:cxn>
                <a:cxn ang="0">
                  <a:pos x="51" y="230"/>
                </a:cxn>
                <a:cxn ang="0">
                  <a:pos x="47" y="230"/>
                </a:cxn>
                <a:cxn ang="0">
                  <a:pos x="42" y="229"/>
                </a:cxn>
                <a:cxn ang="0">
                  <a:pos x="38" y="228"/>
                </a:cxn>
                <a:cxn ang="0">
                  <a:pos x="35" y="227"/>
                </a:cxn>
                <a:cxn ang="0">
                  <a:pos x="7" y="212"/>
                </a:cxn>
                <a:cxn ang="0">
                  <a:pos x="2" y="208"/>
                </a:cxn>
                <a:cxn ang="0">
                  <a:pos x="0" y="203"/>
                </a:cxn>
                <a:cxn ang="0">
                  <a:pos x="2" y="199"/>
                </a:cxn>
                <a:cxn ang="0">
                  <a:pos x="7" y="194"/>
                </a:cxn>
                <a:cxn ang="0">
                  <a:pos x="118" y="132"/>
                </a:cxn>
              </a:cxnLst>
              <a:rect l="0" t="0" r="r" b="b"/>
              <a:pathLst>
                <a:path w="484" h="230">
                  <a:moveTo>
                    <a:pt x="118" y="132"/>
                  </a:moveTo>
                  <a:lnTo>
                    <a:pt x="88" y="82"/>
                  </a:lnTo>
                  <a:lnTo>
                    <a:pt x="85" y="75"/>
                  </a:lnTo>
                  <a:lnTo>
                    <a:pt x="85" y="67"/>
                  </a:lnTo>
                  <a:lnTo>
                    <a:pt x="89" y="60"/>
                  </a:lnTo>
                  <a:lnTo>
                    <a:pt x="95" y="56"/>
                  </a:lnTo>
                  <a:lnTo>
                    <a:pt x="146" y="32"/>
                  </a:lnTo>
                  <a:lnTo>
                    <a:pt x="151" y="31"/>
                  </a:lnTo>
                  <a:lnTo>
                    <a:pt x="155" y="30"/>
                  </a:lnTo>
                  <a:lnTo>
                    <a:pt x="160" y="29"/>
                  </a:lnTo>
                  <a:lnTo>
                    <a:pt x="164" y="28"/>
                  </a:lnTo>
                  <a:lnTo>
                    <a:pt x="170" y="28"/>
                  </a:lnTo>
                  <a:lnTo>
                    <a:pt x="175" y="28"/>
                  </a:lnTo>
                  <a:lnTo>
                    <a:pt x="179" y="28"/>
                  </a:lnTo>
                  <a:lnTo>
                    <a:pt x="184" y="29"/>
                  </a:lnTo>
                  <a:lnTo>
                    <a:pt x="255" y="50"/>
                  </a:lnTo>
                  <a:lnTo>
                    <a:pt x="259" y="51"/>
                  </a:lnTo>
                  <a:lnTo>
                    <a:pt x="264" y="51"/>
                  </a:lnTo>
                  <a:lnTo>
                    <a:pt x="269" y="51"/>
                  </a:lnTo>
                  <a:lnTo>
                    <a:pt x="274" y="51"/>
                  </a:lnTo>
                  <a:lnTo>
                    <a:pt x="279" y="50"/>
                  </a:lnTo>
                  <a:lnTo>
                    <a:pt x="284" y="50"/>
                  </a:lnTo>
                  <a:lnTo>
                    <a:pt x="289" y="48"/>
                  </a:lnTo>
                  <a:lnTo>
                    <a:pt x="292" y="47"/>
                  </a:lnTo>
                  <a:lnTo>
                    <a:pt x="384" y="5"/>
                  </a:lnTo>
                  <a:lnTo>
                    <a:pt x="389" y="4"/>
                  </a:lnTo>
                  <a:lnTo>
                    <a:pt x="394" y="2"/>
                  </a:lnTo>
                  <a:lnTo>
                    <a:pt x="398" y="1"/>
                  </a:lnTo>
                  <a:lnTo>
                    <a:pt x="404" y="1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1"/>
                  </a:lnTo>
                  <a:lnTo>
                    <a:pt x="475" y="10"/>
                  </a:lnTo>
                  <a:lnTo>
                    <a:pt x="482" y="12"/>
                  </a:lnTo>
                  <a:lnTo>
                    <a:pt x="484" y="14"/>
                  </a:lnTo>
                  <a:lnTo>
                    <a:pt x="483" y="18"/>
                  </a:lnTo>
                  <a:lnTo>
                    <a:pt x="477" y="22"/>
                  </a:lnTo>
                  <a:lnTo>
                    <a:pt x="70" y="227"/>
                  </a:lnTo>
                  <a:lnTo>
                    <a:pt x="65" y="229"/>
                  </a:lnTo>
                  <a:lnTo>
                    <a:pt x="60" y="230"/>
                  </a:lnTo>
                  <a:lnTo>
                    <a:pt x="56" y="230"/>
                  </a:lnTo>
                  <a:lnTo>
                    <a:pt x="51" y="230"/>
                  </a:lnTo>
                  <a:lnTo>
                    <a:pt x="47" y="230"/>
                  </a:lnTo>
                  <a:lnTo>
                    <a:pt x="42" y="229"/>
                  </a:lnTo>
                  <a:lnTo>
                    <a:pt x="38" y="228"/>
                  </a:lnTo>
                  <a:lnTo>
                    <a:pt x="35" y="227"/>
                  </a:lnTo>
                  <a:lnTo>
                    <a:pt x="7" y="212"/>
                  </a:lnTo>
                  <a:lnTo>
                    <a:pt x="2" y="208"/>
                  </a:lnTo>
                  <a:lnTo>
                    <a:pt x="0" y="203"/>
                  </a:lnTo>
                  <a:lnTo>
                    <a:pt x="2" y="199"/>
                  </a:lnTo>
                  <a:lnTo>
                    <a:pt x="7" y="194"/>
                  </a:lnTo>
                  <a:lnTo>
                    <a:pt x="118" y="132"/>
                  </a:lnTo>
                  <a:close/>
                </a:path>
              </a:pathLst>
            </a:custGeom>
            <a:solidFill>
              <a:srgbClr val="F9F9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9" name="Freeform 185"/>
            <p:cNvSpPr>
              <a:spLocks/>
            </p:cNvSpPr>
            <p:nvPr/>
          </p:nvSpPr>
          <p:spPr bwMode="auto">
            <a:xfrm>
              <a:off x="1184" y="3596"/>
              <a:ext cx="43" cy="41"/>
            </a:xfrm>
            <a:custGeom>
              <a:avLst/>
              <a:gdLst/>
              <a:ahLst/>
              <a:cxnLst>
                <a:cxn ang="0">
                  <a:pos x="9" y="44"/>
                </a:cxn>
                <a:cxn ang="0">
                  <a:pos x="2" y="42"/>
                </a:cxn>
                <a:cxn ang="0">
                  <a:pos x="0" y="38"/>
                </a:cxn>
                <a:cxn ang="0">
                  <a:pos x="2" y="35"/>
                </a:cxn>
                <a:cxn ang="0">
                  <a:pos x="8" y="32"/>
                </a:cxn>
                <a:cxn ang="0">
                  <a:pos x="71" y="4"/>
                </a:cxn>
                <a:cxn ang="0">
                  <a:pos x="76" y="2"/>
                </a:cxn>
                <a:cxn ang="0">
                  <a:pos x="80" y="1"/>
                </a:cxn>
                <a:cxn ang="0">
                  <a:pos x="85" y="0"/>
                </a:cxn>
                <a:cxn ang="0">
                  <a:pos x="89" y="0"/>
                </a:cxn>
                <a:cxn ang="0">
                  <a:pos x="94" y="0"/>
                </a:cxn>
                <a:cxn ang="0">
                  <a:pos x="98" y="1"/>
                </a:cxn>
                <a:cxn ang="0">
                  <a:pos x="103" y="2"/>
                </a:cxn>
                <a:cxn ang="0">
                  <a:pos x="107" y="4"/>
                </a:cxn>
                <a:cxn ang="0">
                  <a:pos x="155" y="23"/>
                </a:cxn>
                <a:cxn ang="0">
                  <a:pos x="162" y="26"/>
                </a:cxn>
                <a:cxn ang="0">
                  <a:pos x="171" y="33"/>
                </a:cxn>
                <a:cxn ang="0">
                  <a:pos x="178" y="40"/>
                </a:cxn>
                <a:cxn ang="0">
                  <a:pos x="184" y="46"/>
                </a:cxn>
                <a:cxn ang="0">
                  <a:pos x="213" y="98"/>
                </a:cxn>
                <a:cxn ang="0">
                  <a:pos x="218" y="106"/>
                </a:cxn>
                <a:cxn ang="0">
                  <a:pos x="223" y="115"/>
                </a:cxn>
                <a:cxn ang="0">
                  <a:pos x="229" y="124"/>
                </a:cxn>
                <a:cxn ang="0">
                  <a:pos x="234" y="132"/>
                </a:cxn>
                <a:cxn ang="0">
                  <a:pos x="254" y="166"/>
                </a:cxn>
                <a:cxn ang="0">
                  <a:pos x="256" y="172"/>
                </a:cxn>
                <a:cxn ang="0">
                  <a:pos x="256" y="180"/>
                </a:cxn>
                <a:cxn ang="0">
                  <a:pos x="253" y="187"/>
                </a:cxn>
                <a:cxn ang="0">
                  <a:pos x="247" y="193"/>
                </a:cxn>
                <a:cxn ang="0">
                  <a:pos x="153" y="244"/>
                </a:cxn>
                <a:cxn ang="0">
                  <a:pos x="146" y="247"/>
                </a:cxn>
                <a:cxn ang="0">
                  <a:pos x="139" y="245"/>
                </a:cxn>
                <a:cxn ang="0">
                  <a:pos x="134" y="241"/>
                </a:cxn>
                <a:cxn ang="0">
                  <a:pos x="131" y="234"/>
                </a:cxn>
                <a:cxn ang="0">
                  <a:pos x="90" y="83"/>
                </a:cxn>
                <a:cxn ang="0">
                  <a:pos x="87" y="76"/>
                </a:cxn>
                <a:cxn ang="0">
                  <a:pos x="80" y="69"/>
                </a:cxn>
                <a:cxn ang="0">
                  <a:pos x="73" y="63"/>
                </a:cxn>
                <a:cxn ang="0">
                  <a:pos x="65" y="60"/>
                </a:cxn>
                <a:cxn ang="0">
                  <a:pos x="9" y="44"/>
                </a:cxn>
              </a:cxnLst>
              <a:rect l="0" t="0" r="r" b="b"/>
              <a:pathLst>
                <a:path w="256" h="247">
                  <a:moveTo>
                    <a:pt x="9" y="44"/>
                  </a:moveTo>
                  <a:lnTo>
                    <a:pt x="2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2"/>
                  </a:lnTo>
                  <a:lnTo>
                    <a:pt x="71" y="4"/>
                  </a:lnTo>
                  <a:lnTo>
                    <a:pt x="76" y="2"/>
                  </a:lnTo>
                  <a:lnTo>
                    <a:pt x="80" y="1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4" y="0"/>
                  </a:lnTo>
                  <a:lnTo>
                    <a:pt x="98" y="1"/>
                  </a:lnTo>
                  <a:lnTo>
                    <a:pt x="103" y="2"/>
                  </a:lnTo>
                  <a:lnTo>
                    <a:pt x="107" y="4"/>
                  </a:lnTo>
                  <a:lnTo>
                    <a:pt x="155" y="23"/>
                  </a:lnTo>
                  <a:lnTo>
                    <a:pt x="162" y="26"/>
                  </a:lnTo>
                  <a:lnTo>
                    <a:pt x="171" y="33"/>
                  </a:lnTo>
                  <a:lnTo>
                    <a:pt x="178" y="40"/>
                  </a:lnTo>
                  <a:lnTo>
                    <a:pt x="184" y="46"/>
                  </a:lnTo>
                  <a:lnTo>
                    <a:pt x="213" y="98"/>
                  </a:lnTo>
                  <a:lnTo>
                    <a:pt x="218" y="106"/>
                  </a:lnTo>
                  <a:lnTo>
                    <a:pt x="223" y="115"/>
                  </a:lnTo>
                  <a:lnTo>
                    <a:pt x="229" y="124"/>
                  </a:lnTo>
                  <a:lnTo>
                    <a:pt x="234" y="132"/>
                  </a:lnTo>
                  <a:lnTo>
                    <a:pt x="254" y="166"/>
                  </a:lnTo>
                  <a:lnTo>
                    <a:pt x="256" y="172"/>
                  </a:lnTo>
                  <a:lnTo>
                    <a:pt x="256" y="180"/>
                  </a:lnTo>
                  <a:lnTo>
                    <a:pt x="253" y="187"/>
                  </a:lnTo>
                  <a:lnTo>
                    <a:pt x="247" y="193"/>
                  </a:lnTo>
                  <a:lnTo>
                    <a:pt x="153" y="244"/>
                  </a:lnTo>
                  <a:lnTo>
                    <a:pt x="146" y="247"/>
                  </a:lnTo>
                  <a:lnTo>
                    <a:pt x="139" y="245"/>
                  </a:lnTo>
                  <a:lnTo>
                    <a:pt x="134" y="241"/>
                  </a:lnTo>
                  <a:lnTo>
                    <a:pt x="131" y="234"/>
                  </a:lnTo>
                  <a:lnTo>
                    <a:pt x="90" y="83"/>
                  </a:lnTo>
                  <a:lnTo>
                    <a:pt x="87" y="76"/>
                  </a:lnTo>
                  <a:lnTo>
                    <a:pt x="80" y="69"/>
                  </a:lnTo>
                  <a:lnTo>
                    <a:pt x="73" y="63"/>
                  </a:lnTo>
                  <a:lnTo>
                    <a:pt x="65" y="60"/>
                  </a:lnTo>
                  <a:lnTo>
                    <a:pt x="9" y="4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70" name="Freeform 186"/>
            <p:cNvSpPr>
              <a:spLocks/>
            </p:cNvSpPr>
            <p:nvPr/>
          </p:nvSpPr>
          <p:spPr bwMode="auto">
            <a:xfrm>
              <a:off x="1184" y="3596"/>
              <a:ext cx="27" cy="10"/>
            </a:xfrm>
            <a:custGeom>
              <a:avLst/>
              <a:gdLst/>
              <a:ahLst/>
              <a:cxnLst>
                <a:cxn ang="0">
                  <a:pos x="9" y="44"/>
                </a:cxn>
                <a:cxn ang="0">
                  <a:pos x="2" y="42"/>
                </a:cxn>
                <a:cxn ang="0">
                  <a:pos x="0" y="38"/>
                </a:cxn>
                <a:cxn ang="0">
                  <a:pos x="2" y="35"/>
                </a:cxn>
                <a:cxn ang="0">
                  <a:pos x="8" y="32"/>
                </a:cxn>
                <a:cxn ang="0">
                  <a:pos x="71" y="4"/>
                </a:cxn>
                <a:cxn ang="0">
                  <a:pos x="76" y="2"/>
                </a:cxn>
                <a:cxn ang="0">
                  <a:pos x="80" y="1"/>
                </a:cxn>
                <a:cxn ang="0">
                  <a:pos x="85" y="0"/>
                </a:cxn>
                <a:cxn ang="0">
                  <a:pos x="89" y="0"/>
                </a:cxn>
                <a:cxn ang="0">
                  <a:pos x="94" y="0"/>
                </a:cxn>
                <a:cxn ang="0">
                  <a:pos x="98" y="1"/>
                </a:cxn>
                <a:cxn ang="0">
                  <a:pos x="103" y="2"/>
                </a:cxn>
                <a:cxn ang="0">
                  <a:pos x="107" y="4"/>
                </a:cxn>
                <a:cxn ang="0">
                  <a:pos x="155" y="23"/>
                </a:cxn>
                <a:cxn ang="0">
                  <a:pos x="160" y="26"/>
                </a:cxn>
                <a:cxn ang="0">
                  <a:pos x="162" y="29"/>
                </a:cxn>
                <a:cxn ang="0">
                  <a:pos x="160" y="34"/>
                </a:cxn>
                <a:cxn ang="0">
                  <a:pos x="155" y="37"/>
                </a:cxn>
                <a:cxn ang="0">
                  <a:pos x="103" y="58"/>
                </a:cxn>
                <a:cxn ang="0">
                  <a:pos x="98" y="59"/>
                </a:cxn>
                <a:cxn ang="0">
                  <a:pos x="94" y="60"/>
                </a:cxn>
                <a:cxn ang="0">
                  <a:pos x="89" y="60"/>
                </a:cxn>
                <a:cxn ang="0">
                  <a:pos x="85" y="61"/>
                </a:cxn>
                <a:cxn ang="0">
                  <a:pos x="79" y="61"/>
                </a:cxn>
                <a:cxn ang="0">
                  <a:pos x="74" y="61"/>
                </a:cxn>
                <a:cxn ang="0">
                  <a:pos x="70" y="61"/>
                </a:cxn>
                <a:cxn ang="0">
                  <a:pos x="65" y="60"/>
                </a:cxn>
                <a:cxn ang="0">
                  <a:pos x="9" y="44"/>
                </a:cxn>
              </a:cxnLst>
              <a:rect l="0" t="0" r="r" b="b"/>
              <a:pathLst>
                <a:path w="162" h="61">
                  <a:moveTo>
                    <a:pt x="9" y="44"/>
                  </a:moveTo>
                  <a:lnTo>
                    <a:pt x="2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2"/>
                  </a:lnTo>
                  <a:lnTo>
                    <a:pt x="71" y="4"/>
                  </a:lnTo>
                  <a:lnTo>
                    <a:pt x="76" y="2"/>
                  </a:lnTo>
                  <a:lnTo>
                    <a:pt x="80" y="1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4" y="0"/>
                  </a:lnTo>
                  <a:lnTo>
                    <a:pt x="98" y="1"/>
                  </a:lnTo>
                  <a:lnTo>
                    <a:pt x="103" y="2"/>
                  </a:lnTo>
                  <a:lnTo>
                    <a:pt x="107" y="4"/>
                  </a:lnTo>
                  <a:lnTo>
                    <a:pt x="155" y="23"/>
                  </a:lnTo>
                  <a:lnTo>
                    <a:pt x="160" y="26"/>
                  </a:lnTo>
                  <a:lnTo>
                    <a:pt x="162" y="29"/>
                  </a:lnTo>
                  <a:lnTo>
                    <a:pt x="160" y="34"/>
                  </a:lnTo>
                  <a:lnTo>
                    <a:pt x="155" y="37"/>
                  </a:lnTo>
                  <a:lnTo>
                    <a:pt x="103" y="58"/>
                  </a:lnTo>
                  <a:lnTo>
                    <a:pt x="98" y="59"/>
                  </a:lnTo>
                  <a:lnTo>
                    <a:pt x="94" y="60"/>
                  </a:lnTo>
                  <a:lnTo>
                    <a:pt x="89" y="60"/>
                  </a:lnTo>
                  <a:lnTo>
                    <a:pt x="85" y="61"/>
                  </a:lnTo>
                  <a:lnTo>
                    <a:pt x="79" y="61"/>
                  </a:lnTo>
                  <a:lnTo>
                    <a:pt x="74" y="61"/>
                  </a:lnTo>
                  <a:lnTo>
                    <a:pt x="70" y="61"/>
                  </a:lnTo>
                  <a:lnTo>
                    <a:pt x="65" y="60"/>
                  </a:lnTo>
                  <a:lnTo>
                    <a:pt x="9" y="4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71" name="Freeform 187"/>
            <p:cNvSpPr>
              <a:spLocks/>
            </p:cNvSpPr>
            <p:nvPr/>
          </p:nvSpPr>
          <p:spPr bwMode="auto">
            <a:xfrm>
              <a:off x="1235" y="3575"/>
              <a:ext cx="24" cy="9"/>
            </a:xfrm>
            <a:custGeom>
              <a:avLst/>
              <a:gdLst/>
              <a:ahLst/>
              <a:cxnLst>
                <a:cxn ang="0">
                  <a:pos x="7" y="24"/>
                </a:cxn>
                <a:cxn ang="0">
                  <a:pos x="1" y="27"/>
                </a:cxn>
                <a:cxn ang="0">
                  <a:pos x="0" y="31"/>
                </a:cxn>
                <a:cxn ang="0">
                  <a:pos x="2" y="34"/>
                </a:cxn>
                <a:cxn ang="0">
                  <a:pos x="8" y="36"/>
                </a:cxn>
                <a:cxn ang="0">
                  <a:pos x="51" y="47"/>
                </a:cxn>
                <a:cxn ang="0">
                  <a:pos x="55" y="49"/>
                </a:cxn>
                <a:cxn ang="0">
                  <a:pos x="60" y="50"/>
                </a:cxn>
                <a:cxn ang="0">
                  <a:pos x="64" y="50"/>
                </a:cxn>
                <a:cxn ang="0">
                  <a:pos x="70" y="50"/>
                </a:cxn>
                <a:cxn ang="0">
                  <a:pos x="74" y="49"/>
                </a:cxn>
                <a:cxn ang="0">
                  <a:pos x="79" y="47"/>
                </a:cxn>
                <a:cxn ang="0">
                  <a:pos x="83" y="46"/>
                </a:cxn>
                <a:cxn ang="0">
                  <a:pos x="88" y="45"/>
                </a:cxn>
                <a:cxn ang="0">
                  <a:pos x="136" y="25"/>
                </a:cxn>
                <a:cxn ang="0">
                  <a:pos x="142" y="22"/>
                </a:cxn>
                <a:cxn ang="0">
                  <a:pos x="144" y="18"/>
                </a:cxn>
                <a:cxn ang="0">
                  <a:pos x="142" y="15"/>
                </a:cxn>
                <a:cxn ang="0">
                  <a:pos x="136" y="13"/>
                </a:cxn>
                <a:cxn ang="0">
                  <a:pos x="88" y="1"/>
                </a:cxn>
                <a:cxn ang="0">
                  <a:pos x="83" y="0"/>
                </a:cxn>
                <a:cxn ang="0">
                  <a:pos x="79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4" y="1"/>
                </a:cxn>
                <a:cxn ang="0">
                  <a:pos x="60" y="2"/>
                </a:cxn>
                <a:cxn ang="0">
                  <a:pos x="55" y="4"/>
                </a:cxn>
                <a:cxn ang="0">
                  <a:pos x="51" y="5"/>
                </a:cxn>
                <a:cxn ang="0">
                  <a:pos x="7" y="24"/>
                </a:cxn>
              </a:cxnLst>
              <a:rect l="0" t="0" r="r" b="b"/>
              <a:pathLst>
                <a:path w="144" h="50">
                  <a:moveTo>
                    <a:pt x="7" y="24"/>
                  </a:moveTo>
                  <a:lnTo>
                    <a:pt x="1" y="27"/>
                  </a:lnTo>
                  <a:lnTo>
                    <a:pt x="0" y="31"/>
                  </a:lnTo>
                  <a:lnTo>
                    <a:pt x="2" y="34"/>
                  </a:lnTo>
                  <a:lnTo>
                    <a:pt x="8" y="36"/>
                  </a:lnTo>
                  <a:lnTo>
                    <a:pt x="51" y="47"/>
                  </a:lnTo>
                  <a:lnTo>
                    <a:pt x="55" y="49"/>
                  </a:lnTo>
                  <a:lnTo>
                    <a:pt x="60" y="50"/>
                  </a:lnTo>
                  <a:lnTo>
                    <a:pt x="64" y="50"/>
                  </a:lnTo>
                  <a:lnTo>
                    <a:pt x="70" y="50"/>
                  </a:lnTo>
                  <a:lnTo>
                    <a:pt x="74" y="49"/>
                  </a:lnTo>
                  <a:lnTo>
                    <a:pt x="79" y="47"/>
                  </a:lnTo>
                  <a:lnTo>
                    <a:pt x="83" y="46"/>
                  </a:lnTo>
                  <a:lnTo>
                    <a:pt x="88" y="45"/>
                  </a:lnTo>
                  <a:lnTo>
                    <a:pt x="136" y="25"/>
                  </a:lnTo>
                  <a:lnTo>
                    <a:pt x="142" y="22"/>
                  </a:lnTo>
                  <a:lnTo>
                    <a:pt x="144" y="18"/>
                  </a:lnTo>
                  <a:lnTo>
                    <a:pt x="142" y="15"/>
                  </a:lnTo>
                  <a:lnTo>
                    <a:pt x="136" y="13"/>
                  </a:lnTo>
                  <a:lnTo>
                    <a:pt x="88" y="1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4" y="1"/>
                  </a:lnTo>
                  <a:lnTo>
                    <a:pt x="60" y="2"/>
                  </a:lnTo>
                  <a:lnTo>
                    <a:pt x="55" y="4"/>
                  </a:lnTo>
                  <a:lnTo>
                    <a:pt x="51" y="5"/>
                  </a:lnTo>
                  <a:lnTo>
                    <a:pt x="7" y="24"/>
                  </a:lnTo>
                  <a:close/>
                </a:path>
              </a:pathLst>
            </a:custGeom>
            <a:solidFill>
              <a:srgbClr val="F9F9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72" name="Freeform 188"/>
            <p:cNvSpPr>
              <a:spLocks/>
            </p:cNvSpPr>
            <p:nvPr/>
          </p:nvSpPr>
          <p:spPr bwMode="auto">
            <a:xfrm>
              <a:off x="1054" y="3290"/>
              <a:ext cx="224" cy="362"/>
            </a:xfrm>
            <a:custGeom>
              <a:avLst/>
              <a:gdLst/>
              <a:ahLst/>
              <a:cxnLst>
                <a:cxn ang="0">
                  <a:pos x="46" y="283"/>
                </a:cxn>
                <a:cxn ang="0">
                  <a:pos x="26" y="301"/>
                </a:cxn>
                <a:cxn ang="0">
                  <a:pos x="10" y="324"/>
                </a:cxn>
                <a:cxn ang="0">
                  <a:pos x="1" y="351"/>
                </a:cxn>
                <a:cxn ang="0">
                  <a:pos x="10" y="2038"/>
                </a:cxn>
                <a:cxn ang="0">
                  <a:pos x="16" y="2064"/>
                </a:cxn>
                <a:cxn ang="0">
                  <a:pos x="29" y="2086"/>
                </a:cxn>
                <a:cxn ang="0">
                  <a:pos x="50" y="2103"/>
                </a:cxn>
                <a:cxn ang="0">
                  <a:pos x="76" y="2111"/>
                </a:cxn>
                <a:cxn ang="0">
                  <a:pos x="598" y="2178"/>
                </a:cxn>
                <a:cxn ang="0">
                  <a:pos x="629" y="2176"/>
                </a:cxn>
                <a:cxn ang="0">
                  <a:pos x="659" y="2171"/>
                </a:cxn>
                <a:cxn ang="0">
                  <a:pos x="689" y="2162"/>
                </a:cxn>
                <a:cxn ang="0">
                  <a:pos x="708" y="2153"/>
                </a:cxn>
                <a:cxn ang="0">
                  <a:pos x="755" y="2128"/>
                </a:cxn>
                <a:cxn ang="0">
                  <a:pos x="836" y="2085"/>
                </a:cxn>
                <a:cxn ang="0">
                  <a:pos x="939" y="2031"/>
                </a:cxn>
                <a:cxn ang="0">
                  <a:pos x="1049" y="1975"/>
                </a:cxn>
                <a:cxn ang="0">
                  <a:pos x="1151" y="1921"/>
                </a:cxn>
                <a:cxn ang="0">
                  <a:pos x="1233" y="1878"/>
                </a:cxn>
                <a:cxn ang="0">
                  <a:pos x="1280" y="1854"/>
                </a:cxn>
                <a:cxn ang="0">
                  <a:pos x="1298" y="1842"/>
                </a:cxn>
                <a:cxn ang="0">
                  <a:pos x="1319" y="1822"/>
                </a:cxn>
                <a:cxn ang="0">
                  <a:pos x="1334" y="1797"/>
                </a:cxn>
                <a:cxn ang="0">
                  <a:pos x="1342" y="1770"/>
                </a:cxn>
                <a:cxn ang="0">
                  <a:pos x="1346" y="147"/>
                </a:cxn>
                <a:cxn ang="0">
                  <a:pos x="1340" y="121"/>
                </a:cxn>
                <a:cxn ang="0">
                  <a:pos x="1326" y="98"/>
                </a:cxn>
                <a:cxn ang="0">
                  <a:pos x="1306" y="81"/>
                </a:cxn>
                <a:cxn ang="0">
                  <a:pos x="1280" y="72"/>
                </a:cxn>
                <a:cxn ang="0">
                  <a:pos x="769" y="2"/>
                </a:cxn>
                <a:cxn ang="0">
                  <a:pos x="738" y="2"/>
                </a:cxn>
                <a:cxn ang="0">
                  <a:pos x="707" y="6"/>
                </a:cxn>
                <a:cxn ang="0">
                  <a:pos x="677" y="13"/>
                </a:cxn>
                <a:cxn ang="0">
                  <a:pos x="59" y="276"/>
                </a:cxn>
              </a:cxnLst>
              <a:rect l="0" t="0" r="r" b="b"/>
              <a:pathLst>
                <a:path w="1346" h="2178">
                  <a:moveTo>
                    <a:pt x="59" y="276"/>
                  </a:moveTo>
                  <a:lnTo>
                    <a:pt x="46" y="283"/>
                  </a:lnTo>
                  <a:lnTo>
                    <a:pt x="36" y="291"/>
                  </a:lnTo>
                  <a:lnTo>
                    <a:pt x="26" y="301"/>
                  </a:lnTo>
                  <a:lnTo>
                    <a:pt x="17" y="312"/>
                  </a:lnTo>
                  <a:lnTo>
                    <a:pt x="10" y="324"/>
                  </a:lnTo>
                  <a:lnTo>
                    <a:pt x="5" y="338"/>
                  </a:lnTo>
                  <a:lnTo>
                    <a:pt x="1" y="351"/>
                  </a:lnTo>
                  <a:lnTo>
                    <a:pt x="0" y="365"/>
                  </a:lnTo>
                  <a:lnTo>
                    <a:pt x="10" y="2038"/>
                  </a:lnTo>
                  <a:lnTo>
                    <a:pt x="11" y="2052"/>
                  </a:lnTo>
                  <a:lnTo>
                    <a:pt x="16" y="2064"/>
                  </a:lnTo>
                  <a:lnTo>
                    <a:pt x="21" y="2076"/>
                  </a:lnTo>
                  <a:lnTo>
                    <a:pt x="29" y="2086"/>
                  </a:lnTo>
                  <a:lnTo>
                    <a:pt x="40" y="2095"/>
                  </a:lnTo>
                  <a:lnTo>
                    <a:pt x="50" y="2103"/>
                  </a:lnTo>
                  <a:lnTo>
                    <a:pt x="62" y="2108"/>
                  </a:lnTo>
                  <a:lnTo>
                    <a:pt x="76" y="2111"/>
                  </a:lnTo>
                  <a:lnTo>
                    <a:pt x="585" y="2176"/>
                  </a:lnTo>
                  <a:lnTo>
                    <a:pt x="598" y="2178"/>
                  </a:lnTo>
                  <a:lnTo>
                    <a:pt x="613" y="2178"/>
                  </a:lnTo>
                  <a:lnTo>
                    <a:pt x="629" y="2176"/>
                  </a:lnTo>
                  <a:lnTo>
                    <a:pt x="645" y="2174"/>
                  </a:lnTo>
                  <a:lnTo>
                    <a:pt x="659" y="2171"/>
                  </a:lnTo>
                  <a:lnTo>
                    <a:pt x="675" y="2166"/>
                  </a:lnTo>
                  <a:lnTo>
                    <a:pt x="689" y="2162"/>
                  </a:lnTo>
                  <a:lnTo>
                    <a:pt x="701" y="2156"/>
                  </a:lnTo>
                  <a:lnTo>
                    <a:pt x="708" y="2153"/>
                  </a:lnTo>
                  <a:lnTo>
                    <a:pt x="726" y="2143"/>
                  </a:lnTo>
                  <a:lnTo>
                    <a:pt x="755" y="2128"/>
                  </a:lnTo>
                  <a:lnTo>
                    <a:pt x="792" y="2108"/>
                  </a:lnTo>
                  <a:lnTo>
                    <a:pt x="836" y="2085"/>
                  </a:lnTo>
                  <a:lnTo>
                    <a:pt x="886" y="2059"/>
                  </a:lnTo>
                  <a:lnTo>
                    <a:pt x="939" y="2031"/>
                  </a:lnTo>
                  <a:lnTo>
                    <a:pt x="995" y="2003"/>
                  </a:lnTo>
                  <a:lnTo>
                    <a:pt x="1049" y="1975"/>
                  </a:lnTo>
                  <a:lnTo>
                    <a:pt x="1102" y="1947"/>
                  </a:lnTo>
                  <a:lnTo>
                    <a:pt x="1151" y="1921"/>
                  </a:lnTo>
                  <a:lnTo>
                    <a:pt x="1195" y="1897"/>
                  </a:lnTo>
                  <a:lnTo>
                    <a:pt x="1233" y="1878"/>
                  </a:lnTo>
                  <a:lnTo>
                    <a:pt x="1262" y="1864"/>
                  </a:lnTo>
                  <a:lnTo>
                    <a:pt x="1280" y="1854"/>
                  </a:lnTo>
                  <a:lnTo>
                    <a:pt x="1287" y="1850"/>
                  </a:lnTo>
                  <a:lnTo>
                    <a:pt x="1298" y="1842"/>
                  </a:lnTo>
                  <a:lnTo>
                    <a:pt x="1309" y="1833"/>
                  </a:lnTo>
                  <a:lnTo>
                    <a:pt x="1319" y="1822"/>
                  </a:lnTo>
                  <a:lnTo>
                    <a:pt x="1328" y="1810"/>
                  </a:lnTo>
                  <a:lnTo>
                    <a:pt x="1334" y="1797"/>
                  </a:lnTo>
                  <a:lnTo>
                    <a:pt x="1339" y="1784"/>
                  </a:lnTo>
                  <a:lnTo>
                    <a:pt x="1342" y="1770"/>
                  </a:lnTo>
                  <a:lnTo>
                    <a:pt x="1343" y="1757"/>
                  </a:lnTo>
                  <a:lnTo>
                    <a:pt x="1346" y="147"/>
                  </a:lnTo>
                  <a:lnTo>
                    <a:pt x="1344" y="133"/>
                  </a:lnTo>
                  <a:lnTo>
                    <a:pt x="1340" y="121"/>
                  </a:lnTo>
                  <a:lnTo>
                    <a:pt x="1334" y="108"/>
                  </a:lnTo>
                  <a:lnTo>
                    <a:pt x="1326" y="98"/>
                  </a:lnTo>
                  <a:lnTo>
                    <a:pt x="1316" y="89"/>
                  </a:lnTo>
                  <a:lnTo>
                    <a:pt x="1306" y="81"/>
                  </a:lnTo>
                  <a:lnTo>
                    <a:pt x="1294" y="76"/>
                  </a:lnTo>
                  <a:lnTo>
                    <a:pt x="1280" y="72"/>
                  </a:lnTo>
                  <a:lnTo>
                    <a:pt x="782" y="3"/>
                  </a:lnTo>
                  <a:lnTo>
                    <a:pt x="769" y="2"/>
                  </a:lnTo>
                  <a:lnTo>
                    <a:pt x="754" y="0"/>
                  </a:lnTo>
                  <a:lnTo>
                    <a:pt x="738" y="2"/>
                  </a:lnTo>
                  <a:lnTo>
                    <a:pt x="722" y="3"/>
                  </a:lnTo>
                  <a:lnTo>
                    <a:pt x="707" y="6"/>
                  </a:lnTo>
                  <a:lnTo>
                    <a:pt x="691" y="9"/>
                  </a:lnTo>
                  <a:lnTo>
                    <a:pt x="677" y="13"/>
                  </a:lnTo>
                  <a:lnTo>
                    <a:pt x="665" y="17"/>
                  </a:lnTo>
                  <a:lnTo>
                    <a:pt x="59" y="2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73" name="Freeform 189"/>
            <p:cNvSpPr>
              <a:spLocks/>
            </p:cNvSpPr>
            <p:nvPr/>
          </p:nvSpPr>
          <p:spPr bwMode="auto">
            <a:xfrm>
              <a:off x="1055" y="3291"/>
              <a:ext cx="222" cy="360"/>
            </a:xfrm>
            <a:custGeom>
              <a:avLst/>
              <a:gdLst/>
              <a:ahLst/>
              <a:cxnLst>
                <a:cxn ang="0">
                  <a:pos x="55" y="274"/>
                </a:cxn>
                <a:cxn ang="0">
                  <a:pos x="44" y="279"/>
                </a:cxn>
                <a:cxn ang="0">
                  <a:pos x="34" y="288"/>
                </a:cxn>
                <a:cxn ang="0">
                  <a:pos x="25" y="297"/>
                </a:cxn>
                <a:cxn ang="0">
                  <a:pos x="16" y="307"/>
                </a:cxn>
                <a:cxn ang="0">
                  <a:pos x="9" y="320"/>
                </a:cxn>
                <a:cxn ang="0">
                  <a:pos x="4" y="331"/>
                </a:cxn>
                <a:cxn ang="0">
                  <a:pos x="1" y="343"/>
                </a:cxn>
                <a:cxn ang="0">
                  <a:pos x="0" y="356"/>
                </a:cxn>
                <a:cxn ang="0">
                  <a:pos x="10" y="2030"/>
                </a:cxn>
                <a:cxn ang="0">
                  <a:pos x="11" y="2042"/>
                </a:cxn>
                <a:cxn ang="0">
                  <a:pos x="14" y="2054"/>
                </a:cxn>
                <a:cxn ang="0">
                  <a:pos x="20" y="2065"/>
                </a:cxn>
                <a:cxn ang="0">
                  <a:pos x="28" y="2074"/>
                </a:cxn>
                <a:cxn ang="0">
                  <a:pos x="36" y="2083"/>
                </a:cxn>
                <a:cxn ang="0">
                  <a:pos x="46" y="2090"/>
                </a:cxn>
                <a:cxn ang="0">
                  <a:pos x="57" y="2094"/>
                </a:cxn>
                <a:cxn ang="0">
                  <a:pos x="69" y="2096"/>
                </a:cxn>
                <a:cxn ang="0">
                  <a:pos x="579" y="2162"/>
                </a:cxn>
                <a:cxn ang="0">
                  <a:pos x="592" y="2163"/>
                </a:cxn>
                <a:cxn ang="0">
                  <a:pos x="606" y="2163"/>
                </a:cxn>
                <a:cxn ang="0">
                  <a:pos x="621" y="2162"/>
                </a:cxn>
                <a:cxn ang="0">
                  <a:pos x="636" y="2159"/>
                </a:cxn>
                <a:cxn ang="0">
                  <a:pos x="651" y="2156"/>
                </a:cxn>
                <a:cxn ang="0">
                  <a:pos x="666" y="2152"/>
                </a:cxn>
                <a:cxn ang="0">
                  <a:pos x="679" y="2147"/>
                </a:cxn>
                <a:cxn ang="0">
                  <a:pos x="691" y="2141"/>
                </a:cxn>
                <a:cxn ang="0">
                  <a:pos x="1277" y="1835"/>
                </a:cxn>
                <a:cxn ang="0">
                  <a:pos x="1287" y="1829"/>
                </a:cxn>
                <a:cxn ang="0">
                  <a:pos x="1297" y="1821"/>
                </a:cxn>
                <a:cxn ang="0">
                  <a:pos x="1306" y="1811"/>
                </a:cxn>
                <a:cxn ang="0">
                  <a:pos x="1314" y="1798"/>
                </a:cxn>
                <a:cxn ang="0">
                  <a:pos x="1321" y="1787"/>
                </a:cxn>
                <a:cxn ang="0">
                  <a:pos x="1325" y="1774"/>
                </a:cxn>
                <a:cxn ang="0">
                  <a:pos x="1328" y="1761"/>
                </a:cxn>
                <a:cxn ang="0">
                  <a:pos x="1330" y="1749"/>
                </a:cxn>
                <a:cxn ang="0">
                  <a:pos x="1332" y="139"/>
                </a:cxn>
                <a:cxn ang="0">
                  <a:pos x="1331" y="126"/>
                </a:cxn>
                <a:cxn ang="0">
                  <a:pos x="1327" y="115"/>
                </a:cxn>
                <a:cxn ang="0">
                  <a:pos x="1322" y="104"/>
                </a:cxn>
                <a:cxn ang="0">
                  <a:pos x="1314" y="95"/>
                </a:cxn>
                <a:cxn ang="0">
                  <a:pos x="1306" y="86"/>
                </a:cxn>
                <a:cxn ang="0">
                  <a:pos x="1296" y="79"/>
                </a:cxn>
                <a:cxn ang="0">
                  <a:pos x="1284" y="75"/>
                </a:cxn>
                <a:cxn ang="0">
                  <a:pos x="1272" y="71"/>
                </a:cxn>
                <a:cxn ang="0">
                  <a:pos x="774" y="1"/>
                </a:cxn>
                <a:cxn ang="0">
                  <a:pos x="761" y="0"/>
                </a:cxn>
                <a:cxn ang="0">
                  <a:pos x="747" y="0"/>
                </a:cxn>
                <a:cxn ang="0">
                  <a:pos x="731" y="0"/>
                </a:cxn>
                <a:cxn ang="0">
                  <a:pos x="717" y="3"/>
                </a:cxn>
                <a:cxn ang="0">
                  <a:pos x="701" y="5"/>
                </a:cxn>
                <a:cxn ang="0">
                  <a:pos x="686" y="8"/>
                </a:cxn>
                <a:cxn ang="0">
                  <a:pos x="673" y="12"/>
                </a:cxn>
                <a:cxn ang="0">
                  <a:pos x="660" y="16"/>
                </a:cxn>
                <a:cxn ang="0">
                  <a:pos x="55" y="274"/>
                </a:cxn>
              </a:cxnLst>
              <a:rect l="0" t="0" r="r" b="b"/>
              <a:pathLst>
                <a:path w="1332" h="2163">
                  <a:moveTo>
                    <a:pt x="55" y="274"/>
                  </a:moveTo>
                  <a:lnTo>
                    <a:pt x="44" y="279"/>
                  </a:lnTo>
                  <a:lnTo>
                    <a:pt x="34" y="288"/>
                  </a:lnTo>
                  <a:lnTo>
                    <a:pt x="25" y="297"/>
                  </a:lnTo>
                  <a:lnTo>
                    <a:pt x="16" y="307"/>
                  </a:lnTo>
                  <a:lnTo>
                    <a:pt x="9" y="320"/>
                  </a:lnTo>
                  <a:lnTo>
                    <a:pt x="4" y="331"/>
                  </a:lnTo>
                  <a:lnTo>
                    <a:pt x="1" y="343"/>
                  </a:lnTo>
                  <a:lnTo>
                    <a:pt x="0" y="356"/>
                  </a:lnTo>
                  <a:lnTo>
                    <a:pt x="10" y="2030"/>
                  </a:lnTo>
                  <a:lnTo>
                    <a:pt x="11" y="2042"/>
                  </a:lnTo>
                  <a:lnTo>
                    <a:pt x="14" y="2054"/>
                  </a:lnTo>
                  <a:lnTo>
                    <a:pt x="20" y="2065"/>
                  </a:lnTo>
                  <a:lnTo>
                    <a:pt x="28" y="2074"/>
                  </a:lnTo>
                  <a:lnTo>
                    <a:pt x="36" y="2083"/>
                  </a:lnTo>
                  <a:lnTo>
                    <a:pt x="46" y="2090"/>
                  </a:lnTo>
                  <a:lnTo>
                    <a:pt x="57" y="2094"/>
                  </a:lnTo>
                  <a:lnTo>
                    <a:pt x="69" y="2096"/>
                  </a:lnTo>
                  <a:lnTo>
                    <a:pt x="579" y="2162"/>
                  </a:lnTo>
                  <a:lnTo>
                    <a:pt x="592" y="2163"/>
                  </a:lnTo>
                  <a:lnTo>
                    <a:pt x="606" y="2163"/>
                  </a:lnTo>
                  <a:lnTo>
                    <a:pt x="621" y="2162"/>
                  </a:lnTo>
                  <a:lnTo>
                    <a:pt x="636" y="2159"/>
                  </a:lnTo>
                  <a:lnTo>
                    <a:pt x="651" y="2156"/>
                  </a:lnTo>
                  <a:lnTo>
                    <a:pt x="666" y="2152"/>
                  </a:lnTo>
                  <a:lnTo>
                    <a:pt x="679" y="2147"/>
                  </a:lnTo>
                  <a:lnTo>
                    <a:pt x="691" y="2141"/>
                  </a:lnTo>
                  <a:lnTo>
                    <a:pt x="1277" y="1835"/>
                  </a:lnTo>
                  <a:lnTo>
                    <a:pt x="1287" y="1829"/>
                  </a:lnTo>
                  <a:lnTo>
                    <a:pt x="1297" y="1821"/>
                  </a:lnTo>
                  <a:lnTo>
                    <a:pt x="1306" y="1811"/>
                  </a:lnTo>
                  <a:lnTo>
                    <a:pt x="1314" y="1798"/>
                  </a:lnTo>
                  <a:lnTo>
                    <a:pt x="1321" y="1787"/>
                  </a:lnTo>
                  <a:lnTo>
                    <a:pt x="1325" y="1774"/>
                  </a:lnTo>
                  <a:lnTo>
                    <a:pt x="1328" y="1761"/>
                  </a:lnTo>
                  <a:lnTo>
                    <a:pt x="1330" y="1749"/>
                  </a:lnTo>
                  <a:lnTo>
                    <a:pt x="1332" y="139"/>
                  </a:lnTo>
                  <a:lnTo>
                    <a:pt x="1331" y="126"/>
                  </a:lnTo>
                  <a:lnTo>
                    <a:pt x="1327" y="115"/>
                  </a:lnTo>
                  <a:lnTo>
                    <a:pt x="1322" y="104"/>
                  </a:lnTo>
                  <a:lnTo>
                    <a:pt x="1314" y="95"/>
                  </a:lnTo>
                  <a:lnTo>
                    <a:pt x="1306" y="86"/>
                  </a:lnTo>
                  <a:lnTo>
                    <a:pt x="1296" y="79"/>
                  </a:lnTo>
                  <a:lnTo>
                    <a:pt x="1284" y="75"/>
                  </a:lnTo>
                  <a:lnTo>
                    <a:pt x="1272" y="71"/>
                  </a:lnTo>
                  <a:lnTo>
                    <a:pt x="774" y="1"/>
                  </a:lnTo>
                  <a:lnTo>
                    <a:pt x="761" y="0"/>
                  </a:lnTo>
                  <a:lnTo>
                    <a:pt x="747" y="0"/>
                  </a:lnTo>
                  <a:lnTo>
                    <a:pt x="731" y="0"/>
                  </a:lnTo>
                  <a:lnTo>
                    <a:pt x="717" y="3"/>
                  </a:lnTo>
                  <a:lnTo>
                    <a:pt x="701" y="5"/>
                  </a:lnTo>
                  <a:lnTo>
                    <a:pt x="686" y="8"/>
                  </a:lnTo>
                  <a:lnTo>
                    <a:pt x="673" y="12"/>
                  </a:lnTo>
                  <a:lnTo>
                    <a:pt x="660" y="16"/>
                  </a:lnTo>
                  <a:lnTo>
                    <a:pt x="55" y="27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74" name="Freeform 190"/>
            <p:cNvSpPr>
              <a:spLocks/>
            </p:cNvSpPr>
            <p:nvPr/>
          </p:nvSpPr>
          <p:spPr bwMode="auto">
            <a:xfrm>
              <a:off x="1163" y="3311"/>
              <a:ext cx="111" cy="334"/>
            </a:xfrm>
            <a:custGeom>
              <a:avLst/>
              <a:gdLst/>
              <a:ahLst/>
              <a:cxnLst>
                <a:cxn ang="0">
                  <a:pos x="661" y="1629"/>
                </a:cxn>
                <a:cxn ang="0">
                  <a:pos x="660" y="1639"/>
                </a:cxn>
                <a:cxn ang="0">
                  <a:pos x="658" y="1648"/>
                </a:cxn>
                <a:cxn ang="0">
                  <a:pos x="653" y="1658"/>
                </a:cxn>
                <a:cxn ang="0">
                  <a:pos x="649" y="1668"/>
                </a:cxn>
                <a:cxn ang="0">
                  <a:pos x="642" y="1677"/>
                </a:cxn>
                <a:cxn ang="0">
                  <a:pos x="635" y="1685"/>
                </a:cxn>
                <a:cxn ang="0">
                  <a:pos x="627" y="1692"/>
                </a:cxn>
                <a:cxn ang="0">
                  <a:pos x="619" y="1697"/>
                </a:cxn>
                <a:cxn ang="0">
                  <a:pos x="34" y="2003"/>
                </a:cxn>
                <a:cxn ang="0">
                  <a:pos x="28" y="2006"/>
                </a:cxn>
                <a:cxn ang="0">
                  <a:pos x="23" y="2007"/>
                </a:cxn>
                <a:cxn ang="0">
                  <a:pos x="20" y="2007"/>
                </a:cxn>
                <a:cxn ang="0">
                  <a:pos x="17" y="2006"/>
                </a:cxn>
                <a:cxn ang="0">
                  <a:pos x="14" y="2003"/>
                </a:cxn>
                <a:cxn ang="0">
                  <a:pos x="12" y="2000"/>
                </a:cxn>
                <a:cxn ang="0">
                  <a:pos x="11" y="1996"/>
                </a:cxn>
                <a:cxn ang="0">
                  <a:pos x="11" y="1990"/>
                </a:cxn>
                <a:cxn ang="0">
                  <a:pos x="0" y="324"/>
                </a:cxn>
                <a:cxn ang="0">
                  <a:pos x="0" y="315"/>
                </a:cxn>
                <a:cxn ang="0">
                  <a:pos x="3" y="304"/>
                </a:cxn>
                <a:cxn ang="0">
                  <a:pos x="7" y="295"/>
                </a:cxn>
                <a:cxn ang="0">
                  <a:pos x="12" y="286"/>
                </a:cxn>
                <a:cxn ang="0">
                  <a:pos x="18" y="277"/>
                </a:cxn>
                <a:cxn ang="0">
                  <a:pos x="25" y="271"/>
                </a:cxn>
                <a:cxn ang="0">
                  <a:pos x="32" y="264"/>
                </a:cxn>
                <a:cxn ang="0">
                  <a:pos x="40" y="259"/>
                </a:cxn>
                <a:cxn ang="0">
                  <a:pos x="47" y="256"/>
                </a:cxn>
                <a:cxn ang="0">
                  <a:pos x="66" y="248"/>
                </a:cxn>
                <a:cxn ang="0">
                  <a:pos x="96" y="236"/>
                </a:cxn>
                <a:cxn ang="0">
                  <a:pos x="134" y="219"/>
                </a:cxn>
                <a:cxn ang="0">
                  <a:pos x="179" y="200"/>
                </a:cxn>
                <a:cxn ang="0">
                  <a:pos x="229" y="178"/>
                </a:cxn>
                <a:cxn ang="0">
                  <a:pos x="283" y="155"/>
                </a:cxn>
                <a:cxn ang="0">
                  <a:pos x="340" y="131"/>
                </a:cxn>
                <a:cxn ang="0">
                  <a:pos x="395" y="108"/>
                </a:cxn>
                <a:cxn ang="0">
                  <a:pos x="449" y="84"/>
                </a:cxn>
                <a:cxn ang="0">
                  <a:pos x="499" y="63"/>
                </a:cxn>
                <a:cxn ang="0">
                  <a:pos x="544" y="43"/>
                </a:cxn>
                <a:cxn ang="0">
                  <a:pos x="582" y="27"/>
                </a:cxn>
                <a:cxn ang="0">
                  <a:pos x="612" y="14"/>
                </a:cxn>
                <a:cxn ang="0">
                  <a:pos x="631" y="6"/>
                </a:cxn>
                <a:cxn ang="0">
                  <a:pos x="638" y="3"/>
                </a:cxn>
                <a:cxn ang="0">
                  <a:pos x="643" y="1"/>
                </a:cxn>
                <a:cxn ang="0">
                  <a:pos x="649" y="0"/>
                </a:cxn>
                <a:cxn ang="0">
                  <a:pos x="652" y="0"/>
                </a:cxn>
                <a:cxn ang="0">
                  <a:pos x="656" y="2"/>
                </a:cxn>
                <a:cxn ang="0">
                  <a:pos x="659" y="4"/>
                </a:cxn>
                <a:cxn ang="0">
                  <a:pos x="661" y="9"/>
                </a:cxn>
                <a:cxn ang="0">
                  <a:pos x="662" y="13"/>
                </a:cxn>
                <a:cxn ang="0">
                  <a:pos x="662" y="19"/>
                </a:cxn>
                <a:cxn ang="0">
                  <a:pos x="661" y="1629"/>
                </a:cxn>
              </a:cxnLst>
              <a:rect l="0" t="0" r="r" b="b"/>
              <a:pathLst>
                <a:path w="662" h="2007">
                  <a:moveTo>
                    <a:pt x="661" y="1629"/>
                  </a:moveTo>
                  <a:lnTo>
                    <a:pt x="660" y="1639"/>
                  </a:lnTo>
                  <a:lnTo>
                    <a:pt x="658" y="1648"/>
                  </a:lnTo>
                  <a:lnTo>
                    <a:pt x="653" y="1658"/>
                  </a:lnTo>
                  <a:lnTo>
                    <a:pt x="649" y="1668"/>
                  </a:lnTo>
                  <a:lnTo>
                    <a:pt x="642" y="1677"/>
                  </a:lnTo>
                  <a:lnTo>
                    <a:pt x="635" y="1685"/>
                  </a:lnTo>
                  <a:lnTo>
                    <a:pt x="627" y="1692"/>
                  </a:lnTo>
                  <a:lnTo>
                    <a:pt x="619" y="1697"/>
                  </a:lnTo>
                  <a:lnTo>
                    <a:pt x="34" y="2003"/>
                  </a:lnTo>
                  <a:lnTo>
                    <a:pt x="28" y="2006"/>
                  </a:lnTo>
                  <a:lnTo>
                    <a:pt x="23" y="2007"/>
                  </a:lnTo>
                  <a:lnTo>
                    <a:pt x="20" y="2007"/>
                  </a:lnTo>
                  <a:lnTo>
                    <a:pt x="17" y="2006"/>
                  </a:lnTo>
                  <a:lnTo>
                    <a:pt x="14" y="2003"/>
                  </a:lnTo>
                  <a:lnTo>
                    <a:pt x="12" y="2000"/>
                  </a:lnTo>
                  <a:lnTo>
                    <a:pt x="11" y="1996"/>
                  </a:lnTo>
                  <a:lnTo>
                    <a:pt x="11" y="1990"/>
                  </a:lnTo>
                  <a:lnTo>
                    <a:pt x="0" y="324"/>
                  </a:lnTo>
                  <a:lnTo>
                    <a:pt x="0" y="315"/>
                  </a:lnTo>
                  <a:lnTo>
                    <a:pt x="3" y="304"/>
                  </a:lnTo>
                  <a:lnTo>
                    <a:pt x="7" y="295"/>
                  </a:lnTo>
                  <a:lnTo>
                    <a:pt x="12" y="286"/>
                  </a:lnTo>
                  <a:lnTo>
                    <a:pt x="18" y="277"/>
                  </a:lnTo>
                  <a:lnTo>
                    <a:pt x="25" y="271"/>
                  </a:lnTo>
                  <a:lnTo>
                    <a:pt x="32" y="264"/>
                  </a:lnTo>
                  <a:lnTo>
                    <a:pt x="40" y="259"/>
                  </a:lnTo>
                  <a:lnTo>
                    <a:pt x="47" y="256"/>
                  </a:lnTo>
                  <a:lnTo>
                    <a:pt x="66" y="248"/>
                  </a:lnTo>
                  <a:lnTo>
                    <a:pt x="96" y="236"/>
                  </a:lnTo>
                  <a:lnTo>
                    <a:pt x="134" y="219"/>
                  </a:lnTo>
                  <a:lnTo>
                    <a:pt x="179" y="200"/>
                  </a:lnTo>
                  <a:lnTo>
                    <a:pt x="229" y="178"/>
                  </a:lnTo>
                  <a:lnTo>
                    <a:pt x="283" y="155"/>
                  </a:lnTo>
                  <a:lnTo>
                    <a:pt x="340" y="131"/>
                  </a:lnTo>
                  <a:lnTo>
                    <a:pt x="395" y="108"/>
                  </a:lnTo>
                  <a:lnTo>
                    <a:pt x="449" y="84"/>
                  </a:lnTo>
                  <a:lnTo>
                    <a:pt x="499" y="63"/>
                  </a:lnTo>
                  <a:lnTo>
                    <a:pt x="544" y="43"/>
                  </a:lnTo>
                  <a:lnTo>
                    <a:pt x="582" y="27"/>
                  </a:lnTo>
                  <a:lnTo>
                    <a:pt x="612" y="14"/>
                  </a:lnTo>
                  <a:lnTo>
                    <a:pt x="631" y="6"/>
                  </a:lnTo>
                  <a:lnTo>
                    <a:pt x="638" y="3"/>
                  </a:lnTo>
                  <a:lnTo>
                    <a:pt x="643" y="1"/>
                  </a:lnTo>
                  <a:lnTo>
                    <a:pt x="649" y="0"/>
                  </a:lnTo>
                  <a:lnTo>
                    <a:pt x="652" y="0"/>
                  </a:lnTo>
                  <a:lnTo>
                    <a:pt x="656" y="2"/>
                  </a:lnTo>
                  <a:lnTo>
                    <a:pt x="659" y="4"/>
                  </a:lnTo>
                  <a:lnTo>
                    <a:pt x="661" y="9"/>
                  </a:lnTo>
                  <a:lnTo>
                    <a:pt x="662" y="13"/>
                  </a:lnTo>
                  <a:lnTo>
                    <a:pt x="662" y="19"/>
                  </a:lnTo>
                  <a:lnTo>
                    <a:pt x="661" y="1629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75" name="Freeform 191"/>
            <p:cNvSpPr>
              <a:spLocks/>
            </p:cNvSpPr>
            <p:nvPr/>
          </p:nvSpPr>
          <p:spPr bwMode="auto">
            <a:xfrm>
              <a:off x="1068" y="3294"/>
              <a:ext cx="196" cy="56"/>
            </a:xfrm>
            <a:custGeom>
              <a:avLst/>
              <a:gdLst/>
              <a:ahLst/>
              <a:cxnLst>
                <a:cxn ang="0">
                  <a:pos x="584" y="16"/>
                </a:cxn>
                <a:cxn ang="0">
                  <a:pos x="539" y="37"/>
                </a:cxn>
                <a:cxn ang="0">
                  <a:pos x="459" y="70"/>
                </a:cxn>
                <a:cxn ang="0">
                  <a:pos x="360" y="113"/>
                </a:cxn>
                <a:cxn ang="0">
                  <a:pos x="251" y="159"/>
                </a:cxn>
                <a:cxn ang="0">
                  <a:pos x="149" y="203"/>
                </a:cxn>
                <a:cxn ang="0">
                  <a:pos x="64" y="239"/>
                </a:cxn>
                <a:cxn ang="0">
                  <a:pos x="11" y="262"/>
                </a:cxn>
                <a:cxn ang="0">
                  <a:pos x="10" y="267"/>
                </a:cxn>
                <a:cxn ang="0">
                  <a:pos x="56" y="274"/>
                </a:cxn>
                <a:cxn ang="0">
                  <a:pos x="127" y="284"/>
                </a:cxn>
                <a:cxn ang="0">
                  <a:pos x="213" y="295"/>
                </a:cxn>
                <a:cxn ang="0">
                  <a:pos x="302" y="308"/>
                </a:cxn>
                <a:cxn ang="0">
                  <a:pos x="384" y="320"/>
                </a:cxn>
                <a:cxn ang="0">
                  <a:pos x="450" y="329"/>
                </a:cxn>
                <a:cxn ang="0">
                  <a:pos x="487" y="334"/>
                </a:cxn>
                <a:cxn ang="0">
                  <a:pos x="504" y="336"/>
                </a:cxn>
                <a:cxn ang="0">
                  <a:pos x="530" y="335"/>
                </a:cxn>
                <a:cxn ang="0">
                  <a:pos x="558" y="331"/>
                </a:cxn>
                <a:cxn ang="0">
                  <a:pos x="584" y="326"/>
                </a:cxn>
                <a:cxn ang="0">
                  <a:pos x="601" y="319"/>
                </a:cxn>
                <a:cxn ang="0">
                  <a:pos x="642" y="301"/>
                </a:cxn>
                <a:cxn ang="0">
                  <a:pos x="713" y="271"/>
                </a:cxn>
                <a:cxn ang="0">
                  <a:pos x="804" y="231"/>
                </a:cxn>
                <a:cxn ang="0">
                  <a:pos x="905" y="187"/>
                </a:cxn>
                <a:cxn ang="0">
                  <a:pos x="1004" y="145"/>
                </a:cxn>
                <a:cxn ang="0">
                  <a:pos x="1091" y="106"/>
                </a:cxn>
                <a:cxn ang="0">
                  <a:pos x="1157" y="78"/>
                </a:cxn>
                <a:cxn ang="0">
                  <a:pos x="694" y="1"/>
                </a:cxn>
                <a:cxn ang="0">
                  <a:pos x="670" y="0"/>
                </a:cxn>
                <a:cxn ang="0">
                  <a:pos x="642" y="2"/>
                </a:cxn>
                <a:cxn ang="0">
                  <a:pos x="615" y="6"/>
                </a:cxn>
                <a:cxn ang="0">
                  <a:pos x="591" y="14"/>
                </a:cxn>
              </a:cxnLst>
              <a:rect l="0" t="0" r="r" b="b"/>
              <a:pathLst>
                <a:path w="1178" h="336">
                  <a:moveTo>
                    <a:pt x="591" y="14"/>
                  </a:moveTo>
                  <a:lnTo>
                    <a:pt x="584" y="16"/>
                  </a:lnTo>
                  <a:lnTo>
                    <a:pt x="566" y="24"/>
                  </a:lnTo>
                  <a:lnTo>
                    <a:pt x="539" y="37"/>
                  </a:lnTo>
                  <a:lnTo>
                    <a:pt x="503" y="52"/>
                  </a:lnTo>
                  <a:lnTo>
                    <a:pt x="459" y="70"/>
                  </a:lnTo>
                  <a:lnTo>
                    <a:pt x="412" y="91"/>
                  </a:lnTo>
                  <a:lnTo>
                    <a:pt x="360" y="113"/>
                  </a:lnTo>
                  <a:lnTo>
                    <a:pt x="305" y="136"/>
                  </a:lnTo>
                  <a:lnTo>
                    <a:pt x="251" y="159"/>
                  </a:lnTo>
                  <a:lnTo>
                    <a:pt x="198" y="182"/>
                  </a:lnTo>
                  <a:lnTo>
                    <a:pt x="149" y="203"/>
                  </a:lnTo>
                  <a:lnTo>
                    <a:pt x="103" y="222"/>
                  </a:lnTo>
                  <a:lnTo>
                    <a:pt x="64" y="239"/>
                  </a:lnTo>
                  <a:lnTo>
                    <a:pt x="32" y="253"/>
                  </a:lnTo>
                  <a:lnTo>
                    <a:pt x="11" y="262"/>
                  </a:lnTo>
                  <a:lnTo>
                    <a:pt x="0" y="266"/>
                  </a:lnTo>
                  <a:lnTo>
                    <a:pt x="10" y="267"/>
                  </a:lnTo>
                  <a:lnTo>
                    <a:pt x="29" y="271"/>
                  </a:lnTo>
                  <a:lnTo>
                    <a:pt x="56" y="274"/>
                  </a:lnTo>
                  <a:lnTo>
                    <a:pt x="89" y="279"/>
                  </a:lnTo>
                  <a:lnTo>
                    <a:pt x="127" y="284"/>
                  </a:lnTo>
                  <a:lnTo>
                    <a:pt x="169" y="290"/>
                  </a:lnTo>
                  <a:lnTo>
                    <a:pt x="213" y="295"/>
                  </a:lnTo>
                  <a:lnTo>
                    <a:pt x="257" y="302"/>
                  </a:lnTo>
                  <a:lnTo>
                    <a:pt x="302" y="308"/>
                  </a:lnTo>
                  <a:lnTo>
                    <a:pt x="345" y="315"/>
                  </a:lnTo>
                  <a:lnTo>
                    <a:pt x="384" y="320"/>
                  </a:lnTo>
                  <a:lnTo>
                    <a:pt x="419" y="325"/>
                  </a:lnTo>
                  <a:lnTo>
                    <a:pt x="450" y="329"/>
                  </a:lnTo>
                  <a:lnTo>
                    <a:pt x="473" y="333"/>
                  </a:lnTo>
                  <a:lnTo>
                    <a:pt x="487" y="334"/>
                  </a:lnTo>
                  <a:lnTo>
                    <a:pt x="493" y="335"/>
                  </a:lnTo>
                  <a:lnTo>
                    <a:pt x="504" y="336"/>
                  </a:lnTo>
                  <a:lnTo>
                    <a:pt x="517" y="336"/>
                  </a:lnTo>
                  <a:lnTo>
                    <a:pt x="530" y="335"/>
                  </a:lnTo>
                  <a:lnTo>
                    <a:pt x="545" y="334"/>
                  </a:lnTo>
                  <a:lnTo>
                    <a:pt x="558" y="331"/>
                  </a:lnTo>
                  <a:lnTo>
                    <a:pt x="572" y="329"/>
                  </a:lnTo>
                  <a:lnTo>
                    <a:pt x="584" y="326"/>
                  </a:lnTo>
                  <a:lnTo>
                    <a:pt x="596" y="321"/>
                  </a:lnTo>
                  <a:lnTo>
                    <a:pt x="601" y="319"/>
                  </a:lnTo>
                  <a:lnTo>
                    <a:pt x="617" y="312"/>
                  </a:lnTo>
                  <a:lnTo>
                    <a:pt x="642" y="301"/>
                  </a:lnTo>
                  <a:lnTo>
                    <a:pt x="675" y="288"/>
                  </a:lnTo>
                  <a:lnTo>
                    <a:pt x="713" y="271"/>
                  </a:lnTo>
                  <a:lnTo>
                    <a:pt x="757" y="252"/>
                  </a:lnTo>
                  <a:lnTo>
                    <a:pt x="804" y="231"/>
                  </a:lnTo>
                  <a:lnTo>
                    <a:pt x="854" y="209"/>
                  </a:lnTo>
                  <a:lnTo>
                    <a:pt x="905" y="187"/>
                  </a:lnTo>
                  <a:lnTo>
                    <a:pt x="955" y="165"/>
                  </a:lnTo>
                  <a:lnTo>
                    <a:pt x="1004" y="145"/>
                  </a:lnTo>
                  <a:lnTo>
                    <a:pt x="1049" y="124"/>
                  </a:lnTo>
                  <a:lnTo>
                    <a:pt x="1091" y="106"/>
                  </a:lnTo>
                  <a:lnTo>
                    <a:pt x="1127" y="91"/>
                  </a:lnTo>
                  <a:lnTo>
                    <a:pt x="1157" y="78"/>
                  </a:lnTo>
                  <a:lnTo>
                    <a:pt x="1178" y="69"/>
                  </a:lnTo>
                  <a:lnTo>
                    <a:pt x="694" y="1"/>
                  </a:lnTo>
                  <a:lnTo>
                    <a:pt x="682" y="0"/>
                  </a:lnTo>
                  <a:lnTo>
                    <a:pt x="670" y="0"/>
                  </a:lnTo>
                  <a:lnTo>
                    <a:pt x="657" y="0"/>
                  </a:lnTo>
                  <a:lnTo>
                    <a:pt x="642" y="2"/>
                  </a:lnTo>
                  <a:lnTo>
                    <a:pt x="628" y="4"/>
                  </a:lnTo>
                  <a:lnTo>
                    <a:pt x="615" y="6"/>
                  </a:lnTo>
                  <a:lnTo>
                    <a:pt x="602" y="10"/>
                  </a:lnTo>
                  <a:lnTo>
                    <a:pt x="591" y="1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76" name="Freeform 192"/>
            <p:cNvSpPr>
              <a:spLocks/>
            </p:cNvSpPr>
            <p:nvPr/>
          </p:nvSpPr>
          <p:spPr bwMode="auto">
            <a:xfrm>
              <a:off x="1059" y="3345"/>
              <a:ext cx="99" cy="303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" y="22"/>
                </a:cxn>
                <a:cxn ang="0">
                  <a:pos x="2" y="16"/>
                </a:cxn>
                <a:cxn ang="0">
                  <a:pos x="6" y="11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5" y="0"/>
                </a:cxn>
                <a:cxn ang="0">
                  <a:pos x="543" y="69"/>
                </a:cxn>
                <a:cxn ang="0">
                  <a:pos x="551" y="72"/>
                </a:cxn>
                <a:cxn ang="0">
                  <a:pos x="559" y="75"/>
                </a:cxn>
                <a:cxn ang="0">
                  <a:pos x="566" y="79"/>
                </a:cxn>
                <a:cxn ang="0">
                  <a:pos x="571" y="86"/>
                </a:cxn>
                <a:cxn ang="0">
                  <a:pos x="577" y="93"/>
                </a:cxn>
                <a:cxn ang="0">
                  <a:pos x="580" y="100"/>
                </a:cxn>
                <a:cxn ang="0">
                  <a:pos x="583" y="109"/>
                </a:cxn>
                <a:cxn ang="0">
                  <a:pos x="584" y="117"/>
                </a:cxn>
                <a:cxn ang="0">
                  <a:pos x="596" y="1783"/>
                </a:cxn>
                <a:cxn ang="0">
                  <a:pos x="595" y="1790"/>
                </a:cxn>
                <a:cxn ang="0">
                  <a:pos x="593" y="1796"/>
                </a:cxn>
                <a:cxn ang="0">
                  <a:pos x="591" y="1802"/>
                </a:cxn>
                <a:cxn ang="0">
                  <a:pos x="586" y="1807"/>
                </a:cxn>
                <a:cxn ang="0">
                  <a:pos x="580" y="1811"/>
                </a:cxn>
                <a:cxn ang="0">
                  <a:pos x="575" y="1813"/>
                </a:cxn>
                <a:cxn ang="0">
                  <a:pos x="568" y="1814"/>
                </a:cxn>
                <a:cxn ang="0">
                  <a:pos x="561" y="1814"/>
                </a:cxn>
                <a:cxn ang="0">
                  <a:pos x="51" y="1749"/>
                </a:cxn>
                <a:cxn ang="0">
                  <a:pos x="43" y="1747"/>
                </a:cxn>
                <a:cxn ang="0">
                  <a:pos x="35" y="1744"/>
                </a:cxn>
                <a:cxn ang="0">
                  <a:pos x="28" y="1739"/>
                </a:cxn>
                <a:cxn ang="0">
                  <a:pos x="22" y="1733"/>
                </a:cxn>
                <a:cxn ang="0">
                  <a:pos x="17" y="1727"/>
                </a:cxn>
                <a:cxn ang="0">
                  <a:pos x="13" y="1719"/>
                </a:cxn>
                <a:cxn ang="0">
                  <a:pos x="10" y="1711"/>
                </a:cxn>
                <a:cxn ang="0">
                  <a:pos x="9" y="1703"/>
                </a:cxn>
                <a:cxn ang="0">
                  <a:pos x="0" y="29"/>
                </a:cxn>
              </a:cxnLst>
              <a:rect l="0" t="0" r="r" b="b"/>
              <a:pathLst>
                <a:path w="596" h="1814">
                  <a:moveTo>
                    <a:pt x="0" y="29"/>
                  </a:moveTo>
                  <a:lnTo>
                    <a:pt x="1" y="22"/>
                  </a:lnTo>
                  <a:lnTo>
                    <a:pt x="2" y="16"/>
                  </a:lnTo>
                  <a:lnTo>
                    <a:pt x="6" y="11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5" y="0"/>
                  </a:lnTo>
                  <a:lnTo>
                    <a:pt x="543" y="69"/>
                  </a:lnTo>
                  <a:lnTo>
                    <a:pt x="551" y="72"/>
                  </a:lnTo>
                  <a:lnTo>
                    <a:pt x="559" y="75"/>
                  </a:lnTo>
                  <a:lnTo>
                    <a:pt x="566" y="79"/>
                  </a:lnTo>
                  <a:lnTo>
                    <a:pt x="571" y="86"/>
                  </a:lnTo>
                  <a:lnTo>
                    <a:pt x="577" y="93"/>
                  </a:lnTo>
                  <a:lnTo>
                    <a:pt x="580" y="100"/>
                  </a:lnTo>
                  <a:lnTo>
                    <a:pt x="583" y="109"/>
                  </a:lnTo>
                  <a:lnTo>
                    <a:pt x="584" y="117"/>
                  </a:lnTo>
                  <a:lnTo>
                    <a:pt x="596" y="1783"/>
                  </a:lnTo>
                  <a:lnTo>
                    <a:pt x="595" y="1790"/>
                  </a:lnTo>
                  <a:lnTo>
                    <a:pt x="593" y="1796"/>
                  </a:lnTo>
                  <a:lnTo>
                    <a:pt x="591" y="1802"/>
                  </a:lnTo>
                  <a:lnTo>
                    <a:pt x="586" y="1807"/>
                  </a:lnTo>
                  <a:lnTo>
                    <a:pt x="580" y="1811"/>
                  </a:lnTo>
                  <a:lnTo>
                    <a:pt x="575" y="1813"/>
                  </a:lnTo>
                  <a:lnTo>
                    <a:pt x="568" y="1814"/>
                  </a:lnTo>
                  <a:lnTo>
                    <a:pt x="561" y="1814"/>
                  </a:lnTo>
                  <a:lnTo>
                    <a:pt x="51" y="1749"/>
                  </a:lnTo>
                  <a:lnTo>
                    <a:pt x="43" y="1747"/>
                  </a:lnTo>
                  <a:lnTo>
                    <a:pt x="35" y="1744"/>
                  </a:lnTo>
                  <a:lnTo>
                    <a:pt x="28" y="1739"/>
                  </a:lnTo>
                  <a:lnTo>
                    <a:pt x="22" y="1733"/>
                  </a:lnTo>
                  <a:lnTo>
                    <a:pt x="17" y="1727"/>
                  </a:lnTo>
                  <a:lnTo>
                    <a:pt x="13" y="1719"/>
                  </a:lnTo>
                  <a:lnTo>
                    <a:pt x="10" y="1711"/>
                  </a:lnTo>
                  <a:lnTo>
                    <a:pt x="9" y="1703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77" name="Freeform 193"/>
            <p:cNvSpPr>
              <a:spLocks/>
            </p:cNvSpPr>
            <p:nvPr/>
          </p:nvSpPr>
          <p:spPr bwMode="auto">
            <a:xfrm>
              <a:off x="1060" y="3358"/>
              <a:ext cx="28" cy="25"/>
            </a:xfrm>
            <a:custGeom>
              <a:avLst/>
              <a:gdLst/>
              <a:ahLst/>
              <a:cxnLst>
                <a:cxn ang="0">
                  <a:pos x="167" y="148"/>
                </a:cxn>
                <a:cxn ang="0">
                  <a:pos x="165" y="24"/>
                </a:cxn>
                <a:cxn ang="0">
                  <a:pos x="5" y="0"/>
                </a:cxn>
                <a:cxn ang="0">
                  <a:pos x="1" y="10"/>
                </a:cxn>
                <a:cxn ang="0">
                  <a:pos x="0" y="126"/>
                </a:cxn>
                <a:cxn ang="0">
                  <a:pos x="167" y="148"/>
                </a:cxn>
              </a:cxnLst>
              <a:rect l="0" t="0" r="r" b="b"/>
              <a:pathLst>
                <a:path w="167" h="148">
                  <a:moveTo>
                    <a:pt x="167" y="148"/>
                  </a:moveTo>
                  <a:lnTo>
                    <a:pt x="165" y="24"/>
                  </a:lnTo>
                  <a:lnTo>
                    <a:pt x="5" y="0"/>
                  </a:lnTo>
                  <a:lnTo>
                    <a:pt x="1" y="10"/>
                  </a:lnTo>
                  <a:lnTo>
                    <a:pt x="0" y="126"/>
                  </a:lnTo>
                  <a:lnTo>
                    <a:pt x="167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78" name="Freeform 194"/>
            <p:cNvSpPr>
              <a:spLocks/>
            </p:cNvSpPr>
            <p:nvPr/>
          </p:nvSpPr>
          <p:spPr bwMode="auto">
            <a:xfrm>
              <a:off x="1059" y="3360"/>
              <a:ext cx="28" cy="22"/>
            </a:xfrm>
            <a:custGeom>
              <a:avLst/>
              <a:gdLst/>
              <a:ahLst/>
              <a:cxnLst>
                <a:cxn ang="0">
                  <a:pos x="157" y="133"/>
                </a:cxn>
                <a:cxn ang="0">
                  <a:pos x="166" y="129"/>
                </a:cxn>
                <a:cxn ang="0">
                  <a:pos x="164" y="24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10" y="106"/>
                </a:cxn>
                <a:cxn ang="0">
                  <a:pos x="157" y="133"/>
                </a:cxn>
              </a:cxnLst>
              <a:rect l="0" t="0" r="r" b="b"/>
              <a:pathLst>
                <a:path w="166" h="133">
                  <a:moveTo>
                    <a:pt x="157" y="133"/>
                  </a:moveTo>
                  <a:lnTo>
                    <a:pt x="166" y="129"/>
                  </a:lnTo>
                  <a:lnTo>
                    <a:pt x="164" y="24"/>
                  </a:lnTo>
                  <a:lnTo>
                    <a:pt x="10" y="0"/>
                  </a:lnTo>
                  <a:lnTo>
                    <a:pt x="0" y="9"/>
                  </a:lnTo>
                  <a:lnTo>
                    <a:pt x="10" y="106"/>
                  </a:lnTo>
                  <a:lnTo>
                    <a:pt x="157" y="133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79" name="Freeform 195"/>
            <p:cNvSpPr>
              <a:spLocks/>
            </p:cNvSpPr>
            <p:nvPr/>
          </p:nvSpPr>
          <p:spPr bwMode="auto">
            <a:xfrm>
              <a:off x="1059" y="3361"/>
              <a:ext cx="26" cy="21"/>
            </a:xfrm>
            <a:custGeom>
              <a:avLst/>
              <a:gdLst/>
              <a:ahLst/>
              <a:cxnLst>
                <a:cxn ang="0">
                  <a:pos x="157" y="124"/>
                </a:cxn>
                <a:cxn ang="0">
                  <a:pos x="155" y="24"/>
                </a:cxn>
                <a:cxn ang="0">
                  <a:pos x="0" y="0"/>
                </a:cxn>
                <a:cxn ang="0">
                  <a:pos x="0" y="104"/>
                </a:cxn>
                <a:cxn ang="0">
                  <a:pos x="157" y="124"/>
                </a:cxn>
              </a:cxnLst>
              <a:rect l="0" t="0" r="r" b="b"/>
              <a:pathLst>
                <a:path w="157" h="124">
                  <a:moveTo>
                    <a:pt x="157" y="124"/>
                  </a:moveTo>
                  <a:lnTo>
                    <a:pt x="155" y="2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57" y="12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80" name="Freeform 196"/>
            <p:cNvSpPr>
              <a:spLocks/>
            </p:cNvSpPr>
            <p:nvPr/>
          </p:nvSpPr>
          <p:spPr bwMode="auto">
            <a:xfrm>
              <a:off x="1188" y="3358"/>
              <a:ext cx="86" cy="274"/>
            </a:xfrm>
            <a:custGeom>
              <a:avLst/>
              <a:gdLst/>
              <a:ahLst/>
              <a:cxnLst>
                <a:cxn ang="0">
                  <a:pos x="512" y="1346"/>
                </a:cxn>
                <a:cxn ang="0">
                  <a:pos x="513" y="0"/>
                </a:cxn>
                <a:cxn ang="0">
                  <a:pos x="457" y="41"/>
                </a:cxn>
                <a:cxn ang="0">
                  <a:pos x="404" y="87"/>
                </a:cxn>
                <a:cxn ang="0">
                  <a:pos x="353" y="138"/>
                </a:cxn>
                <a:cxn ang="0">
                  <a:pos x="305" y="194"/>
                </a:cxn>
                <a:cxn ang="0">
                  <a:pos x="259" y="254"/>
                </a:cxn>
                <a:cxn ang="0">
                  <a:pos x="216" y="320"/>
                </a:cxn>
                <a:cxn ang="0">
                  <a:pos x="178" y="388"/>
                </a:cxn>
                <a:cxn ang="0">
                  <a:pos x="142" y="461"/>
                </a:cxn>
                <a:cxn ang="0">
                  <a:pos x="110" y="538"/>
                </a:cxn>
                <a:cxn ang="0">
                  <a:pos x="82" y="617"/>
                </a:cxn>
                <a:cxn ang="0">
                  <a:pos x="57" y="700"/>
                </a:cxn>
                <a:cxn ang="0">
                  <a:pos x="37" y="785"/>
                </a:cxn>
                <a:cxn ang="0">
                  <a:pos x="21" y="874"/>
                </a:cxn>
                <a:cxn ang="0">
                  <a:pos x="9" y="964"/>
                </a:cxn>
                <a:cxn ang="0">
                  <a:pos x="2" y="1058"/>
                </a:cxn>
                <a:cxn ang="0">
                  <a:pos x="0" y="1152"/>
                </a:cxn>
                <a:cxn ang="0">
                  <a:pos x="1" y="1282"/>
                </a:cxn>
                <a:cxn ang="0">
                  <a:pos x="7" y="1408"/>
                </a:cxn>
                <a:cxn ang="0">
                  <a:pos x="14" y="1529"/>
                </a:cxn>
                <a:cxn ang="0">
                  <a:pos x="27" y="1646"/>
                </a:cxn>
                <a:cxn ang="0">
                  <a:pos x="470" y="1414"/>
                </a:cxn>
                <a:cxn ang="0">
                  <a:pos x="478" y="1409"/>
                </a:cxn>
                <a:cxn ang="0">
                  <a:pos x="486" y="1402"/>
                </a:cxn>
                <a:cxn ang="0">
                  <a:pos x="493" y="1394"/>
                </a:cxn>
                <a:cxn ang="0">
                  <a:pos x="500" y="1385"/>
                </a:cxn>
                <a:cxn ang="0">
                  <a:pos x="504" y="1375"/>
                </a:cxn>
                <a:cxn ang="0">
                  <a:pos x="509" y="1365"/>
                </a:cxn>
                <a:cxn ang="0">
                  <a:pos x="511" y="1356"/>
                </a:cxn>
                <a:cxn ang="0">
                  <a:pos x="512" y="1346"/>
                </a:cxn>
              </a:cxnLst>
              <a:rect l="0" t="0" r="r" b="b"/>
              <a:pathLst>
                <a:path w="513" h="1646">
                  <a:moveTo>
                    <a:pt x="512" y="1346"/>
                  </a:moveTo>
                  <a:lnTo>
                    <a:pt x="513" y="0"/>
                  </a:lnTo>
                  <a:lnTo>
                    <a:pt x="457" y="41"/>
                  </a:lnTo>
                  <a:lnTo>
                    <a:pt x="404" y="87"/>
                  </a:lnTo>
                  <a:lnTo>
                    <a:pt x="353" y="138"/>
                  </a:lnTo>
                  <a:lnTo>
                    <a:pt x="305" y="194"/>
                  </a:lnTo>
                  <a:lnTo>
                    <a:pt x="259" y="254"/>
                  </a:lnTo>
                  <a:lnTo>
                    <a:pt x="216" y="320"/>
                  </a:lnTo>
                  <a:lnTo>
                    <a:pt x="178" y="388"/>
                  </a:lnTo>
                  <a:lnTo>
                    <a:pt x="142" y="461"/>
                  </a:lnTo>
                  <a:lnTo>
                    <a:pt x="110" y="538"/>
                  </a:lnTo>
                  <a:lnTo>
                    <a:pt x="82" y="617"/>
                  </a:lnTo>
                  <a:lnTo>
                    <a:pt x="57" y="700"/>
                  </a:lnTo>
                  <a:lnTo>
                    <a:pt x="37" y="785"/>
                  </a:lnTo>
                  <a:lnTo>
                    <a:pt x="21" y="874"/>
                  </a:lnTo>
                  <a:lnTo>
                    <a:pt x="9" y="964"/>
                  </a:lnTo>
                  <a:lnTo>
                    <a:pt x="2" y="1058"/>
                  </a:lnTo>
                  <a:lnTo>
                    <a:pt x="0" y="1152"/>
                  </a:lnTo>
                  <a:lnTo>
                    <a:pt x="1" y="1282"/>
                  </a:lnTo>
                  <a:lnTo>
                    <a:pt x="7" y="1408"/>
                  </a:lnTo>
                  <a:lnTo>
                    <a:pt x="14" y="1529"/>
                  </a:lnTo>
                  <a:lnTo>
                    <a:pt x="27" y="1646"/>
                  </a:lnTo>
                  <a:lnTo>
                    <a:pt x="470" y="1414"/>
                  </a:lnTo>
                  <a:lnTo>
                    <a:pt x="478" y="1409"/>
                  </a:lnTo>
                  <a:lnTo>
                    <a:pt x="486" y="1402"/>
                  </a:lnTo>
                  <a:lnTo>
                    <a:pt x="493" y="1394"/>
                  </a:lnTo>
                  <a:lnTo>
                    <a:pt x="500" y="1385"/>
                  </a:lnTo>
                  <a:lnTo>
                    <a:pt x="504" y="1375"/>
                  </a:lnTo>
                  <a:lnTo>
                    <a:pt x="509" y="1365"/>
                  </a:lnTo>
                  <a:lnTo>
                    <a:pt x="511" y="1356"/>
                  </a:lnTo>
                  <a:lnTo>
                    <a:pt x="512" y="134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81" name="Freeform 197"/>
            <p:cNvSpPr>
              <a:spLocks/>
            </p:cNvSpPr>
            <p:nvPr/>
          </p:nvSpPr>
          <p:spPr bwMode="auto">
            <a:xfrm>
              <a:off x="1202" y="3559"/>
              <a:ext cx="25" cy="26"/>
            </a:xfrm>
            <a:custGeom>
              <a:avLst/>
              <a:gdLst/>
              <a:ahLst/>
              <a:cxnLst>
                <a:cxn ang="0">
                  <a:pos x="134" y="104"/>
                </a:cxn>
                <a:cxn ang="0">
                  <a:pos x="141" y="99"/>
                </a:cxn>
                <a:cxn ang="0">
                  <a:pos x="148" y="92"/>
                </a:cxn>
                <a:cxn ang="0">
                  <a:pos x="152" y="85"/>
                </a:cxn>
                <a:cxn ang="0">
                  <a:pos x="154" y="76"/>
                </a:cxn>
                <a:cxn ang="0">
                  <a:pos x="152" y="25"/>
                </a:cxn>
                <a:cxn ang="0">
                  <a:pos x="152" y="17"/>
                </a:cxn>
                <a:cxn ang="0">
                  <a:pos x="151" y="10"/>
                </a:cxn>
                <a:cxn ang="0">
                  <a:pos x="150" y="5"/>
                </a:cxn>
                <a:cxn ang="0">
                  <a:pos x="149" y="1"/>
                </a:cxn>
                <a:cxn ang="0">
                  <a:pos x="146" y="0"/>
                </a:cxn>
                <a:cxn ang="0">
                  <a:pos x="141" y="0"/>
                </a:cxn>
                <a:cxn ang="0">
                  <a:pos x="134" y="2"/>
                </a:cxn>
                <a:cxn ang="0">
                  <a:pos x="128" y="5"/>
                </a:cxn>
                <a:cxn ang="0">
                  <a:pos x="17" y="56"/>
                </a:cxn>
                <a:cxn ang="0">
                  <a:pos x="10" y="61"/>
                </a:cxn>
                <a:cxn ang="0">
                  <a:pos x="5" y="69"/>
                </a:cxn>
                <a:cxn ang="0">
                  <a:pos x="1" y="77"/>
                </a:cxn>
                <a:cxn ang="0">
                  <a:pos x="0" y="85"/>
                </a:cxn>
                <a:cxn ang="0">
                  <a:pos x="0" y="142"/>
                </a:cxn>
                <a:cxn ang="0">
                  <a:pos x="1" y="149"/>
                </a:cxn>
                <a:cxn ang="0">
                  <a:pos x="5" y="154"/>
                </a:cxn>
                <a:cxn ang="0">
                  <a:pos x="10" y="155"/>
                </a:cxn>
                <a:cxn ang="0">
                  <a:pos x="17" y="154"/>
                </a:cxn>
                <a:cxn ang="0">
                  <a:pos x="134" y="104"/>
                </a:cxn>
              </a:cxnLst>
              <a:rect l="0" t="0" r="r" b="b"/>
              <a:pathLst>
                <a:path w="154" h="155">
                  <a:moveTo>
                    <a:pt x="134" y="104"/>
                  </a:moveTo>
                  <a:lnTo>
                    <a:pt x="141" y="99"/>
                  </a:lnTo>
                  <a:lnTo>
                    <a:pt x="148" y="92"/>
                  </a:lnTo>
                  <a:lnTo>
                    <a:pt x="152" y="85"/>
                  </a:lnTo>
                  <a:lnTo>
                    <a:pt x="154" y="76"/>
                  </a:lnTo>
                  <a:lnTo>
                    <a:pt x="152" y="25"/>
                  </a:lnTo>
                  <a:lnTo>
                    <a:pt x="152" y="17"/>
                  </a:lnTo>
                  <a:lnTo>
                    <a:pt x="151" y="10"/>
                  </a:lnTo>
                  <a:lnTo>
                    <a:pt x="150" y="5"/>
                  </a:lnTo>
                  <a:lnTo>
                    <a:pt x="149" y="1"/>
                  </a:lnTo>
                  <a:lnTo>
                    <a:pt x="146" y="0"/>
                  </a:lnTo>
                  <a:lnTo>
                    <a:pt x="141" y="0"/>
                  </a:lnTo>
                  <a:lnTo>
                    <a:pt x="134" y="2"/>
                  </a:lnTo>
                  <a:lnTo>
                    <a:pt x="128" y="5"/>
                  </a:lnTo>
                  <a:lnTo>
                    <a:pt x="17" y="56"/>
                  </a:lnTo>
                  <a:lnTo>
                    <a:pt x="10" y="61"/>
                  </a:lnTo>
                  <a:lnTo>
                    <a:pt x="5" y="69"/>
                  </a:lnTo>
                  <a:lnTo>
                    <a:pt x="1" y="77"/>
                  </a:lnTo>
                  <a:lnTo>
                    <a:pt x="0" y="85"/>
                  </a:lnTo>
                  <a:lnTo>
                    <a:pt x="0" y="142"/>
                  </a:lnTo>
                  <a:lnTo>
                    <a:pt x="1" y="149"/>
                  </a:lnTo>
                  <a:lnTo>
                    <a:pt x="5" y="154"/>
                  </a:lnTo>
                  <a:lnTo>
                    <a:pt x="10" y="155"/>
                  </a:lnTo>
                  <a:lnTo>
                    <a:pt x="17" y="154"/>
                  </a:lnTo>
                  <a:lnTo>
                    <a:pt x="134" y="104"/>
                  </a:lnTo>
                  <a:close/>
                </a:path>
              </a:pathLst>
            </a:custGeom>
            <a:solidFill>
              <a:srgbClr val="DDDD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82" name="Freeform 198"/>
            <p:cNvSpPr>
              <a:spLocks/>
            </p:cNvSpPr>
            <p:nvPr/>
          </p:nvSpPr>
          <p:spPr bwMode="auto">
            <a:xfrm>
              <a:off x="1200" y="3559"/>
              <a:ext cx="26" cy="24"/>
            </a:xfrm>
            <a:custGeom>
              <a:avLst/>
              <a:gdLst/>
              <a:ahLst/>
              <a:cxnLst>
                <a:cxn ang="0">
                  <a:pos x="135" y="93"/>
                </a:cxn>
                <a:cxn ang="0">
                  <a:pos x="141" y="88"/>
                </a:cxn>
                <a:cxn ang="0">
                  <a:pos x="147" y="81"/>
                </a:cxn>
                <a:cxn ang="0">
                  <a:pos x="152" y="74"/>
                </a:cxn>
                <a:cxn ang="0">
                  <a:pos x="153" y="66"/>
                </a:cxn>
                <a:cxn ang="0">
                  <a:pos x="153" y="15"/>
                </a:cxn>
                <a:cxn ang="0">
                  <a:pos x="152" y="7"/>
                </a:cxn>
                <a:cxn ang="0">
                  <a:pos x="147" y="3"/>
                </a:cxn>
                <a:cxn ang="0">
                  <a:pos x="141" y="0"/>
                </a:cxn>
                <a:cxn ang="0">
                  <a:pos x="135" y="2"/>
                </a:cxn>
                <a:cxn ang="0">
                  <a:pos x="17" y="48"/>
                </a:cxn>
                <a:cxn ang="0">
                  <a:pos x="10" y="52"/>
                </a:cxn>
                <a:cxn ang="0">
                  <a:pos x="6" y="58"/>
                </a:cxn>
                <a:cxn ang="0">
                  <a:pos x="1" y="66"/>
                </a:cxn>
                <a:cxn ang="0">
                  <a:pos x="0" y="74"/>
                </a:cxn>
                <a:cxn ang="0">
                  <a:pos x="0" y="132"/>
                </a:cxn>
                <a:cxn ang="0">
                  <a:pos x="1" y="139"/>
                </a:cxn>
                <a:cxn ang="0">
                  <a:pos x="6" y="143"/>
                </a:cxn>
                <a:cxn ang="0">
                  <a:pos x="10" y="144"/>
                </a:cxn>
                <a:cxn ang="0">
                  <a:pos x="17" y="143"/>
                </a:cxn>
                <a:cxn ang="0">
                  <a:pos x="135" y="93"/>
                </a:cxn>
              </a:cxnLst>
              <a:rect l="0" t="0" r="r" b="b"/>
              <a:pathLst>
                <a:path w="153" h="144">
                  <a:moveTo>
                    <a:pt x="135" y="93"/>
                  </a:moveTo>
                  <a:lnTo>
                    <a:pt x="141" y="88"/>
                  </a:lnTo>
                  <a:lnTo>
                    <a:pt x="147" y="81"/>
                  </a:lnTo>
                  <a:lnTo>
                    <a:pt x="152" y="74"/>
                  </a:lnTo>
                  <a:lnTo>
                    <a:pt x="153" y="66"/>
                  </a:lnTo>
                  <a:lnTo>
                    <a:pt x="153" y="15"/>
                  </a:lnTo>
                  <a:lnTo>
                    <a:pt x="152" y="7"/>
                  </a:lnTo>
                  <a:lnTo>
                    <a:pt x="147" y="3"/>
                  </a:lnTo>
                  <a:lnTo>
                    <a:pt x="141" y="0"/>
                  </a:lnTo>
                  <a:lnTo>
                    <a:pt x="135" y="2"/>
                  </a:lnTo>
                  <a:lnTo>
                    <a:pt x="17" y="48"/>
                  </a:lnTo>
                  <a:lnTo>
                    <a:pt x="10" y="52"/>
                  </a:lnTo>
                  <a:lnTo>
                    <a:pt x="6" y="58"/>
                  </a:lnTo>
                  <a:lnTo>
                    <a:pt x="1" y="66"/>
                  </a:lnTo>
                  <a:lnTo>
                    <a:pt x="0" y="74"/>
                  </a:lnTo>
                  <a:lnTo>
                    <a:pt x="0" y="132"/>
                  </a:lnTo>
                  <a:lnTo>
                    <a:pt x="1" y="139"/>
                  </a:lnTo>
                  <a:lnTo>
                    <a:pt x="6" y="143"/>
                  </a:lnTo>
                  <a:lnTo>
                    <a:pt x="10" y="144"/>
                  </a:lnTo>
                  <a:lnTo>
                    <a:pt x="17" y="143"/>
                  </a:lnTo>
                  <a:lnTo>
                    <a:pt x="135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83" name="Freeform 199"/>
            <p:cNvSpPr>
              <a:spLocks/>
            </p:cNvSpPr>
            <p:nvPr/>
          </p:nvSpPr>
          <p:spPr bwMode="auto">
            <a:xfrm>
              <a:off x="1084" y="3356"/>
              <a:ext cx="74" cy="292"/>
            </a:xfrm>
            <a:custGeom>
              <a:avLst/>
              <a:gdLst/>
              <a:ahLst/>
              <a:cxnLst>
                <a:cxn ang="0">
                  <a:pos x="435" y="1743"/>
                </a:cxn>
                <a:cxn ang="0">
                  <a:pos x="440" y="1738"/>
                </a:cxn>
                <a:cxn ang="0">
                  <a:pos x="442" y="1732"/>
                </a:cxn>
                <a:cxn ang="0">
                  <a:pos x="444" y="1726"/>
                </a:cxn>
                <a:cxn ang="0">
                  <a:pos x="445" y="1719"/>
                </a:cxn>
                <a:cxn ang="0">
                  <a:pos x="433" y="53"/>
                </a:cxn>
                <a:cxn ang="0">
                  <a:pos x="432" y="45"/>
                </a:cxn>
                <a:cxn ang="0">
                  <a:pos x="429" y="36"/>
                </a:cxn>
                <a:cxn ang="0">
                  <a:pos x="426" y="29"/>
                </a:cxn>
                <a:cxn ang="0">
                  <a:pos x="420" y="22"/>
                </a:cxn>
                <a:cxn ang="0">
                  <a:pos x="415" y="15"/>
                </a:cxn>
                <a:cxn ang="0">
                  <a:pos x="408" y="11"/>
                </a:cxn>
                <a:cxn ang="0">
                  <a:pos x="400" y="8"/>
                </a:cxn>
                <a:cxn ang="0">
                  <a:pos x="392" y="5"/>
                </a:cxn>
                <a:cxn ang="0">
                  <a:pos x="391" y="5"/>
                </a:cxn>
                <a:cxn ang="0">
                  <a:pos x="387" y="4"/>
                </a:cxn>
                <a:cxn ang="0">
                  <a:pos x="380" y="4"/>
                </a:cxn>
                <a:cxn ang="0">
                  <a:pos x="372" y="3"/>
                </a:cxn>
                <a:cxn ang="0">
                  <a:pos x="364" y="2"/>
                </a:cxn>
                <a:cxn ang="0">
                  <a:pos x="356" y="1"/>
                </a:cxn>
                <a:cxn ang="0">
                  <a:pos x="350" y="1"/>
                </a:cxn>
                <a:cxn ang="0">
                  <a:pos x="346" y="0"/>
                </a:cxn>
                <a:cxn ang="0">
                  <a:pos x="309" y="35"/>
                </a:cxn>
                <a:cxn ang="0">
                  <a:pos x="274" y="74"/>
                </a:cxn>
                <a:cxn ang="0">
                  <a:pos x="239" y="119"/>
                </a:cxn>
                <a:cxn ang="0">
                  <a:pos x="207" y="168"/>
                </a:cxn>
                <a:cxn ang="0">
                  <a:pos x="177" y="222"/>
                </a:cxn>
                <a:cxn ang="0">
                  <a:pos x="148" y="281"/>
                </a:cxn>
                <a:cxn ang="0">
                  <a:pos x="122" y="343"/>
                </a:cxn>
                <a:cxn ang="0">
                  <a:pos x="98" y="408"/>
                </a:cxn>
                <a:cxn ang="0">
                  <a:pos x="76" y="478"/>
                </a:cxn>
                <a:cxn ang="0">
                  <a:pos x="57" y="550"/>
                </a:cxn>
                <a:cxn ang="0">
                  <a:pos x="41" y="625"/>
                </a:cxn>
                <a:cxn ang="0">
                  <a:pos x="26" y="704"/>
                </a:cxn>
                <a:cxn ang="0">
                  <a:pos x="16" y="785"/>
                </a:cxn>
                <a:cxn ang="0">
                  <a:pos x="8" y="867"/>
                </a:cxn>
                <a:cxn ang="0">
                  <a:pos x="3" y="953"/>
                </a:cxn>
                <a:cxn ang="0">
                  <a:pos x="2" y="1039"/>
                </a:cxn>
                <a:cxn ang="0">
                  <a:pos x="0" y="1228"/>
                </a:cxn>
                <a:cxn ang="0">
                  <a:pos x="0" y="1403"/>
                </a:cxn>
                <a:cxn ang="0">
                  <a:pos x="4" y="1559"/>
                </a:cxn>
                <a:cxn ang="0">
                  <a:pos x="15" y="1700"/>
                </a:cxn>
                <a:cxn ang="0">
                  <a:pos x="42" y="1703"/>
                </a:cxn>
                <a:cxn ang="0">
                  <a:pos x="72" y="1708"/>
                </a:cxn>
                <a:cxn ang="0">
                  <a:pos x="103" y="1711"/>
                </a:cxn>
                <a:cxn ang="0">
                  <a:pos x="135" y="1716"/>
                </a:cxn>
                <a:cxn ang="0">
                  <a:pos x="168" y="1720"/>
                </a:cxn>
                <a:cxn ang="0">
                  <a:pos x="200" y="1723"/>
                </a:cxn>
                <a:cxn ang="0">
                  <a:pos x="233" y="1728"/>
                </a:cxn>
                <a:cxn ang="0">
                  <a:pos x="265" y="1731"/>
                </a:cxn>
                <a:cxn ang="0">
                  <a:pos x="294" y="1736"/>
                </a:cxn>
                <a:cxn ang="0">
                  <a:pos x="321" y="1739"/>
                </a:cxn>
                <a:cxn ang="0">
                  <a:pos x="346" y="1743"/>
                </a:cxn>
                <a:cxn ang="0">
                  <a:pos x="367" y="1745"/>
                </a:cxn>
                <a:cxn ang="0">
                  <a:pos x="385" y="1747"/>
                </a:cxn>
                <a:cxn ang="0">
                  <a:pos x="399" y="1749"/>
                </a:cxn>
                <a:cxn ang="0">
                  <a:pos x="407" y="1750"/>
                </a:cxn>
                <a:cxn ang="0">
                  <a:pos x="410" y="1750"/>
                </a:cxn>
                <a:cxn ang="0">
                  <a:pos x="417" y="1750"/>
                </a:cxn>
                <a:cxn ang="0">
                  <a:pos x="424" y="1749"/>
                </a:cxn>
                <a:cxn ang="0">
                  <a:pos x="429" y="1747"/>
                </a:cxn>
                <a:cxn ang="0">
                  <a:pos x="435" y="1743"/>
                </a:cxn>
              </a:cxnLst>
              <a:rect l="0" t="0" r="r" b="b"/>
              <a:pathLst>
                <a:path w="445" h="1750">
                  <a:moveTo>
                    <a:pt x="435" y="1743"/>
                  </a:moveTo>
                  <a:lnTo>
                    <a:pt x="440" y="1738"/>
                  </a:lnTo>
                  <a:lnTo>
                    <a:pt x="442" y="1732"/>
                  </a:lnTo>
                  <a:lnTo>
                    <a:pt x="444" y="1726"/>
                  </a:lnTo>
                  <a:lnTo>
                    <a:pt x="445" y="1719"/>
                  </a:lnTo>
                  <a:lnTo>
                    <a:pt x="433" y="53"/>
                  </a:lnTo>
                  <a:lnTo>
                    <a:pt x="432" y="45"/>
                  </a:lnTo>
                  <a:lnTo>
                    <a:pt x="429" y="36"/>
                  </a:lnTo>
                  <a:lnTo>
                    <a:pt x="426" y="29"/>
                  </a:lnTo>
                  <a:lnTo>
                    <a:pt x="420" y="22"/>
                  </a:lnTo>
                  <a:lnTo>
                    <a:pt x="415" y="15"/>
                  </a:lnTo>
                  <a:lnTo>
                    <a:pt x="408" y="11"/>
                  </a:lnTo>
                  <a:lnTo>
                    <a:pt x="400" y="8"/>
                  </a:lnTo>
                  <a:lnTo>
                    <a:pt x="392" y="5"/>
                  </a:lnTo>
                  <a:lnTo>
                    <a:pt x="391" y="5"/>
                  </a:lnTo>
                  <a:lnTo>
                    <a:pt x="387" y="4"/>
                  </a:lnTo>
                  <a:lnTo>
                    <a:pt x="380" y="4"/>
                  </a:lnTo>
                  <a:lnTo>
                    <a:pt x="372" y="3"/>
                  </a:lnTo>
                  <a:lnTo>
                    <a:pt x="364" y="2"/>
                  </a:lnTo>
                  <a:lnTo>
                    <a:pt x="356" y="1"/>
                  </a:lnTo>
                  <a:lnTo>
                    <a:pt x="350" y="1"/>
                  </a:lnTo>
                  <a:lnTo>
                    <a:pt x="346" y="0"/>
                  </a:lnTo>
                  <a:lnTo>
                    <a:pt x="309" y="35"/>
                  </a:lnTo>
                  <a:lnTo>
                    <a:pt x="274" y="74"/>
                  </a:lnTo>
                  <a:lnTo>
                    <a:pt x="239" y="119"/>
                  </a:lnTo>
                  <a:lnTo>
                    <a:pt x="207" y="168"/>
                  </a:lnTo>
                  <a:lnTo>
                    <a:pt x="177" y="222"/>
                  </a:lnTo>
                  <a:lnTo>
                    <a:pt x="148" y="281"/>
                  </a:lnTo>
                  <a:lnTo>
                    <a:pt x="122" y="343"/>
                  </a:lnTo>
                  <a:lnTo>
                    <a:pt x="98" y="408"/>
                  </a:lnTo>
                  <a:lnTo>
                    <a:pt x="76" y="478"/>
                  </a:lnTo>
                  <a:lnTo>
                    <a:pt x="57" y="550"/>
                  </a:lnTo>
                  <a:lnTo>
                    <a:pt x="41" y="625"/>
                  </a:lnTo>
                  <a:lnTo>
                    <a:pt x="26" y="704"/>
                  </a:lnTo>
                  <a:lnTo>
                    <a:pt x="16" y="785"/>
                  </a:lnTo>
                  <a:lnTo>
                    <a:pt x="8" y="867"/>
                  </a:lnTo>
                  <a:lnTo>
                    <a:pt x="3" y="953"/>
                  </a:lnTo>
                  <a:lnTo>
                    <a:pt x="2" y="1039"/>
                  </a:lnTo>
                  <a:lnTo>
                    <a:pt x="0" y="1228"/>
                  </a:lnTo>
                  <a:lnTo>
                    <a:pt x="0" y="1403"/>
                  </a:lnTo>
                  <a:lnTo>
                    <a:pt x="4" y="1559"/>
                  </a:lnTo>
                  <a:lnTo>
                    <a:pt x="15" y="1700"/>
                  </a:lnTo>
                  <a:lnTo>
                    <a:pt x="42" y="1703"/>
                  </a:lnTo>
                  <a:lnTo>
                    <a:pt x="72" y="1708"/>
                  </a:lnTo>
                  <a:lnTo>
                    <a:pt x="103" y="1711"/>
                  </a:lnTo>
                  <a:lnTo>
                    <a:pt x="135" y="1716"/>
                  </a:lnTo>
                  <a:lnTo>
                    <a:pt x="168" y="1720"/>
                  </a:lnTo>
                  <a:lnTo>
                    <a:pt x="200" y="1723"/>
                  </a:lnTo>
                  <a:lnTo>
                    <a:pt x="233" y="1728"/>
                  </a:lnTo>
                  <a:lnTo>
                    <a:pt x="265" y="1731"/>
                  </a:lnTo>
                  <a:lnTo>
                    <a:pt x="294" y="1736"/>
                  </a:lnTo>
                  <a:lnTo>
                    <a:pt x="321" y="1739"/>
                  </a:lnTo>
                  <a:lnTo>
                    <a:pt x="346" y="1743"/>
                  </a:lnTo>
                  <a:lnTo>
                    <a:pt x="367" y="1745"/>
                  </a:lnTo>
                  <a:lnTo>
                    <a:pt x="385" y="1747"/>
                  </a:lnTo>
                  <a:lnTo>
                    <a:pt x="399" y="1749"/>
                  </a:lnTo>
                  <a:lnTo>
                    <a:pt x="407" y="1750"/>
                  </a:lnTo>
                  <a:lnTo>
                    <a:pt x="410" y="1750"/>
                  </a:lnTo>
                  <a:lnTo>
                    <a:pt x="417" y="1750"/>
                  </a:lnTo>
                  <a:lnTo>
                    <a:pt x="424" y="1749"/>
                  </a:lnTo>
                  <a:lnTo>
                    <a:pt x="429" y="1747"/>
                  </a:lnTo>
                  <a:lnTo>
                    <a:pt x="435" y="174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84" name="Freeform 200"/>
            <p:cNvSpPr>
              <a:spLocks/>
            </p:cNvSpPr>
            <p:nvPr/>
          </p:nvSpPr>
          <p:spPr bwMode="auto">
            <a:xfrm>
              <a:off x="1065" y="3609"/>
              <a:ext cx="39" cy="28"/>
            </a:xfrm>
            <a:custGeom>
              <a:avLst/>
              <a:gdLst/>
              <a:ahLst/>
              <a:cxnLst>
                <a:cxn ang="0">
                  <a:pos x="216" y="172"/>
                </a:cxn>
                <a:cxn ang="0">
                  <a:pos x="223" y="171"/>
                </a:cxn>
                <a:cxn ang="0">
                  <a:pos x="230" y="168"/>
                </a:cxn>
                <a:cxn ang="0">
                  <a:pos x="234" y="162"/>
                </a:cxn>
                <a:cxn ang="0">
                  <a:pos x="235" y="156"/>
                </a:cxn>
                <a:cxn ang="0">
                  <a:pos x="234" y="44"/>
                </a:cxn>
                <a:cxn ang="0">
                  <a:pos x="233" y="36"/>
                </a:cxn>
                <a:cxn ang="0">
                  <a:pos x="228" y="30"/>
                </a:cxn>
                <a:cxn ang="0">
                  <a:pos x="222" y="25"/>
                </a:cxn>
                <a:cxn ang="0">
                  <a:pos x="215" y="22"/>
                </a:cxn>
                <a:cxn ang="0">
                  <a:pos x="20" y="0"/>
                </a:cxn>
                <a:cxn ang="0">
                  <a:pos x="13" y="1"/>
                </a:cxn>
                <a:cxn ang="0">
                  <a:pos x="6" y="5"/>
                </a:cxn>
                <a:cxn ang="0">
                  <a:pos x="1" y="10"/>
                </a:cxn>
                <a:cxn ang="0">
                  <a:pos x="0" y="18"/>
                </a:cxn>
                <a:cxn ang="0">
                  <a:pos x="1" y="126"/>
                </a:cxn>
                <a:cxn ang="0">
                  <a:pos x="3" y="134"/>
                </a:cxn>
                <a:cxn ang="0">
                  <a:pos x="7" y="141"/>
                </a:cxn>
                <a:cxn ang="0">
                  <a:pos x="14" y="147"/>
                </a:cxn>
                <a:cxn ang="0">
                  <a:pos x="22" y="149"/>
                </a:cxn>
                <a:cxn ang="0">
                  <a:pos x="216" y="172"/>
                </a:cxn>
              </a:cxnLst>
              <a:rect l="0" t="0" r="r" b="b"/>
              <a:pathLst>
                <a:path w="235" h="172">
                  <a:moveTo>
                    <a:pt x="216" y="172"/>
                  </a:moveTo>
                  <a:lnTo>
                    <a:pt x="223" y="171"/>
                  </a:lnTo>
                  <a:lnTo>
                    <a:pt x="230" y="168"/>
                  </a:lnTo>
                  <a:lnTo>
                    <a:pt x="234" y="162"/>
                  </a:lnTo>
                  <a:lnTo>
                    <a:pt x="235" y="156"/>
                  </a:lnTo>
                  <a:lnTo>
                    <a:pt x="234" y="44"/>
                  </a:lnTo>
                  <a:lnTo>
                    <a:pt x="233" y="36"/>
                  </a:lnTo>
                  <a:lnTo>
                    <a:pt x="228" y="30"/>
                  </a:lnTo>
                  <a:lnTo>
                    <a:pt x="222" y="25"/>
                  </a:lnTo>
                  <a:lnTo>
                    <a:pt x="215" y="22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5"/>
                  </a:lnTo>
                  <a:lnTo>
                    <a:pt x="1" y="10"/>
                  </a:lnTo>
                  <a:lnTo>
                    <a:pt x="0" y="18"/>
                  </a:lnTo>
                  <a:lnTo>
                    <a:pt x="1" y="126"/>
                  </a:lnTo>
                  <a:lnTo>
                    <a:pt x="3" y="134"/>
                  </a:lnTo>
                  <a:lnTo>
                    <a:pt x="7" y="141"/>
                  </a:lnTo>
                  <a:lnTo>
                    <a:pt x="14" y="147"/>
                  </a:lnTo>
                  <a:lnTo>
                    <a:pt x="22" y="149"/>
                  </a:lnTo>
                  <a:lnTo>
                    <a:pt x="216" y="1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85" name="Freeform 201"/>
            <p:cNvSpPr>
              <a:spLocks/>
            </p:cNvSpPr>
            <p:nvPr/>
          </p:nvSpPr>
          <p:spPr bwMode="auto">
            <a:xfrm>
              <a:off x="1065" y="3610"/>
              <a:ext cx="37" cy="28"/>
            </a:xfrm>
            <a:custGeom>
              <a:avLst/>
              <a:gdLst/>
              <a:ahLst/>
              <a:cxnLst>
                <a:cxn ang="0">
                  <a:pos x="219" y="152"/>
                </a:cxn>
                <a:cxn ang="0">
                  <a:pos x="219" y="41"/>
                </a:cxn>
                <a:cxn ang="0">
                  <a:pos x="218" y="33"/>
                </a:cxn>
                <a:cxn ang="0">
                  <a:pos x="213" y="26"/>
                </a:cxn>
                <a:cxn ang="0">
                  <a:pos x="206" y="22"/>
                </a:cxn>
                <a:cxn ang="0">
                  <a:pos x="199" y="2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8"/>
                </a:cxn>
                <a:cxn ang="0">
                  <a:pos x="2" y="17"/>
                </a:cxn>
                <a:cxn ang="0">
                  <a:pos x="0" y="26"/>
                </a:cxn>
                <a:cxn ang="0">
                  <a:pos x="1" y="123"/>
                </a:cxn>
                <a:cxn ang="0">
                  <a:pos x="2" y="131"/>
                </a:cxn>
                <a:cxn ang="0">
                  <a:pos x="7" y="138"/>
                </a:cxn>
                <a:cxn ang="0">
                  <a:pos x="13" y="143"/>
                </a:cxn>
                <a:cxn ang="0">
                  <a:pos x="21" y="146"/>
                </a:cxn>
                <a:cxn ang="0">
                  <a:pos x="188" y="167"/>
                </a:cxn>
                <a:cxn ang="0">
                  <a:pos x="197" y="167"/>
                </a:cxn>
                <a:cxn ang="0">
                  <a:pos x="208" y="166"/>
                </a:cxn>
                <a:cxn ang="0">
                  <a:pos x="215" y="161"/>
                </a:cxn>
                <a:cxn ang="0">
                  <a:pos x="219" y="152"/>
                </a:cxn>
              </a:cxnLst>
              <a:rect l="0" t="0" r="r" b="b"/>
              <a:pathLst>
                <a:path w="219" h="167">
                  <a:moveTo>
                    <a:pt x="219" y="152"/>
                  </a:moveTo>
                  <a:lnTo>
                    <a:pt x="219" y="41"/>
                  </a:lnTo>
                  <a:lnTo>
                    <a:pt x="218" y="33"/>
                  </a:lnTo>
                  <a:lnTo>
                    <a:pt x="213" y="26"/>
                  </a:lnTo>
                  <a:lnTo>
                    <a:pt x="206" y="22"/>
                  </a:lnTo>
                  <a:lnTo>
                    <a:pt x="199" y="2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8"/>
                  </a:lnTo>
                  <a:lnTo>
                    <a:pt x="2" y="17"/>
                  </a:lnTo>
                  <a:lnTo>
                    <a:pt x="0" y="26"/>
                  </a:lnTo>
                  <a:lnTo>
                    <a:pt x="1" y="123"/>
                  </a:lnTo>
                  <a:lnTo>
                    <a:pt x="2" y="131"/>
                  </a:lnTo>
                  <a:lnTo>
                    <a:pt x="7" y="138"/>
                  </a:lnTo>
                  <a:lnTo>
                    <a:pt x="13" y="143"/>
                  </a:lnTo>
                  <a:lnTo>
                    <a:pt x="21" y="146"/>
                  </a:lnTo>
                  <a:lnTo>
                    <a:pt x="188" y="167"/>
                  </a:lnTo>
                  <a:lnTo>
                    <a:pt x="197" y="167"/>
                  </a:lnTo>
                  <a:lnTo>
                    <a:pt x="208" y="166"/>
                  </a:lnTo>
                  <a:lnTo>
                    <a:pt x="215" y="161"/>
                  </a:lnTo>
                  <a:lnTo>
                    <a:pt x="219" y="152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86" name="Freeform 202"/>
            <p:cNvSpPr>
              <a:spLocks/>
            </p:cNvSpPr>
            <p:nvPr/>
          </p:nvSpPr>
          <p:spPr bwMode="auto">
            <a:xfrm>
              <a:off x="1065" y="3612"/>
              <a:ext cx="35" cy="26"/>
            </a:xfrm>
            <a:custGeom>
              <a:avLst/>
              <a:gdLst/>
              <a:ahLst/>
              <a:cxnLst>
                <a:cxn ang="0">
                  <a:pos x="188" y="159"/>
                </a:cxn>
                <a:cxn ang="0">
                  <a:pos x="196" y="158"/>
                </a:cxn>
                <a:cxn ang="0">
                  <a:pos x="203" y="154"/>
                </a:cxn>
                <a:cxn ang="0">
                  <a:pos x="206" y="149"/>
                </a:cxn>
                <a:cxn ang="0">
                  <a:pos x="208" y="142"/>
                </a:cxn>
                <a:cxn ang="0">
                  <a:pos x="208" y="42"/>
                </a:cxn>
                <a:cxn ang="0">
                  <a:pos x="206" y="34"/>
                </a:cxn>
                <a:cxn ang="0">
                  <a:pos x="202" y="27"/>
                </a:cxn>
                <a:cxn ang="0">
                  <a:pos x="195" y="22"/>
                </a:cxn>
                <a:cxn ang="0">
                  <a:pos x="187" y="19"/>
                </a:cxn>
                <a:cxn ang="0">
                  <a:pos x="19" y="0"/>
                </a:cxn>
                <a:cxn ang="0">
                  <a:pos x="12" y="1"/>
                </a:cxn>
                <a:cxn ang="0">
                  <a:pos x="6" y="5"/>
                </a:cxn>
                <a:cxn ang="0">
                  <a:pos x="1" y="10"/>
                </a:cxn>
                <a:cxn ang="0">
                  <a:pos x="0" y="18"/>
                </a:cxn>
                <a:cxn ang="0">
                  <a:pos x="1" y="115"/>
                </a:cxn>
                <a:cxn ang="0">
                  <a:pos x="2" y="123"/>
                </a:cxn>
                <a:cxn ang="0">
                  <a:pos x="7" y="130"/>
                </a:cxn>
                <a:cxn ang="0">
                  <a:pos x="13" y="135"/>
                </a:cxn>
                <a:cxn ang="0">
                  <a:pos x="21" y="138"/>
                </a:cxn>
                <a:cxn ang="0">
                  <a:pos x="188" y="159"/>
                </a:cxn>
              </a:cxnLst>
              <a:rect l="0" t="0" r="r" b="b"/>
              <a:pathLst>
                <a:path w="208" h="159">
                  <a:moveTo>
                    <a:pt x="188" y="159"/>
                  </a:moveTo>
                  <a:lnTo>
                    <a:pt x="196" y="158"/>
                  </a:lnTo>
                  <a:lnTo>
                    <a:pt x="203" y="154"/>
                  </a:lnTo>
                  <a:lnTo>
                    <a:pt x="206" y="149"/>
                  </a:lnTo>
                  <a:lnTo>
                    <a:pt x="208" y="142"/>
                  </a:lnTo>
                  <a:lnTo>
                    <a:pt x="208" y="42"/>
                  </a:lnTo>
                  <a:lnTo>
                    <a:pt x="206" y="34"/>
                  </a:lnTo>
                  <a:lnTo>
                    <a:pt x="202" y="27"/>
                  </a:lnTo>
                  <a:lnTo>
                    <a:pt x="195" y="22"/>
                  </a:lnTo>
                  <a:lnTo>
                    <a:pt x="187" y="19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6" y="5"/>
                  </a:lnTo>
                  <a:lnTo>
                    <a:pt x="1" y="10"/>
                  </a:lnTo>
                  <a:lnTo>
                    <a:pt x="0" y="18"/>
                  </a:lnTo>
                  <a:lnTo>
                    <a:pt x="1" y="115"/>
                  </a:lnTo>
                  <a:lnTo>
                    <a:pt x="2" y="123"/>
                  </a:lnTo>
                  <a:lnTo>
                    <a:pt x="7" y="130"/>
                  </a:lnTo>
                  <a:lnTo>
                    <a:pt x="13" y="135"/>
                  </a:lnTo>
                  <a:lnTo>
                    <a:pt x="21" y="138"/>
                  </a:lnTo>
                  <a:lnTo>
                    <a:pt x="188" y="159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87" name="Freeform 203"/>
            <p:cNvSpPr>
              <a:spLocks/>
            </p:cNvSpPr>
            <p:nvPr/>
          </p:nvSpPr>
          <p:spPr bwMode="auto">
            <a:xfrm>
              <a:off x="1130" y="3302"/>
              <a:ext cx="124" cy="349"/>
            </a:xfrm>
            <a:custGeom>
              <a:avLst/>
              <a:gdLst/>
              <a:ahLst/>
              <a:cxnLst>
                <a:cxn ang="0">
                  <a:pos x="106" y="290"/>
                </a:cxn>
                <a:cxn ang="0">
                  <a:pos x="746" y="0"/>
                </a:cxn>
                <a:cxn ang="0">
                  <a:pos x="662" y="1"/>
                </a:cxn>
                <a:cxn ang="0">
                  <a:pos x="22" y="274"/>
                </a:cxn>
                <a:cxn ang="0">
                  <a:pos x="0" y="311"/>
                </a:cxn>
                <a:cxn ang="0">
                  <a:pos x="0" y="2052"/>
                </a:cxn>
                <a:cxn ang="0">
                  <a:pos x="17" y="2080"/>
                </a:cxn>
                <a:cxn ang="0">
                  <a:pos x="112" y="2092"/>
                </a:cxn>
                <a:cxn ang="0">
                  <a:pos x="96" y="2071"/>
                </a:cxn>
                <a:cxn ang="0">
                  <a:pos x="85" y="323"/>
                </a:cxn>
                <a:cxn ang="0">
                  <a:pos x="106" y="290"/>
                </a:cxn>
              </a:cxnLst>
              <a:rect l="0" t="0" r="r" b="b"/>
              <a:pathLst>
                <a:path w="746" h="2092">
                  <a:moveTo>
                    <a:pt x="106" y="290"/>
                  </a:moveTo>
                  <a:lnTo>
                    <a:pt x="746" y="0"/>
                  </a:lnTo>
                  <a:lnTo>
                    <a:pt x="662" y="1"/>
                  </a:lnTo>
                  <a:lnTo>
                    <a:pt x="22" y="274"/>
                  </a:lnTo>
                  <a:lnTo>
                    <a:pt x="0" y="311"/>
                  </a:lnTo>
                  <a:lnTo>
                    <a:pt x="0" y="2052"/>
                  </a:lnTo>
                  <a:lnTo>
                    <a:pt x="17" y="2080"/>
                  </a:lnTo>
                  <a:lnTo>
                    <a:pt x="112" y="2092"/>
                  </a:lnTo>
                  <a:lnTo>
                    <a:pt x="96" y="2071"/>
                  </a:lnTo>
                  <a:lnTo>
                    <a:pt x="85" y="323"/>
                  </a:lnTo>
                  <a:lnTo>
                    <a:pt x="106" y="2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88" name="Freeform 204"/>
            <p:cNvSpPr>
              <a:spLocks/>
            </p:cNvSpPr>
            <p:nvPr/>
          </p:nvSpPr>
          <p:spPr bwMode="auto">
            <a:xfrm>
              <a:off x="1124" y="3300"/>
              <a:ext cx="130" cy="344"/>
            </a:xfrm>
            <a:custGeom>
              <a:avLst/>
              <a:gdLst/>
              <a:ahLst/>
              <a:cxnLst>
                <a:cxn ang="0">
                  <a:pos x="758" y="24"/>
                </a:cxn>
                <a:cxn ang="0">
                  <a:pos x="781" y="14"/>
                </a:cxn>
                <a:cxn ang="0">
                  <a:pos x="686" y="0"/>
                </a:cxn>
                <a:cxn ang="0">
                  <a:pos x="23" y="280"/>
                </a:cxn>
                <a:cxn ang="0">
                  <a:pos x="0" y="315"/>
                </a:cxn>
                <a:cxn ang="0">
                  <a:pos x="9" y="2055"/>
                </a:cxn>
                <a:cxn ang="0">
                  <a:pos x="35" y="2066"/>
                </a:cxn>
                <a:cxn ang="0">
                  <a:pos x="35" y="325"/>
                </a:cxn>
                <a:cxn ang="0">
                  <a:pos x="57" y="288"/>
                </a:cxn>
                <a:cxn ang="0">
                  <a:pos x="697" y="15"/>
                </a:cxn>
                <a:cxn ang="0">
                  <a:pos x="758" y="24"/>
                </a:cxn>
              </a:cxnLst>
              <a:rect l="0" t="0" r="r" b="b"/>
              <a:pathLst>
                <a:path w="781" h="2066">
                  <a:moveTo>
                    <a:pt x="758" y="24"/>
                  </a:moveTo>
                  <a:lnTo>
                    <a:pt x="781" y="14"/>
                  </a:lnTo>
                  <a:lnTo>
                    <a:pt x="686" y="0"/>
                  </a:lnTo>
                  <a:lnTo>
                    <a:pt x="23" y="280"/>
                  </a:lnTo>
                  <a:lnTo>
                    <a:pt x="0" y="315"/>
                  </a:lnTo>
                  <a:lnTo>
                    <a:pt x="9" y="2055"/>
                  </a:lnTo>
                  <a:lnTo>
                    <a:pt x="35" y="2066"/>
                  </a:lnTo>
                  <a:lnTo>
                    <a:pt x="35" y="325"/>
                  </a:lnTo>
                  <a:lnTo>
                    <a:pt x="57" y="288"/>
                  </a:lnTo>
                  <a:lnTo>
                    <a:pt x="697" y="15"/>
                  </a:lnTo>
                  <a:lnTo>
                    <a:pt x="758" y="2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89" name="Freeform 205"/>
            <p:cNvSpPr>
              <a:spLocks/>
            </p:cNvSpPr>
            <p:nvPr/>
          </p:nvSpPr>
          <p:spPr bwMode="auto">
            <a:xfrm>
              <a:off x="1126" y="3373"/>
              <a:ext cx="16" cy="27"/>
            </a:xfrm>
            <a:custGeom>
              <a:avLst/>
              <a:gdLst/>
              <a:ahLst/>
              <a:cxnLst>
                <a:cxn ang="0">
                  <a:pos x="80" y="162"/>
                </a:cxn>
                <a:cxn ang="0">
                  <a:pos x="97" y="151"/>
                </a:cxn>
                <a:cxn ang="0">
                  <a:pos x="96" y="11"/>
                </a:cxn>
                <a:cxn ang="0">
                  <a:pos x="16" y="0"/>
                </a:cxn>
                <a:cxn ang="0">
                  <a:pos x="0" y="11"/>
                </a:cxn>
                <a:cxn ang="0">
                  <a:pos x="17" y="139"/>
                </a:cxn>
                <a:cxn ang="0">
                  <a:pos x="80" y="162"/>
                </a:cxn>
              </a:cxnLst>
              <a:rect l="0" t="0" r="r" b="b"/>
              <a:pathLst>
                <a:path w="97" h="162">
                  <a:moveTo>
                    <a:pt x="80" y="162"/>
                  </a:moveTo>
                  <a:lnTo>
                    <a:pt x="97" y="151"/>
                  </a:lnTo>
                  <a:lnTo>
                    <a:pt x="96" y="11"/>
                  </a:lnTo>
                  <a:lnTo>
                    <a:pt x="16" y="0"/>
                  </a:lnTo>
                  <a:lnTo>
                    <a:pt x="0" y="11"/>
                  </a:lnTo>
                  <a:lnTo>
                    <a:pt x="17" y="139"/>
                  </a:lnTo>
                  <a:lnTo>
                    <a:pt x="80" y="16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90" name="Freeform 206"/>
            <p:cNvSpPr>
              <a:spLocks/>
            </p:cNvSpPr>
            <p:nvPr/>
          </p:nvSpPr>
          <p:spPr bwMode="auto">
            <a:xfrm>
              <a:off x="1126" y="3418"/>
              <a:ext cx="16" cy="28"/>
            </a:xfrm>
            <a:custGeom>
              <a:avLst/>
              <a:gdLst/>
              <a:ahLst/>
              <a:cxnLst>
                <a:cxn ang="0">
                  <a:pos x="80" y="164"/>
                </a:cxn>
                <a:cxn ang="0">
                  <a:pos x="97" y="152"/>
                </a:cxn>
                <a:cxn ang="0">
                  <a:pos x="96" y="12"/>
                </a:cxn>
                <a:cxn ang="0">
                  <a:pos x="17" y="0"/>
                </a:cxn>
                <a:cxn ang="0">
                  <a:pos x="0" y="12"/>
                </a:cxn>
                <a:cxn ang="0">
                  <a:pos x="17" y="141"/>
                </a:cxn>
                <a:cxn ang="0">
                  <a:pos x="80" y="164"/>
                </a:cxn>
              </a:cxnLst>
              <a:rect l="0" t="0" r="r" b="b"/>
              <a:pathLst>
                <a:path w="97" h="164">
                  <a:moveTo>
                    <a:pt x="80" y="164"/>
                  </a:moveTo>
                  <a:lnTo>
                    <a:pt x="97" y="152"/>
                  </a:lnTo>
                  <a:lnTo>
                    <a:pt x="96" y="12"/>
                  </a:lnTo>
                  <a:lnTo>
                    <a:pt x="17" y="0"/>
                  </a:lnTo>
                  <a:lnTo>
                    <a:pt x="0" y="12"/>
                  </a:lnTo>
                  <a:lnTo>
                    <a:pt x="17" y="141"/>
                  </a:lnTo>
                  <a:lnTo>
                    <a:pt x="80" y="1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91" name="Freeform 207"/>
            <p:cNvSpPr>
              <a:spLocks/>
            </p:cNvSpPr>
            <p:nvPr/>
          </p:nvSpPr>
          <p:spPr bwMode="auto">
            <a:xfrm>
              <a:off x="1126" y="3464"/>
              <a:ext cx="16" cy="27"/>
            </a:xfrm>
            <a:custGeom>
              <a:avLst/>
              <a:gdLst/>
              <a:ahLst/>
              <a:cxnLst>
                <a:cxn ang="0">
                  <a:pos x="81" y="162"/>
                </a:cxn>
                <a:cxn ang="0">
                  <a:pos x="98" y="151"/>
                </a:cxn>
                <a:cxn ang="0">
                  <a:pos x="96" y="10"/>
                </a:cxn>
                <a:cxn ang="0">
                  <a:pos x="17" y="0"/>
                </a:cxn>
                <a:cxn ang="0">
                  <a:pos x="0" y="11"/>
                </a:cxn>
                <a:cxn ang="0">
                  <a:pos x="19" y="140"/>
                </a:cxn>
                <a:cxn ang="0">
                  <a:pos x="81" y="162"/>
                </a:cxn>
              </a:cxnLst>
              <a:rect l="0" t="0" r="r" b="b"/>
              <a:pathLst>
                <a:path w="98" h="162">
                  <a:moveTo>
                    <a:pt x="81" y="162"/>
                  </a:moveTo>
                  <a:lnTo>
                    <a:pt x="98" y="151"/>
                  </a:lnTo>
                  <a:lnTo>
                    <a:pt x="96" y="10"/>
                  </a:lnTo>
                  <a:lnTo>
                    <a:pt x="17" y="0"/>
                  </a:lnTo>
                  <a:lnTo>
                    <a:pt x="0" y="11"/>
                  </a:lnTo>
                  <a:lnTo>
                    <a:pt x="19" y="140"/>
                  </a:lnTo>
                  <a:lnTo>
                    <a:pt x="81" y="16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92" name="Freeform 208"/>
            <p:cNvSpPr>
              <a:spLocks/>
            </p:cNvSpPr>
            <p:nvPr/>
          </p:nvSpPr>
          <p:spPr bwMode="auto">
            <a:xfrm>
              <a:off x="1127" y="3510"/>
              <a:ext cx="16" cy="27"/>
            </a:xfrm>
            <a:custGeom>
              <a:avLst/>
              <a:gdLst/>
              <a:ahLst/>
              <a:cxnLst>
                <a:cxn ang="0">
                  <a:pos x="80" y="163"/>
                </a:cxn>
                <a:cxn ang="0">
                  <a:pos x="96" y="152"/>
                </a:cxn>
                <a:cxn ang="0">
                  <a:pos x="96" y="11"/>
                </a:cxn>
                <a:cxn ang="0">
                  <a:pos x="16" y="0"/>
                </a:cxn>
                <a:cxn ang="0">
                  <a:pos x="0" y="11"/>
                </a:cxn>
                <a:cxn ang="0">
                  <a:pos x="17" y="140"/>
                </a:cxn>
                <a:cxn ang="0">
                  <a:pos x="80" y="163"/>
                </a:cxn>
              </a:cxnLst>
              <a:rect l="0" t="0" r="r" b="b"/>
              <a:pathLst>
                <a:path w="96" h="163">
                  <a:moveTo>
                    <a:pt x="80" y="163"/>
                  </a:moveTo>
                  <a:lnTo>
                    <a:pt x="96" y="152"/>
                  </a:lnTo>
                  <a:lnTo>
                    <a:pt x="96" y="11"/>
                  </a:lnTo>
                  <a:lnTo>
                    <a:pt x="16" y="0"/>
                  </a:lnTo>
                  <a:lnTo>
                    <a:pt x="0" y="11"/>
                  </a:lnTo>
                  <a:lnTo>
                    <a:pt x="17" y="140"/>
                  </a:lnTo>
                  <a:lnTo>
                    <a:pt x="80" y="16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93" name="Freeform 209"/>
            <p:cNvSpPr>
              <a:spLocks/>
            </p:cNvSpPr>
            <p:nvPr/>
          </p:nvSpPr>
          <p:spPr bwMode="auto">
            <a:xfrm>
              <a:off x="1127" y="3556"/>
              <a:ext cx="16" cy="27"/>
            </a:xfrm>
            <a:custGeom>
              <a:avLst/>
              <a:gdLst/>
              <a:ahLst/>
              <a:cxnLst>
                <a:cxn ang="0">
                  <a:pos x="80" y="163"/>
                </a:cxn>
                <a:cxn ang="0">
                  <a:pos x="96" y="152"/>
                </a:cxn>
                <a:cxn ang="0">
                  <a:pos x="96" y="12"/>
                </a:cxn>
                <a:cxn ang="0">
                  <a:pos x="16" y="0"/>
                </a:cxn>
                <a:cxn ang="0">
                  <a:pos x="0" y="12"/>
                </a:cxn>
                <a:cxn ang="0">
                  <a:pos x="17" y="141"/>
                </a:cxn>
                <a:cxn ang="0">
                  <a:pos x="80" y="163"/>
                </a:cxn>
              </a:cxnLst>
              <a:rect l="0" t="0" r="r" b="b"/>
              <a:pathLst>
                <a:path w="96" h="163">
                  <a:moveTo>
                    <a:pt x="80" y="163"/>
                  </a:moveTo>
                  <a:lnTo>
                    <a:pt x="96" y="152"/>
                  </a:lnTo>
                  <a:lnTo>
                    <a:pt x="96" y="12"/>
                  </a:lnTo>
                  <a:lnTo>
                    <a:pt x="16" y="0"/>
                  </a:lnTo>
                  <a:lnTo>
                    <a:pt x="0" y="12"/>
                  </a:lnTo>
                  <a:lnTo>
                    <a:pt x="17" y="141"/>
                  </a:lnTo>
                  <a:lnTo>
                    <a:pt x="80" y="16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94" name="Freeform 210"/>
            <p:cNvSpPr>
              <a:spLocks/>
            </p:cNvSpPr>
            <p:nvPr/>
          </p:nvSpPr>
          <p:spPr bwMode="auto">
            <a:xfrm>
              <a:off x="1126" y="3375"/>
              <a:ext cx="13" cy="25"/>
            </a:xfrm>
            <a:custGeom>
              <a:avLst/>
              <a:gdLst/>
              <a:ahLst/>
              <a:cxnLst>
                <a:cxn ang="0">
                  <a:pos x="80" y="151"/>
                </a:cxn>
                <a:cxn ang="0">
                  <a:pos x="79" y="11"/>
                </a:cxn>
                <a:cxn ang="0">
                  <a:pos x="0" y="0"/>
                </a:cxn>
                <a:cxn ang="0">
                  <a:pos x="1" y="140"/>
                </a:cxn>
                <a:cxn ang="0">
                  <a:pos x="80" y="151"/>
                </a:cxn>
              </a:cxnLst>
              <a:rect l="0" t="0" r="r" b="b"/>
              <a:pathLst>
                <a:path w="80" h="151">
                  <a:moveTo>
                    <a:pt x="80" y="151"/>
                  </a:moveTo>
                  <a:lnTo>
                    <a:pt x="79" y="11"/>
                  </a:lnTo>
                  <a:lnTo>
                    <a:pt x="0" y="0"/>
                  </a:lnTo>
                  <a:lnTo>
                    <a:pt x="1" y="140"/>
                  </a:lnTo>
                  <a:lnTo>
                    <a:pt x="80" y="15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95" name="Freeform 211"/>
            <p:cNvSpPr>
              <a:spLocks/>
            </p:cNvSpPr>
            <p:nvPr/>
          </p:nvSpPr>
          <p:spPr bwMode="auto">
            <a:xfrm>
              <a:off x="1126" y="3420"/>
              <a:ext cx="13" cy="26"/>
            </a:xfrm>
            <a:custGeom>
              <a:avLst/>
              <a:gdLst/>
              <a:ahLst/>
              <a:cxnLst>
                <a:cxn ang="0">
                  <a:pos x="80" y="152"/>
                </a:cxn>
                <a:cxn ang="0">
                  <a:pos x="80" y="11"/>
                </a:cxn>
                <a:cxn ang="0">
                  <a:pos x="0" y="0"/>
                </a:cxn>
                <a:cxn ang="0">
                  <a:pos x="1" y="140"/>
                </a:cxn>
                <a:cxn ang="0">
                  <a:pos x="80" y="152"/>
                </a:cxn>
              </a:cxnLst>
              <a:rect l="0" t="0" r="r" b="b"/>
              <a:pathLst>
                <a:path w="80" h="152">
                  <a:moveTo>
                    <a:pt x="80" y="152"/>
                  </a:moveTo>
                  <a:lnTo>
                    <a:pt x="80" y="11"/>
                  </a:lnTo>
                  <a:lnTo>
                    <a:pt x="0" y="0"/>
                  </a:lnTo>
                  <a:lnTo>
                    <a:pt x="1" y="140"/>
                  </a:lnTo>
                  <a:lnTo>
                    <a:pt x="80" y="15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96" name="Freeform 212"/>
            <p:cNvSpPr>
              <a:spLocks/>
            </p:cNvSpPr>
            <p:nvPr/>
          </p:nvSpPr>
          <p:spPr bwMode="auto">
            <a:xfrm>
              <a:off x="1126" y="3466"/>
              <a:ext cx="14" cy="25"/>
            </a:xfrm>
            <a:custGeom>
              <a:avLst/>
              <a:gdLst/>
              <a:ahLst/>
              <a:cxnLst>
                <a:cxn ang="0">
                  <a:pos x="81" y="151"/>
                </a:cxn>
                <a:cxn ang="0">
                  <a:pos x="81" y="10"/>
                </a:cxn>
                <a:cxn ang="0">
                  <a:pos x="0" y="0"/>
                </a:cxn>
                <a:cxn ang="0">
                  <a:pos x="2" y="141"/>
                </a:cxn>
                <a:cxn ang="0">
                  <a:pos x="81" y="151"/>
                </a:cxn>
              </a:cxnLst>
              <a:rect l="0" t="0" r="r" b="b"/>
              <a:pathLst>
                <a:path w="81" h="151">
                  <a:moveTo>
                    <a:pt x="81" y="151"/>
                  </a:moveTo>
                  <a:lnTo>
                    <a:pt x="81" y="10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81" y="15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97" name="Freeform 213"/>
            <p:cNvSpPr>
              <a:spLocks/>
            </p:cNvSpPr>
            <p:nvPr/>
          </p:nvSpPr>
          <p:spPr bwMode="auto">
            <a:xfrm>
              <a:off x="1127" y="3512"/>
              <a:ext cx="13" cy="25"/>
            </a:xfrm>
            <a:custGeom>
              <a:avLst/>
              <a:gdLst/>
              <a:ahLst/>
              <a:cxnLst>
                <a:cxn ang="0">
                  <a:pos x="80" y="152"/>
                </a:cxn>
                <a:cxn ang="0">
                  <a:pos x="79" y="11"/>
                </a:cxn>
                <a:cxn ang="0">
                  <a:pos x="0" y="0"/>
                </a:cxn>
                <a:cxn ang="0">
                  <a:pos x="0" y="141"/>
                </a:cxn>
                <a:cxn ang="0">
                  <a:pos x="80" y="152"/>
                </a:cxn>
              </a:cxnLst>
              <a:rect l="0" t="0" r="r" b="b"/>
              <a:pathLst>
                <a:path w="80" h="152">
                  <a:moveTo>
                    <a:pt x="80" y="152"/>
                  </a:moveTo>
                  <a:lnTo>
                    <a:pt x="79" y="11"/>
                  </a:lnTo>
                  <a:lnTo>
                    <a:pt x="0" y="0"/>
                  </a:lnTo>
                  <a:lnTo>
                    <a:pt x="0" y="141"/>
                  </a:lnTo>
                  <a:lnTo>
                    <a:pt x="80" y="15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98" name="Freeform 214"/>
            <p:cNvSpPr>
              <a:spLocks/>
            </p:cNvSpPr>
            <p:nvPr/>
          </p:nvSpPr>
          <p:spPr bwMode="auto">
            <a:xfrm>
              <a:off x="1127" y="3558"/>
              <a:ext cx="13" cy="25"/>
            </a:xfrm>
            <a:custGeom>
              <a:avLst/>
              <a:gdLst/>
              <a:ahLst/>
              <a:cxnLst>
                <a:cxn ang="0">
                  <a:pos x="80" y="151"/>
                </a:cxn>
                <a:cxn ang="0">
                  <a:pos x="79" y="11"/>
                </a:cxn>
                <a:cxn ang="0">
                  <a:pos x="0" y="0"/>
                </a:cxn>
                <a:cxn ang="0">
                  <a:pos x="0" y="140"/>
                </a:cxn>
                <a:cxn ang="0">
                  <a:pos x="80" y="151"/>
                </a:cxn>
              </a:cxnLst>
              <a:rect l="0" t="0" r="r" b="b"/>
              <a:pathLst>
                <a:path w="80" h="151">
                  <a:moveTo>
                    <a:pt x="80" y="151"/>
                  </a:moveTo>
                  <a:lnTo>
                    <a:pt x="79" y="11"/>
                  </a:lnTo>
                  <a:lnTo>
                    <a:pt x="0" y="0"/>
                  </a:lnTo>
                  <a:lnTo>
                    <a:pt x="0" y="140"/>
                  </a:lnTo>
                  <a:lnTo>
                    <a:pt x="80" y="15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99" name="Freeform 215"/>
            <p:cNvSpPr>
              <a:spLocks/>
            </p:cNvSpPr>
            <p:nvPr/>
          </p:nvSpPr>
          <p:spPr bwMode="auto">
            <a:xfrm>
              <a:off x="1127" y="3377"/>
              <a:ext cx="11" cy="19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65" y="9"/>
                </a:cxn>
                <a:cxn ang="0">
                  <a:pos x="0" y="0"/>
                </a:cxn>
                <a:cxn ang="0">
                  <a:pos x="1" y="113"/>
                </a:cxn>
                <a:cxn ang="0">
                  <a:pos x="26" y="117"/>
                </a:cxn>
                <a:cxn ang="0">
                  <a:pos x="26" y="30"/>
                </a:cxn>
                <a:cxn ang="0">
                  <a:pos x="65" y="40"/>
                </a:cxn>
              </a:cxnLst>
              <a:rect l="0" t="0" r="r" b="b"/>
              <a:pathLst>
                <a:path w="65" h="117">
                  <a:moveTo>
                    <a:pt x="65" y="40"/>
                  </a:moveTo>
                  <a:lnTo>
                    <a:pt x="65" y="9"/>
                  </a:lnTo>
                  <a:lnTo>
                    <a:pt x="0" y="0"/>
                  </a:lnTo>
                  <a:lnTo>
                    <a:pt x="1" y="113"/>
                  </a:lnTo>
                  <a:lnTo>
                    <a:pt x="26" y="117"/>
                  </a:lnTo>
                  <a:lnTo>
                    <a:pt x="26" y="30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0" name="Freeform 216"/>
            <p:cNvSpPr>
              <a:spLocks/>
            </p:cNvSpPr>
            <p:nvPr/>
          </p:nvSpPr>
          <p:spPr bwMode="auto">
            <a:xfrm>
              <a:off x="1127" y="3423"/>
              <a:ext cx="11" cy="19"/>
            </a:xfrm>
            <a:custGeom>
              <a:avLst/>
              <a:gdLst/>
              <a:ahLst/>
              <a:cxnLst>
                <a:cxn ang="0">
                  <a:pos x="65" y="42"/>
                </a:cxn>
                <a:cxn ang="0">
                  <a:pos x="65" y="9"/>
                </a:cxn>
                <a:cxn ang="0">
                  <a:pos x="0" y="0"/>
                </a:cxn>
                <a:cxn ang="0">
                  <a:pos x="0" y="115"/>
                </a:cxn>
                <a:cxn ang="0">
                  <a:pos x="25" y="118"/>
                </a:cxn>
                <a:cxn ang="0">
                  <a:pos x="25" y="31"/>
                </a:cxn>
                <a:cxn ang="0">
                  <a:pos x="65" y="42"/>
                </a:cxn>
              </a:cxnLst>
              <a:rect l="0" t="0" r="r" b="b"/>
              <a:pathLst>
                <a:path w="65" h="118">
                  <a:moveTo>
                    <a:pt x="65" y="42"/>
                  </a:moveTo>
                  <a:lnTo>
                    <a:pt x="65" y="9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25" y="118"/>
                  </a:lnTo>
                  <a:lnTo>
                    <a:pt x="25" y="31"/>
                  </a:lnTo>
                  <a:lnTo>
                    <a:pt x="65" y="4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1" name="Freeform 217"/>
            <p:cNvSpPr>
              <a:spLocks/>
            </p:cNvSpPr>
            <p:nvPr/>
          </p:nvSpPr>
          <p:spPr bwMode="auto">
            <a:xfrm>
              <a:off x="1128" y="3468"/>
              <a:ext cx="10" cy="20"/>
            </a:xfrm>
            <a:custGeom>
              <a:avLst/>
              <a:gdLst/>
              <a:ahLst/>
              <a:cxnLst>
                <a:cxn ang="0">
                  <a:pos x="66" y="42"/>
                </a:cxn>
                <a:cxn ang="0">
                  <a:pos x="65" y="9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25" y="119"/>
                </a:cxn>
                <a:cxn ang="0">
                  <a:pos x="25" y="31"/>
                </a:cxn>
                <a:cxn ang="0">
                  <a:pos x="66" y="42"/>
                </a:cxn>
              </a:cxnLst>
              <a:rect l="0" t="0" r="r" b="b"/>
              <a:pathLst>
                <a:path w="66" h="119">
                  <a:moveTo>
                    <a:pt x="66" y="42"/>
                  </a:moveTo>
                  <a:lnTo>
                    <a:pt x="65" y="9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25" y="119"/>
                  </a:lnTo>
                  <a:lnTo>
                    <a:pt x="25" y="31"/>
                  </a:lnTo>
                  <a:lnTo>
                    <a:pt x="66" y="4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2" name="Freeform 218"/>
            <p:cNvSpPr>
              <a:spLocks/>
            </p:cNvSpPr>
            <p:nvPr/>
          </p:nvSpPr>
          <p:spPr bwMode="auto">
            <a:xfrm>
              <a:off x="1128" y="3514"/>
              <a:ext cx="11" cy="20"/>
            </a:xfrm>
            <a:custGeom>
              <a:avLst/>
              <a:gdLst/>
              <a:ahLst/>
              <a:cxnLst>
                <a:cxn ang="0">
                  <a:pos x="65" y="43"/>
                </a:cxn>
                <a:cxn ang="0">
                  <a:pos x="65" y="9"/>
                </a:cxn>
                <a:cxn ang="0">
                  <a:pos x="0" y="0"/>
                </a:cxn>
                <a:cxn ang="0">
                  <a:pos x="1" y="115"/>
                </a:cxn>
                <a:cxn ang="0">
                  <a:pos x="25" y="119"/>
                </a:cxn>
                <a:cxn ang="0">
                  <a:pos x="24" y="32"/>
                </a:cxn>
                <a:cxn ang="0">
                  <a:pos x="65" y="43"/>
                </a:cxn>
              </a:cxnLst>
              <a:rect l="0" t="0" r="r" b="b"/>
              <a:pathLst>
                <a:path w="65" h="119">
                  <a:moveTo>
                    <a:pt x="65" y="43"/>
                  </a:moveTo>
                  <a:lnTo>
                    <a:pt x="65" y="9"/>
                  </a:lnTo>
                  <a:lnTo>
                    <a:pt x="0" y="0"/>
                  </a:lnTo>
                  <a:lnTo>
                    <a:pt x="1" y="115"/>
                  </a:lnTo>
                  <a:lnTo>
                    <a:pt x="25" y="119"/>
                  </a:lnTo>
                  <a:lnTo>
                    <a:pt x="24" y="32"/>
                  </a:lnTo>
                  <a:lnTo>
                    <a:pt x="65" y="4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3" name="Freeform 219"/>
            <p:cNvSpPr>
              <a:spLocks/>
            </p:cNvSpPr>
            <p:nvPr/>
          </p:nvSpPr>
          <p:spPr bwMode="auto">
            <a:xfrm>
              <a:off x="1128" y="3560"/>
              <a:ext cx="11" cy="20"/>
            </a:xfrm>
            <a:custGeom>
              <a:avLst/>
              <a:gdLst/>
              <a:ahLst/>
              <a:cxnLst>
                <a:cxn ang="0">
                  <a:pos x="65" y="42"/>
                </a:cxn>
                <a:cxn ang="0">
                  <a:pos x="65" y="9"/>
                </a:cxn>
                <a:cxn ang="0">
                  <a:pos x="0" y="0"/>
                </a:cxn>
                <a:cxn ang="0">
                  <a:pos x="1" y="115"/>
                </a:cxn>
                <a:cxn ang="0">
                  <a:pos x="26" y="118"/>
                </a:cxn>
                <a:cxn ang="0">
                  <a:pos x="26" y="32"/>
                </a:cxn>
                <a:cxn ang="0">
                  <a:pos x="65" y="42"/>
                </a:cxn>
              </a:cxnLst>
              <a:rect l="0" t="0" r="r" b="b"/>
              <a:pathLst>
                <a:path w="65" h="118">
                  <a:moveTo>
                    <a:pt x="65" y="42"/>
                  </a:moveTo>
                  <a:lnTo>
                    <a:pt x="65" y="9"/>
                  </a:lnTo>
                  <a:lnTo>
                    <a:pt x="0" y="0"/>
                  </a:lnTo>
                  <a:lnTo>
                    <a:pt x="1" y="115"/>
                  </a:lnTo>
                  <a:lnTo>
                    <a:pt x="26" y="118"/>
                  </a:lnTo>
                  <a:lnTo>
                    <a:pt x="26" y="32"/>
                  </a:lnTo>
                  <a:lnTo>
                    <a:pt x="65" y="4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4" name="Freeform 220"/>
            <p:cNvSpPr>
              <a:spLocks/>
            </p:cNvSpPr>
            <p:nvPr/>
          </p:nvSpPr>
          <p:spPr bwMode="auto">
            <a:xfrm>
              <a:off x="1132" y="3383"/>
              <a:ext cx="6" cy="15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0" y="0"/>
                </a:cxn>
                <a:cxn ang="0">
                  <a:pos x="1" y="87"/>
                </a:cxn>
                <a:cxn ang="0">
                  <a:pos x="41" y="93"/>
                </a:cxn>
                <a:cxn ang="0">
                  <a:pos x="41" y="11"/>
                </a:cxn>
              </a:cxnLst>
              <a:rect l="0" t="0" r="r" b="b"/>
              <a:pathLst>
                <a:path w="41" h="93">
                  <a:moveTo>
                    <a:pt x="41" y="11"/>
                  </a:moveTo>
                  <a:lnTo>
                    <a:pt x="0" y="0"/>
                  </a:lnTo>
                  <a:lnTo>
                    <a:pt x="1" y="87"/>
                  </a:lnTo>
                  <a:lnTo>
                    <a:pt x="41" y="93"/>
                  </a:lnTo>
                  <a:lnTo>
                    <a:pt x="41" y="1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5" name="Freeform 221"/>
            <p:cNvSpPr>
              <a:spLocks/>
            </p:cNvSpPr>
            <p:nvPr/>
          </p:nvSpPr>
          <p:spPr bwMode="auto">
            <a:xfrm>
              <a:off x="1132" y="3428"/>
              <a:ext cx="7" cy="16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0" y="0"/>
                </a:cxn>
                <a:cxn ang="0">
                  <a:pos x="1" y="87"/>
                </a:cxn>
                <a:cxn ang="0">
                  <a:pos x="41" y="92"/>
                </a:cxn>
                <a:cxn ang="0">
                  <a:pos x="41" y="11"/>
                </a:cxn>
              </a:cxnLst>
              <a:rect l="0" t="0" r="r" b="b"/>
              <a:pathLst>
                <a:path w="41" h="92">
                  <a:moveTo>
                    <a:pt x="41" y="11"/>
                  </a:moveTo>
                  <a:lnTo>
                    <a:pt x="0" y="0"/>
                  </a:lnTo>
                  <a:lnTo>
                    <a:pt x="1" y="87"/>
                  </a:lnTo>
                  <a:lnTo>
                    <a:pt x="41" y="92"/>
                  </a:lnTo>
                  <a:lnTo>
                    <a:pt x="41" y="1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6" name="Freeform 222"/>
            <p:cNvSpPr>
              <a:spLocks/>
            </p:cNvSpPr>
            <p:nvPr/>
          </p:nvSpPr>
          <p:spPr bwMode="auto">
            <a:xfrm>
              <a:off x="1132" y="3474"/>
              <a:ext cx="7" cy="16"/>
            </a:xfrm>
            <a:custGeom>
              <a:avLst/>
              <a:gdLst/>
              <a:ahLst/>
              <a:cxnLst>
                <a:cxn ang="0">
                  <a:pos x="39" y="1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39" y="92"/>
                </a:cxn>
                <a:cxn ang="0">
                  <a:pos x="39" y="10"/>
                </a:cxn>
              </a:cxnLst>
              <a:rect l="0" t="0" r="r" b="b"/>
              <a:pathLst>
                <a:path w="39" h="92">
                  <a:moveTo>
                    <a:pt x="39" y="1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39" y="92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7" name="Freeform 223"/>
            <p:cNvSpPr>
              <a:spLocks/>
            </p:cNvSpPr>
            <p:nvPr/>
          </p:nvSpPr>
          <p:spPr bwMode="auto">
            <a:xfrm>
              <a:off x="1132" y="3520"/>
              <a:ext cx="7" cy="16"/>
            </a:xfrm>
            <a:custGeom>
              <a:avLst/>
              <a:gdLst/>
              <a:ahLst/>
              <a:cxnLst>
                <a:cxn ang="0">
                  <a:pos x="39" y="11"/>
                </a:cxn>
                <a:cxn ang="0">
                  <a:pos x="0" y="0"/>
                </a:cxn>
                <a:cxn ang="0">
                  <a:pos x="0" y="88"/>
                </a:cxn>
                <a:cxn ang="0">
                  <a:pos x="40" y="94"/>
                </a:cxn>
                <a:cxn ang="0">
                  <a:pos x="39" y="11"/>
                </a:cxn>
              </a:cxnLst>
              <a:rect l="0" t="0" r="r" b="b"/>
              <a:pathLst>
                <a:path w="40" h="94">
                  <a:moveTo>
                    <a:pt x="39" y="11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40" y="94"/>
                  </a:lnTo>
                  <a:lnTo>
                    <a:pt x="39" y="1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8" name="Freeform 224"/>
            <p:cNvSpPr>
              <a:spLocks/>
            </p:cNvSpPr>
            <p:nvPr/>
          </p:nvSpPr>
          <p:spPr bwMode="auto">
            <a:xfrm>
              <a:off x="1133" y="3566"/>
              <a:ext cx="6" cy="16"/>
            </a:xfrm>
            <a:custGeom>
              <a:avLst/>
              <a:gdLst/>
              <a:ahLst/>
              <a:cxnLst>
                <a:cxn ang="0">
                  <a:pos x="40" y="11"/>
                </a:cxn>
                <a:cxn ang="0">
                  <a:pos x="0" y="0"/>
                </a:cxn>
                <a:cxn ang="0">
                  <a:pos x="0" y="88"/>
                </a:cxn>
                <a:cxn ang="0">
                  <a:pos x="40" y="93"/>
                </a:cxn>
                <a:cxn ang="0">
                  <a:pos x="40" y="11"/>
                </a:cxn>
              </a:cxnLst>
              <a:rect l="0" t="0" r="r" b="b"/>
              <a:pathLst>
                <a:path w="40" h="93">
                  <a:moveTo>
                    <a:pt x="40" y="11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40" y="93"/>
                  </a:lnTo>
                  <a:lnTo>
                    <a:pt x="40" y="1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9" name="Freeform 225"/>
            <p:cNvSpPr>
              <a:spLocks/>
            </p:cNvSpPr>
            <p:nvPr/>
          </p:nvSpPr>
          <p:spPr bwMode="auto">
            <a:xfrm>
              <a:off x="1126" y="3588"/>
              <a:ext cx="19" cy="66"/>
            </a:xfrm>
            <a:custGeom>
              <a:avLst/>
              <a:gdLst/>
              <a:ahLst/>
              <a:cxnLst>
                <a:cxn ang="0">
                  <a:pos x="114" y="28"/>
                </a:cxn>
                <a:cxn ang="0">
                  <a:pos x="113" y="20"/>
                </a:cxn>
                <a:cxn ang="0">
                  <a:pos x="109" y="13"/>
                </a:cxn>
                <a:cxn ang="0">
                  <a:pos x="102" y="9"/>
                </a:cxn>
                <a:cxn ang="0">
                  <a:pos x="94" y="6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0" y="0"/>
                </a:cxn>
                <a:cxn ang="0">
                  <a:pos x="35" y="1"/>
                </a:cxn>
                <a:cxn ang="0">
                  <a:pos x="30" y="2"/>
                </a:cxn>
                <a:cxn ang="0">
                  <a:pos x="25" y="3"/>
                </a:cxn>
                <a:cxn ang="0">
                  <a:pos x="21" y="4"/>
                </a:cxn>
                <a:cxn ang="0">
                  <a:pos x="17" y="7"/>
                </a:cxn>
                <a:cxn ang="0">
                  <a:pos x="10" y="11"/>
                </a:cxn>
                <a:cxn ang="0">
                  <a:pos x="5" y="18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1" y="362"/>
                </a:cxn>
                <a:cxn ang="0">
                  <a:pos x="2" y="370"/>
                </a:cxn>
                <a:cxn ang="0">
                  <a:pos x="7" y="377"/>
                </a:cxn>
                <a:cxn ang="0">
                  <a:pos x="14" y="382"/>
                </a:cxn>
                <a:cxn ang="0">
                  <a:pos x="22" y="385"/>
                </a:cxn>
                <a:cxn ang="0">
                  <a:pos x="61" y="390"/>
                </a:cxn>
                <a:cxn ang="0">
                  <a:pos x="66" y="390"/>
                </a:cxn>
                <a:cxn ang="0">
                  <a:pos x="70" y="390"/>
                </a:cxn>
                <a:cxn ang="0">
                  <a:pos x="76" y="390"/>
                </a:cxn>
                <a:cxn ang="0">
                  <a:pos x="80" y="389"/>
                </a:cxn>
                <a:cxn ang="0">
                  <a:pos x="86" y="389"/>
                </a:cxn>
                <a:cxn ang="0">
                  <a:pos x="91" y="388"/>
                </a:cxn>
                <a:cxn ang="0">
                  <a:pos x="95" y="386"/>
                </a:cxn>
                <a:cxn ang="0">
                  <a:pos x="98" y="385"/>
                </a:cxn>
                <a:cxn ang="0">
                  <a:pos x="105" y="379"/>
                </a:cxn>
                <a:cxn ang="0">
                  <a:pos x="111" y="372"/>
                </a:cxn>
                <a:cxn ang="0">
                  <a:pos x="114" y="364"/>
                </a:cxn>
                <a:cxn ang="0">
                  <a:pos x="115" y="355"/>
                </a:cxn>
                <a:cxn ang="0">
                  <a:pos x="114" y="28"/>
                </a:cxn>
              </a:cxnLst>
              <a:rect l="0" t="0" r="r" b="b"/>
              <a:pathLst>
                <a:path w="115" h="390">
                  <a:moveTo>
                    <a:pt x="114" y="28"/>
                  </a:moveTo>
                  <a:lnTo>
                    <a:pt x="113" y="20"/>
                  </a:lnTo>
                  <a:lnTo>
                    <a:pt x="109" y="13"/>
                  </a:lnTo>
                  <a:lnTo>
                    <a:pt x="102" y="9"/>
                  </a:lnTo>
                  <a:lnTo>
                    <a:pt x="94" y="6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21" y="4"/>
                  </a:lnTo>
                  <a:lnTo>
                    <a:pt x="17" y="7"/>
                  </a:lnTo>
                  <a:lnTo>
                    <a:pt x="10" y="11"/>
                  </a:lnTo>
                  <a:lnTo>
                    <a:pt x="5" y="18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1" y="362"/>
                  </a:lnTo>
                  <a:lnTo>
                    <a:pt x="2" y="370"/>
                  </a:lnTo>
                  <a:lnTo>
                    <a:pt x="7" y="377"/>
                  </a:lnTo>
                  <a:lnTo>
                    <a:pt x="14" y="382"/>
                  </a:lnTo>
                  <a:lnTo>
                    <a:pt x="22" y="385"/>
                  </a:lnTo>
                  <a:lnTo>
                    <a:pt x="61" y="390"/>
                  </a:lnTo>
                  <a:lnTo>
                    <a:pt x="66" y="390"/>
                  </a:lnTo>
                  <a:lnTo>
                    <a:pt x="70" y="390"/>
                  </a:lnTo>
                  <a:lnTo>
                    <a:pt x="76" y="390"/>
                  </a:lnTo>
                  <a:lnTo>
                    <a:pt x="80" y="389"/>
                  </a:lnTo>
                  <a:lnTo>
                    <a:pt x="86" y="389"/>
                  </a:lnTo>
                  <a:lnTo>
                    <a:pt x="91" y="388"/>
                  </a:lnTo>
                  <a:lnTo>
                    <a:pt x="95" y="386"/>
                  </a:lnTo>
                  <a:lnTo>
                    <a:pt x="98" y="385"/>
                  </a:lnTo>
                  <a:lnTo>
                    <a:pt x="105" y="379"/>
                  </a:lnTo>
                  <a:lnTo>
                    <a:pt x="111" y="372"/>
                  </a:lnTo>
                  <a:lnTo>
                    <a:pt x="114" y="364"/>
                  </a:lnTo>
                  <a:lnTo>
                    <a:pt x="115" y="355"/>
                  </a:lnTo>
                  <a:lnTo>
                    <a:pt x="114" y="2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10" name="Freeform 226"/>
            <p:cNvSpPr>
              <a:spLocks/>
            </p:cNvSpPr>
            <p:nvPr/>
          </p:nvSpPr>
          <p:spPr bwMode="auto">
            <a:xfrm>
              <a:off x="1126" y="3591"/>
              <a:ext cx="13" cy="63"/>
            </a:xfrm>
            <a:custGeom>
              <a:avLst/>
              <a:gdLst/>
              <a:ahLst/>
              <a:cxnLst>
                <a:cxn ang="0">
                  <a:pos x="61" y="372"/>
                </a:cxn>
                <a:cxn ang="0">
                  <a:pos x="69" y="371"/>
                </a:cxn>
                <a:cxn ang="0">
                  <a:pos x="76" y="369"/>
                </a:cxn>
                <a:cxn ang="0">
                  <a:pos x="79" y="363"/>
                </a:cxn>
                <a:cxn ang="0">
                  <a:pos x="80" y="355"/>
                </a:cxn>
                <a:cxn ang="0">
                  <a:pos x="79" y="28"/>
                </a:cxn>
                <a:cxn ang="0">
                  <a:pos x="78" y="20"/>
                </a:cxn>
                <a:cxn ang="0">
                  <a:pos x="74" y="13"/>
                </a:cxn>
                <a:cxn ang="0">
                  <a:pos x="67" y="8"/>
                </a:cxn>
                <a:cxn ang="0">
                  <a:pos x="59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5" y="3"/>
                </a:cxn>
                <a:cxn ang="0">
                  <a:pos x="1" y="9"/>
                </a:cxn>
                <a:cxn ang="0">
                  <a:pos x="0" y="17"/>
                </a:cxn>
                <a:cxn ang="0">
                  <a:pos x="1" y="344"/>
                </a:cxn>
                <a:cxn ang="0">
                  <a:pos x="2" y="352"/>
                </a:cxn>
                <a:cxn ang="0">
                  <a:pos x="7" y="359"/>
                </a:cxn>
                <a:cxn ang="0">
                  <a:pos x="14" y="364"/>
                </a:cxn>
                <a:cxn ang="0">
                  <a:pos x="22" y="367"/>
                </a:cxn>
                <a:cxn ang="0">
                  <a:pos x="61" y="372"/>
                </a:cxn>
              </a:cxnLst>
              <a:rect l="0" t="0" r="r" b="b"/>
              <a:pathLst>
                <a:path w="80" h="372">
                  <a:moveTo>
                    <a:pt x="61" y="372"/>
                  </a:moveTo>
                  <a:lnTo>
                    <a:pt x="69" y="371"/>
                  </a:lnTo>
                  <a:lnTo>
                    <a:pt x="76" y="369"/>
                  </a:lnTo>
                  <a:lnTo>
                    <a:pt x="79" y="363"/>
                  </a:lnTo>
                  <a:lnTo>
                    <a:pt x="80" y="355"/>
                  </a:lnTo>
                  <a:lnTo>
                    <a:pt x="79" y="28"/>
                  </a:lnTo>
                  <a:lnTo>
                    <a:pt x="78" y="20"/>
                  </a:lnTo>
                  <a:lnTo>
                    <a:pt x="74" y="13"/>
                  </a:lnTo>
                  <a:lnTo>
                    <a:pt x="67" y="8"/>
                  </a:lnTo>
                  <a:lnTo>
                    <a:pt x="59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9"/>
                  </a:lnTo>
                  <a:lnTo>
                    <a:pt x="0" y="17"/>
                  </a:lnTo>
                  <a:lnTo>
                    <a:pt x="1" y="344"/>
                  </a:lnTo>
                  <a:lnTo>
                    <a:pt x="2" y="352"/>
                  </a:lnTo>
                  <a:lnTo>
                    <a:pt x="7" y="359"/>
                  </a:lnTo>
                  <a:lnTo>
                    <a:pt x="14" y="364"/>
                  </a:lnTo>
                  <a:lnTo>
                    <a:pt x="22" y="367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7011" name="Group 227"/>
          <p:cNvGrpSpPr>
            <a:grpSpLocks/>
          </p:cNvGrpSpPr>
          <p:nvPr/>
        </p:nvGrpSpPr>
        <p:grpSpPr bwMode="auto">
          <a:xfrm>
            <a:off x="2600325" y="3368675"/>
            <a:ext cx="314325" cy="542925"/>
            <a:chOff x="1054" y="3290"/>
            <a:chExt cx="238" cy="366"/>
          </a:xfrm>
        </p:grpSpPr>
        <p:sp>
          <p:nvSpPr>
            <p:cNvPr id="247012" name="Freeform 228"/>
            <p:cNvSpPr>
              <a:spLocks/>
            </p:cNvSpPr>
            <p:nvPr/>
          </p:nvSpPr>
          <p:spPr bwMode="auto">
            <a:xfrm>
              <a:off x="1172" y="3574"/>
              <a:ext cx="120" cy="82"/>
            </a:xfrm>
            <a:custGeom>
              <a:avLst/>
              <a:gdLst/>
              <a:ahLst/>
              <a:cxnLst>
                <a:cxn ang="0">
                  <a:pos x="52" y="395"/>
                </a:cxn>
                <a:cxn ang="0">
                  <a:pos x="37" y="409"/>
                </a:cxn>
                <a:cxn ang="0">
                  <a:pos x="10" y="425"/>
                </a:cxn>
                <a:cxn ang="0">
                  <a:pos x="0" y="437"/>
                </a:cxn>
                <a:cxn ang="0">
                  <a:pos x="3" y="446"/>
                </a:cxn>
                <a:cxn ang="0">
                  <a:pos x="254" y="489"/>
                </a:cxn>
                <a:cxn ang="0">
                  <a:pos x="269" y="489"/>
                </a:cxn>
                <a:cxn ang="0">
                  <a:pos x="286" y="485"/>
                </a:cxn>
                <a:cxn ang="0">
                  <a:pos x="300" y="480"/>
                </a:cxn>
                <a:cxn ang="0">
                  <a:pos x="359" y="448"/>
                </a:cxn>
                <a:cxn ang="0">
                  <a:pos x="460" y="395"/>
                </a:cxn>
                <a:cxn ang="0">
                  <a:pos x="572" y="337"/>
                </a:cxn>
                <a:cxn ang="0">
                  <a:pos x="662" y="288"/>
                </a:cxn>
                <a:cxn ang="0">
                  <a:pos x="700" y="269"/>
                </a:cxn>
                <a:cxn ang="0">
                  <a:pos x="719" y="243"/>
                </a:cxn>
                <a:cxn ang="0">
                  <a:pos x="720" y="224"/>
                </a:cxn>
                <a:cxn ang="0">
                  <a:pos x="718" y="205"/>
                </a:cxn>
                <a:cxn ang="0">
                  <a:pos x="694" y="186"/>
                </a:cxn>
                <a:cxn ang="0">
                  <a:pos x="677" y="183"/>
                </a:cxn>
                <a:cxn ang="0">
                  <a:pos x="649" y="178"/>
                </a:cxn>
                <a:cxn ang="0">
                  <a:pos x="634" y="175"/>
                </a:cxn>
                <a:cxn ang="0">
                  <a:pos x="617" y="160"/>
                </a:cxn>
                <a:cxn ang="0">
                  <a:pos x="596" y="122"/>
                </a:cxn>
                <a:cxn ang="0">
                  <a:pos x="560" y="57"/>
                </a:cxn>
                <a:cxn ang="0">
                  <a:pos x="546" y="33"/>
                </a:cxn>
                <a:cxn ang="0">
                  <a:pos x="535" y="22"/>
                </a:cxn>
                <a:cxn ang="0">
                  <a:pos x="520" y="14"/>
                </a:cxn>
                <a:cxn ang="0">
                  <a:pos x="508" y="11"/>
                </a:cxn>
                <a:cxn ang="0">
                  <a:pos x="483" y="5"/>
                </a:cxn>
                <a:cxn ang="0">
                  <a:pos x="467" y="2"/>
                </a:cxn>
                <a:cxn ang="0">
                  <a:pos x="452" y="0"/>
                </a:cxn>
                <a:cxn ang="0">
                  <a:pos x="435" y="2"/>
                </a:cxn>
                <a:cxn ang="0">
                  <a:pos x="382" y="24"/>
                </a:cxn>
                <a:cxn ang="0">
                  <a:pos x="371" y="29"/>
                </a:cxn>
                <a:cxn ang="0">
                  <a:pos x="351" y="38"/>
                </a:cxn>
                <a:cxn ang="0">
                  <a:pos x="177" y="114"/>
                </a:cxn>
                <a:cxn ang="0">
                  <a:pos x="166" y="120"/>
                </a:cxn>
                <a:cxn ang="0">
                  <a:pos x="145" y="129"/>
                </a:cxn>
                <a:cxn ang="0">
                  <a:pos x="137" y="132"/>
                </a:cxn>
                <a:cxn ang="0">
                  <a:pos x="108" y="144"/>
                </a:cxn>
                <a:cxn ang="0">
                  <a:pos x="79" y="157"/>
                </a:cxn>
                <a:cxn ang="0">
                  <a:pos x="61" y="171"/>
                </a:cxn>
                <a:cxn ang="0">
                  <a:pos x="55" y="221"/>
                </a:cxn>
                <a:cxn ang="0">
                  <a:pos x="55" y="382"/>
                </a:cxn>
              </a:cxnLst>
              <a:rect l="0" t="0" r="r" b="b"/>
              <a:pathLst>
                <a:path w="720" h="490">
                  <a:moveTo>
                    <a:pt x="55" y="382"/>
                  </a:moveTo>
                  <a:lnTo>
                    <a:pt x="54" y="389"/>
                  </a:lnTo>
                  <a:lnTo>
                    <a:pt x="52" y="395"/>
                  </a:lnTo>
                  <a:lnTo>
                    <a:pt x="47" y="401"/>
                  </a:lnTo>
                  <a:lnTo>
                    <a:pt x="41" y="405"/>
                  </a:lnTo>
                  <a:lnTo>
                    <a:pt x="37" y="409"/>
                  </a:lnTo>
                  <a:lnTo>
                    <a:pt x="26" y="414"/>
                  </a:lnTo>
                  <a:lnTo>
                    <a:pt x="14" y="421"/>
                  </a:lnTo>
                  <a:lnTo>
                    <a:pt x="10" y="425"/>
                  </a:lnTo>
                  <a:lnTo>
                    <a:pt x="4" y="429"/>
                  </a:lnTo>
                  <a:lnTo>
                    <a:pt x="1" y="434"/>
                  </a:lnTo>
                  <a:lnTo>
                    <a:pt x="0" y="437"/>
                  </a:lnTo>
                  <a:lnTo>
                    <a:pt x="0" y="440"/>
                  </a:lnTo>
                  <a:lnTo>
                    <a:pt x="1" y="444"/>
                  </a:lnTo>
                  <a:lnTo>
                    <a:pt x="3" y="446"/>
                  </a:lnTo>
                  <a:lnTo>
                    <a:pt x="8" y="449"/>
                  </a:lnTo>
                  <a:lnTo>
                    <a:pt x="14" y="450"/>
                  </a:lnTo>
                  <a:lnTo>
                    <a:pt x="254" y="489"/>
                  </a:lnTo>
                  <a:lnTo>
                    <a:pt x="258" y="490"/>
                  </a:lnTo>
                  <a:lnTo>
                    <a:pt x="264" y="490"/>
                  </a:lnTo>
                  <a:lnTo>
                    <a:pt x="269" y="489"/>
                  </a:lnTo>
                  <a:lnTo>
                    <a:pt x="275" y="489"/>
                  </a:lnTo>
                  <a:lnTo>
                    <a:pt x="281" y="488"/>
                  </a:lnTo>
                  <a:lnTo>
                    <a:pt x="286" y="485"/>
                  </a:lnTo>
                  <a:lnTo>
                    <a:pt x="291" y="484"/>
                  </a:lnTo>
                  <a:lnTo>
                    <a:pt x="295" y="482"/>
                  </a:lnTo>
                  <a:lnTo>
                    <a:pt x="300" y="480"/>
                  </a:lnTo>
                  <a:lnTo>
                    <a:pt x="312" y="473"/>
                  </a:lnTo>
                  <a:lnTo>
                    <a:pt x="333" y="463"/>
                  </a:lnTo>
                  <a:lnTo>
                    <a:pt x="359" y="448"/>
                  </a:lnTo>
                  <a:lnTo>
                    <a:pt x="389" y="432"/>
                  </a:lnTo>
                  <a:lnTo>
                    <a:pt x="423" y="414"/>
                  </a:lnTo>
                  <a:lnTo>
                    <a:pt x="460" y="395"/>
                  </a:lnTo>
                  <a:lnTo>
                    <a:pt x="497" y="375"/>
                  </a:lnTo>
                  <a:lnTo>
                    <a:pt x="535" y="356"/>
                  </a:lnTo>
                  <a:lnTo>
                    <a:pt x="572" y="337"/>
                  </a:lnTo>
                  <a:lnTo>
                    <a:pt x="606" y="319"/>
                  </a:lnTo>
                  <a:lnTo>
                    <a:pt x="636" y="303"/>
                  </a:lnTo>
                  <a:lnTo>
                    <a:pt x="662" y="288"/>
                  </a:lnTo>
                  <a:lnTo>
                    <a:pt x="683" y="278"/>
                  </a:lnTo>
                  <a:lnTo>
                    <a:pt x="695" y="272"/>
                  </a:lnTo>
                  <a:lnTo>
                    <a:pt x="700" y="269"/>
                  </a:lnTo>
                  <a:lnTo>
                    <a:pt x="709" y="263"/>
                  </a:lnTo>
                  <a:lnTo>
                    <a:pt x="715" y="254"/>
                  </a:lnTo>
                  <a:lnTo>
                    <a:pt x="719" y="243"/>
                  </a:lnTo>
                  <a:lnTo>
                    <a:pt x="720" y="233"/>
                  </a:lnTo>
                  <a:lnTo>
                    <a:pt x="720" y="230"/>
                  </a:lnTo>
                  <a:lnTo>
                    <a:pt x="720" y="224"/>
                  </a:lnTo>
                  <a:lnTo>
                    <a:pt x="720" y="218"/>
                  </a:lnTo>
                  <a:lnTo>
                    <a:pt x="720" y="215"/>
                  </a:lnTo>
                  <a:lnTo>
                    <a:pt x="718" y="205"/>
                  </a:lnTo>
                  <a:lnTo>
                    <a:pt x="712" y="196"/>
                  </a:lnTo>
                  <a:lnTo>
                    <a:pt x="704" y="189"/>
                  </a:lnTo>
                  <a:lnTo>
                    <a:pt x="694" y="186"/>
                  </a:lnTo>
                  <a:lnTo>
                    <a:pt x="692" y="186"/>
                  </a:lnTo>
                  <a:lnTo>
                    <a:pt x="686" y="185"/>
                  </a:lnTo>
                  <a:lnTo>
                    <a:pt x="677" y="183"/>
                  </a:lnTo>
                  <a:lnTo>
                    <a:pt x="668" y="182"/>
                  </a:lnTo>
                  <a:lnTo>
                    <a:pt x="658" y="180"/>
                  </a:lnTo>
                  <a:lnTo>
                    <a:pt x="649" y="178"/>
                  </a:lnTo>
                  <a:lnTo>
                    <a:pt x="643" y="177"/>
                  </a:lnTo>
                  <a:lnTo>
                    <a:pt x="641" y="177"/>
                  </a:lnTo>
                  <a:lnTo>
                    <a:pt x="634" y="175"/>
                  </a:lnTo>
                  <a:lnTo>
                    <a:pt x="627" y="170"/>
                  </a:lnTo>
                  <a:lnTo>
                    <a:pt x="622" y="166"/>
                  </a:lnTo>
                  <a:lnTo>
                    <a:pt x="617" y="160"/>
                  </a:lnTo>
                  <a:lnTo>
                    <a:pt x="614" y="155"/>
                  </a:lnTo>
                  <a:lnTo>
                    <a:pt x="607" y="141"/>
                  </a:lnTo>
                  <a:lnTo>
                    <a:pt x="596" y="122"/>
                  </a:lnTo>
                  <a:lnTo>
                    <a:pt x="583" y="98"/>
                  </a:lnTo>
                  <a:lnTo>
                    <a:pt x="571" y="76"/>
                  </a:lnTo>
                  <a:lnTo>
                    <a:pt x="560" y="57"/>
                  </a:lnTo>
                  <a:lnTo>
                    <a:pt x="553" y="43"/>
                  </a:lnTo>
                  <a:lnTo>
                    <a:pt x="549" y="38"/>
                  </a:lnTo>
                  <a:lnTo>
                    <a:pt x="546" y="33"/>
                  </a:lnTo>
                  <a:lnTo>
                    <a:pt x="543" y="30"/>
                  </a:lnTo>
                  <a:lnTo>
                    <a:pt x="539" y="25"/>
                  </a:lnTo>
                  <a:lnTo>
                    <a:pt x="535" y="22"/>
                  </a:lnTo>
                  <a:lnTo>
                    <a:pt x="530" y="18"/>
                  </a:lnTo>
                  <a:lnTo>
                    <a:pt x="525" y="16"/>
                  </a:lnTo>
                  <a:lnTo>
                    <a:pt x="520" y="14"/>
                  </a:lnTo>
                  <a:lnTo>
                    <a:pt x="516" y="13"/>
                  </a:lnTo>
                  <a:lnTo>
                    <a:pt x="513" y="13"/>
                  </a:lnTo>
                  <a:lnTo>
                    <a:pt x="508" y="11"/>
                  </a:lnTo>
                  <a:lnTo>
                    <a:pt x="500" y="9"/>
                  </a:lnTo>
                  <a:lnTo>
                    <a:pt x="492" y="7"/>
                  </a:lnTo>
                  <a:lnTo>
                    <a:pt x="483" y="5"/>
                  </a:lnTo>
                  <a:lnTo>
                    <a:pt x="475" y="4"/>
                  </a:lnTo>
                  <a:lnTo>
                    <a:pt x="469" y="2"/>
                  </a:lnTo>
                  <a:lnTo>
                    <a:pt x="467" y="2"/>
                  </a:lnTo>
                  <a:lnTo>
                    <a:pt x="462" y="0"/>
                  </a:lnTo>
                  <a:lnTo>
                    <a:pt x="457" y="0"/>
                  </a:lnTo>
                  <a:lnTo>
                    <a:pt x="452" y="0"/>
                  </a:lnTo>
                  <a:lnTo>
                    <a:pt x="447" y="0"/>
                  </a:lnTo>
                  <a:lnTo>
                    <a:pt x="440" y="2"/>
                  </a:lnTo>
                  <a:lnTo>
                    <a:pt x="435" y="2"/>
                  </a:lnTo>
                  <a:lnTo>
                    <a:pt x="430" y="4"/>
                  </a:lnTo>
                  <a:lnTo>
                    <a:pt x="425" y="5"/>
                  </a:lnTo>
                  <a:lnTo>
                    <a:pt x="382" y="24"/>
                  </a:lnTo>
                  <a:lnTo>
                    <a:pt x="381" y="25"/>
                  </a:lnTo>
                  <a:lnTo>
                    <a:pt x="377" y="26"/>
                  </a:lnTo>
                  <a:lnTo>
                    <a:pt x="371" y="29"/>
                  </a:lnTo>
                  <a:lnTo>
                    <a:pt x="364" y="32"/>
                  </a:lnTo>
                  <a:lnTo>
                    <a:pt x="356" y="35"/>
                  </a:lnTo>
                  <a:lnTo>
                    <a:pt x="351" y="38"/>
                  </a:lnTo>
                  <a:lnTo>
                    <a:pt x="346" y="39"/>
                  </a:lnTo>
                  <a:lnTo>
                    <a:pt x="345" y="40"/>
                  </a:lnTo>
                  <a:lnTo>
                    <a:pt x="177" y="114"/>
                  </a:lnTo>
                  <a:lnTo>
                    <a:pt x="176" y="115"/>
                  </a:lnTo>
                  <a:lnTo>
                    <a:pt x="171" y="116"/>
                  </a:lnTo>
                  <a:lnTo>
                    <a:pt x="166" y="120"/>
                  </a:lnTo>
                  <a:lnTo>
                    <a:pt x="159" y="122"/>
                  </a:lnTo>
                  <a:lnTo>
                    <a:pt x="151" y="125"/>
                  </a:lnTo>
                  <a:lnTo>
                    <a:pt x="145" y="129"/>
                  </a:lnTo>
                  <a:lnTo>
                    <a:pt x="141" y="130"/>
                  </a:lnTo>
                  <a:lnTo>
                    <a:pt x="140" y="131"/>
                  </a:lnTo>
                  <a:lnTo>
                    <a:pt x="137" y="132"/>
                  </a:lnTo>
                  <a:lnTo>
                    <a:pt x="129" y="135"/>
                  </a:lnTo>
                  <a:lnTo>
                    <a:pt x="119" y="140"/>
                  </a:lnTo>
                  <a:lnTo>
                    <a:pt x="108" y="144"/>
                  </a:lnTo>
                  <a:lnTo>
                    <a:pt x="97" y="149"/>
                  </a:lnTo>
                  <a:lnTo>
                    <a:pt x="87" y="153"/>
                  </a:lnTo>
                  <a:lnTo>
                    <a:pt x="79" y="157"/>
                  </a:lnTo>
                  <a:lnTo>
                    <a:pt x="76" y="158"/>
                  </a:lnTo>
                  <a:lnTo>
                    <a:pt x="67" y="164"/>
                  </a:lnTo>
                  <a:lnTo>
                    <a:pt x="61" y="171"/>
                  </a:lnTo>
                  <a:lnTo>
                    <a:pt x="56" y="182"/>
                  </a:lnTo>
                  <a:lnTo>
                    <a:pt x="55" y="192"/>
                  </a:lnTo>
                  <a:lnTo>
                    <a:pt x="55" y="221"/>
                  </a:lnTo>
                  <a:lnTo>
                    <a:pt x="55" y="286"/>
                  </a:lnTo>
                  <a:lnTo>
                    <a:pt x="55" y="353"/>
                  </a:lnTo>
                  <a:lnTo>
                    <a:pt x="55" y="3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13" name="Freeform 229"/>
            <p:cNvSpPr>
              <a:spLocks/>
            </p:cNvSpPr>
            <p:nvPr/>
          </p:nvSpPr>
          <p:spPr bwMode="auto">
            <a:xfrm>
              <a:off x="1173" y="3575"/>
              <a:ext cx="118" cy="79"/>
            </a:xfrm>
            <a:custGeom>
              <a:avLst/>
              <a:gdLst/>
              <a:ahLst/>
              <a:cxnLst>
                <a:cxn ang="0">
                  <a:pos x="55" y="177"/>
                </a:cxn>
                <a:cxn ang="0">
                  <a:pos x="65" y="162"/>
                </a:cxn>
                <a:cxn ang="0">
                  <a:pos x="135" y="130"/>
                </a:cxn>
                <a:cxn ang="0">
                  <a:pos x="144" y="126"/>
                </a:cxn>
                <a:cxn ang="0">
                  <a:pos x="153" y="122"/>
                </a:cxn>
                <a:cxn ang="0">
                  <a:pos x="162" y="117"/>
                </a:cxn>
                <a:cxn ang="0">
                  <a:pos x="171" y="114"/>
                </a:cxn>
                <a:cxn ang="0">
                  <a:pos x="345" y="37"/>
                </a:cxn>
                <a:cxn ang="0">
                  <a:pos x="354" y="34"/>
                </a:cxn>
                <a:cxn ang="0">
                  <a:pos x="363" y="29"/>
                </a:cxn>
                <a:cxn ang="0">
                  <a:pos x="372" y="26"/>
                </a:cxn>
                <a:cxn ang="0">
                  <a:pos x="421" y="5"/>
                </a:cxn>
                <a:cxn ang="0">
                  <a:pos x="430" y="2"/>
                </a:cxn>
                <a:cxn ang="0">
                  <a:pos x="440" y="0"/>
                </a:cxn>
                <a:cxn ang="0">
                  <a:pos x="449" y="0"/>
                </a:cxn>
                <a:cxn ang="0">
                  <a:pos x="458" y="1"/>
                </a:cxn>
                <a:cxn ang="0">
                  <a:pos x="514" y="16"/>
                </a:cxn>
                <a:cxn ang="0">
                  <a:pos x="529" y="27"/>
                </a:cxn>
                <a:cxn ang="0">
                  <a:pos x="602" y="157"/>
                </a:cxn>
                <a:cxn ang="0">
                  <a:pos x="616" y="169"/>
                </a:cxn>
                <a:cxn ang="0">
                  <a:pos x="632" y="177"/>
                </a:cxn>
                <a:cxn ang="0">
                  <a:pos x="693" y="189"/>
                </a:cxn>
                <a:cxn ang="0">
                  <a:pos x="704" y="200"/>
                </a:cxn>
                <a:cxn ang="0">
                  <a:pos x="705" y="226"/>
                </a:cxn>
                <a:cxn ang="0">
                  <a:pos x="701" y="243"/>
                </a:cxn>
                <a:cxn ang="0">
                  <a:pos x="688" y="256"/>
                </a:cxn>
                <a:cxn ang="0">
                  <a:pos x="280" y="470"/>
                </a:cxn>
                <a:cxn ang="0">
                  <a:pos x="270" y="474"/>
                </a:cxn>
                <a:cxn ang="0">
                  <a:pos x="260" y="475"/>
                </a:cxn>
                <a:cxn ang="0">
                  <a:pos x="251" y="475"/>
                </a:cxn>
                <a:cxn ang="0">
                  <a:pos x="7" y="437"/>
                </a:cxn>
                <a:cxn ang="0">
                  <a:pos x="0" y="431"/>
                </a:cxn>
                <a:cxn ang="0">
                  <a:pos x="5" y="423"/>
                </a:cxn>
                <a:cxn ang="0">
                  <a:pos x="44" y="400"/>
                </a:cxn>
                <a:cxn ang="0">
                  <a:pos x="53" y="384"/>
                </a:cxn>
                <a:cxn ang="0">
                  <a:pos x="54" y="185"/>
                </a:cxn>
              </a:cxnLst>
              <a:rect l="0" t="0" r="r" b="b"/>
              <a:pathLst>
                <a:path w="705" h="475">
                  <a:moveTo>
                    <a:pt x="54" y="185"/>
                  </a:moveTo>
                  <a:lnTo>
                    <a:pt x="55" y="177"/>
                  </a:lnTo>
                  <a:lnTo>
                    <a:pt x="59" y="169"/>
                  </a:lnTo>
                  <a:lnTo>
                    <a:pt x="65" y="162"/>
                  </a:lnTo>
                  <a:lnTo>
                    <a:pt x="72" y="158"/>
                  </a:lnTo>
                  <a:lnTo>
                    <a:pt x="135" y="130"/>
                  </a:lnTo>
                  <a:lnTo>
                    <a:pt x="140" y="127"/>
                  </a:lnTo>
                  <a:lnTo>
                    <a:pt x="144" y="126"/>
                  </a:lnTo>
                  <a:lnTo>
                    <a:pt x="149" y="124"/>
                  </a:lnTo>
                  <a:lnTo>
                    <a:pt x="153" y="122"/>
                  </a:lnTo>
                  <a:lnTo>
                    <a:pt x="158" y="119"/>
                  </a:lnTo>
                  <a:lnTo>
                    <a:pt x="162" y="117"/>
                  </a:lnTo>
                  <a:lnTo>
                    <a:pt x="167" y="116"/>
                  </a:lnTo>
                  <a:lnTo>
                    <a:pt x="171" y="114"/>
                  </a:lnTo>
                  <a:lnTo>
                    <a:pt x="340" y="40"/>
                  </a:lnTo>
                  <a:lnTo>
                    <a:pt x="345" y="37"/>
                  </a:lnTo>
                  <a:lnTo>
                    <a:pt x="350" y="36"/>
                  </a:lnTo>
                  <a:lnTo>
                    <a:pt x="354" y="34"/>
                  </a:lnTo>
                  <a:lnTo>
                    <a:pt x="359" y="32"/>
                  </a:lnTo>
                  <a:lnTo>
                    <a:pt x="363" y="29"/>
                  </a:lnTo>
                  <a:lnTo>
                    <a:pt x="368" y="27"/>
                  </a:lnTo>
                  <a:lnTo>
                    <a:pt x="372" y="26"/>
                  </a:lnTo>
                  <a:lnTo>
                    <a:pt x="377" y="24"/>
                  </a:lnTo>
                  <a:lnTo>
                    <a:pt x="421" y="5"/>
                  </a:lnTo>
                  <a:lnTo>
                    <a:pt x="425" y="4"/>
                  </a:lnTo>
                  <a:lnTo>
                    <a:pt x="430" y="2"/>
                  </a:lnTo>
                  <a:lnTo>
                    <a:pt x="434" y="1"/>
                  </a:lnTo>
                  <a:lnTo>
                    <a:pt x="440" y="0"/>
                  </a:lnTo>
                  <a:lnTo>
                    <a:pt x="444" y="0"/>
                  </a:lnTo>
                  <a:lnTo>
                    <a:pt x="449" y="0"/>
                  </a:lnTo>
                  <a:lnTo>
                    <a:pt x="453" y="0"/>
                  </a:lnTo>
                  <a:lnTo>
                    <a:pt x="458" y="1"/>
                  </a:lnTo>
                  <a:lnTo>
                    <a:pt x="506" y="13"/>
                  </a:lnTo>
                  <a:lnTo>
                    <a:pt x="514" y="16"/>
                  </a:lnTo>
                  <a:lnTo>
                    <a:pt x="522" y="20"/>
                  </a:lnTo>
                  <a:lnTo>
                    <a:pt x="529" y="27"/>
                  </a:lnTo>
                  <a:lnTo>
                    <a:pt x="535" y="34"/>
                  </a:lnTo>
                  <a:lnTo>
                    <a:pt x="602" y="157"/>
                  </a:lnTo>
                  <a:lnTo>
                    <a:pt x="608" y="163"/>
                  </a:lnTo>
                  <a:lnTo>
                    <a:pt x="616" y="169"/>
                  </a:lnTo>
                  <a:lnTo>
                    <a:pt x="624" y="173"/>
                  </a:lnTo>
                  <a:lnTo>
                    <a:pt x="632" y="177"/>
                  </a:lnTo>
                  <a:lnTo>
                    <a:pt x="685" y="186"/>
                  </a:lnTo>
                  <a:lnTo>
                    <a:pt x="693" y="189"/>
                  </a:lnTo>
                  <a:lnTo>
                    <a:pt x="699" y="194"/>
                  </a:lnTo>
                  <a:lnTo>
                    <a:pt x="704" y="200"/>
                  </a:lnTo>
                  <a:lnTo>
                    <a:pt x="705" y="208"/>
                  </a:lnTo>
                  <a:lnTo>
                    <a:pt x="705" y="226"/>
                  </a:lnTo>
                  <a:lnTo>
                    <a:pt x="704" y="235"/>
                  </a:lnTo>
                  <a:lnTo>
                    <a:pt x="701" y="243"/>
                  </a:lnTo>
                  <a:lnTo>
                    <a:pt x="695" y="251"/>
                  </a:lnTo>
                  <a:lnTo>
                    <a:pt x="688" y="256"/>
                  </a:lnTo>
                  <a:lnTo>
                    <a:pt x="284" y="469"/>
                  </a:lnTo>
                  <a:lnTo>
                    <a:pt x="280" y="470"/>
                  </a:lnTo>
                  <a:lnTo>
                    <a:pt x="275" y="473"/>
                  </a:lnTo>
                  <a:lnTo>
                    <a:pt x="270" y="474"/>
                  </a:lnTo>
                  <a:lnTo>
                    <a:pt x="266" y="474"/>
                  </a:lnTo>
                  <a:lnTo>
                    <a:pt x="260" y="475"/>
                  </a:lnTo>
                  <a:lnTo>
                    <a:pt x="256" y="475"/>
                  </a:lnTo>
                  <a:lnTo>
                    <a:pt x="251" y="475"/>
                  </a:lnTo>
                  <a:lnTo>
                    <a:pt x="247" y="475"/>
                  </a:lnTo>
                  <a:lnTo>
                    <a:pt x="7" y="437"/>
                  </a:lnTo>
                  <a:lnTo>
                    <a:pt x="2" y="434"/>
                  </a:lnTo>
                  <a:lnTo>
                    <a:pt x="0" y="431"/>
                  </a:lnTo>
                  <a:lnTo>
                    <a:pt x="1" y="428"/>
                  </a:lnTo>
                  <a:lnTo>
                    <a:pt x="5" y="423"/>
                  </a:lnTo>
                  <a:lnTo>
                    <a:pt x="37" y="405"/>
                  </a:lnTo>
                  <a:lnTo>
                    <a:pt x="44" y="400"/>
                  </a:lnTo>
                  <a:lnTo>
                    <a:pt x="49" y="392"/>
                  </a:lnTo>
                  <a:lnTo>
                    <a:pt x="53" y="384"/>
                  </a:lnTo>
                  <a:lnTo>
                    <a:pt x="54" y="375"/>
                  </a:lnTo>
                  <a:lnTo>
                    <a:pt x="54" y="185"/>
                  </a:lnTo>
                  <a:close/>
                </a:path>
              </a:pathLst>
            </a:custGeom>
            <a:solidFill>
              <a:srgbClr val="B5B5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14" name="Freeform 230"/>
            <p:cNvSpPr>
              <a:spLocks/>
            </p:cNvSpPr>
            <p:nvPr/>
          </p:nvSpPr>
          <p:spPr bwMode="auto">
            <a:xfrm>
              <a:off x="1173" y="3604"/>
              <a:ext cx="44" cy="50"/>
            </a:xfrm>
            <a:custGeom>
              <a:avLst/>
              <a:gdLst/>
              <a:ahLst/>
              <a:cxnLst>
                <a:cxn ang="0">
                  <a:pos x="54" y="15"/>
                </a:cxn>
                <a:cxn ang="0">
                  <a:pos x="55" y="8"/>
                </a:cxn>
                <a:cxn ang="0">
                  <a:pos x="59" y="2"/>
                </a:cxn>
                <a:cxn ang="0">
                  <a:pos x="65" y="0"/>
                </a:cxn>
                <a:cxn ang="0">
                  <a:pos x="73" y="0"/>
                </a:cxn>
                <a:cxn ang="0">
                  <a:pos x="129" y="16"/>
                </a:cxn>
                <a:cxn ang="0">
                  <a:pos x="137" y="19"/>
                </a:cxn>
                <a:cxn ang="0">
                  <a:pos x="144" y="25"/>
                </a:cxn>
                <a:cxn ang="0">
                  <a:pos x="151" y="32"/>
                </a:cxn>
                <a:cxn ang="0">
                  <a:pos x="154" y="39"/>
                </a:cxn>
                <a:cxn ang="0">
                  <a:pos x="195" y="190"/>
                </a:cxn>
                <a:cxn ang="0">
                  <a:pos x="198" y="199"/>
                </a:cxn>
                <a:cxn ang="0">
                  <a:pos x="203" y="207"/>
                </a:cxn>
                <a:cxn ang="0">
                  <a:pos x="210" y="214"/>
                </a:cxn>
                <a:cxn ang="0">
                  <a:pos x="217" y="218"/>
                </a:cxn>
                <a:cxn ang="0">
                  <a:pos x="245" y="233"/>
                </a:cxn>
                <a:cxn ang="0">
                  <a:pos x="251" y="237"/>
                </a:cxn>
                <a:cxn ang="0">
                  <a:pos x="257" y="245"/>
                </a:cxn>
                <a:cxn ang="0">
                  <a:pos x="261" y="253"/>
                </a:cxn>
                <a:cxn ang="0">
                  <a:pos x="263" y="262"/>
                </a:cxn>
                <a:cxn ang="0">
                  <a:pos x="265" y="288"/>
                </a:cxn>
                <a:cxn ang="0">
                  <a:pos x="264" y="296"/>
                </a:cxn>
                <a:cxn ang="0">
                  <a:pos x="260" y="302"/>
                </a:cxn>
                <a:cxn ang="0">
                  <a:pos x="254" y="304"/>
                </a:cxn>
                <a:cxn ang="0">
                  <a:pos x="247" y="305"/>
                </a:cxn>
                <a:cxn ang="0">
                  <a:pos x="7" y="267"/>
                </a:cxn>
                <a:cxn ang="0">
                  <a:pos x="2" y="264"/>
                </a:cxn>
                <a:cxn ang="0">
                  <a:pos x="0" y="261"/>
                </a:cxn>
                <a:cxn ang="0">
                  <a:pos x="1" y="258"/>
                </a:cxn>
                <a:cxn ang="0">
                  <a:pos x="5" y="253"/>
                </a:cxn>
                <a:cxn ang="0">
                  <a:pos x="37" y="235"/>
                </a:cxn>
                <a:cxn ang="0">
                  <a:pos x="44" y="230"/>
                </a:cxn>
                <a:cxn ang="0">
                  <a:pos x="49" y="222"/>
                </a:cxn>
                <a:cxn ang="0">
                  <a:pos x="53" y="214"/>
                </a:cxn>
                <a:cxn ang="0">
                  <a:pos x="54" y="205"/>
                </a:cxn>
                <a:cxn ang="0">
                  <a:pos x="54" y="15"/>
                </a:cxn>
              </a:cxnLst>
              <a:rect l="0" t="0" r="r" b="b"/>
              <a:pathLst>
                <a:path w="265" h="305">
                  <a:moveTo>
                    <a:pt x="54" y="15"/>
                  </a:moveTo>
                  <a:lnTo>
                    <a:pt x="55" y="8"/>
                  </a:lnTo>
                  <a:lnTo>
                    <a:pt x="59" y="2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129" y="16"/>
                  </a:lnTo>
                  <a:lnTo>
                    <a:pt x="137" y="19"/>
                  </a:lnTo>
                  <a:lnTo>
                    <a:pt x="144" y="25"/>
                  </a:lnTo>
                  <a:lnTo>
                    <a:pt x="151" y="32"/>
                  </a:lnTo>
                  <a:lnTo>
                    <a:pt x="154" y="39"/>
                  </a:lnTo>
                  <a:lnTo>
                    <a:pt x="195" y="190"/>
                  </a:lnTo>
                  <a:lnTo>
                    <a:pt x="198" y="199"/>
                  </a:lnTo>
                  <a:lnTo>
                    <a:pt x="203" y="207"/>
                  </a:lnTo>
                  <a:lnTo>
                    <a:pt x="210" y="214"/>
                  </a:lnTo>
                  <a:lnTo>
                    <a:pt x="217" y="218"/>
                  </a:lnTo>
                  <a:lnTo>
                    <a:pt x="245" y="233"/>
                  </a:lnTo>
                  <a:lnTo>
                    <a:pt x="251" y="237"/>
                  </a:lnTo>
                  <a:lnTo>
                    <a:pt x="257" y="245"/>
                  </a:lnTo>
                  <a:lnTo>
                    <a:pt x="261" y="253"/>
                  </a:lnTo>
                  <a:lnTo>
                    <a:pt x="263" y="262"/>
                  </a:lnTo>
                  <a:lnTo>
                    <a:pt x="265" y="288"/>
                  </a:lnTo>
                  <a:lnTo>
                    <a:pt x="264" y="296"/>
                  </a:lnTo>
                  <a:lnTo>
                    <a:pt x="260" y="302"/>
                  </a:lnTo>
                  <a:lnTo>
                    <a:pt x="254" y="304"/>
                  </a:lnTo>
                  <a:lnTo>
                    <a:pt x="247" y="305"/>
                  </a:lnTo>
                  <a:lnTo>
                    <a:pt x="7" y="267"/>
                  </a:lnTo>
                  <a:lnTo>
                    <a:pt x="2" y="264"/>
                  </a:lnTo>
                  <a:lnTo>
                    <a:pt x="0" y="261"/>
                  </a:lnTo>
                  <a:lnTo>
                    <a:pt x="1" y="258"/>
                  </a:lnTo>
                  <a:lnTo>
                    <a:pt x="5" y="253"/>
                  </a:lnTo>
                  <a:lnTo>
                    <a:pt x="37" y="235"/>
                  </a:lnTo>
                  <a:lnTo>
                    <a:pt x="44" y="230"/>
                  </a:lnTo>
                  <a:lnTo>
                    <a:pt x="49" y="222"/>
                  </a:lnTo>
                  <a:lnTo>
                    <a:pt x="53" y="214"/>
                  </a:lnTo>
                  <a:lnTo>
                    <a:pt x="54" y="205"/>
                  </a:lnTo>
                  <a:lnTo>
                    <a:pt x="54" y="15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15" name="Freeform 231"/>
            <p:cNvSpPr>
              <a:spLocks/>
            </p:cNvSpPr>
            <p:nvPr/>
          </p:nvSpPr>
          <p:spPr bwMode="auto">
            <a:xfrm>
              <a:off x="1217" y="3608"/>
              <a:ext cx="74" cy="46"/>
            </a:xfrm>
            <a:custGeom>
              <a:avLst/>
              <a:gdLst/>
              <a:ahLst/>
              <a:cxnLst>
                <a:cxn ang="0">
                  <a:pos x="0" y="236"/>
                </a:cxn>
                <a:cxn ang="0">
                  <a:pos x="1" y="227"/>
                </a:cxn>
                <a:cxn ang="0">
                  <a:pos x="4" y="219"/>
                </a:cxn>
                <a:cxn ang="0">
                  <a:pos x="10" y="213"/>
                </a:cxn>
                <a:cxn ang="0">
                  <a:pos x="17" y="207"/>
                </a:cxn>
                <a:cxn ang="0">
                  <a:pos x="424" y="2"/>
                </a:cxn>
                <a:cxn ang="0">
                  <a:pos x="431" y="0"/>
                </a:cxn>
                <a:cxn ang="0">
                  <a:pos x="436" y="1"/>
                </a:cxn>
                <a:cxn ang="0">
                  <a:pos x="441" y="6"/>
                </a:cxn>
                <a:cxn ang="0">
                  <a:pos x="442" y="12"/>
                </a:cxn>
                <a:cxn ang="0">
                  <a:pos x="442" y="30"/>
                </a:cxn>
                <a:cxn ang="0">
                  <a:pos x="441" y="39"/>
                </a:cxn>
                <a:cxn ang="0">
                  <a:pos x="438" y="47"/>
                </a:cxn>
                <a:cxn ang="0">
                  <a:pos x="432" y="55"/>
                </a:cxn>
                <a:cxn ang="0">
                  <a:pos x="425" y="60"/>
                </a:cxn>
                <a:cxn ang="0">
                  <a:pos x="21" y="273"/>
                </a:cxn>
                <a:cxn ang="0">
                  <a:pos x="14" y="276"/>
                </a:cxn>
                <a:cxn ang="0">
                  <a:pos x="9" y="273"/>
                </a:cxn>
                <a:cxn ang="0">
                  <a:pos x="4" y="269"/>
                </a:cxn>
                <a:cxn ang="0">
                  <a:pos x="2" y="262"/>
                </a:cxn>
                <a:cxn ang="0">
                  <a:pos x="0" y="236"/>
                </a:cxn>
              </a:cxnLst>
              <a:rect l="0" t="0" r="r" b="b"/>
              <a:pathLst>
                <a:path w="442" h="276">
                  <a:moveTo>
                    <a:pt x="0" y="236"/>
                  </a:moveTo>
                  <a:lnTo>
                    <a:pt x="1" y="227"/>
                  </a:lnTo>
                  <a:lnTo>
                    <a:pt x="4" y="219"/>
                  </a:lnTo>
                  <a:lnTo>
                    <a:pt x="10" y="213"/>
                  </a:lnTo>
                  <a:lnTo>
                    <a:pt x="17" y="207"/>
                  </a:lnTo>
                  <a:lnTo>
                    <a:pt x="424" y="2"/>
                  </a:lnTo>
                  <a:lnTo>
                    <a:pt x="431" y="0"/>
                  </a:lnTo>
                  <a:lnTo>
                    <a:pt x="436" y="1"/>
                  </a:lnTo>
                  <a:lnTo>
                    <a:pt x="441" y="6"/>
                  </a:lnTo>
                  <a:lnTo>
                    <a:pt x="442" y="12"/>
                  </a:lnTo>
                  <a:lnTo>
                    <a:pt x="442" y="30"/>
                  </a:lnTo>
                  <a:lnTo>
                    <a:pt x="441" y="39"/>
                  </a:lnTo>
                  <a:lnTo>
                    <a:pt x="438" y="47"/>
                  </a:lnTo>
                  <a:lnTo>
                    <a:pt x="432" y="55"/>
                  </a:lnTo>
                  <a:lnTo>
                    <a:pt x="425" y="60"/>
                  </a:lnTo>
                  <a:lnTo>
                    <a:pt x="21" y="273"/>
                  </a:lnTo>
                  <a:lnTo>
                    <a:pt x="14" y="276"/>
                  </a:lnTo>
                  <a:lnTo>
                    <a:pt x="9" y="273"/>
                  </a:lnTo>
                  <a:lnTo>
                    <a:pt x="4" y="269"/>
                  </a:lnTo>
                  <a:lnTo>
                    <a:pt x="2" y="262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16" name="Freeform 232"/>
            <p:cNvSpPr>
              <a:spLocks/>
            </p:cNvSpPr>
            <p:nvPr/>
          </p:nvSpPr>
          <p:spPr bwMode="auto">
            <a:xfrm>
              <a:off x="1233" y="3575"/>
              <a:ext cx="41" cy="38"/>
            </a:xfrm>
            <a:custGeom>
              <a:avLst/>
              <a:gdLst/>
              <a:ahLst/>
              <a:cxnLst>
                <a:cxn ang="0">
                  <a:pos x="141" y="223"/>
                </a:cxn>
                <a:cxn ang="0">
                  <a:pos x="138" y="224"/>
                </a:cxn>
                <a:cxn ang="0">
                  <a:pos x="133" y="226"/>
                </a:cxn>
                <a:cxn ang="0">
                  <a:pos x="128" y="226"/>
                </a:cxn>
                <a:cxn ang="0">
                  <a:pos x="123" y="227"/>
                </a:cxn>
                <a:cxn ang="0">
                  <a:pos x="118" y="227"/>
                </a:cxn>
                <a:cxn ang="0">
                  <a:pos x="113" y="227"/>
                </a:cxn>
                <a:cxn ang="0">
                  <a:pos x="108" y="227"/>
                </a:cxn>
                <a:cxn ang="0">
                  <a:pos x="104" y="226"/>
                </a:cxn>
                <a:cxn ang="0">
                  <a:pos x="33" y="205"/>
                </a:cxn>
                <a:cxn ang="0">
                  <a:pos x="25" y="202"/>
                </a:cxn>
                <a:cxn ang="0">
                  <a:pos x="18" y="196"/>
                </a:cxn>
                <a:cxn ang="0">
                  <a:pos x="13" y="188"/>
                </a:cxn>
                <a:cxn ang="0">
                  <a:pos x="11" y="180"/>
                </a:cxn>
                <a:cxn ang="0">
                  <a:pos x="0" y="51"/>
                </a:cxn>
                <a:cxn ang="0">
                  <a:pos x="1" y="43"/>
                </a:cxn>
                <a:cxn ang="0">
                  <a:pos x="3" y="35"/>
                </a:cxn>
                <a:cxn ang="0">
                  <a:pos x="9" y="28"/>
                </a:cxn>
                <a:cxn ang="0">
                  <a:pos x="16" y="24"/>
                </a:cxn>
                <a:cxn ang="0">
                  <a:pos x="60" y="5"/>
                </a:cxn>
                <a:cxn ang="0">
                  <a:pos x="64" y="4"/>
                </a:cxn>
                <a:cxn ang="0">
                  <a:pos x="69" y="2"/>
                </a:cxn>
                <a:cxn ang="0">
                  <a:pos x="73" y="1"/>
                </a:cxn>
                <a:cxn ang="0">
                  <a:pos x="79" y="0"/>
                </a:cxn>
                <a:cxn ang="0">
                  <a:pos x="83" y="0"/>
                </a:cxn>
                <a:cxn ang="0">
                  <a:pos x="88" y="0"/>
                </a:cxn>
                <a:cxn ang="0">
                  <a:pos x="92" y="0"/>
                </a:cxn>
                <a:cxn ang="0">
                  <a:pos x="97" y="1"/>
                </a:cxn>
                <a:cxn ang="0">
                  <a:pos x="145" y="13"/>
                </a:cxn>
                <a:cxn ang="0">
                  <a:pos x="153" y="16"/>
                </a:cxn>
                <a:cxn ang="0">
                  <a:pos x="161" y="20"/>
                </a:cxn>
                <a:cxn ang="0">
                  <a:pos x="168" y="27"/>
                </a:cxn>
                <a:cxn ang="0">
                  <a:pos x="174" y="34"/>
                </a:cxn>
                <a:cxn ang="0">
                  <a:pos x="241" y="157"/>
                </a:cxn>
                <a:cxn ang="0">
                  <a:pos x="244" y="163"/>
                </a:cxn>
                <a:cxn ang="0">
                  <a:pos x="244" y="170"/>
                </a:cxn>
                <a:cxn ang="0">
                  <a:pos x="240" y="177"/>
                </a:cxn>
                <a:cxn ang="0">
                  <a:pos x="233" y="181"/>
                </a:cxn>
                <a:cxn ang="0">
                  <a:pos x="141" y="223"/>
                </a:cxn>
              </a:cxnLst>
              <a:rect l="0" t="0" r="r" b="b"/>
              <a:pathLst>
                <a:path w="244" h="227">
                  <a:moveTo>
                    <a:pt x="141" y="223"/>
                  </a:moveTo>
                  <a:lnTo>
                    <a:pt x="138" y="224"/>
                  </a:lnTo>
                  <a:lnTo>
                    <a:pt x="133" y="226"/>
                  </a:lnTo>
                  <a:lnTo>
                    <a:pt x="128" y="226"/>
                  </a:lnTo>
                  <a:lnTo>
                    <a:pt x="123" y="227"/>
                  </a:lnTo>
                  <a:lnTo>
                    <a:pt x="118" y="227"/>
                  </a:lnTo>
                  <a:lnTo>
                    <a:pt x="113" y="227"/>
                  </a:lnTo>
                  <a:lnTo>
                    <a:pt x="108" y="227"/>
                  </a:lnTo>
                  <a:lnTo>
                    <a:pt x="104" y="226"/>
                  </a:lnTo>
                  <a:lnTo>
                    <a:pt x="33" y="205"/>
                  </a:lnTo>
                  <a:lnTo>
                    <a:pt x="25" y="202"/>
                  </a:lnTo>
                  <a:lnTo>
                    <a:pt x="18" y="196"/>
                  </a:lnTo>
                  <a:lnTo>
                    <a:pt x="13" y="188"/>
                  </a:lnTo>
                  <a:lnTo>
                    <a:pt x="11" y="180"/>
                  </a:lnTo>
                  <a:lnTo>
                    <a:pt x="0" y="51"/>
                  </a:lnTo>
                  <a:lnTo>
                    <a:pt x="1" y="43"/>
                  </a:lnTo>
                  <a:lnTo>
                    <a:pt x="3" y="35"/>
                  </a:lnTo>
                  <a:lnTo>
                    <a:pt x="9" y="28"/>
                  </a:lnTo>
                  <a:lnTo>
                    <a:pt x="16" y="24"/>
                  </a:lnTo>
                  <a:lnTo>
                    <a:pt x="60" y="5"/>
                  </a:lnTo>
                  <a:lnTo>
                    <a:pt x="64" y="4"/>
                  </a:lnTo>
                  <a:lnTo>
                    <a:pt x="69" y="2"/>
                  </a:lnTo>
                  <a:lnTo>
                    <a:pt x="73" y="1"/>
                  </a:lnTo>
                  <a:lnTo>
                    <a:pt x="79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7" y="1"/>
                  </a:lnTo>
                  <a:lnTo>
                    <a:pt x="145" y="13"/>
                  </a:lnTo>
                  <a:lnTo>
                    <a:pt x="153" y="16"/>
                  </a:lnTo>
                  <a:lnTo>
                    <a:pt x="161" y="20"/>
                  </a:lnTo>
                  <a:lnTo>
                    <a:pt x="168" y="27"/>
                  </a:lnTo>
                  <a:lnTo>
                    <a:pt x="174" y="34"/>
                  </a:lnTo>
                  <a:lnTo>
                    <a:pt x="241" y="157"/>
                  </a:lnTo>
                  <a:lnTo>
                    <a:pt x="244" y="163"/>
                  </a:lnTo>
                  <a:lnTo>
                    <a:pt x="244" y="170"/>
                  </a:lnTo>
                  <a:lnTo>
                    <a:pt x="240" y="177"/>
                  </a:lnTo>
                  <a:lnTo>
                    <a:pt x="233" y="181"/>
                  </a:lnTo>
                  <a:lnTo>
                    <a:pt x="141" y="22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17" name="Freeform 233"/>
            <p:cNvSpPr>
              <a:spLocks/>
            </p:cNvSpPr>
            <p:nvPr/>
          </p:nvSpPr>
          <p:spPr bwMode="auto">
            <a:xfrm>
              <a:off x="1233" y="3581"/>
              <a:ext cx="20" cy="32"/>
            </a:xfrm>
            <a:custGeom>
              <a:avLst/>
              <a:gdLst/>
              <a:ahLst/>
              <a:cxnLst>
                <a:cxn ang="0">
                  <a:pos x="104" y="190"/>
                </a:cxn>
                <a:cxn ang="0">
                  <a:pos x="112" y="191"/>
                </a:cxn>
                <a:cxn ang="0">
                  <a:pos x="116" y="188"/>
                </a:cxn>
                <a:cxn ang="0">
                  <a:pos x="118" y="184"/>
                </a:cxn>
                <a:cxn ang="0">
                  <a:pos x="118" y="177"/>
                </a:cxn>
                <a:cxn ang="0">
                  <a:pos x="83" y="36"/>
                </a:cxn>
                <a:cxn ang="0">
                  <a:pos x="80" y="28"/>
                </a:cxn>
                <a:cxn ang="0">
                  <a:pos x="74" y="22"/>
                </a:cxn>
                <a:cxn ang="0">
                  <a:pos x="68" y="15"/>
                </a:cxn>
                <a:cxn ang="0">
                  <a:pos x="60" y="11"/>
                </a:cxn>
                <a:cxn ang="0">
                  <a:pos x="17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1" y="8"/>
                </a:cxn>
                <a:cxn ang="0">
                  <a:pos x="0" y="15"/>
                </a:cxn>
                <a:cxn ang="0">
                  <a:pos x="11" y="144"/>
                </a:cxn>
                <a:cxn ang="0">
                  <a:pos x="13" y="152"/>
                </a:cxn>
                <a:cxn ang="0">
                  <a:pos x="18" y="160"/>
                </a:cxn>
                <a:cxn ang="0">
                  <a:pos x="25" y="166"/>
                </a:cxn>
                <a:cxn ang="0">
                  <a:pos x="33" y="169"/>
                </a:cxn>
                <a:cxn ang="0">
                  <a:pos x="104" y="190"/>
                </a:cxn>
              </a:cxnLst>
              <a:rect l="0" t="0" r="r" b="b"/>
              <a:pathLst>
                <a:path w="118" h="191">
                  <a:moveTo>
                    <a:pt x="104" y="190"/>
                  </a:moveTo>
                  <a:lnTo>
                    <a:pt x="112" y="191"/>
                  </a:lnTo>
                  <a:lnTo>
                    <a:pt x="116" y="188"/>
                  </a:lnTo>
                  <a:lnTo>
                    <a:pt x="118" y="184"/>
                  </a:lnTo>
                  <a:lnTo>
                    <a:pt x="118" y="177"/>
                  </a:lnTo>
                  <a:lnTo>
                    <a:pt x="83" y="36"/>
                  </a:lnTo>
                  <a:lnTo>
                    <a:pt x="80" y="28"/>
                  </a:lnTo>
                  <a:lnTo>
                    <a:pt x="74" y="22"/>
                  </a:lnTo>
                  <a:lnTo>
                    <a:pt x="68" y="15"/>
                  </a:lnTo>
                  <a:lnTo>
                    <a:pt x="60" y="11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1" y="144"/>
                  </a:lnTo>
                  <a:lnTo>
                    <a:pt x="13" y="152"/>
                  </a:lnTo>
                  <a:lnTo>
                    <a:pt x="18" y="160"/>
                  </a:lnTo>
                  <a:lnTo>
                    <a:pt x="25" y="166"/>
                  </a:lnTo>
                  <a:lnTo>
                    <a:pt x="33" y="169"/>
                  </a:lnTo>
                  <a:lnTo>
                    <a:pt x="104" y="190"/>
                  </a:lnTo>
                  <a:close/>
                </a:path>
              </a:pathLst>
            </a:custGeom>
            <a:solidFill>
              <a:srgbClr val="EDED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18" name="Freeform 234"/>
            <p:cNvSpPr>
              <a:spLocks/>
            </p:cNvSpPr>
            <p:nvPr/>
          </p:nvSpPr>
          <p:spPr bwMode="auto">
            <a:xfrm>
              <a:off x="1208" y="3605"/>
              <a:ext cx="81" cy="38"/>
            </a:xfrm>
            <a:custGeom>
              <a:avLst/>
              <a:gdLst/>
              <a:ahLst/>
              <a:cxnLst>
                <a:cxn ang="0">
                  <a:pos x="118" y="132"/>
                </a:cxn>
                <a:cxn ang="0">
                  <a:pos x="88" y="82"/>
                </a:cxn>
                <a:cxn ang="0">
                  <a:pos x="85" y="75"/>
                </a:cxn>
                <a:cxn ang="0">
                  <a:pos x="85" y="67"/>
                </a:cxn>
                <a:cxn ang="0">
                  <a:pos x="89" y="60"/>
                </a:cxn>
                <a:cxn ang="0">
                  <a:pos x="95" y="56"/>
                </a:cxn>
                <a:cxn ang="0">
                  <a:pos x="146" y="32"/>
                </a:cxn>
                <a:cxn ang="0">
                  <a:pos x="151" y="31"/>
                </a:cxn>
                <a:cxn ang="0">
                  <a:pos x="155" y="30"/>
                </a:cxn>
                <a:cxn ang="0">
                  <a:pos x="160" y="29"/>
                </a:cxn>
                <a:cxn ang="0">
                  <a:pos x="164" y="28"/>
                </a:cxn>
                <a:cxn ang="0">
                  <a:pos x="170" y="28"/>
                </a:cxn>
                <a:cxn ang="0">
                  <a:pos x="175" y="28"/>
                </a:cxn>
                <a:cxn ang="0">
                  <a:pos x="179" y="28"/>
                </a:cxn>
                <a:cxn ang="0">
                  <a:pos x="184" y="29"/>
                </a:cxn>
                <a:cxn ang="0">
                  <a:pos x="255" y="50"/>
                </a:cxn>
                <a:cxn ang="0">
                  <a:pos x="259" y="51"/>
                </a:cxn>
                <a:cxn ang="0">
                  <a:pos x="264" y="51"/>
                </a:cxn>
                <a:cxn ang="0">
                  <a:pos x="269" y="51"/>
                </a:cxn>
                <a:cxn ang="0">
                  <a:pos x="274" y="51"/>
                </a:cxn>
                <a:cxn ang="0">
                  <a:pos x="279" y="50"/>
                </a:cxn>
                <a:cxn ang="0">
                  <a:pos x="284" y="50"/>
                </a:cxn>
                <a:cxn ang="0">
                  <a:pos x="289" y="48"/>
                </a:cxn>
                <a:cxn ang="0">
                  <a:pos x="292" y="47"/>
                </a:cxn>
                <a:cxn ang="0">
                  <a:pos x="384" y="5"/>
                </a:cxn>
                <a:cxn ang="0">
                  <a:pos x="389" y="4"/>
                </a:cxn>
                <a:cxn ang="0">
                  <a:pos x="394" y="2"/>
                </a:cxn>
                <a:cxn ang="0">
                  <a:pos x="398" y="1"/>
                </a:cxn>
                <a:cxn ang="0">
                  <a:pos x="404" y="1"/>
                </a:cxn>
                <a:cxn ang="0">
                  <a:pos x="408" y="0"/>
                </a:cxn>
                <a:cxn ang="0">
                  <a:pos x="413" y="0"/>
                </a:cxn>
                <a:cxn ang="0">
                  <a:pos x="417" y="0"/>
                </a:cxn>
                <a:cxn ang="0">
                  <a:pos x="422" y="1"/>
                </a:cxn>
                <a:cxn ang="0">
                  <a:pos x="475" y="10"/>
                </a:cxn>
                <a:cxn ang="0">
                  <a:pos x="482" y="12"/>
                </a:cxn>
                <a:cxn ang="0">
                  <a:pos x="484" y="14"/>
                </a:cxn>
                <a:cxn ang="0">
                  <a:pos x="483" y="18"/>
                </a:cxn>
                <a:cxn ang="0">
                  <a:pos x="477" y="22"/>
                </a:cxn>
                <a:cxn ang="0">
                  <a:pos x="70" y="227"/>
                </a:cxn>
                <a:cxn ang="0">
                  <a:pos x="65" y="229"/>
                </a:cxn>
                <a:cxn ang="0">
                  <a:pos x="60" y="230"/>
                </a:cxn>
                <a:cxn ang="0">
                  <a:pos x="56" y="230"/>
                </a:cxn>
                <a:cxn ang="0">
                  <a:pos x="51" y="230"/>
                </a:cxn>
                <a:cxn ang="0">
                  <a:pos x="47" y="230"/>
                </a:cxn>
                <a:cxn ang="0">
                  <a:pos x="42" y="229"/>
                </a:cxn>
                <a:cxn ang="0">
                  <a:pos x="38" y="228"/>
                </a:cxn>
                <a:cxn ang="0">
                  <a:pos x="35" y="227"/>
                </a:cxn>
                <a:cxn ang="0">
                  <a:pos x="7" y="212"/>
                </a:cxn>
                <a:cxn ang="0">
                  <a:pos x="2" y="208"/>
                </a:cxn>
                <a:cxn ang="0">
                  <a:pos x="0" y="203"/>
                </a:cxn>
                <a:cxn ang="0">
                  <a:pos x="2" y="199"/>
                </a:cxn>
                <a:cxn ang="0">
                  <a:pos x="7" y="194"/>
                </a:cxn>
                <a:cxn ang="0">
                  <a:pos x="118" y="132"/>
                </a:cxn>
              </a:cxnLst>
              <a:rect l="0" t="0" r="r" b="b"/>
              <a:pathLst>
                <a:path w="484" h="230">
                  <a:moveTo>
                    <a:pt x="118" y="132"/>
                  </a:moveTo>
                  <a:lnTo>
                    <a:pt x="88" y="82"/>
                  </a:lnTo>
                  <a:lnTo>
                    <a:pt x="85" y="75"/>
                  </a:lnTo>
                  <a:lnTo>
                    <a:pt x="85" y="67"/>
                  </a:lnTo>
                  <a:lnTo>
                    <a:pt x="89" y="60"/>
                  </a:lnTo>
                  <a:lnTo>
                    <a:pt x="95" y="56"/>
                  </a:lnTo>
                  <a:lnTo>
                    <a:pt x="146" y="32"/>
                  </a:lnTo>
                  <a:lnTo>
                    <a:pt x="151" y="31"/>
                  </a:lnTo>
                  <a:lnTo>
                    <a:pt x="155" y="30"/>
                  </a:lnTo>
                  <a:lnTo>
                    <a:pt x="160" y="29"/>
                  </a:lnTo>
                  <a:lnTo>
                    <a:pt x="164" y="28"/>
                  </a:lnTo>
                  <a:lnTo>
                    <a:pt x="170" y="28"/>
                  </a:lnTo>
                  <a:lnTo>
                    <a:pt x="175" y="28"/>
                  </a:lnTo>
                  <a:lnTo>
                    <a:pt x="179" y="28"/>
                  </a:lnTo>
                  <a:lnTo>
                    <a:pt x="184" y="29"/>
                  </a:lnTo>
                  <a:lnTo>
                    <a:pt x="255" y="50"/>
                  </a:lnTo>
                  <a:lnTo>
                    <a:pt x="259" y="51"/>
                  </a:lnTo>
                  <a:lnTo>
                    <a:pt x="264" y="51"/>
                  </a:lnTo>
                  <a:lnTo>
                    <a:pt x="269" y="51"/>
                  </a:lnTo>
                  <a:lnTo>
                    <a:pt x="274" y="51"/>
                  </a:lnTo>
                  <a:lnTo>
                    <a:pt x="279" y="50"/>
                  </a:lnTo>
                  <a:lnTo>
                    <a:pt x="284" y="50"/>
                  </a:lnTo>
                  <a:lnTo>
                    <a:pt x="289" y="48"/>
                  </a:lnTo>
                  <a:lnTo>
                    <a:pt x="292" y="47"/>
                  </a:lnTo>
                  <a:lnTo>
                    <a:pt x="384" y="5"/>
                  </a:lnTo>
                  <a:lnTo>
                    <a:pt x="389" y="4"/>
                  </a:lnTo>
                  <a:lnTo>
                    <a:pt x="394" y="2"/>
                  </a:lnTo>
                  <a:lnTo>
                    <a:pt x="398" y="1"/>
                  </a:lnTo>
                  <a:lnTo>
                    <a:pt x="404" y="1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1"/>
                  </a:lnTo>
                  <a:lnTo>
                    <a:pt x="475" y="10"/>
                  </a:lnTo>
                  <a:lnTo>
                    <a:pt x="482" y="12"/>
                  </a:lnTo>
                  <a:lnTo>
                    <a:pt x="484" y="14"/>
                  </a:lnTo>
                  <a:lnTo>
                    <a:pt x="483" y="18"/>
                  </a:lnTo>
                  <a:lnTo>
                    <a:pt x="477" y="22"/>
                  </a:lnTo>
                  <a:lnTo>
                    <a:pt x="70" y="227"/>
                  </a:lnTo>
                  <a:lnTo>
                    <a:pt x="65" y="229"/>
                  </a:lnTo>
                  <a:lnTo>
                    <a:pt x="60" y="230"/>
                  </a:lnTo>
                  <a:lnTo>
                    <a:pt x="56" y="230"/>
                  </a:lnTo>
                  <a:lnTo>
                    <a:pt x="51" y="230"/>
                  </a:lnTo>
                  <a:lnTo>
                    <a:pt x="47" y="230"/>
                  </a:lnTo>
                  <a:lnTo>
                    <a:pt x="42" y="229"/>
                  </a:lnTo>
                  <a:lnTo>
                    <a:pt x="38" y="228"/>
                  </a:lnTo>
                  <a:lnTo>
                    <a:pt x="35" y="227"/>
                  </a:lnTo>
                  <a:lnTo>
                    <a:pt x="7" y="212"/>
                  </a:lnTo>
                  <a:lnTo>
                    <a:pt x="2" y="208"/>
                  </a:lnTo>
                  <a:lnTo>
                    <a:pt x="0" y="203"/>
                  </a:lnTo>
                  <a:lnTo>
                    <a:pt x="2" y="199"/>
                  </a:lnTo>
                  <a:lnTo>
                    <a:pt x="7" y="194"/>
                  </a:lnTo>
                  <a:lnTo>
                    <a:pt x="118" y="132"/>
                  </a:lnTo>
                  <a:close/>
                </a:path>
              </a:pathLst>
            </a:custGeom>
            <a:solidFill>
              <a:srgbClr val="F9F9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19" name="Freeform 235"/>
            <p:cNvSpPr>
              <a:spLocks/>
            </p:cNvSpPr>
            <p:nvPr/>
          </p:nvSpPr>
          <p:spPr bwMode="auto">
            <a:xfrm>
              <a:off x="1184" y="3596"/>
              <a:ext cx="43" cy="41"/>
            </a:xfrm>
            <a:custGeom>
              <a:avLst/>
              <a:gdLst/>
              <a:ahLst/>
              <a:cxnLst>
                <a:cxn ang="0">
                  <a:pos x="9" y="44"/>
                </a:cxn>
                <a:cxn ang="0">
                  <a:pos x="2" y="42"/>
                </a:cxn>
                <a:cxn ang="0">
                  <a:pos x="0" y="38"/>
                </a:cxn>
                <a:cxn ang="0">
                  <a:pos x="2" y="35"/>
                </a:cxn>
                <a:cxn ang="0">
                  <a:pos x="8" y="32"/>
                </a:cxn>
                <a:cxn ang="0">
                  <a:pos x="71" y="4"/>
                </a:cxn>
                <a:cxn ang="0">
                  <a:pos x="76" y="2"/>
                </a:cxn>
                <a:cxn ang="0">
                  <a:pos x="80" y="1"/>
                </a:cxn>
                <a:cxn ang="0">
                  <a:pos x="85" y="0"/>
                </a:cxn>
                <a:cxn ang="0">
                  <a:pos x="89" y="0"/>
                </a:cxn>
                <a:cxn ang="0">
                  <a:pos x="94" y="0"/>
                </a:cxn>
                <a:cxn ang="0">
                  <a:pos x="98" y="1"/>
                </a:cxn>
                <a:cxn ang="0">
                  <a:pos x="103" y="2"/>
                </a:cxn>
                <a:cxn ang="0">
                  <a:pos x="107" y="4"/>
                </a:cxn>
                <a:cxn ang="0">
                  <a:pos x="155" y="23"/>
                </a:cxn>
                <a:cxn ang="0">
                  <a:pos x="162" y="26"/>
                </a:cxn>
                <a:cxn ang="0">
                  <a:pos x="171" y="33"/>
                </a:cxn>
                <a:cxn ang="0">
                  <a:pos x="178" y="40"/>
                </a:cxn>
                <a:cxn ang="0">
                  <a:pos x="184" y="46"/>
                </a:cxn>
                <a:cxn ang="0">
                  <a:pos x="213" y="98"/>
                </a:cxn>
                <a:cxn ang="0">
                  <a:pos x="218" y="106"/>
                </a:cxn>
                <a:cxn ang="0">
                  <a:pos x="223" y="115"/>
                </a:cxn>
                <a:cxn ang="0">
                  <a:pos x="229" y="124"/>
                </a:cxn>
                <a:cxn ang="0">
                  <a:pos x="234" y="132"/>
                </a:cxn>
                <a:cxn ang="0">
                  <a:pos x="254" y="166"/>
                </a:cxn>
                <a:cxn ang="0">
                  <a:pos x="256" y="172"/>
                </a:cxn>
                <a:cxn ang="0">
                  <a:pos x="256" y="180"/>
                </a:cxn>
                <a:cxn ang="0">
                  <a:pos x="253" y="187"/>
                </a:cxn>
                <a:cxn ang="0">
                  <a:pos x="247" y="193"/>
                </a:cxn>
                <a:cxn ang="0">
                  <a:pos x="153" y="244"/>
                </a:cxn>
                <a:cxn ang="0">
                  <a:pos x="146" y="247"/>
                </a:cxn>
                <a:cxn ang="0">
                  <a:pos x="139" y="245"/>
                </a:cxn>
                <a:cxn ang="0">
                  <a:pos x="134" y="241"/>
                </a:cxn>
                <a:cxn ang="0">
                  <a:pos x="131" y="234"/>
                </a:cxn>
                <a:cxn ang="0">
                  <a:pos x="90" y="83"/>
                </a:cxn>
                <a:cxn ang="0">
                  <a:pos x="87" y="76"/>
                </a:cxn>
                <a:cxn ang="0">
                  <a:pos x="80" y="69"/>
                </a:cxn>
                <a:cxn ang="0">
                  <a:pos x="73" y="63"/>
                </a:cxn>
                <a:cxn ang="0">
                  <a:pos x="65" y="60"/>
                </a:cxn>
                <a:cxn ang="0">
                  <a:pos x="9" y="44"/>
                </a:cxn>
              </a:cxnLst>
              <a:rect l="0" t="0" r="r" b="b"/>
              <a:pathLst>
                <a:path w="256" h="247">
                  <a:moveTo>
                    <a:pt x="9" y="44"/>
                  </a:moveTo>
                  <a:lnTo>
                    <a:pt x="2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2"/>
                  </a:lnTo>
                  <a:lnTo>
                    <a:pt x="71" y="4"/>
                  </a:lnTo>
                  <a:lnTo>
                    <a:pt x="76" y="2"/>
                  </a:lnTo>
                  <a:lnTo>
                    <a:pt x="80" y="1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4" y="0"/>
                  </a:lnTo>
                  <a:lnTo>
                    <a:pt x="98" y="1"/>
                  </a:lnTo>
                  <a:lnTo>
                    <a:pt x="103" y="2"/>
                  </a:lnTo>
                  <a:lnTo>
                    <a:pt x="107" y="4"/>
                  </a:lnTo>
                  <a:lnTo>
                    <a:pt x="155" y="23"/>
                  </a:lnTo>
                  <a:lnTo>
                    <a:pt x="162" y="26"/>
                  </a:lnTo>
                  <a:lnTo>
                    <a:pt x="171" y="33"/>
                  </a:lnTo>
                  <a:lnTo>
                    <a:pt x="178" y="40"/>
                  </a:lnTo>
                  <a:lnTo>
                    <a:pt x="184" y="46"/>
                  </a:lnTo>
                  <a:lnTo>
                    <a:pt x="213" y="98"/>
                  </a:lnTo>
                  <a:lnTo>
                    <a:pt x="218" y="106"/>
                  </a:lnTo>
                  <a:lnTo>
                    <a:pt x="223" y="115"/>
                  </a:lnTo>
                  <a:lnTo>
                    <a:pt x="229" y="124"/>
                  </a:lnTo>
                  <a:lnTo>
                    <a:pt x="234" y="132"/>
                  </a:lnTo>
                  <a:lnTo>
                    <a:pt x="254" y="166"/>
                  </a:lnTo>
                  <a:lnTo>
                    <a:pt x="256" y="172"/>
                  </a:lnTo>
                  <a:lnTo>
                    <a:pt x="256" y="180"/>
                  </a:lnTo>
                  <a:lnTo>
                    <a:pt x="253" y="187"/>
                  </a:lnTo>
                  <a:lnTo>
                    <a:pt x="247" y="193"/>
                  </a:lnTo>
                  <a:lnTo>
                    <a:pt x="153" y="244"/>
                  </a:lnTo>
                  <a:lnTo>
                    <a:pt x="146" y="247"/>
                  </a:lnTo>
                  <a:lnTo>
                    <a:pt x="139" y="245"/>
                  </a:lnTo>
                  <a:lnTo>
                    <a:pt x="134" y="241"/>
                  </a:lnTo>
                  <a:lnTo>
                    <a:pt x="131" y="234"/>
                  </a:lnTo>
                  <a:lnTo>
                    <a:pt x="90" y="83"/>
                  </a:lnTo>
                  <a:lnTo>
                    <a:pt x="87" y="76"/>
                  </a:lnTo>
                  <a:lnTo>
                    <a:pt x="80" y="69"/>
                  </a:lnTo>
                  <a:lnTo>
                    <a:pt x="73" y="63"/>
                  </a:lnTo>
                  <a:lnTo>
                    <a:pt x="65" y="60"/>
                  </a:lnTo>
                  <a:lnTo>
                    <a:pt x="9" y="4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0" name="Freeform 236"/>
            <p:cNvSpPr>
              <a:spLocks/>
            </p:cNvSpPr>
            <p:nvPr/>
          </p:nvSpPr>
          <p:spPr bwMode="auto">
            <a:xfrm>
              <a:off x="1184" y="3596"/>
              <a:ext cx="27" cy="10"/>
            </a:xfrm>
            <a:custGeom>
              <a:avLst/>
              <a:gdLst/>
              <a:ahLst/>
              <a:cxnLst>
                <a:cxn ang="0">
                  <a:pos x="9" y="44"/>
                </a:cxn>
                <a:cxn ang="0">
                  <a:pos x="2" y="42"/>
                </a:cxn>
                <a:cxn ang="0">
                  <a:pos x="0" y="38"/>
                </a:cxn>
                <a:cxn ang="0">
                  <a:pos x="2" y="35"/>
                </a:cxn>
                <a:cxn ang="0">
                  <a:pos x="8" y="32"/>
                </a:cxn>
                <a:cxn ang="0">
                  <a:pos x="71" y="4"/>
                </a:cxn>
                <a:cxn ang="0">
                  <a:pos x="76" y="2"/>
                </a:cxn>
                <a:cxn ang="0">
                  <a:pos x="80" y="1"/>
                </a:cxn>
                <a:cxn ang="0">
                  <a:pos x="85" y="0"/>
                </a:cxn>
                <a:cxn ang="0">
                  <a:pos x="89" y="0"/>
                </a:cxn>
                <a:cxn ang="0">
                  <a:pos x="94" y="0"/>
                </a:cxn>
                <a:cxn ang="0">
                  <a:pos x="98" y="1"/>
                </a:cxn>
                <a:cxn ang="0">
                  <a:pos x="103" y="2"/>
                </a:cxn>
                <a:cxn ang="0">
                  <a:pos x="107" y="4"/>
                </a:cxn>
                <a:cxn ang="0">
                  <a:pos x="155" y="23"/>
                </a:cxn>
                <a:cxn ang="0">
                  <a:pos x="160" y="26"/>
                </a:cxn>
                <a:cxn ang="0">
                  <a:pos x="162" y="29"/>
                </a:cxn>
                <a:cxn ang="0">
                  <a:pos x="160" y="34"/>
                </a:cxn>
                <a:cxn ang="0">
                  <a:pos x="155" y="37"/>
                </a:cxn>
                <a:cxn ang="0">
                  <a:pos x="103" y="58"/>
                </a:cxn>
                <a:cxn ang="0">
                  <a:pos x="98" y="59"/>
                </a:cxn>
                <a:cxn ang="0">
                  <a:pos x="94" y="60"/>
                </a:cxn>
                <a:cxn ang="0">
                  <a:pos x="89" y="60"/>
                </a:cxn>
                <a:cxn ang="0">
                  <a:pos x="85" y="61"/>
                </a:cxn>
                <a:cxn ang="0">
                  <a:pos x="79" y="61"/>
                </a:cxn>
                <a:cxn ang="0">
                  <a:pos x="74" y="61"/>
                </a:cxn>
                <a:cxn ang="0">
                  <a:pos x="70" y="61"/>
                </a:cxn>
                <a:cxn ang="0">
                  <a:pos x="65" y="60"/>
                </a:cxn>
                <a:cxn ang="0">
                  <a:pos x="9" y="44"/>
                </a:cxn>
              </a:cxnLst>
              <a:rect l="0" t="0" r="r" b="b"/>
              <a:pathLst>
                <a:path w="162" h="61">
                  <a:moveTo>
                    <a:pt x="9" y="44"/>
                  </a:moveTo>
                  <a:lnTo>
                    <a:pt x="2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2"/>
                  </a:lnTo>
                  <a:lnTo>
                    <a:pt x="71" y="4"/>
                  </a:lnTo>
                  <a:lnTo>
                    <a:pt x="76" y="2"/>
                  </a:lnTo>
                  <a:lnTo>
                    <a:pt x="80" y="1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4" y="0"/>
                  </a:lnTo>
                  <a:lnTo>
                    <a:pt x="98" y="1"/>
                  </a:lnTo>
                  <a:lnTo>
                    <a:pt x="103" y="2"/>
                  </a:lnTo>
                  <a:lnTo>
                    <a:pt x="107" y="4"/>
                  </a:lnTo>
                  <a:lnTo>
                    <a:pt x="155" y="23"/>
                  </a:lnTo>
                  <a:lnTo>
                    <a:pt x="160" y="26"/>
                  </a:lnTo>
                  <a:lnTo>
                    <a:pt x="162" y="29"/>
                  </a:lnTo>
                  <a:lnTo>
                    <a:pt x="160" y="34"/>
                  </a:lnTo>
                  <a:lnTo>
                    <a:pt x="155" y="37"/>
                  </a:lnTo>
                  <a:lnTo>
                    <a:pt x="103" y="58"/>
                  </a:lnTo>
                  <a:lnTo>
                    <a:pt x="98" y="59"/>
                  </a:lnTo>
                  <a:lnTo>
                    <a:pt x="94" y="60"/>
                  </a:lnTo>
                  <a:lnTo>
                    <a:pt x="89" y="60"/>
                  </a:lnTo>
                  <a:lnTo>
                    <a:pt x="85" y="61"/>
                  </a:lnTo>
                  <a:lnTo>
                    <a:pt x="79" y="61"/>
                  </a:lnTo>
                  <a:lnTo>
                    <a:pt x="74" y="61"/>
                  </a:lnTo>
                  <a:lnTo>
                    <a:pt x="70" y="61"/>
                  </a:lnTo>
                  <a:lnTo>
                    <a:pt x="65" y="60"/>
                  </a:lnTo>
                  <a:lnTo>
                    <a:pt x="9" y="4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1" name="Freeform 237"/>
            <p:cNvSpPr>
              <a:spLocks/>
            </p:cNvSpPr>
            <p:nvPr/>
          </p:nvSpPr>
          <p:spPr bwMode="auto">
            <a:xfrm>
              <a:off x="1235" y="3575"/>
              <a:ext cx="24" cy="9"/>
            </a:xfrm>
            <a:custGeom>
              <a:avLst/>
              <a:gdLst/>
              <a:ahLst/>
              <a:cxnLst>
                <a:cxn ang="0">
                  <a:pos x="7" y="24"/>
                </a:cxn>
                <a:cxn ang="0">
                  <a:pos x="1" y="27"/>
                </a:cxn>
                <a:cxn ang="0">
                  <a:pos x="0" y="31"/>
                </a:cxn>
                <a:cxn ang="0">
                  <a:pos x="2" y="34"/>
                </a:cxn>
                <a:cxn ang="0">
                  <a:pos x="8" y="36"/>
                </a:cxn>
                <a:cxn ang="0">
                  <a:pos x="51" y="47"/>
                </a:cxn>
                <a:cxn ang="0">
                  <a:pos x="55" y="49"/>
                </a:cxn>
                <a:cxn ang="0">
                  <a:pos x="60" y="50"/>
                </a:cxn>
                <a:cxn ang="0">
                  <a:pos x="64" y="50"/>
                </a:cxn>
                <a:cxn ang="0">
                  <a:pos x="70" y="50"/>
                </a:cxn>
                <a:cxn ang="0">
                  <a:pos x="74" y="49"/>
                </a:cxn>
                <a:cxn ang="0">
                  <a:pos x="79" y="47"/>
                </a:cxn>
                <a:cxn ang="0">
                  <a:pos x="83" y="46"/>
                </a:cxn>
                <a:cxn ang="0">
                  <a:pos x="88" y="45"/>
                </a:cxn>
                <a:cxn ang="0">
                  <a:pos x="136" y="25"/>
                </a:cxn>
                <a:cxn ang="0">
                  <a:pos x="142" y="22"/>
                </a:cxn>
                <a:cxn ang="0">
                  <a:pos x="144" y="18"/>
                </a:cxn>
                <a:cxn ang="0">
                  <a:pos x="142" y="15"/>
                </a:cxn>
                <a:cxn ang="0">
                  <a:pos x="136" y="13"/>
                </a:cxn>
                <a:cxn ang="0">
                  <a:pos x="88" y="1"/>
                </a:cxn>
                <a:cxn ang="0">
                  <a:pos x="83" y="0"/>
                </a:cxn>
                <a:cxn ang="0">
                  <a:pos x="79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4" y="1"/>
                </a:cxn>
                <a:cxn ang="0">
                  <a:pos x="60" y="2"/>
                </a:cxn>
                <a:cxn ang="0">
                  <a:pos x="55" y="4"/>
                </a:cxn>
                <a:cxn ang="0">
                  <a:pos x="51" y="5"/>
                </a:cxn>
                <a:cxn ang="0">
                  <a:pos x="7" y="24"/>
                </a:cxn>
              </a:cxnLst>
              <a:rect l="0" t="0" r="r" b="b"/>
              <a:pathLst>
                <a:path w="144" h="50">
                  <a:moveTo>
                    <a:pt x="7" y="24"/>
                  </a:moveTo>
                  <a:lnTo>
                    <a:pt x="1" y="27"/>
                  </a:lnTo>
                  <a:lnTo>
                    <a:pt x="0" y="31"/>
                  </a:lnTo>
                  <a:lnTo>
                    <a:pt x="2" y="34"/>
                  </a:lnTo>
                  <a:lnTo>
                    <a:pt x="8" y="36"/>
                  </a:lnTo>
                  <a:lnTo>
                    <a:pt x="51" y="47"/>
                  </a:lnTo>
                  <a:lnTo>
                    <a:pt x="55" y="49"/>
                  </a:lnTo>
                  <a:lnTo>
                    <a:pt x="60" y="50"/>
                  </a:lnTo>
                  <a:lnTo>
                    <a:pt x="64" y="50"/>
                  </a:lnTo>
                  <a:lnTo>
                    <a:pt x="70" y="50"/>
                  </a:lnTo>
                  <a:lnTo>
                    <a:pt x="74" y="49"/>
                  </a:lnTo>
                  <a:lnTo>
                    <a:pt x="79" y="47"/>
                  </a:lnTo>
                  <a:lnTo>
                    <a:pt x="83" y="46"/>
                  </a:lnTo>
                  <a:lnTo>
                    <a:pt x="88" y="45"/>
                  </a:lnTo>
                  <a:lnTo>
                    <a:pt x="136" y="25"/>
                  </a:lnTo>
                  <a:lnTo>
                    <a:pt x="142" y="22"/>
                  </a:lnTo>
                  <a:lnTo>
                    <a:pt x="144" y="18"/>
                  </a:lnTo>
                  <a:lnTo>
                    <a:pt x="142" y="15"/>
                  </a:lnTo>
                  <a:lnTo>
                    <a:pt x="136" y="13"/>
                  </a:lnTo>
                  <a:lnTo>
                    <a:pt x="88" y="1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4" y="1"/>
                  </a:lnTo>
                  <a:lnTo>
                    <a:pt x="60" y="2"/>
                  </a:lnTo>
                  <a:lnTo>
                    <a:pt x="55" y="4"/>
                  </a:lnTo>
                  <a:lnTo>
                    <a:pt x="51" y="5"/>
                  </a:lnTo>
                  <a:lnTo>
                    <a:pt x="7" y="24"/>
                  </a:lnTo>
                  <a:close/>
                </a:path>
              </a:pathLst>
            </a:custGeom>
            <a:solidFill>
              <a:srgbClr val="F9F9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2" name="Freeform 238"/>
            <p:cNvSpPr>
              <a:spLocks/>
            </p:cNvSpPr>
            <p:nvPr/>
          </p:nvSpPr>
          <p:spPr bwMode="auto">
            <a:xfrm>
              <a:off x="1054" y="3290"/>
              <a:ext cx="224" cy="362"/>
            </a:xfrm>
            <a:custGeom>
              <a:avLst/>
              <a:gdLst/>
              <a:ahLst/>
              <a:cxnLst>
                <a:cxn ang="0">
                  <a:pos x="46" y="283"/>
                </a:cxn>
                <a:cxn ang="0">
                  <a:pos x="26" y="301"/>
                </a:cxn>
                <a:cxn ang="0">
                  <a:pos x="10" y="324"/>
                </a:cxn>
                <a:cxn ang="0">
                  <a:pos x="1" y="351"/>
                </a:cxn>
                <a:cxn ang="0">
                  <a:pos x="10" y="2038"/>
                </a:cxn>
                <a:cxn ang="0">
                  <a:pos x="16" y="2064"/>
                </a:cxn>
                <a:cxn ang="0">
                  <a:pos x="29" y="2086"/>
                </a:cxn>
                <a:cxn ang="0">
                  <a:pos x="50" y="2103"/>
                </a:cxn>
                <a:cxn ang="0">
                  <a:pos x="76" y="2111"/>
                </a:cxn>
                <a:cxn ang="0">
                  <a:pos x="598" y="2178"/>
                </a:cxn>
                <a:cxn ang="0">
                  <a:pos x="629" y="2176"/>
                </a:cxn>
                <a:cxn ang="0">
                  <a:pos x="659" y="2171"/>
                </a:cxn>
                <a:cxn ang="0">
                  <a:pos x="689" y="2162"/>
                </a:cxn>
                <a:cxn ang="0">
                  <a:pos x="708" y="2153"/>
                </a:cxn>
                <a:cxn ang="0">
                  <a:pos x="755" y="2128"/>
                </a:cxn>
                <a:cxn ang="0">
                  <a:pos x="836" y="2085"/>
                </a:cxn>
                <a:cxn ang="0">
                  <a:pos x="939" y="2031"/>
                </a:cxn>
                <a:cxn ang="0">
                  <a:pos x="1049" y="1975"/>
                </a:cxn>
                <a:cxn ang="0">
                  <a:pos x="1151" y="1921"/>
                </a:cxn>
                <a:cxn ang="0">
                  <a:pos x="1233" y="1878"/>
                </a:cxn>
                <a:cxn ang="0">
                  <a:pos x="1280" y="1854"/>
                </a:cxn>
                <a:cxn ang="0">
                  <a:pos x="1298" y="1842"/>
                </a:cxn>
                <a:cxn ang="0">
                  <a:pos x="1319" y="1822"/>
                </a:cxn>
                <a:cxn ang="0">
                  <a:pos x="1334" y="1797"/>
                </a:cxn>
                <a:cxn ang="0">
                  <a:pos x="1342" y="1770"/>
                </a:cxn>
                <a:cxn ang="0">
                  <a:pos x="1346" y="147"/>
                </a:cxn>
                <a:cxn ang="0">
                  <a:pos x="1340" y="121"/>
                </a:cxn>
                <a:cxn ang="0">
                  <a:pos x="1326" y="98"/>
                </a:cxn>
                <a:cxn ang="0">
                  <a:pos x="1306" y="81"/>
                </a:cxn>
                <a:cxn ang="0">
                  <a:pos x="1280" y="72"/>
                </a:cxn>
                <a:cxn ang="0">
                  <a:pos x="769" y="2"/>
                </a:cxn>
                <a:cxn ang="0">
                  <a:pos x="738" y="2"/>
                </a:cxn>
                <a:cxn ang="0">
                  <a:pos x="707" y="6"/>
                </a:cxn>
                <a:cxn ang="0">
                  <a:pos x="677" y="13"/>
                </a:cxn>
                <a:cxn ang="0">
                  <a:pos x="59" y="276"/>
                </a:cxn>
              </a:cxnLst>
              <a:rect l="0" t="0" r="r" b="b"/>
              <a:pathLst>
                <a:path w="1346" h="2178">
                  <a:moveTo>
                    <a:pt x="59" y="276"/>
                  </a:moveTo>
                  <a:lnTo>
                    <a:pt x="46" y="283"/>
                  </a:lnTo>
                  <a:lnTo>
                    <a:pt x="36" y="291"/>
                  </a:lnTo>
                  <a:lnTo>
                    <a:pt x="26" y="301"/>
                  </a:lnTo>
                  <a:lnTo>
                    <a:pt x="17" y="312"/>
                  </a:lnTo>
                  <a:lnTo>
                    <a:pt x="10" y="324"/>
                  </a:lnTo>
                  <a:lnTo>
                    <a:pt x="5" y="338"/>
                  </a:lnTo>
                  <a:lnTo>
                    <a:pt x="1" y="351"/>
                  </a:lnTo>
                  <a:lnTo>
                    <a:pt x="0" y="365"/>
                  </a:lnTo>
                  <a:lnTo>
                    <a:pt x="10" y="2038"/>
                  </a:lnTo>
                  <a:lnTo>
                    <a:pt x="11" y="2052"/>
                  </a:lnTo>
                  <a:lnTo>
                    <a:pt x="16" y="2064"/>
                  </a:lnTo>
                  <a:lnTo>
                    <a:pt x="21" y="2076"/>
                  </a:lnTo>
                  <a:lnTo>
                    <a:pt x="29" y="2086"/>
                  </a:lnTo>
                  <a:lnTo>
                    <a:pt x="40" y="2095"/>
                  </a:lnTo>
                  <a:lnTo>
                    <a:pt x="50" y="2103"/>
                  </a:lnTo>
                  <a:lnTo>
                    <a:pt x="62" y="2108"/>
                  </a:lnTo>
                  <a:lnTo>
                    <a:pt x="76" y="2111"/>
                  </a:lnTo>
                  <a:lnTo>
                    <a:pt x="585" y="2176"/>
                  </a:lnTo>
                  <a:lnTo>
                    <a:pt x="598" y="2178"/>
                  </a:lnTo>
                  <a:lnTo>
                    <a:pt x="613" y="2178"/>
                  </a:lnTo>
                  <a:lnTo>
                    <a:pt x="629" y="2176"/>
                  </a:lnTo>
                  <a:lnTo>
                    <a:pt x="645" y="2174"/>
                  </a:lnTo>
                  <a:lnTo>
                    <a:pt x="659" y="2171"/>
                  </a:lnTo>
                  <a:lnTo>
                    <a:pt x="675" y="2166"/>
                  </a:lnTo>
                  <a:lnTo>
                    <a:pt x="689" y="2162"/>
                  </a:lnTo>
                  <a:lnTo>
                    <a:pt x="701" y="2156"/>
                  </a:lnTo>
                  <a:lnTo>
                    <a:pt x="708" y="2153"/>
                  </a:lnTo>
                  <a:lnTo>
                    <a:pt x="726" y="2143"/>
                  </a:lnTo>
                  <a:lnTo>
                    <a:pt x="755" y="2128"/>
                  </a:lnTo>
                  <a:lnTo>
                    <a:pt x="792" y="2108"/>
                  </a:lnTo>
                  <a:lnTo>
                    <a:pt x="836" y="2085"/>
                  </a:lnTo>
                  <a:lnTo>
                    <a:pt x="886" y="2059"/>
                  </a:lnTo>
                  <a:lnTo>
                    <a:pt x="939" y="2031"/>
                  </a:lnTo>
                  <a:lnTo>
                    <a:pt x="995" y="2003"/>
                  </a:lnTo>
                  <a:lnTo>
                    <a:pt x="1049" y="1975"/>
                  </a:lnTo>
                  <a:lnTo>
                    <a:pt x="1102" y="1947"/>
                  </a:lnTo>
                  <a:lnTo>
                    <a:pt x="1151" y="1921"/>
                  </a:lnTo>
                  <a:lnTo>
                    <a:pt x="1195" y="1897"/>
                  </a:lnTo>
                  <a:lnTo>
                    <a:pt x="1233" y="1878"/>
                  </a:lnTo>
                  <a:lnTo>
                    <a:pt x="1262" y="1864"/>
                  </a:lnTo>
                  <a:lnTo>
                    <a:pt x="1280" y="1854"/>
                  </a:lnTo>
                  <a:lnTo>
                    <a:pt x="1287" y="1850"/>
                  </a:lnTo>
                  <a:lnTo>
                    <a:pt x="1298" y="1842"/>
                  </a:lnTo>
                  <a:lnTo>
                    <a:pt x="1309" y="1833"/>
                  </a:lnTo>
                  <a:lnTo>
                    <a:pt x="1319" y="1822"/>
                  </a:lnTo>
                  <a:lnTo>
                    <a:pt x="1328" y="1810"/>
                  </a:lnTo>
                  <a:lnTo>
                    <a:pt x="1334" y="1797"/>
                  </a:lnTo>
                  <a:lnTo>
                    <a:pt x="1339" y="1784"/>
                  </a:lnTo>
                  <a:lnTo>
                    <a:pt x="1342" y="1770"/>
                  </a:lnTo>
                  <a:lnTo>
                    <a:pt x="1343" y="1757"/>
                  </a:lnTo>
                  <a:lnTo>
                    <a:pt x="1346" y="147"/>
                  </a:lnTo>
                  <a:lnTo>
                    <a:pt x="1344" y="133"/>
                  </a:lnTo>
                  <a:lnTo>
                    <a:pt x="1340" y="121"/>
                  </a:lnTo>
                  <a:lnTo>
                    <a:pt x="1334" y="108"/>
                  </a:lnTo>
                  <a:lnTo>
                    <a:pt x="1326" y="98"/>
                  </a:lnTo>
                  <a:lnTo>
                    <a:pt x="1316" y="89"/>
                  </a:lnTo>
                  <a:lnTo>
                    <a:pt x="1306" y="81"/>
                  </a:lnTo>
                  <a:lnTo>
                    <a:pt x="1294" y="76"/>
                  </a:lnTo>
                  <a:lnTo>
                    <a:pt x="1280" y="72"/>
                  </a:lnTo>
                  <a:lnTo>
                    <a:pt x="782" y="3"/>
                  </a:lnTo>
                  <a:lnTo>
                    <a:pt x="769" y="2"/>
                  </a:lnTo>
                  <a:lnTo>
                    <a:pt x="754" y="0"/>
                  </a:lnTo>
                  <a:lnTo>
                    <a:pt x="738" y="2"/>
                  </a:lnTo>
                  <a:lnTo>
                    <a:pt x="722" y="3"/>
                  </a:lnTo>
                  <a:lnTo>
                    <a:pt x="707" y="6"/>
                  </a:lnTo>
                  <a:lnTo>
                    <a:pt x="691" y="9"/>
                  </a:lnTo>
                  <a:lnTo>
                    <a:pt x="677" y="13"/>
                  </a:lnTo>
                  <a:lnTo>
                    <a:pt x="665" y="17"/>
                  </a:lnTo>
                  <a:lnTo>
                    <a:pt x="59" y="2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3" name="Freeform 239"/>
            <p:cNvSpPr>
              <a:spLocks/>
            </p:cNvSpPr>
            <p:nvPr/>
          </p:nvSpPr>
          <p:spPr bwMode="auto">
            <a:xfrm>
              <a:off x="1055" y="3291"/>
              <a:ext cx="222" cy="360"/>
            </a:xfrm>
            <a:custGeom>
              <a:avLst/>
              <a:gdLst/>
              <a:ahLst/>
              <a:cxnLst>
                <a:cxn ang="0">
                  <a:pos x="55" y="274"/>
                </a:cxn>
                <a:cxn ang="0">
                  <a:pos x="44" y="279"/>
                </a:cxn>
                <a:cxn ang="0">
                  <a:pos x="34" y="288"/>
                </a:cxn>
                <a:cxn ang="0">
                  <a:pos x="25" y="297"/>
                </a:cxn>
                <a:cxn ang="0">
                  <a:pos x="16" y="307"/>
                </a:cxn>
                <a:cxn ang="0">
                  <a:pos x="9" y="320"/>
                </a:cxn>
                <a:cxn ang="0">
                  <a:pos x="4" y="331"/>
                </a:cxn>
                <a:cxn ang="0">
                  <a:pos x="1" y="343"/>
                </a:cxn>
                <a:cxn ang="0">
                  <a:pos x="0" y="356"/>
                </a:cxn>
                <a:cxn ang="0">
                  <a:pos x="10" y="2030"/>
                </a:cxn>
                <a:cxn ang="0">
                  <a:pos x="11" y="2042"/>
                </a:cxn>
                <a:cxn ang="0">
                  <a:pos x="14" y="2054"/>
                </a:cxn>
                <a:cxn ang="0">
                  <a:pos x="20" y="2065"/>
                </a:cxn>
                <a:cxn ang="0">
                  <a:pos x="28" y="2074"/>
                </a:cxn>
                <a:cxn ang="0">
                  <a:pos x="36" y="2083"/>
                </a:cxn>
                <a:cxn ang="0">
                  <a:pos x="46" y="2090"/>
                </a:cxn>
                <a:cxn ang="0">
                  <a:pos x="57" y="2094"/>
                </a:cxn>
                <a:cxn ang="0">
                  <a:pos x="69" y="2096"/>
                </a:cxn>
                <a:cxn ang="0">
                  <a:pos x="579" y="2162"/>
                </a:cxn>
                <a:cxn ang="0">
                  <a:pos x="592" y="2163"/>
                </a:cxn>
                <a:cxn ang="0">
                  <a:pos x="606" y="2163"/>
                </a:cxn>
                <a:cxn ang="0">
                  <a:pos x="621" y="2162"/>
                </a:cxn>
                <a:cxn ang="0">
                  <a:pos x="636" y="2159"/>
                </a:cxn>
                <a:cxn ang="0">
                  <a:pos x="651" y="2156"/>
                </a:cxn>
                <a:cxn ang="0">
                  <a:pos x="666" y="2152"/>
                </a:cxn>
                <a:cxn ang="0">
                  <a:pos x="679" y="2147"/>
                </a:cxn>
                <a:cxn ang="0">
                  <a:pos x="691" y="2141"/>
                </a:cxn>
                <a:cxn ang="0">
                  <a:pos x="1277" y="1835"/>
                </a:cxn>
                <a:cxn ang="0">
                  <a:pos x="1287" y="1829"/>
                </a:cxn>
                <a:cxn ang="0">
                  <a:pos x="1297" y="1821"/>
                </a:cxn>
                <a:cxn ang="0">
                  <a:pos x="1306" y="1811"/>
                </a:cxn>
                <a:cxn ang="0">
                  <a:pos x="1314" y="1798"/>
                </a:cxn>
                <a:cxn ang="0">
                  <a:pos x="1321" y="1787"/>
                </a:cxn>
                <a:cxn ang="0">
                  <a:pos x="1325" y="1774"/>
                </a:cxn>
                <a:cxn ang="0">
                  <a:pos x="1328" y="1761"/>
                </a:cxn>
                <a:cxn ang="0">
                  <a:pos x="1330" y="1749"/>
                </a:cxn>
                <a:cxn ang="0">
                  <a:pos x="1332" y="139"/>
                </a:cxn>
                <a:cxn ang="0">
                  <a:pos x="1331" y="126"/>
                </a:cxn>
                <a:cxn ang="0">
                  <a:pos x="1327" y="115"/>
                </a:cxn>
                <a:cxn ang="0">
                  <a:pos x="1322" y="104"/>
                </a:cxn>
                <a:cxn ang="0">
                  <a:pos x="1314" y="95"/>
                </a:cxn>
                <a:cxn ang="0">
                  <a:pos x="1306" y="86"/>
                </a:cxn>
                <a:cxn ang="0">
                  <a:pos x="1296" y="79"/>
                </a:cxn>
                <a:cxn ang="0">
                  <a:pos x="1284" y="75"/>
                </a:cxn>
                <a:cxn ang="0">
                  <a:pos x="1272" y="71"/>
                </a:cxn>
                <a:cxn ang="0">
                  <a:pos x="774" y="1"/>
                </a:cxn>
                <a:cxn ang="0">
                  <a:pos x="761" y="0"/>
                </a:cxn>
                <a:cxn ang="0">
                  <a:pos x="747" y="0"/>
                </a:cxn>
                <a:cxn ang="0">
                  <a:pos x="731" y="0"/>
                </a:cxn>
                <a:cxn ang="0">
                  <a:pos x="717" y="3"/>
                </a:cxn>
                <a:cxn ang="0">
                  <a:pos x="701" y="5"/>
                </a:cxn>
                <a:cxn ang="0">
                  <a:pos x="686" y="8"/>
                </a:cxn>
                <a:cxn ang="0">
                  <a:pos x="673" y="12"/>
                </a:cxn>
                <a:cxn ang="0">
                  <a:pos x="660" y="16"/>
                </a:cxn>
                <a:cxn ang="0">
                  <a:pos x="55" y="274"/>
                </a:cxn>
              </a:cxnLst>
              <a:rect l="0" t="0" r="r" b="b"/>
              <a:pathLst>
                <a:path w="1332" h="2163">
                  <a:moveTo>
                    <a:pt x="55" y="274"/>
                  </a:moveTo>
                  <a:lnTo>
                    <a:pt x="44" y="279"/>
                  </a:lnTo>
                  <a:lnTo>
                    <a:pt x="34" y="288"/>
                  </a:lnTo>
                  <a:lnTo>
                    <a:pt x="25" y="297"/>
                  </a:lnTo>
                  <a:lnTo>
                    <a:pt x="16" y="307"/>
                  </a:lnTo>
                  <a:lnTo>
                    <a:pt x="9" y="320"/>
                  </a:lnTo>
                  <a:lnTo>
                    <a:pt x="4" y="331"/>
                  </a:lnTo>
                  <a:lnTo>
                    <a:pt x="1" y="343"/>
                  </a:lnTo>
                  <a:lnTo>
                    <a:pt x="0" y="356"/>
                  </a:lnTo>
                  <a:lnTo>
                    <a:pt x="10" y="2030"/>
                  </a:lnTo>
                  <a:lnTo>
                    <a:pt x="11" y="2042"/>
                  </a:lnTo>
                  <a:lnTo>
                    <a:pt x="14" y="2054"/>
                  </a:lnTo>
                  <a:lnTo>
                    <a:pt x="20" y="2065"/>
                  </a:lnTo>
                  <a:lnTo>
                    <a:pt x="28" y="2074"/>
                  </a:lnTo>
                  <a:lnTo>
                    <a:pt x="36" y="2083"/>
                  </a:lnTo>
                  <a:lnTo>
                    <a:pt x="46" y="2090"/>
                  </a:lnTo>
                  <a:lnTo>
                    <a:pt x="57" y="2094"/>
                  </a:lnTo>
                  <a:lnTo>
                    <a:pt x="69" y="2096"/>
                  </a:lnTo>
                  <a:lnTo>
                    <a:pt x="579" y="2162"/>
                  </a:lnTo>
                  <a:lnTo>
                    <a:pt x="592" y="2163"/>
                  </a:lnTo>
                  <a:lnTo>
                    <a:pt x="606" y="2163"/>
                  </a:lnTo>
                  <a:lnTo>
                    <a:pt x="621" y="2162"/>
                  </a:lnTo>
                  <a:lnTo>
                    <a:pt x="636" y="2159"/>
                  </a:lnTo>
                  <a:lnTo>
                    <a:pt x="651" y="2156"/>
                  </a:lnTo>
                  <a:lnTo>
                    <a:pt x="666" y="2152"/>
                  </a:lnTo>
                  <a:lnTo>
                    <a:pt x="679" y="2147"/>
                  </a:lnTo>
                  <a:lnTo>
                    <a:pt x="691" y="2141"/>
                  </a:lnTo>
                  <a:lnTo>
                    <a:pt x="1277" y="1835"/>
                  </a:lnTo>
                  <a:lnTo>
                    <a:pt x="1287" y="1829"/>
                  </a:lnTo>
                  <a:lnTo>
                    <a:pt x="1297" y="1821"/>
                  </a:lnTo>
                  <a:lnTo>
                    <a:pt x="1306" y="1811"/>
                  </a:lnTo>
                  <a:lnTo>
                    <a:pt x="1314" y="1798"/>
                  </a:lnTo>
                  <a:lnTo>
                    <a:pt x="1321" y="1787"/>
                  </a:lnTo>
                  <a:lnTo>
                    <a:pt x="1325" y="1774"/>
                  </a:lnTo>
                  <a:lnTo>
                    <a:pt x="1328" y="1761"/>
                  </a:lnTo>
                  <a:lnTo>
                    <a:pt x="1330" y="1749"/>
                  </a:lnTo>
                  <a:lnTo>
                    <a:pt x="1332" y="139"/>
                  </a:lnTo>
                  <a:lnTo>
                    <a:pt x="1331" y="126"/>
                  </a:lnTo>
                  <a:lnTo>
                    <a:pt x="1327" y="115"/>
                  </a:lnTo>
                  <a:lnTo>
                    <a:pt x="1322" y="104"/>
                  </a:lnTo>
                  <a:lnTo>
                    <a:pt x="1314" y="95"/>
                  </a:lnTo>
                  <a:lnTo>
                    <a:pt x="1306" y="86"/>
                  </a:lnTo>
                  <a:lnTo>
                    <a:pt x="1296" y="79"/>
                  </a:lnTo>
                  <a:lnTo>
                    <a:pt x="1284" y="75"/>
                  </a:lnTo>
                  <a:lnTo>
                    <a:pt x="1272" y="71"/>
                  </a:lnTo>
                  <a:lnTo>
                    <a:pt x="774" y="1"/>
                  </a:lnTo>
                  <a:lnTo>
                    <a:pt x="761" y="0"/>
                  </a:lnTo>
                  <a:lnTo>
                    <a:pt x="747" y="0"/>
                  </a:lnTo>
                  <a:lnTo>
                    <a:pt x="731" y="0"/>
                  </a:lnTo>
                  <a:lnTo>
                    <a:pt x="717" y="3"/>
                  </a:lnTo>
                  <a:lnTo>
                    <a:pt x="701" y="5"/>
                  </a:lnTo>
                  <a:lnTo>
                    <a:pt x="686" y="8"/>
                  </a:lnTo>
                  <a:lnTo>
                    <a:pt x="673" y="12"/>
                  </a:lnTo>
                  <a:lnTo>
                    <a:pt x="660" y="16"/>
                  </a:lnTo>
                  <a:lnTo>
                    <a:pt x="55" y="27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4" name="Freeform 240"/>
            <p:cNvSpPr>
              <a:spLocks/>
            </p:cNvSpPr>
            <p:nvPr/>
          </p:nvSpPr>
          <p:spPr bwMode="auto">
            <a:xfrm>
              <a:off x="1163" y="3311"/>
              <a:ext cx="111" cy="334"/>
            </a:xfrm>
            <a:custGeom>
              <a:avLst/>
              <a:gdLst/>
              <a:ahLst/>
              <a:cxnLst>
                <a:cxn ang="0">
                  <a:pos x="661" y="1629"/>
                </a:cxn>
                <a:cxn ang="0">
                  <a:pos x="660" y="1639"/>
                </a:cxn>
                <a:cxn ang="0">
                  <a:pos x="658" y="1648"/>
                </a:cxn>
                <a:cxn ang="0">
                  <a:pos x="653" y="1658"/>
                </a:cxn>
                <a:cxn ang="0">
                  <a:pos x="649" y="1668"/>
                </a:cxn>
                <a:cxn ang="0">
                  <a:pos x="642" y="1677"/>
                </a:cxn>
                <a:cxn ang="0">
                  <a:pos x="635" y="1685"/>
                </a:cxn>
                <a:cxn ang="0">
                  <a:pos x="627" y="1692"/>
                </a:cxn>
                <a:cxn ang="0">
                  <a:pos x="619" y="1697"/>
                </a:cxn>
                <a:cxn ang="0">
                  <a:pos x="34" y="2003"/>
                </a:cxn>
                <a:cxn ang="0">
                  <a:pos x="28" y="2006"/>
                </a:cxn>
                <a:cxn ang="0">
                  <a:pos x="23" y="2007"/>
                </a:cxn>
                <a:cxn ang="0">
                  <a:pos x="20" y="2007"/>
                </a:cxn>
                <a:cxn ang="0">
                  <a:pos x="17" y="2006"/>
                </a:cxn>
                <a:cxn ang="0">
                  <a:pos x="14" y="2003"/>
                </a:cxn>
                <a:cxn ang="0">
                  <a:pos x="12" y="2000"/>
                </a:cxn>
                <a:cxn ang="0">
                  <a:pos x="11" y="1996"/>
                </a:cxn>
                <a:cxn ang="0">
                  <a:pos x="11" y="1990"/>
                </a:cxn>
                <a:cxn ang="0">
                  <a:pos x="0" y="324"/>
                </a:cxn>
                <a:cxn ang="0">
                  <a:pos x="0" y="315"/>
                </a:cxn>
                <a:cxn ang="0">
                  <a:pos x="3" y="304"/>
                </a:cxn>
                <a:cxn ang="0">
                  <a:pos x="7" y="295"/>
                </a:cxn>
                <a:cxn ang="0">
                  <a:pos x="12" y="286"/>
                </a:cxn>
                <a:cxn ang="0">
                  <a:pos x="18" y="277"/>
                </a:cxn>
                <a:cxn ang="0">
                  <a:pos x="25" y="271"/>
                </a:cxn>
                <a:cxn ang="0">
                  <a:pos x="32" y="264"/>
                </a:cxn>
                <a:cxn ang="0">
                  <a:pos x="40" y="259"/>
                </a:cxn>
                <a:cxn ang="0">
                  <a:pos x="47" y="256"/>
                </a:cxn>
                <a:cxn ang="0">
                  <a:pos x="66" y="248"/>
                </a:cxn>
                <a:cxn ang="0">
                  <a:pos x="96" y="236"/>
                </a:cxn>
                <a:cxn ang="0">
                  <a:pos x="134" y="219"/>
                </a:cxn>
                <a:cxn ang="0">
                  <a:pos x="179" y="200"/>
                </a:cxn>
                <a:cxn ang="0">
                  <a:pos x="229" y="178"/>
                </a:cxn>
                <a:cxn ang="0">
                  <a:pos x="283" y="155"/>
                </a:cxn>
                <a:cxn ang="0">
                  <a:pos x="340" y="131"/>
                </a:cxn>
                <a:cxn ang="0">
                  <a:pos x="395" y="108"/>
                </a:cxn>
                <a:cxn ang="0">
                  <a:pos x="449" y="84"/>
                </a:cxn>
                <a:cxn ang="0">
                  <a:pos x="499" y="63"/>
                </a:cxn>
                <a:cxn ang="0">
                  <a:pos x="544" y="43"/>
                </a:cxn>
                <a:cxn ang="0">
                  <a:pos x="582" y="27"/>
                </a:cxn>
                <a:cxn ang="0">
                  <a:pos x="612" y="14"/>
                </a:cxn>
                <a:cxn ang="0">
                  <a:pos x="631" y="6"/>
                </a:cxn>
                <a:cxn ang="0">
                  <a:pos x="638" y="3"/>
                </a:cxn>
                <a:cxn ang="0">
                  <a:pos x="643" y="1"/>
                </a:cxn>
                <a:cxn ang="0">
                  <a:pos x="649" y="0"/>
                </a:cxn>
                <a:cxn ang="0">
                  <a:pos x="652" y="0"/>
                </a:cxn>
                <a:cxn ang="0">
                  <a:pos x="656" y="2"/>
                </a:cxn>
                <a:cxn ang="0">
                  <a:pos x="659" y="4"/>
                </a:cxn>
                <a:cxn ang="0">
                  <a:pos x="661" y="9"/>
                </a:cxn>
                <a:cxn ang="0">
                  <a:pos x="662" y="13"/>
                </a:cxn>
                <a:cxn ang="0">
                  <a:pos x="662" y="19"/>
                </a:cxn>
                <a:cxn ang="0">
                  <a:pos x="661" y="1629"/>
                </a:cxn>
              </a:cxnLst>
              <a:rect l="0" t="0" r="r" b="b"/>
              <a:pathLst>
                <a:path w="662" h="2007">
                  <a:moveTo>
                    <a:pt x="661" y="1629"/>
                  </a:moveTo>
                  <a:lnTo>
                    <a:pt x="660" y="1639"/>
                  </a:lnTo>
                  <a:lnTo>
                    <a:pt x="658" y="1648"/>
                  </a:lnTo>
                  <a:lnTo>
                    <a:pt x="653" y="1658"/>
                  </a:lnTo>
                  <a:lnTo>
                    <a:pt x="649" y="1668"/>
                  </a:lnTo>
                  <a:lnTo>
                    <a:pt x="642" y="1677"/>
                  </a:lnTo>
                  <a:lnTo>
                    <a:pt x="635" y="1685"/>
                  </a:lnTo>
                  <a:lnTo>
                    <a:pt x="627" y="1692"/>
                  </a:lnTo>
                  <a:lnTo>
                    <a:pt x="619" y="1697"/>
                  </a:lnTo>
                  <a:lnTo>
                    <a:pt x="34" y="2003"/>
                  </a:lnTo>
                  <a:lnTo>
                    <a:pt x="28" y="2006"/>
                  </a:lnTo>
                  <a:lnTo>
                    <a:pt x="23" y="2007"/>
                  </a:lnTo>
                  <a:lnTo>
                    <a:pt x="20" y="2007"/>
                  </a:lnTo>
                  <a:lnTo>
                    <a:pt x="17" y="2006"/>
                  </a:lnTo>
                  <a:lnTo>
                    <a:pt x="14" y="2003"/>
                  </a:lnTo>
                  <a:lnTo>
                    <a:pt x="12" y="2000"/>
                  </a:lnTo>
                  <a:lnTo>
                    <a:pt x="11" y="1996"/>
                  </a:lnTo>
                  <a:lnTo>
                    <a:pt x="11" y="1990"/>
                  </a:lnTo>
                  <a:lnTo>
                    <a:pt x="0" y="324"/>
                  </a:lnTo>
                  <a:lnTo>
                    <a:pt x="0" y="315"/>
                  </a:lnTo>
                  <a:lnTo>
                    <a:pt x="3" y="304"/>
                  </a:lnTo>
                  <a:lnTo>
                    <a:pt x="7" y="295"/>
                  </a:lnTo>
                  <a:lnTo>
                    <a:pt x="12" y="286"/>
                  </a:lnTo>
                  <a:lnTo>
                    <a:pt x="18" y="277"/>
                  </a:lnTo>
                  <a:lnTo>
                    <a:pt x="25" y="271"/>
                  </a:lnTo>
                  <a:lnTo>
                    <a:pt x="32" y="264"/>
                  </a:lnTo>
                  <a:lnTo>
                    <a:pt x="40" y="259"/>
                  </a:lnTo>
                  <a:lnTo>
                    <a:pt x="47" y="256"/>
                  </a:lnTo>
                  <a:lnTo>
                    <a:pt x="66" y="248"/>
                  </a:lnTo>
                  <a:lnTo>
                    <a:pt x="96" y="236"/>
                  </a:lnTo>
                  <a:lnTo>
                    <a:pt x="134" y="219"/>
                  </a:lnTo>
                  <a:lnTo>
                    <a:pt x="179" y="200"/>
                  </a:lnTo>
                  <a:lnTo>
                    <a:pt x="229" y="178"/>
                  </a:lnTo>
                  <a:lnTo>
                    <a:pt x="283" y="155"/>
                  </a:lnTo>
                  <a:lnTo>
                    <a:pt x="340" y="131"/>
                  </a:lnTo>
                  <a:lnTo>
                    <a:pt x="395" y="108"/>
                  </a:lnTo>
                  <a:lnTo>
                    <a:pt x="449" y="84"/>
                  </a:lnTo>
                  <a:lnTo>
                    <a:pt x="499" y="63"/>
                  </a:lnTo>
                  <a:lnTo>
                    <a:pt x="544" y="43"/>
                  </a:lnTo>
                  <a:lnTo>
                    <a:pt x="582" y="27"/>
                  </a:lnTo>
                  <a:lnTo>
                    <a:pt x="612" y="14"/>
                  </a:lnTo>
                  <a:lnTo>
                    <a:pt x="631" y="6"/>
                  </a:lnTo>
                  <a:lnTo>
                    <a:pt x="638" y="3"/>
                  </a:lnTo>
                  <a:lnTo>
                    <a:pt x="643" y="1"/>
                  </a:lnTo>
                  <a:lnTo>
                    <a:pt x="649" y="0"/>
                  </a:lnTo>
                  <a:lnTo>
                    <a:pt x="652" y="0"/>
                  </a:lnTo>
                  <a:lnTo>
                    <a:pt x="656" y="2"/>
                  </a:lnTo>
                  <a:lnTo>
                    <a:pt x="659" y="4"/>
                  </a:lnTo>
                  <a:lnTo>
                    <a:pt x="661" y="9"/>
                  </a:lnTo>
                  <a:lnTo>
                    <a:pt x="662" y="13"/>
                  </a:lnTo>
                  <a:lnTo>
                    <a:pt x="662" y="19"/>
                  </a:lnTo>
                  <a:lnTo>
                    <a:pt x="661" y="1629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5" name="Freeform 241"/>
            <p:cNvSpPr>
              <a:spLocks/>
            </p:cNvSpPr>
            <p:nvPr/>
          </p:nvSpPr>
          <p:spPr bwMode="auto">
            <a:xfrm>
              <a:off x="1068" y="3294"/>
              <a:ext cx="196" cy="56"/>
            </a:xfrm>
            <a:custGeom>
              <a:avLst/>
              <a:gdLst/>
              <a:ahLst/>
              <a:cxnLst>
                <a:cxn ang="0">
                  <a:pos x="584" y="16"/>
                </a:cxn>
                <a:cxn ang="0">
                  <a:pos x="539" y="37"/>
                </a:cxn>
                <a:cxn ang="0">
                  <a:pos x="459" y="70"/>
                </a:cxn>
                <a:cxn ang="0">
                  <a:pos x="360" y="113"/>
                </a:cxn>
                <a:cxn ang="0">
                  <a:pos x="251" y="159"/>
                </a:cxn>
                <a:cxn ang="0">
                  <a:pos x="149" y="203"/>
                </a:cxn>
                <a:cxn ang="0">
                  <a:pos x="64" y="239"/>
                </a:cxn>
                <a:cxn ang="0">
                  <a:pos x="11" y="262"/>
                </a:cxn>
                <a:cxn ang="0">
                  <a:pos x="10" y="267"/>
                </a:cxn>
                <a:cxn ang="0">
                  <a:pos x="56" y="274"/>
                </a:cxn>
                <a:cxn ang="0">
                  <a:pos x="127" y="284"/>
                </a:cxn>
                <a:cxn ang="0">
                  <a:pos x="213" y="295"/>
                </a:cxn>
                <a:cxn ang="0">
                  <a:pos x="302" y="308"/>
                </a:cxn>
                <a:cxn ang="0">
                  <a:pos x="384" y="320"/>
                </a:cxn>
                <a:cxn ang="0">
                  <a:pos x="450" y="329"/>
                </a:cxn>
                <a:cxn ang="0">
                  <a:pos x="487" y="334"/>
                </a:cxn>
                <a:cxn ang="0">
                  <a:pos x="504" y="336"/>
                </a:cxn>
                <a:cxn ang="0">
                  <a:pos x="530" y="335"/>
                </a:cxn>
                <a:cxn ang="0">
                  <a:pos x="558" y="331"/>
                </a:cxn>
                <a:cxn ang="0">
                  <a:pos x="584" y="326"/>
                </a:cxn>
                <a:cxn ang="0">
                  <a:pos x="601" y="319"/>
                </a:cxn>
                <a:cxn ang="0">
                  <a:pos x="642" y="301"/>
                </a:cxn>
                <a:cxn ang="0">
                  <a:pos x="713" y="271"/>
                </a:cxn>
                <a:cxn ang="0">
                  <a:pos x="804" y="231"/>
                </a:cxn>
                <a:cxn ang="0">
                  <a:pos x="905" y="187"/>
                </a:cxn>
                <a:cxn ang="0">
                  <a:pos x="1004" y="145"/>
                </a:cxn>
                <a:cxn ang="0">
                  <a:pos x="1091" y="106"/>
                </a:cxn>
                <a:cxn ang="0">
                  <a:pos x="1157" y="78"/>
                </a:cxn>
                <a:cxn ang="0">
                  <a:pos x="694" y="1"/>
                </a:cxn>
                <a:cxn ang="0">
                  <a:pos x="670" y="0"/>
                </a:cxn>
                <a:cxn ang="0">
                  <a:pos x="642" y="2"/>
                </a:cxn>
                <a:cxn ang="0">
                  <a:pos x="615" y="6"/>
                </a:cxn>
                <a:cxn ang="0">
                  <a:pos x="591" y="14"/>
                </a:cxn>
              </a:cxnLst>
              <a:rect l="0" t="0" r="r" b="b"/>
              <a:pathLst>
                <a:path w="1178" h="336">
                  <a:moveTo>
                    <a:pt x="591" y="14"/>
                  </a:moveTo>
                  <a:lnTo>
                    <a:pt x="584" y="16"/>
                  </a:lnTo>
                  <a:lnTo>
                    <a:pt x="566" y="24"/>
                  </a:lnTo>
                  <a:lnTo>
                    <a:pt x="539" y="37"/>
                  </a:lnTo>
                  <a:lnTo>
                    <a:pt x="503" y="52"/>
                  </a:lnTo>
                  <a:lnTo>
                    <a:pt x="459" y="70"/>
                  </a:lnTo>
                  <a:lnTo>
                    <a:pt x="412" y="91"/>
                  </a:lnTo>
                  <a:lnTo>
                    <a:pt x="360" y="113"/>
                  </a:lnTo>
                  <a:lnTo>
                    <a:pt x="305" y="136"/>
                  </a:lnTo>
                  <a:lnTo>
                    <a:pt x="251" y="159"/>
                  </a:lnTo>
                  <a:lnTo>
                    <a:pt x="198" y="182"/>
                  </a:lnTo>
                  <a:lnTo>
                    <a:pt x="149" y="203"/>
                  </a:lnTo>
                  <a:lnTo>
                    <a:pt x="103" y="222"/>
                  </a:lnTo>
                  <a:lnTo>
                    <a:pt x="64" y="239"/>
                  </a:lnTo>
                  <a:lnTo>
                    <a:pt x="32" y="253"/>
                  </a:lnTo>
                  <a:lnTo>
                    <a:pt x="11" y="262"/>
                  </a:lnTo>
                  <a:lnTo>
                    <a:pt x="0" y="266"/>
                  </a:lnTo>
                  <a:lnTo>
                    <a:pt x="10" y="267"/>
                  </a:lnTo>
                  <a:lnTo>
                    <a:pt x="29" y="271"/>
                  </a:lnTo>
                  <a:lnTo>
                    <a:pt x="56" y="274"/>
                  </a:lnTo>
                  <a:lnTo>
                    <a:pt x="89" y="279"/>
                  </a:lnTo>
                  <a:lnTo>
                    <a:pt x="127" y="284"/>
                  </a:lnTo>
                  <a:lnTo>
                    <a:pt x="169" y="290"/>
                  </a:lnTo>
                  <a:lnTo>
                    <a:pt x="213" y="295"/>
                  </a:lnTo>
                  <a:lnTo>
                    <a:pt x="257" y="302"/>
                  </a:lnTo>
                  <a:lnTo>
                    <a:pt x="302" y="308"/>
                  </a:lnTo>
                  <a:lnTo>
                    <a:pt x="345" y="315"/>
                  </a:lnTo>
                  <a:lnTo>
                    <a:pt x="384" y="320"/>
                  </a:lnTo>
                  <a:lnTo>
                    <a:pt x="419" y="325"/>
                  </a:lnTo>
                  <a:lnTo>
                    <a:pt x="450" y="329"/>
                  </a:lnTo>
                  <a:lnTo>
                    <a:pt x="473" y="333"/>
                  </a:lnTo>
                  <a:lnTo>
                    <a:pt x="487" y="334"/>
                  </a:lnTo>
                  <a:lnTo>
                    <a:pt x="493" y="335"/>
                  </a:lnTo>
                  <a:lnTo>
                    <a:pt x="504" y="336"/>
                  </a:lnTo>
                  <a:lnTo>
                    <a:pt x="517" y="336"/>
                  </a:lnTo>
                  <a:lnTo>
                    <a:pt x="530" y="335"/>
                  </a:lnTo>
                  <a:lnTo>
                    <a:pt x="545" y="334"/>
                  </a:lnTo>
                  <a:lnTo>
                    <a:pt x="558" y="331"/>
                  </a:lnTo>
                  <a:lnTo>
                    <a:pt x="572" y="329"/>
                  </a:lnTo>
                  <a:lnTo>
                    <a:pt x="584" y="326"/>
                  </a:lnTo>
                  <a:lnTo>
                    <a:pt x="596" y="321"/>
                  </a:lnTo>
                  <a:lnTo>
                    <a:pt x="601" y="319"/>
                  </a:lnTo>
                  <a:lnTo>
                    <a:pt x="617" y="312"/>
                  </a:lnTo>
                  <a:lnTo>
                    <a:pt x="642" y="301"/>
                  </a:lnTo>
                  <a:lnTo>
                    <a:pt x="675" y="288"/>
                  </a:lnTo>
                  <a:lnTo>
                    <a:pt x="713" y="271"/>
                  </a:lnTo>
                  <a:lnTo>
                    <a:pt x="757" y="252"/>
                  </a:lnTo>
                  <a:lnTo>
                    <a:pt x="804" y="231"/>
                  </a:lnTo>
                  <a:lnTo>
                    <a:pt x="854" y="209"/>
                  </a:lnTo>
                  <a:lnTo>
                    <a:pt x="905" y="187"/>
                  </a:lnTo>
                  <a:lnTo>
                    <a:pt x="955" y="165"/>
                  </a:lnTo>
                  <a:lnTo>
                    <a:pt x="1004" y="145"/>
                  </a:lnTo>
                  <a:lnTo>
                    <a:pt x="1049" y="124"/>
                  </a:lnTo>
                  <a:lnTo>
                    <a:pt x="1091" y="106"/>
                  </a:lnTo>
                  <a:lnTo>
                    <a:pt x="1127" y="91"/>
                  </a:lnTo>
                  <a:lnTo>
                    <a:pt x="1157" y="78"/>
                  </a:lnTo>
                  <a:lnTo>
                    <a:pt x="1178" y="69"/>
                  </a:lnTo>
                  <a:lnTo>
                    <a:pt x="694" y="1"/>
                  </a:lnTo>
                  <a:lnTo>
                    <a:pt x="682" y="0"/>
                  </a:lnTo>
                  <a:lnTo>
                    <a:pt x="670" y="0"/>
                  </a:lnTo>
                  <a:lnTo>
                    <a:pt x="657" y="0"/>
                  </a:lnTo>
                  <a:lnTo>
                    <a:pt x="642" y="2"/>
                  </a:lnTo>
                  <a:lnTo>
                    <a:pt x="628" y="4"/>
                  </a:lnTo>
                  <a:lnTo>
                    <a:pt x="615" y="6"/>
                  </a:lnTo>
                  <a:lnTo>
                    <a:pt x="602" y="10"/>
                  </a:lnTo>
                  <a:lnTo>
                    <a:pt x="591" y="1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6" name="Freeform 242"/>
            <p:cNvSpPr>
              <a:spLocks/>
            </p:cNvSpPr>
            <p:nvPr/>
          </p:nvSpPr>
          <p:spPr bwMode="auto">
            <a:xfrm>
              <a:off x="1059" y="3345"/>
              <a:ext cx="99" cy="303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" y="22"/>
                </a:cxn>
                <a:cxn ang="0">
                  <a:pos x="2" y="16"/>
                </a:cxn>
                <a:cxn ang="0">
                  <a:pos x="6" y="11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5" y="0"/>
                </a:cxn>
                <a:cxn ang="0">
                  <a:pos x="543" y="69"/>
                </a:cxn>
                <a:cxn ang="0">
                  <a:pos x="551" y="72"/>
                </a:cxn>
                <a:cxn ang="0">
                  <a:pos x="559" y="75"/>
                </a:cxn>
                <a:cxn ang="0">
                  <a:pos x="566" y="79"/>
                </a:cxn>
                <a:cxn ang="0">
                  <a:pos x="571" y="86"/>
                </a:cxn>
                <a:cxn ang="0">
                  <a:pos x="577" y="93"/>
                </a:cxn>
                <a:cxn ang="0">
                  <a:pos x="580" y="100"/>
                </a:cxn>
                <a:cxn ang="0">
                  <a:pos x="583" y="109"/>
                </a:cxn>
                <a:cxn ang="0">
                  <a:pos x="584" y="117"/>
                </a:cxn>
                <a:cxn ang="0">
                  <a:pos x="596" y="1783"/>
                </a:cxn>
                <a:cxn ang="0">
                  <a:pos x="595" y="1790"/>
                </a:cxn>
                <a:cxn ang="0">
                  <a:pos x="593" y="1796"/>
                </a:cxn>
                <a:cxn ang="0">
                  <a:pos x="591" y="1802"/>
                </a:cxn>
                <a:cxn ang="0">
                  <a:pos x="586" y="1807"/>
                </a:cxn>
                <a:cxn ang="0">
                  <a:pos x="580" y="1811"/>
                </a:cxn>
                <a:cxn ang="0">
                  <a:pos x="575" y="1813"/>
                </a:cxn>
                <a:cxn ang="0">
                  <a:pos x="568" y="1814"/>
                </a:cxn>
                <a:cxn ang="0">
                  <a:pos x="561" y="1814"/>
                </a:cxn>
                <a:cxn ang="0">
                  <a:pos x="51" y="1749"/>
                </a:cxn>
                <a:cxn ang="0">
                  <a:pos x="43" y="1747"/>
                </a:cxn>
                <a:cxn ang="0">
                  <a:pos x="35" y="1744"/>
                </a:cxn>
                <a:cxn ang="0">
                  <a:pos x="28" y="1739"/>
                </a:cxn>
                <a:cxn ang="0">
                  <a:pos x="22" y="1733"/>
                </a:cxn>
                <a:cxn ang="0">
                  <a:pos x="17" y="1727"/>
                </a:cxn>
                <a:cxn ang="0">
                  <a:pos x="13" y="1719"/>
                </a:cxn>
                <a:cxn ang="0">
                  <a:pos x="10" y="1711"/>
                </a:cxn>
                <a:cxn ang="0">
                  <a:pos x="9" y="1703"/>
                </a:cxn>
                <a:cxn ang="0">
                  <a:pos x="0" y="29"/>
                </a:cxn>
              </a:cxnLst>
              <a:rect l="0" t="0" r="r" b="b"/>
              <a:pathLst>
                <a:path w="596" h="1814">
                  <a:moveTo>
                    <a:pt x="0" y="29"/>
                  </a:moveTo>
                  <a:lnTo>
                    <a:pt x="1" y="22"/>
                  </a:lnTo>
                  <a:lnTo>
                    <a:pt x="2" y="16"/>
                  </a:lnTo>
                  <a:lnTo>
                    <a:pt x="6" y="11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5" y="0"/>
                  </a:lnTo>
                  <a:lnTo>
                    <a:pt x="543" y="69"/>
                  </a:lnTo>
                  <a:lnTo>
                    <a:pt x="551" y="72"/>
                  </a:lnTo>
                  <a:lnTo>
                    <a:pt x="559" y="75"/>
                  </a:lnTo>
                  <a:lnTo>
                    <a:pt x="566" y="79"/>
                  </a:lnTo>
                  <a:lnTo>
                    <a:pt x="571" y="86"/>
                  </a:lnTo>
                  <a:lnTo>
                    <a:pt x="577" y="93"/>
                  </a:lnTo>
                  <a:lnTo>
                    <a:pt x="580" y="100"/>
                  </a:lnTo>
                  <a:lnTo>
                    <a:pt x="583" y="109"/>
                  </a:lnTo>
                  <a:lnTo>
                    <a:pt x="584" y="117"/>
                  </a:lnTo>
                  <a:lnTo>
                    <a:pt x="596" y="1783"/>
                  </a:lnTo>
                  <a:lnTo>
                    <a:pt x="595" y="1790"/>
                  </a:lnTo>
                  <a:lnTo>
                    <a:pt x="593" y="1796"/>
                  </a:lnTo>
                  <a:lnTo>
                    <a:pt x="591" y="1802"/>
                  </a:lnTo>
                  <a:lnTo>
                    <a:pt x="586" y="1807"/>
                  </a:lnTo>
                  <a:lnTo>
                    <a:pt x="580" y="1811"/>
                  </a:lnTo>
                  <a:lnTo>
                    <a:pt x="575" y="1813"/>
                  </a:lnTo>
                  <a:lnTo>
                    <a:pt x="568" y="1814"/>
                  </a:lnTo>
                  <a:lnTo>
                    <a:pt x="561" y="1814"/>
                  </a:lnTo>
                  <a:lnTo>
                    <a:pt x="51" y="1749"/>
                  </a:lnTo>
                  <a:lnTo>
                    <a:pt x="43" y="1747"/>
                  </a:lnTo>
                  <a:lnTo>
                    <a:pt x="35" y="1744"/>
                  </a:lnTo>
                  <a:lnTo>
                    <a:pt x="28" y="1739"/>
                  </a:lnTo>
                  <a:lnTo>
                    <a:pt x="22" y="1733"/>
                  </a:lnTo>
                  <a:lnTo>
                    <a:pt x="17" y="1727"/>
                  </a:lnTo>
                  <a:lnTo>
                    <a:pt x="13" y="1719"/>
                  </a:lnTo>
                  <a:lnTo>
                    <a:pt x="10" y="1711"/>
                  </a:lnTo>
                  <a:lnTo>
                    <a:pt x="9" y="1703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7" name="Freeform 243"/>
            <p:cNvSpPr>
              <a:spLocks/>
            </p:cNvSpPr>
            <p:nvPr/>
          </p:nvSpPr>
          <p:spPr bwMode="auto">
            <a:xfrm>
              <a:off x="1060" y="3358"/>
              <a:ext cx="28" cy="25"/>
            </a:xfrm>
            <a:custGeom>
              <a:avLst/>
              <a:gdLst/>
              <a:ahLst/>
              <a:cxnLst>
                <a:cxn ang="0">
                  <a:pos x="167" y="148"/>
                </a:cxn>
                <a:cxn ang="0">
                  <a:pos x="165" y="24"/>
                </a:cxn>
                <a:cxn ang="0">
                  <a:pos x="5" y="0"/>
                </a:cxn>
                <a:cxn ang="0">
                  <a:pos x="1" y="10"/>
                </a:cxn>
                <a:cxn ang="0">
                  <a:pos x="0" y="126"/>
                </a:cxn>
                <a:cxn ang="0">
                  <a:pos x="167" y="148"/>
                </a:cxn>
              </a:cxnLst>
              <a:rect l="0" t="0" r="r" b="b"/>
              <a:pathLst>
                <a:path w="167" h="148">
                  <a:moveTo>
                    <a:pt x="167" y="148"/>
                  </a:moveTo>
                  <a:lnTo>
                    <a:pt x="165" y="24"/>
                  </a:lnTo>
                  <a:lnTo>
                    <a:pt x="5" y="0"/>
                  </a:lnTo>
                  <a:lnTo>
                    <a:pt x="1" y="10"/>
                  </a:lnTo>
                  <a:lnTo>
                    <a:pt x="0" y="126"/>
                  </a:lnTo>
                  <a:lnTo>
                    <a:pt x="167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8" name="Freeform 244"/>
            <p:cNvSpPr>
              <a:spLocks/>
            </p:cNvSpPr>
            <p:nvPr/>
          </p:nvSpPr>
          <p:spPr bwMode="auto">
            <a:xfrm>
              <a:off x="1059" y="3360"/>
              <a:ext cx="28" cy="22"/>
            </a:xfrm>
            <a:custGeom>
              <a:avLst/>
              <a:gdLst/>
              <a:ahLst/>
              <a:cxnLst>
                <a:cxn ang="0">
                  <a:pos x="157" y="133"/>
                </a:cxn>
                <a:cxn ang="0">
                  <a:pos x="166" y="129"/>
                </a:cxn>
                <a:cxn ang="0">
                  <a:pos x="164" y="24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10" y="106"/>
                </a:cxn>
                <a:cxn ang="0">
                  <a:pos x="157" y="133"/>
                </a:cxn>
              </a:cxnLst>
              <a:rect l="0" t="0" r="r" b="b"/>
              <a:pathLst>
                <a:path w="166" h="133">
                  <a:moveTo>
                    <a:pt x="157" y="133"/>
                  </a:moveTo>
                  <a:lnTo>
                    <a:pt x="166" y="129"/>
                  </a:lnTo>
                  <a:lnTo>
                    <a:pt x="164" y="24"/>
                  </a:lnTo>
                  <a:lnTo>
                    <a:pt x="10" y="0"/>
                  </a:lnTo>
                  <a:lnTo>
                    <a:pt x="0" y="9"/>
                  </a:lnTo>
                  <a:lnTo>
                    <a:pt x="10" y="106"/>
                  </a:lnTo>
                  <a:lnTo>
                    <a:pt x="157" y="133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9" name="Freeform 245"/>
            <p:cNvSpPr>
              <a:spLocks/>
            </p:cNvSpPr>
            <p:nvPr/>
          </p:nvSpPr>
          <p:spPr bwMode="auto">
            <a:xfrm>
              <a:off x="1059" y="3361"/>
              <a:ext cx="26" cy="21"/>
            </a:xfrm>
            <a:custGeom>
              <a:avLst/>
              <a:gdLst/>
              <a:ahLst/>
              <a:cxnLst>
                <a:cxn ang="0">
                  <a:pos x="157" y="124"/>
                </a:cxn>
                <a:cxn ang="0">
                  <a:pos x="155" y="24"/>
                </a:cxn>
                <a:cxn ang="0">
                  <a:pos x="0" y="0"/>
                </a:cxn>
                <a:cxn ang="0">
                  <a:pos x="0" y="104"/>
                </a:cxn>
                <a:cxn ang="0">
                  <a:pos x="157" y="124"/>
                </a:cxn>
              </a:cxnLst>
              <a:rect l="0" t="0" r="r" b="b"/>
              <a:pathLst>
                <a:path w="157" h="124">
                  <a:moveTo>
                    <a:pt x="157" y="124"/>
                  </a:moveTo>
                  <a:lnTo>
                    <a:pt x="155" y="2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57" y="12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0" name="Freeform 246"/>
            <p:cNvSpPr>
              <a:spLocks/>
            </p:cNvSpPr>
            <p:nvPr/>
          </p:nvSpPr>
          <p:spPr bwMode="auto">
            <a:xfrm>
              <a:off x="1188" y="3358"/>
              <a:ext cx="86" cy="274"/>
            </a:xfrm>
            <a:custGeom>
              <a:avLst/>
              <a:gdLst/>
              <a:ahLst/>
              <a:cxnLst>
                <a:cxn ang="0">
                  <a:pos x="512" y="1346"/>
                </a:cxn>
                <a:cxn ang="0">
                  <a:pos x="513" y="0"/>
                </a:cxn>
                <a:cxn ang="0">
                  <a:pos x="457" y="41"/>
                </a:cxn>
                <a:cxn ang="0">
                  <a:pos x="404" y="87"/>
                </a:cxn>
                <a:cxn ang="0">
                  <a:pos x="353" y="138"/>
                </a:cxn>
                <a:cxn ang="0">
                  <a:pos x="305" y="194"/>
                </a:cxn>
                <a:cxn ang="0">
                  <a:pos x="259" y="254"/>
                </a:cxn>
                <a:cxn ang="0">
                  <a:pos x="216" y="320"/>
                </a:cxn>
                <a:cxn ang="0">
                  <a:pos x="178" y="388"/>
                </a:cxn>
                <a:cxn ang="0">
                  <a:pos x="142" y="461"/>
                </a:cxn>
                <a:cxn ang="0">
                  <a:pos x="110" y="538"/>
                </a:cxn>
                <a:cxn ang="0">
                  <a:pos x="82" y="617"/>
                </a:cxn>
                <a:cxn ang="0">
                  <a:pos x="57" y="700"/>
                </a:cxn>
                <a:cxn ang="0">
                  <a:pos x="37" y="785"/>
                </a:cxn>
                <a:cxn ang="0">
                  <a:pos x="21" y="874"/>
                </a:cxn>
                <a:cxn ang="0">
                  <a:pos x="9" y="964"/>
                </a:cxn>
                <a:cxn ang="0">
                  <a:pos x="2" y="1058"/>
                </a:cxn>
                <a:cxn ang="0">
                  <a:pos x="0" y="1152"/>
                </a:cxn>
                <a:cxn ang="0">
                  <a:pos x="1" y="1282"/>
                </a:cxn>
                <a:cxn ang="0">
                  <a:pos x="7" y="1408"/>
                </a:cxn>
                <a:cxn ang="0">
                  <a:pos x="14" y="1529"/>
                </a:cxn>
                <a:cxn ang="0">
                  <a:pos x="27" y="1646"/>
                </a:cxn>
                <a:cxn ang="0">
                  <a:pos x="470" y="1414"/>
                </a:cxn>
                <a:cxn ang="0">
                  <a:pos x="478" y="1409"/>
                </a:cxn>
                <a:cxn ang="0">
                  <a:pos x="486" y="1402"/>
                </a:cxn>
                <a:cxn ang="0">
                  <a:pos x="493" y="1394"/>
                </a:cxn>
                <a:cxn ang="0">
                  <a:pos x="500" y="1385"/>
                </a:cxn>
                <a:cxn ang="0">
                  <a:pos x="504" y="1375"/>
                </a:cxn>
                <a:cxn ang="0">
                  <a:pos x="509" y="1365"/>
                </a:cxn>
                <a:cxn ang="0">
                  <a:pos x="511" y="1356"/>
                </a:cxn>
                <a:cxn ang="0">
                  <a:pos x="512" y="1346"/>
                </a:cxn>
              </a:cxnLst>
              <a:rect l="0" t="0" r="r" b="b"/>
              <a:pathLst>
                <a:path w="513" h="1646">
                  <a:moveTo>
                    <a:pt x="512" y="1346"/>
                  </a:moveTo>
                  <a:lnTo>
                    <a:pt x="513" y="0"/>
                  </a:lnTo>
                  <a:lnTo>
                    <a:pt x="457" y="41"/>
                  </a:lnTo>
                  <a:lnTo>
                    <a:pt x="404" y="87"/>
                  </a:lnTo>
                  <a:lnTo>
                    <a:pt x="353" y="138"/>
                  </a:lnTo>
                  <a:lnTo>
                    <a:pt x="305" y="194"/>
                  </a:lnTo>
                  <a:lnTo>
                    <a:pt x="259" y="254"/>
                  </a:lnTo>
                  <a:lnTo>
                    <a:pt x="216" y="320"/>
                  </a:lnTo>
                  <a:lnTo>
                    <a:pt x="178" y="388"/>
                  </a:lnTo>
                  <a:lnTo>
                    <a:pt x="142" y="461"/>
                  </a:lnTo>
                  <a:lnTo>
                    <a:pt x="110" y="538"/>
                  </a:lnTo>
                  <a:lnTo>
                    <a:pt x="82" y="617"/>
                  </a:lnTo>
                  <a:lnTo>
                    <a:pt x="57" y="700"/>
                  </a:lnTo>
                  <a:lnTo>
                    <a:pt x="37" y="785"/>
                  </a:lnTo>
                  <a:lnTo>
                    <a:pt x="21" y="874"/>
                  </a:lnTo>
                  <a:lnTo>
                    <a:pt x="9" y="964"/>
                  </a:lnTo>
                  <a:lnTo>
                    <a:pt x="2" y="1058"/>
                  </a:lnTo>
                  <a:lnTo>
                    <a:pt x="0" y="1152"/>
                  </a:lnTo>
                  <a:lnTo>
                    <a:pt x="1" y="1282"/>
                  </a:lnTo>
                  <a:lnTo>
                    <a:pt x="7" y="1408"/>
                  </a:lnTo>
                  <a:lnTo>
                    <a:pt x="14" y="1529"/>
                  </a:lnTo>
                  <a:lnTo>
                    <a:pt x="27" y="1646"/>
                  </a:lnTo>
                  <a:lnTo>
                    <a:pt x="470" y="1414"/>
                  </a:lnTo>
                  <a:lnTo>
                    <a:pt x="478" y="1409"/>
                  </a:lnTo>
                  <a:lnTo>
                    <a:pt x="486" y="1402"/>
                  </a:lnTo>
                  <a:lnTo>
                    <a:pt x="493" y="1394"/>
                  </a:lnTo>
                  <a:lnTo>
                    <a:pt x="500" y="1385"/>
                  </a:lnTo>
                  <a:lnTo>
                    <a:pt x="504" y="1375"/>
                  </a:lnTo>
                  <a:lnTo>
                    <a:pt x="509" y="1365"/>
                  </a:lnTo>
                  <a:lnTo>
                    <a:pt x="511" y="1356"/>
                  </a:lnTo>
                  <a:lnTo>
                    <a:pt x="512" y="134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1" name="Freeform 247"/>
            <p:cNvSpPr>
              <a:spLocks/>
            </p:cNvSpPr>
            <p:nvPr/>
          </p:nvSpPr>
          <p:spPr bwMode="auto">
            <a:xfrm>
              <a:off x="1202" y="3559"/>
              <a:ext cx="25" cy="26"/>
            </a:xfrm>
            <a:custGeom>
              <a:avLst/>
              <a:gdLst/>
              <a:ahLst/>
              <a:cxnLst>
                <a:cxn ang="0">
                  <a:pos x="134" y="104"/>
                </a:cxn>
                <a:cxn ang="0">
                  <a:pos x="141" y="99"/>
                </a:cxn>
                <a:cxn ang="0">
                  <a:pos x="148" y="92"/>
                </a:cxn>
                <a:cxn ang="0">
                  <a:pos x="152" y="85"/>
                </a:cxn>
                <a:cxn ang="0">
                  <a:pos x="154" y="76"/>
                </a:cxn>
                <a:cxn ang="0">
                  <a:pos x="152" y="25"/>
                </a:cxn>
                <a:cxn ang="0">
                  <a:pos x="152" y="17"/>
                </a:cxn>
                <a:cxn ang="0">
                  <a:pos x="151" y="10"/>
                </a:cxn>
                <a:cxn ang="0">
                  <a:pos x="150" y="5"/>
                </a:cxn>
                <a:cxn ang="0">
                  <a:pos x="149" y="1"/>
                </a:cxn>
                <a:cxn ang="0">
                  <a:pos x="146" y="0"/>
                </a:cxn>
                <a:cxn ang="0">
                  <a:pos x="141" y="0"/>
                </a:cxn>
                <a:cxn ang="0">
                  <a:pos x="134" y="2"/>
                </a:cxn>
                <a:cxn ang="0">
                  <a:pos x="128" y="5"/>
                </a:cxn>
                <a:cxn ang="0">
                  <a:pos x="17" y="56"/>
                </a:cxn>
                <a:cxn ang="0">
                  <a:pos x="10" y="61"/>
                </a:cxn>
                <a:cxn ang="0">
                  <a:pos x="5" y="69"/>
                </a:cxn>
                <a:cxn ang="0">
                  <a:pos x="1" y="77"/>
                </a:cxn>
                <a:cxn ang="0">
                  <a:pos x="0" y="85"/>
                </a:cxn>
                <a:cxn ang="0">
                  <a:pos x="0" y="142"/>
                </a:cxn>
                <a:cxn ang="0">
                  <a:pos x="1" y="149"/>
                </a:cxn>
                <a:cxn ang="0">
                  <a:pos x="5" y="154"/>
                </a:cxn>
                <a:cxn ang="0">
                  <a:pos x="10" y="155"/>
                </a:cxn>
                <a:cxn ang="0">
                  <a:pos x="17" y="154"/>
                </a:cxn>
                <a:cxn ang="0">
                  <a:pos x="134" y="104"/>
                </a:cxn>
              </a:cxnLst>
              <a:rect l="0" t="0" r="r" b="b"/>
              <a:pathLst>
                <a:path w="154" h="155">
                  <a:moveTo>
                    <a:pt x="134" y="104"/>
                  </a:moveTo>
                  <a:lnTo>
                    <a:pt x="141" y="99"/>
                  </a:lnTo>
                  <a:lnTo>
                    <a:pt x="148" y="92"/>
                  </a:lnTo>
                  <a:lnTo>
                    <a:pt x="152" y="85"/>
                  </a:lnTo>
                  <a:lnTo>
                    <a:pt x="154" y="76"/>
                  </a:lnTo>
                  <a:lnTo>
                    <a:pt x="152" y="25"/>
                  </a:lnTo>
                  <a:lnTo>
                    <a:pt x="152" y="17"/>
                  </a:lnTo>
                  <a:lnTo>
                    <a:pt x="151" y="10"/>
                  </a:lnTo>
                  <a:lnTo>
                    <a:pt x="150" y="5"/>
                  </a:lnTo>
                  <a:lnTo>
                    <a:pt x="149" y="1"/>
                  </a:lnTo>
                  <a:lnTo>
                    <a:pt x="146" y="0"/>
                  </a:lnTo>
                  <a:lnTo>
                    <a:pt x="141" y="0"/>
                  </a:lnTo>
                  <a:lnTo>
                    <a:pt x="134" y="2"/>
                  </a:lnTo>
                  <a:lnTo>
                    <a:pt x="128" y="5"/>
                  </a:lnTo>
                  <a:lnTo>
                    <a:pt x="17" y="56"/>
                  </a:lnTo>
                  <a:lnTo>
                    <a:pt x="10" y="61"/>
                  </a:lnTo>
                  <a:lnTo>
                    <a:pt x="5" y="69"/>
                  </a:lnTo>
                  <a:lnTo>
                    <a:pt x="1" y="77"/>
                  </a:lnTo>
                  <a:lnTo>
                    <a:pt x="0" y="85"/>
                  </a:lnTo>
                  <a:lnTo>
                    <a:pt x="0" y="142"/>
                  </a:lnTo>
                  <a:lnTo>
                    <a:pt x="1" y="149"/>
                  </a:lnTo>
                  <a:lnTo>
                    <a:pt x="5" y="154"/>
                  </a:lnTo>
                  <a:lnTo>
                    <a:pt x="10" y="155"/>
                  </a:lnTo>
                  <a:lnTo>
                    <a:pt x="17" y="154"/>
                  </a:lnTo>
                  <a:lnTo>
                    <a:pt x="134" y="104"/>
                  </a:lnTo>
                  <a:close/>
                </a:path>
              </a:pathLst>
            </a:custGeom>
            <a:solidFill>
              <a:srgbClr val="DDDD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2" name="Freeform 248"/>
            <p:cNvSpPr>
              <a:spLocks/>
            </p:cNvSpPr>
            <p:nvPr/>
          </p:nvSpPr>
          <p:spPr bwMode="auto">
            <a:xfrm>
              <a:off x="1200" y="3559"/>
              <a:ext cx="26" cy="24"/>
            </a:xfrm>
            <a:custGeom>
              <a:avLst/>
              <a:gdLst/>
              <a:ahLst/>
              <a:cxnLst>
                <a:cxn ang="0">
                  <a:pos x="135" y="93"/>
                </a:cxn>
                <a:cxn ang="0">
                  <a:pos x="141" y="88"/>
                </a:cxn>
                <a:cxn ang="0">
                  <a:pos x="147" y="81"/>
                </a:cxn>
                <a:cxn ang="0">
                  <a:pos x="152" y="74"/>
                </a:cxn>
                <a:cxn ang="0">
                  <a:pos x="153" y="66"/>
                </a:cxn>
                <a:cxn ang="0">
                  <a:pos x="153" y="15"/>
                </a:cxn>
                <a:cxn ang="0">
                  <a:pos x="152" y="7"/>
                </a:cxn>
                <a:cxn ang="0">
                  <a:pos x="147" y="3"/>
                </a:cxn>
                <a:cxn ang="0">
                  <a:pos x="141" y="0"/>
                </a:cxn>
                <a:cxn ang="0">
                  <a:pos x="135" y="2"/>
                </a:cxn>
                <a:cxn ang="0">
                  <a:pos x="17" y="48"/>
                </a:cxn>
                <a:cxn ang="0">
                  <a:pos x="10" y="52"/>
                </a:cxn>
                <a:cxn ang="0">
                  <a:pos x="6" y="58"/>
                </a:cxn>
                <a:cxn ang="0">
                  <a:pos x="1" y="66"/>
                </a:cxn>
                <a:cxn ang="0">
                  <a:pos x="0" y="74"/>
                </a:cxn>
                <a:cxn ang="0">
                  <a:pos x="0" y="132"/>
                </a:cxn>
                <a:cxn ang="0">
                  <a:pos x="1" y="139"/>
                </a:cxn>
                <a:cxn ang="0">
                  <a:pos x="6" y="143"/>
                </a:cxn>
                <a:cxn ang="0">
                  <a:pos x="10" y="144"/>
                </a:cxn>
                <a:cxn ang="0">
                  <a:pos x="17" y="143"/>
                </a:cxn>
                <a:cxn ang="0">
                  <a:pos x="135" y="93"/>
                </a:cxn>
              </a:cxnLst>
              <a:rect l="0" t="0" r="r" b="b"/>
              <a:pathLst>
                <a:path w="153" h="144">
                  <a:moveTo>
                    <a:pt x="135" y="93"/>
                  </a:moveTo>
                  <a:lnTo>
                    <a:pt x="141" y="88"/>
                  </a:lnTo>
                  <a:lnTo>
                    <a:pt x="147" y="81"/>
                  </a:lnTo>
                  <a:lnTo>
                    <a:pt x="152" y="74"/>
                  </a:lnTo>
                  <a:lnTo>
                    <a:pt x="153" y="66"/>
                  </a:lnTo>
                  <a:lnTo>
                    <a:pt x="153" y="15"/>
                  </a:lnTo>
                  <a:lnTo>
                    <a:pt x="152" y="7"/>
                  </a:lnTo>
                  <a:lnTo>
                    <a:pt x="147" y="3"/>
                  </a:lnTo>
                  <a:lnTo>
                    <a:pt x="141" y="0"/>
                  </a:lnTo>
                  <a:lnTo>
                    <a:pt x="135" y="2"/>
                  </a:lnTo>
                  <a:lnTo>
                    <a:pt x="17" y="48"/>
                  </a:lnTo>
                  <a:lnTo>
                    <a:pt x="10" y="52"/>
                  </a:lnTo>
                  <a:lnTo>
                    <a:pt x="6" y="58"/>
                  </a:lnTo>
                  <a:lnTo>
                    <a:pt x="1" y="66"/>
                  </a:lnTo>
                  <a:lnTo>
                    <a:pt x="0" y="74"/>
                  </a:lnTo>
                  <a:lnTo>
                    <a:pt x="0" y="132"/>
                  </a:lnTo>
                  <a:lnTo>
                    <a:pt x="1" y="139"/>
                  </a:lnTo>
                  <a:lnTo>
                    <a:pt x="6" y="143"/>
                  </a:lnTo>
                  <a:lnTo>
                    <a:pt x="10" y="144"/>
                  </a:lnTo>
                  <a:lnTo>
                    <a:pt x="17" y="143"/>
                  </a:lnTo>
                  <a:lnTo>
                    <a:pt x="135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3" name="Freeform 249"/>
            <p:cNvSpPr>
              <a:spLocks/>
            </p:cNvSpPr>
            <p:nvPr/>
          </p:nvSpPr>
          <p:spPr bwMode="auto">
            <a:xfrm>
              <a:off x="1084" y="3356"/>
              <a:ext cx="74" cy="292"/>
            </a:xfrm>
            <a:custGeom>
              <a:avLst/>
              <a:gdLst/>
              <a:ahLst/>
              <a:cxnLst>
                <a:cxn ang="0">
                  <a:pos x="435" y="1743"/>
                </a:cxn>
                <a:cxn ang="0">
                  <a:pos x="440" y="1738"/>
                </a:cxn>
                <a:cxn ang="0">
                  <a:pos x="442" y="1732"/>
                </a:cxn>
                <a:cxn ang="0">
                  <a:pos x="444" y="1726"/>
                </a:cxn>
                <a:cxn ang="0">
                  <a:pos x="445" y="1719"/>
                </a:cxn>
                <a:cxn ang="0">
                  <a:pos x="433" y="53"/>
                </a:cxn>
                <a:cxn ang="0">
                  <a:pos x="432" y="45"/>
                </a:cxn>
                <a:cxn ang="0">
                  <a:pos x="429" y="36"/>
                </a:cxn>
                <a:cxn ang="0">
                  <a:pos x="426" y="29"/>
                </a:cxn>
                <a:cxn ang="0">
                  <a:pos x="420" y="22"/>
                </a:cxn>
                <a:cxn ang="0">
                  <a:pos x="415" y="15"/>
                </a:cxn>
                <a:cxn ang="0">
                  <a:pos x="408" y="11"/>
                </a:cxn>
                <a:cxn ang="0">
                  <a:pos x="400" y="8"/>
                </a:cxn>
                <a:cxn ang="0">
                  <a:pos x="392" y="5"/>
                </a:cxn>
                <a:cxn ang="0">
                  <a:pos x="391" y="5"/>
                </a:cxn>
                <a:cxn ang="0">
                  <a:pos x="387" y="4"/>
                </a:cxn>
                <a:cxn ang="0">
                  <a:pos x="380" y="4"/>
                </a:cxn>
                <a:cxn ang="0">
                  <a:pos x="372" y="3"/>
                </a:cxn>
                <a:cxn ang="0">
                  <a:pos x="364" y="2"/>
                </a:cxn>
                <a:cxn ang="0">
                  <a:pos x="356" y="1"/>
                </a:cxn>
                <a:cxn ang="0">
                  <a:pos x="350" y="1"/>
                </a:cxn>
                <a:cxn ang="0">
                  <a:pos x="346" y="0"/>
                </a:cxn>
                <a:cxn ang="0">
                  <a:pos x="309" y="35"/>
                </a:cxn>
                <a:cxn ang="0">
                  <a:pos x="274" y="74"/>
                </a:cxn>
                <a:cxn ang="0">
                  <a:pos x="239" y="119"/>
                </a:cxn>
                <a:cxn ang="0">
                  <a:pos x="207" y="168"/>
                </a:cxn>
                <a:cxn ang="0">
                  <a:pos x="177" y="222"/>
                </a:cxn>
                <a:cxn ang="0">
                  <a:pos x="148" y="281"/>
                </a:cxn>
                <a:cxn ang="0">
                  <a:pos x="122" y="343"/>
                </a:cxn>
                <a:cxn ang="0">
                  <a:pos x="98" y="408"/>
                </a:cxn>
                <a:cxn ang="0">
                  <a:pos x="76" y="478"/>
                </a:cxn>
                <a:cxn ang="0">
                  <a:pos x="57" y="550"/>
                </a:cxn>
                <a:cxn ang="0">
                  <a:pos x="41" y="625"/>
                </a:cxn>
                <a:cxn ang="0">
                  <a:pos x="26" y="704"/>
                </a:cxn>
                <a:cxn ang="0">
                  <a:pos x="16" y="785"/>
                </a:cxn>
                <a:cxn ang="0">
                  <a:pos x="8" y="867"/>
                </a:cxn>
                <a:cxn ang="0">
                  <a:pos x="3" y="953"/>
                </a:cxn>
                <a:cxn ang="0">
                  <a:pos x="2" y="1039"/>
                </a:cxn>
                <a:cxn ang="0">
                  <a:pos x="0" y="1228"/>
                </a:cxn>
                <a:cxn ang="0">
                  <a:pos x="0" y="1403"/>
                </a:cxn>
                <a:cxn ang="0">
                  <a:pos x="4" y="1559"/>
                </a:cxn>
                <a:cxn ang="0">
                  <a:pos x="15" y="1700"/>
                </a:cxn>
                <a:cxn ang="0">
                  <a:pos x="42" y="1703"/>
                </a:cxn>
                <a:cxn ang="0">
                  <a:pos x="72" y="1708"/>
                </a:cxn>
                <a:cxn ang="0">
                  <a:pos x="103" y="1711"/>
                </a:cxn>
                <a:cxn ang="0">
                  <a:pos x="135" y="1716"/>
                </a:cxn>
                <a:cxn ang="0">
                  <a:pos x="168" y="1720"/>
                </a:cxn>
                <a:cxn ang="0">
                  <a:pos x="200" y="1723"/>
                </a:cxn>
                <a:cxn ang="0">
                  <a:pos x="233" y="1728"/>
                </a:cxn>
                <a:cxn ang="0">
                  <a:pos x="265" y="1731"/>
                </a:cxn>
                <a:cxn ang="0">
                  <a:pos x="294" y="1736"/>
                </a:cxn>
                <a:cxn ang="0">
                  <a:pos x="321" y="1739"/>
                </a:cxn>
                <a:cxn ang="0">
                  <a:pos x="346" y="1743"/>
                </a:cxn>
                <a:cxn ang="0">
                  <a:pos x="367" y="1745"/>
                </a:cxn>
                <a:cxn ang="0">
                  <a:pos x="385" y="1747"/>
                </a:cxn>
                <a:cxn ang="0">
                  <a:pos x="399" y="1749"/>
                </a:cxn>
                <a:cxn ang="0">
                  <a:pos x="407" y="1750"/>
                </a:cxn>
                <a:cxn ang="0">
                  <a:pos x="410" y="1750"/>
                </a:cxn>
                <a:cxn ang="0">
                  <a:pos x="417" y="1750"/>
                </a:cxn>
                <a:cxn ang="0">
                  <a:pos x="424" y="1749"/>
                </a:cxn>
                <a:cxn ang="0">
                  <a:pos x="429" y="1747"/>
                </a:cxn>
                <a:cxn ang="0">
                  <a:pos x="435" y="1743"/>
                </a:cxn>
              </a:cxnLst>
              <a:rect l="0" t="0" r="r" b="b"/>
              <a:pathLst>
                <a:path w="445" h="1750">
                  <a:moveTo>
                    <a:pt x="435" y="1743"/>
                  </a:moveTo>
                  <a:lnTo>
                    <a:pt x="440" y="1738"/>
                  </a:lnTo>
                  <a:lnTo>
                    <a:pt x="442" y="1732"/>
                  </a:lnTo>
                  <a:lnTo>
                    <a:pt x="444" y="1726"/>
                  </a:lnTo>
                  <a:lnTo>
                    <a:pt x="445" y="1719"/>
                  </a:lnTo>
                  <a:lnTo>
                    <a:pt x="433" y="53"/>
                  </a:lnTo>
                  <a:lnTo>
                    <a:pt x="432" y="45"/>
                  </a:lnTo>
                  <a:lnTo>
                    <a:pt x="429" y="36"/>
                  </a:lnTo>
                  <a:lnTo>
                    <a:pt x="426" y="29"/>
                  </a:lnTo>
                  <a:lnTo>
                    <a:pt x="420" y="22"/>
                  </a:lnTo>
                  <a:lnTo>
                    <a:pt x="415" y="15"/>
                  </a:lnTo>
                  <a:lnTo>
                    <a:pt x="408" y="11"/>
                  </a:lnTo>
                  <a:lnTo>
                    <a:pt x="400" y="8"/>
                  </a:lnTo>
                  <a:lnTo>
                    <a:pt x="392" y="5"/>
                  </a:lnTo>
                  <a:lnTo>
                    <a:pt x="391" y="5"/>
                  </a:lnTo>
                  <a:lnTo>
                    <a:pt x="387" y="4"/>
                  </a:lnTo>
                  <a:lnTo>
                    <a:pt x="380" y="4"/>
                  </a:lnTo>
                  <a:lnTo>
                    <a:pt x="372" y="3"/>
                  </a:lnTo>
                  <a:lnTo>
                    <a:pt x="364" y="2"/>
                  </a:lnTo>
                  <a:lnTo>
                    <a:pt x="356" y="1"/>
                  </a:lnTo>
                  <a:lnTo>
                    <a:pt x="350" y="1"/>
                  </a:lnTo>
                  <a:lnTo>
                    <a:pt x="346" y="0"/>
                  </a:lnTo>
                  <a:lnTo>
                    <a:pt x="309" y="35"/>
                  </a:lnTo>
                  <a:lnTo>
                    <a:pt x="274" y="74"/>
                  </a:lnTo>
                  <a:lnTo>
                    <a:pt x="239" y="119"/>
                  </a:lnTo>
                  <a:lnTo>
                    <a:pt x="207" y="168"/>
                  </a:lnTo>
                  <a:lnTo>
                    <a:pt x="177" y="222"/>
                  </a:lnTo>
                  <a:lnTo>
                    <a:pt x="148" y="281"/>
                  </a:lnTo>
                  <a:lnTo>
                    <a:pt x="122" y="343"/>
                  </a:lnTo>
                  <a:lnTo>
                    <a:pt x="98" y="408"/>
                  </a:lnTo>
                  <a:lnTo>
                    <a:pt x="76" y="478"/>
                  </a:lnTo>
                  <a:lnTo>
                    <a:pt x="57" y="550"/>
                  </a:lnTo>
                  <a:lnTo>
                    <a:pt x="41" y="625"/>
                  </a:lnTo>
                  <a:lnTo>
                    <a:pt x="26" y="704"/>
                  </a:lnTo>
                  <a:lnTo>
                    <a:pt x="16" y="785"/>
                  </a:lnTo>
                  <a:lnTo>
                    <a:pt x="8" y="867"/>
                  </a:lnTo>
                  <a:lnTo>
                    <a:pt x="3" y="953"/>
                  </a:lnTo>
                  <a:lnTo>
                    <a:pt x="2" y="1039"/>
                  </a:lnTo>
                  <a:lnTo>
                    <a:pt x="0" y="1228"/>
                  </a:lnTo>
                  <a:lnTo>
                    <a:pt x="0" y="1403"/>
                  </a:lnTo>
                  <a:lnTo>
                    <a:pt x="4" y="1559"/>
                  </a:lnTo>
                  <a:lnTo>
                    <a:pt x="15" y="1700"/>
                  </a:lnTo>
                  <a:lnTo>
                    <a:pt x="42" y="1703"/>
                  </a:lnTo>
                  <a:lnTo>
                    <a:pt x="72" y="1708"/>
                  </a:lnTo>
                  <a:lnTo>
                    <a:pt x="103" y="1711"/>
                  </a:lnTo>
                  <a:lnTo>
                    <a:pt x="135" y="1716"/>
                  </a:lnTo>
                  <a:lnTo>
                    <a:pt x="168" y="1720"/>
                  </a:lnTo>
                  <a:lnTo>
                    <a:pt x="200" y="1723"/>
                  </a:lnTo>
                  <a:lnTo>
                    <a:pt x="233" y="1728"/>
                  </a:lnTo>
                  <a:lnTo>
                    <a:pt x="265" y="1731"/>
                  </a:lnTo>
                  <a:lnTo>
                    <a:pt x="294" y="1736"/>
                  </a:lnTo>
                  <a:lnTo>
                    <a:pt x="321" y="1739"/>
                  </a:lnTo>
                  <a:lnTo>
                    <a:pt x="346" y="1743"/>
                  </a:lnTo>
                  <a:lnTo>
                    <a:pt x="367" y="1745"/>
                  </a:lnTo>
                  <a:lnTo>
                    <a:pt x="385" y="1747"/>
                  </a:lnTo>
                  <a:lnTo>
                    <a:pt x="399" y="1749"/>
                  </a:lnTo>
                  <a:lnTo>
                    <a:pt x="407" y="1750"/>
                  </a:lnTo>
                  <a:lnTo>
                    <a:pt x="410" y="1750"/>
                  </a:lnTo>
                  <a:lnTo>
                    <a:pt x="417" y="1750"/>
                  </a:lnTo>
                  <a:lnTo>
                    <a:pt x="424" y="1749"/>
                  </a:lnTo>
                  <a:lnTo>
                    <a:pt x="429" y="1747"/>
                  </a:lnTo>
                  <a:lnTo>
                    <a:pt x="435" y="174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4" name="Freeform 250"/>
            <p:cNvSpPr>
              <a:spLocks/>
            </p:cNvSpPr>
            <p:nvPr/>
          </p:nvSpPr>
          <p:spPr bwMode="auto">
            <a:xfrm>
              <a:off x="1065" y="3609"/>
              <a:ext cx="39" cy="28"/>
            </a:xfrm>
            <a:custGeom>
              <a:avLst/>
              <a:gdLst/>
              <a:ahLst/>
              <a:cxnLst>
                <a:cxn ang="0">
                  <a:pos x="216" y="172"/>
                </a:cxn>
                <a:cxn ang="0">
                  <a:pos x="223" y="171"/>
                </a:cxn>
                <a:cxn ang="0">
                  <a:pos x="230" y="168"/>
                </a:cxn>
                <a:cxn ang="0">
                  <a:pos x="234" y="162"/>
                </a:cxn>
                <a:cxn ang="0">
                  <a:pos x="235" y="156"/>
                </a:cxn>
                <a:cxn ang="0">
                  <a:pos x="234" y="44"/>
                </a:cxn>
                <a:cxn ang="0">
                  <a:pos x="233" y="36"/>
                </a:cxn>
                <a:cxn ang="0">
                  <a:pos x="228" y="30"/>
                </a:cxn>
                <a:cxn ang="0">
                  <a:pos x="222" y="25"/>
                </a:cxn>
                <a:cxn ang="0">
                  <a:pos x="215" y="22"/>
                </a:cxn>
                <a:cxn ang="0">
                  <a:pos x="20" y="0"/>
                </a:cxn>
                <a:cxn ang="0">
                  <a:pos x="13" y="1"/>
                </a:cxn>
                <a:cxn ang="0">
                  <a:pos x="6" y="5"/>
                </a:cxn>
                <a:cxn ang="0">
                  <a:pos x="1" y="10"/>
                </a:cxn>
                <a:cxn ang="0">
                  <a:pos x="0" y="18"/>
                </a:cxn>
                <a:cxn ang="0">
                  <a:pos x="1" y="126"/>
                </a:cxn>
                <a:cxn ang="0">
                  <a:pos x="3" y="134"/>
                </a:cxn>
                <a:cxn ang="0">
                  <a:pos x="7" y="141"/>
                </a:cxn>
                <a:cxn ang="0">
                  <a:pos x="14" y="147"/>
                </a:cxn>
                <a:cxn ang="0">
                  <a:pos x="22" y="149"/>
                </a:cxn>
                <a:cxn ang="0">
                  <a:pos x="216" y="172"/>
                </a:cxn>
              </a:cxnLst>
              <a:rect l="0" t="0" r="r" b="b"/>
              <a:pathLst>
                <a:path w="235" h="172">
                  <a:moveTo>
                    <a:pt x="216" y="172"/>
                  </a:moveTo>
                  <a:lnTo>
                    <a:pt x="223" y="171"/>
                  </a:lnTo>
                  <a:lnTo>
                    <a:pt x="230" y="168"/>
                  </a:lnTo>
                  <a:lnTo>
                    <a:pt x="234" y="162"/>
                  </a:lnTo>
                  <a:lnTo>
                    <a:pt x="235" y="156"/>
                  </a:lnTo>
                  <a:lnTo>
                    <a:pt x="234" y="44"/>
                  </a:lnTo>
                  <a:lnTo>
                    <a:pt x="233" y="36"/>
                  </a:lnTo>
                  <a:lnTo>
                    <a:pt x="228" y="30"/>
                  </a:lnTo>
                  <a:lnTo>
                    <a:pt x="222" y="25"/>
                  </a:lnTo>
                  <a:lnTo>
                    <a:pt x="215" y="22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5"/>
                  </a:lnTo>
                  <a:lnTo>
                    <a:pt x="1" y="10"/>
                  </a:lnTo>
                  <a:lnTo>
                    <a:pt x="0" y="18"/>
                  </a:lnTo>
                  <a:lnTo>
                    <a:pt x="1" y="126"/>
                  </a:lnTo>
                  <a:lnTo>
                    <a:pt x="3" y="134"/>
                  </a:lnTo>
                  <a:lnTo>
                    <a:pt x="7" y="141"/>
                  </a:lnTo>
                  <a:lnTo>
                    <a:pt x="14" y="147"/>
                  </a:lnTo>
                  <a:lnTo>
                    <a:pt x="22" y="149"/>
                  </a:lnTo>
                  <a:lnTo>
                    <a:pt x="216" y="1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5" name="Freeform 251"/>
            <p:cNvSpPr>
              <a:spLocks/>
            </p:cNvSpPr>
            <p:nvPr/>
          </p:nvSpPr>
          <p:spPr bwMode="auto">
            <a:xfrm>
              <a:off x="1065" y="3610"/>
              <a:ext cx="37" cy="28"/>
            </a:xfrm>
            <a:custGeom>
              <a:avLst/>
              <a:gdLst/>
              <a:ahLst/>
              <a:cxnLst>
                <a:cxn ang="0">
                  <a:pos x="219" y="152"/>
                </a:cxn>
                <a:cxn ang="0">
                  <a:pos x="219" y="41"/>
                </a:cxn>
                <a:cxn ang="0">
                  <a:pos x="218" y="33"/>
                </a:cxn>
                <a:cxn ang="0">
                  <a:pos x="213" y="26"/>
                </a:cxn>
                <a:cxn ang="0">
                  <a:pos x="206" y="22"/>
                </a:cxn>
                <a:cxn ang="0">
                  <a:pos x="199" y="2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8"/>
                </a:cxn>
                <a:cxn ang="0">
                  <a:pos x="2" y="17"/>
                </a:cxn>
                <a:cxn ang="0">
                  <a:pos x="0" y="26"/>
                </a:cxn>
                <a:cxn ang="0">
                  <a:pos x="1" y="123"/>
                </a:cxn>
                <a:cxn ang="0">
                  <a:pos x="2" y="131"/>
                </a:cxn>
                <a:cxn ang="0">
                  <a:pos x="7" y="138"/>
                </a:cxn>
                <a:cxn ang="0">
                  <a:pos x="13" y="143"/>
                </a:cxn>
                <a:cxn ang="0">
                  <a:pos x="21" y="146"/>
                </a:cxn>
                <a:cxn ang="0">
                  <a:pos x="188" y="167"/>
                </a:cxn>
                <a:cxn ang="0">
                  <a:pos x="197" y="167"/>
                </a:cxn>
                <a:cxn ang="0">
                  <a:pos x="208" y="166"/>
                </a:cxn>
                <a:cxn ang="0">
                  <a:pos x="215" y="161"/>
                </a:cxn>
                <a:cxn ang="0">
                  <a:pos x="219" y="152"/>
                </a:cxn>
              </a:cxnLst>
              <a:rect l="0" t="0" r="r" b="b"/>
              <a:pathLst>
                <a:path w="219" h="167">
                  <a:moveTo>
                    <a:pt x="219" y="152"/>
                  </a:moveTo>
                  <a:lnTo>
                    <a:pt x="219" y="41"/>
                  </a:lnTo>
                  <a:lnTo>
                    <a:pt x="218" y="33"/>
                  </a:lnTo>
                  <a:lnTo>
                    <a:pt x="213" y="26"/>
                  </a:lnTo>
                  <a:lnTo>
                    <a:pt x="206" y="22"/>
                  </a:lnTo>
                  <a:lnTo>
                    <a:pt x="199" y="2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8"/>
                  </a:lnTo>
                  <a:lnTo>
                    <a:pt x="2" y="17"/>
                  </a:lnTo>
                  <a:lnTo>
                    <a:pt x="0" y="26"/>
                  </a:lnTo>
                  <a:lnTo>
                    <a:pt x="1" y="123"/>
                  </a:lnTo>
                  <a:lnTo>
                    <a:pt x="2" y="131"/>
                  </a:lnTo>
                  <a:lnTo>
                    <a:pt x="7" y="138"/>
                  </a:lnTo>
                  <a:lnTo>
                    <a:pt x="13" y="143"/>
                  </a:lnTo>
                  <a:lnTo>
                    <a:pt x="21" y="146"/>
                  </a:lnTo>
                  <a:lnTo>
                    <a:pt x="188" y="167"/>
                  </a:lnTo>
                  <a:lnTo>
                    <a:pt x="197" y="167"/>
                  </a:lnTo>
                  <a:lnTo>
                    <a:pt x="208" y="166"/>
                  </a:lnTo>
                  <a:lnTo>
                    <a:pt x="215" y="161"/>
                  </a:lnTo>
                  <a:lnTo>
                    <a:pt x="219" y="152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6" name="Freeform 252"/>
            <p:cNvSpPr>
              <a:spLocks/>
            </p:cNvSpPr>
            <p:nvPr/>
          </p:nvSpPr>
          <p:spPr bwMode="auto">
            <a:xfrm>
              <a:off x="1065" y="3612"/>
              <a:ext cx="35" cy="26"/>
            </a:xfrm>
            <a:custGeom>
              <a:avLst/>
              <a:gdLst/>
              <a:ahLst/>
              <a:cxnLst>
                <a:cxn ang="0">
                  <a:pos x="188" y="159"/>
                </a:cxn>
                <a:cxn ang="0">
                  <a:pos x="196" y="158"/>
                </a:cxn>
                <a:cxn ang="0">
                  <a:pos x="203" y="154"/>
                </a:cxn>
                <a:cxn ang="0">
                  <a:pos x="206" y="149"/>
                </a:cxn>
                <a:cxn ang="0">
                  <a:pos x="208" y="142"/>
                </a:cxn>
                <a:cxn ang="0">
                  <a:pos x="208" y="42"/>
                </a:cxn>
                <a:cxn ang="0">
                  <a:pos x="206" y="34"/>
                </a:cxn>
                <a:cxn ang="0">
                  <a:pos x="202" y="27"/>
                </a:cxn>
                <a:cxn ang="0">
                  <a:pos x="195" y="22"/>
                </a:cxn>
                <a:cxn ang="0">
                  <a:pos x="187" y="19"/>
                </a:cxn>
                <a:cxn ang="0">
                  <a:pos x="19" y="0"/>
                </a:cxn>
                <a:cxn ang="0">
                  <a:pos x="12" y="1"/>
                </a:cxn>
                <a:cxn ang="0">
                  <a:pos x="6" y="5"/>
                </a:cxn>
                <a:cxn ang="0">
                  <a:pos x="1" y="10"/>
                </a:cxn>
                <a:cxn ang="0">
                  <a:pos x="0" y="18"/>
                </a:cxn>
                <a:cxn ang="0">
                  <a:pos x="1" y="115"/>
                </a:cxn>
                <a:cxn ang="0">
                  <a:pos x="2" y="123"/>
                </a:cxn>
                <a:cxn ang="0">
                  <a:pos x="7" y="130"/>
                </a:cxn>
                <a:cxn ang="0">
                  <a:pos x="13" y="135"/>
                </a:cxn>
                <a:cxn ang="0">
                  <a:pos x="21" y="138"/>
                </a:cxn>
                <a:cxn ang="0">
                  <a:pos x="188" y="159"/>
                </a:cxn>
              </a:cxnLst>
              <a:rect l="0" t="0" r="r" b="b"/>
              <a:pathLst>
                <a:path w="208" h="159">
                  <a:moveTo>
                    <a:pt x="188" y="159"/>
                  </a:moveTo>
                  <a:lnTo>
                    <a:pt x="196" y="158"/>
                  </a:lnTo>
                  <a:lnTo>
                    <a:pt x="203" y="154"/>
                  </a:lnTo>
                  <a:lnTo>
                    <a:pt x="206" y="149"/>
                  </a:lnTo>
                  <a:lnTo>
                    <a:pt x="208" y="142"/>
                  </a:lnTo>
                  <a:lnTo>
                    <a:pt x="208" y="42"/>
                  </a:lnTo>
                  <a:lnTo>
                    <a:pt x="206" y="34"/>
                  </a:lnTo>
                  <a:lnTo>
                    <a:pt x="202" y="27"/>
                  </a:lnTo>
                  <a:lnTo>
                    <a:pt x="195" y="22"/>
                  </a:lnTo>
                  <a:lnTo>
                    <a:pt x="187" y="19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6" y="5"/>
                  </a:lnTo>
                  <a:lnTo>
                    <a:pt x="1" y="10"/>
                  </a:lnTo>
                  <a:lnTo>
                    <a:pt x="0" y="18"/>
                  </a:lnTo>
                  <a:lnTo>
                    <a:pt x="1" y="115"/>
                  </a:lnTo>
                  <a:lnTo>
                    <a:pt x="2" y="123"/>
                  </a:lnTo>
                  <a:lnTo>
                    <a:pt x="7" y="130"/>
                  </a:lnTo>
                  <a:lnTo>
                    <a:pt x="13" y="135"/>
                  </a:lnTo>
                  <a:lnTo>
                    <a:pt x="21" y="138"/>
                  </a:lnTo>
                  <a:lnTo>
                    <a:pt x="188" y="159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7" name="Freeform 253"/>
            <p:cNvSpPr>
              <a:spLocks/>
            </p:cNvSpPr>
            <p:nvPr/>
          </p:nvSpPr>
          <p:spPr bwMode="auto">
            <a:xfrm>
              <a:off x="1130" y="3302"/>
              <a:ext cx="124" cy="349"/>
            </a:xfrm>
            <a:custGeom>
              <a:avLst/>
              <a:gdLst/>
              <a:ahLst/>
              <a:cxnLst>
                <a:cxn ang="0">
                  <a:pos x="106" y="290"/>
                </a:cxn>
                <a:cxn ang="0">
                  <a:pos x="746" y="0"/>
                </a:cxn>
                <a:cxn ang="0">
                  <a:pos x="662" y="1"/>
                </a:cxn>
                <a:cxn ang="0">
                  <a:pos x="22" y="274"/>
                </a:cxn>
                <a:cxn ang="0">
                  <a:pos x="0" y="311"/>
                </a:cxn>
                <a:cxn ang="0">
                  <a:pos x="0" y="2052"/>
                </a:cxn>
                <a:cxn ang="0">
                  <a:pos x="17" y="2080"/>
                </a:cxn>
                <a:cxn ang="0">
                  <a:pos x="112" y="2092"/>
                </a:cxn>
                <a:cxn ang="0">
                  <a:pos x="96" y="2071"/>
                </a:cxn>
                <a:cxn ang="0">
                  <a:pos x="85" y="323"/>
                </a:cxn>
                <a:cxn ang="0">
                  <a:pos x="106" y="290"/>
                </a:cxn>
              </a:cxnLst>
              <a:rect l="0" t="0" r="r" b="b"/>
              <a:pathLst>
                <a:path w="746" h="2092">
                  <a:moveTo>
                    <a:pt x="106" y="290"/>
                  </a:moveTo>
                  <a:lnTo>
                    <a:pt x="746" y="0"/>
                  </a:lnTo>
                  <a:lnTo>
                    <a:pt x="662" y="1"/>
                  </a:lnTo>
                  <a:lnTo>
                    <a:pt x="22" y="274"/>
                  </a:lnTo>
                  <a:lnTo>
                    <a:pt x="0" y="311"/>
                  </a:lnTo>
                  <a:lnTo>
                    <a:pt x="0" y="2052"/>
                  </a:lnTo>
                  <a:lnTo>
                    <a:pt x="17" y="2080"/>
                  </a:lnTo>
                  <a:lnTo>
                    <a:pt x="112" y="2092"/>
                  </a:lnTo>
                  <a:lnTo>
                    <a:pt x="96" y="2071"/>
                  </a:lnTo>
                  <a:lnTo>
                    <a:pt x="85" y="323"/>
                  </a:lnTo>
                  <a:lnTo>
                    <a:pt x="106" y="2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8" name="Freeform 254"/>
            <p:cNvSpPr>
              <a:spLocks/>
            </p:cNvSpPr>
            <p:nvPr/>
          </p:nvSpPr>
          <p:spPr bwMode="auto">
            <a:xfrm>
              <a:off x="1124" y="3300"/>
              <a:ext cx="130" cy="344"/>
            </a:xfrm>
            <a:custGeom>
              <a:avLst/>
              <a:gdLst/>
              <a:ahLst/>
              <a:cxnLst>
                <a:cxn ang="0">
                  <a:pos x="758" y="24"/>
                </a:cxn>
                <a:cxn ang="0">
                  <a:pos x="781" y="14"/>
                </a:cxn>
                <a:cxn ang="0">
                  <a:pos x="686" y="0"/>
                </a:cxn>
                <a:cxn ang="0">
                  <a:pos x="23" y="280"/>
                </a:cxn>
                <a:cxn ang="0">
                  <a:pos x="0" y="315"/>
                </a:cxn>
                <a:cxn ang="0">
                  <a:pos x="9" y="2055"/>
                </a:cxn>
                <a:cxn ang="0">
                  <a:pos x="35" y="2066"/>
                </a:cxn>
                <a:cxn ang="0">
                  <a:pos x="35" y="325"/>
                </a:cxn>
                <a:cxn ang="0">
                  <a:pos x="57" y="288"/>
                </a:cxn>
                <a:cxn ang="0">
                  <a:pos x="697" y="15"/>
                </a:cxn>
                <a:cxn ang="0">
                  <a:pos x="758" y="24"/>
                </a:cxn>
              </a:cxnLst>
              <a:rect l="0" t="0" r="r" b="b"/>
              <a:pathLst>
                <a:path w="781" h="2066">
                  <a:moveTo>
                    <a:pt x="758" y="24"/>
                  </a:moveTo>
                  <a:lnTo>
                    <a:pt x="781" y="14"/>
                  </a:lnTo>
                  <a:lnTo>
                    <a:pt x="686" y="0"/>
                  </a:lnTo>
                  <a:lnTo>
                    <a:pt x="23" y="280"/>
                  </a:lnTo>
                  <a:lnTo>
                    <a:pt x="0" y="315"/>
                  </a:lnTo>
                  <a:lnTo>
                    <a:pt x="9" y="2055"/>
                  </a:lnTo>
                  <a:lnTo>
                    <a:pt x="35" y="2066"/>
                  </a:lnTo>
                  <a:lnTo>
                    <a:pt x="35" y="325"/>
                  </a:lnTo>
                  <a:lnTo>
                    <a:pt x="57" y="288"/>
                  </a:lnTo>
                  <a:lnTo>
                    <a:pt x="697" y="15"/>
                  </a:lnTo>
                  <a:lnTo>
                    <a:pt x="758" y="2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9" name="Freeform 255"/>
            <p:cNvSpPr>
              <a:spLocks/>
            </p:cNvSpPr>
            <p:nvPr/>
          </p:nvSpPr>
          <p:spPr bwMode="auto">
            <a:xfrm>
              <a:off x="1126" y="3373"/>
              <a:ext cx="16" cy="27"/>
            </a:xfrm>
            <a:custGeom>
              <a:avLst/>
              <a:gdLst/>
              <a:ahLst/>
              <a:cxnLst>
                <a:cxn ang="0">
                  <a:pos x="80" y="162"/>
                </a:cxn>
                <a:cxn ang="0">
                  <a:pos x="97" y="151"/>
                </a:cxn>
                <a:cxn ang="0">
                  <a:pos x="96" y="11"/>
                </a:cxn>
                <a:cxn ang="0">
                  <a:pos x="16" y="0"/>
                </a:cxn>
                <a:cxn ang="0">
                  <a:pos x="0" y="11"/>
                </a:cxn>
                <a:cxn ang="0">
                  <a:pos x="17" y="139"/>
                </a:cxn>
                <a:cxn ang="0">
                  <a:pos x="80" y="162"/>
                </a:cxn>
              </a:cxnLst>
              <a:rect l="0" t="0" r="r" b="b"/>
              <a:pathLst>
                <a:path w="97" h="162">
                  <a:moveTo>
                    <a:pt x="80" y="162"/>
                  </a:moveTo>
                  <a:lnTo>
                    <a:pt x="97" y="151"/>
                  </a:lnTo>
                  <a:lnTo>
                    <a:pt x="96" y="11"/>
                  </a:lnTo>
                  <a:lnTo>
                    <a:pt x="16" y="0"/>
                  </a:lnTo>
                  <a:lnTo>
                    <a:pt x="0" y="11"/>
                  </a:lnTo>
                  <a:lnTo>
                    <a:pt x="17" y="139"/>
                  </a:lnTo>
                  <a:lnTo>
                    <a:pt x="80" y="16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40" name="Freeform 256"/>
            <p:cNvSpPr>
              <a:spLocks/>
            </p:cNvSpPr>
            <p:nvPr/>
          </p:nvSpPr>
          <p:spPr bwMode="auto">
            <a:xfrm>
              <a:off x="1126" y="3418"/>
              <a:ext cx="16" cy="28"/>
            </a:xfrm>
            <a:custGeom>
              <a:avLst/>
              <a:gdLst/>
              <a:ahLst/>
              <a:cxnLst>
                <a:cxn ang="0">
                  <a:pos x="80" y="164"/>
                </a:cxn>
                <a:cxn ang="0">
                  <a:pos x="97" y="152"/>
                </a:cxn>
                <a:cxn ang="0">
                  <a:pos x="96" y="12"/>
                </a:cxn>
                <a:cxn ang="0">
                  <a:pos x="17" y="0"/>
                </a:cxn>
                <a:cxn ang="0">
                  <a:pos x="0" y="12"/>
                </a:cxn>
                <a:cxn ang="0">
                  <a:pos x="17" y="141"/>
                </a:cxn>
                <a:cxn ang="0">
                  <a:pos x="80" y="164"/>
                </a:cxn>
              </a:cxnLst>
              <a:rect l="0" t="0" r="r" b="b"/>
              <a:pathLst>
                <a:path w="97" h="164">
                  <a:moveTo>
                    <a:pt x="80" y="164"/>
                  </a:moveTo>
                  <a:lnTo>
                    <a:pt x="97" y="152"/>
                  </a:lnTo>
                  <a:lnTo>
                    <a:pt x="96" y="12"/>
                  </a:lnTo>
                  <a:lnTo>
                    <a:pt x="17" y="0"/>
                  </a:lnTo>
                  <a:lnTo>
                    <a:pt x="0" y="12"/>
                  </a:lnTo>
                  <a:lnTo>
                    <a:pt x="17" y="141"/>
                  </a:lnTo>
                  <a:lnTo>
                    <a:pt x="80" y="1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41" name="Freeform 257"/>
            <p:cNvSpPr>
              <a:spLocks/>
            </p:cNvSpPr>
            <p:nvPr/>
          </p:nvSpPr>
          <p:spPr bwMode="auto">
            <a:xfrm>
              <a:off x="1126" y="3464"/>
              <a:ext cx="16" cy="27"/>
            </a:xfrm>
            <a:custGeom>
              <a:avLst/>
              <a:gdLst/>
              <a:ahLst/>
              <a:cxnLst>
                <a:cxn ang="0">
                  <a:pos x="81" y="162"/>
                </a:cxn>
                <a:cxn ang="0">
                  <a:pos x="98" y="151"/>
                </a:cxn>
                <a:cxn ang="0">
                  <a:pos x="96" y="10"/>
                </a:cxn>
                <a:cxn ang="0">
                  <a:pos x="17" y="0"/>
                </a:cxn>
                <a:cxn ang="0">
                  <a:pos x="0" y="11"/>
                </a:cxn>
                <a:cxn ang="0">
                  <a:pos x="19" y="140"/>
                </a:cxn>
                <a:cxn ang="0">
                  <a:pos x="81" y="162"/>
                </a:cxn>
              </a:cxnLst>
              <a:rect l="0" t="0" r="r" b="b"/>
              <a:pathLst>
                <a:path w="98" h="162">
                  <a:moveTo>
                    <a:pt x="81" y="162"/>
                  </a:moveTo>
                  <a:lnTo>
                    <a:pt x="98" y="151"/>
                  </a:lnTo>
                  <a:lnTo>
                    <a:pt x="96" y="10"/>
                  </a:lnTo>
                  <a:lnTo>
                    <a:pt x="17" y="0"/>
                  </a:lnTo>
                  <a:lnTo>
                    <a:pt x="0" y="11"/>
                  </a:lnTo>
                  <a:lnTo>
                    <a:pt x="19" y="140"/>
                  </a:lnTo>
                  <a:lnTo>
                    <a:pt x="81" y="16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42" name="Freeform 258"/>
            <p:cNvSpPr>
              <a:spLocks/>
            </p:cNvSpPr>
            <p:nvPr/>
          </p:nvSpPr>
          <p:spPr bwMode="auto">
            <a:xfrm>
              <a:off x="1127" y="3510"/>
              <a:ext cx="16" cy="27"/>
            </a:xfrm>
            <a:custGeom>
              <a:avLst/>
              <a:gdLst/>
              <a:ahLst/>
              <a:cxnLst>
                <a:cxn ang="0">
                  <a:pos x="80" y="163"/>
                </a:cxn>
                <a:cxn ang="0">
                  <a:pos x="96" y="152"/>
                </a:cxn>
                <a:cxn ang="0">
                  <a:pos x="96" y="11"/>
                </a:cxn>
                <a:cxn ang="0">
                  <a:pos x="16" y="0"/>
                </a:cxn>
                <a:cxn ang="0">
                  <a:pos x="0" y="11"/>
                </a:cxn>
                <a:cxn ang="0">
                  <a:pos x="17" y="140"/>
                </a:cxn>
                <a:cxn ang="0">
                  <a:pos x="80" y="163"/>
                </a:cxn>
              </a:cxnLst>
              <a:rect l="0" t="0" r="r" b="b"/>
              <a:pathLst>
                <a:path w="96" h="163">
                  <a:moveTo>
                    <a:pt x="80" y="163"/>
                  </a:moveTo>
                  <a:lnTo>
                    <a:pt x="96" y="152"/>
                  </a:lnTo>
                  <a:lnTo>
                    <a:pt x="96" y="11"/>
                  </a:lnTo>
                  <a:lnTo>
                    <a:pt x="16" y="0"/>
                  </a:lnTo>
                  <a:lnTo>
                    <a:pt x="0" y="11"/>
                  </a:lnTo>
                  <a:lnTo>
                    <a:pt x="17" y="140"/>
                  </a:lnTo>
                  <a:lnTo>
                    <a:pt x="80" y="16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43" name="Freeform 259"/>
            <p:cNvSpPr>
              <a:spLocks/>
            </p:cNvSpPr>
            <p:nvPr/>
          </p:nvSpPr>
          <p:spPr bwMode="auto">
            <a:xfrm>
              <a:off x="1127" y="3556"/>
              <a:ext cx="16" cy="27"/>
            </a:xfrm>
            <a:custGeom>
              <a:avLst/>
              <a:gdLst/>
              <a:ahLst/>
              <a:cxnLst>
                <a:cxn ang="0">
                  <a:pos x="80" y="163"/>
                </a:cxn>
                <a:cxn ang="0">
                  <a:pos x="96" y="152"/>
                </a:cxn>
                <a:cxn ang="0">
                  <a:pos x="96" y="12"/>
                </a:cxn>
                <a:cxn ang="0">
                  <a:pos x="16" y="0"/>
                </a:cxn>
                <a:cxn ang="0">
                  <a:pos x="0" y="12"/>
                </a:cxn>
                <a:cxn ang="0">
                  <a:pos x="17" y="141"/>
                </a:cxn>
                <a:cxn ang="0">
                  <a:pos x="80" y="163"/>
                </a:cxn>
              </a:cxnLst>
              <a:rect l="0" t="0" r="r" b="b"/>
              <a:pathLst>
                <a:path w="96" h="163">
                  <a:moveTo>
                    <a:pt x="80" y="163"/>
                  </a:moveTo>
                  <a:lnTo>
                    <a:pt x="96" y="152"/>
                  </a:lnTo>
                  <a:lnTo>
                    <a:pt x="96" y="12"/>
                  </a:lnTo>
                  <a:lnTo>
                    <a:pt x="16" y="0"/>
                  </a:lnTo>
                  <a:lnTo>
                    <a:pt x="0" y="12"/>
                  </a:lnTo>
                  <a:lnTo>
                    <a:pt x="17" y="141"/>
                  </a:lnTo>
                  <a:lnTo>
                    <a:pt x="80" y="16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44" name="Freeform 260"/>
            <p:cNvSpPr>
              <a:spLocks/>
            </p:cNvSpPr>
            <p:nvPr/>
          </p:nvSpPr>
          <p:spPr bwMode="auto">
            <a:xfrm>
              <a:off x="1126" y="3375"/>
              <a:ext cx="13" cy="25"/>
            </a:xfrm>
            <a:custGeom>
              <a:avLst/>
              <a:gdLst/>
              <a:ahLst/>
              <a:cxnLst>
                <a:cxn ang="0">
                  <a:pos x="80" y="151"/>
                </a:cxn>
                <a:cxn ang="0">
                  <a:pos x="79" y="11"/>
                </a:cxn>
                <a:cxn ang="0">
                  <a:pos x="0" y="0"/>
                </a:cxn>
                <a:cxn ang="0">
                  <a:pos x="1" y="140"/>
                </a:cxn>
                <a:cxn ang="0">
                  <a:pos x="80" y="151"/>
                </a:cxn>
              </a:cxnLst>
              <a:rect l="0" t="0" r="r" b="b"/>
              <a:pathLst>
                <a:path w="80" h="151">
                  <a:moveTo>
                    <a:pt x="80" y="151"/>
                  </a:moveTo>
                  <a:lnTo>
                    <a:pt x="79" y="11"/>
                  </a:lnTo>
                  <a:lnTo>
                    <a:pt x="0" y="0"/>
                  </a:lnTo>
                  <a:lnTo>
                    <a:pt x="1" y="140"/>
                  </a:lnTo>
                  <a:lnTo>
                    <a:pt x="80" y="15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45" name="Freeform 261"/>
            <p:cNvSpPr>
              <a:spLocks/>
            </p:cNvSpPr>
            <p:nvPr/>
          </p:nvSpPr>
          <p:spPr bwMode="auto">
            <a:xfrm>
              <a:off x="1126" y="3420"/>
              <a:ext cx="13" cy="26"/>
            </a:xfrm>
            <a:custGeom>
              <a:avLst/>
              <a:gdLst/>
              <a:ahLst/>
              <a:cxnLst>
                <a:cxn ang="0">
                  <a:pos x="80" y="152"/>
                </a:cxn>
                <a:cxn ang="0">
                  <a:pos x="80" y="11"/>
                </a:cxn>
                <a:cxn ang="0">
                  <a:pos x="0" y="0"/>
                </a:cxn>
                <a:cxn ang="0">
                  <a:pos x="1" y="140"/>
                </a:cxn>
                <a:cxn ang="0">
                  <a:pos x="80" y="152"/>
                </a:cxn>
              </a:cxnLst>
              <a:rect l="0" t="0" r="r" b="b"/>
              <a:pathLst>
                <a:path w="80" h="152">
                  <a:moveTo>
                    <a:pt x="80" y="152"/>
                  </a:moveTo>
                  <a:lnTo>
                    <a:pt x="80" y="11"/>
                  </a:lnTo>
                  <a:lnTo>
                    <a:pt x="0" y="0"/>
                  </a:lnTo>
                  <a:lnTo>
                    <a:pt x="1" y="140"/>
                  </a:lnTo>
                  <a:lnTo>
                    <a:pt x="80" y="15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46" name="Freeform 262"/>
            <p:cNvSpPr>
              <a:spLocks/>
            </p:cNvSpPr>
            <p:nvPr/>
          </p:nvSpPr>
          <p:spPr bwMode="auto">
            <a:xfrm>
              <a:off x="1126" y="3466"/>
              <a:ext cx="14" cy="25"/>
            </a:xfrm>
            <a:custGeom>
              <a:avLst/>
              <a:gdLst/>
              <a:ahLst/>
              <a:cxnLst>
                <a:cxn ang="0">
                  <a:pos x="81" y="151"/>
                </a:cxn>
                <a:cxn ang="0">
                  <a:pos x="81" y="10"/>
                </a:cxn>
                <a:cxn ang="0">
                  <a:pos x="0" y="0"/>
                </a:cxn>
                <a:cxn ang="0">
                  <a:pos x="2" y="141"/>
                </a:cxn>
                <a:cxn ang="0">
                  <a:pos x="81" y="151"/>
                </a:cxn>
              </a:cxnLst>
              <a:rect l="0" t="0" r="r" b="b"/>
              <a:pathLst>
                <a:path w="81" h="151">
                  <a:moveTo>
                    <a:pt x="81" y="151"/>
                  </a:moveTo>
                  <a:lnTo>
                    <a:pt x="81" y="10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81" y="15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47" name="Freeform 263"/>
            <p:cNvSpPr>
              <a:spLocks/>
            </p:cNvSpPr>
            <p:nvPr/>
          </p:nvSpPr>
          <p:spPr bwMode="auto">
            <a:xfrm>
              <a:off x="1127" y="3512"/>
              <a:ext cx="13" cy="25"/>
            </a:xfrm>
            <a:custGeom>
              <a:avLst/>
              <a:gdLst/>
              <a:ahLst/>
              <a:cxnLst>
                <a:cxn ang="0">
                  <a:pos x="80" y="152"/>
                </a:cxn>
                <a:cxn ang="0">
                  <a:pos x="79" y="11"/>
                </a:cxn>
                <a:cxn ang="0">
                  <a:pos x="0" y="0"/>
                </a:cxn>
                <a:cxn ang="0">
                  <a:pos x="0" y="141"/>
                </a:cxn>
                <a:cxn ang="0">
                  <a:pos x="80" y="152"/>
                </a:cxn>
              </a:cxnLst>
              <a:rect l="0" t="0" r="r" b="b"/>
              <a:pathLst>
                <a:path w="80" h="152">
                  <a:moveTo>
                    <a:pt x="80" y="152"/>
                  </a:moveTo>
                  <a:lnTo>
                    <a:pt x="79" y="11"/>
                  </a:lnTo>
                  <a:lnTo>
                    <a:pt x="0" y="0"/>
                  </a:lnTo>
                  <a:lnTo>
                    <a:pt x="0" y="141"/>
                  </a:lnTo>
                  <a:lnTo>
                    <a:pt x="80" y="15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48" name="Freeform 264"/>
            <p:cNvSpPr>
              <a:spLocks/>
            </p:cNvSpPr>
            <p:nvPr/>
          </p:nvSpPr>
          <p:spPr bwMode="auto">
            <a:xfrm>
              <a:off x="1127" y="3558"/>
              <a:ext cx="13" cy="25"/>
            </a:xfrm>
            <a:custGeom>
              <a:avLst/>
              <a:gdLst/>
              <a:ahLst/>
              <a:cxnLst>
                <a:cxn ang="0">
                  <a:pos x="80" y="151"/>
                </a:cxn>
                <a:cxn ang="0">
                  <a:pos x="79" y="11"/>
                </a:cxn>
                <a:cxn ang="0">
                  <a:pos x="0" y="0"/>
                </a:cxn>
                <a:cxn ang="0">
                  <a:pos x="0" y="140"/>
                </a:cxn>
                <a:cxn ang="0">
                  <a:pos x="80" y="151"/>
                </a:cxn>
              </a:cxnLst>
              <a:rect l="0" t="0" r="r" b="b"/>
              <a:pathLst>
                <a:path w="80" h="151">
                  <a:moveTo>
                    <a:pt x="80" y="151"/>
                  </a:moveTo>
                  <a:lnTo>
                    <a:pt x="79" y="11"/>
                  </a:lnTo>
                  <a:lnTo>
                    <a:pt x="0" y="0"/>
                  </a:lnTo>
                  <a:lnTo>
                    <a:pt x="0" y="140"/>
                  </a:lnTo>
                  <a:lnTo>
                    <a:pt x="80" y="15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49" name="Freeform 265"/>
            <p:cNvSpPr>
              <a:spLocks/>
            </p:cNvSpPr>
            <p:nvPr/>
          </p:nvSpPr>
          <p:spPr bwMode="auto">
            <a:xfrm>
              <a:off x="1127" y="3377"/>
              <a:ext cx="11" cy="19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65" y="9"/>
                </a:cxn>
                <a:cxn ang="0">
                  <a:pos x="0" y="0"/>
                </a:cxn>
                <a:cxn ang="0">
                  <a:pos x="1" y="113"/>
                </a:cxn>
                <a:cxn ang="0">
                  <a:pos x="26" y="117"/>
                </a:cxn>
                <a:cxn ang="0">
                  <a:pos x="26" y="30"/>
                </a:cxn>
                <a:cxn ang="0">
                  <a:pos x="65" y="40"/>
                </a:cxn>
              </a:cxnLst>
              <a:rect l="0" t="0" r="r" b="b"/>
              <a:pathLst>
                <a:path w="65" h="117">
                  <a:moveTo>
                    <a:pt x="65" y="40"/>
                  </a:moveTo>
                  <a:lnTo>
                    <a:pt x="65" y="9"/>
                  </a:lnTo>
                  <a:lnTo>
                    <a:pt x="0" y="0"/>
                  </a:lnTo>
                  <a:lnTo>
                    <a:pt x="1" y="113"/>
                  </a:lnTo>
                  <a:lnTo>
                    <a:pt x="26" y="117"/>
                  </a:lnTo>
                  <a:lnTo>
                    <a:pt x="26" y="30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50" name="Freeform 266"/>
            <p:cNvSpPr>
              <a:spLocks/>
            </p:cNvSpPr>
            <p:nvPr/>
          </p:nvSpPr>
          <p:spPr bwMode="auto">
            <a:xfrm>
              <a:off x="1127" y="3423"/>
              <a:ext cx="11" cy="19"/>
            </a:xfrm>
            <a:custGeom>
              <a:avLst/>
              <a:gdLst/>
              <a:ahLst/>
              <a:cxnLst>
                <a:cxn ang="0">
                  <a:pos x="65" y="42"/>
                </a:cxn>
                <a:cxn ang="0">
                  <a:pos x="65" y="9"/>
                </a:cxn>
                <a:cxn ang="0">
                  <a:pos x="0" y="0"/>
                </a:cxn>
                <a:cxn ang="0">
                  <a:pos x="0" y="115"/>
                </a:cxn>
                <a:cxn ang="0">
                  <a:pos x="25" y="118"/>
                </a:cxn>
                <a:cxn ang="0">
                  <a:pos x="25" y="31"/>
                </a:cxn>
                <a:cxn ang="0">
                  <a:pos x="65" y="42"/>
                </a:cxn>
              </a:cxnLst>
              <a:rect l="0" t="0" r="r" b="b"/>
              <a:pathLst>
                <a:path w="65" h="118">
                  <a:moveTo>
                    <a:pt x="65" y="42"/>
                  </a:moveTo>
                  <a:lnTo>
                    <a:pt x="65" y="9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25" y="118"/>
                  </a:lnTo>
                  <a:lnTo>
                    <a:pt x="25" y="31"/>
                  </a:lnTo>
                  <a:lnTo>
                    <a:pt x="65" y="4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51" name="Freeform 267"/>
            <p:cNvSpPr>
              <a:spLocks/>
            </p:cNvSpPr>
            <p:nvPr/>
          </p:nvSpPr>
          <p:spPr bwMode="auto">
            <a:xfrm>
              <a:off x="1128" y="3468"/>
              <a:ext cx="10" cy="20"/>
            </a:xfrm>
            <a:custGeom>
              <a:avLst/>
              <a:gdLst/>
              <a:ahLst/>
              <a:cxnLst>
                <a:cxn ang="0">
                  <a:pos x="66" y="42"/>
                </a:cxn>
                <a:cxn ang="0">
                  <a:pos x="65" y="9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25" y="119"/>
                </a:cxn>
                <a:cxn ang="0">
                  <a:pos x="25" y="31"/>
                </a:cxn>
                <a:cxn ang="0">
                  <a:pos x="66" y="42"/>
                </a:cxn>
              </a:cxnLst>
              <a:rect l="0" t="0" r="r" b="b"/>
              <a:pathLst>
                <a:path w="66" h="119">
                  <a:moveTo>
                    <a:pt x="66" y="42"/>
                  </a:moveTo>
                  <a:lnTo>
                    <a:pt x="65" y="9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25" y="119"/>
                  </a:lnTo>
                  <a:lnTo>
                    <a:pt x="25" y="31"/>
                  </a:lnTo>
                  <a:lnTo>
                    <a:pt x="66" y="4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52" name="Freeform 268"/>
            <p:cNvSpPr>
              <a:spLocks/>
            </p:cNvSpPr>
            <p:nvPr/>
          </p:nvSpPr>
          <p:spPr bwMode="auto">
            <a:xfrm>
              <a:off x="1128" y="3514"/>
              <a:ext cx="11" cy="20"/>
            </a:xfrm>
            <a:custGeom>
              <a:avLst/>
              <a:gdLst/>
              <a:ahLst/>
              <a:cxnLst>
                <a:cxn ang="0">
                  <a:pos x="65" y="43"/>
                </a:cxn>
                <a:cxn ang="0">
                  <a:pos x="65" y="9"/>
                </a:cxn>
                <a:cxn ang="0">
                  <a:pos x="0" y="0"/>
                </a:cxn>
                <a:cxn ang="0">
                  <a:pos x="1" y="115"/>
                </a:cxn>
                <a:cxn ang="0">
                  <a:pos x="25" y="119"/>
                </a:cxn>
                <a:cxn ang="0">
                  <a:pos x="24" y="32"/>
                </a:cxn>
                <a:cxn ang="0">
                  <a:pos x="65" y="43"/>
                </a:cxn>
              </a:cxnLst>
              <a:rect l="0" t="0" r="r" b="b"/>
              <a:pathLst>
                <a:path w="65" h="119">
                  <a:moveTo>
                    <a:pt x="65" y="43"/>
                  </a:moveTo>
                  <a:lnTo>
                    <a:pt x="65" y="9"/>
                  </a:lnTo>
                  <a:lnTo>
                    <a:pt x="0" y="0"/>
                  </a:lnTo>
                  <a:lnTo>
                    <a:pt x="1" y="115"/>
                  </a:lnTo>
                  <a:lnTo>
                    <a:pt x="25" y="119"/>
                  </a:lnTo>
                  <a:lnTo>
                    <a:pt x="24" y="32"/>
                  </a:lnTo>
                  <a:lnTo>
                    <a:pt x="65" y="4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53" name="Freeform 269"/>
            <p:cNvSpPr>
              <a:spLocks/>
            </p:cNvSpPr>
            <p:nvPr/>
          </p:nvSpPr>
          <p:spPr bwMode="auto">
            <a:xfrm>
              <a:off x="1128" y="3560"/>
              <a:ext cx="11" cy="20"/>
            </a:xfrm>
            <a:custGeom>
              <a:avLst/>
              <a:gdLst/>
              <a:ahLst/>
              <a:cxnLst>
                <a:cxn ang="0">
                  <a:pos x="65" y="42"/>
                </a:cxn>
                <a:cxn ang="0">
                  <a:pos x="65" y="9"/>
                </a:cxn>
                <a:cxn ang="0">
                  <a:pos x="0" y="0"/>
                </a:cxn>
                <a:cxn ang="0">
                  <a:pos x="1" y="115"/>
                </a:cxn>
                <a:cxn ang="0">
                  <a:pos x="26" y="118"/>
                </a:cxn>
                <a:cxn ang="0">
                  <a:pos x="26" y="32"/>
                </a:cxn>
                <a:cxn ang="0">
                  <a:pos x="65" y="42"/>
                </a:cxn>
              </a:cxnLst>
              <a:rect l="0" t="0" r="r" b="b"/>
              <a:pathLst>
                <a:path w="65" h="118">
                  <a:moveTo>
                    <a:pt x="65" y="42"/>
                  </a:moveTo>
                  <a:lnTo>
                    <a:pt x="65" y="9"/>
                  </a:lnTo>
                  <a:lnTo>
                    <a:pt x="0" y="0"/>
                  </a:lnTo>
                  <a:lnTo>
                    <a:pt x="1" y="115"/>
                  </a:lnTo>
                  <a:lnTo>
                    <a:pt x="26" y="118"/>
                  </a:lnTo>
                  <a:lnTo>
                    <a:pt x="26" y="32"/>
                  </a:lnTo>
                  <a:lnTo>
                    <a:pt x="65" y="4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54" name="Freeform 270"/>
            <p:cNvSpPr>
              <a:spLocks/>
            </p:cNvSpPr>
            <p:nvPr/>
          </p:nvSpPr>
          <p:spPr bwMode="auto">
            <a:xfrm>
              <a:off x="1132" y="3383"/>
              <a:ext cx="6" cy="15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0" y="0"/>
                </a:cxn>
                <a:cxn ang="0">
                  <a:pos x="1" y="87"/>
                </a:cxn>
                <a:cxn ang="0">
                  <a:pos x="41" y="93"/>
                </a:cxn>
                <a:cxn ang="0">
                  <a:pos x="41" y="11"/>
                </a:cxn>
              </a:cxnLst>
              <a:rect l="0" t="0" r="r" b="b"/>
              <a:pathLst>
                <a:path w="41" h="93">
                  <a:moveTo>
                    <a:pt x="41" y="11"/>
                  </a:moveTo>
                  <a:lnTo>
                    <a:pt x="0" y="0"/>
                  </a:lnTo>
                  <a:lnTo>
                    <a:pt x="1" y="87"/>
                  </a:lnTo>
                  <a:lnTo>
                    <a:pt x="41" y="93"/>
                  </a:lnTo>
                  <a:lnTo>
                    <a:pt x="41" y="1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55" name="Freeform 271"/>
            <p:cNvSpPr>
              <a:spLocks/>
            </p:cNvSpPr>
            <p:nvPr/>
          </p:nvSpPr>
          <p:spPr bwMode="auto">
            <a:xfrm>
              <a:off x="1132" y="3428"/>
              <a:ext cx="7" cy="16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0" y="0"/>
                </a:cxn>
                <a:cxn ang="0">
                  <a:pos x="1" y="87"/>
                </a:cxn>
                <a:cxn ang="0">
                  <a:pos x="41" y="92"/>
                </a:cxn>
                <a:cxn ang="0">
                  <a:pos x="41" y="11"/>
                </a:cxn>
              </a:cxnLst>
              <a:rect l="0" t="0" r="r" b="b"/>
              <a:pathLst>
                <a:path w="41" h="92">
                  <a:moveTo>
                    <a:pt x="41" y="11"/>
                  </a:moveTo>
                  <a:lnTo>
                    <a:pt x="0" y="0"/>
                  </a:lnTo>
                  <a:lnTo>
                    <a:pt x="1" y="87"/>
                  </a:lnTo>
                  <a:lnTo>
                    <a:pt x="41" y="92"/>
                  </a:lnTo>
                  <a:lnTo>
                    <a:pt x="41" y="1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56" name="Freeform 272"/>
            <p:cNvSpPr>
              <a:spLocks/>
            </p:cNvSpPr>
            <p:nvPr/>
          </p:nvSpPr>
          <p:spPr bwMode="auto">
            <a:xfrm>
              <a:off x="1132" y="3474"/>
              <a:ext cx="7" cy="16"/>
            </a:xfrm>
            <a:custGeom>
              <a:avLst/>
              <a:gdLst/>
              <a:ahLst/>
              <a:cxnLst>
                <a:cxn ang="0">
                  <a:pos x="39" y="1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39" y="92"/>
                </a:cxn>
                <a:cxn ang="0">
                  <a:pos x="39" y="10"/>
                </a:cxn>
              </a:cxnLst>
              <a:rect l="0" t="0" r="r" b="b"/>
              <a:pathLst>
                <a:path w="39" h="92">
                  <a:moveTo>
                    <a:pt x="39" y="1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39" y="92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57" name="Freeform 273"/>
            <p:cNvSpPr>
              <a:spLocks/>
            </p:cNvSpPr>
            <p:nvPr/>
          </p:nvSpPr>
          <p:spPr bwMode="auto">
            <a:xfrm>
              <a:off x="1132" y="3520"/>
              <a:ext cx="7" cy="16"/>
            </a:xfrm>
            <a:custGeom>
              <a:avLst/>
              <a:gdLst/>
              <a:ahLst/>
              <a:cxnLst>
                <a:cxn ang="0">
                  <a:pos x="39" y="11"/>
                </a:cxn>
                <a:cxn ang="0">
                  <a:pos x="0" y="0"/>
                </a:cxn>
                <a:cxn ang="0">
                  <a:pos x="0" y="88"/>
                </a:cxn>
                <a:cxn ang="0">
                  <a:pos x="40" y="94"/>
                </a:cxn>
                <a:cxn ang="0">
                  <a:pos x="39" y="11"/>
                </a:cxn>
              </a:cxnLst>
              <a:rect l="0" t="0" r="r" b="b"/>
              <a:pathLst>
                <a:path w="40" h="94">
                  <a:moveTo>
                    <a:pt x="39" y="11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40" y="94"/>
                  </a:lnTo>
                  <a:lnTo>
                    <a:pt x="39" y="1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58" name="Freeform 274"/>
            <p:cNvSpPr>
              <a:spLocks/>
            </p:cNvSpPr>
            <p:nvPr/>
          </p:nvSpPr>
          <p:spPr bwMode="auto">
            <a:xfrm>
              <a:off x="1133" y="3566"/>
              <a:ext cx="6" cy="16"/>
            </a:xfrm>
            <a:custGeom>
              <a:avLst/>
              <a:gdLst/>
              <a:ahLst/>
              <a:cxnLst>
                <a:cxn ang="0">
                  <a:pos x="40" y="11"/>
                </a:cxn>
                <a:cxn ang="0">
                  <a:pos x="0" y="0"/>
                </a:cxn>
                <a:cxn ang="0">
                  <a:pos x="0" y="88"/>
                </a:cxn>
                <a:cxn ang="0">
                  <a:pos x="40" y="93"/>
                </a:cxn>
                <a:cxn ang="0">
                  <a:pos x="40" y="11"/>
                </a:cxn>
              </a:cxnLst>
              <a:rect l="0" t="0" r="r" b="b"/>
              <a:pathLst>
                <a:path w="40" h="93">
                  <a:moveTo>
                    <a:pt x="40" y="11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40" y="93"/>
                  </a:lnTo>
                  <a:lnTo>
                    <a:pt x="40" y="1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59" name="Freeform 275"/>
            <p:cNvSpPr>
              <a:spLocks/>
            </p:cNvSpPr>
            <p:nvPr/>
          </p:nvSpPr>
          <p:spPr bwMode="auto">
            <a:xfrm>
              <a:off x="1126" y="3588"/>
              <a:ext cx="19" cy="66"/>
            </a:xfrm>
            <a:custGeom>
              <a:avLst/>
              <a:gdLst/>
              <a:ahLst/>
              <a:cxnLst>
                <a:cxn ang="0">
                  <a:pos x="114" y="28"/>
                </a:cxn>
                <a:cxn ang="0">
                  <a:pos x="113" y="20"/>
                </a:cxn>
                <a:cxn ang="0">
                  <a:pos x="109" y="13"/>
                </a:cxn>
                <a:cxn ang="0">
                  <a:pos x="102" y="9"/>
                </a:cxn>
                <a:cxn ang="0">
                  <a:pos x="94" y="6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0" y="0"/>
                </a:cxn>
                <a:cxn ang="0">
                  <a:pos x="35" y="1"/>
                </a:cxn>
                <a:cxn ang="0">
                  <a:pos x="30" y="2"/>
                </a:cxn>
                <a:cxn ang="0">
                  <a:pos x="25" y="3"/>
                </a:cxn>
                <a:cxn ang="0">
                  <a:pos x="21" y="4"/>
                </a:cxn>
                <a:cxn ang="0">
                  <a:pos x="17" y="7"/>
                </a:cxn>
                <a:cxn ang="0">
                  <a:pos x="10" y="11"/>
                </a:cxn>
                <a:cxn ang="0">
                  <a:pos x="5" y="18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1" y="362"/>
                </a:cxn>
                <a:cxn ang="0">
                  <a:pos x="2" y="370"/>
                </a:cxn>
                <a:cxn ang="0">
                  <a:pos x="7" y="377"/>
                </a:cxn>
                <a:cxn ang="0">
                  <a:pos x="14" y="382"/>
                </a:cxn>
                <a:cxn ang="0">
                  <a:pos x="22" y="385"/>
                </a:cxn>
                <a:cxn ang="0">
                  <a:pos x="61" y="390"/>
                </a:cxn>
                <a:cxn ang="0">
                  <a:pos x="66" y="390"/>
                </a:cxn>
                <a:cxn ang="0">
                  <a:pos x="70" y="390"/>
                </a:cxn>
                <a:cxn ang="0">
                  <a:pos x="76" y="390"/>
                </a:cxn>
                <a:cxn ang="0">
                  <a:pos x="80" y="389"/>
                </a:cxn>
                <a:cxn ang="0">
                  <a:pos x="86" y="389"/>
                </a:cxn>
                <a:cxn ang="0">
                  <a:pos x="91" y="388"/>
                </a:cxn>
                <a:cxn ang="0">
                  <a:pos x="95" y="386"/>
                </a:cxn>
                <a:cxn ang="0">
                  <a:pos x="98" y="385"/>
                </a:cxn>
                <a:cxn ang="0">
                  <a:pos x="105" y="379"/>
                </a:cxn>
                <a:cxn ang="0">
                  <a:pos x="111" y="372"/>
                </a:cxn>
                <a:cxn ang="0">
                  <a:pos x="114" y="364"/>
                </a:cxn>
                <a:cxn ang="0">
                  <a:pos x="115" y="355"/>
                </a:cxn>
                <a:cxn ang="0">
                  <a:pos x="114" y="28"/>
                </a:cxn>
              </a:cxnLst>
              <a:rect l="0" t="0" r="r" b="b"/>
              <a:pathLst>
                <a:path w="115" h="390">
                  <a:moveTo>
                    <a:pt x="114" y="28"/>
                  </a:moveTo>
                  <a:lnTo>
                    <a:pt x="113" y="20"/>
                  </a:lnTo>
                  <a:lnTo>
                    <a:pt x="109" y="13"/>
                  </a:lnTo>
                  <a:lnTo>
                    <a:pt x="102" y="9"/>
                  </a:lnTo>
                  <a:lnTo>
                    <a:pt x="94" y="6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21" y="4"/>
                  </a:lnTo>
                  <a:lnTo>
                    <a:pt x="17" y="7"/>
                  </a:lnTo>
                  <a:lnTo>
                    <a:pt x="10" y="11"/>
                  </a:lnTo>
                  <a:lnTo>
                    <a:pt x="5" y="18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1" y="362"/>
                  </a:lnTo>
                  <a:lnTo>
                    <a:pt x="2" y="370"/>
                  </a:lnTo>
                  <a:lnTo>
                    <a:pt x="7" y="377"/>
                  </a:lnTo>
                  <a:lnTo>
                    <a:pt x="14" y="382"/>
                  </a:lnTo>
                  <a:lnTo>
                    <a:pt x="22" y="385"/>
                  </a:lnTo>
                  <a:lnTo>
                    <a:pt x="61" y="390"/>
                  </a:lnTo>
                  <a:lnTo>
                    <a:pt x="66" y="390"/>
                  </a:lnTo>
                  <a:lnTo>
                    <a:pt x="70" y="390"/>
                  </a:lnTo>
                  <a:lnTo>
                    <a:pt x="76" y="390"/>
                  </a:lnTo>
                  <a:lnTo>
                    <a:pt x="80" y="389"/>
                  </a:lnTo>
                  <a:lnTo>
                    <a:pt x="86" y="389"/>
                  </a:lnTo>
                  <a:lnTo>
                    <a:pt x="91" y="388"/>
                  </a:lnTo>
                  <a:lnTo>
                    <a:pt x="95" y="386"/>
                  </a:lnTo>
                  <a:lnTo>
                    <a:pt x="98" y="385"/>
                  </a:lnTo>
                  <a:lnTo>
                    <a:pt x="105" y="379"/>
                  </a:lnTo>
                  <a:lnTo>
                    <a:pt x="111" y="372"/>
                  </a:lnTo>
                  <a:lnTo>
                    <a:pt x="114" y="364"/>
                  </a:lnTo>
                  <a:lnTo>
                    <a:pt x="115" y="355"/>
                  </a:lnTo>
                  <a:lnTo>
                    <a:pt x="114" y="2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60" name="Freeform 276"/>
            <p:cNvSpPr>
              <a:spLocks/>
            </p:cNvSpPr>
            <p:nvPr/>
          </p:nvSpPr>
          <p:spPr bwMode="auto">
            <a:xfrm>
              <a:off x="1126" y="3591"/>
              <a:ext cx="13" cy="63"/>
            </a:xfrm>
            <a:custGeom>
              <a:avLst/>
              <a:gdLst/>
              <a:ahLst/>
              <a:cxnLst>
                <a:cxn ang="0">
                  <a:pos x="61" y="372"/>
                </a:cxn>
                <a:cxn ang="0">
                  <a:pos x="69" y="371"/>
                </a:cxn>
                <a:cxn ang="0">
                  <a:pos x="76" y="369"/>
                </a:cxn>
                <a:cxn ang="0">
                  <a:pos x="79" y="363"/>
                </a:cxn>
                <a:cxn ang="0">
                  <a:pos x="80" y="355"/>
                </a:cxn>
                <a:cxn ang="0">
                  <a:pos x="79" y="28"/>
                </a:cxn>
                <a:cxn ang="0">
                  <a:pos x="78" y="20"/>
                </a:cxn>
                <a:cxn ang="0">
                  <a:pos x="74" y="13"/>
                </a:cxn>
                <a:cxn ang="0">
                  <a:pos x="67" y="8"/>
                </a:cxn>
                <a:cxn ang="0">
                  <a:pos x="59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5" y="3"/>
                </a:cxn>
                <a:cxn ang="0">
                  <a:pos x="1" y="9"/>
                </a:cxn>
                <a:cxn ang="0">
                  <a:pos x="0" y="17"/>
                </a:cxn>
                <a:cxn ang="0">
                  <a:pos x="1" y="344"/>
                </a:cxn>
                <a:cxn ang="0">
                  <a:pos x="2" y="352"/>
                </a:cxn>
                <a:cxn ang="0">
                  <a:pos x="7" y="359"/>
                </a:cxn>
                <a:cxn ang="0">
                  <a:pos x="14" y="364"/>
                </a:cxn>
                <a:cxn ang="0">
                  <a:pos x="22" y="367"/>
                </a:cxn>
                <a:cxn ang="0">
                  <a:pos x="61" y="372"/>
                </a:cxn>
              </a:cxnLst>
              <a:rect l="0" t="0" r="r" b="b"/>
              <a:pathLst>
                <a:path w="80" h="372">
                  <a:moveTo>
                    <a:pt x="61" y="372"/>
                  </a:moveTo>
                  <a:lnTo>
                    <a:pt x="69" y="371"/>
                  </a:lnTo>
                  <a:lnTo>
                    <a:pt x="76" y="369"/>
                  </a:lnTo>
                  <a:lnTo>
                    <a:pt x="79" y="363"/>
                  </a:lnTo>
                  <a:lnTo>
                    <a:pt x="80" y="355"/>
                  </a:lnTo>
                  <a:lnTo>
                    <a:pt x="79" y="28"/>
                  </a:lnTo>
                  <a:lnTo>
                    <a:pt x="78" y="20"/>
                  </a:lnTo>
                  <a:lnTo>
                    <a:pt x="74" y="13"/>
                  </a:lnTo>
                  <a:lnTo>
                    <a:pt x="67" y="8"/>
                  </a:lnTo>
                  <a:lnTo>
                    <a:pt x="59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9"/>
                  </a:lnTo>
                  <a:lnTo>
                    <a:pt x="0" y="17"/>
                  </a:lnTo>
                  <a:lnTo>
                    <a:pt x="1" y="344"/>
                  </a:lnTo>
                  <a:lnTo>
                    <a:pt x="2" y="352"/>
                  </a:lnTo>
                  <a:lnTo>
                    <a:pt x="7" y="359"/>
                  </a:lnTo>
                  <a:lnTo>
                    <a:pt x="14" y="364"/>
                  </a:lnTo>
                  <a:lnTo>
                    <a:pt x="22" y="367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7061" name="Group 277"/>
          <p:cNvGrpSpPr>
            <a:grpSpLocks/>
          </p:cNvGrpSpPr>
          <p:nvPr/>
        </p:nvGrpSpPr>
        <p:grpSpPr bwMode="auto">
          <a:xfrm>
            <a:off x="7985125" y="4600575"/>
            <a:ext cx="314325" cy="542925"/>
            <a:chOff x="1054" y="3290"/>
            <a:chExt cx="238" cy="366"/>
          </a:xfrm>
        </p:grpSpPr>
        <p:sp>
          <p:nvSpPr>
            <p:cNvPr id="247062" name="Freeform 278"/>
            <p:cNvSpPr>
              <a:spLocks/>
            </p:cNvSpPr>
            <p:nvPr/>
          </p:nvSpPr>
          <p:spPr bwMode="auto">
            <a:xfrm>
              <a:off x="1172" y="3574"/>
              <a:ext cx="120" cy="82"/>
            </a:xfrm>
            <a:custGeom>
              <a:avLst/>
              <a:gdLst/>
              <a:ahLst/>
              <a:cxnLst>
                <a:cxn ang="0">
                  <a:pos x="52" y="395"/>
                </a:cxn>
                <a:cxn ang="0">
                  <a:pos x="37" y="409"/>
                </a:cxn>
                <a:cxn ang="0">
                  <a:pos x="10" y="425"/>
                </a:cxn>
                <a:cxn ang="0">
                  <a:pos x="0" y="437"/>
                </a:cxn>
                <a:cxn ang="0">
                  <a:pos x="3" y="446"/>
                </a:cxn>
                <a:cxn ang="0">
                  <a:pos x="254" y="489"/>
                </a:cxn>
                <a:cxn ang="0">
                  <a:pos x="269" y="489"/>
                </a:cxn>
                <a:cxn ang="0">
                  <a:pos x="286" y="485"/>
                </a:cxn>
                <a:cxn ang="0">
                  <a:pos x="300" y="480"/>
                </a:cxn>
                <a:cxn ang="0">
                  <a:pos x="359" y="448"/>
                </a:cxn>
                <a:cxn ang="0">
                  <a:pos x="460" y="395"/>
                </a:cxn>
                <a:cxn ang="0">
                  <a:pos x="572" y="337"/>
                </a:cxn>
                <a:cxn ang="0">
                  <a:pos x="662" y="288"/>
                </a:cxn>
                <a:cxn ang="0">
                  <a:pos x="700" y="269"/>
                </a:cxn>
                <a:cxn ang="0">
                  <a:pos x="719" y="243"/>
                </a:cxn>
                <a:cxn ang="0">
                  <a:pos x="720" y="224"/>
                </a:cxn>
                <a:cxn ang="0">
                  <a:pos x="718" y="205"/>
                </a:cxn>
                <a:cxn ang="0">
                  <a:pos x="694" y="186"/>
                </a:cxn>
                <a:cxn ang="0">
                  <a:pos x="677" y="183"/>
                </a:cxn>
                <a:cxn ang="0">
                  <a:pos x="649" y="178"/>
                </a:cxn>
                <a:cxn ang="0">
                  <a:pos x="634" y="175"/>
                </a:cxn>
                <a:cxn ang="0">
                  <a:pos x="617" y="160"/>
                </a:cxn>
                <a:cxn ang="0">
                  <a:pos x="596" y="122"/>
                </a:cxn>
                <a:cxn ang="0">
                  <a:pos x="560" y="57"/>
                </a:cxn>
                <a:cxn ang="0">
                  <a:pos x="546" y="33"/>
                </a:cxn>
                <a:cxn ang="0">
                  <a:pos x="535" y="22"/>
                </a:cxn>
                <a:cxn ang="0">
                  <a:pos x="520" y="14"/>
                </a:cxn>
                <a:cxn ang="0">
                  <a:pos x="508" y="11"/>
                </a:cxn>
                <a:cxn ang="0">
                  <a:pos x="483" y="5"/>
                </a:cxn>
                <a:cxn ang="0">
                  <a:pos x="467" y="2"/>
                </a:cxn>
                <a:cxn ang="0">
                  <a:pos x="452" y="0"/>
                </a:cxn>
                <a:cxn ang="0">
                  <a:pos x="435" y="2"/>
                </a:cxn>
                <a:cxn ang="0">
                  <a:pos x="382" y="24"/>
                </a:cxn>
                <a:cxn ang="0">
                  <a:pos x="371" y="29"/>
                </a:cxn>
                <a:cxn ang="0">
                  <a:pos x="351" y="38"/>
                </a:cxn>
                <a:cxn ang="0">
                  <a:pos x="177" y="114"/>
                </a:cxn>
                <a:cxn ang="0">
                  <a:pos x="166" y="120"/>
                </a:cxn>
                <a:cxn ang="0">
                  <a:pos x="145" y="129"/>
                </a:cxn>
                <a:cxn ang="0">
                  <a:pos x="137" y="132"/>
                </a:cxn>
                <a:cxn ang="0">
                  <a:pos x="108" y="144"/>
                </a:cxn>
                <a:cxn ang="0">
                  <a:pos x="79" y="157"/>
                </a:cxn>
                <a:cxn ang="0">
                  <a:pos x="61" y="171"/>
                </a:cxn>
                <a:cxn ang="0">
                  <a:pos x="55" y="221"/>
                </a:cxn>
                <a:cxn ang="0">
                  <a:pos x="55" y="382"/>
                </a:cxn>
              </a:cxnLst>
              <a:rect l="0" t="0" r="r" b="b"/>
              <a:pathLst>
                <a:path w="720" h="490">
                  <a:moveTo>
                    <a:pt x="55" y="382"/>
                  </a:moveTo>
                  <a:lnTo>
                    <a:pt x="54" y="389"/>
                  </a:lnTo>
                  <a:lnTo>
                    <a:pt x="52" y="395"/>
                  </a:lnTo>
                  <a:lnTo>
                    <a:pt x="47" y="401"/>
                  </a:lnTo>
                  <a:lnTo>
                    <a:pt x="41" y="405"/>
                  </a:lnTo>
                  <a:lnTo>
                    <a:pt x="37" y="409"/>
                  </a:lnTo>
                  <a:lnTo>
                    <a:pt x="26" y="414"/>
                  </a:lnTo>
                  <a:lnTo>
                    <a:pt x="14" y="421"/>
                  </a:lnTo>
                  <a:lnTo>
                    <a:pt x="10" y="425"/>
                  </a:lnTo>
                  <a:lnTo>
                    <a:pt x="4" y="429"/>
                  </a:lnTo>
                  <a:lnTo>
                    <a:pt x="1" y="434"/>
                  </a:lnTo>
                  <a:lnTo>
                    <a:pt x="0" y="437"/>
                  </a:lnTo>
                  <a:lnTo>
                    <a:pt x="0" y="440"/>
                  </a:lnTo>
                  <a:lnTo>
                    <a:pt x="1" y="444"/>
                  </a:lnTo>
                  <a:lnTo>
                    <a:pt x="3" y="446"/>
                  </a:lnTo>
                  <a:lnTo>
                    <a:pt x="8" y="449"/>
                  </a:lnTo>
                  <a:lnTo>
                    <a:pt x="14" y="450"/>
                  </a:lnTo>
                  <a:lnTo>
                    <a:pt x="254" y="489"/>
                  </a:lnTo>
                  <a:lnTo>
                    <a:pt x="258" y="490"/>
                  </a:lnTo>
                  <a:lnTo>
                    <a:pt x="264" y="490"/>
                  </a:lnTo>
                  <a:lnTo>
                    <a:pt x="269" y="489"/>
                  </a:lnTo>
                  <a:lnTo>
                    <a:pt x="275" y="489"/>
                  </a:lnTo>
                  <a:lnTo>
                    <a:pt x="281" y="488"/>
                  </a:lnTo>
                  <a:lnTo>
                    <a:pt x="286" y="485"/>
                  </a:lnTo>
                  <a:lnTo>
                    <a:pt x="291" y="484"/>
                  </a:lnTo>
                  <a:lnTo>
                    <a:pt x="295" y="482"/>
                  </a:lnTo>
                  <a:lnTo>
                    <a:pt x="300" y="480"/>
                  </a:lnTo>
                  <a:lnTo>
                    <a:pt x="312" y="473"/>
                  </a:lnTo>
                  <a:lnTo>
                    <a:pt x="333" y="463"/>
                  </a:lnTo>
                  <a:lnTo>
                    <a:pt x="359" y="448"/>
                  </a:lnTo>
                  <a:lnTo>
                    <a:pt x="389" y="432"/>
                  </a:lnTo>
                  <a:lnTo>
                    <a:pt x="423" y="414"/>
                  </a:lnTo>
                  <a:lnTo>
                    <a:pt x="460" y="395"/>
                  </a:lnTo>
                  <a:lnTo>
                    <a:pt x="497" y="375"/>
                  </a:lnTo>
                  <a:lnTo>
                    <a:pt x="535" y="356"/>
                  </a:lnTo>
                  <a:lnTo>
                    <a:pt x="572" y="337"/>
                  </a:lnTo>
                  <a:lnTo>
                    <a:pt x="606" y="319"/>
                  </a:lnTo>
                  <a:lnTo>
                    <a:pt x="636" y="303"/>
                  </a:lnTo>
                  <a:lnTo>
                    <a:pt x="662" y="288"/>
                  </a:lnTo>
                  <a:lnTo>
                    <a:pt x="683" y="278"/>
                  </a:lnTo>
                  <a:lnTo>
                    <a:pt x="695" y="272"/>
                  </a:lnTo>
                  <a:lnTo>
                    <a:pt x="700" y="269"/>
                  </a:lnTo>
                  <a:lnTo>
                    <a:pt x="709" y="263"/>
                  </a:lnTo>
                  <a:lnTo>
                    <a:pt x="715" y="254"/>
                  </a:lnTo>
                  <a:lnTo>
                    <a:pt x="719" y="243"/>
                  </a:lnTo>
                  <a:lnTo>
                    <a:pt x="720" y="233"/>
                  </a:lnTo>
                  <a:lnTo>
                    <a:pt x="720" y="230"/>
                  </a:lnTo>
                  <a:lnTo>
                    <a:pt x="720" y="224"/>
                  </a:lnTo>
                  <a:lnTo>
                    <a:pt x="720" y="218"/>
                  </a:lnTo>
                  <a:lnTo>
                    <a:pt x="720" y="215"/>
                  </a:lnTo>
                  <a:lnTo>
                    <a:pt x="718" y="205"/>
                  </a:lnTo>
                  <a:lnTo>
                    <a:pt x="712" y="196"/>
                  </a:lnTo>
                  <a:lnTo>
                    <a:pt x="704" y="189"/>
                  </a:lnTo>
                  <a:lnTo>
                    <a:pt x="694" y="186"/>
                  </a:lnTo>
                  <a:lnTo>
                    <a:pt x="692" y="186"/>
                  </a:lnTo>
                  <a:lnTo>
                    <a:pt x="686" y="185"/>
                  </a:lnTo>
                  <a:lnTo>
                    <a:pt x="677" y="183"/>
                  </a:lnTo>
                  <a:lnTo>
                    <a:pt x="668" y="182"/>
                  </a:lnTo>
                  <a:lnTo>
                    <a:pt x="658" y="180"/>
                  </a:lnTo>
                  <a:lnTo>
                    <a:pt x="649" y="178"/>
                  </a:lnTo>
                  <a:lnTo>
                    <a:pt x="643" y="177"/>
                  </a:lnTo>
                  <a:lnTo>
                    <a:pt x="641" y="177"/>
                  </a:lnTo>
                  <a:lnTo>
                    <a:pt x="634" y="175"/>
                  </a:lnTo>
                  <a:lnTo>
                    <a:pt x="627" y="170"/>
                  </a:lnTo>
                  <a:lnTo>
                    <a:pt x="622" y="166"/>
                  </a:lnTo>
                  <a:lnTo>
                    <a:pt x="617" y="160"/>
                  </a:lnTo>
                  <a:lnTo>
                    <a:pt x="614" y="155"/>
                  </a:lnTo>
                  <a:lnTo>
                    <a:pt x="607" y="141"/>
                  </a:lnTo>
                  <a:lnTo>
                    <a:pt x="596" y="122"/>
                  </a:lnTo>
                  <a:lnTo>
                    <a:pt x="583" y="98"/>
                  </a:lnTo>
                  <a:lnTo>
                    <a:pt x="571" y="76"/>
                  </a:lnTo>
                  <a:lnTo>
                    <a:pt x="560" y="57"/>
                  </a:lnTo>
                  <a:lnTo>
                    <a:pt x="553" y="43"/>
                  </a:lnTo>
                  <a:lnTo>
                    <a:pt x="549" y="38"/>
                  </a:lnTo>
                  <a:lnTo>
                    <a:pt x="546" y="33"/>
                  </a:lnTo>
                  <a:lnTo>
                    <a:pt x="543" y="30"/>
                  </a:lnTo>
                  <a:lnTo>
                    <a:pt x="539" y="25"/>
                  </a:lnTo>
                  <a:lnTo>
                    <a:pt x="535" y="22"/>
                  </a:lnTo>
                  <a:lnTo>
                    <a:pt x="530" y="18"/>
                  </a:lnTo>
                  <a:lnTo>
                    <a:pt x="525" y="16"/>
                  </a:lnTo>
                  <a:lnTo>
                    <a:pt x="520" y="14"/>
                  </a:lnTo>
                  <a:lnTo>
                    <a:pt x="516" y="13"/>
                  </a:lnTo>
                  <a:lnTo>
                    <a:pt x="513" y="13"/>
                  </a:lnTo>
                  <a:lnTo>
                    <a:pt x="508" y="11"/>
                  </a:lnTo>
                  <a:lnTo>
                    <a:pt x="500" y="9"/>
                  </a:lnTo>
                  <a:lnTo>
                    <a:pt x="492" y="7"/>
                  </a:lnTo>
                  <a:lnTo>
                    <a:pt x="483" y="5"/>
                  </a:lnTo>
                  <a:lnTo>
                    <a:pt x="475" y="4"/>
                  </a:lnTo>
                  <a:lnTo>
                    <a:pt x="469" y="2"/>
                  </a:lnTo>
                  <a:lnTo>
                    <a:pt x="467" y="2"/>
                  </a:lnTo>
                  <a:lnTo>
                    <a:pt x="462" y="0"/>
                  </a:lnTo>
                  <a:lnTo>
                    <a:pt x="457" y="0"/>
                  </a:lnTo>
                  <a:lnTo>
                    <a:pt x="452" y="0"/>
                  </a:lnTo>
                  <a:lnTo>
                    <a:pt x="447" y="0"/>
                  </a:lnTo>
                  <a:lnTo>
                    <a:pt x="440" y="2"/>
                  </a:lnTo>
                  <a:lnTo>
                    <a:pt x="435" y="2"/>
                  </a:lnTo>
                  <a:lnTo>
                    <a:pt x="430" y="4"/>
                  </a:lnTo>
                  <a:lnTo>
                    <a:pt x="425" y="5"/>
                  </a:lnTo>
                  <a:lnTo>
                    <a:pt x="382" y="24"/>
                  </a:lnTo>
                  <a:lnTo>
                    <a:pt x="381" y="25"/>
                  </a:lnTo>
                  <a:lnTo>
                    <a:pt x="377" y="26"/>
                  </a:lnTo>
                  <a:lnTo>
                    <a:pt x="371" y="29"/>
                  </a:lnTo>
                  <a:lnTo>
                    <a:pt x="364" y="32"/>
                  </a:lnTo>
                  <a:lnTo>
                    <a:pt x="356" y="35"/>
                  </a:lnTo>
                  <a:lnTo>
                    <a:pt x="351" y="38"/>
                  </a:lnTo>
                  <a:lnTo>
                    <a:pt x="346" y="39"/>
                  </a:lnTo>
                  <a:lnTo>
                    <a:pt x="345" y="40"/>
                  </a:lnTo>
                  <a:lnTo>
                    <a:pt x="177" y="114"/>
                  </a:lnTo>
                  <a:lnTo>
                    <a:pt x="176" y="115"/>
                  </a:lnTo>
                  <a:lnTo>
                    <a:pt x="171" y="116"/>
                  </a:lnTo>
                  <a:lnTo>
                    <a:pt x="166" y="120"/>
                  </a:lnTo>
                  <a:lnTo>
                    <a:pt x="159" y="122"/>
                  </a:lnTo>
                  <a:lnTo>
                    <a:pt x="151" y="125"/>
                  </a:lnTo>
                  <a:lnTo>
                    <a:pt x="145" y="129"/>
                  </a:lnTo>
                  <a:lnTo>
                    <a:pt x="141" y="130"/>
                  </a:lnTo>
                  <a:lnTo>
                    <a:pt x="140" y="131"/>
                  </a:lnTo>
                  <a:lnTo>
                    <a:pt x="137" y="132"/>
                  </a:lnTo>
                  <a:lnTo>
                    <a:pt x="129" y="135"/>
                  </a:lnTo>
                  <a:lnTo>
                    <a:pt x="119" y="140"/>
                  </a:lnTo>
                  <a:lnTo>
                    <a:pt x="108" y="144"/>
                  </a:lnTo>
                  <a:lnTo>
                    <a:pt x="97" y="149"/>
                  </a:lnTo>
                  <a:lnTo>
                    <a:pt x="87" y="153"/>
                  </a:lnTo>
                  <a:lnTo>
                    <a:pt x="79" y="157"/>
                  </a:lnTo>
                  <a:lnTo>
                    <a:pt x="76" y="158"/>
                  </a:lnTo>
                  <a:lnTo>
                    <a:pt x="67" y="164"/>
                  </a:lnTo>
                  <a:lnTo>
                    <a:pt x="61" y="171"/>
                  </a:lnTo>
                  <a:lnTo>
                    <a:pt x="56" y="182"/>
                  </a:lnTo>
                  <a:lnTo>
                    <a:pt x="55" y="192"/>
                  </a:lnTo>
                  <a:lnTo>
                    <a:pt x="55" y="221"/>
                  </a:lnTo>
                  <a:lnTo>
                    <a:pt x="55" y="286"/>
                  </a:lnTo>
                  <a:lnTo>
                    <a:pt x="55" y="353"/>
                  </a:lnTo>
                  <a:lnTo>
                    <a:pt x="55" y="3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63" name="Freeform 279"/>
            <p:cNvSpPr>
              <a:spLocks/>
            </p:cNvSpPr>
            <p:nvPr/>
          </p:nvSpPr>
          <p:spPr bwMode="auto">
            <a:xfrm>
              <a:off x="1173" y="3575"/>
              <a:ext cx="118" cy="79"/>
            </a:xfrm>
            <a:custGeom>
              <a:avLst/>
              <a:gdLst/>
              <a:ahLst/>
              <a:cxnLst>
                <a:cxn ang="0">
                  <a:pos x="55" y="177"/>
                </a:cxn>
                <a:cxn ang="0">
                  <a:pos x="65" y="162"/>
                </a:cxn>
                <a:cxn ang="0">
                  <a:pos x="135" y="130"/>
                </a:cxn>
                <a:cxn ang="0">
                  <a:pos x="144" y="126"/>
                </a:cxn>
                <a:cxn ang="0">
                  <a:pos x="153" y="122"/>
                </a:cxn>
                <a:cxn ang="0">
                  <a:pos x="162" y="117"/>
                </a:cxn>
                <a:cxn ang="0">
                  <a:pos x="171" y="114"/>
                </a:cxn>
                <a:cxn ang="0">
                  <a:pos x="345" y="37"/>
                </a:cxn>
                <a:cxn ang="0">
                  <a:pos x="354" y="34"/>
                </a:cxn>
                <a:cxn ang="0">
                  <a:pos x="363" y="29"/>
                </a:cxn>
                <a:cxn ang="0">
                  <a:pos x="372" y="26"/>
                </a:cxn>
                <a:cxn ang="0">
                  <a:pos x="421" y="5"/>
                </a:cxn>
                <a:cxn ang="0">
                  <a:pos x="430" y="2"/>
                </a:cxn>
                <a:cxn ang="0">
                  <a:pos x="440" y="0"/>
                </a:cxn>
                <a:cxn ang="0">
                  <a:pos x="449" y="0"/>
                </a:cxn>
                <a:cxn ang="0">
                  <a:pos x="458" y="1"/>
                </a:cxn>
                <a:cxn ang="0">
                  <a:pos x="514" y="16"/>
                </a:cxn>
                <a:cxn ang="0">
                  <a:pos x="529" y="27"/>
                </a:cxn>
                <a:cxn ang="0">
                  <a:pos x="602" y="157"/>
                </a:cxn>
                <a:cxn ang="0">
                  <a:pos x="616" y="169"/>
                </a:cxn>
                <a:cxn ang="0">
                  <a:pos x="632" y="177"/>
                </a:cxn>
                <a:cxn ang="0">
                  <a:pos x="693" y="189"/>
                </a:cxn>
                <a:cxn ang="0">
                  <a:pos x="704" y="200"/>
                </a:cxn>
                <a:cxn ang="0">
                  <a:pos x="705" y="226"/>
                </a:cxn>
                <a:cxn ang="0">
                  <a:pos x="701" y="243"/>
                </a:cxn>
                <a:cxn ang="0">
                  <a:pos x="688" y="256"/>
                </a:cxn>
                <a:cxn ang="0">
                  <a:pos x="280" y="470"/>
                </a:cxn>
                <a:cxn ang="0">
                  <a:pos x="270" y="474"/>
                </a:cxn>
                <a:cxn ang="0">
                  <a:pos x="260" y="475"/>
                </a:cxn>
                <a:cxn ang="0">
                  <a:pos x="251" y="475"/>
                </a:cxn>
                <a:cxn ang="0">
                  <a:pos x="7" y="437"/>
                </a:cxn>
                <a:cxn ang="0">
                  <a:pos x="0" y="431"/>
                </a:cxn>
                <a:cxn ang="0">
                  <a:pos x="5" y="423"/>
                </a:cxn>
                <a:cxn ang="0">
                  <a:pos x="44" y="400"/>
                </a:cxn>
                <a:cxn ang="0">
                  <a:pos x="53" y="384"/>
                </a:cxn>
                <a:cxn ang="0">
                  <a:pos x="54" y="185"/>
                </a:cxn>
              </a:cxnLst>
              <a:rect l="0" t="0" r="r" b="b"/>
              <a:pathLst>
                <a:path w="705" h="475">
                  <a:moveTo>
                    <a:pt x="54" y="185"/>
                  </a:moveTo>
                  <a:lnTo>
                    <a:pt x="55" y="177"/>
                  </a:lnTo>
                  <a:lnTo>
                    <a:pt x="59" y="169"/>
                  </a:lnTo>
                  <a:lnTo>
                    <a:pt x="65" y="162"/>
                  </a:lnTo>
                  <a:lnTo>
                    <a:pt x="72" y="158"/>
                  </a:lnTo>
                  <a:lnTo>
                    <a:pt x="135" y="130"/>
                  </a:lnTo>
                  <a:lnTo>
                    <a:pt x="140" y="127"/>
                  </a:lnTo>
                  <a:lnTo>
                    <a:pt x="144" y="126"/>
                  </a:lnTo>
                  <a:lnTo>
                    <a:pt x="149" y="124"/>
                  </a:lnTo>
                  <a:lnTo>
                    <a:pt x="153" y="122"/>
                  </a:lnTo>
                  <a:lnTo>
                    <a:pt x="158" y="119"/>
                  </a:lnTo>
                  <a:lnTo>
                    <a:pt x="162" y="117"/>
                  </a:lnTo>
                  <a:lnTo>
                    <a:pt x="167" y="116"/>
                  </a:lnTo>
                  <a:lnTo>
                    <a:pt x="171" y="114"/>
                  </a:lnTo>
                  <a:lnTo>
                    <a:pt x="340" y="40"/>
                  </a:lnTo>
                  <a:lnTo>
                    <a:pt x="345" y="37"/>
                  </a:lnTo>
                  <a:lnTo>
                    <a:pt x="350" y="36"/>
                  </a:lnTo>
                  <a:lnTo>
                    <a:pt x="354" y="34"/>
                  </a:lnTo>
                  <a:lnTo>
                    <a:pt x="359" y="32"/>
                  </a:lnTo>
                  <a:lnTo>
                    <a:pt x="363" y="29"/>
                  </a:lnTo>
                  <a:lnTo>
                    <a:pt x="368" y="27"/>
                  </a:lnTo>
                  <a:lnTo>
                    <a:pt x="372" y="26"/>
                  </a:lnTo>
                  <a:lnTo>
                    <a:pt x="377" y="24"/>
                  </a:lnTo>
                  <a:lnTo>
                    <a:pt x="421" y="5"/>
                  </a:lnTo>
                  <a:lnTo>
                    <a:pt x="425" y="4"/>
                  </a:lnTo>
                  <a:lnTo>
                    <a:pt x="430" y="2"/>
                  </a:lnTo>
                  <a:lnTo>
                    <a:pt x="434" y="1"/>
                  </a:lnTo>
                  <a:lnTo>
                    <a:pt x="440" y="0"/>
                  </a:lnTo>
                  <a:lnTo>
                    <a:pt x="444" y="0"/>
                  </a:lnTo>
                  <a:lnTo>
                    <a:pt x="449" y="0"/>
                  </a:lnTo>
                  <a:lnTo>
                    <a:pt x="453" y="0"/>
                  </a:lnTo>
                  <a:lnTo>
                    <a:pt x="458" y="1"/>
                  </a:lnTo>
                  <a:lnTo>
                    <a:pt x="506" y="13"/>
                  </a:lnTo>
                  <a:lnTo>
                    <a:pt x="514" y="16"/>
                  </a:lnTo>
                  <a:lnTo>
                    <a:pt x="522" y="20"/>
                  </a:lnTo>
                  <a:lnTo>
                    <a:pt x="529" y="27"/>
                  </a:lnTo>
                  <a:lnTo>
                    <a:pt x="535" y="34"/>
                  </a:lnTo>
                  <a:lnTo>
                    <a:pt x="602" y="157"/>
                  </a:lnTo>
                  <a:lnTo>
                    <a:pt x="608" y="163"/>
                  </a:lnTo>
                  <a:lnTo>
                    <a:pt x="616" y="169"/>
                  </a:lnTo>
                  <a:lnTo>
                    <a:pt x="624" y="173"/>
                  </a:lnTo>
                  <a:lnTo>
                    <a:pt x="632" y="177"/>
                  </a:lnTo>
                  <a:lnTo>
                    <a:pt x="685" y="186"/>
                  </a:lnTo>
                  <a:lnTo>
                    <a:pt x="693" y="189"/>
                  </a:lnTo>
                  <a:lnTo>
                    <a:pt x="699" y="194"/>
                  </a:lnTo>
                  <a:lnTo>
                    <a:pt x="704" y="200"/>
                  </a:lnTo>
                  <a:lnTo>
                    <a:pt x="705" y="208"/>
                  </a:lnTo>
                  <a:lnTo>
                    <a:pt x="705" y="226"/>
                  </a:lnTo>
                  <a:lnTo>
                    <a:pt x="704" y="235"/>
                  </a:lnTo>
                  <a:lnTo>
                    <a:pt x="701" y="243"/>
                  </a:lnTo>
                  <a:lnTo>
                    <a:pt x="695" y="251"/>
                  </a:lnTo>
                  <a:lnTo>
                    <a:pt x="688" y="256"/>
                  </a:lnTo>
                  <a:lnTo>
                    <a:pt x="284" y="469"/>
                  </a:lnTo>
                  <a:lnTo>
                    <a:pt x="280" y="470"/>
                  </a:lnTo>
                  <a:lnTo>
                    <a:pt x="275" y="473"/>
                  </a:lnTo>
                  <a:lnTo>
                    <a:pt x="270" y="474"/>
                  </a:lnTo>
                  <a:lnTo>
                    <a:pt x="266" y="474"/>
                  </a:lnTo>
                  <a:lnTo>
                    <a:pt x="260" y="475"/>
                  </a:lnTo>
                  <a:lnTo>
                    <a:pt x="256" y="475"/>
                  </a:lnTo>
                  <a:lnTo>
                    <a:pt x="251" y="475"/>
                  </a:lnTo>
                  <a:lnTo>
                    <a:pt x="247" y="475"/>
                  </a:lnTo>
                  <a:lnTo>
                    <a:pt x="7" y="437"/>
                  </a:lnTo>
                  <a:lnTo>
                    <a:pt x="2" y="434"/>
                  </a:lnTo>
                  <a:lnTo>
                    <a:pt x="0" y="431"/>
                  </a:lnTo>
                  <a:lnTo>
                    <a:pt x="1" y="428"/>
                  </a:lnTo>
                  <a:lnTo>
                    <a:pt x="5" y="423"/>
                  </a:lnTo>
                  <a:lnTo>
                    <a:pt x="37" y="405"/>
                  </a:lnTo>
                  <a:lnTo>
                    <a:pt x="44" y="400"/>
                  </a:lnTo>
                  <a:lnTo>
                    <a:pt x="49" y="392"/>
                  </a:lnTo>
                  <a:lnTo>
                    <a:pt x="53" y="384"/>
                  </a:lnTo>
                  <a:lnTo>
                    <a:pt x="54" y="375"/>
                  </a:lnTo>
                  <a:lnTo>
                    <a:pt x="54" y="185"/>
                  </a:lnTo>
                  <a:close/>
                </a:path>
              </a:pathLst>
            </a:custGeom>
            <a:solidFill>
              <a:srgbClr val="B5B5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64" name="Freeform 280"/>
            <p:cNvSpPr>
              <a:spLocks/>
            </p:cNvSpPr>
            <p:nvPr/>
          </p:nvSpPr>
          <p:spPr bwMode="auto">
            <a:xfrm>
              <a:off x="1173" y="3604"/>
              <a:ext cx="44" cy="50"/>
            </a:xfrm>
            <a:custGeom>
              <a:avLst/>
              <a:gdLst/>
              <a:ahLst/>
              <a:cxnLst>
                <a:cxn ang="0">
                  <a:pos x="54" y="15"/>
                </a:cxn>
                <a:cxn ang="0">
                  <a:pos x="55" y="8"/>
                </a:cxn>
                <a:cxn ang="0">
                  <a:pos x="59" y="2"/>
                </a:cxn>
                <a:cxn ang="0">
                  <a:pos x="65" y="0"/>
                </a:cxn>
                <a:cxn ang="0">
                  <a:pos x="73" y="0"/>
                </a:cxn>
                <a:cxn ang="0">
                  <a:pos x="129" y="16"/>
                </a:cxn>
                <a:cxn ang="0">
                  <a:pos x="137" y="19"/>
                </a:cxn>
                <a:cxn ang="0">
                  <a:pos x="144" y="25"/>
                </a:cxn>
                <a:cxn ang="0">
                  <a:pos x="151" y="32"/>
                </a:cxn>
                <a:cxn ang="0">
                  <a:pos x="154" y="39"/>
                </a:cxn>
                <a:cxn ang="0">
                  <a:pos x="195" y="190"/>
                </a:cxn>
                <a:cxn ang="0">
                  <a:pos x="198" y="199"/>
                </a:cxn>
                <a:cxn ang="0">
                  <a:pos x="203" y="207"/>
                </a:cxn>
                <a:cxn ang="0">
                  <a:pos x="210" y="214"/>
                </a:cxn>
                <a:cxn ang="0">
                  <a:pos x="217" y="218"/>
                </a:cxn>
                <a:cxn ang="0">
                  <a:pos x="245" y="233"/>
                </a:cxn>
                <a:cxn ang="0">
                  <a:pos x="251" y="237"/>
                </a:cxn>
                <a:cxn ang="0">
                  <a:pos x="257" y="245"/>
                </a:cxn>
                <a:cxn ang="0">
                  <a:pos x="261" y="253"/>
                </a:cxn>
                <a:cxn ang="0">
                  <a:pos x="263" y="262"/>
                </a:cxn>
                <a:cxn ang="0">
                  <a:pos x="265" y="288"/>
                </a:cxn>
                <a:cxn ang="0">
                  <a:pos x="264" y="296"/>
                </a:cxn>
                <a:cxn ang="0">
                  <a:pos x="260" y="302"/>
                </a:cxn>
                <a:cxn ang="0">
                  <a:pos x="254" y="304"/>
                </a:cxn>
                <a:cxn ang="0">
                  <a:pos x="247" y="305"/>
                </a:cxn>
                <a:cxn ang="0">
                  <a:pos x="7" y="267"/>
                </a:cxn>
                <a:cxn ang="0">
                  <a:pos x="2" y="264"/>
                </a:cxn>
                <a:cxn ang="0">
                  <a:pos x="0" y="261"/>
                </a:cxn>
                <a:cxn ang="0">
                  <a:pos x="1" y="258"/>
                </a:cxn>
                <a:cxn ang="0">
                  <a:pos x="5" y="253"/>
                </a:cxn>
                <a:cxn ang="0">
                  <a:pos x="37" y="235"/>
                </a:cxn>
                <a:cxn ang="0">
                  <a:pos x="44" y="230"/>
                </a:cxn>
                <a:cxn ang="0">
                  <a:pos x="49" y="222"/>
                </a:cxn>
                <a:cxn ang="0">
                  <a:pos x="53" y="214"/>
                </a:cxn>
                <a:cxn ang="0">
                  <a:pos x="54" y="205"/>
                </a:cxn>
                <a:cxn ang="0">
                  <a:pos x="54" y="15"/>
                </a:cxn>
              </a:cxnLst>
              <a:rect l="0" t="0" r="r" b="b"/>
              <a:pathLst>
                <a:path w="265" h="305">
                  <a:moveTo>
                    <a:pt x="54" y="15"/>
                  </a:moveTo>
                  <a:lnTo>
                    <a:pt x="55" y="8"/>
                  </a:lnTo>
                  <a:lnTo>
                    <a:pt x="59" y="2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129" y="16"/>
                  </a:lnTo>
                  <a:lnTo>
                    <a:pt x="137" y="19"/>
                  </a:lnTo>
                  <a:lnTo>
                    <a:pt x="144" y="25"/>
                  </a:lnTo>
                  <a:lnTo>
                    <a:pt x="151" y="32"/>
                  </a:lnTo>
                  <a:lnTo>
                    <a:pt x="154" y="39"/>
                  </a:lnTo>
                  <a:lnTo>
                    <a:pt x="195" y="190"/>
                  </a:lnTo>
                  <a:lnTo>
                    <a:pt x="198" y="199"/>
                  </a:lnTo>
                  <a:lnTo>
                    <a:pt x="203" y="207"/>
                  </a:lnTo>
                  <a:lnTo>
                    <a:pt x="210" y="214"/>
                  </a:lnTo>
                  <a:lnTo>
                    <a:pt x="217" y="218"/>
                  </a:lnTo>
                  <a:lnTo>
                    <a:pt x="245" y="233"/>
                  </a:lnTo>
                  <a:lnTo>
                    <a:pt x="251" y="237"/>
                  </a:lnTo>
                  <a:lnTo>
                    <a:pt x="257" y="245"/>
                  </a:lnTo>
                  <a:lnTo>
                    <a:pt x="261" y="253"/>
                  </a:lnTo>
                  <a:lnTo>
                    <a:pt x="263" y="262"/>
                  </a:lnTo>
                  <a:lnTo>
                    <a:pt x="265" y="288"/>
                  </a:lnTo>
                  <a:lnTo>
                    <a:pt x="264" y="296"/>
                  </a:lnTo>
                  <a:lnTo>
                    <a:pt x="260" y="302"/>
                  </a:lnTo>
                  <a:lnTo>
                    <a:pt x="254" y="304"/>
                  </a:lnTo>
                  <a:lnTo>
                    <a:pt x="247" y="305"/>
                  </a:lnTo>
                  <a:lnTo>
                    <a:pt x="7" y="267"/>
                  </a:lnTo>
                  <a:lnTo>
                    <a:pt x="2" y="264"/>
                  </a:lnTo>
                  <a:lnTo>
                    <a:pt x="0" y="261"/>
                  </a:lnTo>
                  <a:lnTo>
                    <a:pt x="1" y="258"/>
                  </a:lnTo>
                  <a:lnTo>
                    <a:pt x="5" y="253"/>
                  </a:lnTo>
                  <a:lnTo>
                    <a:pt x="37" y="235"/>
                  </a:lnTo>
                  <a:lnTo>
                    <a:pt x="44" y="230"/>
                  </a:lnTo>
                  <a:lnTo>
                    <a:pt x="49" y="222"/>
                  </a:lnTo>
                  <a:lnTo>
                    <a:pt x="53" y="214"/>
                  </a:lnTo>
                  <a:lnTo>
                    <a:pt x="54" y="205"/>
                  </a:lnTo>
                  <a:lnTo>
                    <a:pt x="54" y="15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65" name="Freeform 281"/>
            <p:cNvSpPr>
              <a:spLocks/>
            </p:cNvSpPr>
            <p:nvPr/>
          </p:nvSpPr>
          <p:spPr bwMode="auto">
            <a:xfrm>
              <a:off x="1217" y="3608"/>
              <a:ext cx="74" cy="46"/>
            </a:xfrm>
            <a:custGeom>
              <a:avLst/>
              <a:gdLst/>
              <a:ahLst/>
              <a:cxnLst>
                <a:cxn ang="0">
                  <a:pos x="0" y="236"/>
                </a:cxn>
                <a:cxn ang="0">
                  <a:pos x="1" y="227"/>
                </a:cxn>
                <a:cxn ang="0">
                  <a:pos x="4" y="219"/>
                </a:cxn>
                <a:cxn ang="0">
                  <a:pos x="10" y="213"/>
                </a:cxn>
                <a:cxn ang="0">
                  <a:pos x="17" y="207"/>
                </a:cxn>
                <a:cxn ang="0">
                  <a:pos x="424" y="2"/>
                </a:cxn>
                <a:cxn ang="0">
                  <a:pos x="431" y="0"/>
                </a:cxn>
                <a:cxn ang="0">
                  <a:pos x="436" y="1"/>
                </a:cxn>
                <a:cxn ang="0">
                  <a:pos x="441" y="6"/>
                </a:cxn>
                <a:cxn ang="0">
                  <a:pos x="442" y="12"/>
                </a:cxn>
                <a:cxn ang="0">
                  <a:pos x="442" y="30"/>
                </a:cxn>
                <a:cxn ang="0">
                  <a:pos x="441" y="39"/>
                </a:cxn>
                <a:cxn ang="0">
                  <a:pos x="438" y="47"/>
                </a:cxn>
                <a:cxn ang="0">
                  <a:pos x="432" y="55"/>
                </a:cxn>
                <a:cxn ang="0">
                  <a:pos x="425" y="60"/>
                </a:cxn>
                <a:cxn ang="0">
                  <a:pos x="21" y="273"/>
                </a:cxn>
                <a:cxn ang="0">
                  <a:pos x="14" y="276"/>
                </a:cxn>
                <a:cxn ang="0">
                  <a:pos x="9" y="273"/>
                </a:cxn>
                <a:cxn ang="0">
                  <a:pos x="4" y="269"/>
                </a:cxn>
                <a:cxn ang="0">
                  <a:pos x="2" y="262"/>
                </a:cxn>
                <a:cxn ang="0">
                  <a:pos x="0" y="236"/>
                </a:cxn>
              </a:cxnLst>
              <a:rect l="0" t="0" r="r" b="b"/>
              <a:pathLst>
                <a:path w="442" h="276">
                  <a:moveTo>
                    <a:pt x="0" y="236"/>
                  </a:moveTo>
                  <a:lnTo>
                    <a:pt x="1" y="227"/>
                  </a:lnTo>
                  <a:lnTo>
                    <a:pt x="4" y="219"/>
                  </a:lnTo>
                  <a:lnTo>
                    <a:pt x="10" y="213"/>
                  </a:lnTo>
                  <a:lnTo>
                    <a:pt x="17" y="207"/>
                  </a:lnTo>
                  <a:lnTo>
                    <a:pt x="424" y="2"/>
                  </a:lnTo>
                  <a:lnTo>
                    <a:pt x="431" y="0"/>
                  </a:lnTo>
                  <a:lnTo>
                    <a:pt x="436" y="1"/>
                  </a:lnTo>
                  <a:lnTo>
                    <a:pt x="441" y="6"/>
                  </a:lnTo>
                  <a:lnTo>
                    <a:pt x="442" y="12"/>
                  </a:lnTo>
                  <a:lnTo>
                    <a:pt x="442" y="30"/>
                  </a:lnTo>
                  <a:lnTo>
                    <a:pt x="441" y="39"/>
                  </a:lnTo>
                  <a:lnTo>
                    <a:pt x="438" y="47"/>
                  </a:lnTo>
                  <a:lnTo>
                    <a:pt x="432" y="55"/>
                  </a:lnTo>
                  <a:lnTo>
                    <a:pt x="425" y="60"/>
                  </a:lnTo>
                  <a:lnTo>
                    <a:pt x="21" y="273"/>
                  </a:lnTo>
                  <a:lnTo>
                    <a:pt x="14" y="276"/>
                  </a:lnTo>
                  <a:lnTo>
                    <a:pt x="9" y="273"/>
                  </a:lnTo>
                  <a:lnTo>
                    <a:pt x="4" y="269"/>
                  </a:lnTo>
                  <a:lnTo>
                    <a:pt x="2" y="262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66" name="Freeform 282"/>
            <p:cNvSpPr>
              <a:spLocks/>
            </p:cNvSpPr>
            <p:nvPr/>
          </p:nvSpPr>
          <p:spPr bwMode="auto">
            <a:xfrm>
              <a:off x="1233" y="3575"/>
              <a:ext cx="41" cy="38"/>
            </a:xfrm>
            <a:custGeom>
              <a:avLst/>
              <a:gdLst/>
              <a:ahLst/>
              <a:cxnLst>
                <a:cxn ang="0">
                  <a:pos x="141" y="223"/>
                </a:cxn>
                <a:cxn ang="0">
                  <a:pos x="138" y="224"/>
                </a:cxn>
                <a:cxn ang="0">
                  <a:pos x="133" y="226"/>
                </a:cxn>
                <a:cxn ang="0">
                  <a:pos x="128" y="226"/>
                </a:cxn>
                <a:cxn ang="0">
                  <a:pos x="123" y="227"/>
                </a:cxn>
                <a:cxn ang="0">
                  <a:pos x="118" y="227"/>
                </a:cxn>
                <a:cxn ang="0">
                  <a:pos x="113" y="227"/>
                </a:cxn>
                <a:cxn ang="0">
                  <a:pos x="108" y="227"/>
                </a:cxn>
                <a:cxn ang="0">
                  <a:pos x="104" y="226"/>
                </a:cxn>
                <a:cxn ang="0">
                  <a:pos x="33" y="205"/>
                </a:cxn>
                <a:cxn ang="0">
                  <a:pos x="25" y="202"/>
                </a:cxn>
                <a:cxn ang="0">
                  <a:pos x="18" y="196"/>
                </a:cxn>
                <a:cxn ang="0">
                  <a:pos x="13" y="188"/>
                </a:cxn>
                <a:cxn ang="0">
                  <a:pos x="11" y="180"/>
                </a:cxn>
                <a:cxn ang="0">
                  <a:pos x="0" y="51"/>
                </a:cxn>
                <a:cxn ang="0">
                  <a:pos x="1" y="43"/>
                </a:cxn>
                <a:cxn ang="0">
                  <a:pos x="3" y="35"/>
                </a:cxn>
                <a:cxn ang="0">
                  <a:pos x="9" y="28"/>
                </a:cxn>
                <a:cxn ang="0">
                  <a:pos x="16" y="24"/>
                </a:cxn>
                <a:cxn ang="0">
                  <a:pos x="60" y="5"/>
                </a:cxn>
                <a:cxn ang="0">
                  <a:pos x="64" y="4"/>
                </a:cxn>
                <a:cxn ang="0">
                  <a:pos x="69" y="2"/>
                </a:cxn>
                <a:cxn ang="0">
                  <a:pos x="73" y="1"/>
                </a:cxn>
                <a:cxn ang="0">
                  <a:pos x="79" y="0"/>
                </a:cxn>
                <a:cxn ang="0">
                  <a:pos x="83" y="0"/>
                </a:cxn>
                <a:cxn ang="0">
                  <a:pos x="88" y="0"/>
                </a:cxn>
                <a:cxn ang="0">
                  <a:pos x="92" y="0"/>
                </a:cxn>
                <a:cxn ang="0">
                  <a:pos x="97" y="1"/>
                </a:cxn>
                <a:cxn ang="0">
                  <a:pos x="145" y="13"/>
                </a:cxn>
                <a:cxn ang="0">
                  <a:pos x="153" y="16"/>
                </a:cxn>
                <a:cxn ang="0">
                  <a:pos x="161" y="20"/>
                </a:cxn>
                <a:cxn ang="0">
                  <a:pos x="168" y="27"/>
                </a:cxn>
                <a:cxn ang="0">
                  <a:pos x="174" y="34"/>
                </a:cxn>
                <a:cxn ang="0">
                  <a:pos x="241" y="157"/>
                </a:cxn>
                <a:cxn ang="0">
                  <a:pos x="244" y="163"/>
                </a:cxn>
                <a:cxn ang="0">
                  <a:pos x="244" y="170"/>
                </a:cxn>
                <a:cxn ang="0">
                  <a:pos x="240" y="177"/>
                </a:cxn>
                <a:cxn ang="0">
                  <a:pos x="233" y="181"/>
                </a:cxn>
                <a:cxn ang="0">
                  <a:pos x="141" y="223"/>
                </a:cxn>
              </a:cxnLst>
              <a:rect l="0" t="0" r="r" b="b"/>
              <a:pathLst>
                <a:path w="244" h="227">
                  <a:moveTo>
                    <a:pt x="141" y="223"/>
                  </a:moveTo>
                  <a:lnTo>
                    <a:pt x="138" y="224"/>
                  </a:lnTo>
                  <a:lnTo>
                    <a:pt x="133" y="226"/>
                  </a:lnTo>
                  <a:lnTo>
                    <a:pt x="128" y="226"/>
                  </a:lnTo>
                  <a:lnTo>
                    <a:pt x="123" y="227"/>
                  </a:lnTo>
                  <a:lnTo>
                    <a:pt x="118" y="227"/>
                  </a:lnTo>
                  <a:lnTo>
                    <a:pt x="113" y="227"/>
                  </a:lnTo>
                  <a:lnTo>
                    <a:pt x="108" y="227"/>
                  </a:lnTo>
                  <a:lnTo>
                    <a:pt x="104" y="226"/>
                  </a:lnTo>
                  <a:lnTo>
                    <a:pt x="33" y="205"/>
                  </a:lnTo>
                  <a:lnTo>
                    <a:pt x="25" y="202"/>
                  </a:lnTo>
                  <a:lnTo>
                    <a:pt x="18" y="196"/>
                  </a:lnTo>
                  <a:lnTo>
                    <a:pt x="13" y="188"/>
                  </a:lnTo>
                  <a:lnTo>
                    <a:pt x="11" y="180"/>
                  </a:lnTo>
                  <a:lnTo>
                    <a:pt x="0" y="51"/>
                  </a:lnTo>
                  <a:lnTo>
                    <a:pt x="1" y="43"/>
                  </a:lnTo>
                  <a:lnTo>
                    <a:pt x="3" y="35"/>
                  </a:lnTo>
                  <a:lnTo>
                    <a:pt x="9" y="28"/>
                  </a:lnTo>
                  <a:lnTo>
                    <a:pt x="16" y="24"/>
                  </a:lnTo>
                  <a:lnTo>
                    <a:pt x="60" y="5"/>
                  </a:lnTo>
                  <a:lnTo>
                    <a:pt x="64" y="4"/>
                  </a:lnTo>
                  <a:lnTo>
                    <a:pt x="69" y="2"/>
                  </a:lnTo>
                  <a:lnTo>
                    <a:pt x="73" y="1"/>
                  </a:lnTo>
                  <a:lnTo>
                    <a:pt x="79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7" y="1"/>
                  </a:lnTo>
                  <a:lnTo>
                    <a:pt x="145" y="13"/>
                  </a:lnTo>
                  <a:lnTo>
                    <a:pt x="153" y="16"/>
                  </a:lnTo>
                  <a:lnTo>
                    <a:pt x="161" y="20"/>
                  </a:lnTo>
                  <a:lnTo>
                    <a:pt x="168" y="27"/>
                  </a:lnTo>
                  <a:lnTo>
                    <a:pt x="174" y="34"/>
                  </a:lnTo>
                  <a:lnTo>
                    <a:pt x="241" y="157"/>
                  </a:lnTo>
                  <a:lnTo>
                    <a:pt x="244" y="163"/>
                  </a:lnTo>
                  <a:lnTo>
                    <a:pt x="244" y="170"/>
                  </a:lnTo>
                  <a:lnTo>
                    <a:pt x="240" y="177"/>
                  </a:lnTo>
                  <a:lnTo>
                    <a:pt x="233" y="181"/>
                  </a:lnTo>
                  <a:lnTo>
                    <a:pt x="141" y="22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67" name="Freeform 283"/>
            <p:cNvSpPr>
              <a:spLocks/>
            </p:cNvSpPr>
            <p:nvPr/>
          </p:nvSpPr>
          <p:spPr bwMode="auto">
            <a:xfrm>
              <a:off x="1233" y="3581"/>
              <a:ext cx="20" cy="32"/>
            </a:xfrm>
            <a:custGeom>
              <a:avLst/>
              <a:gdLst/>
              <a:ahLst/>
              <a:cxnLst>
                <a:cxn ang="0">
                  <a:pos x="104" y="190"/>
                </a:cxn>
                <a:cxn ang="0">
                  <a:pos x="112" y="191"/>
                </a:cxn>
                <a:cxn ang="0">
                  <a:pos x="116" y="188"/>
                </a:cxn>
                <a:cxn ang="0">
                  <a:pos x="118" y="184"/>
                </a:cxn>
                <a:cxn ang="0">
                  <a:pos x="118" y="177"/>
                </a:cxn>
                <a:cxn ang="0">
                  <a:pos x="83" y="36"/>
                </a:cxn>
                <a:cxn ang="0">
                  <a:pos x="80" y="28"/>
                </a:cxn>
                <a:cxn ang="0">
                  <a:pos x="74" y="22"/>
                </a:cxn>
                <a:cxn ang="0">
                  <a:pos x="68" y="15"/>
                </a:cxn>
                <a:cxn ang="0">
                  <a:pos x="60" y="11"/>
                </a:cxn>
                <a:cxn ang="0">
                  <a:pos x="17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1" y="8"/>
                </a:cxn>
                <a:cxn ang="0">
                  <a:pos x="0" y="15"/>
                </a:cxn>
                <a:cxn ang="0">
                  <a:pos x="11" y="144"/>
                </a:cxn>
                <a:cxn ang="0">
                  <a:pos x="13" y="152"/>
                </a:cxn>
                <a:cxn ang="0">
                  <a:pos x="18" y="160"/>
                </a:cxn>
                <a:cxn ang="0">
                  <a:pos x="25" y="166"/>
                </a:cxn>
                <a:cxn ang="0">
                  <a:pos x="33" y="169"/>
                </a:cxn>
                <a:cxn ang="0">
                  <a:pos x="104" y="190"/>
                </a:cxn>
              </a:cxnLst>
              <a:rect l="0" t="0" r="r" b="b"/>
              <a:pathLst>
                <a:path w="118" h="191">
                  <a:moveTo>
                    <a:pt x="104" y="190"/>
                  </a:moveTo>
                  <a:lnTo>
                    <a:pt x="112" y="191"/>
                  </a:lnTo>
                  <a:lnTo>
                    <a:pt x="116" y="188"/>
                  </a:lnTo>
                  <a:lnTo>
                    <a:pt x="118" y="184"/>
                  </a:lnTo>
                  <a:lnTo>
                    <a:pt x="118" y="177"/>
                  </a:lnTo>
                  <a:lnTo>
                    <a:pt x="83" y="36"/>
                  </a:lnTo>
                  <a:lnTo>
                    <a:pt x="80" y="28"/>
                  </a:lnTo>
                  <a:lnTo>
                    <a:pt x="74" y="22"/>
                  </a:lnTo>
                  <a:lnTo>
                    <a:pt x="68" y="15"/>
                  </a:lnTo>
                  <a:lnTo>
                    <a:pt x="60" y="11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1" y="144"/>
                  </a:lnTo>
                  <a:lnTo>
                    <a:pt x="13" y="152"/>
                  </a:lnTo>
                  <a:lnTo>
                    <a:pt x="18" y="160"/>
                  </a:lnTo>
                  <a:lnTo>
                    <a:pt x="25" y="166"/>
                  </a:lnTo>
                  <a:lnTo>
                    <a:pt x="33" y="169"/>
                  </a:lnTo>
                  <a:lnTo>
                    <a:pt x="104" y="190"/>
                  </a:lnTo>
                  <a:close/>
                </a:path>
              </a:pathLst>
            </a:custGeom>
            <a:solidFill>
              <a:srgbClr val="EDED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68" name="Freeform 284"/>
            <p:cNvSpPr>
              <a:spLocks/>
            </p:cNvSpPr>
            <p:nvPr/>
          </p:nvSpPr>
          <p:spPr bwMode="auto">
            <a:xfrm>
              <a:off x="1208" y="3605"/>
              <a:ext cx="81" cy="38"/>
            </a:xfrm>
            <a:custGeom>
              <a:avLst/>
              <a:gdLst/>
              <a:ahLst/>
              <a:cxnLst>
                <a:cxn ang="0">
                  <a:pos x="118" y="132"/>
                </a:cxn>
                <a:cxn ang="0">
                  <a:pos x="88" y="82"/>
                </a:cxn>
                <a:cxn ang="0">
                  <a:pos x="85" y="75"/>
                </a:cxn>
                <a:cxn ang="0">
                  <a:pos x="85" y="67"/>
                </a:cxn>
                <a:cxn ang="0">
                  <a:pos x="89" y="60"/>
                </a:cxn>
                <a:cxn ang="0">
                  <a:pos x="95" y="56"/>
                </a:cxn>
                <a:cxn ang="0">
                  <a:pos x="146" y="32"/>
                </a:cxn>
                <a:cxn ang="0">
                  <a:pos x="151" y="31"/>
                </a:cxn>
                <a:cxn ang="0">
                  <a:pos x="155" y="30"/>
                </a:cxn>
                <a:cxn ang="0">
                  <a:pos x="160" y="29"/>
                </a:cxn>
                <a:cxn ang="0">
                  <a:pos x="164" y="28"/>
                </a:cxn>
                <a:cxn ang="0">
                  <a:pos x="170" y="28"/>
                </a:cxn>
                <a:cxn ang="0">
                  <a:pos x="175" y="28"/>
                </a:cxn>
                <a:cxn ang="0">
                  <a:pos x="179" y="28"/>
                </a:cxn>
                <a:cxn ang="0">
                  <a:pos x="184" y="29"/>
                </a:cxn>
                <a:cxn ang="0">
                  <a:pos x="255" y="50"/>
                </a:cxn>
                <a:cxn ang="0">
                  <a:pos x="259" y="51"/>
                </a:cxn>
                <a:cxn ang="0">
                  <a:pos x="264" y="51"/>
                </a:cxn>
                <a:cxn ang="0">
                  <a:pos x="269" y="51"/>
                </a:cxn>
                <a:cxn ang="0">
                  <a:pos x="274" y="51"/>
                </a:cxn>
                <a:cxn ang="0">
                  <a:pos x="279" y="50"/>
                </a:cxn>
                <a:cxn ang="0">
                  <a:pos x="284" y="50"/>
                </a:cxn>
                <a:cxn ang="0">
                  <a:pos x="289" y="48"/>
                </a:cxn>
                <a:cxn ang="0">
                  <a:pos x="292" y="47"/>
                </a:cxn>
                <a:cxn ang="0">
                  <a:pos x="384" y="5"/>
                </a:cxn>
                <a:cxn ang="0">
                  <a:pos x="389" y="4"/>
                </a:cxn>
                <a:cxn ang="0">
                  <a:pos x="394" y="2"/>
                </a:cxn>
                <a:cxn ang="0">
                  <a:pos x="398" y="1"/>
                </a:cxn>
                <a:cxn ang="0">
                  <a:pos x="404" y="1"/>
                </a:cxn>
                <a:cxn ang="0">
                  <a:pos x="408" y="0"/>
                </a:cxn>
                <a:cxn ang="0">
                  <a:pos x="413" y="0"/>
                </a:cxn>
                <a:cxn ang="0">
                  <a:pos x="417" y="0"/>
                </a:cxn>
                <a:cxn ang="0">
                  <a:pos x="422" y="1"/>
                </a:cxn>
                <a:cxn ang="0">
                  <a:pos x="475" y="10"/>
                </a:cxn>
                <a:cxn ang="0">
                  <a:pos x="482" y="12"/>
                </a:cxn>
                <a:cxn ang="0">
                  <a:pos x="484" y="14"/>
                </a:cxn>
                <a:cxn ang="0">
                  <a:pos x="483" y="18"/>
                </a:cxn>
                <a:cxn ang="0">
                  <a:pos x="477" y="22"/>
                </a:cxn>
                <a:cxn ang="0">
                  <a:pos x="70" y="227"/>
                </a:cxn>
                <a:cxn ang="0">
                  <a:pos x="65" y="229"/>
                </a:cxn>
                <a:cxn ang="0">
                  <a:pos x="60" y="230"/>
                </a:cxn>
                <a:cxn ang="0">
                  <a:pos x="56" y="230"/>
                </a:cxn>
                <a:cxn ang="0">
                  <a:pos x="51" y="230"/>
                </a:cxn>
                <a:cxn ang="0">
                  <a:pos x="47" y="230"/>
                </a:cxn>
                <a:cxn ang="0">
                  <a:pos x="42" y="229"/>
                </a:cxn>
                <a:cxn ang="0">
                  <a:pos x="38" y="228"/>
                </a:cxn>
                <a:cxn ang="0">
                  <a:pos x="35" y="227"/>
                </a:cxn>
                <a:cxn ang="0">
                  <a:pos x="7" y="212"/>
                </a:cxn>
                <a:cxn ang="0">
                  <a:pos x="2" y="208"/>
                </a:cxn>
                <a:cxn ang="0">
                  <a:pos x="0" y="203"/>
                </a:cxn>
                <a:cxn ang="0">
                  <a:pos x="2" y="199"/>
                </a:cxn>
                <a:cxn ang="0">
                  <a:pos x="7" y="194"/>
                </a:cxn>
                <a:cxn ang="0">
                  <a:pos x="118" y="132"/>
                </a:cxn>
              </a:cxnLst>
              <a:rect l="0" t="0" r="r" b="b"/>
              <a:pathLst>
                <a:path w="484" h="230">
                  <a:moveTo>
                    <a:pt x="118" y="132"/>
                  </a:moveTo>
                  <a:lnTo>
                    <a:pt x="88" y="82"/>
                  </a:lnTo>
                  <a:lnTo>
                    <a:pt x="85" y="75"/>
                  </a:lnTo>
                  <a:lnTo>
                    <a:pt x="85" y="67"/>
                  </a:lnTo>
                  <a:lnTo>
                    <a:pt x="89" y="60"/>
                  </a:lnTo>
                  <a:lnTo>
                    <a:pt x="95" y="56"/>
                  </a:lnTo>
                  <a:lnTo>
                    <a:pt x="146" y="32"/>
                  </a:lnTo>
                  <a:lnTo>
                    <a:pt x="151" y="31"/>
                  </a:lnTo>
                  <a:lnTo>
                    <a:pt x="155" y="30"/>
                  </a:lnTo>
                  <a:lnTo>
                    <a:pt x="160" y="29"/>
                  </a:lnTo>
                  <a:lnTo>
                    <a:pt x="164" y="28"/>
                  </a:lnTo>
                  <a:lnTo>
                    <a:pt x="170" y="28"/>
                  </a:lnTo>
                  <a:lnTo>
                    <a:pt x="175" y="28"/>
                  </a:lnTo>
                  <a:lnTo>
                    <a:pt x="179" y="28"/>
                  </a:lnTo>
                  <a:lnTo>
                    <a:pt x="184" y="29"/>
                  </a:lnTo>
                  <a:lnTo>
                    <a:pt x="255" y="50"/>
                  </a:lnTo>
                  <a:lnTo>
                    <a:pt x="259" y="51"/>
                  </a:lnTo>
                  <a:lnTo>
                    <a:pt x="264" y="51"/>
                  </a:lnTo>
                  <a:lnTo>
                    <a:pt x="269" y="51"/>
                  </a:lnTo>
                  <a:lnTo>
                    <a:pt x="274" y="51"/>
                  </a:lnTo>
                  <a:lnTo>
                    <a:pt x="279" y="50"/>
                  </a:lnTo>
                  <a:lnTo>
                    <a:pt x="284" y="50"/>
                  </a:lnTo>
                  <a:lnTo>
                    <a:pt x="289" y="48"/>
                  </a:lnTo>
                  <a:lnTo>
                    <a:pt x="292" y="47"/>
                  </a:lnTo>
                  <a:lnTo>
                    <a:pt x="384" y="5"/>
                  </a:lnTo>
                  <a:lnTo>
                    <a:pt x="389" y="4"/>
                  </a:lnTo>
                  <a:lnTo>
                    <a:pt x="394" y="2"/>
                  </a:lnTo>
                  <a:lnTo>
                    <a:pt x="398" y="1"/>
                  </a:lnTo>
                  <a:lnTo>
                    <a:pt x="404" y="1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1"/>
                  </a:lnTo>
                  <a:lnTo>
                    <a:pt x="475" y="10"/>
                  </a:lnTo>
                  <a:lnTo>
                    <a:pt x="482" y="12"/>
                  </a:lnTo>
                  <a:lnTo>
                    <a:pt x="484" y="14"/>
                  </a:lnTo>
                  <a:lnTo>
                    <a:pt x="483" y="18"/>
                  </a:lnTo>
                  <a:lnTo>
                    <a:pt x="477" y="22"/>
                  </a:lnTo>
                  <a:lnTo>
                    <a:pt x="70" y="227"/>
                  </a:lnTo>
                  <a:lnTo>
                    <a:pt x="65" y="229"/>
                  </a:lnTo>
                  <a:lnTo>
                    <a:pt x="60" y="230"/>
                  </a:lnTo>
                  <a:lnTo>
                    <a:pt x="56" y="230"/>
                  </a:lnTo>
                  <a:lnTo>
                    <a:pt x="51" y="230"/>
                  </a:lnTo>
                  <a:lnTo>
                    <a:pt x="47" y="230"/>
                  </a:lnTo>
                  <a:lnTo>
                    <a:pt x="42" y="229"/>
                  </a:lnTo>
                  <a:lnTo>
                    <a:pt x="38" y="228"/>
                  </a:lnTo>
                  <a:lnTo>
                    <a:pt x="35" y="227"/>
                  </a:lnTo>
                  <a:lnTo>
                    <a:pt x="7" y="212"/>
                  </a:lnTo>
                  <a:lnTo>
                    <a:pt x="2" y="208"/>
                  </a:lnTo>
                  <a:lnTo>
                    <a:pt x="0" y="203"/>
                  </a:lnTo>
                  <a:lnTo>
                    <a:pt x="2" y="199"/>
                  </a:lnTo>
                  <a:lnTo>
                    <a:pt x="7" y="194"/>
                  </a:lnTo>
                  <a:lnTo>
                    <a:pt x="118" y="132"/>
                  </a:lnTo>
                  <a:close/>
                </a:path>
              </a:pathLst>
            </a:custGeom>
            <a:solidFill>
              <a:srgbClr val="F9F9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69" name="Freeform 285"/>
            <p:cNvSpPr>
              <a:spLocks/>
            </p:cNvSpPr>
            <p:nvPr/>
          </p:nvSpPr>
          <p:spPr bwMode="auto">
            <a:xfrm>
              <a:off x="1184" y="3596"/>
              <a:ext cx="43" cy="41"/>
            </a:xfrm>
            <a:custGeom>
              <a:avLst/>
              <a:gdLst/>
              <a:ahLst/>
              <a:cxnLst>
                <a:cxn ang="0">
                  <a:pos x="9" y="44"/>
                </a:cxn>
                <a:cxn ang="0">
                  <a:pos x="2" y="42"/>
                </a:cxn>
                <a:cxn ang="0">
                  <a:pos x="0" y="38"/>
                </a:cxn>
                <a:cxn ang="0">
                  <a:pos x="2" y="35"/>
                </a:cxn>
                <a:cxn ang="0">
                  <a:pos x="8" y="32"/>
                </a:cxn>
                <a:cxn ang="0">
                  <a:pos x="71" y="4"/>
                </a:cxn>
                <a:cxn ang="0">
                  <a:pos x="76" y="2"/>
                </a:cxn>
                <a:cxn ang="0">
                  <a:pos x="80" y="1"/>
                </a:cxn>
                <a:cxn ang="0">
                  <a:pos x="85" y="0"/>
                </a:cxn>
                <a:cxn ang="0">
                  <a:pos x="89" y="0"/>
                </a:cxn>
                <a:cxn ang="0">
                  <a:pos x="94" y="0"/>
                </a:cxn>
                <a:cxn ang="0">
                  <a:pos x="98" y="1"/>
                </a:cxn>
                <a:cxn ang="0">
                  <a:pos x="103" y="2"/>
                </a:cxn>
                <a:cxn ang="0">
                  <a:pos x="107" y="4"/>
                </a:cxn>
                <a:cxn ang="0">
                  <a:pos x="155" y="23"/>
                </a:cxn>
                <a:cxn ang="0">
                  <a:pos x="162" y="26"/>
                </a:cxn>
                <a:cxn ang="0">
                  <a:pos x="171" y="33"/>
                </a:cxn>
                <a:cxn ang="0">
                  <a:pos x="178" y="40"/>
                </a:cxn>
                <a:cxn ang="0">
                  <a:pos x="184" y="46"/>
                </a:cxn>
                <a:cxn ang="0">
                  <a:pos x="213" y="98"/>
                </a:cxn>
                <a:cxn ang="0">
                  <a:pos x="218" y="106"/>
                </a:cxn>
                <a:cxn ang="0">
                  <a:pos x="223" y="115"/>
                </a:cxn>
                <a:cxn ang="0">
                  <a:pos x="229" y="124"/>
                </a:cxn>
                <a:cxn ang="0">
                  <a:pos x="234" y="132"/>
                </a:cxn>
                <a:cxn ang="0">
                  <a:pos x="254" y="166"/>
                </a:cxn>
                <a:cxn ang="0">
                  <a:pos x="256" y="172"/>
                </a:cxn>
                <a:cxn ang="0">
                  <a:pos x="256" y="180"/>
                </a:cxn>
                <a:cxn ang="0">
                  <a:pos x="253" y="187"/>
                </a:cxn>
                <a:cxn ang="0">
                  <a:pos x="247" y="193"/>
                </a:cxn>
                <a:cxn ang="0">
                  <a:pos x="153" y="244"/>
                </a:cxn>
                <a:cxn ang="0">
                  <a:pos x="146" y="247"/>
                </a:cxn>
                <a:cxn ang="0">
                  <a:pos x="139" y="245"/>
                </a:cxn>
                <a:cxn ang="0">
                  <a:pos x="134" y="241"/>
                </a:cxn>
                <a:cxn ang="0">
                  <a:pos x="131" y="234"/>
                </a:cxn>
                <a:cxn ang="0">
                  <a:pos x="90" y="83"/>
                </a:cxn>
                <a:cxn ang="0">
                  <a:pos x="87" y="76"/>
                </a:cxn>
                <a:cxn ang="0">
                  <a:pos x="80" y="69"/>
                </a:cxn>
                <a:cxn ang="0">
                  <a:pos x="73" y="63"/>
                </a:cxn>
                <a:cxn ang="0">
                  <a:pos x="65" y="60"/>
                </a:cxn>
                <a:cxn ang="0">
                  <a:pos x="9" y="44"/>
                </a:cxn>
              </a:cxnLst>
              <a:rect l="0" t="0" r="r" b="b"/>
              <a:pathLst>
                <a:path w="256" h="247">
                  <a:moveTo>
                    <a:pt x="9" y="44"/>
                  </a:moveTo>
                  <a:lnTo>
                    <a:pt x="2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2"/>
                  </a:lnTo>
                  <a:lnTo>
                    <a:pt x="71" y="4"/>
                  </a:lnTo>
                  <a:lnTo>
                    <a:pt x="76" y="2"/>
                  </a:lnTo>
                  <a:lnTo>
                    <a:pt x="80" y="1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4" y="0"/>
                  </a:lnTo>
                  <a:lnTo>
                    <a:pt x="98" y="1"/>
                  </a:lnTo>
                  <a:lnTo>
                    <a:pt x="103" y="2"/>
                  </a:lnTo>
                  <a:lnTo>
                    <a:pt x="107" y="4"/>
                  </a:lnTo>
                  <a:lnTo>
                    <a:pt x="155" y="23"/>
                  </a:lnTo>
                  <a:lnTo>
                    <a:pt x="162" y="26"/>
                  </a:lnTo>
                  <a:lnTo>
                    <a:pt x="171" y="33"/>
                  </a:lnTo>
                  <a:lnTo>
                    <a:pt x="178" y="40"/>
                  </a:lnTo>
                  <a:lnTo>
                    <a:pt x="184" y="46"/>
                  </a:lnTo>
                  <a:lnTo>
                    <a:pt x="213" y="98"/>
                  </a:lnTo>
                  <a:lnTo>
                    <a:pt x="218" y="106"/>
                  </a:lnTo>
                  <a:lnTo>
                    <a:pt x="223" y="115"/>
                  </a:lnTo>
                  <a:lnTo>
                    <a:pt x="229" y="124"/>
                  </a:lnTo>
                  <a:lnTo>
                    <a:pt x="234" y="132"/>
                  </a:lnTo>
                  <a:lnTo>
                    <a:pt x="254" y="166"/>
                  </a:lnTo>
                  <a:lnTo>
                    <a:pt x="256" y="172"/>
                  </a:lnTo>
                  <a:lnTo>
                    <a:pt x="256" y="180"/>
                  </a:lnTo>
                  <a:lnTo>
                    <a:pt x="253" y="187"/>
                  </a:lnTo>
                  <a:lnTo>
                    <a:pt x="247" y="193"/>
                  </a:lnTo>
                  <a:lnTo>
                    <a:pt x="153" y="244"/>
                  </a:lnTo>
                  <a:lnTo>
                    <a:pt x="146" y="247"/>
                  </a:lnTo>
                  <a:lnTo>
                    <a:pt x="139" y="245"/>
                  </a:lnTo>
                  <a:lnTo>
                    <a:pt x="134" y="241"/>
                  </a:lnTo>
                  <a:lnTo>
                    <a:pt x="131" y="234"/>
                  </a:lnTo>
                  <a:lnTo>
                    <a:pt x="90" y="83"/>
                  </a:lnTo>
                  <a:lnTo>
                    <a:pt x="87" y="76"/>
                  </a:lnTo>
                  <a:lnTo>
                    <a:pt x="80" y="69"/>
                  </a:lnTo>
                  <a:lnTo>
                    <a:pt x="73" y="63"/>
                  </a:lnTo>
                  <a:lnTo>
                    <a:pt x="65" y="60"/>
                  </a:lnTo>
                  <a:lnTo>
                    <a:pt x="9" y="4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70" name="Freeform 286"/>
            <p:cNvSpPr>
              <a:spLocks/>
            </p:cNvSpPr>
            <p:nvPr/>
          </p:nvSpPr>
          <p:spPr bwMode="auto">
            <a:xfrm>
              <a:off x="1184" y="3596"/>
              <a:ext cx="27" cy="10"/>
            </a:xfrm>
            <a:custGeom>
              <a:avLst/>
              <a:gdLst/>
              <a:ahLst/>
              <a:cxnLst>
                <a:cxn ang="0">
                  <a:pos x="9" y="44"/>
                </a:cxn>
                <a:cxn ang="0">
                  <a:pos x="2" y="42"/>
                </a:cxn>
                <a:cxn ang="0">
                  <a:pos x="0" y="38"/>
                </a:cxn>
                <a:cxn ang="0">
                  <a:pos x="2" y="35"/>
                </a:cxn>
                <a:cxn ang="0">
                  <a:pos x="8" y="32"/>
                </a:cxn>
                <a:cxn ang="0">
                  <a:pos x="71" y="4"/>
                </a:cxn>
                <a:cxn ang="0">
                  <a:pos x="76" y="2"/>
                </a:cxn>
                <a:cxn ang="0">
                  <a:pos x="80" y="1"/>
                </a:cxn>
                <a:cxn ang="0">
                  <a:pos x="85" y="0"/>
                </a:cxn>
                <a:cxn ang="0">
                  <a:pos x="89" y="0"/>
                </a:cxn>
                <a:cxn ang="0">
                  <a:pos x="94" y="0"/>
                </a:cxn>
                <a:cxn ang="0">
                  <a:pos x="98" y="1"/>
                </a:cxn>
                <a:cxn ang="0">
                  <a:pos x="103" y="2"/>
                </a:cxn>
                <a:cxn ang="0">
                  <a:pos x="107" y="4"/>
                </a:cxn>
                <a:cxn ang="0">
                  <a:pos x="155" y="23"/>
                </a:cxn>
                <a:cxn ang="0">
                  <a:pos x="160" y="26"/>
                </a:cxn>
                <a:cxn ang="0">
                  <a:pos x="162" y="29"/>
                </a:cxn>
                <a:cxn ang="0">
                  <a:pos x="160" y="34"/>
                </a:cxn>
                <a:cxn ang="0">
                  <a:pos x="155" y="37"/>
                </a:cxn>
                <a:cxn ang="0">
                  <a:pos x="103" y="58"/>
                </a:cxn>
                <a:cxn ang="0">
                  <a:pos x="98" y="59"/>
                </a:cxn>
                <a:cxn ang="0">
                  <a:pos x="94" y="60"/>
                </a:cxn>
                <a:cxn ang="0">
                  <a:pos x="89" y="60"/>
                </a:cxn>
                <a:cxn ang="0">
                  <a:pos x="85" y="61"/>
                </a:cxn>
                <a:cxn ang="0">
                  <a:pos x="79" y="61"/>
                </a:cxn>
                <a:cxn ang="0">
                  <a:pos x="74" y="61"/>
                </a:cxn>
                <a:cxn ang="0">
                  <a:pos x="70" y="61"/>
                </a:cxn>
                <a:cxn ang="0">
                  <a:pos x="65" y="60"/>
                </a:cxn>
                <a:cxn ang="0">
                  <a:pos x="9" y="44"/>
                </a:cxn>
              </a:cxnLst>
              <a:rect l="0" t="0" r="r" b="b"/>
              <a:pathLst>
                <a:path w="162" h="61">
                  <a:moveTo>
                    <a:pt x="9" y="44"/>
                  </a:moveTo>
                  <a:lnTo>
                    <a:pt x="2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2"/>
                  </a:lnTo>
                  <a:lnTo>
                    <a:pt x="71" y="4"/>
                  </a:lnTo>
                  <a:lnTo>
                    <a:pt x="76" y="2"/>
                  </a:lnTo>
                  <a:lnTo>
                    <a:pt x="80" y="1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4" y="0"/>
                  </a:lnTo>
                  <a:lnTo>
                    <a:pt x="98" y="1"/>
                  </a:lnTo>
                  <a:lnTo>
                    <a:pt x="103" y="2"/>
                  </a:lnTo>
                  <a:lnTo>
                    <a:pt x="107" y="4"/>
                  </a:lnTo>
                  <a:lnTo>
                    <a:pt x="155" y="23"/>
                  </a:lnTo>
                  <a:lnTo>
                    <a:pt x="160" y="26"/>
                  </a:lnTo>
                  <a:lnTo>
                    <a:pt x="162" y="29"/>
                  </a:lnTo>
                  <a:lnTo>
                    <a:pt x="160" y="34"/>
                  </a:lnTo>
                  <a:lnTo>
                    <a:pt x="155" y="37"/>
                  </a:lnTo>
                  <a:lnTo>
                    <a:pt x="103" y="58"/>
                  </a:lnTo>
                  <a:lnTo>
                    <a:pt x="98" y="59"/>
                  </a:lnTo>
                  <a:lnTo>
                    <a:pt x="94" y="60"/>
                  </a:lnTo>
                  <a:lnTo>
                    <a:pt x="89" y="60"/>
                  </a:lnTo>
                  <a:lnTo>
                    <a:pt x="85" y="61"/>
                  </a:lnTo>
                  <a:lnTo>
                    <a:pt x="79" y="61"/>
                  </a:lnTo>
                  <a:lnTo>
                    <a:pt x="74" y="61"/>
                  </a:lnTo>
                  <a:lnTo>
                    <a:pt x="70" y="61"/>
                  </a:lnTo>
                  <a:lnTo>
                    <a:pt x="65" y="60"/>
                  </a:lnTo>
                  <a:lnTo>
                    <a:pt x="9" y="4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71" name="Freeform 287"/>
            <p:cNvSpPr>
              <a:spLocks/>
            </p:cNvSpPr>
            <p:nvPr/>
          </p:nvSpPr>
          <p:spPr bwMode="auto">
            <a:xfrm>
              <a:off x="1235" y="3575"/>
              <a:ext cx="24" cy="9"/>
            </a:xfrm>
            <a:custGeom>
              <a:avLst/>
              <a:gdLst/>
              <a:ahLst/>
              <a:cxnLst>
                <a:cxn ang="0">
                  <a:pos x="7" y="24"/>
                </a:cxn>
                <a:cxn ang="0">
                  <a:pos x="1" y="27"/>
                </a:cxn>
                <a:cxn ang="0">
                  <a:pos x="0" y="31"/>
                </a:cxn>
                <a:cxn ang="0">
                  <a:pos x="2" y="34"/>
                </a:cxn>
                <a:cxn ang="0">
                  <a:pos x="8" y="36"/>
                </a:cxn>
                <a:cxn ang="0">
                  <a:pos x="51" y="47"/>
                </a:cxn>
                <a:cxn ang="0">
                  <a:pos x="55" y="49"/>
                </a:cxn>
                <a:cxn ang="0">
                  <a:pos x="60" y="50"/>
                </a:cxn>
                <a:cxn ang="0">
                  <a:pos x="64" y="50"/>
                </a:cxn>
                <a:cxn ang="0">
                  <a:pos x="70" y="50"/>
                </a:cxn>
                <a:cxn ang="0">
                  <a:pos x="74" y="49"/>
                </a:cxn>
                <a:cxn ang="0">
                  <a:pos x="79" y="47"/>
                </a:cxn>
                <a:cxn ang="0">
                  <a:pos x="83" y="46"/>
                </a:cxn>
                <a:cxn ang="0">
                  <a:pos x="88" y="45"/>
                </a:cxn>
                <a:cxn ang="0">
                  <a:pos x="136" y="25"/>
                </a:cxn>
                <a:cxn ang="0">
                  <a:pos x="142" y="22"/>
                </a:cxn>
                <a:cxn ang="0">
                  <a:pos x="144" y="18"/>
                </a:cxn>
                <a:cxn ang="0">
                  <a:pos x="142" y="15"/>
                </a:cxn>
                <a:cxn ang="0">
                  <a:pos x="136" y="13"/>
                </a:cxn>
                <a:cxn ang="0">
                  <a:pos x="88" y="1"/>
                </a:cxn>
                <a:cxn ang="0">
                  <a:pos x="83" y="0"/>
                </a:cxn>
                <a:cxn ang="0">
                  <a:pos x="79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4" y="1"/>
                </a:cxn>
                <a:cxn ang="0">
                  <a:pos x="60" y="2"/>
                </a:cxn>
                <a:cxn ang="0">
                  <a:pos x="55" y="4"/>
                </a:cxn>
                <a:cxn ang="0">
                  <a:pos x="51" y="5"/>
                </a:cxn>
                <a:cxn ang="0">
                  <a:pos x="7" y="24"/>
                </a:cxn>
              </a:cxnLst>
              <a:rect l="0" t="0" r="r" b="b"/>
              <a:pathLst>
                <a:path w="144" h="50">
                  <a:moveTo>
                    <a:pt x="7" y="24"/>
                  </a:moveTo>
                  <a:lnTo>
                    <a:pt x="1" y="27"/>
                  </a:lnTo>
                  <a:lnTo>
                    <a:pt x="0" y="31"/>
                  </a:lnTo>
                  <a:lnTo>
                    <a:pt x="2" y="34"/>
                  </a:lnTo>
                  <a:lnTo>
                    <a:pt x="8" y="36"/>
                  </a:lnTo>
                  <a:lnTo>
                    <a:pt x="51" y="47"/>
                  </a:lnTo>
                  <a:lnTo>
                    <a:pt x="55" y="49"/>
                  </a:lnTo>
                  <a:lnTo>
                    <a:pt x="60" y="50"/>
                  </a:lnTo>
                  <a:lnTo>
                    <a:pt x="64" y="50"/>
                  </a:lnTo>
                  <a:lnTo>
                    <a:pt x="70" y="50"/>
                  </a:lnTo>
                  <a:lnTo>
                    <a:pt x="74" y="49"/>
                  </a:lnTo>
                  <a:lnTo>
                    <a:pt x="79" y="47"/>
                  </a:lnTo>
                  <a:lnTo>
                    <a:pt x="83" y="46"/>
                  </a:lnTo>
                  <a:lnTo>
                    <a:pt x="88" y="45"/>
                  </a:lnTo>
                  <a:lnTo>
                    <a:pt x="136" y="25"/>
                  </a:lnTo>
                  <a:lnTo>
                    <a:pt x="142" y="22"/>
                  </a:lnTo>
                  <a:lnTo>
                    <a:pt x="144" y="18"/>
                  </a:lnTo>
                  <a:lnTo>
                    <a:pt x="142" y="15"/>
                  </a:lnTo>
                  <a:lnTo>
                    <a:pt x="136" y="13"/>
                  </a:lnTo>
                  <a:lnTo>
                    <a:pt x="88" y="1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4" y="1"/>
                  </a:lnTo>
                  <a:lnTo>
                    <a:pt x="60" y="2"/>
                  </a:lnTo>
                  <a:lnTo>
                    <a:pt x="55" y="4"/>
                  </a:lnTo>
                  <a:lnTo>
                    <a:pt x="51" y="5"/>
                  </a:lnTo>
                  <a:lnTo>
                    <a:pt x="7" y="24"/>
                  </a:lnTo>
                  <a:close/>
                </a:path>
              </a:pathLst>
            </a:custGeom>
            <a:solidFill>
              <a:srgbClr val="F9F9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72" name="Freeform 288"/>
            <p:cNvSpPr>
              <a:spLocks/>
            </p:cNvSpPr>
            <p:nvPr/>
          </p:nvSpPr>
          <p:spPr bwMode="auto">
            <a:xfrm>
              <a:off x="1054" y="3290"/>
              <a:ext cx="224" cy="362"/>
            </a:xfrm>
            <a:custGeom>
              <a:avLst/>
              <a:gdLst/>
              <a:ahLst/>
              <a:cxnLst>
                <a:cxn ang="0">
                  <a:pos x="46" y="283"/>
                </a:cxn>
                <a:cxn ang="0">
                  <a:pos x="26" y="301"/>
                </a:cxn>
                <a:cxn ang="0">
                  <a:pos x="10" y="324"/>
                </a:cxn>
                <a:cxn ang="0">
                  <a:pos x="1" y="351"/>
                </a:cxn>
                <a:cxn ang="0">
                  <a:pos x="10" y="2038"/>
                </a:cxn>
                <a:cxn ang="0">
                  <a:pos x="16" y="2064"/>
                </a:cxn>
                <a:cxn ang="0">
                  <a:pos x="29" y="2086"/>
                </a:cxn>
                <a:cxn ang="0">
                  <a:pos x="50" y="2103"/>
                </a:cxn>
                <a:cxn ang="0">
                  <a:pos x="76" y="2111"/>
                </a:cxn>
                <a:cxn ang="0">
                  <a:pos x="598" y="2178"/>
                </a:cxn>
                <a:cxn ang="0">
                  <a:pos x="629" y="2176"/>
                </a:cxn>
                <a:cxn ang="0">
                  <a:pos x="659" y="2171"/>
                </a:cxn>
                <a:cxn ang="0">
                  <a:pos x="689" y="2162"/>
                </a:cxn>
                <a:cxn ang="0">
                  <a:pos x="708" y="2153"/>
                </a:cxn>
                <a:cxn ang="0">
                  <a:pos x="755" y="2128"/>
                </a:cxn>
                <a:cxn ang="0">
                  <a:pos x="836" y="2085"/>
                </a:cxn>
                <a:cxn ang="0">
                  <a:pos x="939" y="2031"/>
                </a:cxn>
                <a:cxn ang="0">
                  <a:pos x="1049" y="1975"/>
                </a:cxn>
                <a:cxn ang="0">
                  <a:pos x="1151" y="1921"/>
                </a:cxn>
                <a:cxn ang="0">
                  <a:pos x="1233" y="1878"/>
                </a:cxn>
                <a:cxn ang="0">
                  <a:pos x="1280" y="1854"/>
                </a:cxn>
                <a:cxn ang="0">
                  <a:pos x="1298" y="1842"/>
                </a:cxn>
                <a:cxn ang="0">
                  <a:pos x="1319" y="1822"/>
                </a:cxn>
                <a:cxn ang="0">
                  <a:pos x="1334" y="1797"/>
                </a:cxn>
                <a:cxn ang="0">
                  <a:pos x="1342" y="1770"/>
                </a:cxn>
                <a:cxn ang="0">
                  <a:pos x="1346" y="147"/>
                </a:cxn>
                <a:cxn ang="0">
                  <a:pos x="1340" y="121"/>
                </a:cxn>
                <a:cxn ang="0">
                  <a:pos x="1326" y="98"/>
                </a:cxn>
                <a:cxn ang="0">
                  <a:pos x="1306" y="81"/>
                </a:cxn>
                <a:cxn ang="0">
                  <a:pos x="1280" y="72"/>
                </a:cxn>
                <a:cxn ang="0">
                  <a:pos x="769" y="2"/>
                </a:cxn>
                <a:cxn ang="0">
                  <a:pos x="738" y="2"/>
                </a:cxn>
                <a:cxn ang="0">
                  <a:pos x="707" y="6"/>
                </a:cxn>
                <a:cxn ang="0">
                  <a:pos x="677" y="13"/>
                </a:cxn>
                <a:cxn ang="0">
                  <a:pos x="59" y="276"/>
                </a:cxn>
              </a:cxnLst>
              <a:rect l="0" t="0" r="r" b="b"/>
              <a:pathLst>
                <a:path w="1346" h="2178">
                  <a:moveTo>
                    <a:pt x="59" y="276"/>
                  </a:moveTo>
                  <a:lnTo>
                    <a:pt x="46" y="283"/>
                  </a:lnTo>
                  <a:lnTo>
                    <a:pt x="36" y="291"/>
                  </a:lnTo>
                  <a:lnTo>
                    <a:pt x="26" y="301"/>
                  </a:lnTo>
                  <a:lnTo>
                    <a:pt x="17" y="312"/>
                  </a:lnTo>
                  <a:lnTo>
                    <a:pt x="10" y="324"/>
                  </a:lnTo>
                  <a:lnTo>
                    <a:pt x="5" y="338"/>
                  </a:lnTo>
                  <a:lnTo>
                    <a:pt x="1" y="351"/>
                  </a:lnTo>
                  <a:lnTo>
                    <a:pt x="0" y="365"/>
                  </a:lnTo>
                  <a:lnTo>
                    <a:pt x="10" y="2038"/>
                  </a:lnTo>
                  <a:lnTo>
                    <a:pt x="11" y="2052"/>
                  </a:lnTo>
                  <a:lnTo>
                    <a:pt x="16" y="2064"/>
                  </a:lnTo>
                  <a:lnTo>
                    <a:pt x="21" y="2076"/>
                  </a:lnTo>
                  <a:lnTo>
                    <a:pt x="29" y="2086"/>
                  </a:lnTo>
                  <a:lnTo>
                    <a:pt x="40" y="2095"/>
                  </a:lnTo>
                  <a:lnTo>
                    <a:pt x="50" y="2103"/>
                  </a:lnTo>
                  <a:lnTo>
                    <a:pt x="62" y="2108"/>
                  </a:lnTo>
                  <a:lnTo>
                    <a:pt x="76" y="2111"/>
                  </a:lnTo>
                  <a:lnTo>
                    <a:pt x="585" y="2176"/>
                  </a:lnTo>
                  <a:lnTo>
                    <a:pt x="598" y="2178"/>
                  </a:lnTo>
                  <a:lnTo>
                    <a:pt x="613" y="2178"/>
                  </a:lnTo>
                  <a:lnTo>
                    <a:pt x="629" y="2176"/>
                  </a:lnTo>
                  <a:lnTo>
                    <a:pt x="645" y="2174"/>
                  </a:lnTo>
                  <a:lnTo>
                    <a:pt x="659" y="2171"/>
                  </a:lnTo>
                  <a:lnTo>
                    <a:pt x="675" y="2166"/>
                  </a:lnTo>
                  <a:lnTo>
                    <a:pt x="689" y="2162"/>
                  </a:lnTo>
                  <a:lnTo>
                    <a:pt x="701" y="2156"/>
                  </a:lnTo>
                  <a:lnTo>
                    <a:pt x="708" y="2153"/>
                  </a:lnTo>
                  <a:lnTo>
                    <a:pt x="726" y="2143"/>
                  </a:lnTo>
                  <a:lnTo>
                    <a:pt x="755" y="2128"/>
                  </a:lnTo>
                  <a:lnTo>
                    <a:pt x="792" y="2108"/>
                  </a:lnTo>
                  <a:lnTo>
                    <a:pt x="836" y="2085"/>
                  </a:lnTo>
                  <a:lnTo>
                    <a:pt x="886" y="2059"/>
                  </a:lnTo>
                  <a:lnTo>
                    <a:pt x="939" y="2031"/>
                  </a:lnTo>
                  <a:lnTo>
                    <a:pt x="995" y="2003"/>
                  </a:lnTo>
                  <a:lnTo>
                    <a:pt x="1049" y="1975"/>
                  </a:lnTo>
                  <a:lnTo>
                    <a:pt x="1102" y="1947"/>
                  </a:lnTo>
                  <a:lnTo>
                    <a:pt x="1151" y="1921"/>
                  </a:lnTo>
                  <a:lnTo>
                    <a:pt x="1195" y="1897"/>
                  </a:lnTo>
                  <a:lnTo>
                    <a:pt x="1233" y="1878"/>
                  </a:lnTo>
                  <a:lnTo>
                    <a:pt x="1262" y="1864"/>
                  </a:lnTo>
                  <a:lnTo>
                    <a:pt x="1280" y="1854"/>
                  </a:lnTo>
                  <a:lnTo>
                    <a:pt x="1287" y="1850"/>
                  </a:lnTo>
                  <a:lnTo>
                    <a:pt x="1298" y="1842"/>
                  </a:lnTo>
                  <a:lnTo>
                    <a:pt x="1309" y="1833"/>
                  </a:lnTo>
                  <a:lnTo>
                    <a:pt x="1319" y="1822"/>
                  </a:lnTo>
                  <a:lnTo>
                    <a:pt x="1328" y="1810"/>
                  </a:lnTo>
                  <a:lnTo>
                    <a:pt x="1334" y="1797"/>
                  </a:lnTo>
                  <a:lnTo>
                    <a:pt x="1339" y="1784"/>
                  </a:lnTo>
                  <a:lnTo>
                    <a:pt x="1342" y="1770"/>
                  </a:lnTo>
                  <a:lnTo>
                    <a:pt x="1343" y="1757"/>
                  </a:lnTo>
                  <a:lnTo>
                    <a:pt x="1346" y="147"/>
                  </a:lnTo>
                  <a:lnTo>
                    <a:pt x="1344" y="133"/>
                  </a:lnTo>
                  <a:lnTo>
                    <a:pt x="1340" y="121"/>
                  </a:lnTo>
                  <a:lnTo>
                    <a:pt x="1334" y="108"/>
                  </a:lnTo>
                  <a:lnTo>
                    <a:pt x="1326" y="98"/>
                  </a:lnTo>
                  <a:lnTo>
                    <a:pt x="1316" y="89"/>
                  </a:lnTo>
                  <a:lnTo>
                    <a:pt x="1306" y="81"/>
                  </a:lnTo>
                  <a:lnTo>
                    <a:pt x="1294" y="76"/>
                  </a:lnTo>
                  <a:lnTo>
                    <a:pt x="1280" y="72"/>
                  </a:lnTo>
                  <a:lnTo>
                    <a:pt x="782" y="3"/>
                  </a:lnTo>
                  <a:lnTo>
                    <a:pt x="769" y="2"/>
                  </a:lnTo>
                  <a:lnTo>
                    <a:pt x="754" y="0"/>
                  </a:lnTo>
                  <a:lnTo>
                    <a:pt x="738" y="2"/>
                  </a:lnTo>
                  <a:lnTo>
                    <a:pt x="722" y="3"/>
                  </a:lnTo>
                  <a:lnTo>
                    <a:pt x="707" y="6"/>
                  </a:lnTo>
                  <a:lnTo>
                    <a:pt x="691" y="9"/>
                  </a:lnTo>
                  <a:lnTo>
                    <a:pt x="677" y="13"/>
                  </a:lnTo>
                  <a:lnTo>
                    <a:pt x="665" y="17"/>
                  </a:lnTo>
                  <a:lnTo>
                    <a:pt x="59" y="2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73" name="Freeform 289"/>
            <p:cNvSpPr>
              <a:spLocks/>
            </p:cNvSpPr>
            <p:nvPr/>
          </p:nvSpPr>
          <p:spPr bwMode="auto">
            <a:xfrm>
              <a:off x="1055" y="3291"/>
              <a:ext cx="222" cy="360"/>
            </a:xfrm>
            <a:custGeom>
              <a:avLst/>
              <a:gdLst/>
              <a:ahLst/>
              <a:cxnLst>
                <a:cxn ang="0">
                  <a:pos x="55" y="274"/>
                </a:cxn>
                <a:cxn ang="0">
                  <a:pos x="44" y="279"/>
                </a:cxn>
                <a:cxn ang="0">
                  <a:pos x="34" y="288"/>
                </a:cxn>
                <a:cxn ang="0">
                  <a:pos x="25" y="297"/>
                </a:cxn>
                <a:cxn ang="0">
                  <a:pos x="16" y="307"/>
                </a:cxn>
                <a:cxn ang="0">
                  <a:pos x="9" y="320"/>
                </a:cxn>
                <a:cxn ang="0">
                  <a:pos x="4" y="331"/>
                </a:cxn>
                <a:cxn ang="0">
                  <a:pos x="1" y="343"/>
                </a:cxn>
                <a:cxn ang="0">
                  <a:pos x="0" y="356"/>
                </a:cxn>
                <a:cxn ang="0">
                  <a:pos x="10" y="2030"/>
                </a:cxn>
                <a:cxn ang="0">
                  <a:pos x="11" y="2042"/>
                </a:cxn>
                <a:cxn ang="0">
                  <a:pos x="14" y="2054"/>
                </a:cxn>
                <a:cxn ang="0">
                  <a:pos x="20" y="2065"/>
                </a:cxn>
                <a:cxn ang="0">
                  <a:pos x="28" y="2074"/>
                </a:cxn>
                <a:cxn ang="0">
                  <a:pos x="36" y="2083"/>
                </a:cxn>
                <a:cxn ang="0">
                  <a:pos x="46" y="2090"/>
                </a:cxn>
                <a:cxn ang="0">
                  <a:pos x="57" y="2094"/>
                </a:cxn>
                <a:cxn ang="0">
                  <a:pos x="69" y="2096"/>
                </a:cxn>
                <a:cxn ang="0">
                  <a:pos x="579" y="2162"/>
                </a:cxn>
                <a:cxn ang="0">
                  <a:pos x="592" y="2163"/>
                </a:cxn>
                <a:cxn ang="0">
                  <a:pos x="606" y="2163"/>
                </a:cxn>
                <a:cxn ang="0">
                  <a:pos x="621" y="2162"/>
                </a:cxn>
                <a:cxn ang="0">
                  <a:pos x="636" y="2159"/>
                </a:cxn>
                <a:cxn ang="0">
                  <a:pos x="651" y="2156"/>
                </a:cxn>
                <a:cxn ang="0">
                  <a:pos x="666" y="2152"/>
                </a:cxn>
                <a:cxn ang="0">
                  <a:pos x="679" y="2147"/>
                </a:cxn>
                <a:cxn ang="0">
                  <a:pos x="691" y="2141"/>
                </a:cxn>
                <a:cxn ang="0">
                  <a:pos x="1277" y="1835"/>
                </a:cxn>
                <a:cxn ang="0">
                  <a:pos x="1287" y="1829"/>
                </a:cxn>
                <a:cxn ang="0">
                  <a:pos x="1297" y="1821"/>
                </a:cxn>
                <a:cxn ang="0">
                  <a:pos x="1306" y="1811"/>
                </a:cxn>
                <a:cxn ang="0">
                  <a:pos x="1314" y="1798"/>
                </a:cxn>
                <a:cxn ang="0">
                  <a:pos x="1321" y="1787"/>
                </a:cxn>
                <a:cxn ang="0">
                  <a:pos x="1325" y="1774"/>
                </a:cxn>
                <a:cxn ang="0">
                  <a:pos x="1328" y="1761"/>
                </a:cxn>
                <a:cxn ang="0">
                  <a:pos x="1330" y="1749"/>
                </a:cxn>
                <a:cxn ang="0">
                  <a:pos x="1332" y="139"/>
                </a:cxn>
                <a:cxn ang="0">
                  <a:pos x="1331" y="126"/>
                </a:cxn>
                <a:cxn ang="0">
                  <a:pos x="1327" y="115"/>
                </a:cxn>
                <a:cxn ang="0">
                  <a:pos x="1322" y="104"/>
                </a:cxn>
                <a:cxn ang="0">
                  <a:pos x="1314" y="95"/>
                </a:cxn>
                <a:cxn ang="0">
                  <a:pos x="1306" y="86"/>
                </a:cxn>
                <a:cxn ang="0">
                  <a:pos x="1296" y="79"/>
                </a:cxn>
                <a:cxn ang="0">
                  <a:pos x="1284" y="75"/>
                </a:cxn>
                <a:cxn ang="0">
                  <a:pos x="1272" y="71"/>
                </a:cxn>
                <a:cxn ang="0">
                  <a:pos x="774" y="1"/>
                </a:cxn>
                <a:cxn ang="0">
                  <a:pos x="761" y="0"/>
                </a:cxn>
                <a:cxn ang="0">
                  <a:pos x="747" y="0"/>
                </a:cxn>
                <a:cxn ang="0">
                  <a:pos x="731" y="0"/>
                </a:cxn>
                <a:cxn ang="0">
                  <a:pos x="717" y="3"/>
                </a:cxn>
                <a:cxn ang="0">
                  <a:pos x="701" y="5"/>
                </a:cxn>
                <a:cxn ang="0">
                  <a:pos x="686" y="8"/>
                </a:cxn>
                <a:cxn ang="0">
                  <a:pos x="673" y="12"/>
                </a:cxn>
                <a:cxn ang="0">
                  <a:pos x="660" y="16"/>
                </a:cxn>
                <a:cxn ang="0">
                  <a:pos x="55" y="274"/>
                </a:cxn>
              </a:cxnLst>
              <a:rect l="0" t="0" r="r" b="b"/>
              <a:pathLst>
                <a:path w="1332" h="2163">
                  <a:moveTo>
                    <a:pt x="55" y="274"/>
                  </a:moveTo>
                  <a:lnTo>
                    <a:pt x="44" y="279"/>
                  </a:lnTo>
                  <a:lnTo>
                    <a:pt x="34" y="288"/>
                  </a:lnTo>
                  <a:lnTo>
                    <a:pt x="25" y="297"/>
                  </a:lnTo>
                  <a:lnTo>
                    <a:pt x="16" y="307"/>
                  </a:lnTo>
                  <a:lnTo>
                    <a:pt x="9" y="320"/>
                  </a:lnTo>
                  <a:lnTo>
                    <a:pt x="4" y="331"/>
                  </a:lnTo>
                  <a:lnTo>
                    <a:pt x="1" y="343"/>
                  </a:lnTo>
                  <a:lnTo>
                    <a:pt x="0" y="356"/>
                  </a:lnTo>
                  <a:lnTo>
                    <a:pt x="10" y="2030"/>
                  </a:lnTo>
                  <a:lnTo>
                    <a:pt x="11" y="2042"/>
                  </a:lnTo>
                  <a:lnTo>
                    <a:pt x="14" y="2054"/>
                  </a:lnTo>
                  <a:lnTo>
                    <a:pt x="20" y="2065"/>
                  </a:lnTo>
                  <a:lnTo>
                    <a:pt x="28" y="2074"/>
                  </a:lnTo>
                  <a:lnTo>
                    <a:pt x="36" y="2083"/>
                  </a:lnTo>
                  <a:lnTo>
                    <a:pt x="46" y="2090"/>
                  </a:lnTo>
                  <a:lnTo>
                    <a:pt x="57" y="2094"/>
                  </a:lnTo>
                  <a:lnTo>
                    <a:pt x="69" y="2096"/>
                  </a:lnTo>
                  <a:lnTo>
                    <a:pt x="579" y="2162"/>
                  </a:lnTo>
                  <a:lnTo>
                    <a:pt x="592" y="2163"/>
                  </a:lnTo>
                  <a:lnTo>
                    <a:pt x="606" y="2163"/>
                  </a:lnTo>
                  <a:lnTo>
                    <a:pt x="621" y="2162"/>
                  </a:lnTo>
                  <a:lnTo>
                    <a:pt x="636" y="2159"/>
                  </a:lnTo>
                  <a:lnTo>
                    <a:pt x="651" y="2156"/>
                  </a:lnTo>
                  <a:lnTo>
                    <a:pt x="666" y="2152"/>
                  </a:lnTo>
                  <a:lnTo>
                    <a:pt x="679" y="2147"/>
                  </a:lnTo>
                  <a:lnTo>
                    <a:pt x="691" y="2141"/>
                  </a:lnTo>
                  <a:lnTo>
                    <a:pt x="1277" y="1835"/>
                  </a:lnTo>
                  <a:lnTo>
                    <a:pt x="1287" y="1829"/>
                  </a:lnTo>
                  <a:lnTo>
                    <a:pt x="1297" y="1821"/>
                  </a:lnTo>
                  <a:lnTo>
                    <a:pt x="1306" y="1811"/>
                  </a:lnTo>
                  <a:lnTo>
                    <a:pt x="1314" y="1798"/>
                  </a:lnTo>
                  <a:lnTo>
                    <a:pt x="1321" y="1787"/>
                  </a:lnTo>
                  <a:lnTo>
                    <a:pt x="1325" y="1774"/>
                  </a:lnTo>
                  <a:lnTo>
                    <a:pt x="1328" y="1761"/>
                  </a:lnTo>
                  <a:lnTo>
                    <a:pt x="1330" y="1749"/>
                  </a:lnTo>
                  <a:lnTo>
                    <a:pt x="1332" y="139"/>
                  </a:lnTo>
                  <a:lnTo>
                    <a:pt x="1331" y="126"/>
                  </a:lnTo>
                  <a:lnTo>
                    <a:pt x="1327" y="115"/>
                  </a:lnTo>
                  <a:lnTo>
                    <a:pt x="1322" y="104"/>
                  </a:lnTo>
                  <a:lnTo>
                    <a:pt x="1314" y="95"/>
                  </a:lnTo>
                  <a:lnTo>
                    <a:pt x="1306" y="86"/>
                  </a:lnTo>
                  <a:lnTo>
                    <a:pt x="1296" y="79"/>
                  </a:lnTo>
                  <a:lnTo>
                    <a:pt x="1284" y="75"/>
                  </a:lnTo>
                  <a:lnTo>
                    <a:pt x="1272" y="71"/>
                  </a:lnTo>
                  <a:lnTo>
                    <a:pt x="774" y="1"/>
                  </a:lnTo>
                  <a:lnTo>
                    <a:pt x="761" y="0"/>
                  </a:lnTo>
                  <a:lnTo>
                    <a:pt x="747" y="0"/>
                  </a:lnTo>
                  <a:lnTo>
                    <a:pt x="731" y="0"/>
                  </a:lnTo>
                  <a:lnTo>
                    <a:pt x="717" y="3"/>
                  </a:lnTo>
                  <a:lnTo>
                    <a:pt x="701" y="5"/>
                  </a:lnTo>
                  <a:lnTo>
                    <a:pt x="686" y="8"/>
                  </a:lnTo>
                  <a:lnTo>
                    <a:pt x="673" y="12"/>
                  </a:lnTo>
                  <a:lnTo>
                    <a:pt x="660" y="16"/>
                  </a:lnTo>
                  <a:lnTo>
                    <a:pt x="55" y="27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74" name="Freeform 290"/>
            <p:cNvSpPr>
              <a:spLocks/>
            </p:cNvSpPr>
            <p:nvPr/>
          </p:nvSpPr>
          <p:spPr bwMode="auto">
            <a:xfrm>
              <a:off x="1163" y="3311"/>
              <a:ext cx="111" cy="334"/>
            </a:xfrm>
            <a:custGeom>
              <a:avLst/>
              <a:gdLst/>
              <a:ahLst/>
              <a:cxnLst>
                <a:cxn ang="0">
                  <a:pos x="661" y="1629"/>
                </a:cxn>
                <a:cxn ang="0">
                  <a:pos x="660" y="1639"/>
                </a:cxn>
                <a:cxn ang="0">
                  <a:pos x="658" y="1648"/>
                </a:cxn>
                <a:cxn ang="0">
                  <a:pos x="653" y="1658"/>
                </a:cxn>
                <a:cxn ang="0">
                  <a:pos x="649" y="1668"/>
                </a:cxn>
                <a:cxn ang="0">
                  <a:pos x="642" y="1677"/>
                </a:cxn>
                <a:cxn ang="0">
                  <a:pos x="635" y="1685"/>
                </a:cxn>
                <a:cxn ang="0">
                  <a:pos x="627" y="1692"/>
                </a:cxn>
                <a:cxn ang="0">
                  <a:pos x="619" y="1697"/>
                </a:cxn>
                <a:cxn ang="0">
                  <a:pos x="34" y="2003"/>
                </a:cxn>
                <a:cxn ang="0">
                  <a:pos x="28" y="2006"/>
                </a:cxn>
                <a:cxn ang="0">
                  <a:pos x="23" y="2007"/>
                </a:cxn>
                <a:cxn ang="0">
                  <a:pos x="20" y="2007"/>
                </a:cxn>
                <a:cxn ang="0">
                  <a:pos x="17" y="2006"/>
                </a:cxn>
                <a:cxn ang="0">
                  <a:pos x="14" y="2003"/>
                </a:cxn>
                <a:cxn ang="0">
                  <a:pos x="12" y="2000"/>
                </a:cxn>
                <a:cxn ang="0">
                  <a:pos x="11" y="1996"/>
                </a:cxn>
                <a:cxn ang="0">
                  <a:pos x="11" y="1990"/>
                </a:cxn>
                <a:cxn ang="0">
                  <a:pos x="0" y="324"/>
                </a:cxn>
                <a:cxn ang="0">
                  <a:pos x="0" y="315"/>
                </a:cxn>
                <a:cxn ang="0">
                  <a:pos x="3" y="304"/>
                </a:cxn>
                <a:cxn ang="0">
                  <a:pos x="7" y="295"/>
                </a:cxn>
                <a:cxn ang="0">
                  <a:pos x="12" y="286"/>
                </a:cxn>
                <a:cxn ang="0">
                  <a:pos x="18" y="277"/>
                </a:cxn>
                <a:cxn ang="0">
                  <a:pos x="25" y="271"/>
                </a:cxn>
                <a:cxn ang="0">
                  <a:pos x="32" y="264"/>
                </a:cxn>
                <a:cxn ang="0">
                  <a:pos x="40" y="259"/>
                </a:cxn>
                <a:cxn ang="0">
                  <a:pos x="47" y="256"/>
                </a:cxn>
                <a:cxn ang="0">
                  <a:pos x="66" y="248"/>
                </a:cxn>
                <a:cxn ang="0">
                  <a:pos x="96" y="236"/>
                </a:cxn>
                <a:cxn ang="0">
                  <a:pos x="134" y="219"/>
                </a:cxn>
                <a:cxn ang="0">
                  <a:pos x="179" y="200"/>
                </a:cxn>
                <a:cxn ang="0">
                  <a:pos x="229" y="178"/>
                </a:cxn>
                <a:cxn ang="0">
                  <a:pos x="283" y="155"/>
                </a:cxn>
                <a:cxn ang="0">
                  <a:pos x="340" y="131"/>
                </a:cxn>
                <a:cxn ang="0">
                  <a:pos x="395" y="108"/>
                </a:cxn>
                <a:cxn ang="0">
                  <a:pos x="449" y="84"/>
                </a:cxn>
                <a:cxn ang="0">
                  <a:pos x="499" y="63"/>
                </a:cxn>
                <a:cxn ang="0">
                  <a:pos x="544" y="43"/>
                </a:cxn>
                <a:cxn ang="0">
                  <a:pos x="582" y="27"/>
                </a:cxn>
                <a:cxn ang="0">
                  <a:pos x="612" y="14"/>
                </a:cxn>
                <a:cxn ang="0">
                  <a:pos x="631" y="6"/>
                </a:cxn>
                <a:cxn ang="0">
                  <a:pos x="638" y="3"/>
                </a:cxn>
                <a:cxn ang="0">
                  <a:pos x="643" y="1"/>
                </a:cxn>
                <a:cxn ang="0">
                  <a:pos x="649" y="0"/>
                </a:cxn>
                <a:cxn ang="0">
                  <a:pos x="652" y="0"/>
                </a:cxn>
                <a:cxn ang="0">
                  <a:pos x="656" y="2"/>
                </a:cxn>
                <a:cxn ang="0">
                  <a:pos x="659" y="4"/>
                </a:cxn>
                <a:cxn ang="0">
                  <a:pos x="661" y="9"/>
                </a:cxn>
                <a:cxn ang="0">
                  <a:pos x="662" y="13"/>
                </a:cxn>
                <a:cxn ang="0">
                  <a:pos x="662" y="19"/>
                </a:cxn>
                <a:cxn ang="0">
                  <a:pos x="661" y="1629"/>
                </a:cxn>
              </a:cxnLst>
              <a:rect l="0" t="0" r="r" b="b"/>
              <a:pathLst>
                <a:path w="662" h="2007">
                  <a:moveTo>
                    <a:pt x="661" y="1629"/>
                  </a:moveTo>
                  <a:lnTo>
                    <a:pt x="660" y="1639"/>
                  </a:lnTo>
                  <a:lnTo>
                    <a:pt x="658" y="1648"/>
                  </a:lnTo>
                  <a:lnTo>
                    <a:pt x="653" y="1658"/>
                  </a:lnTo>
                  <a:lnTo>
                    <a:pt x="649" y="1668"/>
                  </a:lnTo>
                  <a:lnTo>
                    <a:pt x="642" y="1677"/>
                  </a:lnTo>
                  <a:lnTo>
                    <a:pt x="635" y="1685"/>
                  </a:lnTo>
                  <a:lnTo>
                    <a:pt x="627" y="1692"/>
                  </a:lnTo>
                  <a:lnTo>
                    <a:pt x="619" y="1697"/>
                  </a:lnTo>
                  <a:lnTo>
                    <a:pt x="34" y="2003"/>
                  </a:lnTo>
                  <a:lnTo>
                    <a:pt x="28" y="2006"/>
                  </a:lnTo>
                  <a:lnTo>
                    <a:pt x="23" y="2007"/>
                  </a:lnTo>
                  <a:lnTo>
                    <a:pt x="20" y="2007"/>
                  </a:lnTo>
                  <a:lnTo>
                    <a:pt x="17" y="2006"/>
                  </a:lnTo>
                  <a:lnTo>
                    <a:pt x="14" y="2003"/>
                  </a:lnTo>
                  <a:lnTo>
                    <a:pt x="12" y="2000"/>
                  </a:lnTo>
                  <a:lnTo>
                    <a:pt x="11" y="1996"/>
                  </a:lnTo>
                  <a:lnTo>
                    <a:pt x="11" y="1990"/>
                  </a:lnTo>
                  <a:lnTo>
                    <a:pt x="0" y="324"/>
                  </a:lnTo>
                  <a:lnTo>
                    <a:pt x="0" y="315"/>
                  </a:lnTo>
                  <a:lnTo>
                    <a:pt x="3" y="304"/>
                  </a:lnTo>
                  <a:lnTo>
                    <a:pt x="7" y="295"/>
                  </a:lnTo>
                  <a:lnTo>
                    <a:pt x="12" y="286"/>
                  </a:lnTo>
                  <a:lnTo>
                    <a:pt x="18" y="277"/>
                  </a:lnTo>
                  <a:lnTo>
                    <a:pt x="25" y="271"/>
                  </a:lnTo>
                  <a:lnTo>
                    <a:pt x="32" y="264"/>
                  </a:lnTo>
                  <a:lnTo>
                    <a:pt x="40" y="259"/>
                  </a:lnTo>
                  <a:lnTo>
                    <a:pt x="47" y="256"/>
                  </a:lnTo>
                  <a:lnTo>
                    <a:pt x="66" y="248"/>
                  </a:lnTo>
                  <a:lnTo>
                    <a:pt x="96" y="236"/>
                  </a:lnTo>
                  <a:lnTo>
                    <a:pt x="134" y="219"/>
                  </a:lnTo>
                  <a:lnTo>
                    <a:pt x="179" y="200"/>
                  </a:lnTo>
                  <a:lnTo>
                    <a:pt x="229" y="178"/>
                  </a:lnTo>
                  <a:lnTo>
                    <a:pt x="283" y="155"/>
                  </a:lnTo>
                  <a:lnTo>
                    <a:pt x="340" y="131"/>
                  </a:lnTo>
                  <a:lnTo>
                    <a:pt x="395" y="108"/>
                  </a:lnTo>
                  <a:lnTo>
                    <a:pt x="449" y="84"/>
                  </a:lnTo>
                  <a:lnTo>
                    <a:pt x="499" y="63"/>
                  </a:lnTo>
                  <a:lnTo>
                    <a:pt x="544" y="43"/>
                  </a:lnTo>
                  <a:lnTo>
                    <a:pt x="582" y="27"/>
                  </a:lnTo>
                  <a:lnTo>
                    <a:pt x="612" y="14"/>
                  </a:lnTo>
                  <a:lnTo>
                    <a:pt x="631" y="6"/>
                  </a:lnTo>
                  <a:lnTo>
                    <a:pt x="638" y="3"/>
                  </a:lnTo>
                  <a:lnTo>
                    <a:pt x="643" y="1"/>
                  </a:lnTo>
                  <a:lnTo>
                    <a:pt x="649" y="0"/>
                  </a:lnTo>
                  <a:lnTo>
                    <a:pt x="652" y="0"/>
                  </a:lnTo>
                  <a:lnTo>
                    <a:pt x="656" y="2"/>
                  </a:lnTo>
                  <a:lnTo>
                    <a:pt x="659" y="4"/>
                  </a:lnTo>
                  <a:lnTo>
                    <a:pt x="661" y="9"/>
                  </a:lnTo>
                  <a:lnTo>
                    <a:pt x="662" y="13"/>
                  </a:lnTo>
                  <a:lnTo>
                    <a:pt x="662" y="19"/>
                  </a:lnTo>
                  <a:lnTo>
                    <a:pt x="661" y="1629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75" name="Freeform 291"/>
            <p:cNvSpPr>
              <a:spLocks/>
            </p:cNvSpPr>
            <p:nvPr/>
          </p:nvSpPr>
          <p:spPr bwMode="auto">
            <a:xfrm>
              <a:off x="1068" y="3294"/>
              <a:ext cx="196" cy="56"/>
            </a:xfrm>
            <a:custGeom>
              <a:avLst/>
              <a:gdLst/>
              <a:ahLst/>
              <a:cxnLst>
                <a:cxn ang="0">
                  <a:pos x="584" y="16"/>
                </a:cxn>
                <a:cxn ang="0">
                  <a:pos x="539" y="37"/>
                </a:cxn>
                <a:cxn ang="0">
                  <a:pos x="459" y="70"/>
                </a:cxn>
                <a:cxn ang="0">
                  <a:pos x="360" y="113"/>
                </a:cxn>
                <a:cxn ang="0">
                  <a:pos x="251" y="159"/>
                </a:cxn>
                <a:cxn ang="0">
                  <a:pos x="149" y="203"/>
                </a:cxn>
                <a:cxn ang="0">
                  <a:pos x="64" y="239"/>
                </a:cxn>
                <a:cxn ang="0">
                  <a:pos x="11" y="262"/>
                </a:cxn>
                <a:cxn ang="0">
                  <a:pos x="10" y="267"/>
                </a:cxn>
                <a:cxn ang="0">
                  <a:pos x="56" y="274"/>
                </a:cxn>
                <a:cxn ang="0">
                  <a:pos x="127" y="284"/>
                </a:cxn>
                <a:cxn ang="0">
                  <a:pos x="213" y="295"/>
                </a:cxn>
                <a:cxn ang="0">
                  <a:pos x="302" y="308"/>
                </a:cxn>
                <a:cxn ang="0">
                  <a:pos x="384" y="320"/>
                </a:cxn>
                <a:cxn ang="0">
                  <a:pos x="450" y="329"/>
                </a:cxn>
                <a:cxn ang="0">
                  <a:pos x="487" y="334"/>
                </a:cxn>
                <a:cxn ang="0">
                  <a:pos x="504" y="336"/>
                </a:cxn>
                <a:cxn ang="0">
                  <a:pos x="530" y="335"/>
                </a:cxn>
                <a:cxn ang="0">
                  <a:pos x="558" y="331"/>
                </a:cxn>
                <a:cxn ang="0">
                  <a:pos x="584" y="326"/>
                </a:cxn>
                <a:cxn ang="0">
                  <a:pos x="601" y="319"/>
                </a:cxn>
                <a:cxn ang="0">
                  <a:pos x="642" y="301"/>
                </a:cxn>
                <a:cxn ang="0">
                  <a:pos x="713" y="271"/>
                </a:cxn>
                <a:cxn ang="0">
                  <a:pos x="804" y="231"/>
                </a:cxn>
                <a:cxn ang="0">
                  <a:pos x="905" y="187"/>
                </a:cxn>
                <a:cxn ang="0">
                  <a:pos x="1004" y="145"/>
                </a:cxn>
                <a:cxn ang="0">
                  <a:pos x="1091" y="106"/>
                </a:cxn>
                <a:cxn ang="0">
                  <a:pos x="1157" y="78"/>
                </a:cxn>
                <a:cxn ang="0">
                  <a:pos x="694" y="1"/>
                </a:cxn>
                <a:cxn ang="0">
                  <a:pos x="670" y="0"/>
                </a:cxn>
                <a:cxn ang="0">
                  <a:pos x="642" y="2"/>
                </a:cxn>
                <a:cxn ang="0">
                  <a:pos x="615" y="6"/>
                </a:cxn>
                <a:cxn ang="0">
                  <a:pos x="591" y="14"/>
                </a:cxn>
              </a:cxnLst>
              <a:rect l="0" t="0" r="r" b="b"/>
              <a:pathLst>
                <a:path w="1178" h="336">
                  <a:moveTo>
                    <a:pt x="591" y="14"/>
                  </a:moveTo>
                  <a:lnTo>
                    <a:pt x="584" y="16"/>
                  </a:lnTo>
                  <a:lnTo>
                    <a:pt x="566" y="24"/>
                  </a:lnTo>
                  <a:lnTo>
                    <a:pt x="539" y="37"/>
                  </a:lnTo>
                  <a:lnTo>
                    <a:pt x="503" y="52"/>
                  </a:lnTo>
                  <a:lnTo>
                    <a:pt x="459" y="70"/>
                  </a:lnTo>
                  <a:lnTo>
                    <a:pt x="412" y="91"/>
                  </a:lnTo>
                  <a:lnTo>
                    <a:pt x="360" y="113"/>
                  </a:lnTo>
                  <a:lnTo>
                    <a:pt x="305" y="136"/>
                  </a:lnTo>
                  <a:lnTo>
                    <a:pt x="251" y="159"/>
                  </a:lnTo>
                  <a:lnTo>
                    <a:pt x="198" y="182"/>
                  </a:lnTo>
                  <a:lnTo>
                    <a:pt x="149" y="203"/>
                  </a:lnTo>
                  <a:lnTo>
                    <a:pt x="103" y="222"/>
                  </a:lnTo>
                  <a:lnTo>
                    <a:pt x="64" y="239"/>
                  </a:lnTo>
                  <a:lnTo>
                    <a:pt x="32" y="253"/>
                  </a:lnTo>
                  <a:lnTo>
                    <a:pt x="11" y="262"/>
                  </a:lnTo>
                  <a:lnTo>
                    <a:pt x="0" y="266"/>
                  </a:lnTo>
                  <a:lnTo>
                    <a:pt x="10" y="267"/>
                  </a:lnTo>
                  <a:lnTo>
                    <a:pt x="29" y="271"/>
                  </a:lnTo>
                  <a:lnTo>
                    <a:pt x="56" y="274"/>
                  </a:lnTo>
                  <a:lnTo>
                    <a:pt x="89" y="279"/>
                  </a:lnTo>
                  <a:lnTo>
                    <a:pt x="127" y="284"/>
                  </a:lnTo>
                  <a:lnTo>
                    <a:pt x="169" y="290"/>
                  </a:lnTo>
                  <a:lnTo>
                    <a:pt x="213" y="295"/>
                  </a:lnTo>
                  <a:lnTo>
                    <a:pt x="257" y="302"/>
                  </a:lnTo>
                  <a:lnTo>
                    <a:pt x="302" y="308"/>
                  </a:lnTo>
                  <a:lnTo>
                    <a:pt x="345" y="315"/>
                  </a:lnTo>
                  <a:lnTo>
                    <a:pt x="384" y="320"/>
                  </a:lnTo>
                  <a:lnTo>
                    <a:pt x="419" y="325"/>
                  </a:lnTo>
                  <a:lnTo>
                    <a:pt x="450" y="329"/>
                  </a:lnTo>
                  <a:lnTo>
                    <a:pt x="473" y="333"/>
                  </a:lnTo>
                  <a:lnTo>
                    <a:pt x="487" y="334"/>
                  </a:lnTo>
                  <a:lnTo>
                    <a:pt x="493" y="335"/>
                  </a:lnTo>
                  <a:lnTo>
                    <a:pt x="504" y="336"/>
                  </a:lnTo>
                  <a:lnTo>
                    <a:pt x="517" y="336"/>
                  </a:lnTo>
                  <a:lnTo>
                    <a:pt x="530" y="335"/>
                  </a:lnTo>
                  <a:lnTo>
                    <a:pt x="545" y="334"/>
                  </a:lnTo>
                  <a:lnTo>
                    <a:pt x="558" y="331"/>
                  </a:lnTo>
                  <a:lnTo>
                    <a:pt x="572" y="329"/>
                  </a:lnTo>
                  <a:lnTo>
                    <a:pt x="584" y="326"/>
                  </a:lnTo>
                  <a:lnTo>
                    <a:pt x="596" y="321"/>
                  </a:lnTo>
                  <a:lnTo>
                    <a:pt x="601" y="319"/>
                  </a:lnTo>
                  <a:lnTo>
                    <a:pt x="617" y="312"/>
                  </a:lnTo>
                  <a:lnTo>
                    <a:pt x="642" y="301"/>
                  </a:lnTo>
                  <a:lnTo>
                    <a:pt x="675" y="288"/>
                  </a:lnTo>
                  <a:lnTo>
                    <a:pt x="713" y="271"/>
                  </a:lnTo>
                  <a:lnTo>
                    <a:pt x="757" y="252"/>
                  </a:lnTo>
                  <a:lnTo>
                    <a:pt x="804" y="231"/>
                  </a:lnTo>
                  <a:lnTo>
                    <a:pt x="854" y="209"/>
                  </a:lnTo>
                  <a:lnTo>
                    <a:pt x="905" y="187"/>
                  </a:lnTo>
                  <a:lnTo>
                    <a:pt x="955" y="165"/>
                  </a:lnTo>
                  <a:lnTo>
                    <a:pt x="1004" y="145"/>
                  </a:lnTo>
                  <a:lnTo>
                    <a:pt x="1049" y="124"/>
                  </a:lnTo>
                  <a:lnTo>
                    <a:pt x="1091" y="106"/>
                  </a:lnTo>
                  <a:lnTo>
                    <a:pt x="1127" y="91"/>
                  </a:lnTo>
                  <a:lnTo>
                    <a:pt x="1157" y="78"/>
                  </a:lnTo>
                  <a:lnTo>
                    <a:pt x="1178" y="69"/>
                  </a:lnTo>
                  <a:lnTo>
                    <a:pt x="694" y="1"/>
                  </a:lnTo>
                  <a:lnTo>
                    <a:pt x="682" y="0"/>
                  </a:lnTo>
                  <a:lnTo>
                    <a:pt x="670" y="0"/>
                  </a:lnTo>
                  <a:lnTo>
                    <a:pt x="657" y="0"/>
                  </a:lnTo>
                  <a:lnTo>
                    <a:pt x="642" y="2"/>
                  </a:lnTo>
                  <a:lnTo>
                    <a:pt x="628" y="4"/>
                  </a:lnTo>
                  <a:lnTo>
                    <a:pt x="615" y="6"/>
                  </a:lnTo>
                  <a:lnTo>
                    <a:pt x="602" y="10"/>
                  </a:lnTo>
                  <a:lnTo>
                    <a:pt x="591" y="1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76" name="Freeform 292"/>
            <p:cNvSpPr>
              <a:spLocks/>
            </p:cNvSpPr>
            <p:nvPr/>
          </p:nvSpPr>
          <p:spPr bwMode="auto">
            <a:xfrm>
              <a:off x="1059" y="3345"/>
              <a:ext cx="99" cy="303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" y="22"/>
                </a:cxn>
                <a:cxn ang="0">
                  <a:pos x="2" y="16"/>
                </a:cxn>
                <a:cxn ang="0">
                  <a:pos x="6" y="11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5" y="0"/>
                </a:cxn>
                <a:cxn ang="0">
                  <a:pos x="543" y="69"/>
                </a:cxn>
                <a:cxn ang="0">
                  <a:pos x="551" y="72"/>
                </a:cxn>
                <a:cxn ang="0">
                  <a:pos x="559" y="75"/>
                </a:cxn>
                <a:cxn ang="0">
                  <a:pos x="566" y="79"/>
                </a:cxn>
                <a:cxn ang="0">
                  <a:pos x="571" y="86"/>
                </a:cxn>
                <a:cxn ang="0">
                  <a:pos x="577" y="93"/>
                </a:cxn>
                <a:cxn ang="0">
                  <a:pos x="580" y="100"/>
                </a:cxn>
                <a:cxn ang="0">
                  <a:pos x="583" y="109"/>
                </a:cxn>
                <a:cxn ang="0">
                  <a:pos x="584" y="117"/>
                </a:cxn>
                <a:cxn ang="0">
                  <a:pos x="596" y="1783"/>
                </a:cxn>
                <a:cxn ang="0">
                  <a:pos x="595" y="1790"/>
                </a:cxn>
                <a:cxn ang="0">
                  <a:pos x="593" y="1796"/>
                </a:cxn>
                <a:cxn ang="0">
                  <a:pos x="591" y="1802"/>
                </a:cxn>
                <a:cxn ang="0">
                  <a:pos x="586" y="1807"/>
                </a:cxn>
                <a:cxn ang="0">
                  <a:pos x="580" y="1811"/>
                </a:cxn>
                <a:cxn ang="0">
                  <a:pos x="575" y="1813"/>
                </a:cxn>
                <a:cxn ang="0">
                  <a:pos x="568" y="1814"/>
                </a:cxn>
                <a:cxn ang="0">
                  <a:pos x="561" y="1814"/>
                </a:cxn>
                <a:cxn ang="0">
                  <a:pos x="51" y="1749"/>
                </a:cxn>
                <a:cxn ang="0">
                  <a:pos x="43" y="1747"/>
                </a:cxn>
                <a:cxn ang="0">
                  <a:pos x="35" y="1744"/>
                </a:cxn>
                <a:cxn ang="0">
                  <a:pos x="28" y="1739"/>
                </a:cxn>
                <a:cxn ang="0">
                  <a:pos x="22" y="1733"/>
                </a:cxn>
                <a:cxn ang="0">
                  <a:pos x="17" y="1727"/>
                </a:cxn>
                <a:cxn ang="0">
                  <a:pos x="13" y="1719"/>
                </a:cxn>
                <a:cxn ang="0">
                  <a:pos x="10" y="1711"/>
                </a:cxn>
                <a:cxn ang="0">
                  <a:pos x="9" y="1703"/>
                </a:cxn>
                <a:cxn ang="0">
                  <a:pos x="0" y="29"/>
                </a:cxn>
              </a:cxnLst>
              <a:rect l="0" t="0" r="r" b="b"/>
              <a:pathLst>
                <a:path w="596" h="1814">
                  <a:moveTo>
                    <a:pt x="0" y="29"/>
                  </a:moveTo>
                  <a:lnTo>
                    <a:pt x="1" y="22"/>
                  </a:lnTo>
                  <a:lnTo>
                    <a:pt x="2" y="16"/>
                  </a:lnTo>
                  <a:lnTo>
                    <a:pt x="6" y="11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5" y="0"/>
                  </a:lnTo>
                  <a:lnTo>
                    <a:pt x="543" y="69"/>
                  </a:lnTo>
                  <a:lnTo>
                    <a:pt x="551" y="72"/>
                  </a:lnTo>
                  <a:lnTo>
                    <a:pt x="559" y="75"/>
                  </a:lnTo>
                  <a:lnTo>
                    <a:pt x="566" y="79"/>
                  </a:lnTo>
                  <a:lnTo>
                    <a:pt x="571" y="86"/>
                  </a:lnTo>
                  <a:lnTo>
                    <a:pt x="577" y="93"/>
                  </a:lnTo>
                  <a:lnTo>
                    <a:pt x="580" y="100"/>
                  </a:lnTo>
                  <a:lnTo>
                    <a:pt x="583" y="109"/>
                  </a:lnTo>
                  <a:lnTo>
                    <a:pt x="584" y="117"/>
                  </a:lnTo>
                  <a:lnTo>
                    <a:pt x="596" y="1783"/>
                  </a:lnTo>
                  <a:lnTo>
                    <a:pt x="595" y="1790"/>
                  </a:lnTo>
                  <a:lnTo>
                    <a:pt x="593" y="1796"/>
                  </a:lnTo>
                  <a:lnTo>
                    <a:pt x="591" y="1802"/>
                  </a:lnTo>
                  <a:lnTo>
                    <a:pt x="586" y="1807"/>
                  </a:lnTo>
                  <a:lnTo>
                    <a:pt x="580" y="1811"/>
                  </a:lnTo>
                  <a:lnTo>
                    <a:pt x="575" y="1813"/>
                  </a:lnTo>
                  <a:lnTo>
                    <a:pt x="568" y="1814"/>
                  </a:lnTo>
                  <a:lnTo>
                    <a:pt x="561" y="1814"/>
                  </a:lnTo>
                  <a:lnTo>
                    <a:pt x="51" y="1749"/>
                  </a:lnTo>
                  <a:lnTo>
                    <a:pt x="43" y="1747"/>
                  </a:lnTo>
                  <a:lnTo>
                    <a:pt x="35" y="1744"/>
                  </a:lnTo>
                  <a:lnTo>
                    <a:pt x="28" y="1739"/>
                  </a:lnTo>
                  <a:lnTo>
                    <a:pt x="22" y="1733"/>
                  </a:lnTo>
                  <a:lnTo>
                    <a:pt x="17" y="1727"/>
                  </a:lnTo>
                  <a:lnTo>
                    <a:pt x="13" y="1719"/>
                  </a:lnTo>
                  <a:lnTo>
                    <a:pt x="10" y="1711"/>
                  </a:lnTo>
                  <a:lnTo>
                    <a:pt x="9" y="1703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77" name="Freeform 293"/>
            <p:cNvSpPr>
              <a:spLocks/>
            </p:cNvSpPr>
            <p:nvPr/>
          </p:nvSpPr>
          <p:spPr bwMode="auto">
            <a:xfrm>
              <a:off x="1060" y="3358"/>
              <a:ext cx="28" cy="25"/>
            </a:xfrm>
            <a:custGeom>
              <a:avLst/>
              <a:gdLst/>
              <a:ahLst/>
              <a:cxnLst>
                <a:cxn ang="0">
                  <a:pos x="167" y="148"/>
                </a:cxn>
                <a:cxn ang="0">
                  <a:pos x="165" y="24"/>
                </a:cxn>
                <a:cxn ang="0">
                  <a:pos x="5" y="0"/>
                </a:cxn>
                <a:cxn ang="0">
                  <a:pos x="1" y="10"/>
                </a:cxn>
                <a:cxn ang="0">
                  <a:pos x="0" y="126"/>
                </a:cxn>
                <a:cxn ang="0">
                  <a:pos x="167" y="148"/>
                </a:cxn>
              </a:cxnLst>
              <a:rect l="0" t="0" r="r" b="b"/>
              <a:pathLst>
                <a:path w="167" h="148">
                  <a:moveTo>
                    <a:pt x="167" y="148"/>
                  </a:moveTo>
                  <a:lnTo>
                    <a:pt x="165" y="24"/>
                  </a:lnTo>
                  <a:lnTo>
                    <a:pt x="5" y="0"/>
                  </a:lnTo>
                  <a:lnTo>
                    <a:pt x="1" y="10"/>
                  </a:lnTo>
                  <a:lnTo>
                    <a:pt x="0" y="126"/>
                  </a:lnTo>
                  <a:lnTo>
                    <a:pt x="167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78" name="Freeform 294"/>
            <p:cNvSpPr>
              <a:spLocks/>
            </p:cNvSpPr>
            <p:nvPr/>
          </p:nvSpPr>
          <p:spPr bwMode="auto">
            <a:xfrm>
              <a:off x="1059" y="3360"/>
              <a:ext cx="28" cy="22"/>
            </a:xfrm>
            <a:custGeom>
              <a:avLst/>
              <a:gdLst/>
              <a:ahLst/>
              <a:cxnLst>
                <a:cxn ang="0">
                  <a:pos x="157" y="133"/>
                </a:cxn>
                <a:cxn ang="0">
                  <a:pos x="166" y="129"/>
                </a:cxn>
                <a:cxn ang="0">
                  <a:pos x="164" y="24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10" y="106"/>
                </a:cxn>
                <a:cxn ang="0">
                  <a:pos x="157" y="133"/>
                </a:cxn>
              </a:cxnLst>
              <a:rect l="0" t="0" r="r" b="b"/>
              <a:pathLst>
                <a:path w="166" h="133">
                  <a:moveTo>
                    <a:pt x="157" y="133"/>
                  </a:moveTo>
                  <a:lnTo>
                    <a:pt x="166" y="129"/>
                  </a:lnTo>
                  <a:lnTo>
                    <a:pt x="164" y="24"/>
                  </a:lnTo>
                  <a:lnTo>
                    <a:pt x="10" y="0"/>
                  </a:lnTo>
                  <a:lnTo>
                    <a:pt x="0" y="9"/>
                  </a:lnTo>
                  <a:lnTo>
                    <a:pt x="10" y="106"/>
                  </a:lnTo>
                  <a:lnTo>
                    <a:pt x="157" y="133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79" name="Freeform 295"/>
            <p:cNvSpPr>
              <a:spLocks/>
            </p:cNvSpPr>
            <p:nvPr/>
          </p:nvSpPr>
          <p:spPr bwMode="auto">
            <a:xfrm>
              <a:off x="1059" y="3361"/>
              <a:ext cx="26" cy="21"/>
            </a:xfrm>
            <a:custGeom>
              <a:avLst/>
              <a:gdLst/>
              <a:ahLst/>
              <a:cxnLst>
                <a:cxn ang="0">
                  <a:pos x="157" y="124"/>
                </a:cxn>
                <a:cxn ang="0">
                  <a:pos x="155" y="24"/>
                </a:cxn>
                <a:cxn ang="0">
                  <a:pos x="0" y="0"/>
                </a:cxn>
                <a:cxn ang="0">
                  <a:pos x="0" y="104"/>
                </a:cxn>
                <a:cxn ang="0">
                  <a:pos x="157" y="124"/>
                </a:cxn>
              </a:cxnLst>
              <a:rect l="0" t="0" r="r" b="b"/>
              <a:pathLst>
                <a:path w="157" h="124">
                  <a:moveTo>
                    <a:pt x="157" y="124"/>
                  </a:moveTo>
                  <a:lnTo>
                    <a:pt x="155" y="2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57" y="12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80" name="Freeform 296"/>
            <p:cNvSpPr>
              <a:spLocks/>
            </p:cNvSpPr>
            <p:nvPr/>
          </p:nvSpPr>
          <p:spPr bwMode="auto">
            <a:xfrm>
              <a:off x="1188" y="3358"/>
              <a:ext cx="86" cy="274"/>
            </a:xfrm>
            <a:custGeom>
              <a:avLst/>
              <a:gdLst/>
              <a:ahLst/>
              <a:cxnLst>
                <a:cxn ang="0">
                  <a:pos x="512" y="1346"/>
                </a:cxn>
                <a:cxn ang="0">
                  <a:pos x="513" y="0"/>
                </a:cxn>
                <a:cxn ang="0">
                  <a:pos x="457" y="41"/>
                </a:cxn>
                <a:cxn ang="0">
                  <a:pos x="404" y="87"/>
                </a:cxn>
                <a:cxn ang="0">
                  <a:pos x="353" y="138"/>
                </a:cxn>
                <a:cxn ang="0">
                  <a:pos x="305" y="194"/>
                </a:cxn>
                <a:cxn ang="0">
                  <a:pos x="259" y="254"/>
                </a:cxn>
                <a:cxn ang="0">
                  <a:pos x="216" y="320"/>
                </a:cxn>
                <a:cxn ang="0">
                  <a:pos x="178" y="388"/>
                </a:cxn>
                <a:cxn ang="0">
                  <a:pos x="142" y="461"/>
                </a:cxn>
                <a:cxn ang="0">
                  <a:pos x="110" y="538"/>
                </a:cxn>
                <a:cxn ang="0">
                  <a:pos x="82" y="617"/>
                </a:cxn>
                <a:cxn ang="0">
                  <a:pos x="57" y="700"/>
                </a:cxn>
                <a:cxn ang="0">
                  <a:pos x="37" y="785"/>
                </a:cxn>
                <a:cxn ang="0">
                  <a:pos x="21" y="874"/>
                </a:cxn>
                <a:cxn ang="0">
                  <a:pos x="9" y="964"/>
                </a:cxn>
                <a:cxn ang="0">
                  <a:pos x="2" y="1058"/>
                </a:cxn>
                <a:cxn ang="0">
                  <a:pos x="0" y="1152"/>
                </a:cxn>
                <a:cxn ang="0">
                  <a:pos x="1" y="1282"/>
                </a:cxn>
                <a:cxn ang="0">
                  <a:pos x="7" y="1408"/>
                </a:cxn>
                <a:cxn ang="0">
                  <a:pos x="14" y="1529"/>
                </a:cxn>
                <a:cxn ang="0">
                  <a:pos x="27" y="1646"/>
                </a:cxn>
                <a:cxn ang="0">
                  <a:pos x="470" y="1414"/>
                </a:cxn>
                <a:cxn ang="0">
                  <a:pos x="478" y="1409"/>
                </a:cxn>
                <a:cxn ang="0">
                  <a:pos x="486" y="1402"/>
                </a:cxn>
                <a:cxn ang="0">
                  <a:pos x="493" y="1394"/>
                </a:cxn>
                <a:cxn ang="0">
                  <a:pos x="500" y="1385"/>
                </a:cxn>
                <a:cxn ang="0">
                  <a:pos x="504" y="1375"/>
                </a:cxn>
                <a:cxn ang="0">
                  <a:pos x="509" y="1365"/>
                </a:cxn>
                <a:cxn ang="0">
                  <a:pos x="511" y="1356"/>
                </a:cxn>
                <a:cxn ang="0">
                  <a:pos x="512" y="1346"/>
                </a:cxn>
              </a:cxnLst>
              <a:rect l="0" t="0" r="r" b="b"/>
              <a:pathLst>
                <a:path w="513" h="1646">
                  <a:moveTo>
                    <a:pt x="512" y="1346"/>
                  </a:moveTo>
                  <a:lnTo>
                    <a:pt x="513" y="0"/>
                  </a:lnTo>
                  <a:lnTo>
                    <a:pt x="457" y="41"/>
                  </a:lnTo>
                  <a:lnTo>
                    <a:pt x="404" y="87"/>
                  </a:lnTo>
                  <a:lnTo>
                    <a:pt x="353" y="138"/>
                  </a:lnTo>
                  <a:lnTo>
                    <a:pt x="305" y="194"/>
                  </a:lnTo>
                  <a:lnTo>
                    <a:pt x="259" y="254"/>
                  </a:lnTo>
                  <a:lnTo>
                    <a:pt x="216" y="320"/>
                  </a:lnTo>
                  <a:lnTo>
                    <a:pt x="178" y="388"/>
                  </a:lnTo>
                  <a:lnTo>
                    <a:pt x="142" y="461"/>
                  </a:lnTo>
                  <a:lnTo>
                    <a:pt x="110" y="538"/>
                  </a:lnTo>
                  <a:lnTo>
                    <a:pt x="82" y="617"/>
                  </a:lnTo>
                  <a:lnTo>
                    <a:pt x="57" y="700"/>
                  </a:lnTo>
                  <a:lnTo>
                    <a:pt x="37" y="785"/>
                  </a:lnTo>
                  <a:lnTo>
                    <a:pt x="21" y="874"/>
                  </a:lnTo>
                  <a:lnTo>
                    <a:pt x="9" y="964"/>
                  </a:lnTo>
                  <a:lnTo>
                    <a:pt x="2" y="1058"/>
                  </a:lnTo>
                  <a:lnTo>
                    <a:pt x="0" y="1152"/>
                  </a:lnTo>
                  <a:lnTo>
                    <a:pt x="1" y="1282"/>
                  </a:lnTo>
                  <a:lnTo>
                    <a:pt x="7" y="1408"/>
                  </a:lnTo>
                  <a:lnTo>
                    <a:pt x="14" y="1529"/>
                  </a:lnTo>
                  <a:lnTo>
                    <a:pt x="27" y="1646"/>
                  </a:lnTo>
                  <a:lnTo>
                    <a:pt x="470" y="1414"/>
                  </a:lnTo>
                  <a:lnTo>
                    <a:pt x="478" y="1409"/>
                  </a:lnTo>
                  <a:lnTo>
                    <a:pt x="486" y="1402"/>
                  </a:lnTo>
                  <a:lnTo>
                    <a:pt x="493" y="1394"/>
                  </a:lnTo>
                  <a:lnTo>
                    <a:pt x="500" y="1385"/>
                  </a:lnTo>
                  <a:lnTo>
                    <a:pt x="504" y="1375"/>
                  </a:lnTo>
                  <a:lnTo>
                    <a:pt x="509" y="1365"/>
                  </a:lnTo>
                  <a:lnTo>
                    <a:pt x="511" y="1356"/>
                  </a:lnTo>
                  <a:lnTo>
                    <a:pt x="512" y="134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81" name="Freeform 297"/>
            <p:cNvSpPr>
              <a:spLocks/>
            </p:cNvSpPr>
            <p:nvPr/>
          </p:nvSpPr>
          <p:spPr bwMode="auto">
            <a:xfrm>
              <a:off x="1202" y="3559"/>
              <a:ext cx="25" cy="26"/>
            </a:xfrm>
            <a:custGeom>
              <a:avLst/>
              <a:gdLst/>
              <a:ahLst/>
              <a:cxnLst>
                <a:cxn ang="0">
                  <a:pos x="134" y="104"/>
                </a:cxn>
                <a:cxn ang="0">
                  <a:pos x="141" y="99"/>
                </a:cxn>
                <a:cxn ang="0">
                  <a:pos x="148" y="92"/>
                </a:cxn>
                <a:cxn ang="0">
                  <a:pos x="152" y="85"/>
                </a:cxn>
                <a:cxn ang="0">
                  <a:pos x="154" y="76"/>
                </a:cxn>
                <a:cxn ang="0">
                  <a:pos x="152" y="25"/>
                </a:cxn>
                <a:cxn ang="0">
                  <a:pos x="152" y="17"/>
                </a:cxn>
                <a:cxn ang="0">
                  <a:pos x="151" y="10"/>
                </a:cxn>
                <a:cxn ang="0">
                  <a:pos x="150" y="5"/>
                </a:cxn>
                <a:cxn ang="0">
                  <a:pos x="149" y="1"/>
                </a:cxn>
                <a:cxn ang="0">
                  <a:pos x="146" y="0"/>
                </a:cxn>
                <a:cxn ang="0">
                  <a:pos x="141" y="0"/>
                </a:cxn>
                <a:cxn ang="0">
                  <a:pos x="134" y="2"/>
                </a:cxn>
                <a:cxn ang="0">
                  <a:pos x="128" y="5"/>
                </a:cxn>
                <a:cxn ang="0">
                  <a:pos x="17" y="56"/>
                </a:cxn>
                <a:cxn ang="0">
                  <a:pos x="10" y="61"/>
                </a:cxn>
                <a:cxn ang="0">
                  <a:pos x="5" y="69"/>
                </a:cxn>
                <a:cxn ang="0">
                  <a:pos x="1" y="77"/>
                </a:cxn>
                <a:cxn ang="0">
                  <a:pos x="0" y="85"/>
                </a:cxn>
                <a:cxn ang="0">
                  <a:pos x="0" y="142"/>
                </a:cxn>
                <a:cxn ang="0">
                  <a:pos x="1" y="149"/>
                </a:cxn>
                <a:cxn ang="0">
                  <a:pos x="5" y="154"/>
                </a:cxn>
                <a:cxn ang="0">
                  <a:pos x="10" y="155"/>
                </a:cxn>
                <a:cxn ang="0">
                  <a:pos x="17" y="154"/>
                </a:cxn>
                <a:cxn ang="0">
                  <a:pos x="134" y="104"/>
                </a:cxn>
              </a:cxnLst>
              <a:rect l="0" t="0" r="r" b="b"/>
              <a:pathLst>
                <a:path w="154" h="155">
                  <a:moveTo>
                    <a:pt x="134" y="104"/>
                  </a:moveTo>
                  <a:lnTo>
                    <a:pt x="141" y="99"/>
                  </a:lnTo>
                  <a:lnTo>
                    <a:pt x="148" y="92"/>
                  </a:lnTo>
                  <a:lnTo>
                    <a:pt x="152" y="85"/>
                  </a:lnTo>
                  <a:lnTo>
                    <a:pt x="154" y="76"/>
                  </a:lnTo>
                  <a:lnTo>
                    <a:pt x="152" y="25"/>
                  </a:lnTo>
                  <a:lnTo>
                    <a:pt x="152" y="17"/>
                  </a:lnTo>
                  <a:lnTo>
                    <a:pt x="151" y="10"/>
                  </a:lnTo>
                  <a:lnTo>
                    <a:pt x="150" y="5"/>
                  </a:lnTo>
                  <a:lnTo>
                    <a:pt x="149" y="1"/>
                  </a:lnTo>
                  <a:lnTo>
                    <a:pt x="146" y="0"/>
                  </a:lnTo>
                  <a:lnTo>
                    <a:pt x="141" y="0"/>
                  </a:lnTo>
                  <a:lnTo>
                    <a:pt x="134" y="2"/>
                  </a:lnTo>
                  <a:lnTo>
                    <a:pt x="128" y="5"/>
                  </a:lnTo>
                  <a:lnTo>
                    <a:pt x="17" y="56"/>
                  </a:lnTo>
                  <a:lnTo>
                    <a:pt x="10" y="61"/>
                  </a:lnTo>
                  <a:lnTo>
                    <a:pt x="5" y="69"/>
                  </a:lnTo>
                  <a:lnTo>
                    <a:pt x="1" y="77"/>
                  </a:lnTo>
                  <a:lnTo>
                    <a:pt x="0" y="85"/>
                  </a:lnTo>
                  <a:lnTo>
                    <a:pt x="0" y="142"/>
                  </a:lnTo>
                  <a:lnTo>
                    <a:pt x="1" y="149"/>
                  </a:lnTo>
                  <a:lnTo>
                    <a:pt x="5" y="154"/>
                  </a:lnTo>
                  <a:lnTo>
                    <a:pt x="10" y="155"/>
                  </a:lnTo>
                  <a:lnTo>
                    <a:pt x="17" y="154"/>
                  </a:lnTo>
                  <a:lnTo>
                    <a:pt x="134" y="104"/>
                  </a:lnTo>
                  <a:close/>
                </a:path>
              </a:pathLst>
            </a:custGeom>
            <a:solidFill>
              <a:srgbClr val="DDDD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82" name="Freeform 298"/>
            <p:cNvSpPr>
              <a:spLocks/>
            </p:cNvSpPr>
            <p:nvPr/>
          </p:nvSpPr>
          <p:spPr bwMode="auto">
            <a:xfrm>
              <a:off x="1200" y="3559"/>
              <a:ext cx="26" cy="24"/>
            </a:xfrm>
            <a:custGeom>
              <a:avLst/>
              <a:gdLst/>
              <a:ahLst/>
              <a:cxnLst>
                <a:cxn ang="0">
                  <a:pos x="135" y="93"/>
                </a:cxn>
                <a:cxn ang="0">
                  <a:pos x="141" y="88"/>
                </a:cxn>
                <a:cxn ang="0">
                  <a:pos x="147" y="81"/>
                </a:cxn>
                <a:cxn ang="0">
                  <a:pos x="152" y="74"/>
                </a:cxn>
                <a:cxn ang="0">
                  <a:pos x="153" y="66"/>
                </a:cxn>
                <a:cxn ang="0">
                  <a:pos x="153" y="15"/>
                </a:cxn>
                <a:cxn ang="0">
                  <a:pos x="152" y="7"/>
                </a:cxn>
                <a:cxn ang="0">
                  <a:pos x="147" y="3"/>
                </a:cxn>
                <a:cxn ang="0">
                  <a:pos x="141" y="0"/>
                </a:cxn>
                <a:cxn ang="0">
                  <a:pos x="135" y="2"/>
                </a:cxn>
                <a:cxn ang="0">
                  <a:pos x="17" y="48"/>
                </a:cxn>
                <a:cxn ang="0">
                  <a:pos x="10" y="52"/>
                </a:cxn>
                <a:cxn ang="0">
                  <a:pos x="6" y="58"/>
                </a:cxn>
                <a:cxn ang="0">
                  <a:pos x="1" y="66"/>
                </a:cxn>
                <a:cxn ang="0">
                  <a:pos x="0" y="74"/>
                </a:cxn>
                <a:cxn ang="0">
                  <a:pos x="0" y="132"/>
                </a:cxn>
                <a:cxn ang="0">
                  <a:pos x="1" y="139"/>
                </a:cxn>
                <a:cxn ang="0">
                  <a:pos x="6" y="143"/>
                </a:cxn>
                <a:cxn ang="0">
                  <a:pos x="10" y="144"/>
                </a:cxn>
                <a:cxn ang="0">
                  <a:pos x="17" y="143"/>
                </a:cxn>
                <a:cxn ang="0">
                  <a:pos x="135" y="93"/>
                </a:cxn>
              </a:cxnLst>
              <a:rect l="0" t="0" r="r" b="b"/>
              <a:pathLst>
                <a:path w="153" h="144">
                  <a:moveTo>
                    <a:pt x="135" y="93"/>
                  </a:moveTo>
                  <a:lnTo>
                    <a:pt x="141" y="88"/>
                  </a:lnTo>
                  <a:lnTo>
                    <a:pt x="147" y="81"/>
                  </a:lnTo>
                  <a:lnTo>
                    <a:pt x="152" y="74"/>
                  </a:lnTo>
                  <a:lnTo>
                    <a:pt x="153" y="66"/>
                  </a:lnTo>
                  <a:lnTo>
                    <a:pt x="153" y="15"/>
                  </a:lnTo>
                  <a:lnTo>
                    <a:pt x="152" y="7"/>
                  </a:lnTo>
                  <a:lnTo>
                    <a:pt x="147" y="3"/>
                  </a:lnTo>
                  <a:lnTo>
                    <a:pt x="141" y="0"/>
                  </a:lnTo>
                  <a:lnTo>
                    <a:pt x="135" y="2"/>
                  </a:lnTo>
                  <a:lnTo>
                    <a:pt x="17" y="48"/>
                  </a:lnTo>
                  <a:lnTo>
                    <a:pt x="10" y="52"/>
                  </a:lnTo>
                  <a:lnTo>
                    <a:pt x="6" y="58"/>
                  </a:lnTo>
                  <a:lnTo>
                    <a:pt x="1" y="66"/>
                  </a:lnTo>
                  <a:lnTo>
                    <a:pt x="0" y="74"/>
                  </a:lnTo>
                  <a:lnTo>
                    <a:pt x="0" y="132"/>
                  </a:lnTo>
                  <a:lnTo>
                    <a:pt x="1" y="139"/>
                  </a:lnTo>
                  <a:lnTo>
                    <a:pt x="6" y="143"/>
                  </a:lnTo>
                  <a:lnTo>
                    <a:pt x="10" y="144"/>
                  </a:lnTo>
                  <a:lnTo>
                    <a:pt x="17" y="143"/>
                  </a:lnTo>
                  <a:lnTo>
                    <a:pt x="135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83" name="Freeform 299"/>
            <p:cNvSpPr>
              <a:spLocks/>
            </p:cNvSpPr>
            <p:nvPr/>
          </p:nvSpPr>
          <p:spPr bwMode="auto">
            <a:xfrm>
              <a:off x="1084" y="3356"/>
              <a:ext cx="74" cy="292"/>
            </a:xfrm>
            <a:custGeom>
              <a:avLst/>
              <a:gdLst/>
              <a:ahLst/>
              <a:cxnLst>
                <a:cxn ang="0">
                  <a:pos x="435" y="1743"/>
                </a:cxn>
                <a:cxn ang="0">
                  <a:pos x="440" y="1738"/>
                </a:cxn>
                <a:cxn ang="0">
                  <a:pos x="442" y="1732"/>
                </a:cxn>
                <a:cxn ang="0">
                  <a:pos x="444" y="1726"/>
                </a:cxn>
                <a:cxn ang="0">
                  <a:pos x="445" y="1719"/>
                </a:cxn>
                <a:cxn ang="0">
                  <a:pos x="433" y="53"/>
                </a:cxn>
                <a:cxn ang="0">
                  <a:pos x="432" y="45"/>
                </a:cxn>
                <a:cxn ang="0">
                  <a:pos x="429" y="36"/>
                </a:cxn>
                <a:cxn ang="0">
                  <a:pos x="426" y="29"/>
                </a:cxn>
                <a:cxn ang="0">
                  <a:pos x="420" y="22"/>
                </a:cxn>
                <a:cxn ang="0">
                  <a:pos x="415" y="15"/>
                </a:cxn>
                <a:cxn ang="0">
                  <a:pos x="408" y="11"/>
                </a:cxn>
                <a:cxn ang="0">
                  <a:pos x="400" y="8"/>
                </a:cxn>
                <a:cxn ang="0">
                  <a:pos x="392" y="5"/>
                </a:cxn>
                <a:cxn ang="0">
                  <a:pos x="391" y="5"/>
                </a:cxn>
                <a:cxn ang="0">
                  <a:pos x="387" y="4"/>
                </a:cxn>
                <a:cxn ang="0">
                  <a:pos x="380" y="4"/>
                </a:cxn>
                <a:cxn ang="0">
                  <a:pos x="372" y="3"/>
                </a:cxn>
                <a:cxn ang="0">
                  <a:pos x="364" y="2"/>
                </a:cxn>
                <a:cxn ang="0">
                  <a:pos x="356" y="1"/>
                </a:cxn>
                <a:cxn ang="0">
                  <a:pos x="350" y="1"/>
                </a:cxn>
                <a:cxn ang="0">
                  <a:pos x="346" y="0"/>
                </a:cxn>
                <a:cxn ang="0">
                  <a:pos x="309" y="35"/>
                </a:cxn>
                <a:cxn ang="0">
                  <a:pos x="274" y="74"/>
                </a:cxn>
                <a:cxn ang="0">
                  <a:pos x="239" y="119"/>
                </a:cxn>
                <a:cxn ang="0">
                  <a:pos x="207" y="168"/>
                </a:cxn>
                <a:cxn ang="0">
                  <a:pos x="177" y="222"/>
                </a:cxn>
                <a:cxn ang="0">
                  <a:pos x="148" y="281"/>
                </a:cxn>
                <a:cxn ang="0">
                  <a:pos x="122" y="343"/>
                </a:cxn>
                <a:cxn ang="0">
                  <a:pos x="98" y="408"/>
                </a:cxn>
                <a:cxn ang="0">
                  <a:pos x="76" y="478"/>
                </a:cxn>
                <a:cxn ang="0">
                  <a:pos x="57" y="550"/>
                </a:cxn>
                <a:cxn ang="0">
                  <a:pos x="41" y="625"/>
                </a:cxn>
                <a:cxn ang="0">
                  <a:pos x="26" y="704"/>
                </a:cxn>
                <a:cxn ang="0">
                  <a:pos x="16" y="785"/>
                </a:cxn>
                <a:cxn ang="0">
                  <a:pos x="8" y="867"/>
                </a:cxn>
                <a:cxn ang="0">
                  <a:pos x="3" y="953"/>
                </a:cxn>
                <a:cxn ang="0">
                  <a:pos x="2" y="1039"/>
                </a:cxn>
                <a:cxn ang="0">
                  <a:pos x="0" y="1228"/>
                </a:cxn>
                <a:cxn ang="0">
                  <a:pos x="0" y="1403"/>
                </a:cxn>
                <a:cxn ang="0">
                  <a:pos x="4" y="1559"/>
                </a:cxn>
                <a:cxn ang="0">
                  <a:pos x="15" y="1700"/>
                </a:cxn>
                <a:cxn ang="0">
                  <a:pos x="42" y="1703"/>
                </a:cxn>
                <a:cxn ang="0">
                  <a:pos x="72" y="1708"/>
                </a:cxn>
                <a:cxn ang="0">
                  <a:pos x="103" y="1711"/>
                </a:cxn>
                <a:cxn ang="0">
                  <a:pos x="135" y="1716"/>
                </a:cxn>
                <a:cxn ang="0">
                  <a:pos x="168" y="1720"/>
                </a:cxn>
                <a:cxn ang="0">
                  <a:pos x="200" y="1723"/>
                </a:cxn>
                <a:cxn ang="0">
                  <a:pos x="233" y="1728"/>
                </a:cxn>
                <a:cxn ang="0">
                  <a:pos x="265" y="1731"/>
                </a:cxn>
                <a:cxn ang="0">
                  <a:pos x="294" y="1736"/>
                </a:cxn>
                <a:cxn ang="0">
                  <a:pos x="321" y="1739"/>
                </a:cxn>
                <a:cxn ang="0">
                  <a:pos x="346" y="1743"/>
                </a:cxn>
                <a:cxn ang="0">
                  <a:pos x="367" y="1745"/>
                </a:cxn>
                <a:cxn ang="0">
                  <a:pos x="385" y="1747"/>
                </a:cxn>
                <a:cxn ang="0">
                  <a:pos x="399" y="1749"/>
                </a:cxn>
                <a:cxn ang="0">
                  <a:pos x="407" y="1750"/>
                </a:cxn>
                <a:cxn ang="0">
                  <a:pos x="410" y="1750"/>
                </a:cxn>
                <a:cxn ang="0">
                  <a:pos x="417" y="1750"/>
                </a:cxn>
                <a:cxn ang="0">
                  <a:pos x="424" y="1749"/>
                </a:cxn>
                <a:cxn ang="0">
                  <a:pos x="429" y="1747"/>
                </a:cxn>
                <a:cxn ang="0">
                  <a:pos x="435" y="1743"/>
                </a:cxn>
              </a:cxnLst>
              <a:rect l="0" t="0" r="r" b="b"/>
              <a:pathLst>
                <a:path w="445" h="1750">
                  <a:moveTo>
                    <a:pt x="435" y="1743"/>
                  </a:moveTo>
                  <a:lnTo>
                    <a:pt x="440" y="1738"/>
                  </a:lnTo>
                  <a:lnTo>
                    <a:pt x="442" y="1732"/>
                  </a:lnTo>
                  <a:lnTo>
                    <a:pt x="444" y="1726"/>
                  </a:lnTo>
                  <a:lnTo>
                    <a:pt x="445" y="1719"/>
                  </a:lnTo>
                  <a:lnTo>
                    <a:pt x="433" y="53"/>
                  </a:lnTo>
                  <a:lnTo>
                    <a:pt x="432" y="45"/>
                  </a:lnTo>
                  <a:lnTo>
                    <a:pt x="429" y="36"/>
                  </a:lnTo>
                  <a:lnTo>
                    <a:pt x="426" y="29"/>
                  </a:lnTo>
                  <a:lnTo>
                    <a:pt x="420" y="22"/>
                  </a:lnTo>
                  <a:lnTo>
                    <a:pt x="415" y="15"/>
                  </a:lnTo>
                  <a:lnTo>
                    <a:pt x="408" y="11"/>
                  </a:lnTo>
                  <a:lnTo>
                    <a:pt x="400" y="8"/>
                  </a:lnTo>
                  <a:lnTo>
                    <a:pt x="392" y="5"/>
                  </a:lnTo>
                  <a:lnTo>
                    <a:pt x="391" y="5"/>
                  </a:lnTo>
                  <a:lnTo>
                    <a:pt x="387" y="4"/>
                  </a:lnTo>
                  <a:lnTo>
                    <a:pt x="380" y="4"/>
                  </a:lnTo>
                  <a:lnTo>
                    <a:pt x="372" y="3"/>
                  </a:lnTo>
                  <a:lnTo>
                    <a:pt x="364" y="2"/>
                  </a:lnTo>
                  <a:lnTo>
                    <a:pt x="356" y="1"/>
                  </a:lnTo>
                  <a:lnTo>
                    <a:pt x="350" y="1"/>
                  </a:lnTo>
                  <a:lnTo>
                    <a:pt x="346" y="0"/>
                  </a:lnTo>
                  <a:lnTo>
                    <a:pt x="309" y="35"/>
                  </a:lnTo>
                  <a:lnTo>
                    <a:pt x="274" y="74"/>
                  </a:lnTo>
                  <a:lnTo>
                    <a:pt x="239" y="119"/>
                  </a:lnTo>
                  <a:lnTo>
                    <a:pt x="207" y="168"/>
                  </a:lnTo>
                  <a:lnTo>
                    <a:pt x="177" y="222"/>
                  </a:lnTo>
                  <a:lnTo>
                    <a:pt x="148" y="281"/>
                  </a:lnTo>
                  <a:lnTo>
                    <a:pt x="122" y="343"/>
                  </a:lnTo>
                  <a:lnTo>
                    <a:pt x="98" y="408"/>
                  </a:lnTo>
                  <a:lnTo>
                    <a:pt x="76" y="478"/>
                  </a:lnTo>
                  <a:lnTo>
                    <a:pt x="57" y="550"/>
                  </a:lnTo>
                  <a:lnTo>
                    <a:pt x="41" y="625"/>
                  </a:lnTo>
                  <a:lnTo>
                    <a:pt x="26" y="704"/>
                  </a:lnTo>
                  <a:lnTo>
                    <a:pt x="16" y="785"/>
                  </a:lnTo>
                  <a:lnTo>
                    <a:pt x="8" y="867"/>
                  </a:lnTo>
                  <a:lnTo>
                    <a:pt x="3" y="953"/>
                  </a:lnTo>
                  <a:lnTo>
                    <a:pt x="2" y="1039"/>
                  </a:lnTo>
                  <a:lnTo>
                    <a:pt x="0" y="1228"/>
                  </a:lnTo>
                  <a:lnTo>
                    <a:pt x="0" y="1403"/>
                  </a:lnTo>
                  <a:lnTo>
                    <a:pt x="4" y="1559"/>
                  </a:lnTo>
                  <a:lnTo>
                    <a:pt x="15" y="1700"/>
                  </a:lnTo>
                  <a:lnTo>
                    <a:pt x="42" y="1703"/>
                  </a:lnTo>
                  <a:lnTo>
                    <a:pt x="72" y="1708"/>
                  </a:lnTo>
                  <a:lnTo>
                    <a:pt x="103" y="1711"/>
                  </a:lnTo>
                  <a:lnTo>
                    <a:pt x="135" y="1716"/>
                  </a:lnTo>
                  <a:lnTo>
                    <a:pt x="168" y="1720"/>
                  </a:lnTo>
                  <a:lnTo>
                    <a:pt x="200" y="1723"/>
                  </a:lnTo>
                  <a:lnTo>
                    <a:pt x="233" y="1728"/>
                  </a:lnTo>
                  <a:lnTo>
                    <a:pt x="265" y="1731"/>
                  </a:lnTo>
                  <a:lnTo>
                    <a:pt x="294" y="1736"/>
                  </a:lnTo>
                  <a:lnTo>
                    <a:pt x="321" y="1739"/>
                  </a:lnTo>
                  <a:lnTo>
                    <a:pt x="346" y="1743"/>
                  </a:lnTo>
                  <a:lnTo>
                    <a:pt x="367" y="1745"/>
                  </a:lnTo>
                  <a:lnTo>
                    <a:pt x="385" y="1747"/>
                  </a:lnTo>
                  <a:lnTo>
                    <a:pt x="399" y="1749"/>
                  </a:lnTo>
                  <a:lnTo>
                    <a:pt x="407" y="1750"/>
                  </a:lnTo>
                  <a:lnTo>
                    <a:pt x="410" y="1750"/>
                  </a:lnTo>
                  <a:lnTo>
                    <a:pt x="417" y="1750"/>
                  </a:lnTo>
                  <a:lnTo>
                    <a:pt x="424" y="1749"/>
                  </a:lnTo>
                  <a:lnTo>
                    <a:pt x="429" y="1747"/>
                  </a:lnTo>
                  <a:lnTo>
                    <a:pt x="435" y="174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84" name="Freeform 300"/>
            <p:cNvSpPr>
              <a:spLocks/>
            </p:cNvSpPr>
            <p:nvPr/>
          </p:nvSpPr>
          <p:spPr bwMode="auto">
            <a:xfrm>
              <a:off x="1065" y="3609"/>
              <a:ext cx="39" cy="28"/>
            </a:xfrm>
            <a:custGeom>
              <a:avLst/>
              <a:gdLst/>
              <a:ahLst/>
              <a:cxnLst>
                <a:cxn ang="0">
                  <a:pos x="216" y="172"/>
                </a:cxn>
                <a:cxn ang="0">
                  <a:pos x="223" y="171"/>
                </a:cxn>
                <a:cxn ang="0">
                  <a:pos x="230" y="168"/>
                </a:cxn>
                <a:cxn ang="0">
                  <a:pos x="234" y="162"/>
                </a:cxn>
                <a:cxn ang="0">
                  <a:pos x="235" y="156"/>
                </a:cxn>
                <a:cxn ang="0">
                  <a:pos x="234" y="44"/>
                </a:cxn>
                <a:cxn ang="0">
                  <a:pos x="233" y="36"/>
                </a:cxn>
                <a:cxn ang="0">
                  <a:pos x="228" y="30"/>
                </a:cxn>
                <a:cxn ang="0">
                  <a:pos x="222" y="25"/>
                </a:cxn>
                <a:cxn ang="0">
                  <a:pos x="215" y="22"/>
                </a:cxn>
                <a:cxn ang="0">
                  <a:pos x="20" y="0"/>
                </a:cxn>
                <a:cxn ang="0">
                  <a:pos x="13" y="1"/>
                </a:cxn>
                <a:cxn ang="0">
                  <a:pos x="6" y="5"/>
                </a:cxn>
                <a:cxn ang="0">
                  <a:pos x="1" y="10"/>
                </a:cxn>
                <a:cxn ang="0">
                  <a:pos x="0" y="18"/>
                </a:cxn>
                <a:cxn ang="0">
                  <a:pos x="1" y="126"/>
                </a:cxn>
                <a:cxn ang="0">
                  <a:pos x="3" y="134"/>
                </a:cxn>
                <a:cxn ang="0">
                  <a:pos x="7" y="141"/>
                </a:cxn>
                <a:cxn ang="0">
                  <a:pos x="14" y="147"/>
                </a:cxn>
                <a:cxn ang="0">
                  <a:pos x="22" y="149"/>
                </a:cxn>
                <a:cxn ang="0">
                  <a:pos x="216" y="172"/>
                </a:cxn>
              </a:cxnLst>
              <a:rect l="0" t="0" r="r" b="b"/>
              <a:pathLst>
                <a:path w="235" h="172">
                  <a:moveTo>
                    <a:pt x="216" y="172"/>
                  </a:moveTo>
                  <a:lnTo>
                    <a:pt x="223" y="171"/>
                  </a:lnTo>
                  <a:lnTo>
                    <a:pt x="230" y="168"/>
                  </a:lnTo>
                  <a:lnTo>
                    <a:pt x="234" y="162"/>
                  </a:lnTo>
                  <a:lnTo>
                    <a:pt x="235" y="156"/>
                  </a:lnTo>
                  <a:lnTo>
                    <a:pt x="234" y="44"/>
                  </a:lnTo>
                  <a:lnTo>
                    <a:pt x="233" y="36"/>
                  </a:lnTo>
                  <a:lnTo>
                    <a:pt x="228" y="30"/>
                  </a:lnTo>
                  <a:lnTo>
                    <a:pt x="222" y="25"/>
                  </a:lnTo>
                  <a:lnTo>
                    <a:pt x="215" y="22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5"/>
                  </a:lnTo>
                  <a:lnTo>
                    <a:pt x="1" y="10"/>
                  </a:lnTo>
                  <a:lnTo>
                    <a:pt x="0" y="18"/>
                  </a:lnTo>
                  <a:lnTo>
                    <a:pt x="1" y="126"/>
                  </a:lnTo>
                  <a:lnTo>
                    <a:pt x="3" y="134"/>
                  </a:lnTo>
                  <a:lnTo>
                    <a:pt x="7" y="141"/>
                  </a:lnTo>
                  <a:lnTo>
                    <a:pt x="14" y="147"/>
                  </a:lnTo>
                  <a:lnTo>
                    <a:pt x="22" y="149"/>
                  </a:lnTo>
                  <a:lnTo>
                    <a:pt x="216" y="1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85" name="Freeform 301"/>
            <p:cNvSpPr>
              <a:spLocks/>
            </p:cNvSpPr>
            <p:nvPr/>
          </p:nvSpPr>
          <p:spPr bwMode="auto">
            <a:xfrm>
              <a:off x="1065" y="3610"/>
              <a:ext cx="37" cy="28"/>
            </a:xfrm>
            <a:custGeom>
              <a:avLst/>
              <a:gdLst/>
              <a:ahLst/>
              <a:cxnLst>
                <a:cxn ang="0">
                  <a:pos x="219" y="152"/>
                </a:cxn>
                <a:cxn ang="0">
                  <a:pos x="219" y="41"/>
                </a:cxn>
                <a:cxn ang="0">
                  <a:pos x="218" y="33"/>
                </a:cxn>
                <a:cxn ang="0">
                  <a:pos x="213" y="26"/>
                </a:cxn>
                <a:cxn ang="0">
                  <a:pos x="206" y="22"/>
                </a:cxn>
                <a:cxn ang="0">
                  <a:pos x="199" y="2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8"/>
                </a:cxn>
                <a:cxn ang="0">
                  <a:pos x="2" y="17"/>
                </a:cxn>
                <a:cxn ang="0">
                  <a:pos x="0" y="26"/>
                </a:cxn>
                <a:cxn ang="0">
                  <a:pos x="1" y="123"/>
                </a:cxn>
                <a:cxn ang="0">
                  <a:pos x="2" y="131"/>
                </a:cxn>
                <a:cxn ang="0">
                  <a:pos x="7" y="138"/>
                </a:cxn>
                <a:cxn ang="0">
                  <a:pos x="13" y="143"/>
                </a:cxn>
                <a:cxn ang="0">
                  <a:pos x="21" y="146"/>
                </a:cxn>
                <a:cxn ang="0">
                  <a:pos x="188" y="167"/>
                </a:cxn>
                <a:cxn ang="0">
                  <a:pos x="197" y="167"/>
                </a:cxn>
                <a:cxn ang="0">
                  <a:pos x="208" y="166"/>
                </a:cxn>
                <a:cxn ang="0">
                  <a:pos x="215" y="161"/>
                </a:cxn>
                <a:cxn ang="0">
                  <a:pos x="219" y="152"/>
                </a:cxn>
              </a:cxnLst>
              <a:rect l="0" t="0" r="r" b="b"/>
              <a:pathLst>
                <a:path w="219" h="167">
                  <a:moveTo>
                    <a:pt x="219" y="152"/>
                  </a:moveTo>
                  <a:lnTo>
                    <a:pt x="219" y="41"/>
                  </a:lnTo>
                  <a:lnTo>
                    <a:pt x="218" y="33"/>
                  </a:lnTo>
                  <a:lnTo>
                    <a:pt x="213" y="26"/>
                  </a:lnTo>
                  <a:lnTo>
                    <a:pt x="206" y="22"/>
                  </a:lnTo>
                  <a:lnTo>
                    <a:pt x="199" y="2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8"/>
                  </a:lnTo>
                  <a:lnTo>
                    <a:pt x="2" y="17"/>
                  </a:lnTo>
                  <a:lnTo>
                    <a:pt x="0" y="26"/>
                  </a:lnTo>
                  <a:lnTo>
                    <a:pt x="1" y="123"/>
                  </a:lnTo>
                  <a:lnTo>
                    <a:pt x="2" y="131"/>
                  </a:lnTo>
                  <a:lnTo>
                    <a:pt x="7" y="138"/>
                  </a:lnTo>
                  <a:lnTo>
                    <a:pt x="13" y="143"/>
                  </a:lnTo>
                  <a:lnTo>
                    <a:pt x="21" y="146"/>
                  </a:lnTo>
                  <a:lnTo>
                    <a:pt x="188" y="167"/>
                  </a:lnTo>
                  <a:lnTo>
                    <a:pt x="197" y="167"/>
                  </a:lnTo>
                  <a:lnTo>
                    <a:pt x="208" y="166"/>
                  </a:lnTo>
                  <a:lnTo>
                    <a:pt x="215" y="161"/>
                  </a:lnTo>
                  <a:lnTo>
                    <a:pt x="219" y="152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86" name="Freeform 302"/>
            <p:cNvSpPr>
              <a:spLocks/>
            </p:cNvSpPr>
            <p:nvPr/>
          </p:nvSpPr>
          <p:spPr bwMode="auto">
            <a:xfrm>
              <a:off x="1065" y="3612"/>
              <a:ext cx="35" cy="26"/>
            </a:xfrm>
            <a:custGeom>
              <a:avLst/>
              <a:gdLst/>
              <a:ahLst/>
              <a:cxnLst>
                <a:cxn ang="0">
                  <a:pos x="188" y="159"/>
                </a:cxn>
                <a:cxn ang="0">
                  <a:pos x="196" y="158"/>
                </a:cxn>
                <a:cxn ang="0">
                  <a:pos x="203" y="154"/>
                </a:cxn>
                <a:cxn ang="0">
                  <a:pos x="206" y="149"/>
                </a:cxn>
                <a:cxn ang="0">
                  <a:pos x="208" y="142"/>
                </a:cxn>
                <a:cxn ang="0">
                  <a:pos x="208" y="42"/>
                </a:cxn>
                <a:cxn ang="0">
                  <a:pos x="206" y="34"/>
                </a:cxn>
                <a:cxn ang="0">
                  <a:pos x="202" y="27"/>
                </a:cxn>
                <a:cxn ang="0">
                  <a:pos x="195" y="22"/>
                </a:cxn>
                <a:cxn ang="0">
                  <a:pos x="187" y="19"/>
                </a:cxn>
                <a:cxn ang="0">
                  <a:pos x="19" y="0"/>
                </a:cxn>
                <a:cxn ang="0">
                  <a:pos x="12" y="1"/>
                </a:cxn>
                <a:cxn ang="0">
                  <a:pos x="6" y="5"/>
                </a:cxn>
                <a:cxn ang="0">
                  <a:pos x="1" y="10"/>
                </a:cxn>
                <a:cxn ang="0">
                  <a:pos x="0" y="18"/>
                </a:cxn>
                <a:cxn ang="0">
                  <a:pos x="1" y="115"/>
                </a:cxn>
                <a:cxn ang="0">
                  <a:pos x="2" y="123"/>
                </a:cxn>
                <a:cxn ang="0">
                  <a:pos x="7" y="130"/>
                </a:cxn>
                <a:cxn ang="0">
                  <a:pos x="13" y="135"/>
                </a:cxn>
                <a:cxn ang="0">
                  <a:pos x="21" y="138"/>
                </a:cxn>
                <a:cxn ang="0">
                  <a:pos x="188" y="159"/>
                </a:cxn>
              </a:cxnLst>
              <a:rect l="0" t="0" r="r" b="b"/>
              <a:pathLst>
                <a:path w="208" h="159">
                  <a:moveTo>
                    <a:pt x="188" y="159"/>
                  </a:moveTo>
                  <a:lnTo>
                    <a:pt x="196" y="158"/>
                  </a:lnTo>
                  <a:lnTo>
                    <a:pt x="203" y="154"/>
                  </a:lnTo>
                  <a:lnTo>
                    <a:pt x="206" y="149"/>
                  </a:lnTo>
                  <a:lnTo>
                    <a:pt x="208" y="142"/>
                  </a:lnTo>
                  <a:lnTo>
                    <a:pt x="208" y="42"/>
                  </a:lnTo>
                  <a:lnTo>
                    <a:pt x="206" y="34"/>
                  </a:lnTo>
                  <a:lnTo>
                    <a:pt x="202" y="27"/>
                  </a:lnTo>
                  <a:lnTo>
                    <a:pt x="195" y="22"/>
                  </a:lnTo>
                  <a:lnTo>
                    <a:pt x="187" y="19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6" y="5"/>
                  </a:lnTo>
                  <a:lnTo>
                    <a:pt x="1" y="10"/>
                  </a:lnTo>
                  <a:lnTo>
                    <a:pt x="0" y="18"/>
                  </a:lnTo>
                  <a:lnTo>
                    <a:pt x="1" y="115"/>
                  </a:lnTo>
                  <a:lnTo>
                    <a:pt x="2" y="123"/>
                  </a:lnTo>
                  <a:lnTo>
                    <a:pt x="7" y="130"/>
                  </a:lnTo>
                  <a:lnTo>
                    <a:pt x="13" y="135"/>
                  </a:lnTo>
                  <a:lnTo>
                    <a:pt x="21" y="138"/>
                  </a:lnTo>
                  <a:lnTo>
                    <a:pt x="188" y="159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87" name="Freeform 303"/>
            <p:cNvSpPr>
              <a:spLocks/>
            </p:cNvSpPr>
            <p:nvPr/>
          </p:nvSpPr>
          <p:spPr bwMode="auto">
            <a:xfrm>
              <a:off x="1130" y="3302"/>
              <a:ext cx="124" cy="349"/>
            </a:xfrm>
            <a:custGeom>
              <a:avLst/>
              <a:gdLst/>
              <a:ahLst/>
              <a:cxnLst>
                <a:cxn ang="0">
                  <a:pos x="106" y="290"/>
                </a:cxn>
                <a:cxn ang="0">
                  <a:pos x="746" y="0"/>
                </a:cxn>
                <a:cxn ang="0">
                  <a:pos x="662" y="1"/>
                </a:cxn>
                <a:cxn ang="0">
                  <a:pos x="22" y="274"/>
                </a:cxn>
                <a:cxn ang="0">
                  <a:pos x="0" y="311"/>
                </a:cxn>
                <a:cxn ang="0">
                  <a:pos x="0" y="2052"/>
                </a:cxn>
                <a:cxn ang="0">
                  <a:pos x="17" y="2080"/>
                </a:cxn>
                <a:cxn ang="0">
                  <a:pos x="112" y="2092"/>
                </a:cxn>
                <a:cxn ang="0">
                  <a:pos x="96" y="2071"/>
                </a:cxn>
                <a:cxn ang="0">
                  <a:pos x="85" y="323"/>
                </a:cxn>
                <a:cxn ang="0">
                  <a:pos x="106" y="290"/>
                </a:cxn>
              </a:cxnLst>
              <a:rect l="0" t="0" r="r" b="b"/>
              <a:pathLst>
                <a:path w="746" h="2092">
                  <a:moveTo>
                    <a:pt x="106" y="290"/>
                  </a:moveTo>
                  <a:lnTo>
                    <a:pt x="746" y="0"/>
                  </a:lnTo>
                  <a:lnTo>
                    <a:pt x="662" y="1"/>
                  </a:lnTo>
                  <a:lnTo>
                    <a:pt x="22" y="274"/>
                  </a:lnTo>
                  <a:lnTo>
                    <a:pt x="0" y="311"/>
                  </a:lnTo>
                  <a:lnTo>
                    <a:pt x="0" y="2052"/>
                  </a:lnTo>
                  <a:lnTo>
                    <a:pt x="17" y="2080"/>
                  </a:lnTo>
                  <a:lnTo>
                    <a:pt x="112" y="2092"/>
                  </a:lnTo>
                  <a:lnTo>
                    <a:pt x="96" y="2071"/>
                  </a:lnTo>
                  <a:lnTo>
                    <a:pt x="85" y="323"/>
                  </a:lnTo>
                  <a:lnTo>
                    <a:pt x="106" y="2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88" name="Freeform 304"/>
            <p:cNvSpPr>
              <a:spLocks/>
            </p:cNvSpPr>
            <p:nvPr/>
          </p:nvSpPr>
          <p:spPr bwMode="auto">
            <a:xfrm>
              <a:off x="1124" y="3300"/>
              <a:ext cx="130" cy="344"/>
            </a:xfrm>
            <a:custGeom>
              <a:avLst/>
              <a:gdLst/>
              <a:ahLst/>
              <a:cxnLst>
                <a:cxn ang="0">
                  <a:pos x="758" y="24"/>
                </a:cxn>
                <a:cxn ang="0">
                  <a:pos x="781" y="14"/>
                </a:cxn>
                <a:cxn ang="0">
                  <a:pos x="686" y="0"/>
                </a:cxn>
                <a:cxn ang="0">
                  <a:pos x="23" y="280"/>
                </a:cxn>
                <a:cxn ang="0">
                  <a:pos x="0" y="315"/>
                </a:cxn>
                <a:cxn ang="0">
                  <a:pos x="9" y="2055"/>
                </a:cxn>
                <a:cxn ang="0">
                  <a:pos x="35" y="2066"/>
                </a:cxn>
                <a:cxn ang="0">
                  <a:pos x="35" y="325"/>
                </a:cxn>
                <a:cxn ang="0">
                  <a:pos x="57" y="288"/>
                </a:cxn>
                <a:cxn ang="0">
                  <a:pos x="697" y="15"/>
                </a:cxn>
                <a:cxn ang="0">
                  <a:pos x="758" y="24"/>
                </a:cxn>
              </a:cxnLst>
              <a:rect l="0" t="0" r="r" b="b"/>
              <a:pathLst>
                <a:path w="781" h="2066">
                  <a:moveTo>
                    <a:pt x="758" y="24"/>
                  </a:moveTo>
                  <a:lnTo>
                    <a:pt x="781" y="14"/>
                  </a:lnTo>
                  <a:lnTo>
                    <a:pt x="686" y="0"/>
                  </a:lnTo>
                  <a:lnTo>
                    <a:pt x="23" y="280"/>
                  </a:lnTo>
                  <a:lnTo>
                    <a:pt x="0" y="315"/>
                  </a:lnTo>
                  <a:lnTo>
                    <a:pt x="9" y="2055"/>
                  </a:lnTo>
                  <a:lnTo>
                    <a:pt x="35" y="2066"/>
                  </a:lnTo>
                  <a:lnTo>
                    <a:pt x="35" y="325"/>
                  </a:lnTo>
                  <a:lnTo>
                    <a:pt x="57" y="288"/>
                  </a:lnTo>
                  <a:lnTo>
                    <a:pt x="697" y="15"/>
                  </a:lnTo>
                  <a:lnTo>
                    <a:pt x="758" y="2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89" name="Freeform 305"/>
            <p:cNvSpPr>
              <a:spLocks/>
            </p:cNvSpPr>
            <p:nvPr/>
          </p:nvSpPr>
          <p:spPr bwMode="auto">
            <a:xfrm>
              <a:off x="1126" y="3373"/>
              <a:ext cx="16" cy="27"/>
            </a:xfrm>
            <a:custGeom>
              <a:avLst/>
              <a:gdLst/>
              <a:ahLst/>
              <a:cxnLst>
                <a:cxn ang="0">
                  <a:pos x="80" y="162"/>
                </a:cxn>
                <a:cxn ang="0">
                  <a:pos x="97" y="151"/>
                </a:cxn>
                <a:cxn ang="0">
                  <a:pos x="96" y="11"/>
                </a:cxn>
                <a:cxn ang="0">
                  <a:pos x="16" y="0"/>
                </a:cxn>
                <a:cxn ang="0">
                  <a:pos x="0" y="11"/>
                </a:cxn>
                <a:cxn ang="0">
                  <a:pos x="17" y="139"/>
                </a:cxn>
                <a:cxn ang="0">
                  <a:pos x="80" y="162"/>
                </a:cxn>
              </a:cxnLst>
              <a:rect l="0" t="0" r="r" b="b"/>
              <a:pathLst>
                <a:path w="97" h="162">
                  <a:moveTo>
                    <a:pt x="80" y="162"/>
                  </a:moveTo>
                  <a:lnTo>
                    <a:pt x="97" y="151"/>
                  </a:lnTo>
                  <a:lnTo>
                    <a:pt x="96" y="11"/>
                  </a:lnTo>
                  <a:lnTo>
                    <a:pt x="16" y="0"/>
                  </a:lnTo>
                  <a:lnTo>
                    <a:pt x="0" y="11"/>
                  </a:lnTo>
                  <a:lnTo>
                    <a:pt x="17" y="139"/>
                  </a:lnTo>
                  <a:lnTo>
                    <a:pt x="80" y="16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90" name="Freeform 306"/>
            <p:cNvSpPr>
              <a:spLocks/>
            </p:cNvSpPr>
            <p:nvPr/>
          </p:nvSpPr>
          <p:spPr bwMode="auto">
            <a:xfrm>
              <a:off x="1126" y="3418"/>
              <a:ext cx="16" cy="28"/>
            </a:xfrm>
            <a:custGeom>
              <a:avLst/>
              <a:gdLst/>
              <a:ahLst/>
              <a:cxnLst>
                <a:cxn ang="0">
                  <a:pos x="80" y="164"/>
                </a:cxn>
                <a:cxn ang="0">
                  <a:pos x="97" y="152"/>
                </a:cxn>
                <a:cxn ang="0">
                  <a:pos x="96" y="12"/>
                </a:cxn>
                <a:cxn ang="0">
                  <a:pos x="17" y="0"/>
                </a:cxn>
                <a:cxn ang="0">
                  <a:pos x="0" y="12"/>
                </a:cxn>
                <a:cxn ang="0">
                  <a:pos x="17" y="141"/>
                </a:cxn>
                <a:cxn ang="0">
                  <a:pos x="80" y="164"/>
                </a:cxn>
              </a:cxnLst>
              <a:rect l="0" t="0" r="r" b="b"/>
              <a:pathLst>
                <a:path w="97" h="164">
                  <a:moveTo>
                    <a:pt x="80" y="164"/>
                  </a:moveTo>
                  <a:lnTo>
                    <a:pt x="97" y="152"/>
                  </a:lnTo>
                  <a:lnTo>
                    <a:pt x="96" y="12"/>
                  </a:lnTo>
                  <a:lnTo>
                    <a:pt x="17" y="0"/>
                  </a:lnTo>
                  <a:lnTo>
                    <a:pt x="0" y="12"/>
                  </a:lnTo>
                  <a:lnTo>
                    <a:pt x="17" y="141"/>
                  </a:lnTo>
                  <a:lnTo>
                    <a:pt x="80" y="1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91" name="Freeform 307"/>
            <p:cNvSpPr>
              <a:spLocks/>
            </p:cNvSpPr>
            <p:nvPr/>
          </p:nvSpPr>
          <p:spPr bwMode="auto">
            <a:xfrm>
              <a:off x="1126" y="3464"/>
              <a:ext cx="16" cy="27"/>
            </a:xfrm>
            <a:custGeom>
              <a:avLst/>
              <a:gdLst/>
              <a:ahLst/>
              <a:cxnLst>
                <a:cxn ang="0">
                  <a:pos x="81" y="162"/>
                </a:cxn>
                <a:cxn ang="0">
                  <a:pos x="98" y="151"/>
                </a:cxn>
                <a:cxn ang="0">
                  <a:pos x="96" y="10"/>
                </a:cxn>
                <a:cxn ang="0">
                  <a:pos x="17" y="0"/>
                </a:cxn>
                <a:cxn ang="0">
                  <a:pos x="0" y="11"/>
                </a:cxn>
                <a:cxn ang="0">
                  <a:pos x="19" y="140"/>
                </a:cxn>
                <a:cxn ang="0">
                  <a:pos x="81" y="162"/>
                </a:cxn>
              </a:cxnLst>
              <a:rect l="0" t="0" r="r" b="b"/>
              <a:pathLst>
                <a:path w="98" h="162">
                  <a:moveTo>
                    <a:pt x="81" y="162"/>
                  </a:moveTo>
                  <a:lnTo>
                    <a:pt x="98" y="151"/>
                  </a:lnTo>
                  <a:lnTo>
                    <a:pt x="96" y="10"/>
                  </a:lnTo>
                  <a:lnTo>
                    <a:pt x="17" y="0"/>
                  </a:lnTo>
                  <a:lnTo>
                    <a:pt x="0" y="11"/>
                  </a:lnTo>
                  <a:lnTo>
                    <a:pt x="19" y="140"/>
                  </a:lnTo>
                  <a:lnTo>
                    <a:pt x="81" y="16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92" name="Freeform 308"/>
            <p:cNvSpPr>
              <a:spLocks/>
            </p:cNvSpPr>
            <p:nvPr/>
          </p:nvSpPr>
          <p:spPr bwMode="auto">
            <a:xfrm>
              <a:off x="1127" y="3510"/>
              <a:ext cx="16" cy="27"/>
            </a:xfrm>
            <a:custGeom>
              <a:avLst/>
              <a:gdLst/>
              <a:ahLst/>
              <a:cxnLst>
                <a:cxn ang="0">
                  <a:pos x="80" y="163"/>
                </a:cxn>
                <a:cxn ang="0">
                  <a:pos x="96" y="152"/>
                </a:cxn>
                <a:cxn ang="0">
                  <a:pos x="96" y="11"/>
                </a:cxn>
                <a:cxn ang="0">
                  <a:pos x="16" y="0"/>
                </a:cxn>
                <a:cxn ang="0">
                  <a:pos x="0" y="11"/>
                </a:cxn>
                <a:cxn ang="0">
                  <a:pos x="17" y="140"/>
                </a:cxn>
                <a:cxn ang="0">
                  <a:pos x="80" y="163"/>
                </a:cxn>
              </a:cxnLst>
              <a:rect l="0" t="0" r="r" b="b"/>
              <a:pathLst>
                <a:path w="96" h="163">
                  <a:moveTo>
                    <a:pt x="80" y="163"/>
                  </a:moveTo>
                  <a:lnTo>
                    <a:pt x="96" y="152"/>
                  </a:lnTo>
                  <a:lnTo>
                    <a:pt x="96" y="11"/>
                  </a:lnTo>
                  <a:lnTo>
                    <a:pt x="16" y="0"/>
                  </a:lnTo>
                  <a:lnTo>
                    <a:pt x="0" y="11"/>
                  </a:lnTo>
                  <a:lnTo>
                    <a:pt x="17" y="140"/>
                  </a:lnTo>
                  <a:lnTo>
                    <a:pt x="80" y="16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93" name="Freeform 309"/>
            <p:cNvSpPr>
              <a:spLocks/>
            </p:cNvSpPr>
            <p:nvPr/>
          </p:nvSpPr>
          <p:spPr bwMode="auto">
            <a:xfrm>
              <a:off x="1127" y="3556"/>
              <a:ext cx="16" cy="27"/>
            </a:xfrm>
            <a:custGeom>
              <a:avLst/>
              <a:gdLst/>
              <a:ahLst/>
              <a:cxnLst>
                <a:cxn ang="0">
                  <a:pos x="80" y="163"/>
                </a:cxn>
                <a:cxn ang="0">
                  <a:pos x="96" y="152"/>
                </a:cxn>
                <a:cxn ang="0">
                  <a:pos x="96" y="12"/>
                </a:cxn>
                <a:cxn ang="0">
                  <a:pos x="16" y="0"/>
                </a:cxn>
                <a:cxn ang="0">
                  <a:pos x="0" y="12"/>
                </a:cxn>
                <a:cxn ang="0">
                  <a:pos x="17" y="141"/>
                </a:cxn>
                <a:cxn ang="0">
                  <a:pos x="80" y="163"/>
                </a:cxn>
              </a:cxnLst>
              <a:rect l="0" t="0" r="r" b="b"/>
              <a:pathLst>
                <a:path w="96" h="163">
                  <a:moveTo>
                    <a:pt x="80" y="163"/>
                  </a:moveTo>
                  <a:lnTo>
                    <a:pt x="96" y="152"/>
                  </a:lnTo>
                  <a:lnTo>
                    <a:pt x="96" y="12"/>
                  </a:lnTo>
                  <a:lnTo>
                    <a:pt x="16" y="0"/>
                  </a:lnTo>
                  <a:lnTo>
                    <a:pt x="0" y="12"/>
                  </a:lnTo>
                  <a:lnTo>
                    <a:pt x="17" y="141"/>
                  </a:lnTo>
                  <a:lnTo>
                    <a:pt x="80" y="16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94" name="Freeform 310"/>
            <p:cNvSpPr>
              <a:spLocks/>
            </p:cNvSpPr>
            <p:nvPr/>
          </p:nvSpPr>
          <p:spPr bwMode="auto">
            <a:xfrm>
              <a:off x="1126" y="3375"/>
              <a:ext cx="13" cy="25"/>
            </a:xfrm>
            <a:custGeom>
              <a:avLst/>
              <a:gdLst/>
              <a:ahLst/>
              <a:cxnLst>
                <a:cxn ang="0">
                  <a:pos x="80" y="151"/>
                </a:cxn>
                <a:cxn ang="0">
                  <a:pos x="79" y="11"/>
                </a:cxn>
                <a:cxn ang="0">
                  <a:pos x="0" y="0"/>
                </a:cxn>
                <a:cxn ang="0">
                  <a:pos x="1" y="140"/>
                </a:cxn>
                <a:cxn ang="0">
                  <a:pos x="80" y="151"/>
                </a:cxn>
              </a:cxnLst>
              <a:rect l="0" t="0" r="r" b="b"/>
              <a:pathLst>
                <a:path w="80" h="151">
                  <a:moveTo>
                    <a:pt x="80" y="151"/>
                  </a:moveTo>
                  <a:lnTo>
                    <a:pt x="79" y="11"/>
                  </a:lnTo>
                  <a:lnTo>
                    <a:pt x="0" y="0"/>
                  </a:lnTo>
                  <a:lnTo>
                    <a:pt x="1" y="140"/>
                  </a:lnTo>
                  <a:lnTo>
                    <a:pt x="80" y="15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95" name="Freeform 311"/>
            <p:cNvSpPr>
              <a:spLocks/>
            </p:cNvSpPr>
            <p:nvPr/>
          </p:nvSpPr>
          <p:spPr bwMode="auto">
            <a:xfrm>
              <a:off x="1126" y="3420"/>
              <a:ext cx="13" cy="26"/>
            </a:xfrm>
            <a:custGeom>
              <a:avLst/>
              <a:gdLst/>
              <a:ahLst/>
              <a:cxnLst>
                <a:cxn ang="0">
                  <a:pos x="80" y="152"/>
                </a:cxn>
                <a:cxn ang="0">
                  <a:pos x="80" y="11"/>
                </a:cxn>
                <a:cxn ang="0">
                  <a:pos x="0" y="0"/>
                </a:cxn>
                <a:cxn ang="0">
                  <a:pos x="1" y="140"/>
                </a:cxn>
                <a:cxn ang="0">
                  <a:pos x="80" y="152"/>
                </a:cxn>
              </a:cxnLst>
              <a:rect l="0" t="0" r="r" b="b"/>
              <a:pathLst>
                <a:path w="80" h="152">
                  <a:moveTo>
                    <a:pt x="80" y="152"/>
                  </a:moveTo>
                  <a:lnTo>
                    <a:pt x="80" y="11"/>
                  </a:lnTo>
                  <a:lnTo>
                    <a:pt x="0" y="0"/>
                  </a:lnTo>
                  <a:lnTo>
                    <a:pt x="1" y="140"/>
                  </a:lnTo>
                  <a:lnTo>
                    <a:pt x="80" y="15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96" name="Freeform 312"/>
            <p:cNvSpPr>
              <a:spLocks/>
            </p:cNvSpPr>
            <p:nvPr/>
          </p:nvSpPr>
          <p:spPr bwMode="auto">
            <a:xfrm>
              <a:off x="1126" y="3466"/>
              <a:ext cx="14" cy="25"/>
            </a:xfrm>
            <a:custGeom>
              <a:avLst/>
              <a:gdLst/>
              <a:ahLst/>
              <a:cxnLst>
                <a:cxn ang="0">
                  <a:pos x="81" y="151"/>
                </a:cxn>
                <a:cxn ang="0">
                  <a:pos x="81" y="10"/>
                </a:cxn>
                <a:cxn ang="0">
                  <a:pos x="0" y="0"/>
                </a:cxn>
                <a:cxn ang="0">
                  <a:pos x="2" y="141"/>
                </a:cxn>
                <a:cxn ang="0">
                  <a:pos x="81" y="151"/>
                </a:cxn>
              </a:cxnLst>
              <a:rect l="0" t="0" r="r" b="b"/>
              <a:pathLst>
                <a:path w="81" h="151">
                  <a:moveTo>
                    <a:pt x="81" y="151"/>
                  </a:moveTo>
                  <a:lnTo>
                    <a:pt x="81" y="10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81" y="15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97" name="Freeform 313"/>
            <p:cNvSpPr>
              <a:spLocks/>
            </p:cNvSpPr>
            <p:nvPr/>
          </p:nvSpPr>
          <p:spPr bwMode="auto">
            <a:xfrm>
              <a:off x="1127" y="3512"/>
              <a:ext cx="13" cy="25"/>
            </a:xfrm>
            <a:custGeom>
              <a:avLst/>
              <a:gdLst/>
              <a:ahLst/>
              <a:cxnLst>
                <a:cxn ang="0">
                  <a:pos x="80" y="152"/>
                </a:cxn>
                <a:cxn ang="0">
                  <a:pos x="79" y="11"/>
                </a:cxn>
                <a:cxn ang="0">
                  <a:pos x="0" y="0"/>
                </a:cxn>
                <a:cxn ang="0">
                  <a:pos x="0" y="141"/>
                </a:cxn>
                <a:cxn ang="0">
                  <a:pos x="80" y="152"/>
                </a:cxn>
              </a:cxnLst>
              <a:rect l="0" t="0" r="r" b="b"/>
              <a:pathLst>
                <a:path w="80" h="152">
                  <a:moveTo>
                    <a:pt x="80" y="152"/>
                  </a:moveTo>
                  <a:lnTo>
                    <a:pt x="79" y="11"/>
                  </a:lnTo>
                  <a:lnTo>
                    <a:pt x="0" y="0"/>
                  </a:lnTo>
                  <a:lnTo>
                    <a:pt x="0" y="141"/>
                  </a:lnTo>
                  <a:lnTo>
                    <a:pt x="80" y="15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98" name="Freeform 314"/>
            <p:cNvSpPr>
              <a:spLocks/>
            </p:cNvSpPr>
            <p:nvPr/>
          </p:nvSpPr>
          <p:spPr bwMode="auto">
            <a:xfrm>
              <a:off x="1127" y="3558"/>
              <a:ext cx="13" cy="25"/>
            </a:xfrm>
            <a:custGeom>
              <a:avLst/>
              <a:gdLst/>
              <a:ahLst/>
              <a:cxnLst>
                <a:cxn ang="0">
                  <a:pos x="80" y="151"/>
                </a:cxn>
                <a:cxn ang="0">
                  <a:pos x="79" y="11"/>
                </a:cxn>
                <a:cxn ang="0">
                  <a:pos x="0" y="0"/>
                </a:cxn>
                <a:cxn ang="0">
                  <a:pos x="0" y="140"/>
                </a:cxn>
                <a:cxn ang="0">
                  <a:pos x="80" y="151"/>
                </a:cxn>
              </a:cxnLst>
              <a:rect l="0" t="0" r="r" b="b"/>
              <a:pathLst>
                <a:path w="80" h="151">
                  <a:moveTo>
                    <a:pt x="80" y="151"/>
                  </a:moveTo>
                  <a:lnTo>
                    <a:pt x="79" y="11"/>
                  </a:lnTo>
                  <a:lnTo>
                    <a:pt x="0" y="0"/>
                  </a:lnTo>
                  <a:lnTo>
                    <a:pt x="0" y="140"/>
                  </a:lnTo>
                  <a:lnTo>
                    <a:pt x="80" y="15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99" name="Freeform 315"/>
            <p:cNvSpPr>
              <a:spLocks/>
            </p:cNvSpPr>
            <p:nvPr/>
          </p:nvSpPr>
          <p:spPr bwMode="auto">
            <a:xfrm>
              <a:off x="1127" y="3377"/>
              <a:ext cx="11" cy="19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65" y="9"/>
                </a:cxn>
                <a:cxn ang="0">
                  <a:pos x="0" y="0"/>
                </a:cxn>
                <a:cxn ang="0">
                  <a:pos x="1" y="113"/>
                </a:cxn>
                <a:cxn ang="0">
                  <a:pos x="26" y="117"/>
                </a:cxn>
                <a:cxn ang="0">
                  <a:pos x="26" y="30"/>
                </a:cxn>
                <a:cxn ang="0">
                  <a:pos x="65" y="40"/>
                </a:cxn>
              </a:cxnLst>
              <a:rect l="0" t="0" r="r" b="b"/>
              <a:pathLst>
                <a:path w="65" h="117">
                  <a:moveTo>
                    <a:pt x="65" y="40"/>
                  </a:moveTo>
                  <a:lnTo>
                    <a:pt x="65" y="9"/>
                  </a:lnTo>
                  <a:lnTo>
                    <a:pt x="0" y="0"/>
                  </a:lnTo>
                  <a:lnTo>
                    <a:pt x="1" y="113"/>
                  </a:lnTo>
                  <a:lnTo>
                    <a:pt x="26" y="117"/>
                  </a:lnTo>
                  <a:lnTo>
                    <a:pt x="26" y="30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00" name="Freeform 316"/>
            <p:cNvSpPr>
              <a:spLocks/>
            </p:cNvSpPr>
            <p:nvPr/>
          </p:nvSpPr>
          <p:spPr bwMode="auto">
            <a:xfrm>
              <a:off x="1127" y="3423"/>
              <a:ext cx="11" cy="19"/>
            </a:xfrm>
            <a:custGeom>
              <a:avLst/>
              <a:gdLst/>
              <a:ahLst/>
              <a:cxnLst>
                <a:cxn ang="0">
                  <a:pos x="65" y="42"/>
                </a:cxn>
                <a:cxn ang="0">
                  <a:pos x="65" y="9"/>
                </a:cxn>
                <a:cxn ang="0">
                  <a:pos x="0" y="0"/>
                </a:cxn>
                <a:cxn ang="0">
                  <a:pos x="0" y="115"/>
                </a:cxn>
                <a:cxn ang="0">
                  <a:pos x="25" y="118"/>
                </a:cxn>
                <a:cxn ang="0">
                  <a:pos x="25" y="31"/>
                </a:cxn>
                <a:cxn ang="0">
                  <a:pos x="65" y="42"/>
                </a:cxn>
              </a:cxnLst>
              <a:rect l="0" t="0" r="r" b="b"/>
              <a:pathLst>
                <a:path w="65" h="118">
                  <a:moveTo>
                    <a:pt x="65" y="42"/>
                  </a:moveTo>
                  <a:lnTo>
                    <a:pt x="65" y="9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25" y="118"/>
                  </a:lnTo>
                  <a:lnTo>
                    <a:pt x="25" y="31"/>
                  </a:lnTo>
                  <a:lnTo>
                    <a:pt x="65" y="4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01" name="Freeform 317"/>
            <p:cNvSpPr>
              <a:spLocks/>
            </p:cNvSpPr>
            <p:nvPr/>
          </p:nvSpPr>
          <p:spPr bwMode="auto">
            <a:xfrm>
              <a:off x="1128" y="3468"/>
              <a:ext cx="10" cy="20"/>
            </a:xfrm>
            <a:custGeom>
              <a:avLst/>
              <a:gdLst/>
              <a:ahLst/>
              <a:cxnLst>
                <a:cxn ang="0">
                  <a:pos x="66" y="42"/>
                </a:cxn>
                <a:cxn ang="0">
                  <a:pos x="65" y="9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25" y="119"/>
                </a:cxn>
                <a:cxn ang="0">
                  <a:pos x="25" y="31"/>
                </a:cxn>
                <a:cxn ang="0">
                  <a:pos x="66" y="42"/>
                </a:cxn>
              </a:cxnLst>
              <a:rect l="0" t="0" r="r" b="b"/>
              <a:pathLst>
                <a:path w="66" h="119">
                  <a:moveTo>
                    <a:pt x="66" y="42"/>
                  </a:moveTo>
                  <a:lnTo>
                    <a:pt x="65" y="9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25" y="119"/>
                  </a:lnTo>
                  <a:lnTo>
                    <a:pt x="25" y="31"/>
                  </a:lnTo>
                  <a:lnTo>
                    <a:pt x="66" y="4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02" name="Freeform 318"/>
            <p:cNvSpPr>
              <a:spLocks/>
            </p:cNvSpPr>
            <p:nvPr/>
          </p:nvSpPr>
          <p:spPr bwMode="auto">
            <a:xfrm>
              <a:off x="1128" y="3514"/>
              <a:ext cx="11" cy="20"/>
            </a:xfrm>
            <a:custGeom>
              <a:avLst/>
              <a:gdLst/>
              <a:ahLst/>
              <a:cxnLst>
                <a:cxn ang="0">
                  <a:pos x="65" y="43"/>
                </a:cxn>
                <a:cxn ang="0">
                  <a:pos x="65" y="9"/>
                </a:cxn>
                <a:cxn ang="0">
                  <a:pos x="0" y="0"/>
                </a:cxn>
                <a:cxn ang="0">
                  <a:pos x="1" y="115"/>
                </a:cxn>
                <a:cxn ang="0">
                  <a:pos x="25" y="119"/>
                </a:cxn>
                <a:cxn ang="0">
                  <a:pos x="24" y="32"/>
                </a:cxn>
                <a:cxn ang="0">
                  <a:pos x="65" y="43"/>
                </a:cxn>
              </a:cxnLst>
              <a:rect l="0" t="0" r="r" b="b"/>
              <a:pathLst>
                <a:path w="65" h="119">
                  <a:moveTo>
                    <a:pt x="65" y="43"/>
                  </a:moveTo>
                  <a:lnTo>
                    <a:pt x="65" y="9"/>
                  </a:lnTo>
                  <a:lnTo>
                    <a:pt x="0" y="0"/>
                  </a:lnTo>
                  <a:lnTo>
                    <a:pt x="1" y="115"/>
                  </a:lnTo>
                  <a:lnTo>
                    <a:pt x="25" y="119"/>
                  </a:lnTo>
                  <a:lnTo>
                    <a:pt x="24" y="32"/>
                  </a:lnTo>
                  <a:lnTo>
                    <a:pt x="65" y="4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03" name="Freeform 319"/>
            <p:cNvSpPr>
              <a:spLocks/>
            </p:cNvSpPr>
            <p:nvPr/>
          </p:nvSpPr>
          <p:spPr bwMode="auto">
            <a:xfrm>
              <a:off x="1128" y="3560"/>
              <a:ext cx="11" cy="20"/>
            </a:xfrm>
            <a:custGeom>
              <a:avLst/>
              <a:gdLst/>
              <a:ahLst/>
              <a:cxnLst>
                <a:cxn ang="0">
                  <a:pos x="65" y="42"/>
                </a:cxn>
                <a:cxn ang="0">
                  <a:pos x="65" y="9"/>
                </a:cxn>
                <a:cxn ang="0">
                  <a:pos x="0" y="0"/>
                </a:cxn>
                <a:cxn ang="0">
                  <a:pos x="1" y="115"/>
                </a:cxn>
                <a:cxn ang="0">
                  <a:pos x="26" y="118"/>
                </a:cxn>
                <a:cxn ang="0">
                  <a:pos x="26" y="32"/>
                </a:cxn>
                <a:cxn ang="0">
                  <a:pos x="65" y="42"/>
                </a:cxn>
              </a:cxnLst>
              <a:rect l="0" t="0" r="r" b="b"/>
              <a:pathLst>
                <a:path w="65" h="118">
                  <a:moveTo>
                    <a:pt x="65" y="42"/>
                  </a:moveTo>
                  <a:lnTo>
                    <a:pt x="65" y="9"/>
                  </a:lnTo>
                  <a:lnTo>
                    <a:pt x="0" y="0"/>
                  </a:lnTo>
                  <a:lnTo>
                    <a:pt x="1" y="115"/>
                  </a:lnTo>
                  <a:lnTo>
                    <a:pt x="26" y="118"/>
                  </a:lnTo>
                  <a:lnTo>
                    <a:pt x="26" y="32"/>
                  </a:lnTo>
                  <a:lnTo>
                    <a:pt x="65" y="4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04" name="Freeform 320"/>
            <p:cNvSpPr>
              <a:spLocks/>
            </p:cNvSpPr>
            <p:nvPr/>
          </p:nvSpPr>
          <p:spPr bwMode="auto">
            <a:xfrm>
              <a:off x="1132" y="3383"/>
              <a:ext cx="6" cy="15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0" y="0"/>
                </a:cxn>
                <a:cxn ang="0">
                  <a:pos x="1" y="87"/>
                </a:cxn>
                <a:cxn ang="0">
                  <a:pos x="41" y="93"/>
                </a:cxn>
                <a:cxn ang="0">
                  <a:pos x="41" y="11"/>
                </a:cxn>
              </a:cxnLst>
              <a:rect l="0" t="0" r="r" b="b"/>
              <a:pathLst>
                <a:path w="41" h="93">
                  <a:moveTo>
                    <a:pt x="41" y="11"/>
                  </a:moveTo>
                  <a:lnTo>
                    <a:pt x="0" y="0"/>
                  </a:lnTo>
                  <a:lnTo>
                    <a:pt x="1" y="87"/>
                  </a:lnTo>
                  <a:lnTo>
                    <a:pt x="41" y="93"/>
                  </a:lnTo>
                  <a:lnTo>
                    <a:pt x="41" y="1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05" name="Freeform 321"/>
            <p:cNvSpPr>
              <a:spLocks/>
            </p:cNvSpPr>
            <p:nvPr/>
          </p:nvSpPr>
          <p:spPr bwMode="auto">
            <a:xfrm>
              <a:off x="1132" y="3428"/>
              <a:ext cx="7" cy="16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0" y="0"/>
                </a:cxn>
                <a:cxn ang="0">
                  <a:pos x="1" y="87"/>
                </a:cxn>
                <a:cxn ang="0">
                  <a:pos x="41" y="92"/>
                </a:cxn>
                <a:cxn ang="0">
                  <a:pos x="41" y="11"/>
                </a:cxn>
              </a:cxnLst>
              <a:rect l="0" t="0" r="r" b="b"/>
              <a:pathLst>
                <a:path w="41" h="92">
                  <a:moveTo>
                    <a:pt x="41" y="11"/>
                  </a:moveTo>
                  <a:lnTo>
                    <a:pt x="0" y="0"/>
                  </a:lnTo>
                  <a:lnTo>
                    <a:pt x="1" y="87"/>
                  </a:lnTo>
                  <a:lnTo>
                    <a:pt x="41" y="92"/>
                  </a:lnTo>
                  <a:lnTo>
                    <a:pt x="41" y="1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06" name="Freeform 322"/>
            <p:cNvSpPr>
              <a:spLocks/>
            </p:cNvSpPr>
            <p:nvPr/>
          </p:nvSpPr>
          <p:spPr bwMode="auto">
            <a:xfrm>
              <a:off x="1132" y="3474"/>
              <a:ext cx="7" cy="16"/>
            </a:xfrm>
            <a:custGeom>
              <a:avLst/>
              <a:gdLst/>
              <a:ahLst/>
              <a:cxnLst>
                <a:cxn ang="0">
                  <a:pos x="39" y="1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39" y="92"/>
                </a:cxn>
                <a:cxn ang="0">
                  <a:pos x="39" y="10"/>
                </a:cxn>
              </a:cxnLst>
              <a:rect l="0" t="0" r="r" b="b"/>
              <a:pathLst>
                <a:path w="39" h="92">
                  <a:moveTo>
                    <a:pt x="39" y="1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39" y="92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07" name="Freeform 323"/>
            <p:cNvSpPr>
              <a:spLocks/>
            </p:cNvSpPr>
            <p:nvPr/>
          </p:nvSpPr>
          <p:spPr bwMode="auto">
            <a:xfrm>
              <a:off x="1132" y="3520"/>
              <a:ext cx="7" cy="16"/>
            </a:xfrm>
            <a:custGeom>
              <a:avLst/>
              <a:gdLst/>
              <a:ahLst/>
              <a:cxnLst>
                <a:cxn ang="0">
                  <a:pos x="39" y="11"/>
                </a:cxn>
                <a:cxn ang="0">
                  <a:pos x="0" y="0"/>
                </a:cxn>
                <a:cxn ang="0">
                  <a:pos x="0" y="88"/>
                </a:cxn>
                <a:cxn ang="0">
                  <a:pos x="40" y="94"/>
                </a:cxn>
                <a:cxn ang="0">
                  <a:pos x="39" y="11"/>
                </a:cxn>
              </a:cxnLst>
              <a:rect l="0" t="0" r="r" b="b"/>
              <a:pathLst>
                <a:path w="40" h="94">
                  <a:moveTo>
                    <a:pt x="39" y="11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40" y="94"/>
                  </a:lnTo>
                  <a:lnTo>
                    <a:pt x="39" y="1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08" name="Freeform 324"/>
            <p:cNvSpPr>
              <a:spLocks/>
            </p:cNvSpPr>
            <p:nvPr/>
          </p:nvSpPr>
          <p:spPr bwMode="auto">
            <a:xfrm>
              <a:off x="1133" y="3566"/>
              <a:ext cx="6" cy="16"/>
            </a:xfrm>
            <a:custGeom>
              <a:avLst/>
              <a:gdLst/>
              <a:ahLst/>
              <a:cxnLst>
                <a:cxn ang="0">
                  <a:pos x="40" y="11"/>
                </a:cxn>
                <a:cxn ang="0">
                  <a:pos x="0" y="0"/>
                </a:cxn>
                <a:cxn ang="0">
                  <a:pos x="0" y="88"/>
                </a:cxn>
                <a:cxn ang="0">
                  <a:pos x="40" y="93"/>
                </a:cxn>
                <a:cxn ang="0">
                  <a:pos x="40" y="11"/>
                </a:cxn>
              </a:cxnLst>
              <a:rect l="0" t="0" r="r" b="b"/>
              <a:pathLst>
                <a:path w="40" h="93">
                  <a:moveTo>
                    <a:pt x="40" y="11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40" y="93"/>
                  </a:lnTo>
                  <a:lnTo>
                    <a:pt x="40" y="1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09" name="Freeform 325"/>
            <p:cNvSpPr>
              <a:spLocks/>
            </p:cNvSpPr>
            <p:nvPr/>
          </p:nvSpPr>
          <p:spPr bwMode="auto">
            <a:xfrm>
              <a:off x="1126" y="3588"/>
              <a:ext cx="19" cy="66"/>
            </a:xfrm>
            <a:custGeom>
              <a:avLst/>
              <a:gdLst/>
              <a:ahLst/>
              <a:cxnLst>
                <a:cxn ang="0">
                  <a:pos x="114" y="28"/>
                </a:cxn>
                <a:cxn ang="0">
                  <a:pos x="113" y="20"/>
                </a:cxn>
                <a:cxn ang="0">
                  <a:pos x="109" y="13"/>
                </a:cxn>
                <a:cxn ang="0">
                  <a:pos x="102" y="9"/>
                </a:cxn>
                <a:cxn ang="0">
                  <a:pos x="94" y="6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0" y="0"/>
                </a:cxn>
                <a:cxn ang="0">
                  <a:pos x="35" y="1"/>
                </a:cxn>
                <a:cxn ang="0">
                  <a:pos x="30" y="2"/>
                </a:cxn>
                <a:cxn ang="0">
                  <a:pos x="25" y="3"/>
                </a:cxn>
                <a:cxn ang="0">
                  <a:pos x="21" y="4"/>
                </a:cxn>
                <a:cxn ang="0">
                  <a:pos x="17" y="7"/>
                </a:cxn>
                <a:cxn ang="0">
                  <a:pos x="10" y="11"/>
                </a:cxn>
                <a:cxn ang="0">
                  <a:pos x="5" y="18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1" y="362"/>
                </a:cxn>
                <a:cxn ang="0">
                  <a:pos x="2" y="370"/>
                </a:cxn>
                <a:cxn ang="0">
                  <a:pos x="7" y="377"/>
                </a:cxn>
                <a:cxn ang="0">
                  <a:pos x="14" y="382"/>
                </a:cxn>
                <a:cxn ang="0">
                  <a:pos x="22" y="385"/>
                </a:cxn>
                <a:cxn ang="0">
                  <a:pos x="61" y="390"/>
                </a:cxn>
                <a:cxn ang="0">
                  <a:pos x="66" y="390"/>
                </a:cxn>
                <a:cxn ang="0">
                  <a:pos x="70" y="390"/>
                </a:cxn>
                <a:cxn ang="0">
                  <a:pos x="76" y="390"/>
                </a:cxn>
                <a:cxn ang="0">
                  <a:pos x="80" y="389"/>
                </a:cxn>
                <a:cxn ang="0">
                  <a:pos x="86" y="389"/>
                </a:cxn>
                <a:cxn ang="0">
                  <a:pos x="91" y="388"/>
                </a:cxn>
                <a:cxn ang="0">
                  <a:pos x="95" y="386"/>
                </a:cxn>
                <a:cxn ang="0">
                  <a:pos x="98" y="385"/>
                </a:cxn>
                <a:cxn ang="0">
                  <a:pos x="105" y="379"/>
                </a:cxn>
                <a:cxn ang="0">
                  <a:pos x="111" y="372"/>
                </a:cxn>
                <a:cxn ang="0">
                  <a:pos x="114" y="364"/>
                </a:cxn>
                <a:cxn ang="0">
                  <a:pos x="115" y="355"/>
                </a:cxn>
                <a:cxn ang="0">
                  <a:pos x="114" y="28"/>
                </a:cxn>
              </a:cxnLst>
              <a:rect l="0" t="0" r="r" b="b"/>
              <a:pathLst>
                <a:path w="115" h="390">
                  <a:moveTo>
                    <a:pt x="114" y="28"/>
                  </a:moveTo>
                  <a:lnTo>
                    <a:pt x="113" y="20"/>
                  </a:lnTo>
                  <a:lnTo>
                    <a:pt x="109" y="13"/>
                  </a:lnTo>
                  <a:lnTo>
                    <a:pt x="102" y="9"/>
                  </a:lnTo>
                  <a:lnTo>
                    <a:pt x="94" y="6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21" y="4"/>
                  </a:lnTo>
                  <a:lnTo>
                    <a:pt x="17" y="7"/>
                  </a:lnTo>
                  <a:lnTo>
                    <a:pt x="10" y="11"/>
                  </a:lnTo>
                  <a:lnTo>
                    <a:pt x="5" y="18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1" y="362"/>
                  </a:lnTo>
                  <a:lnTo>
                    <a:pt x="2" y="370"/>
                  </a:lnTo>
                  <a:lnTo>
                    <a:pt x="7" y="377"/>
                  </a:lnTo>
                  <a:lnTo>
                    <a:pt x="14" y="382"/>
                  </a:lnTo>
                  <a:lnTo>
                    <a:pt x="22" y="385"/>
                  </a:lnTo>
                  <a:lnTo>
                    <a:pt x="61" y="390"/>
                  </a:lnTo>
                  <a:lnTo>
                    <a:pt x="66" y="390"/>
                  </a:lnTo>
                  <a:lnTo>
                    <a:pt x="70" y="390"/>
                  </a:lnTo>
                  <a:lnTo>
                    <a:pt x="76" y="390"/>
                  </a:lnTo>
                  <a:lnTo>
                    <a:pt x="80" y="389"/>
                  </a:lnTo>
                  <a:lnTo>
                    <a:pt x="86" y="389"/>
                  </a:lnTo>
                  <a:lnTo>
                    <a:pt x="91" y="388"/>
                  </a:lnTo>
                  <a:lnTo>
                    <a:pt x="95" y="386"/>
                  </a:lnTo>
                  <a:lnTo>
                    <a:pt x="98" y="385"/>
                  </a:lnTo>
                  <a:lnTo>
                    <a:pt x="105" y="379"/>
                  </a:lnTo>
                  <a:lnTo>
                    <a:pt x="111" y="372"/>
                  </a:lnTo>
                  <a:lnTo>
                    <a:pt x="114" y="364"/>
                  </a:lnTo>
                  <a:lnTo>
                    <a:pt x="115" y="355"/>
                  </a:lnTo>
                  <a:lnTo>
                    <a:pt x="114" y="2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10" name="Freeform 326"/>
            <p:cNvSpPr>
              <a:spLocks/>
            </p:cNvSpPr>
            <p:nvPr/>
          </p:nvSpPr>
          <p:spPr bwMode="auto">
            <a:xfrm>
              <a:off x="1126" y="3591"/>
              <a:ext cx="13" cy="63"/>
            </a:xfrm>
            <a:custGeom>
              <a:avLst/>
              <a:gdLst/>
              <a:ahLst/>
              <a:cxnLst>
                <a:cxn ang="0">
                  <a:pos x="61" y="372"/>
                </a:cxn>
                <a:cxn ang="0">
                  <a:pos x="69" y="371"/>
                </a:cxn>
                <a:cxn ang="0">
                  <a:pos x="76" y="369"/>
                </a:cxn>
                <a:cxn ang="0">
                  <a:pos x="79" y="363"/>
                </a:cxn>
                <a:cxn ang="0">
                  <a:pos x="80" y="355"/>
                </a:cxn>
                <a:cxn ang="0">
                  <a:pos x="79" y="28"/>
                </a:cxn>
                <a:cxn ang="0">
                  <a:pos x="78" y="20"/>
                </a:cxn>
                <a:cxn ang="0">
                  <a:pos x="74" y="13"/>
                </a:cxn>
                <a:cxn ang="0">
                  <a:pos x="67" y="8"/>
                </a:cxn>
                <a:cxn ang="0">
                  <a:pos x="59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5" y="3"/>
                </a:cxn>
                <a:cxn ang="0">
                  <a:pos x="1" y="9"/>
                </a:cxn>
                <a:cxn ang="0">
                  <a:pos x="0" y="17"/>
                </a:cxn>
                <a:cxn ang="0">
                  <a:pos x="1" y="344"/>
                </a:cxn>
                <a:cxn ang="0">
                  <a:pos x="2" y="352"/>
                </a:cxn>
                <a:cxn ang="0">
                  <a:pos x="7" y="359"/>
                </a:cxn>
                <a:cxn ang="0">
                  <a:pos x="14" y="364"/>
                </a:cxn>
                <a:cxn ang="0">
                  <a:pos x="22" y="367"/>
                </a:cxn>
                <a:cxn ang="0">
                  <a:pos x="61" y="372"/>
                </a:cxn>
              </a:cxnLst>
              <a:rect l="0" t="0" r="r" b="b"/>
              <a:pathLst>
                <a:path w="80" h="372">
                  <a:moveTo>
                    <a:pt x="61" y="372"/>
                  </a:moveTo>
                  <a:lnTo>
                    <a:pt x="69" y="371"/>
                  </a:lnTo>
                  <a:lnTo>
                    <a:pt x="76" y="369"/>
                  </a:lnTo>
                  <a:lnTo>
                    <a:pt x="79" y="363"/>
                  </a:lnTo>
                  <a:lnTo>
                    <a:pt x="80" y="355"/>
                  </a:lnTo>
                  <a:lnTo>
                    <a:pt x="79" y="28"/>
                  </a:lnTo>
                  <a:lnTo>
                    <a:pt x="78" y="20"/>
                  </a:lnTo>
                  <a:lnTo>
                    <a:pt x="74" y="13"/>
                  </a:lnTo>
                  <a:lnTo>
                    <a:pt x="67" y="8"/>
                  </a:lnTo>
                  <a:lnTo>
                    <a:pt x="59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9"/>
                  </a:lnTo>
                  <a:lnTo>
                    <a:pt x="0" y="17"/>
                  </a:lnTo>
                  <a:lnTo>
                    <a:pt x="1" y="344"/>
                  </a:lnTo>
                  <a:lnTo>
                    <a:pt x="2" y="352"/>
                  </a:lnTo>
                  <a:lnTo>
                    <a:pt x="7" y="359"/>
                  </a:lnTo>
                  <a:lnTo>
                    <a:pt x="14" y="364"/>
                  </a:lnTo>
                  <a:lnTo>
                    <a:pt x="22" y="367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7111" name="Group 327"/>
          <p:cNvGrpSpPr>
            <a:grpSpLocks/>
          </p:cNvGrpSpPr>
          <p:nvPr/>
        </p:nvGrpSpPr>
        <p:grpSpPr bwMode="auto">
          <a:xfrm>
            <a:off x="7997825" y="5248275"/>
            <a:ext cx="314325" cy="542925"/>
            <a:chOff x="1054" y="3290"/>
            <a:chExt cx="238" cy="366"/>
          </a:xfrm>
        </p:grpSpPr>
        <p:sp>
          <p:nvSpPr>
            <p:cNvPr id="247112" name="Freeform 328"/>
            <p:cNvSpPr>
              <a:spLocks/>
            </p:cNvSpPr>
            <p:nvPr/>
          </p:nvSpPr>
          <p:spPr bwMode="auto">
            <a:xfrm>
              <a:off x="1172" y="3574"/>
              <a:ext cx="120" cy="82"/>
            </a:xfrm>
            <a:custGeom>
              <a:avLst/>
              <a:gdLst/>
              <a:ahLst/>
              <a:cxnLst>
                <a:cxn ang="0">
                  <a:pos x="52" y="395"/>
                </a:cxn>
                <a:cxn ang="0">
                  <a:pos x="37" y="409"/>
                </a:cxn>
                <a:cxn ang="0">
                  <a:pos x="10" y="425"/>
                </a:cxn>
                <a:cxn ang="0">
                  <a:pos x="0" y="437"/>
                </a:cxn>
                <a:cxn ang="0">
                  <a:pos x="3" y="446"/>
                </a:cxn>
                <a:cxn ang="0">
                  <a:pos x="254" y="489"/>
                </a:cxn>
                <a:cxn ang="0">
                  <a:pos x="269" y="489"/>
                </a:cxn>
                <a:cxn ang="0">
                  <a:pos x="286" y="485"/>
                </a:cxn>
                <a:cxn ang="0">
                  <a:pos x="300" y="480"/>
                </a:cxn>
                <a:cxn ang="0">
                  <a:pos x="359" y="448"/>
                </a:cxn>
                <a:cxn ang="0">
                  <a:pos x="460" y="395"/>
                </a:cxn>
                <a:cxn ang="0">
                  <a:pos x="572" y="337"/>
                </a:cxn>
                <a:cxn ang="0">
                  <a:pos x="662" y="288"/>
                </a:cxn>
                <a:cxn ang="0">
                  <a:pos x="700" y="269"/>
                </a:cxn>
                <a:cxn ang="0">
                  <a:pos x="719" y="243"/>
                </a:cxn>
                <a:cxn ang="0">
                  <a:pos x="720" y="224"/>
                </a:cxn>
                <a:cxn ang="0">
                  <a:pos x="718" y="205"/>
                </a:cxn>
                <a:cxn ang="0">
                  <a:pos x="694" y="186"/>
                </a:cxn>
                <a:cxn ang="0">
                  <a:pos x="677" y="183"/>
                </a:cxn>
                <a:cxn ang="0">
                  <a:pos x="649" y="178"/>
                </a:cxn>
                <a:cxn ang="0">
                  <a:pos x="634" y="175"/>
                </a:cxn>
                <a:cxn ang="0">
                  <a:pos x="617" y="160"/>
                </a:cxn>
                <a:cxn ang="0">
                  <a:pos x="596" y="122"/>
                </a:cxn>
                <a:cxn ang="0">
                  <a:pos x="560" y="57"/>
                </a:cxn>
                <a:cxn ang="0">
                  <a:pos x="546" y="33"/>
                </a:cxn>
                <a:cxn ang="0">
                  <a:pos x="535" y="22"/>
                </a:cxn>
                <a:cxn ang="0">
                  <a:pos x="520" y="14"/>
                </a:cxn>
                <a:cxn ang="0">
                  <a:pos x="508" y="11"/>
                </a:cxn>
                <a:cxn ang="0">
                  <a:pos x="483" y="5"/>
                </a:cxn>
                <a:cxn ang="0">
                  <a:pos x="467" y="2"/>
                </a:cxn>
                <a:cxn ang="0">
                  <a:pos x="452" y="0"/>
                </a:cxn>
                <a:cxn ang="0">
                  <a:pos x="435" y="2"/>
                </a:cxn>
                <a:cxn ang="0">
                  <a:pos x="382" y="24"/>
                </a:cxn>
                <a:cxn ang="0">
                  <a:pos x="371" y="29"/>
                </a:cxn>
                <a:cxn ang="0">
                  <a:pos x="351" y="38"/>
                </a:cxn>
                <a:cxn ang="0">
                  <a:pos x="177" y="114"/>
                </a:cxn>
                <a:cxn ang="0">
                  <a:pos x="166" y="120"/>
                </a:cxn>
                <a:cxn ang="0">
                  <a:pos x="145" y="129"/>
                </a:cxn>
                <a:cxn ang="0">
                  <a:pos x="137" y="132"/>
                </a:cxn>
                <a:cxn ang="0">
                  <a:pos x="108" y="144"/>
                </a:cxn>
                <a:cxn ang="0">
                  <a:pos x="79" y="157"/>
                </a:cxn>
                <a:cxn ang="0">
                  <a:pos x="61" y="171"/>
                </a:cxn>
                <a:cxn ang="0">
                  <a:pos x="55" y="221"/>
                </a:cxn>
                <a:cxn ang="0">
                  <a:pos x="55" y="382"/>
                </a:cxn>
              </a:cxnLst>
              <a:rect l="0" t="0" r="r" b="b"/>
              <a:pathLst>
                <a:path w="720" h="490">
                  <a:moveTo>
                    <a:pt x="55" y="382"/>
                  </a:moveTo>
                  <a:lnTo>
                    <a:pt x="54" y="389"/>
                  </a:lnTo>
                  <a:lnTo>
                    <a:pt x="52" y="395"/>
                  </a:lnTo>
                  <a:lnTo>
                    <a:pt x="47" y="401"/>
                  </a:lnTo>
                  <a:lnTo>
                    <a:pt x="41" y="405"/>
                  </a:lnTo>
                  <a:lnTo>
                    <a:pt x="37" y="409"/>
                  </a:lnTo>
                  <a:lnTo>
                    <a:pt x="26" y="414"/>
                  </a:lnTo>
                  <a:lnTo>
                    <a:pt x="14" y="421"/>
                  </a:lnTo>
                  <a:lnTo>
                    <a:pt x="10" y="425"/>
                  </a:lnTo>
                  <a:lnTo>
                    <a:pt x="4" y="429"/>
                  </a:lnTo>
                  <a:lnTo>
                    <a:pt x="1" y="434"/>
                  </a:lnTo>
                  <a:lnTo>
                    <a:pt x="0" y="437"/>
                  </a:lnTo>
                  <a:lnTo>
                    <a:pt x="0" y="440"/>
                  </a:lnTo>
                  <a:lnTo>
                    <a:pt x="1" y="444"/>
                  </a:lnTo>
                  <a:lnTo>
                    <a:pt x="3" y="446"/>
                  </a:lnTo>
                  <a:lnTo>
                    <a:pt x="8" y="449"/>
                  </a:lnTo>
                  <a:lnTo>
                    <a:pt x="14" y="450"/>
                  </a:lnTo>
                  <a:lnTo>
                    <a:pt x="254" y="489"/>
                  </a:lnTo>
                  <a:lnTo>
                    <a:pt x="258" y="490"/>
                  </a:lnTo>
                  <a:lnTo>
                    <a:pt x="264" y="490"/>
                  </a:lnTo>
                  <a:lnTo>
                    <a:pt x="269" y="489"/>
                  </a:lnTo>
                  <a:lnTo>
                    <a:pt x="275" y="489"/>
                  </a:lnTo>
                  <a:lnTo>
                    <a:pt x="281" y="488"/>
                  </a:lnTo>
                  <a:lnTo>
                    <a:pt x="286" y="485"/>
                  </a:lnTo>
                  <a:lnTo>
                    <a:pt x="291" y="484"/>
                  </a:lnTo>
                  <a:lnTo>
                    <a:pt x="295" y="482"/>
                  </a:lnTo>
                  <a:lnTo>
                    <a:pt x="300" y="480"/>
                  </a:lnTo>
                  <a:lnTo>
                    <a:pt x="312" y="473"/>
                  </a:lnTo>
                  <a:lnTo>
                    <a:pt x="333" y="463"/>
                  </a:lnTo>
                  <a:lnTo>
                    <a:pt x="359" y="448"/>
                  </a:lnTo>
                  <a:lnTo>
                    <a:pt x="389" y="432"/>
                  </a:lnTo>
                  <a:lnTo>
                    <a:pt x="423" y="414"/>
                  </a:lnTo>
                  <a:lnTo>
                    <a:pt x="460" y="395"/>
                  </a:lnTo>
                  <a:lnTo>
                    <a:pt x="497" y="375"/>
                  </a:lnTo>
                  <a:lnTo>
                    <a:pt x="535" y="356"/>
                  </a:lnTo>
                  <a:lnTo>
                    <a:pt x="572" y="337"/>
                  </a:lnTo>
                  <a:lnTo>
                    <a:pt x="606" y="319"/>
                  </a:lnTo>
                  <a:lnTo>
                    <a:pt x="636" y="303"/>
                  </a:lnTo>
                  <a:lnTo>
                    <a:pt x="662" y="288"/>
                  </a:lnTo>
                  <a:lnTo>
                    <a:pt x="683" y="278"/>
                  </a:lnTo>
                  <a:lnTo>
                    <a:pt x="695" y="272"/>
                  </a:lnTo>
                  <a:lnTo>
                    <a:pt x="700" y="269"/>
                  </a:lnTo>
                  <a:lnTo>
                    <a:pt x="709" y="263"/>
                  </a:lnTo>
                  <a:lnTo>
                    <a:pt x="715" y="254"/>
                  </a:lnTo>
                  <a:lnTo>
                    <a:pt x="719" y="243"/>
                  </a:lnTo>
                  <a:lnTo>
                    <a:pt x="720" y="233"/>
                  </a:lnTo>
                  <a:lnTo>
                    <a:pt x="720" y="230"/>
                  </a:lnTo>
                  <a:lnTo>
                    <a:pt x="720" y="224"/>
                  </a:lnTo>
                  <a:lnTo>
                    <a:pt x="720" y="218"/>
                  </a:lnTo>
                  <a:lnTo>
                    <a:pt x="720" y="215"/>
                  </a:lnTo>
                  <a:lnTo>
                    <a:pt x="718" y="205"/>
                  </a:lnTo>
                  <a:lnTo>
                    <a:pt x="712" y="196"/>
                  </a:lnTo>
                  <a:lnTo>
                    <a:pt x="704" y="189"/>
                  </a:lnTo>
                  <a:lnTo>
                    <a:pt x="694" y="186"/>
                  </a:lnTo>
                  <a:lnTo>
                    <a:pt x="692" y="186"/>
                  </a:lnTo>
                  <a:lnTo>
                    <a:pt x="686" y="185"/>
                  </a:lnTo>
                  <a:lnTo>
                    <a:pt x="677" y="183"/>
                  </a:lnTo>
                  <a:lnTo>
                    <a:pt x="668" y="182"/>
                  </a:lnTo>
                  <a:lnTo>
                    <a:pt x="658" y="180"/>
                  </a:lnTo>
                  <a:lnTo>
                    <a:pt x="649" y="178"/>
                  </a:lnTo>
                  <a:lnTo>
                    <a:pt x="643" y="177"/>
                  </a:lnTo>
                  <a:lnTo>
                    <a:pt x="641" y="177"/>
                  </a:lnTo>
                  <a:lnTo>
                    <a:pt x="634" y="175"/>
                  </a:lnTo>
                  <a:lnTo>
                    <a:pt x="627" y="170"/>
                  </a:lnTo>
                  <a:lnTo>
                    <a:pt x="622" y="166"/>
                  </a:lnTo>
                  <a:lnTo>
                    <a:pt x="617" y="160"/>
                  </a:lnTo>
                  <a:lnTo>
                    <a:pt x="614" y="155"/>
                  </a:lnTo>
                  <a:lnTo>
                    <a:pt x="607" y="141"/>
                  </a:lnTo>
                  <a:lnTo>
                    <a:pt x="596" y="122"/>
                  </a:lnTo>
                  <a:lnTo>
                    <a:pt x="583" y="98"/>
                  </a:lnTo>
                  <a:lnTo>
                    <a:pt x="571" y="76"/>
                  </a:lnTo>
                  <a:lnTo>
                    <a:pt x="560" y="57"/>
                  </a:lnTo>
                  <a:lnTo>
                    <a:pt x="553" y="43"/>
                  </a:lnTo>
                  <a:lnTo>
                    <a:pt x="549" y="38"/>
                  </a:lnTo>
                  <a:lnTo>
                    <a:pt x="546" y="33"/>
                  </a:lnTo>
                  <a:lnTo>
                    <a:pt x="543" y="30"/>
                  </a:lnTo>
                  <a:lnTo>
                    <a:pt x="539" y="25"/>
                  </a:lnTo>
                  <a:lnTo>
                    <a:pt x="535" y="22"/>
                  </a:lnTo>
                  <a:lnTo>
                    <a:pt x="530" y="18"/>
                  </a:lnTo>
                  <a:lnTo>
                    <a:pt x="525" y="16"/>
                  </a:lnTo>
                  <a:lnTo>
                    <a:pt x="520" y="14"/>
                  </a:lnTo>
                  <a:lnTo>
                    <a:pt x="516" y="13"/>
                  </a:lnTo>
                  <a:lnTo>
                    <a:pt x="513" y="13"/>
                  </a:lnTo>
                  <a:lnTo>
                    <a:pt x="508" y="11"/>
                  </a:lnTo>
                  <a:lnTo>
                    <a:pt x="500" y="9"/>
                  </a:lnTo>
                  <a:lnTo>
                    <a:pt x="492" y="7"/>
                  </a:lnTo>
                  <a:lnTo>
                    <a:pt x="483" y="5"/>
                  </a:lnTo>
                  <a:lnTo>
                    <a:pt x="475" y="4"/>
                  </a:lnTo>
                  <a:lnTo>
                    <a:pt x="469" y="2"/>
                  </a:lnTo>
                  <a:lnTo>
                    <a:pt x="467" y="2"/>
                  </a:lnTo>
                  <a:lnTo>
                    <a:pt x="462" y="0"/>
                  </a:lnTo>
                  <a:lnTo>
                    <a:pt x="457" y="0"/>
                  </a:lnTo>
                  <a:lnTo>
                    <a:pt x="452" y="0"/>
                  </a:lnTo>
                  <a:lnTo>
                    <a:pt x="447" y="0"/>
                  </a:lnTo>
                  <a:lnTo>
                    <a:pt x="440" y="2"/>
                  </a:lnTo>
                  <a:lnTo>
                    <a:pt x="435" y="2"/>
                  </a:lnTo>
                  <a:lnTo>
                    <a:pt x="430" y="4"/>
                  </a:lnTo>
                  <a:lnTo>
                    <a:pt x="425" y="5"/>
                  </a:lnTo>
                  <a:lnTo>
                    <a:pt x="382" y="24"/>
                  </a:lnTo>
                  <a:lnTo>
                    <a:pt x="381" y="25"/>
                  </a:lnTo>
                  <a:lnTo>
                    <a:pt x="377" y="26"/>
                  </a:lnTo>
                  <a:lnTo>
                    <a:pt x="371" y="29"/>
                  </a:lnTo>
                  <a:lnTo>
                    <a:pt x="364" y="32"/>
                  </a:lnTo>
                  <a:lnTo>
                    <a:pt x="356" y="35"/>
                  </a:lnTo>
                  <a:lnTo>
                    <a:pt x="351" y="38"/>
                  </a:lnTo>
                  <a:lnTo>
                    <a:pt x="346" y="39"/>
                  </a:lnTo>
                  <a:lnTo>
                    <a:pt x="345" y="40"/>
                  </a:lnTo>
                  <a:lnTo>
                    <a:pt x="177" y="114"/>
                  </a:lnTo>
                  <a:lnTo>
                    <a:pt x="176" y="115"/>
                  </a:lnTo>
                  <a:lnTo>
                    <a:pt x="171" y="116"/>
                  </a:lnTo>
                  <a:lnTo>
                    <a:pt x="166" y="120"/>
                  </a:lnTo>
                  <a:lnTo>
                    <a:pt x="159" y="122"/>
                  </a:lnTo>
                  <a:lnTo>
                    <a:pt x="151" y="125"/>
                  </a:lnTo>
                  <a:lnTo>
                    <a:pt x="145" y="129"/>
                  </a:lnTo>
                  <a:lnTo>
                    <a:pt x="141" y="130"/>
                  </a:lnTo>
                  <a:lnTo>
                    <a:pt x="140" y="131"/>
                  </a:lnTo>
                  <a:lnTo>
                    <a:pt x="137" y="132"/>
                  </a:lnTo>
                  <a:lnTo>
                    <a:pt x="129" y="135"/>
                  </a:lnTo>
                  <a:lnTo>
                    <a:pt x="119" y="140"/>
                  </a:lnTo>
                  <a:lnTo>
                    <a:pt x="108" y="144"/>
                  </a:lnTo>
                  <a:lnTo>
                    <a:pt x="97" y="149"/>
                  </a:lnTo>
                  <a:lnTo>
                    <a:pt x="87" y="153"/>
                  </a:lnTo>
                  <a:lnTo>
                    <a:pt x="79" y="157"/>
                  </a:lnTo>
                  <a:lnTo>
                    <a:pt x="76" y="158"/>
                  </a:lnTo>
                  <a:lnTo>
                    <a:pt x="67" y="164"/>
                  </a:lnTo>
                  <a:lnTo>
                    <a:pt x="61" y="171"/>
                  </a:lnTo>
                  <a:lnTo>
                    <a:pt x="56" y="182"/>
                  </a:lnTo>
                  <a:lnTo>
                    <a:pt x="55" y="192"/>
                  </a:lnTo>
                  <a:lnTo>
                    <a:pt x="55" y="221"/>
                  </a:lnTo>
                  <a:lnTo>
                    <a:pt x="55" y="286"/>
                  </a:lnTo>
                  <a:lnTo>
                    <a:pt x="55" y="353"/>
                  </a:lnTo>
                  <a:lnTo>
                    <a:pt x="55" y="3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13" name="Freeform 329"/>
            <p:cNvSpPr>
              <a:spLocks/>
            </p:cNvSpPr>
            <p:nvPr/>
          </p:nvSpPr>
          <p:spPr bwMode="auto">
            <a:xfrm>
              <a:off x="1173" y="3575"/>
              <a:ext cx="118" cy="79"/>
            </a:xfrm>
            <a:custGeom>
              <a:avLst/>
              <a:gdLst/>
              <a:ahLst/>
              <a:cxnLst>
                <a:cxn ang="0">
                  <a:pos x="55" y="177"/>
                </a:cxn>
                <a:cxn ang="0">
                  <a:pos x="65" y="162"/>
                </a:cxn>
                <a:cxn ang="0">
                  <a:pos x="135" y="130"/>
                </a:cxn>
                <a:cxn ang="0">
                  <a:pos x="144" y="126"/>
                </a:cxn>
                <a:cxn ang="0">
                  <a:pos x="153" y="122"/>
                </a:cxn>
                <a:cxn ang="0">
                  <a:pos x="162" y="117"/>
                </a:cxn>
                <a:cxn ang="0">
                  <a:pos x="171" y="114"/>
                </a:cxn>
                <a:cxn ang="0">
                  <a:pos x="345" y="37"/>
                </a:cxn>
                <a:cxn ang="0">
                  <a:pos x="354" y="34"/>
                </a:cxn>
                <a:cxn ang="0">
                  <a:pos x="363" y="29"/>
                </a:cxn>
                <a:cxn ang="0">
                  <a:pos x="372" y="26"/>
                </a:cxn>
                <a:cxn ang="0">
                  <a:pos x="421" y="5"/>
                </a:cxn>
                <a:cxn ang="0">
                  <a:pos x="430" y="2"/>
                </a:cxn>
                <a:cxn ang="0">
                  <a:pos x="440" y="0"/>
                </a:cxn>
                <a:cxn ang="0">
                  <a:pos x="449" y="0"/>
                </a:cxn>
                <a:cxn ang="0">
                  <a:pos x="458" y="1"/>
                </a:cxn>
                <a:cxn ang="0">
                  <a:pos x="514" y="16"/>
                </a:cxn>
                <a:cxn ang="0">
                  <a:pos x="529" y="27"/>
                </a:cxn>
                <a:cxn ang="0">
                  <a:pos x="602" y="157"/>
                </a:cxn>
                <a:cxn ang="0">
                  <a:pos x="616" y="169"/>
                </a:cxn>
                <a:cxn ang="0">
                  <a:pos x="632" y="177"/>
                </a:cxn>
                <a:cxn ang="0">
                  <a:pos x="693" y="189"/>
                </a:cxn>
                <a:cxn ang="0">
                  <a:pos x="704" y="200"/>
                </a:cxn>
                <a:cxn ang="0">
                  <a:pos x="705" y="226"/>
                </a:cxn>
                <a:cxn ang="0">
                  <a:pos x="701" y="243"/>
                </a:cxn>
                <a:cxn ang="0">
                  <a:pos x="688" y="256"/>
                </a:cxn>
                <a:cxn ang="0">
                  <a:pos x="280" y="470"/>
                </a:cxn>
                <a:cxn ang="0">
                  <a:pos x="270" y="474"/>
                </a:cxn>
                <a:cxn ang="0">
                  <a:pos x="260" y="475"/>
                </a:cxn>
                <a:cxn ang="0">
                  <a:pos x="251" y="475"/>
                </a:cxn>
                <a:cxn ang="0">
                  <a:pos x="7" y="437"/>
                </a:cxn>
                <a:cxn ang="0">
                  <a:pos x="0" y="431"/>
                </a:cxn>
                <a:cxn ang="0">
                  <a:pos x="5" y="423"/>
                </a:cxn>
                <a:cxn ang="0">
                  <a:pos x="44" y="400"/>
                </a:cxn>
                <a:cxn ang="0">
                  <a:pos x="53" y="384"/>
                </a:cxn>
                <a:cxn ang="0">
                  <a:pos x="54" y="185"/>
                </a:cxn>
              </a:cxnLst>
              <a:rect l="0" t="0" r="r" b="b"/>
              <a:pathLst>
                <a:path w="705" h="475">
                  <a:moveTo>
                    <a:pt x="54" y="185"/>
                  </a:moveTo>
                  <a:lnTo>
                    <a:pt x="55" y="177"/>
                  </a:lnTo>
                  <a:lnTo>
                    <a:pt x="59" y="169"/>
                  </a:lnTo>
                  <a:lnTo>
                    <a:pt x="65" y="162"/>
                  </a:lnTo>
                  <a:lnTo>
                    <a:pt x="72" y="158"/>
                  </a:lnTo>
                  <a:lnTo>
                    <a:pt x="135" y="130"/>
                  </a:lnTo>
                  <a:lnTo>
                    <a:pt x="140" y="127"/>
                  </a:lnTo>
                  <a:lnTo>
                    <a:pt x="144" y="126"/>
                  </a:lnTo>
                  <a:lnTo>
                    <a:pt x="149" y="124"/>
                  </a:lnTo>
                  <a:lnTo>
                    <a:pt x="153" y="122"/>
                  </a:lnTo>
                  <a:lnTo>
                    <a:pt x="158" y="119"/>
                  </a:lnTo>
                  <a:lnTo>
                    <a:pt x="162" y="117"/>
                  </a:lnTo>
                  <a:lnTo>
                    <a:pt x="167" y="116"/>
                  </a:lnTo>
                  <a:lnTo>
                    <a:pt x="171" y="114"/>
                  </a:lnTo>
                  <a:lnTo>
                    <a:pt x="340" y="40"/>
                  </a:lnTo>
                  <a:lnTo>
                    <a:pt x="345" y="37"/>
                  </a:lnTo>
                  <a:lnTo>
                    <a:pt x="350" y="36"/>
                  </a:lnTo>
                  <a:lnTo>
                    <a:pt x="354" y="34"/>
                  </a:lnTo>
                  <a:lnTo>
                    <a:pt x="359" y="32"/>
                  </a:lnTo>
                  <a:lnTo>
                    <a:pt x="363" y="29"/>
                  </a:lnTo>
                  <a:lnTo>
                    <a:pt x="368" y="27"/>
                  </a:lnTo>
                  <a:lnTo>
                    <a:pt x="372" y="26"/>
                  </a:lnTo>
                  <a:lnTo>
                    <a:pt x="377" y="24"/>
                  </a:lnTo>
                  <a:lnTo>
                    <a:pt x="421" y="5"/>
                  </a:lnTo>
                  <a:lnTo>
                    <a:pt x="425" y="4"/>
                  </a:lnTo>
                  <a:lnTo>
                    <a:pt x="430" y="2"/>
                  </a:lnTo>
                  <a:lnTo>
                    <a:pt x="434" y="1"/>
                  </a:lnTo>
                  <a:lnTo>
                    <a:pt x="440" y="0"/>
                  </a:lnTo>
                  <a:lnTo>
                    <a:pt x="444" y="0"/>
                  </a:lnTo>
                  <a:lnTo>
                    <a:pt x="449" y="0"/>
                  </a:lnTo>
                  <a:lnTo>
                    <a:pt x="453" y="0"/>
                  </a:lnTo>
                  <a:lnTo>
                    <a:pt x="458" y="1"/>
                  </a:lnTo>
                  <a:lnTo>
                    <a:pt x="506" y="13"/>
                  </a:lnTo>
                  <a:lnTo>
                    <a:pt x="514" y="16"/>
                  </a:lnTo>
                  <a:lnTo>
                    <a:pt x="522" y="20"/>
                  </a:lnTo>
                  <a:lnTo>
                    <a:pt x="529" y="27"/>
                  </a:lnTo>
                  <a:lnTo>
                    <a:pt x="535" y="34"/>
                  </a:lnTo>
                  <a:lnTo>
                    <a:pt x="602" y="157"/>
                  </a:lnTo>
                  <a:lnTo>
                    <a:pt x="608" y="163"/>
                  </a:lnTo>
                  <a:lnTo>
                    <a:pt x="616" y="169"/>
                  </a:lnTo>
                  <a:lnTo>
                    <a:pt x="624" y="173"/>
                  </a:lnTo>
                  <a:lnTo>
                    <a:pt x="632" y="177"/>
                  </a:lnTo>
                  <a:lnTo>
                    <a:pt x="685" y="186"/>
                  </a:lnTo>
                  <a:lnTo>
                    <a:pt x="693" y="189"/>
                  </a:lnTo>
                  <a:lnTo>
                    <a:pt x="699" y="194"/>
                  </a:lnTo>
                  <a:lnTo>
                    <a:pt x="704" y="200"/>
                  </a:lnTo>
                  <a:lnTo>
                    <a:pt x="705" y="208"/>
                  </a:lnTo>
                  <a:lnTo>
                    <a:pt x="705" y="226"/>
                  </a:lnTo>
                  <a:lnTo>
                    <a:pt x="704" y="235"/>
                  </a:lnTo>
                  <a:lnTo>
                    <a:pt x="701" y="243"/>
                  </a:lnTo>
                  <a:lnTo>
                    <a:pt x="695" y="251"/>
                  </a:lnTo>
                  <a:lnTo>
                    <a:pt x="688" y="256"/>
                  </a:lnTo>
                  <a:lnTo>
                    <a:pt x="284" y="469"/>
                  </a:lnTo>
                  <a:lnTo>
                    <a:pt x="280" y="470"/>
                  </a:lnTo>
                  <a:lnTo>
                    <a:pt x="275" y="473"/>
                  </a:lnTo>
                  <a:lnTo>
                    <a:pt x="270" y="474"/>
                  </a:lnTo>
                  <a:lnTo>
                    <a:pt x="266" y="474"/>
                  </a:lnTo>
                  <a:lnTo>
                    <a:pt x="260" y="475"/>
                  </a:lnTo>
                  <a:lnTo>
                    <a:pt x="256" y="475"/>
                  </a:lnTo>
                  <a:lnTo>
                    <a:pt x="251" y="475"/>
                  </a:lnTo>
                  <a:lnTo>
                    <a:pt x="247" y="475"/>
                  </a:lnTo>
                  <a:lnTo>
                    <a:pt x="7" y="437"/>
                  </a:lnTo>
                  <a:lnTo>
                    <a:pt x="2" y="434"/>
                  </a:lnTo>
                  <a:lnTo>
                    <a:pt x="0" y="431"/>
                  </a:lnTo>
                  <a:lnTo>
                    <a:pt x="1" y="428"/>
                  </a:lnTo>
                  <a:lnTo>
                    <a:pt x="5" y="423"/>
                  </a:lnTo>
                  <a:lnTo>
                    <a:pt x="37" y="405"/>
                  </a:lnTo>
                  <a:lnTo>
                    <a:pt x="44" y="400"/>
                  </a:lnTo>
                  <a:lnTo>
                    <a:pt x="49" y="392"/>
                  </a:lnTo>
                  <a:lnTo>
                    <a:pt x="53" y="384"/>
                  </a:lnTo>
                  <a:lnTo>
                    <a:pt x="54" y="375"/>
                  </a:lnTo>
                  <a:lnTo>
                    <a:pt x="54" y="185"/>
                  </a:lnTo>
                  <a:close/>
                </a:path>
              </a:pathLst>
            </a:custGeom>
            <a:solidFill>
              <a:srgbClr val="B5B5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14" name="Freeform 330"/>
            <p:cNvSpPr>
              <a:spLocks/>
            </p:cNvSpPr>
            <p:nvPr/>
          </p:nvSpPr>
          <p:spPr bwMode="auto">
            <a:xfrm>
              <a:off x="1173" y="3604"/>
              <a:ext cx="44" cy="50"/>
            </a:xfrm>
            <a:custGeom>
              <a:avLst/>
              <a:gdLst/>
              <a:ahLst/>
              <a:cxnLst>
                <a:cxn ang="0">
                  <a:pos x="54" y="15"/>
                </a:cxn>
                <a:cxn ang="0">
                  <a:pos x="55" y="8"/>
                </a:cxn>
                <a:cxn ang="0">
                  <a:pos x="59" y="2"/>
                </a:cxn>
                <a:cxn ang="0">
                  <a:pos x="65" y="0"/>
                </a:cxn>
                <a:cxn ang="0">
                  <a:pos x="73" y="0"/>
                </a:cxn>
                <a:cxn ang="0">
                  <a:pos x="129" y="16"/>
                </a:cxn>
                <a:cxn ang="0">
                  <a:pos x="137" y="19"/>
                </a:cxn>
                <a:cxn ang="0">
                  <a:pos x="144" y="25"/>
                </a:cxn>
                <a:cxn ang="0">
                  <a:pos x="151" y="32"/>
                </a:cxn>
                <a:cxn ang="0">
                  <a:pos x="154" y="39"/>
                </a:cxn>
                <a:cxn ang="0">
                  <a:pos x="195" y="190"/>
                </a:cxn>
                <a:cxn ang="0">
                  <a:pos x="198" y="199"/>
                </a:cxn>
                <a:cxn ang="0">
                  <a:pos x="203" y="207"/>
                </a:cxn>
                <a:cxn ang="0">
                  <a:pos x="210" y="214"/>
                </a:cxn>
                <a:cxn ang="0">
                  <a:pos x="217" y="218"/>
                </a:cxn>
                <a:cxn ang="0">
                  <a:pos x="245" y="233"/>
                </a:cxn>
                <a:cxn ang="0">
                  <a:pos x="251" y="237"/>
                </a:cxn>
                <a:cxn ang="0">
                  <a:pos x="257" y="245"/>
                </a:cxn>
                <a:cxn ang="0">
                  <a:pos x="261" y="253"/>
                </a:cxn>
                <a:cxn ang="0">
                  <a:pos x="263" y="262"/>
                </a:cxn>
                <a:cxn ang="0">
                  <a:pos x="265" y="288"/>
                </a:cxn>
                <a:cxn ang="0">
                  <a:pos x="264" y="296"/>
                </a:cxn>
                <a:cxn ang="0">
                  <a:pos x="260" y="302"/>
                </a:cxn>
                <a:cxn ang="0">
                  <a:pos x="254" y="304"/>
                </a:cxn>
                <a:cxn ang="0">
                  <a:pos x="247" y="305"/>
                </a:cxn>
                <a:cxn ang="0">
                  <a:pos x="7" y="267"/>
                </a:cxn>
                <a:cxn ang="0">
                  <a:pos x="2" y="264"/>
                </a:cxn>
                <a:cxn ang="0">
                  <a:pos x="0" y="261"/>
                </a:cxn>
                <a:cxn ang="0">
                  <a:pos x="1" y="258"/>
                </a:cxn>
                <a:cxn ang="0">
                  <a:pos x="5" y="253"/>
                </a:cxn>
                <a:cxn ang="0">
                  <a:pos x="37" y="235"/>
                </a:cxn>
                <a:cxn ang="0">
                  <a:pos x="44" y="230"/>
                </a:cxn>
                <a:cxn ang="0">
                  <a:pos x="49" y="222"/>
                </a:cxn>
                <a:cxn ang="0">
                  <a:pos x="53" y="214"/>
                </a:cxn>
                <a:cxn ang="0">
                  <a:pos x="54" y="205"/>
                </a:cxn>
                <a:cxn ang="0">
                  <a:pos x="54" y="15"/>
                </a:cxn>
              </a:cxnLst>
              <a:rect l="0" t="0" r="r" b="b"/>
              <a:pathLst>
                <a:path w="265" h="305">
                  <a:moveTo>
                    <a:pt x="54" y="15"/>
                  </a:moveTo>
                  <a:lnTo>
                    <a:pt x="55" y="8"/>
                  </a:lnTo>
                  <a:lnTo>
                    <a:pt x="59" y="2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129" y="16"/>
                  </a:lnTo>
                  <a:lnTo>
                    <a:pt x="137" y="19"/>
                  </a:lnTo>
                  <a:lnTo>
                    <a:pt x="144" y="25"/>
                  </a:lnTo>
                  <a:lnTo>
                    <a:pt x="151" y="32"/>
                  </a:lnTo>
                  <a:lnTo>
                    <a:pt x="154" y="39"/>
                  </a:lnTo>
                  <a:lnTo>
                    <a:pt x="195" y="190"/>
                  </a:lnTo>
                  <a:lnTo>
                    <a:pt x="198" y="199"/>
                  </a:lnTo>
                  <a:lnTo>
                    <a:pt x="203" y="207"/>
                  </a:lnTo>
                  <a:lnTo>
                    <a:pt x="210" y="214"/>
                  </a:lnTo>
                  <a:lnTo>
                    <a:pt x="217" y="218"/>
                  </a:lnTo>
                  <a:lnTo>
                    <a:pt x="245" y="233"/>
                  </a:lnTo>
                  <a:lnTo>
                    <a:pt x="251" y="237"/>
                  </a:lnTo>
                  <a:lnTo>
                    <a:pt x="257" y="245"/>
                  </a:lnTo>
                  <a:lnTo>
                    <a:pt x="261" y="253"/>
                  </a:lnTo>
                  <a:lnTo>
                    <a:pt x="263" y="262"/>
                  </a:lnTo>
                  <a:lnTo>
                    <a:pt x="265" y="288"/>
                  </a:lnTo>
                  <a:lnTo>
                    <a:pt x="264" y="296"/>
                  </a:lnTo>
                  <a:lnTo>
                    <a:pt x="260" y="302"/>
                  </a:lnTo>
                  <a:lnTo>
                    <a:pt x="254" y="304"/>
                  </a:lnTo>
                  <a:lnTo>
                    <a:pt x="247" y="305"/>
                  </a:lnTo>
                  <a:lnTo>
                    <a:pt x="7" y="267"/>
                  </a:lnTo>
                  <a:lnTo>
                    <a:pt x="2" y="264"/>
                  </a:lnTo>
                  <a:lnTo>
                    <a:pt x="0" y="261"/>
                  </a:lnTo>
                  <a:lnTo>
                    <a:pt x="1" y="258"/>
                  </a:lnTo>
                  <a:lnTo>
                    <a:pt x="5" y="253"/>
                  </a:lnTo>
                  <a:lnTo>
                    <a:pt x="37" y="235"/>
                  </a:lnTo>
                  <a:lnTo>
                    <a:pt x="44" y="230"/>
                  </a:lnTo>
                  <a:lnTo>
                    <a:pt x="49" y="222"/>
                  </a:lnTo>
                  <a:lnTo>
                    <a:pt x="53" y="214"/>
                  </a:lnTo>
                  <a:lnTo>
                    <a:pt x="54" y="205"/>
                  </a:lnTo>
                  <a:lnTo>
                    <a:pt x="54" y="15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15" name="Freeform 331"/>
            <p:cNvSpPr>
              <a:spLocks/>
            </p:cNvSpPr>
            <p:nvPr/>
          </p:nvSpPr>
          <p:spPr bwMode="auto">
            <a:xfrm>
              <a:off x="1217" y="3608"/>
              <a:ext cx="74" cy="46"/>
            </a:xfrm>
            <a:custGeom>
              <a:avLst/>
              <a:gdLst/>
              <a:ahLst/>
              <a:cxnLst>
                <a:cxn ang="0">
                  <a:pos x="0" y="236"/>
                </a:cxn>
                <a:cxn ang="0">
                  <a:pos x="1" y="227"/>
                </a:cxn>
                <a:cxn ang="0">
                  <a:pos x="4" y="219"/>
                </a:cxn>
                <a:cxn ang="0">
                  <a:pos x="10" y="213"/>
                </a:cxn>
                <a:cxn ang="0">
                  <a:pos x="17" y="207"/>
                </a:cxn>
                <a:cxn ang="0">
                  <a:pos x="424" y="2"/>
                </a:cxn>
                <a:cxn ang="0">
                  <a:pos x="431" y="0"/>
                </a:cxn>
                <a:cxn ang="0">
                  <a:pos x="436" y="1"/>
                </a:cxn>
                <a:cxn ang="0">
                  <a:pos x="441" y="6"/>
                </a:cxn>
                <a:cxn ang="0">
                  <a:pos x="442" y="12"/>
                </a:cxn>
                <a:cxn ang="0">
                  <a:pos x="442" y="30"/>
                </a:cxn>
                <a:cxn ang="0">
                  <a:pos x="441" y="39"/>
                </a:cxn>
                <a:cxn ang="0">
                  <a:pos x="438" y="47"/>
                </a:cxn>
                <a:cxn ang="0">
                  <a:pos x="432" y="55"/>
                </a:cxn>
                <a:cxn ang="0">
                  <a:pos x="425" y="60"/>
                </a:cxn>
                <a:cxn ang="0">
                  <a:pos x="21" y="273"/>
                </a:cxn>
                <a:cxn ang="0">
                  <a:pos x="14" y="276"/>
                </a:cxn>
                <a:cxn ang="0">
                  <a:pos x="9" y="273"/>
                </a:cxn>
                <a:cxn ang="0">
                  <a:pos x="4" y="269"/>
                </a:cxn>
                <a:cxn ang="0">
                  <a:pos x="2" y="262"/>
                </a:cxn>
                <a:cxn ang="0">
                  <a:pos x="0" y="236"/>
                </a:cxn>
              </a:cxnLst>
              <a:rect l="0" t="0" r="r" b="b"/>
              <a:pathLst>
                <a:path w="442" h="276">
                  <a:moveTo>
                    <a:pt x="0" y="236"/>
                  </a:moveTo>
                  <a:lnTo>
                    <a:pt x="1" y="227"/>
                  </a:lnTo>
                  <a:lnTo>
                    <a:pt x="4" y="219"/>
                  </a:lnTo>
                  <a:lnTo>
                    <a:pt x="10" y="213"/>
                  </a:lnTo>
                  <a:lnTo>
                    <a:pt x="17" y="207"/>
                  </a:lnTo>
                  <a:lnTo>
                    <a:pt x="424" y="2"/>
                  </a:lnTo>
                  <a:lnTo>
                    <a:pt x="431" y="0"/>
                  </a:lnTo>
                  <a:lnTo>
                    <a:pt x="436" y="1"/>
                  </a:lnTo>
                  <a:lnTo>
                    <a:pt x="441" y="6"/>
                  </a:lnTo>
                  <a:lnTo>
                    <a:pt x="442" y="12"/>
                  </a:lnTo>
                  <a:lnTo>
                    <a:pt x="442" y="30"/>
                  </a:lnTo>
                  <a:lnTo>
                    <a:pt x="441" y="39"/>
                  </a:lnTo>
                  <a:lnTo>
                    <a:pt x="438" y="47"/>
                  </a:lnTo>
                  <a:lnTo>
                    <a:pt x="432" y="55"/>
                  </a:lnTo>
                  <a:lnTo>
                    <a:pt x="425" y="60"/>
                  </a:lnTo>
                  <a:lnTo>
                    <a:pt x="21" y="273"/>
                  </a:lnTo>
                  <a:lnTo>
                    <a:pt x="14" y="276"/>
                  </a:lnTo>
                  <a:lnTo>
                    <a:pt x="9" y="273"/>
                  </a:lnTo>
                  <a:lnTo>
                    <a:pt x="4" y="269"/>
                  </a:lnTo>
                  <a:lnTo>
                    <a:pt x="2" y="262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16" name="Freeform 332"/>
            <p:cNvSpPr>
              <a:spLocks/>
            </p:cNvSpPr>
            <p:nvPr/>
          </p:nvSpPr>
          <p:spPr bwMode="auto">
            <a:xfrm>
              <a:off x="1233" y="3575"/>
              <a:ext cx="41" cy="38"/>
            </a:xfrm>
            <a:custGeom>
              <a:avLst/>
              <a:gdLst/>
              <a:ahLst/>
              <a:cxnLst>
                <a:cxn ang="0">
                  <a:pos x="141" y="223"/>
                </a:cxn>
                <a:cxn ang="0">
                  <a:pos x="138" y="224"/>
                </a:cxn>
                <a:cxn ang="0">
                  <a:pos x="133" y="226"/>
                </a:cxn>
                <a:cxn ang="0">
                  <a:pos x="128" y="226"/>
                </a:cxn>
                <a:cxn ang="0">
                  <a:pos x="123" y="227"/>
                </a:cxn>
                <a:cxn ang="0">
                  <a:pos x="118" y="227"/>
                </a:cxn>
                <a:cxn ang="0">
                  <a:pos x="113" y="227"/>
                </a:cxn>
                <a:cxn ang="0">
                  <a:pos x="108" y="227"/>
                </a:cxn>
                <a:cxn ang="0">
                  <a:pos x="104" y="226"/>
                </a:cxn>
                <a:cxn ang="0">
                  <a:pos x="33" y="205"/>
                </a:cxn>
                <a:cxn ang="0">
                  <a:pos x="25" y="202"/>
                </a:cxn>
                <a:cxn ang="0">
                  <a:pos x="18" y="196"/>
                </a:cxn>
                <a:cxn ang="0">
                  <a:pos x="13" y="188"/>
                </a:cxn>
                <a:cxn ang="0">
                  <a:pos x="11" y="180"/>
                </a:cxn>
                <a:cxn ang="0">
                  <a:pos x="0" y="51"/>
                </a:cxn>
                <a:cxn ang="0">
                  <a:pos x="1" y="43"/>
                </a:cxn>
                <a:cxn ang="0">
                  <a:pos x="3" y="35"/>
                </a:cxn>
                <a:cxn ang="0">
                  <a:pos x="9" y="28"/>
                </a:cxn>
                <a:cxn ang="0">
                  <a:pos x="16" y="24"/>
                </a:cxn>
                <a:cxn ang="0">
                  <a:pos x="60" y="5"/>
                </a:cxn>
                <a:cxn ang="0">
                  <a:pos x="64" y="4"/>
                </a:cxn>
                <a:cxn ang="0">
                  <a:pos x="69" y="2"/>
                </a:cxn>
                <a:cxn ang="0">
                  <a:pos x="73" y="1"/>
                </a:cxn>
                <a:cxn ang="0">
                  <a:pos x="79" y="0"/>
                </a:cxn>
                <a:cxn ang="0">
                  <a:pos x="83" y="0"/>
                </a:cxn>
                <a:cxn ang="0">
                  <a:pos x="88" y="0"/>
                </a:cxn>
                <a:cxn ang="0">
                  <a:pos x="92" y="0"/>
                </a:cxn>
                <a:cxn ang="0">
                  <a:pos x="97" y="1"/>
                </a:cxn>
                <a:cxn ang="0">
                  <a:pos x="145" y="13"/>
                </a:cxn>
                <a:cxn ang="0">
                  <a:pos x="153" y="16"/>
                </a:cxn>
                <a:cxn ang="0">
                  <a:pos x="161" y="20"/>
                </a:cxn>
                <a:cxn ang="0">
                  <a:pos x="168" y="27"/>
                </a:cxn>
                <a:cxn ang="0">
                  <a:pos x="174" y="34"/>
                </a:cxn>
                <a:cxn ang="0">
                  <a:pos x="241" y="157"/>
                </a:cxn>
                <a:cxn ang="0">
                  <a:pos x="244" y="163"/>
                </a:cxn>
                <a:cxn ang="0">
                  <a:pos x="244" y="170"/>
                </a:cxn>
                <a:cxn ang="0">
                  <a:pos x="240" y="177"/>
                </a:cxn>
                <a:cxn ang="0">
                  <a:pos x="233" y="181"/>
                </a:cxn>
                <a:cxn ang="0">
                  <a:pos x="141" y="223"/>
                </a:cxn>
              </a:cxnLst>
              <a:rect l="0" t="0" r="r" b="b"/>
              <a:pathLst>
                <a:path w="244" h="227">
                  <a:moveTo>
                    <a:pt x="141" y="223"/>
                  </a:moveTo>
                  <a:lnTo>
                    <a:pt x="138" y="224"/>
                  </a:lnTo>
                  <a:lnTo>
                    <a:pt x="133" y="226"/>
                  </a:lnTo>
                  <a:lnTo>
                    <a:pt x="128" y="226"/>
                  </a:lnTo>
                  <a:lnTo>
                    <a:pt x="123" y="227"/>
                  </a:lnTo>
                  <a:lnTo>
                    <a:pt x="118" y="227"/>
                  </a:lnTo>
                  <a:lnTo>
                    <a:pt x="113" y="227"/>
                  </a:lnTo>
                  <a:lnTo>
                    <a:pt x="108" y="227"/>
                  </a:lnTo>
                  <a:lnTo>
                    <a:pt x="104" y="226"/>
                  </a:lnTo>
                  <a:lnTo>
                    <a:pt x="33" y="205"/>
                  </a:lnTo>
                  <a:lnTo>
                    <a:pt x="25" y="202"/>
                  </a:lnTo>
                  <a:lnTo>
                    <a:pt x="18" y="196"/>
                  </a:lnTo>
                  <a:lnTo>
                    <a:pt x="13" y="188"/>
                  </a:lnTo>
                  <a:lnTo>
                    <a:pt x="11" y="180"/>
                  </a:lnTo>
                  <a:lnTo>
                    <a:pt x="0" y="51"/>
                  </a:lnTo>
                  <a:lnTo>
                    <a:pt x="1" y="43"/>
                  </a:lnTo>
                  <a:lnTo>
                    <a:pt x="3" y="35"/>
                  </a:lnTo>
                  <a:lnTo>
                    <a:pt x="9" y="28"/>
                  </a:lnTo>
                  <a:lnTo>
                    <a:pt x="16" y="24"/>
                  </a:lnTo>
                  <a:lnTo>
                    <a:pt x="60" y="5"/>
                  </a:lnTo>
                  <a:lnTo>
                    <a:pt x="64" y="4"/>
                  </a:lnTo>
                  <a:lnTo>
                    <a:pt x="69" y="2"/>
                  </a:lnTo>
                  <a:lnTo>
                    <a:pt x="73" y="1"/>
                  </a:lnTo>
                  <a:lnTo>
                    <a:pt x="79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7" y="1"/>
                  </a:lnTo>
                  <a:lnTo>
                    <a:pt x="145" y="13"/>
                  </a:lnTo>
                  <a:lnTo>
                    <a:pt x="153" y="16"/>
                  </a:lnTo>
                  <a:lnTo>
                    <a:pt x="161" y="20"/>
                  </a:lnTo>
                  <a:lnTo>
                    <a:pt x="168" y="27"/>
                  </a:lnTo>
                  <a:lnTo>
                    <a:pt x="174" y="34"/>
                  </a:lnTo>
                  <a:lnTo>
                    <a:pt x="241" y="157"/>
                  </a:lnTo>
                  <a:lnTo>
                    <a:pt x="244" y="163"/>
                  </a:lnTo>
                  <a:lnTo>
                    <a:pt x="244" y="170"/>
                  </a:lnTo>
                  <a:lnTo>
                    <a:pt x="240" y="177"/>
                  </a:lnTo>
                  <a:lnTo>
                    <a:pt x="233" y="181"/>
                  </a:lnTo>
                  <a:lnTo>
                    <a:pt x="141" y="22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17" name="Freeform 333"/>
            <p:cNvSpPr>
              <a:spLocks/>
            </p:cNvSpPr>
            <p:nvPr/>
          </p:nvSpPr>
          <p:spPr bwMode="auto">
            <a:xfrm>
              <a:off x="1233" y="3581"/>
              <a:ext cx="20" cy="32"/>
            </a:xfrm>
            <a:custGeom>
              <a:avLst/>
              <a:gdLst/>
              <a:ahLst/>
              <a:cxnLst>
                <a:cxn ang="0">
                  <a:pos x="104" y="190"/>
                </a:cxn>
                <a:cxn ang="0">
                  <a:pos x="112" y="191"/>
                </a:cxn>
                <a:cxn ang="0">
                  <a:pos x="116" y="188"/>
                </a:cxn>
                <a:cxn ang="0">
                  <a:pos x="118" y="184"/>
                </a:cxn>
                <a:cxn ang="0">
                  <a:pos x="118" y="177"/>
                </a:cxn>
                <a:cxn ang="0">
                  <a:pos x="83" y="36"/>
                </a:cxn>
                <a:cxn ang="0">
                  <a:pos x="80" y="28"/>
                </a:cxn>
                <a:cxn ang="0">
                  <a:pos x="74" y="22"/>
                </a:cxn>
                <a:cxn ang="0">
                  <a:pos x="68" y="15"/>
                </a:cxn>
                <a:cxn ang="0">
                  <a:pos x="60" y="11"/>
                </a:cxn>
                <a:cxn ang="0">
                  <a:pos x="17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1" y="8"/>
                </a:cxn>
                <a:cxn ang="0">
                  <a:pos x="0" y="15"/>
                </a:cxn>
                <a:cxn ang="0">
                  <a:pos x="11" y="144"/>
                </a:cxn>
                <a:cxn ang="0">
                  <a:pos x="13" y="152"/>
                </a:cxn>
                <a:cxn ang="0">
                  <a:pos x="18" y="160"/>
                </a:cxn>
                <a:cxn ang="0">
                  <a:pos x="25" y="166"/>
                </a:cxn>
                <a:cxn ang="0">
                  <a:pos x="33" y="169"/>
                </a:cxn>
                <a:cxn ang="0">
                  <a:pos x="104" y="190"/>
                </a:cxn>
              </a:cxnLst>
              <a:rect l="0" t="0" r="r" b="b"/>
              <a:pathLst>
                <a:path w="118" h="191">
                  <a:moveTo>
                    <a:pt x="104" y="190"/>
                  </a:moveTo>
                  <a:lnTo>
                    <a:pt x="112" y="191"/>
                  </a:lnTo>
                  <a:lnTo>
                    <a:pt x="116" y="188"/>
                  </a:lnTo>
                  <a:lnTo>
                    <a:pt x="118" y="184"/>
                  </a:lnTo>
                  <a:lnTo>
                    <a:pt x="118" y="177"/>
                  </a:lnTo>
                  <a:lnTo>
                    <a:pt x="83" y="36"/>
                  </a:lnTo>
                  <a:lnTo>
                    <a:pt x="80" y="28"/>
                  </a:lnTo>
                  <a:lnTo>
                    <a:pt x="74" y="22"/>
                  </a:lnTo>
                  <a:lnTo>
                    <a:pt x="68" y="15"/>
                  </a:lnTo>
                  <a:lnTo>
                    <a:pt x="60" y="11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1" y="144"/>
                  </a:lnTo>
                  <a:lnTo>
                    <a:pt x="13" y="152"/>
                  </a:lnTo>
                  <a:lnTo>
                    <a:pt x="18" y="160"/>
                  </a:lnTo>
                  <a:lnTo>
                    <a:pt x="25" y="166"/>
                  </a:lnTo>
                  <a:lnTo>
                    <a:pt x="33" y="169"/>
                  </a:lnTo>
                  <a:lnTo>
                    <a:pt x="104" y="190"/>
                  </a:lnTo>
                  <a:close/>
                </a:path>
              </a:pathLst>
            </a:custGeom>
            <a:solidFill>
              <a:srgbClr val="EDED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18" name="Freeform 334"/>
            <p:cNvSpPr>
              <a:spLocks/>
            </p:cNvSpPr>
            <p:nvPr/>
          </p:nvSpPr>
          <p:spPr bwMode="auto">
            <a:xfrm>
              <a:off x="1208" y="3605"/>
              <a:ext cx="81" cy="38"/>
            </a:xfrm>
            <a:custGeom>
              <a:avLst/>
              <a:gdLst/>
              <a:ahLst/>
              <a:cxnLst>
                <a:cxn ang="0">
                  <a:pos x="118" y="132"/>
                </a:cxn>
                <a:cxn ang="0">
                  <a:pos x="88" y="82"/>
                </a:cxn>
                <a:cxn ang="0">
                  <a:pos x="85" y="75"/>
                </a:cxn>
                <a:cxn ang="0">
                  <a:pos x="85" y="67"/>
                </a:cxn>
                <a:cxn ang="0">
                  <a:pos x="89" y="60"/>
                </a:cxn>
                <a:cxn ang="0">
                  <a:pos x="95" y="56"/>
                </a:cxn>
                <a:cxn ang="0">
                  <a:pos x="146" y="32"/>
                </a:cxn>
                <a:cxn ang="0">
                  <a:pos x="151" y="31"/>
                </a:cxn>
                <a:cxn ang="0">
                  <a:pos x="155" y="30"/>
                </a:cxn>
                <a:cxn ang="0">
                  <a:pos x="160" y="29"/>
                </a:cxn>
                <a:cxn ang="0">
                  <a:pos x="164" y="28"/>
                </a:cxn>
                <a:cxn ang="0">
                  <a:pos x="170" y="28"/>
                </a:cxn>
                <a:cxn ang="0">
                  <a:pos x="175" y="28"/>
                </a:cxn>
                <a:cxn ang="0">
                  <a:pos x="179" y="28"/>
                </a:cxn>
                <a:cxn ang="0">
                  <a:pos x="184" y="29"/>
                </a:cxn>
                <a:cxn ang="0">
                  <a:pos x="255" y="50"/>
                </a:cxn>
                <a:cxn ang="0">
                  <a:pos x="259" y="51"/>
                </a:cxn>
                <a:cxn ang="0">
                  <a:pos x="264" y="51"/>
                </a:cxn>
                <a:cxn ang="0">
                  <a:pos x="269" y="51"/>
                </a:cxn>
                <a:cxn ang="0">
                  <a:pos x="274" y="51"/>
                </a:cxn>
                <a:cxn ang="0">
                  <a:pos x="279" y="50"/>
                </a:cxn>
                <a:cxn ang="0">
                  <a:pos x="284" y="50"/>
                </a:cxn>
                <a:cxn ang="0">
                  <a:pos x="289" y="48"/>
                </a:cxn>
                <a:cxn ang="0">
                  <a:pos x="292" y="47"/>
                </a:cxn>
                <a:cxn ang="0">
                  <a:pos x="384" y="5"/>
                </a:cxn>
                <a:cxn ang="0">
                  <a:pos x="389" y="4"/>
                </a:cxn>
                <a:cxn ang="0">
                  <a:pos x="394" y="2"/>
                </a:cxn>
                <a:cxn ang="0">
                  <a:pos x="398" y="1"/>
                </a:cxn>
                <a:cxn ang="0">
                  <a:pos x="404" y="1"/>
                </a:cxn>
                <a:cxn ang="0">
                  <a:pos x="408" y="0"/>
                </a:cxn>
                <a:cxn ang="0">
                  <a:pos x="413" y="0"/>
                </a:cxn>
                <a:cxn ang="0">
                  <a:pos x="417" y="0"/>
                </a:cxn>
                <a:cxn ang="0">
                  <a:pos x="422" y="1"/>
                </a:cxn>
                <a:cxn ang="0">
                  <a:pos x="475" y="10"/>
                </a:cxn>
                <a:cxn ang="0">
                  <a:pos x="482" y="12"/>
                </a:cxn>
                <a:cxn ang="0">
                  <a:pos x="484" y="14"/>
                </a:cxn>
                <a:cxn ang="0">
                  <a:pos x="483" y="18"/>
                </a:cxn>
                <a:cxn ang="0">
                  <a:pos x="477" y="22"/>
                </a:cxn>
                <a:cxn ang="0">
                  <a:pos x="70" y="227"/>
                </a:cxn>
                <a:cxn ang="0">
                  <a:pos x="65" y="229"/>
                </a:cxn>
                <a:cxn ang="0">
                  <a:pos x="60" y="230"/>
                </a:cxn>
                <a:cxn ang="0">
                  <a:pos x="56" y="230"/>
                </a:cxn>
                <a:cxn ang="0">
                  <a:pos x="51" y="230"/>
                </a:cxn>
                <a:cxn ang="0">
                  <a:pos x="47" y="230"/>
                </a:cxn>
                <a:cxn ang="0">
                  <a:pos x="42" y="229"/>
                </a:cxn>
                <a:cxn ang="0">
                  <a:pos x="38" y="228"/>
                </a:cxn>
                <a:cxn ang="0">
                  <a:pos x="35" y="227"/>
                </a:cxn>
                <a:cxn ang="0">
                  <a:pos x="7" y="212"/>
                </a:cxn>
                <a:cxn ang="0">
                  <a:pos x="2" y="208"/>
                </a:cxn>
                <a:cxn ang="0">
                  <a:pos x="0" y="203"/>
                </a:cxn>
                <a:cxn ang="0">
                  <a:pos x="2" y="199"/>
                </a:cxn>
                <a:cxn ang="0">
                  <a:pos x="7" y="194"/>
                </a:cxn>
                <a:cxn ang="0">
                  <a:pos x="118" y="132"/>
                </a:cxn>
              </a:cxnLst>
              <a:rect l="0" t="0" r="r" b="b"/>
              <a:pathLst>
                <a:path w="484" h="230">
                  <a:moveTo>
                    <a:pt x="118" y="132"/>
                  </a:moveTo>
                  <a:lnTo>
                    <a:pt x="88" y="82"/>
                  </a:lnTo>
                  <a:lnTo>
                    <a:pt x="85" y="75"/>
                  </a:lnTo>
                  <a:lnTo>
                    <a:pt x="85" y="67"/>
                  </a:lnTo>
                  <a:lnTo>
                    <a:pt x="89" y="60"/>
                  </a:lnTo>
                  <a:lnTo>
                    <a:pt x="95" y="56"/>
                  </a:lnTo>
                  <a:lnTo>
                    <a:pt x="146" y="32"/>
                  </a:lnTo>
                  <a:lnTo>
                    <a:pt x="151" y="31"/>
                  </a:lnTo>
                  <a:lnTo>
                    <a:pt x="155" y="30"/>
                  </a:lnTo>
                  <a:lnTo>
                    <a:pt x="160" y="29"/>
                  </a:lnTo>
                  <a:lnTo>
                    <a:pt x="164" y="28"/>
                  </a:lnTo>
                  <a:lnTo>
                    <a:pt x="170" y="28"/>
                  </a:lnTo>
                  <a:lnTo>
                    <a:pt x="175" y="28"/>
                  </a:lnTo>
                  <a:lnTo>
                    <a:pt x="179" y="28"/>
                  </a:lnTo>
                  <a:lnTo>
                    <a:pt x="184" y="29"/>
                  </a:lnTo>
                  <a:lnTo>
                    <a:pt x="255" y="50"/>
                  </a:lnTo>
                  <a:lnTo>
                    <a:pt x="259" y="51"/>
                  </a:lnTo>
                  <a:lnTo>
                    <a:pt x="264" y="51"/>
                  </a:lnTo>
                  <a:lnTo>
                    <a:pt x="269" y="51"/>
                  </a:lnTo>
                  <a:lnTo>
                    <a:pt x="274" y="51"/>
                  </a:lnTo>
                  <a:lnTo>
                    <a:pt x="279" y="50"/>
                  </a:lnTo>
                  <a:lnTo>
                    <a:pt x="284" y="50"/>
                  </a:lnTo>
                  <a:lnTo>
                    <a:pt x="289" y="48"/>
                  </a:lnTo>
                  <a:lnTo>
                    <a:pt x="292" y="47"/>
                  </a:lnTo>
                  <a:lnTo>
                    <a:pt x="384" y="5"/>
                  </a:lnTo>
                  <a:lnTo>
                    <a:pt x="389" y="4"/>
                  </a:lnTo>
                  <a:lnTo>
                    <a:pt x="394" y="2"/>
                  </a:lnTo>
                  <a:lnTo>
                    <a:pt x="398" y="1"/>
                  </a:lnTo>
                  <a:lnTo>
                    <a:pt x="404" y="1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1"/>
                  </a:lnTo>
                  <a:lnTo>
                    <a:pt x="475" y="10"/>
                  </a:lnTo>
                  <a:lnTo>
                    <a:pt x="482" y="12"/>
                  </a:lnTo>
                  <a:lnTo>
                    <a:pt x="484" y="14"/>
                  </a:lnTo>
                  <a:lnTo>
                    <a:pt x="483" y="18"/>
                  </a:lnTo>
                  <a:lnTo>
                    <a:pt x="477" y="22"/>
                  </a:lnTo>
                  <a:lnTo>
                    <a:pt x="70" y="227"/>
                  </a:lnTo>
                  <a:lnTo>
                    <a:pt x="65" y="229"/>
                  </a:lnTo>
                  <a:lnTo>
                    <a:pt x="60" y="230"/>
                  </a:lnTo>
                  <a:lnTo>
                    <a:pt x="56" y="230"/>
                  </a:lnTo>
                  <a:lnTo>
                    <a:pt x="51" y="230"/>
                  </a:lnTo>
                  <a:lnTo>
                    <a:pt x="47" y="230"/>
                  </a:lnTo>
                  <a:lnTo>
                    <a:pt x="42" y="229"/>
                  </a:lnTo>
                  <a:lnTo>
                    <a:pt x="38" y="228"/>
                  </a:lnTo>
                  <a:lnTo>
                    <a:pt x="35" y="227"/>
                  </a:lnTo>
                  <a:lnTo>
                    <a:pt x="7" y="212"/>
                  </a:lnTo>
                  <a:lnTo>
                    <a:pt x="2" y="208"/>
                  </a:lnTo>
                  <a:lnTo>
                    <a:pt x="0" y="203"/>
                  </a:lnTo>
                  <a:lnTo>
                    <a:pt x="2" y="199"/>
                  </a:lnTo>
                  <a:lnTo>
                    <a:pt x="7" y="194"/>
                  </a:lnTo>
                  <a:lnTo>
                    <a:pt x="118" y="132"/>
                  </a:lnTo>
                  <a:close/>
                </a:path>
              </a:pathLst>
            </a:custGeom>
            <a:solidFill>
              <a:srgbClr val="F9F9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19" name="Freeform 335"/>
            <p:cNvSpPr>
              <a:spLocks/>
            </p:cNvSpPr>
            <p:nvPr/>
          </p:nvSpPr>
          <p:spPr bwMode="auto">
            <a:xfrm>
              <a:off x="1184" y="3596"/>
              <a:ext cx="43" cy="41"/>
            </a:xfrm>
            <a:custGeom>
              <a:avLst/>
              <a:gdLst/>
              <a:ahLst/>
              <a:cxnLst>
                <a:cxn ang="0">
                  <a:pos x="9" y="44"/>
                </a:cxn>
                <a:cxn ang="0">
                  <a:pos x="2" y="42"/>
                </a:cxn>
                <a:cxn ang="0">
                  <a:pos x="0" y="38"/>
                </a:cxn>
                <a:cxn ang="0">
                  <a:pos x="2" y="35"/>
                </a:cxn>
                <a:cxn ang="0">
                  <a:pos x="8" y="32"/>
                </a:cxn>
                <a:cxn ang="0">
                  <a:pos x="71" y="4"/>
                </a:cxn>
                <a:cxn ang="0">
                  <a:pos x="76" y="2"/>
                </a:cxn>
                <a:cxn ang="0">
                  <a:pos x="80" y="1"/>
                </a:cxn>
                <a:cxn ang="0">
                  <a:pos x="85" y="0"/>
                </a:cxn>
                <a:cxn ang="0">
                  <a:pos x="89" y="0"/>
                </a:cxn>
                <a:cxn ang="0">
                  <a:pos x="94" y="0"/>
                </a:cxn>
                <a:cxn ang="0">
                  <a:pos x="98" y="1"/>
                </a:cxn>
                <a:cxn ang="0">
                  <a:pos x="103" y="2"/>
                </a:cxn>
                <a:cxn ang="0">
                  <a:pos x="107" y="4"/>
                </a:cxn>
                <a:cxn ang="0">
                  <a:pos x="155" y="23"/>
                </a:cxn>
                <a:cxn ang="0">
                  <a:pos x="162" y="26"/>
                </a:cxn>
                <a:cxn ang="0">
                  <a:pos x="171" y="33"/>
                </a:cxn>
                <a:cxn ang="0">
                  <a:pos x="178" y="40"/>
                </a:cxn>
                <a:cxn ang="0">
                  <a:pos x="184" y="46"/>
                </a:cxn>
                <a:cxn ang="0">
                  <a:pos x="213" y="98"/>
                </a:cxn>
                <a:cxn ang="0">
                  <a:pos x="218" y="106"/>
                </a:cxn>
                <a:cxn ang="0">
                  <a:pos x="223" y="115"/>
                </a:cxn>
                <a:cxn ang="0">
                  <a:pos x="229" y="124"/>
                </a:cxn>
                <a:cxn ang="0">
                  <a:pos x="234" y="132"/>
                </a:cxn>
                <a:cxn ang="0">
                  <a:pos x="254" y="166"/>
                </a:cxn>
                <a:cxn ang="0">
                  <a:pos x="256" y="172"/>
                </a:cxn>
                <a:cxn ang="0">
                  <a:pos x="256" y="180"/>
                </a:cxn>
                <a:cxn ang="0">
                  <a:pos x="253" y="187"/>
                </a:cxn>
                <a:cxn ang="0">
                  <a:pos x="247" y="193"/>
                </a:cxn>
                <a:cxn ang="0">
                  <a:pos x="153" y="244"/>
                </a:cxn>
                <a:cxn ang="0">
                  <a:pos x="146" y="247"/>
                </a:cxn>
                <a:cxn ang="0">
                  <a:pos x="139" y="245"/>
                </a:cxn>
                <a:cxn ang="0">
                  <a:pos x="134" y="241"/>
                </a:cxn>
                <a:cxn ang="0">
                  <a:pos x="131" y="234"/>
                </a:cxn>
                <a:cxn ang="0">
                  <a:pos x="90" y="83"/>
                </a:cxn>
                <a:cxn ang="0">
                  <a:pos x="87" y="76"/>
                </a:cxn>
                <a:cxn ang="0">
                  <a:pos x="80" y="69"/>
                </a:cxn>
                <a:cxn ang="0">
                  <a:pos x="73" y="63"/>
                </a:cxn>
                <a:cxn ang="0">
                  <a:pos x="65" y="60"/>
                </a:cxn>
                <a:cxn ang="0">
                  <a:pos x="9" y="44"/>
                </a:cxn>
              </a:cxnLst>
              <a:rect l="0" t="0" r="r" b="b"/>
              <a:pathLst>
                <a:path w="256" h="247">
                  <a:moveTo>
                    <a:pt x="9" y="44"/>
                  </a:moveTo>
                  <a:lnTo>
                    <a:pt x="2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2"/>
                  </a:lnTo>
                  <a:lnTo>
                    <a:pt x="71" y="4"/>
                  </a:lnTo>
                  <a:lnTo>
                    <a:pt x="76" y="2"/>
                  </a:lnTo>
                  <a:lnTo>
                    <a:pt x="80" y="1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4" y="0"/>
                  </a:lnTo>
                  <a:lnTo>
                    <a:pt x="98" y="1"/>
                  </a:lnTo>
                  <a:lnTo>
                    <a:pt x="103" y="2"/>
                  </a:lnTo>
                  <a:lnTo>
                    <a:pt x="107" y="4"/>
                  </a:lnTo>
                  <a:lnTo>
                    <a:pt x="155" y="23"/>
                  </a:lnTo>
                  <a:lnTo>
                    <a:pt x="162" y="26"/>
                  </a:lnTo>
                  <a:lnTo>
                    <a:pt x="171" y="33"/>
                  </a:lnTo>
                  <a:lnTo>
                    <a:pt x="178" y="40"/>
                  </a:lnTo>
                  <a:lnTo>
                    <a:pt x="184" y="46"/>
                  </a:lnTo>
                  <a:lnTo>
                    <a:pt x="213" y="98"/>
                  </a:lnTo>
                  <a:lnTo>
                    <a:pt x="218" y="106"/>
                  </a:lnTo>
                  <a:lnTo>
                    <a:pt x="223" y="115"/>
                  </a:lnTo>
                  <a:lnTo>
                    <a:pt x="229" y="124"/>
                  </a:lnTo>
                  <a:lnTo>
                    <a:pt x="234" y="132"/>
                  </a:lnTo>
                  <a:lnTo>
                    <a:pt x="254" y="166"/>
                  </a:lnTo>
                  <a:lnTo>
                    <a:pt x="256" y="172"/>
                  </a:lnTo>
                  <a:lnTo>
                    <a:pt x="256" y="180"/>
                  </a:lnTo>
                  <a:lnTo>
                    <a:pt x="253" y="187"/>
                  </a:lnTo>
                  <a:lnTo>
                    <a:pt x="247" y="193"/>
                  </a:lnTo>
                  <a:lnTo>
                    <a:pt x="153" y="244"/>
                  </a:lnTo>
                  <a:lnTo>
                    <a:pt x="146" y="247"/>
                  </a:lnTo>
                  <a:lnTo>
                    <a:pt x="139" y="245"/>
                  </a:lnTo>
                  <a:lnTo>
                    <a:pt x="134" y="241"/>
                  </a:lnTo>
                  <a:lnTo>
                    <a:pt x="131" y="234"/>
                  </a:lnTo>
                  <a:lnTo>
                    <a:pt x="90" y="83"/>
                  </a:lnTo>
                  <a:lnTo>
                    <a:pt x="87" y="76"/>
                  </a:lnTo>
                  <a:lnTo>
                    <a:pt x="80" y="69"/>
                  </a:lnTo>
                  <a:lnTo>
                    <a:pt x="73" y="63"/>
                  </a:lnTo>
                  <a:lnTo>
                    <a:pt x="65" y="60"/>
                  </a:lnTo>
                  <a:lnTo>
                    <a:pt x="9" y="4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20" name="Freeform 336"/>
            <p:cNvSpPr>
              <a:spLocks/>
            </p:cNvSpPr>
            <p:nvPr/>
          </p:nvSpPr>
          <p:spPr bwMode="auto">
            <a:xfrm>
              <a:off x="1184" y="3596"/>
              <a:ext cx="27" cy="10"/>
            </a:xfrm>
            <a:custGeom>
              <a:avLst/>
              <a:gdLst/>
              <a:ahLst/>
              <a:cxnLst>
                <a:cxn ang="0">
                  <a:pos x="9" y="44"/>
                </a:cxn>
                <a:cxn ang="0">
                  <a:pos x="2" y="42"/>
                </a:cxn>
                <a:cxn ang="0">
                  <a:pos x="0" y="38"/>
                </a:cxn>
                <a:cxn ang="0">
                  <a:pos x="2" y="35"/>
                </a:cxn>
                <a:cxn ang="0">
                  <a:pos x="8" y="32"/>
                </a:cxn>
                <a:cxn ang="0">
                  <a:pos x="71" y="4"/>
                </a:cxn>
                <a:cxn ang="0">
                  <a:pos x="76" y="2"/>
                </a:cxn>
                <a:cxn ang="0">
                  <a:pos x="80" y="1"/>
                </a:cxn>
                <a:cxn ang="0">
                  <a:pos x="85" y="0"/>
                </a:cxn>
                <a:cxn ang="0">
                  <a:pos x="89" y="0"/>
                </a:cxn>
                <a:cxn ang="0">
                  <a:pos x="94" y="0"/>
                </a:cxn>
                <a:cxn ang="0">
                  <a:pos x="98" y="1"/>
                </a:cxn>
                <a:cxn ang="0">
                  <a:pos x="103" y="2"/>
                </a:cxn>
                <a:cxn ang="0">
                  <a:pos x="107" y="4"/>
                </a:cxn>
                <a:cxn ang="0">
                  <a:pos x="155" y="23"/>
                </a:cxn>
                <a:cxn ang="0">
                  <a:pos x="160" y="26"/>
                </a:cxn>
                <a:cxn ang="0">
                  <a:pos x="162" y="29"/>
                </a:cxn>
                <a:cxn ang="0">
                  <a:pos x="160" y="34"/>
                </a:cxn>
                <a:cxn ang="0">
                  <a:pos x="155" y="37"/>
                </a:cxn>
                <a:cxn ang="0">
                  <a:pos x="103" y="58"/>
                </a:cxn>
                <a:cxn ang="0">
                  <a:pos x="98" y="59"/>
                </a:cxn>
                <a:cxn ang="0">
                  <a:pos x="94" y="60"/>
                </a:cxn>
                <a:cxn ang="0">
                  <a:pos x="89" y="60"/>
                </a:cxn>
                <a:cxn ang="0">
                  <a:pos x="85" y="61"/>
                </a:cxn>
                <a:cxn ang="0">
                  <a:pos x="79" y="61"/>
                </a:cxn>
                <a:cxn ang="0">
                  <a:pos x="74" y="61"/>
                </a:cxn>
                <a:cxn ang="0">
                  <a:pos x="70" y="61"/>
                </a:cxn>
                <a:cxn ang="0">
                  <a:pos x="65" y="60"/>
                </a:cxn>
                <a:cxn ang="0">
                  <a:pos x="9" y="44"/>
                </a:cxn>
              </a:cxnLst>
              <a:rect l="0" t="0" r="r" b="b"/>
              <a:pathLst>
                <a:path w="162" h="61">
                  <a:moveTo>
                    <a:pt x="9" y="44"/>
                  </a:moveTo>
                  <a:lnTo>
                    <a:pt x="2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2"/>
                  </a:lnTo>
                  <a:lnTo>
                    <a:pt x="71" y="4"/>
                  </a:lnTo>
                  <a:lnTo>
                    <a:pt x="76" y="2"/>
                  </a:lnTo>
                  <a:lnTo>
                    <a:pt x="80" y="1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4" y="0"/>
                  </a:lnTo>
                  <a:lnTo>
                    <a:pt x="98" y="1"/>
                  </a:lnTo>
                  <a:lnTo>
                    <a:pt x="103" y="2"/>
                  </a:lnTo>
                  <a:lnTo>
                    <a:pt x="107" y="4"/>
                  </a:lnTo>
                  <a:lnTo>
                    <a:pt x="155" y="23"/>
                  </a:lnTo>
                  <a:lnTo>
                    <a:pt x="160" y="26"/>
                  </a:lnTo>
                  <a:lnTo>
                    <a:pt x="162" y="29"/>
                  </a:lnTo>
                  <a:lnTo>
                    <a:pt x="160" y="34"/>
                  </a:lnTo>
                  <a:lnTo>
                    <a:pt x="155" y="37"/>
                  </a:lnTo>
                  <a:lnTo>
                    <a:pt x="103" y="58"/>
                  </a:lnTo>
                  <a:lnTo>
                    <a:pt x="98" y="59"/>
                  </a:lnTo>
                  <a:lnTo>
                    <a:pt x="94" y="60"/>
                  </a:lnTo>
                  <a:lnTo>
                    <a:pt x="89" y="60"/>
                  </a:lnTo>
                  <a:lnTo>
                    <a:pt x="85" y="61"/>
                  </a:lnTo>
                  <a:lnTo>
                    <a:pt x="79" y="61"/>
                  </a:lnTo>
                  <a:lnTo>
                    <a:pt x="74" y="61"/>
                  </a:lnTo>
                  <a:lnTo>
                    <a:pt x="70" y="61"/>
                  </a:lnTo>
                  <a:lnTo>
                    <a:pt x="65" y="60"/>
                  </a:lnTo>
                  <a:lnTo>
                    <a:pt x="9" y="4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21" name="Freeform 337"/>
            <p:cNvSpPr>
              <a:spLocks/>
            </p:cNvSpPr>
            <p:nvPr/>
          </p:nvSpPr>
          <p:spPr bwMode="auto">
            <a:xfrm>
              <a:off x="1235" y="3575"/>
              <a:ext cx="24" cy="9"/>
            </a:xfrm>
            <a:custGeom>
              <a:avLst/>
              <a:gdLst/>
              <a:ahLst/>
              <a:cxnLst>
                <a:cxn ang="0">
                  <a:pos x="7" y="24"/>
                </a:cxn>
                <a:cxn ang="0">
                  <a:pos x="1" y="27"/>
                </a:cxn>
                <a:cxn ang="0">
                  <a:pos x="0" y="31"/>
                </a:cxn>
                <a:cxn ang="0">
                  <a:pos x="2" y="34"/>
                </a:cxn>
                <a:cxn ang="0">
                  <a:pos x="8" y="36"/>
                </a:cxn>
                <a:cxn ang="0">
                  <a:pos x="51" y="47"/>
                </a:cxn>
                <a:cxn ang="0">
                  <a:pos x="55" y="49"/>
                </a:cxn>
                <a:cxn ang="0">
                  <a:pos x="60" y="50"/>
                </a:cxn>
                <a:cxn ang="0">
                  <a:pos x="64" y="50"/>
                </a:cxn>
                <a:cxn ang="0">
                  <a:pos x="70" y="50"/>
                </a:cxn>
                <a:cxn ang="0">
                  <a:pos x="74" y="49"/>
                </a:cxn>
                <a:cxn ang="0">
                  <a:pos x="79" y="47"/>
                </a:cxn>
                <a:cxn ang="0">
                  <a:pos x="83" y="46"/>
                </a:cxn>
                <a:cxn ang="0">
                  <a:pos x="88" y="45"/>
                </a:cxn>
                <a:cxn ang="0">
                  <a:pos x="136" y="25"/>
                </a:cxn>
                <a:cxn ang="0">
                  <a:pos x="142" y="22"/>
                </a:cxn>
                <a:cxn ang="0">
                  <a:pos x="144" y="18"/>
                </a:cxn>
                <a:cxn ang="0">
                  <a:pos x="142" y="15"/>
                </a:cxn>
                <a:cxn ang="0">
                  <a:pos x="136" y="13"/>
                </a:cxn>
                <a:cxn ang="0">
                  <a:pos x="88" y="1"/>
                </a:cxn>
                <a:cxn ang="0">
                  <a:pos x="83" y="0"/>
                </a:cxn>
                <a:cxn ang="0">
                  <a:pos x="79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4" y="1"/>
                </a:cxn>
                <a:cxn ang="0">
                  <a:pos x="60" y="2"/>
                </a:cxn>
                <a:cxn ang="0">
                  <a:pos x="55" y="4"/>
                </a:cxn>
                <a:cxn ang="0">
                  <a:pos x="51" y="5"/>
                </a:cxn>
                <a:cxn ang="0">
                  <a:pos x="7" y="24"/>
                </a:cxn>
              </a:cxnLst>
              <a:rect l="0" t="0" r="r" b="b"/>
              <a:pathLst>
                <a:path w="144" h="50">
                  <a:moveTo>
                    <a:pt x="7" y="24"/>
                  </a:moveTo>
                  <a:lnTo>
                    <a:pt x="1" y="27"/>
                  </a:lnTo>
                  <a:lnTo>
                    <a:pt x="0" y="31"/>
                  </a:lnTo>
                  <a:lnTo>
                    <a:pt x="2" y="34"/>
                  </a:lnTo>
                  <a:lnTo>
                    <a:pt x="8" y="36"/>
                  </a:lnTo>
                  <a:lnTo>
                    <a:pt x="51" y="47"/>
                  </a:lnTo>
                  <a:lnTo>
                    <a:pt x="55" y="49"/>
                  </a:lnTo>
                  <a:lnTo>
                    <a:pt x="60" y="50"/>
                  </a:lnTo>
                  <a:lnTo>
                    <a:pt x="64" y="50"/>
                  </a:lnTo>
                  <a:lnTo>
                    <a:pt x="70" y="50"/>
                  </a:lnTo>
                  <a:lnTo>
                    <a:pt x="74" y="49"/>
                  </a:lnTo>
                  <a:lnTo>
                    <a:pt x="79" y="47"/>
                  </a:lnTo>
                  <a:lnTo>
                    <a:pt x="83" y="46"/>
                  </a:lnTo>
                  <a:lnTo>
                    <a:pt x="88" y="45"/>
                  </a:lnTo>
                  <a:lnTo>
                    <a:pt x="136" y="25"/>
                  </a:lnTo>
                  <a:lnTo>
                    <a:pt x="142" y="22"/>
                  </a:lnTo>
                  <a:lnTo>
                    <a:pt x="144" y="18"/>
                  </a:lnTo>
                  <a:lnTo>
                    <a:pt x="142" y="15"/>
                  </a:lnTo>
                  <a:lnTo>
                    <a:pt x="136" y="13"/>
                  </a:lnTo>
                  <a:lnTo>
                    <a:pt x="88" y="1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4" y="1"/>
                  </a:lnTo>
                  <a:lnTo>
                    <a:pt x="60" y="2"/>
                  </a:lnTo>
                  <a:lnTo>
                    <a:pt x="55" y="4"/>
                  </a:lnTo>
                  <a:lnTo>
                    <a:pt x="51" y="5"/>
                  </a:lnTo>
                  <a:lnTo>
                    <a:pt x="7" y="24"/>
                  </a:lnTo>
                  <a:close/>
                </a:path>
              </a:pathLst>
            </a:custGeom>
            <a:solidFill>
              <a:srgbClr val="F9F9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22" name="Freeform 338"/>
            <p:cNvSpPr>
              <a:spLocks/>
            </p:cNvSpPr>
            <p:nvPr/>
          </p:nvSpPr>
          <p:spPr bwMode="auto">
            <a:xfrm>
              <a:off x="1054" y="3290"/>
              <a:ext cx="224" cy="362"/>
            </a:xfrm>
            <a:custGeom>
              <a:avLst/>
              <a:gdLst/>
              <a:ahLst/>
              <a:cxnLst>
                <a:cxn ang="0">
                  <a:pos x="46" y="283"/>
                </a:cxn>
                <a:cxn ang="0">
                  <a:pos x="26" y="301"/>
                </a:cxn>
                <a:cxn ang="0">
                  <a:pos x="10" y="324"/>
                </a:cxn>
                <a:cxn ang="0">
                  <a:pos x="1" y="351"/>
                </a:cxn>
                <a:cxn ang="0">
                  <a:pos x="10" y="2038"/>
                </a:cxn>
                <a:cxn ang="0">
                  <a:pos x="16" y="2064"/>
                </a:cxn>
                <a:cxn ang="0">
                  <a:pos x="29" y="2086"/>
                </a:cxn>
                <a:cxn ang="0">
                  <a:pos x="50" y="2103"/>
                </a:cxn>
                <a:cxn ang="0">
                  <a:pos x="76" y="2111"/>
                </a:cxn>
                <a:cxn ang="0">
                  <a:pos x="598" y="2178"/>
                </a:cxn>
                <a:cxn ang="0">
                  <a:pos x="629" y="2176"/>
                </a:cxn>
                <a:cxn ang="0">
                  <a:pos x="659" y="2171"/>
                </a:cxn>
                <a:cxn ang="0">
                  <a:pos x="689" y="2162"/>
                </a:cxn>
                <a:cxn ang="0">
                  <a:pos x="708" y="2153"/>
                </a:cxn>
                <a:cxn ang="0">
                  <a:pos x="755" y="2128"/>
                </a:cxn>
                <a:cxn ang="0">
                  <a:pos x="836" y="2085"/>
                </a:cxn>
                <a:cxn ang="0">
                  <a:pos x="939" y="2031"/>
                </a:cxn>
                <a:cxn ang="0">
                  <a:pos x="1049" y="1975"/>
                </a:cxn>
                <a:cxn ang="0">
                  <a:pos x="1151" y="1921"/>
                </a:cxn>
                <a:cxn ang="0">
                  <a:pos x="1233" y="1878"/>
                </a:cxn>
                <a:cxn ang="0">
                  <a:pos x="1280" y="1854"/>
                </a:cxn>
                <a:cxn ang="0">
                  <a:pos x="1298" y="1842"/>
                </a:cxn>
                <a:cxn ang="0">
                  <a:pos x="1319" y="1822"/>
                </a:cxn>
                <a:cxn ang="0">
                  <a:pos x="1334" y="1797"/>
                </a:cxn>
                <a:cxn ang="0">
                  <a:pos x="1342" y="1770"/>
                </a:cxn>
                <a:cxn ang="0">
                  <a:pos x="1346" y="147"/>
                </a:cxn>
                <a:cxn ang="0">
                  <a:pos x="1340" y="121"/>
                </a:cxn>
                <a:cxn ang="0">
                  <a:pos x="1326" y="98"/>
                </a:cxn>
                <a:cxn ang="0">
                  <a:pos x="1306" y="81"/>
                </a:cxn>
                <a:cxn ang="0">
                  <a:pos x="1280" y="72"/>
                </a:cxn>
                <a:cxn ang="0">
                  <a:pos x="769" y="2"/>
                </a:cxn>
                <a:cxn ang="0">
                  <a:pos x="738" y="2"/>
                </a:cxn>
                <a:cxn ang="0">
                  <a:pos x="707" y="6"/>
                </a:cxn>
                <a:cxn ang="0">
                  <a:pos x="677" y="13"/>
                </a:cxn>
                <a:cxn ang="0">
                  <a:pos x="59" y="276"/>
                </a:cxn>
              </a:cxnLst>
              <a:rect l="0" t="0" r="r" b="b"/>
              <a:pathLst>
                <a:path w="1346" h="2178">
                  <a:moveTo>
                    <a:pt x="59" y="276"/>
                  </a:moveTo>
                  <a:lnTo>
                    <a:pt x="46" y="283"/>
                  </a:lnTo>
                  <a:lnTo>
                    <a:pt x="36" y="291"/>
                  </a:lnTo>
                  <a:lnTo>
                    <a:pt x="26" y="301"/>
                  </a:lnTo>
                  <a:lnTo>
                    <a:pt x="17" y="312"/>
                  </a:lnTo>
                  <a:lnTo>
                    <a:pt x="10" y="324"/>
                  </a:lnTo>
                  <a:lnTo>
                    <a:pt x="5" y="338"/>
                  </a:lnTo>
                  <a:lnTo>
                    <a:pt x="1" y="351"/>
                  </a:lnTo>
                  <a:lnTo>
                    <a:pt x="0" y="365"/>
                  </a:lnTo>
                  <a:lnTo>
                    <a:pt x="10" y="2038"/>
                  </a:lnTo>
                  <a:lnTo>
                    <a:pt x="11" y="2052"/>
                  </a:lnTo>
                  <a:lnTo>
                    <a:pt x="16" y="2064"/>
                  </a:lnTo>
                  <a:lnTo>
                    <a:pt x="21" y="2076"/>
                  </a:lnTo>
                  <a:lnTo>
                    <a:pt x="29" y="2086"/>
                  </a:lnTo>
                  <a:lnTo>
                    <a:pt x="40" y="2095"/>
                  </a:lnTo>
                  <a:lnTo>
                    <a:pt x="50" y="2103"/>
                  </a:lnTo>
                  <a:lnTo>
                    <a:pt x="62" y="2108"/>
                  </a:lnTo>
                  <a:lnTo>
                    <a:pt x="76" y="2111"/>
                  </a:lnTo>
                  <a:lnTo>
                    <a:pt x="585" y="2176"/>
                  </a:lnTo>
                  <a:lnTo>
                    <a:pt x="598" y="2178"/>
                  </a:lnTo>
                  <a:lnTo>
                    <a:pt x="613" y="2178"/>
                  </a:lnTo>
                  <a:lnTo>
                    <a:pt x="629" y="2176"/>
                  </a:lnTo>
                  <a:lnTo>
                    <a:pt x="645" y="2174"/>
                  </a:lnTo>
                  <a:lnTo>
                    <a:pt x="659" y="2171"/>
                  </a:lnTo>
                  <a:lnTo>
                    <a:pt x="675" y="2166"/>
                  </a:lnTo>
                  <a:lnTo>
                    <a:pt x="689" y="2162"/>
                  </a:lnTo>
                  <a:lnTo>
                    <a:pt x="701" y="2156"/>
                  </a:lnTo>
                  <a:lnTo>
                    <a:pt x="708" y="2153"/>
                  </a:lnTo>
                  <a:lnTo>
                    <a:pt x="726" y="2143"/>
                  </a:lnTo>
                  <a:lnTo>
                    <a:pt x="755" y="2128"/>
                  </a:lnTo>
                  <a:lnTo>
                    <a:pt x="792" y="2108"/>
                  </a:lnTo>
                  <a:lnTo>
                    <a:pt x="836" y="2085"/>
                  </a:lnTo>
                  <a:lnTo>
                    <a:pt x="886" y="2059"/>
                  </a:lnTo>
                  <a:lnTo>
                    <a:pt x="939" y="2031"/>
                  </a:lnTo>
                  <a:lnTo>
                    <a:pt x="995" y="2003"/>
                  </a:lnTo>
                  <a:lnTo>
                    <a:pt x="1049" y="1975"/>
                  </a:lnTo>
                  <a:lnTo>
                    <a:pt x="1102" y="1947"/>
                  </a:lnTo>
                  <a:lnTo>
                    <a:pt x="1151" y="1921"/>
                  </a:lnTo>
                  <a:lnTo>
                    <a:pt x="1195" y="1897"/>
                  </a:lnTo>
                  <a:lnTo>
                    <a:pt x="1233" y="1878"/>
                  </a:lnTo>
                  <a:lnTo>
                    <a:pt x="1262" y="1864"/>
                  </a:lnTo>
                  <a:lnTo>
                    <a:pt x="1280" y="1854"/>
                  </a:lnTo>
                  <a:lnTo>
                    <a:pt x="1287" y="1850"/>
                  </a:lnTo>
                  <a:lnTo>
                    <a:pt x="1298" y="1842"/>
                  </a:lnTo>
                  <a:lnTo>
                    <a:pt x="1309" y="1833"/>
                  </a:lnTo>
                  <a:lnTo>
                    <a:pt x="1319" y="1822"/>
                  </a:lnTo>
                  <a:lnTo>
                    <a:pt x="1328" y="1810"/>
                  </a:lnTo>
                  <a:lnTo>
                    <a:pt x="1334" y="1797"/>
                  </a:lnTo>
                  <a:lnTo>
                    <a:pt x="1339" y="1784"/>
                  </a:lnTo>
                  <a:lnTo>
                    <a:pt x="1342" y="1770"/>
                  </a:lnTo>
                  <a:lnTo>
                    <a:pt x="1343" y="1757"/>
                  </a:lnTo>
                  <a:lnTo>
                    <a:pt x="1346" y="147"/>
                  </a:lnTo>
                  <a:lnTo>
                    <a:pt x="1344" y="133"/>
                  </a:lnTo>
                  <a:lnTo>
                    <a:pt x="1340" y="121"/>
                  </a:lnTo>
                  <a:lnTo>
                    <a:pt x="1334" y="108"/>
                  </a:lnTo>
                  <a:lnTo>
                    <a:pt x="1326" y="98"/>
                  </a:lnTo>
                  <a:lnTo>
                    <a:pt x="1316" y="89"/>
                  </a:lnTo>
                  <a:lnTo>
                    <a:pt x="1306" y="81"/>
                  </a:lnTo>
                  <a:lnTo>
                    <a:pt x="1294" y="76"/>
                  </a:lnTo>
                  <a:lnTo>
                    <a:pt x="1280" y="72"/>
                  </a:lnTo>
                  <a:lnTo>
                    <a:pt x="782" y="3"/>
                  </a:lnTo>
                  <a:lnTo>
                    <a:pt x="769" y="2"/>
                  </a:lnTo>
                  <a:lnTo>
                    <a:pt x="754" y="0"/>
                  </a:lnTo>
                  <a:lnTo>
                    <a:pt x="738" y="2"/>
                  </a:lnTo>
                  <a:lnTo>
                    <a:pt x="722" y="3"/>
                  </a:lnTo>
                  <a:lnTo>
                    <a:pt x="707" y="6"/>
                  </a:lnTo>
                  <a:lnTo>
                    <a:pt x="691" y="9"/>
                  </a:lnTo>
                  <a:lnTo>
                    <a:pt x="677" y="13"/>
                  </a:lnTo>
                  <a:lnTo>
                    <a:pt x="665" y="17"/>
                  </a:lnTo>
                  <a:lnTo>
                    <a:pt x="59" y="2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23" name="Freeform 339"/>
            <p:cNvSpPr>
              <a:spLocks/>
            </p:cNvSpPr>
            <p:nvPr/>
          </p:nvSpPr>
          <p:spPr bwMode="auto">
            <a:xfrm>
              <a:off x="1055" y="3291"/>
              <a:ext cx="222" cy="360"/>
            </a:xfrm>
            <a:custGeom>
              <a:avLst/>
              <a:gdLst/>
              <a:ahLst/>
              <a:cxnLst>
                <a:cxn ang="0">
                  <a:pos x="55" y="274"/>
                </a:cxn>
                <a:cxn ang="0">
                  <a:pos x="44" y="279"/>
                </a:cxn>
                <a:cxn ang="0">
                  <a:pos x="34" y="288"/>
                </a:cxn>
                <a:cxn ang="0">
                  <a:pos x="25" y="297"/>
                </a:cxn>
                <a:cxn ang="0">
                  <a:pos x="16" y="307"/>
                </a:cxn>
                <a:cxn ang="0">
                  <a:pos x="9" y="320"/>
                </a:cxn>
                <a:cxn ang="0">
                  <a:pos x="4" y="331"/>
                </a:cxn>
                <a:cxn ang="0">
                  <a:pos x="1" y="343"/>
                </a:cxn>
                <a:cxn ang="0">
                  <a:pos x="0" y="356"/>
                </a:cxn>
                <a:cxn ang="0">
                  <a:pos x="10" y="2030"/>
                </a:cxn>
                <a:cxn ang="0">
                  <a:pos x="11" y="2042"/>
                </a:cxn>
                <a:cxn ang="0">
                  <a:pos x="14" y="2054"/>
                </a:cxn>
                <a:cxn ang="0">
                  <a:pos x="20" y="2065"/>
                </a:cxn>
                <a:cxn ang="0">
                  <a:pos x="28" y="2074"/>
                </a:cxn>
                <a:cxn ang="0">
                  <a:pos x="36" y="2083"/>
                </a:cxn>
                <a:cxn ang="0">
                  <a:pos x="46" y="2090"/>
                </a:cxn>
                <a:cxn ang="0">
                  <a:pos x="57" y="2094"/>
                </a:cxn>
                <a:cxn ang="0">
                  <a:pos x="69" y="2096"/>
                </a:cxn>
                <a:cxn ang="0">
                  <a:pos x="579" y="2162"/>
                </a:cxn>
                <a:cxn ang="0">
                  <a:pos x="592" y="2163"/>
                </a:cxn>
                <a:cxn ang="0">
                  <a:pos x="606" y="2163"/>
                </a:cxn>
                <a:cxn ang="0">
                  <a:pos x="621" y="2162"/>
                </a:cxn>
                <a:cxn ang="0">
                  <a:pos x="636" y="2159"/>
                </a:cxn>
                <a:cxn ang="0">
                  <a:pos x="651" y="2156"/>
                </a:cxn>
                <a:cxn ang="0">
                  <a:pos x="666" y="2152"/>
                </a:cxn>
                <a:cxn ang="0">
                  <a:pos x="679" y="2147"/>
                </a:cxn>
                <a:cxn ang="0">
                  <a:pos x="691" y="2141"/>
                </a:cxn>
                <a:cxn ang="0">
                  <a:pos x="1277" y="1835"/>
                </a:cxn>
                <a:cxn ang="0">
                  <a:pos x="1287" y="1829"/>
                </a:cxn>
                <a:cxn ang="0">
                  <a:pos x="1297" y="1821"/>
                </a:cxn>
                <a:cxn ang="0">
                  <a:pos x="1306" y="1811"/>
                </a:cxn>
                <a:cxn ang="0">
                  <a:pos x="1314" y="1798"/>
                </a:cxn>
                <a:cxn ang="0">
                  <a:pos x="1321" y="1787"/>
                </a:cxn>
                <a:cxn ang="0">
                  <a:pos x="1325" y="1774"/>
                </a:cxn>
                <a:cxn ang="0">
                  <a:pos x="1328" y="1761"/>
                </a:cxn>
                <a:cxn ang="0">
                  <a:pos x="1330" y="1749"/>
                </a:cxn>
                <a:cxn ang="0">
                  <a:pos x="1332" y="139"/>
                </a:cxn>
                <a:cxn ang="0">
                  <a:pos x="1331" y="126"/>
                </a:cxn>
                <a:cxn ang="0">
                  <a:pos x="1327" y="115"/>
                </a:cxn>
                <a:cxn ang="0">
                  <a:pos x="1322" y="104"/>
                </a:cxn>
                <a:cxn ang="0">
                  <a:pos x="1314" y="95"/>
                </a:cxn>
                <a:cxn ang="0">
                  <a:pos x="1306" y="86"/>
                </a:cxn>
                <a:cxn ang="0">
                  <a:pos x="1296" y="79"/>
                </a:cxn>
                <a:cxn ang="0">
                  <a:pos x="1284" y="75"/>
                </a:cxn>
                <a:cxn ang="0">
                  <a:pos x="1272" y="71"/>
                </a:cxn>
                <a:cxn ang="0">
                  <a:pos x="774" y="1"/>
                </a:cxn>
                <a:cxn ang="0">
                  <a:pos x="761" y="0"/>
                </a:cxn>
                <a:cxn ang="0">
                  <a:pos x="747" y="0"/>
                </a:cxn>
                <a:cxn ang="0">
                  <a:pos x="731" y="0"/>
                </a:cxn>
                <a:cxn ang="0">
                  <a:pos x="717" y="3"/>
                </a:cxn>
                <a:cxn ang="0">
                  <a:pos x="701" y="5"/>
                </a:cxn>
                <a:cxn ang="0">
                  <a:pos x="686" y="8"/>
                </a:cxn>
                <a:cxn ang="0">
                  <a:pos x="673" y="12"/>
                </a:cxn>
                <a:cxn ang="0">
                  <a:pos x="660" y="16"/>
                </a:cxn>
                <a:cxn ang="0">
                  <a:pos x="55" y="274"/>
                </a:cxn>
              </a:cxnLst>
              <a:rect l="0" t="0" r="r" b="b"/>
              <a:pathLst>
                <a:path w="1332" h="2163">
                  <a:moveTo>
                    <a:pt x="55" y="274"/>
                  </a:moveTo>
                  <a:lnTo>
                    <a:pt x="44" y="279"/>
                  </a:lnTo>
                  <a:lnTo>
                    <a:pt x="34" y="288"/>
                  </a:lnTo>
                  <a:lnTo>
                    <a:pt x="25" y="297"/>
                  </a:lnTo>
                  <a:lnTo>
                    <a:pt x="16" y="307"/>
                  </a:lnTo>
                  <a:lnTo>
                    <a:pt x="9" y="320"/>
                  </a:lnTo>
                  <a:lnTo>
                    <a:pt x="4" y="331"/>
                  </a:lnTo>
                  <a:lnTo>
                    <a:pt x="1" y="343"/>
                  </a:lnTo>
                  <a:lnTo>
                    <a:pt x="0" y="356"/>
                  </a:lnTo>
                  <a:lnTo>
                    <a:pt x="10" y="2030"/>
                  </a:lnTo>
                  <a:lnTo>
                    <a:pt x="11" y="2042"/>
                  </a:lnTo>
                  <a:lnTo>
                    <a:pt x="14" y="2054"/>
                  </a:lnTo>
                  <a:lnTo>
                    <a:pt x="20" y="2065"/>
                  </a:lnTo>
                  <a:lnTo>
                    <a:pt x="28" y="2074"/>
                  </a:lnTo>
                  <a:lnTo>
                    <a:pt x="36" y="2083"/>
                  </a:lnTo>
                  <a:lnTo>
                    <a:pt x="46" y="2090"/>
                  </a:lnTo>
                  <a:lnTo>
                    <a:pt x="57" y="2094"/>
                  </a:lnTo>
                  <a:lnTo>
                    <a:pt x="69" y="2096"/>
                  </a:lnTo>
                  <a:lnTo>
                    <a:pt x="579" y="2162"/>
                  </a:lnTo>
                  <a:lnTo>
                    <a:pt x="592" y="2163"/>
                  </a:lnTo>
                  <a:lnTo>
                    <a:pt x="606" y="2163"/>
                  </a:lnTo>
                  <a:lnTo>
                    <a:pt x="621" y="2162"/>
                  </a:lnTo>
                  <a:lnTo>
                    <a:pt x="636" y="2159"/>
                  </a:lnTo>
                  <a:lnTo>
                    <a:pt x="651" y="2156"/>
                  </a:lnTo>
                  <a:lnTo>
                    <a:pt x="666" y="2152"/>
                  </a:lnTo>
                  <a:lnTo>
                    <a:pt x="679" y="2147"/>
                  </a:lnTo>
                  <a:lnTo>
                    <a:pt x="691" y="2141"/>
                  </a:lnTo>
                  <a:lnTo>
                    <a:pt x="1277" y="1835"/>
                  </a:lnTo>
                  <a:lnTo>
                    <a:pt x="1287" y="1829"/>
                  </a:lnTo>
                  <a:lnTo>
                    <a:pt x="1297" y="1821"/>
                  </a:lnTo>
                  <a:lnTo>
                    <a:pt x="1306" y="1811"/>
                  </a:lnTo>
                  <a:lnTo>
                    <a:pt x="1314" y="1798"/>
                  </a:lnTo>
                  <a:lnTo>
                    <a:pt x="1321" y="1787"/>
                  </a:lnTo>
                  <a:lnTo>
                    <a:pt x="1325" y="1774"/>
                  </a:lnTo>
                  <a:lnTo>
                    <a:pt x="1328" y="1761"/>
                  </a:lnTo>
                  <a:lnTo>
                    <a:pt x="1330" y="1749"/>
                  </a:lnTo>
                  <a:lnTo>
                    <a:pt x="1332" y="139"/>
                  </a:lnTo>
                  <a:lnTo>
                    <a:pt x="1331" y="126"/>
                  </a:lnTo>
                  <a:lnTo>
                    <a:pt x="1327" y="115"/>
                  </a:lnTo>
                  <a:lnTo>
                    <a:pt x="1322" y="104"/>
                  </a:lnTo>
                  <a:lnTo>
                    <a:pt x="1314" y="95"/>
                  </a:lnTo>
                  <a:lnTo>
                    <a:pt x="1306" y="86"/>
                  </a:lnTo>
                  <a:lnTo>
                    <a:pt x="1296" y="79"/>
                  </a:lnTo>
                  <a:lnTo>
                    <a:pt x="1284" y="75"/>
                  </a:lnTo>
                  <a:lnTo>
                    <a:pt x="1272" y="71"/>
                  </a:lnTo>
                  <a:lnTo>
                    <a:pt x="774" y="1"/>
                  </a:lnTo>
                  <a:lnTo>
                    <a:pt x="761" y="0"/>
                  </a:lnTo>
                  <a:lnTo>
                    <a:pt x="747" y="0"/>
                  </a:lnTo>
                  <a:lnTo>
                    <a:pt x="731" y="0"/>
                  </a:lnTo>
                  <a:lnTo>
                    <a:pt x="717" y="3"/>
                  </a:lnTo>
                  <a:lnTo>
                    <a:pt x="701" y="5"/>
                  </a:lnTo>
                  <a:lnTo>
                    <a:pt x="686" y="8"/>
                  </a:lnTo>
                  <a:lnTo>
                    <a:pt x="673" y="12"/>
                  </a:lnTo>
                  <a:lnTo>
                    <a:pt x="660" y="16"/>
                  </a:lnTo>
                  <a:lnTo>
                    <a:pt x="55" y="27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24" name="Freeform 340"/>
            <p:cNvSpPr>
              <a:spLocks/>
            </p:cNvSpPr>
            <p:nvPr/>
          </p:nvSpPr>
          <p:spPr bwMode="auto">
            <a:xfrm>
              <a:off x="1163" y="3311"/>
              <a:ext cx="111" cy="334"/>
            </a:xfrm>
            <a:custGeom>
              <a:avLst/>
              <a:gdLst/>
              <a:ahLst/>
              <a:cxnLst>
                <a:cxn ang="0">
                  <a:pos x="661" y="1629"/>
                </a:cxn>
                <a:cxn ang="0">
                  <a:pos x="660" y="1639"/>
                </a:cxn>
                <a:cxn ang="0">
                  <a:pos x="658" y="1648"/>
                </a:cxn>
                <a:cxn ang="0">
                  <a:pos x="653" y="1658"/>
                </a:cxn>
                <a:cxn ang="0">
                  <a:pos x="649" y="1668"/>
                </a:cxn>
                <a:cxn ang="0">
                  <a:pos x="642" y="1677"/>
                </a:cxn>
                <a:cxn ang="0">
                  <a:pos x="635" y="1685"/>
                </a:cxn>
                <a:cxn ang="0">
                  <a:pos x="627" y="1692"/>
                </a:cxn>
                <a:cxn ang="0">
                  <a:pos x="619" y="1697"/>
                </a:cxn>
                <a:cxn ang="0">
                  <a:pos x="34" y="2003"/>
                </a:cxn>
                <a:cxn ang="0">
                  <a:pos x="28" y="2006"/>
                </a:cxn>
                <a:cxn ang="0">
                  <a:pos x="23" y="2007"/>
                </a:cxn>
                <a:cxn ang="0">
                  <a:pos x="20" y="2007"/>
                </a:cxn>
                <a:cxn ang="0">
                  <a:pos x="17" y="2006"/>
                </a:cxn>
                <a:cxn ang="0">
                  <a:pos x="14" y="2003"/>
                </a:cxn>
                <a:cxn ang="0">
                  <a:pos x="12" y="2000"/>
                </a:cxn>
                <a:cxn ang="0">
                  <a:pos x="11" y="1996"/>
                </a:cxn>
                <a:cxn ang="0">
                  <a:pos x="11" y="1990"/>
                </a:cxn>
                <a:cxn ang="0">
                  <a:pos x="0" y="324"/>
                </a:cxn>
                <a:cxn ang="0">
                  <a:pos x="0" y="315"/>
                </a:cxn>
                <a:cxn ang="0">
                  <a:pos x="3" y="304"/>
                </a:cxn>
                <a:cxn ang="0">
                  <a:pos x="7" y="295"/>
                </a:cxn>
                <a:cxn ang="0">
                  <a:pos x="12" y="286"/>
                </a:cxn>
                <a:cxn ang="0">
                  <a:pos x="18" y="277"/>
                </a:cxn>
                <a:cxn ang="0">
                  <a:pos x="25" y="271"/>
                </a:cxn>
                <a:cxn ang="0">
                  <a:pos x="32" y="264"/>
                </a:cxn>
                <a:cxn ang="0">
                  <a:pos x="40" y="259"/>
                </a:cxn>
                <a:cxn ang="0">
                  <a:pos x="47" y="256"/>
                </a:cxn>
                <a:cxn ang="0">
                  <a:pos x="66" y="248"/>
                </a:cxn>
                <a:cxn ang="0">
                  <a:pos x="96" y="236"/>
                </a:cxn>
                <a:cxn ang="0">
                  <a:pos x="134" y="219"/>
                </a:cxn>
                <a:cxn ang="0">
                  <a:pos x="179" y="200"/>
                </a:cxn>
                <a:cxn ang="0">
                  <a:pos x="229" y="178"/>
                </a:cxn>
                <a:cxn ang="0">
                  <a:pos x="283" y="155"/>
                </a:cxn>
                <a:cxn ang="0">
                  <a:pos x="340" y="131"/>
                </a:cxn>
                <a:cxn ang="0">
                  <a:pos x="395" y="108"/>
                </a:cxn>
                <a:cxn ang="0">
                  <a:pos x="449" y="84"/>
                </a:cxn>
                <a:cxn ang="0">
                  <a:pos x="499" y="63"/>
                </a:cxn>
                <a:cxn ang="0">
                  <a:pos x="544" y="43"/>
                </a:cxn>
                <a:cxn ang="0">
                  <a:pos x="582" y="27"/>
                </a:cxn>
                <a:cxn ang="0">
                  <a:pos x="612" y="14"/>
                </a:cxn>
                <a:cxn ang="0">
                  <a:pos x="631" y="6"/>
                </a:cxn>
                <a:cxn ang="0">
                  <a:pos x="638" y="3"/>
                </a:cxn>
                <a:cxn ang="0">
                  <a:pos x="643" y="1"/>
                </a:cxn>
                <a:cxn ang="0">
                  <a:pos x="649" y="0"/>
                </a:cxn>
                <a:cxn ang="0">
                  <a:pos x="652" y="0"/>
                </a:cxn>
                <a:cxn ang="0">
                  <a:pos x="656" y="2"/>
                </a:cxn>
                <a:cxn ang="0">
                  <a:pos x="659" y="4"/>
                </a:cxn>
                <a:cxn ang="0">
                  <a:pos x="661" y="9"/>
                </a:cxn>
                <a:cxn ang="0">
                  <a:pos x="662" y="13"/>
                </a:cxn>
                <a:cxn ang="0">
                  <a:pos x="662" y="19"/>
                </a:cxn>
                <a:cxn ang="0">
                  <a:pos x="661" y="1629"/>
                </a:cxn>
              </a:cxnLst>
              <a:rect l="0" t="0" r="r" b="b"/>
              <a:pathLst>
                <a:path w="662" h="2007">
                  <a:moveTo>
                    <a:pt x="661" y="1629"/>
                  </a:moveTo>
                  <a:lnTo>
                    <a:pt x="660" y="1639"/>
                  </a:lnTo>
                  <a:lnTo>
                    <a:pt x="658" y="1648"/>
                  </a:lnTo>
                  <a:lnTo>
                    <a:pt x="653" y="1658"/>
                  </a:lnTo>
                  <a:lnTo>
                    <a:pt x="649" y="1668"/>
                  </a:lnTo>
                  <a:lnTo>
                    <a:pt x="642" y="1677"/>
                  </a:lnTo>
                  <a:lnTo>
                    <a:pt x="635" y="1685"/>
                  </a:lnTo>
                  <a:lnTo>
                    <a:pt x="627" y="1692"/>
                  </a:lnTo>
                  <a:lnTo>
                    <a:pt x="619" y="1697"/>
                  </a:lnTo>
                  <a:lnTo>
                    <a:pt x="34" y="2003"/>
                  </a:lnTo>
                  <a:lnTo>
                    <a:pt x="28" y="2006"/>
                  </a:lnTo>
                  <a:lnTo>
                    <a:pt x="23" y="2007"/>
                  </a:lnTo>
                  <a:lnTo>
                    <a:pt x="20" y="2007"/>
                  </a:lnTo>
                  <a:lnTo>
                    <a:pt x="17" y="2006"/>
                  </a:lnTo>
                  <a:lnTo>
                    <a:pt x="14" y="2003"/>
                  </a:lnTo>
                  <a:lnTo>
                    <a:pt x="12" y="2000"/>
                  </a:lnTo>
                  <a:lnTo>
                    <a:pt x="11" y="1996"/>
                  </a:lnTo>
                  <a:lnTo>
                    <a:pt x="11" y="1990"/>
                  </a:lnTo>
                  <a:lnTo>
                    <a:pt x="0" y="324"/>
                  </a:lnTo>
                  <a:lnTo>
                    <a:pt x="0" y="315"/>
                  </a:lnTo>
                  <a:lnTo>
                    <a:pt x="3" y="304"/>
                  </a:lnTo>
                  <a:lnTo>
                    <a:pt x="7" y="295"/>
                  </a:lnTo>
                  <a:lnTo>
                    <a:pt x="12" y="286"/>
                  </a:lnTo>
                  <a:lnTo>
                    <a:pt x="18" y="277"/>
                  </a:lnTo>
                  <a:lnTo>
                    <a:pt x="25" y="271"/>
                  </a:lnTo>
                  <a:lnTo>
                    <a:pt x="32" y="264"/>
                  </a:lnTo>
                  <a:lnTo>
                    <a:pt x="40" y="259"/>
                  </a:lnTo>
                  <a:lnTo>
                    <a:pt x="47" y="256"/>
                  </a:lnTo>
                  <a:lnTo>
                    <a:pt x="66" y="248"/>
                  </a:lnTo>
                  <a:lnTo>
                    <a:pt x="96" y="236"/>
                  </a:lnTo>
                  <a:lnTo>
                    <a:pt x="134" y="219"/>
                  </a:lnTo>
                  <a:lnTo>
                    <a:pt x="179" y="200"/>
                  </a:lnTo>
                  <a:lnTo>
                    <a:pt x="229" y="178"/>
                  </a:lnTo>
                  <a:lnTo>
                    <a:pt x="283" y="155"/>
                  </a:lnTo>
                  <a:lnTo>
                    <a:pt x="340" y="131"/>
                  </a:lnTo>
                  <a:lnTo>
                    <a:pt x="395" y="108"/>
                  </a:lnTo>
                  <a:lnTo>
                    <a:pt x="449" y="84"/>
                  </a:lnTo>
                  <a:lnTo>
                    <a:pt x="499" y="63"/>
                  </a:lnTo>
                  <a:lnTo>
                    <a:pt x="544" y="43"/>
                  </a:lnTo>
                  <a:lnTo>
                    <a:pt x="582" y="27"/>
                  </a:lnTo>
                  <a:lnTo>
                    <a:pt x="612" y="14"/>
                  </a:lnTo>
                  <a:lnTo>
                    <a:pt x="631" y="6"/>
                  </a:lnTo>
                  <a:lnTo>
                    <a:pt x="638" y="3"/>
                  </a:lnTo>
                  <a:lnTo>
                    <a:pt x="643" y="1"/>
                  </a:lnTo>
                  <a:lnTo>
                    <a:pt x="649" y="0"/>
                  </a:lnTo>
                  <a:lnTo>
                    <a:pt x="652" y="0"/>
                  </a:lnTo>
                  <a:lnTo>
                    <a:pt x="656" y="2"/>
                  </a:lnTo>
                  <a:lnTo>
                    <a:pt x="659" y="4"/>
                  </a:lnTo>
                  <a:lnTo>
                    <a:pt x="661" y="9"/>
                  </a:lnTo>
                  <a:lnTo>
                    <a:pt x="662" y="13"/>
                  </a:lnTo>
                  <a:lnTo>
                    <a:pt x="662" y="19"/>
                  </a:lnTo>
                  <a:lnTo>
                    <a:pt x="661" y="1629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25" name="Freeform 341"/>
            <p:cNvSpPr>
              <a:spLocks/>
            </p:cNvSpPr>
            <p:nvPr/>
          </p:nvSpPr>
          <p:spPr bwMode="auto">
            <a:xfrm>
              <a:off x="1068" y="3294"/>
              <a:ext cx="196" cy="56"/>
            </a:xfrm>
            <a:custGeom>
              <a:avLst/>
              <a:gdLst/>
              <a:ahLst/>
              <a:cxnLst>
                <a:cxn ang="0">
                  <a:pos x="584" y="16"/>
                </a:cxn>
                <a:cxn ang="0">
                  <a:pos x="539" y="37"/>
                </a:cxn>
                <a:cxn ang="0">
                  <a:pos x="459" y="70"/>
                </a:cxn>
                <a:cxn ang="0">
                  <a:pos x="360" y="113"/>
                </a:cxn>
                <a:cxn ang="0">
                  <a:pos x="251" y="159"/>
                </a:cxn>
                <a:cxn ang="0">
                  <a:pos x="149" y="203"/>
                </a:cxn>
                <a:cxn ang="0">
                  <a:pos x="64" y="239"/>
                </a:cxn>
                <a:cxn ang="0">
                  <a:pos x="11" y="262"/>
                </a:cxn>
                <a:cxn ang="0">
                  <a:pos x="10" y="267"/>
                </a:cxn>
                <a:cxn ang="0">
                  <a:pos x="56" y="274"/>
                </a:cxn>
                <a:cxn ang="0">
                  <a:pos x="127" y="284"/>
                </a:cxn>
                <a:cxn ang="0">
                  <a:pos x="213" y="295"/>
                </a:cxn>
                <a:cxn ang="0">
                  <a:pos x="302" y="308"/>
                </a:cxn>
                <a:cxn ang="0">
                  <a:pos x="384" y="320"/>
                </a:cxn>
                <a:cxn ang="0">
                  <a:pos x="450" y="329"/>
                </a:cxn>
                <a:cxn ang="0">
                  <a:pos x="487" y="334"/>
                </a:cxn>
                <a:cxn ang="0">
                  <a:pos x="504" y="336"/>
                </a:cxn>
                <a:cxn ang="0">
                  <a:pos x="530" y="335"/>
                </a:cxn>
                <a:cxn ang="0">
                  <a:pos x="558" y="331"/>
                </a:cxn>
                <a:cxn ang="0">
                  <a:pos x="584" y="326"/>
                </a:cxn>
                <a:cxn ang="0">
                  <a:pos x="601" y="319"/>
                </a:cxn>
                <a:cxn ang="0">
                  <a:pos x="642" y="301"/>
                </a:cxn>
                <a:cxn ang="0">
                  <a:pos x="713" y="271"/>
                </a:cxn>
                <a:cxn ang="0">
                  <a:pos x="804" y="231"/>
                </a:cxn>
                <a:cxn ang="0">
                  <a:pos x="905" y="187"/>
                </a:cxn>
                <a:cxn ang="0">
                  <a:pos x="1004" y="145"/>
                </a:cxn>
                <a:cxn ang="0">
                  <a:pos x="1091" y="106"/>
                </a:cxn>
                <a:cxn ang="0">
                  <a:pos x="1157" y="78"/>
                </a:cxn>
                <a:cxn ang="0">
                  <a:pos x="694" y="1"/>
                </a:cxn>
                <a:cxn ang="0">
                  <a:pos x="670" y="0"/>
                </a:cxn>
                <a:cxn ang="0">
                  <a:pos x="642" y="2"/>
                </a:cxn>
                <a:cxn ang="0">
                  <a:pos x="615" y="6"/>
                </a:cxn>
                <a:cxn ang="0">
                  <a:pos x="591" y="14"/>
                </a:cxn>
              </a:cxnLst>
              <a:rect l="0" t="0" r="r" b="b"/>
              <a:pathLst>
                <a:path w="1178" h="336">
                  <a:moveTo>
                    <a:pt x="591" y="14"/>
                  </a:moveTo>
                  <a:lnTo>
                    <a:pt x="584" y="16"/>
                  </a:lnTo>
                  <a:lnTo>
                    <a:pt x="566" y="24"/>
                  </a:lnTo>
                  <a:lnTo>
                    <a:pt x="539" y="37"/>
                  </a:lnTo>
                  <a:lnTo>
                    <a:pt x="503" y="52"/>
                  </a:lnTo>
                  <a:lnTo>
                    <a:pt x="459" y="70"/>
                  </a:lnTo>
                  <a:lnTo>
                    <a:pt x="412" y="91"/>
                  </a:lnTo>
                  <a:lnTo>
                    <a:pt x="360" y="113"/>
                  </a:lnTo>
                  <a:lnTo>
                    <a:pt x="305" y="136"/>
                  </a:lnTo>
                  <a:lnTo>
                    <a:pt x="251" y="159"/>
                  </a:lnTo>
                  <a:lnTo>
                    <a:pt x="198" y="182"/>
                  </a:lnTo>
                  <a:lnTo>
                    <a:pt x="149" y="203"/>
                  </a:lnTo>
                  <a:lnTo>
                    <a:pt x="103" y="222"/>
                  </a:lnTo>
                  <a:lnTo>
                    <a:pt x="64" y="239"/>
                  </a:lnTo>
                  <a:lnTo>
                    <a:pt x="32" y="253"/>
                  </a:lnTo>
                  <a:lnTo>
                    <a:pt x="11" y="262"/>
                  </a:lnTo>
                  <a:lnTo>
                    <a:pt x="0" y="266"/>
                  </a:lnTo>
                  <a:lnTo>
                    <a:pt x="10" y="267"/>
                  </a:lnTo>
                  <a:lnTo>
                    <a:pt x="29" y="271"/>
                  </a:lnTo>
                  <a:lnTo>
                    <a:pt x="56" y="274"/>
                  </a:lnTo>
                  <a:lnTo>
                    <a:pt x="89" y="279"/>
                  </a:lnTo>
                  <a:lnTo>
                    <a:pt x="127" y="284"/>
                  </a:lnTo>
                  <a:lnTo>
                    <a:pt x="169" y="290"/>
                  </a:lnTo>
                  <a:lnTo>
                    <a:pt x="213" y="295"/>
                  </a:lnTo>
                  <a:lnTo>
                    <a:pt x="257" y="302"/>
                  </a:lnTo>
                  <a:lnTo>
                    <a:pt x="302" y="308"/>
                  </a:lnTo>
                  <a:lnTo>
                    <a:pt x="345" y="315"/>
                  </a:lnTo>
                  <a:lnTo>
                    <a:pt x="384" y="320"/>
                  </a:lnTo>
                  <a:lnTo>
                    <a:pt x="419" y="325"/>
                  </a:lnTo>
                  <a:lnTo>
                    <a:pt x="450" y="329"/>
                  </a:lnTo>
                  <a:lnTo>
                    <a:pt x="473" y="333"/>
                  </a:lnTo>
                  <a:lnTo>
                    <a:pt x="487" y="334"/>
                  </a:lnTo>
                  <a:lnTo>
                    <a:pt x="493" y="335"/>
                  </a:lnTo>
                  <a:lnTo>
                    <a:pt x="504" y="336"/>
                  </a:lnTo>
                  <a:lnTo>
                    <a:pt x="517" y="336"/>
                  </a:lnTo>
                  <a:lnTo>
                    <a:pt x="530" y="335"/>
                  </a:lnTo>
                  <a:lnTo>
                    <a:pt x="545" y="334"/>
                  </a:lnTo>
                  <a:lnTo>
                    <a:pt x="558" y="331"/>
                  </a:lnTo>
                  <a:lnTo>
                    <a:pt x="572" y="329"/>
                  </a:lnTo>
                  <a:lnTo>
                    <a:pt x="584" y="326"/>
                  </a:lnTo>
                  <a:lnTo>
                    <a:pt x="596" y="321"/>
                  </a:lnTo>
                  <a:lnTo>
                    <a:pt x="601" y="319"/>
                  </a:lnTo>
                  <a:lnTo>
                    <a:pt x="617" y="312"/>
                  </a:lnTo>
                  <a:lnTo>
                    <a:pt x="642" y="301"/>
                  </a:lnTo>
                  <a:lnTo>
                    <a:pt x="675" y="288"/>
                  </a:lnTo>
                  <a:lnTo>
                    <a:pt x="713" y="271"/>
                  </a:lnTo>
                  <a:lnTo>
                    <a:pt x="757" y="252"/>
                  </a:lnTo>
                  <a:lnTo>
                    <a:pt x="804" y="231"/>
                  </a:lnTo>
                  <a:lnTo>
                    <a:pt x="854" y="209"/>
                  </a:lnTo>
                  <a:lnTo>
                    <a:pt x="905" y="187"/>
                  </a:lnTo>
                  <a:lnTo>
                    <a:pt x="955" y="165"/>
                  </a:lnTo>
                  <a:lnTo>
                    <a:pt x="1004" y="145"/>
                  </a:lnTo>
                  <a:lnTo>
                    <a:pt x="1049" y="124"/>
                  </a:lnTo>
                  <a:lnTo>
                    <a:pt x="1091" y="106"/>
                  </a:lnTo>
                  <a:lnTo>
                    <a:pt x="1127" y="91"/>
                  </a:lnTo>
                  <a:lnTo>
                    <a:pt x="1157" y="78"/>
                  </a:lnTo>
                  <a:lnTo>
                    <a:pt x="1178" y="69"/>
                  </a:lnTo>
                  <a:lnTo>
                    <a:pt x="694" y="1"/>
                  </a:lnTo>
                  <a:lnTo>
                    <a:pt x="682" y="0"/>
                  </a:lnTo>
                  <a:lnTo>
                    <a:pt x="670" y="0"/>
                  </a:lnTo>
                  <a:lnTo>
                    <a:pt x="657" y="0"/>
                  </a:lnTo>
                  <a:lnTo>
                    <a:pt x="642" y="2"/>
                  </a:lnTo>
                  <a:lnTo>
                    <a:pt x="628" y="4"/>
                  </a:lnTo>
                  <a:lnTo>
                    <a:pt x="615" y="6"/>
                  </a:lnTo>
                  <a:lnTo>
                    <a:pt x="602" y="10"/>
                  </a:lnTo>
                  <a:lnTo>
                    <a:pt x="591" y="1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26" name="Freeform 342"/>
            <p:cNvSpPr>
              <a:spLocks/>
            </p:cNvSpPr>
            <p:nvPr/>
          </p:nvSpPr>
          <p:spPr bwMode="auto">
            <a:xfrm>
              <a:off x="1059" y="3345"/>
              <a:ext cx="99" cy="303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" y="22"/>
                </a:cxn>
                <a:cxn ang="0">
                  <a:pos x="2" y="16"/>
                </a:cxn>
                <a:cxn ang="0">
                  <a:pos x="6" y="11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5" y="0"/>
                </a:cxn>
                <a:cxn ang="0">
                  <a:pos x="543" y="69"/>
                </a:cxn>
                <a:cxn ang="0">
                  <a:pos x="551" y="72"/>
                </a:cxn>
                <a:cxn ang="0">
                  <a:pos x="559" y="75"/>
                </a:cxn>
                <a:cxn ang="0">
                  <a:pos x="566" y="79"/>
                </a:cxn>
                <a:cxn ang="0">
                  <a:pos x="571" y="86"/>
                </a:cxn>
                <a:cxn ang="0">
                  <a:pos x="577" y="93"/>
                </a:cxn>
                <a:cxn ang="0">
                  <a:pos x="580" y="100"/>
                </a:cxn>
                <a:cxn ang="0">
                  <a:pos x="583" y="109"/>
                </a:cxn>
                <a:cxn ang="0">
                  <a:pos x="584" y="117"/>
                </a:cxn>
                <a:cxn ang="0">
                  <a:pos x="596" y="1783"/>
                </a:cxn>
                <a:cxn ang="0">
                  <a:pos x="595" y="1790"/>
                </a:cxn>
                <a:cxn ang="0">
                  <a:pos x="593" y="1796"/>
                </a:cxn>
                <a:cxn ang="0">
                  <a:pos x="591" y="1802"/>
                </a:cxn>
                <a:cxn ang="0">
                  <a:pos x="586" y="1807"/>
                </a:cxn>
                <a:cxn ang="0">
                  <a:pos x="580" y="1811"/>
                </a:cxn>
                <a:cxn ang="0">
                  <a:pos x="575" y="1813"/>
                </a:cxn>
                <a:cxn ang="0">
                  <a:pos x="568" y="1814"/>
                </a:cxn>
                <a:cxn ang="0">
                  <a:pos x="561" y="1814"/>
                </a:cxn>
                <a:cxn ang="0">
                  <a:pos x="51" y="1749"/>
                </a:cxn>
                <a:cxn ang="0">
                  <a:pos x="43" y="1747"/>
                </a:cxn>
                <a:cxn ang="0">
                  <a:pos x="35" y="1744"/>
                </a:cxn>
                <a:cxn ang="0">
                  <a:pos x="28" y="1739"/>
                </a:cxn>
                <a:cxn ang="0">
                  <a:pos x="22" y="1733"/>
                </a:cxn>
                <a:cxn ang="0">
                  <a:pos x="17" y="1727"/>
                </a:cxn>
                <a:cxn ang="0">
                  <a:pos x="13" y="1719"/>
                </a:cxn>
                <a:cxn ang="0">
                  <a:pos x="10" y="1711"/>
                </a:cxn>
                <a:cxn ang="0">
                  <a:pos x="9" y="1703"/>
                </a:cxn>
                <a:cxn ang="0">
                  <a:pos x="0" y="29"/>
                </a:cxn>
              </a:cxnLst>
              <a:rect l="0" t="0" r="r" b="b"/>
              <a:pathLst>
                <a:path w="596" h="1814">
                  <a:moveTo>
                    <a:pt x="0" y="29"/>
                  </a:moveTo>
                  <a:lnTo>
                    <a:pt x="1" y="22"/>
                  </a:lnTo>
                  <a:lnTo>
                    <a:pt x="2" y="16"/>
                  </a:lnTo>
                  <a:lnTo>
                    <a:pt x="6" y="11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5" y="0"/>
                  </a:lnTo>
                  <a:lnTo>
                    <a:pt x="543" y="69"/>
                  </a:lnTo>
                  <a:lnTo>
                    <a:pt x="551" y="72"/>
                  </a:lnTo>
                  <a:lnTo>
                    <a:pt x="559" y="75"/>
                  </a:lnTo>
                  <a:lnTo>
                    <a:pt x="566" y="79"/>
                  </a:lnTo>
                  <a:lnTo>
                    <a:pt x="571" y="86"/>
                  </a:lnTo>
                  <a:lnTo>
                    <a:pt x="577" y="93"/>
                  </a:lnTo>
                  <a:lnTo>
                    <a:pt x="580" y="100"/>
                  </a:lnTo>
                  <a:lnTo>
                    <a:pt x="583" y="109"/>
                  </a:lnTo>
                  <a:lnTo>
                    <a:pt x="584" y="117"/>
                  </a:lnTo>
                  <a:lnTo>
                    <a:pt x="596" y="1783"/>
                  </a:lnTo>
                  <a:lnTo>
                    <a:pt x="595" y="1790"/>
                  </a:lnTo>
                  <a:lnTo>
                    <a:pt x="593" y="1796"/>
                  </a:lnTo>
                  <a:lnTo>
                    <a:pt x="591" y="1802"/>
                  </a:lnTo>
                  <a:lnTo>
                    <a:pt x="586" y="1807"/>
                  </a:lnTo>
                  <a:lnTo>
                    <a:pt x="580" y="1811"/>
                  </a:lnTo>
                  <a:lnTo>
                    <a:pt x="575" y="1813"/>
                  </a:lnTo>
                  <a:lnTo>
                    <a:pt x="568" y="1814"/>
                  </a:lnTo>
                  <a:lnTo>
                    <a:pt x="561" y="1814"/>
                  </a:lnTo>
                  <a:lnTo>
                    <a:pt x="51" y="1749"/>
                  </a:lnTo>
                  <a:lnTo>
                    <a:pt x="43" y="1747"/>
                  </a:lnTo>
                  <a:lnTo>
                    <a:pt x="35" y="1744"/>
                  </a:lnTo>
                  <a:lnTo>
                    <a:pt x="28" y="1739"/>
                  </a:lnTo>
                  <a:lnTo>
                    <a:pt x="22" y="1733"/>
                  </a:lnTo>
                  <a:lnTo>
                    <a:pt x="17" y="1727"/>
                  </a:lnTo>
                  <a:lnTo>
                    <a:pt x="13" y="1719"/>
                  </a:lnTo>
                  <a:lnTo>
                    <a:pt x="10" y="1711"/>
                  </a:lnTo>
                  <a:lnTo>
                    <a:pt x="9" y="1703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27" name="Freeform 343"/>
            <p:cNvSpPr>
              <a:spLocks/>
            </p:cNvSpPr>
            <p:nvPr/>
          </p:nvSpPr>
          <p:spPr bwMode="auto">
            <a:xfrm>
              <a:off x="1060" y="3358"/>
              <a:ext cx="28" cy="25"/>
            </a:xfrm>
            <a:custGeom>
              <a:avLst/>
              <a:gdLst/>
              <a:ahLst/>
              <a:cxnLst>
                <a:cxn ang="0">
                  <a:pos x="167" y="148"/>
                </a:cxn>
                <a:cxn ang="0">
                  <a:pos x="165" y="24"/>
                </a:cxn>
                <a:cxn ang="0">
                  <a:pos x="5" y="0"/>
                </a:cxn>
                <a:cxn ang="0">
                  <a:pos x="1" y="10"/>
                </a:cxn>
                <a:cxn ang="0">
                  <a:pos x="0" y="126"/>
                </a:cxn>
                <a:cxn ang="0">
                  <a:pos x="167" y="148"/>
                </a:cxn>
              </a:cxnLst>
              <a:rect l="0" t="0" r="r" b="b"/>
              <a:pathLst>
                <a:path w="167" h="148">
                  <a:moveTo>
                    <a:pt x="167" y="148"/>
                  </a:moveTo>
                  <a:lnTo>
                    <a:pt x="165" y="24"/>
                  </a:lnTo>
                  <a:lnTo>
                    <a:pt x="5" y="0"/>
                  </a:lnTo>
                  <a:lnTo>
                    <a:pt x="1" y="10"/>
                  </a:lnTo>
                  <a:lnTo>
                    <a:pt x="0" y="126"/>
                  </a:lnTo>
                  <a:lnTo>
                    <a:pt x="167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28" name="Freeform 344"/>
            <p:cNvSpPr>
              <a:spLocks/>
            </p:cNvSpPr>
            <p:nvPr/>
          </p:nvSpPr>
          <p:spPr bwMode="auto">
            <a:xfrm>
              <a:off x="1059" y="3360"/>
              <a:ext cx="28" cy="22"/>
            </a:xfrm>
            <a:custGeom>
              <a:avLst/>
              <a:gdLst/>
              <a:ahLst/>
              <a:cxnLst>
                <a:cxn ang="0">
                  <a:pos x="157" y="133"/>
                </a:cxn>
                <a:cxn ang="0">
                  <a:pos x="166" y="129"/>
                </a:cxn>
                <a:cxn ang="0">
                  <a:pos x="164" y="24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10" y="106"/>
                </a:cxn>
                <a:cxn ang="0">
                  <a:pos x="157" y="133"/>
                </a:cxn>
              </a:cxnLst>
              <a:rect l="0" t="0" r="r" b="b"/>
              <a:pathLst>
                <a:path w="166" h="133">
                  <a:moveTo>
                    <a:pt x="157" y="133"/>
                  </a:moveTo>
                  <a:lnTo>
                    <a:pt x="166" y="129"/>
                  </a:lnTo>
                  <a:lnTo>
                    <a:pt x="164" y="24"/>
                  </a:lnTo>
                  <a:lnTo>
                    <a:pt x="10" y="0"/>
                  </a:lnTo>
                  <a:lnTo>
                    <a:pt x="0" y="9"/>
                  </a:lnTo>
                  <a:lnTo>
                    <a:pt x="10" y="106"/>
                  </a:lnTo>
                  <a:lnTo>
                    <a:pt x="157" y="133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29" name="Freeform 345"/>
            <p:cNvSpPr>
              <a:spLocks/>
            </p:cNvSpPr>
            <p:nvPr/>
          </p:nvSpPr>
          <p:spPr bwMode="auto">
            <a:xfrm>
              <a:off x="1059" y="3361"/>
              <a:ext cx="26" cy="21"/>
            </a:xfrm>
            <a:custGeom>
              <a:avLst/>
              <a:gdLst/>
              <a:ahLst/>
              <a:cxnLst>
                <a:cxn ang="0">
                  <a:pos x="157" y="124"/>
                </a:cxn>
                <a:cxn ang="0">
                  <a:pos x="155" y="24"/>
                </a:cxn>
                <a:cxn ang="0">
                  <a:pos x="0" y="0"/>
                </a:cxn>
                <a:cxn ang="0">
                  <a:pos x="0" y="104"/>
                </a:cxn>
                <a:cxn ang="0">
                  <a:pos x="157" y="124"/>
                </a:cxn>
              </a:cxnLst>
              <a:rect l="0" t="0" r="r" b="b"/>
              <a:pathLst>
                <a:path w="157" h="124">
                  <a:moveTo>
                    <a:pt x="157" y="124"/>
                  </a:moveTo>
                  <a:lnTo>
                    <a:pt x="155" y="2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57" y="12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30" name="Freeform 346"/>
            <p:cNvSpPr>
              <a:spLocks/>
            </p:cNvSpPr>
            <p:nvPr/>
          </p:nvSpPr>
          <p:spPr bwMode="auto">
            <a:xfrm>
              <a:off x="1188" y="3358"/>
              <a:ext cx="86" cy="274"/>
            </a:xfrm>
            <a:custGeom>
              <a:avLst/>
              <a:gdLst/>
              <a:ahLst/>
              <a:cxnLst>
                <a:cxn ang="0">
                  <a:pos x="512" y="1346"/>
                </a:cxn>
                <a:cxn ang="0">
                  <a:pos x="513" y="0"/>
                </a:cxn>
                <a:cxn ang="0">
                  <a:pos x="457" y="41"/>
                </a:cxn>
                <a:cxn ang="0">
                  <a:pos x="404" y="87"/>
                </a:cxn>
                <a:cxn ang="0">
                  <a:pos x="353" y="138"/>
                </a:cxn>
                <a:cxn ang="0">
                  <a:pos x="305" y="194"/>
                </a:cxn>
                <a:cxn ang="0">
                  <a:pos x="259" y="254"/>
                </a:cxn>
                <a:cxn ang="0">
                  <a:pos x="216" y="320"/>
                </a:cxn>
                <a:cxn ang="0">
                  <a:pos x="178" y="388"/>
                </a:cxn>
                <a:cxn ang="0">
                  <a:pos x="142" y="461"/>
                </a:cxn>
                <a:cxn ang="0">
                  <a:pos x="110" y="538"/>
                </a:cxn>
                <a:cxn ang="0">
                  <a:pos x="82" y="617"/>
                </a:cxn>
                <a:cxn ang="0">
                  <a:pos x="57" y="700"/>
                </a:cxn>
                <a:cxn ang="0">
                  <a:pos x="37" y="785"/>
                </a:cxn>
                <a:cxn ang="0">
                  <a:pos x="21" y="874"/>
                </a:cxn>
                <a:cxn ang="0">
                  <a:pos x="9" y="964"/>
                </a:cxn>
                <a:cxn ang="0">
                  <a:pos x="2" y="1058"/>
                </a:cxn>
                <a:cxn ang="0">
                  <a:pos x="0" y="1152"/>
                </a:cxn>
                <a:cxn ang="0">
                  <a:pos x="1" y="1282"/>
                </a:cxn>
                <a:cxn ang="0">
                  <a:pos x="7" y="1408"/>
                </a:cxn>
                <a:cxn ang="0">
                  <a:pos x="14" y="1529"/>
                </a:cxn>
                <a:cxn ang="0">
                  <a:pos x="27" y="1646"/>
                </a:cxn>
                <a:cxn ang="0">
                  <a:pos x="470" y="1414"/>
                </a:cxn>
                <a:cxn ang="0">
                  <a:pos x="478" y="1409"/>
                </a:cxn>
                <a:cxn ang="0">
                  <a:pos x="486" y="1402"/>
                </a:cxn>
                <a:cxn ang="0">
                  <a:pos x="493" y="1394"/>
                </a:cxn>
                <a:cxn ang="0">
                  <a:pos x="500" y="1385"/>
                </a:cxn>
                <a:cxn ang="0">
                  <a:pos x="504" y="1375"/>
                </a:cxn>
                <a:cxn ang="0">
                  <a:pos x="509" y="1365"/>
                </a:cxn>
                <a:cxn ang="0">
                  <a:pos x="511" y="1356"/>
                </a:cxn>
                <a:cxn ang="0">
                  <a:pos x="512" y="1346"/>
                </a:cxn>
              </a:cxnLst>
              <a:rect l="0" t="0" r="r" b="b"/>
              <a:pathLst>
                <a:path w="513" h="1646">
                  <a:moveTo>
                    <a:pt x="512" y="1346"/>
                  </a:moveTo>
                  <a:lnTo>
                    <a:pt x="513" y="0"/>
                  </a:lnTo>
                  <a:lnTo>
                    <a:pt x="457" y="41"/>
                  </a:lnTo>
                  <a:lnTo>
                    <a:pt x="404" y="87"/>
                  </a:lnTo>
                  <a:lnTo>
                    <a:pt x="353" y="138"/>
                  </a:lnTo>
                  <a:lnTo>
                    <a:pt x="305" y="194"/>
                  </a:lnTo>
                  <a:lnTo>
                    <a:pt x="259" y="254"/>
                  </a:lnTo>
                  <a:lnTo>
                    <a:pt x="216" y="320"/>
                  </a:lnTo>
                  <a:lnTo>
                    <a:pt x="178" y="388"/>
                  </a:lnTo>
                  <a:lnTo>
                    <a:pt x="142" y="461"/>
                  </a:lnTo>
                  <a:lnTo>
                    <a:pt x="110" y="538"/>
                  </a:lnTo>
                  <a:lnTo>
                    <a:pt x="82" y="617"/>
                  </a:lnTo>
                  <a:lnTo>
                    <a:pt x="57" y="700"/>
                  </a:lnTo>
                  <a:lnTo>
                    <a:pt x="37" y="785"/>
                  </a:lnTo>
                  <a:lnTo>
                    <a:pt x="21" y="874"/>
                  </a:lnTo>
                  <a:lnTo>
                    <a:pt x="9" y="964"/>
                  </a:lnTo>
                  <a:lnTo>
                    <a:pt x="2" y="1058"/>
                  </a:lnTo>
                  <a:lnTo>
                    <a:pt x="0" y="1152"/>
                  </a:lnTo>
                  <a:lnTo>
                    <a:pt x="1" y="1282"/>
                  </a:lnTo>
                  <a:lnTo>
                    <a:pt x="7" y="1408"/>
                  </a:lnTo>
                  <a:lnTo>
                    <a:pt x="14" y="1529"/>
                  </a:lnTo>
                  <a:lnTo>
                    <a:pt x="27" y="1646"/>
                  </a:lnTo>
                  <a:lnTo>
                    <a:pt x="470" y="1414"/>
                  </a:lnTo>
                  <a:lnTo>
                    <a:pt x="478" y="1409"/>
                  </a:lnTo>
                  <a:lnTo>
                    <a:pt x="486" y="1402"/>
                  </a:lnTo>
                  <a:lnTo>
                    <a:pt x="493" y="1394"/>
                  </a:lnTo>
                  <a:lnTo>
                    <a:pt x="500" y="1385"/>
                  </a:lnTo>
                  <a:lnTo>
                    <a:pt x="504" y="1375"/>
                  </a:lnTo>
                  <a:lnTo>
                    <a:pt x="509" y="1365"/>
                  </a:lnTo>
                  <a:lnTo>
                    <a:pt x="511" y="1356"/>
                  </a:lnTo>
                  <a:lnTo>
                    <a:pt x="512" y="134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31" name="Freeform 347"/>
            <p:cNvSpPr>
              <a:spLocks/>
            </p:cNvSpPr>
            <p:nvPr/>
          </p:nvSpPr>
          <p:spPr bwMode="auto">
            <a:xfrm>
              <a:off x="1202" y="3559"/>
              <a:ext cx="25" cy="26"/>
            </a:xfrm>
            <a:custGeom>
              <a:avLst/>
              <a:gdLst/>
              <a:ahLst/>
              <a:cxnLst>
                <a:cxn ang="0">
                  <a:pos x="134" y="104"/>
                </a:cxn>
                <a:cxn ang="0">
                  <a:pos x="141" y="99"/>
                </a:cxn>
                <a:cxn ang="0">
                  <a:pos x="148" y="92"/>
                </a:cxn>
                <a:cxn ang="0">
                  <a:pos x="152" y="85"/>
                </a:cxn>
                <a:cxn ang="0">
                  <a:pos x="154" y="76"/>
                </a:cxn>
                <a:cxn ang="0">
                  <a:pos x="152" y="25"/>
                </a:cxn>
                <a:cxn ang="0">
                  <a:pos x="152" y="17"/>
                </a:cxn>
                <a:cxn ang="0">
                  <a:pos x="151" y="10"/>
                </a:cxn>
                <a:cxn ang="0">
                  <a:pos x="150" y="5"/>
                </a:cxn>
                <a:cxn ang="0">
                  <a:pos x="149" y="1"/>
                </a:cxn>
                <a:cxn ang="0">
                  <a:pos x="146" y="0"/>
                </a:cxn>
                <a:cxn ang="0">
                  <a:pos x="141" y="0"/>
                </a:cxn>
                <a:cxn ang="0">
                  <a:pos x="134" y="2"/>
                </a:cxn>
                <a:cxn ang="0">
                  <a:pos x="128" y="5"/>
                </a:cxn>
                <a:cxn ang="0">
                  <a:pos x="17" y="56"/>
                </a:cxn>
                <a:cxn ang="0">
                  <a:pos x="10" y="61"/>
                </a:cxn>
                <a:cxn ang="0">
                  <a:pos x="5" y="69"/>
                </a:cxn>
                <a:cxn ang="0">
                  <a:pos x="1" y="77"/>
                </a:cxn>
                <a:cxn ang="0">
                  <a:pos x="0" y="85"/>
                </a:cxn>
                <a:cxn ang="0">
                  <a:pos x="0" y="142"/>
                </a:cxn>
                <a:cxn ang="0">
                  <a:pos x="1" y="149"/>
                </a:cxn>
                <a:cxn ang="0">
                  <a:pos x="5" y="154"/>
                </a:cxn>
                <a:cxn ang="0">
                  <a:pos x="10" y="155"/>
                </a:cxn>
                <a:cxn ang="0">
                  <a:pos x="17" y="154"/>
                </a:cxn>
                <a:cxn ang="0">
                  <a:pos x="134" y="104"/>
                </a:cxn>
              </a:cxnLst>
              <a:rect l="0" t="0" r="r" b="b"/>
              <a:pathLst>
                <a:path w="154" h="155">
                  <a:moveTo>
                    <a:pt x="134" y="104"/>
                  </a:moveTo>
                  <a:lnTo>
                    <a:pt x="141" y="99"/>
                  </a:lnTo>
                  <a:lnTo>
                    <a:pt x="148" y="92"/>
                  </a:lnTo>
                  <a:lnTo>
                    <a:pt x="152" y="85"/>
                  </a:lnTo>
                  <a:lnTo>
                    <a:pt x="154" y="76"/>
                  </a:lnTo>
                  <a:lnTo>
                    <a:pt x="152" y="25"/>
                  </a:lnTo>
                  <a:lnTo>
                    <a:pt x="152" y="17"/>
                  </a:lnTo>
                  <a:lnTo>
                    <a:pt x="151" y="10"/>
                  </a:lnTo>
                  <a:lnTo>
                    <a:pt x="150" y="5"/>
                  </a:lnTo>
                  <a:lnTo>
                    <a:pt x="149" y="1"/>
                  </a:lnTo>
                  <a:lnTo>
                    <a:pt x="146" y="0"/>
                  </a:lnTo>
                  <a:lnTo>
                    <a:pt x="141" y="0"/>
                  </a:lnTo>
                  <a:lnTo>
                    <a:pt x="134" y="2"/>
                  </a:lnTo>
                  <a:lnTo>
                    <a:pt x="128" y="5"/>
                  </a:lnTo>
                  <a:lnTo>
                    <a:pt x="17" y="56"/>
                  </a:lnTo>
                  <a:lnTo>
                    <a:pt x="10" y="61"/>
                  </a:lnTo>
                  <a:lnTo>
                    <a:pt x="5" y="69"/>
                  </a:lnTo>
                  <a:lnTo>
                    <a:pt x="1" y="77"/>
                  </a:lnTo>
                  <a:lnTo>
                    <a:pt x="0" y="85"/>
                  </a:lnTo>
                  <a:lnTo>
                    <a:pt x="0" y="142"/>
                  </a:lnTo>
                  <a:lnTo>
                    <a:pt x="1" y="149"/>
                  </a:lnTo>
                  <a:lnTo>
                    <a:pt x="5" y="154"/>
                  </a:lnTo>
                  <a:lnTo>
                    <a:pt x="10" y="155"/>
                  </a:lnTo>
                  <a:lnTo>
                    <a:pt x="17" y="154"/>
                  </a:lnTo>
                  <a:lnTo>
                    <a:pt x="134" y="104"/>
                  </a:lnTo>
                  <a:close/>
                </a:path>
              </a:pathLst>
            </a:custGeom>
            <a:solidFill>
              <a:srgbClr val="DDDD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32" name="Freeform 348"/>
            <p:cNvSpPr>
              <a:spLocks/>
            </p:cNvSpPr>
            <p:nvPr/>
          </p:nvSpPr>
          <p:spPr bwMode="auto">
            <a:xfrm>
              <a:off x="1200" y="3559"/>
              <a:ext cx="26" cy="24"/>
            </a:xfrm>
            <a:custGeom>
              <a:avLst/>
              <a:gdLst/>
              <a:ahLst/>
              <a:cxnLst>
                <a:cxn ang="0">
                  <a:pos x="135" y="93"/>
                </a:cxn>
                <a:cxn ang="0">
                  <a:pos x="141" y="88"/>
                </a:cxn>
                <a:cxn ang="0">
                  <a:pos x="147" y="81"/>
                </a:cxn>
                <a:cxn ang="0">
                  <a:pos x="152" y="74"/>
                </a:cxn>
                <a:cxn ang="0">
                  <a:pos x="153" y="66"/>
                </a:cxn>
                <a:cxn ang="0">
                  <a:pos x="153" y="15"/>
                </a:cxn>
                <a:cxn ang="0">
                  <a:pos x="152" y="7"/>
                </a:cxn>
                <a:cxn ang="0">
                  <a:pos x="147" y="3"/>
                </a:cxn>
                <a:cxn ang="0">
                  <a:pos x="141" y="0"/>
                </a:cxn>
                <a:cxn ang="0">
                  <a:pos x="135" y="2"/>
                </a:cxn>
                <a:cxn ang="0">
                  <a:pos x="17" y="48"/>
                </a:cxn>
                <a:cxn ang="0">
                  <a:pos x="10" y="52"/>
                </a:cxn>
                <a:cxn ang="0">
                  <a:pos x="6" y="58"/>
                </a:cxn>
                <a:cxn ang="0">
                  <a:pos x="1" y="66"/>
                </a:cxn>
                <a:cxn ang="0">
                  <a:pos x="0" y="74"/>
                </a:cxn>
                <a:cxn ang="0">
                  <a:pos x="0" y="132"/>
                </a:cxn>
                <a:cxn ang="0">
                  <a:pos x="1" y="139"/>
                </a:cxn>
                <a:cxn ang="0">
                  <a:pos x="6" y="143"/>
                </a:cxn>
                <a:cxn ang="0">
                  <a:pos x="10" y="144"/>
                </a:cxn>
                <a:cxn ang="0">
                  <a:pos x="17" y="143"/>
                </a:cxn>
                <a:cxn ang="0">
                  <a:pos x="135" y="93"/>
                </a:cxn>
              </a:cxnLst>
              <a:rect l="0" t="0" r="r" b="b"/>
              <a:pathLst>
                <a:path w="153" h="144">
                  <a:moveTo>
                    <a:pt x="135" y="93"/>
                  </a:moveTo>
                  <a:lnTo>
                    <a:pt x="141" y="88"/>
                  </a:lnTo>
                  <a:lnTo>
                    <a:pt x="147" y="81"/>
                  </a:lnTo>
                  <a:lnTo>
                    <a:pt x="152" y="74"/>
                  </a:lnTo>
                  <a:lnTo>
                    <a:pt x="153" y="66"/>
                  </a:lnTo>
                  <a:lnTo>
                    <a:pt x="153" y="15"/>
                  </a:lnTo>
                  <a:lnTo>
                    <a:pt x="152" y="7"/>
                  </a:lnTo>
                  <a:lnTo>
                    <a:pt x="147" y="3"/>
                  </a:lnTo>
                  <a:lnTo>
                    <a:pt x="141" y="0"/>
                  </a:lnTo>
                  <a:lnTo>
                    <a:pt x="135" y="2"/>
                  </a:lnTo>
                  <a:lnTo>
                    <a:pt x="17" y="48"/>
                  </a:lnTo>
                  <a:lnTo>
                    <a:pt x="10" y="52"/>
                  </a:lnTo>
                  <a:lnTo>
                    <a:pt x="6" y="58"/>
                  </a:lnTo>
                  <a:lnTo>
                    <a:pt x="1" y="66"/>
                  </a:lnTo>
                  <a:lnTo>
                    <a:pt x="0" y="74"/>
                  </a:lnTo>
                  <a:lnTo>
                    <a:pt x="0" y="132"/>
                  </a:lnTo>
                  <a:lnTo>
                    <a:pt x="1" y="139"/>
                  </a:lnTo>
                  <a:lnTo>
                    <a:pt x="6" y="143"/>
                  </a:lnTo>
                  <a:lnTo>
                    <a:pt x="10" y="144"/>
                  </a:lnTo>
                  <a:lnTo>
                    <a:pt x="17" y="143"/>
                  </a:lnTo>
                  <a:lnTo>
                    <a:pt x="135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33" name="Freeform 349"/>
            <p:cNvSpPr>
              <a:spLocks/>
            </p:cNvSpPr>
            <p:nvPr/>
          </p:nvSpPr>
          <p:spPr bwMode="auto">
            <a:xfrm>
              <a:off x="1084" y="3356"/>
              <a:ext cx="74" cy="292"/>
            </a:xfrm>
            <a:custGeom>
              <a:avLst/>
              <a:gdLst/>
              <a:ahLst/>
              <a:cxnLst>
                <a:cxn ang="0">
                  <a:pos x="435" y="1743"/>
                </a:cxn>
                <a:cxn ang="0">
                  <a:pos x="440" y="1738"/>
                </a:cxn>
                <a:cxn ang="0">
                  <a:pos x="442" y="1732"/>
                </a:cxn>
                <a:cxn ang="0">
                  <a:pos x="444" y="1726"/>
                </a:cxn>
                <a:cxn ang="0">
                  <a:pos x="445" y="1719"/>
                </a:cxn>
                <a:cxn ang="0">
                  <a:pos x="433" y="53"/>
                </a:cxn>
                <a:cxn ang="0">
                  <a:pos x="432" y="45"/>
                </a:cxn>
                <a:cxn ang="0">
                  <a:pos x="429" y="36"/>
                </a:cxn>
                <a:cxn ang="0">
                  <a:pos x="426" y="29"/>
                </a:cxn>
                <a:cxn ang="0">
                  <a:pos x="420" y="22"/>
                </a:cxn>
                <a:cxn ang="0">
                  <a:pos x="415" y="15"/>
                </a:cxn>
                <a:cxn ang="0">
                  <a:pos x="408" y="11"/>
                </a:cxn>
                <a:cxn ang="0">
                  <a:pos x="400" y="8"/>
                </a:cxn>
                <a:cxn ang="0">
                  <a:pos x="392" y="5"/>
                </a:cxn>
                <a:cxn ang="0">
                  <a:pos x="391" y="5"/>
                </a:cxn>
                <a:cxn ang="0">
                  <a:pos x="387" y="4"/>
                </a:cxn>
                <a:cxn ang="0">
                  <a:pos x="380" y="4"/>
                </a:cxn>
                <a:cxn ang="0">
                  <a:pos x="372" y="3"/>
                </a:cxn>
                <a:cxn ang="0">
                  <a:pos x="364" y="2"/>
                </a:cxn>
                <a:cxn ang="0">
                  <a:pos x="356" y="1"/>
                </a:cxn>
                <a:cxn ang="0">
                  <a:pos x="350" y="1"/>
                </a:cxn>
                <a:cxn ang="0">
                  <a:pos x="346" y="0"/>
                </a:cxn>
                <a:cxn ang="0">
                  <a:pos x="309" y="35"/>
                </a:cxn>
                <a:cxn ang="0">
                  <a:pos x="274" y="74"/>
                </a:cxn>
                <a:cxn ang="0">
                  <a:pos x="239" y="119"/>
                </a:cxn>
                <a:cxn ang="0">
                  <a:pos x="207" y="168"/>
                </a:cxn>
                <a:cxn ang="0">
                  <a:pos x="177" y="222"/>
                </a:cxn>
                <a:cxn ang="0">
                  <a:pos x="148" y="281"/>
                </a:cxn>
                <a:cxn ang="0">
                  <a:pos x="122" y="343"/>
                </a:cxn>
                <a:cxn ang="0">
                  <a:pos x="98" y="408"/>
                </a:cxn>
                <a:cxn ang="0">
                  <a:pos x="76" y="478"/>
                </a:cxn>
                <a:cxn ang="0">
                  <a:pos x="57" y="550"/>
                </a:cxn>
                <a:cxn ang="0">
                  <a:pos x="41" y="625"/>
                </a:cxn>
                <a:cxn ang="0">
                  <a:pos x="26" y="704"/>
                </a:cxn>
                <a:cxn ang="0">
                  <a:pos x="16" y="785"/>
                </a:cxn>
                <a:cxn ang="0">
                  <a:pos x="8" y="867"/>
                </a:cxn>
                <a:cxn ang="0">
                  <a:pos x="3" y="953"/>
                </a:cxn>
                <a:cxn ang="0">
                  <a:pos x="2" y="1039"/>
                </a:cxn>
                <a:cxn ang="0">
                  <a:pos x="0" y="1228"/>
                </a:cxn>
                <a:cxn ang="0">
                  <a:pos x="0" y="1403"/>
                </a:cxn>
                <a:cxn ang="0">
                  <a:pos x="4" y="1559"/>
                </a:cxn>
                <a:cxn ang="0">
                  <a:pos x="15" y="1700"/>
                </a:cxn>
                <a:cxn ang="0">
                  <a:pos x="42" y="1703"/>
                </a:cxn>
                <a:cxn ang="0">
                  <a:pos x="72" y="1708"/>
                </a:cxn>
                <a:cxn ang="0">
                  <a:pos x="103" y="1711"/>
                </a:cxn>
                <a:cxn ang="0">
                  <a:pos x="135" y="1716"/>
                </a:cxn>
                <a:cxn ang="0">
                  <a:pos x="168" y="1720"/>
                </a:cxn>
                <a:cxn ang="0">
                  <a:pos x="200" y="1723"/>
                </a:cxn>
                <a:cxn ang="0">
                  <a:pos x="233" y="1728"/>
                </a:cxn>
                <a:cxn ang="0">
                  <a:pos x="265" y="1731"/>
                </a:cxn>
                <a:cxn ang="0">
                  <a:pos x="294" y="1736"/>
                </a:cxn>
                <a:cxn ang="0">
                  <a:pos x="321" y="1739"/>
                </a:cxn>
                <a:cxn ang="0">
                  <a:pos x="346" y="1743"/>
                </a:cxn>
                <a:cxn ang="0">
                  <a:pos x="367" y="1745"/>
                </a:cxn>
                <a:cxn ang="0">
                  <a:pos x="385" y="1747"/>
                </a:cxn>
                <a:cxn ang="0">
                  <a:pos x="399" y="1749"/>
                </a:cxn>
                <a:cxn ang="0">
                  <a:pos x="407" y="1750"/>
                </a:cxn>
                <a:cxn ang="0">
                  <a:pos x="410" y="1750"/>
                </a:cxn>
                <a:cxn ang="0">
                  <a:pos x="417" y="1750"/>
                </a:cxn>
                <a:cxn ang="0">
                  <a:pos x="424" y="1749"/>
                </a:cxn>
                <a:cxn ang="0">
                  <a:pos x="429" y="1747"/>
                </a:cxn>
                <a:cxn ang="0">
                  <a:pos x="435" y="1743"/>
                </a:cxn>
              </a:cxnLst>
              <a:rect l="0" t="0" r="r" b="b"/>
              <a:pathLst>
                <a:path w="445" h="1750">
                  <a:moveTo>
                    <a:pt x="435" y="1743"/>
                  </a:moveTo>
                  <a:lnTo>
                    <a:pt x="440" y="1738"/>
                  </a:lnTo>
                  <a:lnTo>
                    <a:pt x="442" y="1732"/>
                  </a:lnTo>
                  <a:lnTo>
                    <a:pt x="444" y="1726"/>
                  </a:lnTo>
                  <a:lnTo>
                    <a:pt x="445" y="1719"/>
                  </a:lnTo>
                  <a:lnTo>
                    <a:pt x="433" y="53"/>
                  </a:lnTo>
                  <a:lnTo>
                    <a:pt x="432" y="45"/>
                  </a:lnTo>
                  <a:lnTo>
                    <a:pt x="429" y="36"/>
                  </a:lnTo>
                  <a:lnTo>
                    <a:pt x="426" y="29"/>
                  </a:lnTo>
                  <a:lnTo>
                    <a:pt x="420" y="22"/>
                  </a:lnTo>
                  <a:lnTo>
                    <a:pt x="415" y="15"/>
                  </a:lnTo>
                  <a:lnTo>
                    <a:pt x="408" y="11"/>
                  </a:lnTo>
                  <a:lnTo>
                    <a:pt x="400" y="8"/>
                  </a:lnTo>
                  <a:lnTo>
                    <a:pt x="392" y="5"/>
                  </a:lnTo>
                  <a:lnTo>
                    <a:pt x="391" y="5"/>
                  </a:lnTo>
                  <a:lnTo>
                    <a:pt x="387" y="4"/>
                  </a:lnTo>
                  <a:lnTo>
                    <a:pt x="380" y="4"/>
                  </a:lnTo>
                  <a:lnTo>
                    <a:pt x="372" y="3"/>
                  </a:lnTo>
                  <a:lnTo>
                    <a:pt x="364" y="2"/>
                  </a:lnTo>
                  <a:lnTo>
                    <a:pt x="356" y="1"/>
                  </a:lnTo>
                  <a:lnTo>
                    <a:pt x="350" y="1"/>
                  </a:lnTo>
                  <a:lnTo>
                    <a:pt x="346" y="0"/>
                  </a:lnTo>
                  <a:lnTo>
                    <a:pt x="309" y="35"/>
                  </a:lnTo>
                  <a:lnTo>
                    <a:pt x="274" y="74"/>
                  </a:lnTo>
                  <a:lnTo>
                    <a:pt x="239" y="119"/>
                  </a:lnTo>
                  <a:lnTo>
                    <a:pt x="207" y="168"/>
                  </a:lnTo>
                  <a:lnTo>
                    <a:pt x="177" y="222"/>
                  </a:lnTo>
                  <a:lnTo>
                    <a:pt x="148" y="281"/>
                  </a:lnTo>
                  <a:lnTo>
                    <a:pt x="122" y="343"/>
                  </a:lnTo>
                  <a:lnTo>
                    <a:pt x="98" y="408"/>
                  </a:lnTo>
                  <a:lnTo>
                    <a:pt x="76" y="478"/>
                  </a:lnTo>
                  <a:lnTo>
                    <a:pt x="57" y="550"/>
                  </a:lnTo>
                  <a:lnTo>
                    <a:pt x="41" y="625"/>
                  </a:lnTo>
                  <a:lnTo>
                    <a:pt x="26" y="704"/>
                  </a:lnTo>
                  <a:lnTo>
                    <a:pt x="16" y="785"/>
                  </a:lnTo>
                  <a:lnTo>
                    <a:pt x="8" y="867"/>
                  </a:lnTo>
                  <a:lnTo>
                    <a:pt x="3" y="953"/>
                  </a:lnTo>
                  <a:lnTo>
                    <a:pt x="2" y="1039"/>
                  </a:lnTo>
                  <a:lnTo>
                    <a:pt x="0" y="1228"/>
                  </a:lnTo>
                  <a:lnTo>
                    <a:pt x="0" y="1403"/>
                  </a:lnTo>
                  <a:lnTo>
                    <a:pt x="4" y="1559"/>
                  </a:lnTo>
                  <a:lnTo>
                    <a:pt x="15" y="1700"/>
                  </a:lnTo>
                  <a:lnTo>
                    <a:pt x="42" y="1703"/>
                  </a:lnTo>
                  <a:lnTo>
                    <a:pt x="72" y="1708"/>
                  </a:lnTo>
                  <a:lnTo>
                    <a:pt x="103" y="1711"/>
                  </a:lnTo>
                  <a:lnTo>
                    <a:pt x="135" y="1716"/>
                  </a:lnTo>
                  <a:lnTo>
                    <a:pt x="168" y="1720"/>
                  </a:lnTo>
                  <a:lnTo>
                    <a:pt x="200" y="1723"/>
                  </a:lnTo>
                  <a:lnTo>
                    <a:pt x="233" y="1728"/>
                  </a:lnTo>
                  <a:lnTo>
                    <a:pt x="265" y="1731"/>
                  </a:lnTo>
                  <a:lnTo>
                    <a:pt x="294" y="1736"/>
                  </a:lnTo>
                  <a:lnTo>
                    <a:pt x="321" y="1739"/>
                  </a:lnTo>
                  <a:lnTo>
                    <a:pt x="346" y="1743"/>
                  </a:lnTo>
                  <a:lnTo>
                    <a:pt x="367" y="1745"/>
                  </a:lnTo>
                  <a:lnTo>
                    <a:pt x="385" y="1747"/>
                  </a:lnTo>
                  <a:lnTo>
                    <a:pt x="399" y="1749"/>
                  </a:lnTo>
                  <a:lnTo>
                    <a:pt x="407" y="1750"/>
                  </a:lnTo>
                  <a:lnTo>
                    <a:pt x="410" y="1750"/>
                  </a:lnTo>
                  <a:lnTo>
                    <a:pt x="417" y="1750"/>
                  </a:lnTo>
                  <a:lnTo>
                    <a:pt x="424" y="1749"/>
                  </a:lnTo>
                  <a:lnTo>
                    <a:pt x="429" y="1747"/>
                  </a:lnTo>
                  <a:lnTo>
                    <a:pt x="435" y="174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34" name="Freeform 350"/>
            <p:cNvSpPr>
              <a:spLocks/>
            </p:cNvSpPr>
            <p:nvPr/>
          </p:nvSpPr>
          <p:spPr bwMode="auto">
            <a:xfrm>
              <a:off x="1065" y="3609"/>
              <a:ext cx="39" cy="28"/>
            </a:xfrm>
            <a:custGeom>
              <a:avLst/>
              <a:gdLst/>
              <a:ahLst/>
              <a:cxnLst>
                <a:cxn ang="0">
                  <a:pos x="216" y="172"/>
                </a:cxn>
                <a:cxn ang="0">
                  <a:pos x="223" y="171"/>
                </a:cxn>
                <a:cxn ang="0">
                  <a:pos x="230" y="168"/>
                </a:cxn>
                <a:cxn ang="0">
                  <a:pos x="234" y="162"/>
                </a:cxn>
                <a:cxn ang="0">
                  <a:pos x="235" y="156"/>
                </a:cxn>
                <a:cxn ang="0">
                  <a:pos x="234" y="44"/>
                </a:cxn>
                <a:cxn ang="0">
                  <a:pos x="233" y="36"/>
                </a:cxn>
                <a:cxn ang="0">
                  <a:pos x="228" y="30"/>
                </a:cxn>
                <a:cxn ang="0">
                  <a:pos x="222" y="25"/>
                </a:cxn>
                <a:cxn ang="0">
                  <a:pos x="215" y="22"/>
                </a:cxn>
                <a:cxn ang="0">
                  <a:pos x="20" y="0"/>
                </a:cxn>
                <a:cxn ang="0">
                  <a:pos x="13" y="1"/>
                </a:cxn>
                <a:cxn ang="0">
                  <a:pos x="6" y="5"/>
                </a:cxn>
                <a:cxn ang="0">
                  <a:pos x="1" y="10"/>
                </a:cxn>
                <a:cxn ang="0">
                  <a:pos x="0" y="18"/>
                </a:cxn>
                <a:cxn ang="0">
                  <a:pos x="1" y="126"/>
                </a:cxn>
                <a:cxn ang="0">
                  <a:pos x="3" y="134"/>
                </a:cxn>
                <a:cxn ang="0">
                  <a:pos x="7" y="141"/>
                </a:cxn>
                <a:cxn ang="0">
                  <a:pos x="14" y="147"/>
                </a:cxn>
                <a:cxn ang="0">
                  <a:pos x="22" y="149"/>
                </a:cxn>
                <a:cxn ang="0">
                  <a:pos x="216" y="172"/>
                </a:cxn>
              </a:cxnLst>
              <a:rect l="0" t="0" r="r" b="b"/>
              <a:pathLst>
                <a:path w="235" h="172">
                  <a:moveTo>
                    <a:pt x="216" y="172"/>
                  </a:moveTo>
                  <a:lnTo>
                    <a:pt x="223" y="171"/>
                  </a:lnTo>
                  <a:lnTo>
                    <a:pt x="230" y="168"/>
                  </a:lnTo>
                  <a:lnTo>
                    <a:pt x="234" y="162"/>
                  </a:lnTo>
                  <a:lnTo>
                    <a:pt x="235" y="156"/>
                  </a:lnTo>
                  <a:lnTo>
                    <a:pt x="234" y="44"/>
                  </a:lnTo>
                  <a:lnTo>
                    <a:pt x="233" y="36"/>
                  </a:lnTo>
                  <a:lnTo>
                    <a:pt x="228" y="30"/>
                  </a:lnTo>
                  <a:lnTo>
                    <a:pt x="222" y="25"/>
                  </a:lnTo>
                  <a:lnTo>
                    <a:pt x="215" y="22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5"/>
                  </a:lnTo>
                  <a:lnTo>
                    <a:pt x="1" y="10"/>
                  </a:lnTo>
                  <a:lnTo>
                    <a:pt x="0" y="18"/>
                  </a:lnTo>
                  <a:lnTo>
                    <a:pt x="1" y="126"/>
                  </a:lnTo>
                  <a:lnTo>
                    <a:pt x="3" y="134"/>
                  </a:lnTo>
                  <a:lnTo>
                    <a:pt x="7" y="141"/>
                  </a:lnTo>
                  <a:lnTo>
                    <a:pt x="14" y="147"/>
                  </a:lnTo>
                  <a:lnTo>
                    <a:pt x="22" y="149"/>
                  </a:lnTo>
                  <a:lnTo>
                    <a:pt x="216" y="1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35" name="Freeform 351"/>
            <p:cNvSpPr>
              <a:spLocks/>
            </p:cNvSpPr>
            <p:nvPr/>
          </p:nvSpPr>
          <p:spPr bwMode="auto">
            <a:xfrm>
              <a:off x="1065" y="3610"/>
              <a:ext cx="37" cy="28"/>
            </a:xfrm>
            <a:custGeom>
              <a:avLst/>
              <a:gdLst/>
              <a:ahLst/>
              <a:cxnLst>
                <a:cxn ang="0">
                  <a:pos x="219" y="152"/>
                </a:cxn>
                <a:cxn ang="0">
                  <a:pos x="219" y="41"/>
                </a:cxn>
                <a:cxn ang="0">
                  <a:pos x="218" y="33"/>
                </a:cxn>
                <a:cxn ang="0">
                  <a:pos x="213" y="26"/>
                </a:cxn>
                <a:cxn ang="0">
                  <a:pos x="206" y="22"/>
                </a:cxn>
                <a:cxn ang="0">
                  <a:pos x="199" y="2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8"/>
                </a:cxn>
                <a:cxn ang="0">
                  <a:pos x="2" y="17"/>
                </a:cxn>
                <a:cxn ang="0">
                  <a:pos x="0" y="26"/>
                </a:cxn>
                <a:cxn ang="0">
                  <a:pos x="1" y="123"/>
                </a:cxn>
                <a:cxn ang="0">
                  <a:pos x="2" y="131"/>
                </a:cxn>
                <a:cxn ang="0">
                  <a:pos x="7" y="138"/>
                </a:cxn>
                <a:cxn ang="0">
                  <a:pos x="13" y="143"/>
                </a:cxn>
                <a:cxn ang="0">
                  <a:pos x="21" y="146"/>
                </a:cxn>
                <a:cxn ang="0">
                  <a:pos x="188" y="167"/>
                </a:cxn>
                <a:cxn ang="0">
                  <a:pos x="197" y="167"/>
                </a:cxn>
                <a:cxn ang="0">
                  <a:pos x="208" y="166"/>
                </a:cxn>
                <a:cxn ang="0">
                  <a:pos x="215" y="161"/>
                </a:cxn>
                <a:cxn ang="0">
                  <a:pos x="219" y="152"/>
                </a:cxn>
              </a:cxnLst>
              <a:rect l="0" t="0" r="r" b="b"/>
              <a:pathLst>
                <a:path w="219" h="167">
                  <a:moveTo>
                    <a:pt x="219" y="152"/>
                  </a:moveTo>
                  <a:lnTo>
                    <a:pt x="219" y="41"/>
                  </a:lnTo>
                  <a:lnTo>
                    <a:pt x="218" y="33"/>
                  </a:lnTo>
                  <a:lnTo>
                    <a:pt x="213" y="26"/>
                  </a:lnTo>
                  <a:lnTo>
                    <a:pt x="206" y="22"/>
                  </a:lnTo>
                  <a:lnTo>
                    <a:pt x="199" y="2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8"/>
                  </a:lnTo>
                  <a:lnTo>
                    <a:pt x="2" y="17"/>
                  </a:lnTo>
                  <a:lnTo>
                    <a:pt x="0" y="26"/>
                  </a:lnTo>
                  <a:lnTo>
                    <a:pt x="1" y="123"/>
                  </a:lnTo>
                  <a:lnTo>
                    <a:pt x="2" y="131"/>
                  </a:lnTo>
                  <a:lnTo>
                    <a:pt x="7" y="138"/>
                  </a:lnTo>
                  <a:lnTo>
                    <a:pt x="13" y="143"/>
                  </a:lnTo>
                  <a:lnTo>
                    <a:pt x="21" y="146"/>
                  </a:lnTo>
                  <a:lnTo>
                    <a:pt x="188" y="167"/>
                  </a:lnTo>
                  <a:lnTo>
                    <a:pt x="197" y="167"/>
                  </a:lnTo>
                  <a:lnTo>
                    <a:pt x="208" y="166"/>
                  </a:lnTo>
                  <a:lnTo>
                    <a:pt x="215" y="161"/>
                  </a:lnTo>
                  <a:lnTo>
                    <a:pt x="219" y="152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36" name="Freeform 352"/>
            <p:cNvSpPr>
              <a:spLocks/>
            </p:cNvSpPr>
            <p:nvPr/>
          </p:nvSpPr>
          <p:spPr bwMode="auto">
            <a:xfrm>
              <a:off x="1065" y="3612"/>
              <a:ext cx="35" cy="26"/>
            </a:xfrm>
            <a:custGeom>
              <a:avLst/>
              <a:gdLst/>
              <a:ahLst/>
              <a:cxnLst>
                <a:cxn ang="0">
                  <a:pos x="188" y="159"/>
                </a:cxn>
                <a:cxn ang="0">
                  <a:pos x="196" y="158"/>
                </a:cxn>
                <a:cxn ang="0">
                  <a:pos x="203" y="154"/>
                </a:cxn>
                <a:cxn ang="0">
                  <a:pos x="206" y="149"/>
                </a:cxn>
                <a:cxn ang="0">
                  <a:pos x="208" y="142"/>
                </a:cxn>
                <a:cxn ang="0">
                  <a:pos x="208" y="42"/>
                </a:cxn>
                <a:cxn ang="0">
                  <a:pos x="206" y="34"/>
                </a:cxn>
                <a:cxn ang="0">
                  <a:pos x="202" y="27"/>
                </a:cxn>
                <a:cxn ang="0">
                  <a:pos x="195" y="22"/>
                </a:cxn>
                <a:cxn ang="0">
                  <a:pos x="187" y="19"/>
                </a:cxn>
                <a:cxn ang="0">
                  <a:pos x="19" y="0"/>
                </a:cxn>
                <a:cxn ang="0">
                  <a:pos x="12" y="1"/>
                </a:cxn>
                <a:cxn ang="0">
                  <a:pos x="6" y="5"/>
                </a:cxn>
                <a:cxn ang="0">
                  <a:pos x="1" y="10"/>
                </a:cxn>
                <a:cxn ang="0">
                  <a:pos x="0" y="18"/>
                </a:cxn>
                <a:cxn ang="0">
                  <a:pos x="1" y="115"/>
                </a:cxn>
                <a:cxn ang="0">
                  <a:pos x="2" y="123"/>
                </a:cxn>
                <a:cxn ang="0">
                  <a:pos x="7" y="130"/>
                </a:cxn>
                <a:cxn ang="0">
                  <a:pos x="13" y="135"/>
                </a:cxn>
                <a:cxn ang="0">
                  <a:pos x="21" y="138"/>
                </a:cxn>
                <a:cxn ang="0">
                  <a:pos x="188" y="159"/>
                </a:cxn>
              </a:cxnLst>
              <a:rect l="0" t="0" r="r" b="b"/>
              <a:pathLst>
                <a:path w="208" h="159">
                  <a:moveTo>
                    <a:pt x="188" y="159"/>
                  </a:moveTo>
                  <a:lnTo>
                    <a:pt x="196" y="158"/>
                  </a:lnTo>
                  <a:lnTo>
                    <a:pt x="203" y="154"/>
                  </a:lnTo>
                  <a:lnTo>
                    <a:pt x="206" y="149"/>
                  </a:lnTo>
                  <a:lnTo>
                    <a:pt x="208" y="142"/>
                  </a:lnTo>
                  <a:lnTo>
                    <a:pt x="208" y="42"/>
                  </a:lnTo>
                  <a:lnTo>
                    <a:pt x="206" y="34"/>
                  </a:lnTo>
                  <a:lnTo>
                    <a:pt x="202" y="27"/>
                  </a:lnTo>
                  <a:lnTo>
                    <a:pt x="195" y="22"/>
                  </a:lnTo>
                  <a:lnTo>
                    <a:pt x="187" y="19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6" y="5"/>
                  </a:lnTo>
                  <a:lnTo>
                    <a:pt x="1" y="10"/>
                  </a:lnTo>
                  <a:lnTo>
                    <a:pt x="0" y="18"/>
                  </a:lnTo>
                  <a:lnTo>
                    <a:pt x="1" y="115"/>
                  </a:lnTo>
                  <a:lnTo>
                    <a:pt x="2" y="123"/>
                  </a:lnTo>
                  <a:lnTo>
                    <a:pt x="7" y="130"/>
                  </a:lnTo>
                  <a:lnTo>
                    <a:pt x="13" y="135"/>
                  </a:lnTo>
                  <a:lnTo>
                    <a:pt x="21" y="138"/>
                  </a:lnTo>
                  <a:lnTo>
                    <a:pt x="188" y="159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37" name="Freeform 353"/>
            <p:cNvSpPr>
              <a:spLocks/>
            </p:cNvSpPr>
            <p:nvPr/>
          </p:nvSpPr>
          <p:spPr bwMode="auto">
            <a:xfrm>
              <a:off x="1130" y="3302"/>
              <a:ext cx="124" cy="349"/>
            </a:xfrm>
            <a:custGeom>
              <a:avLst/>
              <a:gdLst/>
              <a:ahLst/>
              <a:cxnLst>
                <a:cxn ang="0">
                  <a:pos x="106" y="290"/>
                </a:cxn>
                <a:cxn ang="0">
                  <a:pos x="746" y="0"/>
                </a:cxn>
                <a:cxn ang="0">
                  <a:pos x="662" y="1"/>
                </a:cxn>
                <a:cxn ang="0">
                  <a:pos x="22" y="274"/>
                </a:cxn>
                <a:cxn ang="0">
                  <a:pos x="0" y="311"/>
                </a:cxn>
                <a:cxn ang="0">
                  <a:pos x="0" y="2052"/>
                </a:cxn>
                <a:cxn ang="0">
                  <a:pos x="17" y="2080"/>
                </a:cxn>
                <a:cxn ang="0">
                  <a:pos x="112" y="2092"/>
                </a:cxn>
                <a:cxn ang="0">
                  <a:pos x="96" y="2071"/>
                </a:cxn>
                <a:cxn ang="0">
                  <a:pos x="85" y="323"/>
                </a:cxn>
                <a:cxn ang="0">
                  <a:pos x="106" y="290"/>
                </a:cxn>
              </a:cxnLst>
              <a:rect l="0" t="0" r="r" b="b"/>
              <a:pathLst>
                <a:path w="746" h="2092">
                  <a:moveTo>
                    <a:pt x="106" y="290"/>
                  </a:moveTo>
                  <a:lnTo>
                    <a:pt x="746" y="0"/>
                  </a:lnTo>
                  <a:lnTo>
                    <a:pt x="662" y="1"/>
                  </a:lnTo>
                  <a:lnTo>
                    <a:pt x="22" y="274"/>
                  </a:lnTo>
                  <a:lnTo>
                    <a:pt x="0" y="311"/>
                  </a:lnTo>
                  <a:lnTo>
                    <a:pt x="0" y="2052"/>
                  </a:lnTo>
                  <a:lnTo>
                    <a:pt x="17" y="2080"/>
                  </a:lnTo>
                  <a:lnTo>
                    <a:pt x="112" y="2092"/>
                  </a:lnTo>
                  <a:lnTo>
                    <a:pt x="96" y="2071"/>
                  </a:lnTo>
                  <a:lnTo>
                    <a:pt x="85" y="323"/>
                  </a:lnTo>
                  <a:lnTo>
                    <a:pt x="106" y="2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38" name="Freeform 354"/>
            <p:cNvSpPr>
              <a:spLocks/>
            </p:cNvSpPr>
            <p:nvPr/>
          </p:nvSpPr>
          <p:spPr bwMode="auto">
            <a:xfrm>
              <a:off x="1124" y="3300"/>
              <a:ext cx="130" cy="344"/>
            </a:xfrm>
            <a:custGeom>
              <a:avLst/>
              <a:gdLst/>
              <a:ahLst/>
              <a:cxnLst>
                <a:cxn ang="0">
                  <a:pos x="758" y="24"/>
                </a:cxn>
                <a:cxn ang="0">
                  <a:pos x="781" y="14"/>
                </a:cxn>
                <a:cxn ang="0">
                  <a:pos x="686" y="0"/>
                </a:cxn>
                <a:cxn ang="0">
                  <a:pos x="23" y="280"/>
                </a:cxn>
                <a:cxn ang="0">
                  <a:pos x="0" y="315"/>
                </a:cxn>
                <a:cxn ang="0">
                  <a:pos x="9" y="2055"/>
                </a:cxn>
                <a:cxn ang="0">
                  <a:pos x="35" y="2066"/>
                </a:cxn>
                <a:cxn ang="0">
                  <a:pos x="35" y="325"/>
                </a:cxn>
                <a:cxn ang="0">
                  <a:pos x="57" y="288"/>
                </a:cxn>
                <a:cxn ang="0">
                  <a:pos x="697" y="15"/>
                </a:cxn>
                <a:cxn ang="0">
                  <a:pos x="758" y="24"/>
                </a:cxn>
              </a:cxnLst>
              <a:rect l="0" t="0" r="r" b="b"/>
              <a:pathLst>
                <a:path w="781" h="2066">
                  <a:moveTo>
                    <a:pt x="758" y="24"/>
                  </a:moveTo>
                  <a:lnTo>
                    <a:pt x="781" y="14"/>
                  </a:lnTo>
                  <a:lnTo>
                    <a:pt x="686" y="0"/>
                  </a:lnTo>
                  <a:lnTo>
                    <a:pt x="23" y="280"/>
                  </a:lnTo>
                  <a:lnTo>
                    <a:pt x="0" y="315"/>
                  </a:lnTo>
                  <a:lnTo>
                    <a:pt x="9" y="2055"/>
                  </a:lnTo>
                  <a:lnTo>
                    <a:pt x="35" y="2066"/>
                  </a:lnTo>
                  <a:lnTo>
                    <a:pt x="35" y="325"/>
                  </a:lnTo>
                  <a:lnTo>
                    <a:pt x="57" y="288"/>
                  </a:lnTo>
                  <a:lnTo>
                    <a:pt x="697" y="15"/>
                  </a:lnTo>
                  <a:lnTo>
                    <a:pt x="758" y="2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39" name="Freeform 355"/>
            <p:cNvSpPr>
              <a:spLocks/>
            </p:cNvSpPr>
            <p:nvPr/>
          </p:nvSpPr>
          <p:spPr bwMode="auto">
            <a:xfrm>
              <a:off x="1126" y="3373"/>
              <a:ext cx="16" cy="27"/>
            </a:xfrm>
            <a:custGeom>
              <a:avLst/>
              <a:gdLst/>
              <a:ahLst/>
              <a:cxnLst>
                <a:cxn ang="0">
                  <a:pos x="80" y="162"/>
                </a:cxn>
                <a:cxn ang="0">
                  <a:pos x="97" y="151"/>
                </a:cxn>
                <a:cxn ang="0">
                  <a:pos x="96" y="11"/>
                </a:cxn>
                <a:cxn ang="0">
                  <a:pos x="16" y="0"/>
                </a:cxn>
                <a:cxn ang="0">
                  <a:pos x="0" y="11"/>
                </a:cxn>
                <a:cxn ang="0">
                  <a:pos x="17" y="139"/>
                </a:cxn>
                <a:cxn ang="0">
                  <a:pos x="80" y="162"/>
                </a:cxn>
              </a:cxnLst>
              <a:rect l="0" t="0" r="r" b="b"/>
              <a:pathLst>
                <a:path w="97" h="162">
                  <a:moveTo>
                    <a:pt x="80" y="162"/>
                  </a:moveTo>
                  <a:lnTo>
                    <a:pt x="97" y="151"/>
                  </a:lnTo>
                  <a:lnTo>
                    <a:pt x="96" y="11"/>
                  </a:lnTo>
                  <a:lnTo>
                    <a:pt x="16" y="0"/>
                  </a:lnTo>
                  <a:lnTo>
                    <a:pt x="0" y="11"/>
                  </a:lnTo>
                  <a:lnTo>
                    <a:pt x="17" y="139"/>
                  </a:lnTo>
                  <a:lnTo>
                    <a:pt x="80" y="16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40" name="Freeform 356"/>
            <p:cNvSpPr>
              <a:spLocks/>
            </p:cNvSpPr>
            <p:nvPr/>
          </p:nvSpPr>
          <p:spPr bwMode="auto">
            <a:xfrm>
              <a:off x="1126" y="3418"/>
              <a:ext cx="16" cy="28"/>
            </a:xfrm>
            <a:custGeom>
              <a:avLst/>
              <a:gdLst/>
              <a:ahLst/>
              <a:cxnLst>
                <a:cxn ang="0">
                  <a:pos x="80" y="164"/>
                </a:cxn>
                <a:cxn ang="0">
                  <a:pos x="97" y="152"/>
                </a:cxn>
                <a:cxn ang="0">
                  <a:pos x="96" y="12"/>
                </a:cxn>
                <a:cxn ang="0">
                  <a:pos x="17" y="0"/>
                </a:cxn>
                <a:cxn ang="0">
                  <a:pos x="0" y="12"/>
                </a:cxn>
                <a:cxn ang="0">
                  <a:pos x="17" y="141"/>
                </a:cxn>
                <a:cxn ang="0">
                  <a:pos x="80" y="164"/>
                </a:cxn>
              </a:cxnLst>
              <a:rect l="0" t="0" r="r" b="b"/>
              <a:pathLst>
                <a:path w="97" h="164">
                  <a:moveTo>
                    <a:pt x="80" y="164"/>
                  </a:moveTo>
                  <a:lnTo>
                    <a:pt x="97" y="152"/>
                  </a:lnTo>
                  <a:lnTo>
                    <a:pt x="96" y="12"/>
                  </a:lnTo>
                  <a:lnTo>
                    <a:pt x="17" y="0"/>
                  </a:lnTo>
                  <a:lnTo>
                    <a:pt x="0" y="12"/>
                  </a:lnTo>
                  <a:lnTo>
                    <a:pt x="17" y="141"/>
                  </a:lnTo>
                  <a:lnTo>
                    <a:pt x="80" y="1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41" name="Freeform 357"/>
            <p:cNvSpPr>
              <a:spLocks/>
            </p:cNvSpPr>
            <p:nvPr/>
          </p:nvSpPr>
          <p:spPr bwMode="auto">
            <a:xfrm>
              <a:off x="1126" y="3464"/>
              <a:ext cx="16" cy="27"/>
            </a:xfrm>
            <a:custGeom>
              <a:avLst/>
              <a:gdLst/>
              <a:ahLst/>
              <a:cxnLst>
                <a:cxn ang="0">
                  <a:pos x="81" y="162"/>
                </a:cxn>
                <a:cxn ang="0">
                  <a:pos x="98" y="151"/>
                </a:cxn>
                <a:cxn ang="0">
                  <a:pos x="96" y="10"/>
                </a:cxn>
                <a:cxn ang="0">
                  <a:pos x="17" y="0"/>
                </a:cxn>
                <a:cxn ang="0">
                  <a:pos x="0" y="11"/>
                </a:cxn>
                <a:cxn ang="0">
                  <a:pos x="19" y="140"/>
                </a:cxn>
                <a:cxn ang="0">
                  <a:pos x="81" y="162"/>
                </a:cxn>
              </a:cxnLst>
              <a:rect l="0" t="0" r="r" b="b"/>
              <a:pathLst>
                <a:path w="98" h="162">
                  <a:moveTo>
                    <a:pt x="81" y="162"/>
                  </a:moveTo>
                  <a:lnTo>
                    <a:pt x="98" y="151"/>
                  </a:lnTo>
                  <a:lnTo>
                    <a:pt x="96" y="10"/>
                  </a:lnTo>
                  <a:lnTo>
                    <a:pt x="17" y="0"/>
                  </a:lnTo>
                  <a:lnTo>
                    <a:pt x="0" y="11"/>
                  </a:lnTo>
                  <a:lnTo>
                    <a:pt x="19" y="140"/>
                  </a:lnTo>
                  <a:lnTo>
                    <a:pt x="81" y="16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42" name="Freeform 358"/>
            <p:cNvSpPr>
              <a:spLocks/>
            </p:cNvSpPr>
            <p:nvPr/>
          </p:nvSpPr>
          <p:spPr bwMode="auto">
            <a:xfrm>
              <a:off x="1127" y="3510"/>
              <a:ext cx="16" cy="27"/>
            </a:xfrm>
            <a:custGeom>
              <a:avLst/>
              <a:gdLst/>
              <a:ahLst/>
              <a:cxnLst>
                <a:cxn ang="0">
                  <a:pos x="80" y="163"/>
                </a:cxn>
                <a:cxn ang="0">
                  <a:pos x="96" y="152"/>
                </a:cxn>
                <a:cxn ang="0">
                  <a:pos x="96" y="11"/>
                </a:cxn>
                <a:cxn ang="0">
                  <a:pos x="16" y="0"/>
                </a:cxn>
                <a:cxn ang="0">
                  <a:pos x="0" y="11"/>
                </a:cxn>
                <a:cxn ang="0">
                  <a:pos x="17" y="140"/>
                </a:cxn>
                <a:cxn ang="0">
                  <a:pos x="80" y="163"/>
                </a:cxn>
              </a:cxnLst>
              <a:rect l="0" t="0" r="r" b="b"/>
              <a:pathLst>
                <a:path w="96" h="163">
                  <a:moveTo>
                    <a:pt x="80" y="163"/>
                  </a:moveTo>
                  <a:lnTo>
                    <a:pt x="96" y="152"/>
                  </a:lnTo>
                  <a:lnTo>
                    <a:pt x="96" y="11"/>
                  </a:lnTo>
                  <a:lnTo>
                    <a:pt x="16" y="0"/>
                  </a:lnTo>
                  <a:lnTo>
                    <a:pt x="0" y="11"/>
                  </a:lnTo>
                  <a:lnTo>
                    <a:pt x="17" y="140"/>
                  </a:lnTo>
                  <a:lnTo>
                    <a:pt x="80" y="16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43" name="Freeform 359"/>
            <p:cNvSpPr>
              <a:spLocks/>
            </p:cNvSpPr>
            <p:nvPr/>
          </p:nvSpPr>
          <p:spPr bwMode="auto">
            <a:xfrm>
              <a:off x="1127" y="3556"/>
              <a:ext cx="16" cy="27"/>
            </a:xfrm>
            <a:custGeom>
              <a:avLst/>
              <a:gdLst/>
              <a:ahLst/>
              <a:cxnLst>
                <a:cxn ang="0">
                  <a:pos x="80" y="163"/>
                </a:cxn>
                <a:cxn ang="0">
                  <a:pos x="96" y="152"/>
                </a:cxn>
                <a:cxn ang="0">
                  <a:pos x="96" y="12"/>
                </a:cxn>
                <a:cxn ang="0">
                  <a:pos x="16" y="0"/>
                </a:cxn>
                <a:cxn ang="0">
                  <a:pos x="0" y="12"/>
                </a:cxn>
                <a:cxn ang="0">
                  <a:pos x="17" y="141"/>
                </a:cxn>
                <a:cxn ang="0">
                  <a:pos x="80" y="163"/>
                </a:cxn>
              </a:cxnLst>
              <a:rect l="0" t="0" r="r" b="b"/>
              <a:pathLst>
                <a:path w="96" h="163">
                  <a:moveTo>
                    <a:pt x="80" y="163"/>
                  </a:moveTo>
                  <a:lnTo>
                    <a:pt x="96" y="152"/>
                  </a:lnTo>
                  <a:lnTo>
                    <a:pt x="96" y="12"/>
                  </a:lnTo>
                  <a:lnTo>
                    <a:pt x="16" y="0"/>
                  </a:lnTo>
                  <a:lnTo>
                    <a:pt x="0" y="12"/>
                  </a:lnTo>
                  <a:lnTo>
                    <a:pt x="17" y="141"/>
                  </a:lnTo>
                  <a:lnTo>
                    <a:pt x="80" y="16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44" name="Freeform 360"/>
            <p:cNvSpPr>
              <a:spLocks/>
            </p:cNvSpPr>
            <p:nvPr/>
          </p:nvSpPr>
          <p:spPr bwMode="auto">
            <a:xfrm>
              <a:off x="1126" y="3375"/>
              <a:ext cx="13" cy="25"/>
            </a:xfrm>
            <a:custGeom>
              <a:avLst/>
              <a:gdLst/>
              <a:ahLst/>
              <a:cxnLst>
                <a:cxn ang="0">
                  <a:pos x="80" y="151"/>
                </a:cxn>
                <a:cxn ang="0">
                  <a:pos x="79" y="11"/>
                </a:cxn>
                <a:cxn ang="0">
                  <a:pos x="0" y="0"/>
                </a:cxn>
                <a:cxn ang="0">
                  <a:pos x="1" y="140"/>
                </a:cxn>
                <a:cxn ang="0">
                  <a:pos x="80" y="151"/>
                </a:cxn>
              </a:cxnLst>
              <a:rect l="0" t="0" r="r" b="b"/>
              <a:pathLst>
                <a:path w="80" h="151">
                  <a:moveTo>
                    <a:pt x="80" y="151"/>
                  </a:moveTo>
                  <a:lnTo>
                    <a:pt x="79" y="11"/>
                  </a:lnTo>
                  <a:lnTo>
                    <a:pt x="0" y="0"/>
                  </a:lnTo>
                  <a:lnTo>
                    <a:pt x="1" y="140"/>
                  </a:lnTo>
                  <a:lnTo>
                    <a:pt x="80" y="15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45" name="Freeform 361"/>
            <p:cNvSpPr>
              <a:spLocks/>
            </p:cNvSpPr>
            <p:nvPr/>
          </p:nvSpPr>
          <p:spPr bwMode="auto">
            <a:xfrm>
              <a:off x="1126" y="3420"/>
              <a:ext cx="13" cy="26"/>
            </a:xfrm>
            <a:custGeom>
              <a:avLst/>
              <a:gdLst/>
              <a:ahLst/>
              <a:cxnLst>
                <a:cxn ang="0">
                  <a:pos x="80" y="152"/>
                </a:cxn>
                <a:cxn ang="0">
                  <a:pos x="80" y="11"/>
                </a:cxn>
                <a:cxn ang="0">
                  <a:pos x="0" y="0"/>
                </a:cxn>
                <a:cxn ang="0">
                  <a:pos x="1" y="140"/>
                </a:cxn>
                <a:cxn ang="0">
                  <a:pos x="80" y="152"/>
                </a:cxn>
              </a:cxnLst>
              <a:rect l="0" t="0" r="r" b="b"/>
              <a:pathLst>
                <a:path w="80" h="152">
                  <a:moveTo>
                    <a:pt x="80" y="152"/>
                  </a:moveTo>
                  <a:lnTo>
                    <a:pt x="80" y="11"/>
                  </a:lnTo>
                  <a:lnTo>
                    <a:pt x="0" y="0"/>
                  </a:lnTo>
                  <a:lnTo>
                    <a:pt x="1" y="140"/>
                  </a:lnTo>
                  <a:lnTo>
                    <a:pt x="80" y="15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46" name="Freeform 362"/>
            <p:cNvSpPr>
              <a:spLocks/>
            </p:cNvSpPr>
            <p:nvPr/>
          </p:nvSpPr>
          <p:spPr bwMode="auto">
            <a:xfrm>
              <a:off x="1126" y="3466"/>
              <a:ext cx="14" cy="25"/>
            </a:xfrm>
            <a:custGeom>
              <a:avLst/>
              <a:gdLst/>
              <a:ahLst/>
              <a:cxnLst>
                <a:cxn ang="0">
                  <a:pos x="81" y="151"/>
                </a:cxn>
                <a:cxn ang="0">
                  <a:pos x="81" y="10"/>
                </a:cxn>
                <a:cxn ang="0">
                  <a:pos x="0" y="0"/>
                </a:cxn>
                <a:cxn ang="0">
                  <a:pos x="2" y="141"/>
                </a:cxn>
                <a:cxn ang="0">
                  <a:pos x="81" y="151"/>
                </a:cxn>
              </a:cxnLst>
              <a:rect l="0" t="0" r="r" b="b"/>
              <a:pathLst>
                <a:path w="81" h="151">
                  <a:moveTo>
                    <a:pt x="81" y="151"/>
                  </a:moveTo>
                  <a:lnTo>
                    <a:pt x="81" y="10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81" y="15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47" name="Freeform 363"/>
            <p:cNvSpPr>
              <a:spLocks/>
            </p:cNvSpPr>
            <p:nvPr/>
          </p:nvSpPr>
          <p:spPr bwMode="auto">
            <a:xfrm>
              <a:off x="1127" y="3512"/>
              <a:ext cx="13" cy="25"/>
            </a:xfrm>
            <a:custGeom>
              <a:avLst/>
              <a:gdLst/>
              <a:ahLst/>
              <a:cxnLst>
                <a:cxn ang="0">
                  <a:pos x="80" y="152"/>
                </a:cxn>
                <a:cxn ang="0">
                  <a:pos x="79" y="11"/>
                </a:cxn>
                <a:cxn ang="0">
                  <a:pos x="0" y="0"/>
                </a:cxn>
                <a:cxn ang="0">
                  <a:pos x="0" y="141"/>
                </a:cxn>
                <a:cxn ang="0">
                  <a:pos x="80" y="152"/>
                </a:cxn>
              </a:cxnLst>
              <a:rect l="0" t="0" r="r" b="b"/>
              <a:pathLst>
                <a:path w="80" h="152">
                  <a:moveTo>
                    <a:pt x="80" y="152"/>
                  </a:moveTo>
                  <a:lnTo>
                    <a:pt x="79" y="11"/>
                  </a:lnTo>
                  <a:lnTo>
                    <a:pt x="0" y="0"/>
                  </a:lnTo>
                  <a:lnTo>
                    <a:pt x="0" y="141"/>
                  </a:lnTo>
                  <a:lnTo>
                    <a:pt x="80" y="15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48" name="Freeform 364"/>
            <p:cNvSpPr>
              <a:spLocks/>
            </p:cNvSpPr>
            <p:nvPr/>
          </p:nvSpPr>
          <p:spPr bwMode="auto">
            <a:xfrm>
              <a:off x="1127" y="3558"/>
              <a:ext cx="13" cy="25"/>
            </a:xfrm>
            <a:custGeom>
              <a:avLst/>
              <a:gdLst/>
              <a:ahLst/>
              <a:cxnLst>
                <a:cxn ang="0">
                  <a:pos x="80" y="151"/>
                </a:cxn>
                <a:cxn ang="0">
                  <a:pos x="79" y="11"/>
                </a:cxn>
                <a:cxn ang="0">
                  <a:pos x="0" y="0"/>
                </a:cxn>
                <a:cxn ang="0">
                  <a:pos x="0" y="140"/>
                </a:cxn>
                <a:cxn ang="0">
                  <a:pos x="80" y="151"/>
                </a:cxn>
              </a:cxnLst>
              <a:rect l="0" t="0" r="r" b="b"/>
              <a:pathLst>
                <a:path w="80" h="151">
                  <a:moveTo>
                    <a:pt x="80" y="151"/>
                  </a:moveTo>
                  <a:lnTo>
                    <a:pt x="79" y="11"/>
                  </a:lnTo>
                  <a:lnTo>
                    <a:pt x="0" y="0"/>
                  </a:lnTo>
                  <a:lnTo>
                    <a:pt x="0" y="140"/>
                  </a:lnTo>
                  <a:lnTo>
                    <a:pt x="80" y="15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49" name="Freeform 365"/>
            <p:cNvSpPr>
              <a:spLocks/>
            </p:cNvSpPr>
            <p:nvPr/>
          </p:nvSpPr>
          <p:spPr bwMode="auto">
            <a:xfrm>
              <a:off x="1127" y="3377"/>
              <a:ext cx="11" cy="19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65" y="9"/>
                </a:cxn>
                <a:cxn ang="0">
                  <a:pos x="0" y="0"/>
                </a:cxn>
                <a:cxn ang="0">
                  <a:pos x="1" y="113"/>
                </a:cxn>
                <a:cxn ang="0">
                  <a:pos x="26" y="117"/>
                </a:cxn>
                <a:cxn ang="0">
                  <a:pos x="26" y="30"/>
                </a:cxn>
                <a:cxn ang="0">
                  <a:pos x="65" y="40"/>
                </a:cxn>
              </a:cxnLst>
              <a:rect l="0" t="0" r="r" b="b"/>
              <a:pathLst>
                <a:path w="65" h="117">
                  <a:moveTo>
                    <a:pt x="65" y="40"/>
                  </a:moveTo>
                  <a:lnTo>
                    <a:pt x="65" y="9"/>
                  </a:lnTo>
                  <a:lnTo>
                    <a:pt x="0" y="0"/>
                  </a:lnTo>
                  <a:lnTo>
                    <a:pt x="1" y="113"/>
                  </a:lnTo>
                  <a:lnTo>
                    <a:pt x="26" y="117"/>
                  </a:lnTo>
                  <a:lnTo>
                    <a:pt x="26" y="30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50" name="Freeform 366"/>
            <p:cNvSpPr>
              <a:spLocks/>
            </p:cNvSpPr>
            <p:nvPr/>
          </p:nvSpPr>
          <p:spPr bwMode="auto">
            <a:xfrm>
              <a:off x="1127" y="3423"/>
              <a:ext cx="11" cy="19"/>
            </a:xfrm>
            <a:custGeom>
              <a:avLst/>
              <a:gdLst/>
              <a:ahLst/>
              <a:cxnLst>
                <a:cxn ang="0">
                  <a:pos x="65" y="42"/>
                </a:cxn>
                <a:cxn ang="0">
                  <a:pos x="65" y="9"/>
                </a:cxn>
                <a:cxn ang="0">
                  <a:pos x="0" y="0"/>
                </a:cxn>
                <a:cxn ang="0">
                  <a:pos x="0" y="115"/>
                </a:cxn>
                <a:cxn ang="0">
                  <a:pos x="25" y="118"/>
                </a:cxn>
                <a:cxn ang="0">
                  <a:pos x="25" y="31"/>
                </a:cxn>
                <a:cxn ang="0">
                  <a:pos x="65" y="42"/>
                </a:cxn>
              </a:cxnLst>
              <a:rect l="0" t="0" r="r" b="b"/>
              <a:pathLst>
                <a:path w="65" h="118">
                  <a:moveTo>
                    <a:pt x="65" y="42"/>
                  </a:moveTo>
                  <a:lnTo>
                    <a:pt x="65" y="9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25" y="118"/>
                  </a:lnTo>
                  <a:lnTo>
                    <a:pt x="25" y="31"/>
                  </a:lnTo>
                  <a:lnTo>
                    <a:pt x="65" y="4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51" name="Freeform 367"/>
            <p:cNvSpPr>
              <a:spLocks/>
            </p:cNvSpPr>
            <p:nvPr/>
          </p:nvSpPr>
          <p:spPr bwMode="auto">
            <a:xfrm>
              <a:off x="1128" y="3468"/>
              <a:ext cx="10" cy="20"/>
            </a:xfrm>
            <a:custGeom>
              <a:avLst/>
              <a:gdLst/>
              <a:ahLst/>
              <a:cxnLst>
                <a:cxn ang="0">
                  <a:pos x="66" y="42"/>
                </a:cxn>
                <a:cxn ang="0">
                  <a:pos x="65" y="9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25" y="119"/>
                </a:cxn>
                <a:cxn ang="0">
                  <a:pos x="25" y="31"/>
                </a:cxn>
                <a:cxn ang="0">
                  <a:pos x="66" y="42"/>
                </a:cxn>
              </a:cxnLst>
              <a:rect l="0" t="0" r="r" b="b"/>
              <a:pathLst>
                <a:path w="66" h="119">
                  <a:moveTo>
                    <a:pt x="66" y="42"/>
                  </a:moveTo>
                  <a:lnTo>
                    <a:pt x="65" y="9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25" y="119"/>
                  </a:lnTo>
                  <a:lnTo>
                    <a:pt x="25" y="31"/>
                  </a:lnTo>
                  <a:lnTo>
                    <a:pt x="66" y="4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52" name="Freeform 368"/>
            <p:cNvSpPr>
              <a:spLocks/>
            </p:cNvSpPr>
            <p:nvPr/>
          </p:nvSpPr>
          <p:spPr bwMode="auto">
            <a:xfrm>
              <a:off x="1128" y="3514"/>
              <a:ext cx="11" cy="20"/>
            </a:xfrm>
            <a:custGeom>
              <a:avLst/>
              <a:gdLst/>
              <a:ahLst/>
              <a:cxnLst>
                <a:cxn ang="0">
                  <a:pos x="65" y="43"/>
                </a:cxn>
                <a:cxn ang="0">
                  <a:pos x="65" y="9"/>
                </a:cxn>
                <a:cxn ang="0">
                  <a:pos x="0" y="0"/>
                </a:cxn>
                <a:cxn ang="0">
                  <a:pos x="1" y="115"/>
                </a:cxn>
                <a:cxn ang="0">
                  <a:pos x="25" y="119"/>
                </a:cxn>
                <a:cxn ang="0">
                  <a:pos x="24" y="32"/>
                </a:cxn>
                <a:cxn ang="0">
                  <a:pos x="65" y="43"/>
                </a:cxn>
              </a:cxnLst>
              <a:rect l="0" t="0" r="r" b="b"/>
              <a:pathLst>
                <a:path w="65" h="119">
                  <a:moveTo>
                    <a:pt x="65" y="43"/>
                  </a:moveTo>
                  <a:lnTo>
                    <a:pt x="65" y="9"/>
                  </a:lnTo>
                  <a:lnTo>
                    <a:pt x="0" y="0"/>
                  </a:lnTo>
                  <a:lnTo>
                    <a:pt x="1" y="115"/>
                  </a:lnTo>
                  <a:lnTo>
                    <a:pt x="25" y="119"/>
                  </a:lnTo>
                  <a:lnTo>
                    <a:pt x="24" y="32"/>
                  </a:lnTo>
                  <a:lnTo>
                    <a:pt x="65" y="4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53" name="Freeform 369"/>
            <p:cNvSpPr>
              <a:spLocks/>
            </p:cNvSpPr>
            <p:nvPr/>
          </p:nvSpPr>
          <p:spPr bwMode="auto">
            <a:xfrm>
              <a:off x="1128" y="3560"/>
              <a:ext cx="11" cy="20"/>
            </a:xfrm>
            <a:custGeom>
              <a:avLst/>
              <a:gdLst/>
              <a:ahLst/>
              <a:cxnLst>
                <a:cxn ang="0">
                  <a:pos x="65" y="42"/>
                </a:cxn>
                <a:cxn ang="0">
                  <a:pos x="65" y="9"/>
                </a:cxn>
                <a:cxn ang="0">
                  <a:pos x="0" y="0"/>
                </a:cxn>
                <a:cxn ang="0">
                  <a:pos x="1" y="115"/>
                </a:cxn>
                <a:cxn ang="0">
                  <a:pos x="26" y="118"/>
                </a:cxn>
                <a:cxn ang="0">
                  <a:pos x="26" y="32"/>
                </a:cxn>
                <a:cxn ang="0">
                  <a:pos x="65" y="42"/>
                </a:cxn>
              </a:cxnLst>
              <a:rect l="0" t="0" r="r" b="b"/>
              <a:pathLst>
                <a:path w="65" h="118">
                  <a:moveTo>
                    <a:pt x="65" y="42"/>
                  </a:moveTo>
                  <a:lnTo>
                    <a:pt x="65" y="9"/>
                  </a:lnTo>
                  <a:lnTo>
                    <a:pt x="0" y="0"/>
                  </a:lnTo>
                  <a:lnTo>
                    <a:pt x="1" y="115"/>
                  </a:lnTo>
                  <a:lnTo>
                    <a:pt x="26" y="118"/>
                  </a:lnTo>
                  <a:lnTo>
                    <a:pt x="26" y="32"/>
                  </a:lnTo>
                  <a:lnTo>
                    <a:pt x="65" y="4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54" name="Freeform 370"/>
            <p:cNvSpPr>
              <a:spLocks/>
            </p:cNvSpPr>
            <p:nvPr/>
          </p:nvSpPr>
          <p:spPr bwMode="auto">
            <a:xfrm>
              <a:off x="1132" y="3383"/>
              <a:ext cx="6" cy="15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0" y="0"/>
                </a:cxn>
                <a:cxn ang="0">
                  <a:pos x="1" y="87"/>
                </a:cxn>
                <a:cxn ang="0">
                  <a:pos x="41" y="93"/>
                </a:cxn>
                <a:cxn ang="0">
                  <a:pos x="41" y="11"/>
                </a:cxn>
              </a:cxnLst>
              <a:rect l="0" t="0" r="r" b="b"/>
              <a:pathLst>
                <a:path w="41" h="93">
                  <a:moveTo>
                    <a:pt x="41" y="11"/>
                  </a:moveTo>
                  <a:lnTo>
                    <a:pt x="0" y="0"/>
                  </a:lnTo>
                  <a:lnTo>
                    <a:pt x="1" y="87"/>
                  </a:lnTo>
                  <a:lnTo>
                    <a:pt x="41" y="93"/>
                  </a:lnTo>
                  <a:lnTo>
                    <a:pt x="41" y="1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55" name="Freeform 371"/>
            <p:cNvSpPr>
              <a:spLocks/>
            </p:cNvSpPr>
            <p:nvPr/>
          </p:nvSpPr>
          <p:spPr bwMode="auto">
            <a:xfrm>
              <a:off x="1132" y="3428"/>
              <a:ext cx="7" cy="16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0" y="0"/>
                </a:cxn>
                <a:cxn ang="0">
                  <a:pos x="1" y="87"/>
                </a:cxn>
                <a:cxn ang="0">
                  <a:pos x="41" y="92"/>
                </a:cxn>
                <a:cxn ang="0">
                  <a:pos x="41" y="11"/>
                </a:cxn>
              </a:cxnLst>
              <a:rect l="0" t="0" r="r" b="b"/>
              <a:pathLst>
                <a:path w="41" h="92">
                  <a:moveTo>
                    <a:pt x="41" y="11"/>
                  </a:moveTo>
                  <a:lnTo>
                    <a:pt x="0" y="0"/>
                  </a:lnTo>
                  <a:lnTo>
                    <a:pt x="1" y="87"/>
                  </a:lnTo>
                  <a:lnTo>
                    <a:pt x="41" y="92"/>
                  </a:lnTo>
                  <a:lnTo>
                    <a:pt x="41" y="1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56" name="Freeform 372"/>
            <p:cNvSpPr>
              <a:spLocks/>
            </p:cNvSpPr>
            <p:nvPr/>
          </p:nvSpPr>
          <p:spPr bwMode="auto">
            <a:xfrm>
              <a:off x="1132" y="3474"/>
              <a:ext cx="7" cy="16"/>
            </a:xfrm>
            <a:custGeom>
              <a:avLst/>
              <a:gdLst/>
              <a:ahLst/>
              <a:cxnLst>
                <a:cxn ang="0">
                  <a:pos x="39" y="1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39" y="92"/>
                </a:cxn>
                <a:cxn ang="0">
                  <a:pos x="39" y="10"/>
                </a:cxn>
              </a:cxnLst>
              <a:rect l="0" t="0" r="r" b="b"/>
              <a:pathLst>
                <a:path w="39" h="92">
                  <a:moveTo>
                    <a:pt x="39" y="1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39" y="92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57" name="Freeform 373"/>
            <p:cNvSpPr>
              <a:spLocks/>
            </p:cNvSpPr>
            <p:nvPr/>
          </p:nvSpPr>
          <p:spPr bwMode="auto">
            <a:xfrm>
              <a:off x="1132" y="3520"/>
              <a:ext cx="7" cy="16"/>
            </a:xfrm>
            <a:custGeom>
              <a:avLst/>
              <a:gdLst/>
              <a:ahLst/>
              <a:cxnLst>
                <a:cxn ang="0">
                  <a:pos x="39" y="11"/>
                </a:cxn>
                <a:cxn ang="0">
                  <a:pos x="0" y="0"/>
                </a:cxn>
                <a:cxn ang="0">
                  <a:pos x="0" y="88"/>
                </a:cxn>
                <a:cxn ang="0">
                  <a:pos x="40" y="94"/>
                </a:cxn>
                <a:cxn ang="0">
                  <a:pos x="39" y="11"/>
                </a:cxn>
              </a:cxnLst>
              <a:rect l="0" t="0" r="r" b="b"/>
              <a:pathLst>
                <a:path w="40" h="94">
                  <a:moveTo>
                    <a:pt x="39" y="11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40" y="94"/>
                  </a:lnTo>
                  <a:lnTo>
                    <a:pt x="39" y="1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58" name="Freeform 374"/>
            <p:cNvSpPr>
              <a:spLocks/>
            </p:cNvSpPr>
            <p:nvPr/>
          </p:nvSpPr>
          <p:spPr bwMode="auto">
            <a:xfrm>
              <a:off x="1133" y="3566"/>
              <a:ext cx="6" cy="16"/>
            </a:xfrm>
            <a:custGeom>
              <a:avLst/>
              <a:gdLst/>
              <a:ahLst/>
              <a:cxnLst>
                <a:cxn ang="0">
                  <a:pos x="40" y="11"/>
                </a:cxn>
                <a:cxn ang="0">
                  <a:pos x="0" y="0"/>
                </a:cxn>
                <a:cxn ang="0">
                  <a:pos x="0" y="88"/>
                </a:cxn>
                <a:cxn ang="0">
                  <a:pos x="40" y="93"/>
                </a:cxn>
                <a:cxn ang="0">
                  <a:pos x="40" y="11"/>
                </a:cxn>
              </a:cxnLst>
              <a:rect l="0" t="0" r="r" b="b"/>
              <a:pathLst>
                <a:path w="40" h="93">
                  <a:moveTo>
                    <a:pt x="40" y="11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40" y="93"/>
                  </a:lnTo>
                  <a:lnTo>
                    <a:pt x="40" y="1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59" name="Freeform 375"/>
            <p:cNvSpPr>
              <a:spLocks/>
            </p:cNvSpPr>
            <p:nvPr/>
          </p:nvSpPr>
          <p:spPr bwMode="auto">
            <a:xfrm>
              <a:off x="1126" y="3588"/>
              <a:ext cx="19" cy="66"/>
            </a:xfrm>
            <a:custGeom>
              <a:avLst/>
              <a:gdLst/>
              <a:ahLst/>
              <a:cxnLst>
                <a:cxn ang="0">
                  <a:pos x="114" y="28"/>
                </a:cxn>
                <a:cxn ang="0">
                  <a:pos x="113" y="20"/>
                </a:cxn>
                <a:cxn ang="0">
                  <a:pos x="109" y="13"/>
                </a:cxn>
                <a:cxn ang="0">
                  <a:pos x="102" y="9"/>
                </a:cxn>
                <a:cxn ang="0">
                  <a:pos x="94" y="6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0" y="0"/>
                </a:cxn>
                <a:cxn ang="0">
                  <a:pos x="35" y="1"/>
                </a:cxn>
                <a:cxn ang="0">
                  <a:pos x="30" y="2"/>
                </a:cxn>
                <a:cxn ang="0">
                  <a:pos x="25" y="3"/>
                </a:cxn>
                <a:cxn ang="0">
                  <a:pos x="21" y="4"/>
                </a:cxn>
                <a:cxn ang="0">
                  <a:pos x="17" y="7"/>
                </a:cxn>
                <a:cxn ang="0">
                  <a:pos x="10" y="11"/>
                </a:cxn>
                <a:cxn ang="0">
                  <a:pos x="5" y="18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1" y="362"/>
                </a:cxn>
                <a:cxn ang="0">
                  <a:pos x="2" y="370"/>
                </a:cxn>
                <a:cxn ang="0">
                  <a:pos x="7" y="377"/>
                </a:cxn>
                <a:cxn ang="0">
                  <a:pos x="14" y="382"/>
                </a:cxn>
                <a:cxn ang="0">
                  <a:pos x="22" y="385"/>
                </a:cxn>
                <a:cxn ang="0">
                  <a:pos x="61" y="390"/>
                </a:cxn>
                <a:cxn ang="0">
                  <a:pos x="66" y="390"/>
                </a:cxn>
                <a:cxn ang="0">
                  <a:pos x="70" y="390"/>
                </a:cxn>
                <a:cxn ang="0">
                  <a:pos x="76" y="390"/>
                </a:cxn>
                <a:cxn ang="0">
                  <a:pos x="80" y="389"/>
                </a:cxn>
                <a:cxn ang="0">
                  <a:pos x="86" y="389"/>
                </a:cxn>
                <a:cxn ang="0">
                  <a:pos x="91" y="388"/>
                </a:cxn>
                <a:cxn ang="0">
                  <a:pos x="95" y="386"/>
                </a:cxn>
                <a:cxn ang="0">
                  <a:pos x="98" y="385"/>
                </a:cxn>
                <a:cxn ang="0">
                  <a:pos x="105" y="379"/>
                </a:cxn>
                <a:cxn ang="0">
                  <a:pos x="111" y="372"/>
                </a:cxn>
                <a:cxn ang="0">
                  <a:pos x="114" y="364"/>
                </a:cxn>
                <a:cxn ang="0">
                  <a:pos x="115" y="355"/>
                </a:cxn>
                <a:cxn ang="0">
                  <a:pos x="114" y="28"/>
                </a:cxn>
              </a:cxnLst>
              <a:rect l="0" t="0" r="r" b="b"/>
              <a:pathLst>
                <a:path w="115" h="390">
                  <a:moveTo>
                    <a:pt x="114" y="28"/>
                  </a:moveTo>
                  <a:lnTo>
                    <a:pt x="113" y="20"/>
                  </a:lnTo>
                  <a:lnTo>
                    <a:pt x="109" y="13"/>
                  </a:lnTo>
                  <a:lnTo>
                    <a:pt x="102" y="9"/>
                  </a:lnTo>
                  <a:lnTo>
                    <a:pt x="94" y="6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21" y="4"/>
                  </a:lnTo>
                  <a:lnTo>
                    <a:pt x="17" y="7"/>
                  </a:lnTo>
                  <a:lnTo>
                    <a:pt x="10" y="11"/>
                  </a:lnTo>
                  <a:lnTo>
                    <a:pt x="5" y="18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1" y="362"/>
                  </a:lnTo>
                  <a:lnTo>
                    <a:pt x="2" y="370"/>
                  </a:lnTo>
                  <a:lnTo>
                    <a:pt x="7" y="377"/>
                  </a:lnTo>
                  <a:lnTo>
                    <a:pt x="14" y="382"/>
                  </a:lnTo>
                  <a:lnTo>
                    <a:pt x="22" y="385"/>
                  </a:lnTo>
                  <a:lnTo>
                    <a:pt x="61" y="390"/>
                  </a:lnTo>
                  <a:lnTo>
                    <a:pt x="66" y="390"/>
                  </a:lnTo>
                  <a:lnTo>
                    <a:pt x="70" y="390"/>
                  </a:lnTo>
                  <a:lnTo>
                    <a:pt x="76" y="390"/>
                  </a:lnTo>
                  <a:lnTo>
                    <a:pt x="80" y="389"/>
                  </a:lnTo>
                  <a:lnTo>
                    <a:pt x="86" y="389"/>
                  </a:lnTo>
                  <a:lnTo>
                    <a:pt x="91" y="388"/>
                  </a:lnTo>
                  <a:lnTo>
                    <a:pt x="95" y="386"/>
                  </a:lnTo>
                  <a:lnTo>
                    <a:pt x="98" y="385"/>
                  </a:lnTo>
                  <a:lnTo>
                    <a:pt x="105" y="379"/>
                  </a:lnTo>
                  <a:lnTo>
                    <a:pt x="111" y="372"/>
                  </a:lnTo>
                  <a:lnTo>
                    <a:pt x="114" y="364"/>
                  </a:lnTo>
                  <a:lnTo>
                    <a:pt x="115" y="355"/>
                  </a:lnTo>
                  <a:lnTo>
                    <a:pt x="114" y="2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160" name="Freeform 376"/>
            <p:cNvSpPr>
              <a:spLocks/>
            </p:cNvSpPr>
            <p:nvPr/>
          </p:nvSpPr>
          <p:spPr bwMode="auto">
            <a:xfrm>
              <a:off x="1126" y="3591"/>
              <a:ext cx="13" cy="63"/>
            </a:xfrm>
            <a:custGeom>
              <a:avLst/>
              <a:gdLst/>
              <a:ahLst/>
              <a:cxnLst>
                <a:cxn ang="0">
                  <a:pos x="61" y="372"/>
                </a:cxn>
                <a:cxn ang="0">
                  <a:pos x="69" y="371"/>
                </a:cxn>
                <a:cxn ang="0">
                  <a:pos x="76" y="369"/>
                </a:cxn>
                <a:cxn ang="0">
                  <a:pos x="79" y="363"/>
                </a:cxn>
                <a:cxn ang="0">
                  <a:pos x="80" y="355"/>
                </a:cxn>
                <a:cxn ang="0">
                  <a:pos x="79" y="28"/>
                </a:cxn>
                <a:cxn ang="0">
                  <a:pos x="78" y="20"/>
                </a:cxn>
                <a:cxn ang="0">
                  <a:pos x="74" y="13"/>
                </a:cxn>
                <a:cxn ang="0">
                  <a:pos x="67" y="8"/>
                </a:cxn>
                <a:cxn ang="0">
                  <a:pos x="59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5" y="3"/>
                </a:cxn>
                <a:cxn ang="0">
                  <a:pos x="1" y="9"/>
                </a:cxn>
                <a:cxn ang="0">
                  <a:pos x="0" y="17"/>
                </a:cxn>
                <a:cxn ang="0">
                  <a:pos x="1" y="344"/>
                </a:cxn>
                <a:cxn ang="0">
                  <a:pos x="2" y="352"/>
                </a:cxn>
                <a:cxn ang="0">
                  <a:pos x="7" y="359"/>
                </a:cxn>
                <a:cxn ang="0">
                  <a:pos x="14" y="364"/>
                </a:cxn>
                <a:cxn ang="0">
                  <a:pos x="22" y="367"/>
                </a:cxn>
                <a:cxn ang="0">
                  <a:pos x="61" y="372"/>
                </a:cxn>
              </a:cxnLst>
              <a:rect l="0" t="0" r="r" b="b"/>
              <a:pathLst>
                <a:path w="80" h="372">
                  <a:moveTo>
                    <a:pt x="61" y="372"/>
                  </a:moveTo>
                  <a:lnTo>
                    <a:pt x="69" y="371"/>
                  </a:lnTo>
                  <a:lnTo>
                    <a:pt x="76" y="369"/>
                  </a:lnTo>
                  <a:lnTo>
                    <a:pt x="79" y="363"/>
                  </a:lnTo>
                  <a:lnTo>
                    <a:pt x="80" y="355"/>
                  </a:lnTo>
                  <a:lnTo>
                    <a:pt x="79" y="28"/>
                  </a:lnTo>
                  <a:lnTo>
                    <a:pt x="78" y="20"/>
                  </a:lnTo>
                  <a:lnTo>
                    <a:pt x="74" y="13"/>
                  </a:lnTo>
                  <a:lnTo>
                    <a:pt x="67" y="8"/>
                  </a:lnTo>
                  <a:lnTo>
                    <a:pt x="59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9"/>
                  </a:lnTo>
                  <a:lnTo>
                    <a:pt x="0" y="17"/>
                  </a:lnTo>
                  <a:lnTo>
                    <a:pt x="1" y="344"/>
                  </a:lnTo>
                  <a:lnTo>
                    <a:pt x="2" y="352"/>
                  </a:lnTo>
                  <a:lnTo>
                    <a:pt x="7" y="359"/>
                  </a:lnTo>
                  <a:lnTo>
                    <a:pt x="14" y="364"/>
                  </a:lnTo>
                  <a:lnTo>
                    <a:pt x="22" y="367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7161" name="Group 377"/>
          <p:cNvGrpSpPr>
            <a:grpSpLocks/>
          </p:cNvGrpSpPr>
          <p:nvPr/>
        </p:nvGrpSpPr>
        <p:grpSpPr bwMode="auto">
          <a:xfrm>
            <a:off x="7232650" y="5618163"/>
            <a:ext cx="590550" cy="582612"/>
            <a:chOff x="4550" y="3770"/>
            <a:chExt cx="372" cy="367"/>
          </a:xfrm>
        </p:grpSpPr>
        <p:sp>
          <p:nvSpPr>
            <p:cNvPr id="247162" name="Rectangle 378"/>
            <p:cNvSpPr>
              <a:spLocks noChangeArrowheads="1"/>
            </p:cNvSpPr>
            <p:nvPr/>
          </p:nvSpPr>
          <p:spPr bwMode="auto">
            <a:xfrm>
              <a:off x="4553" y="3774"/>
              <a:ext cx="367" cy="303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28575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63" name="Rectangle 379"/>
            <p:cNvSpPr>
              <a:spLocks noChangeArrowheads="1"/>
            </p:cNvSpPr>
            <p:nvPr/>
          </p:nvSpPr>
          <p:spPr bwMode="auto">
            <a:xfrm>
              <a:off x="4668" y="4071"/>
              <a:ext cx="156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64" name="Rectangle 380"/>
            <p:cNvSpPr>
              <a:spLocks noChangeArrowheads="1"/>
            </p:cNvSpPr>
            <p:nvPr/>
          </p:nvSpPr>
          <p:spPr bwMode="auto">
            <a:xfrm>
              <a:off x="4553" y="3770"/>
              <a:ext cx="369" cy="31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47165" name="Picture 381" descr="video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50" y="3787"/>
              <a:ext cx="363" cy="275"/>
            </a:xfrm>
            <a:prstGeom prst="rect">
              <a:avLst/>
            </a:prstGeom>
            <a:noFill/>
          </p:spPr>
        </p:pic>
        <p:sp>
          <p:nvSpPr>
            <p:cNvPr id="247166" name="Line 382"/>
            <p:cNvSpPr>
              <a:spLocks noChangeShapeType="1"/>
            </p:cNvSpPr>
            <p:nvPr/>
          </p:nvSpPr>
          <p:spPr bwMode="auto">
            <a:xfrm>
              <a:off x="4579" y="4136"/>
              <a:ext cx="32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67" name="Group 383"/>
          <p:cNvGrpSpPr>
            <a:grpSpLocks/>
          </p:cNvGrpSpPr>
          <p:nvPr/>
        </p:nvGrpSpPr>
        <p:grpSpPr bwMode="auto">
          <a:xfrm>
            <a:off x="1125538" y="3190875"/>
            <a:ext cx="365125" cy="403225"/>
            <a:chOff x="557" y="2482"/>
            <a:chExt cx="270" cy="262"/>
          </a:xfrm>
        </p:grpSpPr>
        <p:sp>
          <p:nvSpPr>
            <p:cNvPr id="247168" name="Rectangle 384"/>
            <p:cNvSpPr>
              <a:spLocks noChangeArrowheads="1"/>
            </p:cNvSpPr>
            <p:nvPr/>
          </p:nvSpPr>
          <p:spPr bwMode="auto">
            <a:xfrm>
              <a:off x="628" y="2680"/>
              <a:ext cx="114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69" name="Rectangle 385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70" name="Line 386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71" name="Group 387"/>
          <p:cNvGrpSpPr>
            <a:grpSpLocks/>
          </p:cNvGrpSpPr>
          <p:nvPr/>
        </p:nvGrpSpPr>
        <p:grpSpPr bwMode="auto">
          <a:xfrm>
            <a:off x="5684838" y="5235575"/>
            <a:ext cx="365125" cy="403225"/>
            <a:chOff x="557" y="2482"/>
            <a:chExt cx="270" cy="262"/>
          </a:xfrm>
        </p:grpSpPr>
        <p:sp>
          <p:nvSpPr>
            <p:cNvPr id="247172" name="Rectangle 388"/>
            <p:cNvSpPr>
              <a:spLocks noChangeArrowheads="1"/>
            </p:cNvSpPr>
            <p:nvPr/>
          </p:nvSpPr>
          <p:spPr bwMode="auto">
            <a:xfrm>
              <a:off x="628" y="2680"/>
              <a:ext cx="114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73" name="Rectangle 389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74" name="Line 390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75" name="Group 391"/>
          <p:cNvGrpSpPr>
            <a:grpSpLocks/>
          </p:cNvGrpSpPr>
          <p:nvPr/>
        </p:nvGrpSpPr>
        <p:grpSpPr bwMode="auto">
          <a:xfrm>
            <a:off x="6396038" y="5248275"/>
            <a:ext cx="365125" cy="403225"/>
            <a:chOff x="557" y="2482"/>
            <a:chExt cx="270" cy="262"/>
          </a:xfrm>
        </p:grpSpPr>
        <p:sp>
          <p:nvSpPr>
            <p:cNvPr id="247176" name="Rectangle 392"/>
            <p:cNvSpPr>
              <a:spLocks noChangeArrowheads="1"/>
            </p:cNvSpPr>
            <p:nvPr/>
          </p:nvSpPr>
          <p:spPr bwMode="auto">
            <a:xfrm>
              <a:off x="628" y="2680"/>
              <a:ext cx="114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77" name="Rectangle 393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78" name="Line 394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79" name="Group 395"/>
          <p:cNvGrpSpPr>
            <a:grpSpLocks/>
          </p:cNvGrpSpPr>
          <p:nvPr/>
        </p:nvGrpSpPr>
        <p:grpSpPr bwMode="auto">
          <a:xfrm>
            <a:off x="6675438" y="5616575"/>
            <a:ext cx="365125" cy="403225"/>
            <a:chOff x="557" y="2482"/>
            <a:chExt cx="270" cy="262"/>
          </a:xfrm>
        </p:grpSpPr>
        <p:sp>
          <p:nvSpPr>
            <p:cNvPr id="247180" name="Rectangle 396"/>
            <p:cNvSpPr>
              <a:spLocks noChangeArrowheads="1"/>
            </p:cNvSpPr>
            <p:nvPr/>
          </p:nvSpPr>
          <p:spPr bwMode="auto">
            <a:xfrm>
              <a:off x="628" y="2680"/>
              <a:ext cx="114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81" name="Rectangle 397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82" name="Line 398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7183" name="Text Box 399"/>
          <p:cNvSpPr txBox="1">
            <a:spLocks noChangeArrowheads="1"/>
          </p:cNvSpPr>
          <p:nvPr/>
        </p:nvSpPr>
        <p:spPr bwMode="auto">
          <a:xfrm>
            <a:off x="5173663" y="4068763"/>
            <a:ext cx="1222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request/</a:t>
            </a:r>
          </a:p>
          <a:p>
            <a:pPr algn="ctr"/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reply</a:t>
            </a:r>
            <a:endParaRPr lang="en-US" altLang="zh-CN" sz="240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41" grpId="0" build="p" autoUpdateAnimBg="0"/>
      <p:bldP spid="247183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3EA9DD10-DCCE-47CB-9CF8-305300938C0F}" type="slidenum">
              <a:rPr lang="en-US" altLang="zh-CN" smtClean="0"/>
              <a:pPr/>
              <a:t>62</a:t>
            </a:fld>
            <a:endParaRPr lang="en-US" altLang="zh-CN" dirty="0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631825"/>
            <a:ext cx="7772400" cy="871538"/>
          </a:xfrm>
        </p:spPr>
        <p:txBody>
          <a:bodyPr/>
          <a:lstStyle/>
          <a:p>
            <a:pPr algn="l"/>
            <a:r>
              <a:rPr lang="en-US" altLang="zh-CN" sz="4000" dirty="0">
                <a:ea typeface="宋体" charset="-122"/>
              </a:rPr>
              <a:t>IETF Integrated Services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1766888"/>
            <a:ext cx="7772400" cy="384651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>
                <a:ea typeface="宋体" charset="-122"/>
              </a:rPr>
              <a:t>architecture for providing </a:t>
            </a:r>
            <a:r>
              <a:rPr lang="en-US" altLang="zh-CN" dirty="0" err="1" smtClean="0">
                <a:ea typeface="宋体" charset="-122"/>
              </a:rPr>
              <a:t>QoS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guarantees in IP networks for individual application sessions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ea typeface="宋体" charset="-122"/>
              </a:rPr>
              <a:t>provides services on a </a:t>
            </a:r>
            <a:r>
              <a:rPr lang="en-US" altLang="zh-CN" i="1" dirty="0" smtClean="0">
                <a:solidFill>
                  <a:srgbClr val="0000CC"/>
                </a:solidFill>
                <a:ea typeface="宋体" charset="-122"/>
              </a:rPr>
              <a:t>per flow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i="1" dirty="0" smtClean="0">
                <a:solidFill>
                  <a:srgbClr val="0000CC"/>
                </a:solidFill>
                <a:ea typeface="宋体" charset="-122"/>
              </a:rPr>
              <a:t>basis </a:t>
            </a:r>
            <a:r>
              <a:rPr lang="en-US" altLang="zh-CN" dirty="0" smtClean="0">
                <a:ea typeface="宋体" charset="-122"/>
              </a:rPr>
              <a:t>where </a:t>
            </a:r>
            <a:r>
              <a:rPr lang="en-US" altLang="zh-CN" u="sng" dirty="0" smtClean="0">
                <a:ea typeface="宋体" charset="-122"/>
              </a:rPr>
              <a:t>a flow is a packet stream with common source address, destination address and port number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ea typeface="宋体" charset="-122"/>
              </a:rPr>
              <a:t>resource reservation: routers maintain per-flow state info of allocated resources, </a:t>
            </a:r>
            <a:r>
              <a:rPr lang="en-US" altLang="zh-CN" dirty="0" err="1" smtClean="0">
                <a:ea typeface="宋体" charset="-122"/>
              </a:rPr>
              <a:t>QoS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req’s</a:t>
            </a:r>
            <a:endParaRPr lang="en-US" altLang="zh-CN" dirty="0" smtClean="0">
              <a:ea typeface="宋体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 smtClean="0">
                <a:ea typeface="宋体" charset="-122"/>
              </a:rPr>
              <a:t>admit/deny new call setup requests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dirty="0" smtClean="0">
                <a:ea typeface="宋体" charset="-122"/>
              </a:rPr>
              <a:t>Two key </a:t>
            </a:r>
            <a:r>
              <a:rPr lang="en-US" altLang="zh-CN" sz="4000" dirty="0" err="1" smtClean="0">
                <a:solidFill>
                  <a:srgbClr val="0000CC"/>
                </a:solidFill>
                <a:ea typeface="宋体" charset="-122"/>
              </a:rPr>
              <a:t>IntServ</a:t>
            </a:r>
            <a:r>
              <a:rPr lang="en-US" altLang="zh-CN" sz="4000" dirty="0" smtClean="0">
                <a:ea typeface="宋体" charset="-122"/>
              </a:rPr>
              <a:t> features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39850"/>
            <a:ext cx="8280816" cy="4908550"/>
          </a:xfrm>
        </p:spPr>
        <p:txBody>
          <a:bodyPr/>
          <a:lstStyle/>
          <a:p>
            <a:r>
              <a:rPr lang="en-US" altLang="zh-CN" sz="2800" dirty="0" smtClean="0">
                <a:ea typeface="宋体" charset="-122"/>
              </a:rPr>
              <a:t>Reserved Resources 	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the router must know the amount of its resources currently reserved for on-going sessions     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standard resources: link capacity, router buffers   </a:t>
            </a:r>
          </a:p>
          <a:p>
            <a:endParaRPr lang="en-US" altLang="zh-CN" sz="2800" dirty="0" smtClean="0">
              <a:ea typeface="宋体" charset="-122"/>
            </a:endParaRPr>
          </a:p>
          <a:p>
            <a:r>
              <a:rPr lang="en-US" altLang="zh-CN" sz="2800" dirty="0" smtClean="0">
                <a:ea typeface="宋体" charset="-122"/>
              </a:rPr>
              <a:t>Call Setup / call </a:t>
            </a:r>
            <a:r>
              <a:rPr lang="en-US" altLang="zh-CN" sz="2800" dirty="0" err="1" smtClean="0">
                <a:ea typeface="宋体" charset="-122"/>
              </a:rPr>
              <a:t>addimision</a:t>
            </a:r>
            <a:endParaRPr lang="en-US" altLang="zh-CN" sz="2800" dirty="0" smtClean="0">
              <a:ea typeface="宋体" charset="-122"/>
            </a:endParaRPr>
          </a:p>
          <a:p>
            <a:pPr lvl="1"/>
            <a:r>
              <a:rPr lang="en-US" altLang="zh-CN" sz="2400" dirty="0" smtClean="0">
                <a:ea typeface="宋体" charset="-122"/>
              </a:rPr>
              <a:t>requires participation of each router on the path</a:t>
            </a:r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5-</a:t>
            </a:r>
            <a:fld id="{DC4CD95C-A14F-4763-A5AC-B308BB670FA3}" type="slidenum">
              <a:rPr lang="en-US" altLang="zh-CN" smtClean="0"/>
              <a:pPr/>
              <a:t>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B1EF4BBF-AFDB-4A74-9C11-66D086ADD3AC}" type="slidenum">
              <a:rPr lang="en-US" altLang="zh-CN" smtClean="0"/>
              <a:pPr/>
              <a:t>64</a:t>
            </a:fld>
            <a:endParaRPr lang="en-US" altLang="zh-CN" dirty="0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dirty="0">
                <a:ea typeface="宋体" charset="-122"/>
              </a:rPr>
              <a:t>Call </a:t>
            </a:r>
            <a:r>
              <a:rPr lang="en-US" altLang="zh-CN" sz="4000" dirty="0" smtClean="0">
                <a:ea typeface="宋体" charset="-122"/>
              </a:rPr>
              <a:t>setup details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49"/>
            <a:ext cx="7772400" cy="5285803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steps in call setup process (Traffic characterization and specification of </a:t>
            </a:r>
            <a:r>
              <a:rPr lang="en-US" altLang="zh-CN" dirty="0" err="1" smtClean="0">
                <a:ea typeface="宋体" charset="-122"/>
              </a:rPr>
              <a:t>QoS</a:t>
            </a:r>
            <a:r>
              <a:rPr lang="en-US" altLang="zh-CN" dirty="0" smtClean="0">
                <a:ea typeface="宋体" charset="-122"/>
              </a:rPr>
              <a:t>) Arriving </a:t>
            </a:r>
            <a:r>
              <a:rPr lang="en-US" altLang="zh-CN" dirty="0">
                <a:ea typeface="宋体" charset="-122"/>
              </a:rPr>
              <a:t>session must 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lvl="1"/>
            <a:r>
              <a:rPr lang="en-US" altLang="zh-CN" dirty="0" smtClean="0">
                <a:ea typeface="宋体" charset="-122"/>
              </a:rPr>
              <a:t>declare </a:t>
            </a:r>
            <a:r>
              <a:rPr lang="en-US" altLang="zh-CN" dirty="0">
                <a:ea typeface="宋体" charset="-122"/>
              </a:rPr>
              <a:t>its QOS </a:t>
            </a:r>
            <a:r>
              <a:rPr lang="en-US" altLang="zh-CN" dirty="0" smtClean="0">
                <a:ea typeface="宋体" charset="-122"/>
              </a:rPr>
              <a:t>requirement by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R-spec </a:t>
            </a:r>
            <a:r>
              <a:rPr lang="en-US" altLang="zh-CN" dirty="0" smtClean="0">
                <a:ea typeface="宋体" charset="-122"/>
              </a:rPr>
              <a:t>(R for reservation) defining </a:t>
            </a:r>
            <a:r>
              <a:rPr lang="en-US" altLang="zh-CN" dirty="0">
                <a:ea typeface="宋体" charset="-122"/>
              </a:rPr>
              <a:t>the QOS being </a:t>
            </a:r>
            <a:r>
              <a:rPr lang="en-US" altLang="zh-CN" dirty="0" smtClean="0">
                <a:ea typeface="宋体" charset="-122"/>
              </a:rPr>
              <a:t>requested, </a:t>
            </a:r>
          </a:p>
          <a:p>
            <a:pPr lvl="1"/>
            <a:r>
              <a:rPr lang="en-US" altLang="zh-CN" dirty="0" smtClean="0">
                <a:ea typeface="宋体" charset="-122"/>
              </a:rPr>
              <a:t>characterize </a:t>
            </a:r>
            <a:r>
              <a:rPr lang="en-US" altLang="zh-CN" dirty="0">
                <a:ea typeface="宋体" charset="-122"/>
              </a:rPr>
              <a:t>traffic it will send into </a:t>
            </a:r>
            <a:r>
              <a:rPr lang="en-US" altLang="zh-CN" dirty="0" smtClean="0">
                <a:ea typeface="宋体" charset="-122"/>
              </a:rPr>
              <a:t>network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by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T-spec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: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defining </a:t>
            </a:r>
            <a:r>
              <a:rPr lang="en-US" altLang="zh-CN" dirty="0">
                <a:ea typeface="宋体" charset="-122"/>
              </a:rPr>
              <a:t>traffic </a:t>
            </a:r>
            <a:r>
              <a:rPr lang="en-US" altLang="zh-CN" dirty="0" smtClean="0">
                <a:ea typeface="宋体" charset="-122"/>
              </a:rPr>
              <a:t>characteristics, </a:t>
            </a:r>
          </a:p>
          <a:p>
            <a:r>
              <a:rPr lang="en-US" altLang="zh-CN" dirty="0" smtClean="0">
                <a:ea typeface="宋体" charset="-122"/>
              </a:rPr>
              <a:t>signaling </a:t>
            </a:r>
            <a:r>
              <a:rPr lang="en-US" altLang="zh-CN" dirty="0">
                <a:ea typeface="宋体" charset="-122"/>
              </a:rPr>
              <a:t>protocol: needed to carry R-spec and T-spec to routers (where reservation is required</a:t>
            </a:r>
            <a:r>
              <a:rPr lang="en-US" altLang="zh-CN" dirty="0" smtClean="0">
                <a:ea typeface="宋体" charset="-122"/>
              </a:rPr>
              <a:t>),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RSVP (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ReSource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reserVation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Protocol), </a:t>
            </a:r>
            <a:r>
              <a:rPr lang="en-US" altLang="zh-CN" dirty="0" smtClean="0">
                <a:ea typeface="宋体" charset="-122"/>
              </a:rPr>
              <a:t>	</a:t>
            </a:r>
          </a:p>
          <a:p>
            <a:r>
              <a:rPr lang="en-US" altLang="zh-CN" dirty="0" smtClean="0">
                <a:ea typeface="宋体" charset="-122"/>
              </a:rPr>
              <a:t>Per-element call admission,</a:t>
            </a:r>
          </a:p>
          <a:p>
            <a:pPr lvl="1"/>
            <a:r>
              <a:rPr lang="en-US" altLang="zh-CN" dirty="0" smtClean="0">
                <a:ea typeface="宋体" charset="-122"/>
              </a:rPr>
              <a:t>Once a router receives </a:t>
            </a:r>
            <a:r>
              <a:rPr lang="en-US" altLang="zh-CN" dirty="0" err="1" smtClean="0">
                <a:ea typeface="宋体" charset="-122"/>
              </a:rPr>
              <a:t>Rspec</a:t>
            </a:r>
            <a:r>
              <a:rPr lang="en-US" altLang="zh-CN" dirty="0" smtClean="0">
                <a:ea typeface="宋体" charset="-122"/>
              </a:rPr>
              <a:t> and </a:t>
            </a:r>
            <a:r>
              <a:rPr lang="en-US" altLang="zh-CN" dirty="0" err="1" smtClean="0">
                <a:ea typeface="宋体" charset="-122"/>
              </a:rPr>
              <a:t>Tspec</a:t>
            </a:r>
            <a:r>
              <a:rPr lang="en-US" altLang="zh-CN" dirty="0" smtClean="0">
                <a:ea typeface="宋体" charset="-122"/>
              </a:rPr>
              <a:t> for a session, it decides whether to admit the call.</a:t>
            </a:r>
          </a:p>
          <a:p>
            <a:pPr lvl="1">
              <a:buNone/>
            </a:pPr>
            <a:r>
              <a:rPr lang="en-US" altLang="zh-CN" dirty="0" smtClean="0">
                <a:ea typeface="宋体" charset="-122"/>
              </a:rPr>
              <a:t> </a:t>
            </a:r>
          </a:p>
          <a:p>
            <a:pPr lvl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dirty="0">
                <a:ea typeface="宋体" charset="-122"/>
              </a:rPr>
              <a:t>Call Admission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Call Admission: routers will admit calls based on their R-spec and T-spec and base on the current resource allocated at the routers to other calls.</a:t>
            </a:r>
          </a:p>
          <a:p>
            <a:endParaRPr lang="en-US" altLang="zh-CN">
              <a:ea typeface="宋体" charset="-122"/>
            </a:endParaRPr>
          </a:p>
        </p:txBody>
      </p:sp>
      <p:pic>
        <p:nvPicPr>
          <p:cNvPr id="202758" name="Picture 6" descr="C:\Medy\cs118\Notes\TopDown Fall 99\Pictures\672 Call Admission In Intserv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3549650"/>
            <a:ext cx="7673975" cy="2903538"/>
          </a:xfrm>
          <a:prstGeom prst="rect">
            <a:avLst/>
          </a:prstGeom>
          <a:noFill/>
        </p:spPr>
      </p:pic>
      <p:sp>
        <p:nvSpPr>
          <p:cNvPr id="7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43413" y="6400800"/>
            <a:ext cx="3862387" cy="457200"/>
          </a:xfrm>
        </p:spPr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162925" y="6400800"/>
            <a:ext cx="676275" cy="4572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fld id="{6082D05C-BC72-4073-9753-498A12078CD7}" type="slidenum">
              <a:rPr lang="en-US" altLang="zh-CN" smtClean="0"/>
              <a:pPr/>
              <a:t>65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D6F4EFFD-A481-4187-9540-3A4EFC328343}" type="slidenum">
              <a:rPr lang="en-US" altLang="zh-CN" smtClean="0"/>
              <a:pPr/>
              <a:t>66</a:t>
            </a:fld>
            <a:endParaRPr lang="en-US" altLang="zh-CN" dirty="0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200025"/>
            <a:ext cx="8020050" cy="1143000"/>
          </a:xfrm>
        </p:spPr>
        <p:txBody>
          <a:bodyPr/>
          <a:lstStyle/>
          <a:p>
            <a:pPr algn="l"/>
            <a:r>
              <a:rPr lang="en-US" altLang="zh-CN" sz="3600" dirty="0" err="1">
                <a:ea typeface="宋体" charset="-122"/>
              </a:rPr>
              <a:t>Intserv</a:t>
            </a:r>
            <a:r>
              <a:rPr lang="en-US" altLang="zh-CN" sz="3600" dirty="0">
                <a:ea typeface="宋体" charset="-122"/>
              </a:rPr>
              <a:t> </a:t>
            </a:r>
            <a:r>
              <a:rPr lang="en-US" altLang="zh-CN" sz="3600" dirty="0" err="1">
                <a:ea typeface="宋体" charset="-122"/>
              </a:rPr>
              <a:t>QoS</a:t>
            </a:r>
            <a:r>
              <a:rPr lang="en-US" altLang="zh-CN" sz="3600" dirty="0">
                <a:ea typeface="宋体" charset="-122"/>
              </a:rPr>
              <a:t>: </a:t>
            </a:r>
            <a:r>
              <a:rPr lang="en-US" altLang="zh-CN" sz="3600" dirty="0" smtClean="0">
                <a:ea typeface="宋体" charset="-122"/>
              </a:rPr>
              <a:t>three classes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304925"/>
            <a:ext cx="4191000" cy="21907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Guaranteed service: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worst case traffic arrival: leaky-bucket-policed source </a:t>
            </a:r>
          </a:p>
          <a:p>
            <a:r>
              <a:rPr lang="en-US" altLang="zh-CN" sz="2000" dirty="0">
                <a:ea typeface="宋体" charset="-122"/>
              </a:rPr>
              <a:t>simple (mathematically provable) </a:t>
            </a:r>
            <a:r>
              <a:rPr lang="en-US" altLang="zh-CN" sz="2000" i="1" dirty="0">
                <a:solidFill>
                  <a:srgbClr val="FF0000"/>
                </a:solidFill>
                <a:ea typeface="宋体" charset="-122"/>
              </a:rPr>
              <a:t>bound</a:t>
            </a:r>
            <a:r>
              <a:rPr lang="en-US" altLang="zh-CN" sz="2000" dirty="0">
                <a:ea typeface="宋体" charset="-122"/>
              </a:rPr>
              <a:t> on </a:t>
            </a:r>
            <a:r>
              <a:rPr lang="en-US" altLang="zh-CN" sz="2000" dirty="0" smtClean="0">
                <a:ea typeface="宋体" charset="-122"/>
              </a:rPr>
              <a:t>delay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  <a:ea typeface="宋体" charset="-122"/>
              </a:rPr>
              <a:t>per flow </a:t>
            </a:r>
            <a:r>
              <a:rPr lang="en-US" altLang="zh-CN" sz="2000" dirty="0" smtClean="0">
                <a:ea typeface="宋体" charset="-122"/>
              </a:rPr>
              <a:t>control and schedule</a:t>
            </a:r>
            <a:endParaRPr lang="en-US" altLang="zh-CN" sz="2000" dirty="0">
              <a:ea typeface="宋体" charset="-122"/>
            </a:endParaRPr>
          </a:p>
          <a:p>
            <a:endParaRPr lang="en-US" altLang="zh-CN" sz="2000" dirty="0">
              <a:ea typeface="宋体" charset="-122"/>
            </a:endParaRP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4714875" y="1295399"/>
            <a:ext cx="4000500" cy="455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Controlled load service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:</a:t>
            </a:r>
            <a:endParaRPr lang="en-US" altLang="zh-CN" sz="2000" dirty="0" smtClean="0">
              <a:solidFill>
                <a:srgbClr val="00CC66"/>
              </a:solidFill>
              <a:ea typeface="宋体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000" dirty="0" smtClean="0">
                <a:ea typeface="宋体" charset="-122"/>
              </a:rPr>
              <a:t>Predictive or differentiated services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000" dirty="0" smtClean="0">
                <a:ea typeface="宋体" charset="-122"/>
              </a:rPr>
              <a:t>guarantee not as strong as with the guaranteed service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000" dirty="0" smtClean="0">
                <a:ea typeface="宋体" charset="-122"/>
              </a:rPr>
              <a:t>fine with lightly-loaded network, but the service degrades quickly as network load increases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000" dirty="0" smtClean="0">
                <a:solidFill>
                  <a:srgbClr val="0070C0"/>
                </a:solidFill>
                <a:ea typeface="宋体" charset="-122"/>
              </a:rPr>
              <a:t>per aggregate flow </a:t>
            </a:r>
            <a:r>
              <a:rPr lang="en-US" altLang="zh-CN" sz="2000" dirty="0" smtClean="0">
                <a:ea typeface="宋体" charset="-122"/>
              </a:rPr>
              <a:t>control and schedule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zh-CN" sz="2000" dirty="0" smtClean="0">
              <a:ea typeface="宋体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Best effort service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</a:pPr>
            <a:endParaRPr lang="en-US" altLang="zh-CN" sz="2000" dirty="0">
              <a:ea typeface="宋体" charset="-122"/>
            </a:endParaRPr>
          </a:p>
        </p:txBody>
      </p:sp>
      <p:grpSp>
        <p:nvGrpSpPr>
          <p:cNvPr id="248837" name="Group 5"/>
          <p:cNvGrpSpPr>
            <a:grpSpLocks/>
          </p:cNvGrpSpPr>
          <p:nvPr/>
        </p:nvGrpSpPr>
        <p:grpSpPr bwMode="auto">
          <a:xfrm>
            <a:off x="489203" y="3629025"/>
            <a:ext cx="4319587" cy="2894013"/>
            <a:chOff x="582" y="2241"/>
            <a:chExt cx="2721" cy="1823"/>
          </a:xfrm>
        </p:grpSpPr>
        <p:grpSp>
          <p:nvGrpSpPr>
            <p:cNvPr id="248838" name="Group 6"/>
            <p:cNvGrpSpPr>
              <a:grpSpLocks/>
            </p:cNvGrpSpPr>
            <p:nvPr/>
          </p:nvGrpSpPr>
          <p:grpSpPr bwMode="auto">
            <a:xfrm>
              <a:off x="1236" y="2246"/>
              <a:ext cx="2067" cy="1818"/>
              <a:chOff x="708" y="2192"/>
              <a:chExt cx="2067" cy="1818"/>
            </a:xfrm>
          </p:grpSpPr>
          <p:sp>
            <p:nvSpPr>
              <p:cNvPr id="248839" name="Line 7"/>
              <p:cNvSpPr>
                <a:spLocks noChangeShapeType="1"/>
              </p:cNvSpPr>
              <p:nvPr/>
            </p:nvSpPr>
            <p:spPr bwMode="auto">
              <a:xfrm>
                <a:off x="708" y="2646"/>
                <a:ext cx="390" cy="4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40" name="Line 8"/>
              <p:cNvSpPr>
                <a:spLocks noChangeShapeType="1"/>
              </p:cNvSpPr>
              <p:nvPr/>
            </p:nvSpPr>
            <p:spPr bwMode="auto">
              <a:xfrm>
                <a:off x="1098" y="3050"/>
                <a:ext cx="969" cy="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41" name="Line 9"/>
              <p:cNvSpPr>
                <a:spLocks noChangeShapeType="1"/>
              </p:cNvSpPr>
              <p:nvPr/>
            </p:nvSpPr>
            <p:spPr bwMode="auto">
              <a:xfrm>
                <a:off x="1098" y="3141"/>
                <a:ext cx="969" cy="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42" name="Line 10"/>
              <p:cNvSpPr>
                <a:spLocks noChangeShapeType="1"/>
              </p:cNvSpPr>
              <p:nvPr/>
            </p:nvSpPr>
            <p:spPr bwMode="auto">
              <a:xfrm flipV="1">
                <a:off x="784" y="3141"/>
                <a:ext cx="314" cy="56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43" name="Text Box 11"/>
              <p:cNvSpPr txBox="1">
                <a:spLocks noChangeArrowheads="1"/>
              </p:cNvSpPr>
              <p:nvPr/>
            </p:nvSpPr>
            <p:spPr bwMode="auto">
              <a:xfrm>
                <a:off x="1568" y="3243"/>
                <a:ext cx="5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ea typeface="宋体" charset="-122"/>
                  </a:rPr>
                  <a:t>WFQ </a:t>
                </a:r>
                <a:endParaRPr lang="en-US" altLang="zh-CN" sz="20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48844" name="Line 12"/>
              <p:cNvSpPr>
                <a:spLocks noChangeShapeType="1"/>
              </p:cNvSpPr>
              <p:nvPr/>
            </p:nvSpPr>
            <p:spPr bwMode="auto">
              <a:xfrm>
                <a:off x="1840" y="3090"/>
                <a:ext cx="70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48845" name="Group 13"/>
              <p:cNvGrpSpPr>
                <a:grpSpLocks/>
              </p:cNvGrpSpPr>
              <p:nvPr/>
            </p:nvGrpSpPr>
            <p:grpSpPr bwMode="auto">
              <a:xfrm>
                <a:off x="1708" y="2985"/>
                <a:ext cx="184" cy="224"/>
                <a:chOff x="4438" y="2265"/>
                <a:chExt cx="204" cy="236"/>
              </a:xfrm>
            </p:grpSpPr>
            <p:sp>
              <p:nvSpPr>
                <p:cNvPr id="248846" name="Rectangle 14"/>
                <p:cNvSpPr>
                  <a:spLocks noChangeArrowheads="1"/>
                </p:cNvSpPr>
                <p:nvPr/>
              </p:nvSpPr>
              <p:spPr bwMode="auto">
                <a:xfrm rot="-5401360">
                  <a:off x="4424" y="2283"/>
                  <a:ext cx="232" cy="204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847" name="Line 15"/>
                <p:cNvSpPr>
                  <a:spLocks noChangeShapeType="1"/>
                </p:cNvSpPr>
                <p:nvPr/>
              </p:nvSpPr>
              <p:spPr bwMode="auto">
                <a:xfrm rot="-5401360">
                  <a:off x="4370" y="2386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848" name="Line 16"/>
                <p:cNvSpPr>
                  <a:spLocks noChangeShapeType="1"/>
                </p:cNvSpPr>
                <p:nvPr/>
              </p:nvSpPr>
              <p:spPr bwMode="auto">
                <a:xfrm rot="-5401360">
                  <a:off x="4405" y="2381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849" name="Line 17"/>
                <p:cNvSpPr>
                  <a:spLocks noChangeShapeType="1"/>
                </p:cNvSpPr>
                <p:nvPr/>
              </p:nvSpPr>
              <p:spPr bwMode="auto">
                <a:xfrm rot="-5401360">
                  <a:off x="4445" y="2379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850" name="Line 18"/>
                <p:cNvSpPr>
                  <a:spLocks noChangeShapeType="1"/>
                </p:cNvSpPr>
                <p:nvPr/>
              </p:nvSpPr>
              <p:spPr bwMode="auto">
                <a:xfrm rot="-5401360">
                  <a:off x="4484" y="2379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8851" name="Group 19"/>
              <p:cNvGrpSpPr>
                <a:grpSpLocks/>
              </p:cNvGrpSpPr>
              <p:nvPr/>
            </p:nvGrpSpPr>
            <p:grpSpPr bwMode="auto">
              <a:xfrm>
                <a:off x="1295" y="2960"/>
                <a:ext cx="423" cy="266"/>
                <a:chOff x="1070" y="3199"/>
                <a:chExt cx="403" cy="178"/>
              </a:xfrm>
            </p:grpSpPr>
            <p:sp>
              <p:nvSpPr>
                <p:cNvPr id="248852" name="Oval 20"/>
                <p:cNvSpPr>
                  <a:spLocks noChangeArrowheads="1"/>
                </p:cNvSpPr>
                <p:nvPr/>
              </p:nvSpPr>
              <p:spPr bwMode="auto">
                <a:xfrm>
                  <a:off x="1073" y="3278"/>
                  <a:ext cx="400" cy="99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853" name="Line 21"/>
                <p:cNvSpPr>
                  <a:spLocks noChangeShapeType="1"/>
                </p:cNvSpPr>
                <p:nvPr/>
              </p:nvSpPr>
              <p:spPr bwMode="auto">
                <a:xfrm>
                  <a:off x="1073" y="3270"/>
                  <a:ext cx="0" cy="6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854" name="Line 22"/>
                <p:cNvSpPr>
                  <a:spLocks noChangeShapeType="1"/>
                </p:cNvSpPr>
                <p:nvPr/>
              </p:nvSpPr>
              <p:spPr bwMode="auto">
                <a:xfrm>
                  <a:off x="1473" y="3270"/>
                  <a:ext cx="0" cy="6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855" name="Rectangle 23"/>
                <p:cNvSpPr>
                  <a:spLocks noChangeArrowheads="1"/>
                </p:cNvSpPr>
                <p:nvPr/>
              </p:nvSpPr>
              <p:spPr bwMode="auto">
                <a:xfrm>
                  <a:off x="1073" y="3270"/>
                  <a:ext cx="397" cy="6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48856" name="Oval 24"/>
                <p:cNvSpPr>
                  <a:spLocks noChangeArrowheads="1"/>
                </p:cNvSpPr>
                <p:nvPr/>
              </p:nvSpPr>
              <p:spPr bwMode="auto">
                <a:xfrm>
                  <a:off x="1070" y="3199"/>
                  <a:ext cx="400" cy="115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48857" name="Group 25"/>
                <p:cNvGrpSpPr>
                  <a:grpSpLocks/>
                </p:cNvGrpSpPr>
                <p:nvPr/>
              </p:nvGrpSpPr>
              <p:grpSpPr bwMode="auto">
                <a:xfrm>
                  <a:off x="1166" y="3224"/>
                  <a:ext cx="198" cy="68"/>
                  <a:chOff x="2848" y="848"/>
                  <a:chExt cx="140" cy="98"/>
                </a:xfrm>
              </p:grpSpPr>
              <p:sp>
                <p:nvSpPr>
                  <p:cNvPr id="248858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859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86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8861" name="Group 29"/>
                <p:cNvGrpSpPr>
                  <a:grpSpLocks/>
                </p:cNvGrpSpPr>
                <p:nvPr/>
              </p:nvGrpSpPr>
              <p:grpSpPr bwMode="auto">
                <a:xfrm flipV="1">
                  <a:off x="1166" y="3223"/>
                  <a:ext cx="198" cy="68"/>
                  <a:chOff x="2848" y="848"/>
                  <a:chExt cx="140" cy="98"/>
                </a:xfrm>
              </p:grpSpPr>
              <p:sp>
                <p:nvSpPr>
                  <p:cNvPr id="248862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863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864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48865" name="Text Box 33"/>
              <p:cNvSpPr txBox="1">
                <a:spLocks noChangeArrowheads="1"/>
              </p:cNvSpPr>
              <p:nvPr/>
            </p:nvSpPr>
            <p:spPr bwMode="auto">
              <a:xfrm>
                <a:off x="937" y="2192"/>
                <a:ext cx="97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token rate, r</a:t>
                </a:r>
                <a:endParaRPr lang="en-US" altLang="zh-CN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48866" name="Rectangle 34"/>
              <p:cNvSpPr>
                <a:spLocks noChangeArrowheads="1"/>
              </p:cNvSpPr>
              <p:nvPr/>
            </p:nvSpPr>
            <p:spPr bwMode="auto">
              <a:xfrm>
                <a:off x="1704" y="2982"/>
                <a:ext cx="201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67" name="Line 35"/>
              <p:cNvSpPr>
                <a:spLocks noChangeShapeType="1"/>
              </p:cNvSpPr>
              <p:nvPr/>
            </p:nvSpPr>
            <p:spPr bwMode="auto">
              <a:xfrm>
                <a:off x="1726" y="3084"/>
                <a:ext cx="1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48868" name="Group 36"/>
              <p:cNvGrpSpPr>
                <a:grpSpLocks/>
              </p:cNvGrpSpPr>
              <p:nvPr/>
            </p:nvGrpSpPr>
            <p:grpSpPr bwMode="auto">
              <a:xfrm>
                <a:off x="838" y="2315"/>
                <a:ext cx="163" cy="210"/>
                <a:chOff x="3438" y="1764"/>
                <a:chExt cx="180" cy="221"/>
              </a:xfrm>
            </p:grpSpPr>
            <p:sp>
              <p:nvSpPr>
                <p:cNvPr id="248869" name="Oval 37"/>
                <p:cNvSpPr>
                  <a:spLocks noChangeArrowheads="1"/>
                </p:cNvSpPr>
                <p:nvPr/>
              </p:nvSpPr>
              <p:spPr bwMode="auto">
                <a:xfrm>
                  <a:off x="3438" y="1938"/>
                  <a:ext cx="60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870" name="Oval 38"/>
                <p:cNvSpPr>
                  <a:spLocks noChangeArrowheads="1"/>
                </p:cNvSpPr>
                <p:nvPr/>
              </p:nvSpPr>
              <p:spPr bwMode="auto">
                <a:xfrm>
                  <a:off x="3492" y="1764"/>
                  <a:ext cx="60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871" name="Freeform 39"/>
                <p:cNvSpPr>
                  <a:spLocks/>
                </p:cNvSpPr>
                <p:nvPr/>
              </p:nvSpPr>
              <p:spPr bwMode="auto">
                <a:xfrm>
                  <a:off x="3504" y="1776"/>
                  <a:ext cx="114" cy="180"/>
                </a:xfrm>
                <a:custGeom>
                  <a:avLst/>
                  <a:gdLst/>
                  <a:ahLst/>
                  <a:cxnLst>
                    <a:cxn ang="0">
                      <a:pos x="114" y="0"/>
                    </a:cxn>
                    <a:cxn ang="0">
                      <a:pos x="24" y="96"/>
                    </a:cxn>
                    <a:cxn ang="0">
                      <a:pos x="0" y="180"/>
                    </a:cxn>
                  </a:cxnLst>
                  <a:rect l="0" t="0" r="r" b="b"/>
                  <a:pathLst>
                    <a:path w="114" h="180">
                      <a:moveTo>
                        <a:pt x="114" y="0"/>
                      </a:moveTo>
                      <a:lnTo>
                        <a:pt x="24" y="96"/>
                      </a:lnTo>
                      <a:lnTo>
                        <a:pt x="0" y="180"/>
                      </a:lnTo>
                    </a:path>
                  </a:pathLst>
                </a:custGeom>
                <a:noFill/>
                <a:ln w="19050" cmpd="sng">
                  <a:solidFill>
                    <a:schemeClr val="accent2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8872" name="Text Box 40"/>
              <p:cNvSpPr txBox="1">
                <a:spLocks noChangeArrowheads="1"/>
              </p:cNvSpPr>
              <p:nvPr/>
            </p:nvSpPr>
            <p:spPr bwMode="auto">
              <a:xfrm>
                <a:off x="912" y="2665"/>
                <a:ext cx="10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bucket size, b</a:t>
                </a:r>
                <a:endParaRPr lang="en-US" altLang="zh-CN" sz="20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48873" name="Text Box 41"/>
              <p:cNvSpPr txBox="1">
                <a:spLocks noChangeArrowheads="1"/>
              </p:cNvSpPr>
              <p:nvPr/>
            </p:nvSpPr>
            <p:spPr bwMode="auto">
              <a:xfrm>
                <a:off x="2023" y="2867"/>
                <a:ext cx="752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ea typeface="宋体" charset="-122"/>
                  </a:rPr>
                  <a:t>per-flow</a:t>
                </a:r>
              </a:p>
              <a:p>
                <a:r>
                  <a:rPr lang="en-US" altLang="zh-CN" sz="2000">
                    <a:ea typeface="宋体" charset="-122"/>
                  </a:rPr>
                  <a:t>rate, R</a:t>
                </a:r>
                <a:endParaRPr lang="en-US" altLang="zh-CN" sz="2400">
                  <a:latin typeface="Times New Roman" pitchFamily="18" charset="0"/>
                  <a:ea typeface="宋体" charset="-122"/>
                </a:endParaRPr>
              </a:p>
            </p:txBody>
          </p:sp>
          <p:grpSp>
            <p:nvGrpSpPr>
              <p:cNvPr id="248874" name="Group 42"/>
              <p:cNvGrpSpPr>
                <a:grpSpLocks/>
              </p:cNvGrpSpPr>
              <p:nvPr/>
            </p:nvGrpSpPr>
            <p:grpSpPr bwMode="auto">
              <a:xfrm>
                <a:off x="1360" y="3670"/>
                <a:ext cx="879" cy="340"/>
                <a:chOff x="3374" y="3569"/>
                <a:chExt cx="975" cy="358"/>
              </a:xfrm>
            </p:grpSpPr>
            <p:sp>
              <p:nvSpPr>
                <p:cNvPr id="24887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374" y="3569"/>
                  <a:ext cx="975" cy="2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000">
                      <a:ea typeface="宋体" charset="-122"/>
                    </a:rPr>
                    <a:t>D     = b/R</a:t>
                  </a:r>
                  <a:endParaRPr lang="en-US" altLang="zh-CN" sz="2400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4887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463" y="3664"/>
                  <a:ext cx="461" cy="2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000">
                      <a:ea typeface="宋体" charset="-122"/>
                    </a:rPr>
                    <a:t>max</a:t>
                  </a:r>
                  <a:endParaRPr lang="en-US" altLang="zh-CN" sz="2400"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248877" name="Group 45"/>
              <p:cNvGrpSpPr>
                <a:grpSpLocks/>
              </p:cNvGrpSpPr>
              <p:nvPr/>
            </p:nvGrpSpPr>
            <p:grpSpPr bwMode="auto">
              <a:xfrm>
                <a:off x="852" y="3200"/>
                <a:ext cx="76" cy="325"/>
                <a:chOff x="3390" y="2502"/>
                <a:chExt cx="84" cy="342"/>
              </a:xfrm>
            </p:grpSpPr>
            <p:sp>
              <p:nvSpPr>
                <p:cNvPr id="248878" name="Rectangle 46"/>
                <p:cNvSpPr>
                  <a:spLocks noChangeArrowheads="1"/>
                </p:cNvSpPr>
                <p:nvPr/>
              </p:nvSpPr>
              <p:spPr bwMode="auto">
                <a:xfrm rot="2575046">
                  <a:off x="3396" y="2766"/>
                  <a:ext cx="78" cy="7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8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390" y="2502"/>
                  <a:ext cx="78" cy="240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8880" name="Group 48"/>
              <p:cNvGrpSpPr>
                <a:grpSpLocks/>
              </p:cNvGrpSpPr>
              <p:nvPr/>
            </p:nvGrpSpPr>
            <p:grpSpPr bwMode="auto">
              <a:xfrm>
                <a:off x="833" y="2543"/>
                <a:ext cx="76" cy="325"/>
                <a:chOff x="3390" y="2502"/>
                <a:chExt cx="84" cy="342"/>
              </a:xfrm>
            </p:grpSpPr>
            <p:sp>
              <p:nvSpPr>
                <p:cNvPr id="248881" name="Rectangle 49"/>
                <p:cNvSpPr>
                  <a:spLocks noChangeArrowheads="1"/>
                </p:cNvSpPr>
                <p:nvPr/>
              </p:nvSpPr>
              <p:spPr bwMode="auto">
                <a:xfrm rot="2575046">
                  <a:off x="3396" y="2766"/>
                  <a:ext cx="78" cy="7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882" name="Rectangle 50"/>
                <p:cNvSpPr>
                  <a:spLocks noChangeArrowheads="1"/>
                </p:cNvSpPr>
                <p:nvPr/>
              </p:nvSpPr>
              <p:spPr bwMode="auto">
                <a:xfrm>
                  <a:off x="3390" y="2502"/>
                  <a:ext cx="78" cy="240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48883" name="Line 51"/>
            <p:cNvSpPr>
              <a:spLocks noChangeShapeType="1"/>
            </p:cNvSpPr>
            <p:nvPr/>
          </p:nvSpPr>
          <p:spPr bwMode="auto">
            <a:xfrm>
              <a:off x="1061" y="2612"/>
              <a:ext cx="257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884" name="Text Box 52"/>
            <p:cNvSpPr txBox="1">
              <a:spLocks noChangeArrowheads="1"/>
            </p:cNvSpPr>
            <p:nvPr/>
          </p:nvSpPr>
          <p:spPr bwMode="auto">
            <a:xfrm>
              <a:off x="582" y="2241"/>
              <a:ext cx="62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arriving</a:t>
              </a:r>
            </a:p>
            <a:p>
              <a:r>
                <a:rPr lang="en-US" altLang="zh-CN">
                  <a:ea typeface="宋体" charset="-122"/>
                </a:rPr>
                <a:t>traffic</a:t>
              </a:r>
              <a:endParaRPr lang="en-US" altLang="zh-CN" sz="2400">
                <a:latin typeface="Times New Roman" pitchFamily="18" charset="0"/>
                <a:ea typeface="宋体" charset="-122"/>
              </a:endParaRPr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DB0D26D6-A486-4DE2-8A70-709128E785A1}" type="slidenum">
              <a:rPr lang="en-US" altLang="zh-CN" smtClean="0"/>
              <a:pPr/>
              <a:t>67</a:t>
            </a:fld>
            <a:endParaRPr lang="en-US" altLang="zh-CN" dirty="0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dirty="0">
                <a:ea typeface="宋体" charset="-122"/>
              </a:rPr>
              <a:t>Signaling in the Internet</a:t>
            </a:r>
          </a:p>
        </p:txBody>
      </p:sp>
      <p:sp>
        <p:nvSpPr>
          <p:cNvPr id="445443" name="Text Box 3"/>
          <p:cNvSpPr txBox="1">
            <a:spLocks noChangeArrowheads="1"/>
          </p:cNvSpPr>
          <p:nvPr/>
        </p:nvSpPr>
        <p:spPr bwMode="auto">
          <a:xfrm>
            <a:off x="752475" y="1139835"/>
            <a:ext cx="2482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dirty="0">
                <a:ea typeface="宋体" charset="-122"/>
              </a:rPr>
              <a:t>connectionless (stateless) forwarding by IP routers</a:t>
            </a:r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3579813" y="1389073"/>
            <a:ext cx="1663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ea typeface="宋体" charset="-122"/>
              </a:rPr>
              <a:t>best effort service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5727700" y="1071573"/>
            <a:ext cx="2144713" cy="125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dirty="0">
                <a:ea typeface="宋体" charset="-122"/>
              </a:rPr>
              <a:t>no network signaling protocols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dirty="0">
                <a:ea typeface="宋体" charset="-122"/>
              </a:rPr>
              <a:t> in initial IP </a:t>
            </a:r>
            <a:r>
              <a:rPr lang="en-US" altLang="zh-CN" dirty="0" smtClean="0">
                <a:ea typeface="宋体" charset="-122"/>
              </a:rPr>
              <a:t>design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3233738" y="1447810"/>
            <a:ext cx="35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-122"/>
              </a:rPr>
              <a:t>+</a:t>
            </a:r>
          </a:p>
        </p:txBody>
      </p:sp>
      <p:sp>
        <p:nvSpPr>
          <p:cNvPr id="445447" name="Text Box 7"/>
          <p:cNvSpPr txBox="1">
            <a:spLocks noChangeArrowheads="1"/>
          </p:cNvSpPr>
          <p:nvPr/>
        </p:nvSpPr>
        <p:spPr bwMode="auto">
          <a:xfrm>
            <a:off x="5186363" y="1460510"/>
            <a:ext cx="365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-122"/>
              </a:rPr>
              <a:t>=</a:t>
            </a:r>
          </a:p>
        </p:txBody>
      </p:sp>
      <p:sp>
        <p:nvSpPr>
          <p:cNvPr id="4454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2569029"/>
            <a:ext cx="8272463" cy="3679371"/>
          </a:xfrm>
        </p:spPr>
        <p:txBody>
          <a:bodyPr/>
          <a:lstStyle/>
          <a:p>
            <a:r>
              <a:rPr lang="en-US" altLang="zh-CN" dirty="0">
                <a:solidFill>
                  <a:srgbClr val="FF3300"/>
                </a:solidFill>
                <a:ea typeface="宋体" charset="-122"/>
              </a:rPr>
              <a:t>New requirement:</a:t>
            </a:r>
            <a:r>
              <a:rPr lang="en-US" altLang="zh-CN" dirty="0">
                <a:ea typeface="宋体" charset="-122"/>
              </a:rPr>
              <a:t> reserve resources along end-to-end path (end system, routers) for </a:t>
            </a:r>
            <a:r>
              <a:rPr lang="en-US" altLang="zh-CN" dirty="0" err="1">
                <a:ea typeface="宋体" charset="-122"/>
              </a:rPr>
              <a:t>QoS</a:t>
            </a:r>
            <a:r>
              <a:rPr lang="en-US" altLang="zh-CN" dirty="0">
                <a:ea typeface="宋体" charset="-122"/>
              </a:rPr>
              <a:t> for multimedia applications</a:t>
            </a:r>
          </a:p>
          <a:p>
            <a:r>
              <a:rPr lang="en-US" altLang="zh-CN" dirty="0">
                <a:solidFill>
                  <a:srgbClr val="FF3300"/>
                </a:solidFill>
                <a:ea typeface="宋体" charset="-122"/>
              </a:rPr>
              <a:t>RSVP:</a:t>
            </a:r>
            <a:r>
              <a:rPr lang="en-US" altLang="zh-CN" dirty="0">
                <a:ea typeface="宋体" charset="-122"/>
              </a:rPr>
              <a:t> Resource Reservation Protocol [RFC 2205]</a:t>
            </a:r>
          </a:p>
          <a:p>
            <a:pPr lvl="1"/>
            <a:r>
              <a:rPr lang="en-US" altLang="zh-CN" dirty="0" smtClean="0">
                <a:ea typeface="宋体" charset="-122"/>
              </a:rPr>
              <a:t>known as </a:t>
            </a:r>
            <a:r>
              <a:rPr lang="en-US" altLang="zh-CN" u="sng" dirty="0" smtClean="0">
                <a:solidFill>
                  <a:schemeClr val="accent2"/>
                </a:solidFill>
                <a:ea typeface="宋体" charset="-122"/>
              </a:rPr>
              <a:t>a soft-state protocol</a:t>
            </a:r>
            <a:r>
              <a:rPr lang="en-US" altLang="zh-CN" dirty="0" smtClean="0">
                <a:ea typeface="宋体" charset="-122"/>
              </a:rPr>
              <a:t>, i.e., can expire</a:t>
            </a:r>
          </a:p>
          <a:p>
            <a:pPr lvl="1"/>
            <a:r>
              <a:rPr lang="en-US" altLang="zh-CN" dirty="0" smtClean="0">
                <a:ea typeface="宋体" charset="-122"/>
              </a:rPr>
              <a:t>used to install state (bandwidth reservations) </a:t>
            </a:r>
            <a:r>
              <a:rPr lang="en-US" altLang="zh-CN" smtClean="0">
                <a:ea typeface="宋体" charset="-122"/>
              </a:rPr>
              <a:t>in routers 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/>
              <a:t>To implement RSVP, RSVP software must be present in the receivers, senders, and routers along the end-end path 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46743" y="5460110"/>
            <a:ext cx="8592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sng" dirty="0" smtClean="0"/>
              <a:t>Admission control</a:t>
            </a:r>
            <a:r>
              <a:rPr lang="en-US" altLang="zh-CN" dirty="0" smtClean="0"/>
              <a:t> determines whether the node has sufficient available resources to supply the requested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.</a:t>
            </a:r>
          </a:p>
          <a:p>
            <a:r>
              <a:rPr lang="en-US" altLang="zh-CN" u="sng" dirty="0" smtClean="0"/>
              <a:t>Policy control</a:t>
            </a:r>
            <a:r>
              <a:rPr lang="en-US" altLang="zh-CN" dirty="0" smtClean="0"/>
              <a:t> determines whether the user has administrative permission to make the reservation</a:t>
            </a:r>
            <a:endParaRPr lang="en-US" altLang="zh-CN" dirty="0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/>
              <a:t>Collaboration of function parts in </a:t>
            </a:r>
            <a:r>
              <a:rPr lang="en-US" altLang="zh-CN" sz="3600" dirty="0" err="1" smtClean="0"/>
              <a:t>IntServ</a:t>
            </a:r>
            <a:r>
              <a:rPr lang="en-US" altLang="zh-CN" sz="3600" dirty="0" smtClean="0"/>
              <a:t> router</a:t>
            </a:r>
            <a:endParaRPr lang="en-US" altLang="zh-CN" sz="3600" dirty="0"/>
          </a:p>
        </p:txBody>
      </p:sp>
      <p:sp>
        <p:nvSpPr>
          <p:cNvPr id="536579" name="Rectangle 3"/>
          <p:cNvSpPr>
            <a:spLocks noChangeArrowheads="1"/>
          </p:cNvSpPr>
          <p:nvPr/>
        </p:nvSpPr>
        <p:spPr bwMode="auto">
          <a:xfrm>
            <a:off x="1600200" y="1367982"/>
            <a:ext cx="5715000" cy="22860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5580063" y="2244282"/>
            <a:ext cx="1447800" cy="5715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sz="1600">
                <a:solidFill>
                  <a:schemeClr val="bg2"/>
                </a:solidFill>
                <a:latin typeface="Arial Rounded MT Bold" pitchFamily="34" charset="0"/>
              </a:rPr>
              <a:t>Admission </a:t>
            </a:r>
          </a:p>
          <a:p>
            <a:r>
              <a:rPr lang="en-US" altLang="zh-CN" sz="1600">
                <a:solidFill>
                  <a:schemeClr val="bg2"/>
                </a:solidFill>
                <a:latin typeface="Arial Rounded MT Bold" pitchFamily="34" charset="0"/>
              </a:rPr>
              <a:t>Control</a:t>
            </a:r>
          </a:p>
        </p:txBody>
      </p:sp>
      <p:sp>
        <p:nvSpPr>
          <p:cNvPr id="536581" name="Rectangle 5"/>
          <p:cNvSpPr>
            <a:spLocks noChangeArrowheads="1"/>
          </p:cNvSpPr>
          <p:nvPr/>
        </p:nvSpPr>
        <p:spPr bwMode="auto">
          <a:xfrm>
            <a:off x="1603830" y="3791874"/>
            <a:ext cx="5741988" cy="16764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82" name="Line 6"/>
          <p:cNvSpPr>
            <a:spLocks noChangeShapeType="1"/>
          </p:cNvSpPr>
          <p:nvPr/>
        </p:nvSpPr>
        <p:spPr bwMode="auto">
          <a:xfrm flipH="1">
            <a:off x="1146630" y="5011074"/>
            <a:ext cx="665163" cy="0"/>
          </a:xfrm>
          <a:prstGeom prst="line">
            <a:avLst/>
          </a:prstGeom>
          <a:noFill/>
          <a:ln w="19050">
            <a:solidFill>
              <a:srgbClr val="33CCCC"/>
            </a:solidFill>
            <a:round/>
            <a:headEnd type="triangle" w="med" len="med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232230" y="4858674"/>
            <a:ext cx="886461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600">
                <a:latin typeface="Arial Rounded MT Bold" pitchFamily="34" charset="0"/>
              </a:rPr>
              <a:t>Data In</a:t>
            </a:r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7623630" y="4858674"/>
            <a:ext cx="1219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1600">
                <a:latin typeface="Arial Rounded MT Bold" pitchFamily="34" charset="0"/>
              </a:rPr>
              <a:t>Data Out</a:t>
            </a:r>
          </a:p>
        </p:txBody>
      </p:sp>
      <p:sp>
        <p:nvSpPr>
          <p:cNvPr id="536585" name="Text Box 9"/>
          <p:cNvSpPr txBox="1">
            <a:spLocks noChangeArrowheads="1"/>
          </p:cNvSpPr>
          <p:nvPr/>
        </p:nvSpPr>
        <p:spPr bwMode="auto">
          <a:xfrm rot="-5400000">
            <a:off x="6696869" y="2546701"/>
            <a:ext cx="1573212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600">
                <a:latin typeface="Arial Rounded MT Bold" pitchFamily="34" charset="0"/>
              </a:rPr>
              <a:t> Control Plane</a:t>
            </a:r>
          </a:p>
        </p:txBody>
      </p:sp>
      <p:sp>
        <p:nvSpPr>
          <p:cNvPr id="536586" name="Text Box 10"/>
          <p:cNvSpPr txBox="1">
            <a:spLocks noChangeArrowheads="1"/>
          </p:cNvSpPr>
          <p:nvPr/>
        </p:nvSpPr>
        <p:spPr bwMode="auto">
          <a:xfrm rot="-5400000">
            <a:off x="6856339" y="4109960"/>
            <a:ext cx="1258358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600">
                <a:latin typeface="Arial Rounded MT Bold" pitchFamily="34" charset="0"/>
              </a:rPr>
              <a:t>Data Plane</a:t>
            </a:r>
          </a:p>
        </p:txBody>
      </p:sp>
      <p:sp>
        <p:nvSpPr>
          <p:cNvPr id="536587" name="Rectangle 11"/>
          <p:cNvSpPr>
            <a:spLocks noChangeArrowheads="1"/>
          </p:cNvSpPr>
          <p:nvPr/>
        </p:nvSpPr>
        <p:spPr bwMode="auto">
          <a:xfrm>
            <a:off x="5566230" y="4782474"/>
            <a:ext cx="1335088" cy="47307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sz="1600">
                <a:solidFill>
                  <a:schemeClr val="bg2"/>
                </a:solidFill>
                <a:latin typeface="Arial Rounded MT Bold" pitchFamily="34" charset="0"/>
              </a:rPr>
              <a:t>Scheduler</a:t>
            </a:r>
          </a:p>
        </p:txBody>
      </p:sp>
      <p:sp>
        <p:nvSpPr>
          <p:cNvPr id="536588" name="Line 12"/>
          <p:cNvSpPr>
            <a:spLocks noChangeShapeType="1"/>
          </p:cNvSpPr>
          <p:nvPr/>
        </p:nvSpPr>
        <p:spPr bwMode="auto">
          <a:xfrm flipH="1">
            <a:off x="5109030" y="5011074"/>
            <a:ext cx="457200" cy="1588"/>
          </a:xfrm>
          <a:prstGeom prst="line">
            <a:avLst/>
          </a:prstGeom>
          <a:noFill/>
          <a:ln w="19050">
            <a:solidFill>
              <a:srgbClr val="33CCCC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89" name="Line 13"/>
          <p:cNvSpPr>
            <a:spLocks noChangeShapeType="1"/>
          </p:cNvSpPr>
          <p:nvPr/>
        </p:nvSpPr>
        <p:spPr bwMode="auto">
          <a:xfrm flipH="1">
            <a:off x="6861630" y="5011074"/>
            <a:ext cx="730250" cy="0"/>
          </a:xfrm>
          <a:prstGeom prst="line">
            <a:avLst/>
          </a:prstGeom>
          <a:noFill/>
          <a:ln w="19050">
            <a:solidFill>
              <a:srgbClr val="33CCCC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90" name="Rectangle 14"/>
          <p:cNvSpPr>
            <a:spLocks noChangeArrowheads="1"/>
          </p:cNvSpPr>
          <p:nvPr/>
        </p:nvSpPr>
        <p:spPr bwMode="auto">
          <a:xfrm>
            <a:off x="3048000" y="1520382"/>
            <a:ext cx="1084263" cy="6175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sz="1600">
                <a:solidFill>
                  <a:schemeClr val="bg2"/>
                </a:solidFill>
                <a:latin typeface="Arial Rounded MT Bold" pitchFamily="34" charset="0"/>
              </a:rPr>
              <a:t>Routing </a:t>
            </a:r>
          </a:p>
        </p:txBody>
      </p:sp>
      <p:sp>
        <p:nvSpPr>
          <p:cNvPr id="536591" name="Line 15"/>
          <p:cNvSpPr>
            <a:spLocks noChangeShapeType="1"/>
          </p:cNvSpPr>
          <p:nvPr/>
        </p:nvSpPr>
        <p:spPr bwMode="auto">
          <a:xfrm flipH="1">
            <a:off x="5021943" y="2129982"/>
            <a:ext cx="7257" cy="1875971"/>
          </a:xfrm>
          <a:prstGeom prst="line">
            <a:avLst/>
          </a:prstGeom>
          <a:noFill/>
          <a:ln w="19050">
            <a:solidFill>
              <a:srgbClr val="33CCCC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92" name="Line 16"/>
          <p:cNvSpPr>
            <a:spLocks noChangeShapeType="1"/>
          </p:cNvSpPr>
          <p:nvPr/>
        </p:nvSpPr>
        <p:spPr bwMode="auto">
          <a:xfrm>
            <a:off x="1295400" y="1825182"/>
            <a:ext cx="1752600" cy="0"/>
          </a:xfrm>
          <a:prstGeom prst="line">
            <a:avLst/>
          </a:prstGeom>
          <a:noFill/>
          <a:ln w="19050">
            <a:solidFill>
              <a:srgbClr val="33CCCC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93" name="Text Box 17"/>
          <p:cNvSpPr txBox="1">
            <a:spLocks noChangeArrowheads="1"/>
          </p:cNvSpPr>
          <p:nvPr/>
        </p:nvSpPr>
        <p:spPr bwMode="auto">
          <a:xfrm>
            <a:off x="152400" y="1520382"/>
            <a:ext cx="117157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latin typeface="Arial Rounded MT Bold" pitchFamily="34" charset="0"/>
              </a:rPr>
              <a:t>Routing </a:t>
            </a:r>
          </a:p>
          <a:p>
            <a:r>
              <a:rPr lang="en-US" altLang="zh-CN" sz="1600">
                <a:latin typeface="Arial Rounded MT Bold" pitchFamily="34" charset="0"/>
              </a:rPr>
              <a:t>Messages</a:t>
            </a:r>
          </a:p>
        </p:txBody>
      </p:sp>
      <p:sp>
        <p:nvSpPr>
          <p:cNvPr id="536594" name="Text Box 18"/>
          <p:cNvSpPr txBox="1">
            <a:spLocks noChangeArrowheads="1"/>
          </p:cNvSpPr>
          <p:nvPr/>
        </p:nvSpPr>
        <p:spPr bwMode="auto">
          <a:xfrm>
            <a:off x="7658100" y="1596582"/>
            <a:ext cx="11811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latin typeface="Arial Rounded MT Bold" pitchFamily="34" charset="0"/>
              </a:rPr>
              <a:t>RSVP </a:t>
            </a:r>
          </a:p>
          <a:p>
            <a:r>
              <a:rPr lang="en-US" altLang="zh-CN" sz="1600">
                <a:latin typeface="Arial Rounded MT Bold" pitchFamily="34" charset="0"/>
              </a:rPr>
              <a:t>messages</a:t>
            </a:r>
          </a:p>
        </p:txBody>
      </p:sp>
      <p:sp>
        <p:nvSpPr>
          <p:cNvPr id="536595" name="Line 19"/>
          <p:cNvSpPr>
            <a:spLocks noChangeShapeType="1"/>
          </p:cNvSpPr>
          <p:nvPr/>
        </p:nvSpPr>
        <p:spPr bwMode="auto">
          <a:xfrm>
            <a:off x="5562600" y="1748982"/>
            <a:ext cx="2286000" cy="0"/>
          </a:xfrm>
          <a:prstGeom prst="line">
            <a:avLst/>
          </a:prstGeom>
          <a:noFill/>
          <a:ln w="19050">
            <a:solidFill>
              <a:srgbClr val="33CCCC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96" name="Rectangle 20"/>
          <p:cNvSpPr>
            <a:spLocks noChangeArrowheads="1"/>
          </p:cNvSpPr>
          <p:nvPr/>
        </p:nvSpPr>
        <p:spPr bwMode="auto">
          <a:xfrm>
            <a:off x="3737430" y="4782474"/>
            <a:ext cx="1335088" cy="4730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sz="1600">
                <a:solidFill>
                  <a:schemeClr val="bg2"/>
                </a:solidFill>
                <a:latin typeface="Arial Rounded MT Bold" pitchFamily="34" charset="0"/>
              </a:rPr>
              <a:t>Classifier</a:t>
            </a:r>
          </a:p>
        </p:txBody>
      </p:sp>
      <p:sp>
        <p:nvSpPr>
          <p:cNvPr id="536597" name="Rectangle 21"/>
          <p:cNvSpPr>
            <a:spLocks noChangeArrowheads="1"/>
          </p:cNvSpPr>
          <p:nvPr/>
        </p:nvSpPr>
        <p:spPr bwMode="auto">
          <a:xfrm>
            <a:off x="4495800" y="1520382"/>
            <a:ext cx="1084263" cy="6175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sz="1600">
                <a:solidFill>
                  <a:schemeClr val="bg2"/>
                </a:solidFill>
                <a:latin typeface="Arial Rounded MT Bold" pitchFamily="34" charset="0"/>
              </a:rPr>
              <a:t>RSVP</a:t>
            </a:r>
          </a:p>
        </p:txBody>
      </p:sp>
      <p:sp>
        <p:nvSpPr>
          <p:cNvPr id="536598" name="Rectangle 22"/>
          <p:cNvSpPr>
            <a:spLocks noChangeArrowheads="1"/>
          </p:cNvSpPr>
          <p:nvPr/>
        </p:nvSpPr>
        <p:spPr bwMode="auto">
          <a:xfrm>
            <a:off x="1832430" y="4782474"/>
            <a:ext cx="1371600" cy="4730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sz="1600">
                <a:solidFill>
                  <a:schemeClr val="bg2"/>
                </a:solidFill>
                <a:latin typeface="Arial Rounded MT Bold" pitchFamily="34" charset="0"/>
              </a:rPr>
              <a:t>Route Lookup</a:t>
            </a:r>
          </a:p>
        </p:txBody>
      </p:sp>
      <p:sp>
        <p:nvSpPr>
          <p:cNvPr id="536599" name="Rectangle 23"/>
          <p:cNvSpPr>
            <a:spLocks noChangeArrowheads="1"/>
          </p:cNvSpPr>
          <p:nvPr/>
        </p:nvSpPr>
        <p:spPr bwMode="auto">
          <a:xfrm>
            <a:off x="1756230" y="4020474"/>
            <a:ext cx="1868488" cy="4730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sz="1600">
                <a:solidFill>
                  <a:schemeClr val="bg2"/>
                </a:solidFill>
                <a:latin typeface="Arial Rounded MT Bold" pitchFamily="34" charset="0"/>
              </a:rPr>
              <a:t>Forwarding Table</a:t>
            </a:r>
          </a:p>
        </p:txBody>
      </p:sp>
      <p:sp>
        <p:nvSpPr>
          <p:cNvPr id="536600" name="Rectangle 24"/>
          <p:cNvSpPr>
            <a:spLocks noChangeArrowheads="1"/>
          </p:cNvSpPr>
          <p:nvPr/>
        </p:nvSpPr>
        <p:spPr bwMode="auto">
          <a:xfrm>
            <a:off x="4423230" y="4020474"/>
            <a:ext cx="2057400" cy="457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sz="1600">
                <a:solidFill>
                  <a:schemeClr val="bg2"/>
                </a:solidFill>
                <a:latin typeface="Arial Rounded MT Bold" pitchFamily="34" charset="0"/>
              </a:rPr>
              <a:t>Per Flow QoS Table</a:t>
            </a:r>
          </a:p>
        </p:txBody>
      </p:sp>
      <p:sp>
        <p:nvSpPr>
          <p:cNvPr id="536601" name="Line 25"/>
          <p:cNvSpPr>
            <a:spLocks noChangeShapeType="1"/>
          </p:cNvSpPr>
          <p:nvPr/>
        </p:nvSpPr>
        <p:spPr bwMode="auto">
          <a:xfrm flipH="1">
            <a:off x="2743200" y="2129982"/>
            <a:ext cx="609600" cy="1875971"/>
          </a:xfrm>
          <a:prstGeom prst="line">
            <a:avLst/>
          </a:prstGeom>
          <a:noFill/>
          <a:ln w="19050">
            <a:solidFill>
              <a:srgbClr val="33CCCC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602" name="Line 26"/>
          <p:cNvSpPr>
            <a:spLocks noChangeShapeType="1"/>
          </p:cNvSpPr>
          <p:nvPr/>
        </p:nvSpPr>
        <p:spPr bwMode="auto">
          <a:xfrm>
            <a:off x="5562600" y="1901382"/>
            <a:ext cx="881063" cy="269875"/>
          </a:xfrm>
          <a:prstGeom prst="line">
            <a:avLst/>
          </a:prstGeom>
          <a:noFill/>
          <a:ln w="12700">
            <a:solidFill>
              <a:srgbClr val="33CCCC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603" name="Line 27"/>
          <p:cNvSpPr>
            <a:spLocks noChangeShapeType="1"/>
          </p:cNvSpPr>
          <p:nvPr/>
        </p:nvSpPr>
        <p:spPr bwMode="auto">
          <a:xfrm flipH="1">
            <a:off x="3204030" y="5011074"/>
            <a:ext cx="457200" cy="1588"/>
          </a:xfrm>
          <a:prstGeom prst="line">
            <a:avLst/>
          </a:prstGeom>
          <a:noFill/>
          <a:ln w="19050">
            <a:solidFill>
              <a:srgbClr val="33CCCC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604" name="Line 28"/>
          <p:cNvSpPr>
            <a:spLocks noChangeShapeType="1"/>
          </p:cNvSpPr>
          <p:nvPr/>
        </p:nvSpPr>
        <p:spPr bwMode="auto">
          <a:xfrm>
            <a:off x="2518230" y="4477674"/>
            <a:ext cx="0" cy="304800"/>
          </a:xfrm>
          <a:prstGeom prst="line">
            <a:avLst/>
          </a:prstGeom>
          <a:noFill/>
          <a:ln w="12700">
            <a:solidFill>
              <a:srgbClr val="33CCCC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536605" name="Line 29"/>
          <p:cNvSpPr>
            <a:spLocks noChangeShapeType="1"/>
          </p:cNvSpPr>
          <p:nvPr/>
        </p:nvSpPr>
        <p:spPr bwMode="auto">
          <a:xfrm flipH="1">
            <a:off x="4499430" y="4477674"/>
            <a:ext cx="533400" cy="304800"/>
          </a:xfrm>
          <a:prstGeom prst="line">
            <a:avLst/>
          </a:prstGeom>
          <a:noFill/>
          <a:ln w="12700">
            <a:solidFill>
              <a:srgbClr val="33CCCC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536606" name="Line 30"/>
          <p:cNvSpPr>
            <a:spLocks noChangeShapeType="1"/>
          </p:cNvSpPr>
          <p:nvPr/>
        </p:nvSpPr>
        <p:spPr bwMode="auto">
          <a:xfrm>
            <a:off x="5490030" y="4477674"/>
            <a:ext cx="762000" cy="304800"/>
          </a:xfrm>
          <a:prstGeom prst="line">
            <a:avLst/>
          </a:prstGeom>
          <a:noFill/>
          <a:ln w="12700">
            <a:solidFill>
              <a:srgbClr val="33CCCC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536607" name="Rectangle 31"/>
          <p:cNvSpPr>
            <a:spLocks noChangeArrowheads="1"/>
          </p:cNvSpPr>
          <p:nvPr/>
        </p:nvSpPr>
        <p:spPr bwMode="auto">
          <a:xfrm>
            <a:off x="5580063" y="3036445"/>
            <a:ext cx="1447800" cy="5715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sz="1600" dirty="0">
                <a:solidFill>
                  <a:schemeClr val="bg2"/>
                </a:solidFill>
                <a:latin typeface="Arial Rounded MT Bold" pitchFamily="34" charset="0"/>
              </a:rPr>
              <a:t>Policy </a:t>
            </a:r>
          </a:p>
          <a:p>
            <a:r>
              <a:rPr lang="en-US" altLang="zh-CN" sz="1600" dirty="0">
                <a:solidFill>
                  <a:schemeClr val="bg2"/>
                </a:solidFill>
                <a:latin typeface="Arial Rounded MT Bold" pitchFamily="34" charset="0"/>
              </a:rPr>
              <a:t>Control</a:t>
            </a:r>
          </a:p>
        </p:txBody>
      </p:sp>
      <p:sp>
        <p:nvSpPr>
          <p:cNvPr id="536608" name="Line 32"/>
          <p:cNvSpPr>
            <a:spLocks noChangeShapeType="1"/>
          </p:cNvSpPr>
          <p:nvPr/>
        </p:nvSpPr>
        <p:spPr bwMode="auto">
          <a:xfrm>
            <a:off x="5219700" y="2171257"/>
            <a:ext cx="360363" cy="865188"/>
          </a:xfrm>
          <a:prstGeom prst="line">
            <a:avLst/>
          </a:prstGeom>
          <a:noFill/>
          <a:ln w="12700">
            <a:solidFill>
              <a:srgbClr val="33CCCC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43413" y="6400800"/>
            <a:ext cx="3862387" cy="457200"/>
          </a:xfrm>
        </p:spPr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3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162925" y="6400800"/>
            <a:ext cx="676275" cy="4572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fld id="{6082D05C-BC72-4073-9753-498A12078CD7}" type="slidenum">
              <a:rPr lang="en-US" altLang="zh-CN" smtClean="0"/>
              <a:pPr/>
              <a:t>68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dirty="0">
                <a:ea typeface="宋体" charset="-122"/>
              </a:rPr>
              <a:t>Role of RSVP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Rides on top of </a:t>
            </a:r>
            <a:r>
              <a:rPr lang="en-US" altLang="zh-CN" sz="2800" dirty="0" err="1">
                <a:ea typeface="宋体" charset="-122"/>
              </a:rPr>
              <a:t>unicast</a:t>
            </a:r>
            <a:r>
              <a:rPr lang="en-US" altLang="zh-CN" sz="2800" dirty="0">
                <a:ea typeface="宋体" charset="-122"/>
              </a:rPr>
              <a:t>/multicast routing protocols.</a:t>
            </a:r>
          </a:p>
          <a:p>
            <a:r>
              <a:rPr lang="en-US" altLang="zh-CN" sz="2800" dirty="0">
                <a:ea typeface="宋体" charset="-122"/>
              </a:rPr>
              <a:t>Must be present at </a:t>
            </a:r>
            <a:r>
              <a:rPr lang="en-US" altLang="zh-CN" sz="2800" dirty="0">
                <a:solidFill>
                  <a:srgbClr val="0070C0"/>
                </a:solidFill>
                <a:ea typeface="宋体" charset="-122"/>
              </a:rPr>
              <a:t>sender(s), receiver(s), and routers.</a:t>
            </a:r>
          </a:p>
          <a:p>
            <a:r>
              <a:rPr lang="en-US" altLang="zh-CN" sz="2800" dirty="0">
                <a:ea typeface="宋体" charset="-122"/>
              </a:rPr>
              <a:t>Carries resource requests all the way through the network.</a:t>
            </a:r>
          </a:p>
          <a:p>
            <a:r>
              <a:rPr lang="en-US" altLang="zh-CN" sz="2800" dirty="0">
                <a:ea typeface="宋体" charset="-122"/>
              </a:rPr>
              <a:t>At each hop consults admission control and sets up reservation. Informs requester if failure.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43413" y="6400800"/>
            <a:ext cx="3862387" cy="457200"/>
          </a:xfrm>
        </p:spPr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162925" y="6400800"/>
            <a:ext cx="676275" cy="4572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fld id="{6082D05C-BC72-4073-9753-498A12078CD7}" type="slidenum">
              <a:rPr lang="en-US" altLang="zh-CN" smtClean="0"/>
              <a:pPr/>
              <a:t>69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16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CC9BBF86-D1F9-4740-974A-A5C4C8DBE223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31775"/>
            <a:ext cx="8610600" cy="871538"/>
          </a:xfrm>
        </p:spPr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Streaming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Stored</a:t>
            </a:r>
            <a:r>
              <a:rPr lang="en-US" altLang="zh-CN">
                <a:ea typeface="宋体" charset="-122"/>
              </a:rPr>
              <a:t> Multimedia: Interactivity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195263" y="3179763"/>
            <a:ext cx="5846762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400" i="1" dirty="0">
                <a:solidFill>
                  <a:schemeClr val="accent2"/>
                </a:solidFill>
                <a:ea typeface="宋体" charset="-122"/>
              </a:rPr>
              <a:t>VCR-like functionality:</a:t>
            </a:r>
            <a:r>
              <a:rPr lang="en-US" altLang="zh-CN" sz="2400" dirty="0">
                <a:ea typeface="宋体" charset="-122"/>
              </a:rPr>
              <a:t> client can pause, rewind, </a:t>
            </a:r>
            <a:r>
              <a:rPr lang="en-US" altLang="zh-CN" sz="2400" dirty="0" smtClean="0">
                <a:ea typeface="宋体" charset="-122"/>
              </a:rPr>
              <a:t>fast forward, </a:t>
            </a:r>
            <a:r>
              <a:rPr lang="en-US" altLang="zh-CN" sz="2400" dirty="0">
                <a:ea typeface="宋体" charset="-122"/>
              </a:rPr>
              <a:t>push slider bar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zh-CN" sz="2400" dirty="0">
                <a:ea typeface="宋体" charset="-122"/>
              </a:rPr>
              <a:t>10 sec initial delay OK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zh-CN" sz="2400" dirty="0">
                <a:ea typeface="宋体" charset="-122"/>
              </a:rPr>
              <a:t>1-2 sec until command effect OK</a:t>
            </a:r>
          </a:p>
        </p:txBody>
      </p:sp>
      <p:grpSp>
        <p:nvGrpSpPr>
          <p:cNvPr id="220164" name="Group 4"/>
          <p:cNvGrpSpPr>
            <a:grpSpLocks/>
          </p:cNvGrpSpPr>
          <p:nvPr/>
        </p:nvGrpSpPr>
        <p:grpSpPr bwMode="auto">
          <a:xfrm>
            <a:off x="3624263" y="1369974"/>
            <a:ext cx="5519737" cy="2617788"/>
            <a:chOff x="2077" y="737"/>
            <a:chExt cx="3136" cy="1463"/>
          </a:xfrm>
        </p:grpSpPr>
        <p:sp>
          <p:nvSpPr>
            <p:cNvPr id="220165" name="Freeform 5"/>
            <p:cNvSpPr>
              <a:spLocks/>
            </p:cNvSpPr>
            <p:nvPr/>
          </p:nvSpPr>
          <p:spPr bwMode="auto">
            <a:xfrm>
              <a:off x="2109" y="901"/>
              <a:ext cx="847" cy="540"/>
            </a:xfrm>
            <a:custGeom>
              <a:avLst/>
              <a:gdLst/>
              <a:ahLst/>
              <a:cxnLst>
                <a:cxn ang="0">
                  <a:pos x="618" y="39"/>
                </a:cxn>
                <a:cxn ang="0">
                  <a:pos x="94" y="57"/>
                </a:cxn>
                <a:cxn ang="0">
                  <a:pos x="57" y="327"/>
                </a:cxn>
                <a:cxn ang="0">
                  <a:pos x="202" y="519"/>
                </a:cxn>
                <a:cxn ang="0">
                  <a:pos x="294" y="657"/>
                </a:cxn>
                <a:cxn ang="0">
                  <a:pos x="604" y="887"/>
                </a:cxn>
                <a:cxn ang="0">
                  <a:pos x="808" y="908"/>
                </a:cxn>
                <a:cxn ang="0">
                  <a:pos x="1072" y="908"/>
                </a:cxn>
                <a:cxn ang="0">
                  <a:pos x="1296" y="723"/>
                </a:cxn>
                <a:cxn ang="0">
                  <a:pos x="1204" y="466"/>
                </a:cxn>
                <a:cxn ang="0">
                  <a:pos x="901" y="413"/>
                </a:cxn>
                <a:cxn ang="0">
                  <a:pos x="808" y="83"/>
                </a:cxn>
                <a:cxn ang="0">
                  <a:pos x="618" y="39"/>
                </a:cxn>
              </a:cxnLst>
              <a:rect l="0" t="0" r="r" b="b"/>
              <a:pathLst>
                <a:path w="1318" h="939">
                  <a:moveTo>
                    <a:pt x="618" y="39"/>
                  </a:moveTo>
                  <a:cubicBezTo>
                    <a:pt x="491" y="0"/>
                    <a:pt x="188" y="9"/>
                    <a:pt x="94" y="57"/>
                  </a:cubicBezTo>
                  <a:cubicBezTo>
                    <a:pt x="0" y="105"/>
                    <a:pt x="39" y="250"/>
                    <a:pt x="57" y="327"/>
                  </a:cubicBezTo>
                  <a:cubicBezTo>
                    <a:pt x="75" y="404"/>
                    <a:pt x="163" y="464"/>
                    <a:pt x="202" y="519"/>
                  </a:cubicBezTo>
                  <a:cubicBezTo>
                    <a:pt x="241" y="574"/>
                    <a:pt x="227" y="596"/>
                    <a:pt x="294" y="657"/>
                  </a:cubicBezTo>
                  <a:cubicBezTo>
                    <a:pt x="361" y="718"/>
                    <a:pt x="518" y="845"/>
                    <a:pt x="604" y="887"/>
                  </a:cubicBezTo>
                  <a:cubicBezTo>
                    <a:pt x="690" y="929"/>
                    <a:pt x="730" y="905"/>
                    <a:pt x="808" y="908"/>
                  </a:cubicBezTo>
                  <a:cubicBezTo>
                    <a:pt x="886" y="911"/>
                    <a:pt x="991" y="939"/>
                    <a:pt x="1072" y="908"/>
                  </a:cubicBezTo>
                  <a:cubicBezTo>
                    <a:pt x="1153" y="877"/>
                    <a:pt x="1274" y="797"/>
                    <a:pt x="1296" y="723"/>
                  </a:cubicBezTo>
                  <a:cubicBezTo>
                    <a:pt x="1318" y="649"/>
                    <a:pt x="1270" y="518"/>
                    <a:pt x="1204" y="466"/>
                  </a:cubicBezTo>
                  <a:cubicBezTo>
                    <a:pt x="1138" y="414"/>
                    <a:pt x="967" y="477"/>
                    <a:pt x="901" y="413"/>
                  </a:cubicBezTo>
                  <a:cubicBezTo>
                    <a:pt x="835" y="349"/>
                    <a:pt x="855" y="145"/>
                    <a:pt x="808" y="83"/>
                  </a:cubicBezTo>
                  <a:cubicBezTo>
                    <a:pt x="761" y="21"/>
                    <a:pt x="658" y="48"/>
                    <a:pt x="618" y="39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66" name="Freeform 6"/>
            <p:cNvSpPr>
              <a:spLocks/>
            </p:cNvSpPr>
            <p:nvPr/>
          </p:nvSpPr>
          <p:spPr bwMode="auto">
            <a:xfrm>
              <a:off x="2509" y="1216"/>
              <a:ext cx="206" cy="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102"/>
                </a:cxn>
              </a:cxnLst>
              <a:rect l="0" t="0" r="r" b="b"/>
              <a:pathLst>
                <a:path w="294" h="102">
                  <a:moveTo>
                    <a:pt x="0" y="0"/>
                  </a:moveTo>
                  <a:lnTo>
                    <a:pt x="294" y="102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67" name="Freeform 7"/>
            <p:cNvSpPr>
              <a:spLocks/>
            </p:cNvSpPr>
            <p:nvPr/>
          </p:nvSpPr>
          <p:spPr bwMode="auto">
            <a:xfrm>
              <a:off x="3686" y="1521"/>
              <a:ext cx="1527" cy="679"/>
            </a:xfrm>
            <a:custGeom>
              <a:avLst/>
              <a:gdLst/>
              <a:ahLst/>
              <a:cxnLst>
                <a:cxn ang="0">
                  <a:pos x="139" y="442"/>
                </a:cxn>
                <a:cxn ang="0">
                  <a:pos x="159" y="33"/>
                </a:cxn>
                <a:cxn ang="0">
                  <a:pos x="1093" y="245"/>
                </a:cxn>
                <a:cxn ang="0">
                  <a:pos x="1577" y="164"/>
                </a:cxn>
                <a:cxn ang="0">
                  <a:pos x="2272" y="422"/>
                </a:cxn>
                <a:cxn ang="0">
                  <a:pos x="2209" y="785"/>
                </a:cxn>
                <a:cxn ang="0">
                  <a:pos x="1985" y="1108"/>
                </a:cxn>
                <a:cxn ang="0">
                  <a:pos x="1418" y="1147"/>
                </a:cxn>
                <a:cxn ang="0">
                  <a:pos x="1181" y="897"/>
                </a:cxn>
                <a:cxn ang="0">
                  <a:pos x="801" y="852"/>
                </a:cxn>
                <a:cxn ang="0">
                  <a:pos x="327" y="792"/>
                </a:cxn>
                <a:cxn ang="0">
                  <a:pos x="139" y="442"/>
                </a:cxn>
              </a:cxnLst>
              <a:rect l="0" t="0" r="r" b="b"/>
              <a:pathLst>
                <a:path w="2377" h="1182">
                  <a:moveTo>
                    <a:pt x="139" y="442"/>
                  </a:moveTo>
                  <a:cubicBezTo>
                    <a:pt x="93" y="341"/>
                    <a:pt x="0" y="66"/>
                    <a:pt x="159" y="33"/>
                  </a:cubicBezTo>
                  <a:cubicBezTo>
                    <a:pt x="318" y="0"/>
                    <a:pt x="857" y="223"/>
                    <a:pt x="1093" y="245"/>
                  </a:cubicBezTo>
                  <a:cubicBezTo>
                    <a:pt x="1329" y="267"/>
                    <a:pt x="1381" y="135"/>
                    <a:pt x="1577" y="164"/>
                  </a:cubicBezTo>
                  <a:cubicBezTo>
                    <a:pt x="1774" y="194"/>
                    <a:pt x="2167" y="318"/>
                    <a:pt x="2272" y="422"/>
                  </a:cubicBezTo>
                  <a:cubicBezTo>
                    <a:pt x="2377" y="526"/>
                    <a:pt x="2257" y="671"/>
                    <a:pt x="2209" y="785"/>
                  </a:cubicBezTo>
                  <a:cubicBezTo>
                    <a:pt x="2161" y="899"/>
                    <a:pt x="2117" y="1048"/>
                    <a:pt x="1985" y="1108"/>
                  </a:cubicBezTo>
                  <a:cubicBezTo>
                    <a:pt x="1853" y="1168"/>
                    <a:pt x="1552" y="1182"/>
                    <a:pt x="1418" y="1147"/>
                  </a:cubicBezTo>
                  <a:cubicBezTo>
                    <a:pt x="1284" y="1112"/>
                    <a:pt x="1284" y="946"/>
                    <a:pt x="1181" y="897"/>
                  </a:cubicBezTo>
                  <a:cubicBezTo>
                    <a:pt x="1078" y="848"/>
                    <a:pt x="943" y="870"/>
                    <a:pt x="801" y="852"/>
                  </a:cubicBezTo>
                  <a:cubicBezTo>
                    <a:pt x="659" y="834"/>
                    <a:pt x="437" y="860"/>
                    <a:pt x="327" y="792"/>
                  </a:cubicBezTo>
                  <a:cubicBezTo>
                    <a:pt x="217" y="724"/>
                    <a:pt x="178" y="515"/>
                    <a:pt x="139" y="442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68" name="Line 8"/>
            <p:cNvSpPr>
              <a:spLocks noChangeShapeType="1"/>
            </p:cNvSpPr>
            <p:nvPr/>
          </p:nvSpPr>
          <p:spPr bwMode="auto">
            <a:xfrm>
              <a:off x="4455" y="1859"/>
              <a:ext cx="123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69" name="Line 9"/>
            <p:cNvSpPr>
              <a:spLocks noChangeShapeType="1"/>
            </p:cNvSpPr>
            <p:nvPr/>
          </p:nvSpPr>
          <p:spPr bwMode="auto">
            <a:xfrm flipH="1">
              <a:off x="4777" y="1858"/>
              <a:ext cx="113" cy="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0170" name="Group 10"/>
            <p:cNvGrpSpPr>
              <a:grpSpLocks/>
            </p:cNvGrpSpPr>
            <p:nvPr/>
          </p:nvGrpSpPr>
          <p:grpSpPr bwMode="auto">
            <a:xfrm>
              <a:off x="4817" y="1768"/>
              <a:ext cx="203" cy="85"/>
              <a:chOff x="3600" y="219"/>
              <a:chExt cx="360" cy="175"/>
            </a:xfrm>
          </p:grpSpPr>
          <p:sp>
            <p:nvSpPr>
              <p:cNvPr id="220171" name="Oval 1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72" name="Line 1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73" name="Line 1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74" name="Rectangle 1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220175" name="Oval 1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0176" name="Group 1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017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178" name="Line 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179" name="Line 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0180" name="Group 2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018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182" name="Line 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183" name="Line 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0184" name="Group 24"/>
            <p:cNvGrpSpPr>
              <a:grpSpLocks/>
            </p:cNvGrpSpPr>
            <p:nvPr/>
          </p:nvGrpSpPr>
          <p:grpSpPr bwMode="auto">
            <a:xfrm>
              <a:off x="4575" y="1948"/>
              <a:ext cx="202" cy="85"/>
              <a:chOff x="3600" y="219"/>
              <a:chExt cx="360" cy="175"/>
            </a:xfrm>
          </p:grpSpPr>
          <p:sp>
            <p:nvSpPr>
              <p:cNvPr id="220185" name="Oval 2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86" name="Line 2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87" name="Line 2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88" name="Rectangle 2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220189" name="Oval 2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0190" name="Group 3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0191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192" name="Line 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193" name="Line 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0194" name="Group 3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0195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196" name="Line 3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197" name="Line 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0198" name="Group 38"/>
            <p:cNvGrpSpPr>
              <a:grpSpLocks/>
            </p:cNvGrpSpPr>
            <p:nvPr/>
          </p:nvGrpSpPr>
          <p:grpSpPr bwMode="auto">
            <a:xfrm>
              <a:off x="4250" y="1812"/>
              <a:ext cx="203" cy="85"/>
              <a:chOff x="3600" y="219"/>
              <a:chExt cx="360" cy="175"/>
            </a:xfrm>
          </p:grpSpPr>
          <p:sp>
            <p:nvSpPr>
              <p:cNvPr id="220199" name="Oval 3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00" name="Line 4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01" name="Line 4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02" name="Rectangle 4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220203" name="Oval 4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0204" name="Group 4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020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06" name="Line 4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07" name="Line 4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0208" name="Group 4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0209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10" name="Line 5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11" name="Line 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20212" name="Line 52"/>
            <p:cNvSpPr>
              <a:spLocks noChangeShapeType="1"/>
            </p:cNvSpPr>
            <p:nvPr/>
          </p:nvSpPr>
          <p:spPr bwMode="auto">
            <a:xfrm flipV="1">
              <a:off x="4444" y="1813"/>
              <a:ext cx="377" cy="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13" name="Freeform 53"/>
            <p:cNvSpPr>
              <a:spLocks/>
            </p:cNvSpPr>
            <p:nvPr/>
          </p:nvSpPr>
          <p:spPr bwMode="auto">
            <a:xfrm>
              <a:off x="3003" y="1229"/>
              <a:ext cx="583" cy="422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31" y="126"/>
                </a:cxn>
                <a:cxn ang="0">
                  <a:pos x="25" y="434"/>
                </a:cxn>
                <a:cxn ang="0">
                  <a:pos x="46" y="691"/>
                </a:cxn>
                <a:cxn ang="0">
                  <a:pos x="218" y="701"/>
                </a:cxn>
                <a:cxn ang="0">
                  <a:pos x="377" y="677"/>
                </a:cxn>
                <a:cxn ang="0">
                  <a:pos x="551" y="665"/>
                </a:cxn>
                <a:cxn ang="0">
                  <a:pos x="818" y="551"/>
                </a:cxn>
                <a:cxn ang="0">
                  <a:pos x="902" y="377"/>
                </a:cxn>
                <a:cxn ang="0">
                  <a:pos x="785" y="218"/>
                </a:cxn>
                <a:cxn ang="0">
                  <a:pos x="590" y="122"/>
                </a:cxn>
                <a:cxn ang="0">
                  <a:pos x="210" y="0"/>
                </a:cxn>
              </a:cxnLst>
              <a:rect l="0" t="0" r="r" b="b"/>
              <a:pathLst>
                <a:path w="907" h="735">
                  <a:moveTo>
                    <a:pt x="210" y="0"/>
                  </a:moveTo>
                  <a:cubicBezTo>
                    <a:pt x="105" y="6"/>
                    <a:pt x="61" y="54"/>
                    <a:pt x="31" y="126"/>
                  </a:cubicBezTo>
                  <a:cubicBezTo>
                    <a:pt x="0" y="198"/>
                    <a:pt x="23" y="340"/>
                    <a:pt x="25" y="434"/>
                  </a:cubicBezTo>
                  <a:cubicBezTo>
                    <a:pt x="28" y="528"/>
                    <a:pt x="14" y="647"/>
                    <a:pt x="46" y="691"/>
                  </a:cubicBezTo>
                  <a:cubicBezTo>
                    <a:pt x="78" y="735"/>
                    <a:pt x="163" y="703"/>
                    <a:pt x="218" y="701"/>
                  </a:cubicBezTo>
                  <a:cubicBezTo>
                    <a:pt x="273" y="699"/>
                    <a:pt x="322" y="683"/>
                    <a:pt x="377" y="677"/>
                  </a:cubicBezTo>
                  <a:cubicBezTo>
                    <a:pt x="432" y="671"/>
                    <a:pt x="478" y="686"/>
                    <a:pt x="551" y="665"/>
                  </a:cubicBezTo>
                  <a:cubicBezTo>
                    <a:pt x="624" y="644"/>
                    <a:pt x="760" y="599"/>
                    <a:pt x="818" y="551"/>
                  </a:cubicBezTo>
                  <a:cubicBezTo>
                    <a:pt x="876" y="503"/>
                    <a:pt x="907" y="432"/>
                    <a:pt x="902" y="377"/>
                  </a:cubicBezTo>
                  <a:cubicBezTo>
                    <a:pt x="897" y="322"/>
                    <a:pt x="837" y="261"/>
                    <a:pt x="785" y="218"/>
                  </a:cubicBezTo>
                  <a:cubicBezTo>
                    <a:pt x="733" y="175"/>
                    <a:pt x="686" y="158"/>
                    <a:pt x="590" y="122"/>
                  </a:cubicBezTo>
                  <a:cubicBezTo>
                    <a:pt x="494" y="86"/>
                    <a:pt x="289" y="25"/>
                    <a:pt x="210" y="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14" name="Line 54"/>
            <p:cNvSpPr>
              <a:spLocks noChangeShapeType="1"/>
            </p:cNvSpPr>
            <p:nvPr/>
          </p:nvSpPr>
          <p:spPr bwMode="auto">
            <a:xfrm>
              <a:off x="3248" y="1347"/>
              <a:ext cx="141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15" name="Line 55"/>
            <p:cNvSpPr>
              <a:spLocks noChangeShapeType="1"/>
            </p:cNvSpPr>
            <p:nvPr/>
          </p:nvSpPr>
          <p:spPr bwMode="auto">
            <a:xfrm>
              <a:off x="3510" y="1467"/>
              <a:ext cx="266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16" name="Line 56"/>
            <p:cNvSpPr>
              <a:spLocks noChangeShapeType="1"/>
            </p:cNvSpPr>
            <p:nvPr/>
          </p:nvSpPr>
          <p:spPr bwMode="auto">
            <a:xfrm flipH="1">
              <a:off x="3143" y="1387"/>
              <a:ext cx="1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17" name="Freeform 57"/>
            <p:cNvSpPr>
              <a:spLocks/>
            </p:cNvSpPr>
            <p:nvPr/>
          </p:nvSpPr>
          <p:spPr bwMode="auto">
            <a:xfrm>
              <a:off x="3988" y="1665"/>
              <a:ext cx="275" cy="1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8" y="289"/>
                </a:cxn>
              </a:cxnLst>
              <a:rect l="0" t="0" r="r" b="b"/>
              <a:pathLst>
                <a:path w="428" h="289">
                  <a:moveTo>
                    <a:pt x="0" y="0"/>
                  </a:moveTo>
                  <a:lnTo>
                    <a:pt x="428" y="2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18" name="Line 58"/>
            <p:cNvSpPr>
              <a:spLocks noChangeShapeType="1"/>
            </p:cNvSpPr>
            <p:nvPr/>
          </p:nvSpPr>
          <p:spPr bwMode="auto">
            <a:xfrm flipH="1">
              <a:off x="3254" y="1442"/>
              <a:ext cx="141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0219" name="Group 59"/>
            <p:cNvGrpSpPr>
              <a:grpSpLocks/>
            </p:cNvGrpSpPr>
            <p:nvPr/>
          </p:nvGrpSpPr>
          <p:grpSpPr bwMode="auto">
            <a:xfrm>
              <a:off x="3046" y="1300"/>
              <a:ext cx="203" cy="84"/>
              <a:chOff x="3600" y="219"/>
              <a:chExt cx="360" cy="175"/>
            </a:xfrm>
          </p:grpSpPr>
          <p:sp>
            <p:nvSpPr>
              <p:cNvPr id="220220" name="Oval 6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21" name="Line 6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22" name="Line 6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23" name="Rectangle 6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220224" name="Oval 6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0225" name="Group 6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022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27" name="Line 6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28" name="Line 6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0229" name="Group 6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0230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31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32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0233" name="Group 73"/>
            <p:cNvGrpSpPr>
              <a:grpSpLocks/>
            </p:cNvGrpSpPr>
            <p:nvPr/>
          </p:nvGrpSpPr>
          <p:grpSpPr bwMode="auto">
            <a:xfrm>
              <a:off x="3047" y="1493"/>
              <a:ext cx="203" cy="85"/>
              <a:chOff x="3600" y="219"/>
              <a:chExt cx="360" cy="175"/>
            </a:xfrm>
          </p:grpSpPr>
          <p:sp>
            <p:nvSpPr>
              <p:cNvPr id="220234" name="Oval 7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35" name="Line 7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36" name="Line 7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37" name="Rectangle 7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220238" name="Oval 7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0239" name="Group 7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0240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41" name="Line 8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42" name="Line 8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0243" name="Group 8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0244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45" name="Line 8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46" name="Line 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0247" name="Group 87"/>
            <p:cNvGrpSpPr>
              <a:grpSpLocks/>
            </p:cNvGrpSpPr>
            <p:nvPr/>
          </p:nvGrpSpPr>
          <p:grpSpPr bwMode="auto">
            <a:xfrm>
              <a:off x="3306" y="1421"/>
              <a:ext cx="203" cy="84"/>
              <a:chOff x="3600" y="219"/>
              <a:chExt cx="360" cy="175"/>
            </a:xfrm>
          </p:grpSpPr>
          <p:sp>
            <p:nvSpPr>
              <p:cNvPr id="220248" name="Oval 8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49" name="Line 8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50" name="Line 9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51" name="Rectangle 9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220252" name="Oval 9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0253" name="Group 9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0254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55" name="Line 9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56" name="Line 9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0257" name="Group 9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025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59" name="Line 9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60" name="Line 10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0261" name="Group 101"/>
            <p:cNvGrpSpPr>
              <a:grpSpLocks/>
            </p:cNvGrpSpPr>
            <p:nvPr/>
          </p:nvGrpSpPr>
          <p:grpSpPr bwMode="auto">
            <a:xfrm>
              <a:off x="3778" y="1612"/>
              <a:ext cx="203" cy="85"/>
              <a:chOff x="3600" y="219"/>
              <a:chExt cx="360" cy="175"/>
            </a:xfrm>
          </p:grpSpPr>
          <p:sp>
            <p:nvSpPr>
              <p:cNvPr id="220262" name="Oval 10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63" name="Line 10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64" name="Line 10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65" name="Rectangle 10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220266" name="Oval 10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0267" name="Group 10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0268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69" name="Line 10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70" name="Line 11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0271" name="Group 11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0272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73" name="Line 1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74" name="Line 1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20275" name="Line 115"/>
            <p:cNvSpPr>
              <a:spLocks noChangeShapeType="1"/>
            </p:cNvSpPr>
            <p:nvPr/>
          </p:nvSpPr>
          <p:spPr bwMode="auto">
            <a:xfrm>
              <a:off x="2910" y="1295"/>
              <a:ext cx="143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0276" name="Group 116"/>
            <p:cNvGrpSpPr>
              <a:grpSpLocks/>
            </p:cNvGrpSpPr>
            <p:nvPr/>
          </p:nvGrpSpPr>
          <p:grpSpPr bwMode="auto">
            <a:xfrm>
              <a:off x="2710" y="1248"/>
              <a:ext cx="203" cy="85"/>
              <a:chOff x="3600" y="219"/>
              <a:chExt cx="360" cy="175"/>
            </a:xfrm>
          </p:grpSpPr>
          <p:sp>
            <p:nvSpPr>
              <p:cNvPr id="220277" name="Oval 11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78" name="Line 11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79" name="Line 11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80" name="Rectangle 12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220281" name="Oval 12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0282" name="Group 12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0283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84" name="Line 1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85" name="Line 1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0286" name="Group 12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0287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88" name="Line 1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89" name="Line 1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0290" name="Group 130"/>
            <p:cNvGrpSpPr>
              <a:grpSpLocks/>
            </p:cNvGrpSpPr>
            <p:nvPr/>
          </p:nvGrpSpPr>
          <p:grpSpPr bwMode="auto">
            <a:xfrm>
              <a:off x="2077" y="737"/>
              <a:ext cx="728" cy="203"/>
              <a:chOff x="3621" y="3265"/>
              <a:chExt cx="1776" cy="744"/>
            </a:xfrm>
          </p:grpSpPr>
          <p:pic>
            <p:nvPicPr>
              <p:cNvPr id="220291" name="Picture 131" descr="reellogo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21" y="3265"/>
                <a:ext cx="1776" cy="744"/>
              </a:xfrm>
              <a:prstGeom prst="rect">
                <a:avLst/>
              </a:prstGeom>
              <a:noFill/>
            </p:spPr>
          </p:pic>
          <p:sp>
            <p:nvSpPr>
              <p:cNvPr id="220292" name="Freeform 132"/>
              <p:cNvSpPr>
                <a:spLocks/>
              </p:cNvSpPr>
              <p:nvPr/>
            </p:nvSpPr>
            <p:spPr bwMode="auto">
              <a:xfrm>
                <a:off x="3972" y="3288"/>
                <a:ext cx="1401" cy="43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7" y="384"/>
                  </a:cxn>
                  <a:cxn ang="0">
                    <a:pos x="114" y="381"/>
                  </a:cxn>
                  <a:cxn ang="0">
                    <a:pos x="132" y="357"/>
                  </a:cxn>
                  <a:cxn ang="0">
                    <a:pos x="210" y="402"/>
                  </a:cxn>
                  <a:cxn ang="0">
                    <a:pos x="450" y="384"/>
                  </a:cxn>
                  <a:cxn ang="0">
                    <a:pos x="486" y="393"/>
                  </a:cxn>
                  <a:cxn ang="0">
                    <a:pos x="690" y="417"/>
                  </a:cxn>
                  <a:cxn ang="0">
                    <a:pos x="1074" y="438"/>
                  </a:cxn>
                  <a:cxn ang="0">
                    <a:pos x="1401" y="420"/>
                  </a:cxn>
                  <a:cxn ang="0">
                    <a:pos x="1392" y="165"/>
                  </a:cxn>
                  <a:cxn ang="0">
                    <a:pos x="291" y="0"/>
                  </a:cxn>
                  <a:cxn ang="0">
                    <a:pos x="0" y="6"/>
                  </a:cxn>
                </a:cxnLst>
                <a:rect l="0" t="0" r="r" b="b"/>
                <a:pathLst>
                  <a:path w="1401" h="438">
                    <a:moveTo>
                      <a:pt x="0" y="6"/>
                    </a:moveTo>
                    <a:lnTo>
                      <a:pt x="27" y="384"/>
                    </a:lnTo>
                    <a:lnTo>
                      <a:pt x="114" y="381"/>
                    </a:lnTo>
                    <a:lnTo>
                      <a:pt x="132" y="357"/>
                    </a:lnTo>
                    <a:lnTo>
                      <a:pt x="210" y="402"/>
                    </a:lnTo>
                    <a:lnTo>
                      <a:pt x="450" y="384"/>
                    </a:lnTo>
                    <a:lnTo>
                      <a:pt x="486" y="393"/>
                    </a:lnTo>
                    <a:lnTo>
                      <a:pt x="690" y="417"/>
                    </a:lnTo>
                    <a:lnTo>
                      <a:pt x="1074" y="438"/>
                    </a:lnTo>
                    <a:lnTo>
                      <a:pt x="1401" y="420"/>
                    </a:lnTo>
                    <a:lnTo>
                      <a:pt x="1392" y="165"/>
                    </a:lnTo>
                    <a:lnTo>
                      <a:pt x="291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93" name="Freeform 133"/>
              <p:cNvSpPr>
                <a:spLocks/>
              </p:cNvSpPr>
              <p:nvPr/>
            </p:nvSpPr>
            <p:spPr bwMode="auto">
              <a:xfrm>
                <a:off x="4242" y="3858"/>
                <a:ext cx="999" cy="12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717" y="12"/>
                  </a:cxn>
                  <a:cxn ang="0">
                    <a:pos x="744" y="36"/>
                  </a:cxn>
                  <a:cxn ang="0">
                    <a:pos x="801" y="42"/>
                  </a:cxn>
                  <a:cxn ang="0">
                    <a:pos x="876" y="6"/>
                  </a:cxn>
                  <a:cxn ang="0">
                    <a:pos x="933" y="0"/>
                  </a:cxn>
                  <a:cxn ang="0">
                    <a:pos x="981" y="15"/>
                  </a:cxn>
                  <a:cxn ang="0">
                    <a:pos x="999" y="51"/>
                  </a:cxn>
                  <a:cxn ang="0">
                    <a:pos x="987" y="123"/>
                  </a:cxn>
                  <a:cxn ang="0">
                    <a:pos x="18" y="120"/>
                  </a:cxn>
                  <a:cxn ang="0">
                    <a:pos x="0" y="6"/>
                  </a:cxn>
                </a:cxnLst>
                <a:rect l="0" t="0" r="r" b="b"/>
                <a:pathLst>
                  <a:path w="999" h="123">
                    <a:moveTo>
                      <a:pt x="0" y="6"/>
                    </a:moveTo>
                    <a:lnTo>
                      <a:pt x="717" y="12"/>
                    </a:lnTo>
                    <a:lnTo>
                      <a:pt x="744" y="36"/>
                    </a:lnTo>
                    <a:lnTo>
                      <a:pt x="801" y="42"/>
                    </a:lnTo>
                    <a:lnTo>
                      <a:pt x="876" y="6"/>
                    </a:lnTo>
                    <a:lnTo>
                      <a:pt x="933" y="0"/>
                    </a:lnTo>
                    <a:lnTo>
                      <a:pt x="981" y="15"/>
                    </a:lnTo>
                    <a:lnTo>
                      <a:pt x="999" y="51"/>
                    </a:lnTo>
                    <a:lnTo>
                      <a:pt x="987" y="123"/>
                    </a:lnTo>
                    <a:lnTo>
                      <a:pt x="18" y="12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20294" name="Picture 134" descr="video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083" y="3400"/>
                <a:ext cx="889" cy="460"/>
              </a:xfrm>
              <a:prstGeom prst="rect">
                <a:avLst/>
              </a:prstGeom>
              <a:noFill/>
            </p:spPr>
          </p:pic>
        </p:grpSp>
        <p:grpSp>
          <p:nvGrpSpPr>
            <p:cNvPr id="220295" name="Group 135"/>
            <p:cNvGrpSpPr>
              <a:grpSpLocks/>
            </p:cNvGrpSpPr>
            <p:nvPr/>
          </p:nvGrpSpPr>
          <p:grpSpPr bwMode="auto">
            <a:xfrm>
              <a:off x="4489" y="1105"/>
              <a:ext cx="592" cy="485"/>
              <a:chOff x="4367" y="1793"/>
              <a:chExt cx="922" cy="845"/>
            </a:xfrm>
          </p:grpSpPr>
          <p:grpSp>
            <p:nvGrpSpPr>
              <p:cNvPr id="220296" name="Group 136"/>
              <p:cNvGrpSpPr>
                <a:grpSpLocks/>
              </p:cNvGrpSpPr>
              <p:nvPr/>
            </p:nvGrpSpPr>
            <p:grpSpPr bwMode="auto">
              <a:xfrm>
                <a:off x="4371" y="1799"/>
                <a:ext cx="918" cy="839"/>
                <a:chOff x="1044" y="2733"/>
                <a:chExt cx="918" cy="839"/>
              </a:xfrm>
            </p:grpSpPr>
            <p:sp>
              <p:nvSpPr>
                <p:cNvPr id="220297" name="Rectangle 137"/>
                <p:cNvSpPr>
                  <a:spLocks noChangeArrowheads="1"/>
                </p:cNvSpPr>
                <p:nvPr/>
              </p:nvSpPr>
              <p:spPr bwMode="auto">
                <a:xfrm>
                  <a:off x="1044" y="2733"/>
                  <a:ext cx="918" cy="744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>
                        <a:gamma/>
                        <a:shade val="46275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76200">
                  <a:solidFill>
                    <a:srgbClr val="5F5F5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98" name="Rectangle 138"/>
                <p:cNvSpPr>
                  <a:spLocks noChangeArrowheads="1"/>
                </p:cNvSpPr>
                <p:nvPr/>
              </p:nvSpPr>
              <p:spPr bwMode="auto">
                <a:xfrm>
                  <a:off x="1314" y="3480"/>
                  <a:ext cx="390" cy="47"/>
                </a:xfrm>
                <a:prstGeom prst="rect">
                  <a:avLst/>
                </a:prstGeom>
                <a:solidFill>
                  <a:srgbClr val="5F5F5F"/>
                </a:solidFill>
                <a:ln w="9525">
                  <a:solidFill>
                    <a:srgbClr val="5F5F5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299" name="Rectangle 139"/>
                <p:cNvSpPr>
                  <a:spLocks noChangeArrowheads="1"/>
                </p:cNvSpPr>
                <p:nvPr/>
              </p:nvSpPr>
              <p:spPr bwMode="auto">
                <a:xfrm>
                  <a:off x="1047" y="3522"/>
                  <a:ext cx="903" cy="50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0300" name="Rectangle 140"/>
              <p:cNvSpPr>
                <a:spLocks noChangeArrowheads="1"/>
              </p:cNvSpPr>
              <p:nvPr/>
            </p:nvSpPr>
            <p:spPr bwMode="auto">
              <a:xfrm>
                <a:off x="4367" y="1793"/>
                <a:ext cx="921" cy="734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0301" name="Freeform 141"/>
            <p:cNvSpPr>
              <a:spLocks/>
            </p:cNvSpPr>
            <p:nvPr/>
          </p:nvSpPr>
          <p:spPr bwMode="auto">
            <a:xfrm>
              <a:off x="2509" y="894"/>
              <a:ext cx="2345" cy="9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11"/>
                </a:cxn>
                <a:cxn ang="0">
                  <a:pos x="353" y="665"/>
                </a:cxn>
                <a:cxn ang="0">
                  <a:pos x="669" y="673"/>
                </a:cxn>
                <a:cxn ang="0">
                  <a:pos x="977" y="797"/>
                </a:cxn>
                <a:cxn ang="0">
                  <a:pos x="1157" y="745"/>
                </a:cxn>
                <a:cxn ang="0">
                  <a:pos x="1429" y="909"/>
                </a:cxn>
                <a:cxn ang="0">
                  <a:pos x="1569" y="953"/>
                </a:cxn>
                <a:cxn ang="0">
                  <a:pos x="1969" y="1261"/>
                </a:cxn>
                <a:cxn ang="0">
                  <a:pos x="2317" y="1301"/>
                </a:cxn>
                <a:cxn ang="0">
                  <a:pos x="2797" y="1621"/>
                </a:cxn>
                <a:cxn ang="0">
                  <a:pos x="3651" y="1559"/>
                </a:cxn>
                <a:cxn ang="0">
                  <a:pos x="3651" y="1187"/>
                </a:cxn>
              </a:cxnLst>
              <a:rect l="0" t="0" r="r" b="b"/>
              <a:pathLst>
                <a:path w="3651" h="1621">
                  <a:moveTo>
                    <a:pt x="0" y="0"/>
                  </a:moveTo>
                  <a:lnTo>
                    <a:pt x="1" y="511"/>
                  </a:lnTo>
                  <a:lnTo>
                    <a:pt x="353" y="665"/>
                  </a:lnTo>
                  <a:lnTo>
                    <a:pt x="669" y="673"/>
                  </a:lnTo>
                  <a:lnTo>
                    <a:pt x="977" y="797"/>
                  </a:lnTo>
                  <a:lnTo>
                    <a:pt x="1157" y="745"/>
                  </a:lnTo>
                  <a:lnTo>
                    <a:pt x="1429" y="909"/>
                  </a:lnTo>
                  <a:lnTo>
                    <a:pt x="1569" y="953"/>
                  </a:lnTo>
                  <a:lnTo>
                    <a:pt x="1969" y="1261"/>
                  </a:lnTo>
                  <a:lnTo>
                    <a:pt x="2317" y="1301"/>
                  </a:lnTo>
                  <a:lnTo>
                    <a:pt x="2797" y="1621"/>
                  </a:lnTo>
                  <a:lnTo>
                    <a:pt x="3651" y="1559"/>
                  </a:lnTo>
                  <a:lnTo>
                    <a:pt x="3651" y="1187"/>
                  </a:ln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0302" name="Object 142"/>
            <p:cNvGraphicFramePr>
              <a:graphicFrameLocks noChangeAspect="1"/>
            </p:cNvGraphicFramePr>
            <p:nvPr/>
          </p:nvGraphicFramePr>
          <p:xfrm>
            <a:off x="2360" y="941"/>
            <a:ext cx="210" cy="291"/>
          </p:xfrm>
          <a:graphic>
            <a:graphicData uri="http://schemas.openxmlformats.org/presentationml/2006/ole">
              <p:oleObj spid="_x0000_s220302" name="Clip" r:id="rId6" imgW="857160" imgH="1324080" progId="">
                <p:embed/>
              </p:oleObj>
            </a:graphicData>
          </a:graphic>
        </p:graphicFrame>
        <p:grpSp>
          <p:nvGrpSpPr>
            <p:cNvPr id="220303" name="Group 143"/>
            <p:cNvGrpSpPr>
              <a:grpSpLocks/>
            </p:cNvGrpSpPr>
            <p:nvPr/>
          </p:nvGrpSpPr>
          <p:grpSpPr bwMode="auto">
            <a:xfrm>
              <a:off x="3889" y="1859"/>
              <a:ext cx="203" cy="84"/>
              <a:chOff x="3600" y="219"/>
              <a:chExt cx="360" cy="175"/>
            </a:xfrm>
          </p:grpSpPr>
          <p:sp>
            <p:nvSpPr>
              <p:cNvPr id="220304" name="Oval 14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305" name="Line 14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306" name="Line 14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307" name="Rectangle 14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220308" name="Oval 14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0309" name="Group 14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0310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311" name="Line 15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312" name="Line 15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0313" name="Group 15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0314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315" name="Line 15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316" name="Line 15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20317" name="Freeform 157"/>
            <p:cNvSpPr>
              <a:spLocks/>
            </p:cNvSpPr>
            <p:nvPr/>
          </p:nvSpPr>
          <p:spPr bwMode="auto">
            <a:xfrm>
              <a:off x="3901" y="1694"/>
              <a:ext cx="78" cy="1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8" y="289"/>
                </a:cxn>
              </a:cxnLst>
              <a:rect l="0" t="0" r="r" b="b"/>
              <a:pathLst>
                <a:path w="428" h="289">
                  <a:moveTo>
                    <a:pt x="0" y="0"/>
                  </a:moveTo>
                  <a:lnTo>
                    <a:pt x="428" y="2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318" name="Freeform 158"/>
            <p:cNvSpPr>
              <a:spLocks/>
            </p:cNvSpPr>
            <p:nvPr/>
          </p:nvSpPr>
          <p:spPr bwMode="auto">
            <a:xfrm flipV="1">
              <a:off x="4092" y="1866"/>
              <a:ext cx="153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8" y="289"/>
                </a:cxn>
              </a:cxnLst>
              <a:rect l="0" t="0" r="r" b="b"/>
              <a:pathLst>
                <a:path w="428" h="289">
                  <a:moveTo>
                    <a:pt x="0" y="0"/>
                  </a:moveTo>
                  <a:lnTo>
                    <a:pt x="428" y="2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319" name="Freeform 159"/>
            <p:cNvSpPr>
              <a:spLocks/>
            </p:cNvSpPr>
            <p:nvPr/>
          </p:nvSpPr>
          <p:spPr bwMode="auto">
            <a:xfrm>
              <a:off x="4001" y="1943"/>
              <a:ext cx="44" cy="1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8" y="289"/>
                </a:cxn>
              </a:cxnLst>
              <a:rect l="0" t="0" r="r" b="b"/>
              <a:pathLst>
                <a:path w="428" h="289">
                  <a:moveTo>
                    <a:pt x="0" y="0"/>
                  </a:moveTo>
                  <a:lnTo>
                    <a:pt x="428" y="2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320" name="Freeform 160"/>
            <p:cNvSpPr>
              <a:spLocks/>
            </p:cNvSpPr>
            <p:nvPr/>
          </p:nvSpPr>
          <p:spPr bwMode="auto">
            <a:xfrm flipH="1">
              <a:off x="3174" y="1181"/>
              <a:ext cx="168" cy="1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8" y="289"/>
                </a:cxn>
              </a:cxnLst>
              <a:rect l="0" t="0" r="r" b="b"/>
              <a:pathLst>
                <a:path w="428" h="289">
                  <a:moveTo>
                    <a:pt x="0" y="0"/>
                  </a:moveTo>
                  <a:lnTo>
                    <a:pt x="428" y="2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321" name="Line 161"/>
            <p:cNvSpPr>
              <a:spLocks noChangeShapeType="1"/>
            </p:cNvSpPr>
            <p:nvPr/>
          </p:nvSpPr>
          <p:spPr bwMode="auto">
            <a:xfrm flipH="1">
              <a:off x="4908" y="1628"/>
              <a:ext cx="1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0322" name="Rectangle 162"/>
          <p:cNvSpPr>
            <a:spLocks noChangeArrowheads="1"/>
          </p:cNvSpPr>
          <p:nvPr/>
        </p:nvSpPr>
        <p:spPr bwMode="auto">
          <a:xfrm>
            <a:off x="269875" y="5300663"/>
            <a:ext cx="7970876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400" dirty="0">
                <a:ea typeface="宋体" charset="-122"/>
              </a:rPr>
              <a:t>timing constraint for still-to-be transmitted data: in time for </a:t>
            </a:r>
            <a:r>
              <a:rPr lang="en-US" altLang="zh-CN" sz="2400" dirty="0" err="1">
                <a:ea typeface="宋体" charset="-122"/>
              </a:rPr>
              <a:t>playout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66" name="Rectangle 3"/>
          <p:cNvSpPr>
            <a:spLocks noChangeArrowheads="1"/>
          </p:cNvSpPr>
          <p:nvPr/>
        </p:nvSpPr>
        <p:spPr bwMode="auto">
          <a:xfrm>
            <a:off x="206414" y="1027576"/>
            <a:ext cx="4142562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GB" altLang="zh-CN" sz="2400" dirty="0" smtClean="0">
                <a:ea typeface="宋体" charset="-122"/>
              </a:rPr>
              <a:t>streaming MM clients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zh-CN" sz="2400" dirty="0" smtClean="0">
                <a:ea typeface="宋体" charset="-122"/>
              </a:rPr>
              <a:t>RealPlayer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zh-CN" sz="2400" dirty="0" smtClean="0">
                <a:ea typeface="宋体" charset="-122"/>
              </a:rPr>
              <a:t>QuickTime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GB" altLang="zh-CN" sz="2400" dirty="0" smtClean="0">
                <a:ea typeface="宋体" charset="-122"/>
              </a:rPr>
              <a:t>Windows Media Player</a:t>
            </a:r>
            <a:endParaRPr lang="en-US" altLang="zh-CN" sz="24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dirty="0">
                <a:ea typeface="宋体" charset="-122"/>
              </a:rPr>
              <a:t>Reservation Protocol: RSVP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1447800" y="2209800"/>
            <a:ext cx="60960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000">
                <a:solidFill>
                  <a:srgbClr val="000000"/>
                </a:solidFill>
                <a:latin typeface="Arial" charset="0"/>
                <a:ea typeface="宋体" charset="-122"/>
              </a:rPr>
              <a:t>Upper layer protocols and applications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1447800" y="3505200"/>
            <a:ext cx="60960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000">
                <a:solidFill>
                  <a:srgbClr val="000000"/>
                </a:solidFill>
                <a:latin typeface="Arial" charset="0"/>
                <a:ea typeface="宋体" charset="-122"/>
              </a:rPr>
              <a:t>IP</a:t>
            </a: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1447800" y="4800600"/>
            <a:ext cx="60960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000">
                <a:solidFill>
                  <a:srgbClr val="000000"/>
                </a:solidFill>
                <a:latin typeface="Arial" charset="0"/>
                <a:ea typeface="宋体" charset="-122"/>
              </a:rPr>
              <a:t>Link layer modules</a:t>
            </a: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5486400" y="3505200"/>
            <a:ext cx="6858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ICMP</a:t>
            </a:r>
            <a:endParaRPr lang="en-US" altLang="zh-CN" sz="20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6172200" y="3505200"/>
            <a:ext cx="6858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IGMP</a:t>
            </a:r>
            <a:endParaRPr lang="en-US" altLang="zh-CN" sz="20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6858000" y="3505200"/>
            <a:ext cx="6858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RSVP</a:t>
            </a:r>
            <a:endParaRPr lang="en-US" altLang="zh-CN" sz="20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225290" name="Line 10"/>
          <p:cNvSpPr>
            <a:spLocks noChangeShapeType="1"/>
          </p:cNvSpPr>
          <p:nvPr/>
        </p:nvSpPr>
        <p:spPr bwMode="auto">
          <a:xfrm>
            <a:off x="1371600" y="32004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91" name="Line 11"/>
          <p:cNvSpPr>
            <a:spLocks noChangeShapeType="1"/>
          </p:cNvSpPr>
          <p:nvPr/>
        </p:nvSpPr>
        <p:spPr bwMode="auto">
          <a:xfrm>
            <a:off x="1447800" y="44958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92" name="Text Box 12"/>
          <p:cNvSpPr txBox="1">
            <a:spLocks noChangeArrowheads="1"/>
          </p:cNvSpPr>
          <p:nvPr/>
        </p:nvSpPr>
        <p:spPr bwMode="auto">
          <a:xfrm>
            <a:off x="3352800" y="3017838"/>
            <a:ext cx="2341563" cy="396875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Arial" charset="0"/>
                <a:ea typeface="宋体" charset="-122"/>
              </a:rPr>
              <a:t>IP service interface</a:t>
            </a:r>
          </a:p>
        </p:txBody>
      </p:sp>
      <p:sp>
        <p:nvSpPr>
          <p:cNvPr id="225293" name="Text Box 13"/>
          <p:cNvSpPr txBox="1">
            <a:spLocks noChangeArrowheads="1"/>
          </p:cNvSpPr>
          <p:nvPr/>
        </p:nvSpPr>
        <p:spPr bwMode="auto">
          <a:xfrm>
            <a:off x="3124200" y="4313238"/>
            <a:ext cx="3189288" cy="396875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Arial" charset="0"/>
                <a:ea typeface="宋体" charset="-122"/>
              </a:rPr>
              <a:t>Link layer service interface</a:t>
            </a:r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43413" y="6400800"/>
            <a:ext cx="3862387" cy="457200"/>
          </a:xfrm>
        </p:spPr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162925" y="6400800"/>
            <a:ext cx="676275" cy="4572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fld id="{6082D05C-BC72-4073-9753-498A12078CD7}" type="slidenum">
              <a:rPr lang="en-US" altLang="zh-CN" smtClean="0"/>
              <a:pPr/>
              <a:t>70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6082D05C-BC72-4073-9753-498A12078CD7}" type="slidenum">
              <a:rPr lang="en-US" altLang="zh-CN" smtClean="0"/>
              <a:pPr/>
              <a:t>71</a:t>
            </a:fld>
            <a:endParaRPr lang="en-US" altLang="zh-CN" dirty="0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RSVP Design Goals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435100"/>
            <a:ext cx="8272463" cy="4689475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35000"/>
              </a:spcBef>
              <a:buFont typeface="ZapfDingbats" pitchFamily="82" charset="2"/>
              <a:buAutoNum type="arabicPeriod"/>
            </a:pPr>
            <a:r>
              <a:rPr lang="en-US" altLang="zh-CN" dirty="0">
                <a:ea typeface="宋体" charset="-122"/>
              </a:rPr>
              <a:t>accommodate </a:t>
            </a:r>
            <a:r>
              <a:rPr lang="en-US" altLang="zh-CN" dirty="0">
                <a:solidFill>
                  <a:srgbClr val="FF3300"/>
                </a:solidFill>
                <a:ea typeface="宋体" charset="-122"/>
              </a:rPr>
              <a:t>heterogeneous receivers</a:t>
            </a:r>
            <a:r>
              <a:rPr lang="en-US" altLang="zh-CN" dirty="0">
                <a:ea typeface="宋体" charset="-122"/>
              </a:rPr>
              <a:t> (different bandwidth along paths)</a:t>
            </a:r>
          </a:p>
          <a:p>
            <a:pPr marL="533400" indent="-533400">
              <a:lnSpc>
                <a:spcPct val="80000"/>
              </a:lnSpc>
              <a:spcBef>
                <a:spcPct val="35000"/>
              </a:spcBef>
              <a:buFont typeface="ZapfDingbats" pitchFamily="82" charset="2"/>
              <a:buAutoNum type="arabicPeriod"/>
            </a:pPr>
            <a:r>
              <a:rPr lang="en-US" altLang="zh-CN" dirty="0">
                <a:ea typeface="宋体" charset="-122"/>
              </a:rPr>
              <a:t>accommodate different applications </a:t>
            </a:r>
            <a:r>
              <a:rPr lang="en-US" altLang="zh-CN" dirty="0">
                <a:solidFill>
                  <a:srgbClr val="FF3300"/>
                </a:solidFill>
                <a:ea typeface="宋体" charset="-122"/>
              </a:rPr>
              <a:t>with different resource requirements</a:t>
            </a:r>
          </a:p>
          <a:p>
            <a:pPr marL="533400" indent="-533400">
              <a:lnSpc>
                <a:spcPct val="80000"/>
              </a:lnSpc>
              <a:spcBef>
                <a:spcPct val="35000"/>
              </a:spcBef>
              <a:buFont typeface="ZapfDingbats" pitchFamily="82" charset="2"/>
              <a:buAutoNum type="arabicPeriod"/>
            </a:pPr>
            <a:r>
              <a:rPr lang="en-US" altLang="zh-CN" dirty="0">
                <a:ea typeface="宋体" charset="-122"/>
              </a:rPr>
              <a:t>make </a:t>
            </a:r>
            <a:r>
              <a:rPr lang="en-US" altLang="zh-CN" dirty="0">
                <a:solidFill>
                  <a:srgbClr val="FF3300"/>
                </a:solidFill>
                <a:ea typeface="宋体" charset="-122"/>
              </a:rPr>
              <a:t>multicast a first class service</a:t>
            </a:r>
            <a:r>
              <a:rPr lang="en-US" altLang="zh-CN" dirty="0">
                <a:ea typeface="宋体" charset="-122"/>
              </a:rPr>
              <a:t>, with adaptation to multicast group membership</a:t>
            </a:r>
          </a:p>
          <a:p>
            <a:pPr marL="533400" indent="-533400">
              <a:lnSpc>
                <a:spcPct val="80000"/>
              </a:lnSpc>
              <a:spcBef>
                <a:spcPct val="35000"/>
              </a:spcBef>
              <a:buFont typeface="ZapfDingbats" pitchFamily="82" charset="2"/>
              <a:buAutoNum type="arabicPeriod"/>
            </a:pPr>
            <a:r>
              <a:rPr lang="en-US" altLang="zh-CN" dirty="0">
                <a:solidFill>
                  <a:srgbClr val="FF3300"/>
                </a:solidFill>
                <a:ea typeface="宋体" charset="-122"/>
              </a:rPr>
              <a:t>leverage existing multicast/</a:t>
            </a:r>
            <a:r>
              <a:rPr lang="en-US" altLang="zh-CN" dirty="0" err="1">
                <a:solidFill>
                  <a:srgbClr val="FF3300"/>
                </a:solidFill>
                <a:ea typeface="宋体" charset="-122"/>
              </a:rPr>
              <a:t>unicast</a:t>
            </a:r>
            <a:r>
              <a:rPr lang="en-US" altLang="zh-CN" dirty="0">
                <a:solidFill>
                  <a:srgbClr val="FF3300"/>
                </a:solidFill>
                <a:ea typeface="宋体" charset="-122"/>
              </a:rPr>
              <a:t> routing</a:t>
            </a:r>
            <a:r>
              <a:rPr lang="en-US" altLang="zh-CN" dirty="0">
                <a:ea typeface="宋体" charset="-122"/>
              </a:rPr>
              <a:t>, with adaptation to changes in underlying </a:t>
            </a:r>
            <a:r>
              <a:rPr lang="en-US" altLang="zh-CN" dirty="0" err="1">
                <a:ea typeface="宋体" charset="-122"/>
              </a:rPr>
              <a:t>unicast</a:t>
            </a:r>
            <a:r>
              <a:rPr lang="en-US" altLang="zh-CN" dirty="0">
                <a:ea typeface="宋体" charset="-122"/>
              </a:rPr>
              <a:t>, multicast routes</a:t>
            </a:r>
          </a:p>
          <a:p>
            <a:pPr marL="533400" indent="-533400">
              <a:lnSpc>
                <a:spcPct val="80000"/>
              </a:lnSpc>
              <a:spcBef>
                <a:spcPct val="35000"/>
              </a:spcBef>
              <a:buFont typeface="ZapfDingbats" pitchFamily="82" charset="2"/>
              <a:buAutoNum type="arabicPeriod"/>
            </a:pPr>
            <a:r>
              <a:rPr lang="en-US" altLang="zh-CN" dirty="0">
                <a:solidFill>
                  <a:srgbClr val="FF3300"/>
                </a:solidFill>
                <a:ea typeface="宋体" charset="-122"/>
              </a:rPr>
              <a:t>control protocol overhead</a:t>
            </a:r>
            <a:r>
              <a:rPr lang="en-US" altLang="zh-CN" dirty="0">
                <a:ea typeface="宋体" charset="-122"/>
              </a:rPr>
              <a:t> to grow (at worst) linear in # receivers</a:t>
            </a:r>
          </a:p>
          <a:p>
            <a:pPr marL="533400" indent="-533400">
              <a:lnSpc>
                <a:spcPct val="80000"/>
              </a:lnSpc>
              <a:spcBef>
                <a:spcPct val="35000"/>
              </a:spcBef>
              <a:buFont typeface="ZapfDingbats" pitchFamily="82" charset="2"/>
              <a:buAutoNum type="arabicPeriod"/>
            </a:pPr>
            <a:r>
              <a:rPr lang="en-US" altLang="zh-CN" dirty="0">
                <a:solidFill>
                  <a:srgbClr val="FF3300"/>
                </a:solidFill>
                <a:ea typeface="宋体" charset="-122"/>
              </a:rPr>
              <a:t>modular design</a:t>
            </a:r>
            <a:r>
              <a:rPr lang="en-US" altLang="zh-CN" dirty="0">
                <a:ea typeface="宋体" charset="-122"/>
              </a:rPr>
              <a:t> for heterogeneous underlying </a:t>
            </a:r>
            <a:r>
              <a:rPr lang="en-US" altLang="zh-CN" dirty="0" smtClean="0">
                <a:ea typeface="宋体" charset="-122"/>
              </a:rPr>
              <a:t>technologies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D5194030-82C2-481B-BB37-CA5D99406420}" type="slidenum">
              <a:rPr lang="en-US" altLang="zh-CN" smtClean="0"/>
              <a:pPr/>
              <a:t>72</a:t>
            </a:fld>
            <a:endParaRPr lang="en-US" altLang="zh-CN" dirty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dirty="0">
                <a:ea typeface="宋体" charset="-122"/>
              </a:rPr>
              <a:t>RSVP: does not…</a:t>
            </a:r>
          </a:p>
        </p:txBody>
      </p:sp>
      <p:sp>
        <p:nvSpPr>
          <p:cNvPr id="447491" name="Rectangle 3"/>
          <p:cNvSpPr>
            <a:spLocks noChangeArrowheads="1"/>
          </p:cNvSpPr>
          <p:nvPr/>
        </p:nvSpPr>
        <p:spPr bwMode="auto">
          <a:xfrm>
            <a:off x="603250" y="1338263"/>
            <a:ext cx="8272463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800" dirty="0">
                <a:ea typeface="宋体" charset="-122"/>
              </a:rPr>
              <a:t>specify how resources are to be </a:t>
            </a:r>
            <a:r>
              <a:rPr lang="en-US" altLang="zh-CN" sz="2800" dirty="0" smtClean="0">
                <a:ea typeface="宋体" charset="-122"/>
              </a:rPr>
              <a:t>reserved</a:t>
            </a:r>
          </a:p>
          <a:p>
            <a:pPr marL="800100" lvl="1" indent="-342900">
              <a:spcBef>
                <a:spcPct val="35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400" dirty="0" smtClean="0">
                <a:ea typeface="宋体" charset="-122"/>
              </a:rPr>
              <a:t>rather</a:t>
            </a:r>
            <a:r>
              <a:rPr lang="en-US" altLang="zh-CN" sz="2400" dirty="0">
                <a:ea typeface="宋体" charset="-122"/>
              </a:rPr>
              <a:t>: a mechanism for communicating needs</a:t>
            </a:r>
          </a:p>
          <a:p>
            <a:pPr marL="342900" indent="-342900">
              <a:spcBef>
                <a:spcPct val="35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800" dirty="0">
                <a:ea typeface="宋体" charset="-122"/>
              </a:rPr>
              <a:t>determine routes packets will take</a:t>
            </a:r>
          </a:p>
          <a:p>
            <a:pPr marL="742950" lvl="1" indent="-285750">
              <a:spcBef>
                <a:spcPct val="35000"/>
              </a:spcBef>
              <a:buClr>
                <a:schemeClr val="accent2"/>
              </a:buClr>
              <a:buSzPct val="75000"/>
              <a:buFont typeface="ZapfDingbats" pitchFamily="82" charset="2"/>
              <a:buChar char="r"/>
            </a:pPr>
            <a:r>
              <a:rPr lang="en-US" altLang="zh-CN" sz="2400" dirty="0">
                <a:ea typeface="宋体" charset="-122"/>
              </a:rPr>
              <a:t>that’s the job of routing protocols</a:t>
            </a:r>
          </a:p>
          <a:p>
            <a:pPr marL="742950" lvl="1" indent="-285750">
              <a:spcBef>
                <a:spcPct val="35000"/>
              </a:spcBef>
              <a:buClr>
                <a:schemeClr val="accent2"/>
              </a:buClr>
              <a:buSzPct val="75000"/>
              <a:buFont typeface="ZapfDingbats" pitchFamily="82" charset="2"/>
              <a:buChar char="r"/>
            </a:pPr>
            <a:r>
              <a:rPr lang="en-US" altLang="zh-CN" sz="2400" dirty="0">
                <a:ea typeface="宋体" charset="-122"/>
              </a:rPr>
              <a:t>signaling decoupled from routing</a:t>
            </a:r>
          </a:p>
          <a:p>
            <a:pPr marL="342900" indent="-342900">
              <a:spcBef>
                <a:spcPct val="35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800" dirty="0">
                <a:ea typeface="宋体" charset="-122"/>
              </a:rPr>
              <a:t>interact with forwarding of packets</a:t>
            </a:r>
          </a:p>
          <a:p>
            <a:pPr marL="742950" lvl="1" indent="-285750">
              <a:spcBef>
                <a:spcPct val="35000"/>
              </a:spcBef>
              <a:buClr>
                <a:schemeClr val="accent2"/>
              </a:buClr>
              <a:buSzPct val="75000"/>
              <a:buFont typeface="ZapfDingbats" pitchFamily="82" charset="2"/>
              <a:buChar char="r"/>
            </a:pPr>
            <a:r>
              <a:rPr lang="en-US" altLang="zh-CN" sz="2400" dirty="0">
                <a:ea typeface="宋体" charset="-122"/>
              </a:rPr>
              <a:t>separation of control (signaling) and data (forwarding) planes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dirty="0">
                <a:ea typeface="宋体" charset="-122"/>
              </a:rPr>
              <a:t>RSVP - Review</a:t>
            </a:r>
          </a:p>
        </p:txBody>
      </p:sp>
      <p:sp>
        <p:nvSpPr>
          <p:cNvPr id="2529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Concentration on multicast may have been wrong idea.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>
                <a:ea typeface="宋体" charset="-122"/>
              </a:rPr>
              <a:t>Unicast</a:t>
            </a:r>
            <a:r>
              <a:rPr lang="en-US" altLang="zh-CN" sz="2400" dirty="0">
                <a:ea typeface="宋体" charset="-122"/>
              </a:rPr>
              <a:t> considered as special case of multicast.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Receiver initiation – handle negotiation at application level.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Receiver heterogeneity – how can low-capability receiver benefit from video sent at high bandwidth?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Layered encoding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Soft state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Hard state works in telephony network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43413" y="6400800"/>
            <a:ext cx="3862387" cy="457200"/>
          </a:xfrm>
        </p:spPr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Control</a:t>
            </a:r>
            <a:endParaRPr lang="en-US" altLang="zh-CN" dirty="0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162925" y="6400800"/>
            <a:ext cx="676275" cy="4572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fld id="{3392CA4F-EA85-4FEC-BBF4-68031EC9697E}" type="slidenum">
              <a:rPr lang="en-US" altLang="zh-CN" smtClean="0"/>
              <a:pPr/>
              <a:t>73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dirty="0" smtClean="0"/>
              <a:t>Homework 1 of Unit 5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2191656"/>
            <a:ext cx="7772400" cy="4056743"/>
          </a:xfrm>
        </p:spPr>
        <p:txBody>
          <a:bodyPr/>
          <a:lstStyle/>
          <a:p>
            <a:r>
              <a:rPr lang="en-US" altLang="zh-CN" sz="3200" dirty="0" smtClean="0"/>
              <a:t>Compare three service models, i.e., </a:t>
            </a:r>
          </a:p>
          <a:p>
            <a:pPr lvl="1"/>
            <a:r>
              <a:rPr lang="en-US" altLang="zh-CN" sz="2800" dirty="0" smtClean="0"/>
              <a:t>best-effort service, </a:t>
            </a:r>
          </a:p>
          <a:p>
            <a:pPr lvl="1"/>
            <a:r>
              <a:rPr lang="en-US" altLang="zh-CN" sz="2800" dirty="0" err="1" smtClean="0"/>
              <a:t>DiffServ</a:t>
            </a:r>
            <a:endParaRPr lang="en-US" altLang="zh-CN" sz="2800" dirty="0" smtClean="0"/>
          </a:p>
          <a:p>
            <a:pPr lvl="1"/>
            <a:r>
              <a:rPr lang="en-US" altLang="zh-CN" sz="2800" dirty="0" err="1" smtClean="0"/>
              <a:t>IntServ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5-</a:t>
            </a:r>
            <a:fld id="{DC4CD95C-A14F-4763-A5AC-B308BB670FA3}" type="slidenum">
              <a:rPr lang="en-US" altLang="zh-CN" smtClean="0"/>
              <a:pPr/>
              <a:t>74</a:t>
            </a:fld>
            <a:endParaRPr lang="en-US" altLang="zh-CN" dirty="0"/>
          </a:p>
        </p:txBody>
      </p:sp>
      <p:pic>
        <p:nvPicPr>
          <p:cNvPr id="69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3495" y="3195638"/>
            <a:ext cx="19907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42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0"/>
            <a:ext cx="24384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Homework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/>
              <a:t>How VoIP works?</a:t>
            </a:r>
            <a:endParaRPr lang="zh-CN" altLang="en-US" sz="3600" dirty="0" smtClean="0"/>
          </a:p>
          <a:p>
            <a:r>
              <a:rPr lang="en-US" altLang="zh-CN" dirty="0" smtClean="0"/>
              <a:t>http://www.eefocus.com/html/06-09/451s.shtml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5-</a:t>
            </a:r>
            <a:fld id="{DC4CD95C-A14F-4763-A5AC-B308BB670FA3}" type="slidenum">
              <a:rPr lang="en-US" altLang="zh-CN" smtClean="0"/>
              <a:pPr/>
              <a:t>75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Homework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can CDN work? Describe CDN’s work principles.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5-</a:t>
            </a:r>
            <a:fld id="{DC4CD95C-A14F-4763-A5AC-B308BB670FA3}" type="slidenum">
              <a:rPr lang="en-US" altLang="zh-CN" smtClean="0"/>
              <a:pPr/>
              <a:t>76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Homework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Describe details of RSVP.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5-</a:t>
            </a:r>
            <a:fld id="{DC4CD95C-A14F-4763-A5AC-B308BB670FA3}" type="slidenum">
              <a:rPr lang="en-US" altLang="zh-CN" smtClean="0"/>
              <a:pPr/>
              <a:t>77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Homework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Investigate the application of three service models in the whole Internet.</a:t>
            </a:r>
          </a:p>
          <a:p>
            <a:pPr lvl="1"/>
            <a:r>
              <a:rPr lang="en-US" altLang="zh-CN" dirty="0" smtClean="0"/>
              <a:t>Give a big picture about the coverage </a:t>
            </a:r>
            <a:r>
              <a:rPr lang="en-US" altLang="zh-CN" dirty="0" smtClean="0"/>
              <a:t>of </a:t>
            </a:r>
            <a:r>
              <a:rPr lang="en-US" altLang="zh-CN" dirty="0" smtClean="0"/>
              <a:t>each model / possibly more detailed statistical data.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5-</a:t>
            </a:r>
            <a:fld id="{DC4CD95C-A14F-4763-A5AC-B308BB670FA3}" type="slidenum">
              <a:rPr lang="en-US" altLang="zh-CN" smtClean="0"/>
              <a:pPr/>
              <a:t>78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Homework 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 your understanding about token bucket / leaky bucket</a:t>
            </a:r>
          </a:p>
          <a:p>
            <a:pPr lvl="1"/>
            <a:r>
              <a:rPr lang="en-US" altLang="zh-CN" dirty="0" smtClean="0"/>
              <a:t>Principles</a:t>
            </a:r>
          </a:p>
          <a:p>
            <a:pPr lvl="1"/>
            <a:r>
              <a:rPr lang="en-US" altLang="zh-CN" dirty="0" smtClean="0"/>
              <a:t>Usage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5-</a:t>
            </a:r>
            <a:fld id="{DC4CD95C-A14F-4763-A5AC-B308BB670FA3}" type="slidenum">
              <a:rPr lang="en-US" altLang="zh-CN" smtClean="0"/>
              <a:pPr/>
              <a:t>79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15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A45FC567-3ADF-48EC-B75F-1733705C0CC8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871538"/>
          </a:xfrm>
        </p:spPr>
        <p:txBody>
          <a:bodyPr/>
          <a:lstStyle/>
          <a:p>
            <a:pPr algn="l"/>
            <a:r>
              <a:rPr lang="en-US" altLang="zh-CN">
                <a:ea typeface="宋体" charset="-122"/>
              </a:rPr>
              <a:t>Real-Time Interactive Multimedia 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3413125"/>
            <a:ext cx="7937500" cy="2027238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end-end delay requirements:</a:t>
            </a:r>
          </a:p>
          <a:p>
            <a:pPr lvl="1"/>
            <a:r>
              <a:rPr lang="en-US" altLang="zh-CN" sz="2400" dirty="0">
                <a:ea typeface="宋体" charset="-122"/>
              </a:rPr>
              <a:t>audio: &lt; 150 </a:t>
            </a:r>
            <a:r>
              <a:rPr lang="en-US" altLang="zh-CN" sz="2400" dirty="0" err="1">
                <a:ea typeface="宋体" charset="-122"/>
              </a:rPr>
              <a:t>msec</a:t>
            </a:r>
            <a:r>
              <a:rPr lang="en-US" altLang="zh-CN" sz="2400" dirty="0">
                <a:ea typeface="宋体" charset="-122"/>
              </a:rPr>
              <a:t> good,  &lt; 400 </a:t>
            </a:r>
            <a:r>
              <a:rPr lang="en-US" altLang="zh-CN" sz="2400" dirty="0" err="1">
                <a:ea typeface="宋体" charset="-122"/>
              </a:rPr>
              <a:t>msec</a:t>
            </a:r>
            <a:r>
              <a:rPr lang="en-US" altLang="zh-CN" sz="2400" dirty="0">
                <a:ea typeface="宋体" charset="-122"/>
              </a:rPr>
              <a:t> OK</a:t>
            </a:r>
          </a:p>
          <a:p>
            <a:pPr lvl="2"/>
            <a:r>
              <a:rPr lang="en-US" altLang="zh-CN" sz="2000" dirty="0">
                <a:ea typeface="宋体" charset="-122"/>
              </a:rPr>
              <a:t>includes application-level (</a:t>
            </a:r>
            <a:r>
              <a:rPr lang="en-US" altLang="zh-CN" sz="2000" dirty="0" err="1">
                <a:ea typeface="宋体" charset="-122"/>
              </a:rPr>
              <a:t>packetization</a:t>
            </a:r>
            <a:r>
              <a:rPr lang="en-US" altLang="zh-CN" sz="2000" dirty="0">
                <a:ea typeface="宋体" charset="-122"/>
              </a:rPr>
              <a:t>) and network delays</a:t>
            </a:r>
          </a:p>
          <a:p>
            <a:pPr lvl="2"/>
            <a:r>
              <a:rPr lang="en-US" altLang="zh-CN" sz="2000" dirty="0">
                <a:ea typeface="宋体" charset="-122"/>
              </a:rPr>
              <a:t>higher delays noticeable, impair </a:t>
            </a:r>
            <a:r>
              <a:rPr lang="en-US" altLang="zh-CN" sz="2000" dirty="0" smtClean="0">
                <a:ea typeface="宋体" charset="-122"/>
              </a:rPr>
              <a:t>interactivity</a:t>
            </a:r>
            <a:endParaRPr lang="en-US" altLang="zh-CN" sz="2000" dirty="0">
              <a:ea typeface="宋体" charset="-122"/>
            </a:endParaRPr>
          </a:p>
        </p:txBody>
      </p:sp>
      <p:grpSp>
        <p:nvGrpSpPr>
          <p:cNvPr id="218276" name="Group 164"/>
          <p:cNvGrpSpPr>
            <a:grpSpLocks/>
          </p:cNvGrpSpPr>
          <p:nvPr/>
        </p:nvGrpSpPr>
        <p:grpSpPr bwMode="auto">
          <a:xfrm>
            <a:off x="3949700" y="990600"/>
            <a:ext cx="4568825" cy="2476500"/>
            <a:chOff x="484" y="1387"/>
            <a:chExt cx="4833" cy="2270"/>
          </a:xfrm>
        </p:grpSpPr>
        <p:sp>
          <p:nvSpPr>
            <p:cNvPr id="218116" name="Freeform 4"/>
            <p:cNvSpPr>
              <a:spLocks/>
            </p:cNvSpPr>
            <p:nvPr/>
          </p:nvSpPr>
          <p:spPr bwMode="auto">
            <a:xfrm>
              <a:off x="484" y="1387"/>
              <a:ext cx="1318" cy="939"/>
            </a:xfrm>
            <a:custGeom>
              <a:avLst/>
              <a:gdLst/>
              <a:ahLst/>
              <a:cxnLst>
                <a:cxn ang="0">
                  <a:pos x="618" y="39"/>
                </a:cxn>
                <a:cxn ang="0">
                  <a:pos x="94" y="57"/>
                </a:cxn>
                <a:cxn ang="0">
                  <a:pos x="57" y="327"/>
                </a:cxn>
                <a:cxn ang="0">
                  <a:pos x="202" y="519"/>
                </a:cxn>
                <a:cxn ang="0">
                  <a:pos x="294" y="657"/>
                </a:cxn>
                <a:cxn ang="0">
                  <a:pos x="604" y="887"/>
                </a:cxn>
                <a:cxn ang="0">
                  <a:pos x="808" y="908"/>
                </a:cxn>
                <a:cxn ang="0">
                  <a:pos x="1072" y="908"/>
                </a:cxn>
                <a:cxn ang="0">
                  <a:pos x="1296" y="723"/>
                </a:cxn>
                <a:cxn ang="0">
                  <a:pos x="1204" y="466"/>
                </a:cxn>
                <a:cxn ang="0">
                  <a:pos x="901" y="413"/>
                </a:cxn>
                <a:cxn ang="0">
                  <a:pos x="808" y="83"/>
                </a:cxn>
                <a:cxn ang="0">
                  <a:pos x="618" y="39"/>
                </a:cxn>
              </a:cxnLst>
              <a:rect l="0" t="0" r="r" b="b"/>
              <a:pathLst>
                <a:path w="1318" h="939">
                  <a:moveTo>
                    <a:pt x="618" y="39"/>
                  </a:moveTo>
                  <a:cubicBezTo>
                    <a:pt x="491" y="0"/>
                    <a:pt x="188" y="9"/>
                    <a:pt x="94" y="57"/>
                  </a:cubicBezTo>
                  <a:cubicBezTo>
                    <a:pt x="0" y="105"/>
                    <a:pt x="39" y="250"/>
                    <a:pt x="57" y="327"/>
                  </a:cubicBezTo>
                  <a:cubicBezTo>
                    <a:pt x="75" y="404"/>
                    <a:pt x="163" y="464"/>
                    <a:pt x="202" y="519"/>
                  </a:cubicBezTo>
                  <a:cubicBezTo>
                    <a:pt x="241" y="574"/>
                    <a:pt x="227" y="596"/>
                    <a:pt x="294" y="657"/>
                  </a:cubicBezTo>
                  <a:cubicBezTo>
                    <a:pt x="361" y="718"/>
                    <a:pt x="518" y="845"/>
                    <a:pt x="604" y="887"/>
                  </a:cubicBezTo>
                  <a:cubicBezTo>
                    <a:pt x="690" y="929"/>
                    <a:pt x="730" y="905"/>
                    <a:pt x="808" y="908"/>
                  </a:cubicBezTo>
                  <a:cubicBezTo>
                    <a:pt x="886" y="911"/>
                    <a:pt x="991" y="939"/>
                    <a:pt x="1072" y="908"/>
                  </a:cubicBezTo>
                  <a:cubicBezTo>
                    <a:pt x="1153" y="877"/>
                    <a:pt x="1274" y="797"/>
                    <a:pt x="1296" y="723"/>
                  </a:cubicBezTo>
                  <a:cubicBezTo>
                    <a:pt x="1318" y="649"/>
                    <a:pt x="1270" y="518"/>
                    <a:pt x="1204" y="466"/>
                  </a:cubicBezTo>
                  <a:cubicBezTo>
                    <a:pt x="1138" y="414"/>
                    <a:pt x="967" y="477"/>
                    <a:pt x="901" y="413"/>
                  </a:cubicBezTo>
                  <a:cubicBezTo>
                    <a:pt x="835" y="349"/>
                    <a:pt x="855" y="145"/>
                    <a:pt x="808" y="83"/>
                  </a:cubicBezTo>
                  <a:cubicBezTo>
                    <a:pt x="761" y="21"/>
                    <a:pt x="658" y="48"/>
                    <a:pt x="618" y="39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17" name="Freeform 5"/>
            <p:cNvSpPr>
              <a:spLocks/>
            </p:cNvSpPr>
            <p:nvPr/>
          </p:nvSpPr>
          <p:spPr bwMode="auto">
            <a:xfrm>
              <a:off x="1107" y="1935"/>
              <a:ext cx="321" cy="1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102"/>
                </a:cxn>
              </a:cxnLst>
              <a:rect l="0" t="0" r="r" b="b"/>
              <a:pathLst>
                <a:path w="294" h="102">
                  <a:moveTo>
                    <a:pt x="0" y="0"/>
                  </a:moveTo>
                  <a:lnTo>
                    <a:pt x="294" y="102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18" name="Freeform 6"/>
            <p:cNvSpPr>
              <a:spLocks/>
            </p:cNvSpPr>
            <p:nvPr/>
          </p:nvSpPr>
          <p:spPr bwMode="auto">
            <a:xfrm>
              <a:off x="2940" y="2466"/>
              <a:ext cx="2377" cy="1182"/>
            </a:xfrm>
            <a:custGeom>
              <a:avLst/>
              <a:gdLst/>
              <a:ahLst/>
              <a:cxnLst>
                <a:cxn ang="0">
                  <a:pos x="139" y="442"/>
                </a:cxn>
                <a:cxn ang="0">
                  <a:pos x="159" y="33"/>
                </a:cxn>
                <a:cxn ang="0">
                  <a:pos x="1093" y="245"/>
                </a:cxn>
                <a:cxn ang="0">
                  <a:pos x="1577" y="164"/>
                </a:cxn>
                <a:cxn ang="0">
                  <a:pos x="2272" y="422"/>
                </a:cxn>
                <a:cxn ang="0">
                  <a:pos x="2209" y="785"/>
                </a:cxn>
                <a:cxn ang="0">
                  <a:pos x="1985" y="1108"/>
                </a:cxn>
                <a:cxn ang="0">
                  <a:pos x="1418" y="1147"/>
                </a:cxn>
                <a:cxn ang="0">
                  <a:pos x="1181" y="897"/>
                </a:cxn>
                <a:cxn ang="0">
                  <a:pos x="801" y="852"/>
                </a:cxn>
                <a:cxn ang="0">
                  <a:pos x="327" y="792"/>
                </a:cxn>
                <a:cxn ang="0">
                  <a:pos x="139" y="442"/>
                </a:cxn>
              </a:cxnLst>
              <a:rect l="0" t="0" r="r" b="b"/>
              <a:pathLst>
                <a:path w="2377" h="1182">
                  <a:moveTo>
                    <a:pt x="139" y="442"/>
                  </a:moveTo>
                  <a:cubicBezTo>
                    <a:pt x="93" y="341"/>
                    <a:pt x="0" y="66"/>
                    <a:pt x="159" y="33"/>
                  </a:cubicBezTo>
                  <a:cubicBezTo>
                    <a:pt x="318" y="0"/>
                    <a:pt x="857" y="223"/>
                    <a:pt x="1093" y="245"/>
                  </a:cubicBezTo>
                  <a:cubicBezTo>
                    <a:pt x="1329" y="267"/>
                    <a:pt x="1381" y="135"/>
                    <a:pt x="1577" y="164"/>
                  </a:cubicBezTo>
                  <a:cubicBezTo>
                    <a:pt x="1774" y="194"/>
                    <a:pt x="2167" y="318"/>
                    <a:pt x="2272" y="422"/>
                  </a:cubicBezTo>
                  <a:cubicBezTo>
                    <a:pt x="2377" y="526"/>
                    <a:pt x="2257" y="671"/>
                    <a:pt x="2209" y="785"/>
                  </a:cubicBezTo>
                  <a:cubicBezTo>
                    <a:pt x="2161" y="899"/>
                    <a:pt x="2117" y="1048"/>
                    <a:pt x="1985" y="1108"/>
                  </a:cubicBezTo>
                  <a:cubicBezTo>
                    <a:pt x="1853" y="1168"/>
                    <a:pt x="1552" y="1182"/>
                    <a:pt x="1418" y="1147"/>
                  </a:cubicBezTo>
                  <a:cubicBezTo>
                    <a:pt x="1284" y="1112"/>
                    <a:pt x="1284" y="946"/>
                    <a:pt x="1181" y="897"/>
                  </a:cubicBezTo>
                  <a:cubicBezTo>
                    <a:pt x="1078" y="848"/>
                    <a:pt x="943" y="870"/>
                    <a:pt x="801" y="852"/>
                  </a:cubicBezTo>
                  <a:cubicBezTo>
                    <a:pt x="659" y="834"/>
                    <a:pt x="437" y="860"/>
                    <a:pt x="327" y="792"/>
                  </a:cubicBezTo>
                  <a:cubicBezTo>
                    <a:pt x="217" y="724"/>
                    <a:pt x="178" y="515"/>
                    <a:pt x="139" y="442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19" name="Line 7"/>
            <p:cNvSpPr>
              <a:spLocks noChangeShapeType="1"/>
            </p:cNvSpPr>
            <p:nvPr/>
          </p:nvSpPr>
          <p:spPr bwMode="auto">
            <a:xfrm>
              <a:off x="4137" y="3055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0" name="Line 8"/>
            <p:cNvSpPr>
              <a:spLocks noChangeShapeType="1"/>
            </p:cNvSpPr>
            <p:nvPr/>
          </p:nvSpPr>
          <p:spPr bwMode="auto">
            <a:xfrm flipH="1">
              <a:off x="4638" y="3053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8121" name="Group 9"/>
            <p:cNvGrpSpPr>
              <a:grpSpLocks/>
            </p:cNvGrpSpPr>
            <p:nvPr/>
          </p:nvGrpSpPr>
          <p:grpSpPr bwMode="auto">
            <a:xfrm>
              <a:off x="4701" y="2896"/>
              <a:ext cx="316" cy="148"/>
              <a:chOff x="3600" y="219"/>
              <a:chExt cx="360" cy="175"/>
            </a:xfrm>
          </p:grpSpPr>
          <p:sp>
            <p:nvSpPr>
              <p:cNvPr id="218122" name="Oval 1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23" name="Line 1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24" name="Line 1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25" name="Rectangle 1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218126" name="Oval 1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8127" name="Group 1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812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129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130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8131" name="Group 1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13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133" name="Line 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134" name="Line 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8135" name="Group 23"/>
            <p:cNvGrpSpPr>
              <a:grpSpLocks/>
            </p:cNvGrpSpPr>
            <p:nvPr/>
          </p:nvGrpSpPr>
          <p:grpSpPr bwMode="auto">
            <a:xfrm>
              <a:off x="4323" y="3210"/>
              <a:ext cx="315" cy="147"/>
              <a:chOff x="3600" y="219"/>
              <a:chExt cx="360" cy="175"/>
            </a:xfrm>
          </p:grpSpPr>
          <p:sp>
            <p:nvSpPr>
              <p:cNvPr id="218136" name="Oval 2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37" name="Line 2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38" name="Line 2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39" name="Rectangle 2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218140" name="Oval 2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8141" name="Group 2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814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143" name="Line 3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144" name="Line 3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8145" name="Group 3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14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147" name="Line 3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148" name="Line 3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8149" name="Group 37"/>
            <p:cNvGrpSpPr>
              <a:grpSpLocks/>
            </p:cNvGrpSpPr>
            <p:nvPr/>
          </p:nvGrpSpPr>
          <p:grpSpPr bwMode="auto">
            <a:xfrm>
              <a:off x="3817" y="2973"/>
              <a:ext cx="316" cy="147"/>
              <a:chOff x="3600" y="219"/>
              <a:chExt cx="360" cy="175"/>
            </a:xfrm>
          </p:grpSpPr>
          <p:sp>
            <p:nvSpPr>
              <p:cNvPr id="218150" name="Oval 3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51" name="Line 3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52" name="Line 4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53" name="Rectangle 4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218154" name="Oval 4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8155" name="Group 4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815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157" name="Line 4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158" name="Line 4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8159" name="Group 4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160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161" name="Line 4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162" name="Line 5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8163" name="Line 51"/>
            <p:cNvSpPr>
              <a:spLocks noChangeShapeType="1"/>
            </p:cNvSpPr>
            <p:nvPr/>
          </p:nvSpPr>
          <p:spPr bwMode="auto">
            <a:xfrm flipV="1">
              <a:off x="4119" y="2974"/>
              <a:ext cx="587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64" name="Freeform 52"/>
            <p:cNvSpPr>
              <a:spLocks/>
            </p:cNvSpPr>
            <p:nvPr/>
          </p:nvSpPr>
          <p:spPr bwMode="auto">
            <a:xfrm>
              <a:off x="1876" y="1957"/>
              <a:ext cx="907" cy="735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31" y="126"/>
                </a:cxn>
                <a:cxn ang="0">
                  <a:pos x="25" y="434"/>
                </a:cxn>
                <a:cxn ang="0">
                  <a:pos x="46" y="691"/>
                </a:cxn>
                <a:cxn ang="0">
                  <a:pos x="218" y="701"/>
                </a:cxn>
                <a:cxn ang="0">
                  <a:pos x="377" y="677"/>
                </a:cxn>
                <a:cxn ang="0">
                  <a:pos x="551" y="665"/>
                </a:cxn>
                <a:cxn ang="0">
                  <a:pos x="818" y="551"/>
                </a:cxn>
                <a:cxn ang="0">
                  <a:pos x="902" y="377"/>
                </a:cxn>
                <a:cxn ang="0">
                  <a:pos x="785" y="218"/>
                </a:cxn>
                <a:cxn ang="0">
                  <a:pos x="590" y="122"/>
                </a:cxn>
                <a:cxn ang="0">
                  <a:pos x="210" y="0"/>
                </a:cxn>
              </a:cxnLst>
              <a:rect l="0" t="0" r="r" b="b"/>
              <a:pathLst>
                <a:path w="907" h="735">
                  <a:moveTo>
                    <a:pt x="210" y="0"/>
                  </a:moveTo>
                  <a:cubicBezTo>
                    <a:pt x="105" y="6"/>
                    <a:pt x="61" y="54"/>
                    <a:pt x="31" y="126"/>
                  </a:cubicBezTo>
                  <a:cubicBezTo>
                    <a:pt x="0" y="198"/>
                    <a:pt x="23" y="340"/>
                    <a:pt x="25" y="434"/>
                  </a:cubicBezTo>
                  <a:cubicBezTo>
                    <a:pt x="28" y="528"/>
                    <a:pt x="14" y="647"/>
                    <a:pt x="46" y="691"/>
                  </a:cubicBezTo>
                  <a:cubicBezTo>
                    <a:pt x="78" y="735"/>
                    <a:pt x="163" y="703"/>
                    <a:pt x="218" y="701"/>
                  </a:cubicBezTo>
                  <a:cubicBezTo>
                    <a:pt x="273" y="699"/>
                    <a:pt x="322" y="683"/>
                    <a:pt x="377" y="677"/>
                  </a:cubicBezTo>
                  <a:cubicBezTo>
                    <a:pt x="432" y="671"/>
                    <a:pt x="478" y="686"/>
                    <a:pt x="551" y="665"/>
                  </a:cubicBezTo>
                  <a:cubicBezTo>
                    <a:pt x="624" y="644"/>
                    <a:pt x="760" y="599"/>
                    <a:pt x="818" y="551"/>
                  </a:cubicBezTo>
                  <a:cubicBezTo>
                    <a:pt x="876" y="503"/>
                    <a:pt x="907" y="432"/>
                    <a:pt x="902" y="377"/>
                  </a:cubicBezTo>
                  <a:cubicBezTo>
                    <a:pt x="897" y="322"/>
                    <a:pt x="837" y="261"/>
                    <a:pt x="785" y="218"/>
                  </a:cubicBezTo>
                  <a:cubicBezTo>
                    <a:pt x="733" y="175"/>
                    <a:pt x="686" y="158"/>
                    <a:pt x="590" y="122"/>
                  </a:cubicBezTo>
                  <a:cubicBezTo>
                    <a:pt x="494" y="86"/>
                    <a:pt x="289" y="25"/>
                    <a:pt x="210" y="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65" name="Line 53"/>
            <p:cNvSpPr>
              <a:spLocks noChangeShapeType="1"/>
            </p:cNvSpPr>
            <p:nvPr/>
          </p:nvSpPr>
          <p:spPr bwMode="auto">
            <a:xfrm>
              <a:off x="2258" y="2163"/>
              <a:ext cx="219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66" name="Line 54"/>
            <p:cNvSpPr>
              <a:spLocks noChangeShapeType="1"/>
            </p:cNvSpPr>
            <p:nvPr/>
          </p:nvSpPr>
          <p:spPr bwMode="auto">
            <a:xfrm>
              <a:off x="2665" y="2372"/>
              <a:ext cx="415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67" name="Line 55"/>
            <p:cNvSpPr>
              <a:spLocks noChangeShapeType="1"/>
            </p:cNvSpPr>
            <p:nvPr/>
          </p:nvSpPr>
          <p:spPr bwMode="auto">
            <a:xfrm flipH="1">
              <a:off x="2094" y="2232"/>
              <a:ext cx="1" cy="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68" name="Freeform 56"/>
            <p:cNvSpPr>
              <a:spLocks/>
            </p:cNvSpPr>
            <p:nvPr/>
          </p:nvSpPr>
          <p:spPr bwMode="auto">
            <a:xfrm>
              <a:off x="3409" y="2717"/>
              <a:ext cx="42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8" y="289"/>
                </a:cxn>
              </a:cxnLst>
              <a:rect l="0" t="0" r="r" b="b"/>
              <a:pathLst>
                <a:path w="428" h="289">
                  <a:moveTo>
                    <a:pt x="0" y="0"/>
                  </a:moveTo>
                  <a:lnTo>
                    <a:pt x="428" y="2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69" name="Line 57"/>
            <p:cNvSpPr>
              <a:spLocks noChangeShapeType="1"/>
            </p:cNvSpPr>
            <p:nvPr/>
          </p:nvSpPr>
          <p:spPr bwMode="auto">
            <a:xfrm flipH="1">
              <a:off x="2266" y="2329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8170" name="Group 58"/>
            <p:cNvGrpSpPr>
              <a:grpSpLocks/>
            </p:cNvGrpSpPr>
            <p:nvPr/>
          </p:nvGrpSpPr>
          <p:grpSpPr bwMode="auto">
            <a:xfrm>
              <a:off x="1943" y="2081"/>
              <a:ext cx="316" cy="147"/>
              <a:chOff x="3600" y="219"/>
              <a:chExt cx="360" cy="175"/>
            </a:xfrm>
          </p:grpSpPr>
          <p:sp>
            <p:nvSpPr>
              <p:cNvPr id="218171" name="Oval 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72" name="Line 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73" name="Line 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74" name="Rectangle 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218175" name="Oval 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8176" name="Group 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8177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178" name="Line 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179" name="Line 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8180" name="Group 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181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182" name="Line 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183" name="Line 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8184" name="Group 72"/>
            <p:cNvGrpSpPr>
              <a:grpSpLocks/>
            </p:cNvGrpSpPr>
            <p:nvPr/>
          </p:nvGrpSpPr>
          <p:grpSpPr bwMode="auto">
            <a:xfrm>
              <a:off x="1945" y="2418"/>
              <a:ext cx="316" cy="147"/>
              <a:chOff x="3600" y="219"/>
              <a:chExt cx="360" cy="175"/>
            </a:xfrm>
          </p:grpSpPr>
          <p:sp>
            <p:nvSpPr>
              <p:cNvPr id="218185" name="Oval 7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86" name="Line 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87" name="Line 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88" name="Rectangle 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218189" name="Oval 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8190" name="Group 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8191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192" name="Line 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193" name="Line 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8194" name="Group 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195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196" name="Line 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197" name="Line 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8198" name="Group 86"/>
            <p:cNvGrpSpPr>
              <a:grpSpLocks/>
            </p:cNvGrpSpPr>
            <p:nvPr/>
          </p:nvGrpSpPr>
          <p:grpSpPr bwMode="auto">
            <a:xfrm>
              <a:off x="2348" y="2292"/>
              <a:ext cx="315" cy="147"/>
              <a:chOff x="3600" y="219"/>
              <a:chExt cx="360" cy="175"/>
            </a:xfrm>
          </p:grpSpPr>
          <p:sp>
            <p:nvSpPr>
              <p:cNvPr id="218199" name="Oval 8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200" name="Line 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201" name="Line 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202" name="Rectangle 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218203" name="Oval 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8204" name="Group 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8205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206" name="Line 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207" name="Line 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8208" name="Group 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209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210" name="Line 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211" name="Line 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8212" name="Group 100"/>
            <p:cNvGrpSpPr>
              <a:grpSpLocks/>
            </p:cNvGrpSpPr>
            <p:nvPr/>
          </p:nvGrpSpPr>
          <p:grpSpPr bwMode="auto">
            <a:xfrm>
              <a:off x="3082" y="2625"/>
              <a:ext cx="316" cy="147"/>
              <a:chOff x="3600" y="219"/>
              <a:chExt cx="360" cy="175"/>
            </a:xfrm>
          </p:grpSpPr>
          <p:sp>
            <p:nvSpPr>
              <p:cNvPr id="218213" name="Oval 10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214" name="Line 1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215" name="Line 1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216" name="Rectangle 1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218217" name="Oval 1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8218" name="Group 1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8219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220" name="Line 1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221" name="Line 1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8222" name="Group 1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223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224" name="Line 1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225" name="Line 1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8226" name="Line 114"/>
            <p:cNvSpPr>
              <a:spLocks noChangeShapeType="1"/>
            </p:cNvSpPr>
            <p:nvPr/>
          </p:nvSpPr>
          <p:spPr bwMode="auto">
            <a:xfrm>
              <a:off x="1731" y="2073"/>
              <a:ext cx="222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8227" name="Group 115"/>
            <p:cNvGrpSpPr>
              <a:grpSpLocks/>
            </p:cNvGrpSpPr>
            <p:nvPr/>
          </p:nvGrpSpPr>
          <p:grpSpPr bwMode="auto">
            <a:xfrm>
              <a:off x="1420" y="1991"/>
              <a:ext cx="316" cy="147"/>
              <a:chOff x="3600" y="219"/>
              <a:chExt cx="360" cy="175"/>
            </a:xfrm>
          </p:grpSpPr>
          <p:sp>
            <p:nvSpPr>
              <p:cNvPr id="218228" name="Oval 11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229" name="Line 11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230" name="Line 11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231" name="Rectangle 11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218232" name="Oval 12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8233" name="Group 12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8234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235" name="Line 12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236" name="Line 12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8237" name="Group 12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238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239" name="Line 12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240" name="Line 12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218253" name="Object 141"/>
            <p:cNvGraphicFramePr>
              <a:graphicFrameLocks noChangeAspect="1"/>
            </p:cNvGraphicFramePr>
            <p:nvPr/>
          </p:nvGraphicFramePr>
          <p:xfrm>
            <a:off x="874" y="1457"/>
            <a:ext cx="327" cy="506"/>
          </p:xfrm>
          <a:graphic>
            <a:graphicData uri="http://schemas.openxmlformats.org/presentationml/2006/ole">
              <p:oleObj spid="_x0000_s218253" name="Clip" r:id="rId4" imgW="857160" imgH="1324080" progId="">
                <p:embed/>
              </p:oleObj>
            </a:graphicData>
          </a:graphic>
        </p:graphicFrame>
        <p:grpSp>
          <p:nvGrpSpPr>
            <p:cNvPr id="218254" name="Group 142"/>
            <p:cNvGrpSpPr>
              <a:grpSpLocks/>
            </p:cNvGrpSpPr>
            <p:nvPr/>
          </p:nvGrpSpPr>
          <p:grpSpPr bwMode="auto">
            <a:xfrm>
              <a:off x="3256" y="3054"/>
              <a:ext cx="316" cy="147"/>
              <a:chOff x="3600" y="219"/>
              <a:chExt cx="360" cy="175"/>
            </a:xfrm>
          </p:grpSpPr>
          <p:sp>
            <p:nvSpPr>
              <p:cNvPr id="218255" name="Oval 14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256" name="Line 14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257" name="Line 14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258" name="Rectangle 14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218259" name="Oval 14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8260" name="Group 14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8261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262" name="Line 15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263" name="Line 1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8264" name="Group 15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265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266" name="Line 1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267" name="Line 15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8268" name="Freeform 156"/>
            <p:cNvSpPr>
              <a:spLocks/>
            </p:cNvSpPr>
            <p:nvPr/>
          </p:nvSpPr>
          <p:spPr bwMode="auto">
            <a:xfrm>
              <a:off x="3274" y="2768"/>
              <a:ext cx="122" cy="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8" y="289"/>
                </a:cxn>
              </a:cxnLst>
              <a:rect l="0" t="0" r="r" b="b"/>
              <a:pathLst>
                <a:path w="428" h="289">
                  <a:moveTo>
                    <a:pt x="0" y="0"/>
                  </a:moveTo>
                  <a:lnTo>
                    <a:pt x="428" y="2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269" name="Freeform 157"/>
            <p:cNvSpPr>
              <a:spLocks/>
            </p:cNvSpPr>
            <p:nvPr/>
          </p:nvSpPr>
          <p:spPr bwMode="auto">
            <a:xfrm flipV="1">
              <a:off x="3571" y="3066"/>
              <a:ext cx="239" cy="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8" y="289"/>
                </a:cxn>
              </a:cxnLst>
              <a:rect l="0" t="0" r="r" b="b"/>
              <a:pathLst>
                <a:path w="428" h="289">
                  <a:moveTo>
                    <a:pt x="0" y="0"/>
                  </a:moveTo>
                  <a:lnTo>
                    <a:pt x="428" y="2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8270" name="Object 158"/>
            <p:cNvGraphicFramePr>
              <a:graphicFrameLocks noChangeAspect="1"/>
            </p:cNvGraphicFramePr>
            <p:nvPr/>
          </p:nvGraphicFramePr>
          <p:xfrm>
            <a:off x="2354" y="1629"/>
            <a:ext cx="455" cy="300"/>
          </p:xfrm>
          <a:graphic>
            <a:graphicData uri="http://schemas.openxmlformats.org/presentationml/2006/ole">
              <p:oleObj spid="_x0000_s218270" name="Clip" r:id="rId5" imgW="676440" imgH="485640" progId="">
                <p:embed/>
              </p:oleObj>
            </a:graphicData>
          </a:graphic>
        </p:graphicFrame>
        <p:sp>
          <p:nvSpPr>
            <p:cNvPr id="218271" name="Freeform 159"/>
            <p:cNvSpPr>
              <a:spLocks/>
            </p:cNvSpPr>
            <p:nvPr/>
          </p:nvSpPr>
          <p:spPr bwMode="auto">
            <a:xfrm>
              <a:off x="3430" y="3200"/>
              <a:ext cx="68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8" y="289"/>
                </a:cxn>
              </a:cxnLst>
              <a:rect l="0" t="0" r="r" b="b"/>
              <a:pathLst>
                <a:path w="428" h="289">
                  <a:moveTo>
                    <a:pt x="0" y="0"/>
                  </a:moveTo>
                  <a:lnTo>
                    <a:pt x="428" y="2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8272" name="Object 160"/>
            <p:cNvGraphicFramePr>
              <a:graphicFrameLocks noChangeAspect="1"/>
            </p:cNvGraphicFramePr>
            <p:nvPr/>
          </p:nvGraphicFramePr>
          <p:xfrm>
            <a:off x="3296" y="3357"/>
            <a:ext cx="455" cy="300"/>
          </p:xfrm>
          <a:graphic>
            <a:graphicData uri="http://schemas.openxmlformats.org/presentationml/2006/ole">
              <p:oleObj spid="_x0000_s218272" name="Clip" r:id="rId6" imgW="676440" imgH="485640" progId="">
                <p:embed/>
              </p:oleObj>
            </a:graphicData>
          </a:graphic>
        </p:graphicFrame>
        <p:sp>
          <p:nvSpPr>
            <p:cNvPr id="218273" name="Freeform 161"/>
            <p:cNvSpPr>
              <a:spLocks/>
            </p:cNvSpPr>
            <p:nvPr/>
          </p:nvSpPr>
          <p:spPr bwMode="auto">
            <a:xfrm flipH="1">
              <a:off x="2142" y="1874"/>
              <a:ext cx="262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8" y="289"/>
                </a:cxn>
              </a:cxnLst>
              <a:rect l="0" t="0" r="r" b="b"/>
              <a:pathLst>
                <a:path w="428" h="289">
                  <a:moveTo>
                    <a:pt x="0" y="0"/>
                  </a:moveTo>
                  <a:lnTo>
                    <a:pt x="428" y="2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274" name="Freeform 162"/>
            <p:cNvSpPr>
              <a:spLocks/>
            </p:cNvSpPr>
            <p:nvPr/>
          </p:nvSpPr>
          <p:spPr bwMode="auto">
            <a:xfrm>
              <a:off x="1962" y="1806"/>
              <a:ext cx="1512" cy="1563"/>
            </a:xfrm>
            <a:custGeom>
              <a:avLst/>
              <a:gdLst/>
              <a:ahLst/>
              <a:cxnLst>
                <a:cxn ang="0">
                  <a:pos x="468" y="0"/>
                </a:cxn>
                <a:cxn ang="0">
                  <a:pos x="0" y="396"/>
                </a:cxn>
                <a:cxn ang="0">
                  <a:pos x="108" y="423"/>
                </a:cxn>
                <a:cxn ang="0">
                  <a:pos x="315" y="381"/>
                </a:cxn>
                <a:cxn ang="0">
                  <a:pos x="570" y="555"/>
                </a:cxn>
                <a:cxn ang="0">
                  <a:pos x="693" y="573"/>
                </a:cxn>
                <a:cxn ang="0">
                  <a:pos x="1080" y="882"/>
                </a:cxn>
                <a:cxn ang="0">
                  <a:pos x="1254" y="900"/>
                </a:cxn>
                <a:cxn ang="0">
                  <a:pos x="1512" y="1563"/>
                </a:cxn>
              </a:cxnLst>
              <a:rect l="0" t="0" r="r" b="b"/>
              <a:pathLst>
                <a:path w="1512" h="1563">
                  <a:moveTo>
                    <a:pt x="468" y="0"/>
                  </a:moveTo>
                  <a:lnTo>
                    <a:pt x="0" y="396"/>
                  </a:lnTo>
                  <a:lnTo>
                    <a:pt x="108" y="423"/>
                  </a:lnTo>
                  <a:lnTo>
                    <a:pt x="315" y="381"/>
                  </a:lnTo>
                  <a:lnTo>
                    <a:pt x="570" y="555"/>
                  </a:lnTo>
                  <a:lnTo>
                    <a:pt x="693" y="573"/>
                  </a:lnTo>
                  <a:lnTo>
                    <a:pt x="1080" y="882"/>
                  </a:lnTo>
                  <a:lnTo>
                    <a:pt x="1254" y="900"/>
                  </a:lnTo>
                  <a:lnTo>
                    <a:pt x="1512" y="1563"/>
                  </a:lnTo>
                </a:path>
              </a:pathLst>
            </a:custGeom>
            <a:noFill/>
            <a:ln w="57150" cmpd="sng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275" name="Line 163"/>
            <p:cNvSpPr>
              <a:spLocks noChangeShapeType="1"/>
            </p:cNvSpPr>
            <p:nvPr/>
          </p:nvSpPr>
          <p:spPr bwMode="auto">
            <a:xfrm flipH="1">
              <a:off x="4842" y="2652"/>
              <a:ext cx="1" cy="2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8277" name="Rectangle 165"/>
          <p:cNvSpPr>
            <a:spLocks noChangeArrowheads="1"/>
          </p:cNvSpPr>
          <p:nvPr/>
        </p:nvSpPr>
        <p:spPr bwMode="auto">
          <a:xfrm>
            <a:off x="369888" y="2257425"/>
            <a:ext cx="5070475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applications:</a:t>
            </a:r>
            <a:r>
              <a:rPr lang="en-US" altLang="zh-CN" sz="2400">
                <a:ea typeface="宋体" charset="-122"/>
              </a:rPr>
              <a:t> IP telephony, video conference, distributed interactive worlds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Homework 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How many classes of services are provided by present Internet?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5-</a:t>
            </a:r>
            <a:fld id="{DC4CD95C-A14F-4763-A5AC-B308BB670FA3}" type="slidenum">
              <a:rPr lang="en-US" altLang="zh-CN" smtClean="0"/>
              <a:pPr/>
              <a:t>80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Network QoS Control</a:t>
            </a:r>
            <a:endParaRPr lang="en-US" altLang="zh-CN"/>
          </a:p>
        </p:txBody>
      </p:sp>
      <p:sp>
        <p:nvSpPr>
          <p:cNvPr id="2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fld id="{C3A457A1-283D-45F6-BD58-8A65ED825EA4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8625"/>
            <a:ext cx="7772400" cy="871538"/>
          </a:xfrm>
        </p:spPr>
        <p:txBody>
          <a:bodyPr/>
          <a:lstStyle/>
          <a:p>
            <a:pPr algn="l"/>
            <a:r>
              <a:rPr lang="en-US" altLang="zh-CN" sz="3600">
                <a:ea typeface="宋体" charset="-122"/>
              </a:rPr>
              <a:t>Multimedia Over Today’s Internet</a:t>
            </a:r>
            <a:endParaRPr lang="en-US" altLang="zh-CN">
              <a:ea typeface="宋体" charset="-122"/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1481138"/>
            <a:ext cx="7772400" cy="10890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TCP/UDP/IP:</a:t>
            </a:r>
            <a:r>
              <a:rPr lang="en-US" altLang="zh-CN" sz="2800">
                <a:ea typeface="宋体" charset="-122"/>
              </a:rPr>
              <a:t> “best-effort service”</a:t>
            </a:r>
            <a:endParaRPr lang="en-US" altLang="zh-CN">
              <a:ea typeface="宋体" charset="-122"/>
            </a:endParaRPr>
          </a:p>
          <a:p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no</a:t>
            </a:r>
            <a:r>
              <a:rPr lang="en-US" altLang="zh-CN">
                <a:ea typeface="宋体" charset="-122"/>
              </a:rPr>
              <a:t> guarantees on delay, loss</a:t>
            </a:r>
          </a:p>
        </p:txBody>
      </p:sp>
      <p:grpSp>
        <p:nvGrpSpPr>
          <p:cNvPr id="179223" name="Group 23"/>
          <p:cNvGrpSpPr>
            <a:grpSpLocks/>
          </p:cNvGrpSpPr>
          <p:nvPr/>
        </p:nvGrpSpPr>
        <p:grpSpPr bwMode="auto">
          <a:xfrm>
            <a:off x="1614488" y="4587875"/>
            <a:ext cx="6438900" cy="1504950"/>
            <a:chOff x="1275" y="3172"/>
            <a:chExt cx="4056" cy="948"/>
          </a:xfrm>
        </p:grpSpPr>
        <p:sp>
          <p:nvSpPr>
            <p:cNvPr id="179205" name="Rectangle 5"/>
            <p:cNvSpPr>
              <a:spLocks noChangeArrowheads="1"/>
            </p:cNvSpPr>
            <p:nvPr/>
          </p:nvSpPr>
          <p:spPr bwMode="auto">
            <a:xfrm>
              <a:off x="1275" y="3172"/>
              <a:ext cx="4056" cy="9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FF0000"/>
                </a:solidFill>
              </a:endParaRPr>
            </a:p>
          </p:txBody>
        </p:sp>
        <p:sp>
          <p:nvSpPr>
            <p:cNvPr id="179206" name="Text Box 6"/>
            <p:cNvSpPr txBox="1">
              <a:spLocks noChangeArrowheads="1"/>
            </p:cNvSpPr>
            <p:nvPr/>
          </p:nvSpPr>
          <p:spPr bwMode="auto">
            <a:xfrm>
              <a:off x="1279" y="3271"/>
              <a:ext cx="4014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ea typeface="宋体" charset="-122"/>
                </a:rPr>
                <a:t>Today’s Internet multimedia applications </a:t>
              </a:r>
            </a:p>
            <a:p>
              <a:pPr algn="ctr"/>
              <a:r>
                <a:rPr lang="en-US" altLang="zh-CN" sz="2400" dirty="0">
                  <a:ea typeface="宋体" charset="-122"/>
                </a:rPr>
                <a:t>use </a:t>
              </a:r>
              <a:r>
                <a:rPr lang="en-US" altLang="zh-CN" sz="2400" dirty="0">
                  <a:solidFill>
                    <a:srgbClr val="FF0000"/>
                  </a:solidFill>
                  <a:ea typeface="宋体" charset="-122"/>
                </a:rPr>
                <a:t>application-level </a:t>
              </a:r>
              <a:r>
                <a:rPr lang="en-US" altLang="zh-CN" sz="2400" dirty="0">
                  <a:ea typeface="宋体" charset="-122"/>
                </a:rPr>
                <a:t>techniques to mitigate</a:t>
              </a:r>
            </a:p>
            <a:p>
              <a:pPr algn="ctr"/>
              <a:r>
                <a:rPr lang="en-US" altLang="zh-CN" sz="2400" dirty="0">
                  <a:ea typeface="宋体" charset="-122"/>
                </a:rPr>
                <a:t>(as best possible) effects of delay, loss</a:t>
              </a:r>
            </a:p>
          </p:txBody>
        </p:sp>
      </p:grpSp>
      <p:grpSp>
        <p:nvGrpSpPr>
          <p:cNvPr id="179218" name="Group 18"/>
          <p:cNvGrpSpPr>
            <a:grpSpLocks/>
          </p:cNvGrpSpPr>
          <p:nvPr/>
        </p:nvGrpSpPr>
        <p:grpSpPr bwMode="auto">
          <a:xfrm>
            <a:off x="2014538" y="2312988"/>
            <a:ext cx="6369050" cy="1951037"/>
            <a:chOff x="687" y="1535"/>
            <a:chExt cx="4012" cy="1229"/>
          </a:xfrm>
        </p:grpSpPr>
        <p:sp>
          <p:nvSpPr>
            <p:cNvPr id="179204" name="Text Box 4"/>
            <p:cNvSpPr txBox="1">
              <a:spLocks noChangeArrowheads="1"/>
            </p:cNvSpPr>
            <p:nvPr/>
          </p:nvSpPr>
          <p:spPr bwMode="auto">
            <a:xfrm>
              <a:off x="964" y="1900"/>
              <a:ext cx="3474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accent2"/>
                  </a:solidFill>
                  <a:ea typeface="宋体" charset="-122"/>
                </a:rPr>
                <a:t>But you said multimedia apps requires</a:t>
              </a:r>
            </a:p>
            <a:p>
              <a:pPr algn="ctr"/>
              <a:r>
                <a:rPr lang="en-US" altLang="zh-CN" sz="2400">
                  <a:solidFill>
                    <a:schemeClr val="accent2"/>
                  </a:solidFill>
                  <a:ea typeface="宋体" charset="-122"/>
                </a:rPr>
                <a:t>QoS and level of performance to be</a:t>
              </a:r>
            </a:p>
            <a:p>
              <a:pPr algn="ctr"/>
              <a:r>
                <a:rPr lang="en-US" altLang="zh-CN" sz="2400">
                  <a:solidFill>
                    <a:schemeClr val="accent2"/>
                  </a:solidFill>
                  <a:ea typeface="宋体" charset="-122"/>
                </a:rPr>
                <a:t>effective!</a:t>
              </a:r>
              <a:endParaRPr lang="en-US" altLang="zh-CN" sz="2400">
                <a:ea typeface="宋体" charset="-122"/>
              </a:endParaRPr>
            </a:p>
          </p:txBody>
        </p:sp>
        <p:sp>
          <p:nvSpPr>
            <p:cNvPr id="179207" name="Text Box 7"/>
            <p:cNvSpPr txBox="1">
              <a:spLocks noChangeArrowheads="1"/>
            </p:cNvSpPr>
            <p:nvPr/>
          </p:nvSpPr>
          <p:spPr bwMode="auto">
            <a:xfrm>
              <a:off x="3518" y="1535"/>
              <a:ext cx="2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accent2"/>
                  </a:solidFill>
                  <a:ea typeface="宋体" charset="-122"/>
                </a:rPr>
                <a:t>?</a:t>
              </a:r>
              <a:endParaRPr lang="en-US" altLang="zh-CN" sz="2400">
                <a:ea typeface="宋体" charset="-122"/>
              </a:endParaRPr>
            </a:p>
          </p:txBody>
        </p:sp>
        <p:sp>
          <p:nvSpPr>
            <p:cNvPr id="179208" name="Text Box 8"/>
            <p:cNvSpPr txBox="1">
              <a:spLocks noChangeArrowheads="1"/>
            </p:cNvSpPr>
            <p:nvPr/>
          </p:nvSpPr>
          <p:spPr bwMode="auto">
            <a:xfrm>
              <a:off x="3022" y="1646"/>
              <a:ext cx="2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accent2"/>
                  </a:solidFill>
                  <a:ea typeface="宋体" charset="-122"/>
                </a:rPr>
                <a:t>?</a:t>
              </a:r>
              <a:endParaRPr lang="en-US" altLang="zh-CN" sz="2400">
                <a:ea typeface="宋体" charset="-122"/>
              </a:endParaRPr>
            </a:p>
          </p:txBody>
        </p:sp>
        <p:sp>
          <p:nvSpPr>
            <p:cNvPr id="179209" name="Text Box 9"/>
            <p:cNvSpPr txBox="1">
              <a:spLocks noChangeArrowheads="1"/>
            </p:cNvSpPr>
            <p:nvPr/>
          </p:nvSpPr>
          <p:spPr bwMode="auto">
            <a:xfrm>
              <a:off x="3844" y="1704"/>
              <a:ext cx="2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accent2"/>
                  </a:solidFill>
                  <a:ea typeface="宋体" charset="-122"/>
                </a:rPr>
                <a:t>?</a:t>
              </a:r>
              <a:endParaRPr lang="en-US" altLang="zh-CN" sz="2400">
                <a:ea typeface="宋体" charset="-122"/>
              </a:endParaRPr>
            </a:p>
          </p:txBody>
        </p:sp>
        <p:sp>
          <p:nvSpPr>
            <p:cNvPr id="179210" name="Text Box 10"/>
            <p:cNvSpPr txBox="1">
              <a:spLocks noChangeArrowheads="1"/>
            </p:cNvSpPr>
            <p:nvPr/>
          </p:nvSpPr>
          <p:spPr bwMode="auto">
            <a:xfrm>
              <a:off x="718" y="1704"/>
              <a:ext cx="2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accent2"/>
                  </a:solidFill>
                  <a:ea typeface="宋体" charset="-122"/>
                </a:rPr>
                <a:t>?</a:t>
              </a:r>
              <a:endParaRPr lang="en-US" altLang="zh-CN" sz="2400">
                <a:ea typeface="宋体" charset="-122"/>
              </a:endParaRPr>
            </a:p>
          </p:txBody>
        </p:sp>
        <p:sp>
          <p:nvSpPr>
            <p:cNvPr id="179211" name="Text Box 11"/>
            <p:cNvSpPr txBox="1">
              <a:spLocks noChangeArrowheads="1"/>
            </p:cNvSpPr>
            <p:nvPr/>
          </p:nvSpPr>
          <p:spPr bwMode="auto">
            <a:xfrm>
              <a:off x="4466" y="1859"/>
              <a:ext cx="2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accent2"/>
                  </a:solidFill>
                  <a:ea typeface="宋体" charset="-122"/>
                </a:rPr>
                <a:t>?</a:t>
              </a:r>
              <a:endParaRPr lang="en-US" altLang="zh-CN" sz="2400">
                <a:ea typeface="宋体" charset="-122"/>
              </a:endParaRPr>
            </a:p>
          </p:txBody>
        </p:sp>
        <p:sp>
          <p:nvSpPr>
            <p:cNvPr id="179212" name="Text Box 12"/>
            <p:cNvSpPr txBox="1">
              <a:spLocks noChangeArrowheads="1"/>
            </p:cNvSpPr>
            <p:nvPr/>
          </p:nvSpPr>
          <p:spPr bwMode="auto">
            <a:xfrm>
              <a:off x="2258" y="1681"/>
              <a:ext cx="2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accent2"/>
                  </a:solidFill>
                  <a:ea typeface="宋体" charset="-122"/>
                </a:rPr>
                <a:t>?</a:t>
              </a:r>
              <a:endParaRPr lang="en-US" altLang="zh-CN" sz="2400">
                <a:ea typeface="宋体" charset="-122"/>
              </a:endParaRPr>
            </a:p>
          </p:txBody>
        </p:sp>
        <p:sp>
          <p:nvSpPr>
            <p:cNvPr id="179213" name="Text Box 13"/>
            <p:cNvSpPr txBox="1">
              <a:spLocks noChangeArrowheads="1"/>
            </p:cNvSpPr>
            <p:nvPr/>
          </p:nvSpPr>
          <p:spPr bwMode="auto">
            <a:xfrm>
              <a:off x="3428" y="2437"/>
              <a:ext cx="2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accent2"/>
                  </a:solidFill>
                  <a:ea typeface="宋体" charset="-122"/>
                </a:rPr>
                <a:t>?</a:t>
              </a:r>
              <a:endParaRPr lang="en-US" altLang="zh-CN" sz="2400">
                <a:ea typeface="宋体" charset="-122"/>
              </a:endParaRPr>
            </a:p>
          </p:txBody>
        </p:sp>
        <p:sp>
          <p:nvSpPr>
            <p:cNvPr id="179214" name="Text Box 14"/>
            <p:cNvSpPr txBox="1">
              <a:spLocks noChangeArrowheads="1"/>
            </p:cNvSpPr>
            <p:nvPr/>
          </p:nvSpPr>
          <p:spPr bwMode="auto">
            <a:xfrm>
              <a:off x="4243" y="2414"/>
              <a:ext cx="2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accent2"/>
                  </a:solidFill>
                  <a:ea typeface="宋体" charset="-122"/>
                </a:rPr>
                <a:t>?</a:t>
              </a:r>
              <a:endParaRPr lang="en-US" altLang="zh-CN" sz="2400">
                <a:ea typeface="宋体" charset="-122"/>
              </a:endParaRPr>
            </a:p>
          </p:txBody>
        </p:sp>
        <p:sp>
          <p:nvSpPr>
            <p:cNvPr id="179215" name="Text Box 15"/>
            <p:cNvSpPr txBox="1">
              <a:spLocks noChangeArrowheads="1"/>
            </p:cNvSpPr>
            <p:nvPr/>
          </p:nvSpPr>
          <p:spPr bwMode="auto">
            <a:xfrm>
              <a:off x="687" y="2273"/>
              <a:ext cx="2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accent2"/>
                  </a:solidFill>
                  <a:ea typeface="宋体" charset="-122"/>
                </a:rPr>
                <a:t>?</a:t>
              </a:r>
              <a:endParaRPr lang="en-US" altLang="zh-CN" sz="2400">
                <a:ea typeface="宋体" charset="-122"/>
              </a:endParaRPr>
            </a:p>
          </p:txBody>
        </p:sp>
        <p:sp>
          <p:nvSpPr>
            <p:cNvPr id="179216" name="Text Box 16"/>
            <p:cNvSpPr txBox="1">
              <a:spLocks noChangeArrowheads="1"/>
            </p:cNvSpPr>
            <p:nvPr/>
          </p:nvSpPr>
          <p:spPr bwMode="auto">
            <a:xfrm>
              <a:off x="1494" y="1643"/>
              <a:ext cx="2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accent2"/>
                  </a:solidFill>
                  <a:ea typeface="宋体" charset="-122"/>
                </a:rPr>
                <a:t>?</a:t>
              </a:r>
              <a:endParaRPr lang="en-US" altLang="zh-CN" sz="2400">
                <a:ea typeface="宋体" charset="-122"/>
              </a:endParaRPr>
            </a:p>
          </p:txBody>
        </p:sp>
        <p:sp>
          <p:nvSpPr>
            <p:cNvPr id="179217" name="Text Box 17"/>
            <p:cNvSpPr txBox="1">
              <a:spLocks noChangeArrowheads="1"/>
            </p:cNvSpPr>
            <p:nvPr/>
          </p:nvSpPr>
          <p:spPr bwMode="auto">
            <a:xfrm>
              <a:off x="1849" y="2376"/>
              <a:ext cx="2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accent2"/>
                  </a:solidFill>
                  <a:ea typeface="宋体" charset="-122"/>
                </a:rPr>
                <a:t>?</a:t>
              </a:r>
              <a:endParaRPr lang="en-US" altLang="zh-CN" sz="2400">
                <a:ea typeface="宋体" charset="-122"/>
              </a:endParaRPr>
            </a:p>
          </p:txBody>
        </p:sp>
      </p:grpSp>
      <p:graphicFrame>
        <p:nvGraphicFramePr>
          <p:cNvPr id="179220" name="Object 20"/>
          <p:cNvGraphicFramePr>
            <a:graphicFrameLocks noChangeAspect="1"/>
          </p:cNvGraphicFramePr>
          <p:nvPr/>
        </p:nvGraphicFramePr>
        <p:xfrm>
          <a:off x="1200150" y="2544763"/>
          <a:ext cx="728663" cy="1566862"/>
        </p:xfrm>
        <a:graphic>
          <a:graphicData uri="http://schemas.openxmlformats.org/presentationml/2006/ole">
            <p:oleObj spid="_x0000_s179220" name="Microsoft ClipArt Gallery" r:id="rId4" imgW="1857600" imgH="3995640" progId="">
              <p:embed/>
            </p:oleObj>
          </a:graphicData>
        </a:graphic>
      </p:graphicFrame>
      <p:graphicFrame>
        <p:nvGraphicFramePr>
          <p:cNvPr id="179222" name="Object 22"/>
          <p:cNvGraphicFramePr>
            <a:graphicFrameLocks noChangeAspect="1"/>
          </p:cNvGraphicFramePr>
          <p:nvPr/>
        </p:nvGraphicFramePr>
        <p:xfrm>
          <a:off x="666750" y="4338638"/>
          <a:ext cx="638175" cy="1938337"/>
        </p:xfrm>
        <a:graphic>
          <a:graphicData uri="http://schemas.openxmlformats.org/presentationml/2006/ole">
            <p:oleObj spid="_x0000_s179222" name="Microsoft ClipArt Gallery" r:id="rId5" imgW="1295640" imgH="39340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10600</TotalTime>
  <Words>4635</Words>
  <Application>Microsoft Office PowerPoint</Application>
  <PresentationFormat>全屏显示(4:3)</PresentationFormat>
  <Paragraphs>1141</Paragraphs>
  <Slides>80</Slides>
  <Notes>63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80</vt:i4>
      </vt:variant>
    </vt:vector>
  </HeadingPairs>
  <TitlesOfParts>
    <vt:vector size="85" baseType="lpstr">
      <vt:lpstr>Default Design</vt:lpstr>
      <vt:lpstr>Clip</vt:lpstr>
      <vt:lpstr>Microsoft ClipArt Gallery</vt:lpstr>
      <vt:lpstr>公式</vt:lpstr>
      <vt:lpstr>Photo Editor Photo</vt:lpstr>
      <vt:lpstr>Multimedia and Quality of Service: What is it?</vt:lpstr>
      <vt:lpstr>Unit 5: goals</vt:lpstr>
      <vt:lpstr>Unit 5 outline</vt:lpstr>
      <vt:lpstr>MM Networking Applications </vt:lpstr>
      <vt:lpstr>Streaming Stored Multimedia </vt:lpstr>
      <vt:lpstr>Streaming Stored Multimedia:  What is it?</vt:lpstr>
      <vt:lpstr>Streaming Stored Multimedia: Interactivity</vt:lpstr>
      <vt:lpstr>Real-Time Interactive Multimedia </vt:lpstr>
      <vt:lpstr>Multimedia Over Today’s Internet</vt:lpstr>
      <vt:lpstr>How should the Internet evolve to better support multimedia?</vt:lpstr>
      <vt:lpstr>Three approaches to supporting MM app.</vt:lpstr>
      <vt:lpstr>Unit 5 outline</vt:lpstr>
      <vt:lpstr>Streaming Stored Multimedia</vt:lpstr>
      <vt:lpstr>Streaming Multimedia:  Client Buffering</vt:lpstr>
      <vt:lpstr>幻灯片 15</vt:lpstr>
      <vt:lpstr>Streaming Multimedia:  Client Buffering</vt:lpstr>
      <vt:lpstr>Streaming Multimedia: UDP or TCP?</vt:lpstr>
      <vt:lpstr>Streaming Multimedia: client rate(s)</vt:lpstr>
      <vt:lpstr>Unit 5 outline</vt:lpstr>
      <vt:lpstr>Internet Phone: Packet Loss and Delay</vt:lpstr>
      <vt:lpstr>Delay Jitter</vt:lpstr>
      <vt:lpstr>Content distribution networks (CDNs)</vt:lpstr>
      <vt:lpstr>More about CDNs</vt:lpstr>
      <vt:lpstr>Summary – Internet Multimedia: bag of tricks</vt:lpstr>
      <vt:lpstr>Two QoS models</vt:lpstr>
      <vt:lpstr>Motivation</vt:lpstr>
      <vt:lpstr>New Service Models</vt:lpstr>
      <vt:lpstr>Utility Curve Shapes</vt:lpstr>
      <vt:lpstr>A Short History of Internet QoS </vt:lpstr>
      <vt:lpstr>Unit 5 outline</vt:lpstr>
      <vt:lpstr>Providing Multiple Classes of Service</vt:lpstr>
      <vt:lpstr>Multiple classes of service: scenario</vt:lpstr>
      <vt:lpstr>Scenario 1: mixed FTP and audio</vt:lpstr>
      <vt:lpstr>Principles for QoS Guarantees</vt:lpstr>
      <vt:lpstr>Principles for QoS Guarantees (more)</vt:lpstr>
      <vt:lpstr>Principles for QoS Guarantees (more)</vt:lpstr>
      <vt:lpstr>QoS Summary </vt:lpstr>
      <vt:lpstr>Scheduling And Policing Mechanisms</vt:lpstr>
      <vt:lpstr>Scheduling Policies: more</vt:lpstr>
      <vt:lpstr>Scheduling Policies: still more</vt:lpstr>
      <vt:lpstr>Scheduling Policies: still more</vt:lpstr>
      <vt:lpstr>Weighted fair queuing (WFQ)</vt:lpstr>
      <vt:lpstr>Comparison between WFQ and FIFO (1)</vt:lpstr>
      <vt:lpstr>Comparison between WFQ and FIFO (2)</vt:lpstr>
      <vt:lpstr>Policing Mechanisms</vt:lpstr>
      <vt:lpstr>Policing Mechanisms</vt:lpstr>
      <vt:lpstr>Policing Mechanisms (more)</vt:lpstr>
      <vt:lpstr>IETF Differentiated Services</vt:lpstr>
      <vt:lpstr>Service Level Agreement (SLA)</vt:lpstr>
      <vt:lpstr>QoS control space</vt:lpstr>
      <vt:lpstr>DiffServ Architecture</vt:lpstr>
      <vt:lpstr>幻灯片 52</vt:lpstr>
      <vt:lpstr>Edge router: Classification and Conditioning</vt:lpstr>
      <vt:lpstr>Edge: Classification and Conditioning (more)</vt:lpstr>
      <vt:lpstr>Core router</vt:lpstr>
      <vt:lpstr>Core: Forwarding (PHB)</vt:lpstr>
      <vt:lpstr>Forwarding (PHB)</vt:lpstr>
      <vt:lpstr>Premium Service Example</vt:lpstr>
      <vt:lpstr>Assured Service Example</vt:lpstr>
      <vt:lpstr>Unit 5 outline</vt:lpstr>
      <vt:lpstr>QoS guarantee scenario</vt:lpstr>
      <vt:lpstr>IETF Integrated Services</vt:lpstr>
      <vt:lpstr>Two key IntServ features</vt:lpstr>
      <vt:lpstr>Call setup details</vt:lpstr>
      <vt:lpstr>Call Admission</vt:lpstr>
      <vt:lpstr>Intserv QoS: three classes </vt:lpstr>
      <vt:lpstr>Signaling in the Internet</vt:lpstr>
      <vt:lpstr>Collaboration of function parts in IntServ router</vt:lpstr>
      <vt:lpstr>Role of RSVP</vt:lpstr>
      <vt:lpstr>Reservation Protocol: RSVP</vt:lpstr>
      <vt:lpstr>RSVP Design Goals</vt:lpstr>
      <vt:lpstr>RSVP: does not…</vt:lpstr>
      <vt:lpstr>RSVP - Review</vt:lpstr>
      <vt:lpstr>Homework 1 of Unit 5</vt:lpstr>
      <vt:lpstr>Homework 2</vt:lpstr>
      <vt:lpstr>Homework 3</vt:lpstr>
      <vt:lpstr>Homework 4</vt:lpstr>
      <vt:lpstr>Homework 5</vt:lpstr>
      <vt:lpstr>Homework 6</vt:lpstr>
      <vt:lpstr>Homework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Jim Kurose and Keith Ross</dc:creator>
  <cp:lastModifiedBy>Administrator</cp:lastModifiedBy>
  <cp:revision>395</cp:revision>
  <cp:lastPrinted>2000-12-06T13:26:39Z</cp:lastPrinted>
  <dcterms:created xsi:type="dcterms:W3CDTF">1999-10-08T19:08:27Z</dcterms:created>
  <dcterms:modified xsi:type="dcterms:W3CDTF">2017-11-03T05:34:25Z</dcterms:modified>
</cp:coreProperties>
</file>