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745" r:id="rId2"/>
    <p:sldId id="550" r:id="rId3"/>
    <p:sldId id="551" r:id="rId4"/>
    <p:sldId id="555" r:id="rId5"/>
    <p:sldId id="698" r:id="rId6"/>
    <p:sldId id="699" r:id="rId7"/>
    <p:sldId id="746" r:id="rId8"/>
    <p:sldId id="556" r:id="rId9"/>
    <p:sldId id="709" r:id="rId10"/>
    <p:sldId id="557" r:id="rId11"/>
    <p:sldId id="558" r:id="rId12"/>
    <p:sldId id="670" r:id="rId13"/>
    <p:sldId id="559" r:id="rId14"/>
    <p:sldId id="750" r:id="rId15"/>
    <p:sldId id="744" r:id="rId16"/>
    <p:sldId id="560" r:id="rId17"/>
    <p:sldId id="561" r:id="rId18"/>
    <p:sldId id="562" r:id="rId19"/>
    <p:sldId id="563" r:id="rId20"/>
    <p:sldId id="564" r:id="rId21"/>
    <p:sldId id="697" r:id="rId22"/>
    <p:sldId id="565" r:id="rId23"/>
    <p:sldId id="675" r:id="rId24"/>
    <p:sldId id="566" r:id="rId25"/>
    <p:sldId id="694" r:id="rId26"/>
    <p:sldId id="567" r:id="rId27"/>
    <p:sldId id="693" r:id="rId28"/>
    <p:sldId id="569" r:id="rId29"/>
    <p:sldId id="743" r:id="rId30"/>
    <p:sldId id="571" r:id="rId31"/>
    <p:sldId id="572" r:id="rId32"/>
    <p:sldId id="650" r:id="rId33"/>
    <p:sldId id="651" r:id="rId34"/>
    <p:sldId id="747" r:id="rId35"/>
    <p:sldId id="696" r:id="rId36"/>
    <p:sldId id="578" r:id="rId37"/>
    <p:sldId id="742" r:id="rId38"/>
    <p:sldId id="579" r:id="rId39"/>
    <p:sldId id="659" r:id="rId40"/>
    <p:sldId id="701" r:id="rId41"/>
    <p:sldId id="749" r:id="rId42"/>
    <p:sldId id="703" r:id="rId43"/>
    <p:sldId id="704" r:id="rId44"/>
    <p:sldId id="706" r:id="rId45"/>
    <p:sldId id="583" r:id="rId46"/>
    <p:sldId id="580" r:id="rId47"/>
    <p:sldId id="581" r:id="rId48"/>
    <p:sldId id="582" r:id="rId49"/>
    <p:sldId id="705" r:id="rId50"/>
    <p:sldId id="700" r:id="rId51"/>
    <p:sldId id="707" r:id="rId52"/>
    <p:sldId id="708" r:id="rId53"/>
    <p:sldId id="656" r:id="rId54"/>
    <p:sldId id="585" r:id="rId55"/>
    <p:sldId id="710" r:id="rId56"/>
    <p:sldId id="737" r:id="rId57"/>
    <p:sldId id="738" r:id="rId58"/>
    <p:sldId id="586" r:id="rId59"/>
    <p:sldId id="588" r:id="rId60"/>
    <p:sldId id="587" r:id="rId61"/>
    <p:sldId id="736" r:id="rId62"/>
    <p:sldId id="741" r:id="rId63"/>
    <p:sldId id="731" r:id="rId64"/>
    <p:sldId id="739" r:id="rId65"/>
    <p:sldId id="740" r:id="rId66"/>
    <p:sldId id="718" r:id="rId67"/>
    <p:sldId id="719" r:id="rId68"/>
    <p:sldId id="720" r:id="rId69"/>
    <p:sldId id="721" r:id="rId70"/>
    <p:sldId id="733" r:id="rId71"/>
    <p:sldId id="734" r:id="rId72"/>
    <p:sldId id="735" r:id="rId73"/>
    <p:sldId id="748" r:id="rId74"/>
    <p:sldId id="753" r:id="rId75"/>
    <p:sldId id="751" r:id="rId76"/>
    <p:sldId id="752" r:id="rId77"/>
    <p:sldId id="754" r:id="rId78"/>
    <p:sldId id="755" r:id="rId79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DDDDDD"/>
    <a:srgbClr val="FFCCFF"/>
    <a:srgbClr val="FF99CC"/>
    <a:srgbClr val="CCFFFF"/>
    <a:srgbClr val="99CCFF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8132" autoAdjust="0"/>
  </p:normalViewPr>
  <p:slideViewPr>
    <p:cSldViewPr snapToGrid="0">
      <p:cViewPr>
        <p:scale>
          <a:sx n="98" d="100"/>
          <a:sy n="98" d="100"/>
        </p:scale>
        <p:origin x="-20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D07B5055-5C58-4252-8DCE-9741F4FB90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latinLnBrk="0" hangingPunct="0">
              <a:defRPr kumimoji="0" sz="13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BAD3431D-56B4-44D1-807E-157A5F5285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DB9C3-8210-4AC8-BE31-AD85B4E0B075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2BFE0-015A-402C-8D96-B02E2BBEC71A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32008-B661-431C-BE8A-34C3EA8E7A48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5D1E1-D8F6-4E54-AEF5-C5046969FE28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AFE6C-36D0-4100-A5EA-9A4CCFB6EF90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09BEA-2BDE-4548-B70F-BE1D8EF6BDDD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D883F-9DE5-442D-BF6D-FB2E0C825005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4F5D-F661-40FD-A972-EFE3389C6ADA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9A4D0-7966-4B19-A694-19A9B4C0BBF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E45BB-E0BA-47AC-A9FD-B76C6F8DD678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954E3-43F5-40A9-805E-655BA368F467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5E694-706A-4FCB-A337-856D0C34D3C9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5F91-CBB3-4246-8F52-D41CF9184E53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7C069-253E-4602-AB69-BB7E5A43A364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5286F-0B06-4A5A-A4B7-39541FDA271C}" type="slidenum">
              <a:rPr lang="en-US" altLang="ko-KR" smtClean="0"/>
              <a:pPr/>
              <a:t>73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pathology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pəˈθɒlədʒi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pəˈθɑ:lədʒi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GRE</a:t>
            </a:r>
            <a:endParaRPr lang="zh-CN" alt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病理（学）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比喻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异常状态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3431D-56B4-44D1-807E-157A5F52851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6797F-6387-41EF-91F0-BAD3E3831F02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0CE4E-22D3-47CE-906E-5EBE0F1184BF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93173-BBCA-47CA-B3C7-AB22AD0B281B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25358-352D-4F93-861E-BD9D4218BD15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3863-80C8-4CEF-B725-38D1F2E29EBA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95291-A6B4-4733-A700-FABE2C5B879A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C06CC70E-ED42-4A35-B862-B0AC08F06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A2073CA7-14EB-4133-B1D9-88044279A6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532704A4-0F84-487D-9EBE-F222A80CD8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C97789B2-2414-46E9-9431-ACE515CA41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2F8BA826-60D0-443E-B11E-52A3006E1F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576BED5C-8B93-4397-B006-2D9F37D794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CF28A452-9C9E-4629-B1F5-78A9C492F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C2670E48-624B-444A-8927-73B61C25A4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5AF32A51-DCB7-4A6F-B9C5-FDA85EA2FE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A5431BAD-2820-4F74-B651-B52E47D3CC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4A5C00E3-9E85-48F5-9A51-62C445BC7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64F85557-BB36-4DED-8CC3-C453320A6B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4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4-</a:t>
            </a:r>
            <a:fld id="{89B9BA93-89EB-4DAB-B922-F5B83478D4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0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83D604E-DE61-46B3-B14C-18DF278FEBD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1141413" y="931863"/>
            <a:ext cx="77438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  </a:t>
            </a:r>
            <a:r>
              <a:rPr kumimoji="0" lang="en-US" altLang="ko-KR" sz="2000" b="1" i="1" dirty="0">
                <a:latin typeface="Arial" charset="0"/>
              </a:rPr>
              <a:t>Initialization:</a:t>
            </a:r>
            <a:r>
              <a:rPr kumimoji="0" lang="en-US" altLang="ko-KR" sz="2000" dirty="0">
                <a:latin typeface="Arial" charset="0"/>
              </a:rPr>
              <a:t>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2    N</a:t>
            </a:r>
            <a:r>
              <a:rPr kumimoji="0" lang="en-US" altLang="ko-KR" sz="2000" dirty="0">
                <a:latin typeface="Arial" charset="0"/>
                <a:cs typeface="Arial" charset="0"/>
              </a:rPr>
              <a:t>'</a:t>
            </a:r>
            <a:r>
              <a:rPr kumimoji="0" lang="en-US" altLang="ko-KR" sz="2000" dirty="0">
                <a:latin typeface="Arial" charset="0"/>
              </a:rPr>
              <a:t> = {u}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3    for all nodes v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4      if v adjacent to u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5          then D(v) = c(</a:t>
            </a:r>
            <a:r>
              <a:rPr kumimoji="0" lang="en-US" altLang="ko-KR" sz="2000" dirty="0" err="1">
                <a:latin typeface="Arial" charset="0"/>
              </a:rPr>
              <a:t>u,v</a:t>
            </a:r>
            <a:r>
              <a:rPr kumimoji="0" lang="en-US" altLang="ko-KR" sz="2000" dirty="0">
                <a:latin typeface="Arial" charset="0"/>
              </a:rPr>
              <a:t>)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6      else D(v) = ∞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7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8   </a:t>
            </a:r>
            <a:r>
              <a:rPr kumimoji="0" lang="en-US" altLang="ko-KR" sz="2000" b="1" i="1" dirty="0">
                <a:latin typeface="Arial" charset="0"/>
              </a:rPr>
              <a:t>Loop</a:t>
            </a:r>
            <a:r>
              <a:rPr kumimoji="0" lang="en-US" altLang="ko-KR" sz="2000" i="1" dirty="0">
                <a:latin typeface="Arial" charset="0"/>
              </a:rPr>
              <a:t> </a:t>
            </a:r>
            <a:endParaRPr kumimoji="0" lang="en-US" altLang="ko-KR" sz="2000" dirty="0">
              <a:latin typeface="Arial" charset="0"/>
            </a:endParaRP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9     find w not in N' such that D(w) is a minimum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10    add w to N'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11    update D(v) for all v adjacent to w and not in N' : </a:t>
            </a:r>
          </a:p>
          <a:p>
            <a:pPr marL="457200" indent="-457200" eaLnBrk="0" latinLnBrk="0" hangingPunct="0">
              <a:buFontTx/>
              <a:buAutoNum type="arabicPlain" startAt="12"/>
              <a:defRPr/>
            </a:pPr>
            <a:r>
              <a:rPr kumimoji="0" lang="en-US" altLang="ko-KR" sz="2000" dirty="0">
                <a:solidFill>
                  <a:srgbClr val="FF0000"/>
                </a:solidFill>
                <a:latin typeface="Arial" charset="0"/>
              </a:rPr>
              <a:t>D(v) = min( D(v), D(w) + c(</a:t>
            </a:r>
            <a:r>
              <a:rPr kumimoji="0" lang="en-US" altLang="ko-KR" sz="2000" dirty="0" err="1">
                <a:solidFill>
                  <a:srgbClr val="FF0000"/>
                </a:solidFill>
                <a:latin typeface="Arial" charset="0"/>
              </a:rPr>
              <a:t>w,v</a:t>
            </a:r>
            <a:r>
              <a:rPr kumimoji="0" lang="en-US" altLang="ko-KR" sz="2000" dirty="0">
                <a:solidFill>
                  <a:srgbClr val="FF0000"/>
                </a:solidFill>
                <a:latin typeface="Arial" charset="0"/>
              </a:rPr>
              <a:t>) ) </a:t>
            </a:r>
          </a:p>
          <a:p>
            <a:pPr marL="457200" indent="-457200" eaLnBrk="0" latinLnBrk="0" hangingPunct="0">
              <a:buFontTx/>
              <a:buAutoNum type="arabicPlain" startAt="12"/>
              <a:defRPr/>
            </a:pPr>
            <a:r>
              <a:rPr kumimoji="0" lang="en-US" altLang="ko-KR" sz="2000" dirty="0">
                <a:solidFill>
                  <a:srgbClr val="FF0000"/>
                </a:solidFill>
                <a:latin typeface="Arial" charset="0"/>
              </a:rPr>
              <a:t> /* compare the cost of existing path to the one of the new path</a:t>
            </a:r>
          </a:p>
          <a:p>
            <a:pPr marL="457200" indent="-457200" eaLnBrk="0" latinLnBrk="0" hangingPunct="0">
              <a:buFontTx/>
              <a:buAutoNum type="arabicPlain" startAt="12"/>
              <a:defRPr/>
            </a:pPr>
            <a:r>
              <a:rPr kumimoji="0" lang="en-US" altLang="ko-KR" sz="2000" dirty="0">
                <a:solidFill>
                  <a:srgbClr val="FF0000"/>
                </a:solidFill>
                <a:latin typeface="Arial" charset="0"/>
              </a:rPr>
              <a:t>Including the intermediate node w */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13    /* new cost to v is either old cost to v or known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14     shortest path cost to w plus cost from w to v */ </a:t>
            </a:r>
          </a:p>
          <a:p>
            <a:pPr eaLnBrk="0" latinLnBrk="0" hangingPunct="0">
              <a:defRPr/>
            </a:pPr>
            <a:r>
              <a:rPr kumimoji="0" lang="en-US" altLang="ko-KR" sz="2000" dirty="0">
                <a:latin typeface="Arial" charset="0"/>
              </a:rPr>
              <a:t>15  </a:t>
            </a:r>
            <a:r>
              <a:rPr kumimoji="0" lang="en-US" altLang="ko-KR" sz="2000" b="1" i="1" dirty="0">
                <a:latin typeface="Arial" charset="0"/>
              </a:rPr>
              <a:t>until all nodes in N'</a:t>
            </a:r>
            <a:r>
              <a:rPr kumimoji="0" lang="en-US" altLang="ko-KR" sz="2000" dirty="0">
                <a:latin typeface="Arial" charset="0"/>
              </a:rPr>
              <a:t> </a:t>
            </a:r>
          </a:p>
        </p:txBody>
      </p:sp>
      <p:sp>
        <p:nvSpPr>
          <p:cNvPr id="1126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AA14B24-C955-4C12-B063-C76E4363BFB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12788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Dijsktra’s Algorithm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11270" name="Freeform 4"/>
          <p:cNvSpPr>
            <a:spLocks/>
          </p:cNvSpPr>
          <p:nvPr/>
        </p:nvSpPr>
        <p:spPr bwMode="auto">
          <a:xfrm>
            <a:off x="600075" y="301625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229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4536A2F-A648-4A88-B8C2-D390FFED56E6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Dijkstra’s algorithm: example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Step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0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1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2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3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4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5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N</a:t>
            </a:r>
            <a:r>
              <a:rPr kumimoji="0" lang="en-US" altLang="ko-KR" sz="2000">
                <a:latin typeface="Arial" charset="0"/>
                <a:cs typeface="Arial" charset="0"/>
              </a:rPr>
              <a:t>'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ux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uxy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uxyv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uxyvw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uxyvwz</a:t>
            </a: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D(v),p(v)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2,u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2,u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2,u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D(w),p(w)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5,u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4,x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3,y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3,y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D(x),p(x)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1,u</a:t>
            </a: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D(y),p(y)</a:t>
            </a:r>
          </a:p>
          <a:p>
            <a:pPr algn="r" eaLnBrk="0" latinLnBrk="0" hangingPunct="0"/>
            <a:r>
              <a:rPr kumimoji="0" lang="en-US" altLang="ko-KR" sz="2000">
                <a:cs typeface="Arial" charset="0"/>
              </a:rPr>
              <a:t>∞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2,x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D(z),p(z)</a:t>
            </a:r>
          </a:p>
          <a:p>
            <a:pPr algn="r" eaLnBrk="0" latinLnBrk="0" hangingPunct="0"/>
            <a:r>
              <a:rPr kumimoji="0" lang="en-US" altLang="ko-KR"/>
              <a:t>∞ </a:t>
            </a:r>
            <a:endParaRPr kumimoji="0" lang="en-US" altLang="ko-KR" sz="2000">
              <a:latin typeface="Arial" charset="0"/>
            </a:endParaRPr>
          </a:p>
          <a:p>
            <a:pPr algn="r" eaLnBrk="0" latinLnBrk="0" hangingPunct="0"/>
            <a:r>
              <a:rPr kumimoji="0" lang="en-US" altLang="ko-KR"/>
              <a:t>∞ </a:t>
            </a:r>
            <a:endParaRPr kumimoji="0" lang="en-US" altLang="ko-KR" sz="2000">
              <a:latin typeface="Arial" charset="0"/>
            </a:endParaRP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4,y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4,y</a:t>
            </a:r>
          </a:p>
          <a:p>
            <a:pPr algn="r" eaLnBrk="0" latinLnBrk="0" hangingPunct="0"/>
            <a:r>
              <a:rPr kumimoji="0" lang="en-US" altLang="ko-KR" sz="2000">
                <a:latin typeface="Arial" charset="0"/>
              </a:rPr>
              <a:t>4,y</a:t>
            </a:r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06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12312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15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18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19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20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23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24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25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28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29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30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33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34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35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38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39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40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2343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2344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53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237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80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u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4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237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78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y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5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2375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76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x</a:t>
                </a:r>
              </a:p>
            </p:txBody>
          </p:sp>
        </p:grpSp>
        <p:grpSp>
          <p:nvGrpSpPr>
            <p:cNvPr id="12356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2373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74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w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7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2371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72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v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8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2369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2370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z</a:t>
                </a:r>
              </a:p>
            </p:txBody>
          </p:sp>
        </p:grpSp>
        <p:sp>
          <p:nvSpPr>
            <p:cNvPr id="12359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0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1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2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3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4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5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6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7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2368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</p:grpSp>
      <p:sp>
        <p:nvSpPr>
          <p:cNvPr id="465052" name="Line 15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53" name="Line 15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54" name="Line 15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55" name="Line 15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5056" name="Line 16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052" grpId="0" animBg="1"/>
      <p:bldP spid="465053" grpId="0" animBg="1"/>
      <p:bldP spid="465054" grpId="0" animBg="1"/>
      <p:bldP spid="465055" grpId="0" animBg="1"/>
      <p:bldP spid="4650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331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A903FF59-6876-42A7-BC0A-752B0D1C1006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Dijkstra’s algorithm: example (2) </a:t>
            </a:r>
          </a:p>
        </p:txBody>
      </p:sp>
      <p:grpSp>
        <p:nvGrpSpPr>
          <p:cNvPr id="13317" name="Group 77"/>
          <p:cNvGrpSpPr>
            <a:grpSpLocks/>
          </p:cNvGrpSpPr>
          <p:nvPr/>
        </p:nvGrpSpPr>
        <p:grpSpPr bwMode="auto">
          <a:xfrm>
            <a:off x="2198688" y="2043113"/>
            <a:ext cx="3244850" cy="1500187"/>
            <a:chOff x="1385" y="1287"/>
            <a:chExt cx="2044" cy="945"/>
          </a:xfrm>
        </p:grpSpPr>
        <p:sp>
          <p:nvSpPr>
            <p:cNvPr id="13335" name="Freeform 7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Oval 8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37" name="Line 9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10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Rectangle 11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40" name="Oval 12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41" name="Oval 13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42" name="Line 14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15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Rectangle 16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45" name="Oval 17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46" name="Oval 18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47" name="Line 19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20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Rectangle 21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50" name="Oval 22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51" name="Oval 23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52" name="Line 24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25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Rectangle 26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55" name="Oval 27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56" name="Oval 28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30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Rectangle 31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60" name="Oval 32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61" name="Oval 33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62" name="Line 34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35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Rectangle 36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3365" name="Oval 37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3366" name="Freeform 38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Freeform 41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Freeform 42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9" name="Freeform 43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70" name="Group 47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13386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87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u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71" name="Group 50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13384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85" name="Text Box 52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y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72" name="Group 53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13382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83" name="Text Box 55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x</a:t>
                </a:r>
              </a:p>
            </p:txBody>
          </p:sp>
        </p:grpSp>
        <p:grpSp>
          <p:nvGrpSpPr>
            <p:cNvPr id="13373" name="Group 56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13380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81" name="Text Box 58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w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74" name="Group 59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13378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79" name="Text Box 61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v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75" name="Group 62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13376" name="Rectangle 6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3377" name="Text Box 64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z</a:t>
                </a:r>
              </a:p>
            </p:txBody>
          </p:sp>
        </p:grpSp>
      </p:grpSp>
      <p:sp>
        <p:nvSpPr>
          <p:cNvPr id="13318" name="Text Box 76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13319" name="Group 100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13321" name="Line 7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2" name="Line 8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" name="Text Box 8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v</a:t>
              </a:r>
            </a:p>
          </p:txBody>
        </p:sp>
        <p:sp>
          <p:nvSpPr>
            <p:cNvPr id="13324" name="Text Box 8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</a:t>
              </a:r>
            </a:p>
          </p:txBody>
        </p:sp>
        <p:sp>
          <p:nvSpPr>
            <p:cNvPr id="13325" name="Text Box 90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y</a:t>
              </a:r>
            </a:p>
          </p:txBody>
        </p:sp>
        <p:sp>
          <p:nvSpPr>
            <p:cNvPr id="13326" name="Text Box 91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w</a:t>
              </a:r>
            </a:p>
          </p:txBody>
        </p:sp>
        <p:sp>
          <p:nvSpPr>
            <p:cNvPr id="13327" name="Text Box 92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z</a:t>
              </a:r>
            </a:p>
          </p:txBody>
        </p:sp>
        <p:sp>
          <p:nvSpPr>
            <p:cNvPr id="13328" name="Text Box 93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(u,v)</a:t>
              </a:r>
            </a:p>
          </p:txBody>
        </p:sp>
        <p:sp>
          <p:nvSpPr>
            <p:cNvPr id="13329" name="Text Box 94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(u,x)</a:t>
              </a:r>
            </a:p>
          </p:txBody>
        </p:sp>
        <p:sp>
          <p:nvSpPr>
            <p:cNvPr id="13330" name="Text Box 95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(u,x)</a:t>
              </a:r>
            </a:p>
          </p:txBody>
        </p:sp>
        <p:sp>
          <p:nvSpPr>
            <p:cNvPr id="13331" name="Text Box 96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(u,x)</a:t>
              </a:r>
            </a:p>
          </p:txBody>
        </p:sp>
        <p:sp>
          <p:nvSpPr>
            <p:cNvPr id="13332" name="Text Box 97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(u,x)</a:t>
              </a:r>
            </a:p>
          </p:txBody>
        </p:sp>
        <p:sp>
          <p:nvSpPr>
            <p:cNvPr id="13333" name="Text Box 98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destination</a:t>
              </a:r>
            </a:p>
          </p:txBody>
        </p:sp>
        <p:sp>
          <p:nvSpPr>
            <p:cNvPr id="13334" name="Text Box 99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link</a:t>
              </a:r>
            </a:p>
          </p:txBody>
        </p:sp>
      </p:grpSp>
      <p:sp>
        <p:nvSpPr>
          <p:cNvPr id="13320" name="Text Box 101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u="sng">
                <a:solidFill>
                  <a:srgbClr val="FF0000"/>
                </a:solidFill>
              </a:rPr>
              <a:t>Resulting forwarding table in 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2B76BD97-019E-4842-B9EA-C3F997394B3B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Dijkstra’s algorithm, discussion (1)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71600"/>
            <a:ext cx="8047038" cy="1993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Algorithm complexity: </a:t>
            </a:r>
            <a:r>
              <a:rPr lang="en-US" altLang="ko-KR" sz="2400" smtClean="0">
                <a:ea typeface="굴림" charset="-127"/>
              </a:rPr>
              <a:t>n nodes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sz="2400" smtClean="0">
                <a:ea typeface="굴림" charset="-127"/>
              </a:rPr>
              <a:t>each iteration: need to check all nodes, w, not in N’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sz="2400" smtClean="0">
                <a:ea typeface="굴림" charset="-127"/>
              </a:rPr>
              <a:t>n(n+1)/2 comparisons: O(n</a:t>
            </a:r>
            <a:r>
              <a:rPr lang="en-US" altLang="ko-KR" sz="2400" baseline="30000" smtClean="0">
                <a:ea typeface="굴림" charset="-127"/>
              </a:rPr>
              <a:t>2</a:t>
            </a:r>
            <a:r>
              <a:rPr lang="en-US" altLang="ko-KR" sz="2400" smtClean="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sz="2400" smtClean="0">
                <a:ea typeface="굴림" charset="-127"/>
              </a:rPr>
              <a:t>more efficient implementations possible: O(nlogn)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Discussion (2): </a:t>
            </a:r>
            <a:br>
              <a:rPr lang="en-US" altLang="zh-CN" sz="3200" dirty="0" smtClean="0">
                <a:ea typeface="宋体" charset="-122"/>
              </a:rPr>
            </a:br>
            <a:r>
              <a:rPr lang="en-US" altLang="zh-CN" sz="3200" dirty="0" smtClean="0">
                <a:ea typeface="宋体" charset="-122"/>
              </a:rPr>
              <a:t>Pathology of Link State algorithm</a:t>
            </a:r>
            <a:endParaRPr lang="zh-CN" altLang="en-US" sz="3200" dirty="0" smtClean="0">
              <a:ea typeface="宋体" charset="-122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4-</a:t>
            </a:r>
            <a:fld id="{254A313B-42CF-4397-A8C7-4A67AB56D4C3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713" y="1508125"/>
            <a:ext cx="8582025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ko-KR" sz="2400" kern="0" dirty="0">
                <a:solidFill>
                  <a:srgbClr val="FF0000"/>
                </a:solidFill>
                <a:latin typeface="+mn-lt"/>
              </a:rPr>
              <a:t>Oscillations possible </a:t>
            </a:r>
            <a:r>
              <a:rPr kumimoji="0" lang="en-US" altLang="ko-KR" sz="2400" kern="0" dirty="0">
                <a:solidFill>
                  <a:schemeClr val="accent2"/>
                </a:solidFill>
                <a:latin typeface="+mn-lt"/>
              </a:rPr>
              <a:t>(with congestion-sensitive routing)</a:t>
            </a:r>
            <a:r>
              <a:rPr kumimoji="0" lang="en-US" altLang="ko-KR" sz="2400" kern="0" dirty="0">
                <a:solidFill>
                  <a:srgbClr val="FF0000"/>
                </a:solidFill>
                <a:latin typeface="+mn-lt"/>
              </a:rPr>
              <a:t>:</a:t>
            </a:r>
            <a:endParaRPr kumimoji="0" lang="en-US" altLang="ko-KR" sz="2400" kern="0" dirty="0">
              <a:latin typeface="+mn-lt"/>
            </a:endParaRPr>
          </a:p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e.g., link cost = amount of carried traffic </a:t>
            </a:r>
          </a:p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=&gt; link cost is asymmetric</a:t>
            </a:r>
          </a:p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i.e., c(</a:t>
            </a:r>
            <a:r>
              <a:rPr kumimoji="0" lang="en-US" altLang="ko-KR" sz="2400" kern="0" dirty="0" err="1">
                <a:latin typeface="+mn-lt"/>
              </a:rPr>
              <a:t>u,v</a:t>
            </a:r>
            <a:r>
              <a:rPr kumimoji="0" lang="en-US" altLang="ko-KR" sz="2400" kern="0" dirty="0">
                <a:latin typeface="+mn-lt"/>
              </a:rPr>
              <a:t>) = c(</a:t>
            </a:r>
            <a:r>
              <a:rPr kumimoji="0" lang="en-US" altLang="ko-KR" sz="2400" kern="0" dirty="0" err="1">
                <a:latin typeface="+mn-lt"/>
              </a:rPr>
              <a:t>v,u</a:t>
            </a:r>
            <a:r>
              <a:rPr kumimoji="0" lang="en-US" altLang="ko-KR" sz="2400" kern="0" dirty="0">
                <a:latin typeface="+mn-lt"/>
              </a:rPr>
              <a:t>) only if </a:t>
            </a:r>
            <a:r>
              <a:rPr lang="en-US" altLang="zh-CN" sz="2400" dirty="0"/>
              <a:t>the load carried on both directions on the link 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 is the same</a:t>
            </a:r>
            <a:endParaRPr kumimoji="0" lang="en-US" altLang="ko-KR" sz="2400" kern="0" dirty="0">
              <a:latin typeface="+mn-lt"/>
            </a:endParaRP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60363" y="3868738"/>
            <a:ext cx="8478837" cy="2605087"/>
            <a:chOff x="252" y="2691"/>
            <a:chExt cx="5341" cy="1641"/>
          </a:xfrm>
        </p:grpSpPr>
        <p:sp>
          <p:nvSpPr>
            <p:cNvPr id="15371" name="Freeform 5"/>
            <p:cNvSpPr>
              <a:spLocks/>
            </p:cNvSpPr>
            <p:nvPr/>
          </p:nvSpPr>
          <p:spPr bwMode="auto">
            <a:xfrm>
              <a:off x="281" y="2691"/>
              <a:ext cx="1242" cy="854"/>
            </a:xfrm>
            <a:custGeom>
              <a:avLst/>
              <a:gdLst>
                <a:gd name="T0" fmla="*/ 1 w 1242"/>
                <a:gd name="T1" fmla="*/ 381 h 854"/>
                <a:gd name="T2" fmla="*/ 169 w 1242"/>
                <a:gd name="T3" fmla="*/ 162 h 854"/>
                <a:gd name="T4" fmla="*/ 487 w 1242"/>
                <a:gd name="T5" fmla="*/ 18 h 854"/>
                <a:gd name="T6" fmla="*/ 823 w 1242"/>
                <a:gd name="T7" fmla="*/ 30 h 854"/>
                <a:gd name="T8" fmla="*/ 1183 w 1242"/>
                <a:gd name="T9" fmla="*/ 261 h 854"/>
                <a:gd name="T10" fmla="*/ 1177 w 1242"/>
                <a:gd name="T11" fmla="*/ 609 h 854"/>
                <a:gd name="T12" fmla="*/ 928 w 1242"/>
                <a:gd name="T13" fmla="*/ 780 h 854"/>
                <a:gd name="T14" fmla="*/ 448 w 1242"/>
                <a:gd name="T15" fmla="*/ 837 h 854"/>
                <a:gd name="T16" fmla="*/ 178 w 1242"/>
                <a:gd name="T17" fmla="*/ 675 h 854"/>
                <a:gd name="T18" fmla="*/ 1 w 1242"/>
                <a:gd name="T19" fmla="*/ 38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854"/>
                <a:gd name="T32" fmla="*/ 1242 w 1242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854">
                  <a:moveTo>
                    <a:pt x="1" y="381"/>
                  </a:moveTo>
                  <a:cubicBezTo>
                    <a:pt x="0" y="296"/>
                    <a:pt x="88" y="222"/>
                    <a:pt x="169" y="162"/>
                  </a:cubicBezTo>
                  <a:cubicBezTo>
                    <a:pt x="250" y="102"/>
                    <a:pt x="378" y="40"/>
                    <a:pt x="487" y="18"/>
                  </a:cubicBezTo>
                  <a:cubicBezTo>
                    <a:pt x="616" y="6"/>
                    <a:pt x="685" y="0"/>
                    <a:pt x="823" y="30"/>
                  </a:cubicBezTo>
                  <a:cubicBezTo>
                    <a:pt x="961" y="60"/>
                    <a:pt x="1121" y="165"/>
                    <a:pt x="1183" y="261"/>
                  </a:cubicBezTo>
                  <a:cubicBezTo>
                    <a:pt x="1242" y="357"/>
                    <a:pt x="1219" y="523"/>
                    <a:pt x="1177" y="609"/>
                  </a:cubicBezTo>
                  <a:cubicBezTo>
                    <a:pt x="1135" y="695"/>
                    <a:pt x="1049" y="742"/>
                    <a:pt x="928" y="780"/>
                  </a:cubicBezTo>
                  <a:cubicBezTo>
                    <a:pt x="807" y="818"/>
                    <a:pt x="573" y="854"/>
                    <a:pt x="448" y="837"/>
                  </a:cubicBezTo>
                  <a:cubicBezTo>
                    <a:pt x="323" y="820"/>
                    <a:pt x="252" y="751"/>
                    <a:pt x="178" y="675"/>
                  </a:cubicBezTo>
                  <a:cubicBezTo>
                    <a:pt x="104" y="599"/>
                    <a:pt x="2" y="466"/>
                    <a:pt x="1" y="3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Freeform 6"/>
            <p:cNvSpPr>
              <a:spLocks/>
            </p:cNvSpPr>
            <p:nvPr/>
          </p:nvSpPr>
          <p:spPr bwMode="auto">
            <a:xfrm>
              <a:off x="534" y="2904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73" name="Group 7"/>
            <p:cNvGrpSpPr>
              <a:grpSpLocks/>
            </p:cNvGrpSpPr>
            <p:nvPr/>
          </p:nvGrpSpPr>
          <p:grpSpPr bwMode="auto">
            <a:xfrm>
              <a:off x="727" y="2708"/>
              <a:ext cx="316" cy="252"/>
              <a:chOff x="1747" y="3194"/>
              <a:chExt cx="316" cy="252"/>
            </a:xfrm>
          </p:grpSpPr>
          <p:sp>
            <p:nvSpPr>
              <p:cNvPr id="15582" name="Oval 8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83" name="Line 9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84" name="Line 10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85" name="Rectangle 11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86" name="Oval 12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87" name="Group 13"/>
              <p:cNvGrpSpPr>
                <a:grpSpLocks/>
              </p:cNvGrpSpPr>
              <p:nvPr/>
            </p:nvGrpSpPr>
            <p:grpSpPr bwMode="auto">
              <a:xfrm>
                <a:off x="1791" y="3194"/>
                <a:ext cx="227" cy="252"/>
                <a:chOff x="2947" y="2429"/>
                <a:chExt cx="230" cy="252"/>
              </a:xfrm>
            </p:grpSpPr>
            <p:sp>
              <p:nvSpPr>
                <p:cNvPr id="15588" name="Rectangle 1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8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3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w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74" name="Group 16"/>
            <p:cNvGrpSpPr>
              <a:grpSpLocks/>
            </p:cNvGrpSpPr>
            <p:nvPr/>
          </p:nvGrpSpPr>
          <p:grpSpPr bwMode="auto">
            <a:xfrm>
              <a:off x="319" y="2963"/>
              <a:ext cx="316" cy="252"/>
              <a:chOff x="2221" y="3575"/>
              <a:chExt cx="316" cy="252"/>
            </a:xfrm>
          </p:grpSpPr>
          <p:sp>
            <p:nvSpPr>
              <p:cNvPr id="15574" name="Oval 17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75" name="Line 18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6" name="Line 19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7" name="Rectangle 20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78" name="Oval 21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79" name="Group 22"/>
              <p:cNvGrpSpPr>
                <a:grpSpLocks/>
              </p:cNvGrpSpPr>
              <p:nvPr/>
            </p:nvGrpSpPr>
            <p:grpSpPr bwMode="auto">
              <a:xfrm>
                <a:off x="2287" y="3575"/>
                <a:ext cx="203" cy="252"/>
                <a:chOff x="2959" y="2429"/>
                <a:chExt cx="206" cy="252"/>
              </a:xfrm>
            </p:grpSpPr>
            <p:sp>
              <p:nvSpPr>
                <p:cNvPr id="15580" name="Rectangle 2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59" y="2429"/>
                  <a:ext cx="20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75" name="Group 25"/>
            <p:cNvGrpSpPr>
              <a:grpSpLocks/>
            </p:cNvGrpSpPr>
            <p:nvPr/>
          </p:nvGrpSpPr>
          <p:grpSpPr bwMode="auto">
            <a:xfrm>
              <a:off x="719" y="3254"/>
              <a:ext cx="315" cy="252"/>
              <a:chOff x="2903" y="2888"/>
              <a:chExt cx="315" cy="252"/>
            </a:xfrm>
          </p:grpSpPr>
          <p:grpSp>
            <p:nvGrpSpPr>
              <p:cNvPr id="15565" name="Group 26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5569" name="Oval 27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70" name="Line 28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71" name="Line 29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72" name="Rectangle 30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5573" name="Oval 31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</p:grpSp>
          <p:grpSp>
            <p:nvGrpSpPr>
              <p:cNvPr id="15566" name="Group 32"/>
              <p:cNvGrpSpPr>
                <a:grpSpLocks/>
              </p:cNvGrpSpPr>
              <p:nvPr/>
            </p:nvGrpSpPr>
            <p:grpSpPr bwMode="auto">
              <a:xfrm>
                <a:off x="2963" y="2888"/>
                <a:ext cx="200" cy="252"/>
                <a:chOff x="2956" y="2429"/>
                <a:chExt cx="203" cy="252"/>
              </a:xfrm>
            </p:grpSpPr>
            <p:sp>
              <p:nvSpPr>
                <p:cNvPr id="15567" name="Rectangle 3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6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76" name="Group 35"/>
            <p:cNvGrpSpPr>
              <a:grpSpLocks/>
            </p:cNvGrpSpPr>
            <p:nvPr/>
          </p:nvGrpSpPr>
          <p:grpSpPr bwMode="auto">
            <a:xfrm>
              <a:off x="1131" y="2972"/>
              <a:ext cx="316" cy="252"/>
              <a:chOff x="2217" y="2888"/>
              <a:chExt cx="316" cy="252"/>
            </a:xfrm>
          </p:grpSpPr>
          <p:sp>
            <p:nvSpPr>
              <p:cNvPr id="15557" name="Oval 36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58" name="Line 37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59" name="Line 38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0" name="Rectangle 39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61" name="Oval 40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62" name="Group 41"/>
              <p:cNvGrpSpPr>
                <a:grpSpLocks/>
              </p:cNvGrpSpPr>
              <p:nvPr/>
            </p:nvGrpSpPr>
            <p:grpSpPr bwMode="auto">
              <a:xfrm>
                <a:off x="2275" y="2888"/>
                <a:ext cx="211" cy="252"/>
                <a:chOff x="2951" y="2429"/>
                <a:chExt cx="214" cy="252"/>
              </a:xfrm>
            </p:grpSpPr>
            <p:sp>
              <p:nvSpPr>
                <p:cNvPr id="15563" name="Rectangle 4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6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377" name="Text Box 44"/>
            <p:cNvSpPr txBox="1">
              <a:spLocks noChangeArrowheads="1"/>
            </p:cNvSpPr>
            <p:nvPr/>
          </p:nvSpPr>
          <p:spPr bwMode="auto">
            <a:xfrm>
              <a:off x="533" y="278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78" name="Freeform 45"/>
            <p:cNvSpPr>
              <a:spLocks/>
            </p:cNvSpPr>
            <p:nvPr/>
          </p:nvSpPr>
          <p:spPr bwMode="auto">
            <a:xfrm flipH="1">
              <a:off x="966" y="2904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Freeform 46"/>
            <p:cNvSpPr>
              <a:spLocks/>
            </p:cNvSpPr>
            <p:nvPr/>
          </p:nvSpPr>
          <p:spPr bwMode="auto">
            <a:xfrm flipH="1" flipV="1">
              <a:off x="975" y="3165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Freeform 47"/>
            <p:cNvSpPr>
              <a:spLocks/>
            </p:cNvSpPr>
            <p:nvPr/>
          </p:nvSpPr>
          <p:spPr bwMode="auto">
            <a:xfrm flipV="1">
              <a:off x="573" y="3159"/>
              <a:ext cx="204" cy="156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48"/>
            <p:cNvSpPr txBox="1">
              <a:spLocks noChangeArrowheads="1"/>
            </p:cNvSpPr>
            <p:nvPr/>
          </p:nvSpPr>
          <p:spPr bwMode="auto">
            <a:xfrm>
              <a:off x="1042" y="2816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auto">
            <a:xfrm>
              <a:off x="1052" y="31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auto">
            <a:xfrm>
              <a:off x="499" y="317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84" name="Line 51"/>
            <p:cNvSpPr>
              <a:spLocks noChangeShapeType="1"/>
            </p:cNvSpPr>
            <p:nvPr/>
          </p:nvSpPr>
          <p:spPr bwMode="auto">
            <a:xfrm flipV="1">
              <a:off x="870" y="3453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52"/>
            <p:cNvSpPr txBox="1">
              <a:spLocks noChangeArrowheads="1"/>
            </p:cNvSpPr>
            <p:nvPr/>
          </p:nvSpPr>
          <p:spPr bwMode="auto">
            <a:xfrm>
              <a:off x="716" y="358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 flipH="1" flipV="1">
              <a:off x="354" y="3159"/>
              <a:ext cx="3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Text Box 54"/>
            <p:cNvSpPr txBox="1">
              <a:spLocks noChangeArrowheads="1"/>
            </p:cNvSpPr>
            <p:nvPr/>
          </p:nvSpPr>
          <p:spPr bwMode="auto">
            <a:xfrm>
              <a:off x="252" y="334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 flipV="1">
              <a:off x="1311" y="3180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Text Box 56"/>
            <p:cNvSpPr txBox="1">
              <a:spLocks noChangeArrowheads="1"/>
            </p:cNvSpPr>
            <p:nvPr/>
          </p:nvSpPr>
          <p:spPr bwMode="auto">
            <a:xfrm>
              <a:off x="1218" y="341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90" name="Freeform 57"/>
            <p:cNvSpPr>
              <a:spLocks/>
            </p:cNvSpPr>
            <p:nvPr/>
          </p:nvSpPr>
          <p:spPr bwMode="auto">
            <a:xfrm flipH="1" flipV="1">
              <a:off x="915" y="3138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Freeform 58"/>
            <p:cNvSpPr>
              <a:spLocks/>
            </p:cNvSpPr>
            <p:nvPr/>
          </p:nvSpPr>
          <p:spPr bwMode="auto">
            <a:xfrm flipH="1">
              <a:off x="630" y="3144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Text Box 59"/>
            <p:cNvSpPr txBox="1">
              <a:spLocks noChangeArrowheads="1"/>
            </p:cNvSpPr>
            <p:nvPr/>
          </p:nvSpPr>
          <p:spPr bwMode="auto">
            <a:xfrm>
              <a:off x="679" y="303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93" name="Text Box 60"/>
            <p:cNvSpPr txBox="1">
              <a:spLocks noChangeArrowheads="1"/>
            </p:cNvSpPr>
            <p:nvPr/>
          </p:nvSpPr>
          <p:spPr bwMode="auto">
            <a:xfrm>
              <a:off x="895" y="30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394" name="Freeform 61"/>
            <p:cNvSpPr>
              <a:spLocks/>
            </p:cNvSpPr>
            <p:nvPr/>
          </p:nvSpPr>
          <p:spPr bwMode="auto">
            <a:xfrm>
              <a:off x="1692" y="2721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Freeform 62"/>
            <p:cNvSpPr>
              <a:spLocks/>
            </p:cNvSpPr>
            <p:nvPr/>
          </p:nvSpPr>
          <p:spPr bwMode="auto">
            <a:xfrm>
              <a:off x="1944" y="2934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6" name="Group 63"/>
            <p:cNvGrpSpPr>
              <a:grpSpLocks/>
            </p:cNvGrpSpPr>
            <p:nvPr/>
          </p:nvGrpSpPr>
          <p:grpSpPr bwMode="auto">
            <a:xfrm>
              <a:off x="2137" y="2738"/>
              <a:ext cx="316" cy="252"/>
              <a:chOff x="1747" y="3194"/>
              <a:chExt cx="316" cy="252"/>
            </a:xfrm>
          </p:grpSpPr>
          <p:sp>
            <p:nvSpPr>
              <p:cNvPr id="15549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50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51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52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53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54" name="Group 69"/>
              <p:cNvGrpSpPr>
                <a:grpSpLocks/>
              </p:cNvGrpSpPr>
              <p:nvPr/>
            </p:nvGrpSpPr>
            <p:grpSpPr bwMode="auto">
              <a:xfrm>
                <a:off x="1791" y="3194"/>
                <a:ext cx="227" cy="252"/>
                <a:chOff x="2947" y="2429"/>
                <a:chExt cx="230" cy="252"/>
              </a:xfrm>
            </p:grpSpPr>
            <p:sp>
              <p:nvSpPr>
                <p:cNvPr id="15555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3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w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97" name="Group 72"/>
            <p:cNvGrpSpPr>
              <a:grpSpLocks/>
            </p:cNvGrpSpPr>
            <p:nvPr/>
          </p:nvGrpSpPr>
          <p:grpSpPr bwMode="auto">
            <a:xfrm>
              <a:off x="1729" y="2993"/>
              <a:ext cx="316" cy="252"/>
              <a:chOff x="2221" y="3575"/>
              <a:chExt cx="316" cy="252"/>
            </a:xfrm>
          </p:grpSpPr>
          <p:sp>
            <p:nvSpPr>
              <p:cNvPr id="15541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42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43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44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45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46" name="Group 78"/>
              <p:cNvGrpSpPr>
                <a:grpSpLocks/>
              </p:cNvGrpSpPr>
              <p:nvPr/>
            </p:nvGrpSpPr>
            <p:grpSpPr bwMode="auto">
              <a:xfrm>
                <a:off x="2284" y="3575"/>
                <a:ext cx="203" cy="252"/>
                <a:chOff x="2955" y="2429"/>
                <a:chExt cx="206" cy="252"/>
              </a:xfrm>
            </p:grpSpPr>
            <p:sp>
              <p:nvSpPr>
                <p:cNvPr id="15547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98" name="Group 81"/>
            <p:cNvGrpSpPr>
              <a:grpSpLocks/>
            </p:cNvGrpSpPr>
            <p:nvPr/>
          </p:nvGrpSpPr>
          <p:grpSpPr bwMode="auto">
            <a:xfrm>
              <a:off x="2129" y="3284"/>
              <a:ext cx="315" cy="252"/>
              <a:chOff x="2903" y="2888"/>
              <a:chExt cx="315" cy="252"/>
            </a:xfrm>
          </p:grpSpPr>
          <p:grpSp>
            <p:nvGrpSpPr>
              <p:cNvPr id="15532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5536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37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8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39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5540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</p:grpSp>
          <p:grpSp>
            <p:nvGrpSpPr>
              <p:cNvPr id="15533" name="Group 88"/>
              <p:cNvGrpSpPr>
                <a:grpSpLocks/>
              </p:cNvGrpSpPr>
              <p:nvPr/>
            </p:nvGrpSpPr>
            <p:grpSpPr bwMode="auto">
              <a:xfrm>
                <a:off x="2962" y="2888"/>
                <a:ext cx="200" cy="252"/>
                <a:chOff x="2956" y="2429"/>
                <a:chExt cx="203" cy="252"/>
              </a:xfrm>
            </p:grpSpPr>
            <p:sp>
              <p:nvSpPr>
                <p:cNvPr id="15534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3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>
              <a:off x="2541" y="3002"/>
              <a:ext cx="316" cy="250"/>
              <a:chOff x="2217" y="2888"/>
              <a:chExt cx="316" cy="250"/>
            </a:xfrm>
          </p:grpSpPr>
          <p:sp>
            <p:nvSpPr>
              <p:cNvPr id="15524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25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26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27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28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29" name="Group 97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15530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3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400" name="Text Box 100"/>
            <p:cNvSpPr txBox="1">
              <a:spLocks noChangeArrowheads="1"/>
            </p:cNvSpPr>
            <p:nvPr/>
          </p:nvSpPr>
          <p:spPr bwMode="auto">
            <a:xfrm>
              <a:off x="1781" y="282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01" name="Freeform 101"/>
            <p:cNvSpPr>
              <a:spLocks/>
            </p:cNvSpPr>
            <p:nvPr/>
          </p:nvSpPr>
          <p:spPr bwMode="auto">
            <a:xfrm flipH="1">
              <a:off x="2376" y="2934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Freeform 102"/>
            <p:cNvSpPr>
              <a:spLocks/>
            </p:cNvSpPr>
            <p:nvPr/>
          </p:nvSpPr>
          <p:spPr bwMode="auto">
            <a:xfrm flipH="1" flipV="1">
              <a:off x="2385" y="3195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Freeform 103"/>
            <p:cNvSpPr>
              <a:spLocks/>
            </p:cNvSpPr>
            <p:nvPr/>
          </p:nvSpPr>
          <p:spPr bwMode="auto">
            <a:xfrm flipV="1">
              <a:off x="1983" y="3189"/>
              <a:ext cx="204" cy="156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Text Box 104"/>
            <p:cNvSpPr txBox="1">
              <a:spLocks noChangeArrowheads="1"/>
            </p:cNvSpPr>
            <p:nvPr/>
          </p:nvSpPr>
          <p:spPr bwMode="auto">
            <a:xfrm>
              <a:off x="2514" y="284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05" name="Text Box 105"/>
            <p:cNvSpPr txBox="1">
              <a:spLocks noChangeArrowheads="1"/>
            </p:cNvSpPr>
            <p:nvPr/>
          </p:nvSpPr>
          <p:spPr bwMode="auto">
            <a:xfrm>
              <a:off x="2458" y="319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06" name="Text Box 106"/>
            <p:cNvSpPr txBox="1">
              <a:spLocks noChangeArrowheads="1"/>
            </p:cNvSpPr>
            <p:nvPr/>
          </p:nvSpPr>
          <p:spPr bwMode="auto">
            <a:xfrm>
              <a:off x="1909" y="320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07" name="Freeform 107"/>
            <p:cNvSpPr>
              <a:spLocks/>
            </p:cNvSpPr>
            <p:nvPr/>
          </p:nvSpPr>
          <p:spPr bwMode="auto">
            <a:xfrm flipH="1" flipV="1">
              <a:off x="2325" y="3168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Freeform 108"/>
            <p:cNvSpPr>
              <a:spLocks/>
            </p:cNvSpPr>
            <p:nvPr/>
          </p:nvSpPr>
          <p:spPr bwMode="auto">
            <a:xfrm flipH="1">
              <a:off x="2040" y="3174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Text Box 109"/>
            <p:cNvSpPr txBox="1">
              <a:spLocks noChangeArrowheads="1"/>
            </p:cNvSpPr>
            <p:nvPr/>
          </p:nvSpPr>
          <p:spPr bwMode="auto">
            <a:xfrm>
              <a:off x="2057" y="3062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10" name="Text Box 110"/>
            <p:cNvSpPr txBox="1">
              <a:spLocks noChangeArrowheads="1"/>
            </p:cNvSpPr>
            <p:nvPr/>
          </p:nvSpPr>
          <p:spPr bwMode="auto">
            <a:xfrm>
              <a:off x="2316" y="305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11" name="Freeform 111"/>
            <p:cNvSpPr>
              <a:spLocks/>
            </p:cNvSpPr>
            <p:nvPr/>
          </p:nvSpPr>
          <p:spPr bwMode="auto">
            <a:xfrm>
              <a:off x="3048" y="2727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Freeform 112"/>
            <p:cNvSpPr>
              <a:spLocks/>
            </p:cNvSpPr>
            <p:nvPr/>
          </p:nvSpPr>
          <p:spPr bwMode="auto">
            <a:xfrm>
              <a:off x="3300" y="2940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13" name="Group 113"/>
            <p:cNvGrpSpPr>
              <a:grpSpLocks/>
            </p:cNvGrpSpPr>
            <p:nvPr/>
          </p:nvGrpSpPr>
          <p:grpSpPr bwMode="auto">
            <a:xfrm>
              <a:off x="3493" y="2744"/>
              <a:ext cx="316" cy="250"/>
              <a:chOff x="1747" y="3194"/>
              <a:chExt cx="316" cy="250"/>
            </a:xfrm>
          </p:grpSpPr>
          <p:sp>
            <p:nvSpPr>
              <p:cNvPr id="15516" name="Oval 11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17" name="Line 11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18" name="Line 11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19" name="Rectangle 11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20" name="Oval 11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21" name="Group 119"/>
              <p:cNvGrpSpPr>
                <a:grpSpLocks/>
              </p:cNvGrpSpPr>
              <p:nvPr/>
            </p:nvGrpSpPr>
            <p:grpSpPr bwMode="auto">
              <a:xfrm>
                <a:off x="1785" y="3194"/>
                <a:ext cx="233" cy="250"/>
                <a:chOff x="2940" y="2429"/>
                <a:chExt cx="236" cy="250"/>
              </a:xfrm>
            </p:grpSpPr>
            <p:sp>
              <p:nvSpPr>
                <p:cNvPr id="155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2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w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14" name="Group 122"/>
            <p:cNvGrpSpPr>
              <a:grpSpLocks/>
            </p:cNvGrpSpPr>
            <p:nvPr/>
          </p:nvGrpSpPr>
          <p:grpSpPr bwMode="auto">
            <a:xfrm>
              <a:off x="3085" y="2999"/>
              <a:ext cx="316" cy="252"/>
              <a:chOff x="2221" y="3575"/>
              <a:chExt cx="316" cy="252"/>
            </a:xfrm>
          </p:grpSpPr>
          <p:sp>
            <p:nvSpPr>
              <p:cNvPr id="15508" name="Oval 12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509" name="Line 12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10" name="Line 12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11" name="Rectangle 12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512" name="Oval 12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513" name="Group 128"/>
              <p:cNvGrpSpPr>
                <a:grpSpLocks/>
              </p:cNvGrpSpPr>
              <p:nvPr/>
            </p:nvGrpSpPr>
            <p:grpSpPr bwMode="auto">
              <a:xfrm>
                <a:off x="2284" y="3575"/>
                <a:ext cx="203" cy="252"/>
                <a:chOff x="2955" y="2429"/>
                <a:chExt cx="206" cy="252"/>
              </a:xfrm>
            </p:grpSpPr>
            <p:sp>
              <p:nvSpPr>
                <p:cNvPr id="15514" name="Rectangle 12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1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15" name="Group 131"/>
            <p:cNvGrpSpPr>
              <a:grpSpLocks/>
            </p:cNvGrpSpPr>
            <p:nvPr/>
          </p:nvGrpSpPr>
          <p:grpSpPr bwMode="auto">
            <a:xfrm>
              <a:off x="3485" y="3290"/>
              <a:ext cx="315" cy="252"/>
              <a:chOff x="2903" y="2888"/>
              <a:chExt cx="315" cy="252"/>
            </a:xfrm>
          </p:grpSpPr>
          <p:grpSp>
            <p:nvGrpSpPr>
              <p:cNvPr id="15499" name="Group 13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5503" name="Oval 13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04" name="Line 13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5" name="Line 13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0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5507" name="Oval 13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</p:grpSp>
          <p:grpSp>
            <p:nvGrpSpPr>
              <p:cNvPr id="15500" name="Group 138"/>
              <p:cNvGrpSpPr>
                <a:grpSpLocks/>
              </p:cNvGrpSpPr>
              <p:nvPr/>
            </p:nvGrpSpPr>
            <p:grpSpPr bwMode="auto">
              <a:xfrm>
                <a:off x="2963" y="2888"/>
                <a:ext cx="200" cy="252"/>
                <a:chOff x="2956" y="2429"/>
                <a:chExt cx="203" cy="252"/>
              </a:xfrm>
            </p:grpSpPr>
            <p:sp>
              <p:nvSpPr>
                <p:cNvPr id="15501" name="Rectangle 13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502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16" name="Group 141"/>
            <p:cNvGrpSpPr>
              <a:grpSpLocks/>
            </p:cNvGrpSpPr>
            <p:nvPr/>
          </p:nvGrpSpPr>
          <p:grpSpPr bwMode="auto">
            <a:xfrm>
              <a:off x="3897" y="3008"/>
              <a:ext cx="316" cy="250"/>
              <a:chOff x="2217" y="2888"/>
              <a:chExt cx="316" cy="250"/>
            </a:xfrm>
          </p:grpSpPr>
          <p:sp>
            <p:nvSpPr>
              <p:cNvPr id="15491" name="Oval 14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492" name="Line 14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3" name="Line 14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4" name="Rectangle 14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495" name="Oval 14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496" name="Group 147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15497" name="Rectangle 14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98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417" name="Text Box 150"/>
            <p:cNvSpPr txBox="1">
              <a:spLocks noChangeArrowheads="1"/>
            </p:cNvSpPr>
            <p:nvPr/>
          </p:nvSpPr>
          <p:spPr bwMode="auto">
            <a:xfrm>
              <a:off x="3211" y="28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18" name="Freeform 151"/>
            <p:cNvSpPr>
              <a:spLocks/>
            </p:cNvSpPr>
            <p:nvPr/>
          </p:nvSpPr>
          <p:spPr bwMode="auto">
            <a:xfrm flipH="1">
              <a:off x="3732" y="2940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Freeform 152"/>
            <p:cNvSpPr>
              <a:spLocks/>
            </p:cNvSpPr>
            <p:nvPr/>
          </p:nvSpPr>
          <p:spPr bwMode="auto">
            <a:xfrm flipH="1" flipV="1">
              <a:off x="3741" y="3201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Freeform 153"/>
            <p:cNvSpPr>
              <a:spLocks/>
            </p:cNvSpPr>
            <p:nvPr/>
          </p:nvSpPr>
          <p:spPr bwMode="auto">
            <a:xfrm flipV="1">
              <a:off x="3339" y="3195"/>
              <a:ext cx="204" cy="156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Text Box 154"/>
            <p:cNvSpPr txBox="1">
              <a:spLocks noChangeArrowheads="1"/>
            </p:cNvSpPr>
            <p:nvPr/>
          </p:nvSpPr>
          <p:spPr bwMode="auto">
            <a:xfrm>
              <a:off x="3797" y="2852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22" name="Text Box 155"/>
            <p:cNvSpPr txBox="1">
              <a:spLocks noChangeArrowheads="1"/>
            </p:cNvSpPr>
            <p:nvPr/>
          </p:nvSpPr>
          <p:spPr bwMode="auto">
            <a:xfrm>
              <a:off x="3752" y="3221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23" name="Text Box 156"/>
            <p:cNvSpPr txBox="1">
              <a:spLocks noChangeArrowheads="1"/>
            </p:cNvSpPr>
            <p:nvPr/>
          </p:nvSpPr>
          <p:spPr bwMode="auto">
            <a:xfrm>
              <a:off x="3276" y="321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24" name="Freeform 157"/>
            <p:cNvSpPr>
              <a:spLocks/>
            </p:cNvSpPr>
            <p:nvPr/>
          </p:nvSpPr>
          <p:spPr bwMode="auto">
            <a:xfrm flipH="1" flipV="1">
              <a:off x="3681" y="3174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Freeform 158"/>
            <p:cNvSpPr>
              <a:spLocks/>
            </p:cNvSpPr>
            <p:nvPr/>
          </p:nvSpPr>
          <p:spPr bwMode="auto">
            <a:xfrm flipH="1">
              <a:off x="3396" y="3180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Text Box 159"/>
            <p:cNvSpPr txBox="1">
              <a:spLocks noChangeArrowheads="1"/>
            </p:cNvSpPr>
            <p:nvPr/>
          </p:nvSpPr>
          <p:spPr bwMode="auto">
            <a:xfrm>
              <a:off x="3475" y="306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27" name="Text Box 160"/>
            <p:cNvSpPr txBox="1">
              <a:spLocks noChangeArrowheads="1"/>
            </p:cNvSpPr>
            <p:nvPr/>
          </p:nvSpPr>
          <p:spPr bwMode="auto">
            <a:xfrm>
              <a:off x="3661" y="306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28" name="Freeform 161"/>
            <p:cNvSpPr>
              <a:spLocks/>
            </p:cNvSpPr>
            <p:nvPr/>
          </p:nvSpPr>
          <p:spPr bwMode="auto">
            <a:xfrm>
              <a:off x="4368" y="27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Freeform 162"/>
            <p:cNvSpPr>
              <a:spLocks/>
            </p:cNvSpPr>
            <p:nvPr/>
          </p:nvSpPr>
          <p:spPr bwMode="auto">
            <a:xfrm>
              <a:off x="4620" y="2952"/>
              <a:ext cx="246" cy="132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30" name="Group 163"/>
            <p:cNvGrpSpPr>
              <a:grpSpLocks/>
            </p:cNvGrpSpPr>
            <p:nvPr/>
          </p:nvGrpSpPr>
          <p:grpSpPr bwMode="auto">
            <a:xfrm>
              <a:off x="4813" y="2756"/>
              <a:ext cx="316" cy="252"/>
              <a:chOff x="1747" y="3194"/>
              <a:chExt cx="316" cy="252"/>
            </a:xfrm>
          </p:grpSpPr>
          <p:sp>
            <p:nvSpPr>
              <p:cNvPr id="15483" name="Oval 1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484" name="Line 1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5" name="Line 1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86" name="Rectangle 1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487" name="Oval 1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488" name="Group 169"/>
              <p:cNvGrpSpPr>
                <a:grpSpLocks/>
              </p:cNvGrpSpPr>
              <p:nvPr/>
            </p:nvGrpSpPr>
            <p:grpSpPr bwMode="auto">
              <a:xfrm>
                <a:off x="1791" y="3194"/>
                <a:ext cx="227" cy="252"/>
                <a:chOff x="2947" y="2429"/>
                <a:chExt cx="230" cy="252"/>
              </a:xfrm>
            </p:grpSpPr>
            <p:sp>
              <p:nvSpPr>
                <p:cNvPr id="15489" name="Rectangle 1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90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3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w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31" name="Group 172"/>
            <p:cNvGrpSpPr>
              <a:grpSpLocks/>
            </p:cNvGrpSpPr>
            <p:nvPr/>
          </p:nvGrpSpPr>
          <p:grpSpPr bwMode="auto">
            <a:xfrm>
              <a:off x="4405" y="3011"/>
              <a:ext cx="316" cy="252"/>
              <a:chOff x="2221" y="3575"/>
              <a:chExt cx="316" cy="252"/>
            </a:xfrm>
          </p:grpSpPr>
          <p:sp>
            <p:nvSpPr>
              <p:cNvPr id="15475" name="Oval 1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476" name="Line 1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7" name="Line 1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8" name="Rectangle 1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479" name="Oval 1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480" name="Group 178"/>
              <p:cNvGrpSpPr>
                <a:grpSpLocks/>
              </p:cNvGrpSpPr>
              <p:nvPr/>
            </p:nvGrpSpPr>
            <p:grpSpPr bwMode="auto">
              <a:xfrm>
                <a:off x="2287" y="3575"/>
                <a:ext cx="203" cy="252"/>
                <a:chOff x="2959" y="2429"/>
                <a:chExt cx="206" cy="252"/>
              </a:xfrm>
            </p:grpSpPr>
            <p:sp>
              <p:nvSpPr>
                <p:cNvPr id="1548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82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959" y="2429"/>
                  <a:ext cx="20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32" name="Group 181"/>
            <p:cNvGrpSpPr>
              <a:grpSpLocks/>
            </p:cNvGrpSpPr>
            <p:nvPr/>
          </p:nvGrpSpPr>
          <p:grpSpPr bwMode="auto">
            <a:xfrm>
              <a:off x="4805" y="3302"/>
              <a:ext cx="315" cy="252"/>
              <a:chOff x="2903" y="2888"/>
              <a:chExt cx="315" cy="252"/>
            </a:xfrm>
          </p:grpSpPr>
          <p:grpSp>
            <p:nvGrpSpPr>
              <p:cNvPr id="15466" name="Group 1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5470" name="Oval 1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71" name="Line 1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2" name="Line 1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73" name="Rectangle 1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5474" name="Oval 1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</p:grpSp>
          <p:grpSp>
            <p:nvGrpSpPr>
              <p:cNvPr id="15467" name="Group 188"/>
              <p:cNvGrpSpPr>
                <a:grpSpLocks/>
              </p:cNvGrpSpPr>
              <p:nvPr/>
            </p:nvGrpSpPr>
            <p:grpSpPr bwMode="auto">
              <a:xfrm>
                <a:off x="2963" y="2888"/>
                <a:ext cx="200" cy="252"/>
                <a:chOff x="2956" y="2429"/>
                <a:chExt cx="203" cy="252"/>
              </a:xfrm>
            </p:grpSpPr>
            <p:sp>
              <p:nvSpPr>
                <p:cNvPr id="15468" name="Rectangle 1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69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956" y="2429"/>
                  <a:ext cx="2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5433" name="Group 191"/>
            <p:cNvGrpSpPr>
              <a:grpSpLocks/>
            </p:cNvGrpSpPr>
            <p:nvPr/>
          </p:nvGrpSpPr>
          <p:grpSpPr bwMode="auto">
            <a:xfrm>
              <a:off x="5217" y="3020"/>
              <a:ext cx="316" cy="252"/>
              <a:chOff x="2217" y="2888"/>
              <a:chExt cx="316" cy="252"/>
            </a:xfrm>
          </p:grpSpPr>
          <p:sp>
            <p:nvSpPr>
              <p:cNvPr id="15458" name="Oval 1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5459" name="Line 1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0" name="Line 1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1" name="Rectangle 1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462" name="Oval 1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15463" name="Group 197"/>
              <p:cNvGrpSpPr>
                <a:grpSpLocks/>
              </p:cNvGrpSpPr>
              <p:nvPr/>
            </p:nvGrpSpPr>
            <p:grpSpPr bwMode="auto">
              <a:xfrm>
                <a:off x="2275" y="2888"/>
                <a:ext cx="211" cy="252"/>
                <a:chOff x="2951" y="2429"/>
                <a:chExt cx="214" cy="252"/>
              </a:xfrm>
            </p:grpSpPr>
            <p:sp>
              <p:nvSpPr>
                <p:cNvPr id="1546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15465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5434" name="Text Box 200"/>
            <p:cNvSpPr txBox="1">
              <a:spLocks noChangeArrowheads="1"/>
            </p:cNvSpPr>
            <p:nvPr/>
          </p:nvSpPr>
          <p:spPr bwMode="auto">
            <a:xfrm>
              <a:off x="4457" y="2843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35" name="Freeform 201"/>
            <p:cNvSpPr>
              <a:spLocks/>
            </p:cNvSpPr>
            <p:nvPr/>
          </p:nvSpPr>
          <p:spPr bwMode="auto">
            <a:xfrm flipH="1">
              <a:off x="5052" y="2952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6" name="Freeform 202"/>
            <p:cNvSpPr>
              <a:spLocks/>
            </p:cNvSpPr>
            <p:nvPr/>
          </p:nvSpPr>
          <p:spPr bwMode="auto">
            <a:xfrm flipH="1" flipV="1">
              <a:off x="5061" y="3213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7" name="Freeform 203"/>
            <p:cNvSpPr>
              <a:spLocks/>
            </p:cNvSpPr>
            <p:nvPr/>
          </p:nvSpPr>
          <p:spPr bwMode="auto">
            <a:xfrm flipV="1">
              <a:off x="4659" y="3207"/>
              <a:ext cx="204" cy="156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8" name="Text Box 204"/>
            <p:cNvSpPr txBox="1">
              <a:spLocks noChangeArrowheads="1"/>
            </p:cNvSpPr>
            <p:nvPr/>
          </p:nvSpPr>
          <p:spPr bwMode="auto">
            <a:xfrm>
              <a:off x="5190" y="286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39" name="Text Box 206"/>
            <p:cNvSpPr txBox="1">
              <a:spLocks noChangeArrowheads="1"/>
            </p:cNvSpPr>
            <p:nvPr/>
          </p:nvSpPr>
          <p:spPr bwMode="auto">
            <a:xfrm>
              <a:off x="4585" y="322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40" name="Freeform 207"/>
            <p:cNvSpPr>
              <a:spLocks/>
            </p:cNvSpPr>
            <p:nvPr/>
          </p:nvSpPr>
          <p:spPr bwMode="auto">
            <a:xfrm flipH="1" flipV="1">
              <a:off x="5001" y="3186"/>
              <a:ext cx="198" cy="144"/>
            </a:xfrm>
            <a:custGeom>
              <a:avLst/>
              <a:gdLst>
                <a:gd name="T0" fmla="*/ 0 w 342"/>
                <a:gd name="T1" fmla="*/ 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1" name="Freeform 208"/>
            <p:cNvSpPr>
              <a:spLocks/>
            </p:cNvSpPr>
            <p:nvPr/>
          </p:nvSpPr>
          <p:spPr bwMode="auto">
            <a:xfrm flipH="1">
              <a:off x="4716" y="3192"/>
              <a:ext cx="192" cy="138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Text Box 209"/>
            <p:cNvSpPr txBox="1">
              <a:spLocks noChangeArrowheads="1"/>
            </p:cNvSpPr>
            <p:nvPr/>
          </p:nvSpPr>
          <p:spPr bwMode="auto">
            <a:xfrm>
              <a:off x="4733" y="3080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1+e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43" name="Text Box 210"/>
            <p:cNvSpPr txBox="1">
              <a:spLocks noChangeArrowheads="1"/>
            </p:cNvSpPr>
            <p:nvPr/>
          </p:nvSpPr>
          <p:spPr bwMode="auto">
            <a:xfrm>
              <a:off x="4992" y="307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44" name="Text Box 211"/>
            <p:cNvSpPr txBox="1">
              <a:spLocks noChangeArrowheads="1"/>
            </p:cNvSpPr>
            <p:nvPr/>
          </p:nvSpPr>
          <p:spPr bwMode="auto">
            <a:xfrm>
              <a:off x="572" y="3755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>
                  <a:solidFill>
                    <a:schemeClr val="accent2"/>
                  </a:solidFill>
                </a:rPr>
                <a:t>initially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45" name="Text Box 212"/>
            <p:cNvSpPr txBox="1">
              <a:spLocks noChangeArrowheads="1"/>
            </p:cNvSpPr>
            <p:nvPr/>
          </p:nvSpPr>
          <p:spPr bwMode="auto">
            <a:xfrm>
              <a:off x="1458" y="3653"/>
              <a:ext cx="1469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600">
                  <a:solidFill>
                    <a:schemeClr val="accent2"/>
                  </a:solidFill>
                </a:rPr>
                <a:t>… recompute</a:t>
              </a:r>
            </a:p>
            <a:p>
              <a:pPr algn="ctr" eaLnBrk="0" latinLnBrk="0" hangingPunct="0"/>
              <a:r>
                <a:rPr kumimoji="0" lang="en-US" altLang="ko-KR" sz="1600">
                  <a:solidFill>
                    <a:schemeClr val="accent2"/>
                  </a:solidFill>
                </a:rPr>
                <a:t>Routing, x, y detect better path to w, clockwise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15446" name="Text Box 213"/>
            <p:cNvSpPr txBox="1">
              <a:spLocks noChangeArrowheads="1"/>
            </p:cNvSpPr>
            <p:nvPr/>
          </p:nvSpPr>
          <p:spPr bwMode="auto">
            <a:xfrm>
              <a:off x="3028" y="3637"/>
              <a:ext cx="124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600">
                  <a:solidFill>
                    <a:schemeClr val="accent2"/>
                  </a:solidFill>
                </a:rPr>
                <a:t>… recompute, x, y, z detect better path to w, counterclockwise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  <p:sp>
          <p:nvSpPr>
            <p:cNvPr id="15447" name="Line 215"/>
            <p:cNvSpPr>
              <a:spLocks noChangeShapeType="1"/>
            </p:cNvSpPr>
            <p:nvPr/>
          </p:nvSpPr>
          <p:spPr bwMode="auto">
            <a:xfrm flipV="1">
              <a:off x="2292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8" name="Line 216"/>
            <p:cNvSpPr>
              <a:spLocks noChangeShapeType="1"/>
            </p:cNvSpPr>
            <p:nvPr/>
          </p:nvSpPr>
          <p:spPr bwMode="auto">
            <a:xfrm flipV="1">
              <a:off x="1872" y="32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9" name="Line 217"/>
            <p:cNvSpPr>
              <a:spLocks noChangeShapeType="1"/>
            </p:cNvSpPr>
            <p:nvPr/>
          </p:nvSpPr>
          <p:spPr bwMode="auto">
            <a:xfrm flipV="1">
              <a:off x="2712" y="3204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0" name="Line 218"/>
            <p:cNvSpPr>
              <a:spLocks noChangeShapeType="1"/>
            </p:cNvSpPr>
            <p:nvPr/>
          </p:nvSpPr>
          <p:spPr bwMode="auto">
            <a:xfrm flipV="1">
              <a:off x="3237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1" name="Line 219"/>
            <p:cNvSpPr>
              <a:spLocks noChangeShapeType="1"/>
            </p:cNvSpPr>
            <p:nvPr/>
          </p:nvSpPr>
          <p:spPr bwMode="auto">
            <a:xfrm flipV="1">
              <a:off x="3654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2" name="Line 220"/>
            <p:cNvSpPr>
              <a:spLocks noChangeShapeType="1"/>
            </p:cNvSpPr>
            <p:nvPr/>
          </p:nvSpPr>
          <p:spPr bwMode="auto">
            <a:xfrm flipV="1">
              <a:off x="4071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3" name="Line 221"/>
            <p:cNvSpPr>
              <a:spLocks noChangeShapeType="1"/>
            </p:cNvSpPr>
            <p:nvPr/>
          </p:nvSpPr>
          <p:spPr bwMode="auto">
            <a:xfrm flipV="1">
              <a:off x="4566" y="32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4" name="Line 222"/>
            <p:cNvSpPr>
              <a:spLocks noChangeShapeType="1"/>
            </p:cNvSpPr>
            <p:nvPr/>
          </p:nvSpPr>
          <p:spPr bwMode="auto">
            <a:xfrm flipV="1">
              <a:off x="4977" y="35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5" name="Line 223"/>
            <p:cNvSpPr>
              <a:spLocks noChangeShapeType="1"/>
            </p:cNvSpPr>
            <p:nvPr/>
          </p:nvSpPr>
          <p:spPr bwMode="auto">
            <a:xfrm flipV="1">
              <a:off x="5388" y="3225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6" name="Text Box 206"/>
            <p:cNvSpPr txBox="1">
              <a:spLocks noChangeArrowheads="1"/>
            </p:cNvSpPr>
            <p:nvPr/>
          </p:nvSpPr>
          <p:spPr bwMode="auto">
            <a:xfrm>
              <a:off x="5161" y="322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5457" name="Text Box 213"/>
            <p:cNvSpPr txBox="1">
              <a:spLocks noChangeArrowheads="1"/>
            </p:cNvSpPr>
            <p:nvPr/>
          </p:nvSpPr>
          <p:spPr bwMode="auto">
            <a:xfrm>
              <a:off x="4346" y="3637"/>
              <a:ext cx="124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600">
                  <a:solidFill>
                    <a:schemeClr val="accent2"/>
                  </a:solidFill>
                </a:rPr>
                <a:t>x, y, z detect better path to w, clockwise</a:t>
              </a:r>
              <a:endParaRPr kumimoji="0" lang="en-US" altLang="ko-KR" sz="1600">
                <a:latin typeface="Times New Roman" pitchFamily="18" charset="0"/>
              </a:endParaRPr>
            </a:p>
          </p:txBody>
        </p:sp>
      </p:grpSp>
      <p:sp>
        <p:nvSpPr>
          <p:cNvPr id="15367" name="TextBox 227"/>
          <p:cNvSpPr txBox="1">
            <a:spLocks noChangeArrowheads="1"/>
          </p:cNvSpPr>
          <p:nvPr/>
        </p:nvSpPr>
        <p:spPr bwMode="auto">
          <a:xfrm>
            <a:off x="992188" y="3617913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Dest.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368" name="TextBox 228"/>
          <p:cNvSpPr txBox="1">
            <a:spLocks noChangeArrowheads="1"/>
          </p:cNvSpPr>
          <p:nvPr/>
        </p:nvSpPr>
        <p:spPr bwMode="auto">
          <a:xfrm>
            <a:off x="3171825" y="3617913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Dest.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369" name="TextBox 229"/>
          <p:cNvSpPr txBox="1">
            <a:spLocks noChangeArrowheads="1"/>
          </p:cNvSpPr>
          <p:nvPr/>
        </p:nvSpPr>
        <p:spPr bwMode="auto">
          <a:xfrm>
            <a:off x="5349875" y="3617913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Dest.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370" name="TextBox 230"/>
          <p:cNvSpPr txBox="1">
            <a:spLocks noChangeArrowheads="1"/>
          </p:cNvSpPr>
          <p:nvPr/>
        </p:nvSpPr>
        <p:spPr bwMode="auto">
          <a:xfrm>
            <a:off x="7421563" y="3617913"/>
            <a:ext cx="779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Dest.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63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8F71094B-51AD-49B6-ACA3-49B56D2CBD56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0951B377-C48C-4CE2-95D9-57049859F687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Distance Vector Algorithm 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501775"/>
            <a:ext cx="7953375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  <a:defRPr/>
            </a:pPr>
            <a:r>
              <a:rPr lang="en-US" altLang="ko-KR" u="sng" dirty="0" smtClean="0">
                <a:solidFill>
                  <a:srgbClr val="FF0000"/>
                </a:solidFill>
                <a:ea typeface="굴림" charset="-127"/>
              </a:rPr>
              <a:t>Bellman-Ford Equation (</a:t>
            </a:r>
            <a:r>
              <a:rPr lang="en-US" altLang="ko-KR" u="sng" dirty="0" smtClean="0">
                <a:solidFill>
                  <a:schemeClr val="accent2"/>
                </a:solidFill>
                <a:ea typeface="굴림" charset="-127"/>
              </a:rPr>
              <a:t>dynamic</a:t>
            </a:r>
            <a:r>
              <a:rPr lang="en-US" altLang="ko-KR" u="sng" dirty="0" smtClean="0">
                <a:solidFill>
                  <a:srgbClr val="FF0000"/>
                </a:solidFill>
                <a:ea typeface="굴림" charset="-127"/>
              </a:rPr>
              <a:t> programming)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Define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err="1" smtClean="0">
                <a:ea typeface="굴림" charset="-127"/>
              </a:rPr>
              <a:t>d</a:t>
            </a:r>
            <a:r>
              <a:rPr lang="en-US" altLang="ko-KR" baseline="-25000" dirty="0" err="1" smtClean="0">
                <a:ea typeface="굴림" charset="-127"/>
              </a:rPr>
              <a:t>x</a:t>
            </a:r>
            <a:r>
              <a:rPr lang="en-US" altLang="ko-KR" dirty="0" smtClean="0">
                <a:ea typeface="굴림" charset="-127"/>
              </a:rPr>
              <a:t>(y) := cost of least-cost path from x to y</a:t>
            </a: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Then</a:t>
            </a: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(y) = min {c(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x,v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) +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v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(y) }</a:t>
            </a: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where min is taken over all neighbors v of x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This equation tries to find the best neighbor sitting on the least-cost path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The equation also says that the least-cost path concatenates the least-cost sub-paths  </a:t>
            </a: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28638" y="3679825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697038" y="3998913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843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2BB3DA4-530F-41B1-A99C-60DC4BB19FDA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Bellman-Ford example </a:t>
            </a:r>
          </a:p>
        </p:txBody>
      </p:sp>
      <p:grpSp>
        <p:nvGrpSpPr>
          <p:cNvPr id="18437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8442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45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48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49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53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54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55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58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59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60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63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64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65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68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69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70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8473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18474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8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8509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10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u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4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850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08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y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850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06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x</a:t>
                </a:r>
              </a:p>
            </p:txBody>
          </p:sp>
        </p:grpSp>
        <p:grpSp>
          <p:nvGrpSpPr>
            <p:cNvPr id="18486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850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04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w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7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8501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02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v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849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18500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z</a:t>
                </a:r>
              </a:p>
            </p:txBody>
          </p:sp>
        </p:grpSp>
        <p:sp>
          <p:nvSpPr>
            <p:cNvPr id="18489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0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1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2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3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4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5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6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7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8498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</p:grpSp>
      <p:sp>
        <p:nvSpPr>
          <p:cNvPr id="18438" name="Text Box 73"/>
          <p:cNvSpPr txBox="1">
            <a:spLocks noChangeArrowheads="1"/>
          </p:cNvSpPr>
          <p:nvPr/>
        </p:nvSpPr>
        <p:spPr bwMode="auto">
          <a:xfrm>
            <a:off x="3654425" y="1776413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Clearly, d</a:t>
            </a:r>
            <a:r>
              <a:rPr kumimoji="0" lang="en-US" altLang="ko-KR" sz="2400" baseline="-25000"/>
              <a:t>v</a:t>
            </a:r>
            <a:r>
              <a:rPr kumimoji="0" lang="en-US" altLang="ko-KR" sz="2400"/>
              <a:t>(z) = 5, d</a:t>
            </a:r>
            <a:r>
              <a:rPr kumimoji="0" lang="en-US" altLang="ko-KR" sz="2400" baseline="-25000"/>
              <a:t>x</a:t>
            </a:r>
            <a:r>
              <a:rPr kumimoji="0" lang="en-US" altLang="ko-KR" sz="2400"/>
              <a:t>(z) = 3, d</a:t>
            </a:r>
            <a:r>
              <a:rPr kumimoji="0" lang="en-US" altLang="ko-KR" sz="2400" baseline="-25000"/>
              <a:t>w</a:t>
            </a:r>
            <a:r>
              <a:rPr kumimoji="0" lang="en-US" altLang="ko-KR" sz="2400"/>
              <a:t>(z) = 3</a:t>
            </a:r>
          </a:p>
        </p:txBody>
      </p:sp>
      <p:sp>
        <p:nvSpPr>
          <p:cNvPr id="18439" name="Text Box 74"/>
          <p:cNvSpPr txBox="1">
            <a:spLocks noChangeArrowheads="1"/>
          </p:cNvSpPr>
          <p:nvPr/>
        </p:nvSpPr>
        <p:spPr bwMode="auto">
          <a:xfrm>
            <a:off x="4275138" y="2935288"/>
            <a:ext cx="4057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d</a:t>
            </a:r>
            <a:r>
              <a:rPr kumimoji="0" lang="en-US" altLang="ko-KR" sz="2400" baseline="-25000"/>
              <a:t>u</a:t>
            </a:r>
            <a:r>
              <a:rPr kumimoji="0" lang="en-US" altLang="ko-KR" sz="2400"/>
              <a:t>(z) = min { c(u,v) + d</a:t>
            </a:r>
            <a:r>
              <a:rPr kumimoji="0" lang="en-US" altLang="ko-KR" sz="2400" baseline="-25000"/>
              <a:t>v</a:t>
            </a:r>
            <a:r>
              <a:rPr kumimoji="0" lang="en-US" altLang="ko-KR" sz="2400"/>
              <a:t>(z),</a:t>
            </a:r>
          </a:p>
          <a:p>
            <a:pPr eaLnBrk="0" latinLnBrk="0" hangingPunct="0"/>
            <a:r>
              <a:rPr kumimoji="0" lang="en-US" altLang="ko-KR" sz="2400"/>
              <a:t>                    c(u,x) + d</a:t>
            </a:r>
            <a:r>
              <a:rPr kumimoji="0" lang="en-US" altLang="ko-KR" sz="2400" baseline="-25000"/>
              <a:t>x</a:t>
            </a:r>
            <a:r>
              <a:rPr kumimoji="0" lang="en-US" altLang="ko-KR" sz="2400"/>
              <a:t>(z),</a:t>
            </a:r>
          </a:p>
          <a:p>
            <a:pPr eaLnBrk="0" latinLnBrk="0" hangingPunct="0"/>
            <a:r>
              <a:rPr kumimoji="0" lang="en-US" altLang="ko-KR" sz="2400"/>
              <a:t>                    c(u,w) + d</a:t>
            </a:r>
            <a:r>
              <a:rPr kumimoji="0" lang="en-US" altLang="ko-KR" sz="2400" baseline="-25000"/>
              <a:t>w</a:t>
            </a:r>
            <a:r>
              <a:rPr kumimoji="0" lang="en-US" altLang="ko-KR" sz="2400"/>
              <a:t>(z) }</a:t>
            </a:r>
          </a:p>
          <a:p>
            <a:pPr eaLnBrk="0" latinLnBrk="0" hangingPunct="0"/>
            <a:r>
              <a:rPr kumimoji="0" lang="en-US" altLang="ko-KR" sz="2400"/>
              <a:t>         = min {2 + 5,</a:t>
            </a:r>
          </a:p>
          <a:p>
            <a:pPr eaLnBrk="0" latinLnBrk="0" hangingPunct="0"/>
            <a:r>
              <a:rPr kumimoji="0" lang="en-US" altLang="ko-KR" sz="2400"/>
              <a:t>                    1 + 3,</a:t>
            </a:r>
          </a:p>
          <a:p>
            <a:pPr eaLnBrk="0" latinLnBrk="0" hangingPunct="0"/>
            <a:r>
              <a:rPr kumimoji="0" lang="en-US" altLang="ko-KR" sz="2400"/>
              <a:t>                    5 + 3}  = 4</a:t>
            </a:r>
          </a:p>
        </p:txBody>
      </p:sp>
      <p:sp>
        <p:nvSpPr>
          <p:cNvPr id="18440" name="Text Box 75"/>
          <p:cNvSpPr txBox="1">
            <a:spLocks noChangeArrowheads="1"/>
          </p:cNvSpPr>
          <p:nvPr/>
        </p:nvSpPr>
        <p:spPr bwMode="auto">
          <a:xfrm>
            <a:off x="461963" y="5332413"/>
            <a:ext cx="5997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Node that achieves minimum is next</a:t>
            </a:r>
          </a:p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hop in shortest path </a:t>
            </a:r>
            <a:r>
              <a:rPr kumimoji="0" lang="en-US" altLang="ko-KR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➜ </a:t>
            </a:r>
            <a:r>
              <a:rPr kumimoji="0" lang="en-US" altLang="ko-KR" sz="2400">
                <a:solidFill>
                  <a:srgbClr val="FF0000"/>
                </a:solidFill>
              </a:rPr>
              <a:t>forwarding table</a:t>
            </a:r>
          </a:p>
        </p:txBody>
      </p:sp>
      <p:sp>
        <p:nvSpPr>
          <p:cNvPr id="18441" name="Text Box 76"/>
          <p:cNvSpPr txBox="1">
            <a:spLocks noChangeArrowheads="1"/>
          </p:cNvSpPr>
          <p:nvPr/>
        </p:nvSpPr>
        <p:spPr bwMode="auto">
          <a:xfrm>
            <a:off x="3862388" y="247332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B-F equation says: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24BE456-4BF7-4923-A86F-1B85CB056F5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Distance Vector Algorithm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(y)</a:t>
            </a:r>
            <a:r>
              <a:rPr lang="en-US" altLang="ko-KR" dirty="0" smtClean="0">
                <a:ea typeface="굴림" charset="-127"/>
              </a:rPr>
              <a:t> =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ea typeface="굴림" charset="-127"/>
              </a:rPr>
              <a:t>estimate</a:t>
            </a:r>
            <a:r>
              <a:rPr lang="en-US" altLang="ko-KR" dirty="0" smtClean="0">
                <a:ea typeface="굴림" charset="-127"/>
              </a:rPr>
              <a:t> of least cost from x to y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Node x knows cost to each neighbor v: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c(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x,v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)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Node x maintains distance vector </a:t>
            </a:r>
            <a:r>
              <a:rPr lang="en-US" altLang="ko-KR" b="1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= [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(y): y </a:t>
            </a:r>
            <a:r>
              <a:rPr lang="ru-RU" altLang="ko-KR" dirty="0" smtClean="0">
                <a:solidFill>
                  <a:srgbClr val="FF0000"/>
                </a:solidFill>
              </a:rPr>
              <a:t>є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N ]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Node x also maintains its neighbors’ distance vectors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For each neighbor v, x maintains 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b="1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v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= [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D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charset="-127"/>
              </a:rPr>
              <a:t>v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(y): y </a:t>
            </a:r>
            <a:r>
              <a:rPr lang="ru-RU" altLang="ko-KR" dirty="0" smtClean="0">
                <a:solidFill>
                  <a:srgbClr val="FF0000"/>
                </a:solidFill>
              </a:rPr>
              <a:t>є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N ]</a:t>
            </a:r>
            <a:endParaRPr lang="en-US" altLang="ko-KR" dirty="0" smtClean="0">
              <a:ea typeface="굴림" charset="-127"/>
            </a:endParaRPr>
          </a:p>
          <a:p>
            <a:pPr>
              <a:buFont typeface="ZapfDingbats" pitchFamily="82" charset="2"/>
              <a:buNone/>
              <a:defRPr/>
            </a:pP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F4546F09-054F-4619-A2C1-220C562DB90F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Distance vector algorithm (4)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charset="-127"/>
              </a:rPr>
              <a:t>Basic idea:</a:t>
            </a:r>
            <a:r>
              <a:rPr lang="en-US" altLang="ko-KR" sz="2400" smtClean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From time-to-time, each node sends its own distance vector estimate to neighbors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Asynchronous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When a node x receives new DV estimate from neighbor, it updates its own DV using B-F equation: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757238" y="3908425"/>
            <a:ext cx="718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latinLnBrk="0" hangingPunct="0"/>
            <a:r>
              <a:rPr kumimoji="0" lang="en-US" altLang="ko-KR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kumimoji="0" lang="en-US" altLang="ko-KR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kumimoji="0" lang="en-US" altLang="ko-KR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kumimoji="0" lang="en-US" altLang="ko-KR" sz="2400" i="1">
                <a:solidFill>
                  <a:srgbClr val="FF0000"/>
                </a:solidFill>
                <a:ea typeface="Times New Roman" pitchFamily="18" charset="0"/>
                <a:cs typeface="Times" charset="0"/>
              </a:rPr>
              <a:t>←</a:t>
            </a:r>
            <a:r>
              <a:rPr kumimoji="0" lang="en-US" altLang="ko-KR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kumimoji="0" lang="en-US" altLang="ko-KR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kumimoji="0" lang="en-US" altLang="ko-KR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kumimoji="0" lang="en-US" altLang="ko-KR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kumimoji="0" lang="en-US" altLang="ko-KR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kumimoji="0" lang="en-US" altLang="ko-KR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kumimoji="0" lang="en-US" altLang="ko-KR" sz="2400" i="1">
                <a:solidFill>
                  <a:srgbClr val="FF0000"/>
                </a:solidFill>
              </a:rPr>
              <a:t> N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dirty="0"/>
              <a:t>Under natural conditions, the estimate </a:t>
            </a:r>
            <a:r>
              <a:rPr kumimoji="0" lang="en-US" altLang="ko-KR" sz="2400" i="1" dirty="0" err="1">
                <a:cs typeface="Times New Roman" pitchFamily="18" charset="0"/>
              </a:rPr>
              <a:t>D</a:t>
            </a:r>
            <a:r>
              <a:rPr kumimoji="0" lang="en-US" altLang="ko-KR" sz="2400" i="1" baseline="-30000" dirty="0" err="1">
                <a:cs typeface="Times New Roman" pitchFamily="18" charset="0"/>
              </a:rPr>
              <a:t>x</a:t>
            </a:r>
            <a:r>
              <a:rPr kumimoji="0" lang="en-US" altLang="ko-KR" sz="2400" i="1" dirty="0">
                <a:cs typeface="Times New Roman" pitchFamily="18" charset="0"/>
              </a:rPr>
              <a:t>(y) converge to the </a:t>
            </a:r>
            <a:r>
              <a:rPr kumimoji="0" lang="en-US" altLang="ko-KR" sz="2400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actual least </a:t>
            </a:r>
            <a:r>
              <a:rPr kumimoji="0" lang="en-US" altLang="ko-KR" sz="2400" i="1" dirty="0">
                <a:cs typeface="Times New Roman" pitchFamily="18" charset="0"/>
              </a:rPr>
              <a:t>cost</a:t>
            </a:r>
            <a:r>
              <a:rPr kumimoji="0" lang="en-US" altLang="ko-KR" sz="2400" i="1" dirty="0">
                <a:latin typeface="Times" charset="0"/>
                <a:cs typeface="Times New Roman" pitchFamily="18" charset="0"/>
              </a:rPr>
              <a:t> </a:t>
            </a:r>
            <a:r>
              <a:rPr kumimoji="0" lang="en-US" altLang="ko-KR" sz="2400" dirty="0" err="1"/>
              <a:t>d</a:t>
            </a:r>
            <a:r>
              <a:rPr kumimoji="0" lang="en-US" altLang="ko-KR" sz="2400" baseline="-25000" dirty="0" err="1"/>
              <a:t>x</a:t>
            </a:r>
            <a:r>
              <a:rPr kumimoji="0" lang="en-US" altLang="ko-KR" sz="2400" dirty="0"/>
              <a:t>(y)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34546157-5B8C-49F5-A498-58058B69EC2E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grpSp>
        <p:nvGrpSpPr>
          <p:cNvPr id="307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308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8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08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8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8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09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9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9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09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9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10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10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10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10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10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11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11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21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314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48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u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22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314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46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y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23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314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44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x</a:t>
                </a:r>
              </a:p>
            </p:txBody>
          </p:sp>
        </p:grpSp>
        <p:grpSp>
          <p:nvGrpSpPr>
            <p:cNvPr id="3124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314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42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w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25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313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40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v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26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313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138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z</a:t>
                </a:r>
              </a:p>
            </p:txBody>
          </p:sp>
        </p:grpSp>
        <p:sp>
          <p:nvSpPr>
            <p:cNvPr id="3127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28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29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0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1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2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3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4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5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136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</p:grpSp>
      <p:sp>
        <p:nvSpPr>
          <p:cNvPr id="307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>
                <a:latin typeface="Arial" charset="0"/>
              </a:rPr>
              <a:t>Graph: G = (N,E)</a:t>
            </a:r>
          </a:p>
          <a:p>
            <a:pPr latinLnBrk="0"/>
            <a:endParaRPr kumimoji="0" lang="en-US" altLang="ko-KR">
              <a:latin typeface="Arial" charset="0"/>
            </a:endParaRPr>
          </a:p>
          <a:p>
            <a:pPr latinLnBrk="0"/>
            <a:r>
              <a:rPr kumimoji="0" lang="en-US" altLang="ko-KR">
                <a:latin typeface="Arial" charset="0"/>
              </a:rPr>
              <a:t>N = set of routers = { u, v, w, x, y, z }</a:t>
            </a:r>
          </a:p>
          <a:p>
            <a:pPr latinLnBrk="0"/>
            <a:endParaRPr kumimoji="0" lang="en-US" altLang="ko-KR">
              <a:latin typeface="Arial" charset="0"/>
            </a:endParaRPr>
          </a:p>
          <a:p>
            <a:pPr latinLnBrk="0"/>
            <a:r>
              <a:rPr kumimoji="0" lang="en-US" altLang="ko-KR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3078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Graph abstraction</a:t>
            </a:r>
          </a:p>
        </p:txBody>
      </p:sp>
      <p:sp>
        <p:nvSpPr>
          <p:cNvPr id="3079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pPr eaLnBrk="0" latinLnBrk="0" hangingPunct="0"/>
            <a:endParaRPr kumimoji="0" lang="en-US" altLang="ko-KR">
              <a:solidFill>
                <a:srgbClr val="FF0000"/>
              </a:solidFill>
            </a:endParaRPr>
          </a:p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441ADC0-CC75-457A-8862-695F41C64078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0100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Distance Vector Algorithm (5)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001713"/>
            <a:ext cx="40798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Iterative: 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smtClean="0">
                <a:ea typeface="굴림" charset="-127"/>
              </a:rPr>
              <a:t>each local iteration caused by: </a:t>
            </a:r>
          </a:p>
          <a:p>
            <a:r>
              <a:rPr lang="en-US" altLang="ko-KR" sz="2000" smtClean="0">
                <a:ea typeface="굴림" charset="-127"/>
              </a:rPr>
              <a:t>local link cost change </a:t>
            </a:r>
          </a:p>
          <a:p>
            <a:r>
              <a:rPr lang="en-US" altLang="ko-KR" sz="2000" smtClean="0">
                <a:ea typeface="굴림" charset="-127"/>
              </a:rPr>
              <a:t>DV update message from neighbor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Asynchronous:</a:t>
            </a:r>
            <a:endParaRPr lang="en-US" altLang="ko-KR" sz="2000" smtClean="0">
              <a:ea typeface="굴림" charset="-127"/>
            </a:endParaRPr>
          </a:p>
          <a:p>
            <a:r>
              <a:rPr lang="en-GB" altLang="ko-KR" sz="2000" smtClean="0">
                <a:ea typeface="굴림" charset="-127"/>
              </a:rPr>
              <a:t>does not require all nodes to operate in locksteps</a:t>
            </a:r>
            <a:endParaRPr lang="en-US" altLang="ko-KR" sz="2000" smtClean="0"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Distributed:</a:t>
            </a:r>
            <a:endParaRPr lang="en-US" altLang="ko-KR" sz="2000" smtClean="0">
              <a:ea typeface="굴림" charset="-127"/>
            </a:endParaRPr>
          </a:p>
          <a:p>
            <a:r>
              <a:rPr lang="en-US" altLang="ko-KR" sz="2000" smtClean="0">
                <a:ea typeface="굴림" charset="-127"/>
              </a:rPr>
              <a:t>each node notifies neighbors </a:t>
            </a:r>
            <a:r>
              <a:rPr lang="en-US" altLang="ko-KR" sz="2000" i="1" smtClean="0">
                <a:ea typeface="굴림" charset="-127"/>
              </a:rPr>
              <a:t>only</a:t>
            </a:r>
            <a:r>
              <a:rPr lang="en-US" altLang="ko-KR" sz="2000" smtClean="0">
                <a:ea typeface="굴림" charset="-127"/>
              </a:rPr>
              <a:t> when its DV changes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Convergence (self-terminating):</a:t>
            </a:r>
          </a:p>
          <a:p>
            <a:r>
              <a:rPr lang="en-US" altLang="ko-KR" sz="2000" smtClean="0">
                <a:ea typeface="굴림" charset="-127"/>
              </a:rPr>
              <a:t>computation stops by itself</a:t>
            </a:r>
          </a:p>
          <a:p>
            <a:pPr>
              <a:buFont typeface="ZapfDingbats" pitchFamily="82" charset="2"/>
              <a:buNone/>
            </a:pPr>
            <a:endParaRPr lang="en-US" altLang="ko-KR" sz="2000" smtClean="0">
              <a:ea typeface="굴림" charset="-127"/>
            </a:endParaRPr>
          </a:p>
          <a:p>
            <a:pPr lvl="1">
              <a:buFont typeface="ZapfDingbats" pitchFamily="82" charset="2"/>
              <a:buNone/>
            </a:pPr>
            <a:endParaRPr lang="en-US" altLang="ko-KR" sz="2000" smtClean="0">
              <a:ea typeface="굴림" charset="-127"/>
            </a:endParaRPr>
          </a:p>
        </p:txBody>
      </p:sp>
      <p:grpSp>
        <p:nvGrpSpPr>
          <p:cNvPr id="21510" name="Group 4"/>
          <p:cNvGrpSpPr>
            <a:grpSpLocks/>
          </p:cNvGrpSpPr>
          <p:nvPr/>
        </p:nvGrpSpPr>
        <p:grpSpPr bwMode="auto">
          <a:xfrm>
            <a:off x="5229225" y="1762125"/>
            <a:ext cx="3552825" cy="4141788"/>
            <a:chOff x="3354" y="954"/>
            <a:chExt cx="2238" cy="2609"/>
          </a:xfrm>
        </p:grpSpPr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3372" y="954"/>
              <a:ext cx="2220" cy="2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endParaRPr kumimoji="0" lang="en-US" altLang="ko-KR" sz="2400">
                <a:latin typeface="Times New Roman" pitchFamily="18" charset="0"/>
              </a:endParaRPr>
            </a:p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400" i="1">
                  <a:solidFill>
                    <a:schemeClr val="accent2"/>
                  </a:solidFill>
                  <a:latin typeface="Arial" charset="0"/>
                </a:rPr>
                <a:t>wait</a:t>
              </a:r>
              <a:r>
                <a:rPr kumimoji="0" lang="en-US" altLang="ko-KR" sz="2000">
                  <a:latin typeface="Arial" charset="0"/>
                </a:rPr>
                <a:t> for (change in local link cost or msg from neighbor)</a:t>
              </a:r>
            </a:p>
            <a:p>
              <a:pPr eaLnBrk="0" latinLnBrk="0" hangingPunct="0">
                <a:spcBef>
                  <a:spcPct val="50000"/>
                </a:spcBef>
              </a:pPr>
              <a:endParaRPr kumimoji="0" lang="en-US" altLang="ko-KR" sz="2000">
                <a:latin typeface="Arial" charset="0"/>
              </a:endParaRPr>
            </a:p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400" i="1">
                  <a:solidFill>
                    <a:schemeClr val="accent2"/>
                  </a:solidFill>
                  <a:latin typeface="Arial" charset="0"/>
                </a:rPr>
                <a:t>recompute</a:t>
              </a:r>
              <a:r>
                <a:rPr kumimoji="0" lang="en-US" altLang="ko-KR" sz="2000">
                  <a:latin typeface="Arial" charset="0"/>
                </a:rPr>
                <a:t> estimates</a:t>
              </a:r>
            </a:p>
            <a:p>
              <a:pPr eaLnBrk="0" latinLnBrk="0" hangingPunct="0">
                <a:spcBef>
                  <a:spcPct val="50000"/>
                </a:spcBef>
              </a:pPr>
              <a:endParaRPr kumimoji="0" lang="en-US" altLang="ko-KR" sz="2000">
                <a:latin typeface="Arial" charset="0"/>
              </a:endParaRPr>
            </a:p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Arial" charset="0"/>
                </a:rPr>
                <a:t>if DV to any dest has changed, </a:t>
              </a:r>
              <a:r>
                <a:rPr kumimoji="0" lang="en-US" altLang="ko-KR" sz="2400" i="1">
                  <a:solidFill>
                    <a:schemeClr val="accent2"/>
                  </a:solidFill>
                  <a:latin typeface="Arial" charset="0"/>
                </a:rPr>
                <a:t>notify</a:t>
              </a:r>
              <a:r>
                <a:rPr kumimoji="0" lang="en-US" altLang="ko-KR" sz="2000">
                  <a:latin typeface="Arial" charset="0"/>
                </a:rPr>
                <a:t> neighbors </a:t>
              </a:r>
              <a:endParaRPr kumimoji="0" lang="en-US" altLang="ko-KR" sz="2400">
                <a:latin typeface="Arial" charset="0"/>
              </a:endParaRPr>
            </a:p>
            <a:p>
              <a:pPr algn="ctr" eaLnBrk="0" latinLnBrk="0" hangingPunct="0">
                <a:spcBef>
                  <a:spcPct val="50000"/>
                </a:spcBef>
              </a:pP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4344" y="1776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4338" y="2418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Freeform 8"/>
            <p:cNvSpPr>
              <a:spLocks/>
            </p:cNvSpPr>
            <p:nvPr/>
          </p:nvSpPr>
          <p:spPr bwMode="auto">
            <a:xfrm>
              <a:off x="3354" y="1212"/>
              <a:ext cx="978" cy="2256"/>
            </a:xfrm>
            <a:custGeom>
              <a:avLst/>
              <a:gdLst>
                <a:gd name="T0" fmla="*/ 960 w 978"/>
                <a:gd name="T1" fmla="*/ 2010 h 2256"/>
                <a:gd name="T2" fmla="*/ 961 w 978"/>
                <a:gd name="T3" fmla="*/ 2256 h 2256"/>
                <a:gd name="T4" fmla="*/ 0 w 978"/>
                <a:gd name="T5" fmla="*/ 2256 h 2256"/>
                <a:gd name="T6" fmla="*/ 0 w 978"/>
                <a:gd name="T7" fmla="*/ 0 h 2256"/>
                <a:gd name="T8" fmla="*/ 978 w 978"/>
                <a:gd name="T9" fmla="*/ 0 h 2256"/>
                <a:gd name="T10" fmla="*/ 978 w 978"/>
                <a:gd name="T11" fmla="*/ 155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873625" y="1379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Each node:</a:t>
            </a:r>
            <a:endParaRPr kumimoji="0" lang="en-US" altLang="ko-K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23888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Distance Vector (DV) Algorithm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sz="half" idx="1"/>
          </p:nvPr>
        </p:nvSpPr>
        <p:spPr>
          <a:xfrm>
            <a:off x="533400" y="941388"/>
            <a:ext cx="7969250" cy="55737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 	</a:t>
            </a:r>
            <a:r>
              <a:rPr lang="en-US" altLang="zh-CN" sz="1600" b="1" i="1" smtClean="0">
                <a:latin typeface="Arial" charset="0"/>
                <a:ea typeface="宋体" charset="-122"/>
                <a:cs typeface="Arial" charset="0"/>
              </a:rPr>
              <a:t>Initialization: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2 	for all destinations y in N: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3	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 = c(x,y)     /* if y is not a neighbor then c(x,y) =</a:t>
            </a:r>
            <a:r>
              <a:rPr lang="en-US" altLang="ko-KR" sz="1600" smtClean="0">
                <a:ea typeface="굴림" charset="-127"/>
                <a:cs typeface="Arial" charset="0"/>
              </a:rPr>
              <a:t> </a:t>
            </a:r>
            <a:r>
              <a:rPr lang="en-US" altLang="ko-KR" sz="1800" smtClean="0">
                <a:ea typeface="굴림" charset="-127"/>
                <a:cs typeface="Arial" charset="0"/>
              </a:rPr>
              <a:t>∞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 */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4 	for each neighbor w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5 	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w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 = ? for all destinations y in N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6 	for each neighbor w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7 	send distance vector 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 = [D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(y): y in N] to w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8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9 	</a:t>
            </a:r>
            <a:r>
              <a:rPr lang="en-US" altLang="zh-CN" sz="1600" b="1" i="1" smtClean="0">
                <a:latin typeface="Arial" charset="0"/>
                <a:ea typeface="宋体" charset="-122"/>
                <a:cs typeface="Arial" charset="0"/>
              </a:rPr>
              <a:t>loop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10 	</a:t>
            </a:r>
            <a:r>
              <a:rPr lang="en-US" altLang="zh-CN" sz="1600" b="1" i="1" smtClean="0">
                <a:latin typeface="Arial" charset="0"/>
                <a:ea typeface="宋体" charset="-122"/>
                <a:cs typeface="Arial" charset="0"/>
              </a:rPr>
              <a:t>wait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 (until I see a link cost change to some neighbor w or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11 	until I receive a distance vector from some neighbor w)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12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13 	for each y in N: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14 	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 = min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v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{c(x,v) + 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v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(y)}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15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16 	if 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 changed for any destination y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17 	send distance vector 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 = [D</a:t>
            </a:r>
            <a:r>
              <a:rPr lang="en-US" altLang="zh-CN" sz="1600" baseline="-25000" smtClean="0">
                <a:latin typeface="Arial" charset="0"/>
                <a:ea typeface="宋体" charset="-122"/>
                <a:cs typeface="Arial" charset="0"/>
              </a:rPr>
              <a:t>x</a:t>
            </a: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(y): y in N] to all neighbors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18</a:t>
            </a:r>
          </a:p>
          <a:p>
            <a:pPr>
              <a:buFont typeface="ZapfDingbats" pitchFamily="82" charset="2"/>
              <a:buNone/>
            </a:pPr>
            <a:r>
              <a:rPr lang="en-US" altLang="zh-CN" sz="1600" smtClean="0">
                <a:latin typeface="Arial" charset="0"/>
                <a:ea typeface="宋体" charset="-122"/>
                <a:cs typeface="Arial" charset="0"/>
              </a:rPr>
              <a:t>19 	</a:t>
            </a:r>
            <a:r>
              <a:rPr lang="en-US" altLang="zh-CN" sz="1600" b="1" i="1" smtClean="0">
                <a:latin typeface="Arial" charset="0"/>
                <a:ea typeface="宋体" charset="-122"/>
                <a:cs typeface="Arial" charset="0"/>
              </a:rPr>
              <a:t>forever</a:t>
            </a:r>
            <a:endParaRPr lang="zh-CN" altLang="en-US" sz="1600" b="1" i="1" smtClean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77148EA9-97A8-4A71-A12B-96D50277F160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6497638" y="1152525"/>
            <a:ext cx="194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zh-CN" dirty="0"/>
              <a:t>At each node, 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E951739D-BE5B-4F07-9C62-AB2CEB1607B8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grpSp>
        <p:nvGrpSpPr>
          <p:cNvPr id="2355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23655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7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   y   z</a:t>
              </a:r>
            </a:p>
          </p:txBody>
        </p:sp>
        <p:sp>
          <p:nvSpPr>
            <p:cNvPr id="23658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</a:t>
              </a:r>
            </a:p>
          </p:txBody>
        </p:sp>
        <p:sp>
          <p:nvSpPr>
            <p:cNvPr id="23659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y</a:t>
              </a:r>
            </a:p>
          </p:txBody>
        </p:sp>
        <p:sp>
          <p:nvSpPr>
            <p:cNvPr id="23660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z</a:t>
              </a:r>
            </a:p>
          </p:txBody>
        </p:sp>
        <p:sp>
          <p:nvSpPr>
            <p:cNvPr id="23661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0  2   7</a:t>
              </a:r>
            </a:p>
          </p:txBody>
        </p:sp>
        <p:sp>
          <p:nvSpPr>
            <p:cNvPr id="23662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3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4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5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6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7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3668" name="Text Box 16"/>
            <p:cNvSpPr txBox="1">
              <a:spLocks noChangeArrowheads="1"/>
            </p:cNvSpPr>
            <p:nvPr/>
          </p:nvSpPr>
          <p:spPr bwMode="auto">
            <a:xfrm rot="-54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from</a:t>
              </a:r>
            </a:p>
          </p:txBody>
        </p:sp>
        <p:sp>
          <p:nvSpPr>
            <p:cNvPr id="23669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cost to</a:t>
              </a:r>
            </a:p>
          </p:txBody>
        </p:sp>
      </p:grpSp>
      <p:sp>
        <p:nvSpPr>
          <p:cNvPr id="23557" name="Text Box 18"/>
          <p:cNvSpPr txBox="1">
            <a:spLocks noChangeArrowheads="1"/>
          </p:cNvSpPr>
          <p:nvPr/>
        </p:nvSpPr>
        <p:spPr bwMode="auto">
          <a:xfrm rot="-54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 rot="-54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3559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0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3562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3563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3564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3565" name="Text Box 35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3566" name="Text Box 36"/>
          <p:cNvSpPr txBox="1">
            <a:spLocks noChangeArrowheads="1"/>
          </p:cNvSpPr>
          <p:nvPr/>
        </p:nvSpPr>
        <p:spPr bwMode="auto">
          <a:xfrm rot="-54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3567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3568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3571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3572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3573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3574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75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76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77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78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79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3580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1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2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3583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3584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3585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3586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87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88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3589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</a:t>
            </a:r>
          </a:p>
        </p:txBody>
      </p:sp>
      <p:sp>
        <p:nvSpPr>
          <p:cNvPr id="23590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3591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3592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3593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  <a:p>
            <a:pPr eaLnBrk="0" latinLnBrk="0" hangingPunct="0"/>
            <a:r>
              <a:rPr kumimoji="0" lang="en-US" altLang="ko-KR"/>
              <a:t>2   0   1</a:t>
            </a:r>
          </a:p>
        </p:txBody>
      </p:sp>
      <p:sp>
        <p:nvSpPr>
          <p:cNvPr id="23594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∞ ∞  ∞</a:t>
            </a:r>
          </a:p>
        </p:txBody>
      </p:sp>
      <p:sp>
        <p:nvSpPr>
          <p:cNvPr id="23595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2   0   1</a:t>
            </a:r>
          </a:p>
        </p:txBody>
      </p:sp>
      <p:sp>
        <p:nvSpPr>
          <p:cNvPr id="23596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7   1   0</a:t>
            </a:r>
          </a:p>
        </p:txBody>
      </p:sp>
      <p:sp>
        <p:nvSpPr>
          <p:cNvPr id="23597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8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9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1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602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9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3604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time</a:t>
            </a:r>
          </a:p>
        </p:txBody>
      </p:sp>
      <p:grpSp>
        <p:nvGrpSpPr>
          <p:cNvPr id="23605" name="Group 125"/>
          <p:cNvGrpSpPr>
            <a:grpSpLocks/>
          </p:cNvGrpSpPr>
          <p:nvPr/>
        </p:nvGrpSpPr>
        <p:grpSpPr bwMode="auto">
          <a:xfrm>
            <a:off x="6507163" y="1765300"/>
            <a:ext cx="2184400" cy="1212850"/>
            <a:chOff x="2352" y="0"/>
            <a:chExt cx="1376" cy="764"/>
          </a:xfrm>
        </p:grpSpPr>
        <p:sp>
          <p:nvSpPr>
            <p:cNvPr id="23621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22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23623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4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3625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6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7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3628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3629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30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631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23653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3654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3632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23645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3646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7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23649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grpSp>
              <p:nvGrpSpPr>
                <p:cNvPr id="23650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2365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latinLnBrk="0" hangingPunct="0"/>
                    <a:endParaRPr kumimoji="0" lang="ko-KR" altLang="en-US"/>
                  </a:p>
                </p:txBody>
              </p:sp>
              <p:sp>
                <p:nvSpPr>
                  <p:cNvPr id="23652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latinLnBrk="0" hangingPunct="0"/>
                    <a:r>
                      <a:rPr kumimoji="0" lang="en-US" altLang="ko-KR" sz="2400"/>
                      <a:t>z</a:t>
                    </a:r>
                  </a:p>
                </p:txBody>
              </p:sp>
            </p:grpSp>
          </p:grpSp>
          <p:sp>
            <p:nvSpPr>
              <p:cNvPr id="23633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1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23634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2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23635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7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grpSp>
            <p:nvGrpSpPr>
              <p:cNvPr id="23636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23637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3638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23641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grpSp>
              <p:nvGrpSpPr>
                <p:cNvPr id="23642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2364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latinLnBrk="0" hangingPunct="0"/>
                    <a:endParaRPr kumimoji="0" lang="ko-KR" altLang="en-US"/>
                  </a:p>
                </p:txBody>
              </p:sp>
              <p:sp>
                <p:nvSpPr>
                  <p:cNvPr id="23644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latinLnBrk="0" hangingPunct="0"/>
                    <a:r>
                      <a:rPr kumimoji="0" lang="en-US" altLang="ko-KR" sz="2000"/>
                      <a:t>y</a:t>
                    </a:r>
                    <a:endParaRPr kumimoji="0" lang="en-US" altLang="ko-KR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3606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x table</a:t>
            </a:r>
          </a:p>
        </p:txBody>
      </p:sp>
      <p:sp>
        <p:nvSpPr>
          <p:cNvPr id="23607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y table</a:t>
            </a:r>
          </a:p>
        </p:txBody>
      </p:sp>
      <p:sp>
        <p:nvSpPr>
          <p:cNvPr id="23608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z table</a:t>
            </a:r>
          </a:p>
        </p:txBody>
      </p:sp>
      <p:sp>
        <p:nvSpPr>
          <p:cNvPr id="23609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3610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3611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3612" name="Oval 166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472232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latinLnBrk="0" hangingPunct="0"/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</a:b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472233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2234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latinLnBrk="0" hangingPunct="0"/>
            <a:r>
              <a:rPr kumimoji="0" lang="fr-FR" altLang="ko-KR" i="1"/>
              <a:t>D</a:t>
            </a:r>
            <a:r>
              <a:rPr kumimoji="0" lang="fr-FR" altLang="ko-KR" i="1" baseline="-25000"/>
              <a:t>x</a:t>
            </a:r>
            <a:r>
              <a:rPr kumimoji="0" lang="fr-FR" altLang="ko-KR" i="1"/>
              <a:t>(z) = </a:t>
            </a:r>
            <a:r>
              <a:rPr kumimoji="0" lang="fr-FR" altLang="ko-KR"/>
              <a:t>min{</a:t>
            </a:r>
            <a:r>
              <a:rPr kumimoji="0" lang="fr-FR" altLang="ko-KR" i="1"/>
              <a:t>c(x,y) + </a:t>
            </a:r>
            <a:br>
              <a:rPr kumimoji="0" lang="fr-FR" altLang="ko-KR" i="1"/>
            </a:br>
            <a:r>
              <a:rPr kumimoji="0" lang="fr-FR" altLang="ko-KR" i="1"/>
              <a:t>      D</a:t>
            </a:r>
            <a:r>
              <a:rPr kumimoji="0" lang="fr-FR" altLang="ko-KR" i="1" baseline="-25000"/>
              <a:t>y</a:t>
            </a:r>
            <a:r>
              <a:rPr kumimoji="0" lang="fr-FR" altLang="ko-KR" i="1"/>
              <a:t>(z), c(x,z) + D</a:t>
            </a:r>
            <a:r>
              <a:rPr kumimoji="0" lang="fr-FR" altLang="ko-KR" i="1" baseline="-25000"/>
              <a:t>z</a:t>
            </a:r>
            <a:r>
              <a:rPr kumimoji="0" lang="fr-FR" altLang="ko-KR" i="1"/>
              <a:t>(z)</a:t>
            </a:r>
            <a:r>
              <a:rPr kumimoji="0" lang="fr-FR" altLang="ko-KR"/>
              <a:t>} </a:t>
            </a:r>
          </a:p>
          <a:p>
            <a:pPr algn="just" eaLnBrk="0" latinLnBrk="0" hangingPunct="0"/>
            <a:r>
              <a:rPr kumimoji="0" lang="fr-FR" altLang="ko-KR"/>
              <a:t>= min{2+1 , 7+0} = 3</a:t>
            </a:r>
          </a:p>
        </p:txBody>
      </p:sp>
      <p:sp>
        <p:nvSpPr>
          <p:cNvPr id="472235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2236" name="Text Box 17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3</a:t>
            </a:r>
          </a:p>
        </p:txBody>
      </p:sp>
      <p:sp>
        <p:nvSpPr>
          <p:cNvPr id="472237" name="Text Box 17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2 </a:t>
            </a:r>
          </a:p>
        </p:txBody>
      </p:sp>
      <p:sp>
        <p:nvSpPr>
          <p:cNvPr id="23619" name="TextBox 116"/>
          <p:cNvSpPr txBox="1">
            <a:spLocks noChangeArrowheads="1"/>
          </p:cNvSpPr>
          <p:nvPr/>
        </p:nvSpPr>
        <p:spPr bwMode="auto">
          <a:xfrm>
            <a:off x="6380163" y="3111500"/>
            <a:ext cx="276383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altLang="zh-CN" dirty="0"/>
              <a:t>The operation of the   algorithm is </a:t>
            </a:r>
            <a:r>
              <a:rPr lang="en-US" altLang="zh-CN" dirty="0">
                <a:solidFill>
                  <a:schemeClr val="accent2"/>
                </a:solidFill>
              </a:rPr>
              <a:t>illustrated  in a sync. manner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altLang="zh-CN" dirty="0"/>
              <a:t>The algorithm </a:t>
            </a:r>
            <a:r>
              <a:rPr lang="en-US" altLang="zh-CN" dirty="0">
                <a:solidFill>
                  <a:schemeClr val="accent6"/>
                </a:solidFill>
              </a:rPr>
              <a:t>operates correctly in an </a:t>
            </a:r>
            <a:r>
              <a:rPr lang="en-US" altLang="zh-CN" dirty="0" err="1">
                <a:solidFill>
                  <a:schemeClr val="accent6"/>
                </a:solidFill>
              </a:rPr>
              <a:t>async</a:t>
            </a:r>
            <a:r>
              <a:rPr lang="en-US" altLang="zh-CN" dirty="0">
                <a:solidFill>
                  <a:schemeClr val="accent6"/>
                </a:solidFill>
              </a:rPr>
              <a:t>.   manner</a:t>
            </a:r>
            <a:r>
              <a:rPr lang="en-US" altLang="zh-CN" dirty="0"/>
              <a:t> as well</a:t>
            </a:r>
            <a:endParaRPr lang="zh-CN" altLang="en-US" dirty="0"/>
          </a:p>
        </p:txBody>
      </p:sp>
      <p:sp>
        <p:nvSpPr>
          <p:cNvPr id="23620" name="TextBox 116"/>
          <p:cNvSpPr txBox="1">
            <a:spLocks noChangeArrowheads="1"/>
          </p:cNvSpPr>
          <p:nvPr/>
        </p:nvSpPr>
        <p:spPr bwMode="auto">
          <a:xfrm>
            <a:off x="0" y="369888"/>
            <a:ext cx="121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Initially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232" grpId="0"/>
      <p:bldP spid="472233" grpId="0" animBg="1"/>
      <p:bldP spid="472234" grpId="0"/>
      <p:bldP spid="472235" grpId="0" animBg="1"/>
      <p:bldP spid="472236" grpId="0"/>
      <p:bldP spid="4722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C0F73C9-8594-4F3F-B254-8E4C6A491A45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24736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37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38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   y   z</a:t>
              </a:r>
            </a:p>
          </p:txBody>
        </p:sp>
        <p:sp>
          <p:nvSpPr>
            <p:cNvPr id="24739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</a:t>
              </a:r>
            </a:p>
          </p:txBody>
        </p:sp>
        <p:sp>
          <p:nvSpPr>
            <p:cNvPr id="24740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y</a:t>
              </a:r>
            </a:p>
          </p:txBody>
        </p:sp>
        <p:sp>
          <p:nvSpPr>
            <p:cNvPr id="24741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z</a:t>
              </a:r>
            </a:p>
          </p:txBody>
        </p:sp>
        <p:sp>
          <p:nvSpPr>
            <p:cNvPr id="24742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6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0   2   7</a:t>
              </a:r>
            </a:p>
          </p:txBody>
        </p:sp>
        <p:sp>
          <p:nvSpPr>
            <p:cNvPr id="24743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4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5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6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7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8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∞</a:t>
              </a:r>
            </a:p>
          </p:txBody>
        </p:sp>
        <p:sp>
          <p:nvSpPr>
            <p:cNvPr id="24749" name="Text Box 16"/>
            <p:cNvSpPr txBox="1">
              <a:spLocks noChangeArrowheads="1"/>
            </p:cNvSpPr>
            <p:nvPr/>
          </p:nvSpPr>
          <p:spPr bwMode="auto">
            <a:xfrm rot="-54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from</a:t>
              </a:r>
            </a:p>
          </p:txBody>
        </p:sp>
        <p:sp>
          <p:nvSpPr>
            <p:cNvPr id="24750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cost to</a:t>
              </a:r>
            </a:p>
          </p:txBody>
        </p:sp>
      </p:grpSp>
      <p:sp>
        <p:nvSpPr>
          <p:cNvPr id="24581" name="Text Box 18"/>
          <p:cNvSpPr txBox="1">
            <a:spLocks noChangeArrowheads="1"/>
          </p:cNvSpPr>
          <p:nvPr/>
        </p:nvSpPr>
        <p:spPr bwMode="auto">
          <a:xfrm rot="-54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582" name="Text Box 19"/>
          <p:cNvSpPr txBox="1">
            <a:spLocks noChangeArrowheads="1"/>
          </p:cNvSpPr>
          <p:nvPr/>
        </p:nvSpPr>
        <p:spPr bwMode="auto">
          <a:xfrm rot="-54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58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586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587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588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589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1020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0   2   3</a:t>
            </a:r>
          </a:p>
        </p:txBody>
      </p:sp>
      <p:sp>
        <p:nvSpPr>
          <p:cNvPr id="24590" name="Text Box 27"/>
          <p:cNvSpPr txBox="1">
            <a:spLocks noChangeArrowheads="1"/>
          </p:cNvSpPr>
          <p:nvPr/>
        </p:nvSpPr>
        <p:spPr bwMode="auto">
          <a:xfrm rot="-54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591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592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3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4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596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597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598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1020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0   2   3</a:t>
            </a:r>
          </a:p>
        </p:txBody>
      </p:sp>
      <p:sp>
        <p:nvSpPr>
          <p:cNvPr id="24599" name="Text Box 36"/>
          <p:cNvSpPr txBox="1">
            <a:spLocks noChangeArrowheads="1"/>
          </p:cNvSpPr>
          <p:nvPr/>
        </p:nvSpPr>
        <p:spPr bwMode="auto">
          <a:xfrm rot="-54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600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01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2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3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04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05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06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07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08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09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10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11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12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13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4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5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16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17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18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19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0  2   7</a:t>
            </a:r>
          </a:p>
        </p:txBody>
      </p:sp>
      <p:sp>
        <p:nvSpPr>
          <p:cNvPr id="24620" name="Text Box 57"/>
          <p:cNvSpPr txBox="1">
            <a:spLocks noChangeArrowheads="1"/>
          </p:cNvSpPr>
          <p:nvPr/>
        </p:nvSpPr>
        <p:spPr bwMode="auto">
          <a:xfrm rot="-54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621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22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3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4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25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26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27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28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0  2   3</a:t>
            </a:r>
          </a:p>
        </p:txBody>
      </p:sp>
      <p:sp>
        <p:nvSpPr>
          <p:cNvPr id="24629" name="Text Box 66"/>
          <p:cNvSpPr txBox="1">
            <a:spLocks noChangeArrowheads="1"/>
          </p:cNvSpPr>
          <p:nvPr/>
        </p:nvSpPr>
        <p:spPr bwMode="auto">
          <a:xfrm rot="-54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630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31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32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33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34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35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36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37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0  2   3</a:t>
            </a:r>
          </a:p>
        </p:txBody>
      </p:sp>
      <p:sp>
        <p:nvSpPr>
          <p:cNvPr id="24638" name="Text Box 75"/>
          <p:cNvSpPr txBox="1">
            <a:spLocks noChangeArrowheads="1"/>
          </p:cNvSpPr>
          <p:nvPr/>
        </p:nvSpPr>
        <p:spPr bwMode="auto">
          <a:xfrm rot="-54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639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40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41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42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43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44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45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46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0  2   7</a:t>
            </a:r>
          </a:p>
        </p:txBody>
      </p:sp>
      <p:sp>
        <p:nvSpPr>
          <p:cNvPr id="24647" name="Text Box 84"/>
          <p:cNvSpPr txBox="1">
            <a:spLocks noChangeArrowheads="1"/>
          </p:cNvSpPr>
          <p:nvPr/>
        </p:nvSpPr>
        <p:spPr bwMode="auto">
          <a:xfrm rot="-54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4648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49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50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51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4652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4653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4654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4655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56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57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</p:txBody>
      </p:sp>
      <p:sp>
        <p:nvSpPr>
          <p:cNvPr id="24658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</a:t>
            </a:r>
          </a:p>
        </p:txBody>
      </p:sp>
      <p:sp>
        <p:nvSpPr>
          <p:cNvPr id="24659" name="Text Box 96"/>
          <p:cNvSpPr txBox="1">
            <a:spLocks noChangeArrowheads="1"/>
          </p:cNvSpPr>
          <p:nvPr/>
        </p:nvSpPr>
        <p:spPr bwMode="auto">
          <a:xfrm>
            <a:off x="1490663" y="59436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4660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4661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4662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∞</a:t>
            </a:r>
          </a:p>
          <a:p>
            <a:pPr eaLnBrk="0" latinLnBrk="0" hangingPunct="0"/>
            <a:r>
              <a:rPr kumimoji="0" lang="en-US" altLang="ko-KR"/>
              <a:t>2   0   1</a:t>
            </a:r>
          </a:p>
        </p:txBody>
      </p:sp>
      <p:sp>
        <p:nvSpPr>
          <p:cNvPr id="24663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∞ ∞  ∞</a:t>
            </a:r>
          </a:p>
        </p:txBody>
      </p:sp>
      <p:sp>
        <p:nvSpPr>
          <p:cNvPr id="24664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2   0   1</a:t>
            </a:r>
          </a:p>
        </p:txBody>
      </p:sp>
      <p:sp>
        <p:nvSpPr>
          <p:cNvPr id="24665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7   1   0</a:t>
            </a:r>
          </a:p>
        </p:txBody>
      </p:sp>
      <p:sp>
        <p:nvSpPr>
          <p:cNvPr id="24666" name="Text Box 103"/>
          <p:cNvSpPr txBox="1">
            <a:spLocks noChangeArrowheads="1"/>
          </p:cNvSpPr>
          <p:nvPr/>
        </p:nvSpPr>
        <p:spPr bwMode="auto">
          <a:xfrm>
            <a:off x="3276600" y="3784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2  0   1</a:t>
            </a:r>
          </a:p>
        </p:txBody>
      </p:sp>
      <p:sp>
        <p:nvSpPr>
          <p:cNvPr id="24667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7   1   0</a:t>
            </a:r>
          </a:p>
        </p:txBody>
      </p:sp>
      <p:sp>
        <p:nvSpPr>
          <p:cNvPr id="24668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2  0   1</a:t>
            </a:r>
          </a:p>
        </p:txBody>
      </p:sp>
      <p:sp>
        <p:nvSpPr>
          <p:cNvPr id="24669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3  1   0</a:t>
            </a:r>
          </a:p>
        </p:txBody>
      </p:sp>
      <p:sp>
        <p:nvSpPr>
          <p:cNvPr id="24670" name="Text Box 107"/>
          <p:cNvSpPr txBox="1">
            <a:spLocks noChangeArrowheads="1"/>
          </p:cNvSpPr>
          <p:nvPr/>
        </p:nvSpPr>
        <p:spPr bwMode="auto">
          <a:xfrm>
            <a:off x="5486400" y="2090738"/>
            <a:ext cx="976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2   0   1</a:t>
            </a:r>
          </a:p>
        </p:txBody>
      </p:sp>
      <p:sp>
        <p:nvSpPr>
          <p:cNvPr id="24671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8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3   1   0</a:t>
            </a:r>
          </a:p>
        </p:txBody>
      </p:sp>
      <p:sp>
        <p:nvSpPr>
          <p:cNvPr id="24672" name="Text Box 109"/>
          <p:cNvSpPr txBox="1">
            <a:spLocks noChangeArrowheads="1"/>
          </p:cNvSpPr>
          <p:nvPr/>
        </p:nvSpPr>
        <p:spPr bwMode="auto">
          <a:xfrm>
            <a:off x="5486400" y="38338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2  0   1</a:t>
            </a:r>
          </a:p>
        </p:txBody>
      </p:sp>
      <p:sp>
        <p:nvSpPr>
          <p:cNvPr id="24673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3  1   0</a:t>
            </a:r>
          </a:p>
        </p:txBody>
      </p:sp>
      <p:sp>
        <p:nvSpPr>
          <p:cNvPr id="24674" name="Text Box 111"/>
          <p:cNvSpPr txBox="1">
            <a:spLocks noChangeArrowheads="1"/>
          </p:cNvSpPr>
          <p:nvPr/>
        </p:nvSpPr>
        <p:spPr bwMode="auto">
          <a:xfrm>
            <a:off x="5418138" y="552132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2  0   1</a:t>
            </a:r>
          </a:p>
        </p:txBody>
      </p:sp>
      <p:sp>
        <p:nvSpPr>
          <p:cNvPr id="24675" name="Text Box 112"/>
          <p:cNvSpPr txBox="1">
            <a:spLocks noChangeArrowheads="1"/>
          </p:cNvSpPr>
          <p:nvPr/>
        </p:nvSpPr>
        <p:spPr bwMode="auto">
          <a:xfrm>
            <a:off x="5494338" y="413226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3  1   0</a:t>
            </a:r>
          </a:p>
        </p:txBody>
      </p:sp>
      <p:sp>
        <p:nvSpPr>
          <p:cNvPr id="24676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7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8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9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0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87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time</a:t>
            </a:r>
          </a:p>
        </p:txBody>
      </p:sp>
      <p:sp>
        <p:nvSpPr>
          <p:cNvPr id="2468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x table</a:t>
            </a:r>
          </a:p>
        </p:txBody>
      </p:sp>
      <p:sp>
        <p:nvSpPr>
          <p:cNvPr id="2468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y table</a:t>
            </a:r>
          </a:p>
        </p:txBody>
      </p:sp>
      <p:sp>
        <p:nvSpPr>
          <p:cNvPr id="2469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z table</a:t>
            </a:r>
          </a:p>
        </p:txBody>
      </p:sp>
      <p:sp>
        <p:nvSpPr>
          <p:cNvPr id="2469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469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469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469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469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469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latinLnBrk="0" hangingPunct="0"/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kumimoji="0" lang="fr-FR" altLang="ko-K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</a:br>
            <a:r>
              <a:rPr kumimoji="0" lang="fr-FR" altLang="ko-K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2469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9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latinLnBrk="0" hangingPunct="0"/>
            <a:r>
              <a:rPr kumimoji="0" lang="fr-FR" altLang="ko-KR" i="1"/>
              <a:t>D</a:t>
            </a:r>
            <a:r>
              <a:rPr kumimoji="0" lang="fr-FR" altLang="ko-KR" i="1" baseline="-25000"/>
              <a:t>x</a:t>
            </a:r>
            <a:r>
              <a:rPr kumimoji="0" lang="fr-FR" altLang="ko-KR" i="1"/>
              <a:t>(z) = </a:t>
            </a:r>
            <a:r>
              <a:rPr kumimoji="0" lang="fr-FR" altLang="ko-KR"/>
              <a:t>min{</a:t>
            </a:r>
            <a:r>
              <a:rPr kumimoji="0" lang="fr-FR" altLang="ko-KR" i="1"/>
              <a:t>c(x,y) + </a:t>
            </a:r>
            <a:br>
              <a:rPr kumimoji="0" lang="fr-FR" altLang="ko-KR" i="1"/>
            </a:br>
            <a:r>
              <a:rPr kumimoji="0" lang="fr-FR" altLang="ko-KR" i="1"/>
              <a:t>      D</a:t>
            </a:r>
            <a:r>
              <a:rPr kumimoji="0" lang="fr-FR" altLang="ko-KR" i="1" baseline="-25000"/>
              <a:t>y</a:t>
            </a:r>
            <a:r>
              <a:rPr kumimoji="0" lang="fr-FR" altLang="ko-KR" i="1"/>
              <a:t>(z), c(x,z) + D</a:t>
            </a:r>
            <a:r>
              <a:rPr kumimoji="0" lang="fr-FR" altLang="ko-KR" i="1" baseline="-25000"/>
              <a:t>z</a:t>
            </a:r>
            <a:r>
              <a:rPr kumimoji="0" lang="fr-FR" altLang="ko-KR" i="1"/>
              <a:t>(z)</a:t>
            </a:r>
            <a:r>
              <a:rPr kumimoji="0" lang="fr-FR" altLang="ko-KR"/>
              <a:t>} </a:t>
            </a:r>
          </a:p>
          <a:p>
            <a:pPr algn="just" eaLnBrk="0" latinLnBrk="0" hangingPunct="0"/>
            <a:r>
              <a:rPr kumimoji="0" lang="fr-FR" altLang="ko-KR"/>
              <a:t>= min{2+1 , 7+0} = 3</a:t>
            </a:r>
          </a:p>
        </p:txBody>
      </p:sp>
      <p:sp>
        <p:nvSpPr>
          <p:cNvPr id="2469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700" name="Group 125"/>
          <p:cNvGrpSpPr>
            <a:grpSpLocks/>
          </p:cNvGrpSpPr>
          <p:nvPr/>
        </p:nvGrpSpPr>
        <p:grpSpPr bwMode="auto">
          <a:xfrm>
            <a:off x="6507163" y="1765300"/>
            <a:ext cx="2184400" cy="1212850"/>
            <a:chOff x="2352" y="0"/>
            <a:chExt cx="1376" cy="764"/>
          </a:xfrm>
        </p:grpSpPr>
        <p:sp>
          <p:nvSpPr>
            <p:cNvPr id="24702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703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24704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5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4706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7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08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4709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4710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11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712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2473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4735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x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4713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24726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4727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28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29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24730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grpSp>
              <p:nvGrpSpPr>
                <p:cNvPr id="24731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2473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latinLnBrk="0" hangingPunct="0"/>
                    <a:endParaRPr kumimoji="0" lang="ko-KR" altLang="en-US"/>
                  </a:p>
                </p:txBody>
              </p:sp>
              <p:sp>
                <p:nvSpPr>
                  <p:cNvPr id="24733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latinLnBrk="0" hangingPunct="0"/>
                    <a:r>
                      <a:rPr kumimoji="0" lang="en-US" altLang="ko-KR" sz="2400"/>
                      <a:t>z</a:t>
                    </a:r>
                  </a:p>
                </p:txBody>
              </p:sp>
            </p:grpSp>
          </p:grpSp>
          <p:sp>
            <p:nvSpPr>
              <p:cNvPr id="24714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1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24715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2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sp>
            <p:nvSpPr>
              <p:cNvPr id="24716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/>
                  <a:t>7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  <p:grpSp>
            <p:nvGrpSpPr>
              <p:cNvPr id="24717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24718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4719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20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2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latinLnBrk="0" hangingPunct="0"/>
                  <a:endParaRPr kumimoji="0"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24722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grpSp>
              <p:nvGrpSpPr>
                <p:cNvPr id="24723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2472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latinLnBrk="0" hangingPunct="0"/>
                    <a:endParaRPr kumimoji="0" lang="ko-KR" altLang="en-US"/>
                  </a:p>
                </p:txBody>
              </p:sp>
              <p:sp>
                <p:nvSpPr>
                  <p:cNvPr id="24725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latinLnBrk="0" hangingPunct="0"/>
                    <a:r>
                      <a:rPr kumimoji="0" lang="en-US" altLang="ko-KR" sz="2000"/>
                      <a:t>y</a:t>
                    </a:r>
                    <a:endParaRPr kumimoji="0" lang="en-US" altLang="ko-KR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4701" name="TextBox 208"/>
          <p:cNvSpPr txBox="1">
            <a:spLocks noChangeArrowheads="1"/>
          </p:cNvSpPr>
          <p:nvPr/>
        </p:nvSpPr>
        <p:spPr bwMode="auto">
          <a:xfrm>
            <a:off x="6380163" y="3111500"/>
            <a:ext cx="276383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altLang="zh-CN"/>
              <a:t>The operation of the   algorithm is illustrated  in a sync. manner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altLang="zh-CN"/>
              <a:t>The algorithm operates correctly in an async.   manner as well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560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0AA0819-156D-46D1-A571-8B3BFA75229B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Distance Vector: link cost changes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2400">
                <a:solidFill>
                  <a:srgbClr val="FF0000"/>
                </a:solidFill>
              </a:rPr>
              <a:t>Link cost changes:</a:t>
            </a:r>
            <a:endParaRPr kumimoji="0" lang="en-US" altLang="ko-KR" sz="2000"/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/>
              <a:t>node detects local link cost change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/>
              <a:t>updates routing info, recalculates </a:t>
            </a:r>
            <a:br>
              <a:rPr kumimoji="0" lang="en-US" altLang="ko-KR" sz="2000"/>
            </a:br>
            <a:r>
              <a:rPr kumimoji="0" lang="en-US" altLang="ko-KR" sz="2000"/>
              <a:t>distance vector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/>
              <a:t>if DV changes, notify neighbors </a:t>
            </a:r>
            <a:endParaRPr kumimoji="0" lang="en-US" altLang="ko-KR" sz="240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269875" y="3827463"/>
            <a:ext cx="1174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chemeClr val="accent2"/>
                </a:solidFill>
              </a:rPr>
              <a:t>“good</a:t>
            </a:r>
          </a:p>
          <a:p>
            <a:pPr eaLnBrk="0" latinLnBrk="0" hangingPunct="0"/>
            <a:r>
              <a:rPr kumimoji="0" lang="en-US" altLang="ko-KR" sz="2400">
                <a:solidFill>
                  <a:schemeClr val="accent2"/>
                </a:solidFill>
              </a:rPr>
              <a:t>news </a:t>
            </a:r>
          </a:p>
          <a:p>
            <a:pPr eaLnBrk="0" latinLnBrk="0" hangingPunct="0"/>
            <a:r>
              <a:rPr kumimoji="0" lang="en-US" altLang="ko-KR" sz="2400">
                <a:solidFill>
                  <a:schemeClr val="accent2"/>
                </a:solidFill>
              </a:rPr>
              <a:t>travels</a:t>
            </a:r>
          </a:p>
          <a:p>
            <a:pPr eaLnBrk="0" latinLnBrk="0" hangingPunct="0"/>
            <a:r>
              <a:rPr kumimoji="0" lang="en-US" altLang="ko-KR" sz="2400">
                <a:solidFill>
                  <a:schemeClr val="accent2"/>
                </a:solidFill>
              </a:rPr>
              <a:t>fast”</a:t>
            </a:r>
            <a:endParaRPr kumimoji="0" lang="en-US" altLang="ko-KR" sz="1600">
              <a:solidFill>
                <a:schemeClr val="accent2"/>
              </a:solidFill>
            </a:endParaRPr>
          </a:p>
        </p:txBody>
      </p:sp>
      <p:grpSp>
        <p:nvGrpSpPr>
          <p:cNvPr id="25607" name="Group 5"/>
          <p:cNvGrpSpPr>
            <a:grpSpLocks/>
          </p:cNvGrpSpPr>
          <p:nvPr/>
        </p:nvGrpSpPr>
        <p:grpSpPr bwMode="auto">
          <a:xfrm>
            <a:off x="5838825" y="1609725"/>
            <a:ext cx="2184400" cy="1385888"/>
            <a:chOff x="3625" y="1076"/>
            <a:chExt cx="1376" cy="873"/>
          </a:xfrm>
        </p:grpSpPr>
        <p:sp>
          <p:nvSpPr>
            <p:cNvPr id="25611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5614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5617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5618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0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25644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5645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x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5621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25636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5637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5640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5641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5642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56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5622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5623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4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5624" name="Text Box 29"/>
            <p:cNvSpPr txBox="1">
              <a:spLocks noChangeArrowheads="1"/>
            </p:cNvSpPr>
            <p:nvPr/>
          </p:nvSpPr>
          <p:spPr bwMode="auto">
            <a:xfrm>
              <a:off x="4214" y="1658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25625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5628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5629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5632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5633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5634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563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5626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5627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3129" name="Rectangle 41"/>
          <p:cNvSpPr>
            <a:spLocks noChangeArrowheads="1"/>
          </p:cNvSpPr>
          <p:nvPr/>
        </p:nvSpPr>
        <p:spPr bwMode="auto">
          <a:xfrm>
            <a:off x="2076450" y="3457575"/>
            <a:ext cx="64785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At time </a:t>
            </a:r>
            <a:r>
              <a:rPr kumimoji="0" lang="en-US" altLang="ko-KR" i="1"/>
              <a:t>t</a:t>
            </a:r>
            <a:r>
              <a:rPr kumimoji="0" lang="en-US" altLang="ko-KR" i="1" baseline="-25000"/>
              <a:t>0</a:t>
            </a:r>
            <a:r>
              <a:rPr kumimoji="0" lang="en-US" altLang="ko-KR"/>
              <a:t>, </a:t>
            </a:r>
            <a:r>
              <a:rPr kumimoji="0" lang="en-US" altLang="ko-KR" i="1"/>
              <a:t>y</a:t>
            </a:r>
            <a:r>
              <a:rPr kumimoji="0" lang="en-US" altLang="ko-KR"/>
              <a:t> detects the link-cost change, updates its DV, 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and informs its neighbors.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endParaRPr kumimoji="0" lang="en-US" altLang="ko-KR"/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2089150" y="4149725"/>
            <a:ext cx="71850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At time </a:t>
            </a:r>
            <a:r>
              <a:rPr kumimoji="0" lang="en-US" altLang="ko-KR" i="1"/>
              <a:t>t</a:t>
            </a:r>
            <a:r>
              <a:rPr kumimoji="0" lang="en-US" altLang="ko-KR" i="1" baseline="-25000"/>
              <a:t>1</a:t>
            </a:r>
            <a:r>
              <a:rPr kumimoji="0" lang="en-US" altLang="ko-KR"/>
              <a:t>, </a:t>
            </a:r>
            <a:r>
              <a:rPr kumimoji="0" lang="en-US" altLang="ko-KR" i="1"/>
              <a:t>z</a:t>
            </a:r>
            <a:r>
              <a:rPr kumimoji="0" lang="en-US" altLang="ko-KR"/>
              <a:t> receives the update from </a:t>
            </a:r>
            <a:r>
              <a:rPr kumimoji="0" lang="en-US" altLang="ko-KR" i="1"/>
              <a:t>y</a:t>
            </a:r>
            <a:r>
              <a:rPr kumimoji="0" lang="en-US" altLang="ko-KR"/>
              <a:t> and updates its table. 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It computes a new least cost to </a:t>
            </a:r>
            <a:r>
              <a:rPr kumimoji="0" lang="en-US" altLang="ko-KR" i="1"/>
              <a:t>x</a:t>
            </a:r>
            <a:r>
              <a:rPr kumimoji="0" lang="en-US" altLang="ko-KR"/>
              <a:t>  and sends its neighbors its DV.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endParaRPr kumimoji="0" lang="en-US" altLang="ko-KR"/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2122488" y="4926013"/>
            <a:ext cx="70215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At time </a:t>
            </a:r>
            <a:r>
              <a:rPr kumimoji="0" lang="en-US" altLang="ko-KR" i="1"/>
              <a:t>t</a:t>
            </a:r>
            <a:r>
              <a:rPr kumimoji="0" lang="en-US" altLang="ko-KR" i="1" baseline="-25000"/>
              <a:t>2</a:t>
            </a:r>
            <a:r>
              <a:rPr kumimoji="0" lang="en-US" altLang="ko-KR"/>
              <a:t>, </a:t>
            </a:r>
            <a:r>
              <a:rPr kumimoji="0" lang="en-US" altLang="ko-KR" i="1"/>
              <a:t>y</a:t>
            </a:r>
            <a:r>
              <a:rPr kumimoji="0" lang="en-US" altLang="ko-KR"/>
              <a:t> receives </a:t>
            </a:r>
            <a:r>
              <a:rPr kumimoji="0" lang="en-US" altLang="ko-KR" i="1"/>
              <a:t>z</a:t>
            </a:r>
            <a:r>
              <a:rPr kumimoji="0" lang="en-US" altLang="ko-KR"/>
              <a:t>’s update and updates its distance table. 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 i="1"/>
              <a:t>y</a:t>
            </a:r>
            <a:r>
              <a:rPr kumimoji="0" lang="en-US" altLang="ko-KR"/>
              <a:t>’s least costs do not change and hence </a:t>
            </a:r>
            <a:r>
              <a:rPr kumimoji="0" lang="en-US" altLang="ko-KR" i="1"/>
              <a:t>y</a:t>
            </a:r>
            <a:r>
              <a:rPr kumimoji="0" lang="en-US" altLang="ko-KR"/>
              <a:t>  does </a:t>
            </a:r>
            <a:r>
              <a:rPr kumimoji="0" lang="en-US" altLang="ko-KR" i="1"/>
              <a:t>not</a:t>
            </a:r>
            <a:r>
              <a:rPr kumimoji="0" lang="en-US" altLang="ko-KR"/>
              <a:t> send any 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r>
              <a:rPr kumimoji="0" lang="en-US" altLang="ko-KR"/>
              <a:t>message to </a:t>
            </a:r>
            <a:r>
              <a:rPr kumimoji="0" lang="en-US" altLang="ko-KR" i="1"/>
              <a:t>z</a:t>
            </a:r>
            <a:r>
              <a:rPr kumimoji="0" lang="en-US" altLang="ko-KR"/>
              <a:t>. </a:t>
            </a:r>
          </a:p>
          <a:p>
            <a:pPr eaLnBrk="0" latinLnBrk="0" hangingPunct="0">
              <a:tabLst>
                <a:tab pos="228600" algn="l"/>
                <a:tab pos="457200" algn="l"/>
              </a:tabLst>
            </a:pPr>
            <a:endParaRPr kumimoji="0"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9" grpId="0"/>
      <p:bldP spid="473130" grpId="0"/>
      <p:bldP spid="473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F2F0166B-C7D0-464F-8FC3-37C0B533C672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533400" y="990600"/>
            <a:ext cx="1752600" cy="1741488"/>
            <a:chOff x="240" y="192"/>
            <a:chExt cx="1104" cy="1097"/>
          </a:xfrm>
        </p:grpSpPr>
        <p:sp>
          <p:nvSpPr>
            <p:cNvPr id="26775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76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77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   y   z</a:t>
              </a:r>
            </a:p>
          </p:txBody>
        </p:sp>
        <p:sp>
          <p:nvSpPr>
            <p:cNvPr id="26778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</a:t>
              </a:r>
            </a:p>
          </p:txBody>
        </p:sp>
        <p:sp>
          <p:nvSpPr>
            <p:cNvPr id="26779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y</a:t>
              </a:r>
            </a:p>
          </p:txBody>
        </p:sp>
        <p:sp>
          <p:nvSpPr>
            <p:cNvPr id="26780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z</a:t>
              </a:r>
            </a:p>
          </p:txBody>
        </p:sp>
        <p:sp>
          <p:nvSpPr>
            <p:cNvPr id="26781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6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0  4   5</a:t>
              </a:r>
            </a:p>
          </p:txBody>
        </p:sp>
        <p:sp>
          <p:nvSpPr>
            <p:cNvPr id="26782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4</a:t>
              </a:r>
            </a:p>
          </p:txBody>
        </p:sp>
        <p:sp>
          <p:nvSpPr>
            <p:cNvPr id="26783" name="Text Box 11"/>
            <p:cNvSpPr txBox="1">
              <a:spLocks noChangeArrowheads="1"/>
            </p:cNvSpPr>
            <p:nvPr/>
          </p:nvSpPr>
          <p:spPr bwMode="auto">
            <a:xfrm>
              <a:off x="849" y="87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/>
                <a:t>0</a:t>
              </a:r>
            </a:p>
          </p:txBody>
        </p:sp>
        <p:sp>
          <p:nvSpPr>
            <p:cNvPr id="26784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1</a:t>
              </a:r>
            </a:p>
          </p:txBody>
        </p:sp>
        <p:sp>
          <p:nvSpPr>
            <p:cNvPr id="26785" name="Text Box 13"/>
            <p:cNvSpPr txBox="1">
              <a:spLocks noChangeArrowheads="1"/>
            </p:cNvSpPr>
            <p:nvPr/>
          </p:nvSpPr>
          <p:spPr bwMode="auto">
            <a:xfrm>
              <a:off x="683" y="105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5</a:t>
              </a:r>
            </a:p>
          </p:txBody>
        </p:sp>
        <p:sp>
          <p:nvSpPr>
            <p:cNvPr id="26786" name="Text Box 14"/>
            <p:cNvSpPr txBox="1">
              <a:spLocks noChangeArrowheads="1"/>
            </p:cNvSpPr>
            <p:nvPr/>
          </p:nvSpPr>
          <p:spPr bwMode="auto">
            <a:xfrm>
              <a:off x="865" y="105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1</a:t>
              </a:r>
            </a:p>
          </p:txBody>
        </p:sp>
        <p:sp>
          <p:nvSpPr>
            <p:cNvPr id="26787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</a:t>
              </a:r>
            </a:p>
          </p:txBody>
        </p:sp>
        <p:sp>
          <p:nvSpPr>
            <p:cNvPr id="26788" name="Text Box 16"/>
            <p:cNvSpPr txBox="1">
              <a:spLocks noChangeArrowheads="1"/>
            </p:cNvSpPr>
            <p:nvPr/>
          </p:nvSpPr>
          <p:spPr bwMode="auto">
            <a:xfrm rot="-54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from</a:t>
              </a:r>
            </a:p>
          </p:txBody>
        </p:sp>
        <p:sp>
          <p:nvSpPr>
            <p:cNvPr id="26789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cost to</a:t>
              </a:r>
            </a:p>
          </p:txBody>
        </p:sp>
      </p:grpSp>
      <p:sp>
        <p:nvSpPr>
          <p:cNvPr id="26629" name="Text Box 18"/>
          <p:cNvSpPr txBox="1">
            <a:spLocks noChangeArrowheads="1"/>
          </p:cNvSpPr>
          <p:nvPr/>
        </p:nvSpPr>
        <p:spPr bwMode="auto">
          <a:xfrm rot="-54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30" name="Text Box 19"/>
          <p:cNvSpPr txBox="1">
            <a:spLocks noChangeArrowheads="1"/>
          </p:cNvSpPr>
          <p:nvPr/>
        </p:nvSpPr>
        <p:spPr bwMode="auto">
          <a:xfrm rot="-54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31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2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3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34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35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36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37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8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0   1   2</a:t>
            </a:r>
          </a:p>
        </p:txBody>
      </p:sp>
      <p:sp>
        <p:nvSpPr>
          <p:cNvPr id="26638" name="Text Box 27"/>
          <p:cNvSpPr txBox="1">
            <a:spLocks noChangeArrowheads="1"/>
          </p:cNvSpPr>
          <p:nvPr/>
        </p:nvSpPr>
        <p:spPr bwMode="auto">
          <a:xfrm rot="-54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39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40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1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2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43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44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45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46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0   1   2</a:t>
            </a:r>
          </a:p>
        </p:txBody>
      </p:sp>
      <p:sp>
        <p:nvSpPr>
          <p:cNvPr id="26647" name="Text Box 36"/>
          <p:cNvSpPr txBox="1">
            <a:spLocks noChangeArrowheads="1"/>
          </p:cNvSpPr>
          <p:nvPr/>
        </p:nvSpPr>
        <p:spPr bwMode="auto">
          <a:xfrm rot="-54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48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49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0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1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52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53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54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55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4</a:t>
            </a:r>
          </a:p>
        </p:txBody>
      </p:sp>
      <p:sp>
        <p:nvSpPr>
          <p:cNvPr id="26656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6657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6658" name="Text Box 47"/>
          <p:cNvSpPr txBox="1">
            <a:spLocks noChangeArrowheads="1"/>
          </p:cNvSpPr>
          <p:nvPr/>
        </p:nvSpPr>
        <p:spPr bwMode="auto">
          <a:xfrm>
            <a:off x="1543050" y="41148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6659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6660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61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2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63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64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65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66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67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1020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6668" name="Text Box 57"/>
          <p:cNvSpPr txBox="1">
            <a:spLocks noChangeArrowheads="1"/>
          </p:cNvSpPr>
          <p:nvPr/>
        </p:nvSpPr>
        <p:spPr bwMode="auto">
          <a:xfrm rot="-54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69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70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1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2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73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74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75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76" name="Text Box 66"/>
          <p:cNvSpPr txBox="1">
            <a:spLocks noChangeArrowheads="1"/>
          </p:cNvSpPr>
          <p:nvPr/>
        </p:nvSpPr>
        <p:spPr bwMode="auto">
          <a:xfrm rot="-54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77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78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79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80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81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82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83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84" name="Text Box 75"/>
          <p:cNvSpPr txBox="1">
            <a:spLocks noChangeArrowheads="1"/>
          </p:cNvSpPr>
          <p:nvPr/>
        </p:nvSpPr>
        <p:spPr bwMode="auto">
          <a:xfrm rot="-54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85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86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87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88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89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90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91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692" name="Text Box 84"/>
          <p:cNvSpPr txBox="1">
            <a:spLocks noChangeArrowheads="1"/>
          </p:cNvSpPr>
          <p:nvPr/>
        </p:nvSpPr>
        <p:spPr bwMode="auto">
          <a:xfrm rot="-54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669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69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9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9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669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669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669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6700" name="Text Box 92"/>
          <p:cNvSpPr txBox="1">
            <a:spLocks noChangeArrowheads="1"/>
          </p:cNvSpPr>
          <p:nvPr/>
        </p:nvSpPr>
        <p:spPr bwMode="auto">
          <a:xfrm>
            <a:off x="1236663" y="560387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4  0</a:t>
            </a:r>
          </a:p>
        </p:txBody>
      </p:sp>
      <p:sp>
        <p:nvSpPr>
          <p:cNvPr id="26701" name="Text Box 94"/>
          <p:cNvSpPr txBox="1">
            <a:spLocks noChangeArrowheads="1"/>
          </p:cNvSpPr>
          <p:nvPr/>
        </p:nvSpPr>
        <p:spPr bwMode="auto">
          <a:xfrm>
            <a:off x="1828800" y="5603875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6702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6703" name="Text Box 96"/>
          <p:cNvSpPr txBox="1">
            <a:spLocks noChangeArrowheads="1"/>
          </p:cNvSpPr>
          <p:nvPr/>
        </p:nvSpPr>
        <p:spPr bwMode="auto">
          <a:xfrm>
            <a:off x="1525588" y="59436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6704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6705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6706" name="Text Box 99"/>
          <p:cNvSpPr txBox="1">
            <a:spLocks noChangeArrowheads="1"/>
          </p:cNvSpPr>
          <p:nvPr/>
        </p:nvSpPr>
        <p:spPr bwMode="auto">
          <a:xfrm>
            <a:off x="1219200" y="3440113"/>
            <a:ext cx="9477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1</a:t>
            </a:r>
            <a:r>
              <a:rPr kumimoji="0" lang="en-US" altLang="ko-KR"/>
              <a:t>   0   1</a:t>
            </a:r>
          </a:p>
        </p:txBody>
      </p:sp>
      <p:sp>
        <p:nvSpPr>
          <p:cNvPr id="26707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0  4   5</a:t>
            </a:r>
          </a:p>
        </p:txBody>
      </p:sp>
      <p:sp>
        <p:nvSpPr>
          <p:cNvPr id="26708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1049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1    0   1</a:t>
            </a:r>
          </a:p>
        </p:txBody>
      </p:sp>
      <p:sp>
        <p:nvSpPr>
          <p:cNvPr id="26709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5    1   0</a:t>
            </a:r>
          </a:p>
        </p:txBody>
      </p:sp>
      <p:sp>
        <p:nvSpPr>
          <p:cNvPr id="26710" name="Text Box 103"/>
          <p:cNvSpPr txBox="1">
            <a:spLocks noChangeArrowheads="1"/>
          </p:cNvSpPr>
          <p:nvPr/>
        </p:nvSpPr>
        <p:spPr bwMode="auto">
          <a:xfrm>
            <a:off x="3276600" y="3775075"/>
            <a:ext cx="101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1    0   1</a:t>
            </a:r>
          </a:p>
        </p:txBody>
      </p:sp>
      <p:sp>
        <p:nvSpPr>
          <p:cNvPr id="26711" name="Text Box 104"/>
          <p:cNvSpPr txBox="1">
            <a:spLocks noChangeArrowheads="1"/>
          </p:cNvSpPr>
          <p:nvPr/>
        </p:nvSpPr>
        <p:spPr bwMode="auto">
          <a:xfrm>
            <a:off x="3259138" y="4089400"/>
            <a:ext cx="1054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5    1   0</a:t>
            </a:r>
          </a:p>
        </p:txBody>
      </p:sp>
      <p:sp>
        <p:nvSpPr>
          <p:cNvPr id="26712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4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1   0   1</a:t>
            </a:r>
          </a:p>
        </p:txBody>
      </p:sp>
      <p:sp>
        <p:nvSpPr>
          <p:cNvPr id="26713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8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2   1   0</a:t>
            </a:r>
          </a:p>
        </p:txBody>
      </p:sp>
      <p:sp>
        <p:nvSpPr>
          <p:cNvPr id="26714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15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16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17" name="Line 122"/>
          <p:cNvSpPr>
            <a:spLocks noChangeShapeType="1"/>
          </p:cNvSpPr>
          <p:nvPr/>
        </p:nvSpPr>
        <p:spPr bwMode="auto">
          <a:xfrm flipV="1">
            <a:off x="4114800" y="4387850"/>
            <a:ext cx="1098550" cy="170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18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19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time</a:t>
            </a:r>
          </a:p>
        </p:txBody>
      </p:sp>
      <p:sp>
        <p:nvSpPr>
          <p:cNvPr id="26720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x table</a:t>
            </a:r>
          </a:p>
        </p:txBody>
      </p:sp>
      <p:sp>
        <p:nvSpPr>
          <p:cNvPr id="26721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y table</a:t>
            </a:r>
          </a:p>
        </p:txBody>
      </p:sp>
      <p:sp>
        <p:nvSpPr>
          <p:cNvPr id="26722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z table</a:t>
            </a:r>
          </a:p>
        </p:txBody>
      </p:sp>
      <p:sp>
        <p:nvSpPr>
          <p:cNvPr id="26723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6724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6725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6726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6727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26728" name="Group 5"/>
          <p:cNvGrpSpPr>
            <a:grpSpLocks/>
          </p:cNvGrpSpPr>
          <p:nvPr/>
        </p:nvGrpSpPr>
        <p:grpSpPr bwMode="auto">
          <a:xfrm>
            <a:off x="6740525" y="3203575"/>
            <a:ext cx="2184400" cy="1385888"/>
            <a:chOff x="3625" y="1076"/>
            <a:chExt cx="1376" cy="873"/>
          </a:xfrm>
        </p:grpSpPr>
        <p:sp>
          <p:nvSpPr>
            <p:cNvPr id="26740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6743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5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6746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6747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749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26773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6774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x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6750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26765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6766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7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8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6769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6770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677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677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6751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6752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4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6753" name="Text Box 29"/>
            <p:cNvSpPr txBox="1">
              <a:spLocks noChangeArrowheads="1"/>
            </p:cNvSpPr>
            <p:nvPr/>
          </p:nvSpPr>
          <p:spPr bwMode="auto">
            <a:xfrm>
              <a:off x="4214" y="1658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26754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6757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6758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59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60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6761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6762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6763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676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6755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6756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729" name="Text Box 56"/>
          <p:cNvSpPr txBox="1">
            <a:spLocks noChangeArrowheads="1"/>
          </p:cNvSpPr>
          <p:nvPr/>
        </p:nvSpPr>
        <p:spPr bwMode="auto">
          <a:xfrm>
            <a:off x="3289300" y="5200650"/>
            <a:ext cx="102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6730" name="Text Box 103"/>
          <p:cNvSpPr txBox="1">
            <a:spLocks noChangeArrowheads="1"/>
          </p:cNvSpPr>
          <p:nvPr/>
        </p:nvSpPr>
        <p:spPr bwMode="auto">
          <a:xfrm>
            <a:off x="3289300" y="5546725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1    0   1</a:t>
            </a:r>
          </a:p>
        </p:txBody>
      </p:sp>
      <p:sp>
        <p:nvSpPr>
          <p:cNvPr id="26731" name="Text Box 104"/>
          <p:cNvSpPr txBox="1">
            <a:spLocks noChangeArrowheads="1"/>
          </p:cNvSpPr>
          <p:nvPr/>
        </p:nvSpPr>
        <p:spPr bwMode="auto">
          <a:xfrm>
            <a:off x="3271838" y="5861050"/>
            <a:ext cx="1054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2    1   0</a:t>
            </a:r>
          </a:p>
        </p:txBody>
      </p:sp>
      <p:sp>
        <p:nvSpPr>
          <p:cNvPr id="26732" name="Text Box 26"/>
          <p:cNvSpPr txBox="1">
            <a:spLocks noChangeArrowheads="1"/>
          </p:cNvSpPr>
          <p:nvPr/>
        </p:nvSpPr>
        <p:spPr bwMode="auto">
          <a:xfrm>
            <a:off x="5503863" y="3486150"/>
            <a:ext cx="984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0   1   2</a:t>
            </a:r>
          </a:p>
        </p:txBody>
      </p:sp>
      <p:sp>
        <p:nvSpPr>
          <p:cNvPr id="26733" name="Text Box 107"/>
          <p:cNvSpPr txBox="1">
            <a:spLocks noChangeArrowheads="1"/>
          </p:cNvSpPr>
          <p:nvPr/>
        </p:nvSpPr>
        <p:spPr bwMode="auto">
          <a:xfrm>
            <a:off x="5503863" y="3867150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1   0   1</a:t>
            </a:r>
          </a:p>
        </p:txBody>
      </p:sp>
      <p:sp>
        <p:nvSpPr>
          <p:cNvPr id="26734" name="Text Box 108"/>
          <p:cNvSpPr txBox="1">
            <a:spLocks noChangeArrowheads="1"/>
          </p:cNvSpPr>
          <p:nvPr/>
        </p:nvSpPr>
        <p:spPr bwMode="auto">
          <a:xfrm>
            <a:off x="5503863" y="4171950"/>
            <a:ext cx="984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2   1   0</a:t>
            </a:r>
          </a:p>
        </p:txBody>
      </p:sp>
      <p:sp>
        <p:nvSpPr>
          <p:cNvPr id="26735" name="Text Box 26"/>
          <p:cNvSpPr txBox="1">
            <a:spLocks noChangeArrowheads="1"/>
          </p:cNvSpPr>
          <p:nvPr/>
        </p:nvSpPr>
        <p:spPr bwMode="auto">
          <a:xfrm>
            <a:off x="5461000" y="5192713"/>
            <a:ext cx="98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0   1   2</a:t>
            </a:r>
          </a:p>
        </p:txBody>
      </p:sp>
      <p:sp>
        <p:nvSpPr>
          <p:cNvPr id="26736" name="Text Box 107"/>
          <p:cNvSpPr txBox="1">
            <a:spLocks noChangeArrowheads="1"/>
          </p:cNvSpPr>
          <p:nvPr/>
        </p:nvSpPr>
        <p:spPr bwMode="auto">
          <a:xfrm>
            <a:off x="5461000" y="557371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1   0   1</a:t>
            </a:r>
          </a:p>
        </p:txBody>
      </p:sp>
      <p:sp>
        <p:nvSpPr>
          <p:cNvPr id="26737" name="Text Box 108"/>
          <p:cNvSpPr txBox="1">
            <a:spLocks noChangeArrowheads="1"/>
          </p:cNvSpPr>
          <p:nvPr/>
        </p:nvSpPr>
        <p:spPr bwMode="auto">
          <a:xfrm>
            <a:off x="5461000" y="5878513"/>
            <a:ext cx="98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2   1   0</a:t>
            </a:r>
          </a:p>
        </p:txBody>
      </p:sp>
      <p:cxnSp>
        <p:nvCxnSpPr>
          <p:cNvPr id="26738" name="直接箭头连接符 164"/>
          <p:cNvCxnSpPr>
            <a:cxnSpLocks noChangeShapeType="1"/>
            <a:stCxn id="26726" idx="6"/>
            <a:endCxn id="26673" idx="3"/>
          </p:cNvCxnSpPr>
          <p:nvPr/>
        </p:nvCxnSpPr>
        <p:spPr bwMode="auto">
          <a:xfrm>
            <a:off x="4343400" y="1866900"/>
            <a:ext cx="1157288" cy="1822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739" name="直接箭头连接符 166"/>
          <p:cNvCxnSpPr>
            <a:cxnSpLocks noChangeShapeType="1"/>
            <a:stCxn id="26726" idx="6"/>
          </p:cNvCxnSpPr>
          <p:nvPr/>
        </p:nvCxnSpPr>
        <p:spPr bwMode="auto">
          <a:xfrm>
            <a:off x="4343400" y="1866900"/>
            <a:ext cx="1006475" cy="322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1"/>
          <p:cNvSpPr txBox="1">
            <a:spLocks noChangeArrowheads="1"/>
          </p:cNvSpPr>
          <p:nvPr/>
        </p:nvSpPr>
        <p:spPr bwMode="auto">
          <a:xfrm>
            <a:off x="5119688" y="2724150"/>
            <a:ext cx="3543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At time t0, Z says that it can go to x with cost 5 before y sends the update. Then y updates its distance vector with D</a:t>
            </a:r>
            <a:r>
              <a:rPr lang="en-US" altLang="ko-KR" baseline="-25000"/>
              <a:t>y</a:t>
            </a:r>
            <a:r>
              <a:rPr lang="en-US" altLang="ko-KR"/>
              <a:t>(x) = 6.</a:t>
            </a:r>
          </a:p>
          <a:p>
            <a:endParaRPr lang="en-US" altLang="ko-KR"/>
          </a:p>
          <a:p>
            <a:r>
              <a:rPr lang="en-US" altLang="ko-KR"/>
              <a:t>At time t1, y sends its vector. Then z updates its vector with D</a:t>
            </a:r>
            <a:r>
              <a:rPr lang="en-US" altLang="ko-KR" baseline="-25000"/>
              <a:t>z</a:t>
            </a:r>
            <a:r>
              <a:rPr lang="en-US" altLang="ko-KR"/>
              <a:t>(x) = 7.</a:t>
            </a:r>
          </a:p>
          <a:p>
            <a:endParaRPr lang="en-US" altLang="ko-KR"/>
          </a:p>
          <a:p>
            <a:r>
              <a:rPr lang="en-US" altLang="ko-KR"/>
              <a:t>After this ping-pong exchange 44 times, y and z will know the appropriate path to x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765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61E0CD06-65AC-4F8D-8D32-7DD624417E45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Distance Vector: link cost changes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962025" y="1346200"/>
            <a:ext cx="3810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2400" dirty="0">
                <a:solidFill>
                  <a:srgbClr val="FF0000"/>
                </a:solidFill>
              </a:rPr>
              <a:t>Link cost changes:</a:t>
            </a:r>
            <a:endParaRPr kumimoji="0" lang="en-US" altLang="ko-KR" sz="2000" dirty="0"/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 dirty="0">
                <a:solidFill>
                  <a:schemeClr val="accent2"/>
                </a:solidFill>
              </a:rPr>
              <a:t>good news travels fast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 dirty="0">
                <a:solidFill>
                  <a:schemeClr val="accent2"/>
                </a:solidFill>
              </a:rPr>
              <a:t>bad news travels slow </a:t>
            </a:r>
            <a:r>
              <a:rPr kumimoji="0" lang="en-US" altLang="ko-KR" sz="2000" dirty="0"/>
              <a:t>- “count to infinity” problem!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 dirty="0"/>
              <a:t>44 iterations before algorithm stabilizes: see text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2400" dirty="0">
                <a:solidFill>
                  <a:srgbClr val="FF0000"/>
                </a:solidFill>
              </a:rPr>
              <a:t>Sol – poisoned reverse</a:t>
            </a:r>
            <a:endParaRPr kumimoji="0" lang="en-US" altLang="ko-KR" sz="2000" dirty="0"/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 dirty="0"/>
              <a:t>If Z routes through Y to get to X :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kumimoji="0" lang="en-US" altLang="ko-KR" dirty="0"/>
              <a:t>Z tells Y its (Z’s) distance to X is infinite (so Y won’t route to X via Z)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000" dirty="0"/>
              <a:t>will this completely solve count to infinity problem?</a:t>
            </a:r>
          </a:p>
        </p:txBody>
      </p:sp>
      <p:grpSp>
        <p:nvGrpSpPr>
          <p:cNvPr id="27655" name="Group 4"/>
          <p:cNvGrpSpPr>
            <a:grpSpLocks/>
          </p:cNvGrpSpPr>
          <p:nvPr/>
        </p:nvGrpSpPr>
        <p:grpSpPr bwMode="auto">
          <a:xfrm>
            <a:off x="5389563" y="1322388"/>
            <a:ext cx="2184400" cy="1385887"/>
            <a:chOff x="3805" y="938"/>
            <a:chExt cx="1376" cy="873"/>
          </a:xfrm>
        </p:grpSpPr>
        <p:sp>
          <p:nvSpPr>
            <p:cNvPr id="27656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7662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7663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5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27689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7690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x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7666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27681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7682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7685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7686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7687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768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7667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7668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4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7669" name="Text Box 28"/>
            <p:cNvSpPr txBox="1">
              <a:spLocks noChangeArrowheads="1"/>
            </p:cNvSpPr>
            <p:nvPr/>
          </p:nvSpPr>
          <p:spPr bwMode="auto">
            <a:xfrm>
              <a:off x="4394" y="1520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27670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27673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7677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7678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7679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768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7671" name="Text Box 38"/>
            <p:cNvSpPr txBox="1">
              <a:spLocks noChangeArrowheads="1"/>
            </p:cNvSpPr>
            <p:nvPr/>
          </p:nvSpPr>
          <p:spPr bwMode="auto">
            <a:xfrm>
              <a:off x="3963" y="938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50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7672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61FA6904-FD4D-4E36-A25D-663C0A1AF31F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grpSp>
        <p:nvGrpSpPr>
          <p:cNvPr id="28676" name="Group 2"/>
          <p:cNvGrpSpPr>
            <a:grpSpLocks/>
          </p:cNvGrpSpPr>
          <p:nvPr/>
        </p:nvGrpSpPr>
        <p:grpSpPr bwMode="auto">
          <a:xfrm>
            <a:off x="533400" y="990600"/>
            <a:ext cx="1752600" cy="1749425"/>
            <a:chOff x="240" y="192"/>
            <a:chExt cx="1104" cy="1102"/>
          </a:xfrm>
        </p:grpSpPr>
        <p:sp>
          <p:nvSpPr>
            <p:cNvPr id="28833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34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35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   y   z</a:t>
              </a:r>
            </a:p>
          </p:txBody>
        </p:sp>
        <p:sp>
          <p:nvSpPr>
            <p:cNvPr id="28836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x</a:t>
              </a:r>
            </a:p>
          </p:txBody>
        </p:sp>
        <p:sp>
          <p:nvSpPr>
            <p:cNvPr id="28837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y</a:t>
              </a:r>
            </a:p>
          </p:txBody>
        </p:sp>
        <p:sp>
          <p:nvSpPr>
            <p:cNvPr id="28838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z</a:t>
              </a:r>
            </a:p>
          </p:txBody>
        </p:sp>
        <p:sp>
          <p:nvSpPr>
            <p:cNvPr id="28839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6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/>
                <a:t>0   4   5</a:t>
              </a:r>
            </a:p>
          </p:txBody>
        </p:sp>
        <p:sp>
          <p:nvSpPr>
            <p:cNvPr id="28840" name="Text Box 10"/>
            <p:cNvSpPr txBox="1">
              <a:spLocks noChangeArrowheads="1"/>
            </p:cNvSpPr>
            <p:nvPr/>
          </p:nvSpPr>
          <p:spPr bwMode="auto">
            <a:xfrm>
              <a:off x="672" y="848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4</a:t>
              </a:r>
            </a:p>
          </p:txBody>
        </p:sp>
        <p:sp>
          <p:nvSpPr>
            <p:cNvPr id="28841" name="Text Box 11"/>
            <p:cNvSpPr txBox="1">
              <a:spLocks noChangeArrowheads="1"/>
            </p:cNvSpPr>
            <p:nvPr/>
          </p:nvSpPr>
          <p:spPr bwMode="auto">
            <a:xfrm>
              <a:off x="893" y="848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</a:t>
              </a:r>
            </a:p>
          </p:txBody>
        </p:sp>
        <p:sp>
          <p:nvSpPr>
            <p:cNvPr id="28842" name="Text Box 12"/>
            <p:cNvSpPr txBox="1">
              <a:spLocks noChangeArrowheads="1"/>
            </p:cNvSpPr>
            <p:nvPr/>
          </p:nvSpPr>
          <p:spPr bwMode="auto">
            <a:xfrm>
              <a:off x="1111" y="848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1</a:t>
              </a:r>
            </a:p>
          </p:txBody>
        </p:sp>
        <p:sp>
          <p:nvSpPr>
            <p:cNvPr id="28843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5</a:t>
              </a:r>
            </a:p>
          </p:txBody>
        </p:sp>
        <p:sp>
          <p:nvSpPr>
            <p:cNvPr id="28844" name="Text Box 14"/>
            <p:cNvSpPr txBox="1">
              <a:spLocks noChangeArrowheads="1"/>
            </p:cNvSpPr>
            <p:nvPr/>
          </p:nvSpPr>
          <p:spPr bwMode="auto">
            <a:xfrm>
              <a:off x="904" y="105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1</a:t>
              </a:r>
            </a:p>
          </p:txBody>
        </p:sp>
        <p:sp>
          <p:nvSpPr>
            <p:cNvPr id="28845" name="Text Box 15"/>
            <p:cNvSpPr txBox="1">
              <a:spLocks noChangeArrowheads="1"/>
            </p:cNvSpPr>
            <p:nvPr/>
          </p:nvSpPr>
          <p:spPr bwMode="auto">
            <a:xfrm>
              <a:off x="1105" y="1061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0</a:t>
              </a:r>
            </a:p>
          </p:txBody>
        </p:sp>
        <p:sp>
          <p:nvSpPr>
            <p:cNvPr id="28846" name="Text Box 16"/>
            <p:cNvSpPr txBox="1">
              <a:spLocks noChangeArrowheads="1"/>
            </p:cNvSpPr>
            <p:nvPr/>
          </p:nvSpPr>
          <p:spPr bwMode="auto">
            <a:xfrm rot="-54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from</a:t>
              </a:r>
            </a:p>
          </p:txBody>
        </p:sp>
        <p:sp>
          <p:nvSpPr>
            <p:cNvPr id="28847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cost to</a:t>
              </a:r>
            </a:p>
          </p:txBody>
        </p:sp>
      </p:grpSp>
      <p:sp>
        <p:nvSpPr>
          <p:cNvPr id="28677" name="Text Box 18"/>
          <p:cNvSpPr txBox="1">
            <a:spLocks noChangeArrowheads="1"/>
          </p:cNvSpPr>
          <p:nvPr/>
        </p:nvSpPr>
        <p:spPr bwMode="auto">
          <a:xfrm rot="-54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678" name="Text Box 19"/>
          <p:cNvSpPr txBox="1">
            <a:spLocks noChangeArrowheads="1"/>
          </p:cNvSpPr>
          <p:nvPr/>
        </p:nvSpPr>
        <p:spPr bwMode="auto">
          <a:xfrm rot="-54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679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0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682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683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684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685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686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7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8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689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690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691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692" name="Text Box 57"/>
          <p:cNvSpPr txBox="1">
            <a:spLocks noChangeArrowheads="1"/>
          </p:cNvSpPr>
          <p:nvPr/>
        </p:nvSpPr>
        <p:spPr bwMode="auto">
          <a:xfrm rot="-54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693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694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5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6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697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698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699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700" name="Text Box 66"/>
          <p:cNvSpPr txBox="1">
            <a:spLocks noChangeArrowheads="1"/>
          </p:cNvSpPr>
          <p:nvPr/>
        </p:nvSpPr>
        <p:spPr bwMode="auto">
          <a:xfrm rot="-54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701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702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3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4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705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706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707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708" name="Text Box 75"/>
          <p:cNvSpPr txBox="1">
            <a:spLocks noChangeArrowheads="1"/>
          </p:cNvSpPr>
          <p:nvPr/>
        </p:nvSpPr>
        <p:spPr bwMode="auto">
          <a:xfrm rot="-54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709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710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1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2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713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714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715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716" name="Text Box 84"/>
          <p:cNvSpPr txBox="1">
            <a:spLocks noChangeArrowheads="1"/>
          </p:cNvSpPr>
          <p:nvPr/>
        </p:nvSpPr>
        <p:spPr bwMode="auto">
          <a:xfrm rot="-54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717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718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9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20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721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722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723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724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725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26" name="Line 120"/>
          <p:cNvSpPr>
            <a:spLocks noChangeShapeType="1"/>
          </p:cNvSpPr>
          <p:nvPr/>
        </p:nvSpPr>
        <p:spPr bwMode="auto">
          <a:xfrm>
            <a:off x="4344988" y="3944938"/>
            <a:ext cx="684212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27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28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time</a:t>
            </a:r>
          </a:p>
        </p:txBody>
      </p:sp>
      <p:sp>
        <p:nvSpPr>
          <p:cNvPr id="28729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x table</a:t>
            </a:r>
          </a:p>
        </p:txBody>
      </p:sp>
      <p:sp>
        <p:nvSpPr>
          <p:cNvPr id="28730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y table</a:t>
            </a:r>
          </a:p>
        </p:txBody>
      </p:sp>
      <p:sp>
        <p:nvSpPr>
          <p:cNvPr id="28731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b="1" u="sng"/>
              <a:t>node z table</a:t>
            </a:r>
          </a:p>
        </p:txBody>
      </p:sp>
      <p:sp>
        <p:nvSpPr>
          <p:cNvPr id="28732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8733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8734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873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grpSp>
        <p:nvGrpSpPr>
          <p:cNvPr id="28736" name="Group 4"/>
          <p:cNvGrpSpPr>
            <a:grpSpLocks/>
          </p:cNvGrpSpPr>
          <p:nvPr/>
        </p:nvGrpSpPr>
        <p:grpSpPr bwMode="auto">
          <a:xfrm>
            <a:off x="6721475" y="1357313"/>
            <a:ext cx="2184400" cy="1385887"/>
            <a:chOff x="3805" y="938"/>
            <a:chExt cx="1376" cy="873"/>
          </a:xfrm>
        </p:grpSpPr>
        <p:sp>
          <p:nvSpPr>
            <p:cNvPr id="28798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99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0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8801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2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3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8804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28805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06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807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2883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8832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x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8808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28823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8824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25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26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8827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8828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882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883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z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8809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8810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4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8811" name="Text Box 28"/>
            <p:cNvSpPr txBox="1">
              <a:spLocks noChangeArrowheads="1"/>
            </p:cNvSpPr>
            <p:nvPr/>
          </p:nvSpPr>
          <p:spPr bwMode="auto">
            <a:xfrm>
              <a:off x="4394" y="1520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28812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2881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2881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1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81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2881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28820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82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2882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y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8813" name="Text Box 38"/>
            <p:cNvSpPr txBox="1">
              <a:spLocks noChangeArrowheads="1"/>
            </p:cNvSpPr>
            <p:nvPr/>
          </p:nvSpPr>
          <p:spPr bwMode="auto">
            <a:xfrm>
              <a:off x="3963" y="938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>
                  <a:solidFill>
                    <a:srgbClr val="FF0000"/>
                  </a:solidFill>
                </a:rPr>
                <a:t>50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8814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37" name="Text Box 9"/>
          <p:cNvSpPr txBox="1">
            <a:spLocks noChangeArrowheads="1"/>
          </p:cNvSpPr>
          <p:nvPr/>
        </p:nvSpPr>
        <p:spPr bwMode="auto">
          <a:xfrm>
            <a:off x="1214438" y="3430588"/>
            <a:ext cx="1027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38" name="Text Box 10"/>
          <p:cNvSpPr txBox="1">
            <a:spLocks noChangeArrowheads="1"/>
          </p:cNvSpPr>
          <p:nvPr/>
        </p:nvSpPr>
        <p:spPr bwMode="auto">
          <a:xfrm>
            <a:off x="1171575" y="3786188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8739" name="Text Box 11"/>
          <p:cNvSpPr txBox="1">
            <a:spLocks noChangeArrowheads="1"/>
          </p:cNvSpPr>
          <p:nvPr/>
        </p:nvSpPr>
        <p:spPr bwMode="auto">
          <a:xfrm>
            <a:off x="1565275" y="378618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40" name="Text Box 12"/>
          <p:cNvSpPr txBox="1">
            <a:spLocks noChangeArrowheads="1"/>
          </p:cNvSpPr>
          <p:nvPr/>
        </p:nvSpPr>
        <p:spPr bwMode="auto">
          <a:xfrm>
            <a:off x="1911350" y="37766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41" name="Text Box 13"/>
          <p:cNvSpPr txBox="1">
            <a:spLocks noChangeArrowheads="1"/>
          </p:cNvSpPr>
          <p:nvPr/>
        </p:nvSpPr>
        <p:spPr bwMode="auto">
          <a:xfrm>
            <a:off x="1214438" y="411638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8742" name="Text Box 14"/>
          <p:cNvSpPr txBox="1">
            <a:spLocks noChangeArrowheads="1"/>
          </p:cNvSpPr>
          <p:nvPr/>
        </p:nvSpPr>
        <p:spPr bwMode="auto">
          <a:xfrm>
            <a:off x="1582738" y="411638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43" name="Text Box 15"/>
          <p:cNvSpPr txBox="1">
            <a:spLocks noChangeArrowheads="1"/>
          </p:cNvSpPr>
          <p:nvPr/>
        </p:nvSpPr>
        <p:spPr bwMode="auto">
          <a:xfrm>
            <a:off x="1901825" y="412432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44" name="Text Box 9"/>
          <p:cNvSpPr txBox="1">
            <a:spLocks noChangeArrowheads="1"/>
          </p:cNvSpPr>
          <p:nvPr/>
        </p:nvSpPr>
        <p:spPr bwMode="auto">
          <a:xfrm>
            <a:off x="1241425" y="5251450"/>
            <a:ext cx="1027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45" name="Text Box 10"/>
          <p:cNvSpPr txBox="1">
            <a:spLocks noChangeArrowheads="1"/>
          </p:cNvSpPr>
          <p:nvPr/>
        </p:nvSpPr>
        <p:spPr bwMode="auto">
          <a:xfrm>
            <a:off x="1241425" y="563245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4</a:t>
            </a:r>
          </a:p>
        </p:txBody>
      </p:sp>
      <p:sp>
        <p:nvSpPr>
          <p:cNvPr id="28746" name="Text Box 11"/>
          <p:cNvSpPr txBox="1">
            <a:spLocks noChangeArrowheads="1"/>
          </p:cNvSpPr>
          <p:nvPr/>
        </p:nvSpPr>
        <p:spPr bwMode="auto">
          <a:xfrm>
            <a:off x="1592263" y="5632450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47" name="Text Box 12"/>
          <p:cNvSpPr txBox="1">
            <a:spLocks noChangeArrowheads="1"/>
          </p:cNvSpPr>
          <p:nvPr/>
        </p:nvSpPr>
        <p:spPr bwMode="auto">
          <a:xfrm>
            <a:off x="1938338" y="563245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48" name="Text Box 13"/>
          <p:cNvSpPr txBox="1">
            <a:spLocks noChangeArrowheads="1"/>
          </p:cNvSpPr>
          <p:nvPr/>
        </p:nvSpPr>
        <p:spPr bwMode="auto">
          <a:xfrm>
            <a:off x="1241425" y="593725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8749" name="Text Box 14"/>
          <p:cNvSpPr txBox="1">
            <a:spLocks noChangeArrowheads="1"/>
          </p:cNvSpPr>
          <p:nvPr/>
        </p:nvSpPr>
        <p:spPr bwMode="auto">
          <a:xfrm>
            <a:off x="1609725" y="593725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50" name="Text Box 15"/>
          <p:cNvSpPr txBox="1">
            <a:spLocks noChangeArrowheads="1"/>
          </p:cNvSpPr>
          <p:nvPr/>
        </p:nvSpPr>
        <p:spPr bwMode="auto">
          <a:xfrm>
            <a:off x="1928813" y="594518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51" name="Text Box 9"/>
          <p:cNvSpPr txBox="1">
            <a:spLocks noChangeArrowheads="1"/>
          </p:cNvSpPr>
          <p:nvPr/>
        </p:nvSpPr>
        <p:spPr bwMode="auto">
          <a:xfrm>
            <a:off x="3278188" y="3422650"/>
            <a:ext cx="1027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52" name="Text Box 10"/>
          <p:cNvSpPr txBox="1">
            <a:spLocks noChangeArrowheads="1"/>
          </p:cNvSpPr>
          <p:nvPr/>
        </p:nvSpPr>
        <p:spPr bwMode="auto">
          <a:xfrm>
            <a:off x="3278188" y="376872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6</a:t>
            </a:r>
          </a:p>
        </p:txBody>
      </p:sp>
      <p:sp>
        <p:nvSpPr>
          <p:cNvPr id="28753" name="Text Box 11"/>
          <p:cNvSpPr txBox="1">
            <a:spLocks noChangeArrowheads="1"/>
          </p:cNvSpPr>
          <p:nvPr/>
        </p:nvSpPr>
        <p:spPr bwMode="auto">
          <a:xfrm>
            <a:off x="3629025" y="376872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54" name="Text Box 12"/>
          <p:cNvSpPr txBox="1">
            <a:spLocks noChangeArrowheads="1"/>
          </p:cNvSpPr>
          <p:nvPr/>
        </p:nvSpPr>
        <p:spPr bwMode="auto">
          <a:xfrm>
            <a:off x="3975100" y="3768725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55" name="Text Box 13"/>
          <p:cNvSpPr txBox="1">
            <a:spLocks noChangeArrowheads="1"/>
          </p:cNvSpPr>
          <p:nvPr/>
        </p:nvSpPr>
        <p:spPr bwMode="auto">
          <a:xfrm>
            <a:off x="3278188" y="4108450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8756" name="Text Box 14"/>
          <p:cNvSpPr txBox="1">
            <a:spLocks noChangeArrowheads="1"/>
          </p:cNvSpPr>
          <p:nvPr/>
        </p:nvSpPr>
        <p:spPr bwMode="auto">
          <a:xfrm>
            <a:off x="3646488" y="410845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57" name="Text Box 15"/>
          <p:cNvSpPr txBox="1">
            <a:spLocks noChangeArrowheads="1"/>
          </p:cNvSpPr>
          <p:nvPr/>
        </p:nvSpPr>
        <p:spPr bwMode="auto">
          <a:xfrm>
            <a:off x="3965575" y="411638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58" name="Text Box 9"/>
          <p:cNvSpPr txBox="1">
            <a:spLocks noChangeArrowheads="1"/>
          </p:cNvSpPr>
          <p:nvPr/>
        </p:nvSpPr>
        <p:spPr bwMode="auto">
          <a:xfrm>
            <a:off x="3278188" y="5189538"/>
            <a:ext cx="1027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59" name="Text Box 10"/>
          <p:cNvSpPr txBox="1">
            <a:spLocks noChangeArrowheads="1"/>
          </p:cNvSpPr>
          <p:nvPr/>
        </p:nvSpPr>
        <p:spPr bwMode="auto">
          <a:xfrm>
            <a:off x="3278188" y="554513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4</a:t>
            </a:r>
          </a:p>
        </p:txBody>
      </p:sp>
      <p:sp>
        <p:nvSpPr>
          <p:cNvPr id="28760" name="Text Box 11"/>
          <p:cNvSpPr txBox="1">
            <a:spLocks noChangeArrowheads="1"/>
          </p:cNvSpPr>
          <p:nvPr/>
        </p:nvSpPr>
        <p:spPr bwMode="auto">
          <a:xfrm>
            <a:off x="3629025" y="554513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61" name="Text Box 12"/>
          <p:cNvSpPr txBox="1">
            <a:spLocks noChangeArrowheads="1"/>
          </p:cNvSpPr>
          <p:nvPr/>
        </p:nvSpPr>
        <p:spPr bwMode="auto">
          <a:xfrm>
            <a:off x="3975100" y="55451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62" name="Text Box 13"/>
          <p:cNvSpPr txBox="1">
            <a:spLocks noChangeArrowheads="1"/>
          </p:cNvSpPr>
          <p:nvPr/>
        </p:nvSpPr>
        <p:spPr bwMode="auto">
          <a:xfrm>
            <a:off x="3278188" y="587533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8763" name="Text Box 14"/>
          <p:cNvSpPr txBox="1">
            <a:spLocks noChangeArrowheads="1"/>
          </p:cNvSpPr>
          <p:nvPr/>
        </p:nvSpPr>
        <p:spPr bwMode="auto">
          <a:xfrm>
            <a:off x="3646488" y="58753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64" name="Text Box 15"/>
          <p:cNvSpPr txBox="1">
            <a:spLocks noChangeArrowheads="1"/>
          </p:cNvSpPr>
          <p:nvPr/>
        </p:nvSpPr>
        <p:spPr bwMode="auto">
          <a:xfrm>
            <a:off x="3965575" y="588327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65" name="Text Box 9"/>
          <p:cNvSpPr txBox="1">
            <a:spLocks noChangeArrowheads="1"/>
          </p:cNvSpPr>
          <p:nvPr/>
        </p:nvSpPr>
        <p:spPr bwMode="auto">
          <a:xfrm>
            <a:off x="5511800" y="3513138"/>
            <a:ext cx="1027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66" name="Text Box 10"/>
          <p:cNvSpPr txBox="1">
            <a:spLocks noChangeArrowheads="1"/>
          </p:cNvSpPr>
          <p:nvPr/>
        </p:nvSpPr>
        <p:spPr bwMode="auto">
          <a:xfrm>
            <a:off x="5511800" y="386873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6</a:t>
            </a:r>
          </a:p>
        </p:txBody>
      </p:sp>
      <p:sp>
        <p:nvSpPr>
          <p:cNvPr id="28767" name="Text Box 11"/>
          <p:cNvSpPr txBox="1">
            <a:spLocks noChangeArrowheads="1"/>
          </p:cNvSpPr>
          <p:nvPr/>
        </p:nvSpPr>
        <p:spPr bwMode="auto">
          <a:xfrm>
            <a:off x="5862638" y="386873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68" name="Text Box 12"/>
          <p:cNvSpPr txBox="1">
            <a:spLocks noChangeArrowheads="1"/>
          </p:cNvSpPr>
          <p:nvPr/>
        </p:nvSpPr>
        <p:spPr bwMode="auto">
          <a:xfrm>
            <a:off x="6208713" y="38687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69" name="Text Box 13"/>
          <p:cNvSpPr txBox="1">
            <a:spLocks noChangeArrowheads="1"/>
          </p:cNvSpPr>
          <p:nvPr/>
        </p:nvSpPr>
        <p:spPr bwMode="auto">
          <a:xfrm>
            <a:off x="5511800" y="419893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5</a:t>
            </a:r>
          </a:p>
        </p:txBody>
      </p:sp>
      <p:sp>
        <p:nvSpPr>
          <p:cNvPr id="28770" name="Text Box 14"/>
          <p:cNvSpPr txBox="1">
            <a:spLocks noChangeArrowheads="1"/>
          </p:cNvSpPr>
          <p:nvPr/>
        </p:nvSpPr>
        <p:spPr bwMode="auto">
          <a:xfrm>
            <a:off x="5880100" y="41989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71" name="Text Box 15"/>
          <p:cNvSpPr txBox="1">
            <a:spLocks noChangeArrowheads="1"/>
          </p:cNvSpPr>
          <p:nvPr/>
        </p:nvSpPr>
        <p:spPr bwMode="auto">
          <a:xfrm>
            <a:off x="6199188" y="4206875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72" name="Oval 167"/>
          <p:cNvSpPr>
            <a:spLocks noChangeArrowheads="1"/>
          </p:cNvSpPr>
          <p:nvPr/>
        </p:nvSpPr>
        <p:spPr bwMode="auto">
          <a:xfrm>
            <a:off x="3265488" y="37465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8773" name="Text Box 9"/>
          <p:cNvSpPr txBox="1">
            <a:spLocks noChangeArrowheads="1"/>
          </p:cNvSpPr>
          <p:nvPr/>
        </p:nvSpPr>
        <p:spPr bwMode="auto">
          <a:xfrm>
            <a:off x="5411788" y="5189538"/>
            <a:ext cx="1027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74" name="Text Box 10"/>
          <p:cNvSpPr txBox="1">
            <a:spLocks noChangeArrowheads="1"/>
          </p:cNvSpPr>
          <p:nvPr/>
        </p:nvSpPr>
        <p:spPr bwMode="auto">
          <a:xfrm>
            <a:off x="5411788" y="5545138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6</a:t>
            </a:r>
          </a:p>
        </p:txBody>
      </p:sp>
      <p:sp>
        <p:nvSpPr>
          <p:cNvPr id="28775" name="Text Box 11"/>
          <p:cNvSpPr txBox="1">
            <a:spLocks noChangeArrowheads="1"/>
          </p:cNvSpPr>
          <p:nvPr/>
        </p:nvSpPr>
        <p:spPr bwMode="auto">
          <a:xfrm>
            <a:off x="5762625" y="5545138"/>
            <a:ext cx="325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76" name="Text Box 12"/>
          <p:cNvSpPr txBox="1">
            <a:spLocks noChangeArrowheads="1"/>
          </p:cNvSpPr>
          <p:nvPr/>
        </p:nvSpPr>
        <p:spPr bwMode="auto">
          <a:xfrm>
            <a:off x="6108700" y="55451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77" name="Text Box 13"/>
          <p:cNvSpPr txBox="1">
            <a:spLocks noChangeArrowheads="1"/>
          </p:cNvSpPr>
          <p:nvPr/>
        </p:nvSpPr>
        <p:spPr bwMode="auto">
          <a:xfrm>
            <a:off x="5411788" y="5875338"/>
            <a:ext cx="327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</a:t>
            </a:r>
          </a:p>
        </p:txBody>
      </p:sp>
      <p:sp>
        <p:nvSpPr>
          <p:cNvPr id="28778" name="Text Box 14"/>
          <p:cNvSpPr txBox="1">
            <a:spLocks noChangeArrowheads="1"/>
          </p:cNvSpPr>
          <p:nvPr/>
        </p:nvSpPr>
        <p:spPr bwMode="auto">
          <a:xfrm>
            <a:off x="5780088" y="58753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79" name="Text Box 15"/>
          <p:cNvSpPr txBox="1">
            <a:spLocks noChangeArrowheads="1"/>
          </p:cNvSpPr>
          <p:nvPr/>
        </p:nvSpPr>
        <p:spPr bwMode="auto">
          <a:xfrm>
            <a:off x="6099175" y="5883275"/>
            <a:ext cx="30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80" name="Oval 167"/>
          <p:cNvSpPr>
            <a:spLocks noChangeArrowheads="1"/>
          </p:cNvSpPr>
          <p:nvPr/>
        </p:nvSpPr>
        <p:spPr bwMode="auto">
          <a:xfrm>
            <a:off x="5381625" y="5862638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28781" name="Line 122"/>
          <p:cNvSpPr>
            <a:spLocks noChangeShapeType="1"/>
          </p:cNvSpPr>
          <p:nvPr/>
        </p:nvSpPr>
        <p:spPr bwMode="auto">
          <a:xfrm flipV="1">
            <a:off x="6365875" y="4379913"/>
            <a:ext cx="627063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82" name="Text Box 61"/>
          <p:cNvSpPr txBox="1">
            <a:spLocks noChangeArrowheads="1"/>
          </p:cNvSpPr>
          <p:nvPr/>
        </p:nvSpPr>
        <p:spPr bwMode="auto">
          <a:xfrm>
            <a:off x="7337425" y="3154363"/>
            <a:ext cx="969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   y   z</a:t>
            </a:r>
          </a:p>
        </p:txBody>
      </p:sp>
      <p:sp>
        <p:nvSpPr>
          <p:cNvPr id="28783" name="Text Box 62"/>
          <p:cNvSpPr txBox="1">
            <a:spLocks noChangeArrowheads="1"/>
          </p:cNvSpPr>
          <p:nvPr/>
        </p:nvSpPr>
        <p:spPr bwMode="auto">
          <a:xfrm>
            <a:off x="7032625" y="3535363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x</a:t>
            </a:r>
          </a:p>
        </p:txBody>
      </p:sp>
      <p:sp>
        <p:nvSpPr>
          <p:cNvPr id="28784" name="Text Box 63"/>
          <p:cNvSpPr txBox="1">
            <a:spLocks noChangeArrowheads="1"/>
          </p:cNvSpPr>
          <p:nvPr/>
        </p:nvSpPr>
        <p:spPr bwMode="auto">
          <a:xfrm>
            <a:off x="7032625" y="38401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y</a:t>
            </a:r>
          </a:p>
        </p:txBody>
      </p:sp>
      <p:sp>
        <p:nvSpPr>
          <p:cNvPr id="28785" name="Text Box 64"/>
          <p:cNvSpPr txBox="1">
            <a:spLocks noChangeArrowheads="1"/>
          </p:cNvSpPr>
          <p:nvPr/>
        </p:nvSpPr>
        <p:spPr bwMode="auto">
          <a:xfrm>
            <a:off x="7032625" y="4144963"/>
            <a:ext cx="306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z</a:t>
            </a:r>
          </a:p>
        </p:txBody>
      </p:sp>
      <p:sp>
        <p:nvSpPr>
          <p:cNvPr id="28786" name="Text Box 66"/>
          <p:cNvSpPr txBox="1">
            <a:spLocks noChangeArrowheads="1"/>
          </p:cNvSpPr>
          <p:nvPr/>
        </p:nvSpPr>
        <p:spPr bwMode="auto">
          <a:xfrm rot="-5400000">
            <a:off x="6480969" y="3858419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from</a:t>
            </a:r>
          </a:p>
        </p:txBody>
      </p:sp>
      <p:sp>
        <p:nvSpPr>
          <p:cNvPr id="28787" name="Text Box 67"/>
          <p:cNvSpPr txBox="1">
            <a:spLocks noChangeArrowheads="1"/>
          </p:cNvSpPr>
          <p:nvPr/>
        </p:nvSpPr>
        <p:spPr bwMode="auto">
          <a:xfrm>
            <a:off x="7337425" y="2849563"/>
            <a:ext cx="938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to</a:t>
            </a:r>
          </a:p>
        </p:txBody>
      </p:sp>
      <p:sp>
        <p:nvSpPr>
          <p:cNvPr id="28788" name="Text Box 9"/>
          <p:cNvSpPr txBox="1">
            <a:spLocks noChangeArrowheads="1"/>
          </p:cNvSpPr>
          <p:nvPr/>
        </p:nvSpPr>
        <p:spPr bwMode="auto">
          <a:xfrm>
            <a:off x="7362825" y="3544888"/>
            <a:ext cx="1027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0   4   5</a:t>
            </a:r>
          </a:p>
        </p:txBody>
      </p:sp>
      <p:sp>
        <p:nvSpPr>
          <p:cNvPr id="28789" name="Text Box 10"/>
          <p:cNvSpPr txBox="1">
            <a:spLocks noChangeArrowheads="1"/>
          </p:cNvSpPr>
          <p:nvPr/>
        </p:nvSpPr>
        <p:spPr bwMode="auto">
          <a:xfrm>
            <a:off x="7362825" y="38989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8</a:t>
            </a:r>
          </a:p>
        </p:txBody>
      </p:sp>
      <p:sp>
        <p:nvSpPr>
          <p:cNvPr id="28790" name="Text Box 11"/>
          <p:cNvSpPr txBox="1">
            <a:spLocks noChangeArrowheads="1"/>
          </p:cNvSpPr>
          <p:nvPr/>
        </p:nvSpPr>
        <p:spPr bwMode="auto">
          <a:xfrm>
            <a:off x="7713663" y="3898900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sp>
        <p:nvSpPr>
          <p:cNvPr id="28791" name="Text Box 12"/>
          <p:cNvSpPr txBox="1">
            <a:spLocks noChangeArrowheads="1"/>
          </p:cNvSpPr>
          <p:nvPr/>
        </p:nvSpPr>
        <p:spPr bwMode="auto">
          <a:xfrm>
            <a:off x="8059738" y="38989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92" name="Text Box 13"/>
          <p:cNvSpPr txBox="1">
            <a:spLocks noChangeArrowheads="1"/>
          </p:cNvSpPr>
          <p:nvPr/>
        </p:nvSpPr>
        <p:spPr bwMode="auto">
          <a:xfrm>
            <a:off x="7362825" y="4230688"/>
            <a:ext cx="325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7</a:t>
            </a:r>
          </a:p>
        </p:txBody>
      </p:sp>
      <p:sp>
        <p:nvSpPr>
          <p:cNvPr id="28793" name="Text Box 14"/>
          <p:cNvSpPr txBox="1">
            <a:spLocks noChangeArrowheads="1"/>
          </p:cNvSpPr>
          <p:nvPr/>
        </p:nvSpPr>
        <p:spPr bwMode="auto">
          <a:xfrm>
            <a:off x="7731125" y="423068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1</a:t>
            </a:r>
          </a:p>
        </p:txBody>
      </p:sp>
      <p:sp>
        <p:nvSpPr>
          <p:cNvPr id="28794" name="Text Box 15"/>
          <p:cNvSpPr txBox="1">
            <a:spLocks noChangeArrowheads="1"/>
          </p:cNvSpPr>
          <p:nvPr/>
        </p:nvSpPr>
        <p:spPr bwMode="auto">
          <a:xfrm>
            <a:off x="8050213" y="4238625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0</a:t>
            </a:r>
          </a:p>
        </p:txBody>
      </p:sp>
      <p:cxnSp>
        <p:nvCxnSpPr>
          <p:cNvPr id="28795" name="직선 연결선 243"/>
          <p:cNvCxnSpPr>
            <a:cxnSpLocks noChangeShapeType="1"/>
          </p:cNvCxnSpPr>
          <p:nvPr/>
        </p:nvCxnSpPr>
        <p:spPr bwMode="auto">
          <a:xfrm>
            <a:off x="7002463" y="3509963"/>
            <a:ext cx="13573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96" name="직선 연결선 248"/>
          <p:cNvCxnSpPr>
            <a:cxnSpLocks noChangeShapeType="1"/>
          </p:cNvCxnSpPr>
          <p:nvPr/>
        </p:nvCxnSpPr>
        <p:spPr bwMode="auto">
          <a:xfrm rot="5400000">
            <a:off x="6687343" y="3901282"/>
            <a:ext cx="1306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97" name="Oval 167"/>
          <p:cNvSpPr>
            <a:spLocks noChangeArrowheads="1"/>
          </p:cNvSpPr>
          <p:nvPr/>
        </p:nvSpPr>
        <p:spPr bwMode="auto">
          <a:xfrm>
            <a:off x="7321550" y="3876675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296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38EB34B-1665-4CDF-A204-E0BED3601F17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57225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Comparison of LS and DV algorithms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915988"/>
            <a:ext cx="40290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Message complexity</a:t>
            </a:r>
            <a:endParaRPr lang="en-US" altLang="ko-KR" sz="2400" smtClean="0">
              <a:ea typeface="굴림" charset="-127"/>
            </a:endParaRPr>
          </a:p>
          <a:p>
            <a:r>
              <a:rPr lang="en-US" altLang="ko-KR" sz="2000" u="sng" smtClean="0">
                <a:solidFill>
                  <a:srgbClr val="FF0000"/>
                </a:solidFill>
                <a:ea typeface="굴림" charset="-127"/>
              </a:rPr>
              <a:t>LS:</a:t>
            </a:r>
            <a:r>
              <a:rPr lang="en-US" altLang="ko-KR" sz="2000" smtClean="0">
                <a:ea typeface="굴림" charset="-127"/>
              </a:rPr>
              <a:t> with n nodes, E links, O(nE) msgs sent  </a:t>
            </a:r>
          </a:p>
          <a:p>
            <a:r>
              <a:rPr lang="en-US" altLang="ko-KR" sz="2000" u="sng" smtClean="0">
                <a:solidFill>
                  <a:srgbClr val="FF0000"/>
                </a:solidFill>
                <a:ea typeface="굴림" charset="-127"/>
              </a:rPr>
              <a:t>DV: </a:t>
            </a:r>
            <a:r>
              <a:rPr lang="en-US" altLang="ko-KR" sz="2000" smtClean="0">
                <a:ea typeface="굴림" charset="-127"/>
              </a:rPr>
              <a:t>exchange between neighbors only</a:t>
            </a:r>
          </a:p>
          <a:p>
            <a:pPr lvl="1"/>
            <a:r>
              <a:rPr lang="en-US" altLang="ko-KR" sz="2000" smtClean="0">
                <a:ea typeface="굴림" charset="-127"/>
              </a:rPr>
              <a:t>convergence time varies</a:t>
            </a:r>
            <a:endParaRPr lang="en-US" altLang="ko-KR" sz="1800" smtClean="0">
              <a:ea typeface="굴림" charset="-127"/>
            </a:endParaRP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Speed of Convergence</a:t>
            </a:r>
            <a:endParaRPr lang="en-US" altLang="ko-KR" sz="2400" smtClean="0">
              <a:ea typeface="굴림" charset="-127"/>
            </a:endParaRPr>
          </a:p>
          <a:p>
            <a:r>
              <a:rPr lang="en-US" altLang="ko-KR" sz="2000" u="sng" smtClean="0">
                <a:solidFill>
                  <a:srgbClr val="FF0000"/>
                </a:solidFill>
                <a:ea typeface="굴림" charset="-127"/>
              </a:rPr>
              <a:t>LS:</a:t>
            </a:r>
            <a:r>
              <a:rPr lang="en-US" altLang="ko-KR" sz="2000" smtClean="0">
                <a:ea typeface="굴림" charset="-127"/>
              </a:rPr>
              <a:t> O(n</a:t>
            </a:r>
            <a:r>
              <a:rPr lang="en-US" altLang="ko-KR" sz="2000" b="1" baseline="30000" smtClean="0">
                <a:ea typeface="굴림" charset="-127"/>
              </a:rPr>
              <a:t>2</a:t>
            </a:r>
            <a:r>
              <a:rPr lang="en-US" altLang="ko-KR" sz="2000" smtClean="0">
                <a:ea typeface="굴림" charset="-127"/>
              </a:rPr>
              <a:t>) algorithm requires O(nE) msgs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may have oscillations</a:t>
            </a:r>
            <a:endParaRPr lang="en-US" altLang="ko-KR" sz="1800" smtClean="0">
              <a:ea typeface="굴림" charset="-127"/>
            </a:endParaRPr>
          </a:p>
          <a:p>
            <a:r>
              <a:rPr lang="en-US" altLang="ko-KR" sz="2000" u="sng" smtClean="0">
                <a:solidFill>
                  <a:srgbClr val="FF0000"/>
                </a:solidFill>
                <a:ea typeface="굴림" charset="-127"/>
              </a:rPr>
              <a:t>DV</a:t>
            </a:r>
            <a:r>
              <a:rPr lang="en-US" altLang="ko-KR" sz="2000" smtClean="0">
                <a:ea typeface="굴림" charset="-127"/>
              </a:rPr>
              <a:t>: convergence time varies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may be routing loops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count-to-infinity problem</a:t>
            </a:r>
            <a:endParaRPr lang="en-US" altLang="ko-KR" sz="1800" smtClean="0">
              <a:ea typeface="굴림" charset="-127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915988"/>
            <a:ext cx="40100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Robustness:</a:t>
            </a:r>
            <a:endParaRPr lang="en-US" altLang="ko-KR" sz="2400" dirty="0" smtClean="0"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charset="-127"/>
              </a:rPr>
              <a:t>LS:</a:t>
            </a:r>
            <a:r>
              <a:rPr lang="en-US" altLang="ko-KR" sz="2400" dirty="0" smtClean="0">
                <a:ea typeface="굴림" charset="-127"/>
              </a:rPr>
              <a:t> 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node can advertise </a:t>
            </a:r>
            <a:r>
              <a:rPr lang="en-US" altLang="ko-KR" sz="1800" dirty="0" smtClean="0">
                <a:solidFill>
                  <a:srgbClr val="0070C0"/>
                </a:solidFill>
                <a:ea typeface="굴림" charset="-127"/>
              </a:rPr>
              <a:t>incorrect </a:t>
            </a:r>
            <a:r>
              <a:rPr lang="en-US" altLang="ko-KR" sz="1800" i="1" dirty="0" smtClean="0">
                <a:solidFill>
                  <a:schemeClr val="accent2"/>
                </a:solidFill>
                <a:ea typeface="굴림" charset="-127"/>
              </a:rPr>
              <a:t>link</a:t>
            </a:r>
            <a:r>
              <a:rPr lang="en-US" altLang="ko-KR" sz="1800" dirty="0" smtClean="0">
                <a:ea typeface="굴림" charset="-127"/>
              </a:rPr>
              <a:t> cost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each node computes only its </a:t>
            </a:r>
            <a:r>
              <a:rPr lang="en-US" altLang="ko-KR" sz="1800" i="1" dirty="0" smtClean="0">
                <a:ea typeface="굴림" charset="-127"/>
              </a:rPr>
              <a:t>own</a:t>
            </a:r>
            <a:r>
              <a:rPr lang="en-US" altLang="ko-KR" sz="1800" dirty="0" smtClean="0">
                <a:ea typeface="굴림" charset="-127"/>
              </a:rPr>
              <a:t> table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somewhat separated route calculations providing a degree of robustness.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charset="-127"/>
              </a:rPr>
              <a:t>DV: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1800" dirty="0" smtClean="0">
                <a:ea typeface="굴림" charset="-127"/>
              </a:rPr>
              <a:t>DV node can advertise </a:t>
            </a:r>
            <a:r>
              <a:rPr lang="en-US" altLang="ko-KR" sz="1800" dirty="0" smtClean="0">
                <a:solidFill>
                  <a:srgbClr val="0070C0"/>
                </a:solidFill>
                <a:ea typeface="굴림" charset="-127"/>
              </a:rPr>
              <a:t>incorrect </a:t>
            </a:r>
            <a:r>
              <a:rPr lang="en-US" altLang="ko-KR" sz="1800" i="1" dirty="0" smtClean="0">
                <a:solidFill>
                  <a:schemeClr val="accent2"/>
                </a:solidFill>
                <a:ea typeface="굴림" charset="-127"/>
              </a:rPr>
              <a:t>path</a:t>
            </a:r>
            <a:r>
              <a:rPr lang="en-US" altLang="ko-KR" sz="1800" dirty="0" smtClean="0">
                <a:ea typeface="굴림" charset="-127"/>
              </a:rPr>
              <a:t> cost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each node’s table used by others 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error propagate thru network</a:t>
            </a:r>
          </a:p>
        </p:txBody>
      </p:sp>
      <p:sp>
        <p:nvSpPr>
          <p:cNvPr id="7" name="矩形 6"/>
          <p:cNvSpPr/>
          <p:nvPr/>
        </p:nvSpPr>
        <p:spPr>
          <a:xfrm>
            <a:off x="506413" y="5768975"/>
            <a:ext cx="488315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Conclusion: </a:t>
            </a:r>
            <a:r>
              <a:rPr lang="en-US" altLang="zh-CN" dirty="0"/>
              <a:t>Neither algorithm is an obvious winner over the other; indeed, both </a:t>
            </a:r>
          </a:p>
          <a:p>
            <a:pPr>
              <a:defRPr/>
            </a:pPr>
            <a:r>
              <a:rPr lang="en-US" altLang="zh-CN" dirty="0"/>
              <a:t>algorithms are used in the Internet.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07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7A20C434-02E9-4716-B2CA-7BC9B50ACE0C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5068B9A-8576-4AAD-97ED-7C987AC3F2AD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Graph abstraction: costs</a:t>
            </a: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4106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09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12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13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14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17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18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19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22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23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27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28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32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33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34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137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138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7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4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6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7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417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74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u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148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417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72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y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149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416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70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x</a:t>
                </a:r>
              </a:p>
            </p:txBody>
          </p:sp>
        </p:grpSp>
        <p:grpSp>
          <p:nvGrpSpPr>
            <p:cNvPr id="4150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416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68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w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151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4165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66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v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152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4163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164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/>
                  <a:t>z</a:t>
                </a:r>
              </a:p>
            </p:txBody>
          </p:sp>
        </p:grpSp>
        <p:sp>
          <p:nvSpPr>
            <p:cNvPr id="4153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4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5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6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7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8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1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59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2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60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61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3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62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/>
                <a:t>5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</p:grpSp>
      <p:sp>
        <p:nvSpPr>
          <p:cNvPr id="4102" name="Text Box 73"/>
          <p:cNvSpPr txBox="1">
            <a:spLocks noChangeArrowheads="1"/>
          </p:cNvSpPr>
          <p:nvPr/>
        </p:nvSpPr>
        <p:spPr bwMode="auto">
          <a:xfrm>
            <a:off x="4735513" y="1423988"/>
            <a:ext cx="35445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buFontTx/>
              <a:buChar char="•"/>
            </a:pPr>
            <a:r>
              <a:rPr kumimoji="0" lang="en-US" altLang="ko-KR" dirty="0"/>
              <a:t> c(</a:t>
            </a:r>
            <a:r>
              <a:rPr kumimoji="0" lang="en-US" altLang="ko-KR" dirty="0" err="1"/>
              <a:t>x,x</a:t>
            </a:r>
            <a:r>
              <a:rPr kumimoji="0" lang="en-US" altLang="ko-KR" dirty="0"/>
              <a:t>’) = cost of link (</a:t>
            </a:r>
            <a:r>
              <a:rPr kumimoji="0" lang="en-US" altLang="ko-KR" dirty="0" err="1"/>
              <a:t>x,x</a:t>
            </a:r>
            <a:r>
              <a:rPr kumimoji="0" lang="en-US" altLang="ko-KR" dirty="0"/>
              <a:t>’)</a:t>
            </a:r>
          </a:p>
          <a:p>
            <a:pPr eaLnBrk="0" latinLnBrk="0" hangingPunct="0"/>
            <a:endParaRPr kumimoji="0" lang="en-US" altLang="ko-KR" dirty="0"/>
          </a:p>
          <a:p>
            <a:pPr eaLnBrk="0" latinLnBrk="0" hangingPunct="0"/>
            <a:r>
              <a:rPr kumimoji="0" lang="en-US" altLang="ko-KR" dirty="0"/>
              <a:t>   - e.g., c(</a:t>
            </a:r>
            <a:r>
              <a:rPr kumimoji="0" lang="en-US" altLang="ko-KR" dirty="0" err="1"/>
              <a:t>w,z</a:t>
            </a:r>
            <a:r>
              <a:rPr kumimoji="0" lang="en-US" altLang="ko-KR" dirty="0"/>
              <a:t>) = 5</a:t>
            </a:r>
          </a:p>
          <a:p>
            <a:pPr eaLnBrk="0" latinLnBrk="0" hangingPunct="0"/>
            <a:endParaRPr kumimoji="0" lang="en-US" altLang="ko-KR" dirty="0"/>
          </a:p>
          <a:p>
            <a:pPr eaLnBrk="0" latinLnBrk="0" hangingPunct="0">
              <a:buFontTx/>
              <a:buChar char="•"/>
            </a:pPr>
            <a:r>
              <a:rPr kumimoji="0" lang="en-US" altLang="ko-KR" dirty="0"/>
              <a:t> cost could always be 1, or </a:t>
            </a:r>
          </a:p>
          <a:p>
            <a:pPr eaLnBrk="0" latinLnBrk="0" hangingPunct="0"/>
            <a:r>
              <a:rPr kumimoji="0" lang="en-US" altLang="ko-KR" dirty="0"/>
              <a:t>inversely related to bandwidth,</a:t>
            </a:r>
          </a:p>
          <a:p>
            <a:pPr eaLnBrk="0" latinLnBrk="0" hangingPunct="0"/>
            <a:r>
              <a:rPr kumimoji="0" lang="en-US" altLang="ko-KR" dirty="0" smtClean="0"/>
              <a:t>or related </a:t>
            </a:r>
            <a:r>
              <a:rPr kumimoji="0" lang="en-US" altLang="ko-KR" dirty="0"/>
              <a:t>to </a:t>
            </a:r>
            <a:r>
              <a:rPr kumimoji="0" lang="en-US" altLang="ko-KR" dirty="0" smtClean="0"/>
              <a:t>congestion </a:t>
            </a:r>
          </a:p>
          <a:p>
            <a:pPr eaLnBrk="0" latinLnBrk="0" hangingPunct="0"/>
            <a:r>
              <a:rPr kumimoji="0" lang="en-US" altLang="ko-KR" dirty="0" smtClean="0"/>
              <a:t>(</a:t>
            </a:r>
            <a:r>
              <a:rPr kumimoji="0" lang="en-US" altLang="ko-KR" dirty="0"/>
              <a:t>outgoing queue size in </a:t>
            </a:r>
          </a:p>
          <a:p>
            <a:pPr eaLnBrk="0" latinLnBrk="0" hangingPunct="0"/>
            <a:r>
              <a:rPr kumimoji="0" lang="en-US" altLang="ko-KR" dirty="0"/>
              <a:t>routers)</a:t>
            </a:r>
          </a:p>
        </p:txBody>
      </p:sp>
      <p:sp>
        <p:nvSpPr>
          <p:cNvPr id="4103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Cost of path (x</a:t>
            </a:r>
            <a:r>
              <a:rPr kumimoji="0" lang="en-US" altLang="ko-KR" baseline="-25000"/>
              <a:t>1</a:t>
            </a:r>
            <a:r>
              <a:rPr kumimoji="0" lang="en-US" altLang="ko-KR"/>
              <a:t>, x</a:t>
            </a:r>
            <a:r>
              <a:rPr kumimoji="0" lang="en-US" altLang="ko-KR" baseline="-25000"/>
              <a:t>2</a:t>
            </a:r>
            <a:r>
              <a:rPr kumimoji="0" lang="en-US" altLang="ko-KR"/>
              <a:t>, x</a:t>
            </a:r>
            <a:r>
              <a:rPr kumimoji="0" lang="en-US" altLang="ko-KR" baseline="-25000"/>
              <a:t>3</a:t>
            </a:r>
            <a:r>
              <a:rPr kumimoji="0" lang="en-US" altLang="ko-KR"/>
              <a:t>,…, x</a:t>
            </a:r>
            <a:r>
              <a:rPr kumimoji="0" lang="en-US" altLang="ko-KR" baseline="-25000"/>
              <a:t>p</a:t>
            </a:r>
            <a:r>
              <a:rPr kumimoji="0" lang="en-US" altLang="ko-KR"/>
              <a:t>) = c(x</a:t>
            </a:r>
            <a:r>
              <a:rPr kumimoji="0" lang="en-US" altLang="ko-KR" baseline="-25000"/>
              <a:t>1</a:t>
            </a:r>
            <a:r>
              <a:rPr kumimoji="0" lang="en-US" altLang="ko-KR"/>
              <a:t>,x</a:t>
            </a:r>
            <a:r>
              <a:rPr kumimoji="0" lang="en-US" altLang="ko-KR" baseline="-25000"/>
              <a:t>2</a:t>
            </a:r>
            <a:r>
              <a:rPr kumimoji="0" lang="en-US" altLang="ko-KR"/>
              <a:t>) + c(x</a:t>
            </a:r>
            <a:r>
              <a:rPr kumimoji="0" lang="en-US" altLang="ko-KR" baseline="-25000"/>
              <a:t>2</a:t>
            </a:r>
            <a:r>
              <a:rPr kumimoji="0" lang="en-US" altLang="ko-KR"/>
              <a:t>,x</a:t>
            </a:r>
            <a:r>
              <a:rPr kumimoji="0" lang="en-US" altLang="ko-KR" baseline="-25000"/>
              <a:t>3</a:t>
            </a:r>
            <a:r>
              <a:rPr kumimoji="0" lang="en-US" altLang="ko-KR"/>
              <a:t>) + … + c(x</a:t>
            </a:r>
            <a:r>
              <a:rPr kumimoji="0" lang="en-US" altLang="ko-KR" baseline="-25000"/>
              <a:t>p-1</a:t>
            </a:r>
            <a:r>
              <a:rPr kumimoji="0" lang="en-US" altLang="ko-KR"/>
              <a:t>,x</a:t>
            </a:r>
            <a:r>
              <a:rPr kumimoji="0" lang="en-US" altLang="ko-KR" baseline="-25000"/>
              <a:t>p</a:t>
            </a:r>
            <a:r>
              <a:rPr kumimoji="0" lang="en-US" altLang="ko-KR"/>
              <a:t>)  </a:t>
            </a:r>
          </a:p>
        </p:txBody>
      </p:sp>
      <p:sp>
        <p:nvSpPr>
          <p:cNvPr id="4104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4105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Routing algorithm: algorithm that finds least-cost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17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DDBA9398-3166-447F-A583-116B6C7B4660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Hierarchical Routing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scale:</a:t>
            </a:r>
            <a:r>
              <a:rPr lang="en-US" altLang="ko-KR" sz="2400" smtClean="0">
                <a:ea typeface="굴림" charset="-127"/>
              </a:rPr>
              <a:t> with 200 million destinations:</a:t>
            </a:r>
          </a:p>
          <a:p>
            <a:r>
              <a:rPr lang="en-US" altLang="ko-KR" sz="2000" smtClean="0">
                <a:ea typeface="굴림" charset="-127"/>
              </a:rPr>
              <a:t>can’t store all dest’s in routing tables!</a:t>
            </a:r>
          </a:p>
          <a:p>
            <a:r>
              <a:rPr lang="en-US" altLang="ko-KR" sz="2000" smtClean="0">
                <a:ea typeface="굴림" charset="-127"/>
              </a:rPr>
              <a:t>routing table exchange would swamp links!</a:t>
            </a:r>
            <a:r>
              <a:rPr lang="en-US" altLang="ko-KR" sz="2400" smtClean="0">
                <a:ea typeface="굴림" charset="-127"/>
              </a:rPr>
              <a:t> </a:t>
            </a: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257675" cy="28765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administrative autonomy</a:t>
            </a:r>
            <a:endParaRPr lang="en-US" altLang="ko-KR" sz="2400" smtClean="0">
              <a:ea typeface="굴림" charset="-127"/>
            </a:endParaRPr>
          </a:p>
          <a:p>
            <a:r>
              <a:rPr lang="en-US" altLang="ko-KR" sz="2000" smtClean="0">
                <a:ea typeface="굴림" charset="-127"/>
              </a:rPr>
              <a:t>internet = network of networks</a:t>
            </a:r>
          </a:p>
          <a:p>
            <a:r>
              <a:rPr lang="en-US" altLang="ko-KR" sz="2000" smtClean="0">
                <a:ea typeface="굴림" charset="-127"/>
              </a:rPr>
              <a:t>each network admin may want to control routing in its own network</a:t>
            </a:r>
          </a:p>
          <a:p>
            <a:pPr lvl="1"/>
            <a:r>
              <a:rPr lang="en-US" altLang="ko-KR" sz="1600" smtClean="0">
                <a:ea typeface="굴림" charset="-127"/>
              </a:rPr>
              <a:t>Some networks should not be passed through due to politics, economics, etc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2028825" y="1419225"/>
            <a:ext cx="6543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2400"/>
              <a:t>Our routing study thus far - idealization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400"/>
              <a:t>all routers identical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kumimoji="0" lang="en-US" altLang="ko-KR" sz="2400"/>
              <a:t>network “flat”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2400" i="1"/>
              <a:t>… not</a:t>
            </a:r>
            <a:r>
              <a:rPr kumimoji="0" lang="en-US" altLang="ko-KR" sz="2400"/>
              <a:t> true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27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7AE35A13-C9D0-425C-8B21-41A0852EAE76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Hierarchical Routing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aggregate routers into regions,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 “autonomous systems” (AS)</a:t>
            </a:r>
          </a:p>
          <a:p>
            <a:r>
              <a:rPr lang="en-US" altLang="ko-KR" sz="2400" smtClean="0">
                <a:ea typeface="굴림" charset="-127"/>
              </a:rPr>
              <a:t>routers in same AS run same routing protocol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“intra-AS” routing</a:t>
            </a:r>
            <a:r>
              <a:rPr lang="en-US" altLang="ko-KR" sz="2000" smtClean="0">
                <a:ea typeface="굴림" charset="-127"/>
              </a:rPr>
              <a:t> protocol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routers in different AS can run different intra-AS routing protocol</a:t>
            </a:r>
          </a:p>
        </p:txBody>
      </p:sp>
      <p:sp>
        <p:nvSpPr>
          <p:cNvPr id="32774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charset="-127"/>
              </a:rPr>
              <a:t>Gateway router</a:t>
            </a:r>
          </a:p>
          <a:p>
            <a:r>
              <a:rPr lang="en-US" altLang="ko-KR" sz="2400" smtClean="0">
                <a:ea typeface="굴림" charset="-127"/>
              </a:rPr>
              <a:t>Direct link to router in another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7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forwarding table  configured by both intra- and inter-AS routing algorithm</a:t>
            </a:r>
          </a:p>
          <a:p>
            <a:pPr lvl="1"/>
            <a:r>
              <a:rPr lang="en-US" altLang="ko-KR" sz="2000" smtClean="0">
                <a:ea typeface="굴림" charset="-127"/>
              </a:rPr>
              <a:t>intra-AS sets entries for internal dests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inter-AS &amp; intra-AS sets entries for external dests </a:t>
            </a:r>
          </a:p>
        </p:txBody>
      </p:sp>
      <p:sp>
        <p:nvSpPr>
          <p:cNvPr id="337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37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6FB873D-F602-4452-8AED-4955678D54A3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grpSp>
        <p:nvGrpSpPr>
          <p:cNvPr id="33797" name="Group 123"/>
          <p:cNvGrpSpPr>
            <a:grpSpLocks/>
          </p:cNvGrpSpPr>
          <p:nvPr/>
        </p:nvGrpSpPr>
        <p:grpSpPr bwMode="auto">
          <a:xfrm>
            <a:off x="271463" y="1343025"/>
            <a:ext cx="6178550" cy="4376738"/>
            <a:chOff x="0" y="878"/>
            <a:chExt cx="4232" cy="2968"/>
          </a:xfrm>
        </p:grpSpPr>
        <p:sp>
          <p:nvSpPr>
            <p:cNvPr id="33800" name="Freeform 2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20125 w 1162"/>
                <a:gd name="T1" fmla="*/ 15018003 h 543"/>
                <a:gd name="T2" fmla="*/ 131697 w 1162"/>
                <a:gd name="T3" fmla="*/ 1266409 h 543"/>
                <a:gd name="T4" fmla="*/ 336556 w 1162"/>
                <a:gd name="T5" fmla="*/ 7295224 h 543"/>
                <a:gd name="T6" fmla="*/ 409674 w 1162"/>
                <a:gd name="T7" fmla="*/ 22111652 h 543"/>
                <a:gd name="T8" fmla="*/ 375223 w 1162"/>
                <a:gd name="T9" fmla="*/ 41739295 h 543"/>
                <a:gd name="T10" fmla="*/ 209735 w 1162"/>
                <a:gd name="T11" fmla="*/ 50086559 h 543"/>
                <a:gd name="T12" fmla="*/ 31359 w 1162"/>
                <a:gd name="T13" fmla="*/ 40670970 h 543"/>
                <a:gd name="T14" fmla="*/ 20125 w 1162"/>
                <a:gd name="T15" fmla="*/ 15018003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Freeform 3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203 w 1198"/>
                <a:gd name="T1" fmla="*/ 404310039 h 451"/>
                <a:gd name="T2" fmla="*/ 415 w 1198"/>
                <a:gd name="T3" fmla="*/ 198492338 h 451"/>
                <a:gd name="T4" fmla="*/ 1032 w 1198"/>
                <a:gd name="T5" fmla="*/ 109153460 h 451"/>
                <a:gd name="T6" fmla="*/ 2280 w 1198"/>
                <a:gd name="T7" fmla="*/ 55493085 h 451"/>
                <a:gd name="T8" fmla="*/ 2728 w 1198"/>
                <a:gd name="T9" fmla="*/ 440027381 h 451"/>
                <a:gd name="T10" fmla="*/ 2050 w 1198"/>
                <a:gd name="T11" fmla="*/ 921933091 h 451"/>
                <a:gd name="T12" fmla="*/ 707 w 1198"/>
                <a:gd name="T13" fmla="*/ 948727009 h 451"/>
                <a:gd name="T14" fmla="*/ 83 w 1198"/>
                <a:gd name="T15" fmla="*/ 752443395 h 451"/>
                <a:gd name="T16" fmla="*/ 203 w 1198"/>
                <a:gd name="T17" fmla="*/ 404310039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Freeform 4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1163 w 1583"/>
                <a:gd name="T1" fmla="*/ 3311 h 682"/>
                <a:gd name="T2" fmla="*/ 29162 w 1583"/>
                <a:gd name="T3" fmla="*/ 1095 h 682"/>
                <a:gd name="T4" fmla="*/ 56249 w 1583"/>
                <a:gd name="T5" fmla="*/ 293 h 682"/>
                <a:gd name="T6" fmla="*/ 82901 w 1583"/>
                <a:gd name="T7" fmla="*/ 2857 h 682"/>
                <a:gd name="T8" fmla="*/ 112056 w 1583"/>
                <a:gd name="T9" fmla="*/ 6310 h 682"/>
                <a:gd name="T10" fmla="*/ 91192 w 1583"/>
                <a:gd name="T11" fmla="*/ 9509 h 682"/>
                <a:gd name="T12" fmla="*/ 49462 w 1583"/>
                <a:gd name="T13" fmla="*/ 9692 h 682"/>
                <a:gd name="T14" fmla="*/ 6356 w 1583"/>
                <a:gd name="T15" fmla="*/ 8799 h 682"/>
                <a:gd name="T16" fmla="*/ 11163 w 1583"/>
                <a:gd name="T17" fmla="*/ 3311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Oval 5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04" name="Line 6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7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Rectangle 8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07" name="Oval 9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08" name="Rectangle 10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09" name="Text Box 11"/>
            <p:cNvSpPr txBox="1">
              <a:spLocks noChangeArrowheads="1"/>
            </p:cNvSpPr>
            <p:nvPr/>
          </p:nvSpPr>
          <p:spPr bwMode="auto">
            <a:xfrm>
              <a:off x="251" y="1496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3b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3810" name="Oval 12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11" name="Line 13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Rectangle 15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14" name="Oval 16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485" y="2096"/>
              <a:ext cx="307" cy="269"/>
              <a:chOff x="2904" y="2429"/>
              <a:chExt cx="309" cy="269"/>
            </a:xfrm>
          </p:grpSpPr>
          <p:sp>
            <p:nvSpPr>
              <p:cNvPr id="33918" name="Rectangle 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19" name="Text Box 19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1d</a:t>
                </a:r>
              </a:p>
            </p:txBody>
          </p:sp>
        </p:grpSp>
        <p:sp>
          <p:nvSpPr>
            <p:cNvPr id="33816" name="Oval 20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Rectangle 23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20" name="Oval 24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21" name="Rectangle 25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22" name="Text Box 26"/>
            <p:cNvSpPr txBox="1">
              <a:spLocks noChangeArrowheads="1"/>
            </p:cNvSpPr>
            <p:nvPr/>
          </p:nvSpPr>
          <p:spPr bwMode="auto">
            <a:xfrm>
              <a:off x="820" y="1364"/>
              <a:ext cx="32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3823" name="Oval 27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Rectangle 30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27" name="Oval 31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3828" name="Group 32"/>
            <p:cNvGrpSpPr>
              <a:grpSpLocks/>
            </p:cNvGrpSpPr>
            <p:nvPr/>
          </p:nvGrpSpPr>
          <p:grpSpPr bwMode="auto">
            <a:xfrm>
              <a:off x="1453" y="1700"/>
              <a:ext cx="292" cy="269"/>
              <a:chOff x="2907" y="2429"/>
              <a:chExt cx="301" cy="269"/>
            </a:xfrm>
          </p:grpSpPr>
          <p:sp>
            <p:nvSpPr>
              <p:cNvPr id="33916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17" name="Text Box 34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1c</a:t>
                </a:r>
              </a:p>
            </p:txBody>
          </p:sp>
        </p:grpSp>
        <p:sp>
          <p:nvSpPr>
            <p:cNvPr id="33829" name="Line 35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Line 36"/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37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Freeform 38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Freeform 39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Freeform 40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Freeform 41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Freeform 42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Freeform 43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Freeform 44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Oval 45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40" name="Line 46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Line 47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Rectangle 48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43" name="Oval 49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44" name="Rectangle 50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45" name="Text Box 51"/>
            <p:cNvSpPr txBox="1">
              <a:spLocks noChangeArrowheads="1"/>
            </p:cNvSpPr>
            <p:nvPr/>
          </p:nvSpPr>
          <p:spPr bwMode="auto">
            <a:xfrm>
              <a:off x="2922" y="1502"/>
              <a:ext cx="32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3846" name="Text Box 52"/>
            <p:cNvSpPr txBox="1">
              <a:spLocks noChangeArrowheads="1"/>
            </p:cNvSpPr>
            <p:nvPr/>
          </p:nvSpPr>
          <p:spPr bwMode="auto">
            <a:xfrm>
              <a:off x="597" y="1590"/>
              <a:ext cx="48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AS3</a:t>
              </a:r>
              <a:endParaRPr kumimoji="0" lang="en-US" altLang="ko-KR"/>
            </a:p>
          </p:txBody>
        </p:sp>
        <p:sp>
          <p:nvSpPr>
            <p:cNvPr id="33847" name="Text Box 53"/>
            <p:cNvSpPr txBox="1">
              <a:spLocks noChangeArrowheads="1"/>
            </p:cNvSpPr>
            <p:nvPr/>
          </p:nvSpPr>
          <p:spPr bwMode="auto">
            <a:xfrm>
              <a:off x="2380" y="2046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AS1</a:t>
              </a:r>
              <a:endParaRPr kumimoji="0" lang="en-US" altLang="ko-KR"/>
            </a:p>
          </p:txBody>
        </p:sp>
        <p:sp>
          <p:nvSpPr>
            <p:cNvPr id="33848" name="Text Box 54"/>
            <p:cNvSpPr txBox="1">
              <a:spLocks noChangeArrowheads="1"/>
            </p:cNvSpPr>
            <p:nvPr/>
          </p:nvSpPr>
          <p:spPr bwMode="auto">
            <a:xfrm>
              <a:off x="3207" y="1790"/>
              <a:ext cx="4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AS2</a:t>
              </a:r>
            </a:p>
          </p:txBody>
        </p:sp>
        <p:sp>
          <p:nvSpPr>
            <p:cNvPr id="33849" name="Oval 55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50" name="Line 56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1" name="Line 57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Rectangle 58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3853" name="Oval 59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54" name="Rectangle 60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3855" name="Text Box 61"/>
            <p:cNvSpPr txBox="1">
              <a:spLocks noChangeArrowheads="1"/>
            </p:cNvSpPr>
            <p:nvPr/>
          </p:nvSpPr>
          <p:spPr bwMode="auto">
            <a:xfrm>
              <a:off x="1150" y="1914"/>
              <a:ext cx="29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33856" name="Group 62"/>
            <p:cNvGrpSpPr>
              <a:grpSpLocks/>
            </p:cNvGrpSpPr>
            <p:nvPr/>
          </p:nvGrpSpPr>
          <p:grpSpPr bwMode="auto">
            <a:xfrm>
              <a:off x="3270" y="1388"/>
              <a:ext cx="323" cy="269"/>
              <a:chOff x="4320" y="1940"/>
              <a:chExt cx="323" cy="269"/>
            </a:xfrm>
          </p:grpSpPr>
          <p:sp>
            <p:nvSpPr>
              <p:cNvPr id="33909" name="Oval 63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10" name="Line 64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1" name="Line 65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2" name="Rectangle 66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3913" name="Oval 67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14" name="Rectangle 68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15" name="Text Box 69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2c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3857" name="Group 70"/>
            <p:cNvGrpSpPr>
              <a:grpSpLocks/>
            </p:cNvGrpSpPr>
            <p:nvPr/>
          </p:nvGrpSpPr>
          <p:grpSpPr bwMode="auto">
            <a:xfrm>
              <a:off x="3540" y="1610"/>
              <a:ext cx="337" cy="269"/>
              <a:chOff x="4590" y="2162"/>
              <a:chExt cx="337" cy="269"/>
            </a:xfrm>
          </p:grpSpPr>
          <p:sp>
            <p:nvSpPr>
              <p:cNvPr id="33902" name="Oval 71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03" name="Line 72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4" name="Line 73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5" name="Rectangle 74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3906" name="Oval 75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07" name="Rectangle 76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908" name="Text Box 77"/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2b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3858" name="Group 78"/>
            <p:cNvGrpSpPr>
              <a:grpSpLocks/>
            </p:cNvGrpSpPr>
            <p:nvPr/>
          </p:nvGrpSpPr>
          <p:grpSpPr bwMode="auto">
            <a:xfrm>
              <a:off x="2016" y="1980"/>
              <a:ext cx="316" cy="269"/>
              <a:chOff x="2016" y="1980"/>
              <a:chExt cx="316" cy="269"/>
            </a:xfrm>
          </p:grpSpPr>
          <p:sp>
            <p:nvSpPr>
              <p:cNvPr id="33894" name="Oval 79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895" name="Line 80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6" name="Line 81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7" name="Rectangle 82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3898" name="Oval 83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3899" name="Group 84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33900" name="Rectangle 8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390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1b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3859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Rectangle 89"/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3861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33892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893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 sz="1200">
                    <a:solidFill>
                      <a:schemeClr val="accent2"/>
                    </a:solidFill>
                    <a:latin typeface="Arial" charset="0"/>
                  </a:rPr>
                  <a:t>Intra-AS</a:t>
                </a:r>
              </a:p>
              <a:p>
                <a:pPr latinLnBrk="0"/>
                <a:r>
                  <a:rPr kumimoji="0" lang="en-US" altLang="ko-KR" sz="1200">
                    <a:solidFill>
                      <a:schemeClr val="accent2"/>
                    </a:solidFill>
                    <a:latin typeface="Arial" charset="0"/>
                  </a:rPr>
                  <a:t>Routing </a:t>
                </a:r>
              </a:p>
              <a:p>
                <a:pPr latinLnBrk="0"/>
                <a:r>
                  <a:rPr kumimoji="0" lang="en-US" altLang="ko-KR" sz="1200">
                    <a:solidFill>
                      <a:schemeClr val="accent2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grpSp>
          <p:nvGrpSpPr>
            <p:cNvPr id="33862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33890" name="Oval 94"/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89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 sz="1200">
                    <a:solidFill>
                      <a:srgbClr val="FF0000"/>
                    </a:solidFill>
                    <a:latin typeface="Arial" charset="0"/>
                  </a:rPr>
                  <a:t>Inter-AS</a:t>
                </a:r>
              </a:p>
              <a:p>
                <a:pPr latinLnBrk="0"/>
                <a:r>
                  <a:rPr kumimoji="0" lang="en-US" altLang="ko-KR" sz="1200">
                    <a:solidFill>
                      <a:srgbClr val="FF0000"/>
                    </a:solidFill>
                    <a:latin typeface="Arial" charset="0"/>
                  </a:rPr>
                  <a:t>Routing </a:t>
                </a:r>
              </a:p>
              <a:p>
                <a:pPr latinLnBrk="0"/>
                <a:r>
                  <a:rPr kumimoji="0" lang="en-US" altLang="ko-KR" sz="1200">
                    <a:solidFill>
                      <a:srgbClr val="FF0000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sp>
          <p:nvSpPr>
            <p:cNvPr id="33863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1400">
                  <a:latin typeface="Arial" charset="0"/>
                </a:rPr>
                <a:t>Forwarding</a:t>
              </a:r>
            </a:p>
            <a:p>
              <a:pPr algn="ctr" latinLnBrk="0"/>
              <a:r>
                <a:rPr kumimoji="0" lang="en-US" altLang="ko-KR" sz="1400">
                  <a:latin typeface="Arial" charset="0"/>
                </a:rPr>
                <a:t>table</a:t>
              </a:r>
            </a:p>
          </p:txBody>
        </p:sp>
        <p:sp>
          <p:nvSpPr>
            <p:cNvPr id="33864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66" name="Group 99"/>
            <p:cNvGrpSpPr>
              <a:grpSpLocks/>
            </p:cNvGrpSpPr>
            <p:nvPr/>
          </p:nvGrpSpPr>
          <p:grpSpPr bwMode="auto">
            <a:xfrm>
              <a:off x="417" y="1226"/>
              <a:ext cx="321" cy="269"/>
              <a:chOff x="2014" y="1980"/>
              <a:chExt cx="321" cy="269"/>
            </a:xfrm>
          </p:grpSpPr>
          <p:sp>
            <p:nvSpPr>
              <p:cNvPr id="33882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3883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4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5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3886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3887" name="Group 105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33888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388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3c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3867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0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2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3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Line 116"/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1" name="Line 122"/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8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Interconnected ASes</a:t>
            </a:r>
          </a:p>
        </p:txBody>
      </p:sp>
      <p:sp>
        <p:nvSpPr>
          <p:cNvPr id="127" name="矩形 126"/>
          <p:cNvSpPr/>
          <p:nvPr/>
        </p:nvSpPr>
        <p:spPr>
          <a:xfrm>
            <a:off x="515938" y="5859463"/>
            <a:ext cx="4357687" cy="6588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zh-CN" dirty="0"/>
              <a:t>A single router may use two different routing protocols simultaneously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48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EB3B2F04-E8DF-435B-B7DD-5D8DD524936C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grpSp>
        <p:nvGrpSpPr>
          <p:cNvPr id="34820" name="Group 126"/>
          <p:cNvGrpSpPr>
            <a:grpSpLocks/>
          </p:cNvGrpSpPr>
          <p:nvPr/>
        </p:nvGrpSpPr>
        <p:grpSpPr bwMode="auto">
          <a:xfrm>
            <a:off x="1031875" y="4178300"/>
            <a:ext cx="6178550" cy="2249488"/>
            <a:chOff x="171" y="846"/>
            <a:chExt cx="3892" cy="1417"/>
          </a:xfrm>
        </p:grpSpPr>
        <p:sp>
          <p:nvSpPr>
            <p:cNvPr id="34824" name="Freeform 3"/>
            <p:cNvSpPr>
              <a:spLocks/>
            </p:cNvSpPr>
            <p:nvPr/>
          </p:nvSpPr>
          <p:spPr bwMode="auto">
            <a:xfrm>
              <a:off x="2581" y="1006"/>
              <a:ext cx="1482" cy="952"/>
            </a:xfrm>
            <a:custGeom>
              <a:avLst/>
              <a:gdLst>
                <a:gd name="T0" fmla="*/ 4468 w 1162"/>
                <a:gd name="T1" fmla="*/ 3969296 h 543"/>
                <a:gd name="T2" fmla="*/ 29320 w 1162"/>
                <a:gd name="T3" fmla="*/ 350708 h 543"/>
                <a:gd name="T4" fmla="*/ 74939 w 1162"/>
                <a:gd name="T5" fmla="*/ 1944145 h 543"/>
                <a:gd name="T6" fmla="*/ 91169 w 1162"/>
                <a:gd name="T7" fmla="*/ 5858523 h 543"/>
                <a:gd name="T8" fmla="*/ 83580 w 1162"/>
                <a:gd name="T9" fmla="*/ 11054447 h 543"/>
                <a:gd name="T10" fmla="*/ 46686 w 1162"/>
                <a:gd name="T11" fmla="*/ 13245140 h 543"/>
                <a:gd name="T12" fmla="*/ 6998 w 1162"/>
                <a:gd name="T13" fmla="*/ 10758566 h 543"/>
                <a:gd name="T14" fmla="*/ 4468 w 1162"/>
                <a:gd name="T15" fmla="*/ 3969296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Freeform 4"/>
            <p:cNvSpPr>
              <a:spLocks/>
            </p:cNvSpPr>
            <p:nvPr/>
          </p:nvSpPr>
          <p:spPr bwMode="auto">
            <a:xfrm>
              <a:off x="171" y="846"/>
              <a:ext cx="1154" cy="944"/>
            </a:xfrm>
            <a:custGeom>
              <a:avLst/>
              <a:gdLst>
                <a:gd name="T0" fmla="*/ 45 w 1198"/>
                <a:gd name="T1" fmla="*/ 107672904 h 451"/>
                <a:gd name="T2" fmla="*/ 92 w 1198"/>
                <a:gd name="T3" fmla="*/ 52798529 h 451"/>
                <a:gd name="T4" fmla="*/ 228 w 1198"/>
                <a:gd name="T5" fmla="*/ 29307370 h 451"/>
                <a:gd name="T6" fmla="*/ 504 w 1198"/>
                <a:gd name="T7" fmla="*/ 14774232 h 451"/>
                <a:gd name="T8" fmla="*/ 601 w 1198"/>
                <a:gd name="T9" fmla="*/ 117001212 h 451"/>
                <a:gd name="T10" fmla="*/ 454 w 1198"/>
                <a:gd name="T11" fmla="*/ 245398942 h 451"/>
                <a:gd name="T12" fmla="*/ 158 w 1198"/>
                <a:gd name="T13" fmla="*/ 252862526 h 451"/>
                <a:gd name="T14" fmla="*/ 18 w 1198"/>
                <a:gd name="T15" fmla="*/ 200337057 h 451"/>
                <a:gd name="T16" fmla="*/ 45 w 1198"/>
                <a:gd name="T17" fmla="*/ 107672904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Freeform 5"/>
            <p:cNvSpPr>
              <a:spLocks/>
            </p:cNvSpPr>
            <p:nvPr/>
          </p:nvSpPr>
          <p:spPr bwMode="auto">
            <a:xfrm>
              <a:off x="916" y="1527"/>
              <a:ext cx="1846" cy="736"/>
            </a:xfrm>
            <a:custGeom>
              <a:avLst/>
              <a:gdLst>
                <a:gd name="T0" fmla="*/ 2471 w 1583"/>
                <a:gd name="T1" fmla="*/ 884 h 682"/>
                <a:gd name="T2" fmla="*/ 6477 w 1583"/>
                <a:gd name="T3" fmla="*/ 295 h 682"/>
                <a:gd name="T4" fmla="*/ 12477 w 1583"/>
                <a:gd name="T5" fmla="*/ 80 h 682"/>
                <a:gd name="T6" fmla="*/ 18390 w 1583"/>
                <a:gd name="T7" fmla="*/ 761 h 682"/>
                <a:gd name="T8" fmla="*/ 24867 w 1583"/>
                <a:gd name="T9" fmla="*/ 1695 h 682"/>
                <a:gd name="T10" fmla="*/ 20227 w 1583"/>
                <a:gd name="T11" fmla="*/ 2538 h 682"/>
                <a:gd name="T12" fmla="*/ 10975 w 1583"/>
                <a:gd name="T13" fmla="*/ 2582 h 682"/>
                <a:gd name="T14" fmla="*/ 1406 w 1583"/>
                <a:gd name="T15" fmla="*/ 2349 h 682"/>
                <a:gd name="T16" fmla="*/ 2471 w 1583"/>
                <a:gd name="T17" fmla="*/ 884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Oval 6"/>
            <p:cNvSpPr>
              <a:spLocks noChangeArrowheads="1"/>
            </p:cNvSpPr>
            <p:nvPr/>
          </p:nvSpPr>
          <p:spPr bwMode="auto">
            <a:xfrm>
              <a:off x="411" y="152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28" name="Line 7"/>
            <p:cNvSpPr>
              <a:spLocks noChangeShapeType="1"/>
            </p:cNvSpPr>
            <p:nvPr/>
          </p:nvSpPr>
          <p:spPr bwMode="auto">
            <a:xfrm>
              <a:off x="411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>
              <a:off x="699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Rectangle 9"/>
            <p:cNvSpPr>
              <a:spLocks noChangeArrowheads="1"/>
            </p:cNvSpPr>
            <p:nvPr/>
          </p:nvSpPr>
          <p:spPr bwMode="auto">
            <a:xfrm>
              <a:off x="411" y="1519"/>
              <a:ext cx="285" cy="4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31" name="Oval 10"/>
            <p:cNvSpPr>
              <a:spLocks noChangeArrowheads="1"/>
            </p:cNvSpPr>
            <p:nvPr/>
          </p:nvSpPr>
          <p:spPr bwMode="auto">
            <a:xfrm>
              <a:off x="408" y="1465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488" y="1477"/>
              <a:ext cx="130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33" name="Text Box 12"/>
            <p:cNvSpPr txBox="1">
              <a:spLocks noChangeArrowheads="1"/>
            </p:cNvSpPr>
            <p:nvPr/>
          </p:nvSpPr>
          <p:spPr bwMode="auto">
            <a:xfrm>
              <a:off x="402" y="1420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3b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4834" name="Oval 13"/>
            <p:cNvSpPr>
              <a:spLocks noChangeArrowheads="1"/>
            </p:cNvSpPr>
            <p:nvPr/>
          </p:nvSpPr>
          <p:spPr bwMode="auto">
            <a:xfrm>
              <a:off x="1531" y="2089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35" name="Line 14"/>
            <p:cNvSpPr>
              <a:spLocks noChangeShapeType="1"/>
            </p:cNvSpPr>
            <p:nvPr/>
          </p:nvSpPr>
          <p:spPr bwMode="auto">
            <a:xfrm>
              <a:off x="1531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15"/>
            <p:cNvSpPr>
              <a:spLocks noChangeShapeType="1"/>
            </p:cNvSpPr>
            <p:nvPr/>
          </p:nvSpPr>
          <p:spPr bwMode="auto">
            <a:xfrm>
              <a:off x="1819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Rectangle 16"/>
            <p:cNvSpPr>
              <a:spLocks noChangeArrowheads="1"/>
            </p:cNvSpPr>
            <p:nvPr/>
          </p:nvSpPr>
          <p:spPr bwMode="auto">
            <a:xfrm>
              <a:off x="1531" y="2082"/>
              <a:ext cx="285" cy="4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38" name="Oval 17"/>
            <p:cNvSpPr>
              <a:spLocks noChangeArrowheads="1"/>
            </p:cNvSpPr>
            <p:nvPr/>
          </p:nvSpPr>
          <p:spPr bwMode="auto">
            <a:xfrm>
              <a:off x="1528" y="2028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4839" name="Group 18"/>
            <p:cNvGrpSpPr>
              <a:grpSpLocks/>
            </p:cNvGrpSpPr>
            <p:nvPr/>
          </p:nvGrpSpPr>
          <p:grpSpPr bwMode="auto">
            <a:xfrm>
              <a:off x="1537" y="1977"/>
              <a:ext cx="282" cy="250"/>
              <a:chOff x="2904" y="2429"/>
              <a:chExt cx="309" cy="269"/>
            </a:xfrm>
          </p:grpSpPr>
          <p:sp>
            <p:nvSpPr>
              <p:cNvPr id="34931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32" name="Text Box 20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1d</a:t>
                </a:r>
              </a:p>
            </p:txBody>
          </p:sp>
        </p:grpSp>
        <p:sp>
          <p:nvSpPr>
            <p:cNvPr id="34840" name="Oval 21"/>
            <p:cNvSpPr>
              <a:spLocks noChangeArrowheads="1"/>
            </p:cNvSpPr>
            <p:nvPr/>
          </p:nvSpPr>
          <p:spPr bwMode="auto">
            <a:xfrm>
              <a:off x="927" y="1403"/>
              <a:ext cx="288" cy="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927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>
              <a:off x="1215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Rectangle 24"/>
            <p:cNvSpPr>
              <a:spLocks noChangeArrowheads="1"/>
            </p:cNvSpPr>
            <p:nvPr/>
          </p:nvSpPr>
          <p:spPr bwMode="auto">
            <a:xfrm>
              <a:off x="927" y="1397"/>
              <a:ext cx="285" cy="45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44" name="Oval 25"/>
            <p:cNvSpPr>
              <a:spLocks noChangeArrowheads="1"/>
            </p:cNvSpPr>
            <p:nvPr/>
          </p:nvSpPr>
          <p:spPr bwMode="auto">
            <a:xfrm>
              <a:off x="924" y="1342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45" name="Rectangle 26"/>
            <p:cNvSpPr>
              <a:spLocks noChangeArrowheads="1"/>
            </p:cNvSpPr>
            <p:nvPr/>
          </p:nvSpPr>
          <p:spPr bwMode="auto">
            <a:xfrm>
              <a:off x="1004" y="1354"/>
              <a:ext cx="131" cy="10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46" name="Text Box 27"/>
            <p:cNvSpPr txBox="1">
              <a:spLocks noChangeArrowheads="1"/>
            </p:cNvSpPr>
            <p:nvPr/>
          </p:nvSpPr>
          <p:spPr bwMode="auto">
            <a:xfrm>
              <a:off x="925" y="129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3a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4847" name="Oval 28"/>
            <p:cNvSpPr>
              <a:spLocks noChangeArrowheads="1"/>
            </p:cNvSpPr>
            <p:nvPr/>
          </p:nvSpPr>
          <p:spPr bwMode="auto">
            <a:xfrm>
              <a:off x="1498" y="1721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48" name="Line 29"/>
            <p:cNvSpPr>
              <a:spLocks noChangeShapeType="1"/>
            </p:cNvSpPr>
            <p:nvPr/>
          </p:nvSpPr>
          <p:spPr bwMode="auto">
            <a:xfrm>
              <a:off x="1498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>
              <a:off x="1786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Rectangle 31"/>
            <p:cNvSpPr>
              <a:spLocks noChangeArrowheads="1"/>
            </p:cNvSpPr>
            <p:nvPr/>
          </p:nvSpPr>
          <p:spPr bwMode="auto">
            <a:xfrm>
              <a:off x="1498" y="1715"/>
              <a:ext cx="285" cy="45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51" name="Oval 32"/>
            <p:cNvSpPr>
              <a:spLocks noChangeArrowheads="1"/>
            </p:cNvSpPr>
            <p:nvPr/>
          </p:nvSpPr>
          <p:spPr bwMode="auto">
            <a:xfrm>
              <a:off x="1495" y="166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34852" name="Group 33"/>
            <p:cNvGrpSpPr>
              <a:grpSpLocks/>
            </p:cNvGrpSpPr>
            <p:nvPr/>
          </p:nvGrpSpPr>
          <p:grpSpPr bwMode="auto">
            <a:xfrm>
              <a:off x="1507" y="1610"/>
              <a:ext cx="269" cy="249"/>
              <a:chOff x="2907" y="2429"/>
              <a:chExt cx="301" cy="269"/>
            </a:xfrm>
          </p:grpSpPr>
          <p:sp>
            <p:nvSpPr>
              <p:cNvPr id="34929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30" name="Text Box 35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1c</a:t>
                </a:r>
              </a:p>
            </p:txBody>
          </p:sp>
        </p:grpSp>
        <p:sp>
          <p:nvSpPr>
            <p:cNvPr id="34853" name="Line 36"/>
            <p:cNvSpPr>
              <a:spLocks noChangeShapeType="1"/>
            </p:cNvSpPr>
            <p:nvPr/>
          </p:nvSpPr>
          <p:spPr bwMode="auto">
            <a:xfrm>
              <a:off x="3149" y="1546"/>
              <a:ext cx="283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37"/>
            <p:cNvSpPr>
              <a:spLocks noChangeShapeType="1"/>
            </p:cNvSpPr>
            <p:nvPr/>
          </p:nvSpPr>
          <p:spPr bwMode="auto">
            <a:xfrm>
              <a:off x="3447" y="1476"/>
              <a:ext cx="84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38"/>
            <p:cNvSpPr>
              <a:spLocks noChangeShapeType="1"/>
            </p:cNvSpPr>
            <p:nvPr/>
          </p:nvSpPr>
          <p:spPr bwMode="auto">
            <a:xfrm flipV="1">
              <a:off x="3086" y="1435"/>
              <a:ext cx="10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Freeform 39"/>
            <p:cNvSpPr>
              <a:spLocks/>
            </p:cNvSpPr>
            <p:nvPr/>
          </p:nvSpPr>
          <p:spPr bwMode="auto">
            <a:xfrm>
              <a:off x="1817" y="2024"/>
              <a:ext cx="243" cy="76"/>
            </a:xfrm>
            <a:custGeom>
              <a:avLst/>
              <a:gdLst>
                <a:gd name="T0" fmla="*/ 0 w 264"/>
                <a:gd name="T1" fmla="*/ 20 h 82"/>
                <a:gd name="T2" fmla="*/ 59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Freeform 40"/>
            <p:cNvSpPr>
              <a:spLocks/>
            </p:cNvSpPr>
            <p:nvPr/>
          </p:nvSpPr>
          <p:spPr bwMode="auto">
            <a:xfrm>
              <a:off x="1394" y="1990"/>
              <a:ext cx="140" cy="110"/>
            </a:xfrm>
            <a:custGeom>
              <a:avLst/>
              <a:gdLst>
                <a:gd name="T0" fmla="*/ 0 w 152"/>
                <a:gd name="T1" fmla="*/ 0 h 118"/>
                <a:gd name="T2" fmla="*/ 35 w 152"/>
                <a:gd name="T3" fmla="*/ 33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Freeform 41"/>
            <p:cNvSpPr>
              <a:spLocks/>
            </p:cNvSpPr>
            <p:nvPr/>
          </p:nvSpPr>
          <p:spPr bwMode="auto">
            <a:xfrm>
              <a:off x="1508" y="1925"/>
              <a:ext cx="519" cy="77"/>
            </a:xfrm>
            <a:custGeom>
              <a:avLst/>
              <a:gdLst>
                <a:gd name="T0" fmla="*/ 0 w 564"/>
                <a:gd name="T1" fmla="*/ 0 h 82"/>
                <a:gd name="T2" fmla="*/ 127 w 564"/>
                <a:gd name="T3" fmla="*/ 27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Freeform 42"/>
            <p:cNvSpPr>
              <a:spLocks/>
            </p:cNvSpPr>
            <p:nvPr/>
          </p:nvSpPr>
          <p:spPr bwMode="auto">
            <a:xfrm>
              <a:off x="1451" y="1775"/>
              <a:ext cx="70" cy="87"/>
            </a:xfrm>
            <a:custGeom>
              <a:avLst/>
              <a:gdLst>
                <a:gd name="T0" fmla="*/ 0 w 76"/>
                <a:gd name="T1" fmla="*/ 24 h 94"/>
                <a:gd name="T2" fmla="*/ 17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Freeform 43"/>
            <p:cNvSpPr>
              <a:spLocks/>
            </p:cNvSpPr>
            <p:nvPr/>
          </p:nvSpPr>
          <p:spPr bwMode="auto">
            <a:xfrm>
              <a:off x="692" y="1426"/>
              <a:ext cx="231" cy="106"/>
            </a:xfrm>
            <a:custGeom>
              <a:avLst/>
              <a:gdLst>
                <a:gd name="T0" fmla="*/ 0 w 252"/>
                <a:gd name="T1" fmla="*/ 31 h 114"/>
                <a:gd name="T2" fmla="*/ 53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Freeform 44"/>
            <p:cNvSpPr>
              <a:spLocks/>
            </p:cNvSpPr>
            <p:nvPr/>
          </p:nvSpPr>
          <p:spPr bwMode="auto">
            <a:xfrm>
              <a:off x="1092" y="1481"/>
              <a:ext cx="409" cy="240"/>
            </a:xfrm>
            <a:custGeom>
              <a:avLst/>
              <a:gdLst>
                <a:gd name="T0" fmla="*/ 0 w 444"/>
                <a:gd name="T1" fmla="*/ 0 h 258"/>
                <a:gd name="T2" fmla="*/ 102 w 444"/>
                <a:gd name="T3" fmla="*/ 70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Freeform 45"/>
            <p:cNvSpPr>
              <a:spLocks/>
            </p:cNvSpPr>
            <p:nvPr/>
          </p:nvSpPr>
          <p:spPr bwMode="auto">
            <a:xfrm>
              <a:off x="2310" y="1591"/>
              <a:ext cx="602" cy="390"/>
            </a:xfrm>
            <a:custGeom>
              <a:avLst/>
              <a:gdLst>
                <a:gd name="T0" fmla="*/ 0 w 654"/>
                <a:gd name="T1" fmla="*/ 111 h 420"/>
                <a:gd name="T2" fmla="*/ 146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Oval 46"/>
            <p:cNvSpPr>
              <a:spLocks noChangeArrowheads="1"/>
            </p:cNvSpPr>
            <p:nvPr/>
          </p:nvSpPr>
          <p:spPr bwMode="auto">
            <a:xfrm>
              <a:off x="2861" y="1532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64" name="Line 47"/>
            <p:cNvSpPr>
              <a:spLocks noChangeShapeType="1"/>
            </p:cNvSpPr>
            <p:nvPr/>
          </p:nvSpPr>
          <p:spPr bwMode="auto">
            <a:xfrm>
              <a:off x="2861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48"/>
            <p:cNvSpPr>
              <a:spLocks noChangeShapeType="1"/>
            </p:cNvSpPr>
            <p:nvPr/>
          </p:nvSpPr>
          <p:spPr bwMode="auto">
            <a:xfrm>
              <a:off x="3149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Rectangle 49"/>
            <p:cNvSpPr>
              <a:spLocks noChangeArrowheads="1"/>
            </p:cNvSpPr>
            <p:nvPr/>
          </p:nvSpPr>
          <p:spPr bwMode="auto">
            <a:xfrm>
              <a:off x="2861" y="1525"/>
              <a:ext cx="285" cy="4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67" name="Oval 50"/>
            <p:cNvSpPr>
              <a:spLocks noChangeArrowheads="1"/>
            </p:cNvSpPr>
            <p:nvPr/>
          </p:nvSpPr>
          <p:spPr bwMode="auto">
            <a:xfrm>
              <a:off x="2858" y="147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68" name="Rectangle 51"/>
            <p:cNvSpPr>
              <a:spLocks noChangeArrowheads="1"/>
            </p:cNvSpPr>
            <p:nvPr/>
          </p:nvSpPr>
          <p:spPr bwMode="auto">
            <a:xfrm>
              <a:off x="2938" y="1482"/>
              <a:ext cx="130" cy="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69" name="Text Box 52"/>
            <p:cNvSpPr txBox="1">
              <a:spLocks noChangeArrowheads="1"/>
            </p:cNvSpPr>
            <p:nvPr/>
          </p:nvSpPr>
          <p:spPr bwMode="auto">
            <a:xfrm>
              <a:off x="2858" y="1426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2a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34870" name="Text Box 53"/>
            <p:cNvSpPr txBox="1">
              <a:spLocks noChangeArrowheads="1"/>
            </p:cNvSpPr>
            <p:nvPr/>
          </p:nvSpPr>
          <p:spPr bwMode="auto">
            <a:xfrm>
              <a:off x="720" y="1507"/>
              <a:ext cx="4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AS3</a:t>
              </a:r>
              <a:endParaRPr kumimoji="0" lang="en-US" altLang="ko-KR"/>
            </a:p>
          </p:txBody>
        </p:sp>
        <p:sp>
          <p:nvSpPr>
            <p:cNvPr id="34871" name="Text Box 54"/>
            <p:cNvSpPr txBox="1">
              <a:spLocks noChangeArrowheads="1"/>
            </p:cNvSpPr>
            <p:nvPr/>
          </p:nvSpPr>
          <p:spPr bwMode="auto">
            <a:xfrm>
              <a:off x="2360" y="193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000"/>
                <a:t>AS1</a:t>
              </a:r>
              <a:endParaRPr kumimoji="0" lang="en-US" altLang="ko-KR"/>
            </a:p>
          </p:txBody>
        </p:sp>
        <p:sp>
          <p:nvSpPr>
            <p:cNvPr id="34872" name="Text Box 55"/>
            <p:cNvSpPr txBox="1">
              <a:spLocks noChangeArrowheads="1"/>
            </p:cNvSpPr>
            <p:nvPr/>
          </p:nvSpPr>
          <p:spPr bwMode="auto">
            <a:xfrm>
              <a:off x="3120" y="1693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/>
                <a:t>AS2</a:t>
              </a:r>
            </a:p>
          </p:txBody>
        </p:sp>
        <p:sp>
          <p:nvSpPr>
            <p:cNvPr id="34873" name="Oval 56"/>
            <p:cNvSpPr>
              <a:spLocks noChangeArrowheads="1"/>
            </p:cNvSpPr>
            <p:nvPr/>
          </p:nvSpPr>
          <p:spPr bwMode="auto">
            <a:xfrm>
              <a:off x="1217" y="191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74" name="Line 57"/>
            <p:cNvSpPr>
              <a:spLocks noChangeShapeType="1"/>
            </p:cNvSpPr>
            <p:nvPr/>
          </p:nvSpPr>
          <p:spPr bwMode="auto">
            <a:xfrm>
              <a:off x="1217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Line 58"/>
            <p:cNvSpPr>
              <a:spLocks noChangeShapeType="1"/>
            </p:cNvSpPr>
            <p:nvPr/>
          </p:nvSpPr>
          <p:spPr bwMode="auto">
            <a:xfrm>
              <a:off x="1505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Rectangle 59"/>
            <p:cNvSpPr>
              <a:spLocks noChangeArrowheads="1"/>
            </p:cNvSpPr>
            <p:nvPr/>
          </p:nvSpPr>
          <p:spPr bwMode="auto">
            <a:xfrm>
              <a:off x="1217" y="1910"/>
              <a:ext cx="285" cy="45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34877" name="Oval 60"/>
            <p:cNvSpPr>
              <a:spLocks noChangeArrowheads="1"/>
            </p:cNvSpPr>
            <p:nvPr/>
          </p:nvSpPr>
          <p:spPr bwMode="auto">
            <a:xfrm>
              <a:off x="1214" y="1859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78" name="Rectangle 61"/>
            <p:cNvSpPr>
              <a:spLocks noChangeArrowheads="1"/>
            </p:cNvSpPr>
            <p:nvPr/>
          </p:nvSpPr>
          <p:spPr bwMode="auto">
            <a:xfrm>
              <a:off x="1292" y="1884"/>
              <a:ext cx="131" cy="8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34879" name="Text Box 62"/>
            <p:cNvSpPr txBox="1">
              <a:spLocks noChangeArrowheads="1"/>
            </p:cNvSpPr>
            <p:nvPr/>
          </p:nvSpPr>
          <p:spPr bwMode="auto">
            <a:xfrm>
              <a:off x="1229" y="1808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000"/>
                <a:t>1a</a:t>
              </a:r>
              <a:endParaRPr kumimoji="0" lang="en-US" altLang="ko-KR" sz="2400">
                <a:latin typeface="Times New Roman" pitchFamily="18" charset="0"/>
              </a:endParaRPr>
            </a:p>
          </p:txBody>
        </p:sp>
        <p:grpSp>
          <p:nvGrpSpPr>
            <p:cNvPr id="34880" name="Group 63"/>
            <p:cNvGrpSpPr>
              <a:grpSpLocks/>
            </p:cNvGrpSpPr>
            <p:nvPr/>
          </p:nvGrpSpPr>
          <p:grpSpPr bwMode="auto">
            <a:xfrm>
              <a:off x="3178" y="1320"/>
              <a:ext cx="297" cy="250"/>
              <a:chOff x="4320" y="1940"/>
              <a:chExt cx="323" cy="269"/>
            </a:xfrm>
          </p:grpSpPr>
          <p:sp>
            <p:nvSpPr>
              <p:cNvPr id="34922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23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4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25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4926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27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28" name="Text Box 70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2c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4881" name="Group 71"/>
            <p:cNvGrpSpPr>
              <a:grpSpLocks/>
            </p:cNvGrpSpPr>
            <p:nvPr/>
          </p:nvGrpSpPr>
          <p:grpSpPr bwMode="auto">
            <a:xfrm>
              <a:off x="3427" y="1526"/>
              <a:ext cx="310" cy="250"/>
              <a:chOff x="4590" y="2162"/>
              <a:chExt cx="337" cy="269"/>
            </a:xfrm>
          </p:grpSpPr>
          <p:sp>
            <p:nvSpPr>
              <p:cNvPr id="34915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16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7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8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4919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20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21" name="Text Box 78"/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000"/>
                  <a:t>2b</a:t>
                </a:r>
                <a:endParaRPr kumimoji="0" lang="en-US" altLang="ko-K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4882" name="Group 79"/>
            <p:cNvGrpSpPr>
              <a:grpSpLocks/>
            </p:cNvGrpSpPr>
            <p:nvPr/>
          </p:nvGrpSpPr>
          <p:grpSpPr bwMode="auto">
            <a:xfrm>
              <a:off x="2025" y="1870"/>
              <a:ext cx="291" cy="250"/>
              <a:chOff x="2016" y="1980"/>
              <a:chExt cx="316" cy="269"/>
            </a:xfrm>
          </p:grpSpPr>
          <p:sp>
            <p:nvSpPr>
              <p:cNvPr id="34907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08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9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0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4911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4912" name="Group 85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3491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491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1b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4883" name="Group 99"/>
            <p:cNvGrpSpPr>
              <a:grpSpLocks/>
            </p:cNvGrpSpPr>
            <p:nvPr/>
          </p:nvGrpSpPr>
          <p:grpSpPr bwMode="auto">
            <a:xfrm>
              <a:off x="554" y="1169"/>
              <a:ext cx="296" cy="250"/>
              <a:chOff x="2014" y="1980"/>
              <a:chExt cx="321" cy="269"/>
            </a:xfrm>
          </p:grpSpPr>
          <p:sp>
            <p:nvSpPr>
              <p:cNvPr id="34899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4900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1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2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4903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34904" name="Group 105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3490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490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3c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4884" name="Line 108"/>
            <p:cNvSpPr>
              <a:spLocks noChangeShapeType="1"/>
            </p:cNvSpPr>
            <p:nvPr/>
          </p:nvSpPr>
          <p:spPr bwMode="auto">
            <a:xfrm flipH="1">
              <a:off x="578" y="1364"/>
              <a:ext cx="57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109"/>
            <p:cNvSpPr>
              <a:spLocks noChangeShapeType="1"/>
            </p:cNvSpPr>
            <p:nvPr/>
          </p:nvSpPr>
          <p:spPr bwMode="auto">
            <a:xfrm>
              <a:off x="296" y="1407"/>
              <a:ext cx="133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110"/>
            <p:cNvSpPr>
              <a:spLocks noChangeShapeType="1"/>
            </p:cNvSpPr>
            <p:nvPr/>
          </p:nvSpPr>
          <p:spPr bwMode="auto">
            <a:xfrm flipH="1">
              <a:off x="755" y="1077"/>
              <a:ext cx="1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111"/>
            <p:cNvSpPr>
              <a:spLocks noChangeShapeType="1"/>
            </p:cNvSpPr>
            <p:nvPr/>
          </p:nvSpPr>
          <p:spPr bwMode="auto">
            <a:xfrm>
              <a:off x="498" y="1069"/>
              <a:ext cx="1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Line 112"/>
            <p:cNvSpPr>
              <a:spLocks noChangeShapeType="1"/>
            </p:cNvSpPr>
            <p:nvPr/>
          </p:nvSpPr>
          <p:spPr bwMode="auto">
            <a:xfrm flipH="1">
              <a:off x="1105" y="1155"/>
              <a:ext cx="6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9" name="Line 113"/>
            <p:cNvSpPr>
              <a:spLocks noChangeShapeType="1"/>
            </p:cNvSpPr>
            <p:nvPr/>
          </p:nvSpPr>
          <p:spPr bwMode="auto">
            <a:xfrm>
              <a:off x="3715" y="163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Line 114"/>
            <p:cNvSpPr>
              <a:spLocks noChangeShapeType="1"/>
            </p:cNvSpPr>
            <p:nvPr/>
          </p:nvSpPr>
          <p:spPr bwMode="auto">
            <a:xfrm flipV="1">
              <a:off x="3661" y="1345"/>
              <a:ext cx="24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115"/>
            <p:cNvSpPr>
              <a:spLocks noChangeShapeType="1"/>
            </p:cNvSpPr>
            <p:nvPr/>
          </p:nvSpPr>
          <p:spPr bwMode="auto">
            <a:xfrm flipH="1" flipV="1">
              <a:off x="3154" y="1187"/>
              <a:ext cx="117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116"/>
            <p:cNvSpPr>
              <a:spLocks noChangeShapeType="1"/>
            </p:cNvSpPr>
            <p:nvPr/>
          </p:nvSpPr>
          <p:spPr bwMode="auto">
            <a:xfrm flipH="1" flipV="1">
              <a:off x="2867" y="1282"/>
              <a:ext cx="12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117"/>
            <p:cNvSpPr>
              <a:spLocks noChangeShapeType="1"/>
            </p:cNvSpPr>
            <p:nvPr/>
          </p:nvSpPr>
          <p:spPr bwMode="auto">
            <a:xfrm flipH="1">
              <a:off x="1129" y="1974"/>
              <a:ext cx="12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118"/>
            <p:cNvSpPr>
              <a:spLocks noChangeShapeType="1"/>
            </p:cNvSpPr>
            <p:nvPr/>
          </p:nvSpPr>
          <p:spPr bwMode="auto">
            <a:xfrm flipH="1" flipV="1">
              <a:off x="1098" y="1880"/>
              <a:ext cx="11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119"/>
            <p:cNvSpPr>
              <a:spLocks noChangeShapeType="1"/>
            </p:cNvSpPr>
            <p:nvPr/>
          </p:nvSpPr>
          <p:spPr bwMode="auto">
            <a:xfrm flipH="1">
              <a:off x="1347" y="2132"/>
              <a:ext cx="195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120"/>
            <p:cNvSpPr>
              <a:spLocks noChangeShapeType="1"/>
            </p:cNvSpPr>
            <p:nvPr/>
          </p:nvSpPr>
          <p:spPr bwMode="auto">
            <a:xfrm flipV="1">
              <a:off x="1791" y="1706"/>
              <a:ext cx="21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121"/>
            <p:cNvSpPr>
              <a:spLocks noChangeShapeType="1"/>
            </p:cNvSpPr>
            <p:nvPr/>
          </p:nvSpPr>
          <p:spPr bwMode="auto">
            <a:xfrm>
              <a:off x="2212" y="2053"/>
              <a:ext cx="10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122"/>
            <p:cNvSpPr>
              <a:spLocks noChangeShapeType="1"/>
            </p:cNvSpPr>
            <p:nvPr/>
          </p:nvSpPr>
          <p:spPr bwMode="auto">
            <a:xfrm>
              <a:off x="1768" y="1777"/>
              <a:ext cx="132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1" name="Rectangle 1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Inter-AS tasks</a:t>
            </a:r>
          </a:p>
        </p:txBody>
      </p:sp>
      <p:sp>
        <p:nvSpPr>
          <p:cNvPr id="34822" name="Rectangle 127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993775"/>
            <a:ext cx="38100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suppose router in AS1 receives datagram destined outside of AS1: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router should forward packet to gateway router, but which one?</a:t>
            </a:r>
          </a:p>
        </p:txBody>
      </p:sp>
      <p:sp>
        <p:nvSpPr>
          <p:cNvPr id="34823" name="Rectangle 128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569913"/>
            <a:ext cx="3810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charset="-127"/>
              </a:rPr>
              <a:t>AS1 must: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ko-KR" sz="2400" smtClean="0">
                <a:ea typeface="굴림" charset="-127"/>
              </a:rPr>
              <a:t>learn which dests are reachable through AS2, which through AS3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ko-KR" sz="2400" smtClean="0">
                <a:ea typeface="굴림" charset="-127"/>
              </a:rPr>
              <a:t>propagate this reachability info to all routers in AS1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Job of inter-AS routing!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58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2E81B1A9-51EB-48DD-954B-178EEAAAC465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ea typeface="굴림" charset="-127"/>
              </a:rPr>
              <a:t>6.2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Overview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sz="half" idx="1"/>
          </p:nvPr>
        </p:nvSpPr>
        <p:spPr>
          <a:xfrm>
            <a:off x="418289" y="1298575"/>
            <a:ext cx="8287965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600" dirty="0" smtClean="0">
                <a:ea typeface="굴림" charset="-127"/>
              </a:rPr>
              <a:t>Routing algorithm for </a:t>
            </a:r>
            <a:r>
              <a:rPr lang="en-US" altLang="ko-KR" sz="2600" u="sng" dirty="0" smtClean="0">
                <a:solidFill>
                  <a:srgbClr val="FF0000"/>
                </a:solidFill>
                <a:ea typeface="굴림" charset="-127"/>
              </a:rPr>
              <a:t>wired</a:t>
            </a:r>
            <a:r>
              <a:rPr lang="en-US" altLang="ko-KR" sz="2600" dirty="0" smtClean="0">
                <a:ea typeface="굴림" charset="-127"/>
              </a:rPr>
              <a:t> networks where routers are not mobile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 smtClean="0">
                <a:ea typeface="굴림" charset="-127"/>
              </a:rPr>
              <a:t>Routing protocol for </a:t>
            </a:r>
            <a:r>
              <a:rPr lang="en-US" altLang="ko-KR" sz="2200" dirty="0" err="1" smtClean="0">
                <a:solidFill>
                  <a:srgbClr val="0070C0"/>
                </a:solidFill>
                <a:ea typeface="굴림" charset="-127"/>
              </a:rPr>
              <a:t>unicast</a:t>
            </a:r>
            <a:r>
              <a:rPr lang="en-US" altLang="ko-KR" sz="2200" dirty="0" smtClean="0">
                <a:ea typeface="굴림" charset="-127"/>
              </a:rPr>
              <a:t> traffic</a:t>
            </a:r>
          </a:p>
          <a:p>
            <a:pPr lvl="2">
              <a:lnSpc>
                <a:spcPct val="80000"/>
              </a:lnSpc>
            </a:pPr>
            <a:r>
              <a:rPr lang="en-US" altLang="ko-KR" sz="1900" dirty="0" smtClean="0">
                <a:solidFill>
                  <a:srgbClr val="FF0000"/>
                </a:solidFill>
                <a:ea typeface="굴림" charset="-127"/>
              </a:rPr>
              <a:t>Intra-AS</a:t>
            </a:r>
            <a:r>
              <a:rPr lang="en-US" altLang="ko-KR" sz="1900" dirty="0" smtClean="0">
                <a:ea typeface="굴림" charset="-127"/>
              </a:rPr>
              <a:t> routing protocol</a:t>
            </a:r>
          </a:p>
          <a:p>
            <a:pPr lvl="3">
              <a:lnSpc>
                <a:spcPct val="80000"/>
              </a:lnSpc>
            </a:pPr>
            <a:r>
              <a:rPr lang="en-US" altLang="ko-KR" sz="1700" dirty="0" smtClean="0">
                <a:ea typeface="굴림" charset="-127"/>
              </a:rPr>
              <a:t>RIP : Distance Vector algorithm</a:t>
            </a:r>
          </a:p>
          <a:p>
            <a:pPr lvl="3">
              <a:lnSpc>
                <a:spcPct val="80000"/>
              </a:lnSpc>
            </a:pPr>
            <a:r>
              <a:rPr lang="en-US" altLang="ko-KR" sz="1700" dirty="0" smtClean="0">
                <a:ea typeface="굴림" charset="-127"/>
              </a:rPr>
              <a:t>OSPF: Link-state algorithm</a:t>
            </a:r>
          </a:p>
          <a:p>
            <a:pPr lvl="2">
              <a:lnSpc>
                <a:spcPct val="80000"/>
              </a:lnSpc>
            </a:pPr>
            <a:r>
              <a:rPr lang="en-US" altLang="ko-KR" sz="1900" dirty="0" smtClean="0">
                <a:solidFill>
                  <a:srgbClr val="FF0000"/>
                </a:solidFill>
                <a:ea typeface="굴림" charset="-127"/>
              </a:rPr>
              <a:t>Inter-AS</a:t>
            </a:r>
            <a:r>
              <a:rPr lang="en-US" altLang="ko-KR" sz="1900" dirty="0" smtClean="0">
                <a:ea typeface="굴림" charset="-127"/>
              </a:rPr>
              <a:t> routing protocol (hierarchical routing algorithm)</a:t>
            </a:r>
          </a:p>
          <a:p>
            <a:pPr lvl="3">
              <a:lnSpc>
                <a:spcPct val="80000"/>
              </a:lnSpc>
            </a:pPr>
            <a:r>
              <a:rPr lang="en-US" altLang="ko-KR" sz="1700" dirty="0" smtClean="0">
                <a:ea typeface="굴림" charset="-127"/>
              </a:rPr>
              <a:t>BGP : Distance Vector algorithm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 smtClean="0">
                <a:ea typeface="굴림" charset="-127"/>
              </a:rPr>
              <a:t>Routing protocol for </a:t>
            </a:r>
            <a:r>
              <a:rPr lang="en-US" altLang="ko-KR" sz="2200" dirty="0" smtClean="0">
                <a:solidFill>
                  <a:srgbClr val="0070C0"/>
                </a:solidFill>
                <a:ea typeface="굴림" charset="-127"/>
              </a:rPr>
              <a:t>multicast</a:t>
            </a:r>
            <a:r>
              <a:rPr lang="en-US" altLang="ko-KR" sz="2200" dirty="0" smtClean="0">
                <a:ea typeface="굴림" charset="-127"/>
              </a:rPr>
              <a:t> traffic</a:t>
            </a:r>
          </a:p>
          <a:p>
            <a:pPr lvl="2">
              <a:lnSpc>
                <a:spcPct val="80000"/>
              </a:lnSpc>
            </a:pPr>
            <a:r>
              <a:rPr lang="en-US" altLang="ko-KR" sz="1900" dirty="0" smtClean="0">
                <a:ea typeface="굴림" charset="-127"/>
              </a:rPr>
              <a:t>MOSPF, DVMRP, PIM, CBT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ko-KR" sz="2600" dirty="0" smtClean="0">
                <a:ea typeface="굴림" charset="-127"/>
              </a:rPr>
              <a:t>Routing protocol for </a:t>
            </a:r>
            <a:r>
              <a:rPr lang="en-US" altLang="ko-KR" sz="2600" u="sng" dirty="0" smtClean="0">
                <a:solidFill>
                  <a:srgbClr val="FF0000"/>
                </a:solidFill>
                <a:ea typeface="굴림" charset="-127"/>
              </a:rPr>
              <a:t>wireless</a:t>
            </a:r>
            <a:r>
              <a:rPr lang="en-US" altLang="ko-KR" sz="2600" dirty="0" smtClean="0">
                <a:ea typeface="굴림" charset="-127"/>
              </a:rPr>
              <a:t> Ad-hoc networks where routers are mobile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 smtClean="0">
                <a:ea typeface="굴림" charset="-127"/>
              </a:rPr>
              <a:t>AODV, etc</a:t>
            </a:r>
          </a:p>
          <a:p>
            <a:pPr>
              <a:lnSpc>
                <a:spcPct val="80000"/>
              </a:lnSpc>
            </a:pPr>
            <a:endParaRPr lang="ko-KR" altLang="en-US" sz="2600" dirty="0" smtClean="0">
              <a:ea typeface="굴림" charset="-127"/>
            </a:endParaRPr>
          </a:p>
        </p:txBody>
      </p:sp>
      <p:sp>
        <p:nvSpPr>
          <p:cNvPr id="3686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68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61AA05FD-2398-4D5F-9D75-E4298BE11B2C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78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A3DA9426-92D9-427F-A81F-83A6B6331259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Intra-AS Routing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also known as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Interior Gateway Protocols (IGP)</a:t>
            </a:r>
            <a:endParaRPr lang="en-US" altLang="ko-KR" sz="2400" smtClean="0">
              <a:solidFill>
                <a:srgbClr val="CC0000"/>
              </a:solidFill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altLang="ko-KR" sz="2000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RIP: Routing Information Protocol</a:t>
            </a:r>
            <a:endParaRPr lang="en-US" altLang="ko-KR" sz="2000" smtClean="0">
              <a:ea typeface="굴림" charset="-127"/>
            </a:endParaRPr>
          </a:p>
          <a:p>
            <a:pPr lvl="1">
              <a:lnSpc>
                <a:spcPct val="20000"/>
              </a:lnSpc>
            </a:pPr>
            <a:endParaRPr lang="en-US" altLang="ko-KR" sz="2000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OSPF: Open Shortest Path First</a:t>
            </a:r>
            <a:endParaRPr lang="en-US" altLang="ko-KR" sz="2000" smtClean="0">
              <a:ea typeface="굴림" charset="-127"/>
            </a:endParaRPr>
          </a:p>
          <a:p>
            <a:pPr lvl="1">
              <a:lnSpc>
                <a:spcPct val="40000"/>
              </a:lnSpc>
            </a:pPr>
            <a:endParaRPr lang="en-US" altLang="ko-KR" sz="2000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IGRP: Interior Gateway Routing Protocol (Cisco proprietary)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89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08F9E8C-4C1C-4AF8-92E8-7B3AFE40CB06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46A36AB-83A8-4C93-B497-B1FC1FECB40E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70863" cy="617538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RIP ( Routing Information Protocol)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65188"/>
            <a:ext cx="8229600" cy="2674937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distance vector algorithm</a:t>
            </a:r>
          </a:p>
          <a:p>
            <a:r>
              <a:rPr lang="en-US" altLang="ko-KR" sz="2400" smtClean="0">
                <a:ea typeface="굴림" charset="-127"/>
              </a:rPr>
              <a:t>included in BSD-UNIX Distribution in 1982</a:t>
            </a:r>
          </a:p>
          <a:p>
            <a:r>
              <a:rPr lang="en-US" altLang="zh-CN" sz="2400" smtClean="0">
                <a:ea typeface="宋体" charset="-122"/>
              </a:rPr>
              <a:t>current standard is RIP2</a:t>
            </a:r>
          </a:p>
          <a:p>
            <a:r>
              <a:rPr lang="en-GB" altLang="ko-KR" sz="2400" smtClean="0">
                <a:ea typeface="굴림" charset="-127"/>
              </a:rPr>
              <a:t>a router is defined to be one hop from a directly connected network.</a:t>
            </a:r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distance metric: # of hops (max =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15</a:t>
            </a:r>
            <a:r>
              <a:rPr lang="en-US" altLang="ko-KR" sz="2400" smtClean="0">
                <a:ea typeface="굴림" charset="-127"/>
              </a:rPr>
              <a:t> hops)</a:t>
            </a:r>
          </a:p>
          <a:p>
            <a:pPr lvl="1">
              <a:buFont typeface="ZapfDingbats" pitchFamily="82" charset="2"/>
              <a:buNone/>
            </a:pPr>
            <a:endParaRPr lang="en-US" altLang="ko-KR" sz="2000" i="1" smtClean="0">
              <a:solidFill>
                <a:schemeClr val="accent2"/>
              </a:solidFill>
              <a:ea typeface="굴림" charset="-127"/>
            </a:endParaRPr>
          </a:p>
          <a:p>
            <a:pPr>
              <a:buFont typeface="ZapfDingbats" pitchFamily="82" charset="2"/>
              <a:buNone/>
            </a:pPr>
            <a:endParaRPr lang="en-US" altLang="ko-KR" sz="2400" smtClean="0">
              <a:ea typeface="굴림" charset="-127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801688" y="3719513"/>
            <a:ext cx="7231062" cy="2770187"/>
            <a:chOff x="432" y="1152"/>
            <a:chExt cx="4555" cy="1745"/>
          </a:xfrm>
        </p:grpSpPr>
        <p:grpSp>
          <p:nvGrpSpPr>
            <p:cNvPr id="39944" name="Group 5"/>
            <p:cNvGrpSpPr>
              <a:grpSpLocks/>
            </p:cNvGrpSpPr>
            <p:nvPr/>
          </p:nvGrpSpPr>
          <p:grpSpPr bwMode="auto">
            <a:xfrm>
              <a:off x="432" y="1152"/>
              <a:ext cx="2688" cy="1745"/>
              <a:chOff x="1824" y="912"/>
              <a:chExt cx="2688" cy="1745"/>
            </a:xfrm>
          </p:grpSpPr>
          <p:sp>
            <p:nvSpPr>
              <p:cNvPr id="39946" name="Freeform 6"/>
              <p:cNvSpPr>
                <a:spLocks/>
              </p:cNvSpPr>
              <p:nvPr/>
            </p:nvSpPr>
            <p:spPr bwMode="auto">
              <a:xfrm>
                <a:off x="1824" y="912"/>
                <a:ext cx="2688" cy="1745"/>
              </a:xfrm>
              <a:custGeom>
                <a:avLst/>
                <a:gdLst>
                  <a:gd name="T0" fmla="*/ 0 w 2250"/>
                  <a:gd name="T1" fmla="*/ 29322 h 1409"/>
                  <a:gd name="T2" fmla="*/ 5389 w 2250"/>
                  <a:gd name="T3" fmla="*/ 15127 h 1409"/>
                  <a:gd name="T4" fmla="*/ 13009 w 2250"/>
                  <a:gd name="T5" fmla="*/ 1641 h 1409"/>
                  <a:gd name="T6" fmla="*/ 38117 w 2250"/>
                  <a:gd name="T7" fmla="*/ 5203 h 1409"/>
                  <a:gd name="T8" fmla="*/ 48362 w 2250"/>
                  <a:gd name="T9" fmla="*/ 22710 h 1409"/>
                  <a:gd name="T10" fmla="*/ 54036 w 2250"/>
                  <a:gd name="T11" fmla="*/ 42543 h 1409"/>
                  <a:gd name="T12" fmla="*/ 40770 w 2250"/>
                  <a:gd name="T13" fmla="*/ 61734 h 1409"/>
                  <a:gd name="T14" fmla="*/ 24409 w 2250"/>
                  <a:gd name="T15" fmla="*/ 65125 h 1409"/>
                  <a:gd name="T16" fmla="*/ 11415 w 2250"/>
                  <a:gd name="T17" fmla="*/ 63677 h 1409"/>
                  <a:gd name="T18" fmla="*/ 2499 w 2250"/>
                  <a:gd name="T19" fmla="*/ 50181 h 1409"/>
                  <a:gd name="T20" fmla="*/ 0 w 2250"/>
                  <a:gd name="T21" fmla="*/ 29322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Oval 7"/>
              <p:cNvSpPr>
                <a:spLocks noChangeArrowheads="1"/>
              </p:cNvSpPr>
              <p:nvPr/>
            </p:nvSpPr>
            <p:spPr bwMode="auto">
              <a:xfrm>
                <a:off x="2566" y="218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48" name="Line 8"/>
              <p:cNvSpPr>
                <a:spLocks noChangeShapeType="1"/>
              </p:cNvSpPr>
              <p:nvPr/>
            </p:nvSpPr>
            <p:spPr bwMode="auto">
              <a:xfrm>
                <a:off x="2566" y="217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9" name="Line 9"/>
              <p:cNvSpPr>
                <a:spLocks noChangeShapeType="1"/>
              </p:cNvSpPr>
              <p:nvPr/>
            </p:nvSpPr>
            <p:spPr bwMode="auto">
              <a:xfrm>
                <a:off x="2879" y="217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0" name="Rectangle 10"/>
              <p:cNvSpPr>
                <a:spLocks noChangeArrowheads="1"/>
              </p:cNvSpPr>
              <p:nvPr/>
            </p:nvSpPr>
            <p:spPr bwMode="auto">
              <a:xfrm>
                <a:off x="2566" y="217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9951" name="Oval 11"/>
              <p:cNvSpPr>
                <a:spLocks noChangeArrowheads="1"/>
              </p:cNvSpPr>
              <p:nvPr/>
            </p:nvSpPr>
            <p:spPr bwMode="auto">
              <a:xfrm>
                <a:off x="2563" y="212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52" name="Oval 12"/>
              <p:cNvSpPr>
                <a:spLocks noChangeArrowheads="1"/>
              </p:cNvSpPr>
              <p:nvPr/>
            </p:nvSpPr>
            <p:spPr bwMode="auto">
              <a:xfrm>
                <a:off x="2562" y="149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53" name="Line 13"/>
              <p:cNvSpPr>
                <a:spLocks noChangeShapeType="1"/>
              </p:cNvSpPr>
              <p:nvPr/>
            </p:nvSpPr>
            <p:spPr bwMode="auto">
              <a:xfrm>
                <a:off x="2562" y="148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14"/>
              <p:cNvSpPr>
                <a:spLocks noChangeShapeType="1"/>
              </p:cNvSpPr>
              <p:nvPr/>
            </p:nvSpPr>
            <p:spPr bwMode="auto">
              <a:xfrm>
                <a:off x="2875" y="148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Rectangle 15"/>
              <p:cNvSpPr>
                <a:spLocks noChangeArrowheads="1"/>
              </p:cNvSpPr>
              <p:nvPr/>
            </p:nvSpPr>
            <p:spPr bwMode="auto">
              <a:xfrm>
                <a:off x="2562" y="148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9956" name="Oval 16"/>
              <p:cNvSpPr>
                <a:spLocks noChangeArrowheads="1"/>
              </p:cNvSpPr>
              <p:nvPr/>
            </p:nvSpPr>
            <p:spPr bwMode="auto">
              <a:xfrm>
                <a:off x="2559" y="143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57" name="Oval 17"/>
              <p:cNvSpPr>
                <a:spLocks noChangeArrowheads="1"/>
              </p:cNvSpPr>
              <p:nvPr/>
            </p:nvSpPr>
            <p:spPr bwMode="auto">
              <a:xfrm>
                <a:off x="3245" y="1492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58" name="Line 18"/>
              <p:cNvSpPr>
                <a:spLocks noChangeShapeType="1"/>
              </p:cNvSpPr>
              <p:nvPr/>
            </p:nvSpPr>
            <p:spPr bwMode="auto">
              <a:xfrm>
                <a:off x="3245" y="148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9" name="Line 19"/>
              <p:cNvSpPr>
                <a:spLocks noChangeShapeType="1"/>
              </p:cNvSpPr>
              <p:nvPr/>
            </p:nvSpPr>
            <p:spPr bwMode="auto">
              <a:xfrm>
                <a:off x="3557" y="148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Rectangle 20"/>
              <p:cNvSpPr>
                <a:spLocks noChangeArrowheads="1"/>
              </p:cNvSpPr>
              <p:nvPr/>
            </p:nvSpPr>
            <p:spPr bwMode="auto">
              <a:xfrm>
                <a:off x="3245" y="1485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9961" name="Oval 21"/>
              <p:cNvSpPr>
                <a:spLocks noChangeArrowheads="1"/>
              </p:cNvSpPr>
              <p:nvPr/>
            </p:nvSpPr>
            <p:spPr bwMode="auto">
              <a:xfrm>
                <a:off x="3248" y="1429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62" name="Oval 22"/>
              <p:cNvSpPr>
                <a:spLocks noChangeArrowheads="1"/>
              </p:cNvSpPr>
              <p:nvPr/>
            </p:nvSpPr>
            <p:spPr bwMode="auto">
              <a:xfrm>
                <a:off x="3255" y="218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63" name="Line 23"/>
              <p:cNvSpPr>
                <a:spLocks noChangeShapeType="1"/>
              </p:cNvSpPr>
              <p:nvPr/>
            </p:nvSpPr>
            <p:spPr bwMode="auto">
              <a:xfrm>
                <a:off x="3255" y="217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Rectangle 24"/>
              <p:cNvSpPr>
                <a:spLocks noChangeArrowheads="1"/>
              </p:cNvSpPr>
              <p:nvPr/>
            </p:nvSpPr>
            <p:spPr bwMode="auto">
              <a:xfrm>
                <a:off x="3255" y="217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39965" name="Oval 25"/>
              <p:cNvSpPr>
                <a:spLocks noChangeArrowheads="1"/>
              </p:cNvSpPr>
              <p:nvPr/>
            </p:nvSpPr>
            <p:spPr bwMode="auto">
              <a:xfrm>
                <a:off x="3252" y="211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39966" name="Freeform 26"/>
              <p:cNvSpPr>
                <a:spLocks/>
              </p:cNvSpPr>
              <p:nvPr/>
            </p:nvSpPr>
            <p:spPr bwMode="auto">
              <a:xfrm>
                <a:off x="3411" y="1584"/>
                <a:ext cx="1" cy="522"/>
              </a:xfrm>
              <a:custGeom>
                <a:avLst/>
                <a:gdLst>
                  <a:gd name="T0" fmla="*/ 0 w 1"/>
                  <a:gd name="T1" fmla="*/ 0 h 522"/>
                  <a:gd name="T2" fmla="*/ 0 w 1"/>
                  <a:gd name="T3" fmla="*/ 522 h 522"/>
                  <a:gd name="T4" fmla="*/ 0 60000 65536"/>
                  <a:gd name="T5" fmla="*/ 0 60000 65536"/>
                  <a:gd name="T6" fmla="*/ 0 w 1"/>
                  <a:gd name="T7" fmla="*/ 0 h 522"/>
                  <a:gd name="T8" fmla="*/ 1 w 1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2">
                    <a:moveTo>
                      <a:pt x="0" y="0"/>
                    </a:moveTo>
                    <a:lnTo>
                      <a:pt x="0" y="52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7" name="Freeform 27"/>
              <p:cNvSpPr>
                <a:spLocks/>
              </p:cNvSpPr>
              <p:nvPr/>
            </p:nvSpPr>
            <p:spPr bwMode="auto">
              <a:xfrm>
                <a:off x="2718" y="1590"/>
                <a:ext cx="1" cy="537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8" name="Freeform 28"/>
              <p:cNvSpPr>
                <a:spLocks/>
              </p:cNvSpPr>
              <p:nvPr/>
            </p:nvSpPr>
            <p:spPr bwMode="auto">
              <a:xfrm>
                <a:off x="2889" y="2205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Freeform 29"/>
              <p:cNvSpPr>
                <a:spLocks/>
              </p:cNvSpPr>
              <p:nvPr/>
            </p:nvSpPr>
            <p:spPr bwMode="auto">
              <a:xfrm>
                <a:off x="2883" y="1515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70" name="Group 30"/>
              <p:cNvGrpSpPr>
                <a:grpSpLocks/>
              </p:cNvGrpSpPr>
              <p:nvPr/>
            </p:nvGrpSpPr>
            <p:grpSpPr bwMode="auto">
              <a:xfrm>
                <a:off x="3298" y="2069"/>
                <a:ext cx="231" cy="250"/>
                <a:chOff x="2941" y="2429"/>
                <a:chExt cx="234" cy="250"/>
              </a:xfrm>
            </p:grpSpPr>
            <p:sp>
              <p:nvSpPr>
                <p:cNvPr id="39993" name="Rectangle 3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99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D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9971" name="Group 33"/>
              <p:cNvGrpSpPr>
                <a:grpSpLocks/>
              </p:cNvGrpSpPr>
              <p:nvPr/>
            </p:nvGrpSpPr>
            <p:grpSpPr bwMode="auto">
              <a:xfrm>
                <a:off x="2616" y="2036"/>
                <a:ext cx="232" cy="288"/>
                <a:chOff x="2941" y="2399"/>
                <a:chExt cx="233" cy="288"/>
              </a:xfrm>
            </p:grpSpPr>
            <p:sp>
              <p:nvSpPr>
                <p:cNvPr id="39991" name="Rectangle 3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99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941" y="2399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400"/>
                    <a:t>C</a:t>
                  </a:r>
                </a:p>
              </p:txBody>
            </p:sp>
          </p:grpSp>
          <p:grpSp>
            <p:nvGrpSpPr>
              <p:cNvPr id="39972" name="Group 36"/>
              <p:cNvGrpSpPr>
                <a:grpSpLocks/>
              </p:cNvGrpSpPr>
              <p:nvPr/>
            </p:nvGrpSpPr>
            <p:grpSpPr bwMode="auto">
              <a:xfrm>
                <a:off x="3299" y="1379"/>
                <a:ext cx="217" cy="250"/>
                <a:chOff x="2948" y="2429"/>
                <a:chExt cx="220" cy="250"/>
              </a:xfrm>
            </p:grpSpPr>
            <p:sp>
              <p:nvSpPr>
                <p:cNvPr id="3998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99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B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9973" name="Group 39"/>
              <p:cNvGrpSpPr>
                <a:grpSpLocks/>
              </p:cNvGrpSpPr>
              <p:nvPr/>
            </p:nvGrpSpPr>
            <p:grpSpPr bwMode="auto">
              <a:xfrm>
                <a:off x="2607" y="1379"/>
                <a:ext cx="233" cy="250"/>
                <a:chOff x="2940" y="2429"/>
                <a:chExt cx="236" cy="250"/>
              </a:xfrm>
            </p:grpSpPr>
            <p:sp>
              <p:nvSpPr>
                <p:cNvPr id="39987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latinLnBrk="0" hangingPunct="0"/>
                  <a:endParaRPr kumimoji="0" lang="ko-KR" altLang="en-US"/>
                </a:p>
              </p:txBody>
            </p:sp>
            <p:sp>
              <p:nvSpPr>
                <p:cNvPr id="3998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kumimoji="0" lang="en-US" altLang="ko-KR" sz="2000"/>
                    <a:t>A</a:t>
                  </a:r>
                  <a:endParaRPr kumimoji="0" lang="en-US" altLang="ko-KR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9974" name="Line 42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5" name="Line 43"/>
              <p:cNvSpPr>
                <a:spLocks noChangeShapeType="1"/>
              </p:cNvSpPr>
              <p:nvPr/>
            </p:nvSpPr>
            <p:spPr bwMode="auto">
              <a:xfrm flipV="1">
                <a:off x="3504" y="12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Line 44"/>
              <p:cNvSpPr>
                <a:spLocks noChangeShapeType="1"/>
              </p:cNvSpPr>
              <p:nvPr/>
            </p:nvSpPr>
            <p:spPr bwMode="auto">
              <a:xfrm flipV="1">
                <a:off x="3552" y="192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Line 45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Line 46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Line 47"/>
              <p:cNvSpPr>
                <a:spLocks noChangeShapeType="1"/>
              </p:cNvSpPr>
              <p:nvPr/>
            </p:nvSpPr>
            <p:spPr bwMode="auto">
              <a:xfrm flipH="1" flipV="1">
                <a:off x="2352" y="120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Line 48"/>
              <p:cNvSpPr>
                <a:spLocks noChangeShapeType="1"/>
              </p:cNvSpPr>
              <p:nvPr/>
            </p:nvSpPr>
            <p:spPr bwMode="auto">
              <a:xfrm flipH="1" flipV="1">
                <a:off x="2208" y="2112"/>
                <a:ext cx="3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Text Box 49"/>
              <p:cNvSpPr txBox="1">
                <a:spLocks noChangeArrowheads="1"/>
              </p:cNvSpPr>
              <p:nvPr/>
            </p:nvSpPr>
            <p:spPr bwMode="auto">
              <a:xfrm>
                <a:off x="2448" y="1104"/>
                <a:ext cx="1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u</a:t>
                </a:r>
              </a:p>
            </p:txBody>
          </p:sp>
          <p:sp>
            <p:nvSpPr>
              <p:cNvPr id="39982" name="Text Box 50"/>
              <p:cNvSpPr txBox="1">
                <a:spLocks noChangeArrowheads="1"/>
              </p:cNvSpPr>
              <p:nvPr/>
            </p:nvSpPr>
            <p:spPr bwMode="auto">
              <a:xfrm>
                <a:off x="3408" y="1107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v</a:t>
                </a:r>
              </a:p>
            </p:txBody>
          </p:sp>
          <p:sp>
            <p:nvSpPr>
              <p:cNvPr id="39983" name="Text Box 51"/>
              <p:cNvSpPr txBox="1">
                <a:spLocks noChangeArrowheads="1"/>
              </p:cNvSpPr>
              <p:nvPr/>
            </p:nvSpPr>
            <p:spPr bwMode="auto">
              <a:xfrm>
                <a:off x="3648" y="1347"/>
                <a:ext cx="2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w</a:t>
                </a:r>
              </a:p>
            </p:txBody>
          </p:sp>
          <p:sp>
            <p:nvSpPr>
              <p:cNvPr id="39984" name="Text Box 52"/>
              <p:cNvSpPr txBox="1">
                <a:spLocks noChangeArrowheads="1"/>
              </p:cNvSpPr>
              <p:nvPr/>
            </p:nvSpPr>
            <p:spPr bwMode="auto">
              <a:xfrm>
                <a:off x="3696" y="1923"/>
                <a:ext cx="20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x</a:t>
                </a:r>
              </a:p>
            </p:txBody>
          </p:sp>
          <p:sp>
            <p:nvSpPr>
              <p:cNvPr id="39985" name="Text Box 53"/>
              <p:cNvSpPr txBox="1">
                <a:spLocks noChangeArrowheads="1"/>
              </p:cNvSpPr>
              <p:nvPr/>
            </p:nvSpPr>
            <p:spPr bwMode="auto">
              <a:xfrm>
                <a:off x="3600" y="2259"/>
                <a:ext cx="1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y</a:t>
                </a:r>
              </a:p>
            </p:txBody>
          </p:sp>
          <p:sp>
            <p:nvSpPr>
              <p:cNvPr id="39986" name="Text Box 54"/>
              <p:cNvSpPr txBox="1">
                <a:spLocks noChangeArrowheads="1"/>
              </p:cNvSpPr>
              <p:nvPr/>
            </p:nvSpPr>
            <p:spPr bwMode="auto">
              <a:xfrm>
                <a:off x="2304" y="2115"/>
                <a:ext cx="19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/>
                  <a:t>z</a:t>
                </a:r>
              </a:p>
            </p:txBody>
          </p:sp>
        </p:grpSp>
        <p:sp>
          <p:nvSpPr>
            <p:cNvPr id="39945" name="Text Box 55"/>
            <p:cNvSpPr txBox="1">
              <a:spLocks noChangeArrowheads="1"/>
            </p:cNvSpPr>
            <p:nvPr/>
          </p:nvSpPr>
          <p:spPr bwMode="auto">
            <a:xfrm>
              <a:off x="3686" y="1274"/>
              <a:ext cx="1301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u="sng"/>
                <a:t>destination</a:t>
              </a:r>
              <a:r>
                <a:rPr kumimoji="0" lang="en-US" altLang="ko-KR"/>
                <a:t>   </a:t>
              </a:r>
              <a:r>
                <a:rPr kumimoji="0" lang="en-US" altLang="ko-KR" u="sng"/>
                <a:t>hops</a:t>
              </a:r>
            </a:p>
            <a:p>
              <a:pPr latinLnBrk="0"/>
              <a:r>
                <a:rPr kumimoji="0" lang="en-US" altLang="ko-KR"/>
                <a:t>      u                1</a:t>
              </a:r>
            </a:p>
            <a:p>
              <a:pPr latinLnBrk="0"/>
              <a:r>
                <a:rPr kumimoji="0" lang="en-US" altLang="ko-KR"/>
                <a:t>      v                2</a:t>
              </a:r>
            </a:p>
            <a:p>
              <a:pPr latinLnBrk="0"/>
              <a:r>
                <a:rPr kumimoji="0" lang="en-US" altLang="ko-KR"/>
                <a:t>      w               2</a:t>
              </a:r>
            </a:p>
            <a:p>
              <a:pPr latinLnBrk="0"/>
              <a:r>
                <a:rPr kumimoji="0" lang="en-US" altLang="ko-KR"/>
                <a:t>      x                3</a:t>
              </a:r>
            </a:p>
            <a:p>
              <a:pPr latinLnBrk="0"/>
              <a:r>
                <a:rPr kumimoji="0" lang="en-US" altLang="ko-KR"/>
                <a:t>      y                3</a:t>
              </a:r>
            </a:p>
            <a:p>
              <a:pPr latinLnBrk="0"/>
              <a:r>
                <a:rPr kumimoji="0" lang="en-US" altLang="ko-KR"/>
                <a:t>      z                2</a:t>
              </a:r>
            </a:p>
            <a:p>
              <a:pPr latinLnBrk="0"/>
              <a:r>
                <a:rPr kumimoji="0" lang="en-US" altLang="ko-KR">
                  <a:latin typeface="Arial" charset="0"/>
                </a:rPr>
                <a:t>  </a:t>
              </a:r>
            </a:p>
          </p:txBody>
        </p:sp>
      </p:grpSp>
      <p:sp>
        <p:nvSpPr>
          <p:cNvPr id="39943" name="Text Box 56"/>
          <p:cNvSpPr txBox="1">
            <a:spLocks noChangeArrowheads="1"/>
          </p:cNvSpPr>
          <p:nvPr/>
        </p:nvSpPr>
        <p:spPr bwMode="auto">
          <a:xfrm>
            <a:off x="5575300" y="3521075"/>
            <a:ext cx="298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u="sng">
                <a:solidFill>
                  <a:srgbClr val="FF0000"/>
                </a:solidFill>
              </a:rPr>
              <a:t>From router A to subnets: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92DF0D5-3EC4-4E70-9393-8CF5F3577D72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RIP advertisements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ko-KR" i="1" u="sng" smtClean="0">
                <a:ea typeface="굴림" charset="-127"/>
              </a:rPr>
              <a:t>distance vectors:</a:t>
            </a:r>
            <a:r>
              <a:rPr lang="en-US" altLang="ko-KR" smtClean="0">
                <a:ea typeface="굴림" charset="-127"/>
              </a:rPr>
              <a:t> </a:t>
            </a:r>
            <a:r>
              <a:rPr lang="en-US" altLang="ko-KR" smtClean="0">
                <a:solidFill>
                  <a:schemeClr val="accent2"/>
                </a:solidFill>
                <a:ea typeface="굴림" charset="-127"/>
              </a:rPr>
              <a:t>exchanged </a:t>
            </a:r>
            <a:r>
              <a:rPr lang="en-US" altLang="ko-KR" smtClean="0">
                <a:ea typeface="굴림" charset="-127"/>
              </a:rPr>
              <a:t>among neighbors every 30 sec </a:t>
            </a:r>
            <a:r>
              <a:rPr lang="en-US" altLang="ko-KR" smtClean="0">
                <a:solidFill>
                  <a:schemeClr val="accent2"/>
                </a:solidFill>
                <a:ea typeface="굴림" charset="-127"/>
              </a:rPr>
              <a:t>via Response Message</a:t>
            </a:r>
            <a:r>
              <a:rPr lang="en-US" altLang="ko-KR" smtClean="0">
                <a:ea typeface="굴림" charset="-127"/>
              </a:rPr>
              <a:t> (also called </a:t>
            </a: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advertisement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ko-KR" smtClean="0">
                <a:ea typeface="굴림" charset="-127"/>
              </a:rPr>
              <a:t>each advertisement: list of up to </a:t>
            </a: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25</a:t>
            </a:r>
            <a:r>
              <a:rPr lang="en-US" altLang="ko-KR" smtClean="0">
                <a:ea typeface="굴림" charset="-127"/>
              </a:rPr>
              <a:t> destination subnets within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E42ACA48-DAAE-40C7-8491-413244543531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9625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Routing Algorithm classification (1)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1713"/>
            <a:ext cx="7581900" cy="4976812"/>
          </a:xfrm>
        </p:spPr>
        <p:txBody>
          <a:bodyPr/>
          <a:lstStyle/>
          <a:p>
            <a:pPr>
              <a:spcAft>
                <a:spcPts val="600"/>
              </a:spcAft>
              <a:buFont typeface="ZapfDingbats" pitchFamily="82" charset="2"/>
              <a:buNone/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Global or decentralized information?</a:t>
            </a:r>
            <a:endParaRPr lang="en-US" altLang="ko-KR" smtClean="0"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chemeClr val="accent2"/>
                </a:solidFill>
                <a:ea typeface="굴림" charset="-127"/>
              </a:rPr>
              <a:t>Global:</a:t>
            </a:r>
            <a:endParaRPr lang="en-US" altLang="ko-KR" sz="2400" u="sng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all routers have complete topology, link cost info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“link state” algorithms</a:t>
            </a:r>
          </a:p>
          <a:p>
            <a:pPr>
              <a:buFont typeface="ZapfDingbats" pitchFamily="82" charset="2"/>
              <a:buNone/>
            </a:pPr>
            <a:endParaRPr lang="en-US" altLang="ko-KR" sz="2400" u="sng" smtClean="0">
              <a:solidFill>
                <a:schemeClr val="accent2"/>
              </a:solidFill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chemeClr val="accent2"/>
                </a:solidFill>
                <a:ea typeface="굴림" charset="-127"/>
              </a:rPr>
              <a:t>Decentralized:</a:t>
            </a:r>
            <a:r>
              <a:rPr lang="en-US" altLang="ko-KR" sz="2400" u="sng" smtClean="0">
                <a:ea typeface="굴림" charset="-127"/>
              </a:rPr>
              <a:t> </a:t>
            </a:r>
          </a:p>
          <a:p>
            <a:r>
              <a:rPr lang="en-US" altLang="ko-KR" sz="2400" smtClean="0">
                <a:ea typeface="굴림" charset="-127"/>
              </a:rPr>
              <a:t>router knows physically-connected neighbors, link costs to neighbors</a:t>
            </a:r>
          </a:p>
          <a:p>
            <a:r>
              <a:rPr lang="en-US" altLang="ko-KR" sz="2400" smtClean="0">
                <a:ea typeface="굴림" charset="-127"/>
              </a:rPr>
              <a:t>iterative process of computation, exchange of info with neighbors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“distance vector”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Two forms of RIP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2D2DB9"/>
                </a:solidFill>
                <a:ea typeface="宋体" charset="-122"/>
              </a:rPr>
              <a:t>Active</a:t>
            </a:r>
          </a:p>
          <a:p>
            <a:pPr lvl="1"/>
            <a:r>
              <a:rPr lang="en-US" altLang="zh-CN" smtClean="0">
                <a:ea typeface="宋体" charset="-122"/>
              </a:rPr>
              <a:t>Form used by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routers</a:t>
            </a:r>
          </a:p>
          <a:p>
            <a:pPr lvl="1"/>
            <a:r>
              <a:rPr lang="en-US" altLang="zh-CN" smtClean="0">
                <a:ea typeface="宋体" charset="-122"/>
              </a:rPr>
              <a:t>Broadcasts routing updates periodically</a:t>
            </a:r>
          </a:p>
          <a:p>
            <a:pPr lvl="1"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Uses incoming messages to update routes</a:t>
            </a:r>
          </a:p>
          <a:p>
            <a:r>
              <a:rPr lang="en-US" altLang="zh-CN" smtClean="0">
                <a:solidFill>
                  <a:srgbClr val="2D2DB9"/>
                </a:solidFill>
                <a:ea typeface="宋体" charset="-122"/>
              </a:rPr>
              <a:t>Passive</a:t>
            </a:r>
          </a:p>
          <a:p>
            <a:pPr lvl="1"/>
            <a:r>
              <a:rPr lang="en-US" altLang="zh-CN" smtClean="0">
                <a:ea typeface="宋体" charset="-122"/>
              </a:rPr>
              <a:t>Form used by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hosts</a:t>
            </a:r>
          </a:p>
          <a:p>
            <a:pPr lvl="1"/>
            <a:r>
              <a:rPr lang="en-US" altLang="zh-CN" smtClean="0">
                <a:ea typeface="宋体" charset="-122"/>
              </a:rPr>
              <a:t>Uses incoming messages to update routes</a:t>
            </a:r>
          </a:p>
          <a:p>
            <a:pPr lvl="1"/>
            <a:r>
              <a:rPr lang="en-US" altLang="zh-CN" smtClean="0">
                <a:ea typeface="宋体" charset="-122"/>
              </a:rPr>
              <a:t>Does not send updates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198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2D714753-C7B5-4B77-A465-8A4F5F3DBE97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152"/>
          <p:cNvCxnSpPr>
            <a:cxnSpLocks noChangeShapeType="1"/>
          </p:cNvCxnSpPr>
          <p:nvPr/>
        </p:nvCxnSpPr>
        <p:spPr bwMode="auto">
          <a:xfrm>
            <a:off x="1031875" y="4251325"/>
            <a:ext cx="7508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43011" name="直接连接符 153"/>
          <p:cNvCxnSpPr>
            <a:cxnSpLocks noChangeShapeType="1"/>
          </p:cNvCxnSpPr>
          <p:nvPr/>
        </p:nvCxnSpPr>
        <p:spPr bwMode="auto">
          <a:xfrm>
            <a:off x="1031875" y="4513263"/>
            <a:ext cx="7508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0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Slow convergence problem (count to infinity)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301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30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54F31A9-8AFF-47AD-8F0A-DE2CB2C8CA81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43015" name="Line 49"/>
          <p:cNvSpPr>
            <a:spLocks noChangeShapeType="1"/>
          </p:cNvSpPr>
          <p:nvPr/>
        </p:nvSpPr>
        <p:spPr bwMode="auto">
          <a:xfrm>
            <a:off x="1647825" y="3492500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16" name="Picture 5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150" y="3338513"/>
            <a:ext cx="728663" cy="338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43017" name="Text Box 51"/>
          <p:cNvSpPr txBox="1">
            <a:spLocks noChangeArrowheads="1"/>
          </p:cNvSpPr>
          <p:nvPr/>
        </p:nvSpPr>
        <p:spPr bwMode="auto">
          <a:xfrm>
            <a:off x="6410325" y="35861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018" name="Text Box 52"/>
          <p:cNvSpPr txBox="1">
            <a:spLocks noChangeArrowheads="1"/>
          </p:cNvSpPr>
          <p:nvPr/>
        </p:nvSpPr>
        <p:spPr bwMode="auto">
          <a:xfrm>
            <a:off x="2813050" y="358616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43019" name="Picture 5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838" y="3338513"/>
            <a:ext cx="730250" cy="338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3020" name="Group 54"/>
          <p:cNvGrpSpPr>
            <a:grpSpLocks/>
          </p:cNvGrpSpPr>
          <p:nvPr/>
        </p:nvGrpSpPr>
        <p:grpSpPr bwMode="auto">
          <a:xfrm>
            <a:off x="709613" y="3060700"/>
            <a:ext cx="1179512" cy="858838"/>
            <a:chOff x="4830" y="1752"/>
            <a:chExt cx="667" cy="477"/>
          </a:xfrm>
        </p:grpSpPr>
        <p:grpSp>
          <p:nvGrpSpPr>
            <p:cNvPr id="43149" name="Group 55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151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2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3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4" name="Oval 5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5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6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7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8" name="Oval 6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9" name="Freeform 6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60" name="Freeform 6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61" name="Freeform 6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50" name="Text Box 67"/>
            <p:cNvSpPr txBox="1">
              <a:spLocks noChangeArrowheads="1"/>
            </p:cNvSpPr>
            <p:nvPr/>
          </p:nvSpPr>
          <p:spPr bwMode="auto">
            <a:xfrm>
              <a:off x="4884" y="1915"/>
              <a:ext cx="578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charset="0"/>
                </a:rPr>
                <a:t>network1</a:t>
              </a:r>
            </a:p>
          </p:txBody>
        </p:sp>
      </p:grpSp>
      <p:grpSp>
        <p:nvGrpSpPr>
          <p:cNvPr id="43021" name="Group 68"/>
          <p:cNvGrpSpPr>
            <a:grpSpLocks/>
          </p:cNvGrpSpPr>
          <p:nvPr/>
        </p:nvGrpSpPr>
        <p:grpSpPr bwMode="auto">
          <a:xfrm>
            <a:off x="7713663" y="3060700"/>
            <a:ext cx="1179512" cy="858838"/>
            <a:chOff x="4830" y="1752"/>
            <a:chExt cx="667" cy="477"/>
          </a:xfrm>
        </p:grpSpPr>
        <p:grpSp>
          <p:nvGrpSpPr>
            <p:cNvPr id="43136" name="Group 69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138" name="Oval 7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9" name="Oval 7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0" name="Oval 7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1" name="Oval 7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2" name="Oval 7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3" name="Oval 7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4" name="Oval 7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5" name="Oval 7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6" name="Freeform 7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7" name="Freeform 7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8" name="Freeform 8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37" name="Text Box 81"/>
            <p:cNvSpPr txBox="1">
              <a:spLocks noChangeArrowheads="1"/>
            </p:cNvSpPr>
            <p:nvPr/>
          </p:nvSpPr>
          <p:spPr bwMode="auto">
            <a:xfrm>
              <a:off x="4873" y="1899"/>
              <a:ext cx="575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1600">
                  <a:solidFill>
                    <a:srgbClr val="333399"/>
                  </a:solidFill>
                  <a:latin typeface="Arial" charset="0"/>
                </a:rPr>
                <a:t>network</a:t>
              </a:r>
              <a:r>
                <a:rPr lang="en-US" altLang="zh-CN" sz="1600">
                  <a:solidFill>
                    <a:srgbClr val="333399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43022" name="Group 82"/>
          <p:cNvGrpSpPr>
            <a:grpSpLocks/>
          </p:cNvGrpSpPr>
          <p:nvPr/>
        </p:nvGrpSpPr>
        <p:grpSpPr bwMode="auto">
          <a:xfrm>
            <a:off x="4183063" y="3060700"/>
            <a:ext cx="1179512" cy="858838"/>
            <a:chOff x="4830" y="1752"/>
            <a:chExt cx="667" cy="477"/>
          </a:xfrm>
        </p:grpSpPr>
        <p:grpSp>
          <p:nvGrpSpPr>
            <p:cNvPr id="43123" name="Group 83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125" name="Oval 8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6" name="Oval 8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7" name="Oval 8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8" name="Oval 8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9" name="Oval 8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0" name="Oval 8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1" name="Oval 9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2" name="Oval 9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3" name="Freeform 9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4" name="Freeform 9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5" name="Freeform 9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24" name="Text Box 95"/>
            <p:cNvSpPr txBox="1">
              <a:spLocks noChangeArrowheads="1"/>
            </p:cNvSpPr>
            <p:nvPr/>
          </p:nvSpPr>
          <p:spPr bwMode="auto">
            <a:xfrm>
              <a:off x="4868" y="1910"/>
              <a:ext cx="608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1600">
                  <a:solidFill>
                    <a:srgbClr val="333399"/>
                  </a:solidFill>
                  <a:latin typeface="Arial" charset="0"/>
                </a:rPr>
                <a:t>network</a:t>
              </a:r>
              <a:r>
                <a:rPr lang="zh-CN" altLang="en-US" sz="16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1600">
                  <a:solidFill>
                    <a:srgbClr val="333399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43023" name="Group 96"/>
          <p:cNvGrpSpPr>
            <a:grpSpLocks/>
          </p:cNvGrpSpPr>
          <p:nvPr/>
        </p:nvGrpSpPr>
        <p:grpSpPr bwMode="auto">
          <a:xfrm>
            <a:off x="688975" y="2971800"/>
            <a:ext cx="1198563" cy="971550"/>
            <a:chOff x="434" y="1298"/>
            <a:chExt cx="755" cy="612"/>
          </a:xfrm>
        </p:grpSpPr>
        <p:sp>
          <p:nvSpPr>
            <p:cNvPr id="43121" name="Line 97"/>
            <p:cNvSpPr>
              <a:spLocks noChangeShapeType="1"/>
            </p:cNvSpPr>
            <p:nvPr/>
          </p:nvSpPr>
          <p:spPr bwMode="auto">
            <a:xfrm>
              <a:off x="434" y="1298"/>
              <a:ext cx="755" cy="61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2" name="Line 98"/>
            <p:cNvSpPr>
              <a:spLocks noChangeShapeType="1"/>
            </p:cNvSpPr>
            <p:nvPr/>
          </p:nvSpPr>
          <p:spPr bwMode="auto">
            <a:xfrm flipH="1">
              <a:off x="434" y="1298"/>
              <a:ext cx="755" cy="61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4" name="Text Box 105"/>
          <p:cNvSpPr txBox="1">
            <a:spLocks noChangeArrowheads="1"/>
          </p:cNvSpPr>
          <p:nvPr/>
        </p:nvSpPr>
        <p:spPr bwMode="auto">
          <a:xfrm rot="5400000">
            <a:off x="6290469" y="5525294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…</a:t>
            </a:r>
          </a:p>
        </p:txBody>
      </p:sp>
      <p:grpSp>
        <p:nvGrpSpPr>
          <p:cNvPr id="43025" name="Group 106"/>
          <p:cNvGrpSpPr>
            <a:grpSpLocks/>
          </p:cNvGrpSpPr>
          <p:nvPr/>
        </p:nvGrpSpPr>
        <p:grpSpPr bwMode="auto">
          <a:xfrm>
            <a:off x="2522538" y="5430838"/>
            <a:ext cx="1471612" cy="312737"/>
            <a:chOff x="1491" y="212"/>
            <a:chExt cx="853" cy="240"/>
          </a:xfrm>
        </p:grpSpPr>
        <p:sp>
          <p:nvSpPr>
            <p:cNvPr id="43119" name="AutoShape 107"/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" name="Rectangle 108"/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26" name="Group 109"/>
          <p:cNvGrpSpPr>
            <a:grpSpLocks/>
          </p:cNvGrpSpPr>
          <p:nvPr/>
        </p:nvGrpSpPr>
        <p:grpSpPr bwMode="auto">
          <a:xfrm>
            <a:off x="2522538" y="4351338"/>
            <a:ext cx="1471612" cy="312737"/>
            <a:chOff x="1491" y="212"/>
            <a:chExt cx="853" cy="240"/>
          </a:xfrm>
        </p:grpSpPr>
        <p:sp>
          <p:nvSpPr>
            <p:cNvPr id="43117" name="AutoShape 110"/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8" name="Rectangle 111"/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7" name="Text Box 112"/>
          <p:cNvSpPr txBox="1">
            <a:spLocks noChangeArrowheads="1"/>
          </p:cNvSpPr>
          <p:nvPr/>
        </p:nvSpPr>
        <p:spPr bwMode="auto">
          <a:xfrm>
            <a:off x="2486025" y="4418013"/>
            <a:ext cx="10366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 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16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</a:t>
            </a:r>
            <a:endParaRPr lang="en-US" altLang="zh-CN" sz="2000" baseline="-25000">
              <a:solidFill>
                <a:srgbClr val="333399"/>
              </a:solidFill>
              <a:latin typeface="Arial" charset="0"/>
              <a:sym typeface="Symbol" pitchFamily="18" charset="2"/>
            </a:endParaRPr>
          </a:p>
        </p:txBody>
      </p:sp>
      <p:grpSp>
        <p:nvGrpSpPr>
          <p:cNvPr id="43028" name="Group 113"/>
          <p:cNvGrpSpPr>
            <a:grpSpLocks/>
          </p:cNvGrpSpPr>
          <p:nvPr/>
        </p:nvGrpSpPr>
        <p:grpSpPr bwMode="auto">
          <a:xfrm>
            <a:off x="2484438" y="4854575"/>
            <a:ext cx="1509712" cy="312738"/>
            <a:chOff x="1565" y="2478"/>
            <a:chExt cx="951" cy="197"/>
          </a:xfrm>
        </p:grpSpPr>
        <p:grpSp>
          <p:nvGrpSpPr>
            <p:cNvPr id="43113" name="Group 114"/>
            <p:cNvGrpSpPr>
              <a:grpSpLocks/>
            </p:cNvGrpSpPr>
            <p:nvPr/>
          </p:nvGrpSpPr>
          <p:grpSpPr bwMode="auto">
            <a:xfrm>
              <a:off x="1589" y="2478"/>
              <a:ext cx="927" cy="197"/>
              <a:chOff x="1491" y="212"/>
              <a:chExt cx="853" cy="240"/>
            </a:xfrm>
          </p:grpSpPr>
          <p:sp>
            <p:nvSpPr>
              <p:cNvPr id="43115" name="AutoShape 115"/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6" name="Rectangle 116"/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14" name="Text Box 117"/>
            <p:cNvSpPr txBox="1">
              <a:spLocks noChangeArrowheads="1"/>
            </p:cNvSpPr>
            <p:nvPr/>
          </p:nvSpPr>
          <p:spPr bwMode="auto">
            <a:xfrm>
              <a:off x="1565" y="2518"/>
              <a:ext cx="6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1  3 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R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2</a:t>
              </a:r>
            </a:p>
          </p:txBody>
        </p:sp>
      </p:grpSp>
      <p:sp>
        <p:nvSpPr>
          <p:cNvPr id="43029" name="Text Box 118"/>
          <p:cNvSpPr txBox="1">
            <a:spLocks noChangeArrowheads="1"/>
          </p:cNvSpPr>
          <p:nvPr/>
        </p:nvSpPr>
        <p:spPr bwMode="auto">
          <a:xfrm>
            <a:off x="2516188" y="5508625"/>
            <a:ext cx="1022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1  5 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2</a:t>
            </a:r>
          </a:p>
        </p:txBody>
      </p:sp>
      <p:grpSp>
        <p:nvGrpSpPr>
          <p:cNvPr id="43030" name="Group 119"/>
          <p:cNvGrpSpPr>
            <a:grpSpLocks/>
          </p:cNvGrpSpPr>
          <p:nvPr/>
        </p:nvGrpSpPr>
        <p:grpSpPr bwMode="auto">
          <a:xfrm>
            <a:off x="2493963" y="6296025"/>
            <a:ext cx="1500187" cy="330200"/>
            <a:chOff x="1571" y="3313"/>
            <a:chExt cx="945" cy="208"/>
          </a:xfrm>
        </p:grpSpPr>
        <p:grpSp>
          <p:nvGrpSpPr>
            <p:cNvPr id="43109" name="Group 120"/>
            <p:cNvGrpSpPr>
              <a:grpSpLocks/>
            </p:cNvGrpSpPr>
            <p:nvPr/>
          </p:nvGrpSpPr>
          <p:grpSpPr bwMode="auto">
            <a:xfrm>
              <a:off x="1589" y="3313"/>
              <a:ext cx="927" cy="197"/>
              <a:chOff x="1491" y="212"/>
              <a:chExt cx="853" cy="240"/>
            </a:xfrm>
          </p:grpSpPr>
          <p:sp>
            <p:nvSpPr>
              <p:cNvPr id="43111" name="AutoShape 121"/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2" name="Rectangle 122"/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10" name="Text Box 123"/>
            <p:cNvSpPr txBox="1">
              <a:spLocks noChangeArrowheads="1"/>
            </p:cNvSpPr>
            <p:nvPr/>
          </p:nvSpPr>
          <p:spPr bwMode="auto">
            <a:xfrm>
              <a:off x="1571" y="3367"/>
              <a:ext cx="7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1  16 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R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43031" name="Group 128"/>
          <p:cNvGrpSpPr>
            <a:grpSpLocks/>
          </p:cNvGrpSpPr>
          <p:nvPr/>
        </p:nvGrpSpPr>
        <p:grpSpPr bwMode="auto">
          <a:xfrm flipH="1">
            <a:off x="5580063" y="4094163"/>
            <a:ext cx="1471612" cy="312737"/>
            <a:chOff x="1491" y="212"/>
            <a:chExt cx="853" cy="240"/>
          </a:xfrm>
        </p:grpSpPr>
        <p:sp>
          <p:nvSpPr>
            <p:cNvPr id="43107" name="AutoShape 129"/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8" name="Rectangle 130"/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32" name="Text Box 131"/>
          <p:cNvSpPr txBox="1">
            <a:spLocks noChangeArrowheads="1"/>
          </p:cNvSpPr>
          <p:nvPr/>
        </p:nvSpPr>
        <p:spPr bwMode="auto">
          <a:xfrm>
            <a:off x="5970588" y="4189413"/>
            <a:ext cx="1022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1  2 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1</a:t>
            </a:r>
          </a:p>
        </p:txBody>
      </p:sp>
      <p:grpSp>
        <p:nvGrpSpPr>
          <p:cNvPr id="43033" name="Group 132"/>
          <p:cNvGrpSpPr>
            <a:grpSpLocks/>
          </p:cNvGrpSpPr>
          <p:nvPr/>
        </p:nvGrpSpPr>
        <p:grpSpPr bwMode="auto">
          <a:xfrm>
            <a:off x="5580063" y="4938713"/>
            <a:ext cx="1471612" cy="327025"/>
            <a:chOff x="3515" y="2704"/>
            <a:chExt cx="927" cy="206"/>
          </a:xfrm>
        </p:grpSpPr>
        <p:grpSp>
          <p:nvGrpSpPr>
            <p:cNvPr id="43103" name="Group 133"/>
            <p:cNvGrpSpPr>
              <a:grpSpLocks/>
            </p:cNvGrpSpPr>
            <p:nvPr/>
          </p:nvGrpSpPr>
          <p:grpSpPr bwMode="auto">
            <a:xfrm flipH="1">
              <a:off x="3515" y="2704"/>
              <a:ext cx="927" cy="197"/>
              <a:chOff x="1491" y="212"/>
              <a:chExt cx="853" cy="240"/>
            </a:xfrm>
          </p:grpSpPr>
          <p:sp>
            <p:nvSpPr>
              <p:cNvPr id="43105" name="AutoShape 134"/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6" name="Rectangle 135"/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04" name="Text Box 136"/>
            <p:cNvSpPr txBox="1">
              <a:spLocks noChangeArrowheads="1"/>
            </p:cNvSpPr>
            <p:nvPr/>
          </p:nvSpPr>
          <p:spPr bwMode="auto">
            <a:xfrm>
              <a:off x="3771" y="2756"/>
              <a:ext cx="6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1  4 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R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43034" name="Group 137"/>
          <p:cNvGrpSpPr>
            <a:grpSpLocks/>
          </p:cNvGrpSpPr>
          <p:nvPr/>
        </p:nvGrpSpPr>
        <p:grpSpPr bwMode="auto">
          <a:xfrm>
            <a:off x="5580063" y="6091238"/>
            <a:ext cx="1533525" cy="317500"/>
            <a:chOff x="3515" y="3540"/>
            <a:chExt cx="966" cy="200"/>
          </a:xfrm>
        </p:grpSpPr>
        <p:grpSp>
          <p:nvGrpSpPr>
            <p:cNvPr id="43099" name="Group 138"/>
            <p:cNvGrpSpPr>
              <a:grpSpLocks/>
            </p:cNvGrpSpPr>
            <p:nvPr/>
          </p:nvGrpSpPr>
          <p:grpSpPr bwMode="auto">
            <a:xfrm flipH="1">
              <a:off x="3515" y="3540"/>
              <a:ext cx="927" cy="197"/>
              <a:chOff x="1491" y="212"/>
              <a:chExt cx="853" cy="240"/>
            </a:xfrm>
          </p:grpSpPr>
          <p:sp>
            <p:nvSpPr>
              <p:cNvPr id="43101" name="AutoShape 139"/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2" name="Rectangle 140"/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00" name="Text Box 141"/>
            <p:cNvSpPr txBox="1">
              <a:spLocks noChangeArrowheads="1"/>
            </p:cNvSpPr>
            <p:nvPr/>
          </p:nvSpPr>
          <p:spPr bwMode="auto">
            <a:xfrm>
              <a:off x="3748" y="3586"/>
              <a:ext cx="7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</a:rPr>
                <a:t>1  16 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R</a:t>
              </a:r>
              <a:r>
                <a:rPr lang="en-US" altLang="zh-CN" sz="2000" baseline="-25000">
                  <a:solidFill>
                    <a:srgbClr val="333399"/>
                  </a:solidFill>
                  <a:latin typeface="Arial" charset="0"/>
                  <a:sym typeface="Symbol" pitchFamily="18" charset="2"/>
                </a:rPr>
                <a:t>1</a:t>
              </a:r>
            </a:p>
          </p:txBody>
        </p:sp>
      </p:grpSp>
      <p:sp>
        <p:nvSpPr>
          <p:cNvPr id="43035" name="Text Box 142"/>
          <p:cNvSpPr txBox="1">
            <a:spLocks noChangeArrowheads="1"/>
          </p:cNvSpPr>
          <p:nvPr/>
        </p:nvSpPr>
        <p:spPr bwMode="auto">
          <a:xfrm rot="5400000">
            <a:off x="2832894" y="5730082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…</a:t>
            </a:r>
          </a:p>
        </p:txBody>
      </p:sp>
      <p:sp>
        <p:nvSpPr>
          <p:cNvPr id="43036" name="Line 2"/>
          <p:cNvSpPr>
            <a:spLocks noChangeShapeType="1"/>
          </p:cNvSpPr>
          <p:nvPr/>
        </p:nvSpPr>
        <p:spPr bwMode="auto">
          <a:xfrm>
            <a:off x="1647825" y="213518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3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150" y="1979613"/>
            <a:ext cx="728663" cy="338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43038" name="Text Box 4"/>
          <p:cNvSpPr txBox="1">
            <a:spLocks noChangeArrowheads="1"/>
          </p:cNvSpPr>
          <p:nvPr/>
        </p:nvSpPr>
        <p:spPr bwMode="auto">
          <a:xfrm>
            <a:off x="6410325" y="222885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039" name="Text Box 5"/>
          <p:cNvSpPr txBox="1">
            <a:spLocks noChangeArrowheads="1"/>
          </p:cNvSpPr>
          <p:nvPr/>
        </p:nvSpPr>
        <p:spPr bwMode="auto">
          <a:xfrm>
            <a:off x="2813050" y="222885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43040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838" y="1979613"/>
            <a:ext cx="730250" cy="338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43041" name="Group 7"/>
          <p:cNvGrpSpPr>
            <a:grpSpLocks/>
          </p:cNvGrpSpPr>
          <p:nvPr/>
        </p:nvGrpSpPr>
        <p:grpSpPr bwMode="auto">
          <a:xfrm>
            <a:off x="709613" y="1703388"/>
            <a:ext cx="1179512" cy="858837"/>
            <a:chOff x="4830" y="1752"/>
            <a:chExt cx="667" cy="477"/>
          </a:xfrm>
        </p:grpSpPr>
        <p:grpSp>
          <p:nvGrpSpPr>
            <p:cNvPr id="43086" name="Group 8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088" name="Oval 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9" name="Oval 1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0" name="Oval 1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1" name="Oval 12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2" name="Oval 1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3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4" name="Oval 1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5" name="Oval 16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6" name="Freeform 1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7" name="Freeform 1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8" name="Freeform 1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87" name="Text Box 20"/>
            <p:cNvSpPr txBox="1">
              <a:spLocks noChangeArrowheads="1"/>
            </p:cNvSpPr>
            <p:nvPr/>
          </p:nvSpPr>
          <p:spPr bwMode="auto">
            <a:xfrm>
              <a:off x="4862" y="1899"/>
              <a:ext cx="608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1600">
                  <a:solidFill>
                    <a:srgbClr val="333399"/>
                  </a:solidFill>
                  <a:latin typeface="Arial" charset="0"/>
                </a:rPr>
                <a:t>network</a:t>
              </a:r>
              <a:r>
                <a:rPr lang="zh-CN" altLang="en-US" sz="16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1600">
                  <a:solidFill>
                    <a:srgbClr val="333399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43042" name="Group 21"/>
          <p:cNvGrpSpPr>
            <a:grpSpLocks/>
          </p:cNvGrpSpPr>
          <p:nvPr/>
        </p:nvGrpSpPr>
        <p:grpSpPr bwMode="auto">
          <a:xfrm>
            <a:off x="7713663" y="1703388"/>
            <a:ext cx="1179512" cy="858837"/>
            <a:chOff x="4830" y="1752"/>
            <a:chExt cx="667" cy="477"/>
          </a:xfrm>
        </p:grpSpPr>
        <p:grpSp>
          <p:nvGrpSpPr>
            <p:cNvPr id="43073" name="Group 22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075" name="Oval 2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6" name="Oval 2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7" name="Oval 2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8" name="Oval 26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9" name="Oval 2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0" name="Oval 2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1" name="Oval 2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2" name="Oval 30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3" name="Freeform 3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4" name="Freeform 3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5" name="Freeform 3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74" name="Text Box 34"/>
            <p:cNvSpPr txBox="1">
              <a:spLocks noChangeArrowheads="1"/>
            </p:cNvSpPr>
            <p:nvPr/>
          </p:nvSpPr>
          <p:spPr bwMode="auto">
            <a:xfrm>
              <a:off x="4862" y="1921"/>
              <a:ext cx="608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1600">
                  <a:solidFill>
                    <a:srgbClr val="333399"/>
                  </a:solidFill>
                  <a:latin typeface="Arial" charset="0"/>
                </a:rPr>
                <a:t>network</a:t>
              </a:r>
              <a:r>
                <a:rPr lang="zh-CN" altLang="en-US" sz="160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lang="en-US" altLang="zh-CN" sz="1600">
                  <a:solidFill>
                    <a:srgbClr val="333399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4183063" y="1703388"/>
            <a:ext cx="1179512" cy="858837"/>
            <a:chOff x="4830" y="1752"/>
            <a:chExt cx="667" cy="477"/>
          </a:xfrm>
        </p:grpSpPr>
        <p:grpSp>
          <p:nvGrpSpPr>
            <p:cNvPr id="43060" name="Group 36"/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43062" name="Oval 3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3" name="Oval 3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4" name="Oval 3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5" name="Oval 4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6" name="Oval 4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Oval 4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8" name="Oval 4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9" name="Oval 4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0" name="Freeform 4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Freeform 4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Freeform 4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61" name="Text Box 48"/>
            <p:cNvSpPr txBox="1">
              <a:spLocks noChangeArrowheads="1"/>
            </p:cNvSpPr>
            <p:nvPr/>
          </p:nvSpPr>
          <p:spPr bwMode="auto">
            <a:xfrm>
              <a:off x="4873" y="1921"/>
              <a:ext cx="606" cy="18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altLang="zh-CN" sz="1600">
                  <a:solidFill>
                    <a:srgbClr val="333399"/>
                  </a:solidFill>
                  <a:latin typeface="Arial" charset="0"/>
                </a:rPr>
                <a:t>network 2</a:t>
              </a:r>
              <a:endParaRPr lang="en-US" altLang="zh-CN" sz="1600">
                <a:solidFill>
                  <a:srgbClr val="333399"/>
                </a:solidFill>
                <a:latin typeface="Arial" charset="0"/>
              </a:endParaRPr>
            </a:p>
          </p:txBody>
        </p:sp>
      </p:grpSp>
      <p:sp>
        <p:nvSpPr>
          <p:cNvPr id="43044" name="Text Box 101"/>
          <p:cNvSpPr txBox="1">
            <a:spLocks noChangeArrowheads="1"/>
          </p:cNvSpPr>
          <p:nvPr/>
        </p:nvSpPr>
        <p:spPr bwMode="auto">
          <a:xfrm>
            <a:off x="3175" y="1376363"/>
            <a:ext cx="1135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Normal situation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grpSp>
        <p:nvGrpSpPr>
          <p:cNvPr id="43045" name="Group 102"/>
          <p:cNvGrpSpPr>
            <a:grpSpLocks/>
          </p:cNvGrpSpPr>
          <p:nvPr/>
        </p:nvGrpSpPr>
        <p:grpSpPr bwMode="auto">
          <a:xfrm>
            <a:off x="2249488" y="1570038"/>
            <a:ext cx="1471612" cy="312737"/>
            <a:chOff x="1491" y="212"/>
            <a:chExt cx="853" cy="240"/>
          </a:xfrm>
        </p:grpSpPr>
        <p:sp>
          <p:nvSpPr>
            <p:cNvPr id="43058" name="AutoShape 103"/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Rectangle 104"/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46" name="Text Box 105"/>
          <p:cNvSpPr txBox="1">
            <a:spLocks noChangeArrowheads="1"/>
          </p:cNvSpPr>
          <p:nvPr/>
        </p:nvSpPr>
        <p:spPr bwMode="auto">
          <a:xfrm>
            <a:off x="2268538" y="1644650"/>
            <a:ext cx="885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1  1 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</a:t>
            </a:r>
            <a:endParaRPr lang="en-US" altLang="zh-CN" sz="2000" baseline="-25000">
              <a:solidFill>
                <a:srgbClr val="333399"/>
              </a:solidFill>
              <a:latin typeface="Arial" charset="0"/>
              <a:sym typeface="Symbol" pitchFamily="18" charset="2"/>
            </a:endParaRPr>
          </a:p>
        </p:txBody>
      </p:sp>
      <p:grpSp>
        <p:nvGrpSpPr>
          <p:cNvPr id="43047" name="Group 111"/>
          <p:cNvGrpSpPr>
            <a:grpSpLocks/>
          </p:cNvGrpSpPr>
          <p:nvPr/>
        </p:nvGrpSpPr>
        <p:grpSpPr bwMode="auto">
          <a:xfrm flipH="1">
            <a:off x="5580063" y="1592263"/>
            <a:ext cx="1471612" cy="312737"/>
            <a:chOff x="1491" y="212"/>
            <a:chExt cx="853" cy="240"/>
          </a:xfrm>
        </p:grpSpPr>
        <p:sp>
          <p:nvSpPr>
            <p:cNvPr id="43056" name="AutoShape 112"/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Rectangle 113"/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48" name="Text Box 114"/>
          <p:cNvSpPr txBox="1">
            <a:spLocks noChangeArrowheads="1"/>
          </p:cNvSpPr>
          <p:nvPr/>
        </p:nvSpPr>
        <p:spPr bwMode="auto">
          <a:xfrm>
            <a:off x="5970588" y="1687513"/>
            <a:ext cx="1022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1  2 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  <a:sym typeface="Symbol" pitchFamily="18" charset="2"/>
              </a:rPr>
              <a:t>1</a:t>
            </a:r>
          </a:p>
        </p:txBody>
      </p:sp>
      <p:sp>
        <p:nvSpPr>
          <p:cNvPr id="43049" name="Text Box 101"/>
          <p:cNvSpPr txBox="1">
            <a:spLocks noChangeArrowheads="1"/>
          </p:cNvSpPr>
          <p:nvPr/>
        </p:nvSpPr>
        <p:spPr bwMode="auto">
          <a:xfrm>
            <a:off x="0" y="2514600"/>
            <a:ext cx="1135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2000">
                <a:solidFill>
                  <a:srgbClr val="333399"/>
                </a:solidFill>
                <a:latin typeface="Arial" charset="0"/>
              </a:rPr>
              <a:t>Failure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cxnSp>
        <p:nvCxnSpPr>
          <p:cNvPr id="43050" name="直接箭头连接符 149"/>
          <p:cNvCxnSpPr>
            <a:cxnSpLocks noChangeShapeType="1"/>
          </p:cNvCxnSpPr>
          <p:nvPr/>
        </p:nvCxnSpPr>
        <p:spPr bwMode="auto">
          <a:xfrm>
            <a:off x="2179638" y="4046538"/>
            <a:ext cx="0" cy="2674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1" name="TextBox 150"/>
          <p:cNvSpPr txBox="1">
            <a:spLocks noChangeArrowheads="1"/>
          </p:cNvSpPr>
          <p:nvPr/>
        </p:nvSpPr>
        <p:spPr bwMode="auto">
          <a:xfrm>
            <a:off x="1343025" y="6488113"/>
            <a:ext cx="738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/>
              <a:t>time</a:t>
            </a:r>
            <a:endParaRPr lang="zh-CN" altLang="en-US"/>
          </a:p>
        </p:txBody>
      </p:sp>
      <p:cxnSp>
        <p:nvCxnSpPr>
          <p:cNvPr id="43052" name="直接箭头连接符 155"/>
          <p:cNvCxnSpPr>
            <a:cxnSpLocks noChangeShapeType="1"/>
          </p:cNvCxnSpPr>
          <p:nvPr/>
        </p:nvCxnSpPr>
        <p:spPr bwMode="auto">
          <a:xfrm>
            <a:off x="1206500" y="3978275"/>
            <a:ext cx="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053" name="直接箭头连接符 156"/>
          <p:cNvCxnSpPr>
            <a:cxnSpLocks noChangeShapeType="1"/>
          </p:cNvCxnSpPr>
          <p:nvPr/>
        </p:nvCxnSpPr>
        <p:spPr bwMode="auto">
          <a:xfrm flipV="1">
            <a:off x="1206500" y="4494213"/>
            <a:ext cx="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4" name="TextBox 159"/>
          <p:cNvSpPr txBox="1">
            <a:spLocks noChangeArrowheads="1"/>
          </p:cNvSpPr>
          <p:nvPr/>
        </p:nvSpPr>
        <p:spPr bwMode="auto">
          <a:xfrm>
            <a:off x="942975" y="422116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/>
              <a:t>~30 sec</a:t>
            </a:r>
            <a:endParaRPr lang="zh-CN" altLang="en-US"/>
          </a:p>
        </p:txBody>
      </p:sp>
      <p:sp>
        <p:nvSpPr>
          <p:cNvPr id="43055" name="TextBox 160"/>
          <p:cNvSpPr txBox="1">
            <a:spLocks noChangeArrowheads="1"/>
          </p:cNvSpPr>
          <p:nvPr/>
        </p:nvSpPr>
        <p:spPr bwMode="auto">
          <a:xfrm>
            <a:off x="7013575" y="3919538"/>
            <a:ext cx="1857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/>
              <a:t>Sent just after the failure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98488"/>
          </a:xfrm>
        </p:spPr>
        <p:txBody>
          <a:bodyPr/>
          <a:lstStyle/>
          <a:p>
            <a:r>
              <a:rPr lang="en-GB" altLang="zh-CN" sz="3600" smtClean="0">
                <a:ea typeface="宋体" charset="-122"/>
              </a:rPr>
              <a:t>RIP2 message format</a:t>
            </a:r>
            <a:endParaRPr lang="zh-CN" altLang="en-US" sz="3600" smtClean="0">
              <a:ea typeface="宋体" charset="-122"/>
            </a:endParaRPr>
          </a:p>
        </p:txBody>
      </p:sp>
      <p:sp>
        <p:nvSpPr>
          <p:cNvPr id="4403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z="1200" smtClean="0"/>
              <a:t>Internal Routing</a:t>
            </a:r>
            <a:endParaRPr lang="en-US" altLang="ko-KR" sz="1200" smtClean="0">
              <a:latin typeface="Times New Roman" pitchFamily="18" charset="0"/>
            </a:endParaRPr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z="1200" smtClean="0"/>
              <a:t>6-</a:t>
            </a:r>
            <a:fld id="{174BF40A-710C-4FDE-91DF-0A6EEB1C6FDD}" type="slidenum">
              <a:rPr lang="en-US" altLang="ko-KR" sz="1200" smtClean="0"/>
              <a:pPr/>
              <a:t>42</a:t>
            </a:fld>
            <a:endParaRPr lang="en-US" altLang="ko-KR" sz="1200" smtClean="0"/>
          </a:p>
        </p:txBody>
      </p:sp>
      <p:sp>
        <p:nvSpPr>
          <p:cNvPr id="44037" name="AutoShape 54"/>
          <p:cNvSpPr>
            <a:spLocks noChangeArrowheads="1"/>
          </p:cNvSpPr>
          <p:nvPr/>
        </p:nvSpPr>
        <p:spPr bwMode="auto">
          <a:xfrm rot="5400000">
            <a:off x="598488" y="5291138"/>
            <a:ext cx="241300" cy="463550"/>
          </a:xfrm>
          <a:prstGeom prst="downArrow">
            <a:avLst>
              <a:gd name="adj1" fmla="val 50000"/>
              <a:gd name="adj2" fmla="val 48026"/>
            </a:avLst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200"/>
          </a:p>
        </p:txBody>
      </p:sp>
      <p:sp>
        <p:nvSpPr>
          <p:cNvPr id="44038" name="Line 2"/>
          <p:cNvSpPr>
            <a:spLocks noChangeShapeType="1"/>
          </p:cNvSpPr>
          <p:nvPr/>
        </p:nvSpPr>
        <p:spPr bwMode="auto">
          <a:xfrm>
            <a:off x="4167188" y="1384300"/>
            <a:ext cx="36290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5624513" y="1196975"/>
            <a:ext cx="1201737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32 bits (4 byte)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40" name="Rectangle 4"/>
          <p:cNvSpPr>
            <a:spLocks noChangeArrowheads="1"/>
          </p:cNvSpPr>
          <p:nvPr/>
        </p:nvSpPr>
        <p:spPr bwMode="auto">
          <a:xfrm>
            <a:off x="931863" y="5205413"/>
            <a:ext cx="5778500" cy="647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41" name="Line 5"/>
          <p:cNvSpPr>
            <a:spLocks noChangeShapeType="1"/>
          </p:cNvSpPr>
          <p:nvPr/>
        </p:nvSpPr>
        <p:spPr bwMode="auto">
          <a:xfrm>
            <a:off x="2846388" y="4902200"/>
            <a:ext cx="3857625" cy="142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4173538" y="4672013"/>
            <a:ext cx="93345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RIP </a:t>
            </a:r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packet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43" name="Freeform 8"/>
          <p:cNvSpPr>
            <a:spLocks/>
          </p:cNvSpPr>
          <p:nvPr/>
        </p:nvSpPr>
        <p:spPr bwMode="auto">
          <a:xfrm>
            <a:off x="3594100" y="3636963"/>
            <a:ext cx="4211638" cy="390525"/>
          </a:xfrm>
          <a:custGeom>
            <a:avLst/>
            <a:gdLst>
              <a:gd name="T0" fmla="*/ 2147483647 w 2328"/>
              <a:gd name="T1" fmla="*/ 2147483647 h 204"/>
              <a:gd name="T2" fmla="*/ 2147483647 w 2328"/>
              <a:gd name="T3" fmla="*/ 0 h 204"/>
              <a:gd name="T4" fmla="*/ 2147483647 w 2328"/>
              <a:gd name="T5" fmla="*/ 2147483647 h 204"/>
              <a:gd name="T6" fmla="*/ 0 w 2328"/>
              <a:gd name="T7" fmla="*/ 2147483647 h 204"/>
              <a:gd name="T8" fmla="*/ 2147483647 w 2328"/>
              <a:gd name="T9" fmla="*/ 2147483647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8"/>
              <a:gd name="T16" fmla="*/ 0 h 204"/>
              <a:gd name="T17" fmla="*/ 2328 w 2328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8" h="204">
                <a:moveTo>
                  <a:pt x="306" y="6"/>
                </a:moveTo>
                <a:lnTo>
                  <a:pt x="2328" y="0"/>
                </a:lnTo>
                <a:lnTo>
                  <a:pt x="1716" y="204"/>
                </a:lnTo>
                <a:lnTo>
                  <a:pt x="0" y="204"/>
                </a:lnTo>
                <a:lnTo>
                  <a:pt x="306" y="6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157663" y="1612900"/>
            <a:ext cx="3670300" cy="2027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2120900" y="6113463"/>
            <a:ext cx="4618038" cy="63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Text Box 11"/>
          <p:cNvSpPr txBox="1">
            <a:spLocks noChangeArrowheads="1"/>
          </p:cNvSpPr>
          <p:nvPr/>
        </p:nvSpPr>
        <p:spPr bwMode="auto">
          <a:xfrm>
            <a:off x="7261225" y="4292600"/>
            <a:ext cx="1514475" cy="646113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Routing information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  <a:p>
            <a:pPr algn="ctr"/>
            <a:r>
              <a:rPr lang="zh-CN" altLang="en-US" sz="1200">
                <a:solidFill>
                  <a:srgbClr val="333399"/>
                </a:solidFill>
                <a:latin typeface="Arial" charset="0"/>
              </a:rPr>
              <a:t>（</a:t>
            </a:r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20 bytes</a:t>
            </a:r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/route</a:t>
            </a:r>
            <a:r>
              <a:rPr lang="zh-CN" altLang="en-US" sz="1200">
                <a:solidFill>
                  <a:srgbClr val="333399"/>
                </a:solidFill>
                <a:latin typeface="Arial" charset="0"/>
              </a:rPr>
              <a:t>）</a:t>
            </a:r>
          </a:p>
          <a:p>
            <a:pPr algn="ctr"/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Max. 25 routes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47" name="Rectangle 12"/>
          <p:cNvSpPr>
            <a:spLocks noChangeArrowheads="1"/>
          </p:cNvSpPr>
          <p:nvPr/>
        </p:nvSpPr>
        <p:spPr bwMode="auto">
          <a:xfrm>
            <a:off x="2857500" y="4054475"/>
            <a:ext cx="3840163" cy="620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48" name="Freeform 13"/>
          <p:cNvSpPr>
            <a:spLocks/>
          </p:cNvSpPr>
          <p:nvPr/>
        </p:nvSpPr>
        <p:spPr bwMode="auto">
          <a:xfrm>
            <a:off x="119063" y="2900363"/>
            <a:ext cx="3605212" cy="1138237"/>
          </a:xfrm>
          <a:custGeom>
            <a:avLst/>
            <a:gdLst>
              <a:gd name="T0" fmla="*/ 0 w 1992"/>
              <a:gd name="T1" fmla="*/ 2147483647 h 612"/>
              <a:gd name="T2" fmla="*/ 2147483647 w 1992"/>
              <a:gd name="T3" fmla="*/ 0 h 612"/>
              <a:gd name="T4" fmla="*/ 2147483647 w 1992"/>
              <a:gd name="T5" fmla="*/ 2147483647 h 612"/>
              <a:gd name="T6" fmla="*/ 2147483647 w 1992"/>
              <a:gd name="T7" fmla="*/ 2147483647 h 612"/>
              <a:gd name="T8" fmla="*/ 0 w 1992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92"/>
              <a:gd name="T16" fmla="*/ 0 h 612"/>
              <a:gd name="T17" fmla="*/ 1992 w 1992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92" h="612">
                <a:moveTo>
                  <a:pt x="0" y="12"/>
                </a:moveTo>
                <a:lnTo>
                  <a:pt x="1992" y="0"/>
                </a:lnTo>
                <a:lnTo>
                  <a:pt x="1890" y="606"/>
                </a:lnTo>
                <a:lnTo>
                  <a:pt x="1506" y="612"/>
                </a:lnTo>
                <a:lnTo>
                  <a:pt x="0" y="12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Rectangle 14"/>
          <p:cNvSpPr>
            <a:spLocks noChangeArrowheads="1"/>
          </p:cNvSpPr>
          <p:nvPr/>
        </p:nvSpPr>
        <p:spPr bwMode="auto">
          <a:xfrm>
            <a:off x="2857500" y="4041775"/>
            <a:ext cx="3852863" cy="646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50" name="Line 15"/>
          <p:cNvSpPr>
            <a:spLocks noChangeShapeType="1"/>
          </p:cNvSpPr>
          <p:nvPr/>
        </p:nvSpPr>
        <p:spPr bwMode="auto">
          <a:xfrm flipH="1">
            <a:off x="917575" y="5915025"/>
            <a:ext cx="14288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1" name="Rectangle 16"/>
          <p:cNvSpPr>
            <a:spLocks noChangeArrowheads="1"/>
          </p:cNvSpPr>
          <p:nvPr/>
        </p:nvSpPr>
        <p:spPr bwMode="auto">
          <a:xfrm>
            <a:off x="3821113" y="6108700"/>
            <a:ext cx="1431925" cy="27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52" name="Line 17"/>
          <p:cNvSpPr>
            <a:spLocks noChangeShapeType="1"/>
          </p:cNvSpPr>
          <p:nvPr/>
        </p:nvSpPr>
        <p:spPr bwMode="auto">
          <a:xfrm>
            <a:off x="931863" y="6448425"/>
            <a:ext cx="57785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Text Box 18"/>
          <p:cNvSpPr txBox="1">
            <a:spLocks noChangeArrowheads="1"/>
          </p:cNvSpPr>
          <p:nvPr/>
        </p:nvSpPr>
        <p:spPr bwMode="auto">
          <a:xfrm>
            <a:off x="3001963" y="6227763"/>
            <a:ext cx="101917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IP </a:t>
            </a:r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datagram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54" name="Line 19"/>
          <p:cNvSpPr>
            <a:spLocks noChangeShapeType="1"/>
          </p:cNvSpPr>
          <p:nvPr/>
        </p:nvSpPr>
        <p:spPr bwMode="auto">
          <a:xfrm>
            <a:off x="4168775" y="2001838"/>
            <a:ext cx="367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Line 20"/>
          <p:cNvSpPr>
            <a:spLocks noChangeShapeType="1"/>
          </p:cNvSpPr>
          <p:nvPr/>
        </p:nvSpPr>
        <p:spPr bwMode="auto">
          <a:xfrm>
            <a:off x="4168775" y="2425700"/>
            <a:ext cx="367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Line 21"/>
          <p:cNvSpPr>
            <a:spLocks noChangeShapeType="1"/>
          </p:cNvSpPr>
          <p:nvPr/>
        </p:nvSpPr>
        <p:spPr bwMode="auto">
          <a:xfrm>
            <a:off x="4168775" y="2828925"/>
            <a:ext cx="367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Line 22"/>
          <p:cNvSpPr>
            <a:spLocks noChangeShapeType="1"/>
          </p:cNvSpPr>
          <p:nvPr/>
        </p:nvSpPr>
        <p:spPr bwMode="auto">
          <a:xfrm>
            <a:off x="4168775" y="3213100"/>
            <a:ext cx="367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8" name="Line 23"/>
          <p:cNvSpPr>
            <a:spLocks noChangeShapeType="1"/>
          </p:cNvSpPr>
          <p:nvPr/>
        </p:nvSpPr>
        <p:spPr bwMode="auto">
          <a:xfrm rot="5400000" flipH="1">
            <a:off x="5806281" y="1823244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Text Box 24"/>
          <p:cNvSpPr txBox="1">
            <a:spLocks noChangeArrowheads="1"/>
          </p:cNvSpPr>
          <p:nvPr/>
        </p:nvSpPr>
        <p:spPr bwMode="auto">
          <a:xfrm>
            <a:off x="6429375" y="1676400"/>
            <a:ext cx="8493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Route tag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60" name="Text Box 25"/>
          <p:cNvSpPr txBox="1">
            <a:spLocks noChangeArrowheads="1"/>
          </p:cNvSpPr>
          <p:nvPr/>
        </p:nvSpPr>
        <p:spPr bwMode="auto">
          <a:xfrm>
            <a:off x="5557838" y="2066925"/>
            <a:ext cx="9159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IP address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61" name="Text Box 26"/>
          <p:cNvSpPr txBox="1">
            <a:spLocks noChangeArrowheads="1"/>
          </p:cNvSpPr>
          <p:nvPr/>
        </p:nvSpPr>
        <p:spPr bwMode="auto">
          <a:xfrm>
            <a:off x="4206875" y="1597025"/>
            <a:ext cx="1239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Address family identifier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62" name="Text Box 27"/>
          <p:cNvSpPr txBox="1">
            <a:spLocks noChangeArrowheads="1"/>
          </p:cNvSpPr>
          <p:nvPr/>
        </p:nvSpPr>
        <p:spPr bwMode="auto">
          <a:xfrm>
            <a:off x="5487988" y="3313113"/>
            <a:ext cx="10556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metric</a:t>
            </a:r>
            <a:r>
              <a:rPr lang="zh-CN" altLang="en-US" sz="12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(1-16)</a:t>
            </a:r>
          </a:p>
        </p:txBody>
      </p:sp>
      <p:sp>
        <p:nvSpPr>
          <p:cNvPr id="44063" name="Rectangle 28"/>
          <p:cNvSpPr>
            <a:spLocks noChangeArrowheads="1"/>
          </p:cNvSpPr>
          <p:nvPr/>
        </p:nvSpPr>
        <p:spPr bwMode="auto">
          <a:xfrm>
            <a:off x="2857500" y="5218113"/>
            <a:ext cx="3840163" cy="6223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64" name="Line 29"/>
          <p:cNvSpPr>
            <a:spLocks noChangeShapeType="1"/>
          </p:cNvSpPr>
          <p:nvPr/>
        </p:nvSpPr>
        <p:spPr bwMode="auto">
          <a:xfrm>
            <a:off x="2135188" y="52054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5" name="Text Box 30"/>
          <p:cNvSpPr txBox="1">
            <a:spLocks noChangeArrowheads="1"/>
          </p:cNvSpPr>
          <p:nvPr/>
        </p:nvSpPr>
        <p:spPr bwMode="auto">
          <a:xfrm>
            <a:off x="1182688" y="5235575"/>
            <a:ext cx="660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  IP </a:t>
            </a:r>
          </a:p>
          <a:p>
            <a:pPr>
              <a:lnSpc>
                <a:spcPct val="90000"/>
              </a:lnSpc>
            </a:pPr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header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66" name="Line 31"/>
          <p:cNvSpPr>
            <a:spLocks noChangeShapeType="1"/>
          </p:cNvSpPr>
          <p:nvPr/>
        </p:nvSpPr>
        <p:spPr bwMode="auto">
          <a:xfrm>
            <a:off x="6710363" y="591502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7" name="AutoShape 32"/>
          <p:cNvSpPr>
            <a:spLocks noChangeArrowheads="1"/>
          </p:cNvSpPr>
          <p:nvPr/>
        </p:nvSpPr>
        <p:spPr bwMode="auto">
          <a:xfrm>
            <a:off x="4543425" y="5113338"/>
            <a:ext cx="241300" cy="463550"/>
          </a:xfrm>
          <a:prstGeom prst="downArrow">
            <a:avLst>
              <a:gd name="adj1" fmla="val 50000"/>
              <a:gd name="adj2" fmla="val 48026"/>
            </a:avLst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200"/>
          </a:p>
        </p:txBody>
      </p:sp>
      <p:sp>
        <p:nvSpPr>
          <p:cNvPr id="44068" name="Text Box 33"/>
          <p:cNvSpPr txBox="1">
            <a:spLocks noChangeArrowheads="1"/>
          </p:cNvSpPr>
          <p:nvPr/>
        </p:nvSpPr>
        <p:spPr bwMode="auto">
          <a:xfrm>
            <a:off x="2189163" y="5235575"/>
            <a:ext cx="660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</a:rPr>
              <a:t>UDP</a:t>
            </a:r>
            <a:r>
              <a:rPr lang="en-US" altLang="zh-CN" sz="1200" b="1">
                <a:solidFill>
                  <a:srgbClr val="333399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header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69" name="Line 34"/>
          <p:cNvSpPr>
            <a:spLocks noChangeShapeType="1"/>
          </p:cNvSpPr>
          <p:nvPr/>
        </p:nvSpPr>
        <p:spPr bwMode="auto">
          <a:xfrm>
            <a:off x="2857500" y="5218113"/>
            <a:ext cx="0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0" name="AutoShape 35"/>
          <p:cNvSpPr>
            <a:spLocks/>
          </p:cNvSpPr>
          <p:nvPr/>
        </p:nvSpPr>
        <p:spPr bwMode="auto">
          <a:xfrm>
            <a:off x="7897813" y="1630363"/>
            <a:ext cx="246062" cy="1976437"/>
          </a:xfrm>
          <a:prstGeom prst="rightBrace">
            <a:avLst>
              <a:gd name="adj1" fmla="val 66936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71" name="Line 36"/>
          <p:cNvSpPr>
            <a:spLocks noChangeShapeType="1"/>
          </p:cNvSpPr>
          <p:nvPr/>
        </p:nvSpPr>
        <p:spPr bwMode="auto">
          <a:xfrm>
            <a:off x="3536950" y="4038600"/>
            <a:ext cx="0" cy="646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Line 37"/>
          <p:cNvSpPr>
            <a:spLocks noChangeShapeType="1"/>
          </p:cNvSpPr>
          <p:nvPr/>
        </p:nvSpPr>
        <p:spPr bwMode="auto">
          <a:xfrm>
            <a:off x="2857500" y="4759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3" name="Line 38"/>
          <p:cNvSpPr>
            <a:spLocks noChangeShapeType="1"/>
          </p:cNvSpPr>
          <p:nvPr/>
        </p:nvSpPr>
        <p:spPr bwMode="auto">
          <a:xfrm>
            <a:off x="6715125" y="47291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4" name="Text Box 39"/>
          <p:cNvSpPr txBox="1">
            <a:spLocks noChangeArrowheads="1"/>
          </p:cNvSpPr>
          <p:nvPr/>
        </p:nvSpPr>
        <p:spPr bwMode="auto">
          <a:xfrm>
            <a:off x="2841625" y="4105275"/>
            <a:ext cx="660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header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75" name="Text Box 40"/>
          <p:cNvSpPr txBox="1">
            <a:spLocks noChangeArrowheads="1"/>
          </p:cNvSpPr>
          <p:nvPr/>
        </p:nvSpPr>
        <p:spPr bwMode="auto">
          <a:xfrm>
            <a:off x="4398963" y="4105275"/>
            <a:ext cx="1006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Routes’ part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76" name="Rectangle 41"/>
          <p:cNvSpPr>
            <a:spLocks noChangeArrowheads="1"/>
          </p:cNvSpPr>
          <p:nvPr/>
        </p:nvSpPr>
        <p:spPr bwMode="auto">
          <a:xfrm>
            <a:off x="107950" y="2498725"/>
            <a:ext cx="3629025" cy="4016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4077" name="Line 42"/>
          <p:cNvSpPr>
            <a:spLocks noChangeShapeType="1"/>
          </p:cNvSpPr>
          <p:nvPr/>
        </p:nvSpPr>
        <p:spPr bwMode="auto">
          <a:xfrm rot="-5400000">
            <a:off x="811213" y="2701925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8" name="Line 43"/>
          <p:cNvSpPr>
            <a:spLocks noChangeShapeType="1"/>
          </p:cNvSpPr>
          <p:nvPr/>
        </p:nvSpPr>
        <p:spPr bwMode="auto">
          <a:xfrm rot="-5400000">
            <a:off x="1718469" y="2702719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9" name="Text Box 44"/>
          <p:cNvSpPr txBox="1">
            <a:spLocks noChangeArrowheads="1"/>
          </p:cNvSpPr>
          <p:nvPr/>
        </p:nvSpPr>
        <p:spPr bwMode="auto">
          <a:xfrm>
            <a:off x="2290763" y="2563813"/>
            <a:ext cx="10715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Must be zero</a:t>
            </a:r>
            <a:endParaRPr lang="en-US" altLang="zh-CN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0" name="Text Box 45"/>
          <p:cNvSpPr txBox="1">
            <a:spLocks noChangeArrowheads="1"/>
          </p:cNvSpPr>
          <p:nvPr/>
        </p:nvSpPr>
        <p:spPr bwMode="auto">
          <a:xfrm>
            <a:off x="1139825" y="2568575"/>
            <a:ext cx="544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VER.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1" name="Text Box 46"/>
          <p:cNvSpPr txBox="1">
            <a:spLocks noChangeArrowheads="1"/>
          </p:cNvSpPr>
          <p:nvPr/>
        </p:nvSpPr>
        <p:spPr bwMode="auto">
          <a:xfrm>
            <a:off x="60325" y="2566988"/>
            <a:ext cx="9953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COMMAND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2" name="Line 47"/>
          <p:cNvSpPr>
            <a:spLocks noChangeShapeType="1"/>
          </p:cNvSpPr>
          <p:nvPr/>
        </p:nvSpPr>
        <p:spPr bwMode="auto">
          <a:xfrm>
            <a:off x="128588" y="2241550"/>
            <a:ext cx="362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3" name="Text Box 48"/>
          <p:cNvSpPr txBox="1">
            <a:spLocks noChangeArrowheads="1"/>
          </p:cNvSpPr>
          <p:nvPr/>
        </p:nvSpPr>
        <p:spPr bwMode="auto">
          <a:xfrm>
            <a:off x="1584325" y="2003425"/>
            <a:ext cx="636588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32 bits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4" name="Text Box 49"/>
          <p:cNvSpPr txBox="1">
            <a:spLocks noChangeArrowheads="1"/>
          </p:cNvSpPr>
          <p:nvPr/>
        </p:nvSpPr>
        <p:spPr bwMode="auto">
          <a:xfrm>
            <a:off x="5475288" y="2498725"/>
            <a:ext cx="10810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Subnet mask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5" name="Text Box 50"/>
          <p:cNvSpPr txBox="1">
            <a:spLocks noChangeArrowheads="1"/>
          </p:cNvSpPr>
          <p:nvPr/>
        </p:nvSpPr>
        <p:spPr bwMode="auto">
          <a:xfrm>
            <a:off x="5322888" y="2881313"/>
            <a:ext cx="13858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1200">
                <a:solidFill>
                  <a:srgbClr val="333399"/>
                </a:solidFill>
                <a:latin typeface="Arial" charset="0"/>
              </a:rPr>
              <a:t>Next hop address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6" name="Text Box 51"/>
          <p:cNvSpPr txBox="1">
            <a:spLocks noChangeArrowheads="1"/>
          </p:cNvSpPr>
          <p:nvPr/>
        </p:nvSpPr>
        <p:spPr bwMode="auto">
          <a:xfrm>
            <a:off x="3567113" y="5864225"/>
            <a:ext cx="113665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99"/>
                </a:solidFill>
                <a:latin typeface="Arial" charset="0"/>
              </a:rPr>
              <a:t>UDP segment</a:t>
            </a:r>
            <a:endParaRPr lang="zh-CN" altLang="en-US" sz="12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087" name="Line 52"/>
          <p:cNvSpPr>
            <a:spLocks noChangeShapeType="1"/>
          </p:cNvSpPr>
          <p:nvPr/>
        </p:nvSpPr>
        <p:spPr bwMode="auto">
          <a:xfrm>
            <a:off x="2138363" y="59150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8" name="Freeform 53"/>
          <p:cNvSpPr>
            <a:spLocks/>
          </p:cNvSpPr>
          <p:nvPr/>
        </p:nvSpPr>
        <p:spPr bwMode="auto">
          <a:xfrm>
            <a:off x="8027988" y="2617788"/>
            <a:ext cx="576262" cy="1674812"/>
          </a:xfrm>
          <a:custGeom>
            <a:avLst/>
            <a:gdLst>
              <a:gd name="T0" fmla="*/ 2147483647 w 363"/>
              <a:gd name="T1" fmla="*/ 0 h 1088"/>
              <a:gd name="T2" fmla="*/ 2147483647 w 363"/>
              <a:gd name="T3" fmla="*/ 0 h 1088"/>
              <a:gd name="T4" fmla="*/ 0 w 363"/>
              <a:gd name="T5" fmla="*/ 2147483647 h 1088"/>
              <a:gd name="T6" fmla="*/ 0 60000 65536"/>
              <a:gd name="T7" fmla="*/ 0 60000 65536"/>
              <a:gd name="T8" fmla="*/ 0 60000 65536"/>
              <a:gd name="T9" fmla="*/ 0 w 363"/>
              <a:gd name="T10" fmla="*/ 0 h 1088"/>
              <a:gd name="T11" fmla="*/ 363 w 363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1088">
                <a:moveTo>
                  <a:pt x="46" y="0"/>
                </a:moveTo>
                <a:lnTo>
                  <a:pt x="363" y="0"/>
                </a:lnTo>
                <a:lnTo>
                  <a:pt x="0" y="10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89" name="矩形 57"/>
          <p:cNvSpPr>
            <a:spLocks noChangeArrowheads="1"/>
          </p:cNvSpPr>
          <p:nvPr/>
        </p:nvSpPr>
        <p:spPr bwMode="auto">
          <a:xfrm>
            <a:off x="1906588" y="927100"/>
            <a:ext cx="304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Indicates what type of address is specified in this particular entry, e.g., IP address for 2 </a:t>
            </a:r>
            <a:endParaRPr lang="zh-CN" altLang="en-US" sz="1400"/>
          </a:p>
        </p:txBody>
      </p:sp>
      <p:cxnSp>
        <p:nvCxnSpPr>
          <p:cNvPr id="44090" name="直接箭头连接符 60"/>
          <p:cNvCxnSpPr>
            <a:cxnSpLocks noChangeShapeType="1"/>
          </p:cNvCxnSpPr>
          <p:nvPr/>
        </p:nvCxnSpPr>
        <p:spPr bwMode="auto">
          <a:xfrm>
            <a:off x="3870325" y="1403350"/>
            <a:ext cx="403225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91" name="矩形 61"/>
          <p:cNvSpPr>
            <a:spLocks noChangeArrowheads="1"/>
          </p:cNvSpPr>
          <p:nvPr/>
        </p:nvSpPr>
        <p:spPr bwMode="auto">
          <a:xfrm>
            <a:off x="5326063" y="930275"/>
            <a:ext cx="3817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Attribute assigned to a route (e.g., ASN)</a:t>
            </a:r>
            <a:endParaRPr lang="zh-CN" altLang="en-US" sz="1400"/>
          </a:p>
        </p:txBody>
      </p:sp>
      <p:cxnSp>
        <p:nvCxnSpPr>
          <p:cNvPr id="44092" name="直接箭头连接符 63"/>
          <p:cNvCxnSpPr>
            <a:cxnSpLocks noChangeShapeType="1"/>
          </p:cNvCxnSpPr>
          <p:nvPr/>
        </p:nvCxnSpPr>
        <p:spPr bwMode="auto">
          <a:xfrm flipH="1">
            <a:off x="7475538" y="1273175"/>
            <a:ext cx="877887" cy="493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93" name="矩形 64"/>
          <p:cNvSpPr>
            <a:spLocks noChangeArrowheads="1"/>
          </p:cNvSpPr>
          <p:nvPr/>
        </p:nvSpPr>
        <p:spPr bwMode="auto">
          <a:xfrm>
            <a:off x="0" y="1722438"/>
            <a:ext cx="33480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specify the purpose of the datagram (an operation)</a:t>
            </a:r>
            <a:endParaRPr lang="zh-CN" altLang="en-US" sz="1400"/>
          </a:p>
        </p:txBody>
      </p:sp>
      <p:cxnSp>
        <p:nvCxnSpPr>
          <p:cNvPr id="44094" name="直接箭头连接符 66"/>
          <p:cNvCxnSpPr>
            <a:cxnSpLocks noChangeShapeType="1"/>
            <a:endCxn id="44081" idx="0"/>
          </p:cNvCxnSpPr>
          <p:nvPr/>
        </p:nvCxnSpPr>
        <p:spPr bwMode="auto">
          <a:xfrm flipH="1">
            <a:off x="558800" y="2051050"/>
            <a:ext cx="306388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COMMAND field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77225" cy="1217613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Specifies an operation, only a few commands are used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506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BF18C48D-3E80-4087-92E8-0896E01AE043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8038" y="2954338"/>
          <a:ext cx="713808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07"/>
                <a:gridCol w="55657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Request for partial or full routing information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Response containing network-distance pairs</a:t>
                      </a:r>
                      <a:r>
                        <a:rPr lang="en-GB" altLang="zh-CN" baseline="0" dirty="0" smtClean="0"/>
                        <a:t> from sender’s routing 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Update request (used with demand</a:t>
                      </a:r>
                      <a:r>
                        <a:rPr lang="en-GB" altLang="zh-CN" baseline="0" dirty="0" smtClean="0"/>
                        <a:t> circuits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Update response (used with demand</a:t>
                      </a:r>
                      <a:r>
                        <a:rPr lang="en-GB" altLang="zh-CN" baseline="0" dirty="0" smtClean="0"/>
                        <a:t> circuits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Update acknowledge (used with demand</a:t>
                      </a:r>
                      <a:r>
                        <a:rPr lang="en-GB" altLang="zh-CN" baseline="0" dirty="0" smtClean="0"/>
                        <a:t> circuits</a:t>
                      </a:r>
                      <a:r>
                        <a:rPr lang="en-GB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>
                <a:ea typeface="宋体" charset="-122"/>
              </a:rPr>
              <a:t>RIP response message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6083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137220F-96DA-43C4-A647-7819E75AA0DD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600200"/>
            <a:ext cx="761047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71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2AA2633-511D-4644-9C2D-F7A878E73CD6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RIP Table processing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RIP routing tables managed by 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charset="-127"/>
              </a:rPr>
              <a:t>application-level</a:t>
            </a:r>
            <a:r>
              <a:rPr lang="en-US" altLang="ko-KR" sz="2400" dirty="0" smtClean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process called </a:t>
            </a:r>
            <a:r>
              <a:rPr lang="en-US" altLang="ko-KR" sz="2400" dirty="0" smtClean="0">
                <a:solidFill>
                  <a:srgbClr val="0070C0"/>
                </a:solidFill>
                <a:ea typeface="굴림" charset="-127"/>
              </a:rPr>
              <a:t>route-d (daemon)</a:t>
            </a:r>
          </a:p>
          <a:p>
            <a:r>
              <a:rPr lang="en-US" altLang="ko-KR" sz="2400" dirty="0" smtClean="0">
                <a:ea typeface="굴림" charset="-127"/>
              </a:rPr>
              <a:t>advertisements sent in 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UDP</a:t>
            </a:r>
            <a:r>
              <a:rPr lang="en-US" altLang="ko-KR" sz="2400" dirty="0" smtClean="0">
                <a:ea typeface="굴림" charset="-127"/>
              </a:rPr>
              <a:t> packets, periodically repeated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physical</a:t>
            </a: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link</a:t>
            </a:r>
          </a:p>
        </p:txBody>
      </p:sp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network     forwarding</a:t>
            </a:r>
          </a:p>
          <a:p>
            <a:pPr eaLnBrk="0" latinLnBrk="0" hangingPunct="0"/>
            <a:r>
              <a:rPr kumimoji="0" lang="en-US" altLang="ko-KR"/>
              <a:t>   (IP)            table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47114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/>
              <a:t>Transprt</a:t>
            </a:r>
          </a:p>
          <a:p>
            <a:pPr eaLnBrk="0" latinLnBrk="0" hangingPunct="0"/>
            <a:r>
              <a:rPr kumimoji="0" lang="en-US" altLang="ko-KR"/>
              <a:t>  (UDP)</a:t>
            </a:r>
          </a:p>
        </p:txBody>
      </p:sp>
      <p:grpSp>
        <p:nvGrpSpPr>
          <p:cNvPr id="47115" name="Group 9"/>
          <p:cNvGrpSpPr>
            <a:grpSpLocks/>
          </p:cNvGrpSpPr>
          <p:nvPr/>
        </p:nvGrpSpPr>
        <p:grpSpPr bwMode="auto">
          <a:xfrm>
            <a:off x="2112963" y="3346450"/>
            <a:ext cx="1258887" cy="560388"/>
            <a:chOff x="1315" y="2154"/>
            <a:chExt cx="793" cy="353"/>
          </a:xfrm>
        </p:grpSpPr>
        <p:sp>
          <p:nvSpPr>
            <p:cNvPr id="47129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7130" name="Text Box 11"/>
            <p:cNvSpPr txBox="1">
              <a:spLocks noChangeArrowheads="1"/>
            </p:cNvSpPr>
            <p:nvPr/>
          </p:nvSpPr>
          <p:spPr bwMode="auto">
            <a:xfrm>
              <a:off x="1434" y="2211"/>
              <a:ext cx="6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dirty="0" smtClean="0"/>
                <a:t>route-d</a:t>
              </a:r>
              <a:endParaRPr kumimoji="0" lang="en-US" altLang="ko-KR" dirty="0"/>
            </a:p>
          </p:txBody>
        </p:sp>
      </p:grp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381250" y="3883025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latinLnBrk="0" hangingPunct="0"/>
            <a:r>
              <a:rPr kumimoji="0" lang="en-US" altLang="ko-KR"/>
              <a:t>physical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latinLnBrk="0" hangingPunct="0"/>
            <a:r>
              <a:rPr kumimoji="0" lang="en-US" altLang="ko-KR"/>
              <a:t>link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latinLnBrk="0" hangingPunct="0"/>
            <a:r>
              <a:rPr kumimoji="0" lang="en-US" altLang="ko-KR"/>
              <a:t>network</a:t>
            </a:r>
          </a:p>
          <a:p>
            <a:pPr algn="r" eaLnBrk="0" latinLnBrk="0" hangingPunct="0"/>
            <a:r>
              <a:rPr kumimoji="0" lang="en-US" altLang="ko-KR"/>
              <a:t>   (IP)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latinLnBrk="0" hangingPunct="0"/>
            <a:r>
              <a:rPr kumimoji="0" lang="en-US" altLang="ko-KR"/>
              <a:t>Transprt</a:t>
            </a:r>
          </a:p>
          <a:p>
            <a:pPr algn="r" eaLnBrk="0" latinLnBrk="0" hangingPunct="0"/>
            <a:r>
              <a:rPr kumimoji="0" lang="en-US" altLang="ko-KR"/>
              <a:t>  (UDP)</a:t>
            </a:r>
          </a:p>
        </p:txBody>
      </p: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47127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7128" name="Text Box 19"/>
            <p:cNvSpPr txBox="1">
              <a:spLocks noChangeArrowheads="1"/>
            </p:cNvSpPr>
            <p:nvPr/>
          </p:nvSpPr>
          <p:spPr bwMode="auto">
            <a:xfrm>
              <a:off x="1434" y="2211"/>
              <a:ext cx="6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dirty="0" smtClean="0"/>
                <a:t>route-d</a:t>
              </a:r>
              <a:endParaRPr kumimoji="0" lang="en-US" altLang="ko-KR" dirty="0"/>
            </a:p>
          </p:txBody>
        </p:sp>
      </p:grpSp>
      <p:sp>
        <p:nvSpPr>
          <p:cNvPr id="47122" name="Line 20"/>
          <p:cNvSpPr>
            <a:spLocks noChangeShapeType="1"/>
          </p:cNvSpPr>
          <p:nvPr/>
        </p:nvSpPr>
        <p:spPr bwMode="auto">
          <a:xfrm flipV="1">
            <a:off x="6784975" y="3925888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forwarding</a:t>
            </a:r>
          </a:p>
          <a:p>
            <a:pPr algn="ctr" eaLnBrk="0" latinLnBrk="0" hangingPunct="0"/>
            <a:r>
              <a:rPr kumimoji="0" lang="en-US" altLang="ko-KR"/>
              <a:t>table</a:t>
            </a:r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81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2DEF58C-6367-4BE9-8BD2-E73A200EDF0B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48132" name="Freeform 2"/>
          <p:cNvSpPr>
            <a:spLocks/>
          </p:cNvSpPr>
          <p:nvPr/>
        </p:nvSpPr>
        <p:spPr bwMode="auto">
          <a:xfrm>
            <a:off x="2305050" y="2211388"/>
            <a:ext cx="1277938" cy="1587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xfrm>
            <a:off x="522288" y="276225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RIP: Example</a:t>
            </a:r>
            <a:r>
              <a:rPr lang="en-US" altLang="ko-KR" sz="2800" smtClean="0">
                <a:ea typeface="굴림" charset="-127"/>
              </a:rPr>
              <a:t> 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609600" y="3649663"/>
            <a:ext cx="8229600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 b="1">
                <a:solidFill>
                  <a:schemeClr val="accent2"/>
                </a:solidFill>
              </a:rPr>
              <a:t>Destination Network	  Next  Router      Num. of hops to dest.</a:t>
            </a:r>
          </a:p>
          <a:p>
            <a:pPr eaLnBrk="0" latinLnBrk="0" hangingPunct="0"/>
            <a:r>
              <a:rPr kumimoji="0" lang="en-US" altLang="ko-KR" sz="2000" b="1"/>
              <a:t> 	</a:t>
            </a:r>
            <a:r>
              <a:rPr kumimoji="0" lang="en-US" altLang="ko-KR" sz="2400" b="1">
                <a:solidFill>
                  <a:srgbClr val="FF0000"/>
                </a:solidFill>
              </a:rPr>
              <a:t>w</a:t>
            </a:r>
            <a:r>
              <a:rPr kumimoji="0" lang="en-US" altLang="ko-KR" sz="2400" b="1"/>
              <a:t>			A			2</a:t>
            </a:r>
          </a:p>
          <a:p>
            <a:pPr eaLnBrk="0" latinLnBrk="0" hangingPunct="0"/>
            <a:r>
              <a:rPr kumimoji="0" lang="en-US" altLang="ko-KR" sz="2400" b="1"/>
              <a:t>	</a:t>
            </a:r>
            <a:r>
              <a:rPr kumimoji="0" lang="en-US" altLang="ko-KR" sz="2400" b="1">
                <a:solidFill>
                  <a:srgbClr val="FF0000"/>
                </a:solidFill>
              </a:rPr>
              <a:t>y</a:t>
            </a:r>
            <a:r>
              <a:rPr kumimoji="0" lang="en-US" altLang="ko-KR" sz="2400" b="1"/>
              <a:t>			B			2</a:t>
            </a:r>
          </a:p>
          <a:p>
            <a:pPr eaLnBrk="0" latinLnBrk="0" hangingPunct="0"/>
            <a:r>
              <a:rPr kumimoji="0" lang="en-US" altLang="ko-KR" sz="2400" b="1"/>
              <a:t> 	</a:t>
            </a:r>
            <a:r>
              <a:rPr kumimoji="0" lang="en-US" altLang="ko-KR" sz="2400" b="1">
                <a:solidFill>
                  <a:srgbClr val="FF0000"/>
                </a:solidFill>
              </a:rPr>
              <a:t>z</a:t>
            </a:r>
            <a:r>
              <a:rPr kumimoji="0" lang="en-US" altLang="ko-KR" sz="2400" b="1"/>
              <a:t>			B			3</a:t>
            </a:r>
          </a:p>
          <a:p>
            <a:pPr eaLnBrk="0" latinLnBrk="0" hangingPunct="0"/>
            <a:r>
              <a:rPr kumimoji="0" lang="en-US" altLang="ko-KR" sz="2400" b="1"/>
              <a:t>	</a:t>
            </a:r>
            <a:r>
              <a:rPr kumimoji="0" lang="en-US" altLang="ko-KR" sz="2400" b="1">
                <a:solidFill>
                  <a:srgbClr val="FF0000"/>
                </a:solidFill>
              </a:rPr>
              <a:t>x</a:t>
            </a:r>
            <a:r>
              <a:rPr kumimoji="0" lang="en-US" altLang="ko-KR" sz="2400" b="1"/>
              <a:t>			--			1</a:t>
            </a:r>
          </a:p>
          <a:p>
            <a:pPr eaLnBrk="0" latinLnBrk="0" hangingPunct="0"/>
            <a:r>
              <a:rPr kumimoji="0" lang="en-US" altLang="ko-KR" sz="2000" b="1"/>
              <a:t>	….			….			....</a:t>
            </a:r>
          </a:p>
        </p:txBody>
      </p:sp>
      <p:sp>
        <p:nvSpPr>
          <p:cNvPr id="48135" name="Freeform 5"/>
          <p:cNvSpPr>
            <a:spLocks/>
          </p:cNvSpPr>
          <p:nvPr/>
        </p:nvSpPr>
        <p:spPr bwMode="auto">
          <a:xfrm>
            <a:off x="2306638" y="1974850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6" name="Group 6"/>
          <p:cNvGrpSpPr>
            <a:grpSpLocks/>
          </p:cNvGrpSpPr>
          <p:nvPr/>
        </p:nvGrpSpPr>
        <p:grpSpPr bwMode="auto">
          <a:xfrm>
            <a:off x="3440113" y="2028825"/>
            <a:ext cx="679450" cy="314325"/>
            <a:chOff x="3600" y="219"/>
            <a:chExt cx="360" cy="175"/>
          </a:xfrm>
        </p:grpSpPr>
        <p:sp>
          <p:nvSpPr>
            <p:cNvPr id="48217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8218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19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20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8221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822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27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8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9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22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24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5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6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137" name="Group 20"/>
          <p:cNvGrpSpPr>
            <a:grpSpLocks/>
          </p:cNvGrpSpPr>
          <p:nvPr/>
        </p:nvGrpSpPr>
        <p:grpSpPr bwMode="auto">
          <a:xfrm>
            <a:off x="1611313" y="2027238"/>
            <a:ext cx="679450" cy="314325"/>
            <a:chOff x="3600" y="219"/>
            <a:chExt cx="360" cy="175"/>
          </a:xfrm>
        </p:grpSpPr>
        <p:sp>
          <p:nvSpPr>
            <p:cNvPr id="48204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8205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6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7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8208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820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14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5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6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21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11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2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3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138" name="Group 34"/>
          <p:cNvGrpSpPr>
            <a:grpSpLocks/>
          </p:cNvGrpSpPr>
          <p:nvPr/>
        </p:nvGrpSpPr>
        <p:grpSpPr bwMode="auto">
          <a:xfrm>
            <a:off x="3427413" y="2825750"/>
            <a:ext cx="676275" cy="314325"/>
            <a:chOff x="3600" y="219"/>
            <a:chExt cx="360" cy="175"/>
          </a:xfrm>
        </p:grpSpPr>
        <p:sp>
          <p:nvSpPr>
            <p:cNvPr id="48191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8192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3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4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8195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819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01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2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3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9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198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9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0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139" name="Freeform 48"/>
          <p:cNvSpPr>
            <a:spLocks/>
          </p:cNvSpPr>
          <p:nvPr/>
        </p:nvSpPr>
        <p:spPr bwMode="auto">
          <a:xfrm>
            <a:off x="4151313" y="2211388"/>
            <a:ext cx="1277937" cy="1587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0" name="Group 49"/>
          <p:cNvGrpSpPr>
            <a:grpSpLocks/>
          </p:cNvGrpSpPr>
          <p:nvPr/>
        </p:nvGrpSpPr>
        <p:grpSpPr bwMode="auto">
          <a:xfrm>
            <a:off x="5286375" y="2028825"/>
            <a:ext cx="679450" cy="314325"/>
            <a:chOff x="3600" y="219"/>
            <a:chExt cx="360" cy="175"/>
          </a:xfrm>
        </p:grpSpPr>
        <p:sp>
          <p:nvSpPr>
            <p:cNvPr id="48178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8179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0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8182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8183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188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9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0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4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185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6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7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141" name="Freeform 63"/>
          <p:cNvSpPr>
            <a:spLocks/>
          </p:cNvSpPr>
          <p:nvPr/>
        </p:nvSpPr>
        <p:spPr bwMode="auto">
          <a:xfrm>
            <a:off x="354013" y="2224088"/>
            <a:ext cx="1277937" cy="1587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Freeform 64"/>
          <p:cNvSpPr>
            <a:spLocks/>
          </p:cNvSpPr>
          <p:nvPr/>
        </p:nvSpPr>
        <p:spPr bwMode="auto">
          <a:xfrm>
            <a:off x="5973763" y="2200275"/>
            <a:ext cx="1277937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3" name="Group 65"/>
          <p:cNvGrpSpPr>
            <a:grpSpLocks/>
          </p:cNvGrpSpPr>
          <p:nvPr/>
        </p:nvGrpSpPr>
        <p:grpSpPr bwMode="auto">
          <a:xfrm>
            <a:off x="7683500" y="2049463"/>
            <a:ext cx="676275" cy="314325"/>
            <a:chOff x="3600" y="219"/>
            <a:chExt cx="360" cy="175"/>
          </a:xfrm>
        </p:grpSpPr>
        <p:sp>
          <p:nvSpPr>
            <p:cNvPr id="48165" name="Oval 6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sp>
          <p:nvSpPr>
            <p:cNvPr id="48166" name="Line 6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Line 6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8" name="Rectangle 6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8169" name="Oval 7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/>
              <a:endParaRPr kumimoji="0" lang="ko-KR" altLang="en-US"/>
            </a:p>
          </p:txBody>
        </p:sp>
        <p:grpSp>
          <p:nvGrpSpPr>
            <p:cNvPr id="48170" name="Group 7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175" name="Line 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6" name="Line 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7" name="Line 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71" name="Group 7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172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3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4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144" name="Line 79"/>
          <p:cNvSpPr>
            <a:spLocks noChangeShapeType="1"/>
          </p:cNvSpPr>
          <p:nvPr/>
        </p:nvSpPr>
        <p:spPr bwMode="auto">
          <a:xfrm flipV="1">
            <a:off x="2128838" y="161131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80"/>
          <p:cNvSpPr>
            <a:spLocks noChangeShapeType="1"/>
          </p:cNvSpPr>
          <p:nvPr/>
        </p:nvSpPr>
        <p:spPr bwMode="auto">
          <a:xfrm flipV="1">
            <a:off x="3963988" y="1646238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81"/>
          <p:cNvSpPr>
            <a:spLocks noChangeShapeType="1"/>
          </p:cNvSpPr>
          <p:nvPr/>
        </p:nvSpPr>
        <p:spPr bwMode="auto">
          <a:xfrm flipV="1">
            <a:off x="5799138" y="168116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82"/>
          <p:cNvSpPr>
            <a:spLocks noChangeShapeType="1"/>
          </p:cNvSpPr>
          <p:nvPr/>
        </p:nvSpPr>
        <p:spPr bwMode="auto">
          <a:xfrm flipV="1">
            <a:off x="8164513" y="1635125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Line 83"/>
          <p:cNvSpPr>
            <a:spLocks noChangeShapeType="1"/>
          </p:cNvSpPr>
          <p:nvPr/>
        </p:nvSpPr>
        <p:spPr bwMode="auto">
          <a:xfrm>
            <a:off x="8174038" y="2386013"/>
            <a:ext cx="622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9" name="Line 84"/>
          <p:cNvSpPr>
            <a:spLocks noChangeShapeType="1"/>
          </p:cNvSpPr>
          <p:nvPr/>
        </p:nvSpPr>
        <p:spPr bwMode="auto">
          <a:xfrm>
            <a:off x="2139950" y="2352675"/>
            <a:ext cx="12922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0" name="Freeform 85"/>
          <p:cNvSpPr>
            <a:spLocks/>
          </p:cNvSpPr>
          <p:nvPr/>
        </p:nvSpPr>
        <p:spPr bwMode="auto">
          <a:xfrm rot="1183889">
            <a:off x="2271713" y="2503488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Freeform 86"/>
          <p:cNvSpPr>
            <a:spLocks/>
          </p:cNvSpPr>
          <p:nvPr/>
        </p:nvSpPr>
        <p:spPr bwMode="auto">
          <a:xfrm>
            <a:off x="355600" y="1987550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Freeform 87"/>
          <p:cNvSpPr>
            <a:spLocks/>
          </p:cNvSpPr>
          <p:nvPr/>
        </p:nvSpPr>
        <p:spPr bwMode="auto">
          <a:xfrm>
            <a:off x="4152900" y="1974850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Freeform 88"/>
          <p:cNvSpPr>
            <a:spLocks/>
          </p:cNvSpPr>
          <p:nvPr/>
        </p:nvSpPr>
        <p:spPr bwMode="auto">
          <a:xfrm>
            <a:off x="5975350" y="1963738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Freeform 89"/>
          <p:cNvSpPr>
            <a:spLocks/>
          </p:cNvSpPr>
          <p:nvPr/>
        </p:nvSpPr>
        <p:spPr bwMode="auto">
          <a:xfrm rot="-2589433">
            <a:off x="8048625" y="1398588"/>
            <a:ext cx="1095375" cy="4349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90"/>
          <p:cNvSpPr txBox="1">
            <a:spLocks noChangeArrowheads="1"/>
          </p:cNvSpPr>
          <p:nvPr/>
        </p:nvSpPr>
        <p:spPr bwMode="auto">
          <a:xfrm>
            <a:off x="649288" y="1935163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w</a:t>
            </a:r>
            <a:endParaRPr kumimoji="0" lang="en-US" altLang="ko-KR"/>
          </a:p>
        </p:txBody>
      </p:sp>
      <p:sp>
        <p:nvSpPr>
          <p:cNvPr id="48156" name="Text Box 91"/>
          <p:cNvSpPr txBox="1">
            <a:spLocks noChangeArrowheads="1"/>
          </p:cNvSpPr>
          <p:nvPr/>
        </p:nvSpPr>
        <p:spPr bwMode="auto">
          <a:xfrm>
            <a:off x="2659063" y="19827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x</a:t>
            </a:r>
            <a:endParaRPr kumimoji="0" lang="en-US" altLang="ko-KR"/>
          </a:p>
        </p:txBody>
      </p:sp>
      <p:sp>
        <p:nvSpPr>
          <p:cNvPr id="48157" name="Text Box 92"/>
          <p:cNvSpPr txBox="1">
            <a:spLocks noChangeArrowheads="1"/>
          </p:cNvSpPr>
          <p:nvPr/>
        </p:nvSpPr>
        <p:spPr bwMode="auto">
          <a:xfrm>
            <a:off x="6267450" y="198278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y</a:t>
            </a:r>
            <a:endParaRPr kumimoji="0" lang="en-US" altLang="ko-KR"/>
          </a:p>
        </p:txBody>
      </p:sp>
      <p:sp>
        <p:nvSpPr>
          <p:cNvPr id="48158" name="Text Box 93"/>
          <p:cNvSpPr txBox="1">
            <a:spLocks noChangeArrowheads="1"/>
          </p:cNvSpPr>
          <p:nvPr/>
        </p:nvSpPr>
        <p:spPr bwMode="auto">
          <a:xfrm>
            <a:off x="8429625" y="144145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rgbClr val="FF0000"/>
                </a:solidFill>
              </a:rPr>
              <a:t>z</a:t>
            </a:r>
            <a:endParaRPr kumimoji="0" lang="en-US" altLang="ko-KR"/>
          </a:p>
        </p:txBody>
      </p:sp>
      <p:sp>
        <p:nvSpPr>
          <p:cNvPr id="48159" name="Text Box 94"/>
          <p:cNvSpPr txBox="1">
            <a:spLocks noChangeArrowheads="1"/>
          </p:cNvSpPr>
          <p:nvPr/>
        </p:nvSpPr>
        <p:spPr bwMode="auto">
          <a:xfrm>
            <a:off x="1708150" y="22987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A</a:t>
            </a:r>
          </a:p>
        </p:txBody>
      </p:sp>
      <p:sp>
        <p:nvSpPr>
          <p:cNvPr id="48160" name="Text Box 95"/>
          <p:cNvSpPr txBox="1">
            <a:spLocks noChangeArrowheads="1"/>
          </p:cNvSpPr>
          <p:nvPr/>
        </p:nvSpPr>
        <p:spPr bwMode="auto">
          <a:xfrm>
            <a:off x="3565525" y="30988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C</a:t>
            </a:r>
          </a:p>
        </p:txBody>
      </p:sp>
      <p:sp>
        <p:nvSpPr>
          <p:cNvPr id="48161" name="Text Box 96"/>
          <p:cNvSpPr txBox="1">
            <a:spLocks noChangeArrowheads="1"/>
          </p:cNvSpPr>
          <p:nvPr/>
        </p:nvSpPr>
        <p:spPr bwMode="auto">
          <a:xfrm>
            <a:off x="3563938" y="23225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D</a:t>
            </a:r>
          </a:p>
        </p:txBody>
      </p:sp>
      <p:sp>
        <p:nvSpPr>
          <p:cNvPr id="48162" name="Text Box 97"/>
          <p:cNvSpPr txBox="1">
            <a:spLocks noChangeArrowheads="1"/>
          </p:cNvSpPr>
          <p:nvPr/>
        </p:nvSpPr>
        <p:spPr bwMode="auto">
          <a:xfrm>
            <a:off x="5399088" y="2357438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/>
              <a:t>B</a:t>
            </a:r>
          </a:p>
        </p:txBody>
      </p:sp>
      <p:sp>
        <p:nvSpPr>
          <p:cNvPr id="48163" name="Text Box 98"/>
          <p:cNvSpPr txBox="1">
            <a:spLocks noChangeArrowheads="1"/>
          </p:cNvSpPr>
          <p:nvPr/>
        </p:nvSpPr>
        <p:spPr bwMode="auto">
          <a:xfrm>
            <a:off x="3400425" y="5862638"/>
            <a:ext cx="3386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Routing/Forwarding table in D</a:t>
            </a:r>
          </a:p>
        </p:txBody>
      </p:sp>
      <p:sp>
        <p:nvSpPr>
          <p:cNvPr id="48164" name="Line 99"/>
          <p:cNvSpPr>
            <a:spLocks noChangeShapeType="1"/>
          </p:cNvSpPr>
          <p:nvPr/>
        </p:nvSpPr>
        <p:spPr bwMode="auto">
          <a:xfrm>
            <a:off x="4114800" y="3052763"/>
            <a:ext cx="757238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9BF24887-B76B-413B-9FE9-72AB87D699F1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RIP: Example</a:t>
            </a:r>
            <a:r>
              <a:rPr lang="en-US" altLang="ko-KR" sz="2800" smtClean="0">
                <a:ea typeface="굴림" charset="-127"/>
              </a:rPr>
              <a:t> 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36575" y="4162425"/>
            <a:ext cx="8229600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 b="1">
                <a:solidFill>
                  <a:schemeClr val="accent2"/>
                </a:solidFill>
              </a:rPr>
              <a:t>Destination Network	  Next  Router      Num. of hops to dest.</a:t>
            </a:r>
          </a:p>
          <a:p>
            <a:pPr eaLnBrk="0" latinLnBrk="0" hangingPunct="0"/>
            <a:r>
              <a:rPr kumimoji="0" lang="en-US" altLang="ko-KR" sz="2000" b="1"/>
              <a:t> 	</a:t>
            </a:r>
            <a:r>
              <a:rPr kumimoji="0" lang="en-US" altLang="ko-KR" sz="2400" b="1">
                <a:solidFill>
                  <a:srgbClr val="FF0000"/>
                </a:solidFill>
              </a:rPr>
              <a:t>w</a:t>
            </a:r>
            <a:r>
              <a:rPr kumimoji="0" lang="en-US" altLang="ko-KR" sz="2400" b="1"/>
              <a:t>			A			2</a:t>
            </a:r>
          </a:p>
          <a:p>
            <a:pPr eaLnBrk="0" latinLnBrk="0" hangingPunct="0"/>
            <a:r>
              <a:rPr kumimoji="0" lang="en-US" altLang="ko-KR" sz="2400" b="1"/>
              <a:t>	</a:t>
            </a:r>
            <a:r>
              <a:rPr kumimoji="0" lang="en-US" altLang="ko-KR" sz="2400" b="1">
                <a:solidFill>
                  <a:srgbClr val="FF0000"/>
                </a:solidFill>
              </a:rPr>
              <a:t>y</a:t>
            </a:r>
            <a:r>
              <a:rPr kumimoji="0" lang="en-US" altLang="ko-KR" sz="2400" b="1"/>
              <a:t>			B			2</a:t>
            </a:r>
          </a:p>
          <a:p>
            <a:pPr eaLnBrk="0" latinLnBrk="0" hangingPunct="0"/>
            <a:r>
              <a:rPr kumimoji="0" lang="en-US" altLang="ko-KR" sz="2400" b="1"/>
              <a:t> 	</a:t>
            </a:r>
            <a:r>
              <a:rPr kumimoji="0" lang="en-US" altLang="ko-KR" sz="2400" b="1">
                <a:solidFill>
                  <a:srgbClr val="FF0000"/>
                </a:solidFill>
              </a:rPr>
              <a:t>z</a:t>
            </a:r>
            <a:r>
              <a:rPr kumimoji="0" lang="en-US" altLang="ko-KR" sz="2400" b="1"/>
              <a:t>			B A			7 5</a:t>
            </a:r>
          </a:p>
          <a:p>
            <a:pPr eaLnBrk="0" latinLnBrk="0" hangingPunct="0"/>
            <a:r>
              <a:rPr kumimoji="0" lang="en-US" altLang="ko-KR" sz="2400" b="1"/>
              <a:t>	</a:t>
            </a:r>
            <a:r>
              <a:rPr kumimoji="0" lang="en-US" altLang="ko-KR" sz="2400" b="1">
                <a:solidFill>
                  <a:srgbClr val="FF0000"/>
                </a:solidFill>
              </a:rPr>
              <a:t>x</a:t>
            </a:r>
            <a:r>
              <a:rPr kumimoji="0" lang="en-US" altLang="ko-KR" sz="2400" b="1"/>
              <a:t>			--			1</a:t>
            </a:r>
          </a:p>
          <a:p>
            <a:pPr eaLnBrk="0" latinLnBrk="0" hangingPunct="0"/>
            <a:r>
              <a:rPr kumimoji="0" lang="en-US" altLang="ko-KR" sz="2000" b="1"/>
              <a:t>	….			….			....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3351213" y="6327775"/>
            <a:ext cx="3386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/>
              <a:t>Routing/Forwarding table in D</a:t>
            </a:r>
          </a:p>
        </p:txBody>
      </p:sp>
      <p:grpSp>
        <p:nvGrpSpPr>
          <p:cNvPr id="49159" name="Group 5"/>
          <p:cNvGrpSpPr>
            <a:grpSpLocks/>
          </p:cNvGrpSpPr>
          <p:nvPr/>
        </p:nvGrpSpPr>
        <p:grpSpPr bwMode="auto">
          <a:xfrm>
            <a:off x="354013" y="2057400"/>
            <a:ext cx="8789987" cy="2157413"/>
            <a:chOff x="223" y="881"/>
            <a:chExt cx="5537" cy="1359"/>
          </a:xfrm>
        </p:grpSpPr>
        <p:sp>
          <p:nvSpPr>
            <p:cNvPr id="49167" name="Freeform 6"/>
            <p:cNvSpPr>
              <a:spLocks/>
            </p:cNvSpPr>
            <p:nvPr/>
          </p:nvSpPr>
          <p:spPr bwMode="auto">
            <a:xfrm>
              <a:off x="1452" y="1393"/>
              <a:ext cx="805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  <a:gd name="T4" fmla="*/ 0 60000 65536"/>
                <a:gd name="T5" fmla="*/ 0 60000 65536"/>
                <a:gd name="T6" fmla="*/ 0 w 805"/>
                <a:gd name="T7" fmla="*/ 0 h 1"/>
                <a:gd name="T8" fmla="*/ 805 w 8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Freeform 7"/>
            <p:cNvSpPr>
              <a:spLocks/>
            </p:cNvSpPr>
            <p:nvPr/>
          </p:nvSpPr>
          <p:spPr bwMode="auto">
            <a:xfrm>
              <a:off x="1453" y="1244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69" name="Group 8"/>
            <p:cNvGrpSpPr>
              <a:grpSpLocks/>
            </p:cNvGrpSpPr>
            <p:nvPr/>
          </p:nvGrpSpPr>
          <p:grpSpPr bwMode="auto">
            <a:xfrm>
              <a:off x="2167" y="1278"/>
              <a:ext cx="428" cy="198"/>
              <a:chOff x="3600" y="219"/>
              <a:chExt cx="360" cy="175"/>
            </a:xfrm>
          </p:grpSpPr>
          <p:sp>
            <p:nvSpPr>
              <p:cNvPr id="49249" name="Oval 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9250" name="Line 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1" name="Line 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52" name="Rectangle 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49253" name="Oval 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9254" name="Group 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25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6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55" name="Group 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5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7" name="Line 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58" name="Line 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170" name="Group 22"/>
            <p:cNvGrpSpPr>
              <a:grpSpLocks/>
            </p:cNvGrpSpPr>
            <p:nvPr/>
          </p:nvGrpSpPr>
          <p:grpSpPr bwMode="auto">
            <a:xfrm>
              <a:off x="1015" y="1277"/>
              <a:ext cx="428" cy="198"/>
              <a:chOff x="3600" y="219"/>
              <a:chExt cx="360" cy="175"/>
            </a:xfrm>
          </p:grpSpPr>
          <p:sp>
            <p:nvSpPr>
              <p:cNvPr id="49236" name="Oval 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9237" name="Line 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8" name="Line 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9" name="Rectangle 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49240" name="Oval 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9241" name="Group 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24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47" name="Line 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48" name="Line 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42" name="Group 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4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44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45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171" name="Group 36"/>
            <p:cNvGrpSpPr>
              <a:grpSpLocks/>
            </p:cNvGrpSpPr>
            <p:nvPr/>
          </p:nvGrpSpPr>
          <p:grpSpPr bwMode="auto">
            <a:xfrm>
              <a:off x="2159" y="1780"/>
              <a:ext cx="426" cy="198"/>
              <a:chOff x="3600" y="219"/>
              <a:chExt cx="360" cy="175"/>
            </a:xfrm>
          </p:grpSpPr>
          <p:sp>
            <p:nvSpPr>
              <p:cNvPr id="49223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9224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5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6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49227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9228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23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4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5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29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3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1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32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72" name="Freeform 50"/>
            <p:cNvSpPr>
              <a:spLocks/>
            </p:cNvSpPr>
            <p:nvPr/>
          </p:nvSpPr>
          <p:spPr bwMode="auto">
            <a:xfrm>
              <a:off x="2615" y="1393"/>
              <a:ext cx="805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  <a:gd name="T4" fmla="*/ 0 60000 65536"/>
                <a:gd name="T5" fmla="*/ 0 60000 65536"/>
                <a:gd name="T6" fmla="*/ 0 w 805"/>
                <a:gd name="T7" fmla="*/ 0 h 1"/>
                <a:gd name="T8" fmla="*/ 805 w 8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3" name="Group 51"/>
            <p:cNvGrpSpPr>
              <a:grpSpLocks/>
            </p:cNvGrpSpPr>
            <p:nvPr/>
          </p:nvGrpSpPr>
          <p:grpSpPr bwMode="auto">
            <a:xfrm>
              <a:off x="3330" y="1278"/>
              <a:ext cx="428" cy="198"/>
              <a:chOff x="3600" y="219"/>
              <a:chExt cx="360" cy="175"/>
            </a:xfrm>
          </p:grpSpPr>
          <p:sp>
            <p:nvSpPr>
              <p:cNvPr id="49210" name="Oval 5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9211" name="Line 5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2" name="Line 5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Rectangle 5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49214" name="Oval 5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9215" name="Group 5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22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2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16" name="Group 6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1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1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74" name="Freeform 65"/>
            <p:cNvSpPr>
              <a:spLocks/>
            </p:cNvSpPr>
            <p:nvPr/>
          </p:nvSpPr>
          <p:spPr bwMode="auto">
            <a:xfrm>
              <a:off x="223" y="1401"/>
              <a:ext cx="805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  <a:gd name="T4" fmla="*/ 0 60000 65536"/>
                <a:gd name="T5" fmla="*/ 0 60000 65536"/>
                <a:gd name="T6" fmla="*/ 0 w 805"/>
                <a:gd name="T7" fmla="*/ 0 h 1"/>
                <a:gd name="T8" fmla="*/ 805 w 8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Freeform 66"/>
            <p:cNvSpPr>
              <a:spLocks/>
            </p:cNvSpPr>
            <p:nvPr/>
          </p:nvSpPr>
          <p:spPr bwMode="auto">
            <a:xfrm>
              <a:off x="3763" y="1386"/>
              <a:ext cx="805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  <a:gd name="T4" fmla="*/ 0 60000 65536"/>
                <a:gd name="T5" fmla="*/ 0 60000 65536"/>
                <a:gd name="T6" fmla="*/ 0 w 805"/>
                <a:gd name="T7" fmla="*/ 0 h 1"/>
                <a:gd name="T8" fmla="*/ 805 w 8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6" name="Group 67"/>
            <p:cNvGrpSpPr>
              <a:grpSpLocks/>
            </p:cNvGrpSpPr>
            <p:nvPr/>
          </p:nvGrpSpPr>
          <p:grpSpPr bwMode="auto">
            <a:xfrm>
              <a:off x="4840" y="1291"/>
              <a:ext cx="426" cy="198"/>
              <a:chOff x="3600" y="219"/>
              <a:chExt cx="360" cy="175"/>
            </a:xfrm>
          </p:grpSpPr>
          <p:sp>
            <p:nvSpPr>
              <p:cNvPr id="49197" name="Oval 6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sp>
            <p:nvSpPr>
              <p:cNvPr id="49198" name="Line 6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9" name="Line 7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0" name="Rectangle 7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latinLnBrk="0" hangingPunct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49201" name="Oval 7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/>
                <a:endParaRPr kumimoji="0" lang="ko-KR" altLang="en-US"/>
              </a:p>
            </p:txBody>
          </p:sp>
          <p:grpSp>
            <p:nvGrpSpPr>
              <p:cNvPr id="49202" name="Group 7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20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8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9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03" name="Group 7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04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5" name="Line 7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6" name="Line 8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77" name="Line 81"/>
            <p:cNvSpPr>
              <a:spLocks noChangeShapeType="1"/>
            </p:cNvSpPr>
            <p:nvPr/>
          </p:nvSpPr>
          <p:spPr bwMode="auto">
            <a:xfrm flipV="1">
              <a:off x="1341" y="1015"/>
              <a:ext cx="39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82"/>
            <p:cNvSpPr>
              <a:spLocks noChangeShapeType="1"/>
            </p:cNvSpPr>
            <p:nvPr/>
          </p:nvSpPr>
          <p:spPr bwMode="auto">
            <a:xfrm flipV="1">
              <a:off x="2497" y="1037"/>
              <a:ext cx="39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83"/>
            <p:cNvSpPr>
              <a:spLocks noChangeShapeType="1"/>
            </p:cNvSpPr>
            <p:nvPr/>
          </p:nvSpPr>
          <p:spPr bwMode="auto">
            <a:xfrm flipV="1">
              <a:off x="3653" y="1059"/>
              <a:ext cx="39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84"/>
            <p:cNvSpPr>
              <a:spLocks noChangeShapeType="1"/>
            </p:cNvSpPr>
            <p:nvPr/>
          </p:nvSpPr>
          <p:spPr bwMode="auto">
            <a:xfrm flipV="1">
              <a:off x="5143" y="1030"/>
              <a:ext cx="39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85"/>
            <p:cNvSpPr>
              <a:spLocks noChangeShapeType="1"/>
            </p:cNvSpPr>
            <p:nvPr/>
          </p:nvSpPr>
          <p:spPr bwMode="auto">
            <a:xfrm>
              <a:off x="5149" y="1503"/>
              <a:ext cx="39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86"/>
            <p:cNvSpPr>
              <a:spLocks noChangeShapeType="1"/>
            </p:cNvSpPr>
            <p:nvPr/>
          </p:nvSpPr>
          <p:spPr bwMode="auto">
            <a:xfrm>
              <a:off x="1348" y="1482"/>
              <a:ext cx="814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Freeform 87"/>
            <p:cNvSpPr>
              <a:spLocks/>
            </p:cNvSpPr>
            <p:nvPr/>
          </p:nvSpPr>
          <p:spPr bwMode="auto">
            <a:xfrm rot="1183889">
              <a:off x="1431" y="1577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Freeform 88"/>
            <p:cNvSpPr>
              <a:spLocks/>
            </p:cNvSpPr>
            <p:nvPr/>
          </p:nvSpPr>
          <p:spPr bwMode="auto">
            <a:xfrm>
              <a:off x="224" y="1252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Freeform 89"/>
            <p:cNvSpPr>
              <a:spLocks/>
            </p:cNvSpPr>
            <p:nvPr/>
          </p:nvSpPr>
          <p:spPr bwMode="auto">
            <a:xfrm>
              <a:off x="2616" y="1244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Freeform 90"/>
            <p:cNvSpPr>
              <a:spLocks/>
            </p:cNvSpPr>
            <p:nvPr/>
          </p:nvSpPr>
          <p:spPr bwMode="auto">
            <a:xfrm>
              <a:off x="3764" y="1237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Freeform 91"/>
            <p:cNvSpPr>
              <a:spLocks/>
            </p:cNvSpPr>
            <p:nvPr/>
          </p:nvSpPr>
          <p:spPr bwMode="auto">
            <a:xfrm rot="-2589433">
              <a:off x="5070" y="881"/>
              <a:ext cx="690" cy="274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0"/>
                <a:gd name="T19" fmla="*/ 0 h 274"/>
                <a:gd name="T20" fmla="*/ 690 w 690"/>
                <a:gd name="T21" fmla="*/ 274 h 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Text Box 92"/>
            <p:cNvSpPr txBox="1">
              <a:spLocks noChangeArrowheads="1"/>
            </p:cNvSpPr>
            <p:nvPr/>
          </p:nvSpPr>
          <p:spPr bwMode="auto">
            <a:xfrm>
              <a:off x="409" y="1219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solidFill>
                    <a:srgbClr val="FF0000"/>
                  </a:solidFill>
                </a:rPr>
                <a:t>w</a:t>
              </a:r>
              <a:endParaRPr kumimoji="0" lang="en-US" altLang="ko-KR"/>
            </a:p>
          </p:txBody>
        </p:sp>
        <p:sp>
          <p:nvSpPr>
            <p:cNvPr id="49189" name="Text Box 93"/>
            <p:cNvSpPr txBox="1">
              <a:spLocks noChangeArrowheads="1"/>
            </p:cNvSpPr>
            <p:nvPr/>
          </p:nvSpPr>
          <p:spPr bwMode="auto">
            <a:xfrm>
              <a:off x="1675" y="1249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solidFill>
                    <a:srgbClr val="FF0000"/>
                  </a:solidFill>
                </a:rPr>
                <a:t>x</a:t>
              </a:r>
              <a:endParaRPr kumimoji="0" lang="en-US" altLang="ko-KR"/>
            </a:p>
          </p:txBody>
        </p:sp>
        <p:sp>
          <p:nvSpPr>
            <p:cNvPr id="49190" name="Text Box 94"/>
            <p:cNvSpPr txBox="1">
              <a:spLocks noChangeArrowheads="1"/>
            </p:cNvSpPr>
            <p:nvPr/>
          </p:nvSpPr>
          <p:spPr bwMode="auto">
            <a:xfrm>
              <a:off x="3948" y="1249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solidFill>
                    <a:srgbClr val="FF0000"/>
                  </a:solidFill>
                </a:rPr>
                <a:t>y</a:t>
              </a:r>
              <a:endParaRPr kumimoji="0" lang="en-US" altLang="ko-KR"/>
            </a:p>
          </p:txBody>
        </p:sp>
        <p:sp>
          <p:nvSpPr>
            <p:cNvPr id="49191" name="Text Box 95"/>
            <p:cNvSpPr txBox="1">
              <a:spLocks noChangeArrowheads="1"/>
            </p:cNvSpPr>
            <p:nvPr/>
          </p:nvSpPr>
          <p:spPr bwMode="auto">
            <a:xfrm>
              <a:off x="5310" y="908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solidFill>
                    <a:srgbClr val="FF0000"/>
                  </a:solidFill>
                </a:rPr>
                <a:t>z</a:t>
              </a:r>
              <a:endParaRPr kumimoji="0" lang="en-US" altLang="ko-KR"/>
            </a:p>
          </p:txBody>
        </p:sp>
        <p:sp>
          <p:nvSpPr>
            <p:cNvPr id="49192" name="Text Box 96"/>
            <p:cNvSpPr txBox="1">
              <a:spLocks noChangeArrowheads="1"/>
            </p:cNvSpPr>
            <p:nvPr/>
          </p:nvSpPr>
          <p:spPr bwMode="auto">
            <a:xfrm>
              <a:off x="1076" y="1448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/>
                <a:t>A</a:t>
              </a:r>
            </a:p>
          </p:txBody>
        </p:sp>
        <p:sp>
          <p:nvSpPr>
            <p:cNvPr id="49193" name="Text Box 97"/>
            <p:cNvSpPr txBox="1">
              <a:spLocks noChangeArrowheads="1"/>
            </p:cNvSpPr>
            <p:nvPr/>
          </p:nvSpPr>
          <p:spPr bwMode="auto">
            <a:xfrm>
              <a:off x="2246" y="19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/>
                <a:t>C</a:t>
              </a:r>
            </a:p>
          </p:txBody>
        </p:sp>
        <p:sp>
          <p:nvSpPr>
            <p:cNvPr id="49194" name="Text Box 98"/>
            <p:cNvSpPr txBox="1">
              <a:spLocks noChangeArrowheads="1"/>
            </p:cNvSpPr>
            <p:nvPr/>
          </p:nvSpPr>
          <p:spPr bwMode="auto">
            <a:xfrm>
              <a:off x="2245" y="146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/>
                <a:t>D</a:t>
              </a:r>
            </a:p>
          </p:txBody>
        </p:sp>
        <p:sp>
          <p:nvSpPr>
            <p:cNvPr id="49195" name="Text Box 99"/>
            <p:cNvSpPr txBox="1">
              <a:spLocks noChangeArrowheads="1"/>
            </p:cNvSpPr>
            <p:nvPr/>
          </p:nvSpPr>
          <p:spPr bwMode="auto">
            <a:xfrm>
              <a:off x="3401" y="1485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400"/>
                <a:t>B</a:t>
              </a:r>
            </a:p>
          </p:txBody>
        </p:sp>
        <p:sp>
          <p:nvSpPr>
            <p:cNvPr id="49196" name="Line 100"/>
            <p:cNvSpPr>
              <a:spLocks noChangeShapeType="1"/>
            </p:cNvSpPr>
            <p:nvPr/>
          </p:nvSpPr>
          <p:spPr bwMode="auto">
            <a:xfrm>
              <a:off x="2592" y="1923"/>
              <a:ext cx="477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0" name="Text Box 101"/>
          <p:cNvSpPr txBox="1">
            <a:spLocks noChangeArrowheads="1"/>
          </p:cNvSpPr>
          <p:nvPr/>
        </p:nvSpPr>
        <p:spPr bwMode="auto">
          <a:xfrm>
            <a:off x="298450" y="1049338"/>
            <a:ext cx="2308225" cy="12509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latinLnBrk="0" hangingPunct="0"/>
            <a:r>
              <a:rPr kumimoji="0" lang="en-US" altLang="ko-KR" sz="1600" b="1">
                <a:solidFill>
                  <a:schemeClr val="accent2"/>
                </a:solidFill>
              </a:rPr>
              <a:t> Dest     Next  hops</a:t>
            </a:r>
          </a:p>
          <a:p>
            <a:pPr eaLnBrk="0" latinLnBrk="0" hangingPunct="0"/>
            <a:r>
              <a:rPr kumimoji="0" lang="en-US" altLang="ko-KR" sz="1600" b="1"/>
              <a:t>   </a:t>
            </a:r>
            <a:r>
              <a:rPr kumimoji="0" lang="en-US" altLang="ko-KR" sz="1600" b="1">
                <a:solidFill>
                  <a:srgbClr val="FF0000"/>
                </a:solidFill>
              </a:rPr>
              <a:t>w</a:t>
            </a:r>
            <a:r>
              <a:rPr kumimoji="0" lang="en-US" altLang="ko-KR" sz="1600" b="1"/>
              <a:t>	  -     1</a:t>
            </a:r>
          </a:p>
          <a:p>
            <a:pPr eaLnBrk="0" latinLnBrk="0" hangingPunct="0"/>
            <a:r>
              <a:rPr kumimoji="0" lang="en-US" altLang="ko-KR" sz="1600" b="1"/>
              <a:t>   </a:t>
            </a:r>
            <a:r>
              <a:rPr kumimoji="0" lang="en-US" altLang="ko-KR" sz="1600" b="1">
                <a:solidFill>
                  <a:srgbClr val="FF0000"/>
                </a:solidFill>
              </a:rPr>
              <a:t>x</a:t>
            </a:r>
            <a:r>
              <a:rPr kumimoji="0" lang="en-US" altLang="ko-KR" sz="1600" b="1"/>
              <a:t>	  -     1</a:t>
            </a:r>
          </a:p>
          <a:p>
            <a:pPr eaLnBrk="0" latinLnBrk="0" hangingPunct="0"/>
            <a:r>
              <a:rPr kumimoji="0" lang="en-US" altLang="ko-KR" sz="1600" b="1">
                <a:solidFill>
                  <a:srgbClr val="FF0000"/>
                </a:solidFill>
              </a:rPr>
              <a:t>   z</a:t>
            </a:r>
            <a:r>
              <a:rPr kumimoji="0" lang="en-US" altLang="ko-KR" sz="1600" b="1"/>
              <a:t>	  C     4</a:t>
            </a:r>
          </a:p>
          <a:p>
            <a:pPr eaLnBrk="0" latinLnBrk="0" hangingPunct="0"/>
            <a:r>
              <a:rPr kumimoji="0" lang="en-US" altLang="ko-KR" sz="1600" b="1"/>
              <a:t>   ….	  …    ...</a:t>
            </a:r>
          </a:p>
        </p:txBody>
      </p:sp>
      <p:sp>
        <p:nvSpPr>
          <p:cNvPr id="49161" name="Text Box 102"/>
          <p:cNvSpPr txBox="1">
            <a:spLocks noChangeArrowheads="1"/>
          </p:cNvSpPr>
          <p:nvPr/>
        </p:nvSpPr>
        <p:spPr bwMode="auto">
          <a:xfrm>
            <a:off x="3048000" y="1103313"/>
            <a:ext cx="1952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1">
                <a:solidFill>
                  <a:schemeClr val="accent2"/>
                </a:solidFill>
              </a:rPr>
              <a:t>Advertisement</a:t>
            </a:r>
          </a:p>
          <a:p>
            <a:pPr eaLnBrk="0" latinLnBrk="0" hangingPunct="0"/>
            <a:r>
              <a:rPr kumimoji="0" lang="en-US" altLang="ko-KR" sz="2000" b="1">
                <a:solidFill>
                  <a:schemeClr val="accent2"/>
                </a:solidFill>
              </a:rPr>
              <a:t>from A to D</a:t>
            </a:r>
            <a:endParaRPr kumimoji="0" lang="en-US" altLang="ko-KR"/>
          </a:p>
        </p:txBody>
      </p:sp>
      <p:sp>
        <p:nvSpPr>
          <p:cNvPr id="49162" name="Line 103"/>
          <p:cNvSpPr>
            <a:spLocks noChangeShapeType="1"/>
          </p:cNvSpPr>
          <p:nvPr/>
        </p:nvSpPr>
        <p:spPr bwMode="auto">
          <a:xfrm flipH="1">
            <a:off x="2649538" y="1452563"/>
            <a:ext cx="33020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Line 104"/>
          <p:cNvSpPr>
            <a:spLocks noChangeShapeType="1"/>
          </p:cNvSpPr>
          <p:nvPr/>
        </p:nvSpPr>
        <p:spPr bwMode="auto">
          <a:xfrm>
            <a:off x="4140200" y="5249863"/>
            <a:ext cx="3540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05"/>
          <p:cNvSpPr>
            <a:spLocks noChangeShapeType="1"/>
          </p:cNvSpPr>
          <p:nvPr/>
        </p:nvSpPr>
        <p:spPr bwMode="auto">
          <a:xfrm flipV="1">
            <a:off x="4127500" y="5238750"/>
            <a:ext cx="354013" cy="2809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06"/>
          <p:cNvSpPr>
            <a:spLocks noChangeShapeType="1"/>
          </p:cNvSpPr>
          <p:nvPr/>
        </p:nvSpPr>
        <p:spPr bwMode="auto">
          <a:xfrm>
            <a:off x="6880225" y="5267325"/>
            <a:ext cx="3540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07"/>
          <p:cNvSpPr>
            <a:spLocks noChangeShapeType="1"/>
          </p:cNvSpPr>
          <p:nvPr/>
        </p:nvSpPr>
        <p:spPr bwMode="auto">
          <a:xfrm flipV="1">
            <a:off x="6880225" y="5219700"/>
            <a:ext cx="354013" cy="2809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01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E4AC1F94-5962-4398-9520-CDDC300561F1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RIP: Link Failure and Recovery</a:t>
            </a: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ea typeface="굴림" charset="-127"/>
              </a:rPr>
              <a:t>If no advertisement heard after 180 sec (i.e., 3 min) --&gt; neighbor/link declared dead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routes via neighbor invalidated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new advertisements sent to neighbors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neighbors in turn send out new advertisements (if tables changed)</a:t>
            </a:r>
          </a:p>
          <a:p>
            <a:pPr lvl="1"/>
            <a:r>
              <a:rPr lang="en-US" altLang="ko-KR" dirty="0" smtClean="0">
                <a:ea typeface="굴림" charset="-127"/>
              </a:rPr>
              <a:t>link failure info propagates to entire net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  <a:ea typeface="굴림" charset="-127"/>
              </a:rPr>
              <a:t>poison reverse</a:t>
            </a:r>
            <a:r>
              <a:rPr lang="en-US" altLang="ko-KR" dirty="0" smtClean="0">
                <a:ea typeface="굴림" charset="-127"/>
              </a:rPr>
              <a:t> used to prevent ping-pong loops (</a:t>
            </a:r>
            <a:r>
              <a:rPr lang="en-US" altLang="ko-KR" dirty="0" smtClean="0">
                <a:solidFill>
                  <a:schemeClr val="accent2"/>
                </a:solidFill>
                <a:ea typeface="굴림" charset="-127"/>
              </a:rPr>
              <a:t>infinite distance = 16 hops</a:t>
            </a:r>
            <a:r>
              <a:rPr lang="en-US" altLang="ko-KR" dirty="0" smtClean="0"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09625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Timers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533400" y="1062038"/>
            <a:ext cx="7772400" cy="5186362"/>
          </a:xfrm>
        </p:spPr>
        <p:txBody>
          <a:bodyPr/>
          <a:lstStyle/>
          <a:p>
            <a:pPr marL="609600" indent="-609600"/>
            <a:r>
              <a:rPr lang="en-US" altLang="zh-CN" sz="2400" smtClean="0">
                <a:ea typeface="宋体" charset="-122"/>
              </a:rPr>
              <a:t>Multiple timers for performance regulation</a:t>
            </a:r>
          </a:p>
          <a:p>
            <a:pPr marL="609600" indent="-609600"/>
            <a:r>
              <a:rPr lang="en-US" altLang="zh-CN" sz="2400" smtClean="0">
                <a:ea typeface="宋体" charset="-122"/>
              </a:rPr>
              <a:t>Each route contains the following timers.</a:t>
            </a:r>
          </a:p>
          <a:p>
            <a:pPr marL="990600" lvl="1" indent="-533400"/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Routing-update timer.       </a:t>
            </a:r>
            <a:r>
              <a:rPr lang="en-US" altLang="zh-CN" smtClean="0">
                <a:ea typeface="宋体" charset="-122"/>
              </a:rPr>
              <a:t>–--- 30 Seconds</a:t>
            </a:r>
          </a:p>
          <a:p>
            <a:pPr marL="1371600" lvl="2" indent="-457200"/>
            <a:r>
              <a:rPr lang="en-US" altLang="zh-CN" i="1" smtClean="0">
                <a:ea typeface="宋体" charset="-122"/>
              </a:rPr>
              <a:t>Every 30 seconds, the output process is instructed to generate a complete response to every neighboring router/gateway.</a:t>
            </a:r>
          </a:p>
          <a:p>
            <a:pPr marL="1371600" lvl="2" indent="-457200"/>
            <a:r>
              <a:rPr lang="en-US" altLang="zh-CN" i="1" smtClean="0">
                <a:ea typeface="宋体" charset="-122"/>
              </a:rPr>
              <a:t>30 seconds updates are triggered by a clock not affected system load or service.</a:t>
            </a:r>
          </a:p>
          <a:p>
            <a:pPr marL="1371600" lvl="2" indent="-457200"/>
            <a:r>
              <a:rPr lang="en-US" altLang="zh-CN" i="1" smtClean="0">
                <a:ea typeface="宋体" charset="-122"/>
              </a:rPr>
              <a:t>To prevent collisions – 30 second timer offset by addition of a small random time.</a:t>
            </a:r>
          </a:p>
          <a:p>
            <a:pPr marL="990600" lvl="1" indent="-533400"/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Time out timers</a:t>
            </a:r>
            <a:r>
              <a:rPr lang="en-US" altLang="zh-CN" smtClean="0">
                <a:ea typeface="宋体" charset="-122"/>
              </a:rPr>
              <a:t>. ---- 180  Seconds</a:t>
            </a:r>
          </a:p>
          <a:p>
            <a:pPr marL="1371600" lvl="2" indent="-457200"/>
            <a:r>
              <a:rPr lang="en-US" altLang="zh-CN" i="1" smtClean="0">
                <a:ea typeface="宋体" charset="-122"/>
              </a:rPr>
              <a:t>Set route metric to 16 (Infinity); notify neighbors</a:t>
            </a:r>
          </a:p>
          <a:p>
            <a:pPr marL="990600" lvl="1" indent="-533400"/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Garbage collection timer. </a:t>
            </a:r>
            <a:r>
              <a:rPr lang="en-US" altLang="zh-CN" smtClean="0">
                <a:ea typeface="宋体" charset="-122"/>
              </a:rPr>
              <a:t>---- 120 Seconds</a:t>
            </a:r>
          </a:p>
          <a:p>
            <a:pPr marL="1371600" lvl="2" indent="-457200"/>
            <a:r>
              <a:rPr lang="en-US" altLang="zh-CN" i="1" smtClean="0">
                <a:ea typeface="宋体" charset="-122"/>
              </a:rPr>
              <a:t>Route is deleted from routing table; notify neighbors</a:t>
            </a:r>
          </a:p>
          <a:p>
            <a:pPr marL="1371600" lvl="2" indent="-457200"/>
            <a:endParaRPr lang="en-US" altLang="zh-CN" i="1" smtClean="0">
              <a:ea typeface="宋体" charset="-122"/>
            </a:endParaRPr>
          </a:p>
          <a:p>
            <a:pPr marL="1371600" lvl="2" indent="-457200">
              <a:buFontTx/>
              <a:buNone/>
            </a:pPr>
            <a:endParaRPr lang="en-US" altLang="zh-CN" i="1" smtClean="0">
              <a:ea typeface="宋体" charset="-122"/>
            </a:endParaRPr>
          </a:p>
          <a:p>
            <a:pPr marL="609600" indent="-609600"/>
            <a:endParaRPr lang="zh-CN" altLang="en-US" smtClean="0">
              <a:ea typeface="宋体" charset="-122"/>
            </a:endParaRPr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BB00B960-6183-4CFA-AB11-046EA78B3A2D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955C245D-2F0F-4FE5-98C5-0764705416E8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9625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Routing Algorithm classification (2)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4038" y="1011238"/>
            <a:ext cx="8413750" cy="5257800"/>
          </a:xfrm>
        </p:spPr>
        <p:txBody>
          <a:bodyPr/>
          <a:lstStyle/>
          <a:p>
            <a:pPr>
              <a:spcAft>
                <a:spcPts val="600"/>
              </a:spcAft>
              <a:buFont typeface="ZapfDingbats" pitchFamily="82" charset="2"/>
              <a:buNone/>
            </a:pPr>
            <a:r>
              <a:rPr lang="en-US" altLang="ko-KR" smtClean="0">
                <a:solidFill>
                  <a:srgbClr val="FF0000"/>
                </a:solidFill>
                <a:ea typeface="굴림" charset="-127"/>
              </a:rPr>
              <a:t>Static or dynamic?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chemeClr val="accent2"/>
                </a:solidFill>
                <a:ea typeface="굴림" charset="-127"/>
              </a:rPr>
              <a:t>Static:</a:t>
            </a:r>
            <a:r>
              <a:rPr lang="en-US" altLang="ko-KR" sz="2400" u="sng" smtClean="0">
                <a:ea typeface="굴림" charset="-127"/>
              </a:rPr>
              <a:t> </a:t>
            </a:r>
          </a:p>
          <a:p>
            <a:r>
              <a:rPr lang="en-US" altLang="ko-KR" sz="2400" smtClean="0">
                <a:ea typeface="굴림" charset="-127"/>
              </a:rPr>
              <a:t>routes </a:t>
            </a:r>
            <a:r>
              <a:rPr lang="en-US" altLang="ko-KR" sz="2400" smtClean="0">
                <a:solidFill>
                  <a:schemeClr val="accent2"/>
                </a:solidFill>
                <a:ea typeface="굴림" charset="-127"/>
              </a:rPr>
              <a:t>change slowly </a:t>
            </a:r>
            <a:r>
              <a:rPr lang="en-US" altLang="ko-KR" sz="2400" smtClean="0">
                <a:ea typeface="굴림" charset="-127"/>
              </a:rPr>
              <a:t>over time, often as a result of human intervention</a:t>
            </a:r>
          </a:p>
          <a:p>
            <a:r>
              <a:rPr lang="en-US" altLang="zh-CN" sz="2400" smtClean="0">
                <a:ea typeface="宋体" charset="-122"/>
              </a:rPr>
              <a:t>fixes routes at boot time</a:t>
            </a:r>
          </a:p>
          <a:p>
            <a:pPr>
              <a:spcAft>
                <a:spcPts val="600"/>
              </a:spcAft>
            </a:pPr>
            <a:r>
              <a:rPr lang="en-US" altLang="zh-CN" sz="2400" smtClean="0">
                <a:ea typeface="宋体" charset="-122"/>
              </a:rPr>
              <a:t>useful 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only for simplest cases</a:t>
            </a:r>
            <a:endParaRPr lang="en-US" altLang="ko-KR" sz="2400" smtClean="0">
              <a:solidFill>
                <a:schemeClr val="accent2"/>
              </a:solidFill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chemeClr val="accent2"/>
                </a:solidFill>
                <a:ea typeface="굴림" charset="-127"/>
              </a:rPr>
              <a:t>Dynamic:</a:t>
            </a:r>
            <a:r>
              <a:rPr lang="en-US" altLang="ko-KR" sz="2400" u="sng" smtClean="0">
                <a:ea typeface="굴림" charset="-127"/>
              </a:rPr>
              <a:t> </a:t>
            </a:r>
          </a:p>
          <a:p>
            <a:r>
              <a:rPr lang="en-US" altLang="ko-KR" sz="2400" smtClean="0">
                <a:ea typeface="굴림" charset="-127"/>
              </a:rPr>
              <a:t>routes </a:t>
            </a:r>
            <a:r>
              <a:rPr lang="en-US" altLang="ko-KR" sz="2400" smtClean="0">
                <a:solidFill>
                  <a:schemeClr val="accent2"/>
                </a:solidFill>
                <a:ea typeface="굴림" charset="-127"/>
              </a:rPr>
              <a:t>change more quickly</a:t>
            </a:r>
          </a:p>
          <a:p>
            <a:pPr lvl="1"/>
            <a:r>
              <a:rPr lang="en-US" altLang="ko-KR" sz="2000" smtClean="0">
                <a:ea typeface="굴림" charset="-127"/>
              </a:rPr>
              <a:t>periodic update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in response to topology or link cost changes</a:t>
            </a:r>
            <a:endParaRPr lang="en-US" altLang="zh-CN" sz="2000" smtClean="0">
              <a:ea typeface="宋体" charset="-122"/>
            </a:endParaRPr>
          </a:p>
          <a:p>
            <a:r>
              <a:rPr lang="en-US" altLang="zh-CN" sz="2400" smtClean="0">
                <a:ea typeface="宋体" charset="-122"/>
              </a:rPr>
              <a:t>table initialized at boot time</a:t>
            </a:r>
          </a:p>
          <a:p>
            <a:r>
              <a:rPr lang="en-US" altLang="zh-CN" sz="2400" smtClean="0">
                <a:ea typeface="宋体" charset="-122"/>
              </a:rPr>
              <a:t>necessary 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in large internets</a:t>
            </a:r>
            <a:endParaRPr lang="en-US" altLang="ko-KR" sz="2400" smtClean="0">
              <a:solidFill>
                <a:schemeClr val="accent2"/>
              </a:solidFill>
              <a:ea typeface="굴림" charset="-127"/>
            </a:endParaRPr>
          </a:p>
          <a:p>
            <a:pPr lvl="1">
              <a:buFont typeface="ZapfDingbats" pitchFamily="82" charset="2"/>
              <a:buNone/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88300" cy="1143000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Disadvantages of RIP hop counts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7825" cy="4648200"/>
          </a:xfrm>
        </p:spPr>
        <p:txBody>
          <a:bodyPr/>
          <a:lstStyle/>
          <a:p>
            <a:r>
              <a:rPr lang="en-GB" altLang="zh-CN" sz="2400" dirty="0" smtClean="0">
                <a:solidFill>
                  <a:srgbClr val="2D2DB9"/>
                </a:solidFill>
                <a:ea typeface="宋体" charset="-122"/>
              </a:rPr>
              <a:t>Hop counts provide a crude measure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does not always yield optimal routes with least delay or highest capacity </a:t>
            </a:r>
          </a:p>
          <a:p>
            <a:pPr lvl="2"/>
            <a:r>
              <a:rPr lang="en-GB" altLang="zh-CN" sz="1600" dirty="0" smtClean="0">
                <a:ea typeface="宋体" charset="-122"/>
              </a:rPr>
              <a:t>E.g., a path with hop count 3 crossing three Ethernets may be much faster than a path with hop count 2 crossing two satellite connections</a:t>
            </a:r>
          </a:p>
          <a:p>
            <a:pPr lvl="1">
              <a:spcAft>
                <a:spcPts val="600"/>
              </a:spcAft>
            </a:pPr>
            <a:r>
              <a:rPr lang="en-GB" altLang="zh-CN" sz="2000" dirty="0" smtClean="0">
                <a:ea typeface="宋体" charset="-122"/>
              </a:rPr>
              <a:t>makes relatively static routing (not respond to load changes)</a:t>
            </a:r>
          </a:p>
          <a:p>
            <a:r>
              <a:rPr lang="en-GB" altLang="zh-CN" sz="2400" dirty="0" smtClean="0">
                <a:solidFill>
                  <a:srgbClr val="2D2DB9"/>
                </a:solidFill>
                <a:ea typeface="宋体" charset="-122"/>
              </a:rPr>
              <a:t>Using RIP as an IGP limits routing in two ways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Hop-count metric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Limit on network span restricts the size of the internet</a:t>
            </a:r>
          </a:p>
          <a:p>
            <a:pPr lvl="2"/>
            <a:r>
              <a:rPr lang="en-GB" altLang="zh-CN" sz="1600" dirty="0" smtClean="0">
                <a:ea typeface="宋体" charset="-122"/>
              </a:rPr>
              <a:t>Neither a limit on the total number of routers nor a limit on density</a:t>
            </a:r>
          </a:p>
          <a:p>
            <a:pPr lvl="2"/>
            <a:r>
              <a:rPr lang="en-GB" altLang="zh-CN" sz="1600" dirty="0" smtClean="0">
                <a:ea typeface="宋体" charset="-122"/>
              </a:rPr>
              <a:t>Most campus networks have a small span (hierarchy topology)</a:t>
            </a:r>
          </a:p>
          <a:p>
            <a:pPr lvl="2"/>
            <a:r>
              <a:rPr lang="en-GB" altLang="zh-CN" sz="1600" dirty="0" smtClean="0">
                <a:ea typeface="宋体" charset="-122"/>
              </a:rPr>
              <a:t>The limit affects only large ASs that do not have a hierarchical organization</a:t>
            </a:r>
            <a:endParaRPr lang="zh-CN" altLang="en-US" sz="1600" dirty="0" smtClean="0">
              <a:ea typeface="宋体" charset="-122"/>
            </a:endParaRPr>
          </a:p>
        </p:txBody>
      </p:sp>
      <p:sp>
        <p:nvSpPr>
          <p:cNvPr id="5222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222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93045EE0-E9D3-4100-BEFB-FDF02346C3A1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  <a:ea typeface="宋体" charset="-122"/>
              </a:rPr>
              <a:t>RIP2 - </a:t>
            </a:r>
            <a:r>
              <a:rPr lang="en-US" altLang="zh-CN" dirty="0" smtClean="0">
                <a:latin typeface="+mn-lt"/>
                <a:ea typeface="宋体" charset="-122"/>
              </a:rPr>
              <a:t>Disadvantages</a:t>
            </a:r>
            <a:endParaRPr lang="en-US" altLang="zh-CN" dirty="0">
              <a:latin typeface="+mn-lt"/>
              <a:ea typeface="宋体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smtClean="0">
                <a:ea typeface="宋体" charset="-122"/>
              </a:rPr>
              <a:t>supports generic notion of authentication, but only “password” is defined so far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ZapfDingbats" pitchFamily="82" charset="2"/>
              <a:buNone/>
            </a:pPr>
            <a:r>
              <a:rPr lang="en-US" altLang="zh-CN" sz="2400" smtClean="0">
                <a:ea typeface="宋体" charset="-122"/>
                <a:sym typeface="Wingdings" pitchFamily="2" charset="2"/>
              </a:rPr>
              <a:t>	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  <a:sym typeface="Wingdings" pitchFamily="2" charset="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till not very secure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smtClean="0">
                <a:ea typeface="宋体" charset="-122"/>
              </a:rPr>
              <a:t>packet size increases as the number of networks increases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ZapfDingbats" pitchFamily="82" charset="2"/>
              <a:buNone/>
            </a:pPr>
            <a:r>
              <a:rPr lang="en-US" altLang="zh-CN" sz="2400" smtClean="0">
                <a:ea typeface="宋体" charset="-122"/>
                <a:sym typeface="Wingdings" pitchFamily="2" charset="2"/>
              </a:rPr>
              <a:t>	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not suitable for large networks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smtClean="0">
                <a:ea typeface="宋体" charset="-122"/>
              </a:rPr>
              <a:t>generates 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more protocol traffic </a:t>
            </a:r>
            <a:r>
              <a:rPr lang="en-US" altLang="zh-CN" sz="2400" smtClean="0">
                <a:ea typeface="宋体" charset="-122"/>
              </a:rPr>
              <a:t>than OSPF,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zh-CN" sz="2000" smtClean="0">
                <a:ea typeface="宋体" charset="-122"/>
              </a:rPr>
              <a:t>because it propagates routing information by periodically transmitting the entire routing table to neighbor routers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400" smtClean="0">
                <a:ea typeface="宋体" charset="-122"/>
              </a:rPr>
              <a:t>may be 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slow to adjust </a:t>
            </a:r>
            <a:r>
              <a:rPr lang="en-US" altLang="zh-CN" sz="2400" smtClean="0">
                <a:ea typeface="宋体" charset="-122"/>
              </a:rPr>
              <a:t>for link failures</a:t>
            </a:r>
          </a:p>
          <a:p>
            <a:pPr>
              <a:lnSpc>
                <a:spcPct val="90000"/>
              </a:lnSpc>
              <a:buFont typeface="Symbol" pitchFamily="18" charset="2"/>
              <a:buChar char=""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</p:txBody>
      </p:sp>
      <p:sp>
        <p:nvSpPr>
          <p:cNvPr id="5325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325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8C6BC655-B993-4AD2-8B17-9E7129872F01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  <a:ea typeface="宋体" charset="-122"/>
              </a:rPr>
              <a:t>Solution</a:t>
            </a:r>
            <a:r>
              <a:rPr lang="en-US" altLang="zh-CN" dirty="0" smtClean="0">
                <a:latin typeface="+mn-lt"/>
                <a:ea typeface="宋体" charset="-122"/>
              </a:rPr>
              <a:t>: OSPF </a:t>
            </a:r>
            <a:r>
              <a:rPr lang="en-US" altLang="zh-CN" dirty="0">
                <a:latin typeface="+mn-lt"/>
                <a:ea typeface="宋体" charset="-122"/>
              </a:rPr>
              <a:t>within an AS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Can support fine-grained metrics (vs. RIP)</a:t>
            </a:r>
          </a:p>
          <a:p>
            <a:pPr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Multiple metrics</a:t>
            </a:r>
          </a:p>
          <a:p>
            <a:pPr lvl="1"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Throughput, Delay, Cost, Reliability</a:t>
            </a:r>
          </a:p>
          <a:p>
            <a:pPr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Can compute a different routing table for each metric.</a:t>
            </a:r>
          </a:p>
          <a:p>
            <a:pPr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OSPFv2 supports an extension that allows the metric to be used specified in the packet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5427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3C78DF0C-A714-466A-8157-025D03F4F380}" type="slidenum">
              <a:rPr lang="en-US" altLang="ko-KR" smtClean="0"/>
              <a:pPr/>
              <a:t>52</a:t>
            </a:fld>
            <a:endParaRPr lang="en-US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B747FF5-7E9D-4C05-99C8-7AD7CDD742DC}" type="slidenum">
              <a:rPr lang="en-US" altLang="ko-KR" smtClean="0"/>
              <a:pPr/>
              <a:t>53</a:t>
            </a:fld>
            <a:endParaRPr lang="en-US" altLang="ko-KR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Routing algorithms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63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B3F48A20-00AD-431D-AA32-13AD77111E95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OSPF (Open Shortest Path First)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>
                <a:ea typeface="굴림" charset="-127"/>
              </a:rPr>
              <a:t>“open”: publicly available</a:t>
            </a:r>
            <a:r>
              <a:rPr lang="zh-CN" altLang="en-US" sz="2400" dirty="0" smtClean="0">
                <a:ea typeface="굴림" charset="-127"/>
              </a:rPr>
              <a:t> </a:t>
            </a:r>
            <a:endParaRPr lang="en-US" altLang="zh-CN" sz="2400" dirty="0" smtClean="0">
              <a:ea typeface="굴림" charset="-127"/>
            </a:endParaRPr>
          </a:p>
          <a:p>
            <a:pPr lvl="1">
              <a:defRPr/>
            </a:pPr>
            <a:r>
              <a:rPr lang="en-US" altLang="zh-CN" sz="2000" dirty="0" smtClean="0">
                <a:ea typeface="굴림" charset="-127"/>
              </a:rPr>
              <a:t>vs. </a:t>
            </a:r>
            <a:r>
              <a:rPr lang="en-US" altLang="zh-CN" sz="2000" dirty="0" smtClean="0">
                <a:ea typeface="+mn-ea"/>
                <a:cs typeface="+mn-cs"/>
              </a:rPr>
              <a:t>vendors’ proprietary protocols</a:t>
            </a:r>
            <a:endParaRPr lang="en-US" altLang="ko-KR" sz="2000" dirty="0" smtClean="0">
              <a:ea typeface="굴림" charset="-127"/>
            </a:endParaRPr>
          </a:p>
          <a:p>
            <a:pPr>
              <a:defRPr/>
            </a:pPr>
            <a:r>
              <a:rPr lang="en-US" altLang="ko-KR" sz="2400" dirty="0" smtClean="0">
                <a:ea typeface="굴림" charset="-127"/>
              </a:rPr>
              <a:t>uses Link State algorithm 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LS packet dissemination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topology map at each node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route computation using </a:t>
            </a:r>
            <a:r>
              <a:rPr lang="en-US" altLang="ko-KR" sz="2000" dirty="0" err="1" smtClean="0">
                <a:ea typeface="굴림" charset="-127"/>
              </a:rPr>
              <a:t>Dijkstra’s</a:t>
            </a:r>
            <a:r>
              <a:rPr lang="en-US" altLang="ko-KR" sz="2000" dirty="0" smtClean="0">
                <a:ea typeface="굴림" charset="-127"/>
              </a:rPr>
              <a:t> algorithm</a:t>
            </a:r>
          </a:p>
          <a:p>
            <a:pPr>
              <a:defRPr/>
            </a:pPr>
            <a:r>
              <a:rPr lang="en-US" altLang="ko-KR" sz="2400" dirty="0" smtClean="0">
                <a:ea typeface="굴림" charset="-127"/>
              </a:rPr>
              <a:t>OSPF advertisement carries </a:t>
            </a:r>
            <a:r>
              <a:rPr lang="en-US" altLang="ko-KR" sz="2400" u="sng" dirty="0" smtClean="0">
                <a:ea typeface="굴림" charset="-127"/>
              </a:rPr>
              <a:t>one entry per neighbor router</a:t>
            </a:r>
          </a:p>
          <a:p>
            <a:pPr>
              <a:defRPr/>
            </a:pPr>
            <a:r>
              <a:rPr lang="en-US" altLang="zh-CN" sz="2400" dirty="0" smtClean="0"/>
              <a:t>Permits hierarchical topology</a:t>
            </a:r>
            <a:endParaRPr lang="en-US" altLang="ko-KR" sz="2400" dirty="0" smtClean="0">
              <a:ea typeface="굴림" charset="-127"/>
            </a:endParaRPr>
          </a:p>
          <a:p>
            <a:pPr>
              <a:defRPr/>
            </a:pPr>
            <a:r>
              <a:rPr lang="en-US" altLang="ko-KR" sz="2400" dirty="0" smtClean="0">
                <a:ea typeface="굴림" charset="-127"/>
              </a:rPr>
              <a:t>advertisements disseminated to 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entire</a:t>
            </a:r>
            <a:r>
              <a:rPr lang="en-US" altLang="ko-KR" sz="2400" dirty="0" smtClean="0">
                <a:ea typeface="굴림" charset="-127"/>
              </a:rPr>
              <a:t> AS (via flooding)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carried in </a:t>
            </a:r>
            <a:r>
              <a:rPr lang="en-US" altLang="ko-KR" sz="2000" dirty="0" smtClean="0">
                <a:solidFill>
                  <a:schemeClr val="accent2"/>
                </a:solidFill>
                <a:ea typeface="굴림" charset="-127"/>
              </a:rPr>
              <a:t>OSPF messages directly over IP </a:t>
            </a:r>
            <a:r>
              <a:rPr lang="en-US" altLang="ko-KR" sz="2000" dirty="0" smtClean="0">
                <a:ea typeface="굴림" charset="-127"/>
              </a:rPr>
              <a:t>(rather than TCP or UDP</a:t>
            </a:r>
            <a:endParaRPr lang="en-US" altLang="ko-KR" sz="28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Development History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533400" y="2667000"/>
            <a:ext cx="8077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7724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6764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28956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410200" y="2590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286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1987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4478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1989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70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1991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8862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1993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1816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1995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3246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1997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7543800" y="2057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1999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52400" y="3048000"/>
            <a:ext cx="1447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 Group formed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8382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219200" y="42672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OSPFv1 published RFC 1131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2057400" y="26670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743200" y="3048000"/>
            <a:ext cx="1025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OSPFv2 published RFC 1247</a:t>
            </a: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3528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3352800" y="5562600"/>
            <a:ext cx="1503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Becomes       recommended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962400" y="2667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5105400" y="3048000"/>
            <a:ext cx="1600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Cryptographic authentication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2578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876800" y="3733800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Point-to-multipoint interfaces</a:t>
            </a: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4953000" y="2667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4572000" y="441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MOSPF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4800600" y="2667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4267200" y="4800600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OSPFv2 update RFC 1583</a:t>
            </a:r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4495800" y="26670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4343400" y="1676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CIDR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4572000" y="2057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6400800" y="4572000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OSPFv2 update RFC 2178</a:t>
            </a: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7010400" y="2667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7162800" y="3810000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OSPFv2 update RFC 2328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7543800" y="26670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7924800" y="30480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OSPFv3 RFC 2740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8305800" y="2667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73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24BEB7D-F9B3-4255-A7E6-CE191A712E42}" type="slidenum">
              <a:rPr lang="en-US" altLang="ko-KR" smtClean="0"/>
              <a:pPr/>
              <a:t>55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Motivation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smtClean="0">
                <a:ea typeface="宋体" charset="-122"/>
              </a:rPr>
              <a:t>Original IGP used RIP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>
                <a:ea typeface="宋体" charset="-122"/>
              </a:rPr>
              <a:t>Based on Distance Vector Algorithm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>
                <a:ea typeface="宋体" charset="-122"/>
              </a:rPr>
              <a:t>Worked well in small systems</a:t>
            </a:r>
          </a:p>
          <a:p>
            <a:pPr lvl="1">
              <a:lnSpc>
                <a:spcPct val="110000"/>
              </a:lnSpc>
            </a:pPr>
            <a:r>
              <a:rPr lang="en-US" altLang="zh-CN" sz="2000" smtClean="0">
                <a:ea typeface="宋体" charset="-122"/>
              </a:rPr>
              <a:t>Hop count limit of 15</a:t>
            </a:r>
          </a:p>
          <a:p>
            <a:r>
              <a:rPr lang="en-US" altLang="zh-CN" sz="2400" smtClean="0">
                <a:ea typeface="宋体" charset="-122"/>
              </a:rPr>
              <a:t>Suffered from problems of Distance Vector Protocol</a:t>
            </a:r>
          </a:p>
          <a:p>
            <a:pPr lvl="1"/>
            <a:r>
              <a:rPr lang="en-US" altLang="zh-CN" sz="2000" smtClean="0">
                <a:ea typeface="宋体" charset="-122"/>
              </a:rPr>
              <a:t>Count to Infinity Problem</a:t>
            </a:r>
          </a:p>
          <a:p>
            <a:pPr lvl="1"/>
            <a:r>
              <a:rPr lang="en-US" altLang="zh-CN" sz="2000" smtClean="0">
                <a:ea typeface="宋体" charset="-122"/>
              </a:rPr>
              <a:t>Slow Convergence</a:t>
            </a:r>
          </a:p>
          <a:p>
            <a:pPr lvl="1"/>
            <a:r>
              <a:rPr lang="en-US" altLang="zh-CN" sz="2000" smtClean="0">
                <a:ea typeface="宋体" charset="-122"/>
              </a:rPr>
              <a:t>Large update packets</a:t>
            </a:r>
          </a:p>
          <a:p>
            <a:pPr lvl="1"/>
            <a:r>
              <a:rPr lang="en-US" altLang="zh-CN" sz="2000" smtClean="0">
                <a:ea typeface="宋体" charset="-122"/>
              </a:rPr>
              <a:t>Slow response to topological changes</a:t>
            </a:r>
          </a:p>
          <a:p>
            <a:r>
              <a:rPr lang="en-US" altLang="zh-CN" sz="2400" smtClean="0">
                <a:ea typeface="宋体" charset="-122"/>
              </a:rPr>
              <a:t>Need for a Link State Protocol</a:t>
            </a:r>
          </a:p>
          <a:p>
            <a:pPr lvl="1">
              <a:lnSpc>
                <a:spcPct val="110000"/>
              </a:lnSpc>
              <a:buFont typeface="ZapfDingbats" pitchFamily="82" charset="2"/>
              <a:buNone/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5837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837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B150176-92BA-4BC1-9C2F-3CD826EEC57D}" type="slidenum">
              <a:rPr lang="en-US" altLang="ko-KR" smtClean="0"/>
              <a:pPr/>
              <a:t>56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990600"/>
          </a:xfrm>
        </p:spPr>
        <p:txBody>
          <a:bodyPr/>
          <a:lstStyle/>
          <a:p>
            <a:r>
              <a:rPr lang="en-US" altLang="zh-CN" sz="3600" smtClean="0">
                <a:ea typeface="宋体" charset="-122"/>
              </a:rPr>
              <a:t>Functional Requirements of OSPF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7775"/>
            <a:ext cx="7772400" cy="5000625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Faster Convergence and less consumption of network resources</a:t>
            </a:r>
          </a:p>
          <a:p>
            <a:r>
              <a:rPr lang="en-US" altLang="zh-CN" sz="2400" dirty="0" smtClean="0">
                <a:ea typeface="宋体" charset="-122"/>
              </a:rPr>
              <a:t>A more descriptive </a:t>
            </a:r>
            <a:r>
              <a:rPr lang="en-US" altLang="zh-CN" sz="2400" dirty="0" smtClean="0">
                <a:solidFill>
                  <a:srgbClr val="F61616"/>
                </a:solidFill>
                <a:ea typeface="宋体" charset="-122"/>
              </a:rPr>
              <a:t>routing metric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Configurable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Value ranges between 1 and 65,535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No restriction on network diameters</a:t>
            </a:r>
          </a:p>
          <a:p>
            <a:r>
              <a:rPr lang="en-US" altLang="zh-CN" sz="2400" dirty="0" smtClean="0">
                <a:ea typeface="宋体" charset="-122"/>
              </a:rPr>
              <a:t>Equal-cost multipath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 way to do load balancing</a:t>
            </a:r>
          </a:p>
          <a:p>
            <a:r>
              <a:rPr lang="en-US" altLang="zh-CN" sz="2400" dirty="0" smtClean="0">
                <a:ea typeface="宋体" charset="-122"/>
              </a:rPr>
              <a:t>Routing Hierarchy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Support large routing domains</a:t>
            </a:r>
          </a:p>
          <a:p>
            <a:r>
              <a:rPr lang="en-US" altLang="zh-CN" sz="2400" dirty="0" smtClean="0">
                <a:ea typeface="宋体" charset="-122"/>
              </a:rPr>
              <a:t>Separate internal and external routes</a:t>
            </a:r>
          </a:p>
          <a:p>
            <a:r>
              <a:rPr lang="en-US" altLang="zh-CN" sz="2400" dirty="0" smtClean="0">
                <a:ea typeface="宋体" charset="-122"/>
              </a:rPr>
              <a:t>Support of </a:t>
            </a:r>
            <a:r>
              <a:rPr lang="en-US" altLang="zh-CN" sz="2400" smtClean="0">
                <a:ea typeface="宋体" charset="-122"/>
              </a:rPr>
              <a:t>flexible sub-netting </a:t>
            </a:r>
            <a:r>
              <a:rPr lang="en-US" altLang="zh-CN" sz="2400" dirty="0" smtClean="0">
                <a:ea typeface="宋体" charset="-122"/>
              </a:rPr>
              <a:t>schemes</a:t>
            </a: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  <p:sp>
        <p:nvSpPr>
          <p:cNvPr id="5939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5939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527C38E-6CB5-4EBA-804B-DD43081EB0BC}" type="slidenum">
              <a:rPr lang="en-US" altLang="ko-KR" smtClean="0"/>
              <a:pPr/>
              <a:t>57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04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5E1AB88-359B-498F-A96E-209CAAE7C6AB}" type="slidenum">
              <a:rPr lang="en-US" altLang="ko-KR" smtClean="0"/>
              <a:pPr/>
              <a:t>58</a:t>
            </a:fld>
            <a:endParaRPr lang="en-US" altLang="ko-KR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84238"/>
          </a:xfrm>
        </p:spPr>
        <p:txBody>
          <a:bodyPr/>
          <a:lstStyle/>
          <a:p>
            <a:r>
              <a:rPr lang="en-US" altLang="ko-KR" sz="3200" smtClean="0">
                <a:ea typeface="굴림" charset="-127"/>
              </a:rPr>
              <a:t>OSPF “advanced” features (not in RIP)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25525"/>
            <a:ext cx="8229600" cy="5527675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security:</a:t>
            </a:r>
            <a:r>
              <a:rPr lang="en-US" altLang="ko-KR" sz="2400" dirty="0" smtClean="0">
                <a:ea typeface="굴림" charset="-127"/>
              </a:rPr>
              <a:t> 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all OSPF messages authenticated using a variety of schemes (to prevent malicious intrusion) 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load balancing</a:t>
            </a:r>
            <a:r>
              <a:rPr lang="en-US" altLang="zh-CN" sz="2400" dirty="0" smtClean="0"/>
              <a:t> across multiple paths, </a:t>
            </a:r>
          </a:p>
          <a:p>
            <a:pPr lvl="1">
              <a:defRPr/>
            </a:pPr>
            <a:r>
              <a:rPr lang="en-US" altLang="zh-CN" sz="2000" dirty="0" smtClean="0">
                <a:ea typeface="+mn-ea"/>
                <a:cs typeface="+mn-cs"/>
              </a:rPr>
              <a:t>i.e., </a:t>
            </a:r>
            <a:r>
              <a:rPr lang="en-US" altLang="ko-KR" sz="2000" dirty="0" smtClean="0">
                <a:ea typeface="굴림" charset="-127"/>
              </a:rPr>
              <a:t>multiple same-cost paths allowed (only one path in RIP)</a:t>
            </a:r>
          </a:p>
          <a:p>
            <a:pPr>
              <a:defRPr/>
            </a:pPr>
            <a:r>
              <a:rPr lang="en-US" altLang="zh-CN" sz="2400" dirty="0" smtClean="0"/>
              <a:t>type of service (</a:t>
            </a:r>
            <a:r>
              <a:rPr lang="en-US" altLang="zh-CN" sz="2400" dirty="0" smtClean="0">
                <a:solidFill>
                  <a:srgbClr val="FF0000"/>
                </a:solidFill>
              </a:rPr>
              <a:t>TOS</a:t>
            </a:r>
            <a:r>
              <a:rPr lang="en-US" altLang="zh-CN" sz="2400" dirty="0" smtClean="0"/>
              <a:t>) routing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For each link, multiple cost metrics for different 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TOS </a:t>
            </a:r>
            <a:r>
              <a:rPr lang="en-US" altLang="ko-KR" sz="2000" dirty="0" smtClean="0">
                <a:ea typeface="굴림" charset="-127"/>
              </a:rPr>
              <a:t>(e.g., satellite link cost set “low” for best effort; high for real time)</a:t>
            </a:r>
          </a:p>
          <a:p>
            <a:pPr>
              <a:defRPr/>
            </a:pPr>
            <a:r>
              <a:rPr lang="en-US" altLang="ko-KR" sz="2400" dirty="0" smtClean="0">
                <a:ea typeface="굴림" charset="-127"/>
              </a:rPr>
              <a:t>integrated </a:t>
            </a:r>
            <a:r>
              <a:rPr lang="en-US" altLang="ko-KR" sz="2400" dirty="0" err="1" smtClean="0">
                <a:solidFill>
                  <a:srgbClr val="FF0000"/>
                </a:solidFill>
                <a:ea typeface="굴림" charset="-127"/>
              </a:rPr>
              <a:t>uni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-</a:t>
            </a:r>
            <a:r>
              <a:rPr lang="en-US" altLang="ko-KR" sz="2400" dirty="0" smtClean="0">
                <a:ea typeface="굴림" charset="-127"/>
              </a:rPr>
              <a:t> and 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multicast</a:t>
            </a:r>
            <a:r>
              <a:rPr lang="en-US" altLang="ko-KR" sz="2400" dirty="0" smtClean="0">
                <a:ea typeface="굴림" charset="-127"/>
              </a:rPr>
              <a:t> support: </a:t>
            </a:r>
          </a:p>
          <a:p>
            <a:pPr lvl="1">
              <a:defRPr/>
            </a:pPr>
            <a:r>
              <a:rPr lang="en-US" altLang="ko-KR" sz="2000" dirty="0" smtClean="0">
                <a:ea typeface="굴림" charset="-127"/>
              </a:rPr>
              <a:t>Multicast OSPF (MOSPF) uses same topology data base as OSPF</a:t>
            </a:r>
          </a:p>
          <a:p>
            <a:pPr>
              <a:defRPr/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hierarchical</a:t>
            </a:r>
            <a:r>
              <a:rPr lang="en-US" altLang="ko-KR" sz="2400" dirty="0" smtClean="0">
                <a:ea typeface="굴림" charset="-127"/>
              </a:rPr>
              <a:t> OSPF in large domains, </a:t>
            </a:r>
            <a:r>
              <a:rPr lang="en-US" altLang="zh-CN" sz="2400" dirty="0" smtClean="0"/>
              <a:t>networks partitioned into subsets called </a:t>
            </a:r>
            <a:r>
              <a:rPr lang="en-US" altLang="zh-CN" sz="2400" i="1" dirty="0" smtClean="0">
                <a:solidFill>
                  <a:schemeClr val="accent6"/>
                </a:solidFill>
              </a:rPr>
              <a:t>areas</a:t>
            </a:r>
          </a:p>
          <a:p>
            <a:pPr lvl="1">
              <a:defRPr/>
            </a:pPr>
            <a:r>
              <a:rPr lang="en-US" altLang="zh-CN" sz="2000" dirty="0" smtClean="0"/>
              <a:t>Each area is self-contained and hidden from outside</a:t>
            </a:r>
          </a:p>
          <a:p>
            <a:pPr>
              <a:defRPr/>
            </a:pPr>
            <a:endParaRPr lang="en-US" altLang="ko-KR" sz="2400" dirty="0" smtClean="0">
              <a:ea typeface="굴림" charset="-127"/>
            </a:endParaRPr>
          </a:p>
          <a:p>
            <a:pPr>
              <a:defRPr/>
            </a:pPr>
            <a:endParaRPr lang="en-US" altLang="ko-KR" sz="24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14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AEA62469-CE53-4786-BDB3-B5B38121AC38}" type="slidenum">
              <a:rPr lang="en-US" altLang="ko-KR" smtClean="0"/>
              <a:pPr/>
              <a:t>59</a:t>
            </a:fld>
            <a:endParaRPr lang="en-US" altLang="ko-KR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Hierarchical OSPF (1)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733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two-level hierarchy:</a:t>
            </a:r>
            <a:r>
              <a:rPr lang="en-US" altLang="ko-KR" sz="2400" smtClean="0">
                <a:ea typeface="굴림" charset="-127"/>
              </a:rPr>
              <a:t> local area, backbone.</a:t>
            </a:r>
          </a:p>
          <a:p>
            <a:pPr lvl="1">
              <a:spcAft>
                <a:spcPts val="600"/>
              </a:spcAft>
            </a:pPr>
            <a:r>
              <a:rPr lang="en-US" altLang="ko-KR" smtClean="0">
                <a:ea typeface="굴림" charset="-127"/>
              </a:rPr>
              <a:t>Link-state advertisements only in area </a:t>
            </a:r>
          </a:p>
          <a:p>
            <a:pPr lvl="1">
              <a:spcAft>
                <a:spcPts val="600"/>
              </a:spcAft>
            </a:pPr>
            <a:r>
              <a:rPr lang="en-US" altLang="ko-KR" smtClean="0">
                <a:ea typeface="굴림" charset="-127"/>
              </a:rPr>
              <a:t>each nodes has detailed area topology; only know direction (shortest path) to nets in other areas.</a:t>
            </a:r>
            <a:endParaRPr lang="en-US" altLang="ko-KR" sz="2000" smtClean="0">
              <a:ea typeface="굴림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2400" i="1" u="sng" smtClean="0">
                <a:solidFill>
                  <a:srgbClr val="FF0000"/>
                </a:solidFill>
                <a:ea typeface="굴림" charset="-127"/>
              </a:rPr>
              <a:t>area border routers:</a:t>
            </a:r>
            <a:r>
              <a:rPr lang="en-US" altLang="ko-KR" sz="2400" b="1" smtClean="0">
                <a:solidFill>
                  <a:schemeClr val="accent2"/>
                </a:solidFill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“summarize” distances to nets in own area, advertise to other Area Border routers.</a:t>
            </a:r>
          </a:p>
          <a:p>
            <a:pPr>
              <a:spcAft>
                <a:spcPts val="600"/>
              </a:spcAft>
            </a:pPr>
            <a:r>
              <a:rPr lang="en-US" altLang="ko-KR" sz="2400" i="1" u="sng" smtClean="0">
                <a:solidFill>
                  <a:srgbClr val="FF0000"/>
                </a:solidFill>
                <a:ea typeface="굴림" charset="-127"/>
              </a:rPr>
              <a:t>backbone routers:</a:t>
            </a:r>
            <a:r>
              <a:rPr lang="en-US" altLang="ko-KR" sz="2400" smtClean="0">
                <a:ea typeface="굴림" charset="-127"/>
              </a:rPr>
              <a:t> run OSPF routing limited to backbone.</a:t>
            </a:r>
          </a:p>
          <a:p>
            <a:pPr>
              <a:spcAft>
                <a:spcPts val="600"/>
              </a:spcAft>
            </a:pPr>
            <a:r>
              <a:rPr lang="en-US" altLang="ko-KR" sz="2400" i="1" u="sng" smtClean="0">
                <a:solidFill>
                  <a:srgbClr val="FF0000"/>
                </a:solidFill>
                <a:ea typeface="굴림" charset="-127"/>
              </a:rPr>
              <a:t>boundary routers:</a:t>
            </a:r>
            <a:r>
              <a:rPr lang="en-US" altLang="ko-KR" sz="2400" smtClean="0">
                <a:ea typeface="굴림" charset="-127"/>
              </a:rPr>
              <a:t> connect to other AS’s.</a:t>
            </a:r>
            <a:endParaRPr lang="en-US" altLang="ko-KR" sz="2000" smtClean="0">
              <a:ea typeface="굴림" charset="-127"/>
            </a:endParaRPr>
          </a:p>
          <a:p>
            <a:pPr>
              <a:spcAft>
                <a:spcPts val="600"/>
              </a:spcAft>
            </a:pPr>
            <a:endParaRPr lang="en-US" altLang="ko-KR" sz="20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1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448AC29-1111-480C-AA68-5BB1412ED155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9625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Routing Algorithm classification (3)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92138" y="1160463"/>
            <a:ext cx="815657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kumimoji="0" lang="en-US" altLang="ko-KR" sz="2800" kern="0" dirty="0">
                <a:solidFill>
                  <a:srgbClr val="FF0000"/>
                </a:solidFill>
                <a:latin typeface="+mn-lt"/>
              </a:rPr>
              <a:t>Load-sensitive or load-insensitive?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GB" altLang="ko-KR" sz="2400" u="sng" kern="0" dirty="0">
                <a:solidFill>
                  <a:schemeClr val="accent6"/>
                </a:solidFill>
                <a:latin typeface="+mn-lt"/>
              </a:rPr>
              <a:t>Load-sensitive:</a:t>
            </a:r>
            <a:endParaRPr kumimoji="0" lang="en-US" altLang="ko-KR" sz="2400" u="sng" kern="0" dirty="0">
              <a:solidFill>
                <a:schemeClr val="accent6"/>
              </a:solidFill>
              <a:latin typeface="+mn-lt"/>
            </a:endParaRP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Link costs vary dynamically to reflect congestion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A routing algorithm will tend to choose routes around the link with a high cost</a:t>
            </a:r>
          </a:p>
          <a:p>
            <a:pPr marL="800100" lvl="1" indent="-342900" eaLnBrk="0" latinLnBrk="0" hangingPunct="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l"/>
              <a:defRPr/>
            </a:pPr>
            <a:r>
              <a:rPr kumimoji="0" lang="en-US" altLang="ko-KR" sz="2000" kern="0" dirty="0">
                <a:latin typeface="+mn-lt"/>
              </a:rPr>
              <a:t>e.g., early </a:t>
            </a:r>
            <a:r>
              <a:rPr kumimoji="0" lang="en-US" altLang="ko-KR" sz="2000" kern="0" dirty="0" err="1">
                <a:latin typeface="+mn-lt"/>
              </a:rPr>
              <a:t>ARPAnet</a:t>
            </a:r>
            <a:r>
              <a:rPr kumimoji="0" lang="en-US" altLang="ko-KR" sz="2000" kern="0" dirty="0">
                <a:latin typeface="+mn-lt"/>
              </a:rPr>
              <a:t> routing encountered many difficulties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GB" altLang="ko-KR" sz="2400" u="sng" kern="0" dirty="0">
                <a:solidFill>
                  <a:schemeClr val="accent6"/>
                </a:solidFill>
                <a:latin typeface="+mn-lt"/>
              </a:rPr>
              <a:t>Load-insensitive:</a:t>
            </a:r>
            <a:endParaRPr kumimoji="0" lang="en-US" altLang="ko-KR" sz="2400" u="sng" kern="0" dirty="0">
              <a:solidFill>
                <a:schemeClr val="accent6"/>
              </a:solidFill>
              <a:latin typeface="+mn-lt"/>
            </a:endParaRP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solidFill>
                  <a:srgbClr val="FF0000"/>
                </a:solidFill>
                <a:latin typeface="+mn-lt"/>
              </a:rPr>
              <a:t>today's</a:t>
            </a:r>
            <a:r>
              <a:rPr kumimoji="0" lang="en-US" altLang="ko-KR" sz="2400" kern="0" dirty="0">
                <a:latin typeface="+mn-lt"/>
              </a:rPr>
              <a:t> Internet routing </a:t>
            </a:r>
            <a:r>
              <a:rPr kumimoji="0" lang="en-US" altLang="ko-KR" sz="2400" kern="0" dirty="0">
                <a:solidFill>
                  <a:srgbClr val="FF0000"/>
                </a:solidFill>
                <a:latin typeface="+mn-lt"/>
              </a:rPr>
              <a:t>algorithms </a:t>
            </a:r>
            <a:r>
              <a:rPr kumimoji="0" lang="en-US" altLang="ko-KR" sz="2400" kern="0" dirty="0">
                <a:latin typeface="+mn-lt"/>
              </a:rPr>
              <a:t> 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en-US" altLang="ko-KR" sz="2400" kern="0" dirty="0">
                <a:latin typeface="+mn-lt"/>
              </a:rPr>
              <a:t>a link's cost does not explicitly reflect its current (or recent past) level of congestion</a:t>
            </a:r>
          </a:p>
          <a:p>
            <a:pPr marL="800100" lvl="1" indent="-342900"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l"/>
              <a:defRPr/>
            </a:pPr>
            <a:r>
              <a:rPr kumimoji="0" lang="en-GB" altLang="ko-KR" sz="2000" kern="0" dirty="0">
                <a:latin typeface="+mn-lt"/>
              </a:rPr>
              <a:t>e.g., RIP, OSPF, BGP</a:t>
            </a:r>
            <a:endParaRPr kumimoji="0" lang="en-US" altLang="ko-KR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24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7422FD4-817C-4DFF-B042-9A673F642C1E}" type="slidenum">
              <a:rPr lang="en-US" altLang="ko-KR" smtClean="0"/>
              <a:pPr/>
              <a:t>60</a:t>
            </a:fld>
            <a:endParaRPr lang="en-US" altLang="ko-KR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44525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Hierarchical OSPF (2)</a:t>
            </a:r>
            <a:endParaRPr lang="en-US" altLang="ko-KR" smtClean="0">
              <a:ea typeface="굴림" charset="-127"/>
            </a:endParaRPr>
          </a:p>
        </p:txBody>
      </p:sp>
      <p:pic>
        <p:nvPicPr>
          <p:cNvPr id="62469" name="Picture 3" descr="04-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341438"/>
            <a:ext cx="7315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0" y="1398588"/>
            <a:ext cx="2881313" cy="8620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Backbone     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Area1 Area2 Area3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0" y="2306638"/>
            <a:ext cx="2771775" cy="1768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Internal Routers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Area Border Routers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Backbone Routers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AS Border Routers</a:t>
            </a:r>
          </a:p>
        </p:txBody>
      </p:sp>
      <p:sp>
        <p:nvSpPr>
          <p:cNvPr id="62472" name="TextBox 7"/>
          <p:cNvSpPr txBox="1">
            <a:spLocks noChangeArrowheads="1"/>
          </p:cNvSpPr>
          <p:nvPr/>
        </p:nvSpPr>
        <p:spPr bwMode="auto">
          <a:xfrm>
            <a:off x="3559175" y="13589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AS1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5883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Two different areas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349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14F07FF4-872E-4CC0-ACA9-998777F974D8}" type="slidenum">
              <a:rPr lang="en-US" altLang="ko-KR" smtClean="0"/>
              <a:pPr/>
              <a:t>61</a:t>
            </a:fld>
            <a:endParaRPr lang="en-US" altLang="ko-KR" smtClean="0"/>
          </a:p>
        </p:txBody>
      </p:sp>
      <p:grpSp>
        <p:nvGrpSpPr>
          <p:cNvPr id="63493" name="Group 2"/>
          <p:cNvGrpSpPr>
            <a:grpSpLocks/>
          </p:cNvGrpSpPr>
          <p:nvPr/>
        </p:nvGrpSpPr>
        <p:grpSpPr bwMode="auto">
          <a:xfrm>
            <a:off x="125413" y="2476500"/>
            <a:ext cx="8861425" cy="3760788"/>
            <a:chOff x="79" y="1560"/>
            <a:chExt cx="5582" cy="2369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79" y="1570"/>
              <a:ext cx="5582" cy="235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645" name="Text Box 4"/>
            <p:cNvSpPr txBox="1">
              <a:spLocks noChangeArrowheads="1"/>
            </p:cNvSpPr>
            <p:nvPr/>
          </p:nvSpPr>
          <p:spPr bwMode="auto">
            <a:xfrm>
              <a:off x="247" y="1560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333399"/>
                  </a:solidFill>
                  <a:latin typeface="Arial" charset="0"/>
                </a:rPr>
                <a:t>AS</a:t>
              </a:r>
            </a:p>
          </p:txBody>
        </p:sp>
      </p:grp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503613" y="3063875"/>
            <a:ext cx="2894012" cy="15113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28600" y="2994025"/>
            <a:ext cx="3167063" cy="24066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473825" y="2994025"/>
            <a:ext cx="2405063" cy="24066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900113" y="5373688"/>
            <a:ext cx="1827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area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0.0.0.1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948488" y="5445125"/>
            <a:ext cx="1827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area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0.0.0.3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506788" y="25606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Backbone 0.0.0.0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V="1">
            <a:off x="4951413" y="2376488"/>
            <a:ext cx="1065212" cy="9620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281613" y="1925638"/>
            <a:ext cx="1431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Other AS</a:t>
            </a:r>
            <a:endParaRPr lang="zh-CN" altLang="en-US" sz="24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6473825" y="3887788"/>
            <a:ext cx="838200" cy="2730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7464425" y="4094163"/>
            <a:ext cx="760413" cy="1365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845425" y="3406775"/>
            <a:ext cx="379413" cy="687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H="1">
            <a:off x="7767638" y="4160838"/>
            <a:ext cx="457200" cy="75723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5330825" y="3887788"/>
            <a:ext cx="989013" cy="1381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5027613" y="3338513"/>
            <a:ext cx="150812" cy="617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>
            <a:off x="4951413" y="4094163"/>
            <a:ext cx="227012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3351213" y="3751263"/>
            <a:ext cx="1600200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3427413" y="3406775"/>
            <a:ext cx="1447800" cy="344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>
            <a:off x="990600" y="3406775"/>
            <a:ext cx="1141413" cy="34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2132013" y="3473450"/>
            <a:ext cx="458787" cy="7572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V="1">
            <a:off x="2665413" y="3817938"/>
            <a:ext cx="685800" cy="412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1522413" y="4300538"/>
            <a:ext cx="992187" cy="1381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1522413" y="4505325"/>
            <a:ext cx="382587" cy="412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2284413" y="4025900"/>
            <a:ext cx="685800" cy="479425"/>
            <a:chOff x="2949" y="196"/>
            <a:chExt cx="941" cy="598"/>
          </a:xfrm>
        </p:grpSpPr>
        <p:sp>
          <p:nvSpPr>
            <p:cNvPr id="63633" name="Oval 29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4" name="Oval 30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5" name="Oval 31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6" name="Oval 32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7" name="Oval 33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8" name="Oval 34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9" name="Oval 35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40" name="Oval 36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41" name="Freeform 37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42" name="Freeform 38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43" name="Freeform 39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3517" name="Picture 4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300538"/>
            <a:ext cx="520700" cy="3143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18" name="Picture 4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68663"/>
            <a:ext cx="520700" cy="3159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19" name="Picture 4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3613150"/>
            <a:ext cx="519112" cy="3143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20" name="Picture 4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225" y="3200400"/>
            <a:ext cx="520700" cy="3143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21" name="Picture 4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1413" y="3887788"/>
            <a:ext cx="519112" cy="3143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22" name="Picture 4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7825" y="3956050"/>
            <a:ext cx="519113" cy="3159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3523" name="Picture 4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025" y="3751263"/>
            <a:ext cx="519113" cy="3127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grpSp>
        <p:nvGrpSpPr>
          <p:cNvPr id="63524" name="Group 47"/>
          <p:cNvGrpSpPr>
            <a:grpSpLocks/>
          </p:cNvGrpSpPr>
          <p:nvPr/>
        </p:nvGrpSpPr>
        <p:grpSpPr bwMode="auto">
          <a:xfrm>
            <a:off x="1598613" y="4713288"/>
            <a:ext cx="685800" cy="479425"/>
            <a:chOff x="2949" y="196"/>
            <a:chExt cx="941" cy="598"/>
          </a:xfrm>
        </p:grpSpPr>
        <p:sp>
          <p:nvSpPr>
            <p:cNvPr id="63622" name="Oval 48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3" name="Oval 49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4" name="Oval 50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5" name="Oval 51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6" name="Oval 52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7" name="Oval 53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8" name="Oval 54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29" name="Oval 55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30" name="Freeform 56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31" name="Freeform 57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32" name="Freeform 58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25" name="Group 59"/>
          <p:cNvGrpSpPr>
            <a:grpSpLocks/>
          </p:cNvGrpSpPr>
          <p:nvPr/>
        </p:nvGrpSpPr>
        <p:grpSpPr bwMode="auto">
          <a:xfrm>
            <a:off x="685800" y="3543300"/>
            <a:ext cx="685800" cy="482600"/>
            <a:chOff x="2949" y="196"/>
            <a:chExt cx="941" cy="598"/>
          </a:xfrm>
        </p:grpSpPr>
        <p:sp>
          <p:nvSpPr>
            <p:cNvPr id="63611" name="Oval 60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2" name="Oval 61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3" name="Oval 62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4" name="Oval 63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5" name="Oval 64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6" name="Oval 65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7" name="Oval 66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8" name="Oval 67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9" name="Freeform 68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0" name="Freeform 69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1" name="Freeform 70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26" name="Group 71"/>
          <p:cNvGrpSpPr>
            <a:grpSpLocks/>
          </p:cNvGrpSpPr>
          <p:nvPr/>
        </p:nvGrpSpPr>
        <p:grpSpPr bwMode="auto">
          <a:xfrm>
            <a:off x="7464425" y="3132138"/>
            <a:ext cx="684213" cy="481012"/>
            <a:chOff x="2949" y="196"/>
            <a:chExt cx="941" cy="598"/>
          </a:xfrm>
        </p:grpSpPr>
        <p:sp>
          <p:nvSpPr>
            <p:cNvPr id="63600" name="Oval 7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1" name="Oval 7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2" name="Oval 7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3" name="Oval 75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" name="Oval 7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" name="Oval 7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6" name="Oval 7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7" name="Oval 79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8" name="Freeform 80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9" name="Freeform 81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0" name="Freeform 82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27" name="Group 83"/>
          <p:cNvGrpSpPr>
            <a:grpSpLocks/>
          </p:cNvGrpSpPr>
          <p:nvPr/>
        </p:nvGrpSpPr>
        <p:grpSpPr bwMode="auto">
          <a:xfrm>
            <a:off x="7388225" y="4713288"/>
            <a:ext cx="685800" cy="479425"/>
            <a:chOff x="2949" y="196"/>
            <a:chExt cx="941" cy="598"/>
          </a:xfrm>
        </p:grpSpPr>
        <p:sp>
          <p:nvSpPr>
            <p:cNvPr id="63589" name="Oval 84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0" name="Oval 85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" name="Oval 86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" name="Oval 87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" name="Oval 88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" name="Oval 89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" name="Oval 90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6" name="Oval 91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7" name="Freeform 92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8" name="Freeform 93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9" name="Freeform 94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28" name="Group 95"/>
          <p:cNvGrpSpPr>
            <a:grpSpLocks/>
          </p:cNvGrpSpPr>
          <p:nvPr/>
        </p:nvGrpSpPr>
        <p:grpSpPr bwMode="auto">
          <a:xfrm>
            <a:off x="7005638" y="3956050"/>
            <a:ext cx="685800" cy="482600"/>
            <a:chOff x="2949" y="196"/>
            <a:chExt cx="941" cy="598"/>
          </a:xfrm>
        </p:grpSpPr>
        <p:sp>
          <p:nvSpPr>
            <p:cNvPr id="63578" name="Oval 96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9" name="Oval 97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0" name="Oval 98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1" name="Oval 99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2" name="Oval 100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3" name="Oval 101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4" name="Oval 102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5" name="Oval 103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6" name="Freeform 104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7" name="Freeform 105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8" name="Freeform 106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29" name="Text Box 107"/>
          <p:cNvSpPr txBox="1">
            <a:spLocks noChangeArrowheads="1"/>
          </p:cNvSpPr>
          <p:nvPr/>
        </p:nvSpPr>
        <p:spPr bwMode="auto">
          <a:xfrm>
            <a:off x="8264525" y="358933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9</a:t>
            </a:r>
          </a:p>
        </p:txBody>
      </p:sp>
      <p:sp>
        <p:nvSpPr>
          <p:cNvPr id="63530" name="Text Box 108"/>
          <p:cNvSpPr txBox="1">
            <a:spLocks noChangeArrowheads="1"/>
          </p:cNvSpPr>
          <p:nvPr/>
        </p:nvSpPr>
        <p:spPr bwMode="auto">
          <a:xfrm>
            <a:off x="5861050" y="3406775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7</a:t>
            </a:r>
          </a:p>
        </p:txBody>
      </p:sp>
      <p:sp>
        <p:nvSpPr>
          <p:cNvPr id="63531" name="Text Box 109"/>
          <p:cNvSpPr txBox="1">
            <a:spLocks noChangeArrowheads="1"/>
          </p:cNvSpPr>
          <p:nvPr/>
        </p:nvSpPr>
        <p:spPr bwMode="auto">
          <a:xfrm>
            <a:off x="5229225" y="3076575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6</a:t>
            </a:r>
          </a:p>
        </p:txBody>
      </p:sp>
      <p:sp>
        <p:nvSpPr>
          <p:cNvPr id="63532" name="Text Box 110"/>
          <p:cNvSpPr txBox="1">
            <a:spLocks noChangeArrowheads="1"/>
          </p:cNvSpPr>
          <p:nvPr/>
        </p:nvSpPr>
        <p:spPr bwMode="auto">
          <a:xfrm>
            <a:off x="4657725" y="35290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</a:p>
        </p:txBody>
      </p:sp>
      <p:sp>
        <p:nvSpPr>
          <p:cNvPr id="63533" name="Text Box 111"/>
          <p:cNvSpPr txBox="1">
            <a:spLocks noChangeArrowheads="1"/>
          </p:cNvSpPr>
          <p:nvPr/>
        </p:nvSpPr>
        <p:spPr bwMode="auto">
          <a:xfrm>
            <a:off x="4394200" y="4086225"/>
            <a:ext cx="4603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sp>
        <p:nvSpPr>
          <p:cNvPr id="63534" name="Text Box 112"/>
          <p:cNvSpPr txBox="1">
            <a:spLocks noChangeArrowheads="1"/>
          </p:cNvSpPr>
          <p:nvPr/>
        </p:nvSpPr>
        <p:spPr bwMode="auto">
          <a:xfrm>
            <a:off x="3130550" y="3211513"/>
            <a:ext cx="4603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63535" name="Text Box 113"/>
          <p:cNvSpPr txBox="1">
            <a:spLocks noChangeArrowheads="1"/>
          </p:cNvSpPr>
          <p:nvPr/>
        </p:nvSpPr>
        <p:spPr bwMode="auto">
          <a:xfrm>
            <a:off x="758825" y="41798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63536" name="Text Box 114"/>
          <p:cNvSpPr txBox="1">
            <a:spLocks noChangeArrowheads="1"/>
          </p:cNvSpPr>
          <p:nvPr/>
        </p:nvSpPr>
        <p:spPr bwMode="auto">
          <a:xfrm>
            <a:off x="1487488" y="298132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63537" name="Text Box 115"/>
          <p:cNvSpPr txBox="1">
            <a:spLocks noChangeArrowheads="1"/>
          </p:cNvSpPr>
          <p:nvPr/>
        </p:nvSpPr>
        <p:spPr bwMode="auto">
          <a:xfrm>
            <a:off x="7389813" y="4724400"/>
            <a:ext cx="70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7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8</a:t>
            </a:r>
          </a:p>
        </p:txBody>
      </p:sp>
      <p:sp>
        <p:nvSpPr>
          <p:cNvPr id="63538" name="Text Box 116"/>
          <p:cNvSpPr txBox="1">
            <a:spLocks noChangeArrowheads="1"/>
          </p:cNvSpPr>
          <p:nvPr/>
        </p:nvSpPr>
        <p:spPr bwMode="auto">
          <a:xfrm>
            <a:off x="7480300" y="3148013"/>
            <a:ext cx="70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7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6</a:t>
            </a:r>
          </a:p>
        </p:txBody>
      </p:sp>
      <p:sp>
        <p:nvSpPr>
          <p:cNvPr id="63539" name="Text Box 117"/>
          <p:cNvSpPr txBox="1">
            <a:spLocks noChangeArrowheads="1"/>
          </p:cNvSpPr>
          <p:nvPr/>
        </p:nvSpPr>
        <p:spPr bwMode="auto">
          <a:xfrm>
            <a:off x="1585913" y="4760913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63540" name="Text Box 118"/>
          <p:cNvSpPr txBox="1">
            <a:spLocks noChangeArrowheads="1"/>
          </p:cNvSpPr>
          <p:nvPr/>
        </p:nvSpPr>
        <p:spPr bwMode="auto">
          <a:xfrm>
            <a:off x="2284413" y="4076700"/>
            <a:ext cx="712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63541" name="Text Box 119"/>
          <p:cNvSpPr txBox="1">
            <a:spLocks noChangeArrowheads="1"/>
          </p:cNvSpPr>
          <p:nvPr/>
        </p:nvSpPr>
        <p:spPr bwMode="auto">
          <a:xfrm>
            <a:off x="666750" y="3573463"/>
            <a:ext cx="714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9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63542" name="Text Box 120"/>
          <p:cNvSpPr txBox="1">
            <a:spLocks noChangeArrowheads="1"/>
          </p:cNvSpPr>
          <p:nvPr/>
        </p:nvSpPr>
        <p:spPr bwMode="auto">
          <a:xfrm>
            <a:off x="6980238" y="3984625"/>
            <a:ext cx="75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 7</a:t>
            </a:r>
          </a:p>
        </p:txBody>
      </p:sp>
      <p:sp>
        <p:nvSpPr>
          <p:cNvPr id="124" name="Oval 121"/>
          <p:cNvSpPr>
            <a:spLocks noChangeArrowheads="1"/>
          </p:cNvSpPr>
          <p:nvPr/>
        </p:nvSpPr>
        <p:spPr bwMode="auto">
          <a:xfrm>
            <a:off x="3351213" y="4660900"/>
            <a:ext cx="3122612" cy="10398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44" name="Text Box 122"/>
          <p:cNvSpPr txBox="1">
            <a:spLocks noChangeArrowheads="1"/>
          </p:cNvSpPr>
          <p:nvPr/>
        </p:nvSpPr>
        <p:spPr bwMode="auto">
          <a:xfrm>
            <a:off x="4140200" y="5661025"/>
            <a:ext cx="1827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area</a:t>
            </a:r>
            <a:r>
              <a:rPr lang="zh-CN" altLang="en-US" sz="24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charset="0"/>
              </a:rPr>
              <a:t>0.0.0.2</a:t>
            </a:r>
          </a:p>
        </p:txBody>
      </p:sp>
      <p:sp>
        <p:nvSpPr>
          <p:cNvPr id="63545" name="Line 123"/>
          <p:cNvSpPr>
            <a:spLocks noChangeShapeType="1"/>
          </p:cNvSpPr>
          <p:nvPr/>
        </p:nvSpPr>
        <p:spPr bwMode="auto">
          <a:xfrm>
            <a:off x="4875213" y="4575175"/>
            <a:ext cx="912812" cy="5207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6" name="Line 124"/>
          <p:cNvSpPr>
            <a:spLocks noChangeShapeType="1"/>
          </p:cNvSpPr>
          <p:nvPr/>
        </p:nvSpPr>
        <p:spPr bwMode="auto">
          <a:xfrm flipV="1">
            <a:off x="5027613" y="5181600"/>
            <a:ext cx="836612" cy="2603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3547" name="Group 125"/>
          <p:cNvGrpSpPr>
            <a:grpSpLocks/>
          </p:cNvGrpSpPr>
          <p:nvPr/>
        </p:nvGrpSpPr>
        <p:grpSpPr bwMode="auto">
          <a:xfrm>
            <a:off x="5561013" y="4833938"/>
            <a:ext cx="684212" cy="608012"/>
            <a:chOff x="2949" y="196"/>
            <a:chExt cx="941" cy="598"/>
          </a:xfrm>
        </p:grpSpPr>
        <p:sp>
          <p:nvSpPr>
            <p:cNvPr id="63567" name="Oval 126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8" name="Oval 127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9" name="Oval 128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0" name="Oval 129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1" name="Oval 130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2" name="Oval 131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3" name="Oval 132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4" name="Oval 133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5" name="Freeform 134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6" name="Freeform 135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7" name="Freeform 136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48" name="Text Box 137"/>
          <p:cNvSpPr txBox="1">
            <a:spLocks noChangeArrowheads="1"/>
          </p:cNvSpPr>
          <p:nvPr/>
        </p:nvSpPr>
        <p:spPr bwMode="auto">
          <a:xfrm>
            <a:off x="5526088" y="4879975"/>
            <a:ext cx="75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sp>
        <p:nvSpPr>
          <p:cNvPr id="63549" name="Line 138"/>
          <p:cNvSpPr>
            <a:spLocks noChangeShapeType="1"/>
          </p:cNvSpPr>
          <p:nvPr/>
        </p:nvSpPr>
        <p:spPr bwMode="auto">
          <a:xfrm>
            <a:off x="3959225" y="5265738"/>
            <a:ext cx="915988" cy="1762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3550" name="Group 139"/>
          <p:cNvGrpSpPr>
            <a:grpSpLocks/>
          </p:cNvGrpSpPr>
          <p:nvPr/>
        </p:nvGrpSpPr>
        <p:grpSpPr bwMode="auto">
          <a:xfrm>
            <a:off x="3656013" y="4919663"/>
            <a:ext cx="685800" cy="608012"/>
            <a:chOff x="2949" y="196"/>
            <a:chExt cx="941" cy="598"/>
          </a:xfrm>
        </p:grpSpPr>
        <p:sp>
          <p:nvSpPr>
            <p:cNvPr id="63556" name="Oval 140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7" name="Oval 141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8" name="Oval 142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9" name="Oval 143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0" name="Oval 144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1" name="Oval 145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2" name="Oval 146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3" name="Oval 147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4" name="Freeform 148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5" name="Freeform 149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6" name="Freeform 150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51" name="Text Box 151"/>
          <p:cNvSpPr txBox="1">
            <a:spLocks noChangeArrowheads="1"/>
          </p:cNvSpPr>
          <p:nvPr/>
        </p:nvSpPr>
        <p:spPr bwMode="auto">
          <a:xfrm>
            <a:off x="3621088" y="5032375"/>
            <a:ext cx="712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net</a:t>
            </a:r>
            <a:r>
              <a:rPr lang="zh-CN" altLang="en-US" sz="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5</a:t>
            </a:r>
          </a:p>
        </p:txBody>
      </p:sp>
      <p:pic>
        <p:nvPicPr>
          <p:cNvPr id="63552" name="Picture 15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1225" y="5218113"/>
            <a:ext cx="520700" cy="3984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63553" name="Text Box 153"/>
          <p:cNvSpPr txBox="1">
            <a:spLocks noChangeArrowheads="1"/>
          </p:cNvSpPr>
          <p:nvPr/>
        </p:nvSpPr>
        <p:spPr bwMode="auto">
          <a:xfrm>
            <a:off x="4427538" y="4905375"/>
            <a:ext cx="46037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8</a:t>
            </a:r>
          </a:p>
        </p:txBody>
      </p:sp>
      <p:pic>
        <p:nvPicPr>
          <p:cNvPr id="63554" name="Picture 1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441825"/>
            <a:ext cx="520700" cy="3143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63555" name="矩形 157"/>
          <p:cNvSpPr>
            <a:spLocks noChangeArrowheads="1"/>
          </p:cNvSpPr>
          <p:nvPr/>
        </p:nvSpPr>
        <p:spPr bwMode="auto">
          <a:xfrm>
            <a:off x="444500" y="1133475"/>
            <a:ext cx="774858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Distribution of </a:t>
            </a:r>
            <a:r>
              <a:rPr lang="en-US" altLang="zh-CN" sz="2400" u="sng" dirty="0"/>
              <a:t>link state advertisement (LSA)</a:t>
            </a:r>
            <a:r>
              <a:rPr lang="en-US" altLang="zh-CN" sz="2400" dirty="0"/>
              <a:t> using     reliable flooding, </a:t>
            </a:r>
            <a:r>
              <a:rPr lang="en-US" altLang="zh-CN" sz="2400" dirty="0">
                <a:solidFill>
                  <a:srgbClr val="FF0000"/>
                </a:solidFill>
              </a:rPr>
              <a:t>LSA flooding is bounded by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533400" y="169863"/>
            <a:ext cx="7772400" cy="69532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Reliable flooding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4515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43CA0DF0-5E94-4AD9-97FB-AEA6DDA4EE48}" type="slidenum">
              <a:rPr lang="en-US" altLang="ko-KR" smtClean="0"/>
              <a:pPr/>
              <a:t>62</a:t>
            </a:fld>
            <a:endParaRPr lang="en-US" altLang="ko-KR" smtClean="0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1258888" y="3878263"/>
            <a:ext cx="6697662" cy="15319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1258888" y="836613"/>
            <a:ext cx="6697662" cy="15319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Text Box 39"/>
          <p:cNvSpPr txBox="1">
            <a:spLocks noChangeArrowheads="1"/>
          </p:cNvSpPr>
          <p:nvPr/>
        </p:nvSpPr>
        <p:spPr bwMode="auto">
          <a:xfrm>
            <a:off x="3924300" y="1419225"/>
            <a:ext cx="96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update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4520" name="Line 5"/>
          <p:cNvSpPr>
            <a:spLocks noChangeShapeType="1"/>
          </p:cNvSpPr>
          <p:nvPr/>
        </p:nvSpPr>
        <p:spPr bwMode="auto">
          <a:xfrm>
            <a:off x="2120900" y="1104900"/>
            <a:ext cx="51689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Freeform 6"/>
          <p:cNvSpPr>
            <a:spLocks/>
          </p:cNvSpPr>
          <p:nvPr/>
        </p:nvSpPr>
        <p:spPr bwMode="auto">
          <a:xfrm>
            <a:off x="2120900" y="1104900"/>
            <a:ext cx="5168900" cy="987425"/>
          </a:xfrm>
          <a:custGeom>
            <a:avLst/>
            <a:gdLst>
              <a:gd name="T0" fmla="*/ 0 w 2550"/>
              <a:gd name="T1" fmla="*/ 2147483647 h 528"/>
              <a:gd name="T2" fmla="*/ 2147483647 w 2550"/>
              <a:gd name="T3" fmla="*/ 2147483647 h 528"/>
              <a:gd name="T4" fmla="*/ 2147483647 w 2550"/>
              <a:gd name="T5" fmla="*/ 2147483647 h 528"/>
              <a:gd name="T6" fmla="*/ 2147483647 w 255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528"/>
              <a:gd name="T14" fmla="*/ 2550 w 255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528">
                <a:moveTo>
                  <a:pt x="0" y="6"/>
                </a:moveTo>
                <a:lnTo>
                  <a:pt x="829" y="528"/>
                </a:lnTo>
                <a:lnTo>
                  <a:pt x="1764" y="528"/>
                </a:lnTo>
                <a:lnTo>
                  <a:pt x="2550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7"/>
          <p:cNvSpPr>
            <a:spLocks noChangeShapeType="1"/>
          </p:cNvSpPr>
          <p:nvPr/>
        </p:nvSpPr>
        <p:spPr bwMode="auto">
          <a:xfrm>
            <a:off x="3748088" y="1104900"/>
            <a:ext cx="0" cy="987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8"/>
          <p:cNvSpPr>
            <a:spLocks noChangeShapeType="1"/>
          </p:cNvSpPr>
          <p:nvPr/>
        </p:nvSpPr>
        <p:spPr bwMode="auto">
          <a:xfrm>
            <a:off x="5662613" y="1104900"/>
            <a:ext cx="0" cy="987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067175" y="1987550"/>
            <a:ext cx="479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rot="-8873624">
            <a:off x="3019425" y="1630363"/>
            <a:ext cx="479425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rot="-5400000">
            <a:off x="3656012" y="1565276"/>
            <a:ext cx="447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2"/>
          <p:cNvSpPr>
            <a:spLocks noChangeShapeType="1"/>
          </p:cNvSpPr>
          <p:nvPr/>
        </p:nvSpPr>
        <p:spPr bwMode="auto">
          <a:xfrm>
            <a:off x="2120900" y="2641600"/>
            <a:ext cx="51689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Freeform 13"/>
          <p:cNvSpPr>
            <a:spLocks/>
          </p:cNvSpPr>
          <p:nvPr/>
        </p:nvSpPr>
        <p:spPr bwMode="auto">
          <a:xfrm>
            <a:off x="2120900" y="2641600"/>
            <a:ext cx="5168900" cy="985838"/>
          </a:xfrm>
          <a:custGeom>
            <a:avLst/>
            <a:gdLst>
              <a:gd name="T0" fmla="*/ 0 w 2550"/>
              <a:gd name="T1" fmla="*/ 2147483647 h 528"/>
              <a:gd name="T2" fmla="*/ 2147483647 w 2550"/>
              <a:gd name="T3" fmla="*/ 2147483647 h 528"/>
              <a:gd name="T4" fmla="*/ 2147483647 w 2550"/>
              <a:gd name="T5" fmla="*/ 2147483647 h 528"/>
              <a:gd name="T6" fmla="*/ 2147483647 w 255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528"/>
              <a:gd name="T14" fmla="*/ 2550 w 255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528">
                <a:moveTo>
                  <a:pt x="0" y="6"/>
                </a:moveTo>
                <a:lnTo>
                  <a:pt x="829" y="528"/>
                </a:lnTo>
                <a:lnTo>
                  <a:pt x="1764" y="528"/>
                </a:lnTo>
                <a:lnTo>
                  <a:pt x="2550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4"/>
          <p:cNvSpPr>
            <a:spLocks noChangeShapeType="1"/>
          </p:cNvSpPr>
          <p:nvPr/>
        </p:nvSpPr>
        <p:spPr bwMode="auto">
          <a:xfrm>
            <a:off x="3748088" y="2641600"/>
            <a:ext cx="0" cy="985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5"/>
          <p:cNvSpPr>
            <a:spLocks noChangeShapeType="1"/>
          </p:cNvSpPr>
          <p:nvPr/>
        </p:nvSpPr>
        <p:spPr bwMode="auto">
          <a:xfrm>
            <a:off x="5662613" y="2641600"/>
            <a:ext cx="0" cy="985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791200" y="2854325"/>
            <a:ext cx="1069975" cy="449263"/>
            <a:chOff x="3648" y="1798"/>
            <a:chExt cx="674" cy="283"/>
          </a:xfrm>
        </p:grpSpPr>
        <p:sp>
          <p:nvSpPr>
            <p:cNvPr id="64586" name="Line 17"/>
            <p:cNvSpPr>
              <a:spLocks noChangeShapeType="1"/>
            </p:cNvSpPr>
            <p:nvPr/>
          </p:nvSpPr>
          <p:spPr bwMode="auto">
            <a:xfrm rot="-2260875">
              <a:off x="4021" y="2023"/>
              <a:ext cx="301" cy="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7" name="Line 18"/>
            <p:cNvSpPr>
              <a:spLocks noChangeShapeType="1"/>
            </p:cNvSpPr>
            <p:nvPr/>
          </p:nvSpPr>
          <p:spPr bwMode="auto">
            <a:xfrm rot="-5400000">
              <a:off x="3506" y="1940"/>
              <a:ext cx="2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2120900" y="4176713"/>
            <a:ext cx="5153025" cy="158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Freeform 20"/>
          <p:cNvSpPr>
            <a:spLocks/>
          </p:cNvSpPr>
          <p:nvPr/>
        </p:nvSpPr>
        <p:spPr bwMode="auto">
          <a:xfrm>
            <a:off x="2120900" y="4176713"/>
            <a:ext cx="5168900" cy="987425"/>
          </a:xfrm>
          <a:custGeom>
            <a:avLst/>
            <a:gdLst>
              <a:gd name="T0" fmla="*/ 0 w 2550"/>
              <a:gd name="T1" fmla="*/ 2147483647 h 528"/>
              <a:gd name="T2" fmla="*/ 2147483647 w 2550"/>
              <a:gd name="T3" fmla="*/ 2147483647 h 528"/>
              <a:gd name="T4" fmla="*/ 2147483647 w 2550"/>
              <a:gd name="T5" fmla="*/ 2147483647 h 528"/>
              <a:gd name="T6" fmla="*/ 2147483647 w 255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528"/>
              <a:gd name="T14" fmla="*/ 2550 w 255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528">
                <a:moveTo>
                  <a:pt x="0" y="6"/>
                </a:moveTo>
                <a:lnTo>
                  <a:pt x="829" y="528"/>
                </a:lnTo>
                <a:lnTo>
                  <a:pt x="1764" y="528"/>
                </a:lnTo>
                <a:lnTo>
                  <a:pt x="2550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>
            <a:off x="3748088" y="4176713"/>
            <a:ext cx="0" cy="987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>
            <a:off x="5662613" y="4176713"/>
            <a:ext cx="0" cy="987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2120900" y="5713413"/>
            <a:ext cx="51689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Freeform 25"/>
          <p:cNvSpPr>
            <a:spLocks/>
          </p:cNvSpPr>
          <p:nvPr/>
        </p:nvSpPr>
        <p:spPr bwMode="auto">
          <a:xfrm>
            <a:off x="2108200" y="5713413"/>
            <a:ext cx="5170488" cy="985837"/>
          </a:xfrm>
          <a:custGeom>
            <a:avLst/>
            <a:gdLst>
              <a:gd name="T0" fmla="*/ 0 w 2550"/>
              <a:gd name="T1" fmla="*/ 2147483647 h 528"/>
              <a:gd name="T2" fmla="*/ 2147483647 w 2550"/>
              <a:gd name="T3" fmla="*/ 2147483647 h 528"/>
              <a:gd name="T4" fmla="*/ 2147483647 w 2550"/>
              <a:gd name="T5" fmla="*/ 2147483647 h 528"/>
              <a:gd name="T6" fmla="*/ 2147483647 w 255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528"/>
              <a:gd name="T14" fmla="*/ 2550 w 255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528">
                <a:moveTo>
                  <a:pt x="0" y="6"/>
                </a:moveTo>
                <a:lnTo>
                  <a:pt x="829" y="528"/>
                </a:lnTo>
                <a:lnTo>
                  <a:pt x="1764" y="528"/>
                </a:lnTo>
                <a:lnTo>
                  <a:pt x="2550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3748088" y="5713413"/>
            <a:ext cx="0" cy="9858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5662613" y="5713413"/>
            <a:ext cx="0" cy="9858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678113" y="2525713"/>
            <a:ext cx="2187575" cy="239712"/>
            <a:chOff x="1687" y="1591"/>
            <a:chExt cx="1378" cy="151"/>
          </a:xfrm>
        </p:grpSpPr>
        <p:sp>
          <p:nvSpPr>
            <p:cNvPr id="64584" name="Line 16"/>
            <p:cNvSpPr>
              <a:spLocks noChangeShapeType="1"/>
            </p:cNvSpPr>
            <p:nvPr/>
          </p:nvSpPr>
          <p:spPr bwMode="auto">
            <a:xfrm flipH="1">
              <a:off x="1687" y="1591"/>
              <a:ext cx="3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5" name="Line 28"/>
            <p:cNvSpPr>
              <a:spLocks noChangeShapeType="1"/>
            </p:cNvSpPr>
            <p:nvPr/>
          </p:nvSpPr>
          <p:spPr bwMode="auto">
            <a:xfrm>
              <a:off x="2763" y="1742"/>
              <a:ext cx="3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727325" y="2765425"/>
            <a:ext cx="4778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8013" y="4065588"/>
            <a:ext cx="2154237" cy="0"/>
            <a:chOff x="2783" y="2561"/>
            <a:chExt cx="1357" cy="0"/>
          </a:xfrm>
        </p:grpSpPr>
        <p:sp>
          <p:nvSpPr>
            <p:cNvPr id="64582" name="Line 23"/>
            <p:cNvSpPr>
              <a:spLocks noChangeShapeType="1"/>
            </p:cNvSpPr>
            <p:nvPr/>
          </p:nvSpPr>
          <p:spPr bwMode="auto">
            <a:xfrm flipH="1">
              <a:off x="2783" y="2561"/>
              <a:ext cx="3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3" name="Line 30"/>
            <p:cNvSpPr>
              <a:spLocks noChangeShapeType="1"/>
            </p:cNvSpPr>
            <p:nvPr/>
          </p:nvSpPr>
          <p:spPr bwMode="auto">
            <a:xfrm>
              <a:off x="3838" y="2561"/>
              <a:ext cx="3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6142038" y="4303713"/>
            <a:ext cx="4778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862263" y="5903913"/>
            <a:ext cx="3765550" cy="714375"/>
            <a:chOff x="1803" y="3719"/>
            <a:chExt cx="2372" cy="450"/>
          </a:xfrm>
        </p:grpSpPr>
        <p:sp>
          <p:nvSpPr>
            <p:cNvPr id="64577" name="AutoShape 32"/>
            <p:cNvSpPr>
              <a:spLocks noChangeArrowheads="1"/>
            </p:cNvSpPr>
            <p:nvPr/>
          </p:nvSpPr>
          <p:spPr bwMode="auto">
            <a:xfrm>
              <a:off x="2399" y="3726"/>
              <a:ext cx="120" cy="292"/>
            </a:xfrm>
            <a:prstGeom prst="downArrow">
              <a:avLst>
                <a:gd name="adj1" fmla="val 50000"/>
                <a:gd name="adj2" fmla="val 80458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78" name="AutoShape 33"/>
            <p:cNvSpPr>
              <a:spLocks noChangeArrowheads="1"/>
            </p:cNvSpPr>
            <p:nvPr/>
          </p:nvSpPr>
          <p:spPr bwMode="auto">
            <a:xfrm>
              <a:off x="3627" y="3719"/>
              <a:ext cx="121" cy="292"/>
            </a:xfrm>
            <a:prstGeom prst="downArrow">
              <a:avLst>
                <a:gd name="adj1" fmla="val 50000"/>
                <a:gd name="adj2" fmla="val 79793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79" name="AutoShape 34"/>
            <p:cNvSpPr>
              <a:spLocks noChangeArrowheads="1"/>
            </p:cNvSpPr>
            <p:nvPr/>
          </p:nvSpPr>
          <p:spPr bwMode="auto">
            <a:xfrm rot="5400000">
              <a:off x="2862" y="3957"/>
              <a:ext cx="113" cy="312"/>
            </a:xfrm>
            <a:prstGeom prst="downArrow">
              <a:avLst>
                <a:gd name="adj1" fmla="val 50000"/>
                <a:gd name="adj2" fmla="val 91294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80" name="AutoShape 35"/>
            <p:cNvSpPr>
              <a:spLocks noChangeArrowheads="1"/>
            </p:cNvSpPr>
            <p:nvPr/>
          </p:nvSpPr>
          <p:spPr bwMode="auto">
            <a:xfrm rot="3308442">
              <a:off x="3963" y="3674"/>
              <a:ext cx="113" cy="311"/>
            </a:xfrm>
            <a:prstGeom prst="downArrow">
              <a:avLst>
                <a:gd name="adj1" fmla="val 50000"/>
                <a:gd name="adj2" fmla="val 91001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81" name="AutoShape 36"/>
            <p:cNvSpPr>
              <a:spLocks noChangeArrowheads="1"/>
            </p:cNvSpPr>
            <p:nvPr/>
          </p:nvSpPr>
          <p:spPr bwMode="auto">
            <a:xfrm rot="-3458995">
              <a:off x="1902" y="3702"/>
              <a:ext cx="113" cy="312"/>
            </a:xfrm>
            <a:prstGeom prst="downArrow">
              <a:avLst>
                <a:gd name="adj1" fmla="val 50000"/>
                <a:gd name="adj2" fmla="val 91294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64545" name="Line 37"/>
          <p:cNvSpPr>
            <a:spLocks noChangeShapeType="1"/>
          </p:cNvSpPr>
          <p:nvPr/>
        </p:nvSpPr>
        <p:spPr bwMode="auto">
          <a:xfrm>
            <a:off x="1147763" y="1016000"/>
            <a:ext cx="0" cy="548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Text Box 38"/>
          <p:cNvSpPr txBox="1">
            <a:spLocks noChangeArrowheads="1"/>
          </p:cNvSpPr>
          <p:nvPr/>
        </p:nvSpPr>
        <p:spPr bwMode="auto">
          <a:xfrm>
            <a:off x="971550" y="645795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64547" name="Text Box 40"/>
          <p:cNvSpPr txBox="1">
            <a:spLocks noChangeArrowheads="1"/>
          </p:cNvSpPr>
          <p:nvPr/>
        </p:nvSpPr>
        <p:spPr bwMode="auto">
          <a:xfrm>
            <a:off x="4022725" y="5940425"/>
            <a:ext cx="714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ACK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64548" name="Picture 4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6486525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49" name="Picture 4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3975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0" name="Picture 4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975100"/>
            <a:ext cx="538162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1" name="Picture 4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343693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2" name="Picture 4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343693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3" name="Picture 4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2451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4" name="Picture 4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2451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5" name="Picture 4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2451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6" name="Picture 4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2451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7" name="Picture 5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191293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8" name="Picture 5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191293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59" name="Picture 5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463" y="925513"/>
            <a:ext cx="539750" cy="361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0" name="Picture 5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925513"/>
            <a:ext cx="538163" cy="361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1" name="Picture 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925513"/>
            <a:ext cx="538163" cy="361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2" name="Picture 5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925513"/>
            <a:ext cx="538163" cy="361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3" name="Picture 5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463" y="5500688"/>
            <a:ext cx="539750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4" name="Picture 5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550068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5" name="Picture 5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5500688"/>
            <a:ext cx="538163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6" name="Picture 5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488" y="5500688"/>
            <a:ext cx="539750" cy="3603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7" name="Picture 6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4962525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8" name="Picture 6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4962525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69" name="Picture 6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463" y="3975100"/>
            <a:ext cx="539750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70" name="Picture 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275" y="3975100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64571" name="Picture 6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0" y="6486525"/>
            <a:ext cx="538163" cy="36036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64572" name="Text Box 65"/>
          <p:cNvSpPr txBox="1">
            <a:spLocks noChangeArrowheads="1"/>
          </p:cNvSpPr>
          <p:nvPr/>
        </p:nvSpPr>
        <p:spPr bwMode="auto">
          <a:xfrm>
            <a:off x="3095625" y="1819275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</a:p>
        </p:txBody>
      </p:sp>
      <p:sp>
        <p:nvSpPr>
          <p:cNvPr id="64573" name="Text Box 66"/>
          <p:cNvSpPr txBox="1">
            <a:spLocks noChangeArrowheads="1"/>
          </p:cNvSpPr>
          <p:nvPr/>
        </p:nvSpPr>
        <p:spPr bwMode="auto">
          <a:xfrm>
            <a:off x="3095625" y="640715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</a:p>
        </p:txBody>
      </p:sp>
      <p:sp>
        <p:nvSpPr>
          <p:cNvPr id="64574" name="Text Box 67"/>
          <p:cNvSpPr txBox="1">
            <a:spLocks noChangeArrowheads="1"/>
          </p:cNvSpPr>
          <p:nvPr/>
        </p:nvSpPr>
        <p:spPr bwMode="auto">
          <a:xfrm>
            <a:off x="3078163" y="4848225"/>
            <a:ext cx="3683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</a:p>
        </p:txBody>
      </p:sp>
      <p:sp>
        <p:nvSpPr>
          <p:cNvPr id="64575" name="Text Box 68"/>
          <p:cNvSpPr txBox="1">
            <a:spLocks noChangeArrowheads="1"/>
          </p:cNvSpPr>
          <p:nvPr/>
        </p:nvSpPr>
        <p:spPr bwMode="auto">
          <a:xfrm>
            <a:off x="3095625" y="3340100"/>
            <a:ext cx="369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R</a:t>
            </a:r>
          </a:p>
        </p:txBody>
      </p:sp>
      <p:sp>
        <p:nvSpPr>
          <p:cNvPr id="64576" name="Text Box 69"/>
          <p:cNvSpPr txBox="1">
            <a:spLocks noChangeArrowheads="1"/>
          </p:cNvSpPr>
          <p:nvPr/>
        </p:nvSpPr>
        <p:spPr bwMode="auto">
          <a:xfrm>
            <a:off x="1450975" y="1273175"/>
            <a:ext cx="3460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endParaRPr lang="en-US" altLang="zh-CN" sz="200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  <a:endParaRPr lang="en-US" altLang="zh-CN" sz="2000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4" grpId="0" animBg="1"/>
      <p:bldP spid="3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557338"/>
            <a:ext cx="56197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58200" cy="1106487"/>
          </a:xfrm>
        </p:spPr>
        <p:txBody>
          <a:bodyPr/>
          <a:lstStyle/>
          <a:p>
            <a:r>
              <a:rPr lang="en-US" altLang="zh-CN" sz="3200" smtClean="0">
                <a:ea typeface="宋体" charset="-122"/>
              </a:rPr>
              <a:t>Discovering Routes and Reaching Full State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3113" y="1766888"/>
            <a:ext cx="3290887" cy="4852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“adjacent”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D2DB9"/>
                </a:solidFill>
                <a:ea typeface="宋体" charset="-122"/>
              </a:rPr>
              <a:t>Reachability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Type-1 (Hello)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Type-1 (Hello)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D2DB9"/>
                </a:solidFill>
                <a:ea typeface="宋体" charset="-122"/>
              </a:rPr>
              <a:t>Database synchronization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Type-2 (DBD)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Type-2 (DBD)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Type-5 (LSAck)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2D2DB9"/>
                </a:solidFill>
                <a:ea typeface="宋体" charset="-122"/>
              </a:rPr>
              <a:t>New link state synch.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Type-3 (LSR)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Type-4 (LSU)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</a:rPr>
              <a:t>OSPF Type-5 (LSAck)</a:t>
            </a:r>
          </a:p>
        </p:txBody>
      </p:sp>
      <p:sp>
        <p:nvSpPr>
          <p:cNvPr id="6554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554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DDF3F9F3-C956-4889-B408-EA5652993D14}" type="slidenum">
              <a:rPr lang="en-US" altLang="ko-KR" smtClean="0"/>
              <a:pPr/>
              <a:t>63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47"/>
          <p:cNvSpPr>
            <a:spLocks noChangeArrowheads="1"/>
          </p:cNvSpPr>
          <p:nvPr/>
        </p:nvSpPr>
        <p:spPr bwMode="auto">
          <a:xfrm>
            <a:off x="1476375" y="5661025"/>
            <a:ext cx="700088" cy="227013"/>
          </a:xfrm>
          <a:prstGeom prst="leftArrow">
            <a:avLst>
              <a:gd name="adj1" fmla="val 50000"/>
              <a:gd name="adj2" fmla="val 7709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2101850" y="6381750"/>
            <a:ext cx="5735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4337050" y="6127750"/>
            <a:ext cx="124777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IP packet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188325" cy="695325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Fixed 24-byte OSPF message header</a:t>
            </a:r>
            <a:endParaRPr lang="zh-CN" altLang="en-US" sz="3600" smtClean="0">
              <a:ea typeface="宋体" charset="-122"/>
            </a:endParaRPr>
          </a:p>
        </p:txBody>
      </p:sp>
      <p:sp>
        <p:nvSpPr>
          <p:cNvPr id="66566" name="Freeform 5"/>
          <p:cNvSpPr>
            <a:spLocks/>
          </p:cNvSpPr>
          <p:nvPr/>
        </p:nvSpPr>
        <p:spPr bwMode="auto">
          <a:xfrm>
            <a:off x="669925" y="3413125"/>
            <a:ext cx="8094663" cy="885825"/>
          </a:xfrm>
          <a:custGeom>
            <a:avLst/>
            <a:gdLst>
              <a:gd name="T0" fmla="*/ 2147483647 w 4608"/>
              <a:gd name="T1" fmla="*/ 0 h 576"/>
              <a:gd name="T2" fmla="*/ 2147483647 w 4608"/>
              <a:gd name="T3" fmla="*/ 0 h 576"/>
              <a:gd name="T4" fmla="*/ 2147483647 w 4608"/>
              <a:gd name="T5" fmla="*/ 2147483647 h 576"/>
              <a:gd name="T6" fmla="*/ 2147483647 w 4608"/>
              <a:gd name="T7" fmla="*/ 2147483647 h 576"/>
              <a:gd name="T8" fmla="*/ 0 w 460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08"/>
              <a:gd name="T16" fmla="*/ 0 h 576"/>
              <a:gd name="T17" fmla="*/ 4608 w 460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08" h="576">
                <a:moveTo>
                  <a:pt x="48" y="0"/>
                </a:moveTo>
                <a:lnTo>
                  <a:pt x="4608" y="0"/>
                </a:lnTo>
                <a:lnTo>
                  <a:pt x="2208" y="576"/>
                </a:lnTo>
                <a:lnTo>
                  <a:pt x="1152" y="576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7C8F9B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7" name="Freeform 6"/>
          <p:cNvSpPr>
            <a:spLocks/>
          </p:cNvSpPr>
          <p:nvPr/>
        </p:nvSpPr>
        <p:spPr bwMode="auto">
          <a:xfrm>
            <a:off x="2736850" y="4918075"/>
            <a:ext cx="5691188" cy="569913"/>
          </a:xfrm>
          <a:custGeom>
            <a:avLst/>
            <a:gdLst>
              <a:gd name="T0" fmla="*/ 0 w 3240"/>
              <a:gd name="T1" fmla="*/ 0 h 369"/>
              <a:gd name="T2" fmla="*/ 2147483647 w 3240"/>
              <a:gd name="T3" fmla="*/ 2147483647 h 369"/>
              <a:gd name="T4" fmla="*/ 2147483647 w 3240"/>
              <a:gd name="T5" fmla="*/ 2147483647 h 369"/>
              <a:gd name="T6" fmla="*/ 2147483647 w 3240"/>
              <a:gd name="T7" fmla="*/ 2147483647 h 369"/>
              <a:gd name="T8" fmla="*/ 0 w 3240"/>
              <a:gd name="T9" fmla="*/ 2147483647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0"/>
              <a:gd name="T16" fmla="*/ 0 h 369"/>
              <a:gd name="T17" fmla="*/ 3240 w 3240"/>
              <a:gd name="T18" fmla="*/ 369 h 3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0" h="369">
                <a:moveTo>
                  <a:pt x="0" y="0"/>
                </a:moveTo>
                <a:lnTo>
                  <a:pt x="564" y="369"/>
                </a:lnTo>
                <a:lnTo>
                  <a:pt x="2922" y="363"/>
                </a:lnTo>
                <a:lnTo>
                  <a:pt x="3240" y="9"/>
                </a:lnTo>
                <a:lnTo>
                  <a:pt x="0" y="3"/>
                </a:lnTo>
              </a:path>
            </a:pathLst>
          </a:custGeom>
          <a:gradFill rotWithShape="1">
            <a:gsLst>
              <a:gs pos="0">
                <a:srgbClr val="B994B9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2101850" y="5497513"/>
            <a:ext cx="5735638" cy="590550"/>
          </a:xfrm>
          <a:prstGeom prst="rect">
            <a:avLst/>
          </a:prstGeom>
          <a:solidFill>
            <a:schemeClr val="bg1"/>
          </a:solidFill>
          <a:ln w="1905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3713163" y="5514975"/>
            <a:ext cx="4116387" cy="57943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05225" y="54975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2058988" y="5549900"/>
            <a:ext cx="1290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IP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 header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72" name="Text Box 11"/>
          <p:cNvSpPr txBox="1">
            <a:spLocks noChangeArrowheads="1"/>
          </p:cNvSpPr>
          <p:nvPr/>
        </p:nvSpPr>
        <p:spPr bwMode="auto">
          <a:xfrm>
            <a:off x="4873625" y="5548313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OSPF message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90860" name="Rectangle 12"/>
          <p:cNvSpPr>
            <a:spLocks noChangeArrowheads="1"/>
          </p:cNvSpPr>
          <p:nvPr/>
        </p:nvSpPr>
        <p:spPr bwMode="auto">
          <a:xfrm>
            <a:off x="2693988" y="4314825"/>
            <a:ext cx="5734050" cy="5905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7837488" y="608806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Rectangle 14"/>
          <p:cNvSpPr>
            <a:spLocks noChangeArrowheads="1"/>
          </p:cNvSpPr>
          <p:nvPr/>
        </p:nvSpPr>
        <p:spPr bwMode="auto">
          <a:xfrm>
            <a:off x="4559300" y="4343400"/>
            <a:ext cx="3860800" cy="558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>
            <a:off x="4549775" y="43148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2627313" y="440055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OSPF header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4716463" y="4400550"/>
            <a:ext cx="3190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Type 1-5 OSPF messages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79" name="Line 18"/>
          <p:cNvSpPr>
            <a:spLocks noChangeShapeType="1"/>
          </p:cNvSpPr>
          <p:nvPr/>
        </p:nvSpPr>
        <p:spPr bwMode="auto">
          <a:xfrm>
            <a:off x="2101850" y="616108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Line 19"/>
          <p:cNvSpPr>
            <a:spLocks noChangeShapeType="1"/>
          </p:cNvSpPr>
          <p:nvPr/>
        </p:nvSpPr>
        <p:spPr bwMode="auto">
          <a:xfrm>
            <a:off x="2693988" y="39846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0"/>
          <p:cNvSpPr>
            <a:spLocks noChangeShapeType="1"/>
          </p:cNvSpPr>
          <p:nvPr/>
        </p:nvSpPr>
        <p:spPr bwMode="auto">
          <a:xfrm>
            <a:off x="4549775" y="39846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Line 21"/>
          <p:cNvSpPr>
            <a:spLocks noChangeShapeType="1"/>
          </p:cNvSpPr>
          <p:nvPr/>
        </p:nvSpPr>
        <p:spPr bwMode="auto">
          <a:xfrm flipV="1">
            <a:off x="4041775" y="412591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3114675" y="3886200"/>
            <a:ext cx="115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24 bytes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685800" y="1181100"/>
            <a:ext cx="8078788" cy="2232025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3" y="1565275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7863" y="1933575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7863" y="2305050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7863" y="2673350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9" name="Line 28"/>
          <p:cNvSpPr>
            <a:spLocks noChangeShapeType="1"/>
          </p:cNvSpPr>
          <p:nvPr/>
        </p:nvSpPr>
        <p:spPr bwMode="auto">
          <a:xfrm>
            <a:off x="677863" y="3044825"/>
            <a:ext cx="809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29"/>
          <p:cNvSpPr>
            <a:spLocks noChangeShapeType="1"/>
          </p:cNvSpPr>
          <p:nvPr/>
        </p:nvSpPr>
        <p:spPr bwMode="auto">
          <a:xfrm>
            <a:off x="2687638" y="1187450"/>
            <a:ext cx="635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0"/>
          <p:cNvSpPr>
            <a:spLocks noChangeShapeType="1"/>
          </p:cNvSpPr>
          <p:nvPr/>
        </p:nvSpPr>
        <p:spPr bwMode="auto">
          <a:xfrm>
            <a:off x="4711700" y="1187450"/>
            <a:ext cx="635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Rectangle 31"/>
          <p:cNvSpPr>
            <a:spLocks noChangeArrowheads="1"/>
          </p:cNvSpPr>
          <p:nvPr/>
        </p:nvSpPr>
        <p:spPr bwMode="auto">
          <a:xfrm>
            <a:off x="628650" y="7810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66593" name="Rectangle 32"/>
          <p:cNvSpPr>
            <a:spLocks noChangeArrowheads="1"/>
          </p:cNvSpPr>
          <p:nvPr/>
        </p:nvSpPr>
        <p:spPr bwMode="auto">
          <a:xfrm>
            <a:off x="2609850" y="7810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8</a:t>
            </a:r>
          </a:p>
        </p:txBody>
      </p:sp>
      <p:sp>
        <p:nvSpPr>
          <p:cNvPr id="66594" name="Rectangle 33"/>
          <p:cNvSpPr>
            <a:spLocks noChangeArrowheads="1"/>
          </p:cNvSpPr>
          <p:nvPr/>
        </p:nvSpPr>
        <p:spPr bwMode="auto">
          <a:xfrm>
            <a:off x="4611688" y="781050"/>
            <a:ext cx="4619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16</a:t>
            </a:r>
          </a:p>
        </p:txBody>
      </p:sp>
      <p:sp>
        <p:nvSpPr>
          <p:cNvPr id="66595" name="Rectangle 34"/>
          <p:cNvSpPr>
            <a:spLocks noChangeArrowheads="1"/>
          </p:cNvSpPr>
          <p:nvPr/>
        </p:nvSpPr>
        <p:spPr bwMode="auto">
          <a:xfrm>
            <a:off x="8394700" y="781050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31</a:t>
            </a:r>
          </a:p>
        </p:txBody>
      </p:sp>
      <p:sp>
        <p:nvSpPr>
          <p:cNvPr id="66596" name="Rectangle 35"/>
          <p:cNvSpPr>
            <a:spLocks noChangeArrowheads="1"/>
          </p:cNvSpPr>
          <p:nvPr/>
        </p:nvSpPr>
        <p:spPr bwMode="auto">
          <a:xfrm>
            <a:off x="1257300" y="1179513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version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97" name="Rectangle 36"/>
          <p:cNvSpPr>
            <a:spLocks noChangeArrowheads="1"/>
          </p:cNvSpPr>
          <p:nvPr/>
        </p:nvSpPr>
        <p:spPr bwMode="auto">
          <a:xfrm>
            <a:off x="3200400" y="1582738"/>
            <a:ext cx="30257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Source router IP address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98" name="Rectangle 37"/>
          <p:cNvSpPr>
            <a:spLocks noChangeArrowheads="1"/>
          </p:cNvSpPr>
          <p:nvPr/>
        </p:nvSpPr>
        <p:spPr bwMode="auto">
          <a:xfrm>
            <a:off x="3314700" y="1179513"/>
            <a:ext cx="666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type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599" name="Rectangle 38"/>
          <p:cNvSpPr>
            <a:spLocks noChangeArrowheads="1"/>
          </p:cNvSpPr>
          <p:nvPr/>
        </p:nvSpPr>
        <p:spPr bwMode="auto">
          <a:xfrm>
            <a:off x="5759450" y="1179513"/>
            <a:ext cx="1992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message length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0" name="Rectangle 39"/>
          <p:cNvSpPr>
            <a:spLocks noChangeArrowheads="1"/>
          </p:cNvSpPr>
          <p:nvPr/>
        </p:nvSpPr>
        <p:spPr bwMode="auto">
          <a:xfrm>
            <a:off x="2030413" y="2322513"/>
            <a:ext cx="1336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checksum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1" name="Rectangle 40"/>
          <p:cNvSpPr>
            <a:spLocks noChangeArrowheads="1"/>
          </p:cNvSpPr>
          <p:nvPr/>
        </p:nvSpPr>
        <p:spPr bwMode="auto">
          <a:xfrm>
            <a:off x="4011613" y="2674938"/>
            <a:ext cx="1779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authentication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2" name="Rectangle 41"/>
          <p:cNvSpPr>
            <a:spLocks noChangeArrowheads="1"/>
          </p:cNvSpPr>
          <p:nvPr/>
        </p:nvSpPr>
        <p:spPr bwMode="auto">
          <a:xfrm>
            <a:off x="104775" y="765175"/>
            <a:ext cx="454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bit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3" name="Rectangle 42"/>
          <p:cNvSpPr>
            <a:spLocks noChangeArrowheads="1"/>
          </p:cNvSpPr>
          <p:nvPr/>
        </p:nvSpPr>
        <p:spPr bwMode="auto">
          <a:xfrm>
            <a:off x="4011613" y="3044825"/>
            <a:ext cx="1779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authentication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4" name="Rectangle 43"/>
          <p:cNvSpPr>
            <a:spLocks noChangeArrowheads="1"/>
          </p:cNvSpPr>
          <p:nvPr/>
        </p:nvSpPr>
        <p:spPr bwMode="auto">
          <a:xfrm>
            <a:off x="3506788" y="1951038"/>
            <a:ext cx="1050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Area ID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5" name="Rectangle 44"/>
          <p:cNvSpPr>
            <a:spLocks noChangeArrowheads="1"/>
          </p:cNvSpPr>
          <p:nvPr/>
        </p:nvSpPr>
        <p:spPr bwMode="auto">
          <a:xfrm>
            <a:off x="5781675" y="2322513"/>
            <a:ext cx="2362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000">
                <a:solidFill>
                  <a:srgbClr val="333399"/>
                </a:solidFill>
                <a:latin typeface="Arial" charset="0"/>
              </a:rPr>
              <a:t>Authentication type</a:t>
            </a:r>
            <a:endParaRPr lang="zh-CN" altLang="en-US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606" name="Line 45"/>
          <p:cNvSpPr>
            <a:spLocks noChangeShapeType="1"/>
          </p:cNvSpPr>
          <p:nvPr/>
        </p:nvSpPr>
        <p:spPr bwMode="auto">
          <a:xfrm>
            <a:off x="4718050" y="2297113"/>
            <a:ext cx="4763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7" name="Line 46"/>
          <p:cNvSpPr>
            <a:spLocks noChangeShapeType="1"/>
          </p:cNvSpPr>
          <p:nvPr/>
        </p:nvSpPr>
        <p:spPr bwMode="auto">
          <a:xfrm flipH="1" flipV="1">
            <a:off x="2693988" y="4137025"/>
            <a:ext cx="5000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8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66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0C7EA26F-8011-47FD-B9A4-24AE95C8E939}" type="slidenum">
              <a:rPr lang="en-US" altLang="ko-KR" smtClean="0"/>
              <a:pPr/>
              <a:t>64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message types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758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C1F09FF2-178E-41FB-8894-2A33A6994852}" type="slidenum">
              <a:rPr lang="en-US" altLang="ko-KR" smtClean="0"/>
              <a:pPr/>
              <a:t>65</a:t>
            </a:fld>
            <a:endParaRPr lang="en-US" altLang="ko-KR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8600" y="22987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43"/>
                <a:gridCol w="4889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Type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Meaning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1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Hello (used to test </a:t>
                      </a:r>
                      <a:r>
                        <a:rPr lang="en-US" altLang="zh-CN" sz="2400" b="0" dirty="0" err="1" smtClean="0"/>
                        <a:t>reachability</a:t>
                      </a:r>
                      <a:r>
                        <a:rPr lang="en-US" altLang="zh-CN" sz="2400" b="0" dirty="0" smtClean="0"/>
                        <a:t>)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2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Database description (topology)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3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Link status request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4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Link status update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5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Link status acknowledgement</a:t>
                      </a:r>
                      <a:endParaRPr lang="zh-CN" alt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Operation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18450" cy="4724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Establishing router adjacencies (which are neighbors with two way communication)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Electing DR (designated router) and BDR (backup designated router) – represent  routers in one area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Discovering Routes (get link states by exchanging)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Choosing Routes – Shortest Path First (SPF) algorithm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Maintaining Routing Information</a:t>
            </a:r>
          </a:p>
        </p:txBody>
      </p:sp>
      <p:sp>
        <p:nvSpPr>
          <p:cNvPr id="6861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861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8A65B258-BE7D-4582-A582-2AF39ED566F7}" type="slidenum">
              <a:rPr lang="en-US" altLang="ko-KR" smtClean="0"/>
              <a:pPr/>
              <a:t>66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Basics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848600" cy="44640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Distributed, replicated database model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Each router builds a topology database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Describes complete routing topology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Link state database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Identical for all the routers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LSA: Link State Advertisements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Information about adjacencies sent to all routers</a:t>
            </a:r>
          </a:p>
        </p:txBody>
      </p:sp>
      <p:sp>
        <p:nvSpPr>
          <p:cNvPr id="6963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963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FC0CE0C8-78AC-4FB0-B490-6BEE7BF814F3}" type="slidenum">
              <a:rPr lang="en-US" altLang="ko-KR" smtClean="0"/>
              <a:pPr/>
              <a:t>67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Basics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3571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A "shortest path" algorithm is used to find best route (dijsktra)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Converge as quickly as databases can be updated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Every router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calculate itself routing table independently</a:t>
            </a:r>
          </a:p>
        </p:txBody>
      </p:sp>
      <p:sp>
        <p:nvSpPr>
          <p:cNvPr id="7066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066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6D5B01E8-9ACE-41DD-A070-DDD782042D4C}" type="slidenum">
              <a:rPr lang="en-US" altLang="ko-KR" smtClean="0"/>
              <a:pPr/>
              <a:t>68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Basics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270750" cy="47244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OSPF has 3 sub-protocols: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Hello protocol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Exchange protocol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Flooding protocol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mtClean="0">
              <a:ea typeface="宋体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mtClean="0">
                <a:ea typeface="宋体" charset="-122"/>
              </a:rPr>
              <a:t>Destination IP address: Neighbors IP address or AllOSPFRouters (224.0.0.5) or AllDRouters (224.0.0.6)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7168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168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A741D96D-1558-4A00-AACC-C42F6498CD50}" type="slidenum">
              <a:rPr lang="en-US" altLang="ko-KR" smtClean="0"/>
              <a:pPr/>
              <a:t>69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A02A89D0-212B-42A7-A37C-578D90FAB17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Unit 6: Internal Routing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2150" y="1600200"/>
            <a:ext cx="5845175" cy="46482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6.1 </a:t>
            </a: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Routing algorithms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charset="-127"/>
              </a:rPr>
              <a:t>Link state</a:t>
            </a:r>
          </a:p>
          <a:p>
            <a:pPr lvl="1"/>
            <a:r>
              <a:rPr lang="en-US" altLang="ko-KR" sz="2000" smtClean="0">
                <a:ea typeface="굴림" charset="-127"/>
              </a:rPr>
              <a:t>Distance Vector</a:t>
            </a:r>
          </a:p>
          <a:p>
            <a:pPr lvl="1">
              <a:spcAft>
                <a:spcPts val="600"/>
              </a:spcAft>
            </a:pPr>
            <a:r>
              <a:rPr lang="en-US" altLang="ko-KR" sz="2000" smtClean="0">
                <a:ea typeface="굴림" charset="-127"/>
              </a:rPr>
              <a:t>Hierarchical routing</a:t>
            </a:r>
          </a:p>
          <a:p>
            <a:r>
              <a:rPr lang="en-US" altLang="ko-KR" sz="2400" smtClean="0">
                <a:ea typeface="굴림" charset="-127"/>
              </a:rPr>
              <a:t>6.2 Interior Gateway Routing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RIP</a:t>
            </a:r>
          </a:p>
          <a:p>
            <a:pPr lvl="1"/>
            <a:r>
              <a:rPr lang="en-US" altLang="ko-KR" sz="2000" smtClean="0">
                <a:ea typeface="굴림" charset="-127"/>
              </a:rPr>
              <a:t>OSPF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Maintaining routes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76925"/>
            <a:ext cx="7772400" cy="679450"/>
          </a:xfrm>
        </p:spPr>
        <p:txBody>
          <a:bodyPr/>
          <a:lstStyle/>
          <a:p>
            <a:pPr marL="0" indent="0" algn="ctr" defTabSz="912813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600" smtClean="0">
                <a:ea typeface="宋体" charset="-122"/>
              </a:rPr>
              <a:t>When a Link Changes State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636713"/>
            <a:ext cx="777240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271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D7660401-7384-4574-B7E7-4BC9D3D6305B}" type="slidenum">
              <a:rPr lang="en-US" altLang="ko-KR" smtClean="0"/>
              <a:pPr/>
              <a:t>70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200"/>
            <a:ext cx="7772400" cy="1143000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Scaling OSPF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44600"/>
            <a:ext cx="8137525" cy="4848225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Rule of thumb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no more than 150 routers /area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Reality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no more than 500 routers/area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Backbone area is an area that glue all the other areas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always marked as area 0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proper use of areas reduces bandwidth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summarized routes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mtClean="0">
                <a:ea typeface="宋体" charset="-122"/>
              </a:rPr>
              <a:t>instability is limited within the area</a:t>
            </a:r>
          </a:p>
        </p:txBody>
      </p:sp>
      <p:sp>
        <p:nvSpPr>
          <p:cNvPr id="7373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373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A76C819-BC69-4DE8-80F2-C69307CCE812}" type="slidenum">
              <a:rPr lang="en-US" altLang="ko-KR" smtClean="0"/>
              <a:pPr/>
              <a:t>71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OSPF Summary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76400"/>
            <a:ext cx="8207375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Why OSPF is needed in the Internet?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The basics of the protocol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The operation of the protocol</a:t>
            </a:r>
          </a:p>
          <a:p>
            <a:pPr lvl="1">
              <a:lnSpc>
                <a:spcPct val="110000"/>
              </a:lnSpc>
            </a:pPr>
            <a:r>
              <a:rPr lang="en-US" altLang="zh-CN" sz="2200" smtClean="0">
                <a:ea typeface="宋体" charset="-122"/>
              </a:rPr>
              <a:t>Neighbor Discovery (Hello Protocol)</a:t>
            </a:r>
          </a:p>
          <a:p>
            <a:pPr lvl="1">
              <a:lnSpc>
                <a:spcPct val="110000"/>
              </a:lnSpc>
            </a:pPr>
            <a:r>
              <a:rPr lang="en-US" altLang="zh-CN" sz="2200" smtClean="0">
                <a:ea typeface="宋体" charset="-122"/>
              </a:rPr>
              <a:t>The Link state Advertisements</a:t>
            </a:r>
          </a:p>
          <a:p>
            <a:pPr lvl="1">
              <a:lnSpc>
                <a:spcPct val="110000"/>
              </a:lnSpc>
            </a:pPr>
            <a:r>
              <a:rPr lang="en-US" altLang="zh-CN" sz="2200" smtClean="0">
                <a:ea typeface="宋体" charset="-122"/>
              </a:rPr>
              <a:t>Database Synchronization and reliable flooding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宋体" charset="-122"/>
              </a:rPr>
              <a:t>Hierarchical Routing in OSPF</a:t>
            </a:r>
          </a:p>
          <a:p>
            <a:pPr lvl="1">
              <a:lnSpc>
                <a:spcPct val="110000"/>
              </a:lnSpc>
            </a:pPr>
            <a:r>
              <a:rPr lang="en-US" altLang="zh-CN" sz="2200" smtClean="0">
                <a:ea typeface="宋体" charset="-122"/>
              </a:rPr>
              <a:t>OSPF Areas and Area Organization</a:t>
            </a:r>
          </a:p>
        </p:txBody>
      </p:sp>
      <p:sp>
        <p:nvSpPr>
          <p:cNvPr id="7475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475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5E21EFC6-95C2-4C07-9D6E-8354A86E2F0D}" type="slidenum">
              <a:rPr lang="en-US" altLang="ko-KR" smtClean="0"/>
              <a:pPr/>
              <a:t>72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Homework 1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161213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ea typeface="宋体" charset="-122"/>
              </a:rPr>
              <a:t>Compare and contrast link-state and distance-vector routing algorithms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7578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FE670518-CA53-4199-B440-38DB14BD1179}" type="slidenum">
              <a:rPr lang="en-US" altLang="ko-KR" smtClean="0"/>
              <a:pPr/>
              <a:t>73</a:t>
            </a:fld>
            <a:endParaRPr lang="en-US" altLang="ko-KR" smtClean="0"/>
          </a:p>
        </p:txBody>
      </p:sp>
      <p:pic>
        <p:nvPicPr>
          <p:cNvPr id="757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2088" y="4289425"/>
            <a:ext cx="2286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Comparison between RIP and OSPF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2F8BA826-60D0-443E-B11E-52A3006E1FE5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Describe a pathology of link-state algorithm (oscillations) and give your understanding.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2F8BA826-60D0-443E-B11E-52A3006E1FE5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79860" cy="4648200"/>
          </a:xfrm>
        </p:spPr>
        <p:txBody>
          <a:bodyPr/>
          <a:lstStyle/>
          <a:p>
            <a:r>
              <a:rPr lang="en-US" altLang="zh-CN" dirty="0" smtClean="0"/>
              <a:t>Describe the “count-to-infinity” problem of the DV algorithm and give your understanding.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2F8BA826-60D0-443E-B11E-52A3006E1FE5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Describe the concept of “poisoned reverse”.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2F8BA826-60D0-443E-B11E-52A3006E1FE5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 a detailed description about RIP disadvantages.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Internal Routing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2F8BA826-60D0-443E-B11E-52A3006E1FE5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6535026A-2F6A-455A-856F-01960049E0C4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A Link-State Routing Algorithm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err="1" smtClean="0">
                <a:solidFill>
                  <a:srgbClr val="FF0000"/>
                </a:solidFill>
                <a:ea typeface="굴림" charset="-127"/>
              </a:rPr>
              <a:t>Dijkstra’s</a:t>
            </a: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 algorithm</a:t>
            </a:r>
            <a:endParaRPr lang="en-US" altLang="ko-KR" sz="24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net topology, link costs known to all nodes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accomplished via “link state broadcast” 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all nodes have same info</a:t>
            </a:r>
          </a:p>
          <a:p>
            <a:r>
              <a:rPr lang="en-US" altLang="ko-KR" sz="2000" dirty="0" smtClean="0">
                <a:ea typeface="굴림" charset="-127"/>
              </a:rPr>
              <a:t>computes least cost paths from one node (“source”) to all other nodes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gives </a:t>
            </a:r>
            <a:r>
              <a:rPr lang="en-US" altLang="ko-KR" sz="2000" dirty="0" smtClean="0">
                <a:solidFill>
                  <a:schemeClr val="accent2"/>
                </a:solidFill>
                <a:ea typeface="굴림" charset="-127"/>
              </a:rPr>
              <a:t>forwarding table</a:t>
            </a:r>
            <a:r>
              <a:rPr lang="en-US" altLang="ko-KR" sz="2000" dirty="0" smtClean="0">
                <a:ea typeface="굴림" charset="-127"/>
              </a:rPr>
              <a:t> for that node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  <a:ea typeface="굴림" charset="-127"/>
              </a:rPr>
              <a:t>iterative: </a:t>
            </a:r>
            <a:r>
              <a:rPr lang="en-US" altLang="ko-KR" sz="2000" dirty="0" smtClean="0">
                <a:ea typeface="굴림" charset="-127"/>
              </a:rPr>
              <a:t>after k iterations, know least cost path to k </a:t>
            </a:r>
            <a:r>
              <a:rPr lang="en-US" altLang="ko-KR" sz="2000" dirty="0" err="1" smtClean="0">
                <a:ea typeface="굴림" charset="-127"/>
              </a:rPr>
              <a:t>dest.’s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charset="-127"/>
              </a:rPr>
              <a:t>Notation:</a:t>
            </a:r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</a:rPr>
              <a:t>c(x,y):</a:t>
            </a:r>
            <a:r>
              <a:rPr lang="en-US" altLang="ko-KR" sz="2000" smtClean="0">
                <a:ea typeface="굴림" charset="-127"/>
              </a:rPr>
              <a:t> link cost from node x to y;  = ∞ if not direct neighbors</a:t>
            </a:r>
          </a:p>
          <a:p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</a:rPr>
              <a:t>D(v):</a:t>
            </a:r>
            <a:r>
              <a:rPr lang="en-US" altLang="ko-KR" sz="2000" smtClean="0">
                <a:ea typeface="굴림" charset="-127"/>
              </a:rPr>
              <a:t> current value of cost of path from source to dest. v</a:t>
            </a:r>
          </a:p>
          <a:p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</a:rPr>
              <a:t>p(v):</a:t>
            </a:r>
            <a:r>
              <a:rPr lang="en-US" altLang="ko-KR" sz="2000" smtClean="0">
                <a:ea typeface="굴림" charset="-127"/>
              </a:rPr>
              <a:t> predecessor node along path from source to v</a:t>
            </a:r>
          </a:p>
          <a:p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</a:rPr>
              <a:t>N</a:t>
            </a:r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  <a:cs typeface="Arial" charset="0"/>
              </a:rPr>
              <a:t>'</a:t>
            </a:r>
            <a:r>
              <a:rPr lang="en-US" altLang="ko-KR" sz="2400" smtClean="0">
                <a:solidFill>
                  <a:schemeClr val="accent2"/>
                </a:solidFill>
                <a:latin typeface="Arial" charset="0"/>
                <a:ea typeface="굴림" charset="-127"/>
              </a:rPr>
              <a:t>:</a:t>
            </a:r>
            <a:r>
              <a:rPr lang="en-US" altLang="ko-KR" sz="2000" smtClean="0">
                <a:ea typeface="굴림" charset="-127"/>
              </a:rPr>
              <a:t> set of nodes whose least cost path definitively known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84238"/>
          </a:xfrm>
        </p:spPr>
        <p:txBody>
          <a:bodyPr/>
          <a:lstStyle/>
          <a:p>
            <a:r>
              <a:rPr lang="en-GB" altLang="zh-CN" smtClean="0">
                <a:ea typeface="宋体" charset="-122"/>
              </a:rPr>
              <a:t>Dijkstra biography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243" name="内容占位符 3"/>
          <p:cNvSpPr>
            <a:spLocks noGrp="1"/>
          </p:cNvSpPr>
          <p:nvPr>
            <p:ph sz="half" idx="2"/>
          </p:nvPr>
        </p:nvSpPr>
        <p:spPr>
          <a:xfrm>
            <a:off x="2805113" y="1143000"/>
            <a:ext cx="6338887" cy="2946400"/>
          </a:xfrm>
        </p:spPr>
        <p:txBody>
          <a:bodyPr/>
          <a:lstStyle/>
          <a:p>
            <a:r>
              <a:rPr lang="en-US" altLang="zh-CN" sz="2000" smtClean="0">
                <a:ea typeface="宋体" charset="-122"/>
              </a:rPr>
              <a:t>Edsger Wybe Dijkstra (May 11, 1930 – August 6, 2002) was a </a:t>
            </a:r>
            <a:r>
              <a:rPr lang="en-US" altLang="zh-CN" sz="2000" smtClean="0">
                <a:solidFill>
                  <a:schemeClr val="accent2"/>
                </a:solidFill>
                <a:ea typeface="宋体" charset="-122"/>
              </a:rPr>
              <a:t>Dutch computer scientist</a:t>
            </a:r>
            <a:r>
              <a:rPr lang="en-US" altLang="zh-CN" sz="2000" smtClean="0">
                <a:ea typeface="宋体" charset="-122"/>
              </a:rPr>
              <a:t>. </a:t>
            </a:r>
          </a:p>
          <a:p>
            <a:r>
              <a:rPr lang="en-US" altLang="zh-CN" sz="2000" smtClean="0">
                <a:ea typeface="宋体" charset="-122"/>
              </a:rPr>
              <a:t>received the 1972 </a:t>
            </a:r>
            <a:r>
              <a:rPr lang="en-US" altLang="zh-CN" sz="2000" smtClean="0">
                <a:solidFill>
                  <a:schemeClr val="accent2"/>
                </a:solidFill>
                <a:ea typeface="宋体" charset="-122"/>
              </a:rPr>
              <a:t>Turing Award </a:t>
            </a:r>
            <a:r>
              <a:rPr lang="en-US" altLang="zh-CN" sz="2000" smtClean="0">
                <a:ea typeface="宋体" charset="-122"/>
              </a:rPr>
              <a:t>for fundamental contributions to developing programming languages</a:t>
            </a:r>
          </a:p>
          <a:p>
            <a:r>
              <a:rPr lang="en-US" altLang="zh-CN" sz="2000" smtClean="0">
                <a:ea typeface="宋体" charset="-122"/>
              </a:rPr>
              <a:t>was the Schlumberger Centennial Chair of Computer Sciences at The University of Texas at Austin from 1984 until 2000.</a:t>
            </a:r>
            <a:endParaRPr lang="zh-CN" altLang="en-US" sz="2000" smtClean="0">
              <a:ea typeface="宋体" charset="-122"/>
            </a:endParaRPr>
          </a:p>
        </p:txBody>
      </p:sp>
      <p:sp>
        <p:nvSpPr>
          <p:cNvPr id="1024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Internal Routing</a:t>
            </a:r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6-</a:t>
            </a:r>
            <a:fld id="{98A506A0-E3EC-47EA-B748-A069CA4A695A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pic>
        <p:nvPicPr>
          <p:cNvPr id="10246" name="Picture 1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1150938"/>
            <a:ext cx="2286000" cy="3048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313" y="4248150"/>
            <a:ext cx="3810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矩形 11"/>
          <p:cNvSpPr>
            <a:spLocks noChangeArrowheads="1"/>
          </p:cNvSpPr>
          <p:nvPr/>
        </p:nvSpPr>
        <p:spPr bwMode="auto">
          <a:xfrm>
            <a:off x="4300538" y="4724400"/>
            <a:ext cx="4127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Dijkstra at the blackboard during a conference at ETH Zurich in 1994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17802</TotalTime>
  <Words>5010</Words>
  <Application>Microsoft Office PowerPoint</Application>
  <PresentationFormat>全屏显示(4:3)</PresentationFormat>
  <Paragraphs>1572</Paragraphs>
  <Slides>78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79" baseType="lpstr">
      <vt:lpstr>Default Design</vt:lpstr>
      <vt:lpstr>Unit 6: Internal Routing</vt:lpstr>
      <vt:lpstr>Graph abstraction</vt:lpstr>
      <vt:lpstr>Graph abstraction: costs</vt:lpstr>
      <vt:lpstr>Routing Algorithm classification (1)</vt:lpstr>
      <vt:lpstr>Routing Algorithm classification (2)</vt:lpstr>
      <vt:lpstr>Routing Algorithm classification (3)</vt:lpstr>
      <vt:lpstr>Unit 6: Internal Routing</vt:lpstr>
      <vt:lpstr>A Link-State Routing Algorithm</vt:lpstr>
      <vt:lpstr>Dijkstra biography</vt:lpstr>
      <vt:lpstr>Dijsktra’s Algorithm</vt:lpstr>
      <vt:lpstr>Dijkstra’s algorithm: example</vt:lpstr>
      <vt:lpstr>Dijkstra’s algorithm: example (2) </vt:lpstr>
      <vt:lpstr>Dijkstra’s algorithm, discussion (1)</vt:lpstr>
      <vt:lpstr>Discussion (2):  Pathology of Link State algorithm</vt:lpstr>
      <vt:lpstr>Unit 6: Internal Routing</vt:lpstr>
      <vt:lpstr>Distance Vector Algorithm </vt:lpstr>
      <vt:lpstr>Bellman-Ford example </vt:lpstr>
      <vt:lpstr>Distance Vector Algorithm </vt:lpstr>
      <vt:lpstr>Distance vector algorithm (4)</vt:lpstr>
      <vt:lpstr>Distance Vector Algorithm (5)</vt:lpstr>
      <vt:lpstr>Distance Vector (DV) Algorithm</vt:lpstr>
      <vt:lpstr>幻灯片 22</vt:lpstr>
      <vt:lpstr>幻灯片 23</vt:lpstr>
      <vt:lpstr>Distance Vector: link cost changes</vt:lpstr>
      <vt:lpstr>幻灯片 25</vt:lpstr>
      <vt:lpstr>Distance Vector: link cost changes</vt:lpstr>
      <vt:lpstr>幻灯片 27</vt:lpstr>
      <vt:lpstr>Comparison of LS and DV algorithms</vt:lpstr>
      <vt:lpstr>Unit 6: Internal Routing</vt:lpstr>
      <vt:lpstr>Hierarchical Routing</vt:lpstr>
      <vt:lpstr>Hierarchical Routing</vt:lpstr>
      <vt:lpstr>Interconnected ASes</vt:lpstr>
      <vt:lpstr>Inter-AS tasks</vt:lpstr>
      <vt:lpstr>Unit 6: Internal Routing</vt:lpstr>
      <vt:lpstr>Overview</vt:lpstr>
      <vt:lpstr>Intra-AS Routing</vt:lpstr>
      <vt:lpstr>Unit 6: Internal Routing</vt:lpstr>
      <vt:lpstr>RIP ( Routing Information Protocol)</vt:lpstr>
      <vt:lpstr>RIP advertisements</vt:lpstr>
      <vt:lpstr>Two forms of RIP</vt:lpstr>
      <vt:lpstr>Slow convergence problem (count to infinity)</vt:lpstr>
      <vt:lpstr>RIP2 message format</vt:lpstr>
      <vt:lpstr>COMMAND field</vt:lpstr>
      <vt:lpstr>RIP response message</vt:lpstr>
      <vt:lpstr>RIP Table processing</vt:lpstr>
      <vt:lpstr>RIP: Example </vt:lpstr>
      <vt:lpstr>RIP: Example </vt:lpstr>
      <vt:lpstr>RIP: Link Failure and Recovery </vt:lpstr>
      <vt:lpstr>Timers</vt:lpstr>
      <vt:lpstr>Disadvantages of RIP hop counts</vt:lpstr>
      <vt:lpstr>RIP2 - Disadvantages</vt:lpstr>
      <vt:lpstr>Solution: OSPF within an AS</vt:lpstr>
      <vt:lpstr>Unit 6: Internal Routing</vt:lpstr>
      <vt:lpstr>OSPF (Open Shortest Path First)</vt:lpstr>
      <vt:lpstr>OSPF Development History</vt:lpstr>
      <vt:lpstr>OSPF Motivation</vt:lpstr>
      <vt:lpstr>Functional Requirements of OSPF </vt:lpstr>
      <vt:lpstr>OSPF “advanced” features (not in RIP)</vt:lpstr>
      <vt:lpstr>Hierarchical OSPF (1)</vt:lpstr>
      <vt:lpstr>Hierarchical OSPF (2)</vt:lpstr>
      <vt:lpstr>Two different areas</vt:lpstr>
      <vt:lpstr>Reliable flooding</vt:lpstr>
      <vt:lpstr>Discovering Routes and Reaching Full State</vt:lpstr>
      <vt:lpstr>Fixed 24-byte OSPF message header</vt:lpstr>
      <vt:lpstr>OSPF message types</vt:lpstr>
      <vt:lpstr>OSPF Operation</vt:lpstr>
      <vt:lpstr>OSPF Basics</vt:lpstr>
      <vt:lpstr>OSPF Basics (Cont.)</vt:lpstr>
      <vt:lpstr>OSPF Basics (Cont.)</vt:lpstr>
      <vt:lpstr>Maintaining routes</vt:lpstr>
      <vt:lpstr>Scaling OSPF</vt:lpstr>
      <vt:lpstr>OSPF Summary</vt:lpstr>
      <vt:lpstr>Homework 1</vt:lpstr>
      <vt:lpstr>Homework 2</vt:lpstr>
      <vt:lpstr>Homework 3</vt:lpstr>
      <vt:lpstr>Homework 4</vt:lpstr>
      <vt:lpstr>Homework 5</vt:lpstr>
      <vt:lpstr>Homework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周玲</cp:lastModifiedBy>
  <cp:revision>569</cp:revision>
  <dcterms:created xsi:type="dcterms:W3CDTF">1999-10-08T19:08:27Z</dcterms:created>
  <dcterms:modified xsi:type="dcterms:W3CDTF">2017-11-09T14:01:09Z</dcterms:modified>
</cp:coreProperties>
</file>