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2"/>
  </p:notesMasterIdLst>
  <p:handoutMasterIdLst>
    <p:handoutMasterId r:id="rId83"/>
  </p:handoutMasterIdLst>
  <p:sldIdLst>
    <p:sldId id="657" r:id="rId2"/>
    <p:sldId id="746" r:id="rId3"/>
    <p:sldId id="726" r:id="rId4"/>
    <p:sldId id="862" r:id="rId5"/>
    <p:sldId id="863" r:id="rId6"/>
    <p:sldId id="865" r:id="rId7"/>
    <p:sldId id="867" r:id="rId8"/>
    <p:sldId id="722" r:id="rId9"/>
    <p:sldId id="772" r:id="rId10"/>
    <p:sldId id="870" r:id="rId11"/>
    <p:sldId id="874" r:id="rId12"/>
    <p:sldId id="871" r:id="rId13"/>
    <p:sldId id="872" r:id="rId14"/>
    <p:sldId id="873" r:id="rId15"/>
    <p:sldId id="760" r:id="rId16"/>
    <p:sldId id="753" r:id="rId17"/>
    <p:sldId id="858" r:id="rId18"/>
    <p:sldId id="859" r:id="rId19"/>
    <p:sldId id="755" r:id="rId20"/>
    <p:sldId id="756" r:id="rId21"/>
    <p:sldId id="764" r:id="rId22"/>
    <p:sldId id="765" r:id="rId23"/>
    <p:sldId id="766" r:id="rId24"/>
    <p:sldId id="767" r:id="rId25"/>
    <p:sldId id="768" r:id="rId26"/>
    <p:sldId id="769" r:id="rId27"/>
    <p:sldId id="770" r:id="rId28"/>
    <p:sldId id="771" r:id="rId29"/>
    <p:sldId id="813" r:id="rId30"/>
    <p:sldId id="814" r:id="rId31"/>
    <p:sldId id="883" r:id="rId32"/>
    <p:sldId id="884" r:id="rId33"/>
    <p:sldId id="875" r:id="rId34"/>
    <p:sldId id="816" r:id="rId35"/>
    <p:sldId id="817" r:id="rId36"/>
    <p:sldId id="818" r:id="rId37"/>
    <p:sldId id="876" r:id="rId38"/>
    <p:sldId id="877" r:id="rId39"/>
    <p:sldId id="842" r:id="rId40"/>
    <p:sldId id="843" r:id="rId41"/>
    <p:sldId id="844" r:id="rId42"/>
    <p:sldId id="835" r:id="rId43"/>
    <p:sldId id="836" r:id="rId44"/>
    <p:sldId id="878" r:id="rId45"/>
    <p:sldId id="879" r:id="rId46"/>
    <p:sldId id="880" r:id="rId47"/>
    <p:sldId id="881" r:id="rId48"/>
    <p:sldId id="882" r:id="rId49"/>
    <p:sldId id="774" r:id="rId50"/>
    <p:sldId id="826" r:id="rId51"/>
    <p:sldId id="849" r:id="rId52"/>
    <p:sldId id="850" r:id="rId53"/>
    <p:sldId id="851" r:id="rId54"/>
    <p:sldId id="852" r:id="rId55"/>
    <p:sldId id="776" r:id="rId56"/>
    <p:sldId id="845" r:id="rId57"/>
    <p:sldId id="846" r:id="rId58"/>
    <p:sldId id="855" r:id="rId59"/>
    <p:sldId id="777" r:id="rId60"/>
    <p:sldId id="779" r:id="rId61"/>
    <p:sldId id="780" r:id="rId62"/>
    <p:sldId id="781" r:id="rId63"/>
    <p:sldId id="782" r:id="rId64"/>
    <p:sldId id="791" r:id="rId65"/>
    <p:sldId id="795" r:id="rId66"/>
    <p:sldId id="798" r:id="rId67"/>
    <p:sldId id="799" r:id="rId68"/>
    <p:sldId id="800" r:id="rId69"/>
    <p:sldId id="801" r:id="rId70"/>
    <p:sldId id="802" r:id="rId71"/>
    <p:sldId id="857" r:id="rId72"/>
    <p:sldId id="806" r:id="rId73"/>
    <p:sldId id="807" r:id="rId74"/>
    <p:sldId id="808" r:id="rId75"/>
    <p:sldId id="810" r:id="rId76"/>
    <p:sldId id="811" r:id="rId77"/>
    <p:sldId id="705" r:id="rId78"/>
    <p:sldId id="833" r:id="rId79"/>
    <p:sldId id="834" r:id="rId80"/>
    <p:sldId id="853" r:id="rId81"/>
  </p:sldIdLst>
  <p:sldSz cx="9144000" cy="6858000" type="screen4x3"/>
  <p:notesSz cx="7315200" cy="96012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굴림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굴림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굴림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굴림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FFFF"/>
    <a:srgbClr val="FFFF00"/>
    <a:srgbClr val="DDDDDD"/>
    <a:srgbClr val="FFCCFF"/>
    <a:srgbClr val="FF99CC"/>
    <a:srgbClr val="99CCFF"/>
    <a:srgbClr val="33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86957" autoAdjust="0"/>
  </p:normalViewPr>
  <p:slideViewPr>
    <p:cSldViewPr snapToGrid="0">
      <p:cViewPr varScale="1">
        <p:scale>
          <a:sx n="98" d="100"/>
          <a:sy n="98" d="100"/>
        </p:scale>
        <p:origin x="-19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latinLnBrk="0" hangingPunct="0">
              <a:defRPr kumimoji="0" sz="13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latinLnBrk="0" hangingPunct="0">
              <a:defRPr kumimoji="0" sz="13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latinLnBrk="0" hangingPunct="0">
              <a:defRPr kumimoji="0" sz="13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latinLnBrk="0" hangingPunct="0">
              <a:defRPr kumimoji="0" sz="13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fld id="{67E93782-8221-4282-86D6-74E464A1A1E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latinLnBrk="0" hangingPunct="0">
              <a:defRPr kumimoji="0" sz="13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latinLnBrk="0" hangingPunct="0">
              <a:defRPr kumimoji="0" sz="13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latinLnBrk="0" hangingPunct="0">
              <a:defRPr kumimoji="0" sz="13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latinLnBrk="0" hangingPunct="0">
              <a:defRPr kumimoji="0" sz="13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fld id="{71CEA1E1-CB0F-408C-8D11-E284AD9073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altLang="zh-CN" sz="1000" i="1"/>
              <a:t>4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9000"/>
              </a:lnSpc>
            </a:pPr>
            <a:endParaRPr lang="zh-CN" altLang="zh-CN" smtClean="0">
              <a:latin typeface="Times New Roman"/>
            </a:endParaRPr>
          </a:p>
        </p:txBody>
      </p:sp>
      <p:sp>
        <p:nvSpPr>
          <p:cNvPr id="8499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71638" y="990600"/>
            <a:ext cx="3971925" cy="2979738"/>
          </a:xfrm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reciprocal </a:t>
            </a: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英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[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rɪˈsɪprəkl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]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美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[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rɪˈsɪprəkəl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]</a:t>
            </a: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考研 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CET6 GRE IELTS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adj.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相互的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;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互惠的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;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倒数的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倒数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;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互相关联的事物</a:t>
            </a:r>
            <a:endParaRPr lang="en-US" altLang="zh-CN" sz="1200" b="0" i="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fontAlgn="base"/>
            <a:endParaRPr lang="en-US" altLang="zh-CN" sz="1200" b="0" i="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reciprocally </a:t>
            </a: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英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[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rɪ'sɪprəklɪ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]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美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[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rɪ'sɪprəklɪ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]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adv.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相互地，相反地</a:t>
            </a:r>
          </a:p>
          <a:p>
            <a:pPr fontAlgn="base"/>
            <a:endParaRPr lang="zh-CN" altLang="en-US" sz="1200" b="0" i="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CEA1E1-CB0F-408C-8D11-E284AD907369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1EB8C-B1A6-4FA7-AA8F-9F3DF4B4BF6F}" type="slidenum">
              <a:rPr lang="en-US" altLang="zh-CN" smtClean="0">
                <a:latin typeface="Times New Roman"/>
              </a:rPr>
              <a:pPr/>
              <a:t>21</a:t>
            </a:fld>
            <a:endParaRPr lang="en-US" altLang="zh-CN" smtClean="0">
              <a:latin typeface="Times New Roman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5488"/>
            <a:ext cx="4784725" cy="3587750"/>
          </a:xfrm>
          <a:ln w="12700" cap="flat">
            <a:solidFill>
              <a:schemeClr val="tx1"/>
            </a:solidFill>
          </a:ln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/>
        </p:spPr>
        <p:txBody>
          <a:bodyPr lIns="96606" tIns="49122" rIns="96606" bIns="49122"/>
          <a:lstStyle/>
          <a:p>
            <a:endParaRPr lang="zh-CN" altLang="zh-CN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E30871-0CA2-4BED-85D0-47C02BD5FD7A}" type="slidenum">
              <a:rPr lang="en-US" altLang="zh-CN" smtClean="0">
                <a:latin typeface="Times New Roman"/>
              </a:rPr>
              <a:pPr/>
              <a:t>22</a:t>
            </a:fld>
            <a:endParaRPr lang="en-US" altLang="zh-CN" smtClean="0">
              <a:latin typeface="Times New Roman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5488"/>
            <a:ext cx="4784725" cy="3587750"/>
          </a:xfrm>
          <a:ln w="12700" cap="flat">
            <a:solidFill>
              <a:schemeClr val="tx1"/>
            </a:solidFill>
          </a:ln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/>
        </p:spPr>
        <p:txBody>
          <a:bodyPr lIns="96606" tIns="49122" rIns="96606" bIns="49122"/>
          <a:lstStyle/>
          <a:p>
            <a:endParaRPr lang="zh-CN" altLang="zh-CN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nail up    </a:t>
            </a:r>
            <a:r>
              <a:rPr lang="zh-CN" altLang="en-US" dirty="0" smtClean="0"/>
              <a:t>搜索网络</a:t>
            </a:r>
          </a:p>
          <a:p>
            <a:r>
              <a:rPr lang="zh-CN" altLang="en-US" dirty="0" smtClean="0"/>
              <a:t>英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neil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ʌp</a:t>
            </a:r>
            <a:r>
              <a:rPr lang="en-US" altLang="zh-CN" dirty="0" smtClean="0"/>
              <a:t>]   </a:t>
            </a:r>
            <a:r>
              <a:rPr lang="zh-CN" altLang="en-US" dirty="0" smtClean="0"/>
              <a:t>美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nel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ʌp</a:t>
            </a:r>
            <a:r>
              <a:rPr lang="en-US" altLang="zh-CN" dirty="0" smtClean="0"/>
              <a:t>]  </a:t>
            </a:r>
          </a:p>
          <a:p>
            <a:r>
              <a:rPr lang="en-US" altLang="zh-CN" dirty="0" smtClean="0"/>
              <a:t>    </a:t>
            </a:r>
          </a:p>
          <a:p>
            <a:r>
              <a:rPr lang="zh-CN" altLang="en-US" dirty="0" smtClean="0"/>
              <a:t>将（某物）钉在高处</a:t>
            </a:r>
            <a:r>
              <a:rPr lang="en-US" altLang="zh-CN" dirty="0" smtClean="0"/>
              <a:t>[</a:t>
            </a:r>
            <a:r>
              <a:rPr lang="zh-CN" altLang="en-US" dirty="0" smtClean="0"/>
              <a:t>钉在公共场合</a:t>
            </a:r>
            <a:r>
              <a:rPr lang="en-US" altLang="zh-CN" dirty="0" smtClean="0"/>
              <a:t>]; </a:t>
            </a:r>
            <a:r>
              <a:rPr lang="zh-CN" altLang="en-US" dirty="0" smtClean="0"/>
              <a:t>将（某物）钉牢，钉紧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CEA1E1-CB0F-408C-8D11-E284AD907369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CEA1E1-CB0F-408C-8D11-E284AD907369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competitor</a:t>
            </a:r>
            <a:endParaRPr lang="zh-CN" altLang="en-US" dirty="0" smtClean="0"/>
          </a:p>
          <a:p>
            <a:r>
              <a:rPr lang="zh-CN" altLang="en-US" dirty="0" smtClean="0"/>
              <a:t>英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kəmˈpetɪtə</a:t>
            </a:r>
            <a:r>
              <a:rPr lang="en-US" altLang="zh-CN" dirty="0" smtClean="0"/>
              <a:t>(r)]   </a:t>
            </a:r>
            <a:r>
              <a:rPr lang="zh-CN" altLang="en-US" dirty="0" smtClean="0"/>
              <a:t>美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kəmˈpɛtɪtɚ</a:t>
            </a:r>
            <a:r>
              <a:rPr lang="en-US" altLang="zh-CN" dirty="0" smtClean="0"/>
              <a:t>]  </a:t>
            </a:r>
          </a:p>
          <a:p>
            <a:r>
              <a:rPr lang="en-US" altLang="zh-CN" dirty="0" smtClean="0"/>
              <a:t>n.  </a:t>
            </a:r>
            <a:r>
              <a:rPr lang="zh-CN" altLang="en-US" dirty="0" smtClean="0"/>
              <a:t>竞争者</a:t>
            </a:r>
            <a:r>
              <a:rPr lang="en-US" altLang="zh-CN" dirty="0" smtClean="0"/>
              <a:t>; </a:t>
            </a:r>
            <a:r>
              <a:rPr lang="zh-CN" altLang="en-US" dirty="0" smtClean="0"/>
              <a:t>对手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变形 复数</a:t>
            </a:r>
            <a:r>
              <a:rPr lang="en-US" altLang="zh-CN" dirty="0" smtClean="0"/>
              <a:t>: competitors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competition    </a:t>
            </a:r>
            <a:r>
              <a:rPr lang="zh-CN" altLang="en-US" dirty="0" smtClean="0"/>
              <a:t>搜索网络</a:t>
            </a:r>
          </a:p>
          <a:p>
            <a:r>
              <a:rPr lang="zh-CN" altLang="en-US" dirty="0" smtClean="0"/>
              <a:t>英 </a:t>
            </a:r>
            <a:r>
              <a:rPr lang="en-US" altLang="zh-CN" dirty="0" smtClean="0"/>
              <a:t>[ˌ</a:t>
            </a:r>
            <a:r>
              <a:rPr lang="en-US" altLang="zh-CN" dirty="0" err="1" smtClean="0"/>
              <a:t>kɒmpəˈtɪʃn</a:t>
            </a:r>
            <a:r>
              <a:rPr lang="en-US" altLang="zh-CN" dirty="0" smtClean="0"/>
              <a:t>]   </a:t>
            </a:r>
            <a:r>
              <a:rPr lang="zh-CN" altLang="en-US" dirty="0" smtClean="0"/>
              <a:t>美 </a:t>
            </a:r>
            <a:r>
              <a:rPr lang="en-US" altLang="zh-CN" dirty="0" smtClean="0"/>
              <a:t>[ˌ</a:t>
            </a:r>
            <a:r>
              <a:rPr lang="en-US" altLang="zh-CN" dirty="0" err="1" smtClean="0"/>
              <a:t>kɑmpəˈtɪʃn</a:t>
            </a:r>
            <a:r>
              <a:rPr lang="en-US" altLang="zh-CN" dirty="0" smtClean="0"/>
              <a:t>]  </a:t>
            </a:r>
          </a:p>
          <a:p>
            <a:r>
              <a:rPr lang="en-US" altLang="zh-CN" dirty="0" smtClean="0"/>
              <a:t>n.  </a:t>
            </a:r>
            <a:r>
              <a:rPr lang="zh-CN" altLang="en-US" dirty="0" smtClean="0"/>
              <a:t>竞争</a:t>
            </a:r>
            <a:r>
              <a:rPr lang="en-US" altLang="zh-CN" dirty="0" smtClean="0"/>
              <a:t>; </a:t>
            </a:r>
            <a:r>
              <a:rPr lang="zh-CN" altLang="en-US" dirty="0" smtClean="0"/>
              <a:t>比赛</a:t>
            </a:r>
            <a:r>
              <a:rPr lang="en-US" altLang="zh-CN" dirty="0" smtClean="0"/>
              <a:t>; </a:t>
            </a:r>
            <a:r>
              <a:rPr lang="zh-CN" altLang="en-US" dirty="0" smtClean="0"/>
              <a:t>竞争者</a:t>
            </a:r>
            <a:r>
              <a:rPr lang="en-US" altLang="zh-CN" dirty="0" smtClean="0"/>
              <a:t>; [</a:t>
            </a:r>
            <a:r>
              <a:rPr lang="zh-CN" altLang="en-US" dirty="0" smtClean="0"/>
              <a:t>生</a:t>
            </a:r>
            <a:r>
              <a:rPr lang="en-US" altLang="zh-CN" dirty="0" smtClean="0"/>
              <a:t>]</a:t>
            </a:r>
            <a:r>
              <a:rPr lang="zh-CN" altLang="en-US" dirty="0" smtClean="0"/>
              <a:t>生存竞争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变形 复数</a:t>
            </a:r>
            <a:r>
              <a:rPr lang="en-US" altLang="zh-CN" dirty="0" smtClean="0"/>
              <a:t>: competitions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CEA1E1-CB0F-408C-8D11-E284AD907369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Times New Roman"/>
            </a:endParaRPr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681B76-AFF7-41C5-87A0-76734D4F24B5}" type="slidenum">
              <a:rPr lang="en-US" altLang="ko-KR" smtClean="0">
                <a:latin typeface="Times New Roman"/>
              </a:rPr>
              <a:pPr/>
              <a:t>30</a:t>
            </a:fld>
            <a:endParaRPr lang="en-US" altLang="ko-KR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1C2A6A-7AD2-4875-9BFB-6EC9D2313E78}" type="slidenum">
              <a:rPr lang="en-US" altLang="zh-CN" smtClean="0">
                <a:latin typeface="Times New Roman"/>
              </a:rPr>
              <a:pPr/>
              <a:t>31</a:t>
            </a:fld>
            <a:endParaRPr lang="en-US" altLang="zh-CN" smtClean="0">
              <a:latin typeface="Times New Roman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5488"/>
            <a:ext cx="4784725" cy="3587750"/>
          </a:xfrm>
          <a:ln w="12700" cap="flat">
            <a:solidFill>
              <a:schemeClr val="tx1"/>
            </a:solidFill>
          </a:ln>
        </p:spPr>
      </p:sp>
      <p:sp>
        <p:nvSpPr>
          <p:cNvPr id="9728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7F04850-F20C-4508-BDD2-5A59FEC14BCD}" type="datetime1">
              <a:rPr lang="en-US" altLang="zh-CN" smtClean="0">
                <a:latin typeface="Times New Roman"/>
              </a:rPr>
              <a:pPr/>
              <a:t>11/16/2017</a:t>
            </a:fld>
            <a:endParaRPr lang="en-US" altLang="zh-CN" smtClean="0">
              <a:latin typeface="Times New Roman"/>
            </a:endParaRPr>
          </a:p>
        </p:txBody>
      </p:sp>
      <p:sp>
        <p:nvSpPr>
          <p:cNvPr id="983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3C03AC-2AFC-45D6-A449-A5E8664FF3AE}" type="slidenum">
              <a:rPr lang="en-US" altLang="zh-CN" smtClean="0">
                <a:latin typeface="Times New Roman"/>
              </a:rPr>
              <a:pPr/>
              <a:t>32</a:t>
            </a:fld>
            <a:endParaRPr lang="en-US" altLang="zh-CN" smtClean="0">
              <a:latin typeface="Times New Roman"/>
            </a:endParaRPr>
          </a:p>
        </p:txBody>
      </p:sp>
      <p:sp>
        <p:nvSpPr>
          <p:cNvPr id="983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D2ADA7-F0AE-45F6-A7BE-D97B61398446}" type="slidenum">
              <a:rPr lang="en-US" altLang="ko-KR" smtClean="0">
                <a:latin typeface="Times New Roman"/>
              </a:rPr>
              <a:pPr/>
              <a:t>34</a:t>
            </a:fld>
            <a:endParaRPr lang="en-US" altLang="ko-KR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C20324-CBF0-4621-A182-372A1BF37110}" type="slidenum">
              <a:rPr lang="en-US" altLang="zh-CN" smtClean="0">
                <a:latin typeface="Times New Roman"/>
              </a:rPr>
              <a:pPr/>
              <a:t>3</a:t>
            </a:fld>
            <a:endParaRPr lang="en-US" altLang="zh-CN" smtClean="0">
              <a:latin typeface="Times New Roman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</p:spPr>
        <p:txBody>
          <a:bodyPr/>
          <a:lstStyle/>
          <a:p>
            <a:r>
              <a:rPr lang="en-US" altLang="zh-CN" dirty="0" smtClean="0"/>
              <a:t>https://en.wikipedia.org/wiki/Autonomous_system_(Internet)</a:t>
            </a:r>
            <a:endParaRPr lang="zh-CN" altLang="zh-CN" dirty="0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B0388D-A900-4FF0-B965-39C67F486B8A}" type="slidenum">
              <a:rPr lang="en-US" altLang="ko-KR" smtClean="0">
                <a:latin typeface="Times New Roman"/>
              </a:rPr>
              <a:pPr/>
              <a:t>35</a:t>
            </a:fld>
            <a:endParaRPr lang="en-US" altLang="ko-KR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93C1C-91BB-4E5C-99DF-172EE67CEA0F}" type="slidenum">
              <a:rPr lang="en-US" altLang="zh-CN" smtClean="0">
                <a:latin typeface="Times New Roman"/>
              </a:rPr>
              <a:pPr/>
              <a:t>39</a:t>
            </a:fld>
            <a:endParaRPr lang="en-US" altLang="zh-CN" smtClean="0">
              <a:latin typeface="Times New Roman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534698-75C3-49A2-A559-91B810B29C47}" type="slidenum">
              <a:rPr lang="en-US" altLang="zh-CN" smtClean="0">
                <a:latin typeface="Times New Roman"/>
              </a:rPr>
              <a:pPr/>
              <a:t>40</a:t>
            </a:fld>
            <a:endParaRPr lang="en-US" altLang="zh-CN" smtClean="0">
              <a:latin typeface="Times New Roman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EBA9C4-8DDC-46AC-82FC-899F8551AADE}" type="slidenum">
              <a:rPr lang="en-US" altLang="zh-CN" smtClean="0">
                <a:latin typeface="Times New Roman"/>
              </a:rPr>
              <a:pPr/>
              <a:t>41</a:t>
            </a:fld>
            <a:endParaRPr lang="en-US" altLang="zh-CN" smtClean="0">
              <a:latin typeface="Times New Roman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Times New Roman"/>
            </a:endParaRPr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E4727C-4B2B-4306-A6C7-067F4D66FB2A}" type="slidenum">
              <a:rPr lang="en-US" altLang="ko-KR" smtClean="0">
                <a:latin typeface="Times New Roman"/>
              </a:rPr>
              <a:pPr/>
              <a:t>42</a:t>
            </a:fld>
            <a:endParaRPr lang="en-US" altLang="ko-KR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3CE93-CB6A-4C62-AC76-8145A85C5E9E}" type="slidenum">
              <a:rPr lang="en-US" altLang="zh-CN" smtClean="0">
                <a:latin typeface="Times New Roman"/>
              </a:rPr>
              <a:pPr/>
              <a:t>44</a:t>
            </a:fld>
            <a:endParaRPr lang="en-US" altLang="zh-CN" smtClean="0">
              <a:latin typeface="Times New Roman"/>
            </a:endParaRPr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240213"/>
            <a:ext cx="5365750" cy="4879975"/>
          </a:xfrm>
          <a:noFill/>
          <a:ln/>
        </p:spPr>
        <p:txBody>
          <a:bodyPr lIns="97324" tIns="48663" rIns="97324" bIns="48663"/>
          <a:lstStyle/>
          <a:p>
            <a:endParaRPr lang="zh-CN" altLang="zh-CN" smtClean="0">
              <a:latin typeface="Times New Roman"/>
            </a:endParaRPr>
          </a:p>
        </p:txBody>
      </p:sp>
      <p:sp>
        <p:nvSpPr>
          <p:cNvPr id="10547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5113" y="887413"/>
            <a:ext cx="4248150" cy="3186112"/>
          </a:xfrm>
          <a:ln w="12699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FFDB1D-BDBB-4ABC-9A94-71257C4BD851}" type="slidenum">
              <a:rPr lang="en-US" altLang="zh-CN" smtClean="0">
                <a:latin typeface="Times New Roman"/>
              </a:rPr>
              <a:pPr/>
              <a:t>45</a:t>
            </a:fld>
            <a:endParaRPr lang="en-US" altLang="zh-CN" smtClean="0">
              <a:latin typeface="Times New Roman"/>
            </a:endParaRP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240213"/>
            <a:ext cx="5365750" cy="4879975"/>
          </a:xfrm>
          <a:noFill/>
          <a:ln/>
        </p:spPr>
        <p:txBody>
          <a:bodyPr lIns="97324" tIns="48663" rIns="97324" bIns="48663"/>
          <a:lstStyle/>
          <a:p>
            <a:endParaRPr lang="zh-CN" altLang="zh-CN" smtClean="0">
              <a:latin typeface="Times New Roman"/>
            </a:endParaRPr>
          </a:p>
        </p:txBody>
      </p:sp>
      <p:sp>
        <p:nvSpPr>
          <p:cNvPr id="10650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5113" y="887413"/>
            <a:ext cx="4248150" cy="3186112"/>
          </a:xfrm>
          <a:ln w="12699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C94F44-6C87-4F10-B244-C693AF24EF40}" type="slidenum">
              <a:rPr lang="en-US" altLang="zh-CN" smtClean="0">
                <a:latin typeface="Times New Roman"/>
              </a:rPr>
              <a:pPr/>
              <a:t>46</a:t>
            </a:fld>
            <a:endParaRPr lang="en-US" altLang="zh-CN" smtClean="0">
              <a:latin typeface="Times New Roman"/>
            </a:endParaRPr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240213"/>
            <a:ext cx="5365750" cy="4879975"/>
          </a:xfrm>
          <a:noFill/>
          <a:ln/>
        </p:spPr>
        <p:txBody>
          <a:bodyPr lIns="97324" tIns="48663" rIns="97324" bIns="48663"/>
          <a:lstStyle/>
          <a:p>
            <a:endParaRPr lang="zh-CN" altLang="zh-CN" smtClean="0">
              <a:latin typeface="Times New Roman"/>
            </a:endParaRPr>
          </a:p>
        </p:txBody>
      </p:sp>
      <p:sp>
        <p:nvSpPr>
          <p:cNvPr id="10752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5113" y="887413"/>
            <a:ext cx="4248150" cy="3186112"/>
          </a:xfrm>
          <a:ln w="12699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692A6E-F514-41F5-B780-6D6D5FEDA50D}" type="slidenum">
              <a:rPr lang="en-US" altLang="zh-CN" smtClean="0">
                <a:latin typeface="Times New Roman"/>
              </a:rPr>
              <a:pPr/>
              <a:t>47</a:t>
            </a:fld>
            <a:endParaRPr lang="en-US" altLang="zh-CN" smtClean="0">
              <a:latin typeface="Times New Roman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9875" y="895350"/>
            <a:ext cx="4237038" cy="3178175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400550"/>
            <a:ext cx="5365750" cy="4476750"/>
          </a:xfrm>
          <a:noFill/>
          <a:ln/>
        </p:spPr>
        <p:txBody>
          <a:bodyPr/>
          <a:lstStyle/>
          <a:p>
            <a:endParaRPr lang="zh-CN" altLang="zh-CN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12362A-B7D1-472F-AE38-3BF1D95EB3FE}" type="slidenum">
              <a:rPr lang="en-US" altLang="zh-CN" smtClean="0">
                <a:latin typeface="Times New Roman"/>
              </a:rPr>
              <a:pPr/>
              <a:t>48</a:t>
            </a:fld>
            <a:endParaRPr lang="en-US" altLang="zh-CN" smtClean="0">
              <a:latin typeface="Times New Roman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9875" y="895350"/>
            <a:ext cx="4237038" cy="3178175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400550"/>
            <a:ext cx="5365750" cy="4476750"/>
          </a:xfrm>
          <a:noFill/>
          <a:ln/>
        </p:spPr>
        <p:txBody>
          <a:bodyPr/>
          <a:lstStyle/>
          <a:p>
            <a:endParaRPr lang="zh-CN" altLang="zh-CN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63A295-E33C-45D0-99C3-869CD4348D47}" type="slidenum">
              <a:rPr lang="en-US" altLang="zh-CN" smtClean="0">
                <a:latin typeface="Times New Roman"/>
              </a:rPr>
              <a:pPr/>
              <a:t>5</a:t>
            </a:fld>
            <a:endParaRPr lang="en-US" altLang="zh-CN" smtClean="0">
              <a:latin typeface="Times New Roman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39888" y="801688"/>
            <a:ext cx="4035425" cy="3025775"/>
          </a:xfrm>
          <a:ln w="12699" cap="flat">
            <a:solidFill>
              <a:schemeClr val="tx1"/>
            </a:solidFill>
          </a:ln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2719388"/>
            <a:ext cx="5364163" cy="6161087"/>
          </a:xfrm>
          <a:noFill/>
          <a:ln/>
        </p:spPr>
        <p:txBody>
          <a:bodyPr lIns="97324" tIns="48663" rIns="97324" bIns="48663"/>
          <a:lstStyle/>
          <a:p>
            <a:endParaRPr lang="zh-CN" altLang="zh-CN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6F7AA6-2E6B-460D-AB77-FF9AE3BC7FBC}" type="slidenum">
              <a:rPr lang="en-US" altLang="zh-CN" smtClean="0">
                <a:latin typeface="Times New Roman"/>
              </a:rPr>
              <a:pPr/>
              <a:t>49</a:t>
            </a:fld>
            <a:endParaRPr lang="en-US" altLang="zh-CN" smtClean="0">
              <a:latin typeface="Times New Roman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5488"/>
            <a:ext cx="4784725" cy="3587750"/>
          </a:xfrm>
          <a:ln w="12700" cap="flat">
            <a:solidFill>
              <a:schemeClr val="tx1"/>
            </a:solidFill>
          </a:ln>
        </p:spPr>
      </p:sp>
      <p:sp>
        <p:nvSpPr>
          <p:cNvPr id="11059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DBC227-C2D1-423A-B1C6-105EB9F87B4C}" type="slidenum">
              <a:rPr lang="en-US" altLang="zh-CN" smtClean="0">
                <a:latin typeface="Times New Roman"/>
              </a:rPr>
              <a:pPr/>
              <a:t>51</a:t>
            </a:fld>
            <a:endParaRPr lang="en-US" altLang="zh-CN" smtClean="0">
              <a:latin typeface="Times New Roman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2F2EAC-48DC-475B-9EDE-D2D21EFF218B}" type="slidenum">
              <a:rPr lang="en-US" altLang="zh-CN" smtClean="0">
                <a:latin typeface="Times New Roman"/>
              </a:rPr>
              <a:pPr/>
              <a:t>52</a:t>
            </a:fld>
            <a:endParaRPr lang="en-US" altLang="zh-CN" smtClean="0">
              <a:latin typeface="Times New Roman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16BD39-7E1C-4E47-9BE7-F1A662B6E214}" type="slidenum">
              <a:rPr lang="en-US" altLang="zh-CN" smtClean="0">
                <a:latin typeface="Times New Roman"/>
              </a:rPr>
              <a:pPr/>
              <a:t>53</a:t>
            </a:fld>
            <a:endParaRPr lang="en-US" altLang="zh-CN" smtClean="0">
              <a:latin typeface="Times New Roman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>
                <a:latin typeface="Times New Roman"/>
              </a:rPr>
              <a:t>delineation    </a:t>
            </a:r>
            <a:endParaRPr lang="zh-CN" altLang="en-US" dirty="0" smtClean="0">
              <a:latin typeface="Times New Roman"/>
            </a:endParaRPr>
          </a:p>
          <a:p>
            <a:r>
              <a:rPr lang="zh-CN" altLang="en-US" dirty="0" smtClean="0">
                <a:latin typeface="Times New Roman"/>
              </a:rPr>
              <a:t>英 </a:t>
            </a:r>
            <a:r>
              <a:rPr lang="en-US" altLang="zh-CN" dirty="0" smtClean="0">
                <a:latin typeface="Times New Roman"/>
              </a:rPr>
              <a:t>[</a:t>
            </a:r>
            <a:r>
              <a:rPr lang="en-US" altLang="zh-CN" dirty="0" err="1" smtClean="0">
                <a:latin typeface="Times New Roman"/>
              </a:rPr>
              <a:t>dɪˌlɪnɪ'eɪʃn</a:t>
            </a:r>
            <a:r>
              <a:rPr lang="en-US" altLang="zh-CN" dirty="0" smtClean="0">
                <a:latin typeface="Times New Roman"/>
              </a:rPr>
              <a:t>]   </a:t>
            </a:r>
            <a:r>
              <a:rPr lang="zh-CN" altLang="en-US" dirty="0" smtClean="0">
                <a:latin typeface="Times New Roman"/>
              </a:rPr>
              <a:t>美 </a:t>
            </a:r>
            <a:r>
              <a:rPr lang="en-US" altLang="zh-CN" dirty="0" smtClean="0">
                <a:latin typeface="Times New Roman"/>
              </a:rPr>
              <a:t>[</a:t>
            </a:r>
            <a:r>
              <a:rPr lang="en-US" altLang="zh-CN" dirty="0" err="1" smtClean="0">
                <a:latin typeface="Times New Roman"/>
              </a:rPr>
              <a:t>dɪˌlɪnɪ'eɪʃn</a:t>
            </a:r>
            <a:r>
              <a:rPr lang="en-US" altLang="zh-CN" dirty="0" smtClean="0">
                <a:latin typeface="Times New Roman"/>
              </a:rPr>
              <a:t>]  </a:t>
            </a:r>
          </a:p>
          <a:p>
            <a:pPr marL="228600" indent="-228600">
              <a:buAutoNum type="alphaLcPeriod" startAt="14"/>
            </a:pPr>
            <a:r>
              <a:rPr lang="zh-CN" altLang="en-US" dirty="0" smtClean="0">
                <a:latin typeface="Times New Roman"/>
              </a:rPr>
              <a:t>描绘</a:t>
            </a:r>
            <a:r>
              <a:rPr lang="en-US" altLang="zh-CN" dirty="0" smtClean="0">
                <a:latin typeface="Times New Roman"/>
              </a:rPr>
              <a:t>;</a:t>
            </a:r>
          </a:p>
          <a:p>
            <a:pPr marL="228600" indent="-228600">
              <a:buNone/>
            </a:pPr>
            <a:endParaRPr lang="en-US" altLang="zh-CN" dirty="0" smtClean="0">
              <a:latin typeface="Times New Roman"/>
            </a:endParaRPr>
          </a:p>
          <a:p>
            <a:pPr marL="228600" indent="-228600">
              <a:buNone/>
            </a:pPr>
            <a:r>
              <a:rPr lang="en-US" altLang="zh-CN" dirty="0" smtClean="0">
                <a:latin typeface="Times New Roman"/>
              </a:rPr>
              <a:t>delineate</a:t>
            </a:r>
            <a:endParaRPr lang="zh-CN" altLang="en-US" dirty="0" smtClean="0">
              <a:latin typeface="Times New Roman"/>
            </a:endParaRPr>
          </a:p>
          <a:p>
            <a:pPr marL="228600" indent="-228600">
              <a:buAutoNum type="alphaLcPeriod" startAt="14"/>
            </a:pPr>
            <a:r>
              <a:rPr lang="zh-CN" altLang="en-US" dirty="0" smtClean="0">
                <a:latin typeface="Times New Roman"/>
              </a:rPr>
              <a:t>英 </a:t>
            </a:r>
            <a:r>
              <a:rPr lang="en-US" altLang="zh-CN" dirty="0" smtClean="0">
                <a:latin typeface="Times New Roman"/>
              </a:rPr>
              <a:t>[</a:t>
            </a:r>
            <a:r>
              <a:rPr lang="en-US" altLang="zh-CN" dirty="0" err="1" smtClean="0">
                <a:latin typeface="Times New Roman"/>
              </a:rPr>
              <a:t>dɪˈlɪnieɪt</a:t>
            </a:r>
            <a:r>
              <a:rPr lang="en-US" altLang="zh-CN" dirty="0" smtClean="0">
                <a:latin typeface="Times New Roman"/>
              </a:rPr>
              <a:t>]   </a:t>
            </a:r>
            <a:r>
              <a:rPr lang="zh-CN" altLang="en-US" dirty="0" smtClean="0">
                <a:latin typeface="Times New Roman"/>
              </a:rPr>
              <a:t>美 </a:t>
            </a:r>
            <a:r>
              <a:rPr lang="en-US" altLang="zh-CN" dirty="0" smtClean="0">
                <a:latin typeface="Times New Roman"/>
              </a:rPr>
              <a:t>[</a:t>
            </a:r>
            <a:r>
              <a:rPr lang="en-US" altLang="zh-CN" dirty="0" err="1" smtClean="0">
                <a:latin typeface="Times New Roman"/>
              </a:rPr>
              <a:t>dɪˈlɪniˌet</a:t>
            </a:r>
            <a:r>
              <a:rPr lang="en-US" altLang="zh-CN" dirty="0" smtClean="0">
                <a:latin typeface="Times New Roman"/>
              </a:rPr>
              <a:t>]  </a:t>
            </a:r>
          </a:p>
          <a:p>
            <a:pPr marL="228600" indent="-228600">
              <a:buNone/>
            </a:pPr>
            <a:r>
              <a:rPr lang="en-US" altLang="zh-CN" dirty="0" err="1" smtClean="0">
                <a:latin typeface="Times New Roman"/>
              </a:rPr>
              <a:t>vt</a:t>
            </a:r>
            <a:r>
              <a:rPr lang="en-US" altLang="zh-CN" dirty="0" smtClean="0">
                <a:latin typeface="Times New Roman"/>
              </a:rPr>
              <a:t>.  </a:t>
            </a:r>
            <a:r>
              <a:rPr lang="zh-CN" altLang="en-US" dirty="0" smtClean="0">
                <a:latin typeface="Times New Roman"/>
              </a:rPr>
              <a:t>勾画，描述</a:t>
            </a:r>
            <a:r>
              <a:rPr lang="en-US" altLang="zh-CN" dirty="0" smtClean="0">
                <a:latin typeface="Times New Roman"/>
              </a:rPr>
              <a:t>;</a:t>
            </a:r>
            <a:endParaRPr lang="zh-CN" altLang="zh-CN" dirty="0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283C06-4BDC-4F70-B7A9-EE61F1EF2192}" type="slidenum">
              <a:rPr lang="en-US" altLang="zh-CN" smtClean="0">
                <a:latin typeface="Times New Roman"/>
              </a:rPr>
              <a:pPr/>
              <a:t>54</a:t>
            </a:fld>
            <a:endParaRPr lang="en-US" altLang="zh-CN" smtClean="0">
              <a:latin typeface="Times New Roman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Times New Roman"/>
            </a:endParaRPr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5EBADF-D97F-46B0-8701-DD1CD5D6A8AB}" type="slidenum">
              <a:rPr lang="en-US" altLang="ko-KR" smtClean="0">
                <a:latin typeface="Times New Roman"/>
              </a:rPr>
              <a:pPr/>
              <a:t>57</a:t>
            </a:fld>
            <a:endParaRPr lang="en-US" altLang="ko-KR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0CB738-E39B-4530-8116-4585908ADB4B}" type="slidenum">
              <a:rPr lang="en-US" altLang="zh-CN" smtClean="0">
                <a:latin typeface="Times New Roman"/>
              </a:rPr>
              <a:pPr/>
              <a:t>58</a:t>
            </a:fld>
            <a:endParaRPr lang="en-US" altLang="zh-CN" smtClean="0">
              <a:latin typeface="Times New Roman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322" tIns="47162" rIns="94322" bIns="47162"/>
          <a:lstStyle/>
          <a:p>
            <a:endParaRPr lang="zh-CN" altLang="zh-CN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7546BE-2FC6-41B5-A546-29EEA622BB08}" type="slidenum">
              <a:rPr lang="en-US" altLang="zh-CN" smtClean="0">
                <a:latin typeface="Times New Roman"/>
              </a:rPr>
              <a:pPr/>
              <a:t>60</a:t>
            </a:fld>
            <a:endParaRPr lang="en-US" altLang="zh-CN" smtClean="0">
              <a:latin typeface="Times New Roman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5488"/>
            <a:ext cx="4784725" cy="3587750"/>
          </a:xfrm>
          <a:ln w="12700" cap="flat">
            <a:solidFill>
              <a:schemeClr val="tx1"/>
            </a:solidFill>
          </a:ln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/>
        </p:spPr>
        <p:txBody>
          <a:bodyPr lIns="96606" tIns="49122" rIns="96606" bIns="49122"/>
          <a:lstStyle/>
          <a:p>
            <a:endParaRPr lang="zh-CN" altLang="zh-CN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5CF344-EEA9-4426-8336-5B020BF69D54}" type="slidenum">
              <a:rPr lang="en-US" altLang="zh-CN" smtClean="0">
                <a:latin typeface="Times New Roman"/>
              </a:rPr>
              <a:pPr/>
              <a:t>61</a:t>
            </a:fld>
            <a:endParaRPr lang="en-US" altLang="zh-CN" smtClean="0">
              <a:latin typeface="Times New Roman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5488"/>
            <a:ext cx="4784725" cy="3587750"/>
          </a:xfrm>
          <a:ln w="12700" cap="flat">
            <a:solidFill>
              <a:schemeClr val="tx1"/>
            </a:solidFill>
          </a:ln>
        </p:spPr>
      </p:sp>
      <p:sp>
        <p:nvSpPr>
          <p:cNvPr id="11878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D5E652-B414-47AE-9172-66EF1080F47F}" type="slidenum">
              <a:rPr lang="en-US" altLang="zh-CN" smtClean="0">
                <a:latin typeface="Times New Roman"/>
              </a:rPr>
              <a:pPr/>
              <a:t>62</a:t>
            </a:fld>
            <a:endParaRPr lang="en-US" altLang="zh-CN" smtClean="0">
              <a:latin typeface="Times New Roman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276FE7-217D-43D5-8C16-B45601428782}" type="slidenum">
              <a:rPr lang="en-US" altLang="zh-CN" smtClean="0">
                <a:latin typeface="Times New Roman"/>
              </a:rPr>
              <a:pPr/>
              <a:t>6</a:t>
            </a:fld>
            <a:endParaRPr lang="en-US" altLang="zh-CN" smtClean="0">
              <a:latin typeface="Times New Roman"/>
            </a:endParaRPr>
          </a:p>
        </p:txBody>
      </p:sp>
      <p:sp>
        <p:nvSpPr>
          <p:cNvPr id="880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39888" y="801688"/>
            <a:ext cx="4035425" cy="3025775"/>
          </a:xfrm>
          <a:ln w="12699" cap="flat">
            <a:solidFill>
              <a:schemeClr val="tx1"/>
            </a:solidFill>
          </a:ln>
        </p:spPr>
      </p:sp>
      <p:sp>
        <p:nvSpPr>
          <p:cNvPr id="8806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74725" y="2719388"/>
            <a:ext cx="5364163" cy="6161087"/>
          </a:xfrm>
          <a:noFill/>
          <a:ln/>
        </p:spPr>
        <p:txBody>
          <a:bodyPr lIns="97324" tIns="48663" rIns="97324" bIns="48663"/>
          <a:lstStyle/>
          <a:p>
            <a:endParaRPr lang="zh-CN" altLang="zh-CN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F1CB71-F72C-4372-9272-4F354CD384F0}" type="slidenum">
              <a:rPr lang="en-US" altLang="zh-CN" smtClean="0">
                <a:latin typeface="Times New Roman"/>
              </a:rPr>
              <a:pPr/>
              <a:t>63</a:t>
            </a:fld>
            <a:endParaRPr lang="en-US" altLang="zh-CN" smtClean="0">
              <a:latin typeface="Times New Roman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2797E5-6D4C-4523-B178-0AF17CDBC00E}" type="slidenum">
              <a:rPr lang="en-US" altLang="zh-CN" smtClean="0">
                <a:latin typeface="Times New Roman"/>
              </a:rPr>
              <a:pPr/>
              <a:t>64</a:t>
            </a:fld>
            <a:endParaRPr lang="en-US" altLang="zh-CN" smtClean="0">
              <a:latin typeface="Times New Roman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5488"/>
            <a:ext cx="4784725" cy="3587750"/>
          </a:xfrm>
          <a:ln w="12700" cap="flat">
            <a:solidFill>
              <a:schemeClr val="tx1"/>
            </a:solidFill>
          </a:ln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/>
        </p:spPr>
        <p:txBody>
          <a:bodyPr lIns="96605" tIns="49122" rIns="96605" bIns="49122"/>
          <a:lstStyle/>
          <a:p>
            <a:endParaRPr lang="zh-CN" altLang="zh-CN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DED15E-AE79-4C2A-976D-4358EEA2655B}" type="slidenum">
              <a:rPr lang="en-US" altLang="zh-CN" smtClean="0">
                <a:latin typeface="Times New Roman"/>
              </a:rPr>
              <a:pPr/>
              <a:t>65</a:t>
            </a:fld>
            <a:endParaRPr lang="en-US" altLang="zh-CN" smtClean="0">
              <a:latin typeface="Times New Roman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5488"/>
            <a:ext cx="4784725" cy="3587750"/>
          </a:xfrm>
          <a:ln w="12700" cap="flat">
            <a:solidFill>
              <a:schemeClr val="tx1"/>
            </a:solidFill>
          </a:ln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/>
        </p:spPr>
        <p:txBody>
          <a:bodyPr lIns="96605" tIns="49122" rIns="96605" bIns="49122"/>
          <a:lstStyle/>
          <a:p>
            <a:endParaRPr lang="zh-CN" altLang="zh-CN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BAD9B2-E577-49AC-BC17-EBEF51814DE0}" type="slidenum">
              <a:rPr lang="en-US" altLang="zh-CN" smtClean="0">
                <a:latin typeface="Times New Roman"/>
              </a:rPr>
              <a:pPr/>
              <a:t>66</a:t>
            </a:fld>
            <a:endParaRPr lang="en-US" altLang="zh-CN" smtClean="0">
              <a:latin typeface="Times New Roman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5488"/>
            <a:ext cx="4784725" cy="3587750"/>
          </a:xfrm>
          <a:ln w="12700" cap="flat">
            <a:solidFill>
              <a:schemeClr val="tx1"/>
            </a:solidFill>
          </a:ln>
        </p:spPr>
      </p:sp>
      <p:sp>
        <p:nvSpPr>
          <p:cNvPr id="12390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15CE32-339F-4D3E-9A39-BBC3A9D537CB}" type="slidenum">
              <a:rPr lang="en-US" altLang="zh-CN" smtClean="0">
                <a:latin typeface="Times New Roman"/>
              </a:rPr>
              <a:pPr/>
              <a:t>67</a:t>
            </a:fld>
            <a:endParaRPr lang="en-US" altLang="zh-CN" smtClean="0">
              <a:latin typeface="Times New Roman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5488"/>
            <a:ext cx="4784725" cy="3587750"/>
          </a:xfrm>
          <a:ln w="12700" cap="flat">
            <a:solidFill>
              <a:schemeClr val="tx1"/>
            </a:solidFill>
          </a:ln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/>
        </p:spPr>
        <p:txBody>
          <a:bodyPr lIns="96605" tIns="49122" rIns="96605" bIns="49122"/>
          <a:lstStyle/>
          <a:p>
            <a:endParaRPr lang="zh-CN" altLang="zh-CN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FDC4CC-5809-497A-BFA8-D4AB79E90B00}" type="slidenum">
              <a:rPr lang="en-US" altLang="zh-CN" smtClean="0">
                <a:latin typeface="Times New Roman"/>
              </a:rPr>
              <a:pPr/>
              <a:t>70</a:t>
            </a:fld>
            <a:endParaRPr lang="en-US" altLang="zh-CN" smtClean="0">
              <a:latin typeface="Times New Roman"/>
            </a:endParaRPr>
          </a:p>
        </p:txBody>
      </p:sp>
      <p:sp>
        <p:nvSpPr>
          <p:cNvPr id="1259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CA8883-B68F-4662-8A7F-1AA498581D6C}" type="slidenum">
              <a:rPr lang="en-US" altLang="zh-CN" smtClean="0">
                <a:latin typeface="Times New Roman"/>
              </a:rPr>
              <a:pPr/>
              <a:t>72</a:t>
            </a:fld>
            <a:endParaRPr lang="en-US" altLang="zh-CN" smtClean="0">
              <a:latin typeface="Times New Roman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5488"/>
            <a:ext cx="4784725" cy="3587750"/>
          </a:xfrm>
          <a:ln w="12700" cap="flat">
            <a:solidFill>
              <a:schemeClr val="tx1"/>
            </a:solidFill>
          </a:ln>
        </p:spPr>
      </p:sp>
      <p:sp>
        <p:nvSpPr>
          <p:cNvPr id="12698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89C3ED-AC5C-4BD7-8ABD-4C9CD707BA57}" type="slidenum">
              <a:rPr lang="en-US" altLang="zh-CN" smtClean="0">
                <a:latin typeface="Times New Roman"/>
              </a:rPr>
              <a:pPr/>
              <a:t>73</a:t>
            </a:fld>
            <a:endParaRPr lang="en-US" altLang="zh-CN" smtClean="0">
              <a:latin typeface="Times New Roman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5488"/>
            <a:ext cx="4784725" cy="3587750"/>
          </a:xfrm>
          <a:ln w="12700" cap="flat">
            <a:solidFill>
              <a:schemeClr val="tx1"/>
            </a:solidFill>
          </a:ln>
        </p:spPr>
      </p:sp>
      <p:sp>
        <p:nvSpPr>
          <p:cNvPr id="12800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0959B0-FB1A-409E-929E-D277DCCDE5C3}" type="slidenum">
              <a:rPr lang="en-US" altLang="zh-CN" smtClean="0">
                <a:latin typeface="Times New Roman"/>
              </a:rPr>
              <a:pPr/>
              <a:t>74</a:t>
            </a:fld>
            <a:endParaRPr lang="en-US" altLang="zh-CN" smtClean="0">
              <a:latin typeface="Times New Roman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5488"/>
            <a:ext cx="4784725" cy="3587750"/>
          </a:xfrm>
          <a:ln w="12700" cap="flat">
            <a:solidFill>
              <a:schemeClr val="tx1"/>
            </a:solidFill>
          </a:ln>
        </p:spPr>
      </p:sp>
      <p:sp>
        <p:nvSpPr>
          <p:cNvPr id="12902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6CF453-DC0D-4F57-9F7D-BF756F23E4A5}" type="slidenum">
              <a:rPr lang="en-US" altLang="zh-CN" smtClean="0">
                <a:latin typeface="Times New Roman"/>
              </a:rPr>
              <a:pPr/>
              <a:t>8</a:t>
            </a:fld>
            <a:endParaRPr lang="en-US" altLang="zh-CN" smtClean="0">
              <a:latin typeface="Times New Roman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CE7A4-FE77-46A2-A56F-2679802F5617}" type="slidenum">
              <a:rPr lang="en-US" altLang="zh-CN" smtClean="0">
                <a:latin typeface="Times New Roman"/>
              </a:rPr>
              <a:pPr/>
              <a:t>9</a:t>
            </a:fld>
            <a:endParaRPr lang="en-US" altLang="zh-CN" smtClean="0">
              <a:latin typeface="Times New Roman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5488"/>
            <a:ext cx="4784725" cy="3587750"/>
          </a:xfrm>
          <a:ln w="12700" cap="flat">
            <a:solidFill>
              <a:schemeClr val="tx1"/>
            </a:solidFill>
          </a:ln>
        </p:spPr>
      </p:sp>
      <p:sp>
        <p:nvSpPr>
          <p:cNvPr id="9011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BBB05C-5883-48E5-9088-C90417BD0849}" type="slidenum">
              <a:rPr lang="en-US" altLang="zh-CN" smtClean="0">
                <a:latin typeface="Times New Roman"/>
              </a:rPr>
              <a:pPr/>
              <a:t>10</a:t>
            </a:fld>
            <a:endParaRPr lang="en-US" altLang="zh-CN" smtClean="0">
              <a:latin typeface="Times New Roman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485B95-E755-4774-82FA-3404B8DB99E8}" type="slidenum">
              <a:rPr lang="en-US" altLang="zh-CN" smtClean="0">
                <a:latin typeface="Times New Roman"/>
              </a:rPr>
              <a:pPr/>
              <a:t>12</a:t>
            </a:fld>
            <a:endParaRPr lang="en-US" altLang="zh-CN" smtClean="0">
              <a:latin typeface="Times New Roman"/>
            </a:endParaRPr>
          </a:p>
        </p:txBody>
      </p:sp>
      <p:sp>
        <p:nvSpPr>
          <p:cNvPr id="921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175B9-367E-4A29-9AA4-13BBB4FE797A}" type="slidenum">
              <a:rPr lang="en-US" altLang="zh-CN" smtClean="0">
                <a:latin typeface="Times New Roman"/>
              </a:rPr>
              <a:pPr/>
              <a:t>14</a:t>
            </a:fld>
            <a:endParaRPr lang="en-US" altLang="zh-CN" smtClean="0">
              <a:latin typeface="Times New Roman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5488"/>
            <a:ext cx="4784725" cy="3587750"/>
          </a:xfrm>
          <a:ln w="12700" cap="flat">
            <a:solidFill>
              <a:schemeClr val="tx1"/>
            </a:solidFill>
          </a:ln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/>
        </p:spPr>
        <p:txBody>
          <a:bodyPr lIns="96605" tIns="49122" rIns="96605" bIns="49122"/>
          <a:lstStyle/>
          <a:p>
            <a:endParaRPr lang="zh-CN" altLang="zh-CN" smtClean="0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External Routing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4-</a:t>
            </a:r>
            <a:fld id="{FEFA276C-8103-4721-8F78-9D33796736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External Routing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4-</a:t>
            </a:r>
            <a:fld id="{0060AE0F-BD7D-406E-B165-C57FF755146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External Routing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4-</a:t>
            </a:r>
            <a:fld id="{76CA2CA0-92B0-40C3-BA21-A5332F86197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External Routing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4-</a:t>
            </a:r>
            <a:fld id="{A513E1B7-0C8B-4037-86A5-A19028CF2C7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External Routing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4-</a:t>
            </a:r>
            <a:fld id="{2809BDD8-5D23-4950-BAD7-91EABD594C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External Routing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4-</a:t>
            </a:r>
            <a:fld id="{4CF20A06-80F7-496E-B306-E7BC633651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External Routing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4-</a:t>
            </a:r>
            <a:fld id="{E4EDDA2B-FE30-48C2-B099-E5C908A21A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External Routing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4-</a:t>
            </a:r>
            <a:fld id="{2D480A8F-C59C-40D9-9D07-BD4CB52B3A7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External Routing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4-</a:t>
            </a:r>
            <a:fld id="{1A6822A4-C32C-4CCD-8E1B-E0E21B8BE8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External Routing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4-</a:t>
            </a:r>
            <a:fld id="{F3A1717E-B655-424C-9C30-409EF0018B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External Routing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4-</a:t>
            </a:r>
            <a:fld id="{FFA33505-1075-4E7F-93F1-6CF24173BDF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External Routing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4-</a:t>
            </a:r>
            <a:fld id="{47A1DBB7-C6E8-48A2-8ACC-897FD544226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4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400"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External Routing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2925" y="6400800"/>
            <a:ext cx="676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400"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4-</a:t>
            </a:r>
            <a:fld id="{32D5D266-483D-4F3B-9914-C1A6AD58F16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205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CBE9C8C1-99EF-4106-B5CF-D2205504FF3C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Unit 7: External Routing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64463" cy="4648200"/>
          </a:xfrm>
        </p:spPr>
        <p:txBody>
          <a:bodyPr/>
          <a:lstStyle/>
          <a:p>
            <a:r>
              <a:rPr lang="en-US" altLang="ko-KR" sz="2400" smtClean="0">
                <a:solidFill>
                  <a:srgbClr val="FF0000"/>
                </a:solidFill>
                <a:ea typeface="굴림" charset="-127"/>
              </a:rPr>
              <a:t>7.1 </a:t>
            </a:r>
            <a:r>
              <a:rPr lang="en-US" altLang="zh-CN" sz="2400" smtClean="0">
                <a:solidFill>
                  <a:srgbClr val="FF0000"/>
                </a:solidFill>
                <a:ea typeface="宋体" charset="-122"/>
              </a:rPr>
              <a:t>Autonomous Systems</a:t>
            </a:r>
          </a:p>
          <a:p>
            <a:endParaRPr lang="en-US" altLang="ko-KR" sz="2400" smtClean="0">
              <a:ea typeface="굴림" charset="-127"/>
            </a:endParaRPr>
          </a:p>
          <a:p>
            <a:r>
              <a:rPr lang="en-US" altLang="ko-KR" sz="2400" smtClean="0">
                <a:ea typeface="굴림" charset="-127"/>
              </a:rPr>
              <a:t>7.2 Border Gateway Protocol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/>
          <p:cNvSpPr>
            <a:spLocks noChangeArrowheads="1"/>
          </p:cNvSpPr>
          <p:nvPr/>
        </p:nvSpPr>
        <p:spPr bwMode="auto">
          <a:xfrm>
            <a:off x="5105400" y="3016250"/>
            <a:ext cx="4038600" cy="15240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" name="AutoShape 3"/>
          <p:cNvSpPr>
            <a:spLocks noChangeArrowheads="1"/>
          </p:cNvSpPr>
          <p:nvPr/>
        </p:nvSpPr>
        <p:spPr bwMode="auto">
          <a:xfrm>
            <a:off x="381000" y="1111250"/>
            <a:ext cx="5181600" cy="17526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latin typeface="Times New Roman"/>
            </a:endParaRP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305800" cy="869950"/>
          </a:xfrm>
        </p:spPr>
        <p:txBody>
          <a:bodyPr/>
          <a:lstStyle/>
          <a:p>
            <a:r>
              <a:rPr lang="en-US" altLang="zh-CN" sz="3200" smtClean="0">
                <a:ea typeface="宋体" charset="-122"/>
              </a:rPr>
              <a:t>Architecture of Dynamic Routing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09600" y="2330450"/>
            <a:ext cx="1073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ea typeface="宋体" charset="-122"/>
              </a:rPr>
              <a:t>AS 1</a:t>
            </a:r>
          </a:p>
        </p:txBody>
      </p:sp>
      <p:sp>
        <p:nvSpPr>
          <p:cNvPr id="11270" name="Line 7"/>
          <p:cNvSpPr>
            <a:spLocks noChangeShapeType="1"/>
          </p:cNvSpPr>
          <p:nvPr/>
        </p:nvSpPr>
        <p:spPr bwMode="auto">
          <a:xfrm>
            <a:off x="5562600" y="1873250"/>
            <a:ext cx="914400" cy="1371600"/>
          </a:xfrm>
          <a:prstGeom prst="line">
            <a:avLst/>
          </a:prstGeom>
          <a:noFill/>
          <a:ln w="57150" cmpd="thickThin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1271" name="Picture 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492250"/>
            <a:ext cx="85090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2" name="Picture 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3092450"/>
            <a:ext cx="85090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3" name="Text Box 30"/>
          <p:cNvSpPr txBox="1">
            <a:spLocks noChangeArrowheads="1"/>
          </p:cNvSpPr>
          <p:nvPr/>
        </p:nvSpPr>
        <p:spPr bwMode="auto">
          <a:xfrm>
            <a:off x="5111750" y="3963988"/>
            <a:ext cx="1073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ea typeface="宋体" charset="-122"/>
              </a:rPr>
              <a:t>AS 2</a:t>
            </a:r>
          </a:p>
        </p:txBody>
      </p:sp>
      <p:sp>
        <p:nvSpPr>
          <p:cNvPr id="11274" name="Text Box 32"/>
          <p:cNvSpPr txBox="1">
            <a:spLocks noChangeArrowheads="1"/>
          </p:cNvSpPr>
          <p:nvPr/>
        </p:nvSpPr>
        <p:spPr bwMode="auto">
          <a:xfrm>
            <a:off x="6096000" y="2178050"/>
            <a:ext cx="99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 BGP</a:t>
            </a:r>
          </a:p>
        </p:txBody>
      </p:sp>
      <p:sp>
        <p:nvSpPr>
          <p:cNvPr id="11275" name="Text Box 33"/>
          <p:cNvSpPr txBox="1">
            <a:spLocks noChangeArrowheads="1"/>
          </p:cNvSpPr>
          <p:nvPr/>
        </p:nvSpPr>
        <p:spPr bwMode="auto">
          <a:xfrm>
            <a:off x="0" y="4464050"/>
            <a:ext cx="4870450" cy="396875"/>
          </a:xfrm>
          <a:prstGeom prst="rect">
            <a:avLst/>
          </a:prstGeom>
          <a:solidFill>
            <a:srgbClr val="FF66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ea typeface="宋体" charset="-122"/>
              </a:rPr>
              <a:t> EGP = Exterior Gateway Protocol</a:t>
            </a:r>
          </a:p>
        </p:txBody>
      </p:sp>
      <p:sp>
        <p:nvSpPr>
          <p:cNvPr id="11276" name="Text Box 34"/>
          <p:cNvSpPr txBox="1">
            <a:spLocks noChangeArrowheads="1"/>
          </p:cNvSpPr>
          <p:nvPr/>
        </p:nvSpPr>
        <p:spPr bwMode="auto">
          <a:xfrm>
            <a:off x="0" y="3321050"/>
            <a:ext cx="4699000" cy="396875"/>
          </a:xfrm>
          <a:prstGeom prst="rect">
            <a:avLst/>
          </a:prstGeom>
          <a:solidFill>
            <a:srgbClr val="FF66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ea typeface="宋体" charset="-122"/>
              </a:rPr>
              <a:t> IGP = Interior Gateway Protocol</a:t>
            </a:r>
          </a:p>
        </p:txBody>
      </p:sp>
      <p:sp>
        <p:nvSpPr>
          <p:cNvPr id="11277" name="Text Box 35"/>
          <p:cNvSpPr txBox="1">
            <a:spLocks noChangeArrowheads="1"/>
          </p:cNvSpPr>
          <p:nvPr/>
        </p:nvSpPr>
        <p:spPr bwMode="auto">
          <a:xfrm>
            <a:off x="152400" y="3778250"/>
            <a:ext cx="4797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  <a:ea typeface="宋体" charset="-122"/>
              </a:rPr>
              <a:t>   Metric based: OSPF, IS-IS, RIP, </a:t>
            </a:r>
          </a:p>
          <a:p>
            <a:r>
              <a:rPr lang="en-US" altLang="zh-CN" sz="2000" b="1">
                <a:solidFill>
                  <a:schemeClr val="accent2"/>
                </a:solidFill>
                <a:ea typeface="宋体" charset="-122"/>
              </a:rPr>
              <a:t>                           EIGRP (cisco)</a:t>
            </a:r>
          </a:p>
        </p:txBody>
      </p:sp>
      <p:sp>
        <p:nvSpPr>
          <p:cNvPr id="11278" name="Text Box 36"/>
          <p:cNvSpPr txBox="1">
            <a:spLocks noChangeArrowheads="1"/>
          </p:cNvSpPr>
          <p:nvPr/>
        </p:nvSpPr>
        <p:spPr bwMode="auto">
          <a:xfrm>
            <a:off x="533400" y="4921250"/>
            <a:ext cx="2797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  <a:ea typeface="宋体" charset="-122"/>
              </a:rPr>
              <a:t>Policy based: BGP </a:t>
            </a:r>
          </a:p>
        </p:txBody>
      </p:sp>
      <p:sp>
        <p:nvSpPr>
          <p:cNvPr id="11279" name="Text Box 37"/>
          <p:cNvSpPr txBox="1">
            <a:spLocks noChangeArrowheads="1"/>
          </p:cNvSpPr>
          <p:nvPr/>
        </p:nvSpPr>
        <p:spPr bwMode="auto">
          <a:xfrm>
            <a:off x="522288" y="5378450"/>
            <a:ext cx="61849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The Routing Domain of BGP is the entire Internet</a:t>
            </a:r>
          </a:p>
          <a:p>
            <a:r>
              <a:rPr lang="en-US" altLang="zh-CN" sz="2000">
                <a:ea typeface="宋体" charset="-122"/>
              </a:rPr>
              <a:t>Used to convey routing information between ASes</a:t>
            </a:r>
          </a:p>
        </p:txBody>
      </p:sp>
      <p:sp>
        <p:nvSpPr>
          <p:cNvPr id="11280" name="AutoShape 50"/>
          <p:cNvSpPr>
            <a:spLocks noChangeArrowheads="1"/>
          </p:cNvSpPr>
          <p:nvPr/>
        </p:nvSpPr>
        <p:spPr bwMode="auto">
          <a:xfrm>
            <a:off x="1752600" y="1263650"/>
            <a:ext cx="2133600" cy="1371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160 w 21600"/>
              <a:gd name="T13" fmla="*/ 8640 h 21600"/>
              <a:gd name="T14" fmla="*/ 19440 w 21600"/>
              <a:gd name="T15" fmla="*/ 1296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6480" y="4320"/>
                </a:lnTo>
                <a:lnTo>
                  <a:pt x="8640" y="4320"/>
                </a:lnTo>
                <a:lnTo>
                  <a:pt x="8640" y="8640"/>
                </a:lnTo>
                <a:lnTo>
                  <a:pt x="4320" y="8640"/>
                </a:lnTo>
                <a:lnTo>
                  <a:pt x="4320" y="6480"/>
                </a:lnTo>
                <a:lnTo>
                  <a:pt x="0" y="10800"/>
                </a:lnTo>
                <a:lnTo>
                  <a:pt x="4320" y="15120"/>
                </a:lnTo>
                <a:lnTo>
                  <a:pt x="4320" y="12960"/>
                </a:lnTo>
                <a:lnTo>
                  <a:pt x="8640" y="12960"/>
                </a:lnTo>
                <a:lnTo>
                  <a:pt x="8640" y="17280"/>
                </a:lnTo>
                <a:lnTo>
                  <a:pt x="6480" y="17280"/>
                </a:lnTo>
                <a:lnTo>
                  <a:pt x="10800" y="21600"/>
                </a:lnTo>
                <a:lnTo>
                  <a:pt x="15120" y="17280"/>
                </a:lnTo>
                <a:lnTo>
                  <a:pt x="12960" y="17280"/>
                </a:lnTo>
                <a:lnTo>
                  <a:pt x="12960" y="12960"/>
                </a:lnTo>
                <a:lnTo>
                  <a:pt x="17280" y="12960"/>
                </a:lnTo>
                <a:lnTo>
                  <a:pt x="17280" y="15120"/>
                </a:lnTo>
                <a:lnTo>
                  <a:pt x="21600" y="10800"/>
                </a:lnTo>
                <a:lnTo>
                  <a:pt x="17280" y="6480"/>
                </a:lnTo>
                <a:lnTo>
                  <a:pt x="17280" y="8640"/>
                </a:lnTo>
                <a:lnTo>
                  <a:pt x="12960" y="8640"/>
                </a:lnTo>
                <a:lnTo>
                  <a:pt x="12960" y="4320"/>
                </a:lnTo>
                <a:lnTo>
                  <a:pt x="15120" y="432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bg1"/>
                </a:solidFill>
                <a:ea typeface="宋体" charset="-122"/>
              </a:rPr>
              <a:t>OSPF</a:t>
            </a:r>
          </a:p>
        </p:txBody>
      </p:sp>
      <p:sp>
        <p:nvSpPr>
          <p:cNvPr id="11281" name="AutoShape 52"/>
          <p:cNvSpPr>
            <a:spLocks noChangeArrowheads="1"/>
          </p:cNvSpPr>
          <p:nvPr/>
        </p:nvSpPr>
        <p:spPr bwMode="auto">
          <a:xfrm>
            <a:off x="6781800" y="3092450"/>
            <a:ext cx="2133600" cy="1371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160 w 21600"/>
              <a:gd name="T13" fmla="*/ 8640 h 21600"/>
              <a:gd name="T14" fmla="*/ 19440 w 21600"/>
              <a:gd name="T15" fmla="*/ 1296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6480" y="4320"/>
                </a:lnTo>
                <a:lnTo>
                  <a:pt x="8640" y="4320"/>
                </a:lnTo>
                <a:lnTo>
                  <a:pt x="8640" y="8640"/>
                </a:lnTo>
                <a:lnTo>
                  <a:pt x="4320" y="8640"/>
                </a:lnTo>
                <a:lnTo>
                  <a:pt x="4320" y="6480"/>
                </a:lnTo>
                <a:lnTo>
                  <a:pt x="0" y="10800"/>
                </a:lnTo>
                <a:lnTo>
                  <a:pt x="4320" y="15120"/>
                </a:lnTo>
                <a:lnTo>
                  <a:pt x="4320" y="12960"/>
                </a:lnTo>
                <a:lnTo>
                  <a:pt x="8640" y="12960"/>
                </a:lnTo>
                <a:lnTo>
                  <a:pt x="8640" y="17280"/>
                </a:lnTo>
                <a:lnTo>
                  <a:pt x="6480" y="17280"/>
                </a:lnTo>
                <a:lnTo>
                  <a:pt x="10800" y="21600"/>
                </a:lnTo>
                <a:lnTo>
                  <a:pt x="15120" y="17280"/>
                </a:lnTo>
                <a:lnTo>
                  <a:pt x="12960" y="17280"/>
                </a:lnTo>
                <a:lnTo>
                  <a:pt x="12960" y="12960"/>
                </a:lnTo>
                <a:lnTo>
                  <a:pt x="17280" y="12960"/>
                </a:lnTo>
                <a:lnTo>
                  <a:pt x="17280" y="15120"/>
                </a:lnTo>
                <a:lnTo>
                  <a:pt x="21600" y="10800"/>
                </a:lnTo>
                <a:lnTo>
                  <a:pt x="17280" y="6480"/>
                </a:lnTo>
                <a:lnTo>
                  <a:pt x="17280" y="8640"/>
                </a:lnTo>
                <a:lnTo>
                  <a:pt x="12960" y="8640"/>
                </a:lnTo>
                <a:lnTo>
                  <a:pt x="12960" y="4320"/>
                </a:lnTo>
                <a:lnTo>
                  <a:pt x="15120" y="432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bg1"/>
                </a:solidFill>
                <a:ea typeface="宋体" charset="-122"/>
              </a:rPr>
              <a:t>EIGRP</a:t>
            </a:r>
          </a:p>
        </p:txBody>
      </p:sp>
      <p:sp>
        <p:nvSpPr>
          <p:cNvPr id="11282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11283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6DCA3BE8-6C41-48CF-97D5-16D299D36DC1}" type="slidenum">
              <a:rPr lang="en-US" altLang="ko-KR" smtClean="0"/>
              <a:pPr/>
              <a:t>10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714375" y="6256338"/>
            <a:ext cx="188595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114675" y="6256338"/>
            <a:ext cx="2913063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54038" y="1536700"/>
            <a:ext cx="3627437" cy="3887788"/>
          </a:xfrm>
          <a:noFill/>
        </p:spPr>
        <p:txBody>
          <a:bodyPr lIns="82124" tIns="41061" rIns="82124" bIns="41061" anchor="ctr" anchorCtr="1"/>
          <a:lstStyle/>
          <a:p>
            <a:r>
              <a:rPr lang="en-US" altLang="zh-CN" smtClean="0">
                <a:ea typeface="宋体" charset="-122"/>
              </a:rPr>
              <a:t>Interior</a:t>
            </a:r>
          </a:p>
          <a:p>
            <a:pPr lvl="1">
              <a:lnSpc>
                <a:spcPct val="95000"/>
              </a:lnSpc>
            </a:pPr>
            <a:r>
              <a:rPr lang="en-US" altLang="zh-CN" sz="2700" smtClean="0">
                <a:ea typeface="宋体" charset="-122"/>
              </a:rPr>
              <a:t>Automatic discovery</a:t>
            </a:r>
          </a:p>
          <a:p>
            <a:pPr lvl="1">
              <a:lnSpc>
                <a:spcPct val="95000"/>
              </a:lnSpc>
            </a:pPr>
            <a:r>
              <a:rPr lang="en-US" altLang="zh-CN" sz="2700" smtClean="0">
                <a:ea typeface="宋体" charset="-122"/>
              </a:rPr>
              <a:t>Generally trust your IGP routers</a:t>
            </a:r>
          </a:p>
          <a:p>
            <a:pPr lvl="1">
              <a:lnSpc>
                <a:spcPct val="95000"/>
              </a:lnSpc>
            </a:pPr>
            <a:r>
              <a:rPr lang="en-US" altLang="zh-CN" sz="2700" smtClean="0">
                <a:ea typeface="宋体" charset="-122"/>
              </a:rPr>
              <a:t>Routes go to all IGP routers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381500" y="1804988"/>
            <a:ext cx="4314825" cy="4322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2124" tIns="41061" rIns="82124" bIns="41061" anchor="ctr" anchorCtr="1"/>
          <a:lstStyle/>
          <a:p>
            <a:pPr marL="288925" indent="-288925" defTabSz="814388">
              <a:lnSpc>
                <a:spcPct val="95000"/>
              </a:lnSpc>
              <a:spcBef>
                <a:spcPct val="50000"/>
              </a:spcBef>
            </a:pPr>
            <a:endParaRPr lang="en-US" altLang="zh-CN" sz="2700">
              <a:latin typeface="Arial" charset="0"/>
              <a:ea typeface="宋体" charset="-122"/>
            </a:endParaRP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723900" y="220663"/>
            <a:ext cx="8402638" cy="1143000"/>
          </a:xfrm>
          <a:noFill/>
        </p:spPr>
        <p:txBody>
          <a:bodyPr lIns="82124" tIns="41061" rIns="82124" bIns="41061"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Interior vs. Exterior </a:t>
            </a:r>
            <a:br>
              <a:rPr lang="en-US" altLang="zh-CN" smtClean="0">
                <a:ea typeface="宋体" charset="-122"/>
              </a:rPr>
            </a:br>
            <a:r>
              <a:rPr lang="en-US" altLang="zh-CN" smtClean="0">
                <a:ea typeface="宋体" charset="-122"/>
              </a:rPr>
              <a:t>Routing Protocols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4475163" y="1296988"/>
            <a:ext cx="4105275" cy="432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ctr" anchorCtr="1"/>
          <a:lstStyle/>
          <a:p>
            <a:pPr marL="342900" indent="-342900" eaLnBrk="0" latin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kumimoji="0" lang="en-US" altLang="zh-CN" sz="2800" kern="0" dirty="0">
                <a:latin typeface="+mn-lt"/>
                <a:ea typeface="宋体" charset="-122"/>
              </a:rPr>
              <a:t>Exterior</a:t>
            </a:r>
          </a:p>
          <a:p>
            <a:pPr marL="742950" lvl="1" indent="-285750" eaLnBrk="0" latinLnBrk="0" hangingPunct="0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/>
            </a:pPr>
            <a:r>
              <a:rPr kumimoji="0" lang="en-US" altLang="zh-CN" sz="2700" kern="0" dirty="0">
                <a:latin typeface="+mn-lt"/>
                <a:ea typeface="宋体" charset="-122"/>
              </a:rPr>
              <a:t>Specifically configured peers</a:t>
            </a:r>
          </a:p>
          <a:p>
            <a:pPr marL="742950" lvl="1" indent="-285750" eaLnBrk="0" latinLnBrk="0" hangingPunct="0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/>
            </a:pPr>
            <a:r>
              <a:rPr kumimoji="0" lang="en-US" altLang="zh-CN" sz="2700" kern="0" dirty="0">
                <a:latin typeface="+mn-lt"/>
                <a:ea typeface="宋体" charset="-122"/>
              </a:rPr>
              <a:t>Connecting with outside networks</a:t>
            </a:r>
          </a:p>
          <a:p>
            <a:pPr marL="742950" lvl="1" indent="-285750" eaLnBrk="0" latinLnBrk="0" hangingPunct="0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/>
            </a:pPr>
            <a:r>
              <a:rPr kumimoji="0" lang="en-US" altLang="zh-CN" sz="2700" kern="0" dirty="0">
                <a:latin typeface="+mn-lt"/>
                <a:ea typeface="宋体" charset="-122"/>
              </a:rPr>
              <a:t>Set administrative boundaries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The Gang of Four</a:t>
            </a:r>
          </a:p>
        </p:txBody>
      </p:sp>
      <p:grpSp>
        <p:nvGrpSpPr>
          <p:cNvPr id="13315" name="Group 16"/>
          <p:cNvGrpSpPr>
            <a:grpSpLocks/>
          </p:cNvGrpSpPr>
          <p:nvPr/>
        </p:nvGrpSpPr>
        <p:grpSpPr bwMode="auto">
          <a:xfrm>
            <a:off x="304800" y="1600200"/>
            <a:ext cx="7696200" cy="3962400"/>
            <a:chOff x="192" y="1344"/>
            <a:chExt cx="4848" cy="2496"/>
          </a:xfrm>
        </p:grpSpPr>
        <p:sp>
          <p:nvSpPr>
            <p:cNvPr id="13319" name="Text Box 3"/>
            <p:cNvSpPr txBox="1">
              <a:spLocks noChangeArrowheads="1"/>
            </p:cNvSpPr>
            <p:nvPr/>
          </p:nvSpPr>
          <p:spPr bwMode="auto">
            <a:xfrm>
              <a:off x="1536" y="1344"/>
              <a:ext cx="935" cy="252"/>
            </a:xfrm>
            <a:prstGeom prst="rect">
              <a:avLst/>
            </a:prstGeom>
            <a:solidFill>
              <a:srgbClr val="FF6699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bg1"/>
                  </a:solidFill>
                  <a:ea typeface="宋体" charset="-122"/>
                </a:rPr>
                <a:t>Link State</a:t>
              </a:r>
            </a:p>
          </p:txBody>
        </p:sp>
        <p:sp>
          <p:nvSpPr>
            <p:cNvPr id="13320" name="Text Box 4"/>
            <p:cNvSpPr txBox="1">
              <a:spLocks noChangeArrowheads="1"/>
            </p:cNvSpPr>
            <p:nvPr/>
          </p:nvSpPr>
          <p:spPr bwMode="auto">
            <a:xfrm>
              <a:off x="3360" y="1344"/>
              <a:ext cx="852" cy="252"/>
            </a:xfrm>
            <a:prstGeom prst="rect">
              <a:avLst/>
            </a:prstGeom>
            <a:solidFill>
              <a:srgbClr val="FF6699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bg1"/>
                  </a:solidFill>
                  <a:ea typeface="宋体" charset="-122"/>
                </a:rPr>
                <a:t>Vectoring</a:t>
              </a:r>
            </a:p>
          </p:txBody>
        </p:sp>
        <p:sp>
          <p:nvSpPr>
            <p:cNvPr id="13321" name="Text Box 5"/>
            <p:cNvSpPr txBox="1">
              <a:spLocks noChangeArrowheads="1"/>
            </p:cNvSpPr>
            <p:nvPr/>
          </p:nvSpPr>
          <p:spPr bwMode="auto">
            <a:xfrm>
              <a:off x="192" y="3168"/>
              <a:ext cx="413" cy="252"/>
            </a:xfrm>
            <a:prstGeom prst="rect">
              <a:avLst/>
            </a:prstGeom>
            <a:solidFill>
              <a:srgbClr val="FF6699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bg1"/>
                  </a:solidFill>
                  <a:ea typeface="宋体" charset="-122"/>
                </a:rPr>
                <a:t>EGP</a:t>
              </a:r>
            </a:p>
          </p:txBody>
        </p:sp>
        <p:sp>
          <p:nvSpPr>
            <p:cNvPr id="13322" name="Text Box 6"/>
            <p:cNvSpPr txBox="1">
              <a:spLocks noChangeArrowheads="1"/>
            </p:cNvSpPr>
            <p:nvPr/>
          </p:nvSpPr>
          <p:spPr bwMode="auto">
            <a:xfrm>
              <a:off x="240" y="2112"/>
              <a:ext cx="400" cy="252"/>
            </a:xfrm>
            <a:prstGeom prst="rect">
              <a:avLst/>
            </a:prstGeom>
            <a:solidFill>
              <a:srgbClr val="FF6699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bg1"/>
                  </a:solidFill>
                  <a:ea typeface="宋体" charset="-122"/>
                </a:rPr>
                <a:t>IGP</a:t>
              </a:r>
            </a:p>
          </p:txBody>
        </p:sp>
        <p:sp>
          <p:nvSpPr>
            <p:cNvPr id="13323" name="Rectangle 7"/>
            <p:cNvSpPr>
              <a:spLocks noChangeArrowheads="1"/>
            </p:cNvSpPr>
            <p:nvPr/>
          </p:nvSpPr>
          <p:spPr bwMode="auto">
            <a:xfrm>
              <a:off x="816" y="1728"/>
              <a:ext cx="4224" cy="211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4" name="Line 8"/>
            <p:cNvSpPr>
              <a:spLocks noChangeShapeType="1"/>
            </p:cNvSpPr>
            <p:nvPr/>
          </p:nvSpPr>
          <p:spPr bwMode="auto">
            <a:xfrm>
              <a:off x="2928" y="1872"/>
              <a:ext cx="0" cy="177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5" name="Line 9"/>
            <p:cNvSpPr>
              <a:spLocks noChangeShapeType="1"/>
            </p:cNvSpPr>
            <p:nvPr/>
          </p:nvSpPr>
          <p:spPr bwMode="auto">
            <a:xfrm flipH="1">
              <a:off x="1152" y="2688"/>
              <a:ext cx="3504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Text Box 10"/>
            <p:cNvSpPr txBox="1">
              <a:spLocks noChangeArrowheads="1"/>
            </p:cNvSpPr>
            <p:nvPr/>
          </p:nvSpPr>
          <p:spPr bwMode="auto">
            <a:xfrm>
              <a:off x="3552" y="3024"/>
              <a:ext cx="71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3333CC"/>
                  </a:solidFill>
                  <a:ea typeface="宋体" charset="-122"/>
                </a:rPr>
                <a:t>BGP</a:t>
              </a:r>
            </a:p>
          </p:txBody>
        </p:sp>
        <p:sp>
          <p:nvSpPr>
            <p:cNvPr id="13327" name="Text Box 11"/>
            <p:cNvSpPr txBox="1">
              <a:spLocks noChangeArrowheads="1"/>
            </p:cNvSpPr>
            <p:nvPr/>
          </p:nvSpPr>
          <p:spPr bwMode="auto">
            <a:xfrm>
              <a:off x="3648" y="2064"/>
              <a:ext cx="6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3333CC"/>
                  </a:solidFill>
                  <a:ea typeface="宋体" charset="-122"/>
                </a:rPr>
                <a:t>RIP</a:t>
              </a:r>
            </a:p>
          </p:txBody>
        </p:sp>
        <p:sp>
          <p:nvSpPr>
            <p:cNvPr id="13328" name="Text Box 12"/>
            <p:cNvSpPr txBox="1">
              <a:spLocks noChangeArrowheads="1"/>
            </p:cNvSpPr>
            <p:nvPr/>
          </p:nvSpPr>
          <p:spPr bwMode="auto">
            <a:xfrm>
              <a:off x="1488" y="2208"/>
              <a:ext cx="77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3333CC"/>
                  </a:solidFill>
                  <a:ea typeface="宋体" charset="-122"/>
                </a:rPr>
                <a:t>IS-IS</a:t>
              </a:r>
            </a:p>
          </p:txBody>
        </p:sp>
        <p:sp>
          <p:nvSpPr>
            <p:cNvPr id="13329" name="Text Box 13"/>
            <p:cNvSpPr txBox="1">
              <a:spLocks noChangeArrowheads="1"/>
            </p:cNvSpPr>
            <p:nvPr/>
          </p:nvSpPr>
          <p:spPr bwMode="auto">
            <a:xfrm>
              <a:off x="1440" y="1824"/>
              <a:ext cx="87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3333CC"/>
                  </a:solidFill>
                  <a:ea typeface="宋体" charset="-122"/>
                </a:rPr>
                <a:t>OSPF</a:t>
              </a:r>
            </a:p>
          </p:txBody>
        </p:sp>
      </p:grpSp>
      <p:sp>
        <p:nvSpPr>
          <p:cNvPr id="13316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13317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A5F9E1E9-29F0-4666-954D-229666DB6402}" type="slidenum">
              <a:rPr lang="en-US" altLang="ko-KR" smtClean="0"/>
              <a:pPr/>
              <a:t>12</a:t>
            </a:fld>
            <a:endParaRPr lang="en-US" altLang="ko-KR" smtClean="0"/>
          </a:p>
        </p:txBody>
      </p:sp>
      <p:sp>
        <p:nvSpPr>
          <p:cNvPr id="13318" name="TextBox 16"/>
          <p:cNvSpPr txBox="1">
            <a:spLocks noChangeArrowheads="1"/>
          </p:cNvSpPr>
          <p:nvPr/>
        </p:nvSpPr>
        <p:spPr bwMode="auto">
          <a:xfrm>
            <a:off x="1119188" y="5903913"/>
            <a:ext cx="392906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IGP – Interior Gateway Protocol</a:t>
            </a:r>
          </a:p>
          <a:p>
            <a:r>
              <a:rPr lang="en-US" altLang="zh-CN"/>
              <a:t>EGP – Exterior Gateway Protocol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735013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Inter-AS Routing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533400" y="1322388"/>
            <a:ext cx="7772400" cy="5029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 smtClean="0">
                <a:ea typeface="宋体" charset="-122"/>
              </a:rPr>
              <a:t>Global connectivity is at stake.</a:t>
            </a:r>
          </a:p>
          <a:p>
            <a:pPr>
              <a:spcBef>
                <a:spcPts val="1200"/>
              </a:spcBef>
            </a:pPr>
            <a:r>
              <a:rPr lang="en-US" altLang="zh-CN" dirty="0" smtClean="0">
                <a:ea typeface="宋体" charset="-122"/>
              </a:rPr>
              <a:t>Inevitably leads to </a:t>
            </a:r>
            <a:r>
              <a:rPr lang="en-US" altLang="zh-CN" u="sng" dirty="0" smtClean="0">
                <a:ea typeface="宋体" charset="-122"/>
              </a:rPr>
              <a:t>one single protocol</a:t>
            </a:r>
            <a:r>
              <a:rPr lang="en-US" altLang="zh-CN" dirty="0" smtClean="0">
                <a:ea typeface="宋体" charset="-122"/>
              </a:rPr>
              <a:t> that every one must speak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ea typeface="宋体" charset="-122"/>
              </a:rPr>
              <a:t>Unlike many choices in intra-AS routing</a:t>
            </a:r>
          </a:p>
          <a:p>
            <a:pPr>
              <a:spcBef>
                <a:spcPts val="1200"/>
              </a:spcBef>
            </a:pPr>
            <a:r>
              <a:rPr lang="en-US" altLang="zh-CN" dirty="0" smtClean="0">
                <a:ea typeface="宋体" charset="-122"/>
              </a:rPr>
              <a:t>Why do we need EGP?</a:t>
            </a:r>
          </a:p>
          <a:p>
            <a:pPr lvl="1">
              <a:lnSpc>
                <a:spcPct val="95000"/>
              </a:lnSpc>
              <a:spcBef>
                <a:spcPts val="1200"/>
              </a:spcBef>
            </a:pPr>
            <a:r>
              <a:rPr lang="en-US" altLang="zh-CN" dirty="0" smtClean="0">
                <a:ea typeface="宋体" charset="-122"/>
              </a:rPr>
              <a:t>Scalability (hierarchy, limit scope of failure)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ea typeface="宋体" charset="-122"/>
              </a:rPr>
              <a:t>Flexibility in choosing routes</a:t>
            </a:r>
          </a:p>
          <a:p>
            <a:pPr lvl="1">
              <a:lnSpc>
                <a:spcPct val="95000"/>
              </a:lnSpc>
              <a:spcBef>
                <a:spcPts val="1200"/>
              </a:spcBef>
            </a:pPr>
            <a:r>
              <a:rPr lang="en-US" altLang="zh-CN" dirty="0" smtClean="0">
                <a:ea typeface="宋体" charset="-122"/>
              </a:rPr>
              <a:t>Define administrative boundary</a:t>
            </a:r>
          </a:p>
          <a:p>
            <a:pPr lvl="1">
              <a:lnSpc>
                <a:spcPct val="95000"/>
              </a:lnSpc>
              <a:spcBef>
                <a:spcPts val="1200"/>
              </a:spcBef>
            </a:pPr>
            <a:r>
              <a:rPr lang="en-US" altLang="zh-CN" dirty="0" smtClean="0">
                <a:ea typeface="宋体" charset="-122"/>
              </a:rPr>
              <a:t>Policy (control </a:t>
            </a:r>
            <a:r>
              <a:rPr lang="en-US" altLang="zh-CN" dirty="0" err="1" smtClean="0">
                <a:ea typeface="宋体" charset="-122"/>
              </a:rPr>
              <a:t>reachability</a:t>
            </a:r>
            <a:r>
              <a:rPr lang="en-US" altLang="zh-CN" dirty="0" smtClean="0">
                <a:ea typeface="宋体" charset="-122"/>
              </a:rPr>
              <a:t> to prefixes)</a:t>
            </a:r>
          </a:p>
          <a:p>
            <a:pPr lvl="1">
              <a:spcBef>
                <a:spcPts val="1200"/>
              </a:spcBef>
            </a:pPr>
            <a:endParaRPr lang="en-US" altLang="zh-CN" dirty="0" smtClean="0">
              <a:ea typeface="宋体" charset="-122"/>
            </a:endParaRPr>
          </a:p>
        </p:txBody>
      </p:sp>
      <p:sp>
        <p:nvSpPr>
          <p:cNvPr id="14340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4-</a:t>
            </a:r>
            <a:fld id="{2FF72C0E-B39F-44C5-8474-F4841A9D2A10}" type="slidenum">
              <a:rPr lang="en-US" altLang="ko-KR" smtClean="0"/>
              <a:pPr/>
              <a:t>13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88" y="152400"/>
            <a:ext cx="9142412" cy="685800"/>
          </a:xfrm>
        </p:spPr>
        <p:txBody>
          <a:bodyPr lIns="92075" tIns="46038" rIns="92075" bIns="46038"/>
          <a:lstStyle/>
          <a:p>
            <a:r>
              <a:rPr lang="en-US" altLang="zh-CN" sz="2800" smtClean="0">
                <a:ea typeface="宋体" charset="-122"/>
              </a:rPr>
              <a:t>Many Routing Processes Can Run on a Single Router 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429000" y="762000"/>
            <a:ext cx="5327650" cy="5562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1373188" y="1830388"/>
            <a:ext cx="455612" cy="1903412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800600" y="5715000"/>
            <a:ext cx="2667000" cy="45720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5105400" y="5715000"/>
            <a:ext cx="2089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Arial" charset="0"/>
                <a:ea typeface="宋体" charset="-122"/>
              </a:rPr>
              <a:t>Forwarding Table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>
            <a:off x="6019800" y="3657600"/>
            <a:ext cx="0" cy="914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H="1">
            <a:off x="7162800" y="2286000"/>
            <a:ext cx="534988" cy="2286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5369" name="Picture 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125" y="898525"/>
            <a:ext cx="1681163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Picture 10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429000"/>
            <a:ext cx="3505200" cy="237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1906588" y="3963988"/>
            <a:ext cx="379412" cy="455612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flipH="1">
            <a:off x="1525588" y="3963988"/>
            <a:ext cx="227012" cy="303212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5373" name="Picture 13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8263" y="3495675"/>
            <a:ext cx="1155700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4" name="Oval 14"/>
          <p:cNvSpPr>
            <a:spLocks noChangeArrowheads="1"/>
          </p:cNvSpPr>
          <p:nvPr/>
        </p:nvSpPr>
        <p:spPr bwMode="auto">
          <a:xfrm>
            <a:off x="1917700" y="4279900"/>
            <a:ext cx="1727200" cy="11938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2117725" y="4556125"/>
            <a:ext cx="13017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Arial" charset="0"/>
                <a:ea typeface="宋体" charset="-122"/>
              </a:rPr>
              <a:t>OSPF</a:t>
            </a:r>
          </a:p>
          <a:p>
            <a:pPr eaLnBrk="0" hangingPunct="0"/>
            <a:r>
              <a:rPr lang="en-US" altLang="zh-CN" b="1">
                <a:latin typeface="Arial" charset="0"/>
                <a:ea typeface="宋体" charset="-122"/>
              </a:rPr>
              <a:t>Domain</a:t>
            </a:r>
          </a:p>
        </p:txBody>
      </p:sp>
      <p:sp>
        <p:nvSpPr>
          <p:cNvPr id="15376" name="Oval 16"/>
          <p:cNvSpPr>
            <a:spLocks noChangeArrowheads="1"/>
          </p:cNvSpPr>
          <p:nvPr/>
        </p:nvSpPr>
        <p:spPr bwMode="auto">
          <a:xfrm>
            <a:off x="317500" y="4127500"/>
            <a:ext cx="1422400" cy="10414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441325" y="4251325"/>
            <a:ext cx="13017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Arial" charset="0"/>
                <a:ea typeface="宋体" charset="-122"/>
              </a:rPr>
              <a:t>RIP</a:t>
            </a:r>
          </a:p>
          <a:p>
            <a:pPr eaLnBrk="0" hangingPunct="0"/>
            <a:r>
              <a:rPr lang="en-US" altLang="zh-CN" b="1">
                <a:latin typeface="Arial" charset="0"/>
                <a:ea typeface="宋体" charset="-122"/>
              </a:rPr>
              <a:t>Domain</a:t>
            </a:r>
          </a:p>
        </p:txBody>
      </p:sp>
      <p:pic>
        <p:nvPicPr>
          <p:cNvPr id="15378" name="Picture 18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33463" y="1514475"/>
            <a:ext cx="7318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1508125" y="2193925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Arial" charset="0"/>
                <a:ea typeface="宋体" charset="-122"/>
              </a:rPr>
              <a:t>BGP</a:t>
            </a:r>
          </a:p>
        </p:txBody>
      </p:sp>
      <p:sp>
        <p:nvSpPr>
          <p:cNvPr id="15380" name="AutoShape 20"/>
          <p:cNvSpPr>
            <a:spLocks noChangeArrowheads="1"/>
          </p:cNvSpPr>
          <p:nvPr/>
        </p:nvSpPr>
        <p:spPr bwMode="auto">
          <a:xfrm rot="-5400000">
            <a:off x="3130550" y="2673350"/>
            <a:ext cx="901700" cy="2273300"/>
          </a:xfrm>
          <a:prstGeom prst="triangle">
            <a:avLst>
              <a:gd name="adj" fmla="val 49986"/>
            </a:avLst>
          </a:prstGeom>
          <a:solidFill>
            <a:schemeClr val="folHlink"/>
          </a:solidFill>
          <a:ln w="127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3886200" y="4114800"/>
            <a:ext cx="4495800" cy="0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7391400" y="4191000"/>
            <a:ext cx="1250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chemeClr val="bg1"/>
                </a:solidFill>
                <a:latin typeface="Arial" charset="0"/>
                <a:ea typeface="宋体" charset="-122"/>
              </a:rPr>
              <a:t>OS kernel</a:t>
            </a:r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5181600" y="2286000"/>
            <a:ext cx="1981200" cy="1371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84" name="Group 24"/>
          <p:cNvGrpSpPr>
            <a:grpSpLocks/>
          </p:cNvGrpSpPr>
          <p:nvPr/>
        </p:nvGrpSpPr>
        <p:grpSpPr bwMode="auto">
          <a:xfrm>
            <a:off x="5334000" y="2362200"/>
            <a:ext cx="1790700" cy="523875"/>
            <a:chOff x="4230" y="1016"/>
            <a:chExt cx="1058" cy="330"/>
          </a:xfrm>
        </p:grpSpPr>
        <p:sp>
          <p:nvSpPr>
            <p:cNvPr id="15410" name="AutoShape 25"/>
            <p:cNvSpPr>
              <a:spLocks noChangeArrowheads="1"/>
            </p:cNvSpPr>
            <p:nvPr/>
          </p:nvSpPr>
          <p:spPr bwMode="auto">
            <a:xfrm>
              <a:off x="4230" y="1016"/>
              <a:ext cx="994" cy="330"/>
            </a:xfrm>
            <a:prstGeom prst="roundRect">
              <a:avLst>
                <a:gd name="adj" fmla="val 12486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1" name="Rectangle 26"/>
            <p:cNvSpPr>
              <a:spLocks noChangeArrowheads="1"/>
            </p:cNvSpPr>
            <p:nvPr/>
          </p:nvSpPr>
          <p:spPr bwMode="auto">
            <a:xfrm>
              <a:off x="4248" y="1085"/>
              <a:ext cx="10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latin typeface="Arial" charset="0"/>
                  <a:ea typeface="宋体" charset="-122"/>
                </a:rPr>
                <a:t>OSPF Process</a:t>
              </a:r>
            </a:p>
          </p:txBody>
        </p:sp>
      </p:grpSp>
      <p:grpSp>
        <p:nvGrpSpPr>
          <p:cNvPr id="15385" name="Group 27"/>
          <p:cNvGrpSpPr>
            <a:grpSpLocks/>
          </p:cNvGrpSpPr>
          <p:nvPr/>
        </p:nvGrpSpPr>
        <p:grpSpPr bwMode="auto">
          <a:xfrm>
            <a:off x="5334000" y="2971800"/>
            <a:ext cx="1735138" cy="523875"/>
            <a:chOff x="4230" y="1016"/>
            <a:chExt cx="994" cy="330"/>
          </a:xfrm>
        </p:grpSpPr>
        <p:sp>
          <p:nvSpPr>
            <p:cNvPr id="15408" name="AutoShape 28"/>
            <p:cNvSpPr>
              <a:spLocks noChangeArrowheads="1"/>
            </p:cNvSpPr>
            <p:nvPr/>
          </p:nvSpPr>
          <p:spPr bwMode="auto">
            <a:xfrm>
              <a:off x="4230" y="1016"/>
              <a:ext cx="994" cy="330"/>
            </a:xfrm>
            <a:prstGeom prst="roundRect">
              <a:avLst>
                <a:gd name="adj" fmla="val 12486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9" name="Rectangle 29"/>
            <p:cNvSpPr>
              <a:spLocks noChangeArrowheads="1"/>
            </p:cNvSpPr>
            <p:nvPr/>
          </p:nvSpPr>
          <p:spPr bwMode="auto">
            <a:xfrm>
              <a:off x="4248" y="1085"/>
              <a:ext cx="97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sz="1200" b="1">
                  <a:latin typeface="Arial" charset="0"/>
                  <a:ea typeface="宋体" charset="-122"/>
                </a:rPr>
                <a:t>OSPF Routing tables</a:t>
              </a:r>
            </a:p>
          </p:txBody>
        </p:sp>
      </p:grpSp>
      <p:grpSp>
        <p:nvGrpSpPr>
          <p:cNvPr id="15386" name="Group 30"/>
          <p:cNvGrpSpPr>
            <a:grpSpLocks/>
          </p:cNvGrpSpPr>
          <p:nvPr/>
        </p:nvGrpSpPr>
        <p:grpSpPr bwMode="auto">
          <a:xfrm>
            <a:off x="3505200" y="838200"/>
            <a:ext cx="1981200" cy="1371600"/>
            <a:chOff x="5568" y="864"/>
            <a:chExt cx="1248" cy="864"/>
          </a:xfrm>
        </p:grpSpPr>
        <p:sp>
          <p:nvSpPr>
            <p:cNvPr id="15401" name="Rectangle 31"/>
            <p:cNvSpPr>
              <a:spLocks noChangeArrowheads="1"/>
            </p:cNvSpPr>
            <p:nvPr/>
          </p:nvSpPr>
          <p:spPr bwMode="auto">
            <a:xfrm>
              <a:off x="5568" y="864"/>
              <a:ext cx="1248" cy="8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402" name="Group 32"/>
            <p:cNvGrpSpPr>
              <a:grpSpLocks/>
            </p:cNvGrpSpPr>
            <p:nvPr/>
          </p:nvGrpSpPr>
          <p:grpSpPr bwMode="auto">
            <a:xfrm>
              <a:off x="5664" y="912"/>
              <a:ext cx="994" cy="330"/>
              <a:chOff x="4230" y="1016"/>
              <a:chExt cx="994" cy="330"/>
            </a:xfrm>
          </p:grpSpPr>
          <p:sp>
            <p:nvSpPr>
              <p:cNvPr id="15406" name="AutoShape 33"/>
              <p:cNvSpPr>
                <a:spLocks noChangeArrowheads="1"/>
              </p:cNvSpPr>
              <p:nvPr/>
            </p:nvSpPr>
            <p:spPr bwMode="auto">
              <a:xfrm>
                <a:off x="4230" y="1016"/>
                <a:ext cx="994" cy="330"/>
              </a:xfrm>
              <a:prstGeom prst="roundRect">
                <a:avLst>
                  <a:gd name="adj" fmla="val 12486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7" name="Rectangle 34"/>
              <p:cNvSpPr>
                <a:spLocks noChangeArrowheads="1"/>
              </p:cNvSpPr>
              <p:nvPr/>
            </p:nvSpPr>
            <p:spPr bwMode="auto">
              <a:xfrm>
                <a:off x="4248" y="1085"/>
                <a:ext cx="9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CN" b="1">
                    <a:latin typeface="Arial" charset="0"/>
                    <a:ea typeface="宋体" charset="-122"/>
                  </a:rPr>
                  <a:t>RIP Process</a:t>
                </a:r>
              </a:p>
            </p:txBody>
          </p:sp>
        </p:grpSp>
        <p:grpSp>
          <p:nvGrpSpPr>
            <p:cNvPr id="15403" name="Group 35"/>
            <p:cNvGrpSpPr>
              <a:grpSpLocks/>
            </p:cNvGrpSpPr>
            <p:nvPr/>
          </p:nvGrpSpPr>
          <p:grpSpPr bwMode="auto">
            <a:xfrm>
              <a:off x="5664" y="1296"/>
              <a:ext cx="994" cy="330"/>
              <a:chOff x="4230" y="1016"/>
              <a:chExt cx="994" cy="330"/>
            </a:xfrm>
          </p:grpSpPr>
          <p:sp>
            <p:nvSpPr>
              <p:cNvPr id="15404" name="AutoShape 36"/>
              <p:cNvSpPr>
                <a:spLocks noChangeArrowheads="1"/>
              </p:cNvSpPr>
              <p:nvPr/>
            </p:nvSpPr>
            <p:spPr bwMode="auto">
              <a:xfrm>
                <a:off x="4230" y="1016"/>
                <a:ext cx="994" cy="330"/>
              </a:xfrm>
              <a:prstGeom prst="roundRect">
                <a:avLst>
                  <a:gd name="adj" fmla="val 12486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5" name="Rectangle 37"/>
              <p:cNvSpPr>
                <a:spLocks noChangeArrowheads="1"/>
              </p:cNvSpPr>
              <p:nvPr/>
            </p:nvSpPr>
            <p:spPr bwMode="auto">
              <a:xfrm>
                <a:off x="4248" y="1085"/>
                <a:ext cx="971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CN" sz="1200" b="1">
                    <a:latin typeface="Arial" charset="0"/>
                    <a:ea typeface="宋体" charset="-122"/>
                  </a:rPr>
                  <a:t>RIP Routing tables</a:t>
                </a:r>
              </a:p>
            </p:txBody>
          </p:sp>
        </p:grpSp>
      </p:grpSp>
      <p:grpSp>
        <p:nvGrpSpPr>
          <p:cNvPr id="15387" name="Group 38"/>
          <p:cNvGrpSpPr>
            <a:grpSpLocks/>
          </p:cNvGrpSpPr>
          <p:nvPr/>
        </p:nvGrpSpPr>
        <p:grpSpPr bwMode="auto">
          <a:xfrm>
            <a:off x="6629400" y="838200"/>
            <a:ext cx="1981200" cy="1371600"/>
            <a:chOff x="5568" y="864"/>
            <a:chExt cx="1248" cy="864"/>
          </a:xfrm>
        </p:grpSpPr>
        <p:sp>
          <p:nvSpPr>
            <p:cNvPr id="15394" name="Rectangle 39"/>
            <p:cNvSpPr>
              <a:spLocks noChangeArrowheads="1"/>
            </p:cNvSpPr>
            <p:nvPr/>
          </p:nvSpPr>
          <p:spPr bwMode="auto">
            <a:xfrm>
              <a:off x="5568" y="864"/>
              <a:ext cx="1248" cy="8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395" name="Group 40"/>
            <p:cNvGrpSpPr>
              <a:grpSpLocks/>
            </p:cNvGrpSpPr>
            <p:nvPr/>
          </p:nvGrpSpPr>
          <p:grpSpPr bwMode="auto">
            <a:xfrm>
              <a:off x="5664" y="912"/>
              <a:ext cx="1046" cy="330"/>
              <a:chOff x="4230" y="1016"/>
              <a:chExt cx="1046" cy="330"/>
            </a:xfrm>
          </p:grpSpPr>
          <p:sp>
            <p:nvSpPr>
              <p:cNvPr id="15399" name="AutoShape 41"/>
              <p:cNvSpPr>
                <a:spLocks noChangeArrowheads="1"/>
              </p:cNvSpPr>
              <p:nvPr/>
            </p:nvSpPr>
            <p:spPr bwMode="auto">
              <a:xfrm>
                <a:off x="4230" y="1016"/>
                <a:ext cx="994" cy="330"/>
              </a:xfrm>
              <a:prstGeom prst="roundRect">
                <a:avLst>
                  <a:gd name="adj" fmla="val 12486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0" name="Rectangle 42"/>
              <p:cNvSpPr>
                <a:spLocks noChangeArrowheads="1"/>
              </p:cNvSpPr>
              <p:nvPr/>
            </p:nvSpPr>
            <p:spPr bwMode="auto">
              <a:xfrm>
                <a:off x="4248" y="1085"/>
                <a:ext cx="102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CN" b="1">
                    <a:latin typeface="Arial" charset="0"/>
                    <a:ea typeface="宋体" charset="-122"/>
                  </a:rPr>
                  <a:t>BGP Process</a:t>
                </a:r>
              </a:p>
            </p:txBody>
          </p:sp>
        </p:grpSp>
        <p:grpSp>
          <p:nvGrpSpPr>
            <p:cNvPr id="15396" name="Group 43"/>
            <p:cNvGrpSpPr>
              <a:grpSpLocks/>
            </p:cNvGrpSpPr>
            <p:nvPr/>
          </p:nvGrpSpPr>
          <p:grpSpPr bwMode="auto">
            <a:xfrm>
              <a:off x="5664" y="1296"/>
              <a:ext cx="1037" cy="330"/>
              <a:chOff x="4230" y="1016"/>
              <a:chExt cx="1037" cy="330"/>
            </a:xfrm>
          </p:grpSpPr>
          <p:sp>
            <p:nvSpPr>
              <p:cNvPr id="15397" name="AutoShape 44"/>
              <p:cNvSpPr>
                <a:spLocks noChangeArrowheads="1"/>
              </p:cNvSpPr>
              <p:nvPr/>
            </p:nvSpPr>
            <p:spPr bwMode="auto">
              <a:xfrm>
                <a:off x="4230" y="1016"/>
                <a:ext cx="994" cy="330"/>
              </a:xfrm>
              <a:prstGeom prst="roundRect">
                <a:avLst>
                  <a:gd name="adj" fmla="val 12486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8" name="Rectangle 45"/>
              <p:cNvSpPr>
                <a:spLocks noChangeArrowheads="1"/>
              </p:cNvSpPr>
              <p:nvPr/>
            </p:nvSpPr>
            <p:spPr bwMode="auto">
              <a:xfrm>
                <a:off x="4248" y="1085"/>
                <a:ext cx="101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CN" sz="1200" b="1">
                    <a:latin typeface="Arial" charset="0"/>
                    <a:ea typeface="宋体" charset="-122"/>
                  </a:rPr>
                  <a:t>BGP Routing tables</a:t>
                </a:r>
              </a:p>
            </p:txBody>
          </p:sp>
        </p:grpSp>
      </p:grpSp>
      <p:sp>
        <p:nvSpPr>
          <p:cNvPr id="15388" name="Line 46"/>
          <p:cNvSpPr>
            <a:spLocks noChangeShapeType="1"/>
          </p:cNvSpPr>
          <p:nvPr/>
        </p:nvSpPr>
        <p:spPr bwMode="auto">
          <a:xfrm>
            <a:off x="4419600" y="2286000"/>
            <a:ext cx="533400" cy="2286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9" name="Rectangle 47"/>
          <p:cNvSpPr>
            <a:spLocks noChangeArrowheads="1"/>
          </p:cNvSpPr>
          <p:nvPr/>
        </p:nvSpPr>
        <p:spPr bwMode="auto">
          <a:xfrm>
            <a:off x="4191000" y="4572000"/>
            <a:ext cx="3581400" cy="45720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90" name="Rectangle 48"/>
          <p:cNvSpPr>
            <a:spLocks noChangeArrowheads="1"/>
          </p:cNvSpPr>
          <p:nvPr/>
        </p:nvSpPr>
        <p:spPr bwMode="auto">
          <a:xfrm>
            <a:off x="4648200" y="4648200"/>
            <a:ext cx="3092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Arial" charset="0"/>
                <a:ea typeface="宋体" charset="-122"/>
              </a:rPr>
              <a:t>Forwarding Table Manager</a:t>
            </a:r>
          </a:p>
        </p:txBody>
      </p:sp>
      <p:sp>
        <p:nvSpPr>
          <p:cNvPr id="15391" name="Line 49"/>
          <p:cNvSpPr>
            <a:spLocks noChangeShapeType="1"/>
          </p:cNvSpPr>
          <p:nvPr/>
        </p:nvSpPr>
        <p:spPr bwMode="auto">
          <a:xfrm flipH="1">
            <a:off x="6096000" y="5029200"/>
            <a:ext cx="0" cy="6858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92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15393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49A7E69F-A200-47F9-B969-CE0DCA2D051C}" type="slidenum">
              <a:rPr lang="en-US" altLang="ko-KR" smtClean="0"/>
              <a:pPr/>
              <a:t>14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881063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Why exchange traffic?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533400" y="1225550"/>
            <a:ext cx="7772400" cy="5022850"/>
          </a:xfrm>
        </p:spPr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The Internet is a Network of Networks</a:t>
            </a:r>
            <a:endParaRPr lang="zh-CN" altLang="en-US" sz="2400" dirty="0" smtClean="0">
              <a:ea typeface="宋体" charset="-122"/>
            </a:endParaRPr>
          </a:p>
          <a:p>
            <a:pPr lvl="1"/>
            <a:r>
              <a:rPr lang="en-US" altLang="zh-CN" sz="2000" dirty="0" smtClean="0">
                <a:ea typeface="宋体" charset="-122"/>
              </a:rPr>
              <a:t>One provider will never have all customers</a:t>
            </a:r>
          </a:p>
          <a:p>
            <a:r>
              <a:rPr lang="en-US" altLang="zh-CN" sz="2400" dirty="0" smtClean="0">
                <a:ea typeface="宋体" charset="-122"/>
              </a:rPr>
              <a:t>An ISP sells access to the Internet, so…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…must itself get attached to someone who is </a:t>
            </a:r>
            <a:r>
              <a:rPr lang="en-US" altLang="zh-CN" sz="2000" u="sng" dirty="0" smtClean="0">
                <a:ea typeface="宋体" charset="-122"/>
              </a:rPr>
              <a:t>already</a:t>
            </a:r>
            <a:r>
              <a:rPr lang="en-US" altLang="zh-CN" sz="2000" dirty="0" smtClean="0">
                <a:ea typeface="宋体" charset="-122"/>
              </a:rPr>
              <a:t> attached to the Internet</a:t>
            </a:r>
            <a:r>
              <a:rPr lang="en-US" altLang="zh-CN" sz="2000" b="1" dirty="0" smtClean="0">
                <a:solidFill>
                  <a:srgbClr val="FFFF00"/>
                </a:solidFill>
                <a:ea typeface="宋体" charset="-122"/>
              </a:rPr>
              <a:t>.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these interconnections can be either </a:t>
            </a:r>
            <a:r>
              <a:rPr lang="en-US" altLang="zh-CN" sz="2000" b="1" dirty="0" smtClean="0">
                <a:solidFill>
                  <a:schemeClr val="accent6"/>
                </a:solidFill>
                <a:ea typeface="宋体" charset="-122"/>
              </a:rPr>
              <a:t>direct</a:t>
            </a:r>
            <a:r>
              <a:rPr lang="en-US" altLang="zh-CN" sz="2000" dirty="0" smtClean="0">
                <a:ea typeface="宋体" charset="-122"/>
              </a:rPr>
              <a:t> or </a:t>
            </a:r>
            <a:r>
              <a:rPr lang="en-US" altLang="zh-CN" sz="2000" b="1" dirty="0" smtClean="0">
                <a:solidFill>
                  <a:schemeClr val="accent6"/>
                </a:solidFill>
                <a:ea typeface="宋体" charset="-122"/>
              </a:rPr>
              <a:t>indirect</a:t>
            </a:r>
          </a:p>
          <a:p>
            <a:pPr lvl="1"/>
            <a:r>
              <a:rPr lang="en-US" altLang="zh-CN" sz="2000" u="sng" dirty="0" smtClean="0">
                <a:ea typeface="宋体" charset="-122"/>
              </a:rPr>
              <a:t>most network connections are </a:t>
            </a:r>
            <a:r>
              <a:rPr lang="en-US" altLang="zh-CN" sz="2000" u="sng" dirty="0" smtClean="0">
                <a:solidFill>
                  <a:srgbClr val="FF0000"/>
                </a:solidFill>
                <a:ea typeface="宋体" charset="-122"/>
              </a:rPr>
              <a:t>indirect</a:t>
            </a:r>
            <a:endParaRPr lang="en-US" altLang="zh-CN" sz="2000" b="1" u="sng" dirty="0" smtClean="0">
              <a:solidFill>
                <a:srgbClr val="FF0000"/>
              </a:solidFill>
              <a:ea typeface="宋体" charset="-122"/>
            </a:endParaRPr>
          </a:p>
          <a:p>
            <a:pPr>
              <a:buFont typeface="ZapfDingbats" pitchFamily="82" charset="2"/>
              <a:buNone/>
            </a:pPr>
            <a:endParaRPr lang="en-US" altLang="zh-CN" sz="2400" dirty="0" smtClean="0">
              <a:ea typeface="宋体" charset="-122"/>
            </a:endParaRPr>
          </a:p>
          <a:p>
            <a:pPr>
              <a:buFont typeface="ZapfDingbats" pitchFamily="82" charset="2"/>
              <a:buNone/>
            </a:pPr>
            <a:r>
              <a:rPr lang="en-US" altLang="zh-CN" sz="2400" dirty="0" smtClean="0">
                <a:solidFill>
                  <a:schemeClr val="accent2"/>
                </a:solidFill>
                <a:ea typeface="宋体" charset="-122"/>
              </a:rPr>
              <a:t>Two economic arrangements of interconnections</a:t>
            </a:r>
            <a:endParaRPr lang="en-GB" altLang="zh-CN" sz="2400" dirty="0" smtClean="0">
              <a:solidFill>
                <a:schemeClr val="accent2"/>
              </a:solidFill>
              <a:ea typeface="宋体" charset="-122"/>
            </a:endParaRPr>
          </a:p>
          <a:p>
            <a:pPr>
              <a:buFont typeface="ZapfDingbats" pitchFamily="82" charset="2"/>
              <a:buNone/>
            </a:pPr>
            <a:r>
              <a:rPr lang="en-GB" altLang="zh-CN" sz="2000" dirty="0" smtClean="0">
                <a:ea typeface="宋体" charset="-122"/>
              </a:rPr>
              <a:t>1) </a:t>
            </a:r>
            <a:r>
              <a:rPr lang="en-US" altLang="zh-CN" sz="2000" u="sng" dirty="0" smtClean="0">
                <a:solidFill>
                  <a:srgbClr val="FF0000"/>
                </a:solidFill>
                <a:ea typeface="宋体" charset="-122"/>
              </a:rPr>
              <a:t>Transit</a:t>
            </a:r>
            <a:r>
              <a:rPr lang="en-US" altLang="zh-CN" sz="2000" dirty="0" smtClean="0">
                <a:ea typeface="宋体" charset="-122"/>
              </a:rPr>
              <a:t> Provider sells metered access to the Global Internet</a:t>
            </a:r>
          </a:p>
          <a:p>
            <a:pPr>
              <a:buFont typeface="ZapfDingbats" pitchFamily="82" charset="2"/>
              <a:buNone/>
            </a:pPr>
            <a:r>
              <a:rPr lang="en-GB" altLang="zh-CN" sz="2000" dirty="0" smtClean="0">
                <a:ea typeface="宋体" charset="-122"/>
              </a:rPr>
              <a:t>2) </a:t>
            </a:r>
            <a:r>
              <a:rPr lang="en-US" altLang="zh-CN" sz="2000" u="sng" dirty="0" smtClean="0">
                <a:solidFill>
                  <a:srgbClr val="FF0000"/>
                </a:solidFill>
                <a:ea typeface="宋体" charset="-122"/>
              </a:rPr>
              <a:t>Peering</a:t>
            </a:r>
            <a:r>
              <a:rPr lang="en-US" altLang="zh-CN" sz="2000" dirty="0" smtClean="0">
                <a:ea typeface="宋体" charset="-122"/>
              </a:rPr>
              <a:t> is a business relationship whereby two companies interconnect directly </a:t>
            </a:r>
            <a:r>
              <a:rPr lang="en-US" altLang="zh-CN" sz="2000" dirty="0" smtClean="0">
                <a:solidFill>
                  <a:schemeClr val="accent6"/>
                </a:solidFill>
                <a:ea typeface="宋体" charset="-122"/>
              </a:rPr>
              <a:t>without charging</a:t>
            </a:r>
            <a:r>
              <a:rPr lang="en-US" altLang="zh-CN" sz="2000" dirty="0" smtClean="0">
                <a:ea typeface="宋体" charset="-122"/>
              </a:rPr>
              <a:t>, RECIPROCALLY exchange access to each others customers</a:t>
            </a:r>
          </a:p>
          <a:p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sp>
        <p:nvSpPr>
          <p:cNvPr id="16388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1638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318B190E-95BD-45AF-B388-A9B43ECEFD56}" type="slidenum">
              <a:rPr lang="en-US" altLang="ko-KR" smtClean="0"/>
              <a:pPr/>
              <a:t>15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mtClean="0">
                <a:ea typeface="宋体" charset="-122"/>
              </a:rPr>
              <a:t>Features of peering and transit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17411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1741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EE9E7A83-9D36-459D-97C0-9D485978F58C}" type="slidenum">
              <a:rPr lang="en-US" altLang="ko-KR" smtClean="0"/>
              <a:pPr/>
              <a:t>16</a:t>
            </a:fld>
            <a:endParaRPr lang="en-US" altLang="ko-KR" smtClean="0"/>
          </a:p>
        </p:txBody>
      </p:sp>
      <p:pic>
        <p:nvPicPr>
          <p:cNvPr id="17413" name="内容占位符 5" descr="peering_and_transit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6925" y="1489075"/>
            <a:ext cx="6878638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内容占位符 2"/>
          <p:cNvSpPr>
            <a:spLocks noGrp="1"/>
          </p:cNvSpPr>
          <p:nvPr>
            <p:ph idx="1"/>
          </p:nvPr>
        </p:nvSpPr>
        <p:spPr>
          <a:xfrm>
            <a:off x="298450" y="1335088"/>
            <a:ext cx="3829050" cy="5238750"/>
          </a:xfrm>
        </p:spPr>
        <p:txBody>
          <a:bodyPr/>
          <a:lstStyle/>
          <a:p>
            <a:r>
              <a:rPr lang="en-US" altLang="zh-CN" sz="2000" dirty="0" smtClean="0">
                <a:ea typeface="宋体" charset="-122"/>
              </a:rPr>
              <a:t>Peering is open only to traffic coming from a peer's end-users or from networks that have bought transit.</a:t>
            </a:r>
          </a:p>
          <a:p>
            <a:endParaRPr lang="en-US" altLang="zh-CN" sz="2000" dirty="0" smtClean="0">
              <a:ea typeface="宋体" charset="-122"/>
            </a:endParaRPr>
          </a:p>
          <a:p>
            <a:endParaRPr lang="en-US" altLang="zh-CN" sz="2000" dirty="0" smtClean="0">
              <a:ea typeface="宋体" charset="-122"/>
            </a:endParaRPr>
          </a:p>
          <a:p>
            <a:endParaRPr lang="en-US" altLang="zh-CN" sz="2000" dirty="0" smtClean="0">
              <a:ea typeface="宋体" charset="-122"/>
            </a:endParaRPr>
          </a:p>
          <a:p>
            <a:endParaRPr lang="en-US" altLang="zh-CN" sz="2000" dirty="0" smtClean="0">
              <a:ea typeface="宋体" charset="-122"/>
            </a:endParaRPr>
          </a:p>
          <a:p>
            <a:endParaRPr lang="en-US" altLang="zh-CN" sz="2000" dirty="0" smtClean="0">
              <a:ea typeface="宋体" charset="-122"/>
            </a:endParaRPr>
          </a:p>
          <a:p>
            <a:endParaRPr lang="en-US" altLang="zh-CN" sz="2000" dirty="0" smtClean="0">
              <a:ea typeface="宋体" charset="-122"/>
            </a:endParaRPr>
          </a:p>
          <a:p>
            <a:endParaRPr lang="en-US" altLang="zh-CN" sz="2000" dirty="0" smtClean="0">
              <a:ea typeface="宋体" charset="-122"/>
            </a:endParaRPr>
          </a:p>
          <a:p>
            <a:r>
              <a:rPr lang="en-US" altLang="zh-CN" sz="2000" dirty="0" smtClean="0">
                <a:ea typeface="宋体" charset="-122"/>
              </a:rPr>
              <a:t>A transit provider will not announce its peering and transit</a:t>
            </a:r>
            <a:endParaRPr lang="zh-CN" altLang="en-US" sz="20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Peering and Transit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18435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1843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4-</a:t>
            </a:r>
            <a:fld id="{64F09D76-FC32-47D5-9AB6-3A7A2E937FD6}" type="slidenum">
              <a:rPr lang="en-US" altLang="ko-KR" smtClean="0"/>
              <a:pPr/>
              <a:t>17</a:t>
            </a:fld>
            <a:endParaRPr lang="en-US" altLang="ko-KR" smtClean="0"/>
          </a:p>
        </p:txBody>
      </p:sp>
      <p:pic>
        <p:nvPicPr>
          <p:cNvPr id="18437" name="图片 6" descr="Transit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82775"/>
            <a:ext cx="52387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图片 9" descr="diagram-1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0" y="1298575"/>
            <a:ext cx="428625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图片 5" descr="free-vs-paid-peerin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" y="0"/>
            <a:ext cx="80867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1945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4-</a:t>
            </a:r>
            <a:fld id="{0E668FB4-5575-44F6-8880-65F8A9467871}" type="slidenum">
              <a:rPr lang="en-US" altLang="ko-KR" smtClean="0"/>
              <a:pPr/>
              <a:t>18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3100" y="2762250"/>
            <a:ext cx="575310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8128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Internet eXchange Point (IXP)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236538" y="1209675"/>
            <a:ext cx="8326437" cy="16938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sz="2000" smtClean="0">
                <a:ea typeface="宋体" charset="-122"/>
              </a:rPr>
              <a:t>Peering will happen at a location that is most convenient for both networks. </a:t>
            </a:r>
          </a:p>
          <a:p>
            <a:pPr>
              <a:spcAft>
                <a:spcPts val="600"/>
              </a:spcAft>
            </a:pPr>
            <a:r>
              <a:rPr lang="en-US" altLang="zh-CN" sz="2000" smtClean="0">
                <a:ea typeface="宋体" charset="-122"/>
              </a:rPr>
              <a:t>The original location of two peering networks attracts more networks to cluster</a:t>
            </a:r>
          </a:p>
        </p:txBody>
      </p:sp>
      <p:sp>
        <p:nvSpPr>
          <p:cNvPr id="20484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20485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AC6C6385-7697-4D2E-9532-EB3C64AC535F}" type="slidenum">
              <a:rPr lang="en-US" altLang="ko-KR" smtClean="0"/>
              <a:pPr/>
              <a:t>19</a:t>
            </a:fld>
            <a:endParaRPr lang="en-US" altLang="ko-KR" smtClean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36538" y="2754313"/>
            <a:ext cx="2889250" cy="297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latinLnBrk="0" hangingPunct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kumimoji="0" lang="en-US" altLang="zh-CN" sz="2000" kern="0" dirty="0">
                <a:latin typeface="+mn-lt"/>
                <a:ea typeface="宋体" pitchFamily="2" charset="-122"/>
              </a:rPr>
              <a:t>IXPs were established at those locations to facilitate peering</a:t>
            </a:r>
          </a:p>
          <a:p>
            <a:pPr marL="342900" indent="-342900" eaLnBrk="0" latinLnBrk="0" hangingPunct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kumimoji="0" lang="en-US" altLang="zh-CN" sz="2000" kern="0" dirty="0">
                <a:latin typeface="+mn-lt"/>
                <a:ea typeface="宋体" pitchFamily="2" charset="-122"/>
              </a:rPr>
              <a:t>IXPs become valuable not only for peering, but also for buying and selling transit.</a:t>
            </a:r>
            <a:endParaRPr kumimoji="0" lang="zh-CN" altLang="en-US" sz="2000" kern="0" dirty="0"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714375" y="6256338"/>
            <a:ext cx="188595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02833" tIns="51417" rIns="102833" bIns="51417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114675" y="6256338"/>
            <a:ext cx="2913063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02833" tIns="51417" rIns="102833" bIns="51417" anchor="ctr"/>
          <a:lstStyle/>
          <a:p>
            <a:endParaRPr lang="zh-CN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3813"/>
            <a:ext cx="7772400" cy="773112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200" smtClean="0">
                <a:ea typeface="宋体" charset="-122"/>
              </a:rPr>
              <a:t>Autonomous System (AS)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8450" y="904875"/>
            <a:ext cx="8680450" cy="5514975"/>
          </a:xfrm>
          <a:noFill/>
        </p:spPr>
        <p:txBody>
          <a:bodyPr/>
          <a:lstStyle/>
          <a:p>
            <a:pPr>
              <a:lnSpc>
                <a:spcPct val="95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dirty="0" smtClean="0">
                <a:ea typeface="宋体" charset="-122"/>
              </a:rPr>
              <a:t>The Internet is a collection of networks, each controlled by different administrations</a:t>
            </a:r>
          </a:p>
          <a:p>
            <a:pPr>
              <a:lnSpc>
                <a:spcPct val="95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dirty="0" smtClean="0">
                <a:ea typeface="宋体" charset="-122"/>
              </a:rPr>
              <a:t>An AS is a network under a single administrative control with a single routing protocol</a:t>
            </a:r>
          </a:p>
          <a:p>
            <a:pPr>
              <a:lnSpc>
                <a:spcPct val="95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dirty="0" smtClean="0">
                <a:ea typeface="宋体" charset="-122"/>
              </a:rPr>
              <a:t>Identified by ‘AS number’</a:t>
            </a:r>
          </a:p>
          <a:p>
            <a:pPr>
              <a:lnSpc>
                <a:spcPct val="95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dirty="0" smtClean="0">
                <a:ea typeface="宋体" charset="-122"/>
              </a:rPr>
              <a:t>Examples: </a:t>
            </a:r>
            <a:r>
              <a:rPr lang="en-US" altLang="zh-CN" sz="2000" dirty="0" smtClean="0">
                <a:ea typeface="宋体" charset="-122"/>
              </a:rPr>
              <a:t>Networks of ISPs, hosting providers, telecommunications monopolists, multinationals, schools, hospitals, individuals or </a:t>
            </a:r>
            <a:r>
              <a:rPr lang="en-US" altLang="zh-CN" sz="2000" u="sng" dirty="0" smtClean="0">
                <a:ea typeface="宋体" charset="-122"/>
              </a:rPr>
              <a:t>anyone needing policy discrimination</a:t>
            </a:r>
          </a:p>
          <a:p>
            <a:pPr>
              <a:lnSpc>
                <a:spcPct val="95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dirty="0" smtClean="0">
                <a:ea typeface="宋体" charset="-122"/>
              </a:rPr>
              <a:t>An AS</a:t>
            </a:r>
          </a:p>
          <a:p>
            <a:pPr lvl="1">
              <a:lnSpc>
                <a:spcPct val="95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zh-CN" sz="2000" dirty="0" smtClean="0">
                <a:ea typeface="宋体" charset="-122"/>
              </a:rPr>
              <a:t>can independently decide who to exchange traffic with on the Net,</a:t>
            </a:r>
          </a:p>
          <a:p>
            <a:pPr lvl="1">
              <a:lnSpc>
                <a:spcPct val="95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zh-CN" sz="2000" dirty="0" smtClean="0">
                <a:ea typeface="宋体" charset="-122"/>
              </a:rPr>
              <a:t>isn't dependent upon a third party for access. </a:t>
            </a:r>
          </a:p>
          <a:p>
            <a:pPr>
              <a:lnSpc>
                <a:spcPct val="95000"/>
              </a:lnSpc>
            </a:pPr>
            <a:endParaRPr lang="en-US" altLang="zh-CN" dirty="0" smtClean="0">
              <a:ea typeface="宋体" charset="-122"/>
            </a:endParaRPr>
          </a:p>
        </p:txBody>
      </p:sp>
      <p:sp>
        <p:nvSpPr>
          <p:cNvPr id="3078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307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F7D4187A-A852-4672-BAA2-739D53653A3D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0825" y="5057775"/>
            <a:ext cx="25431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charset="-122"/>
              </a:rPr>
              <a:t>The economics of interconnection</a:t>
            </a:r>
            <a:endParaRPr lang="zh-CN" altLang="en-US" sz="3600" smtClean="0">
              <a:ea typeface="宋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0700" y="1285875"/>
            <a:ext cx="7918450" cy="51228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400" dirty="0" smtClean="0">
                <a:solidFill>
                  <a:srgbClr val="0070C0"/>
                </a:solidFill>
                <a:ea typeface="宋体" charset="-122"/>
              </a:rPr>
              <a:t>Peer</a:t>
            </a:r>
            <a:r>
              <a:rPr lang="en-US" altLang="zh-CN" sz="2400" dirty="0" smtClean="0">
                <a:ea typeface="宋体" charset="-122"/>
              </a:rPr>
              <a:t> as much as you can, to avoid transit fees.</a:t>
            </a:r>
          </a:p>
          <a:p>
            <a:pPr>
              <a:spcBef>
                <a:spcPts val="1200"/>
              </a:spcBef>
            </a:pPr>
            <a:r>
              <a:rPr lang="en-US" altLang="zh-CN" sz="2400" dirty="0" smtClean="0">
                <a:solidFill>
                  <a:srgbClr val="0070C0"/>
                </a:solidFill>
                <a:ea typeface="宋体" charset="-122"/>
              </a:rPr>
              <a:t>Use the savings </a:t>
            </a:r>
            <a:r>
              <a:rPr lang="en-US" altLang="zh-CN" sz="2400" dirty="0" smtClean="0">
                <a:ea typeface="宋体" charset="-122"/>
              </a:rPr>
              <a:t>from peering to </a:t>
            </a:r>
            <a:r>
              <a:rPr lang="en-US" altLang="zh-CN" sz="2400" dirty="0" smtClean="0">
                <a:solidFill>
                  <a:srgbClr val="0070C0"/>
                </a:solidFill>
                <a:ea typeface="宋体" charset="-122"/>
              </a:rPr>
              <a:t>expand </a:t>
            </a:r>
            <a:r>
              <a:rPr lang="en-US" altLang="zh-CN" sz="2400" dirty="0" smtClean="0">
                <a:ea typeface="宋体" charset="-122"/>
              </a:rPr>
              <a:t>your business and network.</a:t>
            </a:r>
          </a:p>
          <a:p>
            <a:pPr>
              <a:spcBef>
                <a:spcPts val="1200"/>
              </a:spcBef>
            </a:pPr>
            <a:r>
              <a:rPr lang="en-US" altLang="zh-CN" sz="2400" dirty="0" smtClean="0">
                <a:solidFill>
                  <a:srgbClr val="0070C0"/>
                </a:solidFill>
                <a:ea typeface="宋体" charset="-122"/>
              </a:rPr>
              <a:t>Use the expansion </a:t>
            </a:r>
            <a:r>
              <a:rPr lang="en-US" altLang="zh-CN" sz="2400" dirty="0" smtClean="0">
                <a:ea typeface="宋体" charset="-122"/>
              </a:rPr>
              <a:t>of your business and network to become </a:t>
            </a:r>
            <a:r>
              <a:rPr lang="en-US" altLang="zh-CN" sz="2400" dirty="0" smtClean="0">
                <a:solidFill>
                  <a:srgbClr val="0070C0"/>
                </a:solidFill>
                <a:ea typeface="宋体" charset="-122"/>
              </a:rPr>
              <a:t>more attractive </a:t>
            </a:r>
            <a:r>
              <a:rPr lang="en-US" altLang="zh-CN" sz="2400" dirty="0" smtClean="0">
                <a:ea typeface="宋体" charset="-122"/>
              </a:rPr>
              <a:t>for others to peer with and to reach those that are attractive to peer with.</a:t>
            </a:r>
          </a:p>
          <a:p>
            <a:pPr>
              <a:spcBef>
                <a:spcPts val="1200"/>
              </a:spcBef>
            </a:pPr>
            <a:r>
              <a:rPr lang="en-US" altLang="zh-CN" sz="2400" dirty="0" smtClean="0">
                <a:solidFill>
                  <a:srgbClr val="0070C0"/>
                </a:solidFill>
                <a:ea typeface="宋体" charset="-122"/>
              </a:rPr>
              <a:t>Establish IXPs </a:t>
            </a:r>
            <a:r>
              <a:rPr lang="en-US" altLang="zh-CN" sz="2400" dirty="0" smtClean="0">
                <a:ea typeface="宋体" charset="-122"/>
              </a:rPr>
              <a:t>in order to further lower the costs of peering, to bring together as many networks as possible, and to create locations where there is competition between providers of transit.</a:t>
            </a:r>
          </a:p>
          <a:p>
            <a:pPr>
              <a:spcBef>
                <a:spcPts val="1200"/>
              </a:spcBef>
            </a:pPr>
            <a:r>
              <a:rPr lang="en-US" altLang="zh-CN" sz="2400" dirty="0" smtClean="0">
                <a:ea typeface="宋体" charset="-122"/>
              </a:rPr>
              <a:t>Repeat</a:t>
            </a:r>
          </a:p>
          <a:p>
            <a:pPr>
              <a:spcBef>
                <a:spcPts val="1200"/>
              </a:spcBef>
            </a:pPr>
            <a:endParaRPr lang="zh-CN" altLang="en-US" sz="2400" dirty="0" smtClean="0">
              <a:ea typeface="宋体" charset="-122"/>
            </a:endParaRPr>
          </a:p>
        </p:txBody>
      </p:sp>
      <p:sp>
        <p:nvSpPr>
          <p:cNvPr id="21509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2151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46FA5AD1-7EB6-47B7-9571-A21A8D0D9649}" type="slidenum">
              <a:rPr lang="en-US" altLang="ko-KR" smtClean="0"/>
              <a:pPr/>
              <a:t>20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265113"/>
            <a:ext cx="8558212" cy="635000"/>
          </a:xfrm>
        </p:spPr>
        <p:txBody>
          <a:bodyPr lIns="92075" tIns="46038" rIns="92075" bIns="46038"/>
          <a:lstStyle/>
          <a:p>
            <a:r>
              <a:rPr lang="en-US" altLang="zh-CN" smtClean="0">
                <a:ea typeface="宋体" charset="-122"/>
              </a:rPr>
              <a:t>Nontransit vs. Transit ASs</a:t>
            </a:r>
          </a:p>
        </p:txBody>
      </p:sp>
      <p:sp>
        <p:nvSpPr>
          <p:cNvPr id="22531" name="Line 4"/>
          <p:cNvSpPr>
            <a:spLocks noChangeShapeType="1"/>
          </p:cNvSpPr>
          <p:nvPr/>
        </p:nvSpPr>
        <p:spPr bwMode="auto">
          <a:xfrm>
            <a:off x="2590800" y="2895600"/>
            <a:ext cx="1447800" cy="16002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2" name="Line 6"/>
          <p:cNvSpPr>
            <a:spLocks noChangeShapeType="1"/>
          </p:cNvSpPr>
          <p:nvPr/>
        </p:nvSpPr>
        <p:spPr bwMode="auto">
          <a:xfrm flipH="1">
            <a:off x="4800600" y="2819400"/>
            <a:ext cx="762000" cy="1411288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2533" name="Picture 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057400"/>
            <a:ext cx="2057400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1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4038600"/>
            <a:ext cx="1920875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1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447800"/>
            <a:ext cx="24352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6" name="Line 15"/>
          <p:cNvSpPr>
            <a:spLocks noChangeShapeType="1"/>
          </p:cNvSpPr>
          <p:nvPr/>
        </p:nvSpPr>
        <p:spPr bwMode="auto">
          <a:xfrm>
            <a:off x="1905000" y="1905000"/>
            <a:ext cx="2057400" cy="2286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7" name="Line 16"/>
          <p:cNvSpPr>
            <a:spLocks noChangeShapeType="1"/>
          </p:cNvSpPr>
          <p:nvPr/>
        </p:nvSpPr>
        <p:spPr bwMode="auto">
          <a:xfrm flipH="1">
            <a:off x="5029200" y="1143000"/>
            <a:ext cx="1676400" cy="310197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8" name="Rectangle 24"/>
          <p:cNvSpPr>
            <a:spLocks noChangeArrowheads="1"/>
          </p:cNvSpPr>
          <p:nvPr/>
        </p:nvSpPr>
        <p:spPr bwMode="auto">
          <a:xfrm>
            <a:off x="2667000" y="2438400"/>
            <a:ext cx="83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ea typeface="宋体" charset="-122"/>
              </a:rPr>
              <a:t>ISP 1</a:t>
            </a:r>
          </a:p>
        </p:txBody>
      </p:sp>
      <p:sp>
        <p:nvSpPr>
          <p:cNvPr id="22539" name="Rectangle 27"/>
          <p:cNvSpPr>
            <a:spLocks noChangeArrowheads="1"/>
          </p:cNvSpPr>
          <p:nvPr/>
        </p:nvSpPr>
        <p:spPr bwMode="auto">
          <a:xfrm>
            <a:off x="5257800" y="2133600"/>
            <a:ext cx="83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ea typeface="宋体" charset="-122"/>
              </a:rPr>
              <a:t>ISP 2</a:t>
            </a:r>
          </a:p>
        </p:txBody>
      </p:sp>
      <p:sp>
        <p:nvSpPr>
          <p:cNvPr id="22541" name="Text Box 33"/>
          <p:cNvSpPr txBox="1">
            <a:spLocks noChangeArrowheads="1"/>
          </p:cNvSpPr>
          <p:nvPr/>
        </p:nvSpPr>
        <p:spPr bwMode="auto">
          <a:xfrm>
            <a:off x="3962400" y="4351338"/>
            <a:ext cx="1217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NET A</a:t>
            </a:r>
          </a:p>
        </p:txBody>
      </p:sp>
      <p:grpSp>
        <p:nvGrpSpPr>
          <p:cNvPr id="22543" name="Group 36"/>
          <p:cNvGrpSpPr>
            <a:grpSpLocks/>
          </p:cNvGrpSpPr>
          <p:nvPr/>
        </p:nvGrpSpPr>
        <p:grpSpPr bwMode="auto">
          <a:xfrm>
            <a:off x="2895600" y="5943600"/>
            <a:ext cx="3200400" cy="762000"/>
            <a:chOff x="3264" y="3456"/>
            <a:chExt cx="2016" cy="480"/>
          </a:xfrm>
        </p:grpSpPr>
        <p:sp>
          <p:nvSpPr>
            <p:cNvPr id="22547" name="Line 19"/>
            <p:cNvSpPr>
              <a:spLocks noChangeShapeType="1"/>
            </p:cNvSpPr>
            <p:nvPr/>
          </p:nvSpPr>
          <p:spPr bwMode="auto">
            <a:xfrm flipH="1">
              <a:off x="3504" y="3696"/>
              <a:ext cx="880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8" name="Rectangle 20"/>
            <p:cNvSpPr>
              <a:spLocks noChangeArrowheads="1"/>
            </p:cNvSpPr>
            <p:nvPr/>
          </p:nvSpPr>
          <p:spPr bwMode="auto">
            <a:xfrm>
              <a:off x="4414" y="3566"/>
              <a:ext cx="8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>
                  <a:ea typeface="宋体" charset="-122"/>
                </a:rPr>
                <a:t>IP traffic</a:t>
              </a:r>
            </a:p>
          </p:txBody>
        </p:sp>
        <p:sp>
          <p:nvSpPr>
            <p:cNvPr id="22549" name="Rectangle 35"/>
            <p:cNvSpPr>
              <a:spLocks noChangeArrowheads="1"/>
            </p:cNvSpPr>
            <p:nvPr/>
          </p:nvSpPr>
          <p:spPr bwMode="auto">
            <a:xfrm>
              <a:off x="3264" y="3456"/>
              <a:ext cx="201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44" name="Text Box 37"/>
          <p:cNvSpPr txBox="1">
            <a:spLocks noChangeArrowheads="1"/>
          </p:cNvSpPr>
          <p:nvPr/>
        </p:nvSpPr>
        <p:spPr bwMode="auto">
          <a:xfrm>
            <a:off x="6889750" y="1981200"/>
            <a:ext cx="155683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宋体" charset="-122"/>
              </a:rPr>
              <a:t>ISPs </a:t>
            </a:r>
            <a:r>
              <a:rPr lang="en-US" altLang="zh-CN" dirty="0">
                <a:ea typeface="宋体" charset="-122"/>
              </a:rPr>
              <a:t>(often)</a:t>
            </a:r>
          </a:p>
          <a:p>
            <a:r>
              <a:rPr lang="en-US" altLang="zh-CN" dirty="0">
                <a:ea typeface="宋体" charset="-122"/>
              </a:rPr>
              <a:t>have transit </a:t>
            </a:r>
          </a:p>
          <a:p>
            <a:r>
              <a:rPr lang="en-US" altLang="zh-CN" dirty="0">
                <a:ea typeface="宋体" charset="-122"/>
              </a:rPr>
              <a:t>networks</a:t>
            </a:r>
          </a:p>
        </p:txBody>
      </p:sp>
      <p:sp>
        <p:nvSpPr>
          <p:cNvPr id="22545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2254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6C19F836-ACAE-43F5-A7F2-B7CC74F2C23B}" type="slidenum">
              <a:rPr lang="en-US" altLang="ko-KR" smtClean="0"/>
              <a:pPr/>
              <a:t>21</a:t>
            </a:fld>
            <a:endParaRPr lang="en-US" altLang="ko-KR" smtClean="0"/>
          </a:p>
        </p:txBody>
      </p:sp>
      <p:sp>
        <p:nvSpPr>
          <p:cNvPr id="22540" name="Text Box 28"/>
          <p:cNvSpPr txBox="1">
            <a:spLocks noChangeArrowheads="1"/>
          </p:cNvSpPr>
          <p:nvPr/>
        </p:nvSpPr>
        <p:spPr bwMode="auto">
          <a:xfrm>
            <a:off x="6070060" y="4215318"/>
            <a:ext cx="2558374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0070C0"/>
                </a:solidFill>
                <a:ea typeface="宋体" charset="-122"/>
              </a:rPr>
              <a:t> </a:t>
            </a:r>
            <a:r>
              <a:rPr lang="en-US" altLang="zh-CN" dirty="0" err="1" smtClean="0">
                <a:solidFill>
                  <a:srgbClr val="0070C0"/>
                </a:solidFill>
                <a:ea typeface="宋体" charset="-122"/>
              </a:rPr>
              <a:t>Nontransit</a:t>
            </a:r>
            <a:r>
              <a:rPr lang="en-US" altLang="zh-CN" dirty="0" smtClean="0">
                <a:solidFill>
                  <a:srgbClr val="0070C0"/>
                </a:solidFill>
                <a:ea typeface="宋体" charset="-122"/>
              </a:rPr>
              <a:t> AS </a:t>
            </a:r>
            <a:r>
              <a:rPr lang="en-US" altLang="zh-CN" dirty="0" smtClean="0">
                <a:ea typeface="宋体" charset="-122"/>
              </a:rPr>
              <a:t>might </a:t>
            </a:r>
            <a:r>
              <a:rPr lang="en-US" altLang="zh-CN" dirty="0">
                <a:ea typeface="宋体" charset="-122"/>
              </a:rPr>
              <a:t>be </a:t>
            </a:r>
            <a:r>
              <a:rPr lang="en-US" altLang="zh-CN" u="sng" dirty="0">
                <a:ea typeface="宋体" charset="-122"/>
              </a:rPr>
              <a:t>a corporate</a:t>
            </a:r>
          </a:p>
          <a:p>
            <a:r>
              <a:rPr lang="en-US" altLang="zh-CN" u="sng" dirty="0">
                <a:ea typeface="宋体" charset="-122"/>
              </a:rPr>
              <a:t>or campus network.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CN" dirty="0" smtClean="0">
                <a:ea typeface="宋体" charset="-122"/>
              </a:rPr>
              <a:t> Could </a:t>
            </a:r>
            <a:r>
              <a:rPr lang="en-US" altLang="zh-CN" dirty="0">
                <a:ea typeface="宋体" charset="-122"/>
              </a:rPr>
              <a:t>be a “content </a:t>
            </a:r>
            <a:r>
              <a:rPr lang="en-US" altLang="zh-CN" dirty="0" smtClean="0">
                <a:ea typeface="宋体" charset="-122"/>
              </a:rPr>
              <a:t>provider</a:t>
            </a:r>
            <a:r>
              <a:rPr lang="en-US" altLang="zh-CN" dirty="0">
                <a:ea typeface="宋体" charset="-122"/>
              </a:rPr>
              <a:t>”</a:t>
            </a:r>
          </a:p>
        </p:txBody>
      </p:sp>
      <p:sp>
        <p:nvSpPr>
          <p:cNvPr id="22542" name="Text Box 34"/>
          <p:cNvSpPr txBox="1">
            <a:spLocks noChangeArrowheads="1"/>
          </p:cNvSpPr>
          <p:nvPr/>
        </p:nvSpPr>
        <p:spPr bwMode="auto">
          <a:xfrm>
            <a:off x="152400" y="4215318"/>
            <a:ext cx="390842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Traffic NEVER </a:t>
            </a:r>
          </a:p>
          <a:p>
            <a:r>
              <a:rPr lang="en-US" altLang="zh-CN" sz="2000">
                <a:ea typeface="宋体" charset="-122"/>
              </a:rPr>
              <a:t>flows from ISP 1</a:t>
            </a:r>
          </a:p>
          <a:p>
            <a:r>
              <a:rPr lang="en-US" altLang="zh-CN" sz="2000">
                <a:ea typeface="宋体" charset="-122"/>
              </a:rPr>
              <a:t>through NET A to ISP 2</a:t>
            </a:r>
          </a:p>
          <a:p>
            <a:r>
              <a:rPr lang="en-US" altLang="zh-CN" sz="2000">
                <a:ea typeface="宋体" charset="-122"/>
              </a:rPr>
              <a:t>(At least not intentionally!)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1"/>
          <p:cNvSpPr>
            <a:spLocks noChangeShapeType="1"/>
          </p:cNvSpPr>
          <p:nvPr/>
        </p:nvSpPr>
        <p:spPr bwMode="auto">
          <a:xfrm flipH="1">
            <a:off x="4419600" y="4191000"/>
            <a:ext cx="0" cy="12954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265113"/>
            <a:ext cx="8558212" cy="635000"/>
          </a:xfrm>
        </p:spPr>
        <p:txBody>
          <a:bodyPr lIns="92075" tIns="46038" rIns="92075" bIns="46038"/>
          <a:lstStyle/>
          <a:p>
            <a:r>
              <a:rPr lang="en-US" altLang="zh-CN" smtClean="0">
                <a:ea typeface="宋体" charset="-122"/>
              </a:rPr>
              <a:t>Selective Transit</a:t>
            </a:r>
          </a:p>
        </p:txBody>
      </p:sp>
      <p:sp>
        <p:nvSpPr>
          <p:cNvPr id="23556" name="Line 3"/>
          <p:cNvSpPr>
            <a:spLocks noChangeShapeType="1"/>
          </p:cNvSpPr>
          <p:nvPr/>
        </p:nvSpPr>
        <p:spPr bwMode="auto">
          <a:xfrm>
            <a:off x="2514600" y="2133600"/>
            <a:ext cx="1447800" cy="16002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Line 4"/>
          <p:cNvSpPr>
            <a:spLocks noChangeShapeType="1"/>
          </p:cNvSpPr>
          <p:nvPr/>
        </p:nvSpPr>
        <p:spPr bwMode="auto">
          <a:xfrm flipH="1">
            <a:off x="4648200" y="2286000"/>
            <a:ext cx="762000" cy="1411288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3558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371600"/>
            <a:ext cx="2057400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9" name="Picture 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429000"/>
            <a:ext cx="1920875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0" name="Picture 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524000"/>
            <a:ext cx="24352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1" name="Rectangle 12"/>
          <p:cNvSpPr>
            <a:spLocks noChangeArrowheads="1"/>
          </p:cNvSpPr>
          <p:nvPr/>
        </p:nvSpPr>
        <p:spPr bwMode="auto">
          <a:xfrm>
            <a:off x="2209800" y="1676400"/>
            <a:ext cx="95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ea typeface="宋体" charset="-122"/>
              </a:rPr>
              <a:t>NET B</a:t>
            </a:r>
          </a:p>
        </p:txBody>
      </p:sp>
      <p:sp>
        <p:nvSpPr>
          <p:cNvPr id="23562" name="Rectangle 13"/>
          <p:cNvSpPr>
            <a:spLocks noChangeArrowheads="1"/>
          </p:cNvSpPr>
          <p:nvPr/>
        </p:nvSpPr>
        <p:spPr bwMode="auto">
          <a:xfrm>
            <a:off x="5181600" y="1905000"/>
            <a:ext cx="95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ea typeface="宋体" charset="-122"/>
              </a:rPr>
              <a:t>NET C</a:t>
            </a:r>
          </a:p>
        </p:txBody>
      </p:sp>
      <p:sp>
        <p:nvSpPr>
          <p:cNvPr id="23563" name="Text Box 14"/>
          <p:cNvSpPr txBox="1">
            <a:spLocks noChangeArrowheads="1"/>
          </p:cNvSpPr>
          <p:nvPr/>
        </p:nvSpPr>
        <p:spPr bwMode="auto">
          <a:xfrm>
            <a:off x="5486400" y="3352800"/>
            <a:ext cx="34988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NET A provides transit</a:t>
            </a:r>
          </a:p>
          <a:p>
            <a:r>
              <a:rPr lang="en-US" altLang="zh-CN">
                <a:ea typeface="宋体" charset="-122"/>
              </a:rPr>
              <a:t>between NET B and NET C</a:t>
            </a:r>
          </a:p>
          <a:p>
            <a:r>
              <a:rPr lang="en-US" altLang="zh-CN">
                <a:ea typeface="宋体" charset="-122"/>
              </a:rPr>
              <a:t>and between NET D </a:t>
            </a:r>
          </a:p>
          <a:p>
            <a:r>
              <a:rPr lang="en-US" altLang="zh-CN">
                <a:ea typeface="宋体" charset="-122"/>
              </a:rPr>
              <a:t>and NET C</a:t>
            </a:r>
          </a:p>
        </p:txBody>
      </p:sp>
      <p:sp>
        <p:nvSpPr>
          <p:cNvPr id="23564" name="Text Box 15"/>
          <p:cNvSpPr txBox="1">
            <a:spLocks noChangeArrowheads="1"/>
          </p:cNvSpPr>
          <p:nvPr/>
        </p:nvSpPr>
        <p:spPr bwMode="auto">
          <a:xfrm>
            <a:off x="3733800" y="3733800"/>
            <a:ext cx="1217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NET A</a:t>
            </a:r>
          </a:p>
        </p:txBody>
      </p:sp>
      <p:sp>
        <p:nvSpPr>
          <p:cNvPr id="23565" name="Freeform 17"/>
          <p:cNvSpPr>
            <a:spLocks/>
          </p:cNvSpPr>
          <p:nvPr/>
        </p:nvSpPr>
        <p:spPr bwMode="auto">
          <a:xfrm>
            <a:off x="2743200" y="2133600"/>
            <a:ext cx="2362200" cy="1663700"/>
          </a:xfrm>
          <a:custGeom>
            <a:avLst/>
            <a:gdLst>
              <a:gd name="T0" fmla="*/ 0 w 1488"/>
              <a:gd name="T1" fmla="*/ 0 h 1048"/>
              <a:gd name="T2" fmla="*/ 2147483647 w 1488"/>
              <a:gd name="T3" fmla="*/ 2147483647 h 1048"/>
              <a:gd name="T4" fmla="*/ 2147483647 w 1488"/>
              <a:gd name="T5" fmla="*/ 2147483647 h 1048"/>
              <a:gd name="T6" fmla="*/ 2147483647 w 1488"/>
              <a:gd name="T7" fmla="*/ 2147483647 h 1048"/>
              <a:gd name="T8" fmla="*/ 2147483647 w 1488"/>
              <a:gd name="T9" fmla="*/ 2147483647 h 10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88"/>
              <a:gd name="T16" fmla="*/ 0 h 1048"/>
              <a:gd name="T17" fmla="*/ 1488 w 1488"/>
              <a:gd name="T18" fmla="*/ 1048 h 10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88" h="1048">
                <a:moveTo>
                  <a:pt x="0" y="0"/>
                </a:moveTo>
                <a:cubicBezTo>
                  <a:pt x="280" y="300"/>
                  <a:pt x="560" y="600"/>
                  <a:pt x="720" y="768"/>
                </a:cubicBezTo>
                <a:cubicBezTo>
                  <a:pt x="880" y="936"/>
                  <a:pt x="856" y="1048"/>
                  <a:pt x="960" y="1008"/>
                </a:cubicBezTo>
                <a:cubicBezTo>
                  <a:pt x="1064" y="968"/>
                  <a:pt x="1256" y="688"/>
                  <a:pt x="1344" y="528"/>
                </a:cubicBezTo>
                <a:cubicBezTo>
                  <a:pt x="1432" y="368"/>
                  <a:pt x="1460" y="208"/>
                  <a:pt x="1488" y="48"/>
                </a:cubicBezTo>
              </a:path>
            </a:pathLst>
          </a:custGeom>
          <a:noFill/>
          <a:ln w="76200" cmpd="sng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3566" name="Picture 1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4953000"/>
            <a:ext cx="24352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7" name="Rectangle 19"/>
          <p:cNvSpPr>
            <a:spLocks noChangeArrowheads="1"/>
          </p:cNvSpPr>
          <p:nvPr/>
        </p:nvSpPr>
        <p:spPr bwMode="auto">
          <a:xfrm>
            <a:off x="3962400" y="5334000"/>
            <a:ext cx="95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ea typeface="宋体" charset="-122"/>
              </a:rPr>
              <a:t>NET D</a:t>
            </a:r>
          </a:p>
        </p:txBody>
      </p:sp>
      <p:sp>
        <p:nvSpPr>
          <p:cNvPr id="23568" name="Freeform 22"/>
          <p:cNvSpPr>
            <a:spLocks/>
          </p:cNvSpPr>
          <p:nvPr/>
        </p:nvSpPr>
        <p:spPr bwMode="auto">
          <a:xfrm>
            <a:off x="4648200" y="2438400"/>
            <a:ext cx="914400" cy="2895600"/>
          </a:xfrm>
          <a:custGeom>
            <a:avLst/>
            <a:gdLst>
              <a:gd name="T0" fmla="*/ 0 w 576"/>
              <a:gd name="T1" fmla="*/ 2147483647 h 1824"/>
              <a:gd name="T2" fmla="*/ 2147483647 w 576"/>
              <a:gd name="T3" fmla="*/ 2147483647 h 1824"/>
              <a:gd name="T4" fmla="*/ 2147483647 w 576"/>
              <a:gd name="T5" fmla="*/ 2147483647 h 1824"/>
              <a:gd name="T6" fmla="*/ 2147483647 w 576"/>
              <a:gd name="T7" fmla="*/ 2147483647 h 1824"/>
              <a:gd name="T8" fmla="*/ 2147483647 w 576"/>
              <a:gd name="T9" fmla="*/ 0 h 18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1824"/>
              <a:gd name="T17" fmla="*/ 576 w 576"/>
              <a:gd name="T18" fmla="*/ 1824 h 18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1824">
                <a:moveTo>
                  <a:pt x="0" y="1824"/>
                </a:moveTo>
                <a:cubicBezTo>
                  <a:pt x="0" y="1556"/>
                  <a:pt x="0" y="1288"/>
                  <a:pt x="48" y="1152"/>
                </a:cubicBezTo>
                <a:cubicBezTo>
                  <a:pt x="96" y="1016"/>
                  <a:pt x="264" y="1064"/>
                  <a:pt x="288" y="1008"/>
                </a:cubicBezTo>
                <a:cubicBezTo>
                  <a:pt x="312" y="952"/>
                  <a:pt x="144" y="984"/>
                  <a:pt x="192" y="816"/>
                </a:cubicBezTo>
                <a:cubicBezTo>
                  <a:pt x="240" y="648"/>
                  <a:pt x="408" y="324"/>
                  <a:pt x="576" y="0"/>
                </a:cubicBezTo>
              </a:path>
            </a:pathLst>
          </a:custGeom>
          <a:noFill/>
          <a:ln w="76200" cmpd="sng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9" name="Text Box 23"/>
          <p:cNvSpPr txBox="1">
            <a:spLocks noChangeArrowheads="1"/>
          </p:cNvSpPr>
          <p:nvPr/>
        </p:nvSpPr>
        <p:spPr bwMode="auto">
          <a:xfrm>
            <a:off x="457200" y="3657600"/>
            <a:ext cx="206819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NET A </a:t>
            </a:r>
            <a:r>
              <a:rPr lang="en-US" altLang="zh-CN" dirty="0" smtClean="0">
                <a:ea typeface="宋体" charset="-122"/>
              </a:rPr>
              <a:t>does </a:t>
            </a:r>
            <a:r>
              <a:rPr lang="en-US" altLang="zh-CN" dirty="0">
                <a:ea typeface="宋体" charset="-122"/>
              </a:rPr>
              <a:t>NOT</a:t>
            </a:r>
          </a:p>
          <a:p>
            <a:r>
              <a:rPr lang="en-US" altLang="zh-CN" dirty="0">
                <a:ea typeface="宋体" charset="-122"/>
              </a:rPr>
              <a:t>provide transit</a:t>
            </a:r>
          </a:p>
          <a:p>
            <a:r>
              <a:rPr lang="en-US" altLang="zh-CN" dirty="0">
                <a:ea typeface="宋体" charset="-122"/>
              </a:rPr>
              <a:t>Between NET D </a:t>
            </a:r>
          </a:p>
          <a:p>
            <a:r>
              <a:rPr lang="en-US" altLang="zh-CN" dirty="0">
                <a:ea typeface="宋体" charset="-122"/>
              </a:rPr>
              <a:t>and NET B</a:t>
            </a:r>
          </a:p>
        </p:txBody>
      </p:sp>
      <p:sp>
        <p:nvSpPr>
          <p:cNvPr id="23570" name="Text Box 24"/>
          <p:cNvSpPr txBox="1">
            <a:spLocks noChangeArrowheads="1"/>
          </p:cNvSpPr>
          <p:nvPr/>
        </p:nvSpPr>
        <p:spPr bwMode="auto">
          <a:xfrm>
            <a:off x="457200" y="6172200"/>
            <a:ext cx="6838950" cy="366713"/>
          </a:xfrm>
          <a:prstGeom prst="rect">
            <a:avLst/>
          </a:prstGeom>
          <a:solidFill>
            <a:srgbClr val="FF66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ea typeface="宋体" charset="-122"/>
              </a:rPr>
              <a:t>Most transit networks transit in a selective manner…</a:t>
            </a:r>
          </a:p>
        </p:txBody>
      </p:sp>
      <p:grpSp>
        <p:nvGrpSpPr>
          <p:cNvPr id="23571" name="Group 25"/>
          <p:cNvGrpSpPr>
            <a:grpSpLocks/>
          </p:cNvGrpSpPr>
          <p:nvPr/>
        </p:nvGrpSpPr>
        <p:grpSpPr bwMode="auto">
          <a:xfrm>
            <a:off x="5791200" y="5181600"/>
            <a:ext cx="3200400" cy="762000"/>
            <a:chOff x="3264" y="3456"/>
            <a:chExt cx="2016" cy="480"/>
          </a:xfrm>
        </p:grpSpPr>
        <p:sp>
          <p:nvSpPr>
            <p:cNvPr id="23574" name="Line 26"/>
            <p:cNvSpPr>
              <a:spLocks noChangeShapeType="1"/>
            </p:cNvSpPr>
            <p:nvPr/>
          </p:nvSpPr>
          <p:spPr bwMode="auto">
            <a:xfrm flipH="1">
              <a:off x="3504" y="3696"/>
              <a:ext cx="880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5" name="Rectangle 27"/>
            <p:cNvSpPr>
              <a:spLocks noChangeArrowheads="1"/>
            </p:cNvSpPr>
            <p:nvPr/>
          </p:nvSpPr>
          <p:spPr bwMode="auto">
            <a:xfrm>
              <a:off x="4414" y="3566"/>
              <a:ext cx="8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>
                  <a:ea typeface="宋体" charset="-122"/>
                </a:rPr>
                <a:t>IP traffic</a:t>
              </a:r>
            </a:p>
          </p:txBody>
        </p:sp>
        <p:sp>
          <p:nvSpPr>
            <p:cNvPr id="23576" name="Rectangle 28"/>
            <p:cNvSpPr>
              <a:spLocks noChangeArrowheads="1"/>
            </p:cNvSpPr>
            <p:nvPr/>
          </p:nvSpPr>
          <p:spPr bwMode="auto">
            <a:xfrm>
              <a:off x="3264" y="3456"/>
              <a:ext cx="201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72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23573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8CC3C6C0-7F70-4405-AE68-88D07B8726E4}" type="slidenum">
              <a:rPr lang="en-US" altLang="ko-KR" smtClean="0"/>
              <a:pPr/>
              <a:t>22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Customers and Providers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143000" y="5638800"/>
            <a:ext cx="7132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Customer pays provider for access to the Internet</a:t>
            </a: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 flipH="1">
            <a:off x="4495800" y="3505200"/>
            <a:ext cx="0" cy="7620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4581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209800"/>
            <a:ext cx="5029200" cy="129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3810000" y="2362200"/>
            <a:ext cx="1554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provider</a:t>
            </a:r>
          </a:p>
        </p:txBody>
      </p:sp>
      <p:pic>
        <p:nvPicPr>
          <p:cNvPr id="24583" name="Picture 7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4267200"/>
            <a:ext cx="24352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810000" y="4724400"/>
            <a:ext cx="136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ea typeface="宋体" charset="-122"/>
              </a:rPr>
              <a:t>customer</a:t>
            </a:r>
          </a:p>
        </p:txBody>
      </p:sp>
      <p:sp>
        <p:nvSpPr>
          <p:cNvPr id="24585" name="Freeform 10"/>
          <p:cNvSpPr>
            <a:spLocks/>
          </p:cNvSpPr>
          <p:nvPr/>
        </p:nvSpPr>
        <p:spPr bwMode="auto">
          <a:xfrm>
            <a:off x="2209800" y="2362200"/>
            <a:ext cx="2159000" cy="2298700"/>
          </a:xfrm>
          <a:custGeom>
            <a:avLst/>
            <a:gdLst>
              <a:gd name="T0" fmla="*/ 2147483647 w 1360"/>
              <a:gd name="T1" fmla="*/ 2147483647 h 1448"/>
              <a:gd name="T2" fmla="*/ 2147483647 w 1360"/>
              <a:gd name="T3" fmla="*/ 2147483647 h 1448"/>
              <a:gd name="T4" fmla="*/ 2147483647 w 1360"/>
              <a:gd name="T5" fmla="*/ 2147483647 h 1448"/>
              <a:gd name="T6" fmla="*/ 2147483647 w 1360"/>
              <a:gd name="T7" fmla="*/ 2147483647 h 1448"/>
              <a:gd name="T8" fmla="*/ 0 w 1360"/>
              <a:gd name="T9" fmla="*/ 0 h 14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60"/>
              <a:gd name="T16" fmla="*/ 0 h 1448"/>
              <a:gd name="T17" fmla="*/ 1360 w 1360"/>
              <a:gd name="T18" fmla="*/ 1448 h 14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60" h="1448">
                <a:moveTo>
                  <a:pt x="1296" y="1392"/>
                </a:moveTo>
                <a:cubicBezTo>
                  <a:pt x="1300" y="1420"/>
                  <a:pt x="1304" y="1448"/>
                  <a:pt x="1296" y="1296"/>
                </a:cubicBezTo>
                <a:cubicBezTo>
                  <a:pt x="1288" y="1144"/>
                  <a:pt x="1360" y="640"/>
                  <a:pt x="1248" y="480"/>
                </a:cubicBezTo>
                <a:cubicBezTo>
                  <a:pt x="1136" y="320"/>
                  <a:pt x="832" y="416"/>
                  <a:pt x="624" y="336"/>
                </a:cubicBezTo>
                <a:cubicBezTo>
                  <a:pt x="416" y="256"/>
                  <a:pt x="208" y="128"/>
                  <a:pt x="0" y="0"/>
                </a:cubicBezTo>
              </a:path>
            </a:pathLst>
          </a:custGeom>
          <a:noFill/>
          <a:ln w="76200" cmpd="sng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6" name="Freeform 11"/>
          <p:cNvSpPr>
            <a:spLocks/>
          </p:cNvSpPr>
          <p:nvPr/>
        </p:nvSpPr>
        <p:spPr bwMode="auto">
          <a:xfrm>
            <a:off x="4686300" y="2209800"/>
            <a:ext cx="2857500" cy="2209800"/>
          </a:xfrm>
          <a:custGeom>
            <a:avLst/>
            <a:gdLst>
              <a:gd name="T0" fmla="*/ 2147483647 w 1800"/>
              <a:gd name="T1" fmla="*/ 2147483647 h 1392"/>
              <a:gd name="T2" fmla="*/ 2147483647 w 1800"/>
              <a:gd name="T3" fmla="*/ 2147483647 h 1392"/>
              <a:gd name="T4" fmla="*/ 2147483647 w 1800"/>
              <a:gd name="T5" fmla="*/ 2147483647 h 1392"/>
              <a:gd name="T6" fmla="*/ 2147483647 w 1800"/>
              <a:gd name="T7" fmla="*/ 2147483647 h 1392"/>
              <a:gd name="T8" fmla="*/ 2147483647 w 1800"/>
              <a:gd name="T9" fmla="*/ 2147483647 h 1392"/>
              <a:gd name="T10" fmla="*/ 2147483647 w 1800"/>
              <a:gd name="T11" fmla="*/ 0 h 13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0"/>
              <a:gd name="T19" fmla="*/ 0 h 1392"/>
              <a:gd name="T20" fmla="*/ 1800 w 1800"/>
              <a:gd name="T21" fmla="*/ 1392 h 13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0" h="1392">
                <a:moveTo>
                  <a:pt x="72" y="1392"/>
                </a:moveTo>
                <a:cubicBezTo>
                  <a:pt x="36" y="1048"/>
                  <a:pt x="0" y="704"/>
                  <a:pt x="72" y="576"/>
                </a:cubicBezTo>
                <a:cubicBezTo>
                  <a:pt x="144" y="448"/>
                  <a:pt x="408" y="672"/>
                  <a:pt x="504" y="624"/>
                </a:cubicBezTo>
                <a:cubicBezTo>
                  <a:pt x="600" y="576"/>
                  <a:pt x="560" y="344"/>
                  <a:pt x="648" y="288"/>
                </a:cubicBezTo>
                <a:cubicBezTo>
                  <a:pt x="736" y="232"/>
                  <a:pt x="840" y="336"/>
                  <a:pt x="1032" y="288"/>
                </a:cubicBezTo>
                <a:cubicBezTo>
                  <a:pt x="1224" y="240"/>
                  <a:pt x="1512" y="120"/>
                  <a:pt x="1800" y="0"/>
                </a:cubicBezTo>
              </a:path>
            </a:pathLst>
          </a:custGeom>
          <a:noFill/>
          <a:ln w="76200" cmpd="sng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4587" name="Group 12"/>
          <p:cNvGrpSpPr>
            <a:grpSpLocks/>
          </p:cNvGrpSpPr>
          <p:nvPr/>
        </p:nvGrpSpPr>
        <p:grpSpPr bwMode="auto">
          <a:xfrm>
            <a:off x="5943600" y="3733800"/>
            <a:ext cx="3200400" cy="762000"/>
            <a:chOff x="3264" y="3456"/>
            <a:chExt cx="2016" cy="480"/>
          </a:xfrm>
        </p:grpSpPr>
        <p:sp>
          <p:nvSpPr>
            <p:cNvPr id="24595" name="Line 13"/>
            <p:cNvSpPr>
              <a:spLocks noChangeShapeType="1"/>
            </p:cNvSpPr>
            <p:nvPr/>
          </p:nvSpPr>
          <p:spPr bwMode="auto">
            <a:xfrm flipH="1">
              <a:off x="3504" y="3696"/>
              <a:ext cx="880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6" name="Rectangle 14"/>
            <p:cNvSpPr>
              <a:spLocks noChangeArrowheads="1"/>
            </p:cNvSpPr>
            <p:nvPr/>
          </p:nvSpPr>
          <p:spPr bwMode="auto">
            <a:xfrm>
              <a:off x="4414" y="3566"/>
              <a:ext cx="8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>
                  <a:ea typeface="宋体" charset="-122"/>
                </a:rPr>
                <a:t>IP traffic</a:t>
              </a:r>
            </a:p>
          </p:txBody>
        </p:sp>
        <p:sp>
          <p:nvSpPr>
            <p:cNvPr id="24597" name="Rectangle 15"/>
            <p:cNvSpPr>
              <a:spLocks noChangeArrowheads="1"/>
            </p:cNvSpPr>
            <p:nvPr/>
          </p:nvSpPr>
          <p:spPr bwMode="auto">
            <a:xfrm>
              <a:off x="3264" y="3456"/>
              <a:ext cx="201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588" name="Group 21"/>
          <p:cNvGrpSpPr>
            <a:grpSpLocks/>
          </p:cNvGrpSpPr>
          <p:nvPr/>
        </p:nvGrpSpPr>
        <p:grpSpPr bwMode="auto">
          <a:xfrm>
            <a:off x="228600" y="3733800"/>
            <a:ext cx="3009900" cy="533400"/>
            <a:chOff x="144" y="3264"/>
            <a:chExt cx="1896" cy="336"/>
          </a:xfrm>
        </p:grpSpPr>
        <p:sp>
          <p:nvSpPr>
            <p:cNvPr id="24591" name="Text Box 17"/>
            <p:cNvSpPr txBox="1">
              <a:spLocks noChangeArrowheads="1"/>
            </p:cNvSpPr>
            <p:nvPr/>
          </p:nvSpPr>
          <p:spPr bwMode="auto">
            <a:xfrm>
              <a:off x="192" y="3340"/>
              <a:ext cx="62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ea typeface="宋体" charset="-122"/>
                </a:rPr>
                <a:t>provider</a:t>
              </a:r>
            </a:p>
          </p:txBody>
        </p:sp>
        <p:sp>
          <p:nvSpPr>
            <p:cNvPr id="24592" name="Rectangle 18"/>
            <p:cNvSpPr>
              <a:spLocks noChangeArrowheads="1"/>
            </p:cNvSpPr>
            <p:nvPr/>
          </p:nvSpPr>
          <p:spPr bwMode="auto">
            <a:xfrm>
              <a:off x="1344" y="3360"/>
              <a:ext cx="69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sz="1400">
                  <a:ea typeface="宋体" charset="-122"/>
                </a:rPr>
                <a:t>customer</a:t>
              </a:r>
            </a:p>
          </p:txBody>
        </p:sp>
        <p:sp>
          <p:nvSpPr>
            <p:cNvPr id="24593" name="Line 19"/>
            <p:cNvSpPr>
              <a:spLocks noChangeShapeType="1"/>
            </p:cNvSpPr>
            <p:nvPr/>
          </p:nvSpPr>
          <p:spPr bwMode="auto">
            <a:xfrm>
              <a:off x="816" y="3456"/>
              <a:ext cx="480" cy="0"/>
            </a:xfrm>
            <a:prstGeom prst="line">
              <a:avLst/>
            </a:prstGeom>
            <a:noFill/>
            <a:ln w="57150" cmpd="thinThick">
              <a:solidFill>
                <a:srgbClr val="FF0033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4" name="Rectangle 20"/>
            <p:cNvSpPr>
              <a:spLocks noChangeArrowheads="1"/>
            </p:cNvSpPr>
            <p:nvPr/>
          </p:nvSpPr>
          <p:spPr bwMode="auto">
            <a:xfrm>
              <a:off x="144" y="3264"/>
              <a:ext cx="187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89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2459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64FEECAE-8E7D-4711-AF5C-BE935E7C0086}" type="slidenum">
              <a:rPr lang="en-US" altLang="ko-KR" smtClean="0"/>
              <a:pPr/>
              <a:t>23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1049"/>
          <p:cNvSpPr>
            <a:spLocks noChangeShapeType="1"/>
          </p:cNvSpPr>
          <p:nvPr/>
        </p:nvSpPr>
        <p:spPr bwMode="auto">
          <a:xfrm>
            <a:off x="5867400" y="2676525"/>
            <a:ext cx="0" cy="10668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3" name="Line 1048"/>
          <p:cNvSpPr>
            <a:spLocks noChangeShapeType="1"/>
          </p:cNvSpPr>
          <p:nvPr/>
        </p:nvSpPr>
        <p:spPr bwMode="auto">
          <a:xfrm>
            <a:off x="2971800" y="2600325"/>
            <a:ext cx="0" cy="10668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/>
          <a:lstStyle/>
          <a:p>
            <a:r>
              <a:rPr lang="en-US" altLang="zh-CN" sz="2800" smtClean="0">
                <a:ea typeface="宋体" charset="-122"/>
              </a:rPr>
              <a:t>Customers Don’t Always Need BGP</a:t>
            </a:r>
          </a:p>
        </p:txBody>
      </p:sp>
      <p:pic>
        <p:nvPicPr>
          <p:cNvPr id="25605" name="Picture 102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076325"/>
            <a:ext cx="5638800" cy="182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6" name="Text Box 1030"/>
          <p:cNvSpPr txBox="1">
            <a:spLocks noChangeArrowheads="1"/>
          </p:cNvSpPr>
          <p:nvPr/>
        </p:nvSpPr>
        <p:spPr bwMode="auto">
          <a:xfrm>
            <a:off x="3733800" y="1076325"/>
            <a:ext cx="1554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provider</a:t>
            </a:r>
          </a:p>
        </p:txBody>
      </p:sp>
      <p:pic>
        <p:nvPicPr>
          <p:cNvPr id="25607" name="Picture 1031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133725"/>
            <a:ext cx="533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8" name="Rectangle 1032"/>
          <p:cNvSpPr>
            <a:spLocks noChangeArrowheads="1"/>
          </p:cNvSpPr>
          <p:nvPr/>
        </p:nvSpPr>
        <p:spPr bwMode="auto">
          <a:xfrm>
            <a:off x="4114800" y="4200525"/>
            <a:ext cx="136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ea typeface="宋体" charset="-122"/>
              </a:rPr>
              <a:t>customer</a:t>
            </a:r>
          </a:p>
        </p:txBody>
      </p:sp>
      <p:pic>
        <p:nvPicPr>
          <p:cNvPr id="25609" name="Picture 1044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2295525"/>
            <a:ext cx="750888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0" name="Picture 104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3286125"/>
            <a:ext cx="750888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1" name="Picture 1046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3286125"/>
            <a:ext cx="750888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2" name="Picture 104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2371725"/>
            <a:ext cx="750888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3" name="Text Box 1050"/>
          <p:cNvSpPr txBox="1">
            <a:spLocks noChangeArrowheads="1"/>
          </p:cNvSpPr>
          <p:nvPr/>
        </p:nvSpPr>
        <p:spPr bwMode="auto">
          <a:xfrm>
            <a:off x="2895600" y="3667125"/>
            <a:ext cx="3208338" cy="555625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charset="-122"/>
              </a:rPr>
              <a:t>Nail up default routes 0.0.0.0/0</a:t>
            </a:r>
          </a:p>
          <a:p>
            <a:r>
              <a:rPr lang="en-US" altLang="zh-CN" sz="1400">
                <a:ea typeface="宋体" charset="-122"/>
              </a:rPr>
              <a:t>pointing to provider.</a:t>
            </a:r>
          </a:p>
        </p:txBody>
      </p:sp>
      <p:sp>
        <p:nvSpPr>
          <p:cNvPr id="25614" name="Text Box 1051"/>
          <p:cNvSpPr txBox="1">
            <a:spLocks noChangeArrowheads="1"/>
          </p:cNvSpPr>
          <p:nvPr/>
        </p:nvSpPr>
        <p:spPr bwMode="auto">
          <a:xfrm>
            <a:off x="3200400" y="1838325"/>
            <a:ext cx="2822575" cy="555625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charset="-122"/>
              </a:rPr>
              <a:t>Nail up routes 192.0.2.0/24</a:t>
            </a:r>
          </a:p>
          <a:p>
            <a:r>
              <a:rPr lang="en-US" altLang="zh-CN" sz="1400">
                <a:ea typeface="宋体" charset="-122"/>
              </a:rPr>
              <a:t>pointing to customer</a:t>
            </a:r>
          </a:p>
        </p:txBody>
      </p:sp>
      <p:sp>
        <p:nvSpPr>
          <p:cNvPr id="25615" name="Text Box 1052"/>
          <p:cNvSpPr txBox="1">
            <a:spLocks noChangeArrowheads="1"/>
          </p:cNvSpPr>
          <p:nvPr/>
        </p:nvSpPr>
        <p:spPr bwMode="auto">
          <a:xfrm>
            <a:off x="3886200" y="4657725"/>
            <a:ext cx="1695450" cy="3667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ea typeface="宋体" charset="-122"/>
              </a:rPr>
              <a:t>192.0.2.0/24</a:t>
            </a:r>
          </a:p>
        </p:txBody>
      </p:sp>
      <p:sp>
        <p:nvSpPr>
          <p:cNvPr id="25616" name="Text Box 1054"/>
          <p:cNvSpPr txBox="1">
            <a:spLocks noChangeArrowheads="1"/>
          </p:cNvSpPr>
          <p:nvPr/>
        </p:nvSpPr>
        <p:spPr bwMode="auto">
          <a:xfrm>
            <a:off x="360363" y="5267325"/>
            <a:ext cx="83264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ea typeface="宋体" charset="-122"/>
              </a:rPr>
              <a:t>Static routing </a:t>
            </a:r>
            <a:r>
              <a:rPr lang="en-US" altLang="zh-CN">
                <a:ea typeface="宋体" charset="-122"/>
              </a:rPr>
              <a:t>is the most common way of connecting an AS to the Internet. </a:t>
            </a:r>
          </a:p>
          <a:p>
            <a:r>
              <a:rPr lang="en-US" altLang="zh-CN">
                <a:ea typeface="宋体" charset="-122"/>
              </a:rPr>
              <a:t>This helps explain why BGP is a mystery to many … </a:t>
            </a:r>
          </a:p>
        </p:txBody>
      </p:sp>
      <p:sp>
        <p:nvSpPr>
          <p:cNvPr id="25617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2561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8382C321-05B9-46E4-B994-398FA39A509A}" type="slidenum">
              <a:rPr lang="en-US" altLang="ko-KR" smtClean="0"/>
              <a:pPr/>
              <a:t>24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63"/>
          <p:cNvSpPr>
            <a:spLocks noChangeArrowheads="1"/>
          </p:cNvSpPr>
          <p:nvPr/>
        </p:nvSpPr>
        <p:spPr bwMode="auto">
          <a:xfrm>
            <a:off x="6629400" y="4495800"/>
            <a:ext cx="1905000" cy="1219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Customer-Provider Hierarchy</a:t>
            </a:r>
          </a:p>
        </p:txBody>
      </p:sp>
      <p:pic>
        <p:nvPicPr>
          <p:cNvPr id="26628" name="Picture 1028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276600"/>
            <a:ext cx="2362200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1030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4724400"/>
            <a:ext cx="1447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1038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4800600"/>
            <a:ext cx="1447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1039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4800600"/>
            <a:ext cx="1447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2" name="Picture 1040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3352800"/>
            <a:ext cx="2362200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3" name="Picture 104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4800600"/>
            <a:ext cx="1447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4" name="Picture 104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133600"/>
            <a:ext cx="2362200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5" name="Picture 104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990600"/>
            <a:ext cx="2362200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6" name="Line 1044"/>
          <p:cNvSpPr>
            <a:spLocks noChangeShapeType="1"/>
          </p:cNvSpPr>
          <p:nvPr/>
        </p:nvSpPr>
        <p:spPr bwMode="auto">
          <a:xfrm>
            <a:off x="7239000" y="3886200"/>
            <a:ext cx="152400" cy="9144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7" name="Line 1045"/>
          <p:cNvSpPr>
            <a:spLocks noChangeShapeType="1"/>
          </p:cNvSpPr>
          <p:nvPr/>
        </p:nvSpPr>
        <p:spPr bwMode="auto">
          <a:xfrm>
            <a:off x="4191000" y="3886200"/>
            <a:ext cx="838200" cy="10668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8" name="Line 1046"/>
          <p:cNvSpPr>
            <a:spLocks noChangeShapeType="1"/>
          </p:cNvSpPr>
          <p:nvPr/>
        </p:nvSpPr>
        <p:spPr bwMode="auto">
          <a:xfrm flipH="1">
            <a:off x="2362200" y="3886200"/>
            <a:ext cx="685800" cy="914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9" name="Line 1047"/>
          <p:cNvSpPr>
            <a:spLocks noChangeShapeType="1"/>
          </p:cNvSpPr>
          <p:nvPr/>
        </p:nvSpPr>
        <p:spPr bwMode="auto">
          <a:xfrm flipH="1">
            <a:off x="3886200" y="2743200"/>
            <a:ext cx="152400" cy="6096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0" name="Line 1048"/>
          <p:cNvSpPr>
            <a:spLocks noChangeShapeType="1"/>
          </p:cNvSpPr>
          <p:nvPr/>
        </p:nvSpPr>
        <p:spPr bwMode="auto">
          <a:xfrm flipH="1">
            <a:off x="5029200" y="1447800"/>
            <a:ext cx="762000" cy="762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1" name="Line 1049"/>
          <p:cNvSpPr>
            <a:spLocks noChangeShapeType="1"/>
          </p:cNvSpPr>
          <p:nvPr/>
        </p:nvSpPr>
        <p:spPr bwMode="auto">
          <a:xfrm flipH="1">
            <a:off x="5791200" y="3886200"/>
            <a:ext cx="533400" cy="9906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2" name="Line 1050"/>
          <p:cNvSpPr>
            <a:spLocks noChangeShapeType="1"/>
          </p:cNvSpPr>
          <p:nvPr/>
        </p:nvSpPr>
        <p:spPr bwMode="auto">
          <a:xfrm>
            <a:off x="3657600" y="3886200"/>
            <a:ext cx="228600" cy="9144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3" name="Freeform 1051"/>
          <p:cNvSpPr>
            <a:spLocks/>
          </p:cNvSpPr>
          <p:nvPr/>
        </p:nvSpPr>
        <p:spPr bwMode="auto">
          <a:xfrm>
            <a:off x="2209800" y="1041400"/>
            <a:ext cx="5486400" cy="4064000"/>
          </a:xfrm>
          <a:custGeom>
            <a:avLst/>
            <a:gdLst>
              <a:gd name="T0" fmla="*/ 2147483647 w 3456"/>
              <a:gd name="T1" fmla="*/ 2147483647 h 2560"/>
              <a:gd name="T2" fmla="*/ 2147483647 w 3456"/>
              <a:gd name="T3" fmla="*/ 2147483647 h 2560"/>
              <a:gd name="T4" fmla="*/ 2147483647 w 3456"/>
              <a:gd name="T5" fmla="*/ 2147483647 h 2560"/>
              <a:gd name="T6" fmla="*/ 2147483647 w 3456"/>
              <a:gd name="T7" fmla="*/ 2147483647 h 2560"/>
              <a:gd name="T8" fmla="*/ 2147483647 w 3456"/>
              <a:gd name="T9" fmla="*/ 2147483647 h 2560"/>
              <a:gd name="T10" fmla="*/ 2147483647 w 3456"/>
              <a:gd name="T11" fmla="*/ 2147483647 h 2560"/>
              <a:gd name="T12" fmla="*/ 2147483647 w 3456"/>
              <a:gd name="T13" fmla="*/ 2147483647 h 2560"/>
              <a:gd name="T14" fmla="*/ 2147483647 w 3456"/>
              <a:gd name="T15" fmla="*/ 2147483647 h 2560"/>
              <a:gd name="T16" fmla="*/ 2147483647 w 3456"/>
              <a:gd name="T17" fmla="*/ 2147483647 h 2560"/>
              <a:gd name="T18" fmla="*/ 2147483647 w 3456"/>
              <a:gd name="T19" fmla="*/ 2147483647 h 2560"/>
              <a:gd name="T20" fmla="*/ 0 w 3456"/>
              <a:gd name="T21" fmla="*/ 2147483647 h 25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456"/>
              <a:gd name="T34" fmla="*/ 0 h 2560"/>
              <a:gd name="T35" fmla="*/ 3456 w 3456"/>
              <a:gd name="T36" fmla="*/ 2560 h 256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456" h="2560">
                <a:moveTo>
                  <a:pt x="3456" y="2512"/>
                </a:moveTo>
                <a:cubicBezTo>
                  <a:pt x="3452" y="2536"/>
                  <a:pt x="3448" y="2560"/>
                  <a:pt x="3408" y="2416"/>
                </a:cubicBezTo>
                <a:cubicBezTo>
                  <a:pt x="3368" y="2272"/>
                  <a:pt x="3288" y="1800"/>
                  <a:pt x="3216" y="1648"/>
                </a:cubicBezTo>
                <a:cubicBezTo>
                  <a:pt x="3144" y="1496"/>
                  <a:pt x="3016" y="1744"/>
                  <a:pt x="2976" y="1504"/>
                </a:cubicBezTo>
                <a:cubicBezTo>
                  <a:pt x="2936" y="1264"/>
                  <a:pt x="3072" y="416"/>
                  <a:pt x="2976" y="208"/>
                </a:cubicBezTo>
                <a:cubicBezTo>
                  <a:pt x="2880" y="0"/>
                  <a:pt x="2608" y="144"/>
                  <a:pt x="2400" y="256"/>
                </a:cubicBezTo>
                <a:cubicBezTo>
                  <a:pt x="2192" y="368"/>
                  <a:pt x="1960" y="768"/>
                  <a:pt x="1728" y="880"/>
                </a:cubicBezTo>
                <a:cubicBezTo>
                  <a:pt x="1496" y="992"/>
                  <a:pt x="1160" y="808"/>
                  <a:pt x="1008" y="928"/>
                </a:cubicBezTo>
                <a:cubicBezTo>
                  <a:pt x="856" y="1048"/>
                  <a:pt x="936" y="1488"/>
                  <a:pt x="816" y="1600"/>
                </a:cubicBezTo>
                <a:cubicBezTo>
                  <a:pt x="696" y="1712"/>
                  <a:pt x="424" y="1456"/>
                  <a:pt x="288" y="1600"/>
                </a:cubicBezTo>
                <a:cubicBezTo>
                  <a:pt x="152" y="1744"/>
                  <a:pt x="76" y="2104"/>
                  <a:pt x="0" y="2464"/>
                </a:cubicBezTo>
              </a:path>
            </a:pathLst>
          </a:custGeom>
          <a:noFill/>
          <a:ln w="76200" cmpd="sng">
            <a:solidFill>
              <a:schemeClr val="accent2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44" name="Freeform 1052"/>
          <p:cNvSpPr>
            <a:spLocks/>
          </p:cNvSpPr>
          <p:nvPr/>
        </p:nvSpPr>
        <p:spPr bwMode="auto">
          <a:xfrm>
            <a:off x="5410200" y="3530600"/>
            <a:ext cx="1879600" cy="1498600"/>
          </a:xfrm>
          <a:custGeom>
            <a:avLst/>
            <a:gdLst>
              <a:gd name="T0" fmla="*/ 2147483647 w 1184"/>
              <a:gd name="T1" fmla="*/ 2147483647 h 944"/>
              <a:gd name="T2" fmla="*/ 2147483647 w 1184"/>
              <a:gd name="T3" fmla="*/ 2147483647 h 944"/>
              <a:gd name="T4" fmla="*/ 2147483647 w 1184"/>
              <a:gd name="T5" fmla="*/ 2147483647 h 944"/>
              <a:gd name="T6" fmla="*/ 2147483647 w 1184"/>
              <a:gd name="T7" fmla="*/ 2147483647 h 944"/>
              <a:gd name="T8" fmla="*/ 0 w 1184"/>
              <a:gd name="T9" fmla="*/ 2147483647 h 9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84"/>
              <a:gd name="T16" fmla="*/ 0 h 944"/>
              <a:gd name="T17" fmla="*/ 1184 w 1184"/>
              <a:gd name="T18" fmla="*/ 944 h 9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84" h="944">
                <a:moveTo>
                  <a:pt x="1152" y="944"/>
                </a:moveTo>
                <a:cubicBezTo>
                  <a:pt x="1168" y="912"/>
                  <a:pt x="1184" y="880"/>
                  <a:pt x="1152" y="752"/>
                </a:cubicBezTo>
                <a:cubicBezTo>
                  <a:pt x="1120" y="624"/>
                  <a:pt x="1080" y="280"/>
                  <a:pt x="960" y="176"/>
                </a:cubicBezTo>
                <a:cubicBezTo>
                  <a:pt x="840" y="72"/>
                  <a:pt x="592" y="0"/>
                  <a:pt x="432" y="128"/>
                </a:cubicBezTo>
                <a:cubicBezTo>
                  <a:pt x="272" y="256"/>
                  <a:pt x="136" y="600"/>
                  <a:pt x="0" y="944"/>
                </a:cubicBezTo>
              </a:path>
            </a:pathLst>
          </a:custGeom>
          <a:noFill/>
          <a:ln w="76200" cmpd="sng">
            <a:solidFill>
              <a:schemeClr val="accent2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6645" name="组合 30"/>
          <p:cNvGrpSpPr>
            <a:grpSpLocks/>
          </p:cNvGrpSpPr>
          <p:nvPr/>
        </p:nvGrpSpPr>
        <p:grpSpPr bwMode="auto">
          <a:xfrm>
            <a:off x="334963" y="1081088"/>
            <a:ext cx="3200400" cy="762000"/>
            <a:chOff x="5715000" y="5867400"/>
            <a:chExt cx="3200400" cy="762000"/>
          </a:xfrm>
        </p:grpSpPr>
        <p:sp>
          <p:nvSpPr>
            <p:cNvPr id="26653" name="Line 1054"/>
            <p:cNvSpPr>
              <a:spLocks noChangeShapeType="1"/>
            </p:cNvSpPr>
            <p:nvPr/>
          </p:nvSpPr>
          <p:spPr bwMode="auto">
            <a:xfrm flipH="1">
              <a:off x="6096000" y="6248400"/>
              <a:ext cx="1397000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4" name="Rectangle 1055"/>
            <p:cNvSpPr>
              <a:spLocks noChangeArrowheads="1"/>
            </p:cNvSpPr>
            <p:nvPr/>
          </p:nvSpPr>
          <p:spPr bwMode="auto">
            <a:xfrm>
              <a:off x="7540625" y="6042025"/>
              <a:ext cx="1276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>
                  <a:ea typeface="宋体" charset="-122"/>
                </a:rPr>
                <a:t>IP traffic</a:t>
              </a:r>
            </a:p>
          </p:txBody>
        </p:sp>
        <p:sp>
          <p:nvSpPr>
            <p:cNvPr id="26655" name="Rectangle 1056"/>
            <p:cNvSpPr>
              <a:spLocks noChangeArrowheads="1"/>
            </p:cNvSpPr>
            <p:nvPr/>
          </p:nvSpPr>
          <p:spPr bwMode="auto">
            <a:xfrm>
              <a:off x="5715000" y="5867400"/>
              <a:ext cx="32004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46" name="Text Box 1059"/>
          <p:cNvSpPr txBox="1">
            <a:spLocks noChangeArrowheads="1"/>
          </p:cNvSpPr>
          <p:nvPr/>
        </p:nvSpPr>
        <p:spPr bwMode="auto">
          <a:xfrm>
            <a:off x="457200" y="6064250"/>
            <a:ext cx="985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charset="-122"/>
              </a:rPr>
              <a:t>provider</a:t>
            </a:r>
          </a:p>
        </p:txBody>
      </p:sp>
      <p:sp>
        <p:nvSpPr>
          <p:cNvPr id="26647" name="Rectangle 1060"/>
          <p:cNvSpPr>
            <a:spLocks noChangeArrowheads="1"/>
          </p:cNvSpPr>
          <p:nvPr/>
        </p:nvSpPr>
        <p:spPr bwMode="auto">
          <a:xfrm>
            <a:off x="2286000" y="6096000"/>
            <a:ext cx="1104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1400">
                <a:ea typeface="宋体" charset="-122"/>
              </a:rPr>
              <a:t>customer</a:t>
            </a:r>
          </a:p>
        </p:txBody>
      </p:sp>
      <p:sp>
        <p:nvSpPr>
          <p:cNvPr id="26648" name="Line 1061"/>
          <p:cNvSpPr>
            <a:spLocks noChangeShapeType="1"/>
          </p:cNvSpPr>
          <p:nvPr/>
        </p:nvSpPr>
        <p:spPr bwMode="auto">
          <a:xfrm>
            <a:off x="1447800" y="6248400"/>
            <a:ext cx="762000" cy="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9" name="Rectangle 1062"/>
          <p:cNvSpPr>
            <a:spLocks noChangeArrowheads="1"/>
          </p:cNvSpPr>
          <p:nvPr/>
        </p:nvSpPr>
        <p:spPr bwMode="auto">
          <a:xfrm>
            <a:off x="381000" y="5943600"/>
            <a:ext cx="2971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0" name="Line 1027"/>
          <p:cNvSpPr>
            <a:spLocks noChangeShapeType="1"/>
          </p:cNvSpPr>
          <p:nvPr/>
        </p:nvSpPr>
        <p:spPr bwMode="auto">
          <a:xfrm flipH="1">
            <a:off x="6781800" y="1600200"/>
            <a:ext cx="0" cy="17526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1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2665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1C5655D8-4CF4-4F1F-B91C-ED8CCE714517}" type="slidenum">
              <a:rPr lang="en-US" altLang="ko-KR" smtClean="0"/>
              <a:pPr/>
              <a:t>25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The Peering Relationship</a:t>
            </a:r>
          </a:p>
        </p:txBody>
      </p:sp>
      <p:grpSp>
        <p:nvGrpSpPr>
          <p:cNvPr id="27651" name="Group 1066"/>
          <p:cNvGrpSpPr>
            <a:grpSpLocks/>
          </p:cNvGrpSpPr>
          <p:nvPr/>
        </p:nvGrpSpPr>
        <p:grpSpPr bwMode="auto">
          <a:xfrm>
            <a:off x="0" y="4343400"/>
            <a:ext cx="2667000" cy="762000"/>
            <a:chOff x="96" y="3744"/>
            <a:chExt cx="1680" cy="480"/>
          </a:xfrm>
        </p:grpSpPr>
        <p:sp>
          <p:nvSpPr>
            <p:cNvPr id="27673" name="Line 1028"/>
            <p:cNvSpPr>
              <a:spLocks noChangeShapeType="1"/>
            </p:cNvSpPr>
            <p:nvPr/>
          </p:nvSpPr>
          <p:spPr bwMode="auto">
            <a:xfrm flipH="1">
              <a:off x="720" y="3888"/>
              <a:ext cx="384" cy="0"/>
            </a:xfrm>
            <a:prstGeom prst="line">
              <a:avLst/>
            </a:prstGeom>
            <a:noFill/>
            <a:ln w="57150" cmpd="thickThin">
              <a:solidFill>
                <a:schemeClr val="accent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4" name="Text Box 1029"/>
            <p:cNvSpPr txBox="1">
              <a:spLocks noChangeArrowheads="1"/>
            </p:cNvSpPr>
            <p:nvPr/>
          </p:nvSpPr>
          <p:spPr bwMode="auto">
            <a:xfrm>
              <a:off x="288" y="3792"/>
              <a:ext cx="35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charset="-122"/>
                </a:rPr>
                <a:t>peer</a:t>
              </a:r>
            </a:p>
          </p:txBody>
        </p:sp>
        <p:sp>
          <p:nvSpPr>
            <p:cNvPr id="27675" name="Text Box 1030"/>
            <p:cNvSpPr txBox="1">
              <a:spLocks noChangeArrowheads="1"/>
            </p:cNvSpPr>
            <p:nvPr/>
          </p:nvSpPr>
          <p:spPr bwMode="auto">
            <a:xfrm>
              <a:off x="1200" y="3792"/>
              <a:ext cx="35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charset="-122"/>
                </a:rPr>
                <a:t>peer</a:t>
              </a:r>
            </a:p>
          </p:txBody>
        </p:sp>
        <p:sp>
          <p:nvSpPr>
            <p:cNvPr id="27676" name="Line 1031"/>
            <p:cNvSpPr>
              <a:spLocks noChangeShapeType="1"/>
            </p:cNvSpPr>
            <p:nvPr/>
          </p:nvSpPr>
          <p:spPr bwMode="auto">
            <a:xfrm>
              <a:off x="720" y="4080"/>
              <a:ext cx="432" cy="0"/>
            </a:xfrm>
            <a:prstGeom prst="line">
              <a:avLst/>
            </a:prstGeom>
            <a:noFill/>
            <a:ln w="57150" cmpd="thickThin">
              <a:solidFill>
                <a:srgbClr val="FF33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7" name="Text Box 1032"/>
            <p:cNvSpPr txBox="1">
              <a:spLocks noChangeArrowheads="1"/>
            </p:cNvSpPr>
            <p:nvPr/>
          </p:nvSpPr>
          <p:spPr bwMode="auto">
            <a:xfrm>
              <a:off x="1152" y="3984"/>
              <a:ext cx="61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charset="-122"/>
                </a:rPr>
                <a:t>customer</a:t>
              </a:r>
            </a:p>
          </p:txBody>
        </p:sp>
        <p:sp>
          <p:nvSpPr>
            <p:cNvPr id="27678" name="Text Box 1033"/>
            <p:cNvSpPr txBox="1">
              <a:spLocks noChangeArrowheads="1"/>
            </p:cNvSpPr>
            <p:nvPr/>
          </p:nvSpPr>
          <p:spPr bwMode="auto">
            <a:xfrm>
              <a:off x="96" y="3984"/>
              <a:ext cx="54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charset="-122"/>
                </a:rPr>
                <a:t>provider</a:t>
              </a:r>
            </a:p>
          </p:txBody>
        </p:sp>
        <p:sp>
          <p:nvSpPr>
            <p:cNvPr id="27679" name="Rectangle 1034"/>
            <p:cNvSpPr>
              <a:spLocks noChangeArrowheads="1"/>
            </p:cNvSpPr>
            <p:nvPr/>
          </p:nvSpPr>
          <p:spPr bwMode="auto">
            <a:xfrm>
              <a:off x="96" y="3744"/>
              <a:ext cx="168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52" name="Text Box 1065"/>
          <p:cNvSpPr txBox="1">
            <a:spLocks noChangeArrowheads="1"/>
          </p:cNvSpPr>
          <p:nvPr/>
        </p:nvSpPr>
        <p:spPr bwMode="auto">
          <a:xfrm>
            <a:off x="4114800" y="4267200"/>
            <a:ext cx="4489450" cy="2014538"/>
          </a:xfrm>
          <a:prstGeom prst="rect">
            <a:avLst/>
          </a:prstGeom>
          <a:solidFill>
            <a:srgbClr val="FF66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ea typeface="宋体" charset="-122"/>
              </a:rPr>
              <a:t>Peers provide transit between </a:t>
            </a:r>
          </a:p>
          <a:p>
            <a:r>
              <a:rPr lang="en-US" altLang="zh-CN">
                <a:solidFill>
                  <a:schemeClr val="bg1"/>
                </a:solidFill>
                <a:ea typeface="宋体" charset="-122"/>
              </a:rPr>
              <a:t>their respective customers</a:t>
            </a:r>
          </a:p>
          <a:p>
            <a:endParaRPr lang="en-US" altLang="zh-CN">
              <a:solidFill>
                <a:schemeClr val="bg1"/>
              </a:solidFill>
              <a:ea typeface="宋体" charset="-122"/>
            </a:endParaRPr>
          </a:p>
          <a:p>
            <a:r>
              <a:rPr lang="en-US" altLang="zh-CN" u="sng">
                <a:solidFill>
                  <a:schemeClr val="bg1"/>
                </a:solidFill>
                <a:ea typeface="宋体" charset="-122"/>
              </a:rPr>
              <a:t>Peers do not provide transit </a:t>
            </a:r>
          </a:p>
          <a:p>
            <a:r>
              <a:rPr lang="en-US" altLang="zh-CN" u="sng">
                <a:solidFill>
                  <a:schemeClr val="bg1"/>
                </a:solidFill>
                <a:ea typeface="宋体" charset="-122"/>
              </a:rPr>
              <a:t>between peers</a:t>
            </a:r>
          </a:p>
          <a:p>
            <a:endParaRPr lang="en-US" altLang="zh-CN">
              <a:solidFill>
                <a:schemeClr val="bg1"/>
              </a:solidFill>
              <a:ea typeface="宋体" charset="-122"/>
            </a:endParaRPr>
          </a:p>
          <a:p>
            <a:r>
              <a:rPr lang="en-US" altLang="zh-CN">
                <a:solidFill>
                  <a:schemeClr val="bg1"/>
                </a:solidFill>
                <a:ea typeface="宋体" charset="-122"/>
              </a:rPr>
              <a:t>Peers (often) do not exchange $$$</a:t>
            </a:r>
          </a:p>
        </p:txBody>
      </p:sp>
      <p:pic>
        <p:nvPicPr>
          <p:cNvPr id="27653" name="Picture 103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3505200"/>
            <a:ext cx="1447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103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352800"/>
            <a:ext cx="1447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104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429000"/>
            <a:ext cx="1447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105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676400"/>
            <a:ext cx="2514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7" name="Picture 105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676400"/>
            <a:ext cx="2514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8" name="Picture 103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676400"/>
            <a:ext cx="2514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9" name="Freeform 1061"/>
          <p:cNvSpPr>
            <a:spLocks/>
          </p:cNvSpPr>
          <p:nvPr/>
        </p:nvSpPr>
        <p:spPr bwMode="auto">
          <a:xfrm>
            <a:off x="1676400" y="2209800"/>
            <a:ext cx="2692400" cy="1536700"/>
          </a:xfrm>
          <a:custGeom>
            <a:avLst/>
            <a:gdLst>
              <a:gd name="T0" fmla="*/ 2147483647 w 1696"/>
              <a:gd name="T1" fmla="*/ 2147483647 h 968"/>
              <a:gd name="T2" fmla="*/ 2147483647 w 1696"/>
              <a:gd name="T3" fmla="*/ 2147483647 h 968"/>
              <a:gd name="T4" fmla="*/ 2147483647 w 1696"/>
              <a:gd name="T5" fmla="*/ 2147483647 h 968"/>
              <a:gd name="T6" fmla="*/ 2147483647 w 1696"/>
              <a:gd name="T7" fmla="*/ 2147483647 h 968"/>
              <a:gd name="T8" fmla="*/ 2147483647 w 1696"/>
              <a:gd name="T9" fmla="*/ 2147483647 h 9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96"/>
              <a:gd name="T16" fmla="*/ 0 h 968"/>
              <a:gd name="T17" fmla="*/ 1696 w 1696"/>
              <a:gd name="T18" fmla="*/ 968 h 9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96" h="968">
                <a:moveTo>
                  <a:pt x="248" y="920"/>
                </a:moveTo>
                <a:cubicBezTo>
                  <a:pt x="252" y="916"/>
                  <a:pt x="256" y="912"/>
                  <a:pt x="248" y="776"/>
                </a:cubicBezTo>
                <a:cubicBezTo>
                  <a:pt x="240" y="640"/>
                  <a:pt x="0" y="208"/>
                  <a:pt x="200" y="104"/>
                </a:cubicBezTo>
                <a:cubicBezTo>
                  <a:pt x="400" y="0"/>
                  <a:pt x="1200" y="8"/>
                  <a:pt x="1448" y="152"/>
                </a:cubicBezTo>
                <a:cubicBezTo>
                  <a:pt x="1696" y="296"/>
                  <a:pt x="1692" y="632"/>
                  <a:pt x="1688" y="968"/>
                </a:cubicBezTo>
              </a:path>
            </a:pathLst>
          </a:custGeom>
          <a:noFill/>
          <a:ln w="76200" cmpd="sng">
            <a:solidFill>
              <a:srgbClr val="3333CC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0" name="Freeform 1064"/>
          <p:cNvSpPr>
            <a:spLocks/>
          </p:cNvSpPr>
          <p:nvPr/>
        </p:nvSpPr>
        <p:spPr bwMode="auto">
          <a:xfrm>
            <a:off x="4572000" y="1905000"/>
            <a:ext cx="2679700" cy="2044700"/>
          </a:xfrm>
          <a:custGeom>
            <a:avLst/>
            <a:gdLst>
              <a:gd name="T0" fmla="*/ 2147483647 w 1688"/>
              <a:gd name="T1" fmla="*/ 2147483647 h 1288"/>
              <a:gd name="T2" fmla="*/ 2147483647 w 1688"/>
              <a:gd name="T3" fmla="*/ 2147483647 h 1288"/>
              <a:gd name="T4" fmla="*/ 2147483647 w 1688"/>
              <a:gd name="T5" fmla="*/ 2147483647 h 1288"/>
              <a:gd name="T6" fmla="*/ 2147483647 w 1688"/>
              <a:gd name="T7" fmla="*/ 2147483647 h 1288"/>
              <a:gd name="T8" fmla="*/ 2147483647 w 1688"/>
              <a:gd name="T9" fmla="*/ 2147483647 h 1288"/>
              <a:gd name="T10" fmla="*/ 2147483647 w 1688"/>
              <a:gd name="T11" fmla="*/ 2147483647 h 12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8"/>
              <a:gd name="T19" fmla="*/ 0 h 1288"/>
              <a:gd name="T20" fmla="*/ 1688 w 1688"/>
              <a:gd name="T21" fmla="*/ 1288 h 128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8" h="1288">
                <a:moveTo>
                  <a:pt x="120" y="1288"/>
                </a:moveTo>
                <a:cubicBezTo>
                  <a:pt x="60" y="884"/>
                  <a:pt x="0" y="480"/>
                  <a:pt x="24" y="328"/>
                </a:cubicBezTo>
                <a:cubicBezTo>
                  <a:pt x="48" y="176"/>
                  <a:pt x="176" y="408"/>
                  <a:pt x="264" y="376"/>
                </a:cubicBezTo>
                <a:cubicBezTo>
                  <a:pt x="352" y="344"/>
                  <a:pt x="344" y="168"/>
                  <a:pt x="552" y="136"/>
                </a:cubicBezTo>
                <a:cubicBezTo>
                  <a:pt x="760" y="104"/>
                  <a:pt x="1336" y="0"/>
                  <a:pt x="1512" y="184"/>
                </a:cubicBezTo>
                <a:cubicBezTo>
                  <a:pt x="1688" y="368"/>
                  <a:pt x="1648" y="804"/>
                  <a:pt x="1608" y="1240"/>
                </a:cubicBezTo>
              </a:path>
            </a:pathLst>
          </a:custGeom>
          <a:noFill/>
          <a:ln w="76200" cmpd="sng">
            <a:solidFill>
              <a:srgbClr val="3333CC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1" name="Line 1047"/>
          <p:cNvSpPr>
            <a:spLocks noChangeShapeType="1"/>
          </p:cNvSpPr>
          <p:nvPr/>
        </p:nvSpPr>
        <p:spPr bwMode="auto">
          <a:xfrm>
            <a:off x="1676400" y="2590800"/>
            <a:ext cx="0" cy="8382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2" name="Line 1046"/>
          <p:cNvSpPr>
            <a:spLocks noChangeShapeType="1"/>
          </p:cNvSpPr>
          <p:nvPr/>
        </p:nvSpPr>
        <p:spPr bwMode="auto">
          <a:xfrm>
            <a:off x="4419600" y="2514600"/>
            <a:ext cx="76200" cy="9906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3" name="Line 1051"/>
          <p:cNvSpPr>
            <a:spLocks noChangeShapeType="1"/>
          </p:cNvSpPr>
          <p:nvPr/>
        </p:nvSpPr>
        <p:spPr bwMode="auto">
          <a:xfrm>
            <a:off x="7467600" y="2514600"/>
            <a:ext cx="0" cy="9906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4" name="Line 1057"/>
          <p:cNvSpPr>
            <a:spLocks noChangeShapeType="1"/>
          </p:cNvSpPr>
          <p:nvPr/>
        </p:nvSpPr>
        <p:spPr bwMode="auto">
          <a:xfrm>
            <a:off x="2514600" y="2133600"/>
            <a:ext cx="990600" cy="0"/>
          </a:xfrm>
          <a:prstGeom prst="line">
            <a:avLst/>
          </a:prstGeom>
          <a:noFill/>
          <a:ln w="57150" cmpd="thickThin">
            <a:solidFill>
              <a:schemeClr val="accent1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5" name="Line 1058"/>
          <p:cNvSpPr>
            <a:spLocks noChangeShapeType="1"/>
          </p:cNvSpPr>
          <p:nvPr/>
        </p:nvSpPr>
        <p:spPr bwMode="auto">
          <a:xfrm>
            <a:off x="5486400" y="2209800"/>
            <a:ext cx="990600" cy="0"/>
          </a:xfrm>
          <a:prstGeom prst="line">
            <a:avLst/>
          </a:prstGeom>
          <a:noFill/>
          <a:ln w="57150" cmpd="thickThin">
            <a:solidFill>
              <a:schemeClr val="accent1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6" name="Freeform 1068"/>
          <p:cNvSpPr>
            <a:spLocks/>
          </p:cNvSpPr>
          <p:nvPr/>
        </p:nvSpPr>
        <p:spPr bwMode="auto">
          <a:xfrm>
            <a:off x="1219200" y="1600200"/>
            <a:ext cx="6667500" cy="2286000"/>
          </a:xfrm>
          <a:custGeom>
            <a:avLst/>
            <a:gdLst>
              <a:gd name="T0" fmla="*/ 2147483647 w 4200"/>
              <a:gd name="T1" fmla="*/ 2147483647 h 1440"/>
              <a:gd name="T2" fmla="*/ 2147483647 w 4200"/>
              <a:gd name="T3" fmla="*/ 2147483647 h 1440"/>
              <a:gd name="T4" fmla="*/ 2147483647 w 4200"/>
              <a:gd name="T5" fmla="*/ 2147483647 h 1440"/>
              <a:gd name="T6" fmla="*/ 2147483647 w 4200"/>
              <a:gd name="T7" fmla="*/ 2147483647 h 1440"/>
              <a:gd name="T8" fmla="*/ 2147483647 w 4200"/>
              <a:gd name="T9" fmla="*/ 2147483647 h 1440"/>
              <a:gd name="T10" fmla="*/ 2147483647 w 4200"/>
              <a:gd name="T11" fmla="*/ 2147483647 h 1440"/>
              <a:gd name="T12" fmla="*/ 2147483647 w 4200"/>
              <a:gd name="T13" fmla="*/ 2147483647 h 1440"/>
              <a:gd name="T14" fmla="*/ 2147483647 w 4200"/>
              <a:gd name="T15" fmla="*/ 2147483647 h 144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200"/>
              <a:gd name="T25" fmla="*/ 0 h 1440"/>
              <a:gd name="T26" fmla="*/ 4200 w 4200"/>
              <a:gd name="T27" fmla="*/ 1440 h 144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200" h="1440">
                <a:moveTo>
                  <a:pt x="4080" y="1344"/>
                </a:moveTo>
                <a:cubicBezTo>
                  <a:pt x="4080" y="1392"/>
                  <a:pt x="4080" y="1440"/>
                  <a:pt x="4080" y="1248"/>
                </a:cubicBezTo>
                <a:cubicBezTo>
                  <a:pt x="4080" y="1056"/>
                  <a:pt x="4200" y="384"/>
                  <a:pt x="4080" y="192"/>
                </a:cubicBezTo>
                <a:cubicBezTo>
                  <a:pt x="3960" y="0"/>
                  <a:pt x="3704" y="104"/>
                  <a:pt x="3360" y="96"/>
                </a:cubicBezTo>
                <a:cubicBezTo>
                  <a:pt x="3016" y="88"/>
                  <a:pt x="2512" y="128"/>
                  <a:pt x="2016" y="144"/>
                </a:cubicBezTo>
                <a:cubicBezTo>
                  <a:pt x="1520" y="160"/>
                  <a:pt x="712" y="136"/>
                  <a:pt x="384" y="192"/>
                </a:cubicBezTo>
                <a:cubicBezTo>
                  <a:pt x="56" y="248"/>
                  <a:pt x="96" y="296"/>
                  <a:pt x="48" y="480"/>
                </a:cubicBezTo>
                <a:cubicBezTo>
                  <a:pt x="0" y="664"/>
                  <a:pt x="48" y="980"/>
                  <a:pt x="96" y="1296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7" name="Line 1070"/>
          <p:cNvSpPr>
            <a:spLocks noChangeShapeType="1"/>
          </p:cNvSpPr>
          <p:nvPr/>
        </p:nvSpPr>
        <p:spPr bwMode="auto">
          <a:xfrm flipH="1">
            <a:off x="152400" y="5638800"/>
            <a:ext cx="13970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8" name="Rectangle 1071"/>
          <p:cNvSpPr>
            <a:spLocks noChangeArrowheads="1"/>
          </p:cNvSpPr>
          <p:nvPr/>
        </p:nvSpPr>
        <p:spPr bwMode="auto">
          <a:xfrm>
            <a:off x="228600" y="5791200"/>
            <a:ext cx="1162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>
                <a:ea typeface="宋体" charset="-122"/>
              </a:rPr>
              <a:t>traffic</a:t>
            </a:r>
          </a:p>
          <a:p>
            <a:pPr eaLnBrk="0" hangingPunct="0"/>
            <a:r>
              <a:rPr lang="en-US" altLang="zh-CN">
                <a:ea typeface="宋体" charset="-122"/>
              </a:rPr>
              <a:t>allowed</a:t>
            </a:r>
          </a:p>
        </p:txBody>
      </p:sp>
      <p:sp>
        <p:nvSpPr>
          <p:cNvPr id="27669" name="Line 1073"/>
          <p:cNvSpPr>
            <a:spLocks noChangeShapeType="1"/>
          </p:cNvSpPr>
          <p:nvPr/>
        </p:nvSpPr>
        <p:spPr bwMode="auto">
          <a:xfrm flipH="1">
            <a:off x="2133600" y="5638800"/>
            <a:ext cx="1397000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0" name="Rectangle 1074"/>
          <p:cNvSpPr>
            <a:spLocks noChangeArrowheads="1"/>
          </p:cNvSpPr>
          <p:nvPr/>
        </p:nvSpPr>
        <p:spPr bwMode="auto">
          <a:xfrm>
            <a:off x="2057400" y="5791200"/>
            <a:ext cx="1568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>
                <a:ea typeface="宋体" charset="-122"/>
              </a:rPr>
              <a:t>traffic NOT</a:t>
            </a:r>
          </a:p>
          <a:p>
            <a:pPr eaLnBrk="0" hangingPunct="0"/>
            <a:r>
              <a:rPr lang="en-US" altLang="zh-CN">
                <a:ea typeface="宋体" charset="-122"/>
              </a:rPr>
              <a:t>allowed</a:t>
            </a:r>
          </a:p>
        </p:txBody>
      </p:sp>
      <p:sp>
        <p:nvSpPr>
          <p:cNvPr id="27671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2767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B0D23691-E429-4278-A830-C7BD6FB591B6}" type="slidenum">
              <a:rPr lang="en-US" altLang="ko-KR" smtClean="0"/>
              <a:pPr/>
              <a:t>26</a:t>
            </a:fld>
            <a:endParaRPr lang="en-US" altLang="ko-KR" smtClean="0"/>
          </a:p>
        </p:txBody>
      </p:sp>
      <p:sp>
        <p:nvSpPr>
          <p:cNvPr id="32" name="TextBox 31"/>
          <p:cNvSpPr txBox="1"/>
          <p:nvPr/>
        </p:nvSpPr>
        <p:spPr>
          <a:xfrm>
            <a:off x="1468877" y="3531140"/>
            <a:ext cx="56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N1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270440" y="3706238"/>
            <a:ext cx="56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N2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27648" y="3608960"/>
            <a:ext cx="50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Peering Provides Shortcuts</a:t>
            </a:r>
          </a:p>
        </p:txBody>
      </p:sp>
      <p:pic>
        <p:nvPicPr>
          <p:cNvPr id="28675" name="Picture 2058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276600"/>
            <a:ext cx="2362200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2059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4724400"/>
            <a:ext cx="1447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206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4876800"/>
            <a:ext cx="1447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206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3352800"/>
            <a:ext cx="2362200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206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4800600"/>
            <a:ext cx="1752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0" name="Picture 206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133600"/>
            <a:ext cx="2362200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1" name="Picture 206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990600"/>
            <a:ext cx="2362200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2" name="Line 2066"/>
          <p:cNvSpPr>
            <a:spLocks noChangeShapeType="1"/>
          </p:cNvSpPr>
          <p:nvPr/>
        </p:nvSpPr>
        <p:spPr bwMode="auto">
          <a:xfrm>
            <a:off x="7391400" y="3886200"/>
            <a:ext cx="152400" cy="9144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3" name="Line 2069"/>
          <p:cNvSpPr>
            <a:spLocks noChangeShapeType="1"/>
          </p:cNvSpPr>
          <p:nvPr/>
        </p:nvSpPr>
        <p:spPr bwMode="auto">
          <a:xfrm flipH="1">
            <a:off x="3810000" y="2667000"/>
            <a:ext cx="0" cy="6858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4" name="Line 2070"/>
          <p:cNvSpPr>
            <a:spLocks noChangeShapeType="1"/>
          </p:cNvSpPr>
          <p:nvPr/>
        </p:nvSpPr>
        <p:spPr bwMode="auto">
          <a:xfrm flipH="1">
            <a:off x="5181600" y="1524000"/>
            <a:ext cx="762000" cy="7620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5" name="Line 2071"/>
          <p:cNvSpPr>
            <a:spLocks noChangeShapeType="1"/>
          </p:cNvSpPr>
          <p:nvPr/>
        </p:nvSpPr>
        <p:spPr bwMode="auto">
          <a:xfrm flipH="1">
            <a:off x="5562600" y="3886200"/>
            <a:ext cx="457200" cy="10668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6" name="Line 2072"/>
          <p:cNvSpPr>
            <a:spLocks noChangeShapeType="1"/>
          </p:cNvSpPr>
          <p:nvPr/>
        </p:nvSpPr>
        <p:spPr bwMode="auto">
          <a:xfrm flipH="1">
            <a:off x="2819400" y="3810000"/>
            <a:ext cx="304800" cy="10668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7" name="Freeform 2074"/>
          <p:cNvSpPr>
            <a:spLocks/>
          </p:cNvSpPr>
          <p:nvPr/>
        </p:nvSpPr>
        <p:spPr bwMode="auto">
          <a:xfrm>
            <a:off x="5638800" y="3733800"/>
            <a:ext cx="1879600" cy="1498600"/>
          </a:xfrm>
          <a:custGeom>
            <a:avLst/>
            <a:gdLst>
              <a:gd name="T0" fmla="*/ 2147483647 w 1184"/>
              <a:gd name="T1" fmla="*/ 2147483647 h 944"/>
              <a:gd name="T2" fmla="*/ 2147483647 w 1184"/>
              <a:gd name="T3" fmla="*/ 2147483647 h 944"/>
              <a:gd name="T4" fmla="*/ 2147483647 w 1184"/>
              <a:gd name="T5" fmla="*/ 2147483647 h 944"/>
              <a:gd name="T6" fmla="*/ 2147483647 w 1184"/>
              <a:gd name="T7" fmla="*/ 2147483647 h 944"/>
              <a:gd name="T8" fmla="*/ 0 w 1184"/>
              <a:gd name="T9" fmla="*/ 2147483647 h 9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84"/>
              <a:gd name="T16" fmla="*/ 0 h 944"/>
              <a:gd name="T17" fmla="*/ 1184 w 1184"/>
              <a:gd name="T18" fmla="*/ 944 h 9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84" h="944">
                <a:moveTo>
                  <a:pt x="1152" y="944"/>
                </a:moveTo>
                <a:cubicBezTo>
                  <a:pt x="1168" y="912"/>
                  <a:pt x="1184" y="880"/>
                  <a:pt x="1152" y="752"/>
                </a:cubicBezTo>
                <a:cubicBezTo>
                  <a:pt x="1120" y="624"/>
                  <a:pt x="1080" y="280"/>
                  <a:pt x="960" y="176"/>
                </a:cubicBezTo>
                <a:cubicBezTo>
                  <a:pt x="840" y="72"/>
                  <a:pt x="592" y="0"/>
                  <a:pt x="432" y="128"/>
                </a:cubicBezTo>
                <a:cubicBezTo>
                  <a:pt x="272" y="256"/>
                  <a:pt x="136" y="600"/>
                  <a:pt x="0" y="944"/>
                </a:cubicBezTo>
              </a:path>
            </a:pathLst>
          </a:custGeom>
          <a:noFill/>
          <a:ln w="76200" cmpd="sng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8688" name="Picture 2080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2362200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9" name="Picture 208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4800600"/>
            <a:ext cx="1447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90" name="Freeform 2083"/>
          <p:cNvSpPr>
            <a:spLocks/>
          </p:cNvSpPr>
          <p:nvPr/>
        </p:nvSpPr>
        <p:spPr bwMode="auto">
          <a:xfrm>
            <a:off x="2514600" y="3340100"/>
            <a:ext cx="5257800" cy="1765300"/>
          </a:xfrm>
          <a:custGeom>
            <a:avLst/>
            <a:gdLst>
              <a:gd name="T0" fmla="*/ 2147483647 w 3312"/>
              <a:gd name="T1" fmla="*/ 2147483647 h 1112"/>
              <a:gd name="T2" fmla="*/ 2147483647 w 3312"/>
              <a:gd name="T3" fmla="*/ 2147483647 h 1112"/>
              <a:gd name="T4" fmla="*/ 2147483647 w 3312"/>
              <a:gd name="T5" fmla="*/ 2147483647 h 1112"/>
              <a:gd name="T6" fmla="*/ 2147483647 w 3312"/>
              <a:gd name="T7" fmla="*/ 2147483647 h 1112"/>
              <a:gd name="T8" fmla="*/ 2147483647 w 3312"/>
              <a:gd name="T9" fmla="*/ 2147483647 h 1112"/>
              <a:gd name="T10" fmla="*/ 0 w 3312"/>
              <a:gd name="T11" fmla="*/ 2147483647 h 1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12"/>
              <a:gd name="T19" fmla="*/ 0 h 1112"/>
              <a:gd name="T20" fmla="*/ 3312 w 3312"/>
              <a:gd name="T21" fmla="*/ 1112 h 1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12" h="1112">
                <a:moveTo>
                  <a:pt x="3312" y="1112"/>
                </a:moveTo>
                <a:cubicBezTo>
                  <a:pt x="3272" y="764"/>
                  <a:pt x="3232" y="416"/>
                  <a:pt x="3120" y="248"/>
                </a:cubicBezTo>
                <a:cubicBezTo>
                  <a:pt x="3008" y="80"/>
                  <a:pt x="3024" y="128"/>
                  <a:pt x="2640" y="104"/>
                </a:cubicBezTo>
                <a:cubicBezTo>
                  <a:pt x="2256" y="80"/>
                  <a:pt x="1200" y="96"/>
                  <a:pt x="816" y="104"/>
                </a:cubicBezTo>
                <a:cubicBezTo>
                  <a:pt x="432" y="112"/>
                  <a:pt x="472" y="0"/>
                  <a:pt x="336" y="152"/>
                </a:cubicBezTo>
                <a:cubicBezTo>
                  <a:pt x="200" y="304"/>
                  <a:pt x="100" y="660"/>
                  <a:pt x="0" y="1016"/>
                </a:cubicBezTo>
              </a:path>
            </a:pathLst>
          </a:custGeom>
          <a:noFill/>
          <a:ln w="76200" cmpd="sng">
            <a:solidFill>
              <a:srgbClr val="3333CC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91" name="Freeform 2084"/>
          <p:cNvSpPr>
            <a:spLocks/>
          </p:cNvSpPr>
          <p:nvPr/>
        </p:nvSpPr>
        <p:spPr bwMode="auto">
          <a:xfrm>
            <a:off x="838200" y="533400"/>
            <a:ext cx="7467600" cy="4508500"/>
          </a:xfrm>
          <a:custGeom>
            <a:avLst/>
            <a:gdLst>
              <a:gd name="T0" fmla="*/ 2147483647 w 4704"/>
              <a:gd name="T1" fmla="*/ 2147483647 h 2840"/>
              <a:gd name="T2" fmla="*/ 2147483647 w 4704"/>
              <a:gd name="T3" fmla="*/ 2147483647 h 2840"/>
              <a:gd name="T4" fmla="*/ 2147483647 w 4704"/>
              <a:gd name="T5" fmla="*/ 2147483647 h 2840"/>
              <a:gd name="T6" fmla="*/ 2147483647 w 4704"/>
              <a:gd name="T7" fmla="*/ 2147483647 h 2840"/>
              <a:gd name="T8" fmla="*/ 2147483647 w 4704"/>
              <a:gd name="T9" fmla="*/ 2147483647 h 2840"/>
              <a:gd name="T10" fmla="*/ 2147483647 w 4704"/>
              <a:gd name="T11" fmla="*/ 2147483647 h 2840"/>
              <a:gd name="T12" fmla="*/ 2147483647 w 4704"/>
              <a:gd name="T13" fmla="*/ 2147483647 h 2840"/>
              <a:gd name="T14" fmla="*/ 0 w 4704"/>
              <a:gd name="T15" fmla="*/ 2147483647 h 284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704"/>
              <a:gd name="T25" fmla="*/ 0 h 2840"/>
              <a:gd name="T26" fmla="*/ 4704 w 4704"/>
              <a:gd name="T27" fmla="*/ 2840 h 284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704" h="2840">
                <a:moveTo>
                  <a:pt x="4656" y="2840"/>
                </a:moveTo>
                <a:cubicBezTo>
                  <a:pt x="4680" y="2824"/>
                  <a:pt x="4704" y="2808"/>
                  <a:pt x="4656" y="2648"/>
                </a:cubicBezTo>
                <a:cubicBezTo>
                  <a:pt x="4608" y="2488"/>
                  <a:pt x="4480" y="2032"/>
                  <a:pt x="4368" y="1880"/>
                </a:cubicBezTo>
                <a:cubicBezTo>
                  <a:pt x="4256" y="1728"/>
                  <a:pt x="4048" y="1968"/>
                  <a:pt x="3984" y="1736"/>
                </a:cubicBezTo>
                <a:cubicBezTo>
                  <a:pt x="3920" y="1504"/>
                  <a:pt x="4080" y="704"/>
                  <a:pt x="3984" y="488"/>
                </a:cubicBezTo>
                <a:cubicBezTo>
                  <a:pt x="3888" y="272"/>
                  <a:pt x="3952" y="456"/>
                  <a:pt x="3408" y="440"/>
                </a:cubicBezTo>
                <a:cubicBezTo>
                  <a:pt x="2864" y="424"/>
                  <a:pt x="1288" y="0"/>
                  <a:pt x="720" y="392"/>
                </a:cubicBezTo>
                <a:cubicBezTo>
                  <a:pt x="152" y="784"/>
                  <a:pt x="76" y="1788"/>
                  <a:pt x="0" y="2792"/>
                </a:cubicBezTo>
              </a:path>
            </a:pathLst>
          </a:custGeom>
          <a:noFill/>
          <a:ln w="76200" cmpd="sng">
            <a:solidFill>
              <a:srgbClr val="3333CC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92" name="Text Box 2085"/>
          <p:cNvSpPr txBox="1">
            <a:spLocks noChangeArrowheads="1"/>
          </p:cNvSpPr>
          <p:nvPr/>
        </p:nvSpPr>
        <p:spPr bwMode="auto">
          <a:xfrm>
            <a:off x="152400" y="5943600"/>
            <a:ext cx="5403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Peering also allows connectivity between</a:t>
            </a:r>
          </a:p>
          <a:p>
            <a:r>
              <a:rPr lang="en-US" altLang="zh-CN">
                <a:ea typeface="宋体" charset="-122"/>
              </a:rPr>
              <a:t>the customers of “Tier 1” providers.</a:t>
            </a:r>
          </a:p>
        </p:txBody>
      </p:sp>
      <p:grpSp>
        <p:nvGrpSpPr>
          <p:cNvPr id="28693" name="Group 2094"/>
          <p:cNvGrpSpPr>
            <a:grpSpLocks/>
          </p:cNvGrpSpPr>
          <p:nvPr/>
        </p:nvGrpSpPr>
        <p:grpSpPr bwMode="auto">
          <a:xfrm>
            <a:off x="4635500" y="5634038"/>
            <a:ext cx="2667000" cy="762000"/>
            <a:chOff x="96" y="3744"/>
            <a:chExt cx="1680" cy="480"/>
          </a:xfrm>
        </p:grpSpPr>
        <p:sp>
          <p:nvSpPr>
            <p:cNvPr id="28701" name="Line 2095"/>
            <p:cNvSpPr>
              <a:spLocks noChangeShapeType="1"/>
            </p:cNvSpPr>
            <p:nvPr/>
          </p:nvSpPr>
          <p:spPr bwMode="auto">
            <a:xfrm flipH="1">
              <a:off x="720" y="3888"/>
              <a:ext cx="384" cy="0"/>
            </a:xfrm>
            <a:prstGeom prst="line">
              <a:avLst/>
            </a:prstGeom>
            <a:noFill/>
            <a:ln w="57150" cmpd="thickThin">
              <a:solidFill>
                <a:schemeClr val="accent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2" name="Text Box 2096"/>
            <p:cNvSpPr txBox="1">
              <a:spLocks noChangeArrowheads="1"/>
            </p:cNvSpPr>
            <p:nvPr/>
          </p:nvSpPr>
          <p:spPr bwMode="auto">
            <a:xfrm>
              <a:off x="288" y="3792"/>
              <a:ext cx="35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charset="-122"/>
                </a:rPr>
                <a:t>peer</a:t>
              </a:r>
            </a:p>
          </p:txBody>
        </p:sp>
        <p:sp>
          <p:nvSpPr>
            <p:cNvPr id="28703" name="Text Box 2097"/>
            <p:cNvSpPr txBox="1">
              <a:spLocks noChangeArrowheads="1"/>
            </p:cNvSpPr>
            <p:nvPr/>
          </p:nvSpPr>
          <p:spPr bwMode="auto">
            <a:xfrm>
              <a:off x="1200" y="3792"/>
              <a:ext cx="35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charset="-122"/>
                </a:rPr>
                <a:t>peer</a:t>
              </a:r>
            </a:p>
          </p:txBody>
        </p:sp>
        <p:sp>
          <p:nvSpPr>
            <p:cNvPr id="28704" name="Line 2098"/>
            <p:cNvSpPr>
              <a:spLocks noChangeShapeType="1"/>
            </p:cNvSpPr>
            <p:nvPr/>
          </p:nvSpPr>
          <p:spPr bwMode="auto">
            <a:xfrm>
              <a:off x="720" y="4080"/>
              <a:ext cx="432" cy="0"/>
            </a:xfrm>
            <a:prstGeom prst="line">
              <a:avLst/>
            </a:prstGeom>
            <a:noFill/>
            <a:ln w="57150" cmpd="thickThin">
              <a:solidFill>
                <a:srgbClr val="FF33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5" name="Text Box 2099"/>
            <p:cNvSpPr txBox="1">
              <a:spLocks noChangeArrowheads="1"/>
            </p:cNvSpPr>
            <p:nvPr/>
          </p:nvSpPr>
          <p:spPr bwMode="auto">
            <a:xfrm>
              <a:off x="1152" y="3984"/>
              <a:ext cx="61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charset="-122"/>
                </a:rPr>
                <a:t>customer</a:t>
              </a:r>
            </a:p>
          </p:txBody>
        </p:sp>
        <p:sp>
          <p:nvSpPr>
            <p:cNvPr id="28706" name="Text Box 2100"/>
            <p:cNvSpPr txBox="1">
              <a:spLocks noChangeArrowheads="1"/>
            </p:cNvSpPr>
            <p:nvPr/>
          </p:nvSpPr>
          <p:spPr bwMode="auto">
            <a:xfrm>
              <a:off x="96" y="3984"/>
              <a:ext cx="54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charset="-122"/>
                </a:rPr>
                <a:t>provider</a:t>
              </a:r>
            </a:p>
          </p:txBody>
        </p:sp>
        <p:sp>
          <p:nvSpPr>
            <p:cNvPr id="28707" name="Rectangle 2101"/>
            <p:cNvSpPr>
              <a:spLocks noChangeArrowheads="1"/>
            </p:cNvSpPr>
            <p:nvPr/>
          </p:nvSpPr>
          <p:spPr bwMode="auto">
            <a:xfrm>
              <a:off x="96" y="3744"/>
              <a:ext cx="168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694" name="Line 2081"/>
          <p:cNvSpPr>
            <a:spLocks noChangeShapeType="1"/>
          </p:cNvSpPr>
          <p:nvPr/>
        </p:nvSpPr>
        <p:spPr bwMode="auto">
          <a:xfrm>
            <a:off x="2590800" y="1371600"/>
            <a:ext cx="3124200" cy="0"/>
          </a:xfrm>
          <a:prstGeom prst="line">
            <a:avLst/>
          </a:prstGeom>
          <a:noFill/>
          <a:ln w="57150" cmpd="thickThin">
            <a:solidFill>
              <a:schemeClr val="accent1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5" name="Line 2057"/>
          <p:cNvSpPr>
            <a:spLocks noChangeShapeType="1"/>
          </p:cNvSpPr>
          <p:nvPr/>
        </p:nvSpPr>
        <p:spPr bwMode="auto">
          <a:xfrm>
            <a:off x="6781800" y="1524000"/>
            <a:ext cx="0" cy="18288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6" name="Line 2079"/>
          <p:cNvSpPr>
            <a:spLocks noChangeShapeType="1"/>
          </p:cNvSpPr>
          <p:nvPr/>
        </p:nvSpPr>
        <p:spPr bwMode="auto">
          <a:xfrm>
            <a:off x="4343400" y="3657600"/>
            <a:ext cx="1600200" cy="0"/>
          </a:xfrm>
          <a:prstGeom prst="line">
            <a:avLst/>
          </a:prstGeom>
          <a:noFill/>
          <a:ln w="57150" cmpd="thickThin">
            <a:solidFill>
              <a:schemeClr val="accent1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7" name="Line 2068"/>
          <p:cNvSpPr>
            <a:spLocks noChangeShapeType="1"/>
          </p:cNvSpPr>
          <p:nvPr/>
        </p:nvSpPr>
        <p:spPr bwMode="auto">
          <a:xfrm flipH="1">
            <a:off x="1143000" y="1676400"/>
            <a:ext cx="457200" cy="32766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8" name="Line 2067"/>
          <p:cNvSpPr>
            <a:spLocks noChangeShapeType="1"/>
          </p:cNvSpPr>
          <p:nvPr/>
        </p:nvSpPr>
        <p:spPr bwMode="auto">
          <a:xfrm>
            <a:off x="4191000" y="3886200"/>
            <a:ext cx="838200" cy="10668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9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2870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468C95F4-C970-4761-9C70-3B2D88A52127}" type="slidenum">
              <a:rPr lang="en-US" altLang="ko-KR" smtClean="0"/>
              <a:pPr/>
              <a:t>27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Peering Wars</a:t>
            </a: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184150" y="1981200"/>
            <a:ext cx="4281488" cy="2743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smtClean="0">
                <a:ea typeface="宋体" charset="-122"/>
              </a:rPr>
              <a:t>Reduces upstream transit costs</a:t>
            </a:r>
          </a:p>
          <a:p>
            <a:pPr>
              <a:lnSpc>
                <a:spcPct val="90000"/>
              </a:lnSpc>
            </a:pPr>
            <a:r>
              <a:rPr lang="en-US" altLang="zh-CN" sz="2000" smtClean="0">
                <a:ea typeface="宋体" charset="-122"/>
              </a:rPr>
              <a:t>Can increase end-to-end performance</a:t>
            </a:r>
          </a:p>
          <a:p>
            <a:pPr>
              <a:lnSpc>
                <a:spcPct val="90000"/>
              </a:lnSpc>
            </a:pPr>
            <a:r>
              <a:rPr lang="en-US" altLang="zh-CN" sz="2000" smtClean="0">
                <a:ea typeface="宋体" charset="-122"/>
              </a:rPr>
              <a:t>May be the only way to connect your customers to some part of the Internet (“Tier 1”) </a:t>
            </a:r>
          </a:p>
        </p:txBody>
      </p:sp>
      <p:sp>
        <p:nvSpPr>
          <p:cNvPr id="29700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4725988" y="1981200"/>
            <a:ext cx="4175125" cy="2667000"/>
          </a:xfrm>
        </p:spPr>
        <p:txBody>
          <a:bodyPr/>
          <a:lstStyle/>
          <a:p>
            <a:r>
              <a:rPr lang="en-US" altLang="zh-CN" sz="2000" smtClean="0">
                <a:ea typeface="宋体" charset="-122"/>
              </a:rPr>
              <a:t>You would rather have customers</a:t>
            </a:r>
          </a:p>
          <a:p>
            <a:r>
              <a:rPr lang="en-US" altLang="zh-CN" sz="2000" smtClean="0">
                <a:ea typeface="宋体" charset="-122"/>
              </a:rPr>
              <a:t>Peers are usually your competition</a:t>
            </a:r>
          </a:p>
          <a:p>
            <a:r>
              <a:rPr lang="en-US" altLang="zh-CN" sz="2000" smtClean="0">
                <a:ea typeface="宋体" charset="-122"/>
              </a:rPr>
              <a:t>Peering relationships may require periodic renegotiation</a:t>
            </a:r>
          </a:p>
          <a:p>
            <a:endParaRPr lang="en-US" altLang="zh-CN" sz="2000" smtClean="0">
              <a:ea typeface="宋体" charset="-122"/>
            </a:endParaRPr>
          </a:p>
          <a:p>
            <a:endParaRPr lang="en-US" altLang="zh-CN" sz="2000" smtClean="0">
              <a:ea typeface="宋体" charset="-122"/>
            </a:endParaRPr>
          </a:p>
        </p:txBody>
      </p:sp>
      <p:sp>
        <p:nvSpPr>
          <p:cNvPr id="29701" name="Text Box 1029"/>
          <p:cNvSpPr txBox="1">
            <a:spLocks noChangeArrowheads="1"/>
          </p:cNvSpPr>
          <p:nvPr/>
        </p:nvSpPr>
        <p:spPr bwMode="auto">
          <a:xfrm>
            <a:off x="914400" y="4953000"/>
            <a:ext cx="5311775" cy="1323975"/>
          </a:xfrm>
          <a:prstGeom prst="rect">
            <a:avLst/>
          </a:prstGeom>
          <a:solidFill>
            <a:srgbClr val="FF66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ea typeface="宋体" charset="-122"/>
              </a:rPr>
              <a:t>Peering struggles are by far the most </a:t>
            </a:r>
          </a:p>
          <a:p>
            <a:r>
              <a:rPr lang="en-US" altLang="zh-CN" sz="2000">
                <a:solidFill>
                  <a:schemeClr val="bg1"/>
                </a:solidFill>
                <a:ea typeface="宋体" charset="-122"/>
              </a:rPr>
              <a:t>contentious issues in the ISP world!</a:t>
            </a:r>
          </a:p>
          <a:p>
            <a:endParaRPr lang="en-US" altLang="zh-CN" sz="2000">
              <a:solidFill>
                <a:schemeClr val="bg1"/>
              </a:solidFill>
              <a:ea typeface="宋体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ea typeface="宋体" charset="-122"/>
              </a:rPr>
              <a:t>Peering agreements are often </a:t>
            </a:r>
            <a:r>
              <a:rPr lang="en-US" altLang="zh-CN" sz="2000">
                <a:ea typeface="宋体" charset="-122"/>
              </a:rPr>
              <a:t>confidential</a:t>
            </a:r>
            <a:r>
              <a:rPr lang="en-US" altLang="zh-CN" sz="2000">
                <a:solidFill>
                  <a:schemeClr val="bg1"/>
                </a:solidFill>
                <a:ea typeface="宋体" charset="-122"/>
              </a:rPr>
              <a:t>.</a:t>
            </a:r>
          </a:p>
        </p:txBody>
      </p:sp>
      <p:sp>
        <p:nvSpPr>
          <p:cNvPr id="29702" name="Text Box 1030"/>
          <p:cNvSpPr txBox="1">
            <a:spLocks noChangeArrowheads="1"/>
          </p:cNvSpPr>
          <p:nvPr/>
        </p:nvSpPr>
        <p:spPr bwMode="auto">
          <a:xfrm>
            <a:off x="1828800" y="1524000"/>
            <a:ext cx="723900" cy="400050"/>
          </a:xfrm>
          <a:prstGeom prst="rect">
            <a:avLst/>
          </a:prstGeom>
          <a:solidFill>
            <a:srgbClr val="FF66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ea typeface="宋体" charset="-122"/>
              </a:rPr>
              <a:t>Peer</a:t>
            </a:r>
          </a:p>
        </p:txBody>
      </p:sp>
      <p:sp>
        <p:nvSpPr>
          <p:cNvPr id="29703" name="Text Box 1031"/>
          <p:cNvSpPr txBox="1">
            <a:spLocks noChangeArrowheads="1"/>
          </p:cNvSpPr>
          <p:nvPr/>
        </p:nvSpPr>
        <p:spPr bwMode="auto">
          <a:xfrm>
            <a:off x="5410200" y="1524000"/>
            <a:ext cx="1420813" cy="400050"/>
          </a:xfrm>
          <a:prstGeom prst="rect">
            <a:avLst/>
          </a:prstGeom>
          <a:solidFill>
            <a:srgbClr val="FF66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ea typeface="宋体" charset="-122"/>
              </a:rPr>
              <a:t>Don’t Peer</a:t>
            </a:r>
          </a:p>
        </p:txBody>
      </p:sp>
      <p:sp>
        <p:nvSpPr>
          <p:cNvPr id="29704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29705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63DAD936-0757-4D97-B445-578C0FEAC257}" type="slidenum">
              <a:rPr lang="en-US" altLang="ko-KR" smtClean="0"/>
              <a:pPr/>
              <a:t>28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30723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3BE3C9B2-6172-4681-BC61-38E2C3A448BB}" type="slidenum">
              <a:rPr lang="en-US" altLang="ko-KR" smtClean="0"/>
              <a:pPr/>
              <a:t>29</a:t>
            </a:fld>
            <a:endParaRPr lang="en-US" altLang="ko-KR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Unit 7: External Routing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64463" cy="4648200"/>
          </a:xfrm>
        </p:spPr>
        <p:txBody>
          <a:bodyPr/>
          <a:lstStyle/>
          <a:p>
            <a:r>
              <a:rPr lang="en-US" altLang="ko-KR" sz="2400" smtClean="0">
                <a:ea typeface="굴림" charset="-127"/>
              </a:rPr>
              <a:t>7.1 </a:t>
            </a:r>
            <a:r>
              <a:rPr lang="en-US" altLang="zh-CN" sz="2400" smtClean="0">
                <a:ea typeface="宋体" charset="-122"/>
              </a:rPr>
              <a:t>Autonomous Systems</a:t>
            </a:r>
          </a:p>
          <a:p>
            <a:endParaRPr lang="en-US" altLang="ko-KR" sz="2400" smtClean="0">
              <a:ea typeface="굴림" charset="-127"/>
            </a:endParaRPr>
          </a:p>
          <a:p>
            <a:r>
              <a:rPr lang="en-US" altLang="ko-KR" sz="2400" smtClean="0">
                <a:solidFill>
                  <a:srgbClr val="FF0000"/>
                </a:solidFill>
                <a:ea typeface="굴림" charset="-127"/>
              </a:rPr>
              <a:t>7.2 Border Gateway Protocol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1625"/>
            <a:ext cx="7772400" cy="823913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AS Numbers (ASNs)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49288" y="1509713"/>
            <a:ext cx="7416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 Black" pitchFamily="34" charset="0"/>
              </a:rPr>
              <a:t>ASNs assigned by ICANN are 16 bit values 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524000" y="1943100"/>
            <a:ext cx="592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Arial Black" pitchFamily="34" charset="0"/>
              </a:rPr>
              <a:t>64512 through 65535 are “private”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687388" y="2841625"/>
            <a:ext cx="7772400" cy="3324225"/>
          </a:xfrm>
          <a:prstGeom prst="rect">
            <a:avLst/>
          </a:prstGeom>
          <a:noFill/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u"/>
            </a:pPr>
            <a:r>
              <a:rPr lang="en-US" altLang="zh-CN" sz="2200">
                <a:latin typeface="Arial Black" pitchFamily="34" charset="0"/>
              </a:rPr>
              <a:t>Genuity: 1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u"/>
            </a:pPr>
            <a:r>
              <a:rPr lang="en-US" altLang="zh-CN" sz="2200">
                <a:latin typeface="Arial Black" pitchFamily="34" charset="0"/>
              </a:rPr>
              <a:t>MIT: 3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u"/>
            </a:pPr>
            <a:r>
              <a:rPr lang="en-US" altLang="zh-CN" sz="2200">
                <a:latin typeface="Arial Black" pitchFamily="34" charset="0"/>
              </a:rPr>
              <a:t>Harvard: 11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u"/>
            </a:pPr>
            <a:r>
              <a:rPr lang="en-US" altLang="zh-CN" sz="2200">
                <a:latin typeface="Arial Black" pitchFamily="34" charset="0"/>
              </a:rPr>
              <a:t>UC San Diego: 7377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u"/>
            </a:pPr>
            <a:r>
              <a:rPr lang="en-US" altLang="zh-CN" sz="2200">
                <a:latin typeface="Arial Black" pitchFamily="34" charset="0"/>
              </a:rPr>
              <a:t>AT&amp;T: 7018, 6341, 5074, …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u"/>
            </a:pPr>
            <a:r>
              <a:rPr lang="en-US" altLang="zh-CN" sz="2200">
                <a:latin typeface="Arial Black" pitchFamily="34" charset="0"/>
              </a:rPr>
              <a:t>UUNET: 701, 702, 284, 12199, …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u"/>
            </a:pPr>
            <a:r>
              <a:rPr lang="en-US" altLang="zh-CN" sz="2200">
                <a:latin typeface="Arial Black" pitchFamily="34" charset="0"/>
              </a:rPr>
              <a:t>Sprint: 1239, 1240, 6211, 6242, …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u"/>
            </a:pPr>
            <a:r>
              <a:rPr lang="en-US" altLang="zh-CN" sz="2200">
                <a:latin typeface="Arial Black" pitchFamily="34" charset="0"/>
              </a:rPr>
              <a:t>…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830388" y="6165850"/>
            <a:ext cx="5553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Arial Black" pitchFamily="34" charset="0"/>
              </a:rPr>
              <a:t>ASNs represent units of routing policy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690662" y="2324100"/>
            <a:ext cx="79961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Arial Black" pitchFamily="34" charset="0"/>
              </a:rPr>
              <a:t>Currently over </a:t>
            </a:r>
            <a:r>
              <a:rPr lang="en-US" altLang="zh-CN" sz="2400" dirty="0" smtClean="0">
                <a:solidFill>
                  <a:srgbClr val="FF0000"/>
                </a:solidFill>
                <a:latin typeface="Arial Black" pitchFamily="34" charset="0"/>
              </a:rPr>
              <a:t>47,000 </a:t>
            </a:r>
            <a:r>
              <a:rPr lang="en-US" altLang="zh-CN" sz="2400" dirty="0">
                <a:solidFill>
                  <a:srgbClr val="FF0000"/>
                </a:solidFill>
                <a:latin typeface="Arial Black" pitchFamily="34" charset="0"/>
              </a:rPr>
              <a:t>in </a:t>
            </a:r>
            <a:r>
              <a:rPr lang="en-US" altLang="zh-CN" sz="2400" dirty="0" smtClean="0">
                <a:solidFill>
                  <a:srgbClr val="FF0000"/>
                </a:solidFill>
                <a:latin typeface="Arial Black" pitchFamily="34" charset="0"/>
              </a:rPr>
              <a:t>use (by the mid-2014)</a:t>
            </a:r>
            <a:endParaRPr lang="en-US" altLang="zh-CN" sz="2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4104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410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56A59E06-D05A-4E37-A891-2E52F249D6BD}" type="slidenum">
              <a:rPr lang="en-US" altLang="ko-KR" smtClean="0"/>
              <a:pPr/>
              <a:t>3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4625" y="5114925"/>
            <a:ext cx="26193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3174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77E72E6E-E281-4903-B290-503DD61C5E05}" type="slidenum">
              <a:rPr lang="en-US" altLang="ko-KR" smtClean="0"/>
              <a:pPr/>
              <a:t>30</a:t>
            </a:fld>
            <a:endParaRPr lang="en-US" altLang="ko-KR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>
                <a:ea typeface="굴림" charset="-127"/>
              </a:rPr>
              <a:t>Internet inter-AS routing: BGP</a:t>
            </a:r>
            <a:endParaRPr lang="en-US" altLang="ko-KR" sz="2800" smtClean="0">
              <a:ea typeface="굴림" charset="-127"/>
            </a:endParaRP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81125"/>
            <a:ext cx="7772400" cy="4867275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spcBef>
                <a:spcPts val="1200"/>
              </a:spcBef>
            </a:pPr>
            <a:r>
              <a:rPr lang="en-US" altLang="ko-KR" smtClean="0">
                <a:solidFill>
                  <a:srgbClr val="FF0000"/>
                </a:solidFill>
                <a:ea typeface="굴림" charset="-127"/>
              </a:rPr>
              <a:t>BGP (Border Gateway Protocol) v4:</a:t>
            </a:r>
            <a:r>
              <a:rPr lang="en-US" altLang="ko-KR" smtClean="0">
                <a:ea typeface="굴림" charset="-127"/>
              </a:rPr>
              <a:t> </a:t>
            </a:r>
            <a:r>
              <a:rPr lang="en-US" altLang="ko-KR" sz="2400" i="1" smtClean="0">
                <a:ea typeface="굴림" charset="-127"/>
              </a:rPr>
              <a:t>the</a:t>
            </a:r>
            <a:r>
              <a:rPr lang="en-US" altLang="ko-KR" sz="2400" smtClean="0">
                <a:ea typeface="굴림" charset="-127"/>
              </a:rPr>
              <a:t> de facto EGP standard </a:t>
            </a:r>
            <a:r>
              <a:rPr lang="en-US" altLang="zh-CN" sz="2400" smtClean="0">
                <a:ea typeface="宋体" charset="-122"/>
              </a:rPr>
              <a:t>of today’s global Internet</a:t>
            </a:r>
            <a:endParaRPr lang="en-US" altLang="ko-KR" sz="2400" smtClean="0">
              <a:ea typeface="굴림" charset="-127"/>
            </a:endParaRPr>
          </a:p>
          <a:p>
            <a:pPr marL="381000" indent="-381000">
              <a:lnSpc>
                <a:spcPct val="90000"/>
              </a:lnSpc>
              <a:spcBef>
                <a:spcPts val="1200"/>
              </a:spcBef>
            </a:pPr>
            <a:r>
              <a:rPr lang="en-US" altLang="ko-KR" smtClean="0">
                <a:ea typeface="굴림" charset="-127"/>
              </a:rPr>
              <a:t>BGP provides each AS a means to:</a:t>
            </a:r>
          </a:p>
          <a:p>
            <a:pPr marL="800100" lvl="1" indent="-342900">
              <a:lnSpc>
                <a:spcPct val="90000"/>
              </a:lnSpc>
              <a:spcBef>
                <a:spcPts val="1200"/>
              </a:spcBef>
              <a:buFont typeface="ZapfDingbats" pitchFamily="82" charset="2"/>
              <a:buAutoNum type="arabicPeriod"/>
            </a:pPr>
            <a:r>
              <a:rPr lang="en-US" altLang="ko-KR" smtClean="0">
                <a:ea typeface="굴림" charset="-127"/>
              </a:rPr>
              <a:t>Obtain subnet reachability information from neighboring ASs.</a:t>
            </a:r>
          </a:p>
          <a:p>
            <a:pPr marL="800100" lvl="1" indent="-342900">
              <a:lnSpc>
                <a:spcPct val="90000"/>
              </a:lnSpc>
              <a:spcBef>
                <a:spcPts val="1200"/>
              </a:spcBef>
              <a:buFont typeface="ZapfDingbats" pitchFamily="82" charset="2"/>
              <a:buAutoNum type="arabicPeriod"/>
            </a:pPr>
            <a:r>
              <a:rPr lang="en-US" altLang="ko-KR" smtClean="0">
                <a:ea typeface="굴림" charset="-127"/>
              </a:rPr>
              <a:t>Propagate reachability information to all AS-internal routers.</a:t>
            </a:r>
          </a:p>
          <a:p>
            <a:pPr marL="800100" lvl="1" indent="-342900">
              <a:lnSpc>
                <a:spcPct val="90000"/>
              </a:lnSpc>
              <a:spcBef>
                <a:spcPts val="1200"/>
              </a:spcBef>
              <a:buFont typeface="ZapfDingbats" pitchFamily="82" charset="2"/>
              <a:buAutoNum type="arabicPeriod"/>
            </a:pPr>
            <a:r>
              <a:rPr lang="en-US" altLang="ko-KR" smtClean="0">
                <a:ea typeface="굴림" charset="-127"/>
              </a:rPr>
              <a:t>Determine “good” routes to subnets based on reachability information and policy.</a:t>
            </a:r>
          </a:p>
          <a:p>
            <a:pPr marL="381000" indent="-381000">
              <a:lnSpc>
                <a:spcPct val="90000"/>
              </a:lnSpc>
              <a:spcBef>
                <a:spcPts val="1200"/>
              </a:spcBef>
            </a:pPr>
            <a:r>
              <a:rPr lang="en-US" altLang="ko-KR" smtClean="0">
                <a:ea typeface="굴림" charset="-127"/>
              </a:rPr>
              <a:t>allows subnet to advertise its existence to rest of Internet: </a:t>
            </a:r>
            <a:r>
              <a:rPr lang="en-US" altLang="ko-KR" i="1" smtClean="0">
                <a:solidFill>
                  <a:schemeClr val="accent2"/>
                </a:solidFill>
                <a:ea typeface="굴림" charset="-127"/>
              </a:rPr>
              <a:t>“I am here”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304800"/>
            <a:ext cx="7772400" cy="763588"/>
          </a:xfrm>
          <a:noFill/>
        </p:spPr>
        <p:txBody>
          <a:bodyPr lIns="92075" tIns="46038" rIns="92075" bIns="46038"/>
          <a:lstStyle/>
          <a:p>
            <a:r>
              <a:rPr lang="en-US" altLang="zh-CN" sz="3600" smtClean="0">
                <a:ea typeface="宋体" charset="-122"/>
              </a:rPr>
              <a:t>BGP-4</a:t>
            </a: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922338" y="3733800"/>
            <a:ext cx="7015162" cy="2590800"/>
          </a:xfrm>
          <a:prstGeom prst="rect">
            <a:avLst/>
          </a:prstGeom>
          <a:solidFill>
            <a:srgbClr val="FF6699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宋体" charset="-122"/>
              </a:rPr>
              <a:t>1989 : BGP-1 [RFC 1105]</a:t>
            </a: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2000">
                <a:solidFill>
                  <a:schemeClr val="bg1"/>
                </a:solidFill>
                <a:ea typeface="宋体" charset="-122"/>
              </a:rPr>
              <a:t>Replacement for EGP (1984, RFC 904) 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宋体" charset="-122"/>
              </a:rPr>
              <a:t>1990 : BGP-2 [RFC 1163]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宋体" charset="-122"/>
              </a:rPr>
              <a:t>1991 : BGP-3 [RFC 1267]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宋体" charset="-122"/>
              </a:rPr>
              <a:t>1995 : BGP-4 [RFC 1771] </a:t>
            </a: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2000">
                <a:solidFill>
                  <a:schemeClr val="bg1"/>
                </a:solidFill>
                <a:ea typeface="宋体" charset="-122"/>
              </a:rPr>
              <a:t>Support for Classless Interdomain Routing (CIDR)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9275" y="1068388"/>
            <a:ext cx="8001000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latin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kumimoji="0" lang="en-US" altLang="zh-CN" sz="2200" kern="0" dirty="0">
                <a:latin typeface="+mn-lt"/>
                <a:ea typeface="+mn-ea"/>
              </a:rPr>
              <a:t>Is a</a:t>
            </a:r>
            <a:r>
              <a:rPr kumimoji="0" lang="en-US" altLang="zh-CN" sz="2200" kern="0" dirty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kumimoji="0" lang="en-US" altLang="zh-CN" sz="2200" u="sng" kern="0" dirty="0">
                <a:solidFill>
                  <a:srgbClr val="FF0000"/>
                </a:solidFill>
                <a:latin typeface="+mn-lt"/>
                <a:ea typeface="+mn-ea"/>
              </a:rPr>
              <a:t>Policy-Based</a:t>
            </a:r>
            <a:r>
              <a:rPr kumimoji="0" lang="en-US" altLang="zh-CN" sz="2200" kern="0" dirty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kumimoji="0" lang="en-US" altLang="zh-CN" sz="2200" kern="0" dirty="0">
                <a:latin typeface="+mn-lt"/>
                <a:ea typeface="+mn-ea"/>
              </a:rPr>
              <a:t>routing protocol </a:t>
            </a:r>
          </a:p>
          <a:p>
            <a:pPr marL="342900" indent="-342900" eaLnBrk="0" latin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kumimoji="0" lang="en-US" altLang="zh-CN" sz="2200" kern="0" dirty="0">
                <a:latin typeface="+mn-lt"/>
                <a:ea typeface="+mn-ea"/>
              </a:rPr>
              <a:t>Relatively simple protocol, but configuration is complex and the entire world can see, and </a:t>
            </a:r>
            <a:r>
              <a:rPr kumimoji="0" lang="en-US" altLang="zh-CN" sz="2200" u="sng" kern="0" dirty="0">
                <a:latin typeface="+mn-lt"/>
                <a:ea typeface="+mn-ea"/>
              </a:rPr>
              <a:t>be impacted by your mistakes</a:t>
            </a:r>
          </a:p>
          <a:p>
            <a:pPr marL="742950" lvl="1" indent="-285750" eaLnBrk="0" latin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/>
            </a:pPr>
            <a:r>
              <a:rPr kumimoji="0" lang="en-US" altLang="zh-CN" sz="2000" kern="0" dirty="0">
                <a:latin typeface="+mn-lt"/>
              </a:rPr>
              <a:t>Pakistan Telecom and YouTube</a:t>
            </a:r>
            <a:endParaRPr kumimoji="0" lang="en-US" altLang="zh-CN" sz="2000" kern="0" dirty="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3277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327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CD29FFF8-BD3A-4B69-9494-46DE0756BD5A}" type="slidenum">
              <a:rPr lang="en-US" altLang="ko-KR" smtClean="0"/>
              <a:pPr/>
              <a:t>31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987425"/>
          </a:xfrm>
        </p:spPr>
        <p:txBody>
          <a:bodyPr/>
          <a:lstStyle/>
          <a:p>
            <a:r>
              <a:rPr lang="de-CH" altLang="zh-CN" sz="2800" smtClean="0">
                <a:ea typeface="宋体" charset="-122"/>
              </a:rPr>
              <a:t>Pakistan YouTube incident adds to international outage (February 24, 2008)</a:t>
            </a:r>
            <a:endParaRPr lang="en-US" altLang="zh-CN" sz="2800" smtClean="0">
              <a:ea typeface="宋体" charset="-122"/>
            </a:endParaRPr>
          </a:p>
        </p:txBody>
      </p:sp>
      <p:sp>
        <p:nvSpPr>
          <p:cNvPr id="368653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250825" y="1306513"/>
            <a:ext cx="5305425" cy="5356225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2200" smtClean="0">
                <a:ea typeface="宋体" charset="-122"/>
              </a:rPr>
              <a:t>Pakistan government instituted a ban on YouTube site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2200" smtClean="0">
                <a:ea typeface="宋体" charset="-122"/>
              </a:rPr>
              <a:t>Pakistan Telecom routed the address block that YouTube's servers are into a "black hole”</a:t>
            </a:r>
            <a:r>
              <a:rPr lang="de-CH" altLang="zh-CN" sz="2200" smtClean="0">
                <a:ea typeface="宋体" charset="-122"/>
              </a:rPr>
              <a:t>, </a:t>
            </a:r>
            <a:r>
              <a:rPr lang="de-CH" altLang="zh-CN" sz="2200" smtClean="0">
                <a:ea typeface="宋体" charset="-122"/>
                <a:sym typeface="Wingdings" pitchFamily="2" charset="2"/>
              </a:rPr>
              <a:t></a:t>
            </a:r>
            <a:r>
              <a:rPr lang="de-CH" altLang="zh-CN" sz="2200" smtClean="0">
                <a:ea typeface="宋体" charset="-122"/>
              </a:rPr>
              <a:t>wrongly claimed to be the legitimate destination of YouTube.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CH" altLang="zh-CN" sz="2200" smtClean="0">
                <a:ea typeface="宋体" charset="-122"/>
              </a:rPr>
              <a:t>The message started being replicated on the Internet world-wide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CH" altLang="zh-CN" sz="2200" smtClean="0">
                <a:ea typeface="宋体" charset="-122"/>
              </a:rPr>
              <a:t>Other Internet service providers started having trouble accessing the YouTube site.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2200" smtClean="0">
                <a:ea typeface="宋体" charset="-122"/>
              </a:rPr>
              <a:t>Misconfigurations of iBGP happen regularly and are usually the result of an error</a:t>
            </a:r>
            <a:endParaRPr lang="de-CH" altLang="zh-CN" sz="2200" smtClean="0">
              <a:ea typeface="宋体" charset="-122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367338" y="1406525"/>
            <a:ext cx="3725862" cy="5472113"/>
            <a:chOff x="3587" y="1207"/>
            <a:chExt cx="2138" cy="3098"/>
          </a:xfrm>
        </p:grpSpPr>
        <p:pic>
          <p:nvPicPr>
            <p:cNvPr id="33797" name="Picture 14" descr="humanErro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42" y="1525"/>
              <a:ext cx="1920" cy="1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798" name="Text Box 15"/>
            <p:cNvSpPr txBox="1">
              <a:spLocks noChangeArrowheads="1"/>
            </p:cNvSpPr>
            <p:nvPr/>
          </p:nvSpPr>
          <p:spPr bwMode="auto">
            <a:xfrm>
              <a:off x="3638" y="1207"/>
              <a:ext cx="2087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 b="1" i="1">
                  <a:solidFill>
                    <a:srgbClr val="33CC33"/>
                  </a:solidFill>
                  <a:ea typeface="宋体" charset="-122"/>
                </a:rPr>
                <a:t>“Human to Err and to Err is Computer</a:t>
              </a:r>
            </a:p>
            <a:p>
              <a:r>
                <a:rPr lang="en-US" altLang="zh-CN" sz="1400" b="1" i="1">
                  <a:solidFill>
                    <a:srgbClr val="33CC33"/>
                  </a:solidFill>
                  <a:ea typeface="宋体" charset="-122"/>
                </a:rPr>
                <a:t>Computer to Err and to Err is Human”</a:t>
              </a:r>
            </a:p>
          </p:txBody>
        </p:sp>
        <p:sp>
          <p:nvSpPr>
            <p:cNvPr id="33799" name="Text Box 16"/>
            <p:cNvSpPr txBox="1">
              <a:spLocks noChangeArrowheads="1"/>
            </p:cNvSpPr>
            <p:nvPr/>
          </p:nvSpPr>
          <p:spPr bwMode="auto">
            <a:xfrm>
              <a:off x="3587" y="3521"/>
              <a:ext cx="2075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 b="1" i="1">
                  <a:ea typeface="宋体" charset="-122"/>
                </a:rPr>
                <a:t>Question?: Wherever there is a       human, there is an error.  Computers are there to make errors!</a:t>
              </a:r>
              <a:br>
                <a:rPr lang="en-US" altLang="zh-CN" sz="1400" b="1" i="1">
                  <a:ea typeface="宋体" charset="-122"/>
                </a:rPr>
              </a:br>
              <a:r>
                <a:rPr lang="en-US" altLang="zh-CN" sz="1400" b="1" i="1">
                  <a:ea typeface="宋体" charset="-122"/>
                </a:rPr>
                <a:t>Whenever there is a computer, there  is an error, humans are there to make errors!</a:t>
              </a:r>
              <a:r>
                <a:rPr lang="en-US" altLang="zh-CN" sz="1400">
                  <a:ea typeface="宋体" charset="-122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725488"/>
          </a:xfrm>
        </p:spPr>
        <p:txBody>
          <a:bodyPr/>
          <a:lstStyle/>
          <a:p>
            <a:r>
              <a:rPr lang="en-US" altLang="ko-KR" sz="3200" smtClean="0">
                <a:ea typeface="굴림" charset="-127"/>
              </a:rPr>
              <a:t>BGP basics (1)</a:t>
            </a:r>
            <a:endParaRPr lang="zh-CN" altLang="en-US" sz="3200" smtClean="0">
              <a:ea typeface="宋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413" y="1187450"/>
            <a:ext cx="8774112" cy="5106988"/>
          </a:xfrm>
        </p:spPr>
        <p:txBody>
          <a:bodyPr/>
          <a:lstStyle/>
          <a:p>
            <a:pPr marL="225425" indent="-225425" defTabSz="554038"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dirty="0" smtClean="0">
                <a:ea typeface="宋体" charset="-122"/>
              </a:rPr>
              <a:t>Routing protocol used between </a:t>
            </a:r>
            <a:r>
              <a:rPr lang="en-US" altLang="zh-CN" sz="2400" dirty="0" err="1" smtClean="0">
                <a:ea typeface="宋体" charset="-122"/>
              </a:rPr>
              <a:t>ASes</a:t>
            </a:r>
            <a:endParaRPr lang="en-US" altLang="zh-CN" sz="2400" dirty="0" smtClean="0">
              <a:ea typeface="宋体" charset="-122"/>
            </a:endParaRPr>
          </a:p>
          <a:p>
            <a:pPr marL="441325" lvl="1" indent="0" defTabSz="554038">
              <a:lnSpc>
                <a:spcPct val="90000"/>
              </a:lnSpc>
              <a:spcBef>
                <a:spcPts val="1200"/>
              </a:spcBef>
            </a:pPr>
            <a:r>
              <a:rPr lang="en-US" altLang="zh-CN" sz="2000" dirty="0" smtClean="0">
                <a:ea typeface="宋体" charset="-122"/>
              </a:rPr>
              <a:t>if you aren</a:t>
            </a:r>
            <a:r>
              <a:rPr lang="en-US" altLang="zh-CN" sz="2000" dirty="0" smtClean="0">
                <a:latin typeface="Arial" charset="0"/>
                <a:ea typeface="宋体" charset="-122"/>
              </a:rPr>
              <a:t>’</a:t>
            </a:r>
            <a:r>
              <a:rPr lang="en-US" altLang="zh-CN" sz="2000" dirty="0" smtClean="0">
                <a:ea typeface="宋体" charset="-122"/>
              </a:rPr>
              <a:t>t connected to multiple </a:t>
            </a:r>
            <a:r>
              <a:rPr lang="en-US" altLang="zh-CN" sz="2000" dirty="0" err="1" smtClean="0">
                <a:ea typeface="宋体" charset="-122"/>
              </a:rPr>
              <a:t>ASes</a:t>
            </a:r>
            <a:r>
              <a:rPr lang="en-US" altLang="zh-CN" sz="2000" dirty="0" smtClean="0">
                <a:ea typeface="宋体" charset="-122"/>
              </a:rPr>
              <a:t>, you don</a:t>
            </a:r>
            <a:r>
              <a:rPr lang="en-US" altLang="zh-CN" sz="2000" dirty="0" smtClean="0">
                <a:latin typeface="Arial" charset="0"/>
                <a:ea typeface="宋体" charset="-122"/>
              </a:rPr>
              <a:t>’</a:t>
            </a:r>
            <a:r>
              <a:rPr lang="en-US" altLang="zh-CN" sz="2000" dirty="0" smtClean="0">
                <a:ea typeface="宋体" charset="-122"/>
              </a:rPr>
              <a:t>t need BGP :-)</a:t>
            </a:r>
          </a:p>
          <a:p>
            <a:pPr marL="225425" indent="-225425" defTabSz="554038">
              <a:lnSpc>
                <a:spcPct val="95000"/>
              </a:lnSpc>
              <a:spcBef>
                <a:spcPts val="1200"/>
              </a:spcBef>
            </a:pP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Runs over TCP</a:t>
            </a:r>
          </a:p>
          <a:p>
            <a:pPr marL="225425" indent="-225425" defTabSz="554038">
              <a:lnSpc>
                <a:spcPct val="95000"/>
              </a:lnSpc>
              <a:spcBef>
                <a:spcPts val="1200"/>
              </a:spcBef>
            </a:pPr>
            <a:r>
              <a:rPr lang="en-US" altLang="zh-CN" sz="2400" dirty="0" smtClean="0">
                <a:ea typeface="宋体" charset="-122"/>
              </a:rPr>
              <a:t>Neither clear links state based, nor distance vector based</a:t>
            </a:r>
          </a:p>
          <a:p>
            <a:pPr marL="441325" lvl="1" indent="0" defTabSz="554038">
              <a:lnSpc>
                <a:spcPct val="95000"/>
              </a:lnSpc>
              <a:spcBef>
                <a:spcPts val="1200"/>
              </a:spcBef>
            </a:pPr>
            <a:r>
              <a:rPr lang="en-US" altLang="zh-CN" sz="2000" dirty="0" smtClean="0">
                <a:ea typeface="宋体" charset="-122"/>
              </a:rPr>
              <a:t>Sort of hybrid: </a:t>
            </a:r>
            <a:r>
              <a:rPr lang="en-US" altLang="zh-CN" sz="2000" dirty="0" smtClean="0">
                <a:solidFill>
                  <a:schemeClr val="accent2"/>
                </a:solidFill>
                <a:ea typeface="宋体" charset="-122"/>
              </a:rPr>
              <a:t>Path vector protocol</a:t>
            </a:r>
          </a:p>
          <a:p>
            <a:pPr marL="225425" indent="-225425" defTabSz="554038">
              <a:lnSpc>
                <a:spcPct val="95000"/>
              </a:lnSpc>
              <a:spcBef>
                <a:spcPts val="1200"/>
              </a:spcBef>
            </a:pPr>
            <a:r>
              <a:rPr lang="en-US" altLang="zh-CN" sz="2400" dirty="0" smtClean="0">
                <a:ea typeface="宋体" charset="-122"/>
              </a:rPr>
              <a:t>Incremental update </a:t>
            </a:r>
          </a:p>
          <a:p>
            <a:pPr marL="225425" indent="-225425" defTabSz="554038">
              <a:lnSpc>
                <a:spcPct val="95000"/>
              </a:lnSpc>
              <a:spcBef>
                <a:spcPts val="1200"/>
              </a:spcBef>
            </a:pPr>
            <a:r>
              <a:rPr lang="en-US" altLang="zh-CN" sz="2400" dirty="0" smtClean="0">
                <a:ea typeface="宋体" charset="-122"/>
              </a:rPr>
              <a:t>Can have multiple paths for a given prefix </a:t>
            </a:r>
          </a:p>
          <a:p>
            <a:pPr marL="225425" indent="-225425" defTabSz="554038">
              <a:lnSpc>
                <a:spcPct val="95000"/>
              </a:lnSpc>
              <a:spcBef>
                <a:spcPts val="1200"/>
              </a:spcBef>
            </a:pPr>
            <a:r>
              <a:rPr lang="en-US" altLang="zh-CN" sz="2400" dirty="0" smtClean="0">
                <a:ea typeface="宋体" charset="-122"/>
              </a:rPr>
              <a:t>Picks the best path and installs in the IP forwarding table</a:t>
            </a:r>
          </a:p>
          <a:p>
            <a:pPr marL="225425" indent="-225425" defTabSz="554038">
              <a:lnSpc>
                <a:spcPct val="95000"/>
              </a:lnSpc>
              <a:spcBef>
                <a:spcPts val="1200"/>
              </a:spcBef>
            </a:pPr>
            <a:r>
              <a:rPr lang="en-US" altLang="zh-CN" sz="2400" dirty="0" smtClean="0">
                <a:ea typeface="宋体" charset="-122"/>
              </a:rPr>
              <a:t>Policies applied (through attributes) influences BGP path selection</a:t>
            </a:r>
          </a:p>
          <a:p>
            <a:pPr marL="225425" indent="-225425" defTabSz="554038">
              <a:lnSpc>
                <a:spcPct val="95000"/>
              </a:lnSpc>
              <a:spcBef>
                <a:spcPts val="1200"/>
              </a:spcBef>
            </a:pPr>
            <a:endParaRPr lang="en-US" altLang="zh-CN" sz="2000" dirty="0" smtClean="0">
              <a:ea typeface="宋体" charset="-122"/>
            </a:endParaRPr>
          </a:p>
          <a:p>
            <a:pPr marL="225425" indent="-225425" defTabSz="554038">
              <a:spcBef>
                <a:spcPts val="1200"/>
              </a:spcBef>
            </a:pPr>
            <a:endParaRPr lang="zh-CN" altLang="en-US" sz="2000" dirty="0" smtClean="0">
              <a:ea typeface="宋体" charset="-122"/>
            </a:endParaRPr>
          </a:p>
        </p:txBody>
      </p:sp>
      <p:sp>
        <p:nvSpPr>
          <p:cNvPr id="34820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34821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4-</a:t>
            </a:r>
            <a:fld id="{EB46B643-B294-4DDA-A91F-66F63CFB2F5C}" type="slidenum">
              <a:rPr lang="en-US" altLang="ko-KR" smtClean="0"/>
              <a:pPr/>
              <a:t>33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3584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50B7B2D1-AE6B-43C2-A320-28C2CBADACB7}" type="slidenum">
              <a:rPr lang="en-US" altLang="ko-KR" smtClean="0"/>
              <a:pPr/>
              <a:t>34</a:t>
            </a:fld>
            <a:endParaRPr lang="en-US" altLang="ko-KR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altLang="ko-KR" smtClean="0">
                <a:ea typeface="굴림" charset="-127"/>
              </a:rPr>
              <a:t>BGP basics (2)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638" y="995363"/>
            <a:ext cx="7902575" cy="3151187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altLang="ko-KR" sz="2400" dirty="0" smtClean="0">
                <a:ea typeface="굴림" charset="-127"/>
              </a:rPr>
              <a:t>pairs of routers (</a:t>
            </a:r>
            <a:r>
              <a:rPr lang="en-US" altLang="ko-KR" sz="2400" dirty="0" smtClean="0">
                <a:solidFill>
                  <a:srgbClr val="FF0000"/>
                </a:solidFill>
                <a:ea typeface="굴림" charset="-127"/>
              </a:rPr>
              <a:t>BGP peers</a:t>
            </a:r>
            <a:r>
              <a:rPr lang="en-US" altLang="ko-KR" sz="2400" dirty="0" smtClean="0">
                <a:ea typeface="굴림" charset="-127"/>
              </a:rPr>
              <a:t>) exchange routing info over semi-permanent </a:t>
            </a:r>
            <a:r>
              <a:rPr lang="en-US" altLang="ko-KR" sz="2400" dirty="0" smtClean="0">
                <a:solidFill>
                  <a:schemeClr val="accent2"/>
                </a:solidFill>
                <a:ea typeface="굴림" charset="-127"/>
              </a:rPr>
              <a:t>TCP</a:t>
            </a:r>
            <a:r>
              <a:rPr lang="en-US" altLang="ko-KR" sz="2400" dirty="0" smtClean="0">
                <a:ea typeface="굴림" charset="-127"/>
              </a:rPr>
              <a:t> connections: </a:t>
            </a:r>
            <a:r>
              <a:rPr lang="en-US" altLang="ko-KR" sz="2400" dirty="0" smtClean="0">
                <a:solidFill>
                  <a:srgbClr val="FF0000"/>
                </a:solidFill>
                <a:ea typeface="굴림" charset="-127"/>
              </a:rPr>
              <a:t>BGP sessions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altLang="ko-KR" sz="2000" dirty="0" smtClean="0">
                <a:solidFill>
                  <a:srgbClr val="0070C0"/>
                </a:solidFill>
                <a:ea typeface="굴림" charset="-127"/>
              </a:rPr>
              <a:t>BGP sessions need not correspond to physical links.</a:t>
            </a:r>
          </a:p>
          <a:p>
            <a:pPr>
              <a:spcBef>
                <a:spcPts val="1200"/>
              </a:spcBef>
            </a:pPr>
            <a:r>
              <a:rPr lang="en-US" altLang="zh-CN" sz="2400" dirty="0" smtClean="0">
                <a:ea typeface="宋体" charset="-122"/>
              </a:rPr>
              <a:t>Two types of BGP neighbor relationships:</a:t>
            </a:r>
          </a:p>
          <a:p>
            <a:pPr lvl="1">
              <a:spcBef>
                <a:spcPts val="1200"/>
              </a:spcBef>
            </a:pPr>
            <a:r>
              <a:rPr lang="en-US" altLang="zh-CN" sz="2000" dirty="0" smtClean="0">
                <a:ea typeface="宋体" charset="-122"/>
              </a:rPr>
              <a:t>an external BGP (</a:t>
            </a:r>
            <a:r>
              <a:rPr lang="en-US" altLang="zh-CN" sz="2000" dirty="0" err="1" smtClean="0">
                <a:solidFill>
                  <a:srgbClr val="FF0000"/>
                </a:solidFill>
                <a:ea typeface="宋体" charset="-122"/>
              </a:rPr>
              <a:t>eBGP</a:t>
            </a:r>
            <a:r>
              <a:rPr lang="en-US" altLang="zh-CN" sz="2000" dirty="0" smtClean="0">
                <a:ea typeface="宋体" charset="-122"/>
              </a:rPr>
              <a:t>) session: a BGP session that spans two ASs</a:t>
            </a:r>
          </a:p>
          <a:p>
            <a:pPr lvl="1">
              <a:spcBef>
                <a:spcPts val="1200"/>
              </a:spcBef>
            </a:pPr>
            <a:r>
              <a:rPr lang="en-US" altLang="zh-CN" sz="2000" dirty="0" smtClean="0">
                <a:ea typeface="宋体" charset="-122"/>
              </a:rPr>
              <a:t>an internal BGP (</a:t>
            </a:r>
            <a:r>
              <a:rPr lang="en-US" altLang="zh-CN" sz="2000" dirty="0" err="1" smtClean="0">
                <a:solidFill>
                  <a:srgbClr val="FF0000"/>
                </a:solidFill>
                <a:ea typeface="宋体" charset="-122"/>
              </a:rPr>
              <a:t>iBGP</a:t>
            </a:r>
            <a:r>
              <a:rPr lang="en-US" altLang="zh-CN" sz="2000" dirty="0" smtClean="0">
                <a:ea typeface="宋体" charset="-122"/>
              </a:rPr>
              <a:t>) session: a BGP session between routers in the same AS</a:t>
            </a:r>
            <a:endParaRPr lang="en-US" altLang="ko-KR" sz="2000" dirty="0" smtClean="0">
              <a:ea typeface="굴림" charset="-127"/>
            </a:endParaRPr>
          </a:p>
        </p:txBody>
      </p:sp>
      <p:sp>
        <p:nvSpPr>
          <p:cNvPr id="35846" name="Freeform 5"/>
          <p:cNvSpPr>
            <a:spLocks/>
          </p:cNvSpPr>
          <p:nvPr/>
        </p:nvSpPr>
        <p:spPr bwMode="auto">
          <a:xfrm>
            <a:off x="5248275" y="4511675"/>
            <a:ext cx="2557463" cy="1627188"/>
          </a:xfrm>
          <a:custGeom>
            <a:avLst/>
            <a:gdLst>
              <a:gd name="T0" fmla="*/ 2147483647 w 1162"/>
              <a:gd name="T1" fmla="*/ 2147483647 h 543"/>
              <a:gd name="T2" fmla="*/ 2147483647 w 1162"/>
              <a:gd name="T3" fmla="*/ 2147483647 h 543"/>
              <a:gd name="T4" fmla="*/ 2147483647 w 1162"/>
              <a:gd name="T5" fmla="*/ 2147483647 h 543"/>
              <a:gd name="T6" fmla="*/ 2147483647 w 1162"/>
              <a:gd name="T7" fmla="*/ 2147483647 h 543"/>
              <a:gd name="T8" fmla="*/ 2147483647 w 1162"/>
              <a:gd name="T9" fmla="*/ 2147483647 h 543"/>
              <a:gd name="T10" fmla="*/ 2147483647 w 1162"/>
              <a:gd name="T11" fmla="*/ 2147483647 h 543"/>
              <a:gd name="T12" fmla="*/ 2147483647 w 1162"/>
              <a:gd name="T13" fmla="*/ 2147483647 h 543"/>
              <a:gd name="T14" fmla="*/ 2147483647 w 1162"/>
              <a:gd name="T15" fmla="*/ 2147483647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62"/>
              <a:gd name="T25" fmla="*/ 0 h 543"/>
              <a:gd name="T26" fmla="*/ 1162 w 1162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7" name="Freeform 6"/>
          <p:cNvSpPr>
            <a:spLocks/>
          </p:cNvSpPr>
          <p:nvPr/>
        </p:nvSpPr>
        <p:spPr bwMode="auto">
          <a:xfrm>
            <a:off x="976313" y="4173538"/>
            <a:ext cx="1992312" cy="1612900"/>
          </a:xfrm>
          <a:custGeom>
            <a:avLst/>
            <a:gdLst>
              <a:gd name="T0" fmla="*/ 2147483647 w 1198"/>
              <a:gd name="T1" fmla="*/ 2147483647 h 451"/>
              <a:gd name="T2" fmla="*/ 2147483647 w 1198"/>
              <a:gd name="T3" fmla="*/ 2147483647 h 451"/>
              <a:gd name="T4" fmla="*/ 2147483647 w 1198"/>
              <a:gd name="T5" fmla="*/ 2147483647 h 451"/>
              <a:gd name="T6" fmla="*/ 2147483647 w 1198"/>
              <a:gd name="T7" fmla="*/ 2147483647 h 451"/>
              <a:gd name="T8" fmla="*/ 2147483647 w 1198"/>
              <a:gd name="T9" fmla="*/ 2147483647 h 451"/>
              <a:gd name="T10" fmla="*/ 2147483647 w 1198"/>
              <a:gd name="T11" fmla="*/ 2147483647 h 451"/>
              <a:gd name="T12" fmla="*/ 2147483647 w 1198"/>
              <a:gd name="T13" fmla="*/ 2147483647 h 451"/>
              <a:gd name="T14" fmla="*/ 2147483647 w 1198"/>
              <a:gd name="T15" fmla="*/ 2147483647 h 451"/>
              <a:gd name="T16" fmla="*/ 2147483647 w 1198"/>
              <a:gd name="T17" fmla="*/ 2147483647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98"/>
              <a:gd name="T28" fmla="*/ 0 h 451"/>
              <a:gd name="T29" fmla="*/ 1198 w 1198"/>
              <a:gd name="T30" fmla="*/ 451 h 45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8" name="Freeform 7"/>
          <p:cNvSpPr>
            <a:spLocks/>
          </p:cNvSpPr>
          <p:nvPr/>
        </p:nvSpPr>
        <p:spPr bwMode="auto">
          <a:xfrm>
            <a:off x="2262188" y="5472113"/>
            <a:ext cx="2660650" cy="1122362"/>
          </a:xfrm>
          <a:custGeom>
            <a:avLst/>
            <a:gdLst>
              <a:gd name="T0" fmla="*/ 2147483647 w 1583"/>
              <a:gd name="T1" fmla="*/ 2147483647 h 682"/>
              <a:gd name="T2" fmla="*/ 2147483647 w 1583"/>
              <a:gd name="T3" fmla="*/ 2147483647 h 682"/>
              <a:gd name="T4" fmla="*/ 2147483647 w 1583"/>
              <a:gd name="T5" fmla="*/ 2147483647 h 682"/>
              <a:gd name="T6" fmla="*/ 2147483647 w 1583"/>
              <a:gd name="T7" fmla="*/ 2147483647 h 682"/>
              <a:gd name="T8" fmla="*/ 2147483647 w 1583"/>
              <a:gd name="T9" fmla="*/ 2147483647 h 682"/>
              <a:gd name="T10" fmla="*/ 2147483647 w 1583"/>
              <a:gd name="T11" fmla="*/ 2147483647 h 682"/>
              <a:gd name="T12" fmla="*/ 2147483647 w 1583"/>
              <a:gd name="T13" fmla="*/ 2147483647 h 682"/>
              <a:gd name="T14" fmla="*/ 2147483647 w 1583"/>
              <a:gd name="T15" fmla="*/ 2147483647 h 682"/>
              <a:gd name="T16" fmla="*/ 2147483647 w 1583"/>
              <a:gd name="T17" fmla="*/ 2147483647 h 6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83"/>
              <a:gd name="T28" fmla="*/ 0 h 682"/>
              <a:gd name="T29" fmla="*/ 1583 w 1583"/>
              <a:gd name="T30" fmla="*/ 682 h 68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83" h="682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9" name="Oval 8"/>
          <p:cNvSpPr>
            <a:spLocks noChangeArrowheads="1"/>
          </p:cNvSpPr>
          <p:nvPr/>
        </p:nvSpPr>
        <p:spPr bwMode="auto">
          <a:xfrm>
            <a:off x="1390650" y="5335588"/>
            <a:ext cx="496888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35850" name="Line 9"/>
          <p:cNvSpPr>
            <a:spLocks noChangeShapeType="1"/>
          </p:cNvSpPr>
          <p:nvPr/>
        </p:nvSpPr>
        <p:spPr bwMode="auto">
          <a:xfrm>
            <a:off x="1390650" y="532447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1" name="Line 10"/>
          <p:cNvSpPr>
            <a:spLocks noChangeShapeType="1"/>
          </p:cNvSpPr>
          <p:nvPr/>
        </p:nvSpPr>
        <p:spPr bwMode="auto">
          <a:xfrm>
            <a:off x="1887538" y="532447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2" name="Rectangle 11"/>
          <p:cNvSpPr>
            <a:spLocks noChangeArrowheads="1"/>
          </p:cNvSpPr>
          <p:nvPr/>
        </p:nvSpPr>
        <p:spPr bwMode="auto">
          <a:xfrm>
            <a:off x="1390650" y="5324475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ko-KR" sz="2400">
              <a:latin typeface="Times New Roman"/>
            </a:endParaRPr>
          </a:p>
        </p:txBody>
      </p:sp>
      <p:sp>
        <p:nvSpPr>
          <p:cNvPr id="35853" name="Oval 12"/>
          <p:cNvSpPr>
            <a:spLocks noChangeArrowheads="1"/>
          </p:cNvSpPr>
          <p:nvPr/>
        </p:nvSpPr>
        <p:spPr bwMode="auto">
          <a:xfrm>
            <a:off x="1385888" y="5230813"/>
            <a:ext cx="496887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35854" name="Rectangle 13"/>
          <p:cNvSpPr>
            <a:spLocks noChangeArrowheads="1"/>
          </p:cNvSpPr>
          <p:nvPr/>
        </p:nvSpPr>
        <p:spPr bwMode="auto">
          <a:xfrm>
            <a:off x="1524000" y="5251450"/>
            <a:ext cx="223838" cy="1968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35855" name="Text Box 14"/>
          <p:cNvSpPr txBox="1">
            <a:spLocks noChangeArrowheads="1"/>
          </p:cNvSpPr>
          <p:nvPr/>
        </p:nvSpPr>
        <p:spPr bwMode="auto">
          <a:xfrm>
            <a:off x="1397000" y="5154613"/>
            <a:ext cx="490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en-US" altLang="ko-KR" sz="2000"/>
              <a:t>3b</a:t>
            </a:r>
            <a:endParaRPr kumimoji="0" lang="en-US" altLang="ko-KR" sz="2400">
              <a:latin typeface="Times New Roman"/>
            </a:endParaRPr>
          </a:p>
        </p:txBody>
      </p:sp>
      <p:sp>
        <p:nvSpPr>
          <p:cNvPr id="35856" name="Oval 15"/>
          <p:cNvSpPr>
            <a:spLocks noChangeArrowheads="1"/>
          </p:cNvSpPr>
          <p:nvPr/>
        </p:nvSpPr>
        <p:spPr bwMode="auto">
          <a:xfrm>
            <a:off x="3324225" y="6297613"/>
            <a:ext cx="496888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35857" name="Line 16"/>
          <p:cNvSpPr>
            <a:spLocks noChangeShapeType="1"/>
          </p:cNvSpPr>
          <p:nvPr/>
        </p:nvSpPr>
        <p:spPr bwMode="auto">
          <a:xfrm>
            <a:off x="3324225" y="62865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8" name="Line 17"/>
          <p:cNvSpPr>
            <a:spLocks noChangeShapeType="1"/>
          </p:cNvSpPr>
          <p:nvPr/>
        </p:nvSpPr>
        <p:spPr bwMode="auto">
          <a:xfrm>
            <a:off x="3821113" y="62865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9" name="Rectangle 18"/>
          <p:cNvSpPr>
            <a:spLocks noChangeArrowheads="1"/>
          </p:cNvSpPr>
          <p:nvPr/>
        </p:nvSpPr>
        <p:spPr bwMode="auto">
          <a:xfrm>
            <a:off x="3324225" y="6286500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ko-KR" sz="2400">
              <a:latin typeface="Times New Roman"/>
            </a:endParaRPr>
          </a:p>
        </p:txBody>
      </p:sp>
      <p:sp>
        <p:nvSpPr>
          <p:cNvPr id="35860" name="Oval 19"/>
          <p:cNvSpPr>
            <a:spLocks noChangeArrowheads="1"/>
          </p:cNvSpPr>
          <p:nvPr/>
        </p:nvSpPr>
        <p:spPr bwMode="auto">
          <a:xfrm>
            <a:off x="3319463" y="6192838"/>
            <a:ext cx="496887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grpSp>
        <p:nvGrpSpPr>
          <p:cNvPr id="35861" name="Group 20"/>
          <p:cNvGrpSpPr>
            <a:grpSpLocks/>
          </p:cNvGrpSpPr>
          <p:nvPr/>
        </p:nvGrpSpPr>
        <p:grpSpPr bwMode="auto">
          <a:xfrm>
            <a:off x="3352800" y="6107113"/>
            <a:ext cx="447675" cy="396875"/>
            <a:chOff x="2916" y="2429"/>
            <a:chExt cx="284" cy="250"/>
          </a:xfrm>
        </p:grpSpPr>
        <p:sp>
          <p:nvSpPr>
            <p:cNvPr id="35946" name="Rectangle 21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5947" name="Text Box 22"/>
            <p:cNvSpPr txBox="1">
              <a:spLocks noChangeArrowheads="1"/>
            </p:cNvSpPr>
            <p:nvPr/>
          </p:nvSpPr>
          <p:spPr bwMode="auto">
            <a:xfrm>
              <a:off x="2916" y="2429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 sz="2000"/>
                <a:t>1d</a:t>
              </a:r>
            </a:p>
          </p:txBody>
        </p:sp>
      </p:grpSp>
      <p:sp>
        <p:nvSpPr>
          <p:cNvPr id="35862" name="Oval 23"/>
          <p:cNvSpPr>
            <a:spLocks noChangeArrowheads="1"/>
          </p:cNvSpPr>
          <p:nvPr/>
        </p:nvSpPr>
        <p:spPr bwMode="auto">
          <a:xfrm>
            <a:off x="2281238" y="5126038"/>
            <a:ext cx="496887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35863" name="Line 24"/>
          <p:cNvSpPr>
            <a:spLocks noChangeShapeType="1"/>
          </p:cNvSpPr>
          <p:nvPr/>
        </p:nvSpPr>
        <p:spPr bwMode="auto">
          <a:xfrm>
            <a:off x="2281238" y="511492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4" name="Line 25"/>
          <p:cNvSpPr>
            <a:spLocks noChangeShapeType="1"/>
          </p:cNvSpPr>
          <p:nvPr/>
        </p:nvSpPr>
        <p:spPr bwMode="auto">
          <a:xfrm>
            <a:off x="2778125" y="511492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5" name="Rectangle 26"/>
          <p:cNvSpPr>
            <a:spLocks noChangeArrowheads="1"/>
          </p:cNvSpPr>
          <p:nvPr/>
        </p:nvSpPr>
        <p:spPr bwMode="auto">
          <a:xfrm>
            <a:off x="2281238" y="5114925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ko-KR" sz="2400">
              <a:latin typeface="Times New Roman"/>
            </a:endParaRPr>
          </a:p>
        </p:txBody>
      </p:sp>
      <p:sp>
        <p:nvSpPr>
          <p:cNvPr id="35866" name="Oval 27"/>
          <p:cNvSpPr>
            <a:spLocks noChangeArrowheads="1"/>
          </p:cNvSpPr>
          <p:nvPr/>
        </p:nvSpPr>
        <p:spPr bwMode="auto">
          <a:xfrm>
            <a:off x="2276475" y="5021263"/>
            <a:ext cx="496888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35867" name="Rectangle 28"/>
          <p:cNvSpPr>
            <a:spLocks noChangeArrowheads="1"/>
          </p:cNvSpPr>
          <p:nvPr/>
        </p:nvSpPr>
        <p:spPr bwMode="auto">
          <a:xfrm>
            <a:off x="2414588" y="5041900"/>
            <a:ext cx="225425" cy="1746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35868" name="Text Box 29"/>
          <p:cNvSpPr txBox="1">
            <a:spLocks noChangeArrowheads="1"/>
          </p:cNvSpPr>
          <p:nvPr/>
        </p:nvSpPr>
        <p:spPr bwMode="auto">
          <a:xfrm>
            <a:off x="2297113" y="4945063"/>
            <a:ext cx="469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en-US" altLang="ko-KR" sz="2000"/>
              <a:t>3a</a:t>
            </a:r>
            <a:endParaRPr kumimoji="0" lang="en-US" altLang="ko-KR" sz="2400">
              <a:latin typeface="Times New Roman"/>
            </a:endParaRPr>
          </a:p>
        </p:txBody>
      </p:sp>
      <p:sp>
        <p:nvSpPr>
          <p:cNvPr id="35869" name="Oval 30"/>
          <p:cNvSpPr>
            <a:spLocks noChangeArrowheads="1"/>
          </p:cNvSpPr>
          <p:nvPr/>
        </p:nvSpPr>
        <p:spPr bwMode="auto">
          <a:xfrm>
            <a:off x="3267075" y="5668963"/>
            <a:ext cx="496888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35870" name="Line 31"/>
          <p:cNvSpPr>
            <a:spLocks noChangeShapeType="1"/>
          </p:cNvSpPr>
          <p:nvPr/>
        </p:nvSpPr>
        <p:spPr bwMode="auto">
          <a:xfrm>
            <a:off x="3267075" y="56578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1" name="Line 32"/>
          <p:cNvSpPr>
            <a:spLocks noChangeShapeType="1"/>
          </p:cNvSpPr>
          <p:nvPr/>
        </p:nvSpPr>
        <p:spPr bwMode="auto">
          <a:xfrm>
            <a:off x="3763963" y="56578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2" name="Rectangle 33"/>
          <p:cNvSpPr>
            <a:spLocks noChangeArrowheads="1"/>
          </p:cNvSpPr>
          <p:nvPr/>
        </p:nvSpPr>
        <p:spPr bwMode="auto">
          <a:xfrm>
            <a:off x="3267075" y="5657850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ko-KR" sz="2400">
              <a:latin typeface="Times New Roman"/>
            </a:endParaRPr>
          </a:p>
        </p:txBody>
      </p:sp>
      <p:sp>
        <p:nvSpPr>
          <p:cNvPr id="35873" name="Oval 34"/>
          <p:cNvSpPr>
            <a:spLocks noChangeArrowheads="1"/>
          </p:cNvSpPr>
          <p:nvPr/>
        </p:nvSpPr>
        <p:spPr bwMode="auto">
          <a:xfrm>
            <a:off x="3262313" y="5564188"/>
            <a:ext cx="496887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grpSp>
        <p:nvGrpSpPr>
          <p:cNvPr id="35874" name="Group 35"/>
          <p:cNvGrpSpPr>
            <a:grpSpLocks/>
          </p:cNvGrpSpPr>
          <p:nvPr/>
        </p:nvGrpSpPr>
        <p:grpSpPr bwMode="auto">
          <a:xfrm>
            <a:off x="3300413" y="5478463"/>
            <a:ext cx="428625" cy="396875"/>
            <a:chOff x="2919" y="2429"/>
            <a:chExt cx="277" cy="250"/>
          </a:xfrm>
        </p:grpSpPr>
        <p:sp>
          <p:nvSpPr>
            <p:cNvPr id="35944" name="Rectangle 36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5945" name="Text Box 37"/>
            <p:cNvSpPr txBox="1">
              <a:spLocks noChangeArrowheads="1"/>
            </p:cNvSpPr>
            <p:nvPr/>
          </p:nvSpPr>
          <p:spPr bwMode="auto">
            <a:xfrm>
              <a:off x="2919" y="2429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 sz="2000"/>
                <a:t>1c</a:t>
              </a:r>
            </a:p>
          </p:txBody>
        </p:sp>
      </p:grpSp>
      <p:sp>
        <p:nvSpPr>
          <p:cNvPr id="35875" name="Line 38"/>
          <p:cNvSpPr>
            <a:spLocks noChangeShapeType="1"/>
          </p:cNvSpPr>
          <p:nvPr/>
        </p:nvSpPr>
        <p:spPr bwMode="auto">
          <a:xfrm>
            <a:off x="6116638" y="5370513"/>
            <a:ext cx="488950" cy="152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6" name="Freeform 39"/>
          <p:cNvSpPr>
            <a:spLocks/>
          </p:cNvSpPr>
          <p:nvPr/>
        </p:nvSpPr>
        <p:spPr bwMode="auto">
          <a:xfrm>
            <a:off x="1874838" y="5164138"/>
            <a:ext cx="400050" cy="180975"/>
          </a:xfrm>
          <a:custGeom>
            <a:avLst/>
            <a:gdLst>
              <a:gd name="T0" fmla="*/ 0 w 252"/>
              <a:gd name="T1" fmla="*/ 2147483647 h 114"/>
              <a:gd name="T2" fmla="*/ 2147483647 w 252"/>
              <a:gd name="T3" fmla="*/ 0 h 114"/>
              <a:gd name="T4" fmla="*/ 0 60000 65536"/>
              <a:gd name="T5" fmla="*/ 0 60000 65536"/>
              <a:gd name="T6" fmla="*/ 0 w 252"/>
              <a:gd name="T7" fmla="*/ 0 h 114"/>
              <a:gd name="T8" fmla="*/ 252 w 252"/>
              <a:gd name="T9" fmla="*/ 114 h 1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7" name="Freeform 40"/>
          <p:cNvSpPr>
            <a:spLocks/>
          </p:cNvSpPr>
          <p:nvPr/>
        </p:nvSpPr>
        <p:spPr bwMode="auto">
          <a:xfrm>
            <a:off x="2566988" y="5259388"/>
            <a:ext cx="704850" cy="409575"/>
          </a:xfrm>
          <a:custGeom>
            <a:avLst/>
            <a:gdLst>
              <a:gd name="T0" fmla="*/ 0 w 444"/>
              <a:gd name="T1" fmla="*/ 0 h 258"/>
              <a:gd name="T2" fmla="*/ 2147483647 w 444"/>
              <a:gd name="T3" fmla="*/ 2147483647 h 258"/>
              <a:gd name="T4" fmla="*/ 0 60000 65536"/>
              <a:gd name="T5" fmla="*/ 0 60000 65536"/>
              <a:gd name="T6" fmla="*/ 0 w 444"/>
              <a:gd name="T7" fmla="*/ 0 h 258"/>
              <a:gd name="T8" fmla="*/ 444 w 444"/>
              <a:gd name="T9" fmla="*/ 258 h 2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8" name="Freeform 41"/>
          <p:cNvSpPr>
            <a:spLocks/>
          </p:cNvSpPr>
          <p:nvPr/>
        </p:nvSpPr>
        <p:spPr bwMode="auto">
          <a:xfrm>
            <a:off x="4668838" y="5446713"/>
            <a:ext cx="1038225" cy="666750"/>
          </a:xfrm>
          <a:custGeom>
            <a:avLst/>
            <a:gdLst>
              <a:gd name="T0" fmla="*/ 0 w 654"/>
              <a:gd name="T1" fmla="*/ 2147483647 h 420"/>
              <a:gd name="T2" fmla="*/ 2147483647 w 654"/>
              <a:gd name="T3" fmla="*/ 0 h 420"/>
              <a:gd name="T4" fmla="*/ 0 60000 65536"/>
              <a:gd name="T5" fmla="*/ 0 60000 65536"/>
              <a:gd name="T6" fmla="*/ 0 w 654"/>
              <a:gd name="T7" fmla="*/ 0 h 420"/>
              <a:gd name="T8" fmla="*/ 654 w 654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9" name="Oval 42"/>
          <p:cNvSpPr>
            <a:spLocks noChangeArrowheads="1"/>
          </p:cNvSpPr>
          <p:nvPr/>
        </p:nvSpPr>
        <p:spPr bwMode="auto">
          <a:xfrm>
            <a:off x="5619750" y="5345113"/>
            <a:ext cx="496888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35880" name="Line 43"/>
          <p:cNvSpPr>
            <a:spLocks noChangeShapeType="1"/>
          </p:cNvSpPr>
          <p:nvPr/>
        </p:nvSpPr>
        <p:spPr bwMode="auto">
          <a:xfrm>
            <a:off x="5619750" y="53340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81" name="Line 44"/>
          <p:cNvSpPr>
            <a:spLocks noChangeShapeType="1"/>
          </p:cNvSpPr>
          <p:nvPr/>
        </p:nvSpPr>
        <p:spPr bwMode="auto">
          <a:xfrm>
            <a:off x="6116638" y="53340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82" name="Rectangle 45"/>
          <p:cNvSpPr>
            <a:spLocks noChangeArrowheads="1"/>
          </p:cNvSpPr>
          <p:nvPr/>
        </p:nvSpPr>
        <p:spPr bwMode="auto">
          <a:xfrm>
            <a:off x="5619750" y="5334000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ko-KR" sz="2400">
              <a:latin typeface="Times New Roman"/>
            </a:endParaRPr>
          </a:p>
        </p:txBody>
      </p:sp>
      <p:sp>
        <p:nvSpPr>
          <p:cNvPr id="35883" name="Oval 46"/>
          <p:cNvSpPr>
            <a:spLocks noChangeArrowheads="1"/>
          </p:cNvSpPr>
          <p:nvPr/>
        </p:nvSpPr>
        <p:spPr bwMode="auto">
          <a:xfrm>
            <a:off x="5614988" y="5240338"/>
            <a:ext cx="496887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35884" name="Rectangle 47"/>
          <p:cNvSpPr>
            <a:spLocks noChangeArrowheads="1"/>
          </p:cNvSpPr>
          <p:nvPr/>
        </p:nvSpPr>
        <p:spPr bwMode="auto">
          <a:xfrm>
            <a:off x="5753100" y="5260975"/>
            <a:ext cx="223838" cy="1905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35885" name="Text Box 48"/>
          <p:cNvSpPr txBox="1">
            <a:spLocks noChangeArrowheads="1"/>
          </p:cNvSpPr>
          <p:nvPr/>
        </p:nvSpPr>
        <p:spPr bwMode="auto">
          <a:xfrm>
            <a:off x="5635625" y="5164138"/>
            <a:ext cx="469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en-US" altLang="ko-KR" sz="2000"/>
              <a:t>2a</a:t>
            </a:r>
            <a:endParaRPr kumimoji="0" lang="en-US" altLang="ko-KR" sz="2400">
              <a:latin typeface="Times New Roman"/>
            </a:endParaRPr>
          </a:p>
        </p:txBody>
      </p:sp>
      <p:sp>
        <p:nvSpPr>
          <p:cNvPr id="35886" name="Text Box 49"/>
          <p:cNvSpPr txBox="1">
            <a:spLocks noChangeArrowheads="1"/>
          </p:cNvSpPr>
          <p:nvPr/>
        </p:nvSpPr>
        <p:spPr bwMode="auto">
          <a:xfrm>
            <a:off x="1924050" y="5303838"/>
            <a:ext cx="701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000"/>
              <a:t>AS3</a:t>
            </a:r>
            <a:endParaRPr kumimoji="0" lang="en-US" altLang="ko-KR"/>
          </a:p>
        </p:txBody>
      </p:sp>
      <p:sp>
        <p:nvSpPr>
          <p:cNvPr id="35887" name="Text Box 50"/>
          <p:cNvSpPr txBox="1">
            <a:spLocks noChangeArrowheads="1"/>
          </p:cNvSpPr>
          <p:nvPr/>
        </p:nvSpPr>
        <p:spPr bwMode="auto">
          <a:xfrm>
            <a:off x="2495550" y="6162675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000"/>
              <a:t>AS1</a:t>
            </a:r>
            <a:endParaRPr kumimoji="0" lang="en-US" altLang="ko-KR"/>
          </a:p>
        </p:txBody>
      </p:sp>
      <p:sp>
        <p:nvSpPr>
          <p:cNvPr id="35888" name="Text Box 51"/>
          <p:cNvSpPr txBox="1">
            <a:spLocks noChangeArrowheads="1"/>
          </p:cNvSpPr>
          <p:nvPr/>
        </p:nvSpPr>
        <p:spPr bwMode="auto">
          <a:xfrm>
            <a:off x="6067425" y="5621338"/>
            <a:ext cx="649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AS2</a:t>
            </a:r>
          </a:p>
        </p:txBody>
      </p:sp>
      <p:sp>
        <p:nvSpPr>
          <p:cNvPr id="35889" name="Oval 52"/>
          <p:cNvSpPr>
            <a:spLocks noChangeArrowheads="1"/>
          </p:cNvSpPr>
          <p:nvPr/>
        </p:nvSpPr>
        <p:spPr bwMode="auto">
          <a:xfrm>
            <a:off x="2781300" y="6002338"/>
            <a:ext cx="496888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35890" name="Line 53"/>
          <p:cNvSpPr>
            <a:spLocks noChangeShapeType="1"/>
          </p:cNvSpPr>
          <p:nvPr/>
        </p:nvSpPr>
        <p:spPr bwMode="auto">
          <a:xfrm>
            <a:off x="2781300" y="599122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91" name="Line 54"/>
          <p:cNvSpPr>
            <a:spLocks noChangeShapeType="1"/>
          </p:cNvSpPr>
          <p:nvPr/>
        </p:nvSpPr>
        <p:spPr bwMode="auto">
          <a:xfrm>
            <a:off x="3278188" y="599122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92" name="Rectangle 55"/>
          <p:cNvSpPr>
            <a:spLocks noChangeArrowheads="1"/>
          </p:cNvSpPr>
          <p:nvPr/>
        </p:nvSpPr>
        <p:spPr bwMode="auto">
          <a:xfrm>
            <a:off x="2781300" y="5991225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ko-KR" sz="2400">
              <a:latin typeface="Times New Roman"/>
            </a:endParaRPr>
          </a:p>
        </p:txBody>
      </p:sp>
      <p:sp>
        <p:nvSpPr>
          <p:cNvPr id="35893" name="Oval 56"/>
          <p:cNvSpPr>
            <a:spLocks noChangeArrowheads="1"/>
          </p:cNvSpPr>
          <p:nvPr/>
        </p:nvSpPr>
        <p:spPr bwMode="auto">
          <a:xfrm>
            <a:off x="2776538" y="5903913"/>
            <a:ext cx="496887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35894" name="Rectangle 57"/>
          <p:cNvSpPr>
            <a:spLocks noChangeArrowheads="1"/>
          </p:cNvSpPr>
          <p:nvPr/>
        </p:nvSpPr>
        <p:spPr bwMode="auto">
          <a:xfrm>
            <a:off x="2911475" y="5946775"/>
            <a:ext cx="225425" cy="1524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35895" name="Text Box 58"/>
          <p:cNvSpPr txBox="1">
            <a:spLocks noChangeArrowheads="1"/>
          </p:cNvSpPr>
          <p:nvPr/>
        </p:nvSpPr>
        <p:spPr bwMode="auto">
          <a:xfrm>
            <a:off x="2820988" y="5818188"/>
            <a:ext cx="428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en-US" altLang="ko-KR" sz="2000"/>
              <a:t>1a</a:t>
            </a:r>
            <a:endParaRPr kumimoji="0" lang="en-US" altLang="ko-KR" sz="2400">
              <a:latin typeface="Times New Roman"/>
            </a:endParaRPr>
          </a:p>
        </p:txBody>
      </p:sp>
      <p:grpSp>
        <p:nvGrpSpPr>
          <p:cNvPr id="35896" name="Group 59"/>
          <p:cNvGrpSpPr>
            <a:grpSpLocks/>
          </p:cNvGrpSpPr>
          <p:nvPr/>
        </p:nvGrpSpPr>
        <p:grpSpPr bwMode="auto">
          <a:xfrm>
            <a:off x="6342063" y="4875213"/>
            <a:ext cx="501650" cy="396875"/>
            <a:chOff x="4320" y="1940"/>
            <a:chExt cx="316" cy="250"/>
          </a:xfrm>
        </p:grpSpPr>
        <p:sp>
          <p:nvSpPr>
            <p:cNvPr id="35937" name="Oval 60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5938" name="Line 61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9" name="Line 62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0" name="Rectangle 63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/>
              </a:endParaRPr>
            </a:p>
          </p:txBody>
        </p:sp>
        <p:sp>
          <p:nvSpPr>
            <p:cNvPr id="35941" name="Oval 64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5942" name="Rectangle 65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5943" name="Text Box 66"/>
            <p:cNvSpPr txBox="1">
              <a:spLocks noChangeArrowheads="1"/>
            </p:cNvSpPr>
            <p:nvPr/>
          </p:nvSpPr>
          <p:spPr bwMode="auto">
            <a:xfrm>
              <a:off x="4333" y="1940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 sz="2000"/>
                <a:t>2c</a:t>
              </a:r>
              <a:endParaRPr kumimoji="0" lang="en-US" altLang="ko-KR" sz="2400">
                <a:latin typeface="Times New Roman"/>
              </a:endParaRPr>
            </a:p>
          </p:txBody>
        </p:sp>
      </p:grpSp>
      <p:grpSp>
        <p:nvGrpSpPr>
          <p:cNvPr id="35897" name="Group 67"/>
          <p:cNvGrpSpPr>
            <a:grpSpLocks/>
          </p:cNvGrpSpPr>
          <p:nvPr/>
        </p:nvGrpSpPr>
        <p:grpSpPr bwMode="auto">
          <a:xfrm>
            <a:off x="6605588" y="5335588"/>
            <a:ext cx="501650" cy="396875"/>
            <a:chOff x="4596" y="2162"/>
            <a:chExt cx="316" cy="250"/>
          </a:xfrm>
        </p:grpSpPr>
        <p:sp>
          <p:nvSpPr>
            <p:cNvPr id="35930" name="Oval 68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5931" name="Line 69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2" name="Line 70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3" name="Rectangle 71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/>
              </a:endParaRPr>
            </a:p>
          </p:txBody>
        </p:sp>
        <p:sp>
          <p:nvSpPr>
            <p:cNvPr id="35934" name="Oval 72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5935" name="Rectangle 73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5936" name="Text Box 74"/>
            <p:cNvSpPr txBox="1">
              <a:spLocks noChangeArrowheads="1"/>
            </p:cNvSpPr>
            <p:nvPr/>
          </p:nvSpPr>
          <p:spPr bwMode="auto">
            <a:xfrm>
              <a:off x="4603" y="2162"/>
              <a:ext cx="3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 sz="2000"/>
                <a:t>2b</a:t>
              </a:r>
              <a:endParaRPr kumimoji="0" lang="en-US" altLang="ko-KR" sz="2400">
                <a:latin typeface="Times New Roman"/>
              </a:endParaRPr>
            </a:p>
          </p:txBody>
        </p:sp>
      </p:grpSp>
      <p:grpSp>
        <p:nvGrpSpPr>
          <p:cNvPr id="35898" name="Group 75"/>
          <p:cNvGrpSpPr>
            <a:grpSpLocks/>
          </p:cNvGrpSpPr>
          <p:nvPr/>
        </p:nvGrpSpPr>
        <p:grpSpPr bwMode="auto">
          <a:xfrm>
            <a:off x="4176713" y="5922963"/>
            <a:ext cx="501650" cy="396875"/>
            <a:chOff x="2016" y="1980"/>
            <a:chExt cx="316" cy="250"/>
          </a:xfrm>
        </p:grpSpPr>
        <p:sp>
          <p:nvSpPr>
            <p:cNvPr id="35922" name="Oval 76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5923" name="Line 77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4" name="Line 78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5" name="Rectangle 79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/>
              </a:endParaRPr>
            </a:p>
          </p:txBody>
        </p:sp>
        <p:sp>
          <p:nvSpPr>
            <p:cNvPr id="35926" name="Oval 80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grpSp>
          <p:nvGrpSpPr>
            <p:cNvPr id="35927" name="Group 81"/>
            <p:cNvGrpSpPr>
              <a:grpSpLocks/>
            </p:cNvGrpSpPr>
            <p:nvPr/>
          </p:nvGrpSpPr>
          <p:grpSpPr bwMode="auto">
            <a:xfrm>
              <a:off x="2034" y="1980"/>
              <a:ext cx="283" cy="250"/>
              <a:chOff x="2914" y="2429"/>
              <a:chExt cx="288" cy="250"/>
            </a:xfrm>
          </p:grpSpPr>
          <p:sp>
            <p:nvSpPr>
              <p:cNvPr id="35928" name="Rectangle 8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5929" name="Text Box 83"/>
              <p:cNvSpPr txBox="1">
                <a:spLocks noChangeArrowheads="1"/>
              </p:cNvSpPr>
              <p:nvPr/>
            </p:nvSpPr>
            <p:spPr bwMode="auto">
              <a:xfrm>
                <a:off x="2914" y="2429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000"/>
                  <a:t>1b</a:t>
                </a:r>
                <a:endParaRPr kumimoji="0" lang="en-US" altLang="ko-KR" sz="2400">
                  <a:latin typeface="Times New Roman"/>
                </a:endParaRPr>
              </a:p>
            </p:txBody>
          </p:sp>
        </p:grpSp>
      </p:grpSp>
      <p:grpSp>
        <p:nvGrpSpPr>
          <p:cNvPr id="35899" name="Group 84"/>
          <p:cNvGrpSpPr>
            <a:grpSpLocks/>
          </p:cNvGrpSpPr>
          <p:nvPr/>
        </p:nvGrpSpPr>
        <p:grpSpPr bwMode="auto">
          <a:xfrm>
            <a:off x="1655763" y="4578350"/>
            <a:ext cx="501650" cy="396875"/>
            <a:chOff x="2016" y="1980"/>
            <a:chExt cx="316" cy="250"/>
          </a:xfrm>
        </p:grpSpPr>
        <p:sp>
          <p:nvSpPr>
            <p:cNvPr id="35914" name="Oval 85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5915" name="Line 86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16" name="Line 87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17" name="Rectangle 88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/>
              </a:endParaRPr>
            </a:p>
          </p:txBody>
        </p:sp>
        <p:sp>
          <p:nvSpPr>
            <p:cNvPr id="35918" name="Oval 89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grpSp>
          <p:nvGrpSpPr>
            <p:cNvPr id="35919" name="Group 90"/>
            <p:cNvGrpSpPr>
              <a:grpSpLocks/>
            </p:cNvGrpSpPr>
            <p:nvPr/>
          </p:nvGrpSpPr>
          <p:grpSpPr bwMode="auto">
            <a:xfrm>
              <a:off x="2027" y="1980"/>
              <a:ext cx="296" cy="250"/>
              <a:chOff x="2907" y="2429"/>
              <a:chExt cx="301" cy="250"/>
            </a:xfrm>
          </p:grpSpPr>
          <p:sp>
            <p:nvSpPr>
              <p:cNvPr id="35920" name="Rectangle 9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5921" name="Text Box 92"/>
              <p:cNvSpPr txBox="1">
                <a:spLocks noChangeArrowheads="1"/>
              </p:cNvSpPr>
              <p:nvPr/>
            </p:nvSpPr>
            <p:spPr bwMode="auto">
              <a:xfrm>
                <a:off x="2907" y="2429"/>
                <a:ext cx="30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000"/>
                  <a:t>3c</a:t>
                </a:r>
                <a:endParaRPr kumimoji="0" lang="en-US" altLang="ko-KR" sz="2400">
                  <a:latin typeface="Times New Roman"/>
                </a:endParaRPr>
              </a:p>
            </p:txBody>
          </p:sp>
        </p:grpSp>
      </p:grpSp>
      <p:sp>
        <p:nvSpPr>
          <p:cNvPr id="35900" name="Line 93"/>
          <p:cNvSpPr>
            <a:spLocks noChangeShapeType="1"/>
          </p:cNvSpPr>
          <p:nvPr/>
        </p:nvSpPr>
        <p:spPr bwMode="auto">
          <a:xfrm flipH="1">
            <a:off x="3154363" y="5751513"/>
            <a:ext cx="147637" cy="1619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901" name="Line 94"/>
          <p:cNvSpPr>
            <a:spLocks noChangeShapeType="1"/>
          </p:cNvSpPr>
          <p:nvPr/>
        </p:nvSpPr>
        <p:spPr bwMode="auto">
          <a:xfrm>
            <a:off x="3557588" y="5791200"/>
            <a:ext cx="0" cy="3905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902" name="Line 95"/>
          <p:cNvSpPr>
            <a:spLocks noChangeShapeType="1"/>
          </p:cNvSpPr>
          <p:nvPr/>
        </p:nvSpPr>
        <p:spPr bwMode="auto">
          <a:xfrm>
            <a:off x="3719513" y="5738813"/>
            <a:ext cx="496887" cy="33496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903" name="Line 96"/>
          <p:cNvSpPr>
            <a:spLocks noChangeShapeType="1"/>
          </p:cNvSpPr>
          <p:nvPr/>
        </p:nvSpPr>
        <p:spPr bwMode="auto">
          <a:xfrm flipH="1">
            <a:off x="3840163" y="6196013"/>
            <a:ext cx="376237" cy="1206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904" name="Line 97"/>
          <p:cNvSpPr>
            <a:spLocks noChangeShapeType="1"/>
          </p:cNvSpPr>
          <p:nvPr/>
        </p:nvSpPr>
        <p:spPr bwMode="auto">
          <a:xfrm flipH="1" flipV="1">
            <a:off x="3262313" y="6019800"/>
            <a:ext cx="901700" cy="80963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905" name="Line 98"/>
          <p:cNvSpPr>
            <a:spLocks noChangeShapeType="1"/>
          </p:cNvSpPr>
          <p:nvPr/>
        </p:nvSpPr>
        <p:spPr bwMode="auto">
          <a:xfrm flipV="1">
            <a:off x="6032500" y="5105400"/>
            <a:ext cx="349250" cy="13493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906" name="Line 99"/>
          <p:cNvSpPr>
            <a:spLocks noChangeShapeType="1"/>
          </p:cNvSpPr>
          <p:nvPr/>
        </p:nvSpPr>
        <p:spPr bwMode="auto">
          <a:xfrm>
            <a:off x="3167063" y="4637088"/>
            <a:ext cx="766762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907" name="Line 100"/>
          <p:cNvSpPr>
            <a:spLocks noChangeShapeType="1"/>
          </p:cNvSpPr>
          <p:nvPr/>
        </p:nvSpPr>
        <p:spPr bwMode="auto">
          <a:xfrm>
            <a:off x="3186113" y="4951413"/>
            <a:ext cx="766762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908" name="Text Box 101"/>
          <p:cNvSpPr txBox="1">
            <a:spLocks noChangeArrowheads="1"/>
          </p:cNvSpPr>
          <p:nvPr/>
        </p:nvSpPr>
        <p:spPr bwMode="auto">
          <a:xfrm>
            <a:off x="4016375" y="4422775"/>
            <a:ext cx="1254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sz="1400"/>
              <a:t>eBGP session</a:t>
            </a:r>
          </a:p>
        </p:txBody>
      </p:sp>
      <p:sp>
        <p:nvSpPr>
          <p:cNvPr id="35909" name="Text Box 102"/>
          <p:cNvSpPr txBox="1">
            <a:spLocks noChangeArrowheads="1"/>
          </p:cNvSpPr>
          <p:nvPr/>
        </p:nvSpPr>
        <p:spPr bwMode="auto">
          <a:xfrm>
            <a:off x="4043363" y="4772025"/>
            <a:ext cx="1206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sz="1400"/>
              <a:t>iBGP session</a:t>
            </a:r>
          </a:p>
        </p:txBody>
      </p:sp>
      <p:sp>
        <p:nvSpPr>
          <p:cNvPr id="35910" name="Line 103"/>
          <p:cNvSpPr>
            <a:spLocks noChangeShapeType="1"/>
          </p:cNvSpPr>
          <p:nvPr/>
        </p:nvSpPr>
        <p:spPr bwMode="auto">
          <a:xfrm flipH="1" flipV="1">
            <a:off x="2079625" y="4864100"/>
            <a:ext cx="241300" cy="1746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911" name="Line 104"/>
          <p:cNvSpPr>
            <a:spLocks noChangeShapeType="1"/>
          </p:cNvSpPr>
          <p:nvPr/>
        </p:nvSpPr>
        <p:spPr bwMode="auto">
          <a:xfrm flipH="1">
            <a:off x="1649413" y="4891088"/>
            <a:ext cx="147637" cy="37623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912" name="Line 105"/>
          <p:cNvSpPr>
            <a:spLocks noChangeShapeType="1"/>
          </p:cNvSpPr>
          <p:nvPr/>
        </p:nvSpPr>
        <p:spPr bwMode="auto">
          <a:xfrm>
            <a:off x="6731000" y="5173663"/>
            <a:ext cx="68263" cy="2286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913" name="Line 106"/>
          <p:cNvSpPr>
            <a:spLocks noChangeShapeType="1"/>
          </p:cNvSpPr>
          <p:nvPr/>
        </p:nvSpPr>
        <p:spPr bwMode="auto">
          <a:xfrm>
            <a:off x="3168650" y="6100763"/>
            <a:ext cx="201613" cy="13493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矩形 117"/>
          <p:cNvSpPr>
            <a:spLocks noChangeArrowheads="1"/>
          </p:cNvSpPr>
          <p:nvPr/>
        </p:nvSpPr>
        <p:spPr bwMode="auto">
          <a:xfrm>
            <a:off x="4616450" y="2460625"/>
            <a:ext cx="4324350" cy="20320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eaLnBrk="0" latinLnBrk="0" hangingPunct="0"/>
            <a:endParaRPr kumimoji="0" lang="zh-CN" altLang="en-US"/>
          </a:p>
        </p:txBody>
      </p:sp>
      <p:sp>
        <p:nvSpPr>
          <p:cNvPr id="117" name="矩形 116"/>
          <p:cNvSpPr/>
          <p:nvPr/>
        </p:nvSpPr>
        <p:spPr bwMode="auto">
          <a:xfrm>
            <a:off x="0" y="2438400"/>
            <a:ext cx="4311650" cy="160337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0" latinLnBrk="0" hangingPunct="0">
              <a:defRPr/>
            </a:pPr>
            <a:endParaRPr kumimoji="0" lang="zh-CN" altLang="en-US"/>
          </a:p>
        </p:txBody>
      </p:sp>
      <p:sp>
        <p:nvSpPr>
          <p:cNvPr id="36868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3686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AFD883F1-EB08-4995-9BD8-584FD6999DA2}" type="slidenum">
              <a:rPr lang="en-US" altLang="ko-KR" smtClean="0"/>
              <a:pPr/>
              <a:t>35</a:t>
            </a:fld>
            <a:endParaRPr lang="en-US" altLang="ko-KR" smtClean="0"/>
          </a:p>
        </p:txBody>
      </p:sp>
      <p:sp>
        <p:nvSpPr>
          <p:cNvPr id="368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altLang="ko-KR" smtClean="0">
                <a:ea typeface="굴림" charset="-127"/>
              </a:rPr>
              <a:t>BGP basics (3)</a:t>
            </a:r>
          </a:p>
        </p:txBody>
      </p:sp>
      <p:sp>
        <p:nvSpPr>
          <p:cNvPr id="368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638" y="995363"/>
            <a:ext cx="7902575" cy="23161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400" smtClean="0">
                <a:ea typeface="굴림" charset="-127"/>
              </a:rPr>
              <a:t>when AS2 advertises a prefix to AS1: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charset="-127"/>
              </a:rPr>
              <a:t>AS2 </a:t>
            </a:r>
            <a:r>
              <a:rPr lang="en-US" altLang="ko-KR" i="1" smtClean="0">
                <a:solidFill>
                  <a:srgbClr val="FF0000"/>
                </a:solidFill>
                <a:ea typeface="굴림" charset="-127"/>
              </a:rPr>
              <a:t>promises</a:t>
            </a:r>
            <a:r>
              <a:rPr lang="en-US" altLang="ko-KR" smtClean="0">
                <a:ea typeface="굴림" charset="-127"/>
              </a:rPr>
              <a:t> it will forward datagrams towards that prefix.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charset="-127"/>
              </a:rPr>
              <a:t>AS2 can aggregate prefixes in its advertisement</a:t>
            </a:r>
          </a:p>
          <a:p>
            <a:pPr>
              <a:lnSpc>
                <a:spcPct val="80000"/>
              </a:lnSpc>
            </a:pPr>
            <a:endParaRPr lang="en-US" altLang="ko-KR" sz="2400" smtClean="0">
              <a:ea typeface="굴림" charset="-127"/>
            </a:endParaRPr>
          </a:p>
        </p:txBody>
      </p:sp>
      <p:sp>
        <p:nvSpPr>
          <p:cNvPr id="36872" name="Freeform 5"/>
          <p:cNvSpPr>
            <a:spLocks/>
          </p:cNvSpPr>
          <p:nvPr/>
        </p:nvSpPr>
        <p:spPr bwMode="auto">
          <a:xfrm>
            <a:off x="5248275" y="4511675"/>
            <a:ext cx="2557463" cy="1627188"/>
          </a:xfrm>
          <a:custGeom>
            <a:avLst/>
            <a:gdLst>
              <a:gd name="T0" fmla="*/ 2147483647 w 1162"/>
              <a:gd name="T1" fmla="*/ 2147483647 h 543"/>
              <a:gd name="T2" fmla="*/ 2147483647 w 1162"/>
              <a:gd name="T3" fmla="*/ 2147483647 h 543"/>
              <a:gd name="T4" fmla="*/ 2147483647 w 1162"/>
              <a:gd name="T5" fmla="*/ 2147483647 h 543"/>
              <a:gd name="T6" fmla="*/ 2147483647 w 1162"/>
              <a:gd name="T7" fmla="*/ 2147483647 h 543"/>
              <a:gd name="T8" fmla="*/ 2147483647 w 1162"/>
              <a:gd name="T9" fmla="*/ 2147483647 h 543"/>
              <a:gd name="T10" fmla="*/ 2147483647 w 1162"/>
              <a:gd name="T11" fmla="*/ 2147483647 h 543"/>
              <a:gd name="T12" fmla="*/ 2147483647 w 1162"/>
              <a:gd name="T13" fmla="*/ 2147483647 h 543"/>
              <a:gd name="T14" fmla="*/ 2147483647 w 1162"/>
              <a:gd name="T15" fmla="*/ 2147483647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62"/>
              <a:gd name="T25" fmla="*/ 0 h 543"/>
              <a:gd name="T26" fmla="*/ 1162 w 1162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3" name="Freeform 6"/>
          <p:cNvSpPr>
            <a:spLocks/>
          </p:cNvSpPr>
          <p:nvPr/>
        </p:nvSpPr>
        <p:spPr bwMode="auto">
          <a:xfrm>
            <a:off x="976313" y="4173538"/>
            <a:ext cx="1992312" cy="1612900"/>
          </a:xfrm>
          <a:custGeom>
            <a:avLst/>
            <a:gdLst>
              <a:gd name="T0" fmla="*/ 2147483647 w 1198"/>
              <a:gd name="T1" fmla="*/ 2147483647 h 451"/>
              <a:gd name="T2" fmla="*/ 2147483647 w 1198"/>
              <a:gd name="T3" fmla="*/ 2147483647 h 451"/>
              <a:gd name="T4" fmla="*/ 2147483647 w 1198"/>
              <a:gd name="T5" fmla="*/ 2147483647 h 451"/>
              <a:gd name="T6" fmla="*/ 2147483647 w 1198"/>
              <a:gd name="T7" fmla="*/ 2147483647 h 451"/>
              <a:gd name="T8" fmla="*/ 2147483647 w 1198"/>
              <a:gd name="T9" fmla="*/ 2147483647 h 451"/>
              <a:gd name="T10" fmla="*/ 2147483647 w 1198"/>
              <a:gd name="T11" fmla="*/ 2147483647 h 451"/>
              <a:gd name="T12" fmla="*/ 2147483647 w 1198"/>
              <a:gd name="T13" fmla="*/ 2147483647 h 451"/>
              <a:gd name="T14" fmla="*/ 2147483647 w 1198"/>
              <a:gd name="T15" fmla="*/ 2147483647 h 451"/>
              <a:gd name="T16" fmla="*/ 2147483647 w 1198"/>
              <a:gd name="T17" fmla="*/ 2147483647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98"/>
              <a:gd name="T28" fmla="*/ 0 h 451"/>
              <a:gd name="T29" fmla="*/ 1198 w 1198"/>
              <a:gd name="T30" fmla="*/ 451 h 45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4" name="Freeform 7"/>
          <p:cNvSpPr>
            <a:spLocks/>
          </p:cNvSpPr>
          <p:nvPr/>
        </p:nvSpPr>
        <p:spPr bwMode="auto">
          <a:xfrm>
            <a:off x="2262188" y="5472113"/>
            <a:ext cx="2660650" cy="1122362"/>
          </a:xfrm>
          <a:custGeom>
            <a:avLst/>
            <a:gdLst>
              <a:gd name="T0" fmla="*/ 2147483647 w 1583"/>
              <a:gd name="T1" fmla="*/ 2147483647 h 682"/>
              <a:gd name="T2" fmla="*/ 2147483647 w 1583"/>
              <a:gd name="T3" fmla="*/ 2147483647 h 682"/>
              <a:gd name="T4" fmla="*/ 2147483647 w 1583"/>
              <a:gd name="T5" fmla="*/ 2147483647 h 682"/>
              <a:gd name="T6" fmla="*/ 2147483647 w 1583"/>
              <a:gd name="T7" fmla="*/ 2147483647 h 682"/>
              <a:gd name="T8" fmla="*/ 2147483647 w 1583"/>
              <a:gd name="T9" fmla="*/ 2147483647 h 682"/>
              <a:gd name="T10" fmla="*/ 2147483647 w 1583"/>
              <a:gd name="T11" fmla="*/ 2147483647 h 682"/>
              <a:gd name="T12" fmla="*/ 2147483647 w 1583"/>
              <a:gd name="T13" fmla="*/ 2147483647 h 682"/>
              <a:gd name="T14" fmla="*/ 2147483647 w 1583"/>
              <a:gd name="T15" fmla="*/ 2147483647 h 682"/>
              <a:gd name="T16" fmla="*/ 2147483647 w 1583"/>
              <a:gd name="T17" fmla="*/ 2147483647 h 6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83"/>
              <a:gd name="T28" fmla="*/ 0 h 682"/>
              <a:gd name="T29" fmla="*/ 1583 w 1583"/>
              <a:gd name="T30" fmla="*/ 682 h 68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83" h="682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5" name="Oval 8"/>
          <p:cNvSpPr>
            <a:spLocks noChangeArrowheads="1"/>
          </p:cNvSpPr>
          <p:nvPr/>
        </p:nvSpPr>
        <p:spPr bwMode="auto">
          <a:xfrm>
            <a:off x="1390650" y="5335588"/>
            <a:ext cx="496888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36876" name="Line 9"/>
          <p:cNvSpPr>
            <a:spLocks noChangeShapeType="1"/>
          </p:cNvSpPr>
          <p:nvPr/>
        </p:nvSpPr>
        <p:spPr bwMode="auto">
          <a:xfrm>
            <a:off x="1390650" y="532447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7" name="Line 10"/>
          <p:cNvSpPr>
            <a:spLocks noChangeShapeType="1"/>
          </p:cNvSpPr>
          <p:nvPr/>
        </p:nvSpPr>
        <p:spPr bwMode="auto">
          <a:xfrm>
            <a:off x="1887538" y="532447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8" name="Rectangle 11"/>
          <p:cNvSpPr>
            <a:spLocks noChangeArrowheads="1"/>
          </p:cNvSpPr>
          <p:nvPr/>
        </p:nvSpPr>
        <p:spPr bwMode="auto">
          <a:xfrm>
            <a:off x="1390650" y="5324475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ko-KR" sz="2400">
              <a:latin typeface="Times New Roman"/>
            </a:endParaRPr>
          </a:p>
        </p:txBody>
      </p:sp>
      <p:sp>
        <p:nvSpPr>
          <p:cNvPr id="36879" name="Oval 12"/>
          <p:cNvSpPr>
            <a:spLocks noChangeArrowheads="1"/>
          </p:cNvSpPr>
          <p:nvPr/>
        </p:nvSpPr>
        <p:spPr bwMode="auto">
          <a:xfrm>
            <a:off x="1385888" y="5230813"/>
            <a:ext cx="496887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36880" name="Rectangle 13"/>
          <p:cNvSpPr>
            <a:spLocks noChangeArrowheads="1"/>
          </p:cNvSpPr>
          <p:nvPr/>
        </p:nvSpPr>
        <p:spPr bwMode="auto">
          <a:xfrm>
            <a:off x="1524000" y="5251450"/>
            <a:ext cx="223838" cy="1968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36881" name="Text Box 14"/>
          <p:cNvSpPr txBox="1">
            <a:spLocks noChangeArrowheads="1"/>
          </p:cNvSpPr>
          <p:nvPr/>
        </p:nvSpPr>
        <p:spPr bwMode="auto">
          <a:xfrm>
            <a:off x="1397000" y="5154613"/>
            <a:ext cx="490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en-US" altLang="ko-KR" sz="2000"/>
              <a:t>3b</a:t>
            </a:r>
            <a:endParaRPr kumimoji="0" lang="en-US" altLang="ko-KR" sz="2400">
              <a:latin typeface="Times New Roman"/>
            </a:endParaRPr>
          </a:p>
        </p:txBody>
      </p:sp>
      <p:sp>
        <p:nvSpPr>
          <p:cNvPr id="36882" name="Oval 15"/>
          <p:cNvSpPr>
            <a:spLocks noChangeArrowheads="1"/>
          </p:cNvSpPr>
          <p:nvPr/>
        </p:nvSpPr>
        <p:spPr bwMode="auto">
          <a:xfrm>
            <a:off x="3324225" y="6297613"/>
            <a:ext cx="496888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36883" name="Line 16"/>
          <p:cNvSpPr>
            <a:spLocks noChangeShapeType="1"/>
          </p:cNvSpPr>
          <p:nvPr/>
        </p:nvSpPr>
        <p:spPr bwMode="auto">
          <a:xfrm>
            <a:off x="3324225" y="62865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4" name="Line 17"/>
          <p:cNvSpPr>
            <a:spLocks noChangeShapeType="1"/>
          </p:cNvSpPr>
          <p:nvPr/>
        </p:nvSpPr>
        <p:spPr bwMode="auto">
          <a:xfrm>
            <a:off x="3821113" y="62865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5" name="Rectangle 18"/>
          <p:cNvSpPr>
            <a:spLocks noChangeArrowheads="1"/>
          </p:cNvSpPr>
          <p:nvPr/>
        </p:nvSpPr>
        <p:spPr bwMode="auto">
          <a:xfrm>
            <a:off x="3324225" y="6286500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ko-KR" sz="2400">
              <a:latin typeface="Times New Roman"/>
            </a:endParaRPr>
          </a:p>
        </p:txBody>
      </p:sp>
      <p:sp>
        <p:nvSpPr>
          <p:cNvPr id="36886" name="Oval 19"/>
          <p:cNvSpPr>
            <a:spLocks noChangeArrowheads="1"/>
          </p:cNvSpPr>
          <p:nvPr/>
        </p:nvSpPr>
        <p:spPr bwMode="auto">
          <a:xfrm>
            <a:off x="3319463" y="6192838"/>
            <a:ext cx="496887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grpSp>
        <p:nvGrpSpPr>
          <p:cNvPr id="36887" name="Group 20"/>
          <p:cNvGrpSpPr>
            <a:grpSpLocks/>
          </p:cNvGrpSpPr>
          <p:nvPr/>
        </p:nvGrpSpPr>
        <p:grpSpPr bwMode="auto">
          <a:xfrm>
            <a:off x="3352800" y="6107113"/>
            <a:ext cx="447675" cy="396875"/>
            <a:chOff x="2916" y="2429"/>
            <a:chExt cx="284" cy="250"/>
          </a:xfrm>
        </p:grpSpPr>
        <p:sp>
          <p:nvSpPr>
            <p:cNvPr id="36980" name="Rectangle 21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6981" name="Text Box 22"/>
            <p:cNvSpPr txBox="1">
              <a:spLocks noChangeArrowheads="1"/>
            </p:cNvSpPr>
            <p:nvPr/>
          </p:nvSpPr>
          <p:spPr bwMode="auto">
            <a:xfrm>
              <a:off x="2916" y="2429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 sz="2000"/>
                <a:t>1d</a:t>
              </a:r>
            </a:p>
          </p:txBody>
        </p:sp>
      </p:grpSp>
      <p:sp>
        <p:nvSpPr>
          <p:cNvPr id="36888" name="Oval 23"/>
          <p:cNvSpPr>
            <a:spLocks noChangeArrowheads="1"/>
          </p:cNvSpPr>
          <p:nvPr/>
        </p:nvSpPr>
        <p:spPr bwMode="auto">
          <a:xfrm>
            <a:off x="2281238" y="5126038"/>
            <a:ext cx="496887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36889" name="Line 24"/>
          <p:cNvSpPr>
            <a:spLocks noChangeShapeType="1"/>
          </p:cNvSpPr>
          <p:nvPr/>
        </p:nvSpPr>
        <p:spPr bwMode="auto">
          <a:xfrm>
            <a:off x="2281238" y="511492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0" name="Line 25"/>
          <p:cNvSpPr>
            <a:spLocks noChangeShapeType="1"/>
          </p:cNvSpPr>
          <p:nvPr/>
        </p:nvSpPr>
        <p:spPr bwMode="auto">
          <a:xfrm>
            <a:off x="2778125" y="511492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2281238" y="5114925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ko-KR" sz="2400">
              <a:latin typeface="Times New Roman"/>
            </a:endParaRPr>
          </a:p>
        </p:txBody>
      </p:sp>
      <p:sp>
        <p:nvSpPr>
          <p:cNvPr id="36892" name="Oval 27"/>
          <p:cNvSpPr>
            <a:spLocks noChangeArrowheads="1"/>
          </p:cNvSpPr>
          <p:nvPr/>
        </p:nvSpPr>
        <p:spPr bwMode="auto">
          <a:xfrm>
            <a:off x="2276475" y="5021263"/>
            <a:ext cx="496888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36893" name="Rectangle 28"/>
          <p:cNvSpPr>
            <a:spLocks noChangeArrowheads="1"/>
          </p:cNvSpPr>
          <p:nvPr/>
        </p:nvSpPr>
        <p:spPr bwMode="auto">
          <a:xfrm>
            <a:off x="2414588" y="5041900"/>
            <a:ext cx="225425" cy="1746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36894" name="Text Box 29"/>
          <p:cNvSpPr txBox="1">
            <a:spLocks noChangeArrowheads="1"/>
          </p:cNvSpPr>
          <p:nvPr/>
        </p:nvSpPr>
        <p:spPr bwMode="auto">
          <a:xfrm>
            <a:off x="2297113" y="4945063"/>
            <a:ext cx="469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en-US" altLang="ko-KR" sz="2000"/>
              <a:t>3a</a:t>
            </a:r>
            <a:endParaRPr kumimoji="0" lang="en-US" altLang="ko-KR" sz="2400">
              <a:latin typeface="Times New Roman"/>
            </a:endParaRPr>
          </a:p>
        </p:txBody>
      </p:sp>
      <p:sp>
        <p:nvSpPr>
          <p:cNvPr id="36895" name="Oval 30"/>
          <p:cNvSpPr>
            <a:spLocks noChangeArrowheads="1"/>
          </p:cNvSpPr>
          <p:nvPr/>
        </p:nvSpPr>
        <p:spPr bwMode="auto">
          <a:xfrm>
            <a:off x="3267075" y="5668963"/>
            <a:ext cx="496888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36896" name="Line 31"/>
          <p:cNvSpPr>
            <a:spLocks noChangeShapeType="1"/>
          </p:cNvSpPr>
          <p:nvPr/>
        </p:nvSpPr>
        <p:spPr bwMode="auto">
          <a:xfrm>
            <a:off x="3267075" y="56578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7" name="Line 32"/>
          <p:cNvSpPr>
            <a:spLocks noChangeShapeType="1"/>
          </p:cNvSpPr>
          <p:nvPr/>
        </p:nvSpPr>
        <p:spPr bwMode="auto">
          <a:xfrm>
            <a:off x="3763963" y="56578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8" name="Rectangle 33"/>
          <p:cNvSpPr>
            <a:spLocks noChangeArrowheads="1"/>
          </p:cNvSpPr>
          <p:nvPr/>
        </p:nvSpPr>
        <p:spPr bwMode="auto">
          <a:xfrm>
            <a:off x="3267075" y="5657850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ko-KR" sz="2400">
              <a:latin typeface="Times New Roman"/>
            </a:endParaRPr>
          </a:p>
        </p:txBody>
      </p:sp>
      <p:sp>
        <p:nvSpPr>
          <p:cNvPr id="36899" name="Oval 34"/>
          <p:cNvSpPr>
            <a:spLocks noChangeArrowheads="1"/>
          </p:cNvSpPr>
          <p:nvPr/>
        </p:nvSpPr>
        <p:spPr bwMode="auto">
          <a:xfrm>
            <a:off x="3262313" y="5564188"/>
            <a:ext cx="496887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grpSp>
        <p:nvGrpSpPr>
          <p:cNvPr id="36900" name="Group 35"/>
          <p:cNvGrpSpPr>
            <a:grpSpLocks/>
          </p:cNvGrpSpPr>
          <p:nvPr/>
        </p:nvGrpSpPr>
        <p:grpSpPr bwMode="auto">
          <a:xfrm>
            <a:off x="3300413" y="5478463"/>
            <a:ext cx="428625" cy="396875"/>
            <a:chOff x="2919" y="2429"/>
            <a:chExt cx="277" cy="250"/>
          </a:xfrm>
        </p:grpSpPr>
        <p:sp>
          <p:nvSpPr>
            <p:cNvPr id="36978" name="Rectangle 36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6979" name="Text Box 37"/>
            <p:cNvSpPr txBox="1">
              <a:spLocks noChangeArrowheads="1"/>
            </p:cNvSpPr>
            <p:nvPr/>
          </p:nvSpPr>
          <p:spPr bwMode="auto">
            <a:xfrm>
              <a:off x="2919" y="2429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 sz="2000"/>
                <a:t>1c</a:t>
              </a:r>
            </a:p>
          </p:txBody>
        </p:sp>
      </p:grpSp>
      <p:sp>
        <p:nvSpPr>
          <p:cNvPr id="36901" name="Line 38"/>
          <p:cNvSpPr>
            <a:spLocks noChangeShapeType="1"/>
          </p:cNvSpPr>
          <p:nvPr/>
        </p:nvSpPr>
        <p:spPr bwMode="auto">
          <a:xfrm>
            <a:off x="6116638" y="5370513"/>
            <a:ext cx="488950" cy="152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02" name="Freeform 39"/>
          <p:cNvSpPr>
            <a:spLocks/>
          </p:cNvSpPr>
          <p:nvPr/>
        </p:nvSpPr>
        <p:spPr bwMode="auto">
          <a:xfrm>
            <a:off x="1874838" y="5164138"/>
            <a:ext cx="400050" cy="180975"/>
          </a:xfrm>
          <a:custGeom>
            <a:avLst/>
            <a:gdLst>
              <a:gd name="T0" fmla="*/ 0 w 252"/>
              <a:gd name="T1" fmla="*/ 2147483647 h 114"/>
              <a:gd name="T2" fmla="*/ 2147483647 w 252"/>
              <a:gd name="T3" fmla="*/ 0 h 114"/>
              <a:gd name="T4" fmla="*/ 0 60000 65536"/>
              <a:gd name="T5" fmla="*/ 0 60000 65536"/>
              <a:gd name="T6" fmla="*/ 0 w 252"/>
              <a:gd name="T7" fmla="*/ 0 h 114"/>
              <a:gd name="T8" fmla="*/ 252 w 252"/>
              <a:gd name="T9" fmla="*/ 114 h 1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03" name="Freeform 40"/>
          <p:cNvSpPr>
            <a:spLocks/>
          </p:cNvSpPr>
          <p:nvPr/>
        </p:nvSpPr>
        <p:spPr bwMode="auto">
          <a:xfrm>
            <a:off x="2566988" y="5259388"/>
            <a:ext cx="704850" cy="409575"/>
          </a:xfrm>
          <a:custGeom>
            <a:avLst/>
            <a:gdLst>
              <a:gd name="T0" fmla="*/ 0 w 444"/>
              <a:gd name="T1" fmla="*/ 0 h 258"/>
              <a:gd name="T2" fmla="*/ 2147483647 w 444"/>
              <a:gd name="T3" fmla="*/ 2147483647 h 258"/>
              <a:gd name="T4" fmla="*/ 0 60000 65536"/>
              <a:gd name="T5" fmla="*/ 0 60000 65536"/>
              <a:gd name="T6" fmla="*/ 0 w 444"/>
              <a:gd name="T7" fmla="*/ 0 h 258"/>
              <a:gd name="T8" fmla="*/ 444 w 444"/>
              <a:gd name="T9" fmla="*/ 258 h 2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04" name="Freeform 41"/>
          <p:cNvSpPr>
            <a:spLocks/>
          </p:cNvSpPr>
          <p:nvPr/>
        </p:nvSpPr>
        <p:spPr bwMode="auto">
          <a:xfrm>
            <a:off x="4668838" y="5446713"/>
            <a:ext cx="1038225" cy="666750"/>
          </a:xfrm>
          <a:custGeom>
            <a:avLst/>
            <a:gdLst>
              <a:gd name="T0" fmla="*/ 0 w 654"/>
              <a:gd name="T1" fmla="*/ 2147483647 h 420"/>
              <a:gd name="T2" fmla="*/ 2147483647 w 654"/>
              <a:gd name="T3" fmla="*/ 0 h 420"/>
              <a:gd name="T4" fmla="*/ 0 60000 65536"/>
              <a:gd name="T5" fmla="*/ 0 60000 65536"/>
              <a:gd name="T6" fmla="*/ 0 w 654"/>
              <a:gd name="T7" fmla="*/ 0 h 420"/>
              <a:gd name="T8" fmla="*/ 654 w 654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05" name="Oval 42"/>
          <p:cNvSpPr>
            <a:spLocks noChangeArrowheads="1"/>
          </p:cNvSpPr>
          <p:nvPr/>
        </p:nvSpPr>
        <p:spPr bwMode="auto">
          <a:xfrm>
            <a:off x="5619750" y="5345113"/>
            <a:ext cx="496888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36906" name="Line 43"/>
          <p:cNvSpPr>
            <a:spLocks noChangeShapeType="1"/>
          </p:cNvSpPr>
          <p:nvPr/>
        </p:nvSpPr>
        <p:spPr bwMode="auto">
          <a:xfrm>
            <a:off x="5619750" y="53340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07" name="Line 44"/>
          <p:cNvSpPr>
            <a:spLocks noChangeShapeType="1"/>
          </p:cNvSpPr>
          <p:nvPr/>
        </p:nvSpPr>
        <p:spPr bwMode="auto">
          <a:xfrm>
            <a:off x="6116638" y="53340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08" name="Rectangle 45"/>
          <p:cNvSpPr>
            <a:spLocks noChangeArrowheads="1"/>
          </p:cNvSpPr>
          <p:nvPr/>
        </p:nvSpPr>
        <p:spPr bwMode="auto">
          <a:xfrm>
            <a:off x="5619750" y="5334000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ko-KR" sz="2400">
              <a:latin typeface="Times New Roman"/>
            </a:endParaRPr>
          </a:p>
        </p:txBody>
      </p:sp>
      <p:sp>
        <p:nvSpPr>
          <p:cNvPr id="36909" name="Oval 46"/>
          <p:cNvSpPr>
            <a:spLocks noChangeArrowheads="1"/>
          </p:cNvSpPr>
          <p:nvPr/>
        </p:nvSpPr>
        <p:spPr bwMode="auto">
          <a:xfrm>
            <a:off x="5614988" y="5240338"/>
            <a:ext cx="496887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36910" name="Rectangle 47"/>
          <p:cNvSpPr>
            <a:spLocks noChangeArrowheads="1"/>
          </p:cNvSpPr>
          <p:nvPr/>
        </p:nvSpPr>
        <p:spPr bwMode="auto">
          <a:xfrm>
            <a:off x="5753100" y="5260975"/>
            <a:ext cx="223838" cy="1905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36911" name="Text Box 48"/>
          <p:cNvSpPr txBox="1">
            <a:spLocks noChangeArrowheads="1"/>
          </p:cNvSpPr>
          <p:nvPr/>
        </p:nvSpPr>
        <p:spPr bwMode="auto">
          <a:xfrm>
            <a:off x="5635625" y="5164138"/>
            <a:ext cx="469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en-US" altLang="ko-KR" sz="2000"/>
              <a:t>2a</a:t>
            </a:r>
            <a:endParaRPr kumimoji="0" lang="en-US" altLang="ko-KR" sz="2400">
              <a:latin typeface="Times New Roman"/>
            </a:endParaRPr>
          </a:p>
        </p:txBody>
      </p:sp>
      <p:sp>
        <p:nvSpPr>
          <p:cNvPr id="36912" name="Text Box 49"/>
          <p:cNvSpPr txBox="1">
            <a:spLocks noChangeArrowheads="1"/>
          </p:cNvSpPr>
          <p:nvPr/>
        </p:nvSpPr>
        <p:spPr bwMode="auto">
          <a:xfrm>
            <a:off x="1924050" y="5303838"/>
            <a:ext cx="701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000"/>
              <a:t>AS3</a:t>
            </a:r>
            <a:endParaRPr kumimoji="0" lang="en-US" altLang="ko-KR"/>
          </a:p>
        </p:txBody>
      </p:sp>
      <p:sp>
        <p:nvSpPr>
          <p:cNvPr id="36913" name="Text Box 50"/>
          <p:cNvSpPr txBox="1">
            <a:spLocks noChangeArrowheads="1"/>
          </p:cNvSpPr>
          <p:nvPr/>
        </p:nvSpPr>
        <p:spPr bwMode="auto">
          <a:xfrm>
            <a:off x="2495550" y="6162675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000"/>
              <a:t>AS1</a:t>
            </a:r>
            <a:endParaRPr kumimoji="0" lang="en-US" altLang="ko-KR"/>
          </a:p>
        </p:txBody>
      </p:sp>
      <p:sp>
        <p:nvSpPr>
          <p:cNvPr id="36914" name="Text Box 51"/>
          <p:cNvSpPr txBox="1">
            <a:spLocks noChangeArrowheads="1"/>
          </p:cNvSpPr>
          <p:nvPr/>
        </p:nvSpPr>
        <p:spPr bwMode="auto">
          <a:xfrm>
            <a:off x="6067425" y="5621338"/>
            <a:ext cx="649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AS2</a:t>
            </a:r>
          </a:p>
        </p:txBody>
      </p:sp>
      <p:sp>
        <p:nvSpPr>
          <p:cNvPr id="36915" name="Oval 52"/>
          <p:cNvSpPr>
            <a:spLocks noChangeArrowheads="1"/>
          </p:cNvSpPr>
          <p:nvPr/>
        </p:nvSpPr>
        <p:spPr bwMode="auto">
          <a:xfrm>
            <a:off x="2781300" y="6002338"/>
            <a:ext cx="496888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36916" name="Line 53"/>
          <p:cNvSpPr>
            <a:spLocks noChangeShapeType="1"/>
          </p:cNvSpPr>
          <p:nvPr/>
        </p:nvSpPr>
        <p:spPr bwMode="auto">
          <a:xfrm>
            <a:off x="2781300" y="599122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17" name="Line 54"/>
          <p:cNvSpPr>
            <a:spLocks noChangeShapeType="1"/>
          </p:cNvSpPr>
          <p:nvPr/>
        </p:nvSpPr>
        <p:spPr bwMode="auto">
          <a:xfrm>
            <a:off x="3278188" y="599122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18" name="Rectangle 55"/>
          <p:cNvSpPr>
            <a:spLocks noChangeArrowheads="1"/>
          </p:cNvSpPr>
          <p:nvPr/>
        </p:nvSpPr>
        <p:spPr bwMode="auto">
          <a:xfrm>
            <a:off x="2781300" y="5991225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ko-KR" sz="2400">
              <a:latin typeface="Times New Roman"/>
            </a:endParaRPr>
          </a:p>
        </p:txBody>
      </p:sp>
      <p:sp>
        <p:nvSpPr>
          <p:cNvPr id="36919" name="Oval 56"/>
          <p:cNvSpPr>
            <a:spLocks noChangeArrowheads="1"/>
          </p:cNvSpPr>
          <p:nvPr/>
        </p:nvSpPr>
        <p:spPr bwMode="auto">
          <a:xfrm>
            <a:off x="2776538" y="5903913"/>
            <a:ext cx="496887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36920" name="Rectangle 57"/>
          <p:cNvSpPr>
            <a:spLocks noChangeArrowheads="1"/>
          </p:cNvSpPr>
          <p:nvPr/>
        </p:nvSpPr>
        <p:spPr bwMode="auto">
          <a:xfrm>
            <a:off x="2911475" y="5946775"/>
            <a:ext cx="225425" cy="1524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36921" name="Text Box 58"/>
          <p:cNvSpPr txBox="1">
            <a:spLocks noChangeArrowheads="1"/>
          </p:cNvSpPr>
          <p:nvPr/>
        </p:nvSpPr>
        <p:spPr bwMode="auto">
          <a:xfrm>
            <a:off x="2820988" y="5818188"/>
            <a:ext cx="428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en-US" altLang="ko-KR" sz="2000"/>
              <a:t>1a</a:t>
            </a:r>
            <a:endParaRPr kumimoji="0" lang="en-US" altLang="ko-KR" sz="2400">
              <a:latin typeface="Times New Roman"/>
            </a:endParaRPr>
          </a:p>
        </p:txBody>
      </p:sp>
      <p:grpSp>
        <p:nvGrpSpPr>
          <p:cNvPr id="36922" name="Group 59"/>
          <p:cNvGrpSpPr>
            <a:grpSpLocks/>
          </p:cNvGrpSpPr>
          <p:nvPr/>
        </p:nvGrpSpPr>
        <p:grpSpPr bwMode="auto">
          <a:xfrm>
            <a:off x="6342063" y="4875213"/>
            <a:ext cx="501650" cy="396875"/>
            <a:chOff x="4320" y="1940"/>
            <a:chExt cx="316" cy="250"/>
          </a:xfrm>
        </p:grpSpPr>
        <p:sp>
          <p:nvSpPr>
            <p:cNvPr id="36971" name="Oval 60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6972" name="Line 61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73" name="Line 62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74" name="Rectangle 63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/>
              </a:endParaRPr>
            </a:p>
          </p:txBody>
        </p:sp>
        <p:sp>
          <p:nvSpPr>
            <p:cNvPr id="36975" name="Oval 64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6976" name="Rectangle 65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6977" name="Text Box 66"/>
            <p:cNvSpPr txBox="1">
              <a:spLocks noChangeArrowheads="1"/>
            </p:cNvSpPr>
            <p:nvPr/>
          </p:nvSpPr>
          <p:spPr bwMode="auto">
            <a:xfrm>
              <a:off x="4333" y="1940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 sz="2000"/>
                <a:t>2c</a:t>
              </a:r>
              <a:endParaRPr kumimoji="0" lang="en-US" altLang="ko-KR" sz="2400">
                <a:latin typeface="Times New Roman"/>
              </a:endParaRPr>
            </a:p>
          </p:txBody>
        </p:sp>
      </p:grpSp>
      <p:grpSp>
        <p:nvGrpSpPr>
          <p:cNvPr id="36923" name="Group 67"/>
          <p:cNvGrpSpPr>
            <a:grpSpLocks/>
          </p:cNvGrpSpPr>
          <p:nvPr/>
        </p:nvGrpSpPr>
        <p:grpSpPr bwMode="auto">
          <a:xfrm>
            <a:off x="6605588" y="5335588"/>
            <a:ext cx="501650" cy="396875"/>
            <a:chOff x="4596" y="2162"/>
            <a:chExt cx="316" cy="250"/>
          </a:xfrm>
        </p:grpSpPr>
        <p:sp>
          <p:nvSpPr>
            <p:cNvPr id="36964" name="Oval 68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6965" name="Line 69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66" name="Line 70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67" name="Rectangle 71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/>
              </a:endParaRPr>
            </a:p>
          </p:txBody>
        </p:sp>
        <p:sp>
          <p:nvSpPr>
            <p:cNvPr id="36968" name="Oval 72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6969" name="Rectangle 73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6970" name="Text Box 74"/>
            <p:cNvSpPr txBox="1">
              <a:spLocks noChangeArrowheads="1"/>
            </p:cNvSpPr>
            <p:nvPr/>
          </p:nvSpPr>
          <p:spPr bwMode="auto">
            <a:xfrm>
              <a:off x="4603" y="2162"/>
              <a:ext cx="3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 sz="2000"/>
                <a:t>2b</a:t>
              </a:r>
              <a:endParaRPr kumimoji="0" lang="en-US" altLang="ko-KR" sz="2400">
                <a:latin typeface="Times New Roman"/>
              </a:endParaRPr>
            </a:p>
          </p:txBody>
        </p:sp>
      </p:grpSp>
      <p:grpSp>
        <p:nvGrpSpPr>
          <p:cNvPr id="36924" name="Group 75"/>
          <p:cNvGrpSpPr>
            <a:grpSpLocks/>
          </p:cNvGrpSpPr>
          <p:nvPr/>
        </p:nvGrpSpPr>
        <p:grpSpPr bwMode="auto">
          <a:xfrm>
            <a:off x="4176713" y="5922963"/>
            <a:ext cx="501650" cy="396875"/>
            <a:chOff x="2016" y="1980"/>
            <a:chExt cx="316" cy="250"/>
          </a:xfrm>
        </p:grpSpPr>
        <p:sp>
          <p:nvSpPr>
            <p:cNvPr id="36956" name="Oval 76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6957" name="Line 77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58" name="Line 78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59" name="Rectangle 79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/>
              </a:endParaRPr>
            </a:p>
          </p:txBody>
        </p:sp>
        <p:sp>
          <p:nvSpPr>
            <p:cNvPr id="36960" name="Oval 80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grpSp>
          <p:nvGrpSpPr>
            <p:cNvPr id="36961" name="Group 81"/>
            <p:cNvGrpSpPr>
              <a:grpSpLocks/>
            </p:cNvGrpSpPr>
            <p:nvPr/>
          </p:nvGrpSpPr>
          <p:grpSpPr bwMode="auto">
            <a:xfrm>
              <a:off x="2034" y="1980"/>
              <a:ext cx="283" cy="250"/>
              <a:chOff x="2914" y="2429"/>
              <a:chExt cx="288" cy="250"/>
            </a:xfrm>
          </p:grpSpPr>
          <p:sp>
            <p:nvSpPr>
              <p:cNvPr id="36962" name="Rectangle 8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6963" name="Text Box 83"/>
              <p:cNvSpPr txBox="1">
                <a:spLocks noChangeArrowheads="1"/>
              </p:cNvSpPr>
              <p:nvPr/>
            </p:nvSpPr>
            <p:spPr bwMode="auto">
              <a:xfrm>
                <a:off x="2914" y="2429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000"/>
                  <a:t>1b</a:t>
                </a:r>
                <a:endParaRPr kumimoji="0" lang="en-US" altLang="ko-KR" sz="2400">
                  <a:latin typeface="Times New Roman"/>
                </a:endParaRPr>
              </a:p>
            </p:txBody>
          </p:sp>
        </p:grpSp>
      </p:grpSp>
      <p:grpSp>
        <p:nvGrpSpPr>
          <p:cNvPr id="36925" name="Group 84"/>
          <p:cNvGrpSpPr>
            <a:grpSpLocks/>
          </p:cNvGrpSpPr>
          <p:nvPr/>
        </p:nvGrpSpPr>
        <p:grpSpPr bwMode="auto">
          <a:xfrm>
            <a:off x="1655763" y="4578350"/>
            <a:ext cx="501650" cy="396875"/>
            <a:chOff x="2016" y="1980"/>
            <a:chExt cx="316" cy="250"/>
          </a:xfrm>
        </p:grpSpPr>
        <p:sp>
          <p:nvSpPr>
            <p:cNvPr id="36948" name="Oval 85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6949" name="Line 86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50" name="Line 87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51" name="Rectangle 88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/>
              </a:endParaRPr>
            </a:p>
          </p:txBody>
        </p:sp>
        <p:sp>
          <p:nvSpPr>
            <p:cNvPr id="36952" name="Oval 89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grpSp>
          <p:nvGrpSpPr>
            <p:cNvPr id="36953" name="Group 90"/>
            <p:cNvGrpSpPr>
              <a:grpSpLocks/>
            </p:cNvGrpSpPr>
            <p:nvPr/>
          </p:nvGrpSpPr>
          <p:grpSpPr bwMode="auto">
            <a:xfrm>
              <a:off x="2027" y="1980"/>
              <a:ext cx="296" cy="250"/>
              <a:chOff x="2907" y="2429"/>
              <a:chExt cx="301" cy="250"/>
            </a:xfrm>
          </p:grpSpPr>
          <p:sp>
            <p:nvSpPr>
              <p:cNvPr id="36954" name="Rectangle 9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6955" name="Text Box 92"/>
              <p:cNvSpPr txBox="1">
                <a:spLocks noChangeArrowheads="1"/>
              </p:cNvSpPr>
              <p:nvPr/>
            </p:nvSpPr>
            <p:spPr bwMode="auto">
              <a:xfrm>
                <a:off x="2907" y="2429"/>
                <a:ext cx="30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000"/>
                  <a:t>3c</a:t>
                </a:r>
                <a:endParaRPr kumimoji="0" lang="en-US" altLang="ko-KR" sz="2400">
                  <a:latin typeface="Times New Roman"/>
                </a:endParaRPr>
              </a:p>
            </p:txBody>
          </p:sp>
        </p:grpSp>
      </p:grpSp>
      <p:sp>
        <p:nvSpPr>
          <p:cNvPr id="36926" name="Line 93"/>
          <p:cNvSpPr>
            <a:spLocks noChangeShapeType="1"/>
          </p:cNvSpPr>
          <p:nvPr/>
        </p:nvSpPr>
        <p:spPr bwMode="auto">
          <a:xfrm flipH="1">
            <a:off x="3154363" y="5751513"/>
            <a:ext cx="147637" cy="1619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927" name="Line 94"/>
          <p:cNvSpPr>
            <a:spLocks noChangeShapeType="1"/>
          </p:cNvSpPr>
          <p:nvPr/>
        </p:nvSpPr>
        <p:spPr bwMode="auto">
          <a:xfrm>
            <a:off x="3557588" y="5791200"/>
            <a:ext cx="0" cy="3905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928" name="Line 95"/>
          <p:cNvSpPr>
            <a:spLocks noChangeShapeType="1"/>
          </p:cNvSpPr>
          <p:nvPr/>
        </p:nvSpPr>
        <p:spPr bwMode="auto">
          <a:xfrm>
            <a:off x="3719513" y="5738813"/>
            <a:ext cx="496887" cy="33496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929" name="Line 96"/>
          <p:cNvSpPr>
            <a:spLocks noChangeShapeType="1"/>
          </p:cNvSpPr>
          <p:nvPr/>
        </p:nvSpPr>
        <p:spPr bwMode="auto">
          <a:xfrm flipH="1">
            <a:off x="3840163" y="6196013"/>
            <a:ext cx="376237" cy="1206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930" name="Line 97"/>
          <p:cNvSpPr>
            <a:spLocks noChangeShapeType="1"/>
          </p:cNvSpPr>
          <p:nvPr/>
        </p:nvSpPr>
        <p:spPr bwMode="auto">
          <a:xfrm flipH="1" flipV="1">
            <a:off x="3262313" y="6019800"/>
            <a:ext cx="901700" cy="80963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931" name="Line 98"/>
          <p:cNvSpPr>
            <a:spLocks noChangeShapeType="1"/>
          </p:cNvSpPr>
          <p:nvPr/>
        </p:nvSpPr>
        <p:spPr bwMode="auto">
          <a:xfrm flipV="1">
            <a:off x="6032500" y="5105400"/>
            <a:ext cx="349250" cy="13493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932" name="Line 99"/>
          <p:cNvSpPr>
            <a:spLocks noChangeShapeType="1"/>
          </p:cNvSpPr>
          <p:nvPr/>
        </p:nvSpPr>
        <p:spPr bwMode="auto">
          <a:xfrm>
            <a:off x="3167063" y="4637088"/>
            <a:ext cx="766762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933" name="Line 100"/>
          <p:cNvSpPr>
            <a:spLocks noChangeShapeType="1"/>
          </p:cNvSpPr>
          <p:nvPr/>
        </p:nvSpPr>
        <p:spPr bwMode="auto">
          <a:xfrm>
            <a:off x="3186113" y="4951413"/>
            <a:ext cx="766762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934" name="Text Box 101"/>
          <p:cNvSpPr txBox="1">
            <a:spLocks noChangeArrowheads="1"/>
          </p:cNvSpPr>
          <p:nvPr/>
        </p:nvSpPr>
        <p:spPr bwMode="auto">
          <a:xfrm>
            <a:off x="4016375" y="4422775"/>
            <a:ext cx="1254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sz="1400"/>
              <a:t>eBGP session</a:t>
            </a:r>
          </a:p>
        </p:txBody>
      </p:sp>
      <p:sp>
        <p:nvSpPr>
          <p:cNvPr id="36935" name="Text Box 102"/>
          <p:cNvSpPr txBox="1">
            <a:spLocks noChangeArrowheads="1"/>
          </p:cNvSpPr>
          <p:nvPr/>
        </p:nvSpPr>
        <p:spPr bwMode="auto">
          <a:xfrm>
            <a:off x="4043363" y="4772025"/>
            <a:ext cx="1206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sz="1400"/>
              <a:t>iBGP session</a:t>
            </a:r>
          </a:p>
        </p:txBody>
      </p:sp>
      <p:sp>
        <p:nvSpPr>
          <p:cNvPr id="36936" name="Line 103"/>
          <p:cNvSpPr>
            <a:spLocks noChangeShapeType="1"/>
          </p:cNvSpPr>
          <p:nvPr/>
        </p:nvSpPr>
        <p:spPr bwMode="auto">
          <a:xfrm flipH="1" flipV="1">
            <a:off x="2079625" y="4864100"/>
            <a:ext cx="241300" cy="1746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937" name="Line 104"/>
          <p:cNvSpPr>
            <a:spLocks noChangeShapeType="1"/>
          </p:cNvSpPr>
          <p:nvPr/>
        </p:nvSpPr>
        <p:spPr bwMode="auto">
          <a:xfrm flipH="1">
            <a:off x="1649413" y="4891088"/>
            <a:ext cx="147637" cy="37623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938" name="Line 105"/>
          <p:cNvSpPr>
            <a:spLocks noChangeShapeType="1"/>
          </p:cNvSpPr>
          <p:nvPr/>
        </p:nvSpPr>
        <p:spPr bwMode="auto">
          <a:xfrm>
            <a:off x="6731000" y="5173663"/>
            <a:ext cx="68263" cy="2286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939" name="Line 106"/>
          <p:cNvSpPr>
            <a:spLocks noChangeShapeType="1"/>
          </p:cNvSpPr>
          <p:nvPr/>
        </p:nvSpPr>
        <p:spPr bwMode="auto">
          <a:xfrm>
            <a:off x="3168650" y="6100763"/>
            <a:ext cx="201613" cy="13493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940" name="矩形 107"/>
          <p:cNvSpPr>
            <a:spLocks noChangeArrowheads="1"/>
          </p:cNvSpPr>
          <p:nvPr/>
        </p:nvSpPr>
        <p:spPr bwMode="auto">
          <a:xfrm>
            <a:off x="103188" y="2524125"/>
            <a:ext cx="22352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AS2 </a:t>
            </a:r>
            <a:r>
              <a:rPr lang="en-US" altLang="zh-CN" dirty="0">
                <a:solidFill>
                  <a:srgbClr val="FF0000"/>
                </a:solidFill>
              </a:rPr>
              <a:t>four subnets      </a:t>
            </a:r>
            <a:r>
              <a:rPr lang="en-US" altLang="zh-CN" dirty="0"/>
              <a:t>138.16.64/24 </a:t>
            </a:r>
          </a:p>
          <a:p>
            <a:r>
              <a:rPr lang="en-US" altLang="zh-CN" dirty="0"/>
              <a:t>138.16.65/24</a:t>
            </a:r>
          </a:p>
          <a:p>
            <a:r>
              <a:rPr lang="en-US" altLang="zh-CN" dirty="0"/>
              <a:t>138.16.66/24 </a:t>
            </a:r>
          </a:p>
          <a:p>
            <a:r>
              <a:rPr lang="en-US" altLang="zh-CN" dirty="0"/>
              <a:t>138.16.67/24</a:t>
            </a:r>
            <a:endParaRPr lang="zh-CN" altLang="en-US" dirty="0"/>
          </a:p>
        </p:txBody>
      </p:sp>
      <p:sp>
        <p:nvSpPr>
          <p:cNvPr id="109" name="矩形 108"/>
          <p:cNvSpPr>
            <a:spLocks noChangeArrowheads="1"/>
          </p:cNvSpPr>
          <p:nvPr/>
        </p:nvSpPr>
        <p:spPr bwMode="auto">
          <a:xfrm>
            <a:off x="2257425" y="2736850"/>
            <a:ext cx="2076450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zh-CN">
                <a:solidFill>
                  <a:srgbClr val="FF0000"/>
                </a:solidFill>
              </a:rPr>
              <a:t>aggregate prefix </a:t>
            </a:r>
          </a:p>
          <a:p>
            <a:r>
              <a:rPr lang="en-GB" altLang="zh-CN">
                <a:solidFill>
                  <a:srgbClr val="FF0000"/>
                </a:solidFill>
              </a:rPr>
              <a:t>to AS1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138.16.64/22</a:t>
            </a:r>
            <a:endParaRPr lang="zh-CN" altLang="en-US"/>
          </a:p>
        </p:txBody>
      </p:sp>
      <p:sp>
        <p:nvSpPr>
          <p:cNvPr id="110" name="右箭头 109"/>
          <p:cNvSpPr>
            <a:spLocks noChangeArrowheads="1"/>
          </p:cNvSpPr>
          <p:nvPr/>
        </p:nvSpPr>
        <p:spPr bwMode="auto">
          <a:xfrm>
            <a:off x="1662113" y="3148013"/>
            <a:ext cx="612775" cy="395287"/>
          </a:xfrm>
          <a:prstGeom prst="rightArrow">
            <a:avLst>
              <a:gd name="adj1" fmla="val 50000"/>
              <a:gd name="adj2" fmla="val 4992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eaLnBrk="0" latinLnBrk="0" hangingPunct="0"/>
            <a:endParaRPr kumimoji="0" lang="zh-CN" altLang="en-US"/>
          </a:p>
        </p:txBody>
      </p:sp>
      <p:sp>
        <p:nvSpPr>
          <p:cNvPr id="36943" name="矩形 111"/>
          <p:cNvSpPr>
            <a:spLocks noChangeArrowheads="1"/>
          </p:cNvSpPr>
          <p:nvPr/>
        </p:nvSpPr>
        <p:spPr bwMode="auto">
          <a:xfrm>
            <a:off x="4738688" y="2524125"/>
            <a:ext cx="2233612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AS2 three subnets      </a:t>
            </a:r>
            <a:r>
              <a:rPr lang="en-US" altLang="zh-CN"/>
              <a:t>138.16.64/24 </a:t>
            </a:r>
          </a:p>
          <a:p>
            <a:r>
              <a:rPr lang="en-US" altLang="zh-CN"/>
              <a:t>138.16.65/24</a:t>
            </a:r>
          </a:p>
          <a:p>
            <a:r>
              <a:rPr lang="en-US" altLang="zh-CN"/>
              <a:t>138.16.66/24 </a:t>
            </a:r>
          </a:p>
          <a:p>
            <a:r>
              <a:rPr lang="en-GB" altLang="zh-CN">
                <a:solidFill>
                  <a:srgbClr val="FF0000"/>
                </a:solidFill>
              </a:rPr>
              <a:t>AS3 subnet: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138.16.67/24</a:t>
            </a:r>
            <a:endParaRPr lang="zh-CN" altLang="en-US"/>
          </a:p>
        </p:txBody>
      </p:sp>
      <p:sp>
        <p:nvSpPr>
          <p:cNvPr id="113" name="矩形 112"/>
          <p:cNvSpPr>
            <a:spLocks noChangeArrowheads="1"/>
          </p:cNvSpPr>
          <p:nvPr/>
        </p:nvSpPr>
        <p:spPr bwMode="auto">
          <a:xfrm>
            <a:off x="6892925" y="2679700"/>
            <a:ext cx="20764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zh-CN">
                <a:solidFill>
                  <a:srgbClr val="FF0000"/>
                </a:solidFill>
              </a:rPr>
              <a:t>aggregate prefix </a:t>
            </a:r>
          </a:p>
          <a:p>
            <a:r>
              <a:rPr lang="en-GB" altLang="zh-CN">
                <a:solidFill>
                  <a:srgbClr val="FF0000"/>
                </a:solidFill>
              </a:rPr>
              <a:t>to AS1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138.16.64/22</a:t>
            </a:r>
            <a:endParaRPr lang="zh-CN" altLang="en-US"/>
          </a:p>
        </p:txBody>
      </p:sp>
      <p:sp>
        <p:nvSpPr>
          <p:cNvPr id="114" name="右箭头 113"/>
          <p:cNvSpPr>
            <a:spLocks noChangeArrowheads="1"/>
          </p:cNvSpPr>
          <p:nvPr/>
        </p:nvSpPr>
        <p:spPr bwMode="auto">
          <a:xfrm>
            <a:off x="6297613" y="2955925"/>
            <a:ext cx="612775" cy="395288"/>
          </a:xfrm>
          <a:prstGeom prst="rightArrow">
            <a:avLst>
              <a:gd name="adj1" fmla="val 50000"/>
              <a:gd name="adj2" fmla="val 4992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eaLnBrk="0" latinLnBrk="0" hangingPunct="0"/>
            <a:endParaRPr kumimoji="0" lang="zh-CN" altLang="en-US"/>
          </a:p>
        </p:txBody>
      </p:sp>
      <p:sp>
        <p:nvSpPr>
          <p:cNvPr id="115" name="右箭头 114"/>
          <p:cNvSpPr>
            <a:spLocks noChangeArrowheads="1"/>
          </p:cNvSpPr>
          <p:nvPr/>
        </p:nvSpPr>
        <p:spPr bwMode="auto">
          <a:xfrm>
            <a:off x="6343650" y="3984625"/>
            <a:ext cx="542925" cy="192088"/>
          </a:xfrm>
          <a:prstGeom prst="rightArrow">
            <a:avLst>
              <a:gd name="adj1" fmla="val 50000"/>
              <a:gd name="adj2" fmla="val 5005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eaLnBrk="0" latinLnBrk="0" hangingPunct="0"/>
            <a:endParaRPr kumimoji="0" lang="zh-CN" altLang="en-US"/>
          </a:p>
        </p:txBody>
      </p:sp>
      <p:sp>
        <p:nvSpPr>
          <p:cNvPr id="116" name="矩形 115"/>
          <p:cNvSpPr>
            <a:spLocks noChangeArrowheads="1"/>
          </p:cNvSpPr>
          <p:nvPr/>
        </p:nvSpPr>
        <p:spPr bwMode="auto">
          <a:xfrm>
            <a:off x="6891338" y="3605213"/>
            <a:ext cx="180816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zh-CN">
                <a:solidFill>
                  <a:srgbClr val="FF0000"/>
                </a:solidFill>
              </a:rPr>
              <a:t>AS3 advertise </a:t>
            </a:r>
          </a:p>
          <a:p>
            <a:r>
              <a:rPr lang="en-GB" altLang="zh-CN">
                <a:solidFill>
                  <a:srgbClr val="FF0000"/>
                </a:solidFill>
              </a:rPr>
              <a:t>to AS1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138.16.67/24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 animBg="1"/>
      <p:bldP spid="113" grpId="0"/>
      <p:bldP spid="114" grpId="0" animBg="1"/>
      <p:bldP spid="115" grpId="0" animBg="1"/>
      <p:bldP spid="1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3789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D183FFAE-B815-4263-BD52-3A6B0C6EEB60}" type="slidenum">
              <a:rPr lang="en-US" altLang="ko-KR" smtClean="0"/>
              <a:pPr/>
              <a:t>36</a:t>
            </a:fld>
            <a:endParaRPr lang="en-US" altLang="ko-KR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r>
              <a:rPr lang="en-US" altLang="ko-KR" smtClean="0">
                <a:ea typeface="굴림" charset="-127"/>
              </a:rPr>
              <a:t>Distributing reachability info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413" y="1108075"/>
            <a:ext cx="7772400" cy="3013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dirty="0" smtClean="0">
                <a:ea typeface="굴림" charset="-127"/>
              </a:rPr>
              <a:t>using</a:t>
            </a:r>
            <a:r>
              <a:rPr lang="en-US" altLang="ko-KR" sz="2400" dirty="0" smtClean="0">
                <a:solidFill>
                  <a:srgbClr val="0070C0"/>
                </a:solidFill>
                <a:ea typeface="굴림" charset="-127"/>
              </a:rPr>
              <a:t> </a:t>
            </a:r>
            <a:r>
              <a:rPr lang="en-US" altLang="ko-KR" sz="2400" dirty="0" err="1" smtClean="0">
                <a:solidFill>
                  <a:srgbClr val="0070C0"/>
                </a:solidFill>
                <a:ea typeface="굴림" charset="-127"/>
              </a:rPr>
              <a:t>eBGP</a:t>
            </a:r>
            <a:r>
              <a:rPr lang="en-US" altLang="ko-KR" sz="2400" dirty="0" smtClean="0">
                <a:solidFill>
                  <a:srgbClr val="0070C0"/>
                </a:solidFill>
                <a:ea typeface="굴림" charset="-127"/>
              </a:rPr>
              <a:t> </a:t>
            </a:r>
            <a:r>
              <a:rPr lang="en-US" altLang="ko-KR" sz="2400" dirty="0" smtClean="0">
                <a:ea typeface="굴림" charset="-127"/>
              </a:rPr>
              <a:t>session between 3a and 1c, AS3 </a:t>
            </a:r>
            <a:r>
              <a:rPr lang="en-US" altLang="ko-KR" sz="2400" u="sng" dirty="0" smtClean="0">
                <a:ea typeface="굴림" charset="-127"/>
              </a:rPr>
              <a:t>sends prefix </a:t>
            </a:r>
            <a:r>
              <a:rPr lang="en-US" altLang="ko-KR" sz="2400" u="sng" dirty="0" err="1" smtClean="0">
                <a:ea typeface="굴림" charset="-127"/>
              </a:rPr>
              <a:t>reachability</a:t>
            </a:r>
            <a:r>
              <a:rPr lang="en-US" altLang="ko-KR" sz="2400" u="sng" dirty="0" smtClean="0">
                <a:ea typeface="굴림" charset="-127"/>
              </a:rPr>
              <a:t> info </a:t>
            </a:r>
            <a:r>
              <a:rPr lang="en-US" altLang="ko-KR" sz="2400" dirty="0" smtClean="0">
                <a:ea typeface="굴림" charset="-127"/>
              </a:rPr>
              <a:t>to AS1.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ea typeface="굴림" charset="-127"/>
              </a:rPr>
              <a:t>1c can then use </a:t>
            </a:r>
            <a:r>
              <a:rPr lang="en-US" altLang="ko-KR" sz="2000" dirty="0" err="1" smtClean="0">
                <a:solidFill>
                  <a:srgbClr val="0070C0"/>
                </a:solidFill>
                <a:ea typeface="굴림" charset="-127"/>
              </a:rPr>
              <a:t>iBGP</a:t>
            </a:r>
            <a:r>
              <a:rPr lang="en-US" altLang="ko-KR" sz="2000" dirty="0" smtClean="0">
                <a:ea typeface="굴림" charset="-127"/>
              </a:rPr>
              <a:t> do </a:t>
            </a:r>
            <a:r>
              <a:rPr lang="en-US" altLang="ko-KR" sz="2000" u="sng" dirty="0" smtClean="0">
                <a:ea typeface="굴림" charset="-127"/>
              </a:rPr>
              <a:t>distribute new prefix info </a:t>
            </a:r>
            <a:r>
              <a:rPr lang="en-US" altLang="ko-KR" sz="2000" dirty="0" smtClean="0">
                <a:ea typeface="굴림" charset="-127"/>
              </a:rPr>
              <a:t>to all routers in AS1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ea typeface="굴림" charset="-127"/>
              </a:rPr>
              <a:t>1b can then re-advertise new </a:t>
            </a:r>
            <a:r>
              <a:rPr lang="en-US" altLang="ko-KR" sz="2000" dirty="0" err="1" smtClean="0">
                <a:ea typeface="굴림" charset="-127"/>
              </a:rPr>
              <a:t>reachability</a:t>
            </a:r>
            <a:r>
              <a:rPr lang="en-US" altLang="ko-KR" sz="2000" dirty="0" smtClean="0">
                <a:ea typeface="굴림" charset="-127"/>
              </a:rPr>
              <a:t> info of AS3 to AS2 over 1b-to-2a </a:t>
            </a:r>
            <a:r>
              <a:rPr lang="en-US" altLang="ko-KR" sz="2000" dirty="0" err="1" smtClean="0">
                <a:ea typeface="굴림" charset="-127"/>
              </a:rPr>
              <a:t>eBGP</a:t>
            </a:r>
            <a:r>
              <a:rPr lang="en-US" altLang="ko-KR" sz="2000" dirty="0" smtClean="0">
                <a:ea typeface="굴림" charset="-127"/>
              </a:rPr>
              <a:t> session</a:t>
            </a:r>
          </a:p>
          <a:p>
            <a:pPr>
              <a:lnSpc>
                <a:spcPct val="90000"/>
              </a:lnSpc>
            </a:pPr>
            <a:r>
              <a:rPr lang="en-US" altLang="ko-KR" sz="2400" dirty="0" smtClean="0">
                <a:ea typeface="굴림" charset="-127"/>
              </a:rPr>
              <a:t>when router learns of new prefix, it creates entry for prefix in its forwarding table.</a:t>
            </a:r>
          </a:p>
        </p:txBody>
      </p:sp>
      <p:sp>
        <p:nvSpPr>
          <p:cNvPr id="37894" name="Freeform 107"/>
          <p:cNvSpPr>
            <a:spLocks/>
          </p:cNvSpPr>
          <p:nvPr/>
        </p:nvSpPr>
        <p:spPr bwMode="auto">
          <a:xfrm>
            <a:off x="5248275" y="4511675"/>
            <a:ext cx="2557463" cy="1627188"/>
          </a:xfrm>
          <a:custGeom>
            <a:avLst/>
            <a:gdLst>
              <a:gd name="T0" fmla="*/ 2147483647 w 1162"/>
              <a:gd name="T1" fmla="*/ 2147483647 h 543"/>
              <a:gd name="T2" fmla="*/ 2147483647 w 1162"/>
              <a:gd name="T3" fmla="*/ 2147483647 h 543"/>
              <a:gd name="T4" fmla="*/ 2147483647 w 1162"/>
              <a:gd name="T5" fmla="*/ 2147483647 h 543"/>
              <a:gd name="T6" fmla="*/ 2147483647 w 1162"/>
              <a:gd name="T7" fmla="*/ 2147483647 h 543"/>
              <a:gd name="T8" fmla="*/ 2147483647 w 1162"/>
              <a:gd name="T9" fmla="*/ 2147483647 h 543"/>
              <a:gd name="T10" fmla="*/ 2147483647 w 1162"/>
              <a:gd name="T11" fmla="*/ 2147483647 h 543"/>
              <a:gd name="T12" fmla="*/ 2147483647 w 1162"/>
              <a:gd name="T13" fmla="*/ 2147483647 h 543"/>
              <a:gd name="T14" fmla="*/ 2147483647 w 1162"/>
              <a:gd name="T15" fmla="*/ 2147483647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62"/>
              <a:gd name="T25" fmla="*/ 0 h 543"/>
              <a:gd name="T26" fmla="*/ 1162 w 1162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5" name="Freeform 108"/>
          <p:cNvSpPr>
            <a:spLocks/>
          </p:cNvSpPr>
          <p:nvPr/>
        </p:nvSpPr>
        <p:spPr bwMode="auto">
          <a:xfrm>
            <a:off x="976313" y="4173538"/>
            <a:ext cx="1992312" cy="1612900"/>
          </a:xfrm>
          <a:custGeom>
            <a:avLst/>
            <a:gdLst>
              <a:gd name="T0" fmla="*/ 2147483647 w 1198"/>
              <a:gd name="T1" fmla="*/ 2147483647 h 451"/>
              <a:gd name="T2" fmla="*/ 2147483647 w 1198"/>
              <a:gd name="T3" fmla="*/ 2147483647 h 451"/>
              <a:gd name="T4" fmla="*/ 2147483647 w 1198"/>
              <a:gd name="T5" fmla="*/ 2147483647 h 451"/>
              <a:gd name="T6" fmla="*/ 2147483647 w 1198"/>
              <a:gd name="T7" fmla="*/ 2147483647 h 451"/>
              <a:gd name="T8" fmla="*/ 2147483647 w 1198"/>
              <a:gd name="T9" fmla="*/ 2147483647 h 451"/>
              <a:gd name="T10" fmla="*/ 2147483647 w 1198"/>
              <a:gd name="T11" fmla="*/ 2147483647 h 451"/>
              <a:gd name="T12" fmla="*/ 2147483647 w 1198"/>
              <a:gd name="T13" fmla="*/ 2147483647 h 451"/>
              <a:gd name="T14" fmla="*/ 2147483647 w 1198"/>
              <a:gd name="T15" fmla="*/ 2147483647 h 451"/>
              <a:gd name="T16" fmla="*/ 2147483647 w 1198"/>
              <a:gd name="T17" fmla="*/ 2147483647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98"/>
              <a:gd name="T28" fmla="*/ 0 h 451"/>
              <a:gd name="T29" fmla="*/ 1198 w 1198"/>
              <a:gd name="T30" fmla="*/ 451 h 45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6" name="Freeform 109"/>
          <p:cNvSpPr>
            <a:spLocks/>
          </p:cNvSpPr>
          <p:nvPr/>
        </p:nvSpPr>
        <p:spPr bwMode="auto">
          <a:xfrm>
            <a:off x="2262188" y="5472113"/>
            <a:ext cx="2660650" cy="1122362"/>
          </a:xfrm>
          <a:custGeom>
            <a:avLst/>
            <a:gdLst>
              <a:gd name="T0" fmla="*/ 2147483647 w 1583"/>
              <a:gd name="T1" fmla="*/ 2147483647 h 682"/>
              <a:gd name="T2" fmla="*/ 2147483647 w 1583"/>
              <a:gd name="T3" fmla="*/ 2147483647 h 682"/>
              <a:gd name="T4" fmla="*/ 2147483647 w 1583"/>
              <a:gd name="T5" fmla="*/ 2147483647 h 682"/>
              <a:gd name="T6" fmla="*/ 2147483647 w 1583"/>
              <a:gd name="T7" fmla="*/ 2147483647 h 682"/>
              <a:gd name="T8" fmla="*/ 2147483647 w 1583"/>
              <a:gd name="T9" fmla="*/ 2147483647 h 682"/>
              <a:gd name="T10" fmla="*/ 2147483647 w 1583"/>
              <a:gd name="T11" fmla="*/ 2147483647 h 682"/>
              <a:gd name="T12" fmla="*/ 2147483647 w 1583"/>
              <a:gd name="T13" fmla="*/ 2147483647 h 682"/>
              <a:gd name="T14" fmla="*/ 2147483647 w 1583"/>
              <a:gd name="T15" fmla="*/ 2147483647 h 682"/>
              <a:gd name="T16" fmla="*/ 2147483647 w 1583"/>
              <a:gd name="T17" fmla="*/ 2147483647 h 6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83"/>
              <a:gd name="T28" fmla="*/ 0 h 682"/>
              <a:gd name="T29" fmla="*/ 1583 w 1583"/>
              <a:gd name="T30" fmla="*/ 682 h 68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83" h="682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7" name="Oval 110"/>
          <p:cNvSpPr>
            <a:spLocks noChangeArrowheads="1"/>
          </p:cNvSpPr>
          <p:nvPr/>
        </p:nvSpPr>
        <p:spPr bwMode="auto">
          <a:xfrm>
            <a:off x="1390650" y="5335588"/>
            <a:ext cx="496888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37898" name="Line 111"/>
          <p:cNvSpPr>
            <a:spLocks noChangeShapeType="1"/>
          </p:cNvSpPr>
          <p:nvPr/>
        </p:nvSpPr>
        <p:spPr bwMode="auto">
          <a:xfrm>
            <a:off x="1390650" y="532447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9" name="Line 112"/>
          <p:cNvSpPr>
            <a:spLocks noChangeShapeType="1"/>
          </p:cNvSpPr>
          <p:nvPr/>
        </p:nvSpPr>
        <p:spPr bwMode="auto">
          <a:xfrm>
            <a:off x="1887538" y="532447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0" name="Rectangle 113"/>
          <p:cNvSpPr>
            <a:spLocks noChangeArrowheads="1"/>
          </p:cNvSpPr>
          <p:nvPr/>
        </p:nvSpPr>
        <p:spPr bwMode="auto">
          <a:xfrm>
            <a:off x="1390650" y="5324475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ko-KR" sz="2400">
              <a:latin typeface="Times New Roman"/>
            </a:endParaRPr>
          </a:p>
        </p:txBody>
      </p:sp>
      <p:sp>
        <p:nvSpPr>
          <p:cNvPr id="37901" name="Oval 114"/>
          <p:cNvSpPr>
            <a:spLocks noChangeArrowheads="1"/>
          </p:cNvSpPr>
          <p:nvPr/>
        </p:nvSpPr>
        <p:spPr bwMode="auto">
          <a:xfrm>
            <a:off x="1385888" y="5230813"/>
            <a:ext cx="496887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37902" name="Rectangle 115"/>
          <p:cNvSpPr>
            <a:spLocks noChangeArrowheads="1"/>
          </p:cNvSpPr>
          <p:nvPr/>
        </p:nvSpPr>
        <p:spPr bwMode="auto">
          <a:xfrm>
            <a:off x="1524000" y="5251450"/>
            <a:ext cx="223838" cy="1968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37903" name="Text Box 116"/>
          <p:cNvSpPr txBox="1">
            <a:spLocks noChangeArrowheads="1"/>
          </p:cNvSpPr>
          <p:nvPr/>
        </p:nvSpPr>
        <p:spPr bwMode="auto">
          <a:xfrm>
            <a:off x="1397000" y="5154613"/>
            <a:ext cx="490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en-US" altLang="ko-KR" sz="2000"/>
              <a:t>3b</a:t>
            </a:r>
            <a:endParaRPr kumimoji="0" lang="en-US" altLang="ko-KR" sz="2400">
              <a:latin typeface="Times New Roman"/>
            </a:endParaRPr>
          </a:p>
        </p:txBody>
      </p:sp>
      <p:sp>
        <p:nvSpPr>
          <p:cNvPr id="37904" name="Oval 117"/>
          <p:cNvSpPr>
            <a:spLocks noChangeArrowheads="1"/>
          </p:cNvSpPr>
          <p:nvPr/>
        </p:nvSpPr>
        <p:spPr bwMode="auto">
          <a:xfrm>
            <a:off x="3324225" y="6297613"/>
            <a:ext cx="496888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37905" name="Line 118"/>
          <p:cNvSpPr>
            <a:spLocks noChangeShapeType="1"/>
          </p:cNvSpPr>
          <p:nvPr/>
        </p:nvSpPr>
        <p:spPr bwMode="auto">
          <a:xfrm>
            <a:off x="3324225" y="62865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6" name="Line 119"/>
          <p:cNvSpPr>
            <a:spLocks noChangeShapeType="1"/>
          </p:cNvSpPr>
          <p:nvPr/>
        </p:nvSpPr>
        <p:spPr bwMode="auto">
          <a:xfrm>
            <a:off x="3821113" y="62865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7" name="Rectangle 120"/>
          <p:cNvSpPr>
            <a:spLocks noChangeArrowheads="1"/>
          </p:cNvSpPr>
          <p:nvPr/>
        </p:nvSpPr>
        <p:spPr bwMode="auto">
          <a:xfrm>
            <a:off x="3324225" y="6286500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ko-KR" sz="2400">
              <a:latin typeface="Times New Roman"/>
            </a:endParaRPr>
          </a:p>
        </p:txBody>
      </p:sp>
      <p:sp>
        <p:nvSpPr>
          <p:cNvPr id="37908" name="Oval 121"/>
          <p:cNvSpPr>
            <a:spLocks noChangeArrowheads="1"/>
          </p:cNvSpPr>
          <p:nvPr/>
        </p:nvSpPr>
        <p:spPr bwMode="auto">
          <a:xfrm>
            <a:off x="3319463" y="6192838"/>
            <a:ext cx="496887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grpSp>
        <p:nvGrpSpPr>
          <p:cNvPr id="37909" name="Group 122"/>
          <p:cNvGrpSpPr>
            <a:grpSpLocks/>
          </p:cNvGrpSpPr>
          <p:nvPr/>
        </p:nvGrpSpPr>
        <p:grpSpPr bwMode="auto">
          <a:xfrm>
            <a:off x="3352800" y="6107113"/>
            <a:ext cx="447675" cy="396875"/>
            <a:chOff x="2916" y="2429"/>
            <a:chExt cx="284" cy="250"/>
          </a:xfrm>
        </p:grpSpPr>
        <p:sp>
          <p:nvSpPr>
            <p:cNvPr id="37994" name="Rectangle 123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7995" name="Text Box 124"/>
            <p:cNvSpPr txBox="1">
              <a:spLocks noChangeArrowheads="1"/>
            </p:cNvSpPr>
            <p:nvPr/>
          </p:nvSpPr>
          <p:spPr bwMode="auto">
            <a:xfrm>
              <a:off x="2916" y="2429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 sz="2000"/>
                <a:t>1d</a:t>
              </a:r>
            </a:p>
          </p:txBody>
        </p:sp>
      </p:grpSp>
      <p:sp>
        <p:nvSpPr>
          <p:cNvPr id="37910" name="Oval 125"/>
          <p:cNvSpPr>
            <a:spLocks noChangeArrowheads="1"/>
          </p:cNvSpPr>
          <p:nvPr/>
        </p:nvSpPr>
        <p:spPr bwMode="auto">
          <a:xfrm>
            <a:off x="2281238" y="5126038"/>
            <a:ext cx="496887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37911" name="Line 126"/>
          <p:cNvSpPr>
            <a:spLocks noChangeShapeType="1"/>
          </p:cNvSpPr>
          <p:nvPr/>
        </p:nvSpPr>
        <p:spPr bwMode="auto">
          <a:xfrm>
            <a:off x="2281238" y="511492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2" name="Line 127"/>
          <p:cNvSpPr>
            <a:spLocks noChangeShapeType="1"/>
          </p:cNvSpPr>
          <p:nvPr/>
        </p:nvSpPr>
        <p:spPr bwMode="auto">
          <a:xfrm>
            <a:off x="2778125" y="511492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3" name="Rectangle 128"/>
          <p:cNvSpPr>
            <a:spLocks noChangeArrowheads="1"/>
          </p:cNvSpPr>
          <p:nvPr/>
        </p:nvSpPr>
        <p:spPr bwMode="auto">
          <a:xfrm>
            <a:off x="2281238" y="5114925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ko-KR" sz="2400">
              <a:latin typeface="Times New Roman"/>
            </a:endParaRPr>
          </a:p>
        </p:txBody>
      </p:sp>
      <p:sp>
        <p:nvSpPr>
          <p:cNvPr id="37914" name="Oval 129"/>
          <p:cNvSpPr>
            <a:spLocks noChangeArrowheads="1"/>
          </p:cNvSpPr>
          <p:nvPr/>
        </p:nvSpPr>
        <p:spPr bwMode="auto">
          <a:xfrm>
            <a:off x="2276475" y="5021263"/>
            <a:ext cx="496888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37915" name="Rectangle 130"/>
          <p:cNvSpPr>
            <a:spLocks noChangeArrowheads="1"/>
          </p:cNvSpPr>
          <p:nvPr/>
        </p:nvSpPr>
        <p:spPr bwMode="auto">
          <a:xfrm>
            <a:off x="2414588" y="5041900"/>
            <a:ext cx="225425" cy="1746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37916" name="Text Box 131"/>
          <p:cNvSpPr txBox="1">
            <a:spLocks noChangeArrowheads="1"/>
          </p:cNvSpPr>
          <p:nvPr/>
        </p:nvSpPr>
        <p:spPr bwMode="auto">
          <a:xfrm>
            <a:off x="2297113" y="4945063"/>
            <a:ext cx="469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en-US" altLang="ko-KR" sz="2000"/>
              <a:t>3a</a:t>
            </a:r>
            <a:endParaRPr kumimoji="0" lang="en-US" altLang="ko-KR" sz="2400">
              <a:latin typeface="Times New Roman"/>
            </a:endParaRPr>
          </a:p>
        </p:txBody>
      </p:sp>
      <p:sp>
        <p:nvSpPr>
          <p:cNvPr id="37917" name="Oval 132"/>
          <p:cNvSpPr>
            <a:spLocks noChangeArrowheads="1"/>
          </p:cNvSpPr>
          <p:nvPr/>
        </p:nvSpPr>
        <p:spPr bwMode="auto">
          <a:xfrm>
            <a:off x="3267075" y="5668963"/>
            <a:ext cx="496888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37918" name="Line 133"/>
          <p:cNvSpPr>
            <a:spLocks noChangeShapeType="1"/>
          </p:cNvSpPr>
          <p:nvPr/>
        </p:nvSpPr>
        <p:spPr bwMode="auto">
          <a:xfrm>
            <a:off x="3267075" y="56578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9" name="Line 134"/>
          <p:cNvSpPr>
            <a:spLocks noChangeShapeType="1"/>
          </p:cNvSpPr>
          <p:nvPr/>
        </p:nvSpPr>
        <p:spPr bwMode="auto">
          <a:xfrm>
            <a:off x="3763963" y="56578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0" name="Rectangle 135"/>
          <p:cNvSpPr>
            <a:spLocks noChangeArrowheads="1"/>
          </p:cNvSpPr>
          <p:nvPr/>
        </p:nvSpPr>
        <p:spPr bwMode="auto">
          <a:xfrm>
            <a:off x="3267075" y="5657850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ko-KR" sz="2400">
              <a:latin typeface="Times New Roman"/>
            </a:endParaRPr>
          </a:p>
        </p:txBody>
      </p:sp>
      <p:sp>
        <p:nvSpPr>
          <p:cNvPr id="37921" name="Oval 136"/>
          <p:cNvSpPr>
            <a:spLocks noChangeArrowheads="1"/>
          </p:cNvSpPr>
          <p:nvPr/>
        </p:nvSpPr>
        <p:spPr bwMode="auto">
          <a:xfrm>
            <a:off x="3262313" y="5564188"/>
            <a:ext cx="496887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grpSp>
        <p:nvGrpSpPr>
          <p:cNvPr id="37922" name="Group 137"/>
          <p:cNvGrpSpPr>
            <a:grpSpLocks/>
          </p:cNvGrpSpPr>
          <p:nvPr/>
        </p:nvGrpSpPr>
        <p:grpSpPr bwMode="auto">
          <a:xfrm>
            <a:off x="3300413" y="5478463"/>
            <a:ext cx="428625" cy="396875"/>
            <a:chOff x="2919" y="2429"/>
            <a:chExt cx="277" cy="250"/>
          </a:xfrm>
        </p:grpSpPr>
        <p:sp>
          <p:nvSpPr>
            <p:cNvPr id="37992" name="Rectangle 138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7993" name="Text Box 139"/>
            <p:cNvSpPr txBox="1">
              <a:spLocks noChangeArrowheads="1"/>
            </p:cNvSpPr>
            <p:nvPr/>
          </p:nvSpPr>
          <p:spPr bwMode="auto">
            <a:xfrm>
              <a:off x="2919" y="2429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 sz="2000"/>
                <a:t>1c</a:t>
              </a:r>
            </a:p>
          </p:txBody>
        </p:sp>
      </p:grpSp>
      <p:sp>
        <p:nvSpPr>
          <p:cNvPr id="37923" name="Line 140"/>
          <p:cNvSpPr>
            <a:spLocks noChangeShapeType="1"/>
          </p:cNvSpPr>
          <p:nvPr/>
        </p:nvSpPr>
        <p:spPr bwMode="auto">
          <a:xfrm>
            <a:off x="6116638" y="5370513"/>
            <a:ext cx="488950" cy="152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4" name="Freeform 141"/>
          <p:cNvSpPr>
            <a:spLocks/>
          </p:cNvSpPr>
          <p:nvPr/>
        </p:nvSpPr>
        <p:spPr bwMode="auto">
          <a:xfrm>
            <a:off x="1874838" y="5164138"/>
            <a:ext cx="400050" cy="180975"/>
          </a:xfrm>
          <a:custGeom>
            <a:avLst/>
            <a:gdLst>
              <a:gd name="T0" fmla="*/ 0 w 252"/>
              <a:gd name="T1" fmla="*/ 2147483647 h 114"/>
              <a:gd name="T2" fmla="*/ 2147483647 w 252"/>
              <a:gd name="T3" fmla="*/ 0 h 114"/>
              <a:gd name="T4" fmla="*/ 0 60000 65536"/>
              <a:gd name="T5" fmla="*/ 0 60000 65536"/>
              <a:gd name="T6" fmla="*/ 0 w 252"/>
              <a:gd name="T7" fmla="*/ 0 h 114"/>
              <a:gd name="T8" fmla="*/ 252 w 252"/>
              <a:gd name="T9" fmla="*/ 114 h 1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5" name="Freeform 142"/>
          <p:cNvSpPr>
            <a:spLocks/>
          </p:cNvSpPr>
          <p:nvPr/>
        </p:nvSpPr>
        <p:spPr bwMode="auto">
          <a:xfrm>
            <a:off x="2566988" y="5259388"/>
            <a:ext cx="704850" cy="409575"/>
          </a:xfrm>
          <a:custGeom>
            <a:avLst/>
            <a:gdLst>
              <a:gd name="T0" fmla="*/ 0 w 444"/>
              <a:gd name="T1" fmla="*/ 0 h 258"/>
              <a:gd name="T2" fmla="*/ 2147483647 w 444"/>
              <a:gd name="T3" fmla="*/ 2147483647 h 258"/>
              <a:gd name="T4" fmla="*/ 0 60000 65536"/>
              <a:gd name="T5" fmla="*/ 0 60000 65536"/>
              <a:gd name="T6" fmla="*/ 0 w 444"/>
              <a:gd name="T7" fmla="*/ 0 h 258"/>
              <a:gd name="T8" fmla="*/ 444 w 444"/>
              <a:gd name="T9" fmla="*/ 258 h 2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6" name="Freeform 143"/>
          <p:cNvSpPr>
            <a:spLocks/>
          </p:cNvSpPr>
          <p:nvPr/>
        </p:nvSpPr>
        <p:spPr bwMode="auto">
          <a:xfrm>
            <a:off x="4668838" y="5446713"/>
            <a:ext cx="1038225" cy="666750"/>
          </a:xfrm>
          <a:custGeom>
            <a:avLst/>
            <a:gdLst>
              <a:gd name="T0" fmla="*/ 0 w 654"/>
              <a:gd name="T1" fmla="*/ 2147483647 h 420"/>
              <a:gd name="T2" fmla="*/ 2147483647 w 654"/>
              <a:gd name="T3" fmla="*/ 0 h 420"/>
              <a:gd name="T4" fmla="*/ 0 60000 65536"/>
              <a:gd name="T5" fmla="*/ 0 60000 65536"/>
              <a:gd name="T6" fmla="*/ 0 w 654"/>
              <a:gd name="T7" fmla="*/ 0 h 420"/>
              <a:gd name="T8" fmla="*/ 654 w 654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7" name="Oval 144"/>
          <p:cNvSpPr>
            <a:spLocks noChangeArrowheads="1"/>
          </p:cNvSpPr>
          <p:nvPr/>
        </p:nvSpPr>
        <p:spPr bwMode="auto">
          <a:xfrm>
            <a:off x="5619750" y="5345113"/>
            <a:ext cx="496888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37928" name="Line 145"/>
          <p:cNvSpPr>
            <a:spLocks noChangeShapeType="1"/>
          </p:cNvSpPr>
          <p:nvPr/>
        </p:nvSpPr>
        <p:spPr bwMode="auto">
          <a:xfrm>
            <a:off x="5619750" y="53340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9" name="Line 146"/>
          <p:cNvSpPr>
            <a:spLocks noChangeShapeType="1"/>
          </p:cNvSpPr>
          <p:nvPr/>
        </p:nvSpPr>
        <p:spPr bwMode="auto">
          <a:xfrm>
            <a:off x="6116638" y="53340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30" name="Rectangle 147"/>
          <p:cNvSpPr>
            <a:spLocks noChangeArrowheads="1"/>
          </p:cNvSpPr>
          <p:nvPr/>
        </p:nvSpPr>
        <p:spPr bwMode="auto">
          <a:xfrm>
            <a:off x="5619750" y="5334000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ko-KR" sz="2400">
              <a:latin typeface="Times New Roman"/>
            </a:endParaRPr>
          </a:p>
        </p:txBody>
      </p:sp>
      <p:sp>
        <p:nvSpPr>
          <p:cNvPr id="37931" name="Oval 148"/>
          <p:cNvSpPr>
            <a:spLocks noChangeArrowheads="1"/>
          </p:cNvSpPr>
          <p:nvPr/>
        </p:nvSpPr>
        <p:spPr bwMode="auto">
          <a:xfrm>
            <a:off x="5614988" y="5240338"/>
            <a:ext cx="496887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37932" name="Rectangle 149"/>
          <p:cNvSpPr>
            <a:spLocks noChangeArrowheads="1"/>
          </p:cNvSpPr>
          <p:nvPr/>
        </p:nvSpPr>
        <p:spPr bwMode="auto">
          <a:xfrm>
            <a:off x="5753100" y="5260975"/>
            <a:ext cx="223838" cy="1905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37933" name="Text Box 150"/>
          <p:cNvSpPr txBox="1">
            <a:spLocks noChangeArrowheads="1"/>
          </p:cNvSpPr>
          <p:nvPr/>
        </p:nvSpPr>
        <p:spPr bwMode="auto">
          <a:xfrm>
            <a:off x="5635625" y="5164138"/>
            <a:ext cx="469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en-US" altLang="ko-KR" sz="2000"/>
              <a:t>2a</a:t>
            </a:r>
            <a:endParaRPr kumimoji="0" lang="en-US" altLang="ko-KR" sz="2400">
              <a:latin typeface="Times New Roman"/>
            </a:endParaRPr>
          </a:p>
        </p:txBody>
      </p:sp>
      <p:sp>
        <p:nvSpPr>
          <p:cNvPr id="37934" name="Text Box 151"/>
          <p:cNvSpPr txBox="1">
            <a:spLocks noChangeArrowheads="1"/>
          </p:cNvSpPr>
          <p:nvPr/>
        </p:nvSpPr>
        <p:spPr bwMode="auto">
          <a:xfrm>
            <a:off x="1924050" y="5303838"/>
            <a:ext cx="701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000"/>
              <a:t>AS3</a:t>
            </a:r>
            <a:endParaRPr kumimoji="0" lang="en-US" altLang="ko-KR"/>
          </a:p>
        </p:txBody>
      </p:sp>
      <p:sp>
        <p:nvSpPr>
          <p:cNvPr id="37935" name="Text Box 152"/>
          <p:cNvSpPr txBox="1">
            <a:spLocks noChangeArrowheads="1"/>
          </p:cNvSpPr>
          <p:nvPr/>
        </p:nvSpPr>
        <p:spPr bwMode="auto">
          <a:xfrm>
            <a:off x="2495550" y="6162675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000"/>
              <a:t>AS1</a:t>
            </a:r>
            <a:endParaRPr kumimoji="0" lang="en-US" altLang="ko-KR"/>
          </a:p>
        </p:txBody>
      </p:sp>
      <p:sp>
        <p:nvSpPr>
          <p:cNvPr id="37936" name="Text Box 153"/>
          <p:cNvSpPr txBox="1">
            <a:spLocks noChangeArrowheads="1"/>
          </p:cNvSpPr>
          <p:nvPr/>
        </p:nvSpPr>
        <p:spPr bwMode="auto">
          <a:xfrm>
            <a:off x="6067425" y="5621338"/>
            <a:ext cx="649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AS2</a:t>
            </a:r>
          </a:p>
        </p:txBody>
      </p:sp>
      <p:sp>
        <p:nvSpPr>
          <p:cNvPr id="37937" name="Oval 154"/>
          <p:cNvSpPr>
            <a:spLocks noChangeArrowheads="1"/>
          </p:cNvSpPr>
          <p:nvPr/>
        </p:nvSpPr>
        <p:spPr bwMode="auto">
          <a:xfrm>
            <a:off x="2781300" y="6002338"/>
            <a:ext cx="496888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37938" name="Line 155"/>
          <p:cNvSpPr>
            <a:spLocks noChangeShapeType="1"/>
          </p:cNvSpPr>
          <p:nvPr/>
        </p:nvSpPr>
        <p:spPr bwMode="auto">
          <a:xfrm>
            <a:off x="2781300" y="599122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39" name="Line 156"/>
          <p:cNvSpPr>
            <a:spLocks noChangeShapeType="1"/>
          </p:cNvSpPr>
          <p:nvPr/>
        </p:nvSpPr>
        <p:spPr bwMode="auto">
          <a:xfrm>
            <a:off x="3278188" y="599122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40" name="Rectangle 157"/>
          <p:cNvSpPr>
            <a:spLocks noChangeArrowheads="1"/>
          </p:cNvSpPr>
          <p:nvPr/>
        </p:nvSpPr>
        <p:spPr bwMode="auto">
          <a:xfrm>
            <a:off x="2781300" y="5991225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ko-KR" sz="2400">
              <a:latin typeface="Times New Roman"/>
            </a:endParaRPr>
          </a:p>
        </p:txBody>
      </p:sp>
      <p:sp>
        <p:nvSpPr>
          <p:cNvPr id="37941" name="Oval 158"/>
          <p:cNvSpPr>
            <a:spLocks noChangeArrowheads="1"/>
          </p:cNvSpPr>
          <p:nvPr/>
        </p:nvSpPr>
        <p:spPr bwMode="auto">
          <a:xfrm>
            <a:off x="2776538" y="5903913"/>
            <a:ext cx="496887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37942" name="Rectangle 159"/>
          <p:cNvSpPr>
            <a:spLocks noChangeArrowheads="1"/>
          </p:cNvSpPr>
          <p:nvPr/>
        </p:nvSpPr>
        <p:spPr bwMode="auto">
          <a:xfrm>
            <a:off x="2911475" y="5946775"/>
            <a:ext cx="225425" cy="1524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37943" name="Text Box 160"/>
          <p:cNvSpPr txBox="1">
            <a:spLocks noChangeArrowheads="1"/>
          </p:cNvSpPr>
          <p:nvPr/>
        </p:nvSpPr>
        <p:spPr bwMode="auto">
          <a:xfrm>
            <a:off x="2820988" y="5818188"/>
            <a:ext cx="428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en-US" altLang="ko-KR" sz="2000"/>
              <a:t>1a</a:t>
            </a:r>
            <a:endParaRPr kumimoji="0" lang="en-US" altLang="ko-KR" sz="2400">
              <a:latin typeface="Times New Roman"/>
            </a:endParaRPr>
          </a:p>
        </p:txBody>
      </p:sp>
      <p:grpSp>
        <p:nvGrpSpPr>
          <p:cNvPr id="37944" name="Group 161"/>
          <p:cNvGrpSpPr>
            <a:grpSpLocks/>
          </p:cNvGrpSpPr>
          <p:nvPr/>
        </p:nvGrpSpPr>
        <p:grpSpPr bwMode="auto">
          <a:xfrm>
            <a:off x="6342063" y="4875213"/>
            <a:ext cx="501650" cy="396875"/>
            <a:chOff x="4320" y="1940"/>
            <a:chExt cx="316" cy="250"/>
          </a:xfrm>
        </p:grpSpPr>
        <p:sp>
          <p:nvSpPr>
            <p:cNvPr id="37985" name="Oval 162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7986" name="Line 163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87" name="Line 164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88" name="Rectangle 165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/>
              </a:endParaRPr>
            </a:p>
          </p:txBody>
        </p:sp>
        <p:sp>
          <p:nvSpPr>
            <p:cNvPr id="37989" name="Oval 166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7990" name="Rectangle 167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7991" name="Text Box 168"/>
            <p:cNvSpPr txBox="1">
              <a:spLocks noChangeArrowheads="1"/>
            </p:cNvSpPr>
            <p:nvPr/>
          </p:nvSpPr>
          <p:spPr bwMode="auto">
            <a:xfrm>
              <a:off x="4333" y="1940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 sz="2000"/>
                <a:t>2c</a:t>
              </a:r>
              <a:endParaRPr kumimoji="0" lang="en-US" altLang="ko-KR" sz="2400">
                <a:latin typeface="Times New Roman"/>
              </a:endParaRPr>
            </a:p>
          </p:txBody>
        </p:sp>
      </p:grpSp>
      <p:grpSp>
        <p:nvGrpSpPr>
          <p:cNvPr id="37945" name="Group 169"/>
          <p:cNvGrpSpPr>
            <a:grpSpLocks/>
          </p:cNvGrpSpPr>
          <p:nvPr/>
        </p:nvGrpSpPr>
        <p:grpSpPr bwMode="auto">
          <a:xfrm>
            <a:off x="6605588" y="5335588"/>
            <a:ext cx="501650" cy="396875"/>
            <a:chOff x="4596" y="2162"/>
            <a:chExt cx="316" cy="250"/>
          </a:xfrm>
        </p:grpSpPr>
        <p:sp>
          <p:nvSpPr>
            <p:cNvPr id="37978" name="Oval 170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7979" name="Line 171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80" name="Line 172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81" name="Rectangle 173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/>
              </a:endParaRPr>
            </a:p>
          </p:txBody>
        </p:sp>
        <p:sp>
          <p:nvSpPr>
            <p:cNvPr id="37982" name="Oval 174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7983" name="Rectangle 175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7984" name="Text Box 176"/>
            <p:cNvSpPr txBox="1">
              <a:spLocks noChangeArrowheads="1"/>
            </p:cNvSpPr>
            <p:nvPr/>
          </p:nvSpPr>
          <p:spPr bwMode="auto">
            <a:xfrm>
              <a:off x="4603" y="2162"/>
              <a:ext cx="3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 sz="2000"/>
                <a:t>2b</a:t>
              </a:r>
              <a:endParaRPr kumimoji="0" lang="en-US" altLang="ko-KR" sz="2400">
                <a:latin typeface="Times New Roman"/>
              </a:endParaRPr>
            </a:p>
          </p:txBody>
        </p:sp>
      </p:grpSp>
      <p:grpSp>
        <p:nvGrpSpPr>
          <p:cNvPr id="37946" name="Group 177"/>
          <p:cNvGrpSpPr>
            <a:grpSpLocks/>
          </p:cNvGrpSpPr>
          <p:nvPr/>
        </p:nvGrpSpPr>
        <p:grpSpPr bwMode="auto">
          <a:xfrm>
            <a:off x="4176713" y="5922963"/>
            <a:ext cx="501650" cy="396875"/>
            <a:chOff x="2016" y="1980"/>
            <a:chExt cx="316" cy="250"/>
          </a:xfrm>
        </p:grpSpPr>
        <p:sp>
          <p:nvSpPr>
            <p:cNvPr id="37970" name="Oval 178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7971" name="Line 179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72" name="Line 180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73" name="Rectangle 181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/>
              </a:endParaRPr>
            </a:p>
          </p:txBody>
        </p:sp>
        <p:sp>
          <p:nvSpPr>
            <p:cNvPr id="37974" name="Oval 182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grpSp>
          <p:nvGrpSpPr>
            <p:cNvPr id="37975" name="Group 183"/>
            <p:cNvGrpSpPr>
              <a:grpSpLocks/>
            </p:cNvGrpSpPr>
            <p:nvPr/>
          </p:nvGrpSpPr>
          <p:grpSpPr bwMode="auto">
            <a:xfrm>
              <a:off x="2034" y="1980"/>
              <a:ext cx="283" cy="250"/>
              <a:chOff x="2914" y="2429"/>
              <a:chExt cx="288" cy="250"/>
            </a:xfrm>
          </p:grpSpPr>
          <p:sp>
            <p:nvSpPr>
              <p:cNvPr id="37976" name="Rectangle 18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7977" name="Text Box 185"/>
              <p:cNvSpPr txBox="1">
                <a:spLocks noChangeArrowheads="1"/>
              </p:cNvSpPr>
              <p:nvPr/>
            </p:nvSpPr>
            <p:spPr bwMode="auto">
              <a:xfrm>
                <a:off x="2914" y="2429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000"/>
                  <a:t>1b</a:t>
                </a:r>
                <a:endParaRPr kumimoji="0" lang="en-US" altLang="ko-KR" sz="2400">
                  <a:latin typeface="Times New Roman"/>
                </a:endParaRPr>
              </a:p>
            </p:txBody>
          </p:sp>
        </p:grpSp>
      </p:grpSp>
      <p:grpSp>
        <p:nvGrpSpPr>
          <p:cNvPr id="37947" name="Group 186"/>
          <p:cNvGrpSpPr>
            <a:grpSpLocks/>
          </p:cNvGrpSpPr>
          <p:nvPr/>
        </p:nvGrpSpPr>
        <p:grpSpPr bwMode="auto">
          <a:xfrm>
            <a:off x="1655763" y="4578350"/>
            <a:ext cx="501650" cy="396875"/>
            <a:chOff x="2016" y="1980"/>
            <a:chExt cx="316" cy="250"/>
          </a:xfrm>
        </p:grpSpPr>
        <p:sp>
          <p:nvSpPr>
            <p:cNvPr id="37962" name="Oval 187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7963" name="Line 188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4" name="Line 189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5" name="Rectangle 190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/>
              </a:endParaRPr>
            </a:p>
          </p:txBody>
        </p:sp>
        <p:sp>
          <p:nvSpPr>
            <p:cNvPr id="37966" name="Oval 191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grpSp>
          <p:nvGrpSpPr>
            <p:cNvPr id="37967" name="Group 192"/>
            <p:cNvGrpSpPr>
              <a:grpSpLocks/>
            </p:cNvGrpSpPr>
            <p:nvPr/>
          </p:nvGrpSpPr>
          <p:grpSpPr bwMode="auto">
            <a:xfrm>
              <a:off x="2027" y="1980"/>
              <a:ext cx="296" cy="250"/>
              <a:chOff x="2907" y="2429"/>
              <a:chExt cx="301" cy="250"/>
            </a:xfrm>
          </p:grpSpPr>
          <p:sp>
            <p:nvSpPr>
              <p:cNvPr id="37968" name="Rectangle 19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7969" name="Text Box 194"/>
              <p:cNvSpPr txBox="1">
                <a:spLocks noChangeArrowheads="1"/>
              </p:cNvSpPr>
              <p:nvPr/>
            </p:nvSpPr>
            <p:spPr bwMode="auto">
              <a:xfrm>
                <a:off x="2907" y="2429"/>
                <a:ext cx="30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000"/>
                  <a:t>3c</a:t>
                </a:r>
                <a:endParaRPr kumimoji="0" lang="en-US" altLang="ko-KR" sz="2400">
                  <a:latin typeface="Times New Roman"/>
                </a:endParaRPr>
              </a:p>
            </p:txBody>
          </p:sp>
        </p:grpSp>
      </p:grpSp>
      <p:sp>
        <p:nvSpPr>
          <p:cNvPr id="37948" name="Line 195"/>
          <p:cNvSpPr>
            <a:spLocks noChangeShapeType="1"/>
          </p:cNvSpPr>
          <p:nvPr/>
        </p:nvSpPr>
        <p:spPr bwMode="auto">
          <a:xfrm flipH="1">
            <a:off x="3154363" y="5751513"/>
            <a:ext cx="147637" cy="1619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49" name="Line 196"/>
          <p:cNvSpPr>
            <a:spLocks noChangeShapeType="1"/>
          </p:cNvSpPr>
          <p:nvPr/>
        </p:nvSpPr>
        <p:spPr bwMode="auto">
          <a:xfrm>
            <a:off x="3557588" y="5791200"/>
            <a:ext cx="0" cy="3905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50" name="Line 197"/>
          <p:cNvSpPr>
            <a:spLocks noChangeShapeType="1"/>
          </p:cNvSpPr>
          <p:nvPr/>
        </p:nvSpPr>
        <p:spPr bwMode="auto">
          <a:xfrm>
            <a:off x="3719513" y="5738813"/>
            <a:ext cx="496887" cy="33496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51" name="Line 198"/>
          <p:cNvSpPr>
            <a:spLocks noChangeShapeType="1"/>
          </p:cNvSpPr>
          <p:nvPr/>
        </p:nvSpPr>
        <p:spPr bwMode="auto">
          <a:xfrm flipH="1">
            <a:off x="3840163" y="6196013"/>
            <a:ext cx="376237" cy="1206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52" name="Line 199"/>
          <p:cNvSpPr>
            <a:spLocks noChangeShapeType="1"/>
          </p:cNvSpPr>
          <p:nvPr/>
        </p:nvSpPr>
        <p:spPr bwMode="auto">
          <a:xfrm flipH="1" flipV="1">
            <a:off x="3262313" y="6019800"/>
            <a:ext cx="901700" cy="80963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53" name="Line 200"/>
          <p:cNvSpPr>
            <a:spLocks noChangeShapeType="1"/>
          </p:cNvSpPr>
          <p:nvPr/>
        </p:nvSpPr>
        <p:spPr bwMode="auto">
          <a:xfrm flipV="1">
            <a:off x="6032500" y="5105400"/>
            <a:ext cx="349250" cy="13493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54" name="Line 201"/>
          <p:cNvSpPr>
            <a:spLocks noChangeShapeType="1"/>
          </p:cNvSpPr>
          <p:nvPr/>
        </p:nvSpPr>
        <p:spPr bwMode="auto">
          <a:xfrm>
            <a:off x="3167063" y="4637088"/>
            <a:ext cx="766762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55" name="Line 202"/>
          <p:cNvSpPr>
            <a:spLocks noChangeShapeType="1"/>
          </p:cNvSpPr>
          <p:nvPr/>
        </p:nvSpPr>
        <p:spPr bwMode="auto">
          <a:xfrm>
            <a:off x="3186113" y="4951413"/>
            <a:ext cx="766762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56" name="Text Box 203"/>
          <p:cNvSpPr txBox="1">
            <a:spLocks noChangeArrowheads="1"/>
          </p:cNvSpPr>
          <p:nvPr/>
        </p:nvSpPr>
        <p:spPr bwMode="auto">
          <a:xfrm>
            <a:off x="4016375" y="4422775"/>
            <a:ext cx="1254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sz="1400"/>
              <a:t>eBGP session</a:t>
            </a:r>
          </a:p>
        </p:txBody>
      </p:sp>
      <p:sp>
        <p:nvSpPr>
          <p:cNvPr id="37957" name="Text Box 204"/>
          <p:cNvSpPr txBox="1">
            <a:spLocks noChangeArrowheads="1"/>
          </p:cNvSpPr>
          <p:nvPr/>
        </p:nvSpPr>
        <p:spPr bwMode="auto">
          <a:xfrm>
            <a:off x="4043363" y="4772025"/>
            <a:ext cx="1206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sz="1400"/>
              <a:t>iBGP session</a:t>
            </a:r>
          </a:p>
        </p:txBody>
      </p:sp>
      <p:sp>
        <p:nvSpPr>
          <p:cNvPr id="37958" name="Line 205"/>
          <p:cNvSpPr>
            <a:spLocks noChangeShapeType="1"/>
          </p:cNvSpPr>
          <p:nvPr/>
        </p:nvSpPr>
        <p:spPr bwMode="auto">
          <a:xfrm flipH="1" flipV="1">
            <a:off x="2079625" y="4864100"/>
            <a:ext cx="241300" cy="1746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59" name="Line 206"/>
          <p:cNvSpPr>
            <a:spLocks noChangeShapeType="1"/>
          </p:cNvSpPr>
          <p:nvPr/>
        </p:nvSpPr>
        <p:spPr bwMode="auto">
          <a:xfrm flipH="1">
            <a:off x="1649413" y="4891088"/>
            <a:ext cx="147637" cy="37623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60" name="Line 207"/>
          <p:cNvSpPr>
            <a:spLocks noChangeShapeType="1"/>
          </p:cNvSpPr>
          <p:nvPr/>
        </p:nvSpPr>
        <p:spPr bwMode="auto">
          <a:xfrm>
            <a:off x="6731000" y="5173663"/>
            <a:ext cx="68263" cy="2286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61" name="Line 208"/>
          <p:cNvSpPr>
            <a:spLocks noChangeShapeType="1"/>
          </p:cNvSpPr>
          <p:nvPr/>
        </p:nvSpPr>
        <p:spPr bwMode="auto">
          <a:xfrm>
            <a:off x="3168650" y="6100763"/>
            <a:ext cx="201613" cy="13493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Purpose of eBGP</a:t>
            </a:r>
            <a:endParaRPr lang="zh-CN" altLang="en-US" smtClean="0">
              <a:ea typeface="宋体" charset="-122"/>
            </a:endParaRPr>
          </a:p>
        </p:txBody>
      </p:sp>
      <p:graphicFrame>
        <p:nvGraphicFramePr>
          <p:cNvPr id="117" name="内容占位符 116"/>
          <p:cNvGraphicFramePr>
            <a:graphicFrameLocks noGrp="1"/>
          </p:cNvGraphicFramePr>
          <p:nvPr>
            <p:ph idx="1"/>
          </p:nvPr>
        </p:nvGraphicFramePr>
        <p:xfrm>
          <a:off x="3627438" y="4975225"/>
          <a:ext cx="2122256" cy="626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128"/>
                <a:gridCol w="1061128"/>
              </a:tblGrid>
              <a:tr h="321553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Dest</a:t>
                      </a:r>
                      <a:r>
                        <a:rPr lang="en-US" altLang="zh-CN" sz="1400" dirty="0" smtClean="0"/>
                        <a:t>.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Next hop</a:t>
                      </a:r>
                      <a:endParaRPr lang="zh-CN" altLang="en-US" sz="1400" dirty="0"/>
                    </a:p>
                  </a:txBody>
                  <a:tcPr/>
                </a:tc>
              </a:tr>
              <a:tr h="18914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2a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926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38927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4-</a:t>
            </a:r>
            <a:fld id="{92DFF54A-3E1B-48AA-AFD4-3496F7FB2674}" type="slidenum">
              <a:rPr lang="en-US" altLang="ko-KR" smtClean="0"/>
              <a:pPr/>
              <a:t>37</a:t>
            </a:fld>
            <a:endParaRPr lang="en-US" altLang="ko-KR" smtClean="0"/>
          </a:p>
        </p:txBody>
      </p:sp>
      <p:sp>
        <p:nvSpPr>
          <p:cNvPr id="38928" name="Line 201"/>
          <p:cNvSpPr>
            <a:spLocks noChangeShapeType="1"/>
          </p:cNvSpPr>
          <p:nvPr/>
        </p:nvSpPr>
        <p:spPr bwMode="auto">
          <a:xfrm>
            <a:off x="6805613" y="4344988"/>
            <a:ext cx="766762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9" name="Line 202"/>
          <p:cNvSpPr>
            <a:spLocks noChangeShapeType="1"/>
          </p:cNvSpPr>
          <p:nvPr/>
        </p:nvSpPr>
        <p:spPr bwMode="auto">
          <a:xfrm>
            <a:off x="6824663" y="4659313"/>
            <a:ext cx="766762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30" name="Text Box 203"/>
          <p:cNvSpPr txBox="1">
            <a:spLocks noChangeArrowheads="1"/>
          </p:cNvSpPr>
          <p:nvPr/>
        </p:nvSpPr>
        <p:spPr bwMode="auto">
          <a:xfrm>
            <a:off x="7654925" y="4130675"/>
            <a:ext cx="1254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sz="1400"/>
              <a:t>eBGP session</a:t>
            </a:r>
          </a:p>
        </p:txBody>
      </p:sp>
      <p:sp>
        <p:nvSpPr>
          <p:cNvPr id="38931" name="Text Box 204"/>
          <p:cNvSpPr txBox="1">
            <a:spLocks noChangeArrowheads="1"/>
          </p:cNvSpPr>
          <p:nvPr/>
        </p:nvSpPr>
        <p:spPr bwMode="auto">
          <a:xfrm>
            <a:off x="7681913" y="4479925"/>
            <a:ext cx="1206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sz="1400"/>
              <a:t>iBGP session</a:t>
            </a:r>
          </a:p>
        </p:txBody>
      </p:sp>
      <p:grpSp>
        <p:nvGrpSpPr>
          <p:cNvPr id="38932" name="组合 117"/>
          <p:cNvGrpSpPr>
            <a:grpSpLocks/>
          </p:cNvGrpSpPr>
          <p:nvPr/>
        </p:nvGrpSpPr>
        <p:grpSpPr bwMode="auto">
          <a:xfrm>
            <a:off x="198438" y="2481263"/>
            <a:ext cx="6829425" cy="2420937"/>
            <a:chOff x="198073" y="817378"/>
            <a:chExt cx="6829425" cy="2420937"/>
          </a:xfrm>
        </p:grpSpPr>
        <p:sp>
          <p:nvSpPr>
            <p:cNvPr id="38935" name="Freeform 107"/>
            <p:cNvSpPr>
              <a:spLocks/>
            </p:cNvSpPr>
            <p:nvPr/>
          </p:nvSpPr>
          <p:spPr bwMode="auto">
            <a:xfrm>
              <a:off x="4470035" y="1155515"/>
              <a:ext cx="2557463" cy="1627188"/>
            </a:xfrm>
            <a:custGeom>
              <a:avLst/>
              <a:gdLst>
                <a:gd name="T0" fmla="*/ 2147483647 w 1162"/>
                <a:gd name="T1" fmla="*/ 2147483647 h 543"/>
                <a:gd name="T2" fmla="*/ 2147483647 w 1162"/>
                <a:gd name="T3" fmla="*/ 2147483647 h 543"/>
                <a:gd name="T4" fmla="*/ 2147483647 w 1162"/>
                <a:gd name="T5" fmla="*/ 2147483647 h 543"/>
                <a:gd name="T6" fmla="*/ 2147483647 w 1162"/>
                <a:gd name="T7" fmla="*/ 2147483647 h 543"/>
                <a:gd name="T8" fmla="*/ 2147483647 w 1162"/>
                <a:gd name="T9" fmla="*/ 2147483647 h 543"/>
                <a:gd name="T10" fmla="*/ 2147483647 w 1162"/>
                <a:gd name="T11" fmla="*/ 2147483647 h 543"/>
                <a:gd name="T12" fmla="*/ 2147483647 w 1162"/>
                <a:gd name="T13" fmla="*/ 2147483647 h 543"/>
                <a:gd name="T14" fmla="*/ 2147483647 w 1162"/>
                <a:gd name="T15" fmla="*/ 2147483647 h 5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62"/>
                <a:gd name="T25" fmla="*/ 0 h 543"/>
                <a:gd name="T26" fmla="*/ 1162 w 1162"/>
                <a:gd name="T27" fmla="*/ 543 h 5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62" h="543">
                  <a:moveTo>
                    <a:pt x="56" y="162"/>
                  </a:moveTo>
                  <a:cubicBezTo>
                    <a:pt x="115" y="100"/>
                    <a:pt x="221" y="28"/>
                    <a:pt x="368" y="14"/>
                  </a:cubicBezTo>
                  <a:cubicBezTo>
                    <a:pt x="515" y="0"/>
                    <a:pt x="811" y="42"/>
                    <a:pt x="940" y="79"/>
                  </a:cubicBezTo>
                  <a:cubicBezTo>
                    <a:pt x="1069" y="116"/>
                    <a:pt x="1126" y="177"/>
                    <a:pt x="1144" y="239"/>
                  </a:cubicBezTo>
                  <a:cubicBezTo>
                    <a:pt x="1162" y="301"/>
                    <a:pt x="1141" y="401"/>
                    <a:pt x="1048" y="451"/>
                  </a:cubicBezTo>
                  <a:cubicBezTo>
                    <a:pt x="955" y="501"/>
                    <a:pt x="746" y="543"/>
                    <a:pt x="586" y="541"/>
                  </a:cubicBezTo>
                  <a:cubicBezTo>
                    <a:pt x="426" y="539"/>
                    <a:pt x="176" y="502"/>
                    <a:pt x="88" y="439"/>
                  </a:cubicBezTo>
                  <a:cubicBezTo>
                    <a:pt x="0" y="376"/>
                    <a:pt x="63" y="220"/>
                    <a:pt x="56" y="162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6" name="Freeform 108"/>
            <p:cNvSpPr>
              <a:spLocks/>
            </p:cNvSpPr>
            <p:nvPr/>
          </p:nvSpPr>
          <p:spPr bwMode="auto">
            <a:xfrm>
              <a:off x="198073" y="817378"/>
              <a:ext cx="1992312" cy="1612900"/>
            </a:xfrm>
            <a:custGeom>
              <a:avLst/>
              <a:gdLst>
                <a:gd name="T0" fmla="*/ 2147483647 w 1198"/>
                <a:gd name="T1" fmla="*/ 2147483647 h 451"/>
                <a:gd name="T2" fmla="*/ 2147483647 w 1198"/>
                <a:gd name="T3" fmla="*/ 2147483647 h 451"/>
                <a:gd name="T4" fmla="*/ 2147483647 w 1198"/>
                <a:gd name="T5" fmla="*/ 2147483647 h 451"/>
                <a:gd name="T6" fmla="*/ 2147483647 w 1198"/>
                <a:gd name="T7" fmla="*/ 2147483647 h 451"/>
                <a:gd name="T8" fmla="*/ 2147483647 w 1198"/>
                <a:gd name="T9" fmla="*/ 2147483647 h 451"/>
                <a:gd name="T10" fmla="*/ 2147483647 w 1198"/>
                <a:gd name="T11" fmla="*/ 2147483647 h 451"/>
                <a:gd name="T12" fmla="*/ 2147483647 w 1198"/>
                <a:gd name="T13" fmla="*/ 2147483647 h 451"/>
                <a:gd name="T14" fmla="*/ 2147483647 w 1198"/>
                <a:gd name="T15" fmla="*/ 2147483647 h 451"/>
                <a:gd name="T16" fmla="*/ 2147483647 w 1198"/>
                <a:gd name="T17" fmla="*/ 2147483647 h 4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98"/>
                <a:gd name="T28" fmla="*/ 0 h 451"/>
                <a:gd name="T29" fmla="*/ 1198 w 1198"/>
                <a:gd name="T30" fmla="*/ 451 h 4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98" h="451">
                  <a:moveTo>
                    <a:pt x="88" y="181"/>
                  </a:moveTo>
                  <a:cubicBezTo>
                    <a:pt x="159" y="143"/>
                    <a:pt x="120" y="111"/>
                    <a:pt x="180" y="89"/>
                  </a:cubicBezTo>
                  <a:cubicBezTo>
                    <a:pt x="240" y="67"/>
                    <a:pt x="313" y="60"/>
                    <a:pt x="448" y="49"/>
                  </a:cubicBezTo>
                  <a:cubicBezTo>
                    <a:pt x="583" y="38"/>
                    <a:pt x="866" y="0"/>
                    <a:pt x="988" y="25"/>
                  </a:cubicBezTo>
                  <a:cubicBezTo>
                    <a:pt x="1110" y="50"/>
                    <a:pt x="1198" y="132"/>
                    <a:pt x="1181" y="197"/>
                  </a:cubicBezTo>
                  <a:cubicBezTo>
                    <a:pt x="1164" y="262"/>
                    <a:pt x="1034" y="375"/>
                    <a:pt x="889" y="413"/>
                  </a:cubicBezTo>
                  <a:cubicBezTo>
                    <a:pt x="744" y="451"/>
                    <a:pt x="449" y="438"/>
                    <a:pt x="307" y="425"/>
                  </a:cubicBezTo>
                  <a:cubicBezTo>
                    <a:pt x="165" y="412"/>
                    <a:pt x="72" y="378"/>
                    <a:pt x="36" y="337"/>
                  </a:cubicBezTo>
                  <a:cubicBezTo>
                    <a:pt x="0" y="296"/>
                    <a:pt x="77" y="213"/>
                    <a:pt x="88" y="181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7" name="Freeform 109"/>
            <p:cNvSpPr>
              <a:spLocks/>
            </p:cNvSpPr>
            <p:nvPr/>
          </p:nvSpPr>
          <p:spPr bwMode="auto">
            <a:xfrm>
              <a:off x="1483948" y="2115953"/>
              <a:ext cx="2660650" cy="1122362"/>
            </a:xfrm>
            <a:custGeom>
              <a:avLst/>
              <a:gdLst>
                <a:gd name="T0" fmla="*/ 2147483647 w 1583"/>
                <a:gd name="T1" fmla="*/ 2147483647 h 682"/>
                <a:gd name="T2" fmla="*/ 2147483647 w 1583"/>
                <a:gd name="T3" fmla="*/ 2147483647 h 682"/>
                <a:gd name="T4" fmla="*/ 2147483647 w 1583"/>
                <a:gd name="T5" fmla="*/ 2147483647 h 682"/>
                <a:gd name="T6" fmla="*/ 2147483647 w 1583"/>
                <a:gd name="T7" fmla="*/ 2147483647 h 682"/>
                <a:gd name="T8" fmla="*/ 2147483647 w 1583"/>
                <a:gd name="T9" fmla="*/ 2147483647 h 682"/>
                <a:gd name="T10" fmla="*/ 2147483647 w 1583"/>
                <a:gd name="T11" fmla="*/ 2147483647 h 682"/>
                <a:gd name="T12" fmla="*/ 2147483647 w 1583"/>
                <a:gd name="T13" fmla="*/ 2147483647 h 682"/>
                <a:gd name="T14" fmla="*/ 2147483647 w 1583"/>
                <a:gd name="T15" fmla="*/ 2147483647 h 682"/>
                <a:gd name="T16" fmla="*/ 2147483647 w 1583"/>
                <a:gd name="T17" fmla="*/ 2147483647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3"/>
                <a:gd name="T28" fmla="*/ 0 h 682"/>
                <a:gd name="T29" fmla="*/ 1583 w 1583"/>
                <a:gd name="T30" fmla="*/ 682 h 6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8" name="Oval 110"/>
            <p:cNvSpPr>
              <a:spLocks noChangeArrowheads="1"/>
            </p:cNvSpPr>
            <p:nvPr/>
          </p:nvSpPr>
          <p:spPr bwMode="auto">
            <a:xfrm>
              <a:off x="612410" y="1979428"/>
              <a:ext cx="496888" cy="12858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8939" name="Line 111"/>
            <p:cNvSpPr>
              <a:spLocks noChangeShapeType="1"/>
            </p:cNvSpPr>
            <p:nvPr/>
          </p:nvSpPr>
          <p:spPr bwMode="auto">
            <a:xfrm>
              <a:off x="612410" y="196831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0" name="Line 112"/>
            <p:cNvSpPr>
              <a:spLocks noChangeShapeType="1"/>
            </p:cNvSpPr>
            <p:nvPr/>
          </p:nvSpPr>
          <p:spPr bwMode="auto">
            <a:xfrm>
              <a:off x="1109298" y="196831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1" name="Rectangle 113"/>
            <p:cNvSpPr>
              <a:spLocks noChangeArrowheads="1"/>
            </p:cNvSpPr>
            <p:nvPr/>
          </p:nvSpPr>
          <p:spPr bwMode="auto">
            <a:xfrm>
              <a:off x="612410" y="196831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/>
              </a:endParaRPr>
            </a:p>
          </p:txBody>
        </p:sp>
        <p:sp>
          <p:nvSpPr>
            <p:cNvPr id="38942" name="Oval 114"/>
            <p:cNvSpPr>
              <a:spLocks noChangeArrowheads="1"/>
            </p:cNvSpPr>
            <p:nvPr/>
          </p:nvSpPr>
          <p:spPr bwMode="auto">
            <a:xfrm>
              <a:off x="607648" y="1874653"/>
              <a:ext cx="496887" cy="15081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8943" name="Rectangle 115"/>
            <p:cNvSpPr>
              <a:spLocks noChangeArrowheads="1"/>
            </p:cNvSpPr>
            <p:nvPr/>
          </p:nvSpPr>
          <p:spPr bwMode="auto">
            <a:xfrm>
              <a:off x="745760" y="1895290"/>
              <a:ext cx="223838" cy="1968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8944" name="Text Box 116"/>
            <p:cNvSpPr txBox="1">
              <a:spLocks noChangeArrowheads="1"/>
            </p:cNvSpPr>
            <p:nvPr/>
          </p:nvSpPr>
          <p:spPr bwMode="auto">
            <a:xfrm>
              <a:off x="618760" y="1798453"/>
              <a:ext cx="4905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 sz="2000"/>
                <a:t>3b</a:t>
              </a:r>
              <a:endParaRPr kumimoji="0" lang="en-US" altLang="ko-KR" sz="2400">
                <a:latin typeface="Times New Roman"/>
              </a:endParaRPr>
            </a:p>
          </p:txBody>
        </p:sp>
        <p:sp>
          <p:nvSpPr>
            <p:cNvPr id="38945" name="Oval 117"/>
            <p:cNvSpPr>
              <a:spLocks noChangeArrowheads="1"/>
            </p:cNvSpPr>
            <p:nvPr/>
          </p:nvSpPr>
          <p:spPr bwMode="auto">
            <a:xfrm>
              <a:off x="2545985" y="2941453"/>
              <a:ext cx="496888" cy="12858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8946" name="Line 118"/>
            <p:cNvSpPr>
              <a:spLocks noChangeShapeType="1"/>
            </p:cNvSpPr>
            <p:nvPr/>
          </p:nvSpPr>
          <p:spPr bwMode="auto">
            <a:xfrm>
              <a:off x="2545985" y="293034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7" name="Line 119"/>
            <p:cNvSpPr>
              <a:spLocks noChangeShapeType="1"/>
            </p:cNvSpPr>
            <p:nvPr/>
          </p:nvSpPr>
          <p:spPr bwMode="auto">
            <a:xfrm>
              <a:off x="3042873" y="293034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8" name="Rectangle 120"/>
            <p:cNvSpPr>
              <a:spLocks noChangeArrowheads="1"/>
            </p:cNvSpPr>
            <p:nvPr/>
          </p:nvSpPr>
          <p:spPr bwMode="auto">
            <a:xfrm>
              <a:off x="2545985" y="293034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/>
              </a:endParaRPr>
            </a:p>
          </p:txBody>
        </p:sp>
        <p:sp>
          <p:nvSpPr>
            <p:cNvPr id="38949" name="Oval 121"/>
            <p:cNvSpPr>
              <a:spLocks noChangeArrowheads="1"/>
            </p:cNvSpPr>
            <p:nvPr/>
          </p:nvSpPr>
          <p:spPr bwMode="auto">
            <a:xfrm>
              <a:off x="2541223" y="2836678"/>
              <a:ext cx="496887" cy="15081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grpSp>
          <p:nvGrpSpPr>
            <p:cNvPr id="38950" name="Group 122"/>
            <p:cNvGrpSpPr>
              <a:grpSpLocks/>
            </p:cNvGrpSpPr>
            <p:nvPr/>
          </p:nvGrpSpPr>
          <p:grpSpPr bwMode="auto">
            <a:xfrm>
              <a:off x="2574560" y="2750953"/>
              <a:ext cx="447675" cy="396875"/>
              <a:chOff x="2916" y="2429"/>
              <a:chExt cx="284" cy="250"/>
            </a:xfrm>
          </p:grpSpPr>
          <p:sp>
            <p:nvSpPr>
              <p:cNvPr id="39036" name="Rectangle 12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9037" name="Text Box 124"/>
              <p:cNvSpPr txBox="1">
                <a:spLocks noChangeArrowheads="1"/>
              </p:cNvSpPr>
              <p:nvPr/>
            </p:nvSpPr>
            <p:spPr bwMode="auto">
              <a:xfrm>
                <a:off x="2916" y="2429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000"/>
                  <a:t>1d</a:t>
                </a:r>
              </a:p>
            </p:txBody>
          </p:sp>
        </p:grpSp>
        <p:sp>
          <p:nvSpPr>
            <p:cNvPr id="38951" name="Oval 125"/>
            <p:cNvSpPr>
              <a:spLocks noChangeArrowheads="1"/>
            </p:cNvSpPr>
            <p:nvPr/>
          </p:nvSpPr>
          <p:spPr bwMode="auto">
            <a:xfrm>
              <a:off x="1502998" y="1769878"/>
              <a:ext cx="496887" cy="12858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8952" name="Line 126"/>
            <p:cNvSpPr>
              <a:spLocks noChangeShapeType="1"/>
            </p:cNvSpPr>
            <p:nvPr/>
          </p:nvSpPr>
          <p:spPr bwMode="auto">
            <a:xfrm>
              <a:off x="1502998" y="175876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3" name="Line 127"/>
            <p:cNvSpPr>
              <a:spLocks noChangeShapeType="1"/>
            </p:cNvSpPr>
            <p:nvPr/>
          </p:nvSpPr>
          <p:spPr bwMode="auto">
            <a:xfrm>
              <a:off x="1999885" y="175876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4" name="Rectangle 128"/>
            <p:cNvSpPr>
              <a:spLocks noChangeArrowheads="1"/>
            </p:cNvSpPr>
            <p:nvPr/>
          </p:nvSpPr>
          <p:spPr bwMode="auto">
            <a:xfrm>
              <a:off x="1502998" y="175876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/>
              </a:endParaRPr>
            </a:p>
          </p:txBody>
        </p:sp>
        <p:sp>
          <p:nvSpPr>
            <p:cNvPr id="38955" name="Oval 129"/>
            <p:cNvSpPr>
              <a:spLocks noChangeArrowheads="1"/>
            </p:cNvSpPr>
            <p:nvPr/>
          </p:nvSpPr>
          <p:spPr bwMode="auto">
            <a:xfrm>
              <a:off x="1498235" y="1665103"/>
              <a:ext cx="496888" cy="15081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8956" name="Rectangle 130"/>
            <p:cNvSpPr>
              <a:spLocks noChangeArrowheads="1"/>
            </p:cNvSpPr>
            <p:nvPr/>
          </p:nvSpPr>
          <p:spPr bwMode="auto">
            <a:xfrm>
              <a:off x="1636348" y="1685740"/>
              <a:ext cx="225425" cy="17462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8957" name="Text Box 131"/>
            <p:cNvSpPr txBox="1">
              <a:spLocks noChangeArrowheads="1"/>
            </p:cNvSpPr>
            <p:nvPr/>
          </p:nvSpPr>
          <p:spPr bwMode="auto">
            <a:xfrm>
              <a:off x="1518873" y="1588903"/>
              <a:ext cx="4699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 sz="2000"/>
                <a:t>3a</a:t>
              </a:r>
              <a:endParaRPr kumimoji="0" lang="en-US" altLang="ko-KR" sz="2400">
                <a:latin typeface="Times New Roman"/>
              </a:endParaRPr>
            </a:p>
          </p:txBody>
        </p:sp>
        <p:sp>
          <p:nvSpPr>
            <p:cNvPr id="38958" name="Oval 132"/>
            <p:cNvSpPr>
              <a:spLocks noChangeArrowheads="1"/>
            </p:cNvSpPr>
            <p:nvPr/>
          </p:nvSpPr>
          <p:spPr bwMode="auto">
            <a:xfrm>
              <a:off x="2488835" y="2312803"/>
              <a:ext cx="496888" cy="12858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8959" name="Line 133"/>
            <p:cNvSpPr>
              <a:spLocks noChangeShapeType="1"/>
            </p:cNvSpPr>
            <p:nvPr/>
          </p:nvSpPr>
          <p:spPr bwMode="auto">
            <a:xfrm>
              <a:off x="2488835" y="230169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0" name="Line 134"/>
            <p:cNvSpPr>
              <a:spLocks noChangeShapeType="1"/>
            </p:cNvSpPr>
            <p:nvPr/>
          </p:nvSpPr>
          <p:spPr bwMode="auto">
            <a:xfrm>
              <a:off x="2985723" y="230169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1" name="Rectangle 135"/>
            <p:cNvSpPr>
              <a:spLocks noChangeArrowheads="1"/>
            </p:cNvSpPr>
            <p:nvPr/>
          </p:nvSpPr>
          <p:spPr bwMode="auto">
            <a:xfrm>
              <a:off x="2488835" y="230169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/>
              </a:endParaRPr>
            </a:p>
          </p:txBody>
        </p:sp>
        <p:sp>
          <p:nvSpPr>
            <p:cNvPr id="38962" name="Oval 136"/>
            <p:cNvSpPr>
              <a:spLocks noChangeArrowheads="1"/>
            </p:cNvSpPr>
            <p:nvPr/>
          </p:nvSpPr>
          <p:spPr bwMode="auto">
            <a:xfrm>
              <a:off x="2484073" y="2208028"/>
              <a:ext cx="496887" cy="15081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grpSp>
          <p:nvGrpSpPr>
            <p:cNvPr id="38963" name="Group 137"/>
            <p:cNvGrpSpPr>
              <a:grpSpLocks/>
            </p:cNvGrpSpPr>
            <p:nvPr/>
          </p:nvGrpSpPr>
          <p:grpSpPr bwMode="auto">
            <a:xfrm>
              <a:off x="2522173" y="2122303"/>
              <a:ext cx="428625" cy="396875"/>
              <a:chOff x="2919" y="2429"/>
              <a:chExt cx="277" cy="250"/>
            </a:xfrm>
          </p:grpSpPr>
          <p:sp>
            <p:nvSpPr>
              <p:cNvPr id="39034" name="Rectangle 13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9035" name="Text Box 139"/>
              <p:cNvSpPr txBox="1">
                <a:spLocks noChangeArrowheads="1"/>
              </p:cNvSpPr>
              <p:nvPr/>
            </p:nvSpPr>
            <p:spPr bwMode="auto">
              <a:xfrm>
                <a:off x="2919" y="2429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000"/>
                  <a:t>1c</a:t>
                </a:r>
              </a:p>
            </p:txBody>
          </p:sp>
        </p:grpSp>
        <p:sp>
          <p:nvSpPr>
            <p:cNvPr id="38964" name="Line 140"/>
            <p:cNvSpPr>
              <a:spLocks noChangeShapeType="1"/>
            </p:cNvSpPr>
            <p:nvPr/>
          </p:nvSpPr>
          <p:spPr bwMode="auto">
            <a:xfrm>
              <a:off x="5338398" y="2014353"/>
              <a:ext cx="488950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5" name="Freeform 141"/>
            <p:cNvSpPr>
              <a:spLocks/>
            </p:cNvSpPr>
            <p:nvPr/>
          </p:nvSpPr>
          <p:spPr bwMode="auto">
            <a:xfrm>
              <a:off x="1096598" y="1807978"/>
              <a:ext cx="400050" cy="180975"/>
            </a:xfrm>
            <a:custGeom>
              <a:avLst/>
              <a:gdLst>
                <a:gd name="T0" fmla="*/ 0 w 252"/>
                <a:gd name="T1" fmla="*/ 2147483647 h 114"/>
                <a:gd name="T2" fmla="*/ 2147483647 w 252"/>
                <a:gd name="T3" fmla="*/ 0 h 114"/>
                <a:gd name="T4" fmla="*/ 0 60000 65536"/>
                <a:gd name="T5" fmla="*/ 0 60000 65536"/>
                <a:gd name="T6" fmla="*/ 0 w 252"/>
                <a:gd name="T7" fmla="*/ 0 h 114"/>
                <a:gd name="T8" fmla="*/ 252 w 252"/>
                <a:gd name="T9" fmla="*/ 114 h 1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2" h="114">
                  <a:moveTo>
                    <a:pt x="0" y="114"/>
                  </a:moveTo>
                  <a:lnTo>
                    <a:pt x="252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6" name="Freeform 142"/>
            <p:cNvSpPr>
              <a:spLocks/>
            </p:cNvSpPr>
            <p:nvPr/>
          </p:nvSpPr>
          <p:spPr bwMode="auto">
            <a:xfrm>
              <a:off x="1788748" y="1903228"/>
              <a:ext cx="704850" cy="409575"/>
            </a:xfrm>
            <a:custGeom>
              <a:avLst/>
              <a:gdLst>
                <a:gd name="T0" fmla="*/ 0 w 444"/>
                <a:gd name="T1" fmla="*/ 0 h 258"/>
                <a:gd name="T2" fmla="*/ 2147483647 w 444"/>
                <a:gd name="T3" fmla="*/ 2147483647 h 258"/>
                <a:gd name="T4" fmla="*/ 0 60000 65536"/>
                <a:gd name="T5" fmla="*/ 0 60000 65536"/>
                <a:gd name="T6" fmla="*/ 0 w 444"/>
                <a:gd name="T7" fmla="*/ 0 h 258"/>
                <a:gd name="T8" fmla="*/ 444 w 444"/>
                <a:gd name="T9" fmla="*/ 258 h 2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4" h="258">
                  <a:moveTo>
                    <a:pt x="0" y="0"/>
                  </a:moveTo>
                  <a:lnTo>
                    <a:pt x="444" y="25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7" name="Freeform 143"/>
            <p:cNvSpPr>
              <a:spLocks/>
            </p:cNvSpPr>
            <p:nvPr/>
          </p:nvSpPr>
          <p:spPr bwMode="auto">
            <a:xfrm>
              <a:off x="3890598" y="2090553"/>
              <a:ext cx="1038225" cy="666750"/>
            </a:xfrm>
            <a:custGeom>
              <a:avLst/>
              <a:gdLst>
                <a:gd name="T0" fmla="*/ 0 w 654"/>
                <a:gd name="T1" fmla="*/ 2147483647 h 420"/>
                <a:gd name="T2" fmla="*/ 2147483647 w 654"/>
                <a:gd name="T3" fmla="*/ 0 h 420"/>
                <a:gd name="T4" fmla="*/ 0 60000 65536"/>
                <a:gd name="T5" fmla="*/ 0 60000 65536"/>
                <a:gd name="T6" fmla="*/ 0 w 654"/>
                <a:gd name="T7" fmla="*/ 0 h 420"/>
                <a:gd name="T8" fmla="*/ 654 w 654"/>
                <a:gd name="T9" fmla="*/ 420 h 4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4" h="420">
                  <a:moveTo>
                    <a:pt x="0" y="420"/>
                  </a:moveTo>
                  <a:lnTo>
                    <a:pt x="65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8" name="Oval 144"/>
            <p:cNvSpPr>
              <a:spLocks noChangeArrowheads="1"/>
            </p:cNvSpPr>
            <p:nvPr/>
          </p:nvSpPr>
          <p:spPr bwMode="auto">
            <a:xfrm>
              <a:off x="4841510" y="1988953"/>
              <a:ext cx="496888" cy="12858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8969" name="Line 145"/>
            <p:cNvSpPr>
              <a:spLocks noChangeShapeType="1"/>
            </p:cNvSpPr>
            <p:nvPr/>
          </p:nvSpPr>
          <p:spPr bwMode="auto">
            <a:xfrm>
              <a:off x="4841510" y="197784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70" name="Line 146"/>
            <p:cNvSpPr>
              <a:spLocks noChangeShapeType="1"/>
            </p:cNvSpPr>
            <p:nvPr/>
          </p:nvSpPr>
          <p:spPr bwMode="auto">
            <a:xfrm>
              <a:off x="5338398" y="197784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71" name="Rectangle 147"/>
            <p:cNvSpPr>
              <a:spLocks noChangeArrowheads="1"/>
            </p:cNvSpPr>
            <p:nvPr/>
          </p:nvSpPr>
          <p:spPr bwMode="auto">
            <a:xfrm>
              <a:off x="4841510" y="197784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/>
              </a:endParaRPr>
            </a:p>
          </p:txBody>
        </p:sp>
        <p:sp>
          <p:nvSpPr>
            <p:cNvPr id="38972" name="Oval 148"/>
            <p:cNvSpPr>
              <a:spLocks noChangeArrowheads="1"/>
            </p:cNvSpPr>
            <p:nvPr/>
          </p:nvSpPr>
          <p:spPr bwMode="auto">
            <a:xfrm>
              <a:off x="4836748" y="1884178"/>
              <a:ext cx="496887" cy="15081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8973" name="Rectangle 149"/>
            <p:cNvSpPr>
              <a:spLocks noChangeArrowheads="1"/>
            </p:cNvSpPr>
            <p:nvPr/>
          </p:nvSpPr>
          <p:spPr bwMode="auto">
            <a:xfrm>
              <a:off x="4974860" y="1904815"/>
              <a:ext cx="223838" cy="19050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8974" name="Text Box 150"/>
            <p:cNvSpPr txBox="1">
              <a:spLocks noChangeArrowheads="1"/>
            </p:cNvSpPr>
            <p:nvPr/>
          </p:nvSpPr>
          <p:spPr bwMode="auto">
            <a:xfrm>
              <a:off x="4857385" y="1807978"/>
              <a:ext cx="4699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 sz="2000"/>
                <a:t>2a</a:t>
              </a:r>
              <a:endParaRPr kumimoji="0" lang="en-US" altLang="ko-KR" sz="2400">
                <a:latin typeface="Times New Roman"/>
              </a:endParaRPr>
            </a:p>
          </p:txBody>
        </p:sp>
        <p:sp>
          <p:nvSpPr>
            <p:cNvPr id="38975" name="Text Box 151"/>
            <p:cNvSpPr txBox="1">
              <a:spLocks noChangeArrowheads="1"/>
            </p:cNvSpPr>
            <p:nvPr/>
          </p:nvSpPr>
          <p:spPr bwMode="auto">
            <a:xfrm>
              <a:off x="1145810" y="1947678"/>
              <a:ext cx="7016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2000"/>
                <a:t>AS3</a:t>
              </a:r>
              <a:endParaRPr kumimoji="0" lang="en-US" altLang="ko-KR"/>
            </a:p>
          </p:txBody>
        </p:sp>
        <p:sp>
          <p:nvSpPr>
            <p:cNvPr id="38976" name="Text Box 152"/>
            <p:cNvSpPr txBox="1">
              <a:spLocks noChangeArrowheads="1"/>
            </p:cNvSpPr>
            <p:nvPr/>
          </p:nvSpPr>
          <p:spPr bwMode="auto">
            <a:xfrm>
              <a:off x="1717310" y="2806515"/>
              <a:ext cx="6604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2000"/>
                <a:t>AS1</a:t>
              </a:r>
              <a:endParaRPr kumimoji="0" lang="en-US" altLang="ko-KR"/>
            </a:p>
          </p:txBody>
        </p:sp>
        <p:sp>
          <p:nvSpPr>
            <p:cNvPr id="38977" name="Text Box 153"/>
            <p:cNvSpPr txBox="1">
              <a:spLocks noChangeArrowheads="1"/>
            </p:cNvSpPr>
            <p:nvPr/>
          </p:nvSpPr>
          <p:spPr bwMode="auto">
            <a:xfrm>
              <a:off x="5289185" y="2265178"/>
              <a:ext cx="649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AS2</a:t>
              </a:r>
            </a:p>
          </p:txBody>
        </p:sp>
        <p:sp>
          <p:nvSpPr>
            <p:cNvPr id="38978" name="Oval 154"/>
            <p:cNvSpPr>
              <a:spLocks noChangeArrowheads="1"/>
            </p:cNvSpPr>
            <p:nvPr/>
          </p:nvSpPr>
          <p:spPr bwMode="auto">
            <a:xfrm>
              <a:off x="2003060" y="2646178"/>
              <a:ext cx="496888" cy="12858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8979" name="Line 155"/>
            <p:cNvSpPr>
              <a:spLocks noChangeShapeType="1"/>
            </p:cNvSpPr>
            <p:nvPr/>
          </p:nvSpPr>
          <p:spPr bwMode="auto">
            <a:xfrm>
              <a:off x="2003060" y="263506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80" name="Line 156"/>
            <p:cNvSpPr>
              <a:spLocks noChangeShapeType="1"/>
            </p:cNvSpPr>
            <p:nvPr/>
          </p:nvSpPr>
          <p:spPr bwMode="auto">
            <a:xfrm>
              <a:off x="2499948" y="263506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81" name="Rectangle 157"/>
            <p:cNvSpPr>
              <a:spLocks noChangeArrowheads="1"/>
            </p:cNvSpPr>
            <p:nvPr/>
          </p:nvSpPr>
          <p:spPr bwMode="auto">
            <a:xfrm>
              <a:off x="2003060" y="263506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/>
              </a:endParaRPr>
            </a:p>
          </p:txBody>
        </p:sp>
        <p:sp>
          <p:nvSpPr>
            <p:cNvPr id="38982" name="Oval 158"/>
            <p:cNvSpPr>
              <a:spLocks noChangeArrowheads="1"/>
            </p:cNvSpPr>
            <p:nvPr/>
          </p:nvSpPr>
          <p:spPr bwMode="auto">
            <a:xfrm>
              <a:off x="1998298" y="2547753"/>
              <a:ext cx="496887" cy="15081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8983" name="Rectangle 159"/>
            <p:cNvSpPr>
              <a:spLocks noChangeArrowheads="1"/>
            </p:cNvSpPr>
            <p:nvPr/>
          </p:nvSpPr>
          <p:spPr bwMode="auto">
            <a:xfrm>
              <a:off x="2133235" y="2590615"/>
              <a:ext cx="225425" cy="15240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8984" name="Text Box 160"/>
            <p:cNvSpPr txBox="1">
              <a:spLocks noChangeArrowheads="1"/>
            </p:cNvSpPr>
            <p:nvPr/>
          </p:nvSpPr>
          <p:spPr bwMode="auto">
            <a:xfrm>
              <a:off x="2042748" y="2462028"/>
              <a:ext cx="4286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 sz="2000"/>
                <a:t>1a</a:t>
              </a:r>
              <a:endParaRPr kumimoji="0" lang="en-US" altLang="ko-KR" sz="2400">
                <a:latin typeface="Times New Roman"/>
              </a:endParaRPr>
            </a:p>
          </p:txBody>
        </p:sp>
        <p:grpSp>
          <p:nvGrpSpPr>
            <p:cNvPr id="38985" name="Group 161"/>
            <p:cNvGrpSpPr>
              <a:grpSpLocks/>
            </p:cNvGrpSpPr>
            <p:nvPr/>
          </p:nvGrpSpPr>
          <p:grpSpPr bwMode="auto">
            <a:xfrm>
              <a:off x="5563823" y="1519053"/>
              <a:ext cx="501650" cy="396875"/>
              <a:chOff x="4320" y="1940"/>
              <a:chExt cx="316" cy="250"/>
            </a:xfrm>
          </p:grpSpPr>
          <p:sp>
            <p:nvSpPr>
              <p:cNvPr id="39027" name="Oval 162"/>
              <p:cNvSpPr>
                <a:spLocks noChangeArrowheads="1"/>
              </p:cNvSpPr>
              <p:nvPr/>
            </p:nvSpPr>
            <p:spPr bwMode="auto">
              <a:xfrm>
                <a:off x="4323" y="20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9028" name="Line 163"/>
              <p:cNvSpPr>
                <a:spLocks noChangeShapeType="1"/>
              </p:cNvSpPr>
              <p:nvPr/>
            </p:nvSpPr>
            <p:spPr bwMode="auto">
              <a:xfrm>
                <a:off x="4323" y="20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029" name="Line 164"/>
              <p:cNvSpPr>
                <a:spLocks noChangeShapeType="1"/>
              </p:cNvSpPr>
              <p:nvPr/>
            </p:nvSpPr>
            <p:spPr bwMode="auto">
              <a:xfrm>
                <a:off x="4636" y="20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030" name="Rectangle 165"/>
              <p:cNvSpPr>
                <a:spLocks noChangeArrowheads="1"/>
              </p:cNvSpPr>
              <p:nvPr/>
            </p:nvSpPr>
            <p:spPr bwMode="auto">
              <a:xfrm>
                <a:off x="4323" y="20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endParaRPr kumimoji="0" lang="ko-KR" altLang="ko-KR" sz="2400">
                  <a:latin typeface="Times New Roman"/>
                </a:endParaRPr>
              </a:p>
            </p:txBody>
          </p:sp>
          <p:sp>
            <p:nvSpPr>
              <p:cNvPr id="39031" name="Oval 166"/>
              <p:cNvSpPr>
                <a:spLocks noChangeArrowheads="1"/>
              </p:cNvSpPr>
              <p:nvPr/>
            </p:nvSpPr>
            <p:spPr bwMode="auto">
              <a:xfrm>
                <a:off x="4320" y="19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9032" name="Rectangle 167"/>
              <p:cNvSpPr>
                <a:spLocks noChangeArrowheads="1"/>
              </p:cNvSpPr>
              <p:nvPr/>
            </p:nvSpPr>
            <p:spPr bwMode="auto">
              <a:xfrm>
                <a:off x="4407" y="2001"/>
                <a:ext cx="141" cy="118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9033" name="Text Box 168"/>
              <p:cNvSpPr txBox="1">
                <a:spLocks noChangeArrowheads="1"/>
              </p:cNvSpPr>
              <p:nvPr/>
            </p:nvSpPr>
            <p:spPr bwMode="auto">
              <a:xfrm>
                <a:off x="4333" y="1940"/>
                <a:ext cx="2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000"/>
                  <a:t>2c</a:t>
                </a:r>
                <a:endParaRPr kumimoji="0" lang="en-US" altLang="ko-KR" sz="2400">
                  <a:latin typeface="Times New Roman"/>
                </a:endParaRPr>
              </a:p>
            </p:txBody>
          </p:sp>
        </p:grpSp>
        <p:grpSp>
          <p:nvGrpSpPr>
            <p:cNvPr id="38986" name="Group 169"/>
            <p:cNvGrpSpPr>
              <a:grpSpLocks/>
            </p:cNvGrpSpPr>
            <p:nvPr/>
          </p:nvGrpSpPr>
          <p:grpSpPr bwMode="auto">
            <a:xfrm>
              <a:off x="5827348" y="1979428"/>
              <a:ext cx="501650" cy="396875"/>
              <a:chOff x="4596" y="2162"/>
              <a:chExt cx="316" cy="250"/>
            </a:xfrm>
          </p:grpSpPr>
          <p:sp>
            <p:nvSpPr>
              <p:cNvPr id="39020" name="Oval 170"/>
              <p:cNvSpPr>
                <a:spLocks noChangeArrowheads="1"/>
              </p:cNvSpPr>
              <p:nvPr/>
            </p:nvSpPr>
            <p:spPr bwMode="auto">
              <a:xfrm>
                <a:off x="4599" y="2276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9021" name="Line 171"/>
              <p:cNvSpPr>
                <a:spLocks noChangeShapeType="1"/>
              </p:cNvSpPr>
              <p:nvPr/>
            </p:nvSpPr>
            <p:spPr bwMode="auto">
              <a:xfrm>
                <a:off x="4599" y="226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022" name="Line 172"/>
              <p:cNvSpPr>
                <a:spLocks noChangeShapeType="1"/>
              </p:cNvSpPr>
              <p:nvPr/>
            </p:nvSpPr>
            <p:spPr bwMode="auto">
              <a:xfrm>
                <a:off x="4912" y="226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023" name="Rectangle 173"/>
              <p:cNvSpPr>
                <a:spLocks noChangeArrowheads="1"/>
              </p:cNvSpPr>
              <p:nvPr/>
            </p:nvSpPr>
            <p:spPr bwMode="auto">
              <a:xfrm>
                <a:off x="4599" y="2269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endParaRPr kumimoji="0" lang="ko-KR" altLang="ko-KR" sz="2400">
                  <a:latin typeface="Times New Roman"/>
                </a:endParaRPr>
              </a:p>
            </p:txBody>
          </p:sp>
          <p:sp>
            <p:nvSpPr>
              <p:cNvPr id="39024" name="Oval 174"/>
              <p:cNvSpPr>
                <a:spLocks noChangeArrowheads="1"/>
              </p:cNvSpPr>
              <p:nvPr/>
            </p:nvSpPr>
            <p:spPr bwMode="auto">
              <a:xfrm>
                <a:off x="4596" y="2210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9025" name="Rectangle 175"/>
              <p:cNvSpPr>
                <a:spLocks noChangeArrowheads="1"/>
              </p:cNvSpPr>
              <p:nvPr/>
            </p:nvSpPr>
            <p:spPr bwMode="auto">
              <a:xfrm>
                <a:off x="4683" y="2223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9026" name="Text Box 176"/>
              <p:cNvSpPr txBox="1">
                <a:spLocks noChangeArrowheads="1"/>
              </p:cNvSpPr>
              <p:nvPr/>
            </p:nvSpPr>
            <p:spPr bwMode="auto">
              <a:xfrm>
                <a:off x="4603" y="2162"/>
                <a:ext cx="3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000"/>
                  <a:t>2b</a:t>
                </a:r>
                <a:endParaRPr kumimoji="0" lang="en-US" altLang="ko-KR" sz="2400">
                  <a:latin typeface="Times New Roman"/>
                </a:endParaRPr>
              </a:p>
            </p:txBody>
          </p:sp>
        </p:grpSp>
        <p:grpSp>
          <p:nvGrpSpPr>
            <p:cNvPr id="38987" name="Group 177"/>
            <p:cNvGrpSpPr>
              <a:grpSpLocks/>
            </p:cNvGrpSpPr>
            <p:nvPr/>
          </p:nvGrpSpPr>
          <p:grpSpPr bwMode="auto">
            <a:xfrm>
              <a:off x="3398473" y="2566803"/>
              <a:ext cx="501650" cy="396875"/>
              <a:chOff x="2016" y="1980"/>
              <a:chExt cx="316" cy="250"/>
            </a:xfrm>
          </p:grpSpPr>
          <p:sp>
            <p:nvSpPr>
              <p:cNvPr id="39012" name="Oval 178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9013" name="Line 179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014" name="Line 180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015" name="Rectangle 181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endParaRPr kumimoji="0" lang="ko-KR" altLang="ko-KR" sz="2400">
                  <a:latin typeface="Times New Roman"/>
                </a:endParaRPr>
              </a:p>
            </p:txBody>
          </p:sp>
          <p:sp>
            <p:nvSpPr>
              <p:cNvPr id="39016" name="Oval 182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grpSp>
            <p:nvGrpSpPr>
              <p:cNvPr id="39017" name="Group 183"/>
              <p:cNvGrpSpPr>
                <a:grpSpLocks/>
              </p:cNvGrpSpPr>
              <p:nvPr/>
            </p:nvGrpSpPr>
            <p:grpSpPr bwMode="auto">
              <a:xfrm>
                <a:off x="2034" y="1980"/>
                <a:ext cx="283" cy="250"/>
                <a:chOff x="2914" y="2429"/>
                <a:chExt cx="288" cy="250"/>
              </a:xfrm>
            </p:grpSpPr>
            <p:sp>
              <p:nvSpPr>
                <p:cNvPr id="39018" name="Rectangle 184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  <p:sp>
              <p:nvSpPr>
                <p:cNvPr id="39019" name="Text Box 185"/>
                <p:cNvSpPr txBox="1">
                  <a:spLocks noChangeArrowheads="1"/>
                </p:cNvSpPr>
                <p:nvPr/>
              </p:nvSpPr>
              <p:spPr bwMode="auto">
                <a:xfrm>
                  <a:off x="2914" y="2429"/>
                  <a:ext cx="28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latinLnBrk="0" hangingPunct="0"/>
                  <a:r>
                    <a:rPr kumimoji="0" lang="en-US" altLang="ko-KR" sz="2000"/>
                    <a:t>1b</a:t>
                  </a:r>
                  <a:endParaRPr kumimoji="0" lang="en-US" altLang="ko-KR" sz="2400">
                    <a:latin typeface="Times New Roman"/>
                  </a:endParaRPr>
                </a:p>
              </p:txBody>
            </p:sp>
          </p:grpSp>
        </p:grpSp>
        <p:grpSp>
          <p:nvGrpSpPr>
            <p:cNvPr id="38988" name="Group 186"/>
            <p:cNvGrpSpPr>
              <a:grpSpLocks/>
            </p:cNvGrpSpPr>
            <p:nvPr/>
          </p:nvGrpSpPr>
          <p:grpSpPr bwMode="auto">
            <a:xfrm>
              <a:off x="877523" y="1222190"/>
              <a:ext cx="501650" cy="396875"/>
              <a:chOff x="2016" y="1980"/>
              <a:chExt cx="316" cy="250"/>
            </a:xfrm>
          </p:grpSpPr>
          <p:sp>
            <p:nvSpPr>
              <p:cNvPr id="39004" name="Oval 187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9005" name="Line 188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006" name="Line 189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007" name="Rectangle 190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endParaRPr kumimoji="0" lang="ko-KR" altLang="ko-KR" sz="2400">
                  <a:latin typeface="Times New Roman"/>
                </a:endParaRPr>
              </a:p>
            </p:txBody>
          </p:sp>
          <p:sp>
            <p:nvSpPr>
              <p:cNvPr id="39008" name="Oval 191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grpSp>
            <p:nvGrpSpPr>
              <p:cNvPr id="39009" name="Group 192"/>
              <p:cNvGrpSpPr>
                <a:grpSpLocks/>
              </p:cNvGrpSpPr>
              <p:nvPr/>
            </p:nvGrpSpPr>
            <p:grpSpPr bwMode="auto">
              <a:xfrm>
                <a:off x="2027" y="1980"/>
                <a:ext cx="296" cy="250"/>
                <a:chOff x="2907" y="2429"/>
                <a:chExt cx="301" cy="250"/>
              </a:xfrm>
            </p:grpSpPr>
            <p:sp>
              <p:nvSpPr>
                <p:cNvPr id="39010" name="Rectangle 193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  <p:sp>
              <p:nvSpPr>
                <p:cNvPr id="39011" name="Text Box 194"/>
                <p:cNvSpPr txBox="1">
                  <a:spLocks noChangeArrowheads="1"/>
                </p:cNvSpPr>
                <p:nvPr/>
              </p:nvSpPr>
              <p:spPr bwMode="auto">
                <a:xfrm>
                  <a:off x="2907" y="2429"/>
                  <a:ext cx="30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latinLnBrk="0" hangingPunct="0"/>
                  <a:r>
                    <a:rPr kumimoji="0" lang="en-US" altLang="ko-KR" sz="2000"/>
                    <a:t>3c</a:t>
                  </a:r>
                  <a:endParaRPr kumimoji="0" lang="en-US" altLang="ko-KR" sz="2400">
                    <a:latin typeface="Times New Roman"/>
                  </a:endParaRPr>
                </a:p>
              </p:txBody>
            </p:sp>
          </p:grpSp>
        </p:grpSp>
        <p:sp>
          <p:nvSpPr>
            <p:cNvPr id="38989" name="Line 195"/>
            <p:cNvSpPr>
              <a:spLocks noChangeShapeType="1"/>
            </p:cNvSpPr>
            <p:nvPr/>
          </p:nvSpPr>
          <p:spPr bwMode="auto">
            <a:xfrm flipH="1">
              <a:off x="2376123" y="2395353"/>
              <a:ext cx="147637" cy="161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0" name="Line 196"/>
            <p:cNvSpPr>
              <a:spLocks noChangeShapeType="1"/>
            </p:cNvSpPr>
            <p:nvPr/>
          </p:nvSpPr>
          <p:spPr bwMode="auto">
            <a:xfrm>
              <a:off x="2779348" y="2435040"/>
              <a:ext cx="0" cy="3905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1" name="Line 197"/>
            <p:cNvSpPr>
              <a:spLocks noChangeShapeType="1"/>
            </p:cNvSpPr>
            <p:nvPr/>
          </p:nvSpPr>
          <p:spPr bwMode="auto">
            <a:xfrm>
              <a:off x="2941273" y="2382653"/>
              <a:ext cx="496887" cy="3349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2" name="Line 198"/>
            <p:cNvSpPr>
              <a:spLocks noChangeShapeType="1"/>
            </p:cNvSpPr>
            <p:nvPr/>
          </p:nvSpPr>
          <p:spPr bwMode="auto">
            <a:xfrm flipH="1">
              <a:off x="3061923" y="2839853"/>
              <a:ext cx="376237" cy="1206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3" name="Line 199"/>
            <p:cNvSpPr>
              <a:spLocks noChangeShapeType="1"/>
            </p:cNvSpPr>
            <p:nvPr/>
          </p:nvSpPr>
          <p:spPr bwMode="auto">
            <a:xfrm flipH="1" flipV="1">
              <a:off x="2484073" y="2663640"/>
              <a:ext cx="901700" cy="809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4" name="Line 200"/>
            <p:cNvSpPr>
              <a:spLocks noChangeShapeType="1"/>
            </p:cNvSpPr>
            <p:nvPr/>
          </p:nvSpPr>
          <p:spPr bwMode="auto">
            <a:xfrm flipV="1">
              <a:off x="5254260" y="1749240"/>
              <a:ext cx="349250" cy="1349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5" name="Line 205"/>
            <p:cNvSpPr>
              <a:spLocks noChangeShapeType="1"/>
            </p:cNvSpPr>
            <p:nvPr/>
          </p:nvSpPr>
          <p:spPr bwMode="auto">
            <a:xfrm flipH="1" flipV="1">
              <a:off x="1301385" y="1507940"/>
              <a:ext cx="24130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6" name="Line 206"/>
            <p:cNvSpPr>
              <a:spLocks noChangeShapeType="1"/>
            </p:cNvSpPr>
            <p:nvPr/>
          </p:nvSpPr>
          <p:spPr bwMode="auto">
            <a:xfrm flipH="1">
              <a:off x="871173" y="1534928"/>
              <a:ext cx="147637" cy="376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7" name="Line 207"/>
            <p:cNvSpPr>
              <a:spLocks noChangeShapeType="1"/>
            </p:cNvSpPr>
            <p:nvPr/>
          </p:nvSpPr>
          <p:spPr bwMode="auto">
            <a:xfrm>
              <a:off x="5952760" y="1817503"/>
              <a:ext cx="68263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8" name="Line 208"/>
            <p:cNvSpPr>
              <a:spLocks noChangeShapeType="1"/>
            </p:cNvSpPr>
            <p:nvPr/>
          </p:nvSpPr>
          <p:spPr bwMode="auto">
            <a:xfrm>
              <a:off x="2390410" y="2744603"/>
              <a:ext cx="201613" cy="1349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任意多边形 107"/>
            <p:cNvSpPr/>
            <p:nvPr/>
          </p:nvSpPr>
          <p:spPr bwMode="auto">
            <a:xfrm>
              <a:off x="3604848" y="1730190"/>
              <a:ext cx="1181100" cy="857250"/>
            </a:xfrm>
            <a:custGeom>
              <a:avLst/>
              <a:gdLst>
                <a:gd name="connsiteX0" fmla="*/ 1181911 w 1181911"/>
                <a:gd name="connsiteY0" fmla="*/ 147536 h 857655"/>
                <a:gd name="connsiteX1" fmla="*/ 763622 w 1181911"/>
                <a:gd name="connsiteY1" fmla="*/ 40532 h 857655"/>
                <a:gd name="connsiteX2" fmla="*/ 121596 w 1181911"/>
                <a:gd name="connsiteY2" fmla="*/ 390727 h 857655"/>
                <a:gd name="connsiteX3" fmla="*/ 34047 w 1181911"/>
                <a:gd name="connsiteY3" fmla="*/ 857655 h 85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911" h="857655">
                  <a:moveTo>
                    <a:pt x="1181911" y="147536"/>
                  </a:moveTo>
                  <a:cubicBezTo>
                    <a:pt x="1061126" y="73768"/>
                    <a:pt x="940341" y="0"/>
                    <a:pt x="763622" y="40532"/>
                  </a:cubicBezTo>
                  <a:cubicBezTo>
                    <a:pt x="586903" y="81064"/>
                    <a:pt x="243192" y="254540"/>
                    <a:pt x="121596" y="390727"/>
                  </a:cubicBezTo>
                  <a:cubicBezTo>
                    <a:pt x="0" y="526914"/>
                    <a:pt x="17023" y="692284"/>
                    <a:pt x="34047" y="857655"/>
                  </a:cubicBezTo>
                </a:path>
              </a:pathLst>
            </a:cu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pPr eaLnBrk="0" latinLnBrk="0" hangingPunct="0">
                <a:defRPr/>
              </a:pPr>
              <a:endParaRPr kumimoji="0" lang="zh-CN" altLang="en-US"/>
            </a:p>
          </p:txBody>
        </p:sp>
        <p:sp>
          <p:nvSpPr>
            <p:cNvPr id="39000" name="TextBox 108"/>
            <p:cNvSpPr txBox="1">
              <a:spLocks noChangeArrowheads="1"/>
            </p:cNvSpPr>
            <p:nvPr/>
          </p:nvSpPr>
          <p:spPr bwMode="auto">
            <a:xfrm>
              <a:off x="2898842" y="1245023"/>
              <a:ext cx="167315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You can reach net D via me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111" name="直接连接符 110"/>
            <p:cNvCxnSpPr/>
            <p:nvPr/>
          </p:nvCxnSpPr>
          <p:spPr bwMode="auto">
            <a:xfrm>
              <a:off x="6216285" y="2266765"/>
              <a:ext cx="125413" cy="14605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任意多边形 112"/>
            <p:cNvSpPr/>
            <p:nvPr/>
          </p:nvSpPr>
          <p:spPr bwMode="auto">
            <a:xfrm>
              <a:off x="6176598" y="2266765"/>
              <a:ext cx="311150" cy="242888"/>
            </a:xfrm>
            <a:custGeom>
              <a:avLst/>
              <a:gdLst>
                <a:gd name="connsiteX0" fmla="*/ 0 w 311285"/>
                <a:gd name="connsiteY0" fmla="*/ 243192 h 243192"/>
                <a:gd name="connsiteX1" fmla="*/ 58366 w 311285"/>
                <a:gd name="connsiteY1" fmla="*/ 155643 h 243192"/>
                <a:gd name="connsiteX2" fmla="*/ 204281 w 311285"/>
                <a:gd name="connsiteY2" fmla="*/ 136187 h 243192"/>
                <a:gd name="connsiteX3" fmla="*/ 311285 w 311285"/>
                <a:gd name="connsiteY3" fmla="*/ 0 h 243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285" h="243192">
                  <a:moveTo>
                    <a:pt x="0" y="243192"/>
                  </a:moveTo>
                  <a:cubicBezTo>
                    <a:pt x="12159" y="208334"/>
                    <a:pt x="24319" y="173477"/>
                    <a:pt x="58366" y="155643"/>
                  </a:cubicBezTo>
                  <a:cubicBezTo>
                    <a:pt x="92413" y="137809"/>
                    <a:pt x="162128" y="162128"/>
                    <a:pt x="204281" y="136187"/>
                  </a:cubicBezTo>
                  <a:cubicBezTo>
                    <a:pt x="246434" y="110247"/>
                    <a:pt x="278859" y="55123"/>
                    <a:pt x="311285" y="0"/>
                  </a:cubicBez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eaLnBrk="0" latinLnBrk="0" hangingPunct="0">
                <a:defRPr/>
              </a:pPr>
              <a:endParaRPr kumimoji="0" lang="zh-CN" altLang="en-US"/>
            </a:p>
          </p:txBody>
        </p:sp>
        <p:sp>
          <p:nvSpPr>
            <p:cNvPr id="39003" name="TextBox 113"/>
            <p:cNvSpPr txBox="1">
              <a:spLocks noChangeArrowheads="1"/>
            </p:cNvSpPr>
            <p:nvPr/>
          </p:nvSpPr>
          <p:spPr bwMode="auto">
            <a:xfrm>
              <a:off x="6429983" y="2071874"/>
              <a:ext cx="535021" cy="379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D</a:t>
              </a:r>
              <a:endParaRPr lang="zh-CN" altLang="en-US"/>
            </a:p>
          </p:txBody>
        </p:sp>
      </p:grpSp>
      <p:sp>
        <p:nvSpPr>
          <p:cNvPr id="38933" name="TextBox 114"/>
          <p:cNvSpPr txBox="1">
            <a:spLocks noChangeArrowheads="1"/>
          </p:cNvSpPr>
          <p:nvPr/>
        </p:nvSpPr>
        <p:spPr bwMode="auto">
          <a:xfrm>
            <a:off x="3511550" y="4659313"/>
            <a:ext cx="2587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Table at router 1b</a:t>
            </a:r>
            <a:endParaRPr lang="zh-CN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466725" y="1343025"/>
            <a:ext cx="7237413" cy="8925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+mn-lt"/>
              </a:rPr>
              <a:t>Share connectivity information across </a:t>
            </a:r>
            <a:r>
              <a:rPr lang="en-US" altLang="zh-CN" sz="2400" dirty="0" err="1">
                <a:latin typeface="+mn-lt"/>
              </a:rPr>
              <a:t>A</a:t>
            </a:r>
            <a:r>
              <a:rPr lang="en-US" altLang="zh-CN" sz="2800" dirty="0" err="1">
                <a:latin typeface="+mn-lt"/>
              </a:rPr>
              <a:t>s</a:t>
            </a:r>
            <a:r>
              <a:rPr lang="en-US" altLang="zh-CN" sz="2400" dirty="0" err="1">
                <a:latin typeface="+mn-lt"/>
              </a:rPr>
              <a:t>es</a:t>
            </a:r>
            <a:endParaRPr lang="en-US" altLang="zh-CN" sz="2400" dirty="0">
              <a:latin typeface="+mn-lt"/>
            </a:endParaRPr>
          </a:p>
          <a:p>
            <a:pPr>
              <a:defRPr/>
            </a:pPr>
            <a:r>
              <a:rPr lang="en-GB" altLang="zh-CN" sz="2400" dirty="0">
                <a:latin typeface="+mn-lt"/>
              </a:rPr>
              <a:t>Network Layer </a:t>
            </a:r>
            <a:r>
              <a:rPr lang="en-GB" altLang="zh-CN" sz="2400" dirty="0" err="1">
                <a:latin typeface="+mn-lt"/>
              </a:rPr>
              <a:t>Reachability</a:t>
            </a:r>
            <a:r>
              <a:rPr lang="en-GB" altLang="zh-CN" sz="2400" dirty="0">
                <a:latin typeface="+mn-lt"/>
              </a:rPr>
              <a:t> Information (NLRI)</a:t>
            </a:r>
            <a:endParaRPr lang="zh-CN" alt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iBGP: carrying info within an AS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39939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3994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4-</a:t>
            </a:r>
            <a:fld id="{14FECC26-D541-4679-8D5F-22CA08DE17DD}" type="slidenum">
              <a:rPr lang="en-US" altLang="ko-KR" smtClean="0"/>
              <a:pPr/>
              <a:t>38</a:t>
            </a:fld>
            <a:endParaRPr lang="en-US" altLang="ko-KR" smtClean="0"/>
          </a:p>
        </p:txBody>
      </p:sp>
      <p:sp>
        <p:nvSpPr>
          <p:cNvPr id="39941" name="Line 201"/>
          <p:cNvSpPr>
            <a:spLocks noChangeShapeType="1"/>
          </p:cNvSpPr>
          <p:nvPr/>
        </p:nvSpPr>
        <p:spPr bwMode="auto">
          <a:xfrm>
            <a:off x="6805613" y="4344988"/>
            <a:ext cx="766762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42" name="Line 202"/>
          <p:cNvSpPr>
            <a:spLocks noChangeShapeType="1"/>
          </p:cNvSpPr>
          <p:nvPr/>
        </p:nvSpPr>
        <p:spPr bwMode="auto">
          <a:xfrm>
            <a:off x="6824663" y="4659313"/>
            <a:ext cx="766762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43" name="Text Box 203"/>
          <p:cNvSpPr txBox="1">
            <a:spLocks noChangeArrowheads="1"/>
          </p:cNvSpPr>
          <p:nvPr/>
        </p:nvSpPr>
        <p:spPr bwMode="auto">
          <a:xfrm>
            <a:off x="7654925" y="4130675"/>
            <a:ext cx="1254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sz="1400"/>
              <a:t>eBGP session</a:t>
            </a:r>
          </a:p>
        </p:txBody>
      </p:sp>
      <p:sp>
        <p:nvSpPr>
          <p:cNvPr id="39944" name="Text Box 204"/>
          <p:cNvSpPr txBox="1">
            <a:spLocks noChangeArrowheads="1"/>
          </p:cNvSpPr>
          <p:nvPr/>
        </p:nvSpPr>
        <p:spPr bwMode="auto">
          <a:xfrm>
            <a:off x="7681913" y="4479925"/>
            <a:ext cx="1206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sz="1400"/>
              <a:t>iBGP session</a:t>
            </a:r>
          </a:p>
        </p:txBody>
      </p:sp>
      <p:grpSp>
        <p:nvGrpSpPr>
          <p:cNvPr id="39945" name="组合 9"/>
          <p:cNvGrpSpPr>
            <a:grpSpLocks/>
          </p:cNvGrpSpPr>
          <p:nvPr/>
        </p:nvGrpSpPr>
        <p:grpSpPr bwMode="auto">
          <a:xfrm>
            <a:off x="198438" y="2481263"/>
            <a:ext cx="6829425" cy="2420937"/>
            <a:chOff x="198073" y="817378"/>
            <a:chExt cx="6829425" cy="2420937"/>
          </a:xfrm>
        </p:grpSpPr>
        <p:sp>
          <p:nvSpPr>
            <p:cNvPr id="39948" name="Freeform 107"/>
            <p:cNvSpPr>
              <a:spLocks/>
            </p:cNvSpPr>
            <p:nvPr/>
          </p:nvSpPr>
          <p:spPr bwMode="auto">
            <a:xfrm>
              <a:off x="4470035" y="1155515"/>
              <a:ext cx="2557463" cy="1627188"/>
            </a:xfrm>
            <a:custGeom>
              <a:avLst/>
              <a:gdLst>
                <a:gd name="T0" fmla="*/ 2147483647 w 1162"/>
                <a:gd name="T1" fmla="*/ 2147483647 h 543"/>
                <a:gd name="T2" fmla="*/ 2147483647 w 1162"/>
                <a:gd name="T3" fmla="*/ 2147483647 h 543"/>
                <a:gd name="T4" fmla="*/ 2147483647 w 1162"/>
                <a:gd name="T5" fmla="*/ 2147483647 h 543"/>
                <a:gd name="T6" fmla="*/ 2147483647 w 1162"/>
                <a:gd name="T7" fmla="*/ 2147483647 h 543"/>
                <a:gd name="T8" fmla="*/ 2147483647 w 1162"/>
                <a:gd name="T9" fmla="*/ 2147483647 h 543"/>
                <a:gd name="T10" fmla="*/ 2147483647 w 1162"/>
                <a:gd name="T11" fmla="*/ 2147483647 h 543"/>
                <a:gd name="T12" fmla="*/ 2147483647 w 1162"/>
                <a:gd name="T13" fmla="*/ 2147483647 h 543"/>
                <a:gd name="T14" fmla="*/ 2147483647 w 1162"/>
                <a:gd name="T15" fmla="*/ 2147483647 h 5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62"/>
                <a:gd name="T25" fmla="*/ 0 h 543"/>
                <a:gd name="T26" fmla="*/ 1162 w 1162"/>
                <a:gd name="T27" fmla="*/ 543 h 5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62" h="543">
                  <a:moveTo>
                    <a:pt x="56" y="162"/>
                  </a:moveTo>
                  <a:cubicBezTo>
                    <a:pt x="115" y="100"/>
                    <a:pt x="221" y="28"/>
                    <a:pt x="368" y="14"/>
                  </a:cubicBezTo>
                  <a:cubicBezTo>
                    <a:pt x="515" y="0"/>
                    <a:pt x="811" y="42"/>
                    <a:pt x="940" y="79"/>
                  </a:cubicBezTo>
                  <a:cubicBezTo>
                    <a:pt x="1069" y="116"/>
                    <a:pt x="1126" y="177"/>
                    <a:pt x="1144" y="239"/>
                  </a:cubicBezTo>
                  <a:cubicBezTo>
                    <a:pt x="1162" y="301"/>
                    <a:pt x="1141" y="401"/>
                    <a:pt x="1048" y="451"/>
                  </a:cubicBezTo>
                  <a:cubicBezTo>
                    <a:pt x="955" y="501"/>
                    <a:pt x="746" y="543"/>
                    <a:pt x="586" y="541"/>
                  </a:cubicBezTo>
                  <a:cubicBezTo>
                    <a:pt x="426" y="539"/>
                    <a:pt x="176" y="502"/>
                    <a:pt x="88" y="439"/>
                  </a:cubicBezTo>
                  <a:cubicBezTo>
                    <a:pt x="0" y="376"/>
                    <a:pt x="63" y="220"/>
                    <a:pt x="56" y="162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9" name="Freeform 108"/>
            <p:cNvSpPr>
              <a:spLocks/>
            </p:cNvSpPr>
            <p:nvPr/>
          </p:nvSpPr>
          <p:spPr bwMode="auto">
            <a:xfrm>
              <a:off x="198073" y="817378"/>
              <a:ext cx="1992312" cy="1612900"/>
            </a:xfrm>
            <a:custGeom>
              <a:avLst/>
              <a:gdLst>
                <a:gd name="T0" fmla="*/ 2147483647 w 1198"/>
                <a:gd name="T1" fmla="*/ 2147483647 h 451"/>
                <a:gd name="T2" fmla="*/ 2147483647 w 1198"/>
                <a:gd name="T3" fmla="*/ 2147483647 h 451"/>
                <a:gd name="T4" fmla="*/ 2147483647 w 1198"/>
                <a:gd name="T5" fmla="*/ 2147483647 h 451"/>
                <a:gd name="T6" fmla="*/ 2147483647 w 1198"/>
                <a:gd name="T7" fmla="*/ 2147483647 h 451"/>
                <a:gd name="T8" fmla="*/ 2147483647 w 1198"/>
                <a:gd name="T9" fmla="*/ 2147483647 h 451"/>
                <a:gd name="T10" fmla="*/ 2147483647 w 1198"/>
                <a:gd name="T11" fmla="*/ 2147483647 h 451"/>
                <a:gd name="T12" fmla="*/ 2147483647 w 1198"/>
                <a:gd name="T13" fmla="*/ 2147483647 h 451"/>
                <a:gd name="T14" fmla="*/ 2147483647 w 1198"/>
                <a:gd name="T15" fmla="*/ 2147483647 h 451"/>
                <a:gd name="T16" fmla="*/ 2147483647 w 1198"/>
                <a:gd name="T17" fmla="*/ 2147483647 h 4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98"/>
                <a:gd name="T28" fmla="*/ 0 h 451"/>
                <a:gd name="T29" fmla="*/ 1198 w 1198"/>
                <a:gd name="T30" fmla="*/ 451 h 4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98" h="451">
                  <a:moveTo>
                    <a:pt x="88" y="181"/>
                  </a:moveTo>
                  <a:cubicBezTo>
                    <a:pt x="159" y="143"/>
                    <a:pt x="120" y="111"/>
                    <a:pt x="180" y="89"/>
                  </a:cubicBezTo>
                  <a:cubicBezTo>
                    <a:pt x="240" y="67"/>
                    <a:pt x="313" y="60"/>
                    <a:pt x="448" y="49"/>
                  </a:cubicBezTo>
                  <a:cubicBezTo>
                    <a:pt x="583" y="38"/>
                    <a:pt x="866" y="0"/>
                    <a:pt x="988" y="25"/>
                  </a:cubicBezTo>
                  <a:cubicBezTo>
                    <a:pt x="1110" y="50"/>
                    <a:pt x="1198" y="132"/>
                    <a:pt x="1181" y="197"/>
                  </a:cubicBezTo>
                  <a:cubicBezTo>
                    <a:pt x="1164" y="262"/>
                    <a:pt x="1034" y="375"/>
                    <a:pt x="889" y="413"/>
                  </a:cubicBezTo>
                  <a:cubicBezTo>
                    <a:pt x="744" y="451"/>
                    <a:pt x="449" y="438"/>
                    <a:pt x="307" y="425"/>
                  </a:cubicBezTo>
                  <a:cubicBezTo>
                    <a:pt x="165" y="412"/>
                    <a:pt x="72" y="378"/>
                    <a:pt x="36" y="337"/>
                  </a:cubicBezTo>
                  <a:cubicBezTo>
                    <a:pt x="0" y="296"/>
                    <a:pt x="77" y="213"/>
                    <a:pt x="88" y="181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0" name="Freeform 109"/>
            <p:cNvSpPr>
              <a:spLocks/>
            </p:cNvSpPr>
            <p:nvPr/>
          </p:nvSpPr>
          <p:spPr bwMode="auto">
            <a:xfrm>
              <a:off x="1483948" y="2115953"/>
              <a:ext cx="2660650" cy="1122362"/>
            </a:xfrm>
            <a:custGeom>
              <a:avLst/>
              <a:gdLst>
                <a:gd name="T0" fmla="*/ 2147483647 w 1583"/>
                <a:gd name="T1" fmla="*/ 2147483647 h 682"/>
                <a:gd name="T2" fmla="*/ 2147483647 w 1583"/>
                <a:gd name="T3" fmla="*/ 2147483647 h 682"/>
                <a:gd name="T4" fmla="*/ 2147483647 w 1583"/>
                <a:gd name="T5" fmla="*/ 2147483647 h 682"/>
                <a:gd name="T6" fmla="*/ 2147483647 w 1583"/>
                <a:gd name="T7" fmla="*/ 2147483647 h 682"/>
                <a:gd name="T8" fmla="*/ 2147483647 w 1583"/>
                <a:gd name="T9" fmla="*/ 2147483647 h 682"/>
                <a:gd name="T10" fmla="*/ 2147483647 w 1583"/>
                <a:gd name="T11" fmla="*/ 2147483647 h 682"/>
                <a:gd name="T12" fmla="*/ 2147483647 w 1583"/>
                <a:gd name="T13" fmla="*/ 2147483647 h 682"/>
                <a:gd name="T14" fmla="*/ 2147483647 w 1583"/>
                <a:gd name="T15" fmla="*/ 2147483647 h 682"/>
                <a:gd name="T16" fmla="*/ 2147483647 w 1583"/>
                <a:gd name="T17" fmla="*/ 2147483647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3"/>
                <a:gd name="T28" fmla="*/ 0 h 682"/>
                <a:gd name="T29" fmla="*/ 1583 w 1583"/>
                <a:gd name="T30" fmla="*/ 682 h 6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1" name="Oval 110"/>
            <p:cNvSpPr>
              <a:spLocks noChangeArrowheads="1"/>
            </p:cNvSpPr>
            <p:nvPr/>
          </p:nvSpPr>
          <p:spPr bwMode="auto">
            <a:xfrm>
              <a:off x="612410" y="1979428"/>
              <a:ext cx="496888" cy="12858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9952" name="Line 111"/>
            <p:cNvSpPr>
              <a:spLocks noChangeShapeType="1"/>
            </p:cNvSpPr>
            <p:nvPr/>
          </p:nvSpPr>
          <p:spPr bwMode="auto">
            <a:xfrm>
              <a:off x="612410" y="196831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3" name="Line 112"/>
            <p:cNvSpPr>
              <a:spLocks noChangeShapeType="1"/>
            </p:cNvSpPr>
            <p:nvPr/>
          </p:nvSpPr>
          <p:spPr bwMode="auto">
            <a:xfrm>
              <a:off x="1109298" y="196831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4" name="Rectangle 113"/>
            <p:cNvSpPr>
              <a:spLocks noChangeArrowheads="1"/>
            </p:cNvSpPr>
            <p:nvPr/>
          </p:nvSpPr>
          <p:spPr bwMode="auto">
            <a:xfrm>
              <a:off x="612410" y="196831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/>
              </a:endParaRPr>
            </a:p>
          </p:txBody>
        </p:sp>
        <p:sp>
          <p:nvSpPr>
            <p:cNvPr id="39955" name="Oval 114"/>
            <p:cNvSpPr>
              <a:spLocks noChangeArrowheads="1"/>
            </p:cNvSpPr>
            <p:nvPr/>
          </p:nvSpPr>
          <p:spPr bwMode="auto">
            <a:xfrm>
              <a:off x="607648" y="1874653"/>
              <a:ext cx="496887" cy="15081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9956" name="Rectangle 115"/>
            <p:cNvSpPr>
              <a:spLocks noChangeArrowheads="1"/>
            </p:cNvSpPr>
            <p:nvPr/>
          </p:nvSpPr>
          <p:spPr bwMode="auto">
            <a:xfrm>
              <a:off x="745760" y="1895290"/>
              <a:ext cx="223838" cy="1968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9957" name="Text Box 116"/>
            <p:cNvSpPr txBox="1">
              <a:spLocks noChangeArrowheads="1"/>
            </p:cNvSpPr>
            <p:nvPr/>
          </p:nvSpPr>
          <p:spPr bwMode="auto">
            <a:xfrm>
              <a:off x="618760" y="1798453"/>
              <a:ext cx="4905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 sz="2000"/>
                <a:t>3b</a:t>
              </a:r>
              <a:endParaRPr kumimoji="0" lang="en-US" altLang="ko-KR" sz="2400">
                <a:latin typeface="Times New Roman"/>
              </a:endParaRPr>
            </a:p>
          </p:txBody>
        </p:sp>
        <p:sp>
          <p:nvSpPr>
            <p:cNvPr id="39958" name="Oval 117"/>
            <p:cNvSpPr>
              <a:spLocks noChangeArrowheads="1"/>
            </p:cNvSpPr>
            <p:nvPr/>
          </p:nvSpPr>
          <p:spPr bwMode="auto">
            <a:xfrm>
              <a:off x="2545985" y="2941453"/>
              <a:ext cx="496888" cy="12858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9959" name="Line 118"/>
            <p:cNvSpPr>
              <a:spLocks noChangeShapeType="1"/>
            </p:cNvSpPr>
            <p:nvPr/>
          </p:nvSpPr>
          <p:spPr bwMode="auto">
            <a:xfrm>
              <a:off x="2545985" y="293034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0" name="Line 119"/>
            <p:cNvSpPr>
              <a:spLocks noChangeShapeType="1"/>
            </p:cNvSpPr>
            <p:nvPr/>
          </p:nvSpPr>
          <p:spPr bwMode="auto">
            <a:xfrm>
              <a:off x="3042873" y="293034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1" name="Rectangle 120"/>
            <p:cNvSpPr>
              <a:spLocks noChangeArrowheads="1"/>
            </p:cNvSpPr>
            <p:nvPr/>
          </p:nvSpPr>
          <p:spPr bwMode="auto">
            <a:xfrm>
              <a:off x="2545985" y="293034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/>
              </a:endParaRPr>
            </a:p>
          </p:txBody>
        </p:sp>
        <p:sp>
          <p:nvSpPr>
            <p:cNvPr id="39962" name="Oval 121"/>
            <p:cNvSpPr>
              <a:spLocks noChangeArrowheads="1"/>
            </p:cNvSpPr>
            <p:nvPr/>
          </p:nvSpPr>
          <p:spPr bwMode="auto">
            <a:xfrm>
              <a:off x="2541223" y="2836678"/>
              <a:ext cx="496887" cy="15081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grpSp>
          <p:nvGrpSpPr>
            <p:cNvPr id="39963" name="Group 122"/>
            <p:cNvGrpSpPr>
              <a:grpSpLocks/>
            </p:cNvGrpSpPr>
            <p:nvPr/>
          </p:nvGrpSpPr>
          <p:grpSpPr bwMode="auto">
            <a:xfrm>
              <a:off x="2574560" y="2750953"/>
              <a:ext cx="447675" cy="396875"/>
              <a:chOff x="2916" y="2429"/>
              <a:chExt cx="284" cy="250"/>
            </a:xfrm>
          </p:grpSpPr>
          <p:sp>
            <p:nvSpPr>
              <p:cNvPr id="40050" name="Rectangle 12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40051" name="Text Box 124"/>
              <p:cNvSpPr txBox="1">
                <a:spLocks noChangeArrowheads="1"/>
              </p:cNvSpPr>
              <p:nvPr/>
            </p:nvSpPr>
            <p:spPr bwMode="auto">
              <a:xfrm>
                <a:off x="2916" y="2429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000"/>
                  <a:t>1d</a:t>
                </a:r>
              </a:p>
            </p:txBody>
          </p:sp>
        </p:grpSp>
        <p:sp>
          <p:nvSpPr>
            <p:cNvPr id="39964" name="Oval 125"/>
            <p:cNvSpPr>
              <a:spLocks noChangeArrowheads="1"/>
            </p:cNvSpPr>
            <p:nvPr/>
          </p:nvSpPr>
          <p:spPr bwMode="auto">
            <a:xfrm>
              <a:off x="1502998" y="1769878"/>
              <a:ext cx="496887" cy="12858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9965" name="Line 126"/>
            <p:cNvSpPr>
              <a:spLocks noChangeShapeType="1"/>
            </p:cNvSpPr>
            <p:nvPr/>
          </p:nvSpPr>
          <p:spPr bwMode="auto">
            <a:xfrm>
              <a:off x="1502998" y="175876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6" name="Line 127"/>
            <p:cNvSpPr>
              <a:spLocks noChangeShapeType="1"/>
            </p:cNvSpPr>
            <p:nvPr/>
          </p:nvSpPr>
          <p:spPr bwMode="auto">
            <a:xfrm>
              <a:off x="1999885" y="175876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7" name="Rectangle 128"/>
            <p:cNvSpPr>
              <a:spLocks noChangeArrowheads="1"/>
            </p:cNvSpPr>
            <p:nvPr/>
          </p:nvSpPr>
          <p:spPr bwMode="auto">
            <a:xfrm>
              <a:off x="1502998" y="175876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/>
              </a:endParaRPr>
            </a:p>
          </p:txBody>
        </p:sp>
        <p:sp>
          <p:nvSpPr>
            <p:cNvPr id="39968" name="Oval 129"/>
            <p:cNvSpPr>
              <a:spLocks noChangeArrowheads="1"/>
            </p:cNvSpPr>
            <p:nvPr/>
          </p:nvSpPr>
          <p:spPr bwMode="auto">
            <a:xfrm>
              <a:off x="1498235" y="1665103"/>
              <a:ext cx="496888" cy="15081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9969" name="Rectangle 130"/>
            <p:cNvSpPr>
              <a:spLocks noChangeArrowheads="1"/>
            </p:cNvSpPr>
            <p:nvPr/>
          </p:nvSpPr>
          <p:spPr bwMode="auto">
            <a:xfrm>
              <a:off x="1636348" y="1685740"/>
              <a:ext cx="225425" cy="17462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9970" name="Text Box 131"/>
            <p:cNvSpPr txBox="1">
              <a:spLocks noChangeArrowheads="1"/>
            </p:cNvSpPr>
            <p:nvPr/>
          </p:nvSpPr>
          <p:spPr bwMode="auto">
            <a:xfrm>
              <a:off x="1518873" y="1588903"/>
              <a:ext cx="4699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 sz="2000"/>
                <a:t>3a</a:t>
              </a:r>
              <a:endParaRPr kumimoji="0" lang="en-US" altLang="ko-KR" sz="2400">
                <a:latin typeface="Times New Roman"/>
              </a:endParaRPr>
            </a:p>
          </p:txBody>
        </p:sp>
        <p:sp>
          <p:nvSpPr>
            <p:cNvPr id="39971" name="Oval 132"/>
            <p:cNvSpPr>
              <a:spLocks noChangeArrowheads="1"/>
            </p:cNvSpPr>
            <p:nvPr/>
          </p:nvSpPr>
          <p:spPr bwMode="auto">
            <a:xfrm>
              <a:off x="2488835" y="2312803"/>
              <a:ext cx="496888" cy="12858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9972" name="Line 133"/>
            <p:cNvSpPr>
              <a:spLocks noChangeShapeType="1"/>
            </p:cNvSpPr>
            <p:nvPr/>
          </p:nvSpPr>
          <p:spPr bwMode="auto">
            <a:xfrm>
              <a:off x="2488835" y="230169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3" name="Line 134"/>
            <p:cNvSpPr>
              <a:spLocks noChangeShapeType="1"/>
            </p:cNvSpPr>
            <p:nvPr/>
          </p:nvSpPr>
          <p:spPr bwMode="auto">
            <a:xfrm>
              <a:off x="2985723" y="230169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4" name="Rectangle 135"/>
            <p:cNvSpPr>
              <a:spLocks noChangeArrowheads="1"/>
            </p:cNvSpPr>
            <p:nvPr/>
          </p:nvSpPr>
          <p:spPr bwMode="auto">
            <a:xfrm>
              <a:off x="2488835" y="230169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/>
              </a:endParaRPr>
            </a:p>
          </p:txBody>
        </p:sp>
        <p:sp>
          <p:nvSpPr>
            <p:cNvPr id="39975" name="Oval 136"/>
            <p:cNvSpPr>
              <a:spLocks noChangeArrowheads="1"/>
            </p:cNvSpPr>
            <p:nvPr/>
          </p:nvSpPr>
          <p:spPr bwMode="auto">
            <a:xfrm>
              <a:off x="2484073" y="2208028"/>
              <a:ext cx="496887" cy="15081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grpSp>
          <p:nvGrpSpPr>
            <p:cNvPr id="39976" name="Group 137"/>
            <p:cNvGrpSpPr>
              <a:grpSpLocks/>
            </p:cNvGrpSpPr>
            <p:nvPr/>
          </p:nvGrpSpPr>
          <p:grpSpPr bwMode="auto">
            <a:xfrm>
              <a:off x="2522173" y="2122303"/>
              <a:ext cx="428625" cy="396875"/>
              <a:chOff x="2919" y="2429"/>
              <a:chExt cx="277" cy="250"/>
            </a:xfrm>
          </p:grpSpPr>
          <p:sp>
            <p:nvSpPr>
              <p:cNvPr id="40048" name="Rectangle 13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40049" name="Text Box 139"/>
              <p:cNvSpPr txBox="1">
                <a:spLocks noChangeArrowheads="1"/>
              </p:cNvSpPr>
              <p:nvPr/>
            </p:nvSpPr>
            <p:spPr bwMode="auto">
              <a:xfrm>
                <a:off x="2919" y="2429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000"/>
                  <a:t>1c</a:t>
                </a:r>
              </a:p>
            </p:txBody>
          </p:sp>
        </p:grpSp>
        <p:sp>
          <p:nvSpPr>
            <p:cNvPr id="39977" name="Line 140"/>
            <p:cNvSpPr>
              <a:spLocks noChangeShapeType="1"/>
            </p:cNvSpPr>
            <p:nvPr/>
          </p:nvSpPr>
          <p:spPr bwMode="auto">
            <a:xfrm>
              <a:off x="5338398" y="2014353"/>
              <a:ext cx="488950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8" name="Freeform 141"/>
            <p:cNvSpPr>
              <a:spLocks/>
            </p:cNvSpPr>
            <p:nvPr/>
          </p:nvSpPr>
          <p:spPr bwMode="auto">
            <a:xfrm>
              <a:off x="1096598" y="1807978"/>
              <a:ext cx="400050" cy="180975"/>
            </a:xfrm>
            <a:custGeom>
              <a:avLst/>
              <a:gdLst>
                <a:gd name="T0" fmla="*/ 0 w 252"/>
                <a:gd name="T1" fmla="*/ 2147483647 h 114"/>
                <a:gd name="T2" fmla="*/ 2147483647 w 252"/>
                <a:gd name="T3" fmla="*/ 0 h 114"/>
                <a:gd name="T4" fmla="*/ 0 60000 65536"/>
                <a:gd name="T5" fmla="*/ 0 60000 65536"/>
                <a:gd name="T6" fmla="*/ 0 w 252"/>
                <a:gd name="T7" fmla="*/ 0 h 114"/>
                <a:gd name="T8" fmla="*/ 252 w 252"/>
                <a:gd name="T9" fmla="*/ 114 h 1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2" h="114">
                  <a:moveTo>
                    <a:pt x="0" y="114"/>
                  </a:moveTo>
                  <a:lnTo>
                    <a:pt x="252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9" name="Freeform 142"/>
            <p:cNvSpPr>
              <a:spLocks/>
            </p:cNvSpPr>
            <p:nvPr/>
          </p:nvSpPr>
          <p:spPr bwMode="auto">
            <a:xfrm>
              <a:off x="1788748" y="1903228"/>
              <a:ext cx="704850" cy="409575"/>
            </a:xfrm>
            <a:custGeom>
              <a:avLst/>
              <a:gdLst>
                <a:gd name="T0" fmla="*/ 0 w 444"/>
                <a:gd name="T1" fmla="*/ 0 h 258"/>
                <a:gd name="T2" fmla="*/ 2147483647 w 444"/>
                <a:gd name="T3" fmla="*/ 2147483647 h 258"/>
                <a:gd name="T4" fmla="*/ 0 60000 65536"/>
                <a:gd name="T5" fmla="*/ 0 60000 65536"/>
                <a:gd name="T6" fmla="*/ 0 w 444"/>
                <a:gd name="T7" fmla="*/ 0 h 258"/>
                <a:gd name="T8" fmla="*/ 444 w 444"/>
                <a:gd name="T9" fmla="*/ 258 h 2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4" h="258">
                  <a:moveTo>
                    <a:pt x="0" y="0"/>
                  </a:moveTo>
                  <a:lnTo>
                    <a:pt x="444" y="25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0" name="Freeform 143"/>
            <p:cNvSpPr>
              <a:spLocks/>
            </p:cNvSpPr>
            <p:nvPr/>
          </p:nvSpPr>
          <p:spPr bwMode="auto">
            <a:xfrm>
              <a:off x="3890598" y="2090553"/>
              <a:ext cx="1038225" cy="666750"/>
            </a:xfrm>
            <a:custGeom>
              <a:avLst/>
              <a:gdLst>
                <a:gd name="T0" fmla="*/ 0 w 654"/>
                <a:gd name="T1" fmla="*/ 2147483647 h 420"/>
                <a:gd name="T2" fmla="*/ 2147483647 w 654"/>
                <a:gd name="T3" fmla="*/ 0 h 420"/>
                <a:gd name="T4" fmla="*/ 0 60000 65536"/>
                <a:gd name="T5" fmla="*/ 0 60000 65536"/>
                <a:gd name="T6" fmla="*/ 0 w 654"/>
                <a:gd name="T7" fmla="*/ 0 h 420"/>
                <a:gd name="T8" fmla="*/ 654 w 654"/>
                <a:gd name="T9" fmla="*/ 420 h 4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4" h="420">
                  <a:moveTo>
                    <a:pt x="0" y="420"/>
                  </a:moveTo>
                  <a:lnTo>
                    <a:pt x="65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1" name="Oval 144"/>
            <p:cNvSpPr>
              <a:spLocks noChangeArrowheads="1"/>
            </p:cNvSpPr>
            <p:nvPr/>
          </p:nvSpPr>
          <p:spPr bwMode="auto">
            <a:xfrm>
              <a:off x="4841510" y="1988953"/>
              <a:ext cx="496888" cy="12858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9982" name="Line 145"/>
            <p:cNvSpPr>
              <a:spLocks noChangeShapeType="1"/>
            </p:cNvSpPr>
            <p:nvPr/>
          </p:nvSpPr>
          <p:spPr bwMode="auto">
            <a:xfrm>
              <a:off x="4841510" y="197784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3" name="Line 146"/>
            <p:cNvSpPr>
              <a:spLocks noChangeShapeType="1"/>
            </p:cNvSpPr>
            <p:nvPr/>
          </p:nvSpPr>
          <p:spPr bwMode="auto">
            <a:xfrm>
              <a:off x="5338398" y="197784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4" name="Rectangle 147"/>
            <p:cNvSpPr>
              <a:spLocks noChangeArrowheads="1"/>
            </p:cNvSpPr>
            <p:nvPr/>
          </p:nvSpPr>
          <p:spPr bwMode="auto">
            <a:xfrm>
              <a:off x="4841510" y="197784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/>
              </a:endParaRPr>
            </a:p>
          </p:txBody>
        </p:sp>
        <p:sp>
          <p:nvSpPr>
            <p:cNvPr id="39985" name="Oval 148"/>
            <p:cNvSpPr>
              <a:spLocks noChangeArrowheads="1"/>
            </p:cNvSpPr>
            <p:nvPr/>
          </p:nvSpPr>
          <p:spPr bwMode="auto">
            <a:xfrm>
              <a:off x="4836748" y="1884178"/>
              <a:ext cx="496887" cy="15081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9986" name="Rectangle 149"/>
            <p:cNvSpPr>
              <a:spLocks noChangeArrowheads="1"/>
            </p:cNvSpPr>
            <p:nvPr/>
          </p:nvSpPr>
          <p:spPr bwMode="auto">
            <a:xfrm>
              <a:off x="4974860" y="1904815"/>
              <a:ext cx="223838" cy="19050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9987" name="Text Box 150"/>
            <p:cNvSpPr txBox="1">
              <a:spLocks noChangeArrowheads="1"/>
            </p:cNvSpPr>
            <p:nvPr/>
          </p:nvSpPr>
          <p:spPr bwMode="auto">
            <a:xfrm>
              <a:off x="4857385" y="1807978"/>
              <a:ext cx="4699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 sz="2000"/>
                <a:t>2a</a:t>
              </a:r>
              <a:endParaRPr kumimoji="0" lang="en-US" altLang="ko-KR" sz="2400">
                <a:latin typeface="Times New Roman"/>
              </a:endParaRPr>
            </a:p>
          </p:txBody>
        </p:sp>
        <p:sp>
          <p:nvSpPr>
            <p:cNvPr id="39988" name="Text Box 151"/>
            <p:cNvSpPr txBox="1">
              <a:spLocks noChangeArrowheads="1"/>
            </p:cNvSpPr>
            <p:nvPr/>
          </p:nvSpPr>
          <p:spPr bwMode="auto">
            <a:xfrm>
              <a:off x="1145810" y="1947678"/>
              <a:ext cx="7016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2000"/>
                <a:t>AS3</a:t>
              </a:r>
              <a:endParaRPr kumimoji="0" lang="en-US" altLang="ko-KR"/>
            </a:p>
          </p:txBody>
        </p:sp>
        <p:sp>
          <p:nvSpPr>
            <p:cNvPr id="39989" name="Text Box 152"/>
            <p:cNvSpPr txBox="1">
              <a:spLocks noChangeArrowheads="1"/>
            </p:cNvSpPr>
            <p:nvPr/>
          </p:nvSpPr>
          <p:spPr bwMode="auto">
            <a:xfrm>
              <a:off x="1717310" y="2806515"/>
              <a:ext cx="6604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2000"/>
                <a:t>AS1</a:t>
              </a:r>
              <a:endParaRPr kumimoji="0" lang="en-US" altLang="ko-KR"/>
            </a:p>
          </p:txBody>
        </p:sp>
        <p:sp>
          <p:nvSpPr>
            <p:cNvPr id="39990" name="Text Box 153"/>
            <p:cNvSpPr txBox="1">
              <a:spLocks noChangeArrowheads="1"/>
            </p:cNvSpPr>
            <p:nvPr/>
          </p:nvSpPr>
          <p:spPr bwMode="auto">
            <a:xfrm>
              <a:off x="5289185" y="2265178"/>
              <a:ext cx="649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AS2</a:t>
              </a:r>
            </a:p>
          </p:txBody>
        </p:sp>
        <p:sp>
          <p:nvSpPr>
            <p:cNvPr id="39991" name="Oval 154"/>
            <p:cNvSpPr>
              <a:spLocks noChangeArrowheads="1"/>
            </p:cNvSpPr>
            <p:nvPr/>
          </p:nvSpPr>
          <p:spPr bwMode="auto">
            <a:xfrm>
              <a:off x="2003060" y="2646178"/>
              <a:ext cx="496888" cy="12858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9992" name="Line 155"/>
            <p:cNvSpPr>
              <a:spLocks noChangeShapeType="1"/>
            </p:cNvSpPr>
            <p:nvPr/>
          </p:nvSpPr>
          <p:spPr bwMode="auto">
            <a:xfrm>
              <a:off x="2003060" y="263506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3" name="Line 156"/>
            <p:cNvSpPr>
              <a:spLocks noChangeShapeType="1"/>
            </p:cNvSpPr>
            <p:nvPr/>
          </p:nvSpPr>
          <p:spPr bwMode="auto">
            <a:xfrm>
              <a:off x="2499948" y="263506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4" name="Rectangle 157"/>
            <p:cNvSpPr>
              <a:spLocks noChangeArrowheads="1"/>
            </p:cNvSpPr>
            <p:nvPr/>
          </p:nvSpPr>
          <p:spPr bwMode="auto">
            <a:xfrm>
              <a:off x="2003060" y="263506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/>
              </a:endParaRPr>
            </a:p>
          </p:txBody>
        </p:sp>
        <p:sp>
          <p:nvSpPr>
            <p:cNvPr id="39995" name="Oval 158"/>
            <p:cNvSpPr>
              <a:spLocks noChangeArrowheads="1"/>
            </p:cNvSpPr>
            <p:nvPr/>
          </p:nvSpPr>
          <p:spPr bwMode="auto">
            <a:xfrm>
              <a:off x="1998298" y="2547753"/>
              <a:ext cx="496887" cy="15081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9996" name="Rectangle 159"/>
            <p:cNvSpPr>
              <a:spLocks noChangeArrowheads="1"/>
            </p:cNvSpPr>
            <p:nvPr/>
          </p:nvSpPr>
          <p:spPr bwMode="auto">
            <a:xfrm>
              <a:off x="2133235" y="2590615"/>
              <a:ext cx="225425" cy="15240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9997" name="Text Box 160"/>
            <p:cNvSpPr txBox="1">
              <a:spLocks noChangeArrowheads="1"/>
            </p:cNvSpPr>
            <p:nvPr/>
          </p:nvSpPr>
          <p:spPr bwMode="auto">
            <a:xfrm>
              <a:off x="2042748" y="2462028"/>
              <a:ext cx="4286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 sz="2000"/>
                <a:t>1a</a:t>
              </a:r>
              <a:endParaRPr kumimoji="0" lang="en-US" altLang="ko-KR" sz="2400">
                <a:latin typeface="Times New Roman"/>
              </a:endParaRPr>
            </a:p>
          </p:txBody>
        </p:sp>
        <p:grpSp>
          <p:nvGrpSpPr>
            <p:cNvPr id="39998" name="Group 161"/>
            <p:cNvGrpSpPr>
              <a:grpSpLocks/>
            </p:cNvGrpSpPr>
            <p:nvPr/>
          </p:nvGrpSpPr>
          <p:grpSpPr bwMode="auto">
            <a:xfrm>
              <a:off x="5563823" y="1519053"/>
              <a:ext cx="501650" cy="396875"/>
              <a:chOff x="4320" y="1940"/>
              <a:chExt cx="316" cy="250"/>
            </a:xfrm>
          </p:grpSpPr>
          <p:sp>
            <p:nvSpPr>
              <p:cNvPr id="40041" name="Oval 162"/>
              <p:cNvSpPr>
                <a:spLocks noChangeArrowheads="1"/>
              </p:cNvSpPr>
              <p:nvPr/>
            </p:nvSpPr>
            <p:spPr bwMode="auto">
              <a:xfrm>
                <a:off x="4323" y="20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40042" name="Line 163"/>
              <p:cNvSpPr>
                <a:spLocks noChangeShapeType="1"/>
              </p:cNvSpPr>
              <p:nvPr/>
            </p:nvSpPr>
            <p:spPr bwMode="auto">
              <a:xfrm>
                <a:off x="4323" y="20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43" name="Line 164"/>
              <p:cNvSpPr>
                <a:spLocks noChangeShapeType="1"/>
              </p:cNvSpPr>
              <p:nvPr/>
            </p:nvSpPr>
            <p:spPr bwMode="auto">
              <a:xfrm>
                <a:off x="4636" y="20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44" name="Rectangle 165"/>
              <p:cNvSpPr>
                <a:spLocks noChangeArrowheads="1"/>
              </p:cNvSpPr>
              <p:nvPr/>
            </p:nvSpPr>
            <p:spPr bwMode="auto">
              <a:xfrm>
                <a:off x="4323" y="20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endParaRPr kumimoji="0" lang="ko-KR" altLang="ko-KR" sz="2400">
                  <a:latin typeface="Times New Roman"/>
                </a:endParaRPr>
              </a:p>
            </p:txBody>
          </p:sp>
          <p:sp>
            <p:nvSpPr>
              <p:cNvPr id="40045" name="Oval 166"/>
              <p:cNvSpPr>
                <a:spLocks noChangeArrowheads="1"/>
              </p:cNvSpPr>
              <p:nvPr/>
            </p:nvSpPr>
            <p:spPr bwMode="auto">
              <a:xfrm>
                <a:off x="4320" y="19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40046" name="Rectangle 167"/>
              <p:cNvSpPr>
                <a:spLocks noChangeArrowheads="1"/>
              </p:cNvSpPr>
              <p:nvPr/>
            </p:nvSpPr>
            <p:spPr bwMode="auto">
              <a:xfrm>
                <a:off x="4407" y="2001"/>
                <a:ext cx="141" cy="118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40047" name="Text Box 168"/>
              <p:cNvSpPr txBox="1">
                <a:spLocks noChangeArrowheads="1"/>
              </p:cNvSpPr>
              <p:nvPr/>
            </p:nvSpPr>
            <p:spPr bwMode="auto">
              <a:xfrm>
                <a:off x="4333" y="1940"/>
                <a:ext cx="2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000"/>
                  <a:t>2c</a:t>
                </a:r>
                <a:endParaRPr kumimoji="0" lang="en-US" altLang="ko-KR" sz="2400">
                  <a:latin typeface="Times New Roman"/>
                </a:endParaRPr>
              </a:p>
            </p:txBody>
          </p:sp>
        </p:grpSp>
        <p:grpSp>
          <p:nvGrpSpPr>
            <p:cNvPr id="39999" name="Group 169"/>
            <p:cNvGrpSpPr>
              <a:grpSpLocks/>
            </p:cNvGrpSpPr>
            <p:nvPr/>
          </p:nvGrpSpPr>
          <p:grpSpPr bwMode="auto">
            <a:xfrm>
              <a:off x="5827348" y="1979428"/>
              <a:ext cx="501650" cy="396875"/>
              <a:chOff x="4596" y="2162"/>
              <a:chExt cx="316" cy="250"/>
            </a:xfrm>
          </p:grpSpPr>
          <p:sp>
            <p:nvSpPr>
              <p:cNvPr id="40034" name="Oval 170"/>
              <p:cNvSpPr>
                <a:spLocks noChangeArrowheads="1"/>
              </p:cNvSpPr>
              <p:nvPr/>
            </p:nvSpPr>
            <p:spPr bwMode="auto">
              <a:xfrm>
                <a:off x="4599" y="2276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40035" name="Line 171"/>
              <p:cNvSpPr>
                <a:spLocks noChangeShapeType="1"/>
              </p:cNvSpPr>
              <p:nvPr/>
            </p:nvSpPr>
            <p:spPr bwMode="auto">
              <a:xfrm>
                <a:off x="4599" y="226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36" name="Line 172"/>
              <p:cNvSpPr>
                <a:spLocks noChangeShapeType="1"/>
              </p:cNvSpPr>
              <p:nvPr/>
            </p:nvSpPr>
            <p:spPr bwMode="auto">
              <a:xfrm>
                <a:off x="4912" y="226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37" name="Rectangle 173"/>
              <p:cNvSpPr>
                <a:spLocks noChangeArrowheads="1"/>
              </p:cNvSpPr>
              <p:nvPr/>
            </p:nvSpPr>
            <p:spPr bwMode="auto">
              <a:xfrm>
                <a:off x="4599" y="2269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endParaRPr kumimoji="0" lang="ko-KR" altLang="ko-KR" sz="2400">
                  <a:latin typeface="Times New Roman"/>
                </a:endParaRPr>
              </a:p>
            </p:txBody>
          </p:sp>
          <p:sp>
            <p:nvSpPr>
              <p:cNvPr id="40038" name="Oval 174"/>
              <p:cNvSpPr>
                <a:spLocks noChangeArrowheads="1"/>
              </p:cNvSpPr>
              <p:nvPr/>
            </p:nvSpPr>
            <p:spPr bwMode="auto">
              <a:xfrm>
                <a:off x="4596" y="2210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40039" name="Rectangle 175"/>
              <p:cNvSpPr>
                <a:spLocks noChangeArrowheads="1"/>
              </p:cNvSpPr>
              <p:nvPr/>
            </p:nvSpPr>
            <p:spPr bwMode="auto">
              <a:xfrm>
                <a:off x="4683" y="2223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40040" name="Text Box 176"/>
              <p:cNvSpPr txBox="1">
                <a:spLocks noChangeArrowheads="1"/>
              </p:cNvSpPr>
              <p:nvPr/>
            </p:nvSpPr>
            <p:spPr bwMode="auto">
              <a:xfrm>
                <a:off x="4603" y="2162"/>
                <a:ext cx="3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000"/>
                  <a:t>2b</a:t>
                </a:r>
                <a:endParaRPr kumimoji="0" lang="en-US" altLang="ko-KR" sz="2400">
                  <a:latin typeface="Times New Roman"/>
                </a:endParaRPr>
              </a:p>
            </p:txBody>
          </p:sp>
        </p:grpSp>
        <p:grpSp>
          <p:nvGrpSpPr>
            <p:cNvPr id="40000" name="Group 177"/>
            <p:cNvGrpSpPr>
              <a:grpSpLocks/>
            </p:cNvGrpSpPr>
            <p:nvPr/>
          </p:nvGrpSpPr>
          <p:grpSpPr bwMode="auto">
            <a:xfrm>
              <a:off x="3398473" y="2566803"/>
              <a:ext cx="501650" cy="396875"/>
              <a:chOff x="2016" y="1980"/>
              <a:chExt cx="316" cy="250"/>
            </a:xfrm>
          </p:grpSpPr>
          <p:sp>
            <p:nvSpPr>
              <p:cNvPr id="40026" name="Oval 178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40027" name="Line 179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28" name="Line 180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29" name="Rectangle 181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endParaRPr kumimoji="0" lang="ko-KR" altLang="ko-KR" sz="2400">
                  <a:latin typeface="Times New Roman"/>
                </a:endParaRPr>
              </a:p>
            </p:txBody>
          </p:sp>
          <p:sp>
            <p:nvSpPr>
              <p:cNvPr id="40030" name="Oval 182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grpSp>
            <p:nvGrpSpPr>
              <p:cNvPr id="40031" name="Group 183"/>
              <p:cNvGrpSpPr>
                <a:grpSpLocks/>
              </p:cNvGrpSpPr>
              <p:nvPr/>
            </p:nvGrpSpPr>
            <p:grpSpPr bwMode="auto">
              <a:xfrm>
                <a:off x="2034" y="1980"/>
                <a:ext cx="283" cy="250"/>
                <a:chOff x="2914" y="2429"/>
                <a:chExt cx="288" cy="250"/>
              </a:xfrm>
            </p:grpSpPr>
            <p:sp>
              <p:nvSpPr>
                <p:cNvPr id="40032" name="Rectangle 184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  <p:sp>
              <p:nvSpPr>
                <p:cNvPr id="40033" name="Text Box 185"/>
                <p:cNvSpPr txBox="1">
                  <a:spLocks noChangeArrowheads="1"/>
                </p:cNvSpPr>
                <p:nvPr/>
              </p:nvSpPr>
              <p:spPr bwMode="auto">
                <a:xfrm>
                  <a:off x="2914" y="2429"/>
                  <a:ext cx="28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latinLnBrk="0" hangingPunct="0"/>
                  <a:r>
                    <a:rPr kumimoji="0" lang="en-US" altLang="ko-KR" sz="2000"/>
                    <a:t>1b</a:t>
                  </a:r>
                  <a:endParaRPr kumimoji="0" lang="en-US" altLang="ko-KR" sz="2400">
                    <a:latin typeface="Times New Roman"/>
                  </a:endParaRPr>
                </a:p>
              </p:txBody>
            </p:sp>
          </p:grpSp>
        </p:grpSp>
        <p:grpSp>
          <p:nvGrpSpPr>
            <p:cNvPr id="40001" name="Group 186"/>
            <p:cNvGrpSpPr>
              <a:grpSpLocks/>
            </p:cNvGrpSpPr>
            <p:nvPr/>
          </p:nvGrpSpPr>
          <p:grpSpPr bwMode="auto">
            <a:xfrm>
              <a:off x="877523" y="1222190"/>
              <a:ext cx="501650" cy="396875"/>
              <a:chOff x="2016" y="1980"/>
              <a:chExt cx="316" cy="250"/>
            </a:xfrm>
          </p:grpSpPr>
          <p:sp>
            <p:nvSpPr>
              <p:cNvPr id="40018" name="Oval 187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40019" name="Line 188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20" name="Line 189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21" name="Rectangle 190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endParaRPr kumimoji="0" lang="ko-KR" altLang="ko-KR" sz="2400">
                  <a:latin typeface="Times New Roman"/>
                </a:endParaRPr>
              </a:p>
            </p:txBody>
          </p:sp>
          <p:sp>
            <p:nvSpPr>
              <p:cNvPr id="40022" name="Oval 191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grpSp>
            <p:nvGrpSpPr>
              <p:cNvPr id="40023" name="Group 192"/>
              <p:cNvGrpSpPr>
                <a:grpSpLocks/>
              </p:cNvGrpSpPr>
              <p:nvPr/>
            </p:nvGrpSpPr>
            <p:grpSpPr bwMode="auto">
              <a:xfrm>
                <a:off x="2027" y="1980"/>
                <a:ext cx="296" cy="250"/>
                <a:chOff x="2907" y="2429"/>
                <a:chExt cx="301" cy="250"/>
              </a:xfrm>
            </p:grpSpPr>
            <p:sp>
              <p:nvSpPr>
                <p:cNvPr id="40024" name="Rectangle 193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  <p:sp>
              <p:nvSpPr>
                <p:cNvPr id="40025" name="Text Box 194"/>
                <p:cNvSpPr txBox="1">
                  <a:spLocks noChangeArrowheads="1"/>
                </p:cNvSpPr>
                <p:nvPr/>
              </p:nvSpPr>
              <p:spPr bwMode="auto">
                <a:xfrm>
                  <a:off x="2907" y="2429"/>
                  <a:ext cx="30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latinLnBrk="0" hangingPunct="0"/>
                  <a:r>
                    <a:rPr kumimoji="0" lang="en-US" altLang="ko-KR" sz="2000"/>
                    <a:t>3c</a:t>
                  </a:r>
                  <a:endParaRPr kumimoji="0" lang="en-US" altLang="ko-KR" sz="2400">
                    <a:latin typeface="Times New Roman"/>
                  </a:endParaRPr>
                </a:p>
              </p:txBody>
            </p:sp>
          </p:grpSp>
        </p:grpSp>
        <p:sp>
          <p:nvSpPr>
            <p:cNvPr id="40002" name="Line 195"/>
            <p:cNvSpPr>
              <a:spLocks noChangeShapeType="1"/>
            </p:cNvSpPr>
            <p:nvPr/>
          </p:nvSpPr>
          <p:spPr bwMode="auto">
            <a:xfrm flipH="1">
              <a:off x="2376123" y="2395353"/>
              <a:ext cx="147637" cy="161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3" name="Line 196"/>
            <p:cNvSpPr>
              <a:spLocks noChangeShapeType="1"/>
            </p:cNvSpPr>
            <p:nvPr/>
          </p:nvSpPr>
          <p:spPr bwMode="auto">
            <a:xfrm>
              <a:off x="2779348" y="2435040"/>
              <a:ext cx="0" cy="3905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4" name="Line 197"/>
            <p:cNvSpPr>
              <a:spLocks noChangeShapeType="1"/>
            </p:cNvSpPr>
            <p:nvPr/>
          </p:nvSpPr>
          <p:spPr bwMode="auto">
            <a:xfrm>
              <a:off x="2941273" y="2382653"/>
              <a:ext cx="496887" cy="3349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5" name="Line 198"/>
            <p:cNvSpPr>
              <a:spLocks noChangeShapeType="1"/>
            </p:cNvSpPr>
            <p:nvPr/>
          </p:nvSpPr>
          <p:spPr bwMode="auto">
            <a:xfrm flipH="1">
              <a:off x="3061923" y="2839853"/>
              <a:ext cx="376237" cy="1206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6" name="Line 199"/>
            <p:cNvSpPr>
              <a:spLocks noChangeShapeType="1"/>
            </p:cNvSpPr>
            <p:nvPr/>
          </p:nvSpPr>
          <p:spPr bwMode="auto">
            <a:xfrm flipH="1" flipV="1">
              <a:off x="2484073" y="2663640"/>
              <a:ext cx="901700" cy="809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7" name="Line 200"/>
            <p:cNvSpPr>
              <a:spLocks noChangeShapeType="1"/>
            </p:cNvSpPr>
            <p:nvPr/>
          </p:nvSpPr>
          <p:spPr bwMode="auto">
            <a:xfrm flipV="1">
              <a:off x="5254260" y="1749240"/>
              <a:ext cx="349250" cy="1349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8" name="Line 205"/>
            <p:cNvSpPr>
              <a:spLocks noChangeShapeType="1"/>
            </p:cNvSpPr>
            <p:nvPr/>
          </p:nvSpPr>
          <p:spPr bwMode="auto">
            <a:xfrm flipH="1" flipV="1">
              <a:off x="1301385" y="1507940"/>
              <a:ext cx="24130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9" name="Line 206"/>
            <p:cNvSpPr>
              <a:spLocks noChangeShapeType="1"/>
            </p:cNvSpPr>
            <p:nvPr/>
          </p:nvSpPr>
          <p:spPr bwMode="auto">
            <a:xfrm flipH="1">
              <a:off x="871173" y="1534928"/>
              <a:ext cx="147637" cy="376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0" name="Line 207"/>
            <p:cNvSpPr>
              <a:spLocks noChangeShapeType="1"/>
            </p:cNvSpPr>
            <p:nvPr/>
          </p:nvSpPr>
          <p:spPr bwMode="auto">
            <a:xfrm>
              <a:off x="5952760" y="1817503"/>
              <a:ext cx="68263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1" name="Line 208"/>
            <p:cNvSpPr>
              <a:spLocks noChangeShapeType="1"/>
            </p:cNvSpPr>
            <p:nvPr/>
          </p:nvSpPr>
          <p:spPr bwMode="auto">
            <a:xfrm>
              <a:off x="2390410" y="2744603"/>
              <a:ext cx="201613" cy="1349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任意多边形 74"/>
            <p:cNvSpPr/>
            <p:nvPr/>
          </p:nvSpPr>
          <p:spPr bwMode="auto">
            <a:xfrm rot="3111803">
              <a:off x="2796810" y="1963553"/>
              <a:ext cx="1181100" cy="857250"/>
            </a:xfrm>
            <a:custGeom>
              <a:avLst/>
              <a:gdLst>
                <a:gd name="connsiteX0" fmla="*/ 1181911 w 1181911"/>
                <a:gd name="connsiteY0" fmla="*/ 147536 h 857655"/>
                <a:gd name="connsiteX1" fmla="*/ 763622 w 1181911"/>
                <a:gd name="connsiteY1" fmla="*/ 40532 h 857655"/>
                <a:gd name="connsiteX2" fmla="*/ 121596 w 1181911"/>
                <a:gd name="connsiteY2" fmla="*/ 390727 h 857655"/>
                <a:gd name="connsiteX3" fmla="*/ 34047 w 1181911"/>
                <a:gd name="connsiteY3" fmla="*/ 857655 h 85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911" h="857655">
                  <a:moveTo>
                    <a:pt x="1181911" y="147536"/>
                  </a:moveTo>
                  <a:cubicBezTo>
                    <a:pt x="1061126" y="73768"/>
                    <a:pt x="940341" y="0"/>
                    <a:pt x="763622" y="40532"/>
                  </a:cubicBezTo>
                  <a:cubicBezTo>
                    <a:pt x="586903" y="81064"/>
                    <a:pt x="243192" y="254540"/>
                    <a:pt x="121596" y="390727"/>
                  </a:cubicBezTo>
                  <a:cubicBezTo>
                    <a:pt x="0" y="526914"/>
                    <a:pt x="17023" y="692284"/>
                    <a:pt x="34047" y="857655"/>
                  </a:cubicBezTo>
                </a:path>
              </a:pathLst>
            </a:cu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pPr eaLnBrk="0" latinLnBrk="0" hangingPunct="0">
                <a:defRPr/>
              </a:pPr>
              <a:endParaRPr kumimoji="0" lang="zh-CN" altLang="en-US"/>
            </a:p>
          </p:txBody>
        </p:sp>
        <p:sp>
          <p:nvSpPr>
            <p:cNvPr id="40013" name="TextBox 75"/>
            <p:cNvSpPr txBox="1">
              <a:spLocks noChangeArrowheads="1"/>
            </p:cNvSpPr>
            <p:nvPr/>
          </p:nvSpPr>
          <p:spPr bwMode="auto">
            <a:xfrm>
              <a:off x="3891061" y="1497943"/>
              <a:ext cx="151751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>
                  <a:solidFill>
                    <a:srgbClr val="FF0000"/>
                  </a:solidFill>
                </a:rPr>
                <a:t>Announce net D </a:t>
              </a:r>
              <a:endParaRPr lang="zh-CN" altLang="en-US" sz="1400">
                <a:solidFill>
                  <a:srgbClr val="FF0000"/>
                </a:solidFill>
              </a:endParaRPr>
            </a:p>
          </p:txBody>
        </p:sp>
        <p:cxnSp>
          <p:nvCxnSpPr>
            <p:cNvPr id="77" name="直接连接符 76"/>
            <p:cNvCxnSpPr/>
            <p:nvPr/>
          </p:nvCxnSpPr>
          <p:spPr bwMode="auto">
            <a:xfrm>
              <a:off x="6216285" y="2266765"/>
              <a:ext cx="125413" cy="14605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任意多边形 77"/>
            <p:cNvSpPr/>
            <p:nvPr/>
          </p:nvSpPr>
          <p:spPr bwMode="auto">
            <a:xfrm>
              <a:off x="6176598" y="2266765"/>
              <a:ext cx="311150" cy="242888"/>
            </a:xfrm>
            <a:custGeom>
              <a:avLst/>
              <a:gdLst>
                <a:gd name="connsiteX0" fmla="*/ 0 w 311285"/>
                <a:gd name="connsiteY0" fmla="*/ 243192 h 243192"/>
                <a:gd name="connsiteX1" fmla="*/ 58366 w 311285"/>
                <a:gd name="connsiteY1" fmla="*/ 155643 h 243192"/>
                <a:gd name="connsiteX2" fmla="*/ 204281 w 311285"/>
                <a:gd name="connsiteY2" fmla="*/ 136187 h 243192"/>
                <a:gd name="connsiteX3" fmla="*/ 311285 w 311285"/>
                <a:gd name="connsiteY3" fmla="*/ 0 h 243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285" h="243192">
                  <a:moveTo>
                    <a:pt x="0" y="243192"/>
                  </a:moveTo>
                  <a:cubicBezTo>
                    <a:pt x="12159" y="208334"/>
                    <a:pt x="24319" y="173477"/>
                    <a:pt x="58366" y="155643"/>
                  </a:cubicBezTo>
                  <a:cubicBezTo>
                    <a:pt x="92413" y="137809"/>
                    <a:pt x="162128" y="162128"/>
                    <a:pt x="204281" y="136187"/>
                  </a:cubicBezTo>
                  <a:cubicBezTo>
                    <a:pt x="246434" y="110247"/>
                    <a:pt x="278859" y="55123"/>
                    <a:pt x="311285" y="0"/>
                  </a:cubicBez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eaLnBrk="0" latinLnBrk="0" hangingPunct="0">
                <a:defRPr/>
              </a:pPr>
              <a:endParaRPr kumimoji="0" lang="zh-CN" altLang="en-US"/>
            </a:p>
          </p:txBody>
        </p:sp>
        <p:sp>
          <p:nvSpPr>
            <p:cNvPr id="40016" name="TextBox 78"/>
            <p:cNvSpPr txBox="1">
              <a:spLocks noChangeArrowheads="1"/>
            </p:cNvSpPr>
            <p:nvPr/>
          </p:nvSpPr>
          <p:spPr bwMode="auto">
            <a:xfrm>
              <a:off x="6429983" y="2071874"/>
              <a:ext cx="535021" cy="379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D</a:t>
              </a:r>
              <a:endParaRPr lang="zh-CN" altLang="en-US"/>
            </a:p>
          </p:txBody>
        </p:sp>
        <p:sp>
          <p:nvSpPr>
            <p:cNvPr id="40017" name="TextBox 115"/>
            <p:cNvSpPr txBox="1">
              <a:spLocks noChangeArrowheads="1"/>
            </p:cNvSpPr>
            <p:nvPr/>
          </p:nvSpPr>
          <p:spPr bwMode="auto">
            <a:xfrm>
              <a:off x="3180944" y="1682769"/>
              <a:ext cx="7295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0070C0"/>
                  </a:solidFill>
                </a:rPr>
                <a:t>iBGP</a:t>
              </a:r>
              <a:endParaRPr lang="zh-CN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114" name="任意多边形 113"/>
          <p:cNvSpPr/>
          <p:nvPr/>
        </p:nvSpPr>
        <p:spPr bwMode="auto">
          <a:xfrm>
            <a:off x="1993900" y="3317875"/>
            <a:ext cx="679450" cy="485775"/>
          </a:xfrm>
          <a:custGeom>
            <a:avLst/>
            <a:gdLst>
              <a:gd name="connsiteX0" fmla="*/ 593387 w 630676"/>
              <a:gd name="connsiteY0" fmla="*/ 499353 h 499353"/>
              <a:gd name="connsiteX1" fmla="*/ 573931 w 630676"/>
              <a:gd name="connsiteY1" fmla="*/ 217251 h 499353"/>
              <a:gd name="connsiteX2" fmla="*/ 252919 w 630676"/>
              <a:gd name="connsiteY2" fmla="*/ 22698 h 499353"/>
              <a:gd name="connsiteX3" fmla="*/ 0 w 630676"/>
              <a:gd name="connsiteY3" fmla="*/ 81064 h 499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0676" h="499353">
                <a:moveTo>
                  <a:pt x="593387" y="499353"/>
                </a:moveTo>
                <a:cubicBezTo>
                  <a:pt x="612031" y="398023"/>
                  <a:pt x="630676" y="296694"/>
                  <a:pt x="573931" y="217251"/>
                </a:cubicBezTo>
                <a:cubicBezTo>
                  <a:pt x="517186" y="137809"/>
                  <a:pt x="348574" y="45396"/>
                  <a:pt x="252919" y="22698"/>
                </a:cubicBezTo>
                <a:cubicBezTo>
                  <a:pt x="157264" y="0"/>
                  <a:pt x="78632" y="40532"/>
                  <a:pt x="0" y="81064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pPr eaLnBrk="0" latinLnBrk="0" hangingPunct="0">
              <a:defRPr/>
            </a:pPr>
            <a:endParaRPr kumimoji="0" lang="zh-CN" altLang="en-US"/>
          </a:p>
        </p:txBody>
      </p:sp>
      <p:sp>
        <p:nvSpPr>
          <p:cNvPr id="115" name="任意多边形 114"/>
          <p:cNvSpPr/>
          <p:nvPr/>
        </p:nvSpPr>
        <p:spPr bwMode="auto">
          <a:xfrm>
            <a:off x="3881438" y="3822700"/>
            <a:ext cx="1050925" cy="717550"/>
          </a:xfrm>
          <a:custGeom>
            <a:avLst/>
            <a:gdLst>
              <a:gd name="connsiteX0" fmla="*/ 1050587 w 1050587"/>
              <a:gd name="connsiteY0" fmla="*/ 0 h 716604"/>
              <a:gd name="connsiteX1" fmla="*/ 826851 w 1050587"/>
              <a:gd name="connsiteY1" fmla="*/ 447473 h 716604"/>
              <a:gd name="connsiteX2" fmla="*/ 379379 w 1050587"/>
              <a:gd name="connsiteY2" fmla="*/ 680936 h 716604"/>
              <a:gd name="connsiteX3" fmla="*/ 0 w 1050587"/>
              <a:gd name="connsiteY3" fmla="*/ 661481 h 71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587" h="716604">
                <a:moveTo>
                  <a:pt x="1050587" y="0"/>
                </a:moveTo>
                <a:cubicBezTo>
                  <a:pt x="994653" y="166992"/>
                  <a:pt x="938719" y="333984"/>
                  <a:pt x="826851" y="447473"/>
                </a:cubicBezTo>
                <a:cubicBezTo>
                  <a:pt x="714983" y="560962"/>
                  <a:pt x="517187" y="645268"/>
                  <a:pt x="379379" y="680936"/>
                </a:cubicBezTo>
                <a:cubicBezTo>
                  <a:pt x="241571" y="716604"/>
                  <a:pt x="120785" y="689042"/>
                  <a:pt x="0" y="661481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pPr eaLnBrk="0" latinLnBrk="0" hangingPunct="0">
              <a:defRPr/>
            </a:pPr>
            <a:endParaRPr kumimoji="0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356600" cy="1143000"/>
          </a:xfrm>
        </p:spPr>
        <p:txBody>
          <a:bodyPr/>
          <a:lstStyle/>
          <a:p>
            <a:pPr algn="ctr" eaLnBrk="1" hangingPunct="1"/>
            <a:r>
              <a:rPr lang="en-US" altLang="zh-CN" sz="3200" smtClean="0">
                <a:ea typeface="宋体" charset="-122"/>
              </a:rPr>
              <a:t>Relationship between BGP speaker and AS </a:t>
            </a:r>
            <a:endParaRPr lang="zh-CN" altLang="en-US" sz="3200" smtClean="0">
              <a:ea typeface="宋体" charset="-122"/>
            </a:endParaRPr>
          </a:p>
        </p:txBody>
      </p:sp>
      <p:sp>
        <p:nvSpPr>
          <p:cNvPr id="604163" name="Oval 3"/>
          <p:cNvSpPr>
            <a:spLocks noChangeArrowheads="1"/>
          </p:cNvSpPr>
          <p:nvPr/>
        </p:nvSpPr>
        <p:spPr bwMode="auto">
          <a:xfrm>
            <a:off x="5154613" y="2060575"/>
            <a:ext cx="3738562" cy="1985963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04164" name="Oval 4"/>
          <p:cNvSpPr>
            <a:spLocks noChangeArrowheads="1"/>
          </p:cNvSpPr>
          <p:nvPr/>
        </p:nvSpPr>
        <p:spPr bwMode="auto">
          <a:xfrm>
            <a:off x="250825" y="2060575"/>
            <a:ext cx="3028950" cy="1985963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 flipV="1">
            <a:off x="5286375" y="2762250"/>
            <a:ext cx="334963" cy="4746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166" name="Oval 6"/>
          <p:cNvSpPr>
            <a:spLocks noChangeArrowheads="1"/>
          </p:cNvSpPr>
          <p:nvPr/>
        </p:nvSpPr>
        <p:spPr bwMode="auto">
          <a:xfrm>
            <a:off x="503238" y="4581525"/>
            <a:ext cx="669925" cy="7239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04167" name="Oval 7"/>
          <p:cNvSpPr>
            <a:spLocks noChangeArrowheads="1"/>
          </p:cNvSpPr>
          <p:nvPr/>
        </p:nvSpPr>
        <p:spPr bwMode="auto">
          <a:xfrm>
            <a:off x="6965950" y="5210175"/>
            <a:ext cx="669925" cy="7239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3279775" y="3378200"/>
            <a:ext cx="669925" cy="668338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 flipH="1">
            <a:off x="4349750" y="3378200"/>
            <a:ext cx="804863" cy="668338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 flipH="1">
            <a:off x="1006475" y="4160838"/>
            <a:ext cx="587375" cy="477837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3381375" y="3268663"/>
            <a:ext cx="1625600" cy="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>
            <a:off x="6208713" y="5210175"/>
            <a:ext cx="755650" cy="192088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1174750" y="5019675"/>
            <a:ext cx="754063" cy="668338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 flipH="1">
            <a:off x="0" y="5157788"/>
            <a:ext cx="611188" cy="719137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auto">
          <a:xfrm flipV="1">
            <a:off x="6375400" y="5783263"/>
            <a:ext cx="654050" cy="38100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>
            <a:off x="7635875" y="5591175"/>
            <a:ext cx="754063" cy="192088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7" name="Text Box 17"/>
          <p:cNvSpPr txBox="1">
            <a:spLocks noChangeArrowheads="1"/>
          </p:cNvSpPr>
          <p:nvPr/>
        </p:nvSpPr>
        <p:spPr bwMode="auto">
          <a:xfrm>
            <a:off x="1547813" y="4149725"/>
            <a:ext cx="17049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BGP </a:t>
            </a:r>
            <a:r>
              <a:rPr lang="en-GB" altLang="zh-CN" sz="2000">
                <a:solidFill>
                  <a:srgbClr val="333399"/>
                </a:solidFill>
                <a:latin typeface="Arial" charset="0"/>
              </a:rPr>
              <a:t>speaker</a:t>
            </a:r>
            <a:endParaRPr lang="zh-CN" altLang="en-US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3262313" y="2571750"/>
            <a:ext cx="109696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BGP</a:t>
            </a:r>
          </a:p>
          <a:p>
            <a:pPr algn="ctr">
              <a:lnSpc>
                <a:spcPct val="90000"/>
              </a:lnSpc>
            </a:pPr>
            <a:r>
              <a:rPr lang="en-GB" altLang="zh-CN" sz="2000">
                <a:solidFill>
                  <a:srgbClr val="333399"/>
                </a:solidFill>
                <a:latin typeface="Arial" charset="0"/>
              </a:rPr>
              <a:t>speaker</a:t>
            </a:r>
            <a:endParaRPr lang="zh-CN" altLang="en-US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4529138" y="3789363"/>
            <a:ext cx="17049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BGP </a:t>
            </a:r>
            <a:r>
              <a:rPr lang="en-GB" altLang="zh-CN" sz="2000">
                <a:solidFill>
                  <a:srgbClr val="333399"/>
                </a:solidFill>
                <a:latin typeface="Arial" charset="0"/>
              </a:rPr>
              <a:t>speaker</a:t>
            </a:r>
            <a:endParaRPr lang="zh-CN" altLang="en-US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6011863" y="4581525"/>
            <a:ext cx="17049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BGP </a:t>
            </a:r>
            <a:r>
              <a:rPr lang="en-GB" altLang="zh-CN" sz="2000">
                <a:solidFill>
                  <a:srgbClr val="333399"/>
                </a:solidFill>
                <a:latin typeface="Arial" charset="0"/>
              </a:rPr>
              <a:t>speaker</a:t>
            </a:r>
            <a:endParaRPr lang="zh-CN" altLang="en-US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4184650" y="2428875"/>
            <a:ext cx="10953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BGP</a:t>
            </a:r>
          </a:p>
          <a:p>
            <a:pPr algn="ctr">
              <a:lnSpc>
                <a:spcPct val="90000"/>
              </a:lnSpc>
            </a:pPr>
            <a:r>
              <a:rPr lang="en-GB" altLang="zh-CN" sz="2000">
                <a:solidFill>
                  <a:srgbClr val="333399"/>
                </a:solidFill>
                <a:latin typeface="Arial" charset="0"/>
              </a:rPr>
              <a:t>speaker</a:t>
            </a:r>
            <a:endParaRPr lang="zh-CN" altLang="en-US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>
            <a:off x="5356225" y="3260725"/>
            <a:ext cx="936625" cy="3587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>
            <a:off x="4217988" y="4195763"/>
            <a:ext cx="400050" cy="669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184" name="Oval 24"/>
          <p:cNvSpPr>
            <a:spLocks noChangeArrowheads="1"/>
          </p:cNvSpPr>
          <p:nvPr/>
        </p:nvSpPr>
        <p:spPr bwMode="auto">
          <a:xfrm>
            <a:off x="2600325" y="4122738"/>
            <a:ext cx="3440113" cy="204311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5118100" y="4638675"/>
            <a:ext cx="8382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 flipH="1">
            <a:off x="5118100" y="5019675"/>
            <a:ext cx="1006475" cy="7635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7" name="Line 27"/>
          <p:cNvSpPr>
            <a:spLocks noChangeShapeType="1"/>
          </p:cNvSpPr>
          <p:nvPr/>
        </p:nvSpPr>
        <p:spPr bwMode="auto">
          <a:xfrm>
            <a:off x="4278313" y="4924425"/>
            <a:ext cx="671512" cy="66675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 flipV="1">
            <a:off x="4364038" y="4732338"/>
            <a:ext cx="668337" cy="19208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9" name="Line 29"/>
          <p:cNvSpPr>
            <a:spLocks noChangeShapeType="1"/>
          </p:cNvSpPr>
          <p:nvPr/>
        </p:nvSpPr>
        <p:spPr bwMode="auto">
          <a:xfrm flipH="1">
            <a:off x="3189288" y="4924425"/>
            <a:ext cx="1089025" cy="1492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auto">
          <a:xfrm>
            <a:off x="3189288" y="5116513"/>
            <a:ext cx="668337" cy="76358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1" name="Line 31"/>
          <p:cNvSpPr>
            <a:spLocks noChangeShapeType="1"/>
          </p:cNvSpPr>
          <p:nvPr/>
        </p:nvSpPr>
        <p:spPr bwMode="auto">
          <a:xfrm flipV="1">
            <a:off x="3943350" y="5783263"/>
            <a:ext cx="1006475" cy="9683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2" name="Line 32"/>
          <p:cNvSpPr>
            <a:spLocks noChangeShapeType="1"/>
          </p:cNvSpPr>
          <p:nvPr/>
        </p:nvSpPr>
        <p:spPr bwMode="auto">
          <a:xfrm>
            <a:off x="6964363" y="2570163"/>
            <a:ext cx="382587" cy="12096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3" name="Line 33"/>
          <p:cNvSpPr>
            <a:spLocks noChangeShapeType="1"/>
          </p:cNvSpPr>
          <p:nvPr/>
        </p:nvSpPr>
        <p:spPr bwMode="auto">
          <a:xfrm>
            <a:off x="6375400" y="3619500"/>
            <a:ext cx="923925" cy="1920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4" name="Line 34"/>
          <p:cNvSpPr>
            <a:spLocks noChangeShapeType="1"/>
          </p:cNvSpPr>
          <p:nvPr/>
        </p:nvSpPr>
        <p:spPr bwMode="auto">
          <a:xfrm>
            <a:off x="7046913" y="2346325"/>
            <a:ext cx="755650" cy="9683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5" name="Line 35"/>
          <p:cNvSpPr>
            <a:spLocks noChangeShapeType="1"/>
          </p:cNvSpPr>
          <p:nvPr/>
        </p:nvSpPr>
        <p:spPr bwMode="auto">
          <a:xfrm>
            <a:off x="2684463" y="2633663"/>
            <a:ext cx="393700" cy="44608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6" name="Line 36"/>
          <p:cNvSpPr>
            <a:spLocks noChangeShapeType="1"/>
          </p:cNvSpPr>
          <p:nvPr/>
        </p:nvSpPr>
        <p:spPr bwMode="auto">
          <a:xfrm flipV="1">
            <a:off x="2097088" y="3228975"/>
            <a:ext cx="981075" cy="3587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7" name="Line 37"/>
          <p:cNvSpPr>
            <a:spLocks noChangeShapeType="1"/>
          </p:cNvSpPr>
          <p:nvPr/>
        </p:nvSpPr>
        <p:spPr bwMode="auto">
          <a:xfrm flipH="1">
            <a:off x="1762125" y="3587750"/>
            <a:ext cx="334963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8" name="Line 38"/>
          <p:cNvSpPr>
            <a:spLocks noChangeShapeType="1"/>
          </p:cNvSpPr>
          <p:nvPr/>
        </p:nvSpPr>
        <p:spPr bwMode="auto">
          <a:xfrm flipV="1">
            <a:off x="922338" y="3587750"/>
            <a:ext cx="109220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9" name="Line 39"/>
          <p:cNvSpPr>
            <a:spLocks noChangeShapeType="1"/>
          </p:cNvSpPr>
          <p:nvPr/>
        </p:nvSpPr>
        <p:spPr bwMode="auto">
          <a:xfrm>
            <a:off x="754063" y="2919413"/>
            <a:ext cx="133350" cy="5953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0" name="Line 40"/>
          <p:cNvSpPr>
            <a:spLocks noChangeShapeType="1"/>
          </p:cNvSpPr>
          <p:nvPr/>
        </p:nvSpPr>
        <p:spPr bwMode="auto">
          <a:xfrm flipV="1">
            <a:off x="754063" y="2346325"/>
            <a:ext cx="923925" cy="47783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1" name="Line 41"/>
          <p:cNvSpPr>
            <a:spLocks noChangeShapeType="1"/>
          </p:cNvSpPr>
          <p:nvPr/>
        </p:nvSpPr>
        <p:spPr bwMode="auto">
          <a:xfrm>
            <a:off x="1677988" y="2346325"/>
            <a:ext cx="839787" cy="28733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2" name="Line 42"/>
          <p:cNvSpPr>
            <a:spLocks noChangeShapeType="1"/>
          </p:cNvSpPr>
          <p:nvPr/>
        </p:nvSpPr>
        <p:spPr bwMode="auto">
          <a:xfrm flipV="1">
            <a:off x="6124575" y="2378075"/>
            <a:ext cx="754063" cy="1920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3" name="Line 43"/>
          <p:cNvSpPr>
            <a:spLocks noChangeShapeType="1"/>
          </p:cNvSpPr>
          <p:nvPr/>
        </p:nvSpPr>
        <p:spPr bwMode="auto">
          <a:xfrm>
            <a:off x="6124575" y="2665413"/>
            <a:ext cx="336550" cy="8604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1004" name="Picture 4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713" y="3875088"/>
            <a:ext cx="458787" cy="33972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41005" name="Picture 4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1263" y="3079750"/>
            <a:ext cx="457200" cy="3429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41006" name="Picture 4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44813" y="3079750"/>
            <a:ext cx="457200" cy="3429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41007" name="Picture 4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2525" y="5783263"/>
            <a:ext cx="346075" cy="2190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41008" name="Picture 4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063" y="3494088"/>
            <a:ext cx="346075" cy="217487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grpSp>
        <p:nvGrpSpPr>
          <p:cNvPr id="41009" name="Group 49"/>
          <p:cNvGrpSpPr>
            <a:grpSpLocks/>
          </p:cNvGrpSpPr>
          <p:nvPr/>
        </p:nvGrpSpPr>
        <p:grpSpPr bwMode="auto">
          <a:xfrm>
            <a:off x="2265363" y="2346325"/>
            <a:ext cx="603250" cy="522288"/>
            <a:chOff x="2949" y="196"/>
            <a:chExt cx="941" cy="598"/>
          </a:xfrm>
        </p:grpSpPr>
        <p:sp>
          <p:nvSpPr>
            <p:cNvPr id="41138" name="Oval 50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9" name="Oval 51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0" name="Oval 52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1" name="Oval 53"/>
            <p:cNvSpPr>
              <a:spLocks noChangeArrowheads="1"/>
            </p:cNvSpPr>
            <p:nvPr/>
          </p:nvSpPr>
          <p:spPr bwMode="auto">
            <a:xfrm rot="-1560000">
              <a:off x="3573" y="537"/>
              <a:ext cx="291" cy="18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2" name="Oval 54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3" name="Oval 55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4" name="Oval 56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5" name="Oval 57"/>
            <p:cNvSpPr>
              <a:spLocks noChangeArrowheads="1"/>
            </p:cNvSpPr>
            <p:nvPr/>
          </p:nvSpPr>
          <p:spPr bwMode="auto">
            <a:xfrm rot="-1860000">
              <a:off x="2984" y="310"/>
              <a:ext cx="29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6" name="Freeform 58"/>
            <p:cNvSpPr>
              <a:spLocks/>
            </p:cNvSpPr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38"/>
                <a:gd name="T184" fmla="*/ 0 h 407"/>
                <a:gd name="T185" fmla="*/ 738 w 738"/>
                <a:gd name="T186" fmla="*/ 407 h 40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7" name="Freeform 59"/>
            <p:cNvSpPr>
              <a:spLocks/>
            </p:cNvSpPr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7"/>
                <a:gd name="T73" fmla="*/ 0 h 118"/>
                <a:gd name="T74" fmla="*/ 117 w 117"/>
                <a:gd name="T75" fmla="*/ 118 h 11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8" name="Freeform 60"/>
            <p:cNvSpPr>
              <a:spLocks/>
            </p:cNvSpPr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2"/>
                <a:gd name="T52" fmla="*/ 0 h 87"/>
                <a:gd name="T53" fmla="*/ 82 w 82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010" name="Group 61"/>
          <p:cNvGrpSpPr>
            <a:grpSpLocks/>
          </p:cNvGrpSpPr>
          <p:nvPr/>
        </p:nvGrpSpPr>
        <p:grpSpPr bwMode="auto">
          <a:xfrm>
            <a:off x="419100" y="2633663"/>
            <a:ext cx="603250" cy="520700"/>
            <a:chOff x="2949" y="196"/>
            <a:chExt cx="941" cy="598"/>
          </a:xfrm>
        </p:grpSpPr>
        <p:sp>
          <p:nvSpPr>
            <p:cNvPr id="41127" name="Oval 62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8" name="Oval 63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9" name="Oval 64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0" name="Oval 65"/>
            <p:cNvSpPr>
              <a:spLocks noChangeArrowheads="1"/>
            </p:cNvSpPr>
            <p:nvPr/>
          </p:nvSpPr>
          <p:spPr bwMode="auto">
            <a:xfrm rot="-1560000">
              <a:off x="3573" y="537"/>
              <a:ext cx="291" cy="18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1" name="Oval 66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2" name="Oval 67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3" name="Oval 68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4" name="Oval 69"/>
            <p:cNvSpPr>
              <a:spLocks noChangeArrowheads="1"/>
            </p:cNvSpPr>
            <p:nvPr/>
          </p:nvSpPr>
          <p:spPr bwMode="auto">
            <a:xfrm rot="-1860000">
              <a:off x="2984" y="310"/>
              <a:ext cx="29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5" name="Freeform 70"/>
            <p:cNvSpPr>
              <a:spLocks/>
            </p:cNvSpPr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38"/>
                <a:gd name="T184" fmla="*/ 0 h 407"/>
                <a:gd name="T185" fmla="*/ 738 w 738"/>
                <a:gd name="T186" fmla="*/ 407 h 40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6" name="Freeform 71"/>
            <p:cNvSpPr>
              <a:spLocks/>
            </p:cNvSpPr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7"/>
                <a:gd name="T73" fmla="*/ 0 h 118"/>
                <a:gd name="T74" fmla="*/ 117 w 117"/>
                <a:gd name="T75" fmla="*/ 118 h 11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7" name="Freeform 72"/>
            <p:cNvSpPr>
              <a:spLocks/>
            </p:cNvSpPr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2"/>
                <a:gd name="T52" fmla="*/ 0 h 87"/>
                <a:gd name="T53" fmla="*/ 82 w 82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011" name="Group 73"/>
          <p:cNvGrpSpPr>
            <a:grpSpLocks/>
          </p:cNvGrpSpPr>
          <p:nvPr/>
        </p:nvGrpSpPr>
        <p:grpSpPr bwMode="auto">
          <a:xfrm>
            <a:off x="4697413" y="5495925"/>
            <a:ext cx="604837" cy="522288"/>
            <a:chOff x="2949" y="196"/>
            <a:chExt cx="941" cy="598"/>
          </a:xfrm>
        </p:grpSpPr>
        <p:sp>
          <p:nvSpPr>
            <p:cNvPr id="41116" name="Oval 74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7" name="Oval 75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8" name="Oval 76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9" name="Oval 77"/>
            <p:cNvSpPr>
              <a:spLocks noChangeArrowheads="1"/>
            </p:cNvSpPr>
            <p:nvPr/>
          </p:nvSpPr>
          <p:spPr bwMode="auto">
            <a:xfrm rot="-1560000">
              <a:off x="3573" y="537"/>
              <a:ext cx="291" cy="18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0" name="Oval 78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1" name="Oval 79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2" name="Oval 80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3" name="Oval 81"/>
            <p:cNvSpPr>
              <a:spLocks noChangeArrowheads="1"/>
            </p:cNvSpPr>
            <p:nvPr/>
          </p:nvSpPr>
          <p:spPr bwMode="auto">
            <a:xfrm rot="-1860000">
              <a:off x="2984" y="310"/>
              <a:ext cx="29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4" name="Freeform 82"/>
            <p:cNvSpPr>
              <a:spLocks/>
            </p:cNvSpPr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38"/>
                <a:gd name="T184" fmla="*/ 0 h 407"/>
                <a:gd name="T185" fmla="*/ 738 w 738"/>
                <a:gd name="T186" fmla="*/ 407 h 40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5" name="Freeform 83"/>
            <p:cNvSpPr>
              <a:spLocks/>
            </p:cNvSpPr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7"/>
                <a:gd name="T73" fmla="*/ 0 h 118"/>
                <a:gd name="T74" fmla="*/ 117 w 117"/>
                <a:gd name="T75" fmla="*/ 118 h 11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6" name="Freeform 84"/>
            <p:cNvSpPr>
              <a:spLocks/>
            </p:cNvSpPr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2"/>
                <a:gd name="T52" fmla="*/ 0 h 87"/>
                <a:gd name="T53" fmla="*/ 82 w 82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012" name="Group 85"/>
          <p:cNvGrpSpPr>
            <a:grpSpLocks/>
          </p:cNvGrpSpPr>
          <p:nvPr/>
        </p:nvGrpSpPr>
        <p:grpSpPr bwMode="auto">
          <a:xfrm>
            <a:off x="6627813" y="2157413"/>
            <a:ext cx="603250" cy="522287"/>
            <a:chOff x="2949" y="196"/>
            <a:chExt cx="941" cy="598"/>
          </a:xfrm>
        </p:grpSpPr>
        <p:sp>
          <p:nvSpPr>
            <p:cNvPr id="41105" name="Oval 86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6" name="Oval 87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7" name="Oval 88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8" name="Oval 89"/>
            <p:cNvSpPr>
              <a:spLocks noChangeArrowheads="1"/>
            </p:cNvSpPr>
            <p:nvPr/>
          </p:nvSpPr>
          <p:spPr bwMode="auto">
            <a:xfrm rot="-1560000">
              <a:off x="3573" y="537"/>
              <a:ext cx="291" cy="18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9" name="Oval 90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0" name="Oval 91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1" name="Oval 92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2" name="Oval 93"/>
            <p:cNvSpPr>
              <a:spLocks noChangeArrowheads="1"/>
            </p:cNvSpPr>
            <p:nvPr/>
          </p:nvSpPr>
          <p:spPr bwMode="auto">
            <a:xfrm rot="-1860000">
              <a:off x="2984" y="310"/>
              <a:ext cx="29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3" name="Freeform 94"/>
            <p:cNvSpPr>
              <a:spLocks/>
            </p:cNvSpPr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38"/>
                <a:gd name="T184" fmla="*/ 0 h 407"/>
                <a:gd name="T185" fmla="*/ 738 w 738"/>
                <a:gd name="T186" fmla="*/ 407 h 40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4" name="Freeform 95"/>
            <p:cNvSpPr>
              <a:spLocks/>
            </p:cNvSpPr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7"/>
                <a:gd name="T73" fmla="*/ 0 h 118"/>
                <a:gd name="T74" fmla="*/ 117 w 117"/>
                <a:gd name="T75" fmla="*/ 118 h 11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5" name="Freeform 96"/>
            <p:cNvSpPr>
              <a:spLocks/>
            </p:cNvSpPr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2"/>
                <a:gd name="T52" fmla="*/ 0 h 87"/>
                <a:gd name="T53" fmla="*/ 82 w 82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013" name="Group 97"/>
          <p:cNvGrpSpPr>
            <a:grpSpLocks/>
          </p:cNvGrpSpPr>
          <p:nvPr/>
        </p:nvGrpSpPr>
        <p:grpSpPr bwMode="auto">
          <a:xfrm>
            <a:off x="6124575" y="3302000"/>
            <a:ext cx="603250" cy="522288"/>
            <a:chOff x="2949" y="196"/>
            <a:chExt cx="941" cy="598"/>
          </a:xfrm>
        </p:grpSpPr>
        <p:sp>
          <p:nvSpPr>
            <p:cNvPr id="41094" name="Oval 98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5" name="Oval 99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6" name="Oval 100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7" name="Oval 101"/>
            <p:cNvSpPr>
              <a:spLocks noChangeArrowheads="1"/>
            </p:cNvSpPr>
            <p:nvPr/>
          </p:nvSpPr>
          <p:spPr bwMode="auto">
            <a:xfrm rot="-1560000">
              <a:off x="3573" y="537"/>
              <a:ext cx="291" cy="18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8" name="Oval 102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9" name="Oval 103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0" name="Oval 104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1" name="Oval 105"/>
            <p:cNvSpPr>
              <a:spLocks noChangeArrowheads="1"/>
            </p:cNvSpPr>
            <p:nvPr/>
          </p:nvSpPr>
          <p:spPr bwMode="auto">
            <a:xfrm rot="-1860000">
              <a:off x="2984" y="310"/>
              <a:ext cx="29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2" name="Freeform 106"/>
            <p:cNvSpPr>
              <a:spLocks/>
            </p:cNvSpPr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38"/>
                <a:gd name="T184" fmla="*/ 0 h 407"/>
                <a:gd name="T185" fmla="*/ 738 w 738"/>
                <a:gd name="T186" fmla="*/ 407 h 40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3" name="Freeform 107"/>
            <p:cNvSpPr>
              <a:spLocks/>
            </p:cNvSpPr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7"/>
                <a:gd name="T73" fmla="*/ 0 h 118"/>
                <a:gd name="T74" fmla="*/ 117 w 117"/>
                <a:gd name="T75" fmla="*/ 118 h 11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4" name="Freeform 108"/>
            <p:cNvSpPr>
              <a:spLocks/>
            </p:cNvSpPr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2"/>
                <a:gd name="T52" fmla="*/ 0 h 87"/>
                <a:gd name="T53" fmla="*/ 82 w 82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14" name="Text Box 109"/>
          <p:cNvSpPr txBox="1">
            <a:spLocks noChangeArrowheads="1"/>
          </p:cNvSpPr>
          <p:nvPr/>
        </p:nvSpPr>
        <p:spPr bwMode="auto">
          <a:xfrm>
            <a:off x="1174750" y="2614613"/>
            <a:ext cx="615950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AS</a:t>
            </a:r>
            <a:r>
              <a:rPr lang="en-US" altLang="zh-CN" sz="2000" baseline="-25000">
                <a:solidFill>
                  <a:srgbClr val="333399"/>
                </a:solidFill>
                <a:latin typeface="Arial" charset="0"/>
              </a:rPr>
              <a:t>1</a:t>
            </a:r>
          </a:p>
        </p:txBody>
      </p:sp>
      <p:sp>
        <p:nvSpPr>
          <p:cNvPr id="41015" name="Text Box 110"/>
          <p:cNvSpPr txBox="1">
            <a:spLocks noChangeArrowheads="1"/>
          </p:cNvSpPr>
          <p:nvPr/>
        </p:nvSpPr>
        <p:spPr bwMode="auto">
          <a:xfrm>
            <a:off x="3597275" y="4427538"/>
            <a:ext cx="615950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AS</a:t>
            </a:r>
            <a:r>
              <a:rPr lang="en-US" altLang="zh-CN" sz="2000" baseline="-25000">
                <a:solidFill>
                  <a:srgbClr val="333399"/>
                </a:solidFill>
                <a:latin typeface="Arial" charset="0"/>
              </a:rPr>
              <a:t>3</a:t>
            </a:r>
          </a:p>
        </p:txBody>
      </p:sp>
      <p:sp>
        <p:nvSpPr>
          <p:cNvPr id="41016" name="Text Box 111"/>
          <p:cNvSpPr txBox="1">
            <a:spLocks noChangeArrowheads="1"/>
          </p:cNvSpPr>
          <p:nvPr/>
        </p:nvSpPr>
        <p:spPr bwMode="auto">
          <a:xfrm>
            <a:off x="7215188" y="2679700"/>
            <a:ext cx="615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AS</a:t>
            </a:r>
            <a:r>
              <a:rPr lang="en-US" altLang="zh-CN" sz="2000" baseline="-25000">
                <a:solidFill>
                  <a:srgbClr val="333399"/>
                </a:solidFill>
                <a:latin typeface="Arial" charset="0"/>
              </a:rPr>
              <a:t>2</a:t>
            </a:r>
          </a:p>
        </p:txBody>
      </p:sp>
      <p:sp>
        <p:nvSpPr>
          <p:cNvPr id="41017" name="Text Box 112"/>
          <p:cNvSpPr txBox="1">
            <a:spLocks noChangeArrowheads="1"/>
          </p:cNvSpPr>
          <p:nvPr/>
        </p:nvSpPr>
        <p:spPr bwMode="auto">
          <a:xfrm>
            <a:off x="7051675" y="5373688"/>
            <a:ext cx="615950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AS</a:t>
            </a:r>
            <a:r>
              <a:rPr lang="en-US" altLang="zh-CN" sz="2000" baseline="-25000">
                <a:solidFill>
                  <a:srgbClr val="333399"/>
                </a:solidFill>
                <a:latin typeface="Arial" charset="0"/>
              </a:rPr>
              <a:t>5</a:t>
            </a:r>
          </a:p>
        </p:txBody>
      </p:sp>
      <p:sp>
        <p:nvSpPr>
          <p:cNvPr id="41018" name="Text Box 113"/>
          <p:cNvSpPr txBox="1">
            <a:spLocks noChangeArrowheads="1"/>
          </p:cNvSpPr>
          <p:nvPr/>
        </p:nvSpPr>
        <p:spPr bwMode="auto">
          <a:xfrm>
            <a:off x="569913" y="4762500"/>
            <a:ext cx="615950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AS</a:t>
            </a:r>
            <a:r>
              <a:rPr lang="en-US" altLang="zh-CN" sz="2000" baseline="-25000">
                <a:solidFill>
                  <a:srgbClr val="333399"/>
                </a:solidFill>
                <a:latin typeface="Arial" charset="0"/>
              </a:rPr>
              <a:t>4</a:t>
            </a:r>
          </a:p>
        </p:txBody>
      </p:sp>
      <p:pic>
        <p:nvPicPr>
          <p:cNvPr id="41019" name="Picture 11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9613" y="4924425"/>
            <a:ext cx="458787" cy="341313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sp>
        <p:nvSpPr>
          <p:cNvPr id="41020" name="Line 115"/>
          <p:cNvSpPr>
            <a:spLocks noChangeShapeType="1"/>
          </p:cNvSpPr>
          <p:nvPr/>
        </p:nvSpPr>
        <p:spPr bwMode="auto">
          <a:xfrm>
            <a:off x="4217988" y="4195763"/>
            <a:ext cx="817562" cy="3460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1021" name="Group 116"/>
          <p:cNvGrpSpPr>
            <a:grpSpLocks/>
          </p:cNvGrpSpPr>
          <p:nvPr/>
        </p:nvGrpSpPr>
        <p:grpSpPr bwMode="auto">
          <a:xfrm>
            <a:off x="4781550" y="4351338"/>
            <a:ext cx="603250" cy="520700"/>
            <a:chOff x="2949" y="196"/>
            <a:chExt cx="941" cy="598"/>
          </a:xfrm>
        </p:grpSpPr>
        <p:sp>
          <p:nvSpPr>
            <p:cNvPr id="41083" name="Oval 117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4" name="Oval 118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5" name="Oval 119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6" name="Oval 120"/>
            <p:cNvSpPr>
              <a:spLocks noChangeArrowheads="1"/>
            </p:cNvSpPr>
            <p:nvPr/>
          </p:nvSpPr>
          <p:spPr bwMode="auto">
            <a:xfrm rot="-1560000">
              <a:off x="3573" y="537"/>
              <a:ext cx="291" cy="18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7" name="Oval 121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8" name="Oval 122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9" name="Oval 123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0" name="Oval 124"/>
            <p:cNvSpPr>
              <a:spLocks noChangeArrowheads="1"/>
            </p:cNvSpPr>
            <p:nvPr/>
          </p:nvSpPr>
          <p:spPr bwMode="auto">
            <a:xfrm rot="-1860000">
              <a:off x="2984" y="310"/>
              <a:ext cx="29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1" name="Freeform 125"/>
            <p:cNvSpPr>
              <a:spLocks/>
            </p:cNvSpPr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38"/>
                <a:gd name="T184" fmla="*/ 0 h 407"/>
                <a:gd name="T185" fmla="*/ 738 w 738"/>
                <a:gd name="T186" fmla="*/ 407 h 40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92" name="Freeform 126"/>
            <p:cNvSpPr>
              <a:spLocks/>
            </p:cNvSpPr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7"/>
                <a:gd name="T73" fmla="*/ 0 h 118"/>
                <a:gd name="T74" fmla="*/ 117 w 117"/>
                <a:gd name="T75" fmla="*/ 118 h 11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93" name="Freeform 127"/>
            <p:cNvSpPr>
              <a:spLocks/>
            </p:cNvSpPr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2"/>
                <a:gd name="T52" fmla="*/ 0 h 87"/>
                <a:gd name="T53" fmla="*/ 82 w 82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1022" name="Picture 12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49700" y="3973513"/>
            <a:ext cx="458788" cy="341312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41023" name="Picture 12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1625" y="4829175"/>
            <a:ext cx="346075" cy="217488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grpSp>
        <p:nvGrpSpPr>
          <p:cNvPr id="41024" name="Group 130"/>
          <p:cNvGrpSpPr>
            <a:grpSpLocks/>
          </p:cNvGrpSpPr>
          <p:nvPr/>
        </p:nvGrpSpPr>
        <p:grpSpPr bwMode="auto">
          <a:xfrm>
            <a:off x="2768600" y="4829175"/>
            <a:ext cx="603250" cy="522288"/>
            <a:chOff x="2949" y="196"/>
            <a:chExt cx="941" cy="598"/>
          </a:xfrm>
        </p:grpSpPr>
        <p:sp>
          <p:nvSpPr>
            <p:cNvPr id="41072" name="Oval 131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3" name="Oval 132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4" name="Oval 133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5" name="Oval 134"/>
            <p:cNvSpPr>
              <a:spLocks noChangeArrowheads="1"/>
            </p:cNvSpPr>
            <p:nvPr/>
          </p:nvSpPr>
          <p:spPr bwMode="auto">
            <a:xfrm rot="-1560000">
              <a:off x="3573" y="537"/>
              <a:ext cx="291" cy="18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6" name="Oval 135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7" name="Oval 136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8" name="Oval 137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9" name="Oval 138"/>
            <p:cNvSpPr>
              <a:spLocks noChangeArrowheads="1"/>
            </p:cNvSpPr>
            <p:nvPr/>
          </p:nvSpPr>
          <p:spPr bwMode="auto">
            <a:xfrm rot="-1860000">
              <a:off x="2984" y="310"/>
              <a:ext cx="29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0" name="Freeform 139"/>
            <p:cNvSpPr>
              <a:spLocks/>
            </p:cNvSpPr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38"/>
                <a:gd name="T184" fmla="*/ 0 h 407"/>
                <a:gd name="T185" fmla="*/ 738 w 738"/>
                <a:gd name="T186" fmla="*/ 407 h 40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1" name="Freeform 140"/>
            <p:cNvSpPr>
              <a:spLocks/>
            </p:cNvSpPr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7"/>
                <a:gd name="T73" fmla="*/ 0 h 118"/>
                <a:gd name="T74" fmla="*/ 117 w 117"/>
                <a:gd name="T75" fmla="*/ 118 h 11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2" name="Freeform 141"/>
            <p:cNvSpPr>
              <a:spLocks/>
            </p:cNvSpPr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2"/>
                <a:gd name="T52" fmla="*/ 0 h 87"/>
                <a:gd name="T53" fmla="*/ 82 w 82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25" name="Line 142"/>
          <p:cNvSpPr>
            <a:spLocks noChangeShapeType="1"/>
          </p:cNvSpPr>
          <p:nvPr/>
        </p:nvSpPr>
        <p:spPr bwMode="auto">
          <a:xfrm>
            <a:off x="1677988" y="2346325"/>
            <a:ext cx="503237" cy="11477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1026" name="Picture 14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713" y="2252663"/>
            <a:ext cx="346075" cy="217487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grpSp>
        <p:nvGrpSpPr>
          <p:cNvPr id="41027" name="Group 144"/>
          <p:cNvGrpSpPr>
            <a:grpSpLocks/>
          </p:cNvGrpSpPr>
          <p:nvPr/>
        </p:nvGrpSpPr>
        <p:grpSpPr bwMode="auto">
          <a:xfrm>
            <a:off x="1846263" y="3302000"/>
            <a:ext cx="603250" cy="519113"/>
            <a:chOff x="2949" y="196"/>
            <a:chExt cx="941" cy="598"/>
          </a:xfrm>
        </p:grpSpPr>
        <p:sp>
          <p:nvSpPr>
            <p:cNvPr id="41061" name="Oval 145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2" name="Oval 146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3" name="Oval 147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4" name="Oval 148"/>
            <p:cNvSpPr>
              <a:spLocks noChangeArrowheads="1"/>
            </p:cNvSpPr>
            <p:nvPr/>
          </p:nvSpPr>
          <p:spPr bwMode="auto">
            <a:xfrm rot="-1560000">
              <a:off x="3573" y="537"/>
              <a:ext cx="291" cy="18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5" name="Oval 149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6" name="Oval 150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7" name="Oval 151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8" name="Oval 152"/>
            <p:cNvSpPr>
              <a:spLocks noChangeArrowheads="1"/>
            </p:cNvSpPr>
            <p:nvPr/>
          </p:nvSpPr>
          <p:spPr bwMode="auto">
            <a:xfrm rot="-1860000">
              <a:off x="2984" y="310"/>
              <a:ext cx="29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9" name="Freeform 153"/>
            <p:cNvSpPr>
              <a:spLocks/>
            </p:cNvSpPr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38"/>
                <a:gd name="T184" fmla="*/ 0 h 407"/>
                <a:gd name="T185" fmla="*/ 738 w 738"/>
                <a:gd name="T186" fmla="*/ 407 h 40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0" name="Freeform 154"/>
            <p:cNvSpPr>
              <a:spLocks/>
            </p:cNvSpPr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7"/>
                <a:gd name="T73" fmla="*/ 0 h 118"/>
                <a:gd name="T74" fmla="*/ 117 w 117"/>
                <a:gd name="T75" fmla="*/ 118 h 11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1" name="Freeform 155"/>
            <p:cNvSpPr>
              <a:spLocks/>
            </p:cNvSpPr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2"/>
                <a:gd name="T52" fmla="*/ 0 h 87"/>
                <a:gd name="T53" fmla="*/ 82 w 82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28" name="Line 156"/>
          <p:cNvSpPr>
            <a:spLocks noChangeShapeType="1"/>
          </p:cNvSpPr>
          <p:nvPr/>
        </p:nvSpPr>
        <p:spPr bwMode="auto">
          <a:xfrm>
            <a:off x="7886700" y="2538413"/>
            <a:ext cx="587375" cy="5715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29" name="Line 157"/>
          <p:cNvSpPr>
            <a:spLocks noChangeShapeType="1"/>
          </p:cNvSpPr>
          <p:nvPr/>
        </p:nvSpPr>
        <p:spPr bwMode="auto">
          <a:xfrm flipH="1">
            <a:off x="7380288" y="3141663"/>
            <a:ext cx="1006475" cy="6699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30" name="Line 158"/>
          <p:cNvSpPr>
            <a:spLocks noChangeShapeType="1"/>
          </p:cNvSpPr>
          <p:nvPr/>
        </p:nvSpPr>
        <p:spPr bwMode="auto">
          <a:xfrm flipV="1">
            <a:off x="5703888" y="2570163"/>
            <a:ext cx="420687" cy="19208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1031" name="Picture 15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1525" y="3683000"/>
            <a:ext cx="346075" cy="2190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41032" name="Picture 16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35875" y="2346325"/>
            <a:ext cx="347663" cy="2190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grpSp>
        <p:nvGrpSpPr>
          <p:cNvPr id="41033" name="Group 161"/>
          <p:cNvGrpSpPr>
            <a:grpSpLocks/>
          </p:cNvGrpSpPr>
          <p:nvPr/>
        </p:nvGrpSpPr>
        <p:grpSpPr bwMode="auto">
          <a:xfrm>
            <a:off x="8139113" y="2824163"/>
            <a:ext cx="601662" cy="520700"/>
            <a:chOff x="2949" y="196"/>
            <a:chExt cx="941" cy="598"/>
          </a:xfrm>
        </p:grpSpPr>
        <p:sp>
          <p:nvSpPr>
            <p:cNvPr id="41050" name="Oval 162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51" name="Oval 163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52" name="Oval 164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53" name="Oval 165"/>
            <p:cNvSpPr>
              <a:spLocks noChangeArrowheads="1"/>
            </p:cNvSpPr>
            <p:nvPr/>
          </p:nvSpPr>
          <p:spPr bwMode="auto">
            <a:xfrm rot="-1560000">
              <a:off x="3573" y="537"/>
              <a:ext cx="291" cy="18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54" name="Oval 166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55" name="Oval 167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56" name="Oval 168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57" name="Oval 169"/>
            <p:cNvSpPr>
              <a:spLocks noChangeArrowheads="1"/>
            </p:cNvSpPr>
            <p:nvPr/>
          </p:nvSpPr>
          <p:spPr bwMode="auto">
            <a:xfrm rot="-1860000">
              <a:off x="2984" y="310"/>
              <a:ext cx="29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58" name="Freeform 170"/>
            <p:cNvSpPr>
              <a:spLocks/>
            </p:cNvSpPr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38"/>
                <a:gd name="T184" fmla="*/ 0 h 407"/>
                <a:gd name="T185" fmla="*/ 738 w 738"/>
                <a:gd name="T186" fmla="*/ 407 h 40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59" name="Freeform 171"/>
            <p:cNvSpPr>
              <a:spLocks/>
            </p:cNvSpPr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7"/>
                <a:gd name="T73" fmla="*/ 0 h 118"/>
                <a:gd name="T74" fmla="*/ 117 w 117"/>
                <a:gd name="T75" fmla="*/ 118 h 11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60" name="Freeform 172"/>
            <p:cNvSpPr>
              <a:spLocks/>
            </p:cNvSpPr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2"/>
                <a:gd name="T52" fmla="*/ 0 h 87"/>
                <a:gd name="T53" fmla="*/ 82 w 82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034" name="Group 173"/>
          <p:cNvGrpSpPr>
            <a:grpSpLocks/>
          </p:cNvGrpSpPr>
          <p:nvPr/>
        </p:nvGrpSpPr>
        <p:grpSpPr bwMode="auto">
          <a:xfrm>
            <a:off x="5286375" y="2443163"/>
            <a:ext cx="603250" cy="522287"/>
            <a:chOff x="2949" y="196"/>
            <a:chExt cx="941" cy="598"/>
          </a:xfrm>
        </p:grpSpPr>
        <p:sp>
          <p:nvSpPr>
            <p:cNvPr id="41039" name="Oval 174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40" name="Oval 175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41" name="Oval 176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42" name="Oval 177"/>
            <p:cNvSpPr>
              <a:spLocks noChangeArrowheads="1"/>
            </p:cNvSpPr>
            <p:nvPr/>
          </p:nvSpPr>
          <p:spPr bwMode="auto">
            <a:xfrm rot="-1560000">
              <a:off x="3573" y="537"/>
              <a:ext cx="291" cy="18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43" name="Oval 178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44" name="Oval 179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45" name="Oval 180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46" name="Oval 181"/>
            <p:cNvSpPr>
              <a:spLocks noChangeArrowheads="1"/>
            </p:cNvSpPr>
            <p:nvPr/>
          </p:nvSpPr>
          <p:spPr bwMode="auto">
            <a:xfrm rot="-1860000">
              <a:off x="2984" y="310"/>
              <a:ext cx="29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47" name="Freeform 182"/>
            <p:cNvSpPr>
              <a:spLocks/>
            </p:cNvSpPr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38"/>
                <a:gd name="T184" fmla="*/ 0 h 407"/>
                <a:gd name="T185" fmla="*/ 738 w 738"/>
                <a:gd name="T186" fmla="*/ 407 h 40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8" name="Freeform 183"/>
            <p:cNvSpPr>
              <a:spLocks/>
            </p:cNvSpPr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7"/>
                <a:gd name="T73" fmla="*/ 0 h 118"/>
                <a:gd name="T74" fmla="*/ 117 w 117"/>
                <a:gd name="T75" fmla="*/ 118 h 11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9" name="Freeform 184"/>
            <p:cNvSpPr>
              <a:spLocks/>
            </p:cNvSpPr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2"/>
                <a:gd name="T52" fmla="*/ 0 h 87"/>
                <a:gd name="T53" fmla="*/ 82 w 82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1035" name="Picture 18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6300" y="2443163"/>
            <a:ext cx="346075" cy="2190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sp>
        <p:nvSpPr>
          <p:cNvPr id="41036" name="矩形 186"/>
          <p:cNvSpPr>
            <a:spLocks noChangeArrowheads="1"/>
          </p:cNvSpPr>
          <p:nvPr/>
        </p:nvSpPr>
        <p:spPr bwMode="auto">
          <a:xfrm>
            <a:off x="690563" y="1306513"/>
            <a:ext cx="7432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Each AS designates a border router to speak on its behalf</a:t>
            </a:r>
            <a:endParaRPr lang="zh-CN" altLang="en-US" sz="2000"/>
          </a:p>
        </p:txBody>
      </p:sp>
      <p:sp>
        <p:nvSpPr>
          <p:cNvPr id="41037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4103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47113EBB-7163-4A04-832A-8C565EF6297D}" type="slidenum">
              <a:rPr lang="en-US" altLang="ko-KR" smtClean="0"/>
              <a:pPr/>
              <a:t>39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51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400" tIns="35699" rIns="71400" bIns="35699" anchor="ctr"/>
          <a:lstStyle/>
          <a:p>
            <a:pPr defTabSz="554038"/>
            <a:r>
              <a:rPr lang="en-GB" altLang="zh-CN" sz="3600" u="sng">
                <a:solidFill>
                  <a:schemeClr val="accent2"/>
                </a:solidFill>
              </a:rPr>
              <a:t>Routing flow and packet flow</a:t>
            </a:r>
          </a:p>
        </p:txBody>
      </p:sp>
      <p:sp>
        <p:nvSpPr>
          <p:cNvPr id="5123" name="Rectangle 2052"/>
          <p:cNvSpPr>
            <a:spLocks noChangeArrowheads="1"/>
          </p:cNvSpPr>
          <p:nvPr/>
        </p:nvSpPr>
        <p:spPr bwMode="auto">
          <a:xfrm>
            <a:off x="571500" y="3813175"/>
            <a:ext cx="7980363" cy="263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400" tIns="35699" rIns="71400" bIns="35699" anchor="ctr" anchorCtr="1"/>
          <a:lstStyle/>
          <a:p>
            <a:pPr marL="225425" indent="-225425" defTabSz="554038">
              <a:spcBef>
                <a:spcPct val="20000"/>
              </a:spcBef>
            </a:pPr>
            <a:r>
              <a:rPr lang="en-GB" altLang="zh-CN" sz="2400"/>
              <a:t>For networks in AS1 and AS2 to communicate:</a:t>
            </a:r>
          </a:p>
          <a:p>
            <a:pPr marL="666750" lvl="2" defTabSz="554038">
              <a:spcBef>
                <a:spcPct val="20000"/>
              </a:spcBef>
              <a:buFont typeface="Arial" charset="0"/>
              <a:buNone/>
            </a:pPr>
            <a:r>
              <a:rPr lang="en-GB" altLang="zh-CN"/>
              <a:t>  AS1 must announce routes to AS2</a:t>
            </a:r>
          </a:p>
          <a:p>
            <a:pPr marL="666750" lvl="2" defTabSz="554038">
              <a:spcBef>
                <a:spcPct val="20000"/>
              </a:spcBef>
              <a:buFont typeface="Arial" charset="0"/>
              <a:buNone/>
            </a:pPr>
            <a:r>
              <a:rPr lang="en-GB" altLang="zh-CN"/>
              <a:t>  AS2 must accept routes from AS1</a:t>
            </a:r>
          </a:p>
          <a:p>
            <a:pPr marL="666750" lvl="2" defTabSz="554038">
              <a:spcBef>
                <a:spcPct val="20000"/>
              </a:spcBef>
              <a:buFont typeface="Arial" charset="0"/>
              <a:buNone/>
            </a:pPr>
            <a:r>
              <a:rPr lang="en-GB" altLang="zh-CN"/>
              <a:t>  AS2 must announce routes to AS1</a:t>
            </a:r>
          </a:p>
          <a:p>
            <a:pPr marL="666750" lvl="2" defTabSz="554038">
              <a:spcBef>
                <a:spcPct val="20000"/>
              </a:spcBef>
              <a:buFont typeface="Arial" charset="0"/>
              <a:buNone/>
            </a:pPr>
            <a:r>
              <a:rPr lang="en-GB" altLang="zh-CN"/>
              <a:t>  AS1 must accept routes from AS2</a:t>
            </a:r>
          </a:p>
        </p:txBody>
      </p:sp>
      <p:sp>
        <p:nvSpPr>
          <p:cNvPr id="5124" name="Rectangle 2053"/>
          <p:cNvSpPr>
            <a:spLocks noChangeArrowheads="1"/>
          </p:cNvSpPr>
          <p:nvPr/>
        </p:nvSpPr>
        <p:spPr bwMode="auto">
          <a:xfrm>
            <a:off x="685800" y="1447800"/>
            <a:ext cx="2819400" cy="2209800"/>
          </a:xfrm>
          <a:prstGeom prst="rect">
            <a:avLst/>
          </a:prstGeom>
          <a:noFill/>
          <a:ln w="253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5" name="Rectangle 2054"/>
          <p:cNvSpPr>
            <a:spLocks noChangeArrowheads="1"/>
          </p:cNvSpPr>
          <p:nvPr/>
        </p:nvSpPr>
        <p:spPr bwMode="auto">
          <a:xfrm>
            <a:off x="5638800" y="1447800"/>
            <a:ext cx="2819400" cy="2209800"/>
          </a:xfrm>
          <a:prstGeom prst="rect">
            <a:avLst/>
          </a:prstGeom>
          <a:noFill/>
          <a:ln w="253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5" name="Line 2055"/>
          <p:cNvSpPr>
            <a:spLocks noChangeShapeType="1"/>
          </p:cNvSpPr>
          <p:nvPr/>
        </p:nvSpPr>
        <p:spPr bwMode="auto">
          <a:xfrm>
            <a:off x="3505200" y="1905000"/>
            <a:ext cx="2105025" cy="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1736" name="Line 2056"/>
          <p:cNvSpPr>
            <a:spLocks noChangeShapeType="1"/>
          </p:cNvSpPr>
          <p:nvPr/>
        </p:nvSpPr>
        <p:spPr bwMode="auto">
          <a:xfrm>
            <a:off x="3530600" y="3276600"/>
            <a:ext cx="2081213" cy="0"/>
          </a:xfrm>
          <a:prstGeom prst="line">
            <a:avLst/>
          </a:prstGeom>
          <a:ln>
            <a:headEnd type="stealth" w="med" len="lg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1737" name="Line 2057"/>
          <p:cNvSpPr>
            <a:spLocks noChangeShapeType="1"/>
          </p:cNvSpPr>
          <p:nvPr/>
        </p:nvSpPr>
        <p:spPr bwMode="auto">
          <a:xfrm>
            <a:off x="3505200" y="2362200"/>
            <a:ext cx="2133600" cy="0"/>
          </a:xfrm>
          <a:prstGeom prst="line">
            <a:avLst/>
          </a:prstGeom>
          <a:ln>
            <a:headEnd type="stealth" w="med" len="lg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1738" name="Line 2058"/>
          <p:cNvSpPr>
            <a:spLocks noChangeShapeType="1"/>
          </p:cNvSpPr>
          <p:nvPr/>
        </p:nvSpPr>
        <p:spPr bwMode="auto">
          <a:xfrm>
            <a:off x="3552825" y="2743200"/>
            <a:ext cx="2108200" cy="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1739" name="Rectangle 2059"/>
          <p:cNvSpPr>
            <a:spLocks noChangeArrowheads="1"/>
          </p:cNvSpPr>
          <p:nvPr/>
        </p:nvSpPr>
        <p:spPr bwMode="auto">
          <a:xfrm>
            <a:off x="2527300" y="2209800"/>
            <a:ext cx="927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33" tIns="44625" rIns="91033" bIns="44625">
            <a:spAutoFit/>
          </a:bodyPr>
          <a:lstStyle/>
          <a:p>
            <a:pPr defTabSz="788988">
              <a:defRPr/>
            </a:pPr>
            <a:r>
              <a:rPr lang="en-GB" dirty="0">
                <a:solidFill>
                  <a:schemeClr val="accent2"/>
                </a:solidFill>
                <a:latin typeface="+mn-lt"/>
              </a:rPr>
              <a:t>accept</a:t>
            </a:r>
            <a:endParaRPr lang="en-GB" dirty="0">
              <a:latin typeface="+mn-lt"/>
            </a:endParaRPr>
          </a:p>
        </p:txBody>
      </p:sp>
      <p:sp>
        <p:nvSpPr>
          <p:cNvPr id="201740" name="Rectangle 2060"/>
          <p:cNvSpPr>
            <a:spLocks noChangeArrowheads="1"/>
          </p:cNvSpPr>
          <p:nvPr/>
        </p:nvSpPr>
        <p:spPr bwMode="auto">
          <a:xfrm>
            <a:off x="2374900" y="2590800"/>
            <a:ext cx="1150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033" tIns="44625" rIns="91033" bIns="44625">
            <a:spAutoFit/>
          </a:bodyPr>
          <a:lstStyle/>
          <a:p>
            <a:pPr defTabSz="788988">
              <a:defRPr/>
            </a:pPr>
            <a:r>
              <a:rPr lang="en-GB">
                <a:solidFill>
                  <a:schemeClr val="accent2"/>
                </a:solidFill>
                <a:latin typeface="+mn-lt"/>
              </a:rPr>
              <a:t>announce</a:t>
            </a:r>
            <a:endParaRPr lang="en-GB">
              <a:latin typeface="+mn-lt"/>
            </a:endParaRPr>
          </a:p>
        </p:txBody>
      </p:sp>
      <p:sp>
        <p:nvSpPr>
          <p:cNvPr id="201741" name="Rectangle 2061"/>
          <p:cNvSpPr>
            <a:spLocks noChangeArrowheads="1"/>
          </p:cNvSpPr>
          <p:nvPr/>
        </p:nvSpPr>
        <p:spPr bwMode="auto">
          <a:xfrm>
            <a:off x="5675313" y="2133600"/>
            <a:ext cx="12620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33" tIns="44625" rIns="91033" bIns="44625">
            <a:spAutoFit/>
          </a:bodyPr>
          <a:lstStyle/>
          <a:p>
            <a:pPr defTabSz="788988">
              <a:defRPr/>
            </a:pPr>
            <a:r>
              <a:rPr lang="en-GB" dirty="0">
                <a:solidFill>
                  <a:schemeClr val="accent2"/>
                </a:solidFill>
                <a:latin typeface="+mn-lt"/>
              </a:rPr>
              <a:t>announce</a:t>
            </a:r>
            <a:endParaRPr lang="en-GB" dirty="0">
              <a:latin typeface="+mn-lt"/>
            </a:endParaRPr>
          </a:p>
        </p:txBody>
      </p:sp>
      <p:sp>
        <p:nvSpPr>
          <p:cNvPr id="201742" name="Rectangle 2062"/>
          <p:cNvSpPr>
            <a:spLocks noChangeArrowheads="1"/>
          </p:cNvSpPr>
          <p:nvPr/>
        </p:nvSpPr>
        <p:spPr bwMode="auto">
          <a:xfrm>
            <a:off x="5751513" y="2590800"/>
            <a:ext cx="107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33" tIns="44625" rIns="91033" bIns="44625">
            <a:spAutoFit/>
          </a:bodyPr>
          <a:lstStyle/>
          <a:p>
            <a:pPr defTabSz="788988">
              <a:defRPr/>
            </a:pPr>
            <a:r>
              <a:rPr lang="en-GB" dirty="0">
                <a:solidFill>
                  <a:schemeClr val="accent2"/>
                </a:solidFill>
                <a:latin typeface="+mn-lt"/>
              </a:rPr>
              <a:t>accept</a:t>
            </a:r>
            <a:endParaRPr lang="en-GB" dirty="0">
              <a:latin typeface="+mn-lt"/>
            </a:endParaRPr>
          </a:p>
        </p:txBody>
      </p:sp>
      <p:sp>
        <p:nvSpPr>
          <p:cNvPr id="201743" name="Rectangle 2063"/>
          <p:cNvSpPr>
            <a:spLocks noChangeArrowheads="1"/>
          </p:cNvSpPr>
          <p:nvPr/>
        </p:nvSpPr>
        <p:spPr bwMode="auto">
          <a:xfrm>
            <a:off x="1065213" y="2362200"/>
            <a:ext cx="10572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033" tIns="44625" rIns="91033" bIns="44625">
            <a:spAutoFit/>
          </a:bodyPr>
          <a:lstStyle/>
          <a:p>
            <a:pPr defTabSz="788988">
              <a:defRPr/>
            </a:pPr>
            <a:r>
              <a:rPr lang="en-GB" sz="3100">
                <a:latin typeface="+mn-lt"/>
              </a:rPr>
              <a:t>AS 1</a:t>
            </a:r>
          </a:p>
        </p:txBody>
      </p:sp>
      <p:sp>
        <p:nvSpPr>
          <p:cNvPr id="201744" name="Rectangle 2064"/>
          <p:cNvSpPr>
            <a:spLocks noChangeArrowheads="1"/>
          </p:cNvSpPr>
          <p:nvPr/>
        </p:nvSpPr>
        <p:spPr bwMode="auto">
          <a:xfrm>
            <a:off x="7239000" y="2286000"/>
            <a:ext cx="992188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033" tIns="44625" rIns="91033" bIns="44625">
            <a:spAutoFit/>
          </a:bodyPr>
          <a:lstStyle/>
          <a:p>
            <a:pPr defTabSz="788988">
              <a:defRPr/>
            </a:pPr>
            <a:r>
              <a:rPr lang="en-GB" sz="3100">
                <a:latin typeface="+mn-lt"/>
              </a:rPr>
              <a:t>AS2</a:t>
            </a:r>
          </a:p>
        </p:txBody>
      </p:sp>
      <p:sp>
        <p:nvSpPr>
          <p:cNvPr id="201745" name="Rectangle 2065"/>
          <p:cNvSpPr>
            <a:spLocks noChangeArrowheads="1"/>
          </p:cNvSpPr>
          <p:nvPr/>
        </p:nvSpPr>
        <p:spPr bwMode="auto">
          <a:xfrm>
            <a:off x="3886200" y="3352800"/>
            <a:ext cx="1425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33" tIns="44625" rIns="91033" bIns="44625">
            <a:spAutoFit/>
          </a:bodyPr>
          <a:lstStyle/>
          <a:p>
            <a:pPr defTabSz="788988">
              <a:defRPr/>
            </a:pPr>
            <a:r>
              <a:rPr lang="en-GB" dirty="0">
                <a:latin typeface="+mn-lt"/>
              </a:rPr>
              <a:t>packet flow</a:t>
            </a:r>
          </a:p>
        </p:txBody>
      </p:sp>
      <p:sp>
        <p:nvSpPr>
          <p:cNvPr id="201746" name="Rectangle 2066"/>
          <p:cNvSpPr>
            <a:spLocks noChangeArrowheads="1"/>
          </p:cNvSpPr>
          <p:nvPr/>
        </p:nvSpPr>
        <p:spPr bwMode="auto">
          <a:xfrm>
            <a:off x="3810000" y="1447800"/>
            <a:ext cx="13795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033" tIns="44625" rIns="91033" bIns="44625">
            <a:spAutoFit/>
          </a:bodyPr>
          <a:lstStyle/>
          <a:p>
            <a:pPr defTabSz="788988">
              <a:defRPr/>
            </a:pPr>
            <a:r>
              <a:rPr lang="en-GB" dirty="0">
                <a:latin typeface="+mn-lt"/>
              </a:rPr>
              <a:t>packet</a:t>
            </a:r>
            <a:r>
              <a:rPr lang="en-GB" dirty="0">
                <a:latin typeface="Arial" charset="0"/>
              </a:rPr>
              <a:t> flow</a:t>
            </a:r>
          </a:p>
        </p:txBody>
      </p:sp>
      <p:sp>
        <p:nvSpPr>
          <p:cNvPr id="5138" name="Text Box 2067"/>
          <p:cNvSpPr txBox="1">
            <a:spLocks noChangeArrowheads="1"/>
          </p:cNvSpPr>
          <p:nvPr/>
        </p:nvSpPr>
        <p:spPr bwMode="auto">
          <a:xfrm>
            <a:off x="3541713" y="2362200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5" rIns="91429" bIns="45715">
            <a:spAutoFit/>
          </a:bodyPr>
          <a:lstStyle/>
          <a:p>
            <a:r>
              <a:rPr lang="en-US" altLang="zh-CN" sz="2000">
                <a:ea typeface="宋体" charset="-122"/>
              </a:rPr>
              <a:t>   </a:t>
            </a:r>
            <a:r>
              <a:rPr lang="en-US" altLang="zh-CN" sz="2000">
                <a:solidFill>
                  <a:schemeClr val="accent1"/>
                </a:solidFill>
                <a:ea typeface="宋体" charset="-122"/>
              </a:rPr>
              <a:t>Routing</a:t>
            </a:r>
            <a:r>
              <a:rPr lang="en-US" altLang="zh-CN" sz="2000">
                <a:ea typeface="宋体" charset="-122"/>
              </a:rPr>
              <a:t> </a:t>
            </a:r>
            <a:r>
              <a:rPr lang="en-US" altLang="zh-CN" sz="2000">
                <a:solidFill>
                  <a:schemeClr val="accent1"/>
                </a:solidFill>
                <a:ea typeface="宋体" charset="-122"/>
              </a:rPr>
              <a:t>flow</a:t>
            </a:r>
            <a:endParaRPr lang="en-US" altLang="zh-CN">
              <a:ea typeface="宋体" charset="-122"/>
            </a:endParaRPr>
          </a:p>
        </p:txBody>
      </p:sp>
      <p:sp>
        <p:nvSpPr>
          <p:cNvPr id="5139" name="Text Box 2068"/>
          <p:cNvSpPr txBox="1">
            <a:spLocks noChangeArrowheads="1"/>
          </p:cNvSpPr>
          <p:nvPr/>
        </p:nvSpPr>
        <p:spPr bwMode="auto">
          <a:xfrm>
            <a:off x="2743200" y="1676400"/>
            <a:ext cx="693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ea typeface="宋体" charset="-122"/>
              </a:rPr>
              <a:t>egress</a:t>
            </a:r>
            <a:endParaRPr lang="en-US" altLang="zh-CN">
              <a:ea typeface="宋体" charset="-122"/>
            </a:endParaRPr>
          </a:p>
        </p:txBody>
      </p:sp>
      <p:sp>
        <p:nvSpPr>
          <p:cNvPr id="5140" name="Text Box 2069"/>
          <p:cNvSpPr txBox="1">
            <a:spLocks noChangeArrowheads="1"/>
          </p:cNvSpPr>
          <p:nvPr/>
        </p:nvSpPr>
        <p:spPr bwMode="auto">
          <a:xfrm>
            <a:off x="2724150" y="3057525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ea typeface="宋体" charset="-122"/>
              </a:rPr>
              <a:t>ingress</a:t>
            </a:r>
            <a:endParaRPr lang="en-US" altLang="zh-CN">
              <a:ea typeface="宋体" charset="-122"/>
            </a:endParaRPr>
          </a:p>
        </p:txBody>
      </p:sp>
      <p:sp>
        <p:nvSpPr>
          <p:cNvPr id="5141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51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F89EFB43-B180-45BD-A196-6BBD90A46E64}" type="slidenum">
              <a:rPr lang="en-US" altLang="ko-KR" smtClean="0"/>
              <a:pPr/>
              <a:t>4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260350"/>
            <a:ext cx="8170863" cy="839788"/>
          </a:xfrm>
        </p:spPr>
        <p:txBody>
          <a:bodyPr/>
          <a:lstStyle/>
          <a:p>
            <a:pPr algn="ctr" eaLnBrk="1" hangingPunct="1"/>
            <a:r>
              <a:rPr lang="en-US" altLang="zh-CN" sz="3600" smtClean="0">
                <a:ea typeface="宋体" charset="-122"/>
              </a:rPr>
              <a:t>BGP </a:t>
            </a:r>
            <a:r>
              <a:rPr lang="en-GB" altLang="zh-CN" sz="3600" smtClean="0">
                <a:ea typeface="宋体" charset="-122"/>
              </a:rPr>
              <a:t>speakers exchange path vectors</a:t>
            </a:r>
            <a:r>
              <a:rPr lang="zh-CN" altLang="en-US" sz="3600" smtClean="0">
                <a:ea typeface="宋体" charset="-122"/>
              </a:rPr>
              <a:t> </a:t>
            </a:r>
          </a:p>
        </p:txBody>
      </p:sp>
      <p:sp>
        <p:nvSpPr>
          <p:cNvPr id="41987" name="Line 3"/>
          <p:cNvSpPr>
            <a:spLocks noChangeShapeType="1"/>
          </p:cNvSpPr>
          <p:nvPr/>
        </p:nvSpPr>
        <p:spPr bwMode="auto">
          <a:xfrm flipV="1">
            <a:off x="1863725" y="3217863"/>
            <a:ext cx="1225550" cy="53498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1863725" y="4291013"/>
            <a:ext cx="1144588" cy="7651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 flipV="1">
            <a:off x="4803775" y="2682875"/>
            <a:ext cx="1062038" cy="3825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4722813" y="3217863"/>
            <a:ext cx="1062037" cy="4603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 flipV="1">
            <a:off x="4803775" y="4595813"/>
            <a:ext cx="1062038" cy="38258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4967288" y="5130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4803775" y="5286375"/>
            <a:ext cx="1062038" cy="3048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6218" name="Oval 10"/>
          <p:cNvSpPr>
            <a:spLocks noChangeArrowheads="1"/>
          </p:cNvSpPr>
          <p:nvPr/>
        </p:nvSpPr>
        <p:spPr bwMode="auto">
          <a:xfrm>
            <a:off x="2516188" y="2767013"/>
            <a:ext cx="2616200" cy="68897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zh-CN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606219" name="Oval 11"/>
          <p:cNvSpPr>
            <a:spLocks noChangeArrowheads="1"/>
          </p:cNvSpPr>
          <p:nvPr/>
        </p:nvSpPr>
        <p:spPr bwMode="auto">
          <a:xfrm>
            <a:off x="2516188" y="4743450"/>
            <a:ext cx="2616200" cy="68897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zh-CN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606220" name="Oval 12"/>
          <p:cNvSpPr>
            <a:spLocks noChangeArrowheads="1"/>
          </p:cNvSpPr>
          <p:nvPr/>
        </p:nvSpPr>
        <p:spPr bwMode="auto">
          <a:xfrm>
            <a:off x="228600" y="3525838"/>
            <a:ext cx="2368550" cy="1147762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zh-CN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606221" name="Oval 13"/>
          <p:cNvSpPr>
            <a:spLocks noChangeArrowheads="1"/>
          </p:cNvSpPr>
          <p:nvPr/>
        </p:nvSpPr>
        <p:spPr bwMode="auto">
          <a:xfrm>
            <a:off x="5480050" y="2300288"/>
            <a:ext cx="3268663" cy="84296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zh-CN" sz="2000" baseline="-25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606222" name="Oval 14"/>
          <p:cNvSpPr>
            <a:spLocks noChangeArrowheads="1"/>
          </p:cNvSpPr>
          <p:nvPr/>
        </p:nvSpPr>
        <p:spPr bwMode="auto">
          <a:xfrm>
            <a:off x="5457825" y="3244850"/>
            <a:ext cx="3268663" cy="83978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zh-CN" sz="2000" baseline="-25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606223" name="Oval 15"/>
          <p:cNvSpPr>
            <a:spLocks noChangeArrowheads="1"/>
          </p:cNvSpPr>
          <p:nvPr/>
        </p:nvSpPr>
        <p:spPr bwMode="auto">
          <a:xfrm>
            <a:off x="5457825" y="4189413"/>
            <a:ext cx="3268663" cy="83978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zh-CN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606224" name="Oval 16"/>
          <p:cNvSpPr>
            <a:spLocks noChangeArrowheads="1"/>
          </p:cNvSpPr>
          <p:nvPr/>
        </p:nvSpPr>
        <p:spPr bwMode="auto">
          <a:xfrm>
            <a:off x="5457825" y="5130800"/>
            <a:ext cx="3268663" cy="842963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zh-CN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827088" y="3741738"/>
            <a:ext cx="12969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backbone</a:t>
            </a:r>
            <a:endParaRPr lang="zh-CN" altLang="en-US" sz="2000">
              <a:solidFill>
                <a:srgbClr val="333399"/>
              </a:solidFill>
              <a:latin typeface="Arial" charset="0"/>
            </a:endParaRPr>
          </a:p>
          <a:p>
            <a:r>
              <a:rPr lang="zh-CN" altLang="en-US" sz="2000">
                <a:solidFill>
                  <a:srgbClr val="333399"/>
                </a:solidFill>
                <a:latin typeface="Arial" charset="0"/>
              </a:rPr>
              <a:t>（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AS</a:t>
            </a:r>
            <a:r>
              <a:rPr lang="en-US" altLang="zh-CN" sz="2000" baseline="-25000">
                <a:solidFill>
                  <a:srgbClr val="333399"/>
                </a:solidFill>
                <a:latin typeface="Arial" charset="0"/>
              </a:rPr>
              <a:t>1</a:t>
            </a:r>
            <a:r>
              <a:rPr lang="zh-CN" altLang="en-US" sz="2000">
                <a:solidFill>
                  <a:srgbClr val="333399"/>
                </a:solidFill>
                <a:latin typeface="Arial" charset="0"/>
              </a:rPr>
              <a:t>）</a:t>
            </a:r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3124200" y="2760663"/>
            <a:ext cx="15827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regional</a:t>
            </a:r>
            <a:r>
              <a:rPr lang="zh-CN" altLang="en-US" sz="2000">
                <a:solidFill>
                  <a:srgbClr val="333399"/>
                </a:solidFill>
                <a:latin typeface="Arial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ISP</a:t>
            </a:r>
          </a:p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</a:rPr>
              <a:t>（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AS</a:t>
            </a:r>
            <a:r>
              <a:rPr lang="en-US" altLang="zh-CN" sz="2000" baseline="-25000">
                <a:solidFill>
                  <a:srgbClr val="333399"/>
                </a:solidFill>
                <a:latin typeface="Arial" charset="0"/>
              </a:rPr>
              <a:t>2</a:t>
            </a:r>
            <a:r>
              <a:rPr lang="zh-CN" altLang="en-US" sz="2000">
                <a:solidFill>
                  <a:srgbClr val="333399"/>
                </a:solidFill>
                <a:latin typeface="Arial" charset="0"/>
              </a:rPr>
              <a:t>）</a:t>
            </a:r>
          </a:p>
        </p:txBody>
      </p:sp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3036888" y="4737100"/>
            <a:ext cx="15827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regional</a:t>
            </a:r>
            <a:r>
              <a:rPr lang="zh-CN" altLang="en-US" sz="2000">
                <a:solidFill>
                  <a:srgbClr val="333399"/>
                </a:solidFill>
                <a:latin typeface="Arial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ISP</a:t>
            </a:r>
          </a:p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</a:rPr>
              <a:t>（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AS</a:t>
            </a:r>
            <a:r>
              <a:rPr lang="en-US" altLang="zh-CN" sz="2000" baseline="-25000">
                <a:solidFill>
                  <a:srgbClr val="333399"/>
                </a:solidFill>
                <a:latin typeface="Arial" charset="0"/>
              </a:rPr>
              <a:t>3</a:t>
            </a:r>
            <a:r>
              <a:rPr lang="zh-CN" altLang="en-US" sz="2000">
                <a:solidFill>
                  <a:srgbClr val="333399"/>
                </a:solidFill>
                <a:latin typeface="Arial" charset="0"/>
              </a:rPr>
              <a:t>）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018213" y="2354263"/>
            <a:ext cx="2171700" cy="1666875"/>
            <a:chOff x="3791" y="1740"/>
            <a:chExt cx="1368" cy="1050"/>
          </a:xfrm>
        </p:grpSpPr>
        <p:sp>
          <p:nvSpPr>
            <p:cNvPr id="42012" name="Text Box 21"/>
            <p:cNvSpPr txBox="1">
              <a:spLocks noChangeArrowheads="1"/>
            </p:cNvSpPr>
            <p:nvPr/>
          </p:nvSpPr>
          <p:spPr bwMode="auto">
            <a:xfrm>
              <a:off x="3806" y="1740"/>
              <a:ext cx="1353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3399"/>
                  </a:solidFill>
                  <a:latin typeface="Arial" charset="0"/>
                </a:rPr>
                <a:t>local</a:t>
              </a:r>
              <a:r>
                <a:rPr lang="zh-CN" altLang="en-US" sz="2000">
                  <a:solidFill>
                    <a:srgbClr val="333399"/>
                  </a:solidFill>
                  <a:latin typeface="Arial" charset="0"/>
                </a:rPr>
                <a:t> </a:t>
              </a:r>
              <a:r>
                <a:rPr lang="en-US" altLang="zh-CN" sz="2000">
                  <a:solidFill>
                    <a:srgbClr val="333399"/>
                  </a:solidFill>
                  <a:latin typeface="Arial" charset="0"/>
                </a:rPr>
                <a:t>ISP</a:t>
              </a:r>
              <a:r>
                <a:rPr lang="zh-CN" altLang="en-US" sz="2000">
                  <a:solidFill>
                    <a:srgbClr val="333399"/>
                  </a:solidFill>
                  <a:latin typeface="Arial" charset="0"/>
                </a:rPr>
                <a:t>（</a:t>
              </a:r>
              <a:r>
                <a:rPr lang="en-US" altLang="zh-CN" sz="2000">
                  <a:solidFill>
                    <a:srgbClr val="333399"/>
                  </a:solidFill>
                  <a:latin typeface="Arial" charset="0"/>
                </a:rPr>
                <a:t>AS</a:t>
              </a:r>
              <a:r>
                <a:rPr lang="en-US" altLang="zh-CN" sz="2000" baseline="-25000">
                  <a:solidFill>
                    <a:srgbClr val="333399"/>
                  </a:solidFill>
                  <a:latin typeface="Arial" charset="0"/>
                </a:rPr>
                <a:t>4</a:t>
              </a:r>
              <a:r>
                <a:rPr lang="zh-CN" altLang="en-US" sz="2000">
                  <a:solidFill>
                    <a:srgbClr val="333399"/>
                  </a:solidFill>
                  <a:latin typeface="Arial" charset="0"/>
                </a:rPr>
                <a:t>）</a:t>
              </a:r>
            </a:p>
            <a:p>
              <a:pPr algn="ctr"/>
              <a:r>
                <a:rPr lang="en-US" altLang="zh-CN" sz="2000">
                  <a:solidFill>
                    <a:srgbClr val="333399"/>
                  </a:solidFill>
                  <a:latin typeface="Arial" charset="0"/>
                </a:rPr>
                <a:t>N</a:t>
              </a:r>
              <a:r>
                <a:rPr lang="en-US" altLang="zh-CN" sz="2000" baseline="-25000">
                  <a:solidFill>
                    <a:srgbClr val="333399"/>
                  </a:solidFill>
                  <a:latin typeface="Arial" charset="0"/>
                </a:rPr>
                <a:t>1</a:t>
              </a:r>
              <a:r>
                <a:rPr lang="zh-CN" altLang="en-US" sz="2000">
                  <a:solidFill>
                    <a:srgbClr val="333399"/>
                  </a:solidFill>
                  <a:latin typeface="Arial" charset="0"/>
                </a:rPr>
                <a:t>， </a:t>
              </a:r>
              <a:r>
                <a:rPr lang="en-US" altLang="zh-CN" sz="2000">
                  <a:solidFill>
                    <a:srgbClr val="333399"/>
                  </a:solidFill>
                  <a:latin typeface="Arial" charset="0"/>
                </a:rPr>
                <a:t>N</a:t>
              </a:r>
              <a:r>
                <a:rPr lang="en-US" altLang="zh-CN" sz="2000" baseline="-25000">
                  <a:solidFill>
                    <a:srgbClr val="333399"/>
                  </a:solidFill>
                  <a:latin typeface="Arial" charset="0"/>
                </a:rPr>
                <a:t>2</a:t>
              </a:r>
              <a:endParaRPr lang="en-US" altLang="zh-CN" sz="2000">
                <a:solidFill>
                  <a:srgbClr val="333399"/>
                </a:solidFill>
                <a:latin typeface="Arial" charset="0"/>
              </a:endParaRPr>
            </a:p>
          </p:txBody>
        </p:sp>
        <p:sp>
          <p:nvSpPr>
            <p:cNvPr id="42013" name="Text Box 22"/>
            <p:cNvSpPr txBox="1">
              <a:spLocks noChangeArrowheads="1"/>
            </p:cNvSpPr>
            <p:nvPr/>
          </p:nvSpPr>
          <p:spPr bwMode="auto">
            <a:xfrm>
              <a:off x="3791" y="2344"/>
              <a:ext cx="1353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3399"/>
                  </a:solidFill>
                  <a:latin typeface="Arial" charset="0"/>
                </a:rPr>
                <a:t>local</a:t>
              </a:r>
              <a:r>
                <a:rPr lang="zh-CN" altLang="en-US" sz="2000">
                  <a:solidFill>
                    <a:srgbClr val="333399"/>
                  </a:solidFill>
                  <a:latin typeface="Arial" charset="0"/>
                </a:rPr>
                <a:t> </a:t>
              </a:r>
              <a:r>
                <a:rPr lang="en-US" altLang="zh-CN" sz="2000">
                  <a:solidFill>
                    <a:srgbClr val="333399"/>
                  </a:solidFill>
                  <a:latin typeface="Arial" charset="0"/>
                </a:rPr>
                <a:t>ISP</a:t>
              </a:r>
              <a:r>
                <a:rPr lang="zh-CN" altLang="en-US" sz="2000">
                  <a:solidFill>
                    <a:srgbClr val="333399"/>
                  </a:solidFill>
                  <a:latin typeface="Arial" charset="0"/>
                </a:rPr>
                <a:t>（</a:t>
              </a:r>
              <a:r>
                <a:rPr lang="en-US" altLang="zh-CN" sz="2000">
                  <a:solidFill>
                    <a:srgbClr val="333399"/>
                  </a:solidFill>
                  <a:latin typeface="Arial" charset="0"/>
                </a:rPr>
                <a:t>AS</a:t>
              </a:r>
              <a:r>
                <a:rPr lang="en-US" altLang="zh-CN" sz="2000" baseline="-25000">
                  <a:solidFill>
                    <a:srgbClr val="333399"/>
                  </a:solidFill>
                  <a:latin typeface="Arial" charset="0"/>
                </a:rPr>
                <a:t>5</a:t>
              </a:r>
              <a:r>
                <a:rPr lang="zh-CN" altLang="en-US" sz="2000">
                  <a:solidFill>
                    <a:srgbClr val="333399"/>
                  </a:solidFill>
                  <a:latin typeface="Arial" charset="0"/>
                </a:rPr>
                <a:t>）</a:t>
              </a:r>
            </a:p>
            <a:p>
              <a:pPr algn="ctr"/>
              <a:r>
                <a:rPr lang="en-US" altLang="zh-CN" sz="2000">
                  <a:solidFill>
                    <a:srgbClr val="333399"/>
                  </a:solidFill>
                  <a:latin typeface="Arial" charset="0"/>
                </a:rPr>
                <a:t>N</a:t>
              </a:r>
              <a:r>
                <a:rPr lang="en-US" altLang="zh-CN" sz="2000" baseline="-25000">
                  <a:solidFill>
                    <a:srgbClr val="333399"/>
                  </a:solidFill>
                  <a:latin typeface="Arial" charset="0"/>
                </a:rPr>
                <a:t>3</a:t>
              </a:r>
              <a:r>
                <a:rPr lang="zh-CN" altLang="en-US" sz="2000">
                  <a:solidFill>
                    <a:srgbClr val="333399"/>
                  </a:solidFill>
                  <a:latin typeface="Arial" charset="0"/>
                </a:rPr>
                <a:t>， </a:t>
              </a:r>
              <a:r>
                <a:rPr lang="en-US" altLang="zh-CN" sz="2000">
                  <a:solidFill>
                    <a:srgbClr val="333399"/>
                  </a:solidFill>
                  <a:latin typeface="Arial" charset="0"/>
                </a:rPr>
                <a:t>N</a:t>
              </a:r>
              <a:r>
                <a:rPr lang="en-US" altLang="zh-CN" sz="2000" baseline="-25000">
                  <a:solidFill>
                    <a:srgbClr val="333399"/>
                  </a:solidFill>
                  <a:latin typeface="Arial" charset="0"/>
                </a:rPr>
                <a:t>4</a:t>
              </a:r>
              <a:endParaRPr lang="en-US" altLang="zh-CN" sz="2000">
                <a:solidFill>
                  <a:srgbClr val="333399"/>
                </a:solidFill>
                <a:latin typeface="Arial" charset="0"/>
              </a:endParaRPr>
            </a:p>
          </p:txBody>
        </p:sp>
      </p:grpSp>
      <p:sp>
        <p:nvSpPr>
          <p:cNvPr id="42005" name="Text Box 23"/>
          <p:cNvSpPr txBox="1">
            <a:spLocks noChangeArrowheads="1"/>
          </p:cNvSpPr>
          <p:nvPr/>
        </p:nvSpPr>
        <p:spPr bwMode="auto">
          <a:xfrm>
            <a:off x="6018213" y="4238625"/>
            <a:ext cx="21478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local</a:t>
            </a:r>
            <a:r>
              <a:rPr lang="zh-CN" altLang="en-US" sz="2000">
                <a:solidFill>
                  <a:srgbClr val="333399"/>
                </a:solidFill>
                <a:latin typeface="Arial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ISP</a:t>
            </a:r>
            <a:r>
              <a:rPr lang="zh-CN" altLang="en-US" sz="2000">
                <a:solidFill>
                  <a:srgbClr val="333399"/>
                </a:solidFill>
                <a:latin typeface="Arial" charset="0"/>
              </a:rPr>
              <a:t>（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AS</a:t>
            </a:r>
            <a:r>
              <a:rPr lang="en-US" altLang="zh-CN" sz="2000" baseline="-25000">
                <a:solidFill>
                  <a:srgbClr val="333399"/>
                </a:solidFill>
                <a:latin typeface="Arial" charset="0"/>
              </a:rPr>
              <a:t>6</a:t>
            </a:r>
            <a:r>
              <a:rPr lang="zh-CN" altLang="en-US" sz="2000">
                <a:solidFill>
                  <a:srgbClr val="333399"/>
                </a:solidFill>
                <a:latin typeface="Arial" charset="0"/>
              </a:rPr>
              <a:t>）</a:t>
            </a:r>
          </a:p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N</a:t>
            </a:r>
            <a:r>
              <a:rPr lang="en-US" altLang="zh-CN" sz="2000" baseline="-25000">
                <a:solidFill>
                  <a:srgbClr val="333399"/>
                </a:solidFill>
                <a:latin typeface="Arial" charset="0"/>
              </a:rPr>
              <a:t>5</a:t>
            </a:r>
            <a:endParaRPr lang="en-US" altLang="zh-CN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42006" name="Text Box 24"/>
          <p:cNvSpPr txBox="1">
            <a:spLocks noChangeArrowheads="1"/>
          </p:cNvSpPr>
          <p:nvPr/>
        </p:nvSpPr>
        <p:spPr bwMode="auto">
          <a:xfrm>
            <a:off x="6035675" y="5219700"/>
            <a:ext cx="2147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local</a:t>
            </a:r>
            <a:r>
              <a:rPr lang="zh-CN" altLang="en-US" sz="2000">
                <a:solidFill>
                  <a:srgbClr val="333399"/>
                </a:solidFill>
                <a:latin typeface="Arial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ISP</a:t>
            </a:r>
            <a:r>
              <a:rPr lang="zh-CN" altLang="en-US" sz="2000">
                <a:solidFill>
                  <a:srgbClr val="333399"/>
                </a:solidFill>
                <a:latin typeface="Arial" charset="0"/>
              </a:rPr>
              <a:t>（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AS</a:t>
            </a:r>
            <a:r>
              <a:rPr lang="en-US" altLang="zh-CN" sz="2000" baseline="-25000">
                <a:solidFill>
                  <a:srgbClr val="333399"/>
                </a:solidFill>
                <a:latin typeface="Arial" charset="0"/>
              </a:rPr>
              <a:t>7</a:t>
            </a:r>
            <a:r>
              <a:rPr lang="zh-CN" altLang="en-US" sz="2000">
                <a:solidFill>
                  <a:srgbClr val="333399"/>
                </a:solidFill>
                <a:latin typeface="Arial" charset="0"/>
              </a:rPr>
              <a:t>）</a:t>
            </a:r>
          </a:p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N</a:t>
            </a:r>
            <a:r>
              <a:rPr lang="en-US" altLang="zh-CN" sz="2000" baseline="-25000">
                <a:solidFill>
                  <a:srgbClr val="333399"/>
                </a:solidFill>
                <a:latin typeface="Arial" charset="0"/>
              </a:rPr>
              <a:t>6</a:t>
            </a:r>
            <a:r>
              <a:rPr lang="zh-CN" altLang="en-US" sz="2000">
                <a:solidFill>
                  <a:srgbClr val="333399"/>
                </a:solidFill>
                <a:latin typeface="Arial" charset="0"/>
              </a:rPr>
              <a:t>， 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N</a:t>
            </a:r>
            <a:r>
              <a:rPr lang="en-US" altLang="zh-CN" sz="2000" baseline="-25000">
                <a:solidFill>
                  <a:srgbClr val="333399"/>
                </a:solidFill>
                <a:latin typeface="Arial" charset="0"/>
              </a:rPr>
              <a:t>7</a:t>
            </a:r>
            <a:endParaRPr lang="en-US" altLang="zh-CN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42007" name="Text Box 25"/>
          <p:cNvSpPr txBox="1">
            <a:spLocks noChangeArrowheads="1"/>
          </p:cNvSpPr>
          <p:nvPr/>
        </p:nvSpPr>
        <p:spPr bwMode="auto">
          <a:xfrm>
            <a:off x="398463" y="1306513"/>
            <a:ext cx="8442325" cy="646112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333399"/>
                </a:solidFill>
                <a:latin typeface="Arial" charset="0"/>
              </a:rPr>
              <a:t>The BGP speaker of AS</a:t>
            </a:r>
            <a:r>
              <a:rPr lang="en-US" altLang="zh-CN" baseline="-25000">
                <a:solidFill>
                  <a:srgbClr val="333399"/>
                </a:solidFill>
                <a:latin typeface="Arial" charset="0"/>
              </a:rPr>
              <a:t>2</a:t>
            </a:r>
            <a:r>
              <a:rPr lang="zh-CN" altLang="en-US">
                <a:solidFill>
                  <a:srgbClr val="333399"/>
                </a:solidFill>
                <a:latin typeface="Arial" charset="0"/>
              </a:rPr>
              <a:t> </a:t>
            </a:r>
            <a:r>
              <a:rPr lang="en-GB" altLang="zh-CN">
                <a:solidFill>
                  <a:srgbClr val="333399"/>
                </a:solidFill>
                <a:latin typeface="Arial" charset="0"/>
              </a:rPr>
              <a:t>inform the </a:t>
            </a:r>
            <a:r>
              <a:rPr lang="en-US" altLang="zh-CN">
                <a:solidFill>
                  <a:srgbClr val="333399"/>
                </a:solidFill>
                <a:latin typeface="Arial" charset="0"/>
              </a:rPr>
              <a:t>BGP speaker of backbone, “To reach N</a:t>
            </a:r>
            <a:r>
              <a:rPr lang="en-US" altLang="zh-CN" baseline="-25000">
                <a:solidFill>
                  <a:srgbClr val="333399"/>
                </a:solidFill>
                <a:latin typeface="Arial" charset="0"/>
              </a:rPr>
              <a:t>1</a:t>
            </a:r>
            <a:r>
              <a:rPr lang="en-US" altLang="zh-CN">
                <a:solidFill>
                  <a:srgbClr val="333399"/>
                </a:solidFill>
                <a:latin typeface="Arial" charset="0"/>
              </a:rPr>
              <a:t>, N</a:t>
            </a:r>
            <a:r>
              <a:rPr lang="en-US" altLang="zh-CN" baseline="-25000">
                <a:solidFill>
                  <a:srgbClr val="333399"/>
                </a:solidFill>
                <a:latin typeface="Arial" charset="0"/>
              </a:rPr>
              <a:t>2</a:t>
            </a:r>
            <a:r>
              <a:rPr lang="en-US" altLang="zh-CN">
                <a:solidFill>
                  <a:srgbClr val="333399"/>
                </a:solidFill>
                <a:latin typeface="Arial" charset="0"/>
              </a:rPr>
              <a:t>, N</a:t>
            </a:r>
            <a:r>
              <a:rPr lang="en-US" altLang="zh-CN" baseline="-25000">
                <a:solidFill>
                  <a:srgbClr val="333399"/>
                </a:solidFill>
                <a:latin typeface="Arial" charset="0"/>
              </a:rPr>
              <a:t>3</a:t>
            </a:r>
            <a:r>
              <a:rPr lang="en-US" altLang="zh-CN">
                <a:solidFill>
                  <a:srgbClr val="333399"/>
                </a:solidFill>
                <a:latin typeface="Arial" charset="0"/>
              </a:rPr>
              <a:t> and</a:t>
            </a:r>
            <a:r>
              <a:rPr lang="zh-CN" altLang="en-US">
                <a:solidFill>
                  <a:srgbClr val="333399"/>
                </a:solidFill>
                <a:latin typeface="Arial" charset="0"/>
              </a:rPr>
              <a:t> </a:t>
            </a:r>
            <a:r>
              <a:rPr lang="en-US" altLang="zh-CN">
                <a:solidFill>
                  <a:srgbClr val="333399"/>
                </a:solidFill>
                <a:latin typeface="Arial" charset="0"/>
              </a:rPr>
              <a:t>N</a:t>
            </a:r>
            <a:r>
              <a:rPr lang="en-US" altLang="zh-CN" baseline="-25000">
                <a:solidFill>
                  <a:srgbClr val="333399"/>
                </a:solidFill>
                <a:latin typeface="Arial" charset="0"/>
              </a:rPr>
              <a:t>4</a:t>
            </a:r>
            <a:r>
              <a:rPr lang="en-US" altLang="zh-CN">
                <a:solidFill>
                  <a:srgbClr val="333399"/>
                </a:solidFill>
                <a:latin typeface="Arial" charset="0"/>
              </a:rPr>
              <a:t>, you can pass by</a:t>
            </a:r>
            <a:r>
              <a:rPr lang="zh-CN" altLang="en-US">
                <a:solidFill>
                  <a:srgbClr val="333399"/>
                </a:solidFill>
                <a:latin typeface="Arial" charset="0"/>
              </a:rPr>
              <a:t> </a:t>
            </a:r>
            <a:r>
              <a:rPr lang="en-US" altLang="zh-CN">
                <a:solidFill>
                  <a:srgbClr val="333399"/>
                </a:solidFill>
                <a:latin typeface="Arial" charset="0"/>
              </a:rPr>
              <a:t>AS</a:t>
            </a:r>
            <a:r>
              <a:rPr lang="en-US" altLang="zh-CN" baseline="-25000">
                <a:solidFill>
                  <a:srgbClr val="333399"/>
                </a:solidFill>
                <a:latin typeface="Arial" charset="0"/>
              </a:rPr>
              <a:t>2</a:t>
            </a:r>
            <a:r>
              <a:rPr lang="en-US" altLang="zh-CN">
                <a:solidFill>
                  <a:srgbClr val="333399"/>
                </a:solidFill>
                <a:latin typeface="Arial" charset="0"/>
              </a:rPr>
              <a:t>”</a:t>
            </a:r>
            <a:endParaRPr lang="zh-CN" altLang="en-US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42008" name="Line 26"/>
          <p:cNvSpPr>
            <a:spLocks noChangeShapeType="1"/>
          </p:cNvSpPr>
          <p:nvPr/>
        </p:nvSpPr>
        <p:spPr bwMode="auto">
          <a:xfrm>
            <a:off x="3779838" y="1941513"/>
            <a:ext cx="0" cy="863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6235" name="AutoShape 27"/>
          <p:cNvSpPr>
            <a:spLocks noChangeArrowheads="1"/>
          </p:cNvSpPr>
          <p:nvPr/>
        </p:nvSpPr>
        <p:spPr bwMode="auto">
          <a:xfrm rot="9284754">
            <a:off x="1692275" y="3092450"/>
            <a:ext cx="1655763" cy="72072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853 h 21600"/>
              <a:gd name="T14" fmla="*/ 17210 w 21600"/>
              <a:gd name="T15" fmla="*/ 1674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3627" y="0"/>
                </a:moveTo>
                <a:lnTo>
                  <a:pt x="13627" y="4853"/>
                </a:lnTo>
                <a:lnTo>
                  <a:pt x="3375" y="4853"/>
                </a:lnTo>
                <a:lnTo>
                  <a:pt x="3375" y="16747"/>
                </a:lnTo>
                <a:lnTo>
                  <a:pt x="13627" y="16747"/>
                </a:lnTo>
                <a:lnTo>
                  <a:pt x="1362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853"/>
                </a:moveTo>
                <a:lnTo>
                  <a:pt x="1350" y="16747"/>
                </a:lnTo>
                <a:lnTo>
                  <a:pt x="2700" y="16747"/>
                </a:lnTo>
                <a:lnTo>
                  <a:pt x="2700" y="4853"/>
                </a:lnTo>
                <a:close/>
              </a:path>
              <a:path w="21600" h="21600">
                <a:moveTo>
                  <a:pt x="0" y="4853"/>
                </a:moveTo>
                <a:lnTo>
                  <a:pt x="0" y="16747"/>
                </a:lnTo>
                <a:lnTo>
                  <a:pt x="675" y="16747"/>
                </a:lnTo>
                <a:lnTo>
                  <a:pt x="675" y="4853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0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42011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3D38C0DD-2F7D-4AAB-921E-DA4DBEFDACE9}" type="slidenum">
              <a:rPr lang="en-US" altLang="ko-KR" smtClean="0"/>
              <a:pPr/>
              <a:t>40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22" presetClass="entr" presetSubtype="2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606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3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60350"/>
            <a:ext cx="8297863" cy="839788"/>
          </a:xfrm>
        </p:spPr>
        <p:txBody>
          <a:bodyPr/>
          <a:lstStyle/>
          <a:p>
            <a:pPr algn="ctr" eaLnBrk="1" hangingPunct="1"/>
            <a:r>
              <a:rPr lang="en-US" altLang="zh-CN" sz="3600" smtClean="0">
                <a:ea typeface="宋体" charset="-122"/>
              </a:rPr>
              <a:t>BGP </a:t>
            </a:r>
            <a:r>
              <a:rPr lang="en-GB" altLang="zh-CN" sz="3600" smtClean="0">
                <a:ea typeface="宋体" charset="-122"/>
              </a:rPr>
              <a:t>speakers exchange path vectors</a:t>
            </a:r>
            <a:r>
              <a:rPr lang="zh-CN" altLang="en-US" sz="3600" smtClean="0">
                <a:ea typeface="宋体" charset="-122"/>
              </a:rPr>
              <a:t> </a:t>
            </a:r>
          </a:p>
        </p:txBody>
      </p:sp>
      <p:sp>
        <p:nvSpPr>
          <p:cNvPr id="43011" name="Line 3"/>
          <p:cNvSpPr>
            <a:spLocks noChangeShapeType="1"/>
          </p:cNvSpPr>
          <p:nvPr/>
        </p:nvSpPr>
        <p:spPr bwMode="auto">
          <a:xfrm flipV="1">
            <a:off x="1863725" y="3168650"/>
            <a:ext cx="1225550" cy="5349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>
            <a:off x="1863725" y="4241800"/>
            <a:ext cx="1144588" cy="7651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 flipV="1">
            <a:off x="4803775" y="2633663"/>
            <a:ext cx="1062038" cy="38258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>
            <a:off x="4722813" y="3168650"/>
            <a:ext cx="1062037" cy="4603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 flipV="1">
            <a:off x="4803775" y="4546600"/>
            <a:ext cx="1062038" cy="3825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>
            <a:off x="4967288" y="50815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4803775" y="5237163"/>
            <a:ext cx="1062038" cy="3048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7242" name="Oval 10"/>
          <p:cNvSpPr>
            <a:spLocks noChangeArrowheads="1"/>
          </p:cNvSpPr>
          <p:nvPr/>
        </p:nvSpPr>
        <p:spPr bwMode="auto">
          <a:xfrm>
            <a:off x="2516188" y="2717800"/>
            <a:ext cx="2616200" cy="68897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zh-CN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607243" name="Oval 11"/>
          <p:cNvSpPr>
            <a:spLocks noChangeArrowheads="1"/>
          </p:cNvSpPr>
          <p:nvPr/>
        </p:nvSpPr>
        <p:spPr bwMode="auto">
          <a:xfrm>
            <a:off x="2516188" y="4694238"/>
            <a:ext cx="2616200" cy="68897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zh-CN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607244" name="Oval 12"/>
          <p:cNvSpPr>
            <a:spLocks noChangeArrowheads="1"/>
          </p:cNvSpPr>
          <p:nvPr/>
        </p:nvSpPr>
        <p:spPr bwMode="auto">
          <a:xfrm>
            <a:off x="228600" y="3476625"/>
            <a:ext cx="2368550" cy="114776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zh-CN" sz="2000">
              <a:solidFill>
                <a:srgbClr val="333399"/>
              </a:solidFill>
              <a:latin typeface="Arial" charset="0"/>
            </a:endParaRPr>
          </a:p>
        </p:txBody>
      </p:sp>
      <p:grpSp>
        <p:nvGrpSpPr>
          <p:cNvPr id="43021" name="Group 13"/>
          <p:cNvGrpSpPr>
            <a:grpSpLocks/>
          </p:cNvGrpSpPr>
          <p:nvPr/>
        </p:nvGrpSpPr>
        <p:grpSpPr bwMode="auto">
          <a:xfrm>
            <a:off x="5457825" y="2251075"/>
            <a:ext cx="3290888" cy="1784350"/>
            <a:chOff x="3438" y="1706"/>
            <a:chExt cx="2073" cy="1124"/>
          </a:xfrm>
        </p:grpSpPr>
        <p:sp>
          <p:nvSpPr>
            <p:cNvPr id="607246" name="Oval 14"/>
            <p:cNvSpPr>
              <a:spLocks noChangeArrowheads="1"/>
            </p:cNvSpPr>
            <p:nvPr/>
          </p:nvSpPr>
          <p:spPr bwMode="auto">
            <a:xfrm>
              <a:off x="3452" y="1706"/>
              <a:ext cx="2059" cy="531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000" baseline="-25000">
                <a:solidFill>
                  <a:srgbClr val="333399"/>
                </a:solidFill>
                <a:latin typeface="Arial" charset="0"/>
              </a:endParaRPr>
            </a:p>
          </p:txBody>
        </p:sp>
        <p:sp>
          <p:nvSpPr>
            <p:cNvPr id="607247" name="Oval 15"/>
            <p:cNvSpPr>
              <a:spLocks noChangeArrowheads="1"/>
            </p:cNvSpPr>
            <p:nvPr/>
          </p:nvSpPr>
          <p:spPr bwMode="auto">
            <a:xfrm>
              <a:off x="3438" y="2301"/>
              <a:ext cx="2059" cy="52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000" baseline="-25000">
                <a:solidFill>
                  <a:srgbClr val="333399"/>
                </a:solidFill>
                <a:latin typeface="Arial" charset="0"/>
              </a:endParaRPr>
            </a:p>
          </p:txBody>
        </p:sp>
      </p:grpSp>
      <p:sp>
        <p:nvSpPr>
          <p:cNvPr id="607248" name="Oval 16"/>
          <p:cNvSpPr>
            <a:spLocks noChangeArrowheads="1"/>
          </p:cNvSpPr>
          <p:nvPr/>
        </p:nvSpPr>
        <p:spPr bwMode="auto">
          <a:xfrm>
            <a:off x="5457825" y="4140200"/>
            <a:ext cx="3268663" cy="83978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zh-CN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607249" name="Oval 17"/>
          <p:cNvSpPr>
            <a:spLocks noChangeArrowheads="1"/>
          </p:cNvSpPr>
          <p:nvPr/>
        </p:nvSpPr>
        <p:spPr bwMode="auto">
          <a:xfrm>
            <a:off x="5457825" y="5081588"/>
            <a:ext cx="3268663" cy="84296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zh-CN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43024" name="Text Box 18"/>
          <p:cNvSpPr txBox="1">
            <a:spLocks noChangeArrowheads="1"/>
          </p:cNvSpPr>
          <p:nvPr/>
        </p:nvSpPr>
        <p:spPr bwMode="auto">
          <a:xfrm>
            <a:off x="827088" y="3692525"/>
            <a:ext cx="12969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backbone</a:t>
            </a:r>
            <a:endParaRPr lang="zh-CN" altLang="en-US" sz="2000">
              <a:solidFill>
                <a:srgbClr val="333399"/>
              </a:solidFill>
              <a:latin typeface="Arial" charset="0"/>
            </a:endParaRPr>
          </a:p>
          <a:p>
            <a:r>
              <a:rPr lang="zh-CN" altLang="en-US" sz="2000">
                <a:solidFill>
                  <a:srgbClr val="333399"/>
                </a:solidFill>
                <a:latin typeface="Arial" charset="0"/>
              </a:rPr>
              <a:t>（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AS</a:t>
            </a:r>
            <a:r>
              <a:rPr lang="en-US" altLang="zh-CN" sz="2000" baseline="-25000">
                <a:solidFill>
                  <a:srgbClr val="333399"/>
                </a:solidFill>
                <a:latin typeface="Arial" charset="0"/>
              </a:rPr>
              <a:t>1</a:t>
            </a:r>
            <a:r>
              <a:rPr lang="zh-CN" altLang="en-US" sz="2000">
                <a:solidFill>
                  <a:srgbClr val="333399"/>
                </a:solidFill>
                <a:latin typeface="Arial" charset="0"/>
              </a:rPr>
              <a:t>）</a:t>
            </a:r>
          </a:p>
        </p:txBody>
      </p:sp>
      <p:sp>
        <p:nvSpPr>
          <p:cNvPr id="43025" name="Text Box 19"/>
          <p:cNvSpPr txBox="1">
            <a:spLocks noChangeArrowheads="1"/>
          </p:cNvSpPr>
          <p:nvPr/>
        </p:nvSpPr>
        <p:spPr bwMode="auto">
          <a:xfrm>
            <a:off x="3036888" y="2711450"/>
            <a:ext cx="15827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regional</a:t>
            </a:r>
            <a:r>
              <a:rPr lang="zh-CN" altLang="en-US" sz="2000">
                <a:solidFill>
                  <a:srgbClr val="333399"/>
                </a:solidFill>
                <a:latin typeface="Arial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ISP</a:t>
            </a:r>
          </a:p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</a:rPr>
              <a:t>（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AS</a:t>
            </a:r>
            <a:r>
              <a:rPr lang="en-US" altLang="zh-CN" sz="2000" baseline="-25000">
                <a:solidFill>
                  <a:srgbClr val="333399"/>
                </a:solidFill>
                <a:latin typeface="Arial" charset="0"/>
              </a:rPr>
              <a:t>2</a:t>
            </a:r>
            <a:r>
              <a:rPr lang="zh-CN" altLang="en-US" sz="2000">
                <a:solidFill>
                  <a:srgbClr val="333399"/>
                </a:solidFill>
                <a:latin typeface="Arial" charset="0"/>
              </a:rPr>
              <a:t>）</a:t>
            </a:r>
          </a:p>
        </p:txBody>
      </p:sp>
      <p:sp>
        <p:nvSpPr>
          <p:cNvPr id="43026" name="Text Box 20"/>
          <p:cNvSpPr txBox="1">
            <a:spLocks noChangeArrowheads="1"/>
          </p:cNvSpPr>
          <p:nvPr/>
        </p:nvSpPr>
        <p:spPr bwMode="auto">
          <a:xfrm>
            <a:off x="3036888" y="4687888"/>
            <a:ext cx="15827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regional</a:t>
            </a:r>
            <a:r>
              <a:rPr lang="zh-CN" altLang="en-US" sz="2000">
                <a:solidFill>
                  <a:srgbClr val="333399"/>
                </a:solidFill>
                <a:latin typeface="Arial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ISP</a:t>
            </a:r>
          </a:p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</a:rPr>
              <a:t>（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AS</a:t>
            </a:r>
            <a:r>
              <a:rPr lang="en-US" altLang="zh-CN" sz="2000" baseline="-25000">
                <a:solidFill>
                  <a:srgbClr val="333399"/>
                </a:solidFill>
                <a:latin typeface="Arial" charset="0"/>
              </a:rPr>
              <a:t>3</a:t>
            </a:r>
            <a:r>
              <a:rPr lang="zh-CN" altLang="en-US" sz="2000">
                <a:solidFill>
                  <a:srgbClr val="333399"/>
                </a:solidFill>
                <a:latin typeface="Arial" charset="0"/>
              </a:rPr>
              <a:t>）</a:t>
            </a:r>
          </a:p>
        </p:txBody>
      </p:sp>
      <p:sp>
        <p:nvSpPr>
          <p:cNvPr id="43027" name="Text Box 21"/>
          <p:cNvSpPr txBox="1">
            <a:spLocks noChangeArrowheads="1"/>
          </p:cNvSpPr>
          <p:nvPr/>
        </p:nvSpPr>
        <p:spPr bwMode="auto">
          <a:xfrm>
            <a:off x="6042025" y="2305050"/>
            <a:ext cx="2147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local</a:t>
            </a:r>
            <a:r>
              <a:rPr lang="zh-CN" altLang="en-US" sz="2000">
                <a:solidFill>
                  <a:srgbClr val="333399"/>
                </a:solidFill>
                <a:latin typeface="Arial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ISP</a:t>
            </a:r>
            <a:r>
              <a:rPr lang="zh-CN" altLang="en-US" sz="2000">
                <a:solidFill>
                  <a:srgbClr val="333399"/>
                </a:solidFill>
                <a:latin typeface="Arial" charset="0"/>
              </a:rPr>
              <a:t>（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AS</a:t>
            </a:r>
            <a:r>
              <a:rPr lang="en-US" altLang="zh-CN" sz="2000" baseline="-25000">
                <a:solidFill>
                  <a:srgbClr val="333399"/>
                </a:solidFill>
                <a:latin typeface="Arial" charset="0"/>
              </a:rPr>
              <a:t>4</a:t>
            </a:r>
            <a:r>
              <a:rPr lang="zh-CN" altLang="en-US" sz="2000">
                <a:solidFill>
                  <a:srgbClr val="333399"/>
                </a:solidFill>
                <a:latin typeface="Arial" charset="0"/>
              </a:rPr>
              <a:t>）</a:t>
            </a:r>
          </a:p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N</a:t>
            </a:r>
            <a:r>
              <a:rPr lang="en-US" altLang="zh-CN" sz="2000" baseline="-25000">
                <a:solidFill>
                  <a:srgbClr val="333399"/>
                </a:solidFill>
                <a:latin typeface="Arial" charset="0"/>
              </a:rPr>
              <a:t>1</a:t>
            </a:r>
            <a:r>
              <a:rPr lang="zh-CN" altLang="en-US" sz="2000">
                <a:solidFill>
                  <a:srgbClr val="333399"/>
                </a:solidFill>
                <a:latin typeface="Arial" charset="0"/>
              </a:rPr>
              <a:t>， 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N</a:t>
            </a:r>
            <a:r>
              <a:rPr lang="en-US" altLang="zh-CN" sz="2000" baseline="-25000">
                <a:solidFill>
                  <a:srgbClr val="333399"/>
                </a:solidFill>
                <a:latin typeface="Arial" charset="0"/>
              </a:rPr>
              <a:t>2</a:t>
            </a:r>
            <a:endParaRPr lang="en-US" altLang="zh-CN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43028" name="Text Box 22"/>
          <p:cNvSpPr txBox="1">
            <a:spLocks noChangeArrowheads="1"/>
          </p:cNvSpPr>
          <p:nvPr/>
        </p:nvSpPr>
        <p:spPr bwMode="auto">
          <a:xfrm>
            <a:off x="6018213" y="3263900"/>
            <a:ext cx="21494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local</a:t>
            </a:r>
            <a:r>
              <a:rPr lang="zh-CN" altLang="en-US" sz="2000">
                <a:solidFill>
                  <a:srgbClr val="333399"/>
                </a:solidFill>
                <a:latin typeface="Arial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ISP</a:t>
            </a:r>
            <a:r>
              <a:rPr lang="zh-CN" altLang="en-US" sz="2000">
                <a:solidFill>
                  <a:srgbClr val="333399"/>
                </a:solidFill>
                <a:latin typeface="Arial" charset="0"/>
              </a:rPr>
              <a:t>（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AS</a:t>
            </a:r>
            <a:r>
              <a:rPr lang="en-US" altLang="zh-CN" sz="2000" baseline="-25000">
                <a:solidFill>
                  <a:srgbClr val="333399"/>
                </a:solidFill>
                <a:latin typeface="Arial" charset="0"/>
              </a:rPr>
              <a:t>5</a:t>
            </a:r>
            <a:r>
              <a:rPr lang="zh-CN" altLang="en-US" sz="2000">
                <a:solidFill>
                  <a:srgbClr val="333399"/>
                </a:solidFill>
                <a:latin typeface="Arial" charset="0"/>
              </a:rPr>
              <a:t>）</a:t>
            </a:r>
          </a:p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N</a:t>
            </a:r>
            <a:r>
              <a:rPr lang="en-US" altLang="zh-CN" sz="2000" baseline="-25000">
                <a:solidFill>
                  <a:srgbClr val="333399"/>
                </a:solidFill>
                <a:latin typeface="Arial" charset="0"/>
              </a:rPr>
              <a:t>3</a:t>
            </a:r>
            <a:r>
              <a:rPr lang="zh-CN" altLang="en-US" sz="2000">
                <a:solidFill>
                  <a:srgbClr val="333399"/>
                </a:solidFill>
                <a:latin typeface="Arial" charset="0"/>
              </a:rPr>
              <a:t>， 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N</a:t>
            </a:r>
            <a:r>
              <a:rPr lang="en-US" altLang="zh-CN" sz="2000" baseline="-25000">
                <a:solidFill>
                  <a:srgbClr val="333399"/>
                </a:solidFill>
                <a:latin typeface="Arial" charset="0"/>
              </a:rPr>
              <a:t>4</a:t>
            </a:r>
            <a:endParaRPr lang="en-US" altLang="zh-CN" sz="2000">
              <a:solidFill>
                <a:srgbClr val="333399"/>
              </a:solidFill>
              <a:latin typeface="Arial" charset="0"/>
            </a:endParaRP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018213" y="4189413"/>
            <a:ext cx="2165350" cy="1689100"/>
            <a:chOff x="3791" y="2927"/>
            <a:chExt cx="1364" cy="1064"/>
          </a:xfrm>
        </p:grpSpPr>
        <p:sp>
          <p:nvSpPr>
            <p:cNvPr id="43037" name="Text Box 24"/>
            <p:cNvSpPr txBox="1">
              <a:spLocks noChangeArrowheads="1"/>
            </p:cNvSpPr>
            <p:nvPr/>
          </p:nvSpPr>
          <p:spPr bwMode="auto">
            <a:xfrm>
              <a:off x="3791" y="2927"/>
              <a:ext cx="1353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3399"/>
                  </a:solidFill>
                  <a:latin typeface="Arial" charset="0"/>
                </a:rPr>
                <a:t>local</a:t>
              </a:r>
              <a:r>
                <a:rPr lang="zh-CN" altLang="en-US" sz="2000">
                  <a:solidFill>
                    <a:srgbClr val="333399"/>
                  </a:solidFill>
                  <a:latin typeface="Arial" charset="0"/>
                </a:rPr>
                <a:t> </a:t>
              </a:r>
              <a:r>
                <a:rPr lang="en-US" altLang="zh-CN" sz="2000">
                  <a:solidFill>
                    <a:srgbClr val="333399"/>
                  </a:solidFill>
                  <a:latin typeface="Arial" charset="0"/>
                </a:rPr>
                <a:t>ISP</a:t>
              </a:r>
              <a:r>
                <a:rPr lang="zh-CN" altLang="en-US" sz="2000">
                  <a:solidFill>
                    <a:srgbClr val="333399"/>
                  </a:solidFill>
                  <a:latin typeface="Arial" charset="0"/>
                </a:rPr>
                <a:t>（</a:t>
              </a:r>
              <a:r>
                <a:rPr lang="en-US" altLang="zh-CN" sz="2000">
                  <a:solidFill>
                    <a:srgbClr val="333399"/>
                  </a:solidFill>
                  <a:latin typeface="Arial" charset="0"/>
                </a:rPr>
                <a:t>AS</a:t>
              </a:r>
              <a:r>
                <a:rPr lang="en-US" altLang="zh-CN" sz="2000" baseline="-25000">
                  <a:solidFill>
                    <a:srgbClr val="333399"/>
                  </a:solidFill>
                  <a:latin typeface="Arial" charset="0"/>
                </a:rPr>
                <a:t>6</a:t>
              </a:r>
              <a:r>
                <a:rPr lang="zh-CN" altLang="en-US" sz="2000">
                  <a:solidFill>
                    <a:srgbClr val="333399"/>
                  </a:solidFill>
                  <a:latin typeface="Arial" charset="0"/>
                </a:rPr>
                <a:t>）</a:t>
              </a:r>
            </a:p>
            <a:p>
              <a:pPr algn="ctr"/>
              <a:r>
                <a:rPr lang="en-US" altLang="zh-CN" sz="2000">
                  <a:solidFill>
                    <a:srgbClr val="333399"/>
                  </a:solidFill>
                  <a:latin typeface="Arial" charset="0"/>
                </a:rPr>
                <a:t>N</a:t>
              </a:r>
              <a:r>
                <a:rPr lang="en-US" altLang="zh-CN" sz="2000" baseline="-25000">
                  <a:solidFill>
                    <a:srgbClr val="333399"/>
                  </a:solidFill>
                  <a:latin typeface="Arial" charset="0"/>
                </a:rPr>
                <a:t>5</a:t>
              </a:r>
              <a:endParaRPr lang="en-US" altLang="zh-CN" sz="2000">
                <a:solidFill>
                  <a:srgbClr val="333399"/>
                </a:solidFill>
                <a:latin typeface="Arial" charset="0"/>
              </a:endParaRPr>
            </a:p>
          </p:txBody>
        </p:sp>
        <p:sp>
          <p:nvSpPr>
            <p:cNvPr id="43038" name="Text Box 25"/>
            <p:cNvSpPr txBox="1">
              <a:spLocks noChangeArrowheads="1"/>
            </p:cNvSpPr>
            <p:nvPr/>
          </p:nvSpPr>
          <p:spPr bwMode="auto">
            <a:xfrm>
              <a:off x="3802" y="3545"/>
              <a:ext cx="1353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3399"/>
                  </a:solidFill>
                  <a:latin typeface="Arial" charset="0"/>
                </a:rPr>
                <a:t>local</a:t>
              </a:r>
              <a:r>
                <a:rPr lang="zh-CN" altLang="en-US" sz="2000">
                  <a:solidFill>
                    <a:srgbClr val="333399"/>
                  </a:solidFill>
                  <a:latin typeface="Arial" charset="0"/>
                </a:rPr>
                <a:t> </a:t>
              </a:r>
              <a:r>
                <a:rPr lang="en-US" altLang="zh-CN" sz="2000">
                  <a:solidFill>
                    <a:srgbClr val="333399"/>
                  </a:solidFill>
                  <a:latin typeface="Arial" charset="0"/>
                </a:rPr>
                <a:t>ISP</a:t>
              </a:r>
              <a:r>
                <a:rPr lang="zh-CN" altLang="en-US" sz="2000">
                  <a:solidFill>
                    <a:srgbClr val="333399"/>
                  </a:solidFill>
                  <a:latin typeface="Arial" charset="0"/>
                </a:rPr>
                <a:t>（</a:t>
              </a:r>
              <a:r>
                <a:rPr lang="en-US" altLang="zh-CN" sz="2000">
                  <a:solidFill>
                    <a:srgbClr val="333399"/>
                  </a:solidFill>
                  <a:latin typeface="Arial" charset="0"/>
                </a:rPr>
                <a:t>AS</a:t>
              </a:r>
              <a:r>
                <a:rPr lang="en-US" altLang="zh-CN" sz="2000" baseline="-25000">
                  <a:solidFill>
                    <a:srgbClr val="333399"/>
                  </a:solidFill>
                  <a:latin typeface="Arial" charset="0"/>
                </a:rPr>
                <a:t>7</a:t>
              </a:r>
              <a:r>
                <a:rPr lang="zh-CN" altLang="en-US" sz="2000">
                  <a:solidFill>
                    <a:srgbClr val="333399"/>
                  </a:solidFill>
                  <a:latin typeface="Arial" charset="0"/>
                </a:rPr>
                <a:t>）</a:t>
              </a:r>
            </a:p>
            <a:p>
              <a:pPr algn="ctr"/>
              <a:r>
                <a:rPr lang="en-US" altLang="zh-CN" sz="2000">
                  <a:solidFill>
                    <a:srgbClr val="333399"/>
                  </a:solidFill>
                  <a:latin typeface="Arial" charset="0"/>
                </a:rPr>
                <a:t>N</a:t>
              </a:r>
              <a:r>
                <a:rPr lang="en-US" altLang="zh-CN" sz="2000" baseline="-25000">
                  <a:solidFill>
                    <a:srgbClr val="333399"/>
                  </a:solidFill>
                  <a:latin typeface="Arial" charset="0"/>
                </a:rPr>
                <a:t>6</a:t>
              </a:r>
              <a:r>
                <a:rPr lang="zh-CN" altLang="en-US" sz="2000">
                  <a:solidFill>
                    <a:srgbClr val="333399"/>
                  </a:solidFill>
                  <a:latin typeface="Arial" charset="0"/>
                </a:rPr>
                <a:t>， </a:t>
              </a:r>
              <a:r>
                <a:rPr lang="en-US" altLang="zh-CN" sz="2000">
                  <a:solidFill>
                    <a:srgbClr val="333399"/>
                  </a:solidFill>
                  <a:latin typeface="Arial" charset="0"/>
                </a:rPr>
                <a:t>N</a:t>
              </a:r>
              <a:r>
                <a:rPr lang="en-US" altLang="zh-CN" sz="2000" baseline="-25000">
                  <a:solidFill>
                    <a:srgbClr val="333399"/>
                  </a:solidFill>
                  <a:latin typeface="Arial" charset="0"/>
                </a:rPr>
                <a:t>7</a:t>
              </a:r>
              <a:endParaRPr lang="en-US" altLang="zh-CN" sz="2000">
                <a:solidFill>
                  <a:srgbClr val="333399"/>
                </a:solidFill>
                <a:latin typeface="Arial" charset="0"/>
              </a:endParaRPr>
            </a:p>
          </p:txBody>
        </p:sp>
      </p:grpSp>
      <p:sp>
        <p:nvSpPr>
          <p:cNvPr id="43030" name="Text Box 26"/>
          <p:cNvSpPr txBox="1">
            <a:spLocks noChangeArrowheads="1"/>
          </p:cNvSpPr>
          <p:nvPr/>
        </p:nvSpPr>
        <p:spPr bwMode="auto">
          <a:xfrm>
            <a:off x="611188" y="1247775"/>
            <a:ext cx="8229600" cy="646113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333399"/>
                </a:solidFill>
                <a:latin typeface="Arial" charset="0"/>
              </a:rPr>
              <a:t>Backbone sends notification: “To reach N</a:t>
            </a:r>
            <a:r>
              <a:rPr lang="en-US" altLang="zh-CN" baseline="-25000">
                <a:solidFill>
                  <a:srgbClr val="333399"/>
                </a:solidFill>
                <a:latin typeface="Arial" charset="0"/>
              </a:rPr>
              <a:t>5</a:t>
            </a:r>
            <a:r>
              <a:rPr lang="en-US" altLang="zh-CN">
                <a:solidFill>
                  <a:srgbClr val="333399"/>
                </a:solidFill>
                <a:latin typeface="Arial" charset="0"/>
              </a:rPr>
              <a:t>, N</a:t>
            </a:r>
            <a:r>
              <a:rPr lang="en-US" altLang="zh-CN" baseline="-25000">
                <a:solidFill>
                  <a:srgbClr val="333399"/>
                </a:solidFill>
                <a:latin typeface="Arial" charset="0"/>
              </a:rPr>
              <a:t>6 </a:t>
            </a:r>
            <a:r>
              <a:rPr lang="en-US" altLang="zh-CN">
                <a:solidFill>
                  <a:srgbClr val="333399"/>
                </a:solidFill>
                <a:latin typeface="Arial" charset="0"/>
              </a:rPr>
              <a:t>and</a:t>
            </a:r>
            <a:r>
              <a:rPr lang="zh-CN" altLang="en-US">
                <a:solidFill>
                  <a:srgbClr val="333399"/>
                </a:solidFill>
                <a:latin typeface="Arial" charset="0"/>
              </a:rPr>
              <a:t> </a:t>
            </a:r>
            <a:r>
              <a:rPr lang="en-US" altLang="zh-CN">
                <a:solidFill>
                  <a:srgbClr val="333399"/>
                </a:solidFill>
                <a:latin typeface="Arial" charset="0"/>
              </a:rPr>
              <a:t>N</a:t>
            </a:r>
            <a:r>
              <a:rPr lang="en-US" altLang="zh-CN" baseline="-25000">
                <a:solidFill>
                  <a:srgbClr val="333399"/>
                </a:solidFill>
                <a:latin typeface="Arial" charset="0"/>
              </a:rPr>
              <a:t>7</a:t>
            </a:r>
            <a:r>
              <a:rPr lang="en-US" altLang="zh-CN">
                <a:solidFill>
                  <a:srgbClr val="333399"/>
                </a:solidFill>
                <a:latin typeface="Arial" charset="0"/>
              </a:rPr>
              <a:t>, you can follow the path (AS</a:t>
            </a:r>
            <a:r>
              <a:rPr lang="en-US" altLang="zh-CN" baseline="-25000">
                <a:solidFill>
                  <a:srgbClr val="333399"/>
                </a:solidFill>
                <a:latin typeface="Arial" charset="0"/>
              </a:rPr>
              <a:t>1</a:t>
            </a:r>
            <a:r>
              <a:rPr lang="en-US" altLang="zh-CN">
                <a:solidFill>
                  <a:srgbClr val="333399"/>
                </a:solidFill>
                <a:latin typeface="Arial" charset="0"/>
              </a:rPr>
              <a:t>, AS</a:t>
            </a:r>
            <a:r>
              <a:rPr lang="en-US" altLang="zh-CN" baseline="-25000">
                <a:solidFill>
                  <a:srgbClr val="333399"/>
                </a:solidFill>
                <a:latin typeface="Arial" charset="0"/>
              </a:rPr>
              <a:t>3</a:t>
            </a:r>
            <a:r>
              <a:rPr lang="en-US" altLang="zh-CN">
                <a:solidFill>
                  <a:srgbClr val="333399"/>
                </a:solidFill>
                <a:latin typeface="Arial" charset="0"/>
              </a:rPr>
              <a:t>).”</a:t>
            </a:r>
            <a:r>
              <a:rPr lang="zh-CN" altLang="en-US">
                <a:solidFill>
                  <a:srgbClr val="333399"/>
                </a:solidFill>
                <a:latin typeface="Arial" charset="0"/>
              </a:rPr>
              <a:t> </a:t>
            </a:r>
          </a:p>
        </p:txBody>
      </p:sp>
      <p:sp>
        <p:nvSpPr>
          <p:cNvPr id="43031" name="Line 27"/>
          <p:cNvSpPr>
            <a:spLocks noChangeShapeType="1"/>
          </p:cNvSpPr>
          <p:nvPr/>
        </p:nvSpPr>
        <p:spPr bwMode="auto">
          <a:xfrm>
            <a:off x="1403350" y="1892300"/>
            <a:ext cx="0" cy="15843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763713" y="3187700"/>
            <a:ext cx="1584325" cy="1966913"/>
            <a:chOff x="1111" y="2296"/>
            <a:chExt cx="998" cy="1239"/>
          </a:xfrm>
        </p:grpSpPr>
        <p:sp>
          <p:nvSpPr>
            <p:cNvPr id="43035" name="Line 29"/>
            <p:cNvSpPr>
              <a:spLocks noChangeShapeType="1"/>
            </p:cNvSpPr>
            <p:nvPr/>
          </p:nvSpPr>
          <p:spPr bwMode="auto">
            <a:xfrm rot="10800000" flipH="1">
              <a:off x="1156" y="2296"/>
              <a:ext cx="953" cy="40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6" name="Line 30"/>
            <p:cNvSpPr>
              <a:spLocks noChangeShapeType="1"/>
            </p:cNvSpPr>
            <p:nvPr/>
          </p:nvSpPr>
          <p:spPr bwMode="auto">
            <a:xfrm rot="10800000" flipH="1" flipV="1">
              <a:off x="1111" y="2976"/>
              <a:ext cx="843" cy="559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033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4303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1906FF38-1B3F-44F4-9D50-0C52A21CE1D6}" type="slidenum">
              <a:rPr lang="en-US" altLang="ko-KR" smtClean="0"/>
              <a:pPr/>
              <a:t>41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4403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43E20DD3-3925-4BB8-8163-B54DE464FA8B}" type="slidenum">
              <a:rPr lang="en-US" altLang="ko-KR" smtClean="0"/>
              <a:pPr/>
              <a:t>42</a:t>
            </a:fld>
            <a:endParaRPr lang="en-US" altLang="ko-KR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461963"/>
          </a:xfrm>
        </p:spPr>
        <p:txBody>
          <a:bodyPr/>
          <a:lstStyle/>
          <a:p>
            <a:r>
              <a:rPr lang="en-US" altLang="ko-KR" sz="3200" smtClean="0">
                <a:ea typeface="굴림" charset="-127"/>
              </a:rPr>
              <a:t>BGP routing policy</a:t>
            </a: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1181100" y="3581400"/>
            <a:ext cx="4876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132102" name="Rectangle 5"/>
          <p:cNvSpPr>
            <a:spLocks noChangeArrowheads="1"/>
          </p:cNvSpPr>
          <p:nvPr/>
        </p:nvSpPr>
        <p:spPr bwMode="auto">
          <a:xfrm>
            <a:off x="127000" y="3005138"/>
            <a:ext cx="8870950" cy="352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latin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kumimoji="0" lang="en-US" altLang="ko-KR" sz="2000" dirty="0"/>
              <a:t>NOTE: </a:t>
            </a:r>
            <a:r>
              <a:rPr kumimoji="0" lang="en-US" altLang="ko-KR" sz="2000" dirty="0" err="1" smtClean="0"/>
              <a:t>A,B,C,x,w,y</a:t>
            </a:r>
            <a:r>
              <a:rPr kumimoji="0" lang="en-US" altLang="ko-KR" sz="2000" dirty="0" smtClean="0"/>
              <a:t> </a:t>
            </a:r>
            <a:r>
              <a:rPr kumimoji="0" lang="en-US" altLang="ko-KR" sz="2000" dirty="0"/>
              <a:t>are ASs, not routers</a:t>
            </a:r>
          </a:p>
          <a:p>
            <a:pPr marL="342900" indent="-342900" eaLnBrk="0" latin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kumimoji="0" lang="en-US" altLang="ko-KR" sz="2000" dirty="0"/>
              <a:t>A,B,C are backbone </a:t>
            </a:r>
            <a:r>
              <a:rPr kumimoji="0" lang="en-US" altLang="ko-KR" sz="2000" dirty="0">
                <a:solidFill>
                  <a:srgbClr val="FF0000"/>
                </a:solidFill>
              </a:rPr>
              <a:t>provider networks</a:t>
            </a:r>
          </a:p>
          <a:p>
            <a:pPr marL="342900" indent="-342900" eaLnBrk="0" latin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kumimoji="0" lang="en-US" altLang="ko-KR" sz="2000" dirty="0" err="1" smtClean="0"/>
              <a:t>x,w,y</a:t>
            </a:r>
            <a:r>
              <a:rPr kumimoji="0" lang="en-US" altLang="ko-KR" sz="2000" dirty="0" smtClean="0"/>
              <a:t> </a:t>
            </a:r>
            <a:r>
              <a:rPr kumimoji="0" lang="en-US" altLang="ko-KR" sz="2000" dirty="0"/>
              <a:t>are </a:t>
            </a:r>
            <a:r>
              <a:rPr kumimoji="0" lang="en-US" altLang="ko-KR" sz="2000" dirty="0">
                <a:solidFill>
                  <a:schemeClr val="accent2"/>
                </a:solidFill>
              </a:rPr>
              <a:t>stub networks </a:t>
            </a:r>
            <a:r>
              <a:rPr kumimoji="0" lang="en-US" altLang="ko-KR" sz="2000" dirty="0"/>
              <a:t>and </a:t>
            </a:r>
            <a:r>
              <a:rPr kumimoji="0" lang="en-US" altLang="ko-KR" sz="2000" dirty="0">
                <a:solidFill>
                  <a:srgbClr val="FF0000"/>
                </a:solidFill>
              </a:rPr>
              <a:t>customers</a:t>
            </a:r>
            <a:r>
              <a:rPr kumimoji="0" lang="en-US" altLang="ko-KR" sz="2000" dirty="0"/>
              <a:t> (of provider networks)</a:t>
            </a:r>
          </a:p>
          <a:p>
            <a:pPr marL="742950" lvl="1" indent="-285750" eaLnBrk="0" latin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/>
            </a:pPr>
            <a:r>
              <a:rPr lang="en-US" altLang="zh-CN" sz="1600" dirty="0">
                <a:solidFill>
                  <a:schemeClr val="accent6"/>
                </a:solidFill>
              </a:rPr>
              <a:t>Stub networks</a:t>
            </a:r>
            <a:r>
              <a:rPr lang="en-US" altLang="zh-CN" sz="1600" dirty="0"/>
              <a:t>:</a:t>
            </a:r>
            <a:r>
              <a:rPr lang="en-GB" altLang="zh-CN" sz="1600" dirty="0"/>
              <a:t> </a:t>
            </a:r>
            <a:r>
              <a:rPr lang="en-US" altLang="zh-CN" sz="1600" dirty="0"/>
              <a:t>the source/destination of all traffic leaving/entering the network</a:t>
            </a:r>
          </a:p>
          <a:p>
            <a:pPr marL="742950" lvl="1" indent="-285750" eaLnBrk="0" latin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/>
            </a:pPr>
            <a:r>
              <a:rPr kumimoji="0" lang="en-GB" altLang="ko-KR" sz="1600" dirty="0" smtClean="0"/>
              <a:t>w </a:t>
            </a:r>
            <a:r>
              <a:rPr kumimoji="0" lang="en-GB" altLang="ko-KR" sz="1600" dirty="0"/>
              <a:t>and </a:t>
            </a:r>
            <a:r>
              <a:rPr kumimoji="0" lang="en-GB" altLang="ko-KR" sz="1600" dirty="0" smtClean="0"/>
              <a:t>y </a:t>
            </a:r>
            <a:r>
              <a:rPr kumimoji="0" lang="en-GB" altLang="ko-KR" sz="1600" dirty="0"/>
              <a:t>are clearly stub networks</a:t>
            </a:r>
          </a:p>
          <a:p>
            <a:pPr marL="742950" lvl="1" indent="-285750" eaLnBrk="0" latin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/>
            </a:pPr>
            <a:r>
              <a:rPr lang="en-US" altLang="zh-CN" sz="1600" dirty="0">
                <a:ea typeface="宋体" charset="-122"/>
              </a:rPr>
              <a:t>Stub networks are typically no need for BGP</a:t>
            </a:r>
            <a:endParaRPr kumimoji="0" lang="en-US" altLang="ko-KR" sz="1600" dirty="0"/>
          </a:p>
          <a:p>
            <a:pPr marL="342900" indent="-342900" eaLnBrk="0" latin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kumimoji="0" lang="en-US" altLang="ko-KR" sz="2000" dirty="0" smtClean="0"/>
              <a:t>x </a:t>
            </a:r>
            <a:r>
              <a:rPr kumimoji="0" lang="en-US" altLang="ko-KR" sz="2000" dirty="0"/>
              <a:t>is a </a:t>
            </a:r>
            <a:r>
              <a:rPr kumimoji="0" lang="en-US" altLang="ko-KR" sz="2000" dirty="0">
                <a:solidFill>
                  <a:srgbClr val="FF0000"/>
                </a:solidFill>
              </a:rPr>
              <a:t>dual-homed stub network:</a:t>
            </a:r>
            <a:r>
              <a:rPr kumimoji="0" lang="en-US" altLang="ko-KR" sz="2000" dirty="0"/>
              <a:t> attached to two networks</a:t>
            </a:r>
          </a:p>
          <a:p>
            <a:pPr marL="742950" lvl="1" indent="-285750" eaLnBrk="0" latin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/>
            </a:pPr>
            <a:r>
              <a:rPr kumimoji="0" lang="en-US" altLang="ko-KR" sz="1600" dirty="0" smtClean="0"/>
              <a:t>x </a:t>
            </a:r>
            <a:r>
              <a:rPr kumimoji="0" lang="en-US" altLang="ko-KR" sz="1600" dirty="0"/>
              <a:t>advertises (to its neighbors B and C) that it has no paths to any other destinations except itself. </a:t>
            </a:r>
          </a:p>
          <a:p>
            <a:pPr marL="742950" lvl="1" indent="-285750" eaLnBrk="0" latin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/>
            </a:pPr>
            <a:r>
              <a:rPr kumimoji="0" lang="en-US" altLang="ko-KR" sz="1600" dirty="0"/>
              <a:t>E.g., </a:t>
            </a:r>
            <a:r>
              <a:rPr kumimoji="0" lang="en-US" altLang="ko-KR" sz="1600" dirty="0" smtClean="0"/>
              <a:t>x </a:t>
            </a:r>
            <a:r>
              <a:rPr kumimoji="0" lang="en-US" altLang="ko-KR" sz="1600" dirty="0"/>
              <a:t>does not want to route from B via </a:t>
            </a:r>
            <a:r>
              <a:rPr kumimoji="0" lang="en-US" altLang="ko-KR" sz="1600" dirty="0" smtClean="0"/>
              <a:t>x </a:t>
            </a:r>
            <a:r>
              <a:rPr kumimoji="0" lang="en-US" altLang="ko-KR" sz="1600" dirty="0"/>
              <a:t>to C, .. so </a:t>
            </a:r>
            <a:r>
              <a:rPr kumimoji="0" lang="en-US" altLang="ko-KR" sz="1600" dirty="0" smtClean="0"/>
              <a:t>x </a:t>
            </a:r>
            <a:r>
              <a:rPr kumimoji="0" lang="en-US" altLang="ko-KR" sz="1600" dirty="0"/>
              <a:t>will not advertise to B a route to C</a:t>
            </a:r>
          </a:p>
          <a:p>
            <a:pPr marL="342900" indent="-342900" eaLnBrk="0" latin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endParaRPr kumimoji="0" lang="en-US" altLang="ko-KR" sz="2000" dirty="0"/>
          </a:p>
        </p:txBody>
      </p:sp>
      <p:sp>
        <p:nvSpPr>
          <p:cNvPr id="44039" name="AutoShape 8"/>
          <p:cNvSpPr>
            <a:spLocks noChangeAspect="1" noChangeArrowheads="1" noTextEdit="1"/>
          </p:cNvSpPr>
          <p:nvPr/>
        </p:nvSpPr>
        <p:spPr bwMode="auto">
          <a:xfrm>
            <a:off x="476250" y="862013"/>
            <a:ext cx="753903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4040" name="组合 43"/>
          <p:cNvGrpSpPr>
            <a:grpSpLocks/>
          </p:cNvGrpSpPr>
          <p:nvPr/>
        </p:nvGrpSpPr>
        <p:grpSpPr bwMode="auto">
          <a:xfrm>
            <a:off x="703263" y="644525"/>
            <a:ext cx="7361237" cy="2081213"/>
            <a:chOff x="703263" y="643994"/>
            <a:chExt cx="7361238" cy="2081212"/>
          </a:xfrm>
        </p:grpSpPr>
        <p:sp>
          <p:nvSpPr>
            <p:cNvPr id="44041" name="Freeform 9"/>
            <p:cNvSpPr>
              <a:spLocks/>
            </p:cNvSpPr>
            <p:nvPr/>
          </p:nvSpPr>
          <p:spPr bwMode="auto">
            <a:xfrm>
              <a:off x="2543175" y="805919"/>
              <a:ext cx="893763" cy="577850"/>
            </a:xfrm>
            <a:custGeom>
              <a:avLst/>
              <a:gdLst>
                <a:gd name="T0" fmla="*/ 2147483647 w 563"/>
                <a:gd name="T1" fmla="*/ 2147483647 h 364"/>
                <a:gd name="T2" fmla="*/ 2147483647 w 563"/>
                <a:gd name="T3" fmla="*/ 2147483647 h 364"/>
                <a:gd name="T4" fmla="*/ 2147483647 w 563"/>
                <a:gd name="T5" fmla="*/ 2147483647 h 364"/>
                <a:gd name="T6" fmla="*/ 2147483647 w 563"/>
                <a:gd name="T7" fmla="*/ 2147483647 h 364"/>
                <a:gd name="T8" fmla="*/ 2147483647 w 563"/>
                <a:gd name="T9" fmla="*/ 2147483647 h 364"/>
                <a:gd name="T10" fmla="*/ 2147483647 w 563"/>
                <a:gd name="T11" fmla="*/ 2147483647 h 364"/>
                <a:gd name="T12" fmla="*/ 2147483647 w 563"/>
                <a:gd name="T13" fmla="*/ 2147483647 h 364"/>
                <a:gd name="T14" fmla="*/ 2147483647 w 563"/>
                <a:gd name="T15" fmla="*/ 2147483647 h 364"/>
                <a:gd name="T16" fmla="*/ 0 w 563"/>
                <a:gd name="T17" fmla="*/ 2147483647 h 364"/>
                <a:gd name="T18" fmla="*/ 0 w 563"/>
                <a:gd name="T19" fmla="*/ 2147483647 h 364"/>
                <a:gd name="T20" fmla="*/ 2147483647 w 563"/>
                <a:gd name="T21" fmla="*/ 2147483647 h 364"/>
                <a:gd name="T22" fmla="*/ 2147483647 w 563"/>
                <a:gd name="T23" fmla="*/ 2147483647 h 364"/>
                <a:gd name="T24" fmla="*/ 2147483647 w 563"/>
                <a:gd name="T25" fmla="*/ 2147483647 h 364"/>
                <a:gd name="T26" fmla="*/ 2147483647 w 563"/>
                <a:gd name="T27" fmla="*/ 2147483647 h 364"/>
                <a:gd name="T28" fmla="*/ 2147483647 w 563"/>
                <a:gd name="T29" fmla="*/ 2147483647 h 364"/>
                <a:gd name="T30" fmla="*/ 2147483647 w 563"/>
                <a:gd name="T31" fmla="*/ 2147483647 h 364"/>
                <a:gd name="T32" fmla="*/ 2147483647 w 563"/>
                <a:gd name="T33" fmla="*/ 2147483647 h 364"/>
                <a:gd name="T34" fmla="*/ 2147483647 w 563"/>
                <a:gd name="T35" fmla="*/ 2147483647 h 364"/>
                <a:gd name="T36" fmla="*/ 2147483647 w 563"/>
                <a:gd name="T37" fmla="*/ 2147483647 h 364"/>
                <a:gd name="T38" fmla="*/ 2147483647 w 563"/>
                <a:gd name="T39" fmla="*/ 2147483647 h 364"/>
                <a:gd name="T40" fmla="*/ 2147483647 w 563"/>
                <a:gd name="T41" fmla="*/ 2147483647 h 364"/>
                <a:gd name="T42" fmla="*/ 2147483647 w 563"/>
                <a:gd name="T43" fmla="*/ 2147483647 h 364"/>
                <a:gd name="T44" fmla="*/ 2147483647 w 563"/>
                <a:gd name="T45" fmla="*/ 2147483647 h 364"/>
                <a:gd name="T46" fmla="*/ 2147483647 w 563"/>
                <a:gd name="T47" fmla="*/ 2147483647 h 364"/>
                <a:gd name="T48" fmla="*/ 2147483647 w 563"/>
                <a:gd name="T49" fmla="*/ 2147483647 h 364"/>
                <a:gd name="T50" fmla="*/ 2147483647 w 563"/>
                <a:gd name="T51" fmla="*/ 2147483647 h 364"/>
                <a:gd name="T52" fmla="*/ 2147483647 w 563"/>
                <a:gd name="T53" fmla="*/ 2147483647 h 364"/>
                <a:gd name="T54" fmla="*/ 2147483647 w 563"/>
                <a:gd name="T55" fmla="*/ 2147483647 h 364"/>
                <a:gd name="T56" fmla="*/ 2147483647 w 563"/>
                <a:gd name="T57" fmla="*/ 2147483647 h 364"/>
                <a:gd name="T58" fmla="*/ 2147483647 w 563"/>
                <a:gd name="T59" fmla="*/ 2147483647 h 364"/>
                <a:gd name="T60" fmla="*/ 2147483647 w 563"/>
                <a:gd name="T61" fmla="*/ 2147483647 h 364"/>
                <a:gd name="T62" fmla="*/ 2147483647 w 563"/>
                <a:gd name="T63" fmla="*/ 2147483647 h 364"/>
                <a:gd name="T64" fmla="*/ 2147483647 w 563"/>
                <a:gd name="T65" fmla="*/ 2147483647 h 364"/>
                <a:gd name="T66" fmla="*/ 2147483647 w 563"/>
                <a:gd name="T67" fmla="*/ 2147483647 h 364"/>
                <a:gd name="T68" fmla="*/ 2147483647 w 563"/>
                <a:gd name="T69" fmla="*/ 2147483647 h 364"/>
                <a:gd name="T70" fmla="*/ 2147483647 w 563"/>
                <a:gd name="T71" fmla="*/ 2147483647 h 364"/>
                <a:gd name="T72" fmla="*/ 2147483647 w 563"/>
                <a:gd name="T73" fmla="*/ 2147483647 h 364"/>
                <a:gd name="T74" fmla="*/ 2147483647 w 563"/>
                <a:gd name="T75" fmla="*/ 2147483647 h 364"/>
                <a:gd name="T76" fmla="*/ 2147483647 w 563"/>
                <a:gd name="T77" fmla="*/ 2147483647 h 364"/>
                <a:gd name="T78" fmla="*/ 2147483647 w 563"/>
                <a:gd name="T79" fmla="*/ 2147483647 h 364"/>
                <a:gd name="T80" fmla="*/ 2147483647 w 563"/>
                <a:gd name="T81" fmla="*/ 2147483647 h 364"/>
                <a:gd name="T82" fmla="*/ 2147483647 w 563"/>
                <a:gd name="T83" fmla="*/ 2147483647 h 364"/>
                <a:gd name="T84" fmla="*/ 2147483647 w 563"/>
                <a:gd name="T85" fmla="*/ 2147483647 h 364"/>
                <a:gd name="T86" fmla="*/ 2147483647 w 563"/>
                <a:gd name="T87" fmla="*/ 2147483647 h 364"/>
                <a:gd name="T88" fmla="*/ 2147483647 w 563"/>
                <a:gd name="T89" fmla="*/ 2147483647 h 364"/>
                <a:gd name="T90" fmla="*/ 2147483647 w 563"/>
                <a:gd name="T91" fmla="*/ 2147483647 h 364"/>
                <a:gd name="T92" fmla="*/ 2147483647 w 563"/>
                <a:gd name="T93" fmla="*/ 2147483647 h 364"/>
                <a:gd name="T94" fmla="*/ 2147483647 w 563"/>
                <a:gd name="T95" fmla="*/ 2147483647 h 364"/>
                <a:gd name="T96" fmla="*/ 2147483647 w 563"/>
                <a:gd name="T97" fmla="*/ 2147483647 h 364"/>
                <a:gd name="T98" fmla="*/ 2147483647 w 563"/>
                <a:gd name="T99" fmla="*/ 2147483647 h 364"/>
                <a:gd name="T100" fmla="*/ 2147483647 w 563"/>
                <a:gd name="T101" fmla="*/ 2147483647 h 364"/>
                <a:gd name="T102" fmla="*/ 2147483647 w 563"/>
                <a:gd name="T103" fmla="*/ 0 h 364"/>
                <a:gd name="T104" fmla="*/ 2147483647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2" name="Freeform 10"/>
            <p:cNvSpPr>
              <a:spLocks/>
            </p:cNvSpPr>
            <p:nvPr/>
          </p:nvSpPr>
          <p:spPr bwMode="auto">
            <a:xfrm>
              <a:off x="1509713" y="1337731"/>
              <a:ext cx="892175" cy="579438"/>
            </a:xfrm>
            <a:custGeom>
              <a:avLst/>
              <a:gdLst>
                <a:gd name="T0" fmla="*/ 2147483647 w 562"/>
                <a:gd name="T1" fmla="*/ 2147483647 h 365"/>
                <a:gd name="T2" fmla="*/ 2147483647 w 562"/>
                <a:gd name="T3" fmla="*/ 2147483647 h 365"/>
                <a:gd name="T4" fmla="*/ 2147483647 w 562"/>
                <a:gd name="T5" fmla="*/ 2147483647 h 365"/>
                <a:gd name="T6" fmla="*/ 2147483647 w 562"/>
                <a:gd name="T7" fmla="*/ 2147483647 h 365"/>
                <a:gd name="T8" fmla="*/ 2147483647 w 562"/>
                <a:gd name="T9" fmla="*/ 2147483647 h 365"/>
                <a:gd name="T10" fmla="*/ 2147483647 w 562"/>
                <a:gd name="T11" fmla="*/ 2147483647 h 365"/>
                <a:gd name="T12" fmla="*/ 2147483647 w 562"/>
                <a:gd name="T13" fmla="*/ 2147483647 h 365"/>
                <a:gd name="T14" fmla="*/ 2147483647 w 562"/>
                <a:gd name="T15" fmla="*/ 2147483647 h 365"/>
                <a:gd name="T16" fmla="*/ 0 w 562"/>
                <a:gd name="T17" fmla="*/ 2147483647 h 365"/>
                <a:gd name="T18" fmla="*/ 0 w 562"/>
                <a:gd name="T19" fmla="*/ 2147483647 h 365"/>
                <a:gd name="T20" fmla="*/ 2147483647 w 562"/>
                <a:gd name="T21" fmla="*/ 2147483647 h 365"/>
                <a:gd name="T22" fmla="*/ 2147483647 w 562"/>
                <a:gd name="T23" fmla="*/ 2147483647 h 365"/>
                <a:gd name="T24" fmla="*/ 2147483647 w 562"/>
                <a:gd name="T25" fmla="*/ 2147483647 h 365"/>
                <a:gd name="T26" fmla="*/ 2147483647 w 562"/>
                <a:gd name="T27" fmla="*/ 2147483647 h 365"/>
                <a:gd name="T28" fmla="*/ 2147483647 w 562"/>
                <a:gd name="T29" fmla="*/ 2147483647 h 365"/>
                <a:gd name="T30" fmla="*/ 2147483647 w 562"/>
                <a:gd name="T31" fmla="*/ 2147483647 h 365"/>
                <a:gd name="T32" fmla="*/ 2147483647 w 562"/>
                <a:gd name="T33" fmla="*/ 2147483647 h 365"/>
                <a:gd name="T34" fmla="*/ 2147483647 w 562"/>
                <a:gd name="T35" fmla="*/ 2147483647 h 365"/>
                <a:gd name="T36" fmla="*/ 2147483647 w 562"/>
                <a:gd name="T37" fmla="*/ 2147483647 h 365"/>
                <a:gd name="T38" fmla="*/ 2147483647 w 562"/>
                <a:gd name="T39" fmla="*/ 2147483647 h 365"/>
                <a:gd name="T40" fmla="*/ 2147483647 w 562"/>
                <a:gd name="T41" fmla="*/ 2147483647 h 365"/>
                <a:gd name="T42" fmla="*/ 2147483647 w 562"/>
                <a:gd name="T43" fmla="*/ 2147483647 h 365"/>
                <a:gd name="T44" fmla="*/ 2147483647 w 562"/>
                <a:gd name="T45" fmla="*/ 2147483647 h 365"/>
                <a:gd name="T46" fmla="*/ 2147483647 w 562"/>
                <a:gd name="T47" fmla="*/ 2147483647 h 365"/>
                <a:gd name="T48" fmla="*/ 2147483647 w 562"/>
                <a:gd name="T49" fmla="*/ 2147483647 h 365"/>
                <a:gd name="T50" fmla="*/ 2147483647 w 562"/>
                <a:gd name="T51" fmla="*/ 2147483647 h 365"/>
                <a:gd name="T52" fmla="*/ 2147483647 w 562"/>
                <a:gd name="T53" fmla="*/ 2147483647 h 365"/>
                <a:gd name="T54" fmla="*/ 2147483647 w 562"/>
                <a:gd name="T55" fmla="*/ 2147483647 h 365"/>
                <a:gd name="T56" fmla="*/ 2147483647 w 562"/>
                <a:gd name="T57" fmla="*/ 2147483647 h 365"/>
                <a:gd name="T58" fmla="*/ 2147483647 w 562"/>
                <a:gd name="T59" fmla="*/ 2147483647 h 365"/>
                <a:gd name="T60" fmla="*/ 2147483647 w 562"/>
                <a:gd name="T61" fmla="*/ 2147483647 h 365"/>
                <a:gd name="T62" fmla="*/ 2147483647 w 562"/>
                <a:gd name="T63" fmla="*/ 2147483647 h 365"/>
                <a:gd name="T64" fmla="*/ 2147483647 w 562"/>
                <a:gd name="T65" fmla="*/ 2147483647 h 365"/>
                <a:gd name="T66" fmla="*/ 2147483647 w 562"/>
                <a:gd name="T67" fmla="*/ 2147483647 h 365"/>
                <a:gd name="T68" fmla="*/ 2147483647 w 562"/>
                <a:gd name="T69" fmla="*/ 2147483647 h 365"/>
                <a:gd name="T70" fmla="*/ 2147483647 w 562"/>
                <a:gd name="T71" fmla="*/ 2147483647 h 365"/>
                <a:gd name="T72" fmla="*/ 2147483647 w 562"/>
                <a:gd name="T73" fmla="*/ 2147483647 h 365"/>
                <a:gd name="T74" fmla="*/ 2147483647 w 562"/>
                <a:gd name="T75" fmla="*/ 2147483647 h 365"/>
                <a:gd name="T76" fmla="*/ 2147483647 w 562"/>
                <a:gd name="T77" fmla="*/ 2147483647 h 365"/>
                <a:gd name="T78" fmla="*/ 2147483647 w 562"/>
                <a:gd name="T79" fmla="*/ 2147483647 h 365"/>
                <a:gd name="T80" fmla="*/ 2147483647 w 562"/>
                <a:gd name="T81" fmla="*/ 2147483647 h 365"/>
                <a:gd name="T82" fmla="*/ 2147483647 w 562"/>
                <a:gd name="T83" fmla="*/ 2147483647 h 365"/>
                <a:gd name="T84" fmla="*/ 2147483647 w 562"/>
                <a:gd name="T85" fmla="*/ 2147483647 h 365"/>
                <a:gd name="T86" fmla="*/ 2147483647 w 562"/>
                <a:gd name="T87" fmla="*/ 2147483647 h 365"/>
                <a:gd name="T88" fmla="*/ 2147483647 w 562"/>
                <a:gd name="T89" fmla="*/ 2147483647 h 365"/>
                <a:gd name="T90" fmla="*/ 2147483647 w 562"/>
                <a:gd name="T91" fmla="*/ 2147483647 h 365"/>
                <a:gd name="T92" fmla="*/ 2147483647 w 562"/>
                <a:gd name="T93" fmla="*/ 2147483647 h 365"/>
                <a:gd name="T94" fmla="*/ 2147483647 w 562"/>
                <a:gd name="T95" fmla="*/ 2147483647 h 365"/>
                <a:gd name="T96" fmla="*/ 2147483647 w 562"/>
                <a:gd name="T97" fmla="*/ 2147483647 h 365"/>
                <a:gd name="T98" fmla="*/ 2147483647 w 562"/>
                <a:gd name="T99" fmla="*/ 2147483647 h 365"/>
                <a:gd name="T100" fmla="*/ 2147483647 w 562"/>
                <a:gd name="T101" fmla="*/ 2147483647 h 365"/>
                <a:gd name="T102" fmla="*/ 2147483647 w 562"/>
                <a:gd name="T103" fmla="*/ 0 h 365"/>
                <a:gd name="T104" fmla="*/ 2147483647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3" name="Rectangle 11"/>
            <p:cNvSpPr>
              <a:spLocks noChangeArrowheads="1"/>
            </p:cNvSpPr>
            <p:nvPr/>
          </p:nvSpPr>
          <p:spPr bwMode="auto">
            <a:xfrm flipH="1">
              <a:off x="1879600" y="1488544"/>
              <a:ext cx="117475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44044" name="Rectangle 12"/>
            <p:cNvSpPr>
              <a:spLocks noChangeArrowheads="1"/>
            </p:cNvSpPr>
            <p:nvPr/>
          </p:nvSpPr>
          <p:spPr bwMode="auto">
            <a:xfrm>
              <a:off x="2963863" y="967844"/>
              <a:ext cx="144463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b="1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44045" name="Freeform 13"/>
            <p:cNvSpPr>
              <a:spLocks/>
            </p:cNvSpPr>
            <p:nvPr/>
          </p:nvSpPr>
          <p:spPr bwMode="auto">
            <a:xfrm>
              <a:off x="2603500" y="1801281"/>
              <a:ext cx="896938" cy="574675"/>
            </a:xfrm>
            <a:custGeom>
              <a:avLst/>
              <a:gdLst>
                <a:gd name="T0" fmla="*/ 2147483647 w 565"/>
                <a:gd name="T1" fmla="*/ 0 h 362"/>
                <a:gd name="T2" fmla="*/ 2147483647 w 565"/>
                <a:gd name="T3" fmla="*/ 2147483647 h 362"/>
                <a:gd name="T4" fmla="*/ 2147483647 w 565"/>
                <a:gd name="T5" fmla="*/ 2147483647 h 362"/>
                <a:gd name="T6" fmla="*/ 2147483647 w 565"/>
                <a:gd name="T7" fmla="*/ 2147483647 h 362"/>
                <a:gd name="T8" fmla="*/ 2147483647 w 565"/>
                <a:gd name="T9" fmla="*/ 2147483647 h 362"/>
                <a:gd name="T10" fmla="*/ 2147483647 w 565"/>
                <a:gd name="T11" fmla="*/ 2147483647 h 362"/>
                <a:gd name="T12" fmla="*/ 2147483647 w 565"/>
                <a:gd name="T13" fmla="*/ 2147483647 h 362"/>
                <a:gd name="T14" fmla="*/ 2147483647 w 565"/>
                <a:gd name="T15" fmla="*/ 2147483647 h 362"/>
                <a:gd name="T16" fmla="*/ 0 w 565"/>
                <a:gd name="T17" fmla="*/ 2147483647 h 362"/>
                <a:gd name="T18" fmla="*/ 0 w 565"/>
                <a:gd name="T19" fmla="*/ 2147483647 h 362"/>
                <a:gd name="T20" fmla="*/ 2147483647 w 565"/>
                <a:gd name="T21" fmla="*/ 2147483647 h 362"/>
                <a:gd name="T22" fmla="*/ 2147483647 w 565"/>
                <a:gd name="T23" fmla="*/ 2147483647 h 362"/>
                <a:gd name="T24" fmla="*/ 2147483647 w 565"/>
                <a:gd name="T25" fmla="*/ 2147483647 h 362"/>
                <a:gd name="T26" fmla="*/ 2147483647 w 565"/>
                <a:gd name="T27" fmla="*/ 2147483647 h 362"/>
                <a:gd name="T28" fmla="*/ 2147483647 w 565"/>
                <a:gd name="T29" fmla="*/ 2147483647 h 362"/>
                <a:gd name="T30" fmla="*/ 2147483647 w 565"/>
                <a:gd name="T31" fmla="*/ 2147483647 h 362"/>
                <a:gd name="T32" fmla="*/ 2147483647 w 565"/>
                <a:gd name="T33" fmla="*/ 2147483647 h 362"/>
                <a:gd name="T34" fmla="*/ 2147483647 w 565"/>
                <a:gd name="T35" fmla="*/ 2147483647 h 362"/>
                <a:gd name="T36" fmla="*/ 2147483647 w 565"/>
                <a:gd name="T37" fmla="*/ 2147483647 h 362"/>
                <a:gd name="T38" fmla="*/ 2147483647 w 565"/>
                <a:gd name="T39" fmla="*/ 2147483647 h 362"/>
                <a:gd name="T40" fmla="*/ 2147483647 w 565"/>
                <a:gd name="T41" fmla="*/ 2147483647 h 362"/>
                <a:gd name="T42" fmla="*/ 2147483647 w 565"/>
                <a:gd name="T43" fmla="*/ 2147483647 h 362"/>
                <a:gd name="T44" fmla="*/ 2147483647 w 565"/>
                <a:gd name="T45" fmla="*/ 2147483647 h 362"/>
                <a:gd name="T46" fmla="*/ 2147483647 w 565"/>
                <a:gd name="T47" fmla="*/ 2147483647 h 362"/>
                <a:gd name="T48" fmla="*/ 2147483647 w 565"/>
                <a:gd name="T49" fmla="*/ 2147483647 h 362"/>
                <a:gd name="T50" fmla="*/ 2147483647 w 565"/>
                <a:gd name="T51" fmla="*/ 2147483647 h 362"/>
                <a:gd name="T52" fmla="*/ 2147483647 w 565"/>
                <a:gd name="T53" fmla="*/ 2147483647 h 362"/>
                <a:gd name="T54" fmla="*/ 2147483647 w 565"/>
                <a:gd name="T55" fmla="*/ 2147483647 h 362"/>
                <a:gd name="T56" fmla="*/ 2147483647 w 565"/>
                <a:gd name="T57" fmla="*/ 2147483647 h 362"/>
                <a:gd name="T58" fmla="*/ 2147483647 w 565"/>
                <a:gd name="T59" fmla="*/ 2147483647 h 362"/>
                <a:gd name="T60" fmla="*/ 2147483647 w 565"/>
                <a:gd name="T61" fmla="*/ 2147483647 h 362"/>
                <a:gd name="T62" fmla="*/ 2147483647 w 565"/>
                <a:gd name="T63" fmla="*/ 2147483647 h 362"/>
                <a:gd name="T64" fmla="*/ 2147483647 w 565"/>
                <a:gd name="T65" fmla="*/ 2147483647 h 362"/>
                <a:gd name="T66" fmla="*/ 2147483647 w 565"/>
                <a:gd name="T67" fmla="*/ 2147483647 h 362"/>
                <a:gd name="T68" fmla="*/ 2147483647 w 565"/>
                <a:gd name="T69" fmla="*/ 2147483647 h 362"/>
                <a:gd name="T70" fmla="*/ 2147483647 w 565"/>
                <a:gd name="T71" fmla="*/ 2147483647 h 362"/>
                <a:gd name="T72" fmla="*/ 2147483647 w 565"/>
                <a:gd name="T73" fmla="*/ 2147483647 h 362"/>
                <a:gd name="T74" fmla="*/ 2147483647 w 565"/>
                <a:gd name="T75" fmla="*/ 2147483647 h 362"/>
                <a:gd name="T76" fmla="*/ 2147483647 w 565"/>
                <a:gd name="T77" fmla="*/ 2147483647 h 362"/>
                <a:gd name="T78" fmla="*/ 2147483647 w 565"/>
                <a:gd name="T79" fmla="*/ 2147483647 h 362"/>
                <a:gd name="T80" fmla="*/ 2147483647 w 565"/>
                <a:gd name="T81" fmla="*/ 2147483647 h 362"/>
                <a:gd name="T82" fmla="*/ 2147483647 w 565"/>
                <a:gd name="T83" fmla="*/ 2147483647 h 362"/>
                <a:gd name="T84" fmla="*/ 2147483647 w 565"/>
                <a:gd name="T85" fmla="*/ 2147483647 h 362"/>
                <a:gd name="T86" fmla="*/ 2147483647 w 565"/>
                <a:gd name="T87" fmla="*/ 2147483647 h 362"/>
                <a:gd name="T88" fmla="*/ 2147483647 w 565"/>
                <a:gd name="T89" fmla="*/ 2147483647 h 362"/>
                <a:gd name="T90" fmla="*/ 2147483647 w 565"/>
                <a:gd name="T91" fmla="*/ 2147483647 h 362"/>
                <a:gd name="T92" fmla="*/ 2147483647 w 565"/>
                <a:gd name="T93" fmla="*/ 2147483647 h 362"/>
                <a:gd name="T94" fmla="*/ 2147483647 w 565"/>
                <a:gd name="T95" fmla="*/ 2147483647 h 362"/>
                <a:gd name="T96" fmla="*/ 2147483647 w 565"/>
                <a:gd name="T97" fmla="*/ 2147483647 h 362"/>
                <a:gd name="T98" fmla="*/ 2147483647 w 565"/>
                <a:gd name="T99" fmla="*/ 2147483647 h 362"/>
                <a:gd name="T100" fmla="*/ 2147483647 w 565"/>
                <a:gd name="T101" fmla="*/ 2147483647 h 362"/>
                <a:gd name="T102" fmla="*/ 2147483647 w 565"/>
                <a:gd name="T103" fmla="*/ 0 h 362"/>
                <a:gd name="T104" fmla="*/ 2147483647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3009900" y="1920344"/>
              <a:ext cx="141288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44047" name="Rectangle 15"/>
            <p:cNvSpPr>
              <a:spLocks noChangeArrowheads="1"/>
            </p:cNvSpPr>
            <p:nvPr/>
          </p:nvSpPr>
          <p:spPr bwMode="auto">
            <a:xfrm>
              <a:off x="3116263" y="1920344"/>
              <a:ext cx="52388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400">
                  <a:solidFill>
                    <a:srgbClr val="000000"/>
                  </a:solidFill>
                </a:rPr>
                <a:t> </a:t>
              </a:r>
              <a:endParaRPr kumimoji="0" lang="en-US" altLang="ko-KR"/>
            </a:p>
          </p:txBody>
        </p:sp>
        <p:sp>
          <p:nvSpPr>
            <p:cNvPr id="44048" name="Freeform 16"/>
            <p:cNvSpPr>
              <a:spLocks/>
            </p:cNvSpPr>
            <p:nvPr/>
          </p:nvSpPr>
          <p:spPr bwMode="auto">
            <a:xfrm>
              <a:off x="703263" y="1409169"/>
              <a:ext cx="346075" cy="341313"/>
            </a:xfrm>
            <a:custGeom>
              <a:avLst/>
              <a:gdLst>
                <a:gd name="T0" fmla="*/ 2147483647 w 218"/>
                <a:gd name="T1" fmla="*/ 0 h 215"/>
                <a:gd name="T2" fmla="*/ 2147483647 w 218"/>
                <a:gd name="T3" fmla="*/ 2147483647 h 215"/>
                <a:gd name="T4" fmla="*/ 2147483647 w 218"/>
                <a:gd name="T5" fmla="*/ 2147483647 h 215"/>
                <a:gd name="T6" fmla="*/ 2147483647 w 218"/>
                <a:gd name="T7" fmla="*/ 2147483647 h 215"/>
                <a:gd name="T8" fmla="*/ 2147483647 w 218"/>
                <a:gd name="T9" fmla="*/ 2147483647 h 215"/>
                <a:gd name="T10" fmla="*/ 2147483647 w 218"/>
                <a:gd name="T11" fmla="*/ 2147483647 h 215"/>
                <a:gd name="T12" fmla="*/ 2147483647 w 218"/>
                <a:gd name="T13" fmla="*/ 2147483647 h 215"/>
                <a:gd name="T14" fmla="*/ 0 w 218"/>
                <a:gd name="T15" fmla="*/ 2147483647 h 215"/>
                <a:gd name="T16" fmla="*/ 0 w 218"/>
                <a:gd name="T17" fmla="*/ 2147483647 h 215"/>
                <a:gd name="T18" fmla="*/ 2147483647 w 218"/>
                <a:gd name="T19" fmla="*/ 2147483647 h 215"/>
                <a:gd name="T20" fmla="*/ 2147483647 w 218"/>
                <a:gd name="T21" fmla="*/ 2147483647 h 215"/>
                <a:gd name="T22" fmla="*/ 2147483647 w 218"/>
                <a:gd name="T23" fmla="*/ 2147483647 h 215"/>
                <a:gd name="T24" fmla="*/ 2147483647 w 218"/>
                <a:gd name="T25" fmla="*/ 2147483647 h 215"/>
                <a:gd name="T26" fmla="*/ 2147483647 w 218"/>
                <a:gd name="T27" fmla="*/ 2147483647 h 215"/>
                <a:gd name="T28" fmla="*/ 2147483647 w 218"/>
                <a:gd name="T29" fmla="*/ 2147483647 h 215"/>
                <a:gd name="T30" fmla="*/ 2147483647 w 218"/>
                <a:gd name="T31" fmla="*/ 2147483647 h 215"/>
                <a:gd name="T32" fmla="*/ 2147483647 w 218"/>
                <a:gd name="T33" fmla="*/ 2147483647 h 215"/>
                <a:gd name="T34" fmla="*/ 2147483647 w 218"/>
                <a:gd name="T35" fmla="*/ 2147483647 h 215"/>
                <a:gd name="T36" fmla="*/ 2147483647 w 218"/>
                <a:gd name="T37" fmla="*/ 2147483647 h 215"/>
                <a:gd name="T38" fmla="*/ 2147483647 w 218"/>
                <a:gd name="T39" fmla="*/ 2147483647 h 215"/>
                <a:gd name="T40" fmla="*/ 2147483647 w 218"/>
                <a:gd name="T41" fmla="*/ 2147483647 h 215"/>
                <a:gd name="T42" fmla="*/ 2147483647 w 218"/>
                <a:gd name="T43" fmla="*/ 2147483647 h 215"/>
                <a:gd name="T44" fmla="*/ 2147483647 w 218"/>
                <a:gd name="T45" fmla="*/ 2147483647 h 215"/>
                <a:gd name="T46" fmla="*/ 2147483647 w 218"/>
                <a:gd name="T47" fmla="*/ 2147483647 h 215"/>
                <a:gd name="T48" fmla="*/ 2147483647 w 218"/>
                <a:gd name="T49" fmla="*/ 2147483647 h 215"/>
                <a:gd name="T50" fmla="*/ 2147483647 w 218"/>
                <a:gd name="T51" fmla="*/ 2147483647 h 215"/>
                <a:gd name="T52" fmla="*/ 2147483647 w 218"/>
                <a:gd name="T53" fmla="*/ 2147483647 h 215"/>
                <a:gd name="T54" fmla="*/ 2147483647 w 218"/>
                <a:gd name="T55" fmla="*/ 2147483647 h 215"/>
                <a:gd name="T56" fmla="*/ 2147483647 w 218"/>
                <a:gd name="T57" fmla="*/ 2147483647 h 215"/>
                <a:gd name="T58" fmla="*/ 2147483647 w 218"/>
                <a:gd name="T59" fmla="*/ 2147483647 h 215"/>
                <a:gd name="T60" fmla="*/ 2147483647 w 218"/>
                <a:gd name="T61" fmla="*/ 2147483647 h 215"/>
                <a:gd name="T62" fmla="*/ 2147483647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5"/>
                <a:gd name="T98" fmla="*/ 218 w 218"/>
                <a:gd name="T99" fmla="*/ 215 h 2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9" name="Rectangle 17"/>
            <p:cNvSpPr>
              <a:spLocks noChangeArrowheads="1"/>
            </p:cNvSpPr>
            <p:nvPr/>
          </p:nvSpPr>
          <p:spPr bwMode="auto">
            <a:xfrm>
              <a:off x="782638" y="1477431"/>
              <a:ext cx="211138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44050" name="Rectangle 18"/>
            <p:cNvSpPr>
              <a:spLocks noChangeArrowheads="1"/>
            </p:cNvSpPr>
            <p:nvPr/>
          </p:nvSpPr>
          <p:spPr bwMode="auto">
            <a:xfrm>
              <a:off x="979488" y="1448856"/>
              <a:ext cx="52388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400">
                  <a:solidFill>
                    <a:srgbClr val="000000"/>
                  </a:solidFill>
                </a:rPr>
                <a:t> </a:t>
              </a:r>
              <a:endParaRPr kumimoji="0" lang="en-US" altLang="ko-KR"/>
            </a:p>
          </p:txBody>
        </p:sp>
        <p:sp>
          <p:nvSpPr>
            <p:cNvPr id="44051" name="Freeform 19"/>
            <p:cNvSpPr>
              <a:spLocks/>
            </p:cNvSpPr>
            <p:nvPr/>
          </p:nvSpPr>
          <p:spPr bwMode="auto">
            <a:xfrm>
              <a:off x="4102100" y="1226606"/>
              <a:ext cx="346075" cy="336550"/>
            </a:xfrm>
            <a:custGeom>
              <a:avLst/>
              <a:gdLst>
                <a:gd name="T0" fmla="*/ 2147483647 w 218"/>
                <a:gd name="T1" fmla="*/ 0 h 212"/>
                <a:gd name="T2" fmla="*/ 2147483647 w 218"/>
                <a:gd name="T3" fmla="*/ 2147483647 h 212"/>
                <a:gd name="T4" fmla="*/ 2147483647 w 218"/>
                <a:gd name="T5" fmla="*/ 2147483647 h 212"/>
                <a:gd name="T6" fmla="*/ 2147483647 w 218"/>
                <a:gd name="T7" fmla="*/ 2147483647 h 212"/>
                <a:gd name="T8" fmla="*/ 2147483647 w 218"/>
                <a:gd name="T9" fmla="*/ 2147483647 h 212"/>
                <a:gd name="T10" fmla="*/ 2147483647 w 218"/>
                <a:gd name="T11" fmla="*/ 2147483647 h 212"/>
                <a:gd name="T12" fmla="*/ 2147483647 w 218"/>
                <a:gd name="T13" fmla="*/ 2147483647 h 212"/>
                <a:gd name="T14" fmla="*/ 0 w 218"/>
                <a:gd name="T15" fmla="*/ 2147483647 h 212"/>
                <a:gd name="T16" fmla="*/ 0 w 218"/>
                <a:gd name="T17" fmla="*/ 2147483647 h 212"/>
                <a:gd name="T18" fmla="*/ 2147483647 w 218"/>
                <a:gd name="T19" fmla="*/ 2147483647 h 212"/>
                <a:gd name="T20" fmla="*/ 2147483647 w 218"/>
                <a:gd name="T21" fmla="*/ 2147483647 h 212"/>
                <a:gd name="T22" fmla="*/ 2147483647 w 218"/>
                <a:gd name="T23" fmla="*/ 2147483647 h 212"/>
                <a:gd name="T24" fmla="*/ 2147483647 w 218"/>
                <a:gd name="T25" fmla="*/ 2147483647 h 212"/>
                <a:gd name="T26" fmla="*/ 2147483647 w 218"/>
                <a:gd name="T27" fmla="*/ 2147483647 h 212"/>
                <a:gd name="T28" fmla="*/ 2147483647 w 218"/>
                <a:gd name="T29" fmla="*/ 2147483647 h 212"/>
                <a:gd name="T30" fmla="*/ 2147483647 w 218"/>
                <a:gd name="T31" fmla="*/ 2147483647 h 212"/>
                <a:gd name="T32" fmla="*/ 2147483647 w 218"/>
                <a:gd name="T33" fmla="*/ 2147483647 h 212"/>
                <a:gd name="T34" fmla="*/ 2147483647 w 218"/>
                <a:gd name="T35" fmla="*/ 2147483647 h 212"/>
                <a:gd name="T36" fmla="*/ 2147483647 w 218"/>
                <a:gd name="T37" fmla="*/ 2147483647 h 212"/>
                <a:gd name="T38" fmla="*/ 2147483647 w 218"/>
                <a:gd name="T39" fmla="*/ 2147483647 h 212"/>
                <a:gd name="T40" fmla="*/ 2147483647 w 218"/>
                <a:gd name="T41" fmla="*/ 2147483647 h 212"/>
                <a:gd name="T42" fmla="*/ 2147483647 w 218"/>
                <a:gd name="T43" fmla="*/ 2147483647 h 212"/>
                <a:gd name="T44" fmla="*/ 2147483647 w 218"/>
                <a:gd name="T45" fmla="*/ 2147483647 h 212"/>
                <a:gd name="T46" fmla="*/ 2147483647 w 218"/>
                <a:gd name="T47" fmla="*/ 2147483647 h 212"/>
                <a:gd name="T48" fmla="*/ 2147483647 w 218"/>
                <a:gd name="T49" fmla="*/ 2147483647 h 212"/>
                <a:gd name="T50" fmla="*/ 2147483647 w 218"/>
                <a:gd name="T51" fmla="*/ 2147483647 h 212"/>
                <a:gd name="T52" fmla="*/ 2147483647 w 218"/>
                <a:gd name="T53" fmla="*/ 2147483647 h 212"/>
                <a:gd name="T54" fmla="*/ 2147483647 w 218"/>
                <a:gd name="T55" fmla="*/ 2147483647 h 212"/>
                <a:gd name="T56" fmla="*/ 2147483647 w 218"/>
                <a:gd name="T57" fmla="*/ 2147483647 h 212"/>
                <a:gd name="T58" fmla="*/ 2147483647 w 218"/>
                <a:gd name="T59" fmla="*/ 2147483647 h 212"/>
                <a:gd name="T60" fmla="*/ 2147483647 w 218"/>
                <a:gd name="T61" fmla="*/ 2147483647 h 212"/>
                <a:gd name="T62" fmla="*/ 2147483647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2" name="Rectangle 20"/>
            <p:cNvSpPr>
              <a:spLocks noChangeArrowheads="1"/>
            </p:cNvSpPr>
            <p:nvPr/>
          </p:nvSpPr>
          <p:spPr bwMode="auto">
            <a:xfrm>
              <a:off x="4192588" y="1293281"/>
              <a:ext cx="147638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44053" name="Freeform 21"/>
            <p:cNvSpPr>
              <a:spLocks/>
            </p:cNvSpPr>
            <p:nvPr/>
          </p:nvSpPr>
          <p:spPr bwMode="auto">
            <a:xfrm>
              <a:off x="4094163" y="2388656"/>
              <a:ext cx="346075" cy="336550"/>
            </a:xfrm>
            <a:custGeom>
              <a:avLst/>
              <a:gdLst>
                <a:gd name="T0" fmla="*/ 2147483647 w 218"/>
                <a:gd name="T1" fmla="*/ 0 h 212"/>
                <a:gd name="T2" fmla="*/ 2147483647 w 218"/>
                <a:gd name="T3" fmla="*/ 2147483647 h 212"/>
                <a:gd name="T4" fmla="*/ 2147483647 w 218"/>
                <a:gd name="T5" fmla="*/ 2147483647 h 212"/>
                <a:gd name="T6" fmla="*/ 2147483647 w 218"/>
                <a:gd name="T7" fmla="*/ 2147483647 h 212"/>
                <a:gd name="T8" fmla="*/ 2147483647 w 218"/>
                <a:gd name="T9" fmla="*/ 2147483647 h 212"/>
                <a:gd name="T10" fmla="*/ 2147483647 w 218"/>
                <a:gd name="T11" fmla="*/ 2147483647 h 212"/>
                <a:gd name="T12" fmla="*/ 2147483647 w 218"/>
                <a:gd name="T13" fmla="*/ 2147483647 h 212"/>
                <a:gd name="T14" fmla="*/ 0 w 218"/>
                <a:gd name="T15" fmla="*/ 2147483647 h 212"/>
                <a:gd name="T16" fmla="*/ 0 w 218"/>
                <a:gd name="T17" fmla="*/ 2147483647 h 212"/>
                <a:gd name="T18" fmla="*/ 2147483647 w 218"/>
                <a:gd name="T19" fmla="*/ 2147483647 h 212"/>
                <a:gd name="T20" fmla="*/ 2147483647 w 218"/>
                <a:gd name="T21" fmla="*/ 2147483647 h 212"/>
                <a:gd name="T22" fmla="*/ 2147483647 w 218"/>
                <a:gd name="T23" fmla="*/ 2147483647 h 212"/>
                <a:gd name="T24" fmla="*/ 2147483647 w 218"/>
                <a:gd name="T25" fmla="*/ 2147483647 h 212"/>
                <a:gd name="T26" fmla="*/ 2147483647 w 218"/>
                <a:gd name="T27" fmla="*/ 2147483647 h 212"/>
                <a:gd name="T28" fmla="*/ 2147483647 w 218"/>
                <a:gd name="T29" fmla="*/ 2147483647 h 212"/>
                <a:gd name="T30" fmla="*/ 2147483647 w 218"/>
                <a:gd name="T31" fmla="*/ 2147483647 h 212"/>
                <a:gd name="T32" fmla="*/ 2147483647 w 218"/>
                <a:gd name="T33" fmla="*/ 2147483647 h 212"/>
                <a:gd name="T34" fmla="*/ 2147483647 w 218"/>
                <a:gd name="T35" fmla="*/ 2147483647 h 212"/>
                <a:gd name="T36" fmla="*/ 2147483647 w 218"/>
                <a:gd name="T37" fmla="*/ 2147483647 h 212"/>
                <a:gd name="T38" fmla="*/ 2147483647 w 218"/>
                <a:gd name="T39" fmla="*/ 2147483647 h 212"/>
                <a:gd name="T40" fmla="*/ 2147483647 w 218"/>
                <a:gd name="T41" fmla="*/ 2147483647 h 212"/>
                <a:gd name="T42" fmla="*/ 2147483647 w 218"/>
                <a:gd name="T43" fmla="*/ 2147483647 h 212"/>
                <a:gd name="T44" fmla="*/ 2147483647 w 218"/>
                <a:gd name="T45" fmla="*/ 2147483647 h 212"/>
                <a:gd name="T46" fmla="*/ 2147483647 w 218"/>
                <a:gd name="T47" fmla="*/ 2147483647 h 212"/>
                <a:gd name="T48" fmla="*/ 2147483647 w 218"/>
                <a:gd name="T49" fmla="*/ 2147483647 h 212"/>
                <a:gd name="T50" fmla="*/ 2147483647 w 218"/>
                <a:gd name="T51" fmla="*/ 2147483647 h 212"/>
                <a:gd name="T52" fmla="*/ 2147483647 w 218"/>
                <a:gd name="T53" fmla="*/ 2147483647 h 212"/>
                <a:gd name="T54" fmla="*/ 2147483647 w 218"/>
                <a:gd name="T55" fmla="*/ 2147483647 h 212"/>
                <a:gd name="T56" fmla="*/ 2147483647 w 218"/>
                <a:gd name="T57" fmla="*/ 2147483647 h 212"/>
                <a:gd name="T58" fmla="*/ 2147483647 w 218"/>
                <a:gd name="T59" fmla="*/ 2147483647 h 212"/>
                <a:gd name="T60" fmla="*/ 2147483647 w 218"/>
                <a:gd name="T61" fmla="*/ 2147483647 h 212"/>
                <a:gd name="T62" fmla="*/ 2147483647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4" name="Rectangle 22"/>
            <p:cNvSpPr>
              <a:spLocks noChangeArrowheads="1"/>
            </p:cNvSpPr>
            <p:nvPr/>
          </p:nvSpPr>
          <p:spPr bwMode="auto">
            <a:xfrm>
              <a:off x="4211638" y="2437869"/>
              <a:ext cx="128588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>
              <a:off x="1069975" y="1588556"/>
              <a:ext cx="444500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6" name="Line 24"/>
            <p:cNvSpPr>
              <a:spLocks noChangeShapeType="1"/>
            </p:cNvSpPr>
            <p:nvPr/>
          </p:nvSpPr>
          <p:spPr bwMode="auto">
            <a:xfrm>
              <a:off x="3436938" y="1099606"/>
              <a:ext cx="665163" cy="27622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7" name="Line 25"/>
            <p:cNvSpPr>
              <a:spLocks noChangeShapeType="1"/>
            </p:cNvSpPr>
            <p:nvPr/>
          </p:nvSpPr>
          <p:spPr bwMode="auto">
            <a:xfrm flipV="1">
              <a:off x="3479800" y="1482194"/>
              <a:ext cx="669925" cy="56673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8" name="Line 26"/>
            <p:cNvSpPr>
              <a:spLocks noChangeShapeType="1"/>
            </p:cNvSpPr>
            <p:nvPr/>
          </p:nvSpPr>
          <p:spPr bwMode="auto">
            <a:xfrm>
              <a:off x="3487738" y="2180694"/>
              <a:ext cx="614363" cy="3190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9" name="Line 27"/>
            <p:cNvSpPr>
              <a:spLocks noChangeShapeType="1"/>
            </p:cNvSpPr>
            <p:nvPr/>
          </p:nvSpPr>
          <p:spPr bwMode="auto">
            <a:xfrm flipV="1">
              <a:off x="2351088" y="1239306"/>
              <a:ext cx="290513" cy="234950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0" name="Line 28"/>
            <p:cNvSpPr>
              <a:spLocks noChangeShapeType="1"/>
            </p:cNvSpPr>
            <p:nvPr/>
          </p:nvSpPr>
          <p:spPr bwMode="auto">
            <a:xfrm flipV="1">
              <a:off x="3222625" y="1367894"/>
              <a:ext cx="1588" cy="425450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1" name="Line 29"/>
            <p:cNvSpPr>
              <a:spLocks noChangeShapeType="1"/>
            </p:cNvSpPr>
            <p:nvPr/>
          </p:nvSpPr>
          <p:spPr bwMode="auto">
            <a:xfrm>
              <a:off x="2376488" y="1793344"/>
              <a:ext cx="265113" cy="165100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2" name="Rectangle 30"/>
            <p:cNvSpPr>
              <a:spLocks noChangeArrowheads="1"/>
            </p:cNvSpPr>
            <p:nvPr/>
          </p:nvSpPr>
          <p:spPr bwMode="auto">
            <a:xfrm>
              <a:off x="4841875" y="643994"/>
              <a:ext cx="965200" cy="4508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44063" name="Rectangle 31"/>
            <p:cNvSpPr>
              <a:spLocks noChangeArrowheads="1"/>
            </p:cNvSpPr>
            <p:nvPr/>
          </p:nvSpPr>
          <p:spPr bwMode="auto">
            <a:xfrm>
              <a:off x="4970463" y="712256"/>
              <a:ext cx="838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000000"/>
                  </a:solidFill>
                </a:rPr>
                <a:t>legend</a:t>
              </a:r>
              <a:r>
                <a:rPr kumimoji="0" lang="en-US" altLang="ko-KR" sz="1700" b="1">
                  <a:solidFill>
                    <a:srgbClr val="000000"/>
                  </a:solidFill>
                  <a:latin typeface="Times New Roman"/>
                </a:rPr>
                <a:t>:</a:t>
              </a:r>
              <a:endParaRPr kumimoji="0" lang="en-US" altLang="ko-KR"/>
            </a:p>
          </p:txBody>
        </p:sp>
        <p:sp>
          <p:nvSpPr>
            <p:cNvPr id="44064" name="Rectangle 32"/>
            <p:cNvSpPr>
              <a:spLocks noChangeArrowheads="1"/>
            </p:cNvSpPr>
            <p:nvPr/>
          </p:nvSpPr>
          <p:spPr bwMode="auto">
            <a:xfrm>
              <a:off x="5632450" y="715431"/>
              <a:ext cx="5397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700">
                  <a:solidFill>
                    <a:srgbClr val="000000"/>
                  </a:solidFill>
                  <a:latin typeface="Times New Roman"/>
                </a:rPr>
                <a:t> </a:t>
              </a:r>
              <a:endParaRPr kumimoji="0" lang="en-US" altLang="ko-KR"/>
            </a:p>
          </p:txBody>
        </p:sp>
        <p:sp>
          <p:nvSpPr>
            <p:cNvPr id="44065" name="Rectangle 33"/>
            <p:cNvSpPr>
              <a:spLocks noChangeArrowheads="1"/>
            </p:cNvSpPr>
            <p:nvPr/>
          </p:nvSpPr>
          <p:spPr bwMode="auto">
            <a:xfrm>
              <a:off x="6764338" y="1563156"/>
              <a:ext cx="1160463" cy="792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44066" name="Rectangle 34"/>
            <p:cNvSpPr>
              <a:spLocks noChangeArrowheads="1"/>
            </p:cNvSpPr>
            <p:nvPr/>
          </p:nvSpPr>
          <p:spPr bwMode="auto">
            <a:xfrm>
              <a:off x="6891338" y="1626656"/>
              <a:ext cx="117316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000000"/>
                  </a:solidFill>
                </a:rPr>
                <a:t>customer </a:t>
              </a:r>
              <a:endParaRPr kumimoji="0" lang="en-US" altLang="ko-KR" sz="2000"/>
            </a:p>
          </p:txBody>
        </p:sp>
        <p:sp>
          <p:nvSpPr>
            <p:cNvPr id="44067" name="Rectangle 35"/>
            <p:cNvSpPr>
              <a:spLocks noChangeArrowheads="1"/>
            </p:cNvSpPr>
            <p:nvPr/>
          </p:nvSpPr>
          <p:spPr bwMode="auto">
            <a:xfrm>
              <a:off x="6891338" y="1877481"/>
              <a:ext cx="103346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000000"/>
                  </a:solidFill>
                </a:rPr>
                <a:t>network:</a:t>
              </a:r>
              <a:endParaRPr kumimoji="0" lang="en-US" altLang="ko-KR" sz="2000"/>
            </a:p>
          </p:txBody>
        </p:sp>
        <p:sp>
          <p:nvSpPr>
            <p:cNvPr id="44068" name="Rectangle 36"/>
            <p:cNvSpPr>
              <a:spLocks noChangeArrowheads="1"/>
            </p:cNvSpPr>
            <p:nvPr/>
          </p:nvSpPr>
          <p:spPr bwMode="auto">
            <a:xfrm>
              <a:off x="7656513" y="1877481"/>
              <a:ext cx="76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000000"/>
                  </a:solidFill>
                </a:rPr>
                <a:t> </a:t>
              </a:r>
              <a:endParaRPr kumimoji="0" lang="en-US" altLang="ko-KR" sz="2000"/>
            </a:p>
          </p:txBody>
        </p:sp>
        <p:sp>
          <p:nvSpPr>
            <p:cNvPr id="44069" name="Rectangle 37"/>
            <p:cNvSpPr>
              <a:spLocks noChangeArrowheads="1"/>
            </p:cNvSpPr>
            <p:nvPr/>
          </p:nvSpPr>
          <p:spPr bwMode="auto">
            <a:xfrm>
              <a:off x="6764338" y="669394"/>
              <a:ext cx="1106488" cy="6731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44070" name="Rectangle 38"/>
            <p:cNvSpPr>
              <a:spLocks noChangeArrowheads="1"/>
            </p:cNvSpPr>
            <p:nvPr/>
          </p:nvSpPr>
          <p:spPr bwMode="auto">
            <a:xfrm>
              <a:off x="6891338" y="732894"/>
              <a:ext cx="9985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000000"/>
                  </a:solidFill>
                </a:rPr>
                <a:t>provider</a:t>
              </a:r>
              <a:endParaRPr kumimoji="0" lang="en-US" altLang="ko-KR" sz="2000"/>
            </a:p>
          </p:txBody>
        </p:sp>
        <p:sp>
          <p:nvSpPr>
            <p:cNvPr id="44071" name="Rectangle 39"/>
            <p:cNvSpPr>
              <a:spLocks noChangeArrowheads="1"/>
            </p:cNvSpPr>
            <p:nvPr/>
          </p:nvSpPr>
          <p:spPr bwMode="auto">
            <a:xfrm>
              <a:off x="7613650" y="732894"/>
              <a:ext cx="76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000000"/>
                  </a:solidFill>
                </a:rPr>
                <a:t> </a:t>
              </a:r>
              <a:endParaRPr kumimoji="0" lang="en-US" altLang="ko-KR" sz="2000"/>
            </a:p>
          </p:txBody>
        </p:sp>
        <p:sp>
          <p:nvSpPr>
            <p:cNvPr id="44072" name="Rectangle 40"/>
            <p:cNvSpPr>
              <a:spLocks noChangeArrowheads="1"/>
            </p:cNvSpPr>
            <p:nvPr/>
          </p:nvSpPr>
          <p:spPr bwMode="auto">
            <a:xfrm>
              <a:off x="6891338" y="978956"/>
              <a:ext cx="95726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000000"/>
                  </a:solidFill>
                </a:rPr>
                <a:t>network</a:t>
              </a:r>
              <a:endParaRPr kumimoji="0" lang="en-US" altLang="ko-KR" sz="2000"/>
            </a:p>
          </p:txBody>
        </p:sp>
        <p:sp>
          <p:nvSpPr>
            <p:cNvPr id="44073" name="Rectangle 41"/>
            <p:cNvSpPr>
              <a:spLocks noChangeArrowheads="1"/>
            </p:cNvSpPr>
            <p:nvPr/>
          </p:nvSpPr>
          <p:spPr bwMode="auto">
            <a:xfrm>
              <a:off x="7596188" y="978956"/>
              <a:ext cx="76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000000"/>
                  </a:solidFill>
                </a:rPr>
                <a:t> </a:t>
              </a:r>
              <a:endParaRPr kumimoji="0" lang="en-US" altLang="ko-KR" sz="2000"/>
            </a:p>
          </p:txBody>
        </p:sp>
        <p:sp>
          <p:nvSpPr>
            <p:cNvPr id="44074" name="Freeform 42"/>
            <p:cNvSpPr>
              <a:spLocks/>
            </p:cNvSpPr>
            <p:nvPr/>
          </p:nvSpPr>
          <p:spPr bwMode="auto">
            <a:xfrm>
              <a:off x="5951538" y="720194"/>
              <a:ext cx="893763" cy="574675"/>
            </a:xfrm>
            <a:custGeom>
              <a:avLst/>
              <a:gdLst>
                <a:gd name="T0" fmla="*/ 2147483647 w 563"/>
                <a:gd name="T1" fmla="*/ 0 h 362"/>
                <a:gd name="T2" fmla="*/ 2147483647 w 563"/>
                <a:gd name="T3" fmla="*/ 2147483647 h 362"/>
                <a:gd name="T4" fmla="*/ 2147483647 w 563"/>
                <a:gd name="T5" fmla="*/ 2147483647 h 362"/>
                <a:gd name="T6" fmla="*/ 2147483647 w 563"/>
                <a:gd name="T7" fmla="*/ 2147483647 h 362"/>
                <a:gd name="T8" fmla="*/ 2147483647 w 563"/>
                <a:gd name="T9" fmla="*/ 2147483647 h 362"/>
                <a:gd name="T10" fmla="*/ 2147483647 w 563"/>
                <a:gd name="T11" fmla="*/ 2147483647 h 362"/>
                <a:gd name="T12" fmla="*/ 2147483647 w 563"/>
                <a:gd name="T13" fmla="*/ 2147483647 h 362"/>
                <a:gd name="T14" fmla="*/ 2147483647 w 563"/>
                <a:gd name="T15" fmla="*/ 2147483647 h 362"/>
                <a:gd name="T16" fmla="*/ 0 w 563"/>
                <a:gd name="T17" fmla="*/ 2147483647 h 362"/>
                <a:gd name="T18" fmla="*/ 0 w 563"/>
                <a:gd name="T19" fmla="*/ 2147483647 h 362"/>
                <a:gd name="T20" fmla="*/ 2147483647 w 563"/>
                <a:gd name="T21" fmla="*/ 2147483647 h 362"/>
                <a:gd name="T22" fmla="*/ 2147483647 w 563"/>
                <a:gd name="T23" fmla="*/ 2147483647 h 362"/>
                <a:gd name="T24" fmla="*/ 2147483647 w 563"/>
                <a:gd name="T25" fmla="*/ 2147483647 h 362"/>
                <a:gd name="T26" fmla="*/ 2147483647 w 563"/>
                <a:gd name="T27" fmla="*/ 2147483647 h 362"/>
                <a:gd name="T28" fmla="*/ 2147483647 w 563"/>
                <a:gd name="T29" fmla="*/ 2147483647 h 362"/>
                <a:gd name="T30" fmla="*/ 2147483647 w 563"/>
                <a:gd name="T31" fmla="*/ 2147483647 h 362"/>
                <a:gd name="T32" fmla="*/ 2147483647 w 563"/>
                <a:gd name="T33" fmla="*/ 2147483647 h 362"/>
                <a:gd name="T34" fmla="*/ 2147483647 w 563"/>
                <a:gd name="T35" fmla="*/ 2147483647 h 362"/>
                <a:gd name="T36" fmla="*/ 2147483647 w 563"/>
                <a:gd name="T37" fmla="*/ 2147483647 h 362"/>
                <a:gd name="T38" fmla="*/ 2147483647 w 563"/>
                <a:gd name="T39" fmla="*/ 2147483647 h 362"/>
                <a:gd name="T40" fmla="*/ 2147483647 w 563"/>
                <a:gd name="T41" fmla="*/ 2147483647 h 362"/>
                <a:gd name="T42" fmla="*/ 2147483647 w 563"/>
                <a:gd name="T43" fmla="*/ 2147483647 h 362"/>
                <a:gd name="T44" fmla="*/ 2147483647 w 563"/>
                <a:gd name="T45" fmla="*/ 2147483647 h 362"/>
                <a:gd name="T46" fmla="*/ 2147483647 w 563"/>
                <a:gd name="T47" fmla="*/ 2147483647 h 362"/>
                <a:gd name="T48" fmla="*/ 2147483647 w 563"/>
                <a:gd name="T49" fmla="*/ 2147483647 h 362"/>
                <a:gd name="T50" fmla="*/ 2147483647 w 563"/>
                <a:gd name="T51" fmla="*/ 2147483647 h 362"/>
                <a:gd name="T52" fmla="*/ 2147483647 w 563"/>
                <a:gd name="T53" fmla="*/ 2147483647 h 362"/>
                <a:gd name="T54" fmla="*/ 2147483647 w 563"/>
                <a:gd name="T55" fmla="*/ 2147483647 h 362"/>
                <a:gd name="T56" fmla="*/ 2147483647 w 563"/>
                <a:gd name="T57" fmla="*/ 2147483647 h 362"/>
                <a:gd name="T58" fmla="*/ 2147483647 w 563"/>
                <a:gd name="T59" fmla="*/ 2147483647 h 362"/>
                <a:gd name="T60" fmla="*/ 2147483647 w 563"/>
                <a:gd name="T61" fmla="*/ 2147483647 h 362"/>
                <a:gd name="T62" fmla="*/ 2147483647 w 563"/>
                <a:gd name="T63" fmla="*/ 2147483647 h 362"/>
                <a:gd name="T64" fmla="*/ 2147483647 w 563"/>
                <a:gd name="T65" fmla="*/ 2147483647 h 362"/>
                <a:gd name="T66" fmla="*/ 2147483647 w 563"/>
                <a:gd name="T67" fmla="*/ 2147483647 h 362"/>
                <a:gd name="T68" fmla="*/ 2147483647 w 563"/>
                <a:gd name="T69" fmla="*/ 2147483647 h 362"/>
                <a:gd name="T70" fmla="*/ 2147483647 w 563"/>
                <a:gd name="T71" fmla="*/ 2147483647 h 362"/>
                <a:gd name="T72" fmla="*/ 2147483647 w 563"/>
                <a:gd name="T73" fmla="*/ 2147483647 h 362"/>
                <a:gd name="T74" fmla="*/ 2147483647 w 563"/>
                <a:gd name="T75" fmla="*/ 2147483647 h 362"/>
                <a:gd name="T76" fmla="*/ 2147483647 w 563"/>
                <a:gd name="T77" fmla="*/ 2147483647 h 362"/>
                <a:gd name="T78" fmla="*/ 2147483647 w 563"/>
                <a:gd name="T79" fmla="*/ 2147483647 h 362"/>
                <a:gd name="T80" fmla="*/ 2147483647 w 563"/>
                <a:gd name="T81" fmla="*/ 2147483647 h 362"/>
                <a:gd name="T82" fmla="*/ 2147483647 w 563"/>
                <a:gd name="T83" fmla="*/ 2147483647 h 362"/>
                <a:gd name="T84" fmla="*/ 2147483647 w 563"/>
                <a:gd name="T85" fmla="*/ 2147483647 h 362"/>
                <a:gd name="T86" fmla="*/ 2147483647 w 563"/>
                <a:gd name="T87" fmla="*/ 2147483647 h 362"/>
                <a:gd name="T88" fmla="*/ 2147483647 w 563"/>
                <a:gd name="T89" fmla="*/ 2147483647 h 362"/>
                <a:gd name="T90" fmla="*/ 2147483647 w 563"/>
                <a:gd name="T91" fmla="*/ 2147483647 h 362"/>
                <a:gd name="T92" fmla="*/ 2147483647 w 563"/>
                <a:gd name="T93" fmla="*/ 2147483647 h 362"/>
                <a:gd name="T94" fmla="*/ 2147483647 w 563"/>
                <a:gd name="T95" fmla="*/ 2147483647 h 362"/>
                <a:gd name="T96" fmla="*/ 2147483647 w 563"/>
                <a:gd name="T97" fmla="*/ 2147483647 h 362"/>
                <a:gd name="T98" fmla="*/ 2147483647 w 563"/>
                <a:gd name="T99" fmla="*/ 2147483647 h 362"/>
                <a:gd name="T100" fmla="*/ 2147483647 w 563"/>
                <a:gd name="T101" fmla="*/ 2147483647 h 362"/>
                <a:gd name="T102" fmla="*/ 2147483647 w 563"/>
                <a:gd name="T103" fmla="*/ 0 h 362"/>
                <a:gd name="T104" fmla="*/ 2147483647 w 563"/>
                <a:gd name="T105" fmla="*/ 0 h 362"/>
                <a:gd name="T106" fmla="*/ 2147483647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5" name="Freeform 43"/>
            <p:cNvSpPr>
              <a:spLocks/>
            </p:cNvSpPr>
            <p:nvPr/>
          </p:nvSpPr>
          <p:spPr bwMode="auto">
            <a:xfrm>
              <a:off x="6451600" y="1677456"/>
              <a:ext cx="346075" cy="336550"/>
            </a:xfrm>
            <a:custGeom>
              <a:avLst/>
              <a:gdLst>
                <a:gd name="T0" fmla="*/ 2147483647 w 218"/>
                <a:gd name="T1" fmla="*/ 0 h 212"/>
                <a:gd name="T2" fmla="*/ 2147483647 w 218"/>
                <a:gd name="T3" fmla="*/ 2147483647 h 212"/>
                <a:gd name="T4" fmla="*/ 2147483647 w 218"/>
                <a:gd name="T5" fmla="*/ 2147483647 h 212"/>
                <a:gd name="T6" fmla="*/ 2147483647 w 218"/>
                <a:gd name="T7" fmla="*/ 2147483647 h 212"/>
                <a:gd name="T8" fmla="*/ 2147483647 w 218"/>
                <a:gd name="T9" fmla="*/ 2147483647 h 212"/>
                <a:gd name="T10" fmla="*/ 2147483647 w 218"/>
                <a:gd name="T11" fmla="*/ 2147483647 h 212"/>
                <a:gd name="T12" fmla="*/ 2147483647 w 218"/>
                <a:gd name="T13" fmla="*/ 2147483647 h 212"/>
                <a:gd name="T14" fmla="*/ 0 w 218"/>
                <a:gd name="T15" fmla="*/ 2147483647 h 212"/>
                <a:gd name="T16" fmla="*/ 0 w 218"/>
                <a:gd name="T17" fmla="*/ 2147483647 h 212"/>
                <a:gd name="T18" fmla="*/ 2147483647 w 218"/>
                <a:gd name="T19" fmla="*/ 2147483647 h 212"/>
                <a:gd name="T20" fmla="*/ 2147483647 w 218"/>
                <a:gd name="T21" fmla="*/ 2147483647 h 212"/>
                <a:gd name="T22" fmla="*/ 2147483647 w 218"/>
                <a:gd name="T23" fmla="*/ 2147483647 h 212"/>
                <a:gd name="T24" fmla="*/ 2147483647 w 218"/>
                <a:gd name="T25" fmla="*/ 2147483647 h 212"/>
                <a:gd name="T26" fmla="*/ 2147483647 w 218"/>
                <a:gd name="T27" fmla="*/ 2147483647 h 212"/>
                <a:gd name="T28" fmla="*/ 2147483647 w 218"/>
                <a:gd name="T29" fmla="*/ 2147483647 h 212"/>
                <a:gd name="T30" fmla="*/ 2147483647 w 218"/>
                <a:gd name="T31" fmla="*/ 2147483647 h 212"/>
                <a:gd name="T32" fmla="*/ 2147483647 w 218"/>
                <a:gd name="T33" fmla="*/ 2147483647 h 212"/>
                <a:gd name="T34" fmla="*/ 2147483647 w 218"/>
                <a:gd name="T35" fmla="*/ 2147483647 h 212"/>
                <a:gd name="T36" fmla="*/ 2147483647 w 218"/>
                <a:gd name="T37" fmla="*/ 2147483647 h 212"/>
                <a:gd name="T38" fmla="*/ 2147483647 w 218"/>
                <a:gd name="T39" fmla="*/ 2147483647 h 212"/>
                <a:gd name="T40" fmla="*/ 2147483647 w 218"/>
                <a:gd name="T41" fmla="*/ 2147483647 h 212"/>
                <a:gd name="T42" fmla="*/ 2147483647 w 218"/>
                <a:gd name="T43" fmla="*/ 2147483647 h 212"/>
                <a:gd name="T44" fmla="*/ 2147483647 w 218"/>
                <a:gd name="T45" fmla="*/ 2147483647 h 212"/>
                <a:gd name="T46" fmla="*/ 2147483647 w 218"/>
                <a:gd name="T47" fmla="*/ 2147483647 h 212"/>
                <a:gd name="T48" fmla="*/ 2147483647 w 218"/>
                <a:gd name="T49" fmla="*/ 2147483647 h 212"/>
                <a:gd name="T50" fmla="*/ 2147483647 w 218"/>
                <a:gd name="T51" fmla="*/ 2147483647 h 212"/>
                <a:gd name="T52" fmla="*/ 2147483647 w 218"/>
                <a:gd name="T53" fmla="*/ 2147483647 h 212"/>
                <a:gd name="T54" fmla="*/ 2147483647 w 218"/>
                <a:gd name="T55" fmla="*/ 2147483647 h 212"/>
                <a:gd name="T56" fmla="*/ 2147483647 w 218"/>
                <a:gd name="T57" fmla="*/ 2147483647 h 212"/>
                <a:gd name="T58" fmla="*/ 2147483647 w 218"/>
                <a:gd name="T59" fmla="*/ 2147483647 h 212"/>
                <a:gd name="T60" fmla="*/ 2147483647 w 218"/>
                <a:gd name="T61" fmla="*/ 2147483647 h 212"/>
                <a:gd name="T62" fmla="*/ 2147483647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dirty="0" smtClean="0"/>
              <a:t>External Routing</a:t>
            </a:r>
            <a:endParaRPr lang="en-US" altLang="ko-KR" dirty="0" smtClean="0">
              <a:latin typeface="Times New Roman"/>
            </a:endParaRPr>
          </a:p>
        </p:txBody>
      </p:sp>
      <p:sp>
        <p:nvSpPr>
          <p:cNvPr id="4505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dirty="0" smtClean="0"/>
              <a:t>7-</a:t>
            </a:r>
            <a:fld id="{E3BD890E-5C41-4A19-8331-747A911F7CF4}" type="slidenum">
              <a:rPr lang="en-US" altLang="ko-KR" smtClean="0"/>
              <a:pPr/>
              <a:t>43</a:t>
            </a:fld>
            <a:endParaRPr lang="en-US" altLang="ko-KR" dirty="0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9388"/>
            <a:ext cx="7772400" cy="579437"/>
          </a:xfrm>
        </p:spPr>
        <p:txBody>
          <a:bodyPr/>
          <a:lstStyle/>
          <a:p>
            <a:r>
              <a:rPr lang="en-US" altLang="ko-KR" sz="3200" smtClean="0">
                <a:ea typeface="굴림" charset="-127"/>
              </a:rPr>
              <a:t>BGP routing policy (2)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355600" y="3267075"/>
            <a:ext cx="82296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latin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kumimoji="0" lang="en-US" altLang="ko-KR" sz="2400" dirty="0"/>
              <a:t>A advertises path AW  to B</a:t>
            </a:r>
          </a:p>
          <a:p>
            <a:pPr marL="342900" indent="-342900" eaLnBrk="0" latin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kumimoji="0" lang="en-US" altLang="ko-KR" sz="2400" dirty="0"/>
              <a:t>B advertises path BAW to X </a:t>
            </a:r>
            <a:endParaRPr kumimoji="0" lang="en-US" altLang="ko-KR" sz="2400" dirty="0">
              <a:solidFill>
                <a:srgbClr val="FF0000"/>
              </a:solidFill>
            </a:endParaRPr>
          </a:p>
          <a:p>
            <a:pPr marL="342900" indent="-342900" eaLnBrk="0" latin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kumimoji="0" lang="en-US" altLang="ko-KR" sz="2400" dirty="0"/>
              <a:t>Should B advertise path BAW to C?</a:t>
            </a:r>
          </a:p>
          <a:p>
            <a:pPr marL="742950" lvl="1" indent="-285750" eaLnBrk="0" latin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kumimoji="0" lang="en-US" altLang="ko-KR" sz="2400" dirty="0">
                <a:solidFill>
                  <a:srgbClr val="FF0000"/>
                </a:solidFill>
              </a:rPr>
              <a:t>No way</a:t>
            </a:r>
            <a:r>
              <a:rPr kumimoji="0" lang="en-US" altLang="ko-KR" sz="2400" dirty="0"/>
              <a:t>! B gets no “revenue” for routing CBAW since neither W nor C are B’s customers </a:t>
            </a:r>
          </a:p>
          <a:p>
            <a:pPr marL="742950" lvl="1" indent="-285750" eaLnBrk="0" latin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kumimoji="0" lang="en-US" altLang="ko-KR" sz="2400" dirty="0"/>
              <a:t>B wants to force C to route to w via A</a:t>
            </a:r>
          </a:p>
          <a:p>
            <a:pPr marL="742950" lvl="1" indent="-285750" eaLnBrk="0" latin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kumimoji="0" lang="en-US" altLang="ko-KR" sz="2400" dirty="0"/>
              <a:t>B wants to route </a:t>
            </a:r>
            <a:r>
              <a:rPr kumimoji="0" lang="en-US" altLang="ko-KR" sz="2400" i="1" dirty="0">
                <a:solidFill>
                  <a:srgbClr val="FF0000"/>
                </a:solidFill>
              </a:rPr>
              <a:t>only </a:t>
            </a:r>
            <a:r>
              <a:rPr kumimoji="0" lang="en-US" altLang="ko-KR" sz="2400" dirty="0"/>
              <a:t>to/from its customers!</a:t>
            </a:r>
          </a:p>
          <a:p>
            <a:pPr marL="342900" indent="-342900" eaLnBrk="0" latinLnBrk="0" hangingPunct="0">
              <a:spcBef>
                <a:spcPct val="20000"/>
              </a:spcBef>
              <a:buClr>
                <a:schemeClr val="accent2"/>
              </a:buClr>
              <a:buSzPct val="85000"/>
            </a:pPr>
            <a:endParaRPr kumimoji="0" lang="en-US" altLang="ko-KR" sz="2400" dirty="0"/>
          </a:p>
        </p:txBody>
      </p:sp>
      <p:grpSp>
        <p:nvGrpSpPr>
          <p:cNvPr id="45062" name="Group 55"/>
          <p:cNvGrpSpPr>
            <a:grpSpLocks/>
          </p:cNvGrpSpPr>
          <p:nvPr/>
        </p:nvGrpSpPr>
        <p:grpSpPr bwMode="auto">
          <a:xfrm>
            <a:off x="476250" y="862013"/>
            <a:ext cx="7588250" cy="3048000"/>
            <a:chOff x="300" y="708"/>
            <a:chExt cx="4780" cy="1920"/>
          </a:xfrm>
        </p:grpSpPr>
        <p:sp>
          <p:nvSpPr>
            <p:cNvPr id="45063" name="AutoShape 6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4" name="Freeform 9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5" name="Freeform 16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6" name="Rectangle 17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45067" name="Rectangle 19"/>
            <p:cNvSpPr>
              <a:spLocks noChangeArrowheads="1"/>
            </p:cNvSpPr>
            <p:nvPr/>
          </p:nvSpPr>
          <p:spPr bwMode="auto">
            <a:xfrm>
              <a:off x="1867" y="1057"/>
              <a:ext cx="9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45068" name="Freeform 21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9" name="Rectangle 22"/>
            <p:cNvSpPr>
              <a:spLocks noChangeArrowheads="1"/>
            </p:cNvSpPr>
            <p:nvPr/>
          </p:nvSpPr>
          <p:spPr bwMode="auto">
            <a:xfrm>
              <a:off x="1896" y="1657"/>
              <a:ext cx="8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45070" name="Rectangle 23"/>
            <p:cNvSpPr>
              <a:spLocks noChangeArrowheads="1"/>
            </p:cNvSpPr>
            <p:nvPr/>
          </p:nvSpPr>
          <p:spPr bwMode="auto">
            <a:xfrm>
              <a:off x="1963" y="1657"/>
              <a:ext cx="3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400">
                  <a:solidFill>
                    <a:srgbClr val="000000"/>
                  </a:solidFill>
                </a:rPr>
                <a:t> </a:t>
              </a:r>
              <a:endParaRPr kumimoji="0" lang="en-US" altLang="ko-KR"/>
            </a:p>
          </p:txBody>
        </p:sp>
        <p:sp>
          <p:nvSpPr>
            <p:cNvPr id="45071" name="Freeform 24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5"/>
                <a:gd name="T98" fmla="*/ 218 w 218"/>
                <a:gd name="T99" fmla="*/ 215 h 2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2" name="Rectangle 25"/>
            <p:cNvSpPr>
              <a:spLocks noChangeArrowheads="1"/>
            </p:cNvSpPr>
            <p:nvPr/>
          </p:nvSpPr>
          <p:spPr bwMode="auto">
            <a:xfrm>
              <a:off x="493" y="1378"/>
              <a:ext cx="13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45073" name="Rectangle 26"/>
            <p:cNvSpPr>
              <a:spLocks noChangeArrowheads="1"/>
            </p:cNvSpPr>
            <p:nvPr/>
          </p:nvSpPr>
          <p:spPr bwMode="auto">
            <a:xfrm>
              <a:off x="617" y="1360"/>
              <a:ext cx="3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400">
                  <a:solidFill>
                    <a:srgbClr val="000000"/>
                  </a:solidFill>
                </a:rPr>
                <a:t> </a:t>
              </a:r>
              <a:endParaRPr kumimoji="0" lang="en-US" altLang="ko-KR"/>
            </a:p>
          </p:txBody>
        </p:sp>
        <p:sp>
          <p:nvSpPr>
            <p:cNvPr id="45074" name="Freeform 27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5" name="Rectangle 28"/>
            <p:cNvSpPr>
              <a:spLocks noChangeArrowheads="1"/>
            </p:cNvSpPr>
            <p:nvPr/>
          </p:nvSpPr>
          <p:spPr bwMode="auto">
            <a:xfrm>
              <a:off x="2641" y="1262"/>
              <a:ext cx="9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45076" name="Freeform 30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7" name="Rectangle 31"/>
            <p:cNvSpPr>
              <a:spLocks noChangeArrowheads="1"/>
            </p:cNvSpPr>
            <p:nvPr/>
          </p:nvSpPr>
          <p:spPr bwMode="auto">
            <a:xfrm>
              <a:off x="2653" y="1983"/>
              <a:ext cx="8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45078" name="Line 33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9" name="Line 34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0" name="Line 35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1" name="Line 36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2" name="Line 37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3" name="Line 38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4" name="Line 39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5" name="Rectangle 40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45086" name="Rectangle 41"/>
            <p:cNvSpPr>
              <a:spLocks noChangeArrowheads="1"/>
            </p:cNvSpPr>
            <p:nvPr/>
          </p:nvSpPr>
          <p:spPr bwMode="auto">
            <a:xfrm>
              <a:off x="3131" y="896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000000"/>
                  </a:solidFill>
                </a:rPr>
                <a:t>legend</a:t>
              </a:r>
              <a:r>
                <a:rPr kumimoji="0" lang="en-US" altLang="ko-KR" sz="1700" b="1">
                  <a:solidFill>
                    <a:srgbClr val="000000"/>
                  </a:solidFill>
                  <a:latin typeface="Times New Roman"/>
                </a:rPr>
                <a:t>:</a:t>
              </a:r>
              <a:endParaRPr kumimoji="0" lang="en-US" altLang="ko-KR"/>
            </a:p>
          </p:txBody>
        </p:sp>
        <p:sp>
          <p:nvSpPr>
            <p:cNvPr id="45087" name="Rectangle 42"/>
            <p:cNvSpPr>
              <a:spLocks noChangeArrowheads="1"/>
            </p:cNvSpPr>
            <p:nvPr/>
          </p:nvSpPr>
          <p:spPr bwMode="auto">
            <a:xfrm>
              <a:off x="3548" y="898"/>
              <a:ext cx="34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700">
                  <a:solidFill>
                    <a:srgbClr val="000000"/>
                  </a:solidFill>
                  <a:latin typeface="Times New Roman"/>
                </a:rPr>
                <a:t> </a:t>
              </a:r>
              <a:endParaRPr kumimoji="0" lang="en-US" altLang="ko-KR"/>
            </a:p>
          </p:txBody>
        </p:sp>
        <p:sp>
          <p:nvSpPr>
            <p:cNvPr id="45088" name="Rectangle 43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45089" name="Rectangle 44"/>
            <p:cNvSpPr>
              <a:spLocks noChangeArrowheads="1"/>
            </p:cNvSpPr>
            <p:nvPr/>
          </p:nvSpPr>
          <p:spPr bwMode="auto">
            <a:xfrm>
              <a:off x="4341" y="1472"/>
              <a:ext cx="73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000000"/>
                  </a:solidFill>
                </a:rPr>
                <a:t>customer </a:t>
              </a:r>
              <a:endParaRPr kumimoji="0" lang="en-US" altLang="ko-KR" sz="2000"/>
            </a:p>
          </p:txBody>
        </p:sp>
        <p:sp>
          <p:nvSpPr>
            <p:cNvPr id="45090" name="Rectangle 45"/>
            <p:cNvSpPr>
              <a:spLocks noChangeArrowheads="1"/>
            </p:cNvSpPr>
            <p:nvPr/>
          </p:nvSpPr>
          <p:spPr bwMode="auto">
            <a:xfrm>
              <a:off x="4341" y="1630"/>
              <a:ext cx="65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000000"/>
                  </a:solidFill>
                </a:rPr>
                <a:t>network:</a:t>
              </a:r>
              <a:endParaRPr kumimoji="0" lang="en-US" altLang="ko-KR" sz="2000"/>
            </a:p>
          </p:txBody>
        </p:sp>
        <p:sp>
          <p:nvSpPr>
            <p:cNvPr id="45091" name="Rectangle 46"/>
            <p:cNvSpPr>
              <a:spLocks noChangeArrowheads="1"/>
            </p:cNvSpPr>
            <p:nvPr/>
          </p:nvSpPr>
          <p:spPr bwMode="auto">
            <a:xfrm>
              <a:off x="4823" y="1630"/>
              <a:ext cx="4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000000"/>
                  </a:solidFill>
                </a:rPr>
                <a:t> </a:t>
              </a:r>
              <a:endParaRPr kumimoji="0" lang="en-US" altLang="ko-KR" sz="2000"/>
            </a:p>
          </p:txBody>
        </p:sp>
        <p:sp>
          <p:nvSpPr>
            <p:cNvPr id="45092" name="Rectangle 47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45093" name="Rectangle 48"/>
            <p:cNvSpPr>
              <a:spLocks noChangeArrowheads="1"/>
            </p:cNvSpPr>
            <p:nvPr/>
          </p:nvSpPr>
          <p:spPr bwMode="auto">
            <a:xfrm>
              <a:off x="4341" y="909"/>
              <a:ext cx="62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000000"/>
                  </a:solidFill>
                </a:rPr>
                <a:t>provider</a:t>
              </a:r>
              <a:endParaRPr kumimoji="0" lang="en-US" altLang="ko-KR" sz="2000"/>
            </a:p>
          </p:txBody>
        </p:sp>
        <p:sp>
          <p:nvSpPr>
            <p:cNvPr id="45094" name="Rectangle 49"/>
            <p:cNvSpPr>
              <a:spLocks noChangeArrowheads="1"/>
            </p:cNvSpPr>
            <p:nvPr/>
          </p:nvSpPr>
          <p:spPr bwMode="auto">
            <a:xfrm>
              <a:off x="4796" y="909"/>
              <a:ext cx="4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000000"/>
                  </a:solidFill>
                </a:rPr>
                <a:t> </a:t>
              </a:r>
              <a:endParaRPr kumimoji="0" lang="en-US" altLang="ko-KR" sz="2000"/>
            </a:p>
          </p:txBody>
        </p:sp>
        <p:sp>
          <p:nvSpPr>
            <p:cNvPr id="45095" name="Rectangle 50"/>
            <p:cNvSpPr>
              <a:spLocks noChangeArrowheads="1"/>
            </p:cNvSpPr>
            <p:nvPr/>
          </p:nvSpPr>
          <p:spPr bwMode="auto">
            <a:xfrm>
              <a:off x="4341" y="1064"/>
              <a:ext cx="60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000000"/>
                  </a:solidFill>
                </a:rPr>
                <a:t>network</a:t>
              </a:r>
              <a:endParaRPr kumimoji="0" lang="en-US" altLang="ko-KR" sz="2000"/>
            </a:p>
          </p:txBody>
        </p:sp>
        <p:sp>
          <p:nvSpPr>
            <p:cNvPr id="45096" name="Rectangle 51"/>
            <p:cNvSpPr>
              <a:spLocks noChangeArrowheads="1"/>
            </p:cNvSpPr>
            <p:nvPr/>
          </p:nvSpPr>
          <p:spPr bwMode="auto">
            <a:xfrm>
              <a:off x="4785" y="1064"/>
              <a:ext cx="4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000000"/>
                  </a:solidFill>
                </a:rPr>
                <a:t> </a:t>
              </a:r>
              <a:endParaRPr kumimoji="0" lang="en-US" altLang="ko-KR" sz="2000"/>
            </a:p>
          </p:txBody>
        </p:sp>
        <p:sp>
          <p:nvSpPr>
            <p:cNvPr id="45097" name="Freeform 52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8" name="Freeform 53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0675" y="1674813"/>
            <a:ext cx="3095625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988" y="1731963"/>
            <a:ext cx="3095625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4" name="Picture 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8438" y="3975100"/>
            <a:ext cx="3097212" cy="187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923925" y="2454275"/>
            <a:ext cx="133508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defTabSz="808038">
              <a:spcBef>
                <a:spcPct val="50000"/>
              </a:spcBef>
            </a:pPr>
            <a:r>
              <a:rPr lang="en-GB" altLang="zh-CN" sz="2700">
                <a:latin typeface="Arial" charset="0"/>
              </a:rPr>
              <a:t>AS 100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6946900" y="2443163"/>
            <a:ext cx="133667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defTabSz="808038">
              <a:spcBef>
                <a:spcPct val="50000"/>
              </a:spcBef>
            </a:pPr>
            <a:r>
              <a:rPr lang="en-GB" altLang="zh-CN" sz="2700">
                <a:latin typeface="Arial" charset="0"/>
              </a:rPr>
              <a:t>AS 101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4781550" y="4670425"/>
            <a:ext cx="161448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defTabSz="808038">
              <a:spcBef>
                <a:spcPct val="50000"/>
              </a:spcBef>
            </a:pPr>
            <a:r>
              <a:rPr lang="en-GB" altLang="zh-CN" sz="2700">
                <a:latin typeface="Arial" charset="0"/>
              </a:rPr>
              <a:t>AS 102</a:t>
            </a:r>
          </a:p>
        </p:txBody>
      </p:sp>
      <p:sp>
        <p:nvSpPr>
          <p:cNvPr id="341000" name="Line 8"/>
          <p:cNvSpPr>
            <a:spLocks noChangeShapeType="1"/>
          </p:cNvSpPr>
          <p:nvPr/>
        </p:nvSpPr>
        <p:spPr bwMode="auto">
          <a:xfrm>
            <a:off x="3432175" y="1957388"/>
            <a:ext cx="2479675" cy="0"/>
          </a:xfrm>
          <a:prstGeom prst="line">
            <a:avLst/>
          </a:prstGeom>
          <a:noFill/>
          <a:ln w="25399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41001" name="Line 9"/>
          <p:cNvSpPr>
            <a:spLocks noChangeShapeType="1"/>
          </p:cNvSpPr>
          <p:nvPr/>
        </p:nvSpPr>
        <p:spPr bwMode="auto">
          <a:xfrm flipH="1">
            <a:off x="5543550" y="3176588"/>
            <a:ext cx="681038" cy="930275"/>
          </a:xfrm>
          <a:prstGeom prst="line">
            <a:avLst/>
          </a:prstGeom>
          <a:noFill/>
          <a:ln w="25399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6090" name="Group 10"/>
          <p:cNvGrpSpPr>
            <a:grpSpLocks/>
          </p:cNvGrpSpPr>
          <p:nvPr/>
        </p:nvGrpSpPr>
        <p:grpSpPr bwMode="auto">
          <a:xfrm>
            <a:off x="2678113" y="1704975"/>
            <a:ext cx="871537" cy="547688"/>
            <a:chOff x="1687" y="1074"/>
            <a:chExt cx="549" cy="345"/>
          </a:xfrm>
        </p:grpSpPr>
        <p:pic>
          <p:nvPicPr>
            <p:cNvPr id="46117" name="Picture 11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87" y="1074"/>
              <a:ext cx="549" cy="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1004" name="Rectangle 12"/>
            <p:cNvSpPr>
              <a:spLocks noChangeArrowheads="1"/>
            </p:cNvSpPr>
            <p:nvPr/>
          </p:nvSpPr>
          <p:spPr bwMode="auto">
            <a:xfrm>
              <a:off x="1903" y="1227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 algn="ctr" defTabSz="808038">
                <a:spcBef>
                  <a:spcPct val="50000"/>
                </a:spcBef>
                <a:defRPr/>
              </a:pPr>
              <a:r>
                <a:rPr lang="en-GB" sz="20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</a:t>
              </a:r>
            </a:p>
          </p:txBody>
        </p:sp>
      </p:grpSp>
      <p:grpSp>
        <p:nvGrpSpPr>
          <p:cNvPr id="46091" name="Group 13"/>
          <p:cNvGrpSpPr>
            <a:grpSpLocks/>
          </p:cNvGrpSpPr>
          <p:nvPr/>
        </p:nvGrpSpPr>
        <p:grpSpPr bwMode="auto">
          <a:xfrm>
            <a:off x="5765800" y="1704975"/>
            <a:ext cx="871538" cy="547688"/>
            <a:chOff x="3632" y="1074"/>
            <a:chExt cx="549" cy="345"/>
          </a:xfrm>
        </p:grpSpPr>
        <p:pic>
          <p:nvPicPr>
            <p:cNvPr id="46115" name="Picture 14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32" y="1074"/>
              <a:ext cx="549" cy="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1007" name="Rectangle 15"/>
            <p:cNvSpPr>
              <a:spLocks noChangeArrowheads="1"/>
            </p:cNvSpPr>
            <p:nvPr/>
          </p:nvSpPr>
          <p:spPr bwMode="auto">
            <a:xfrm>
              <a:off x="3848" y="1227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 algn="ctr" defTabSz="808038">
                <a:spcBef>
                  <a:spcPct val="50000"/>
                </a:spcBef>
                <a:defRPr/>
              </a:pPr>
              <a:r>
                <a:rPr lang="en-GB" sz="20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</a:t>
              </a:r>
            </a:p>
          </p:txBody>
        </p:sp>
      </p:grpSp>
      <p:sp>
        <p:nvSpPr>
          <p:cNvPr id="341008" name="Text Box 16"/>
          <p:cNvSpPr txBox="1">
            <a:spLocks noChangeArrowheads="1"/>
          </p:cNvSpPr>
          <p:nvPr/>
        </p:nvSpPr>
        <p:spPr bwMode="auto">
          <a:xfrm>
            <a:off x="379413" y="4008438"/>
            <a:ext cx="245427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2" tIns="41050" rIns="82102" bIns="41050">
            <a:spAutoFit/>
          </a:bodyPr>
          <a:lstStyle/>
          <a:p>
            <a:pPr defTabSz="1028700">
              <a:lnSpc>
                <a:spcPct val="95000"/>
              </a:lnSpc>
              <a:spcBef>
                <a:spcPct val="50000"/>
              </a:spcBef>
              <a:buClr>
                <a:schemeClr val="accent2"/>
              </a:buClr>
              <a:buFont typeface="Arial" charset="0"/>
              <a:buNone/>
              <a:defRPr/>
            </a:pPr>
            <a:r>
              <a:rPr lang="en-GB" sz="2400" dirty="0">
                <a:latin typeface="+mn-lt"/>
              </a:rPr>
              <a:t>BGP speakers </a:t>
            </a:r>
            <a:br>
              <a:rPr lang="en-GB" sz="2400" dirty="0">
                <a:latin typeface="+mn-lt"/>
              </a:rPr>
            </a:br>
            <a:r>
              <a:rPr lang="en-GB" sz="2400" dirty="0">
                <a:latin typeface="+mn-lt"/>
              </a:rPr>
              <a:t>are called </a:t>
            </a:r>
            <a:r>
              <a:rPr lang="en-GB" sz="2400" dirty="0">
                <a:solidFill>
                  <a:srgbClr val="0070C0"/>
                </a:solidFill>
                <a:latin typeface="+mn-lt"/>
              </a:rPr>
              <a:t>peers</a:t>
            </a:r>
          </a:p>
        </p:txBody>
      </p:sp>
      <p:sp>
        <p:nvSpPr>
          <p:cNvPr id="46093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mtClean="0">
                <a:ea typeface="宋体" charset="-122"/>
              </a:rPr>
              <a:t>BGP Peers</a:t>
            </a:r>
          </a:p>
        </p:txBody>
      </p:sp>
      <p:sp>
        <p:nvSpPr>
          <p:cNvPr id="341010" name="Freeform 18"/>
          <p:cNvSpPr>
            <a:spLocks/>
          </p:cNvSpPr>
          <p:nvPr/>
        </p:nvSpPr>
        <p:spPr bwMode="auto">
          <a:xfrm>
            <a:off x="3290888" y="1309688"/>
            <a:ext cx="2746375" cy="409575"/>
          </a:xfrm>
          <a:custGeom>
            <a:avLst/>
            <a:gdLst/>
            <a:ahLst/>
            <a:cxnLst>
              <a:cxn ang="0">
                <a:pos x="0" y="258"/>
              </a:cxn>
              <a:cxn ang="0">
                <a:pos x="857" y="1"/>
              </a:cxn>
              <a:cxn ang="0">
                <a:pos x="1730" y="258"/>
              </a:cxn>
            </a:cxnLst>
            <a:rect l="0" t="0" r="r" b="b"/>
            <a:pathLst>
              <a:path w="1730" h="258">
                <a:moveTo>
                  <a:pt x="0" y="258"/>
                </a:moveTo>
                <a:cubicBezTo>
                  <a:pt x="125" y="118"/>
                  <a:pt x="531" y="2"/>
                  <a:pt x="857" y="1"/>
                </a:cubicBezTo>
                <a:cubicBezTo>
                  <a:pt x="1183" y="0"/>
                  <a:pt x="1574" y="110"/>
                  <a:pt x="1730" y="258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704850" y="5784850"/>
            <a:ext cx="1892300" cy="603250"/>
            <a:chOff x="444" y="3317"/>
            <a:chExt cx="1192" cy="380"/>
          </a:xfrm>
        </p:grpSpPr>
        <p:sp>
          <p:nvSpPr>
            <p:cNvPr id="46113" name="Text Box 20"/>
            <p:cNvSpPr txBox="1">
              <a:spLocks noChangeArrowheads="1"/>
            </p:cNvSpPr>
            <p:nvPr/>
          </p:nvSpPr>
          <p:spPr bwMode="auto">
            <a:xfrm>
              <a:off x="553" y="3317"/>
              <a:ext cx="1003" cy="38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 err="1">
                  <a:latin typeface="Arial" charset="0"/>
                  <a:ea typeface="宋体" charset="-122"/>
                </a:rPr>
                <a:t>eBGP</a:t>
              </a:r>
              <a:r>
                <a:rPr lang="en-US" altLang="zh-CN" sz="1400" dirty="0">
                  <a:latin typeface="Arial" charset="0"/>
                  <a:ea typeface="宋体" charset="-122"/>
                </a:rPr>
                <a:t> TCP/IP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latin typeface="Arial" charset="0"/>
                  <a:ea typeface="宋体" charset="-122"/>
                </a:rPr>
                <a:t>Peer Connection</a:t>
              </a:r>
            </a:p>
          </p:txBody>
        </p:sp>
        <p:sp>
          <p:nvSpPr>
            <p:cNvPr id="341013" name="Line 21"/>
            <p:cNvSpPr>
              <a:spLocks noChangeShapeType="1"/>
            </p:cNvSpPr>
            <p:nvPr/>
          </p:nvSpPr>
          <p:spPr bwMode="auto">
            <a:xfrm>
              <a:off x="444" y="3507"/>
              <a:ext cx="119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41014" name="Freeform 22"/>
          <p:cNvSpPr>
            <a:spLocks/>
          </p:cNvSpPr>
          <p:nvPr/>
        </p:nvSpPr>
        <p:spPr bwMode="auto">
          <a:xfrm rot="7312023">
            <a:off x="5940425" y="3736975"/>
            <a:ext cx="974725" cy="403225"/>
          </a:xfrm>
          <a:custGeom>
            <a:avLst/>
            <a:gdLst/>
            <a:ahLst/>
            <a:cxnLst>
              <a:cxn ang="0">
                <a:pos x="0" y="258"/>
              </a:cxn>
              <a:cxn ang="0">
                <a:pos x="857" y="1"/>
              </a:cxn>
              <a:cxn ang="0">
                <a:pos x="1730" y="258"/>
              </a:cxn>
            </a:cxnLst>
            <a:rect l="0" t="0" r="r" b="b"/>
            <a:pathLst>
              <a:path w="1730" h="258">
                <a:moveTo>
                  <a:pt x="0" y="258"/>
                </a:moveTo>
                <a:cubicBezTo>
                  <a:pt x="125" y="118"/>
                  <a:pt x="531" y="2"/>
                  <a:pt x="857" y="1"/>
                </a:cubicBezTo>
                <a:cubicBezTo>
                  <a:pt x="1183" y="0"/>
                  <a:pt x="1574" y="110"/>
                  <a:pt x="1730" y="258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41015" name="Freeform 23"/>
          <p:cNvSpPr>
            <a:spLocks/>
          </p:cNvSpPr>
          <p:nvPr/>
        </p:nvSpPr>
        <p:spPr bwMode="auto">
          <a:xfrm rot="-9306624">
            <a:off x="3135313" y="3876675"/>
            <a:ext cx="1938337" cy="403225"/>
          </a:xfrm>
          <a:custGeom>
            <a:avLst/>
            <a:gdLst/>
            <a:ahLst/>
            <a:cxnLst>
              <a:cxn ang="0">
                <a:pos x="0" y="258"/>
              </a:cxn>
              <a:cxn ang="0">
                <a:pos x="857" y="1"/>
              </a:cxn>
              <a:cxn ang="0">
                <a:pos x="1730" y="258"/>
              </a:cxn>
            </a:cxnLst>
            <a:rect l="0" t="0" r="r" b="b"/>
            <a:pathLst>
              <a:path w="1730" h="258">
                <a:moveTo>
                  <a:pt x="0" y="258"/>
                </a:moveTo>
                <a:cubicBezTo>
                  <a:pt x="125" y="118"/>
                  <a:pt x="531" y="2"/>
                  <a:pt x="857" y="1"/>
                </a:cubicBezTo>
                <a:cubicBezTo>
                  <a:pt x="1183" y="0"/>
                  <a:pt x="1574" y="110"/>
                  <a:pt x="1730" y="258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41016" name="Text Box 24"/>
          <p:cNvSpPr txBox="1">
            <a:spLocks noChangeArrowheads="1"/>
          </p:cNvSpPr>
          <p:nvPr/>
        </p:nvSpPr>
        <p:spPr bwMode="auto">
          <a:xfrm>
            <a:off x="379413" y="4849813"/>
            <a:ext cx="39243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2" tIns="41050" rIns="82102" bIns="41050">
            <a:spAutoFit/>
          </a:bodyPr>
          <a:lstStyle/>
          <a:p>
            <a:pPr defTabSz="1028700">
              <a:lnSpc>
                <a:spcPct val="95000"/>
              </a:lnSpc>
              <a:spcBef>
                <a:spcPct val="50000"/>
              </a:spcBef>
              <a:buClr>
                <a:schemeClr val="accent2"/>
              </a:buClr>
              <a:buFont typeface="Arial" charset="0"/>
              <a:buNone/>
              <a:defRPr/>
            </a:pPr>
            <a:r>
              <a:rPr lang="en-GB" sz="2400" dirty="0">
                <a:latin typeface="+mn-lt"/>
              </a:rPr>
              <a:t>Peers in different AS’s</a:t>
            </a:r>
            <a:br>
              <a:rPr lang="en-GB" sz="2400" dirty="0">
                <a:latin typeface="+mn-lt"/>
              </a:rPr>
            </a:br>
            <a:r>
              <a:rPr lang="en-GB" sz="2400" dirty="0">
                <a:latin typeface="+mn-lt"/>
              </a:rPr>
              <a:t>are called </a:t>
            </a:r>
            <a:r>
              <a:rPr lang="en-GB" sz="2400" dirty="0">
                <a:solidFill>
                  <a:srgbClr val="0070C0"/>
                </a:solidFill>
                <a:latin typeface="+mn-lt"/>
              </a:rPr>
              <a:t>External Peers</a:t>
            </a:r>
          </a:p>
        </p:txBody>
      </p:sp>
      <p:sp>
        <p:nvSpPr>
          <p:cNvPr id="341017" name="Text Box 25"/>
          <p:cNvSpPr txBox="1">
            <a:spLocks noChangeArrowheads="1"/>
          </p:cNvSpPr>
          <p:nvPr/>
        </p:nvSpPr>
        <p:spPr bwMode="auto">
          <a:xfrm>
            <a:off x="3112438" y="5991079"/>
            <a:ext cx="4749955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 charset="0"/>
                <a:ea typeface="宋体" charset="-122"/>
              </a:rPr>
              <a:t>Note: </a:t>
            </a:r>
            <a:r>
              <a:rPr lang="en-US" altLang="zh-CN" sz="1400" dirty="0" err="1">
                <a:solidFill>
                  <a:srgbClr val="0070C0"/>
                </a:solidFill>
                <a:latin typeface="Arial" charset="0"/>
                <a:ea typeface="宋体" charset="-122"/>
              </a:rPr>
              <a:t>eBGP</a:t>
            </a:r>
            <a:r>
              <a:rPr lang="en-US" altLang="zh-CN" sz="1400" dirty="0">
                <a:solidFill>
                  <a:srgbClr val="0070C0"/>
                </a:solidFill>
                <a:latin typeface="Arial" charset="0"/>
                <a:ea typeface="宋体" charset="-122"/>
              </a:rPr>
              <a:t> Peers </a:t>
            </a:r>
            <a:r>
              <a:rPr lang="en-US" altLang="zh-CN" sz="1400" dirty="0">
                <a:latin typeface="Arial" charset="0"/>
                <a:ea typeface="宋体" charset="-122"/>
              </a:rPr>
              <a:t>normally should be </a:t>
            </a:r>
            <a:r>
              <a:rPr lang="en-US" altLang="zh-CN" sz="1400" dirty="0">
                <a:solidFill>
                  <a:srgbClr val="0070C0"/>
                </a:solidFill>
                <a:latin typeface="Arial" charset="0"/>
                <a:ea typeface="宋体" charset="-122"/>
              </a:rPr>
              <a:t>directly connected.</a:t>
            </a:r>
          </a:p>
        </p:txBody>
      </p:sp>
      <p:sp>
        <p:nvSpPr>
          <p:cNvPr id="341018" name="Line 26"/>
          <p:cNvSpPr>
            <a:spLocks noChangeShapeType="1"/>
          </p:cNvSpPr>
          <p:nvPr/>
        </p:nvSpPr>
        <p:spPr bwMode="auto">
          <a:xfrm>
            <a:off x="3094038" y="3216275"/>
            <a:ext cx="2324100" cy="877888"/>
          </a:xfrm>
          <a:prstGeom prst="line">
            <a:avLst/>
          </a:prstGeom>
          <a:noFill/>
          <a:ln w="25399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6101" name="Group 27"/>
          <p:cNvGrpSpPr>
            <a:grpSpLocks/>
          </p:cNvGrpSpPr>
          <p:nvPr/>
        </p:nvGrpSpPr>
        <p:grpSpPr bwMode="auto">
          <a:xfrm>
            <a:off x="5108575" y="3898900"/>
            <a:ext cx="871538" cy="550863"/>
            <a:chOff x="3218" y="2456"/>
            <a:chExt cx="549" cy="347"/>
          </a:xfrm>
        </p:grpSpPr>
        <p:pic>
          <p:nvPicPr>
            <p:cNvPr id="46111" name="Picture 28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18" y="2456"/>
              <a:ext cx="549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1021" name="Rectangle 29"/>
            <p:cNvSpPr>
              <a:spLocks noChangeArrowheads="1"/>
            </p:cNvSpPr>
            <p:nvPr/>
          </p:nvSpPr>
          <p:spPr bwMode="auto">
            <a:xfrm>
              <a:off x="3438" y="2611"/>
              <a:ext cx="1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 algn="ctr" defTabSz="808038">
                <a:spcBef>
                  <a:spcPct val="50000"/>
                </a:spcBef>
                <a:defRPr/>
              </a:pPr>
              <a:r>
                <a:rPr lang="en-GB" sz="20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E</a:t>
              </a:r>
            </a:p>
          </p:txBody>
        </p:sp>
      </p:grpSp>
      <p:grpSp>
        <p:nvGrpSpPr>
          <p:cNvPr id="46102" name="Group 30"/>
          <p:cNvGrpSpPr>
            <a:grpSpLocks/>
          </p:cNvGrpSpPr>
          <p:nvPr/>
        </p:nvGrpSpPr>
        <p:grpSpPr bwMode="auto">
          <a:xfrm>
            <a:off x="2678113" y="2982913"/>
            <a:ext cx="871537" cy="531812"/>
            <a:chOff x="1687" y="1879"/>
            <a:chExt cx="549" cy="335"/>
          </a:xfrm>
        </p:grpSpPr>
        <p:pic>
          <p:nvPicPr>
            <p:cNvPr id="46109" name="Picture 31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87" y="1879"/>
              <a:ext cx="549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1024" name="Rectangle 32"/>
            <p:cNvSpPr>
              <a:spLocks noChangeArrowheads="1"/>
            </p:cNvSpPr>
            <p:nvPr/>
          </p:nvSpPr>
          <p:spPr bwMode="auto">
            <a:xfrm>
              <a:off x="1903" y="2022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 algn="ctr" defTabSz="808038">
                <a:spcBef>
                  <a:spcPct val="50000"/>
                </a:spcBef>
                <a:defRPr/>
              </a:pPr>
              <a:r>
                <a:rPr lang="en-GB" sz="20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B</a:t>
              </a:r>
            </a:p>
          </p:txBody>
        </p:sp>
      </p:grpSp>
      <p:grpSp>
        <p:nvGrpSpPr>
          <p:cNvPr id="46103" name="Group 33"/>
          <p:cNvGrpSpPr>
            <a:grpSpLocks/>
          </p:cNvGrpSpPr>
          <p:nvPr/>
        </p:nvGrpSpPr>
        <p:grpSpPr bwMode="auto">
          <a:xfrm>
            <a:off x="5765800" y="2982913"/>
            <a:ext cx="871538" cy="531812"/>
            <a:chOff x="3632" y="1879"/>
            <a:chExt cx="549" cy="335"/>
          </a:xfrm>
        </p:grpSpPr>
        <p:pic>
          <p:nvPicPr>
            <p:cNvPr id="46107" name="Picture 34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32" y="1879"/>
              <a:ext cx="549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1027" name="Rectangle 35"/>
            <p:cNvSpPr>
              <a:spLocks noChangeArrowheads="1"/>
            </p:cNvSpPr>
            <p:nvPr/>
          </p:nvSpPr>
          <p:spPr bwMode="auto">
            <a:xfrm>
              <a:off x="3848" y="2022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 algn="ctr" defTabSz="808038">
                <a:spcBef>
                  <a:spcPct val="50000"/>
                </a:spcBef>
                <a:defRPr/>
              </a:pPr>
              <a:r>
                <a:rPr lang="en-GB" sz="20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</a:t>
              </a:r>
            </a:p>
          </p:txBody>
        </p:sp>
      </p:grpSp>
      <p:sp>
        <p:nvSpPr>
          <p:cNvPr id="46104" name="Text Box 36"/>
          <p:cNvSpPr txBox="1">
            <a:spLocks noChangeArrowheads="1"/>
          </p:cNvSpPr>
          <p:nvPr/>
        </p:nvSpPr>
        <p:spPr bwMode="auto">
          <a:xfrm>
            <a:off x="714375" y="2924175"/>
            <a:ext cx="13652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>
                <a:latin typeface="Arial" charset="0"/>
                <a:ea typeface="宋体" charset="-122"/>
              </a:rPr>
              <a:t>220.220.8.0/24</a:t>
            </a:r>
          </a:p>
        </p:txBody>
      </p:sp>
      <p:sp>
        <p:nvSpPr>
          <p:cNvPr id="46105" name="Text Box 37"/>
          <p:cNvSpPr txBox="1">
            <a:spLocks noChangeArrowheads="1"/>
          </p:cNvSpPr>
          <p:nvPr/>
        </p:nvSpPr>
        <p:spPr bwMode="auto">
          <a:xfrm>
            <a:off x="6905625" y="2900363"/>
            <a:ext cx="146367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>
                <a:latin typeface="Arial" charset="0"/>
                <a:ea typeface="宋体" charset="-122"/>
              </a:rPr>
              <a:t>220.220.16.0/24</a:t>
            </a:r>
          </a:p>
        </p:txBody>
      </p:sp>
      <p:sp>
        <p:nvSpPr>
          <p:cNvPr id="46106" name="Text Box 38"/>
          <p:cNvSpPr txBox="1">
            <a:spLocks noChangeArrowheads="1"/>
          </p:cNvSpPr>
          <p:nvPr/>
        </p:nvSpPr>
        <p:spPr bwMode="auto">
          <a:xfrm>
            <a:off x="5086350" y="5164138"/>
            <a:ext cx="146367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>
                <a:latin typeface="Arial" charset="0"/>
                <a:ea typeface="宋体" charset="-122"/>
              </a:rPr>
              <a:t>220.220.32.0/24</a:t>
            </a:r>
          </a:p>
        </p:txBody>
      </p:sp>
      <p:sp>
        <p:nvSpPr>
          <p:cNvPr id="3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noFill/>
        </p:spPr>
        <p:txBody>
          <a:bodyPr/>
          <a:lstStyle/>
          <a:p>
            <a:r>
              <a:rPr lang="en-US" altLang="ko-KR" dirty="0" smtClean="0"/>
              <a:t>External Routing</a:t>
            </a:r>
            <a:endParaRPr lang="en-US" altLang="ko-KR" dirty="0" smtClean="0">
              <a:latin typeface="Times New Roman"/>
            </a:endParaRPr>
          </a:p>
        </p:txBody>
      </p:sp>
      <p:sp>
        <p:nvSpPr>
          <p:cNvPr id="4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noFill/>
        </p:spPr>
        <p:txBody>
          <a:bodyPr/>
          <a:lstStyle/>
          <a:p>
            <a:r>
              <a:rPr lang="en-US" altLang="ko-KR" dirty="0" smtClean="0"/>
              <a:t>7-</a:t>
            </a:r>
            <a:fld id="{E3BD890E-5C41-4A19-8331-747A911F7CF4}" type="slidenum">
              <a:rPr lang="en-US" altLang="ko-KR" smtClean="0"/>
              <a:pPr/>
              <a:t>44</a:t>
            </a:fld>
            <a:endParaRPr lang="en-US" altLang="ko-KR" dirty="0" smtClean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1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1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1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1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1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1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08" grpId="0" autoUpdateAnimBg="0"/>
      <p:bldP spid="341016" grpId="0" autoUpdateAnimBg="0"/>
      <p:bldP spid="341017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0675" y="1674813"/>
            <a:ext cx="3095625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7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988" y="1731963"/>
            <a:ext cx="3095625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8" name="Picture 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8438" y="3975100"/>
            <a:ext cx="3097212" cy="187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923925" y="2454275"/>
            <a:ext cx="133508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defTabSz="808038">
              <a:spcBef>
                <a:spcPct val="50000"/>
              </a:spcBef>
            </a:pPr>
            <a:r>
              <a:rPr lang="en-GB" altLang="zh-CN" sz="2700">
                <a:latin typeface="Arial" charset="0"/>
              </a:rPr>
              <a:t>AS 100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6946900" y="2443163"/>
            <a:ext cx="133667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defTabSz="808038">
              <a:spcBef>
                <a:spcPct val="50000"/>
              </a:spcBef>
            </a:pPr>
            <a:r>
              <a:rPr lang="en-GB" altLang="zh-CN" sz="2700">
                <a:latin typeface="Arial" charset="0"/>
              </a:rPr>
              <a:t>AS 101</a:t>
            </a:r>
          </a:p>
        </p:txBody>
      </p:sp>
      <p:sp>
        <p:nvSpPr>
          <p:cNvPr id="343047" name="Line 7"/>
          <p:cNvSpPr>
            <a:spLocks noChangeShapeType="1"/>
          </p:cNvSpPr>
          <p:nvPr/>
        </p:nvSpPr>
        <p:spPr bwMode="auto">
          <a:xfrm>
            <a:off x="3432175" y="1957388"/>
            <a:ext cx="2479675" cy="0"/>
          </a:xfrm>
          <a:prstGeom prst="line">
            <a:avLst/>
          </a:prstGeom>
          <a:noFill/>
          <a:ln w="25399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47112" name="Picture 8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65800" y="1704975"/>
            <a:ext cx="871538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3" name="Picture 9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78113" y="1704975"/>
            <a:ext cx="871537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3050" name="Rectangle 10"/>
          <p:cNvSpPr>
            <a:spLocks noChangeArrowheads="1"/>
          </p:cNvSpPr>
          <p:nvPr/>
        </p:nvSpPr>
        <p:spPr bwMode="auto">
          <a:xfrm>
            <a:off x="3021013" y="1947863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algn="ctr" defTabSz="808038">
              <a:spcBef>
                <a:spcPct val="50000"/>
              </a:spcBef>
              <a:defRPr/>
            </a:pPr>
            <a:r>
              <a:rPr lang="en-GB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</a:t>
            </a:r>
          </a:p>
        </p:txBody>
      </p:sp>
      <p:sp>
        <p:nvSpPr>
          <p:cNvPr id="343051" name="Rectangle 11"/>
          <p:cNvSpPr>
            <a:spLocks noChangeArrowheads="1"/>
          </p:cNvSpPr>
          <p:nvPr/>
        </p:nvSpPr>
        <p:spPr bwMode="auto">
          <a:xfrm>
            <a:off x="6108700" y="1947863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algn="ctr" defTabSz="808038">
              <a:spcBef>
                <a:spcPct val="50000"/>
              </a:spcBef>
              <a:defRPr/>
            </a:pPr>
            <a:r>
              <a:rPr lang="en-GB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</a:t>
            </a:r>
          </a:p>
        </p:txBody>
      </p:sp>
      <p:sp>
        <p:nvSpPr>
          <p:cNvPr id="4711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mtClean="0">
                <a:ea typeface="宋体" charset="-122"/>
              </a:rPr>
              <a:t>BGP Peers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04850" y="5859463"/>
            <a:ext cx="1892300" cy="603250"/>
            <a:chOff x="444" y="3317"/>
            <a:chExt cx="1192" cy="380"/>
          </a:xfrm>
        </p:grpSpPr>
        <p:sp>
          <p:nvSpPr>
            <p:cNvPr id="47138" name="Text Box 15"/>
            <p:cNvSpPr txBox="1">
              <a:spLocks noChangeArrowheads="1"/>
            </p:cNvSpPr>
            <p:nvPr/>
          </p:nvSpPr>
          <p:spPr bwMode="auto">
            <a:xfrm>
              <a:off x="552" y="3317"/>
              <a:ext cx="1003" cy="38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>
                  <a:latin typeface="Arial" charset="0"/>
                  <a:ea typeface="宋体" charset="-122"/>
                </a:rPr>
                <a:t>iBGP TCP/IP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400">
                  <a:latin typeface="Arial" charset="0"/>
                  <a:ea typeface="宋体" charset="-122"/>
                </a:rPr>
                <a:t>Peer Connection</a:t>
              </a:r>
            </a:p>
          </p:txBody>
        </p:sp>
        <p:sp>
          <p:nvSpPr>
            <p:cNvPr id="343056" name="Line 16"/>
            <p:cNvSpPr>
              <a:spLocks noChangeShapeType="1"/>
            </p:cNvSpPr>
            <p:nvPr/>
          </p:nvSpPr>
          <p:spPr bwMode="auto">
            <a:xfrm>
              <a:off x="444" y="3507"/>
              <a:ext cx="1192" cy="0"/>
            </a:xfrm>
            <a:prstGeom prst="line">
              <a:avLst/>
            </a:prstGeom>
            <a:noFill/>
            <a:ln w="38100">
              <a:solidFill>
                <a:srgbClr val="00B17A"/>
              </a:solidFill>
              <a:round/>
              <a:headEnd type="triangle" w="med" len="med"/>
              <a:tailEnd type="triangle" w="med" len="med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43057" name="Freeform 17"/>
          <p:cNvSpPr>
            <a:spLocks/>
          </p:cNvSpPr>
          <p:nvPr/>
        </p:nvSpPr>
        <p:spPr bwMode="auto">
          <a:xfrm rot="5232107">
            <a:off x="6222207" y="2493169"/>
            <a:ext cx="1058862" cy="279400"/>
          </a:xfrm>
          <a:custGeom>
            <a:avLst/>
            <a:gdLst/>
            <a:ahLst/>
            <a:cxnLst>
              <a:cxn ang="0">
                <a:pos x="0" y="258"/>
              </a:cxn>
              <a:cxn ang="0">
                <a:pos x="857" y="1"/>
              </a:cxn>
              <a:cxn ang="0">
                <a:pos x="1730" y="258"/>
              </a:cxn>
            </a:cxnLst>
            <a:rect l="0" t="0" r="r" b="b"/>
            <a:pathLst>
              <a:path w="1730" h="258">
                <a:moveTo>
                  <a:pt x="0" y="258"/>
                </a:moveTo>
                <a:cubicBezTo>
                  <a:pt x="125" y="118"/>
                  <a:pt x="531" y="2"/>
                  <a:pt x="857" y="1"/>
                </a:cubicBezTo>
                <a:cubicBezTo>
                  <a:pt x="1183" y="0"/>
                  <a:pt x="1574" y="110"/>
                  <a:pt x="1730" y="258"/>
                </a:cubicBezTo>
              </a:path>
            </a:pathLst>
          </a:custGeom>
          <a:noFill/>
          <a:ln w="38100" cap="flat" cmpd="sng">
            <a:solidFill>
              <a:srgbClr val="00B17A"/>
            </a:solidFill>
            <a:prstDash val="solid"/>
            <a:round/>
            <a:headEnd type="triangle" w="med" len="med"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43058" name="Freeform 18"/>
          <p:cNvSpPr>
            <a:spLocks/>
          </p:cNvSpPr>
          <p:nvPr/>
        </p:nvSpPr>
        <p:spPr bwMode="auto">
          <a:xfrm rot="16367893" flipH="1">
            <a:off x="2001044" y="2493169"/>
            <a:ext cx="1058862" cy="279400"/>
          </a:xfrm>
          <a:custGeom>
            <a:avLst/>
            <a:gdLst/>
            <a:ahLst/>
            <a:cxnLst>
              <a:cxn ang="0">
                <a:pos x="0" y="258"/>
              </a:cxn>
              <a:cxn ang="0">
                <a:pos x="857" y="1"/>
              </a:cxn>
              <a:cxn ang="0">
                <a:pos x="1730" y="258"/>
              </a:cxn>
            </a:cxnLst>
            <a:rect l="0" t="0" r="r" b="b"/>
            <a:pathLst>
              <a:path w="1730" h="258">
                <a:moveTo>
                  <a:pt x="0" y="258"/>
                </a:moveTo>
                <a:cubicBezTo>
                  <a:pt x="125" y="118"/>
                  <a:pt x="531" y="2"/>
                  <a:pt x="857" y="1"/>
                </a:cubicBezTo>
                <a:cubicBezTo>
                  <a:pt x="1183" y="0"/>
                  <a:pt x="1574" y="110"/>
                  <a:pt x="1730" y="258"/>
                </a:cubicBezTo>
              </a:path>
            </a:pathLst>
          </a:custGeom>
          <a:noFill/>
          <a:ln w="38100" cap="flat" cmpd="sng">
            <a:solidFill>
              <a:srgbClr val="00B17A"/>
            </a:solidFill>
            <a:prstDash val="solid"/>
            <a:round/>
            <a:headEnd type="triangle" w="med" len="med"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43059" name="Text Box 19"/>
          <p:cNvSpPr txBox="1">
            <a:spLocks noChangeArrowheads="1"/>
          </p:cNvSpPr>
          <p:nvPr/>
        </p:nvSpPr>
        <p:spPr bwMode="auto">
          <a:xfrm>
            <a:off x="330200" y="4849813"/>
            <a:ext cx="3735696" cy="7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2" tIns="41050" rIns="82102" bIns="41050">
            <a:spAutoFit/>
          </a:bodyPr>
          <a:lstStyle/>
          <a:p>
            <a:pPr defTabSz="1028700">
              <a:lnSpc>
                <a:spcPct val="95000"/>
              </a:lnSpc>
              <a:spcBef>
                <a:spcPct val="50000"/>
              </a:spcBef>
              <a:buClr>
                <a:schemeClr val="accent2"/>
              </a:buClr>
              <a:buFont typeface="Arial" charset="0"/>
              <a:buNone/>
              <a:defRPr/>
            </a:pPr>
            <a:r>
              <a:rPr lang="en-GB" sz="2400" dirty="0">
                <a:latin typeface="+mn-lt"/>
              </a:rPr>
              <a:t>Peers in the same AS</a:t>
            </a:r>
            <a:br>
              <a:rPr lang="en-GB" sz="2400" dirty="0">
                <a:latin typeface="+mn-lt"/>
              </a:rPr>
            </a:br>
            <a:r>
              <a:rPr lang="en-GB" sz="2400" dirty="0">
                <a:latin typeface="+mn-lt"/>
              </a:rPr>
              <a:t>are called </a:t>
            </a:r>
            <a:r>
              <a:rPr lang="en-GB" sz="2400" dirty="0">
                <a:solidFill>
                  <a:srgbClr val="0070C0"/>
                </a:solidFill>
                <a:latin typeface="+mn-lt"/>
              </a:rPr>
              <a:t>Internal Peers</a:t>
            </a:r>
          </a:p>
        </p:txBody>
      </p:sp>
      <p:sp>
        <p:nvSpPr>
          <p:cNvPr id="47122" name="Rectangle 20"/>
          <p:cNvSpPr>
            <a:spLocks noChangeArrowheads="1"/>
          </p:cNvSpPr>
          <p:nvPr/>
        </p:nvSpPr>
        <p:spPr bwMode="auto">
          <a:xfrm>
            <a:off x="4781550" y="4670425"/>
            <a:ext cx="161448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defTabSz="808038">
              <a:spcBef>
                <a:spcPct val="50000"/>
              </a:spcBef>
            </a:pPr>
            <a:r>
              <a:rPr lang="en-GB" altLang="zh-CN" sz="2700">
                <a:latin typeface="Arial" charset="0"/>
              </a:rPr>
              <a:t>AS 102</a:t>
            </a:r>
          </a:p>
        </p:txBody>
      </p:sp>
      <p:sp>
        <p:nvSpPr>
          <p:cNvPr id="343061" name="Line 21"/>
          <p:cNvSpPr>
            <a:spLocks noChangeShapeType="1"/>
          </p:cNvSpPr>
          <p:nvPr/>
        </p:nvSpPr>
        <p:spPr bwMode="auto">
          <a:xfrm flipH="1">
            <a:off x="5543550" y="3176588"/>
            <a:ext cx="681038" cy="930275"/>
          </a:xfrm>
          <a:prstGeom prst="line">
            <a:avLst/>
          </a:prstGeom>
          <a:noFill/>
          <a:ln w="25399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43062" name="Line 22"/>
          <p:cNvSpPr>
            <a:spLocks noChangeShapeType="1"/>
          </p:cNvSpPr>
          <p:nvPr/>
        </p:nvSpPr>
        <p:spPr bwMode="auto">
          <a:xfrm>
            <a:off x="3094038" y="3216275"/>
            <a:ext cx="2324100" cy="877888"/>
          </a:xfrm>
          <a:prstGeom prst="line">
            <a:avLst/>
          </a:prstGeom>
          <a:noFill/>
          <a:ln w="25399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7125" name="Group 23"/>
          <p:cNvGrpSpPr>
            <a:grpSpLocks/>
          </p:cNvGrpSpPr>
          <p:nvPr/>
        </p:nvGrpSpPr>
        <p:grpSpPr bwMode="auto">
          <a:xfrm>
            <a:off x="5108575" y="3898900"/>
            <a:ext cx="871538" cy="550863"/>
            <a:chOff x="3218" y="2456"/>
            <a:chExt cx="549" cy="347"/>
          </a:xfrm>
        </p:grpSpPr>
        <p:pic>
          <p:nvPicPr>
            <p:cNvPr id="47136" name="Picture 24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18" y="2456"/>
              <a:ext cx="549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3065" name="Rectangle 25"/>
            <p:cNvSpPr>
              <a:spLocks noChangeArrowheads="1"/>
            </p:cNvSpPr>
            <p:nvPr/>
          </p:nvSpPr>
          <p:spPr bwMode="auto">
            <a:xfrm>
              <a:off x="3438" y="2611"/>
              <a:ext cx="1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 algn="ctr" defTabSz="808038">
                <a:spcBef>
                  <a:spcPct val="50000"/>
                </a:spcBef>
                <a:defRPr/>
              </a:pPr>
              <a:r>
                <a:rPr lang="en-GB" sz="20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E</a:t>
              </a:r>
            </a:p>
          </p:txBody>
        </p:sp>
      </p:grpSp>
      <p:grpSp>
        <p:nvGrpSpPr>
          <p:cNvPr id="47126" name="Group 26"/>
          <p:cNvGrpSpPr>
            <a:grpSpLocks/>
          </p:cNvGrpSpPr>
          <p:nvPr/>
        </p:nvGrpSpPr>
        <p:grpSpPr bwMode="auto">
          <a:xfrm>
            <a:off x="2678113" y="2982913"/>
            <a:ext cx="871537" cy="531812"/>
            <a:chOff x="1687" y="1879"/>
            <a:chExt cx="549" cy="335"/>
          </a:xfrm>
        </p:grpSpPr>
        <p:pic>
          <p:nvPicPr>
            <p:cNvPr id="47134" name="Picture 27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87" y="1879"/>
              <a:ext cx="549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3068" name="Rectangle 28"/>
            <p:cNvSpPr>
              <a:spLocks noChangeArrowheads="1"/>
            </p:cNvSpPr>
            <p:nvPr/>
          </p:nvSpPr>
          <p:spPr bwMode="auto">
            <a:xfrm>
              <a:off x="1903" y="2022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 algn="ctr" defTabSz="808038">
                <a:spcBef>
                  <a:spcPct val="50000"/>
                </a:spcBef>
                <a:defRPr/>
              </a:pPr>
              <a:r>
                <a:rPr lang="en-GB" sz="20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B</a:t>
              </a:r>
            </a:p>
          </p:txBody>
        </p:sp>
      </p:grpSp>
      <p:grpSp>
        <p:nvGrpSpPr>
          <p:cNvPr id="47127" name="Group 29"/>
          <p:cNvGrpSpPr>
            <a:grpSpLocks/>
          </p:cNvGrpSpPr>
          <p:nvPr/>
        </p:nvGrpSpPr>
        <p:grpSpPr bwMode="auto">
          <a:xfrm>
            <a:off x="5765800" y="2982913"/>
            <a:ext cx="871538" cy="531812"/>
            <a:chOff x="3632" y="1879"/>
            <a:chExt cx="549" cy="335"/>
          </a:xfrm>
        </p:grpSpPr>
        <p:pic>
          <p:nvPicPr>
            <p:cNvPr id="47132" name="Picture 30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32" y="1879"/>
              <a:ext cx="549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3071" name="Rectangle 31"/>
            <p:cNvSpPr>
              <a:spLocks noChangeArrowheads="1"/>
            </p:cNvSpPr>
            <p:nvPr/>
          </p:nvSpPr>
          <p:spPr bwMode="auto">
            <a:xfrm>
              <a:off x="3848" y="2022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 algn="ctr" defTabSz="808038">
                <a:spcBef>
                  <a:spcPct val="50000"/>
                </a:spcBef>
                <a:defRPr/>
              </a:pPr>
              <a:r>
                <a:rPr lang="en-GB" sz="20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</a:t>
              </a:r>
            </a:p>
          </p:txBody>
        </p:sp>
      </p:grpSp>
      <p:sp>
        <p:nvSpPr>
          <p:cNvPr id="343072" name="Text Box 32"/>
          <p:cNvSpPr txBox="1">
            <a:spLocks noChangeArrowheads="1"/>
          </p:cNvSpPr>
          <p:nvPr/>
        </p:nvSpPr>
        <p:spPr bwMode="auto">
          <a:xfrm>
            <a:off x="3025552" y="5998647"/>
            <a:ext cx="472122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 charset="0"/>
                <a:ea typeface="宋体" charset="-122"/>
              </a:rPr>
              <a:t>Note: </a:t>
            </a:r>
            <a:r>
              <a:rPr lang="en-US" altLang="zh-CN" sz="1400" dirty="0" err="1">
                <a:latin typeface="Arial" charset="0"/>
                <a:ea typeface="宋体" charset="-122"/>
              </a:rPr>
              <a:t>iBGP</a:t>
            </a:r>
            <a:r>
              <a:rPr lang="en-US" altLang="zh-CN" sz="1400" dirty="0">
                <a:latin typeface="Arial" charset="0"/>
                <a:ea typeface="宋体" charset="-122"/>
              </a:rPr>
              <a:t> Peers don’t have to be directly connected.</a:t>
            </a:r>
          </a:p>
        </p:txBody>
      </p:sp>
      <p:sp>
        <p:nvSpPr>
          <p:cNvPr id="47129" name="Text Box 33"/>
          <p:cNvSpPr txBox="1">
            <a:spLocks noChangeArrowheads="1"/>
          </p:cNvSpPr>
          <p:nvPr/>
        </p:nvSpPr>
        <p:spPr bwMode="auto">
          <a:xfrm>
            <a:off x="714375" y="2924175"/>
            <a:ext cx="13652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>
                <a:latin typeface="Arial" charset="0"/>
                <a:ea typeface="宋体" charset="-122"/>
              </a:rPr>
              <a:t>220.220.8.0/24</a:t>
            </a:r>
          </a:p>
        </p:txBody>
      </p:sp>
      <p:sp>
        <p:nvSpPr>
          <p:cNvPr id="47130" name="Text Box 34"/>
          <p:cNvSpPr txBox="1">
            <a:spLocks noChangeArrowheads="1"/>
          </p:cNvSpPr>
          <p:nvPr/>
        </p:nvSpPr>
        <p:spPr bwMode="auto">
          <a:xfrm>
            <a:off x="6905625" y="2900363"/>
            <a:ext cx="146367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>
                <a:latin typeface="Arial" charset="0"/>
                <a:ea typeface="宋体" charset="-122"/>
              </a:rPr>
              <a:t>220.220.16.0/24</a:t>
            </a:r>
          </a:p>
        </p:txBody>
      </p:sp>
      <p:sp>
        <p:nvSpPr>
          <p:cNvPr id="47131" name="Text Box 35"/>
          <p:cNvSpPr txBox="1">
            <a:spLocks noChangeArrowheads="1"/>
          </p:cNvSpPr>
          <p:nvPr/>
        </p:nvSpPr>
        <p:spPr bwMode="auto">
          <a:xfrm>
            <a:off x="5086350" y="5164138"/>
            <a:ext cx="146367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>
                <a:latin typeface="Arial" charset="0"/>
                <a:ea typeface="宋体" charset="-122"/>
              </a:rPr>
              <a:t>220.220.32.0/24</a:t>
            </a:r>
          </a:p>
        </p:txBody>
      </p:sp>
      <p:sp>
        <p:nvSpPr>
          <p:cNvPr id="3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noFill/>
        </p:spPr>
        <p:txBody>
          <a:bodyPr/>
          <a:lstStyle/>
          <a:p>
            <a:r>
              <a:rPr lang="en-US" altLang="ko-KR" dirty="0" smtClean="0"/>
              <a:t>External Routing</a:t>
            </a:r>
            <a:endParaRPr lang="en-US" altLang="ko-KR" dirty="0" smtClean="0">
              <a:latin typeface="Times New Roman"/>
            </a:endParaRPr>
          </a:p>
        </p:txBody>
      </p:sp>
      <p:sp>
        <p:nvSpPr>
          <p:cNvPr id="3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noFill/>
        </p:spPr>
        <p:txBody>
          <a:bodyPr/>
          <a:lstStyle/>
          <a:p>
            <a:r>
              <a:rPr lang="en-US" altLang="ko-KR" dirty="0" smtClean="0"/>
              <a:t>7-</a:t>
            </a:r>
            <a:fld id="{E3BD890E-5C41-4A19-8331-747A911F7CF4}" type="slidenum">
              <a:rPr lang="en-US" altLang="ko-KR" smtClean="0"/>
              <a:pPr/>
              <a:t>45</a:t>
            </a:fld>
            <a:endParaRPr lang="en-US" altLang="ko-KR" dirty="0" smtClean="0"/>
          </a:p>
        </p:txBody>
      </p:sp>
      <p:sp>
        <p:nvSpPr>
          <p:cNvPr id="38" name="Text Box 16"/>
          <p:cNvSpPr txBox="1">
            <a:spLocks noChangeArrowheads="1"/>
          </p:cNvSpPr>
          <p:nvPr/>
        </p:nvSpPr>
        <p:spPr bwMode="auto">
          <a:xfrm>
            <a:off x="379413" y="4008438"/>
            <a:ext cx="245427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2" tIns="41050" rIns="82102" bIns="41050">
            <a:spAutoFit/>
          </a:bodyPr>
          <a:lstStyle/>
          <a:p>
            <a:pPr defTabSz="1028700">
              <a:lnSpc>
                <a:spcPct val="95000"/>
              </a:lnSpc>
              <a:spcBef>
                <a:spcPct val="50000"/>
              </a:spcBef>
              <a:buClr>
                <a:schemeClr val="accent2"/>
              </a:buClr>
              <a:buFont typeface="Arial" charset="0"/>
              <a:buNone/>
              <a:defRPr/>
            </a:pPr>
            <a:r>
              <a:rPr lang="en-GB" sz="2400" dirty="0">
                <a:latin typeface="+mn-lt"/>
              </a:rPr>
              <a:t>BGP speakers </a:t>
            </a:r>
            <a:br>
              <a:rPr lang="en-GB" sz="2400" dirty="0">
                <a:latin typeface="+mn-lt"/>
              </a:rPr>
            </a:br>
            <a:r>
              <a:rPr lang="en-GB" sz="2400" dirty="0">
                <a:latin typeface="+mn-lt"/>
              </a:rPr>
              <a:t>are called </a:t>
            </a:r>
            <a:r>
              <a:rPr lang="en-GB" sz="2400" dirty="0">
                <a:solidFill>
                  <a:srgbClr val="0070C0"/>
                </a:solidFill>
                <a:latin typeface="+mn-lt"/>
              </a:rPr>
              <a:t>peers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3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3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3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3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59" grpId="0" autoUpdateAnimBg="0"/>
      <p:bldP spid="343072" grpId="0" autoUpdateAnimBg="0"/>
      <p:bldP spid="38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0675" y="1674813"/>
            <a:ext cx="3095625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988" y="1731963"/>
            <a:ext cx="3095625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2" name="Picture 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8438" y="3975100"/>
            <a:ext cx="3097212" cy="187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923925" y="2454275"/>
            <a:ext cx="133508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defTabSz="808038">
              <a:spcBef>
                <a:spcPct val="50000"/>
              </a:spcBef>
            </a:pPr>
            <a:r>
              <a:rPr lang="en-GB" altLang="zh-CN" sz="2700">
                <a:latin typeface="Arial" charset="0"/>
              </a:rPr>
              <a:t>AS 100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6946900" y="2443163"/>
            <a:ext cx="133667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defTabSz="808038">
              <a:spcBef>
                <a:spcPct val="50000"/>
              </a:spcBef>
            </a:pPr>
            <a:r>
              <a:rPr lang="en-GB" altLang="zh-CN" sz="2700">
                <a:latin typeface="Arial" charset="0"/>
              </a:rPr>
              <a:t>AS 101</a:t>
            </a:r>
          </a:p>
        </p:txBody>
      </p:sp>
      <p:sp>
        <p:nvSpPr>
          <p:cNvPr id="345095" name="Line 7"/>
          <p:cNvSpPr>
            <a:spLocks noChangeShapeType="1"/>
          </p:cNvSpPr>
          <p:nvPr/>
        </p:nvSpPr>
        <p:spPr bwMode="auto">
          <a:xfrm>
            <a:off x="3432175" y="1957388"/>
            <a:ext cx="2479675" cy="0"/>
          </a:xfrm>
          <a:prstGeom prst="line">
            <a:avLst/>
          </a:prstGeom>
          <a:noFill/>
          <a:ln w="25399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48136" name="Picture 8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65800" y="1704975"/>
            <a:ext cx="871538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7" name="Picture 9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78113" y="1704975"/>
            <a:ext cx="871537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5098" name="Rectangle 10"/>
          <p:cNvSpPr>
            <a:spLocks noChangeArrowheads="1"/>
          </p:cNvSpPr>
          <p:nvPr/>
        </p:nvSpPr>
        <p:spPr bwMode="auto">
          <a:xfrm>
            <a:off x="3021013" y="1947863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algn="ctr" defTabSz="808038">
              <a:spcBef>
                <a:spcPct val="50000"/>
              </a:spcBef>
              <a:defRPr/>
            </a:pPr>
            <a:r>
              <a:rPr lang="en-GB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</a:t>
            </a:r>
          </a:p>
        </p:txBody>
      </p:sp>
      <p:sp>
        <p:nvSpPr>
          <p:cNvPr id="345099" name="Rectangle 11"/>
          <p:cNvSpPr>
            <a:spLocks noChangeArrowheads="1"/>
          </p:cNvSpPr>
          <p:nvPr/>
        </p:nvSpPr>
        <p:spPr bwMode="auto">
          <a:xfrm>
            <a:off x="6108700" y="1947863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algn="ctr" defTabSz="808038">
              <a:spcBef>
                <a:spcPct val="50000"/>
              </a:spcBef>
              <a:defRPr/>
            </a:pPr>
            <a:r>
              <a:rPr lang="en-GB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</a:t>
            </a:r>
          </a:p>
        </p:txBody>
      </p:sp>
      <p:sp>
        <p:nvSpPr>
          <p:cNvPr id="4814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mtClean="0">
                <a:ea typeface="宋体" charset="-122"/>
              </a:rPr>
              <a:t>BGP Peers</a:t>
            </a:r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4781550" y="4670425"/>
            <a:ext cx="161448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defTabSz="808038">
              <a:spcBef>
                <a:spcPct val="50000"/>
              </a:spcBef>
            </a:pPr>
            <a:r>
              <a:rPr lang="en-GB" altLang="zh-CN" sz="2700">
                <a:latin typeface="Arial" charset="0"/>
              </a:rPr>
              <a:t>AS 102</a:t>
            </a:r>
          </a:p>
        </p:txBody>
      </p:sp>
      <p:sp>
        <p:nvSpPr>
          <p:cNvPr id="345102" name="Line 14"/>
          <p:cNvSpPr>
            <a:spLocks noChangeShapeType="1"/>
          </p:cNvSpPr>
          <p:nvPr/>
        </p:nvSpPr>
        <p:spPr bwMode="auto">
          <a:xfrm flipH="1">
            <a:off x="5543550" y="3176588"/>
            <a:ext cx="681038" cy="930275"/>
          </a:xfrm>
          <a:prstGeom prst="line">
            <a:avLst/>
          </a:prstGeom>
          <a:noFill/>
          <a:ln w="25399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8143" name="Group 15"/>
          <p:cNvGrpSpPr>
            <a:grpSpLocks/>
          </p:cNvGrpSpPr>
          <p:nvPr/>
        </p:nvGrpSpPr>
        <p:grpSpPr bwMode="auto">
          <a:xfrm>
            <a:off x="5765800" y="2982913"/>
            <a:ext cx="871538" cy="531812"/>
            <a:chOff x="3632" y="1879"/>
            <a:chExt cx="549" cy="335"/>
          </a:xfrm>
        </p:grpSpPr>
        <p:pic>
          <p:nvPicPr>
            <p:cNvPr id="48164" name="Picture 16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32" y="1879"/>
              <a:ext cx="549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5105" name="Rectangle 17"/>
            <p:cNvSpPr>
              <a:spLocks noChangeArrowheads="1"/>
            </p:cNvSpPr>
            <p:nvPr/>
          </p:nvSpPr>
          <p:spPr bwMode="auto">
            <a:xfrm>
              <a:off x="3848" y="2022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 algn="ctr" defTabSz="808038">
                <a:spcBef>
                  <a:spcPct val="50000"/>
                </a:spcBef>
                <a:defRPr/>
              </a:pPr>
              <a:r>
                <a:rPr lang="en-GB" sz="20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</a:t>
              </a:r>
            </a:p>
          </p:txBody>
        </p:sp>
      </p:grpSp>
      <p:sp>
        <p:nvSpPr>
          <p:cNvPr id="48144" name="Text Box 18"/>
          <p:cNvSpPr txBox="1">
            <a:spLocks noChangeArrowheads="1"/>
          </p:cNvSpPr>
          <p:nvPr/>
        </p:nvSpPr>
        <p:spPr bwMode="auto">
          <a:xfrm>
            <a:off x="714375" y="2924175"/>
            <a:ext cx="13652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>
                <a:latin typeface="Arial" charset="0"/>
                <a:ea typeface="宋体" charset="-122"/>
              </a:rPr>
              <a:t>220.220.8.0/24</a:t>
            </a:r>
          </a:p>
        </p:txBody>
      </p:sp>
      <p:sp>
        <p:nvSpPr>
          <p:cNvPr id="48145" name="Text Box 19"/>
          <p:cNvSpPr txBox="1">
            <a:spLocks noChangeArrowheads="1"/>
          </p:cNvSpPr>
          <p:nvPr/>
        </p:nvSpPr>
        <p:spPr bwMode="auto">
          <a:xfrm>
            <a:off x="6905625" y="2900363"/>
            <a:ext cx="146367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>
                <a:latin typeface="Arial" charset="0"/>
                <a:ea typeface="宋体" charset="-122"/>
              </a:rPr>
              <a:t>220.220.16.0/24</a:t>
            </a:r>
          </a:p>
        </p:txBody>
      </p:sp>
      <p:sp>
        <p:nvSpPr>
          <p:cNvPr id="48146" name="Text Box 20"/>
          <p:cNvSpPr txBox="1">
            <a:spLocks noChangeArrowheads="1"/>
          </p:cNvSpPr>
          <p:nvPr/>
        </p:nvSpPr>
        <p:spPr bwMode="auto">
          <a:xfrm>
            <a:off x="5086350" y="5164138"/>
            <a:ext cx="146367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>
                <a:latin typeface="Arial" charset="0"/>
                <a:ea typeface="宋体" charset="-122"/>
              </a:rPr>
              <a:t>220.220.32.0/24</a:t>
            </a:r>
          </a:p>
        </p:txBody>
      </p:sp>
      <p:sp>
        <p:nvSpPr>
          <p:cNvPr id="345109" name="Line 21"/>
          <p:cNvSpPr>
            <a:spLocks noChangeShapeType="1"/>
          </p:cNvSpPr>
          <p:nvPr/>
        </p:nvSpPr>
        <p:spPr bwMode="auto">
          <a:xfrm>
            <a:off x="3094038" y="3216275"/>
            <a:ext cx="2324100" cy="877888"/>
          </a:xfrm>
          <a:prstGeom prst="line">
            <a:avLst/>
          </a:prstGeom>
          <a:noFill/>
          <a:ln w="25399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8148" name="Group 22"/>
          <p:cNvGrpSpPr>
            <a:grpSpLocks/>
          </p:cNvGrpSpPr>
          <p:nvPr/>
        </p:nvGrpSpPr>
        <p:grpSpPr bwMode="auto">
          <a:xfrm>
            <a:off x="5108575" y="3898900"/>
            <a:ext cx="871538" cy="550863"/>
            <a:chOff x="3218" y="2456"/>
            <a:chExt cx="549" cy="347"/>
          </a:xfrm>
        </p:grpSpPr>
        <p:pic>
          <p:nvPicPr>
            <p:cNvPr id="48162" name="Picture 23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18" y="2456"/>
              <a:ext cx="549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5112" name="Rectangle 24"/>
            <p:cNvSpPr>
              <a:spLocks noChangeArrowheads="1"/>
            </p:cNvSpPr>
            <p:nvPr/>
          </p:nvSpPr>
          <p:spPr bwMode="auto">
            <a:xfrm>
              <a:off x="3438" y="2611"/>
              <a:ext cx="1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 algn="ctr" defTabSz="808038">
                <a:spcBef>
                  <a:spcPct val="50000"/>
                </a:spcBef>
                <a:defRPr/>
              </a:pPr>
              <a:r>
                <a:rPr lang="en-GB" sz="20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E</a:t>
              </a:r>
            </a:p>
          </p:txBody>
        </p:sp>
      </p:grpSp>
      <p:grpSp>
        <p:nvGrpSpPr>
          <p:cNvPr id="48149" name="Group 25"/>
          <p:cNvGrpSpPr>
            <a:grpSpLocks/>
          </p:cNvGrpSpPr>
          <p:nvPr/>
        </p:nvGrpSpPr>
        <p:grpSpPr bwMode="auto">
          <a:xfrm>
            <a:off x="2678113" y="2982913"/>
            <a:ext cx="871537" cy="531812"/>
            <a:chOff x="1687" y="1879"/>
            <a:chExt cx="549" cy="335"/>
          </a:xfrm>
        </p:grpSpPr>
        <p:pic>
          <p:nvPicPr>
            <p:cNvPr id="48160" name="Picture 26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87" y="1879"/>
              <a:ext cx="549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5115" name="Rectangle 27"/>
            <p:cNvSpPr>
              <a:spLocks noChangeArrowheads="1"/>
            </p:cNvSpPr>
            <p:nvPr/>
          </p:nvSpPr>
          <p:spPr bwMode="auto">
            <a:xfrm>
              <a:off x="1903" y="2022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 algn="ctr" defTabSz="808038">
                <a:spcBef>
                  <a:spcPct val="50000"/>
                </a:spcBef>
                <a:defRPr/>
              </a:pPr>
              <a:r>
                <a:rPr lang="en-GB" sz="20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B</a:t>
              </a:r>
            </a:p>
          </p:txBody>
        </p:sp>
      </p:grpSp>
      <p:sp>
        <p:nvSpPr>
          <p:cNvPr id="345116" name="Text Box 28"/>
          <p:cNvSpPr txBox="1">
            <a:spLocks noChangeArrowheads="1"/>
          </p:cNvSpPr>
          <p:nvPr/>
        </p:nvSpPr>
        <p:spPr bwMode="auto">
          <a:xfrm>
            <a:off x="282575" y="3994150"/>
            <a:ext cx="3754438" cy="125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02" tIns="41050" rIns="82102" bIns="41050">
            <a:spAutoFit/>
          </a:bodyPr>
          <a:lstStyle/>
          <a:p>
            <a:pPr defTabSz="1028700">
              <a:lnSpc>
                <a:spcPct val="95000"/>
              </a:lnSpc>
              <a:spcBef>
                <a:spcPct val="50000"/>
              </a:spcBef>
              <a:buClr>
                <a:schemeClr val="accent2"/>
              </a:buClr>
              <a:buFont typeface="Arial" charset="0"/>
              <a:buNone/>
              <a:defRPr/>
            </a:pPr>
            <a:r>
              <a:rPr lang="en-GB" sz="2000" dirty="0">
                <a:latin typeface="+mn-lt"/>
              </a:rPr>
              <a:t>BGP Peers exchange </a:t>
            </a:r>
            <a:br>
              <a:rPr lang="en-GB" sz="2000" dirty="0">
                <a:latin typeface="+mn-lt"/>
              </a:rPr>
            </a:br>
            <a:r>
              <a:rPr lang="en-GB" sz="2000" dirty="0">
                <a:latin typeface="+mn-lt"/>
              </a:rPr>
              <a:t>Update messages containing Network Layer </a:t>
            </a:r>
            <a:r>
              <a:rPr lang="en-GB" sz="2000" dirty="0" err="1">
                <a:latin typeface="+mn-lt"/>
              </a:rPr>
              <a:t>Reachability</a:t>
            </a:r>
            <a:r>
              <a:rPr lang="en-GB" sz="2000" dirty="0">
                <a:latin typeface="+mn-lt"/>
              </a:rPr>
              <a:t>   Information (NLRI)</a:t>
            </a:r>
          </a:p>
        </p:txBody>
      </p:sp>
      <p:sp>
        <p:nvSpPr>
          <p:cNvPr id="345117" name="Line 29"/>
          <p:cNvSpPr>
            <a:spLocks noChangeShapeType="1"/>
          </p:cNvSpPr>
          <p:nvPr/>
        </p:nvSpPr>
        <p:spPr bwMode="auto">
          <a:xfrm flipV="1">
            <a:off x="5913438" y="3487738"/>
            <a:ext cx="296862" cy="446087"/>
          </a:xfrm>
          <a:prstGeom prst="line">
            <a:avLst/>
          </a:prstGeom>
          <a:noFill/>
          <a:ln w="38100">
            <a:solidFill>
              <a:srgbClr val="F35B1B"/>
            </a:solidFill>
            <a:round/>
            <a:headEnd type="none" w="sm" len="sm"/>
            <a:tailEnd type="triangle" w="med" len="med"/>
          </a:ln>
          <a:effectLst>
            <a:outerShdw dist="28398" dir="3806097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45118" name="Line 30"/>
          <p:cNvSpPr>
            <a:spLocks noChangeShapeType="1"/>
          </p:cNvSpPr>
          <p:nvPr/>
        </p:nvSpPr>
        <p:spPr bwMode="auto">
          <a:xfrm flipH="1">
            <a:off x="3822700" y="1781175"/>
            <a:ext cx="1806575" cy="0"/>
          </a:xfrm>
          <a:prstGeom prst="line">
            <a:avLst/>
          </a:prstGeom>
          <a:noFill/>
          <a:ln w="38100">
            <a:solidFill>
              <a:srgbClr val="F35B1B"/>
            </a:solidFill>
            <a:round/>
            <a:headEnd type="none" w="sm" len="sm"/>
            <a:tailEnd type="triangle" w="med" len="med"/>
          </a:ln>
          <a:effectLst>
            <a:outerShdw dist="28398" dir="3806097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45119" name="Line 31"/>
          <p:cNvSpPr>
            <a:spLocks noChangeShapeType="1"/>
          </p:cNvSpPr>
          <p:nvPr/>
        </p:nvSpPr>
        <p:spPr bwMode="auto">
          <a:xfrm rot="10716359" flipV="1">
            <a:off x="5492750" y="3424238"/>
            <a:ext cx="296863" cy="446087"/>
          </a:xfrm>
          <a:prstGeom prst="line">
            <a:avLst/>
          </a:prstGeom>
          <a:noFill/>
          <a:ln w="38100">
            <a:solidFill>
              <a:srgbClr val="F35B1B"/>
            </a:solidFill>
            <a:round/>
            <a:headEnd type="none" w="sm" len="sm"/>
            <a:tailEnd type="triangle" w="med" len="med"/>
          </a:ln>
          <a:effectLst>
            <a:outerShdw dist="28398" dir="3806097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45120" name="Line 32"/>
          <p:cNvSpPr>
            <a:spLocks noChangeShapeType="1"/>
          </p:cNvSpPr>
          <p:nvPr/>
        </p:nvSpPr>
        <p:spPr bwMode="auto">
          <a:xfrm>
            <a:off x="3822700" y="2090738"/>
            <a:ext cx="1806575" cy="0"/>
          </a:xfrm>
          <a:prstGeom prst="line">
            <a:avLst/>
          </a:prstGeom>
          <a:noFill/>
          <a:ln w="38100">
            <a:solidFill>
              <a:srgbClr val="F35B1B"/>
            </a:solidFill>
            <a:round/>
            <a:headEnd type="none" w="sm" len="sm"/>
            <a:tailEnd type="triangle" w="med" len="med"/>
          </a:ln>
          <a:effectLst>
            <a:outerShdw dist="28398" dir="3806097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45121" name="Line 33"/>
          <p:cNvSpPr>
            <a:spLocks noChangeShapeType="1"/>
          </p:cNvSpPr>
          <p:nvPr/>
        </p:nvSpPr>
        <p:spPr bwMode="auto">
          <a:xfrm>
            <a:off x="3662363" y="3240088"/>
            <a:ext cx="1546225" cy="606425"/>
          </a:xfrm>
          <a:prstGeom prst="line">
            <a:avLst/>
          </a:prstGeom>
          <a:noFill/>
          <a:ln w="38100">
            <a:solidFill>
              <a:srgbClr val="F35B1B"/>
            </a:solidFill>
            <a:round/>
            <a:headEnd type="none" w="sm" len="sm"/>
            <a:tailEnd type="triangle" w="med" len="med"/>
          </a:ln>
          <a:effectLst>
            <a:outerShdw dist="28398" dir="3806097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45122" name="Line 34"/>
          <p:cNvSpPr>
            <a:spLocks noChangeShapeType="1"/>
          </p:cNvSpPr>
          <p:nvPr/>
        </p:nvSpPr>
        <p:spPr bwMode="auto">
          <a:xfrm rot="10773103">
            <a:off x="3463925" y="3522663"/>
            <a:ext cx="1520825" cy="619125"/>
          </a:xfrm>
          <a:prstGeom prst="line">
            <a:avLst/>
          </a:prstGeom>
          <a:noFill/>
          <a:ln w="38100">
            <a:solidFill>
              <a:srgbClr val="F35B1B"/>
            </a:solidFill>
            <a:round/>
            <a:headEnd type="none" w="sm" len="sm"/>
            <a:tailEnd type="triangle" w="med" len="med"/>
          </a:ln>
          <a:effectLst>
            <a:outerShdw dist="28398" dir="3806097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1062038" y="5859463"/>
            <a:ext cx="1363662" cy="603250"/>
            <a:chOff x="669" y="3691"/>
            <a:chExt cx="859" cy="380"/>
          </a:xfrm>
        </p:grpSpPr>
        <p:sp>
          <p:nvSpPr>
            <p:cNvPr id="48158" name="Text Box 36"/>
            <p:cNvSpPr txBox="1">
              <a:spLocks noChangeArrowheads="1"/>
            </p:cNvSpPr>
            <p:nvPr/>
          </p:nvSpPr>
          <p:spPr bwMode="auto">
            <a:xfrm>
              <a:off x="669" y="3691"/>
              <a:ext cx="768" cy="38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>
                  <a:latin typeface="Arial" charset="0"/>
                  <a:ea typeface="宋体" charset="-122"/>
                </a:rPr>
                <a:t>BGP Update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400">
                  <a:latin typeface="Arial" charset="0"/>
                  <a:ea typeface="宋体" charset="-122"/>
                </a:rPr>
                <a:t>Messages</a:t>
              </a:r>
            </a:p>
          </p:txBody>
        </p:sp>
        <p:sp>
          <p:nvSpPr>
            <p:cNvPr id="345125" name="Line 37"/>
            <p:cNvSpPr>
              <a:spLocks noChangeShapeType="1"/>
            </p:cNvSpPr>
            <p:nvPr/>
          </p:nvSpPr>
          <p:spPr bwMode="auto">
            <a:xfrm>
              <a:off x="701" y="3881"/>
              <a:ext cx="827" cy="0"/>
            </a:xfrm>
            <a:prstGeom prst="line">
              <a:avLst/>
            </a:prstGeom>
            <a:noFill/>
            <a:ln w="38100">
              <a:solidFill>
                <a:srgbClr val="F35B1B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noFill/>
        </p:spPr>
        <p:txBody>
          <a:bodyPr/>
          <a:lstStyle/>
          <a:p>
            <a:r>
              <a:rPr lang="en-US" altLang="ko-KR" dirty="0" smtClean="0"/>
              <a:t>External Routing</a:t>
            </a:r>
            <a:endParaRPr lang="en-US" altLang="ko-KR" dirty="0" smtClean="0">
              <a:latin typeface="Times New Roman"/>
            </a:endParaRPr>
          </a:p>
        </p:txBody>
      </p:sp>
      <p:sp>
        <p:nvSpPr>
          <p:cNvPr id="4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noFill/>
        </p:spPr>
        <p:txBody>
          <a:bodyPr/>
          <a:lstStyle/>
          <a:p>
            <a:r>
              <a:rPr lang="en-US" altLang="ko-KR" dirty="0" smtClean="0"/>
              <a:t>7-</a:t>
            </a:r>
            <a:fld id="{E3BD890E-5C41-4A19-8331-747A911F7CF4}" type="slidenum">
              <a:rPr lang="en-US" altLang="ko-KR" smtClean="0"/>
              <a:pPr/>
              <a:t>46</a:t>
            </a:fld>
            <a:endParaRPr lang="en-US" altLang="ko-KR" dirty="0" smtClean="0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4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4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4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4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116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102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488" y="1001713"/>
            <a:ext cx="3497262" cy="2117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9155" name="Picture 102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1938" y="1001713"/>
            <a:ext cx="3497262" cy="2117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9156" name="Rectangle 1028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754063"/>
          </a:xfrm>
        </p:spPr>
        <p:txBody>
          <a:bodyPr/>
          <a:lstStyle/>
          <a:p>
            <a:r>
              <a:rPr lang="en-GB" altLang="zh-CN" smtClean="0">
                <a:ea typeface="宋体" charset="-122"/>
              </a:rPr>
              <a:t>Configuring BGP Peers</a:t>
            </a:r>
            <a:endParaRPr lang="en-US" altLang="zh-CN" smtClean="0">
              <a:ea typeface="宋体" charset="-122"/>
            </a:endParaRPr>
          </a:p>
        </p:txBody>
      </p:sp>
      <p:grpSp>
        <p:nvGrpSpPr>
          <p:cNvPr id="2" name="Group 1029"/>
          <p:cNvGrpSpPr>
            <a:grpSpLocks/>
          </p:cNvGrpSpPr>
          <p:nvPr/>
        </p:nvGrpSpPr>
        <p:grpSpPr bwMode="auto">
          <a:xfrm>
            <a:off x="490538" y="2111375"/>
            <a:ext cx="3787775" cy="2701925"/>
            <a:chOff x="309" y="1330"/>
            <a:chExt cx="2386" cy="1702"/>
          </a:xfrm>
        </p:grpSpPr>
        <p:sp>
          <p:nvSpPr>
            <p:cNvPr id="49192" name="Freeform 1030"/>
            <p:cNvSpPr>
              <a:spLocks/>
            </p:cNvSpPr>
            <p:nvPr/>
          </p:nvSpPr>
          <p:spPr bwMode="auto">
            <a:xfrm>
              <a:off x="312" y="1330"/>
              <a:ext cx="2376" cy="952"/>
            </a:xfrm>
            <a:custGeom>
              <a:avLst/>
              <a:gdLst>
                <a:gd name="T0" fmla="*/ 1870 w 2376"/>
                <a:gd name="T1" fmla="*/ 0 h 952"/>
                <a:gd name="T2" fmla="*/ 1488 w 2376"/>
                <a:gd name="T3" fmla="*/ 600 h 952"/>
                <a:gd name="T4" fmla="*/ 0 w 2376"/>
                <a:gd name="T5" fmla="*/ 948 h 952"/>
                <a:gd name="T6" fmla="*/ 2376 w 2376"/>
                <a:gd name="T7" fmla="*/ 952 h 952"/>
                <a:gd name="T8" fmla="*/ 1808 w 2376"/>
                <a:gd name="T9" fmla="*/ 639 h 952"/>
                <a:gd name="T10" fmla="*/ 1870 w 2376"/>
                <a:gd name="T11" fmla="*/ 0 h 9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76"/>
                <a:gd name="T19" fmla="*/ 0 h 952"/>
                <a:gd name="T20" fmla="*/ 2376 w 2376"/>
                <a:gd name="T21" fmla="*/ 952 h 9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76" h="952">
                  <a:moveTo>
                    <a:pt x="1870" y="0"/>
                  </a:moveTo>
                  <a:lnTo>
                    <a:pt x="1488" y="600"/>
                  </a:lnTo>
                  <a:lnTo>
                    <a:pt x="0" y="948"/>
                  </a:lnTo>
                  <a:lnTo>
                    <a:pt x="2376" y="952"/>
                  </a:lnTo>
                  <a:lnTo>
                    <a:pt x="1808" y="639"/>
                  </a:lnTo>
                  <a:lnTo>
                    <a:pt x="1870" y="0"/>
                  </a:lnTo>
                  <a:close/>
                </a:path>
              </a:pathLst>
            </a:custGeom>
            <a:solidFill>
              <a:schemeClr val="fol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7143" name="Text Box 1031"/>
            <p:cNvSpPr txBox="1">
              <a:spLocks noChangeArrowheads="1"/>
            </p:cNvSpPr>
            <p:nvPr/>
          </p:nvSpPr>
          <p:spPr bwMode="auto">
            <a:xfrm>
              <a:off x="309" y="2276"/>
              <a:ext cx="2386" cy="756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shade val="87059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200" dirty="0">
                  <a:latin typeface="Courier New" pitchFamily="49" charset="0"/>
                  <a:ea typeface="宋体" charset="-122"/>
                </a:rPr>
                <a:t>interface Serial 0</a:t>
              </a:r>
            </a:p>
            <a:p>
              <a:pPr>
                <a:defRPr/>
              </a:pPr>
              <a:r>
                <a:rPr lang="en-US" altLang="zh-CN" sz="1200" dirty="0" err="1">
                  <a:latin typeface="Courier New" pitchFamily="49" charset="0"/>
                  <a:ea typeface="宋体" charset="-122"/>
                </a:rPr>
                <a:t>ip</a:t>
              </a:r>
              <a:r>
                <a:rPr lang="en-US" altLang="zh-CN" sz="1200" dirty="0">
                  <a:latin typeface="Courier New" pitchFamily="49" charset="0"/>
                  <a:ea typeface="宋体" charset="-122"/>
                </a:rPr>
                <a:t> address 222.222.10.2 255.255.255.252</a:t>
              </a:r>
            </a:p>
            <a:p>
              <a:pPr>
                <a:defRPr/>
              </a:pPr>
              <a:r>
                <a:rPr lang="en-US" altLang="zh-CN" sz="1200" dirty="0">
                  <a:latin typeface="Courier New" pitchFamily="49" charset="0"/>
                  <a:ea typeface="宋体" charset="-122"/>
                </a:rPr>
                <a:t>	</a:t>
              </a:r>
            </a:p>
            <a:p>
              <a:pPr>
                <a:defRPr/>
              </a:pPr>
              <a:r>
                <a:rPr lang="en-US" altLang="zh-CN" sz="1200" dirty="0">
                  <a:latin typeface="Courier New" pitchFamily="49" charset="0"/>
                  <a:ea typeface="宋体" charset="-122"/>
                </a:rPr>
                <a:t>router </a:t>
              </a:r>
              <a:r>
                <a:rPr lang="en-US" altLang="zh-CN" sz="1200" dirty="0" err="1">
                  <a:latin typeface="Courier New" pitchFamily="49" charset="0"/>
                  <a:ea typeface="宋体" charset="-122"/>
                </a:rPr>
                <a:t>bgp</a:t>
              </a:r>
              <a:r>
                <a:rPr lang="en-US" altLang="zh-CN" sz="1200" dirty="0">
                  <a:latin typeface="Courier New" pitchFamily="49" charset="0"/>
                  <a:ea typeface="宋体" charset="-122"/>
                </a:rPr>
                <a:t> 100</a:t>
              </a:r>
            </a:p>
            <a:p>
              <a:pPr>
                <a:defRPr/>
              </a:pPr>
              <a:r>
                <a:rPr lang="en-US" altLang="zh-CN" sz="1200" dirty="0">
                  <a:latin typeface="Courier New" pitchFamily="49" charset="0"/>
                  <a:ea typeface="宋体" charset="-122"/>
                </a:rPr>
                <a:t> network 220.220.8.0 mask 255.255.255.0</a:t>
              </a:r>
            </a:p>
            <a:p>
              <a:pPr>
                <a:defRPr/>
              </a:pPr>
              <a:r>
                <a:rPr lang="en-US" altLang="zh-CN" sz="1200" dirty="0">
                  <a:latin typeface="Courier New" pitchFamily="49" charset="0"/>
                  <a:ea typeface="宋体" charset="-122"/>
                </a:rPr>
                <a:t> </a:t>
              </a:r>
              <a:r>
                <a:rPr lang="en-US" altLang="zh-CN" sz="1200" b="1" dirty="0">
                  <a:solidFill>
                    <a:schemeClr val="accent2"/>
                  </a:solidFill>
                  <a:latin typeface="Courier New" pitchFamily="49" charset="0"/>
                  <a:ea typeface="宋体" charset="-122"/>
                </a:rPr>
                <a:t>neighbor 222.222.10.1 remote-as 101</a:t>
              </a:r>
              <a:endParaRPr lang="en-US" altLang="zh-CN" sz="1200" b="1" dirty="0">
                <a:latin typeface="Courier New" pitchFamily="49" charset="0"/>
                <a:ea typeface="宋体" charset="-122"/>
              </a:endParaRPr>
            </a:p>
          </p:txBody>
        </p:sp>
      </p:grpSp>
      <p:grpSp>
        <p:nvGrpSpPr>
          <p:cNvPr id="3" name="Group 1032"/>
          <p:cNvGrpSpPr>
            <a:grpSpLocks/>
          </p:cNvGrpSpPr>
          <p:nvPr/>
        </p:nvGrpSpPr>
        <p:grpSpPr bwMode="auto">
          <a:xfrm>
            <a:off x="4748213" y="2136775"/>
            <a:ext cx="3879850" cy="2676525"/>
            <a:chOff x="2991" y="1346"/>
            <a:chExt cx="2444" cy="1686"/>
          </a:xfrm>
        </p:grpSpPr>
        <p:sp>
          <p:nvSpPr>
            <p:cNvPr id="49190" name="Freeform 1033"/>
            <p:cNvSpPr>
              <a:spLocks/>
            </p:cNvSpPr>
            <p:nvPr/>
          </p:nvSpPr>
          <p:spPr bwMode="auto">
            <a:xfrm>
              <a:off x="3004" y="1346"/>
              <a:ext cx="2428" cy="956"/>
            </a:xfrm>
            <a:custGeom>
              <a:avLst/>
              <a:gdLst>
                <a:gd name="T0" fmla="*/ 510 w 2428"/>
                <a:gd name="T1" fmla="*/ 0 h 956"/>
                <a:gd name="T2" fmla="*/ 791 w 2428"/>
                <a:gd name="T3" fmla="*/ 615 h 956"/>
                <a:gd name="T4" fmla="*/ 0 w 2428"/>
                <a:gd name="T5" fmla="*/ 952 h 956"/>
                <a:gd name="T6" fmla="*/ 2428 w 2428"/>
                <a:gd name="T7" fmla="*/ 956 h 956"/>
                <a:gd name="T8" fmla="*/ 1134 w 2428"/>
                <a:gd name="T9" fmla="*/ 592 h 956"/>
                <a:gd name="T10" fmla="*/ 510 w 2428"/>
                <a:gd name="T11" fmla="*/ 0 h 9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28"/>
                <a:gd name="T19" fmla="*/ 0 h 956"/>
                <a:gd name="T20" fmla="*/ 2428 w 2428"/>
                <a:gd name="T21" fmla="*/ 956 h 9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28" h="956">
                  <a:moveTo>
                    <a:pt x="510" y="0"/>
                  </a:moveTo>
                  <a:lnTo>
                    <a:pt x="791" y="615"/>
                  </a:lnTo>
                  <a:lnTo>
                    <a:pt x="0" y="952"/>
                  </a:lnTo>
                  <a:lnTo>
                    <a:pt x="2428" y="956"/>
                  </a:lnTo>
                  <a:lnTo>
                    <a:pt x="1134" y="592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chemeClr val="fol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7146" name="Text Box 1034"/>
            <p:cNvSpPr txBox="1">
              <a:spLocks noChangeArrowheads="1"/>
            </p:cNvSpPr>
            <p:nvPr/>
          </p:nvSpPr>
          <p:spPr bwMode="auto">
            <a:xfrm>
              <a:off x="2991" y="2276"/>
              <a:ext cx="2444" cy="756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shade val="87059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1200" dirty="0">
                  <a:latin typeface="Courier New" pitchFamily="49" charset="0"/>
                </a:rPr>
                <a:t>interface Serial 0</a:t>
              </a:r>
            </a:p>
            <a:p>
              <a:pPr>
                <a:defRPr/>
              </a:pPr>
              <a:r>
                <a:rPr lang="en-GB" sz="1200" dirty="0" err="1">
                  <a:latin typeface="Courier New" pitchFamily="49" charset="0"/>
                </a:rPr>
                <a:t>ip</a:t>
              </a:r>
              <a:r>
                <a:rPr lang="en-GB" sz="1200" dirty="0">
                  <a:latin typeface="Courier New" pitchFamily="49" charset="0"/>
                </a:rPr>
                <a:t> address 222.222.10.1 255.255.255.252</a:t>
              </a:r>
            </a:p>
            <a:p>
              <a:pPr>
                <a:defRPr/>
              </a:pPr>
              <a:endParaRPr lang="en-GB" sz="1200" dirty="0">
                <a:latin typeface="Courier New" pitchFamily="49" charset="0"/>
              </a:endParaRPr>
            </a:p>
            <a:p>
              <a:pPr>
                <a:defRPr/>
              </a:pPr>
              <a:r>
                <a:rPr lang="en-GB" sz="1200" dirty="0">
                  <a:latin typeface="Courier New" pitchFamily="49" charset="0"/>
                </a:rPr>
                <a:t>router </a:t>
              </a:r>
              <a:r>
                <a:rPr lang="en-GB" sz="1200" dirty="0" err="1">
                  <a:latin typeface="Courier New" pitchFamily="49" charset="0"/>
                </a:rPr>
                <a:t>bgp</a:t>
              </a:r>
              <a:r>
                <a:rPr lang="en-GB" sz="1200" dirty="0">
                  <a:latin typeface="Courier New" pitchFamily="49" charset="0"/>
                </a:rPr>
                <a:t> 101</a:t>
              </a:r>
            </a:p>
            <a:p>
              <a:pPr>
                <a:defRPr/>
              </a:pPr>
              <a:r>
                <a:rPr lang="en-GB" sz="1200" dirty="0">
                  <a:latin typeface="Courier New" pitchFamily="49" charset="0"/>
                </a:rPr>
                <a:t> network 220.220.16.0 mask 255.255.255.0</a:t>
              </a:r>
            </a:p>
            <a:p>
              <a:pPr>
                <a:defRPr/>
              </a:pPr>
              <a:r>
                <a:rPr lang="en-GB" sz="12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 </a:t>
              </a:r>
              <a:r>
                <a:rPr lang="en-GB" sz="1200" b="1" dirty="0" err="1">
                  <a:solidFill>
                    <a:schemeClr val="accent2"/>
                  </a:solidFill>
                  <a:latin typeface="Courier New" pitchFamily="49" charset="0"/>
                </a:rPr>
                <a:t>neighbor</a:t>
              </a:r>
              <a:r>
                <a:rPr lang="en-GB" sz="1200" b="1" dirty="0">
                  <a:solidFill>
                    <a:schemeClr val="accent2"/>
                  </a:solidFill>
                  <a:latin typeface="Courier New" pitchFamily="49" charset="0"/>
                </a:rPr>
                <a:t> 222.222.10.2 remote-as 100</a:t>
              </a:r>
              <a:endParaRPr lang="en-US" altLang="zh-CN" sz="1200" b="1" dirty="0">
                <a:latin typeface="Courier New" pitchFamily="49" charset="0"/>
                <a:ea typeface="宋体" charset="-122"/>
              </a:endParaRPr>
            </a:p>
          </p:txBody>
        </p:sp>
      </p:grpSp>
      <p:grpSp>
        <p:nvGrpSpPr>
          <p:cNvPr id="4" name="Group 1035"/>
          <p:cNvGrpSpPr>
            <a:grpSpLocks/>
          </p:cNvGrpSpPr>
          <p:nvPr/>
        </p:nvGrpSpPr>
        <p:grpSpPr bwMode="auto">
          <a:xfrm>
            <a:off x="3600450" y="1236663"/>
            <a:ext cx="1828800" cy="1198562"/>
            <a:chOff x="2268" y="1093"/>
            <a:chExt cx="1152" cy="755"/>
          </a:xfrm>
        </p:grpSpPr>
        <p:sp>
          <p:nvSpPr>
            <p:cNvPr id="347148" name="Arc 1036"/>
            <p:cNvSpPr>
              <a:spLocks/>
            </p:cNvSpPr>
            <p:nvPr/>
          </p:nvSpPr>
          <p:spPr bwMode="auto">
            <a:xfrm rot="5266153">
              <a:off x="2528" y="1049"/>
              <a:ext cx="621" cy="977"/>
            </a:xfrm>
            <a:custGeom>
              <a:avLst/>
              <a:gdLst>
                <a:gd name="G0" fmla="+- 21600 0 0"/>
                <a:gd name="G1" fmla="+- 18823 0 0"/>
                <a:gd name="G2" fmla="+- 21600 0 0"/>
                <a:gd name="T0" fmla="*/ 9849 w 21600"/>
                <a:gd name="T1" fmla="*/ 36947 h 36947"/>
                <a:gd name="T2" fmla="*/ 11004 w 21600"/>
                <a:gd name="T3" fmla="*/ 0 h 36947"/>
                <a:gd name="T4" fmla="*/ 21600 w 21600"/>
                <a:gd name="T5" fmla="*/ 18823 h 36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6947" fill="none" extrusionOk="0">
                  <a:moveTo>
                    <a:pt x="9849" y="36946"/>
                  </a:moveTo>
                  <a:cubicBezTo>
                    <a:pt x="3707" y="32964"/>
                    <a:pt x="0" y="26142"/>
                    <a:pt x="0" y="18823"/>
                  </a:cubicBezTo>
                  <a:cubicBezTo>
                    <a:pt x="-1" y="11022"/>
                    <a:pt x="4206" y="3827"/>
                    <a:pt x="11004" y="0"/>
                  </a:cubicBezTo>
                </a:path>
                <a:path w="21600" h="36947" stroke="0" extrusionOk="0">
                  <a:moveTo>
                    <a:pt x="9849" y="36946"/>
                  </a:moveTo>
                  <a:cubicBezTo>
                    <a:pt x="3707" y="32964"/>
                    <a:pt x="0" y="26142"/>
                    <a:pt x="0" y="18823"/>
                  </a:cubicBezTo>
                  <a:cubicBezTo>
                    <a:pt x="-1" y="11022"/>
                    <a:pt x="4206" y="3827"/>
                    <a:pt x="11004" y="0"/>
                  </a:cubicBezTo>
                  <a:lnTo>
                    <a:pt x="21600" y="18823"/>
                  </a:lnTo>
                  <a:close/>
                </a:path>
              </a:pathLst>
            </a:custGeom>
            <a:noFill/>
            <a:ln w="25400" cap="rnd">
              <a:solidFill>
                <a:srgbClr val="81C2FE"/>
              </a:solidFill>
              <a:round/>
              <a:headEnd type="triangle" w="med" len="med"/>
              <a:tailEnd type="triangle" w="med" len="med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189" name="Text Box 1037"/>
            <p:cNvSpPr txBox="1">
              <a:spLocks noChangeArrowheads="1"/>
            </p:cNvSpPr>
            <p:nvPr/>
          </p:nvSpPr>
          <p:spPr bwMode="auto">
            <a:xfrm>
              <a:off x="2268" y="1093"/>
              <a:ext cx="1152" cy="1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>
                  <a:latin typeface="Arial" charset="0"/>
                  <a:ea typeface="宋体" charset="-122"/>
                </a:rPr>
                <a:t>eBGP TCP Connection</a:t>
              </a:r>
            </a:p>
          </p:txBody>
        </p:sp>
      </p:grpSp>
      <p:sp>
        <p:nvSpPr>
          <p:cNvPr id="347150" name="Rectangle 1038"/>
          <p:cNvSpPr>
            <a:spLocks noChangeArrowheads="1"/>
          </p:cNvSpPr>
          <p:nvPr/>
        </p:nvSpPr>
        <p:spPr bwMode="auto">
          <a:xfrm>
            <a:off x="287338" y="5067300"/>
            <a:ext cx="77089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222250" indent="-222250">
              <a:spcBef>
                <a:spcPct val="30000"/>
              </a:spcBef>
              <a:buFontTx/>
              <a:buChar char="•"/>
              <a:defRPr/>
            </a:pPr>
            <a:r>
              <a:rPr lang="en-US" altLang="zh-CN" sz="2000" dirty="0">
                <a:latin typeface="+mn-lt"/>
                <a:ea typeface="宋体" charset="-122"/>
              </a:rPr>
              <a:t>BGP Peering sessions are established using the BGP “</a:t>
            </a:r>
            <a:r>
              <a:rPr lang="en-US" altLang="zh-CN" sz="2000" dirty="0">
                <a:solidFill>
                  <a:srgbClr val="0070C0"/>
                </a:solidFill>
                <a:latin typeface="+mn-lt"/>
                <a:ea typeface="宋体" charset="-122"/>
              </a:rPr>
              <a:t>neighbor</a:t>
            </a:r>
            <a:r>
              <a:rPr lang="en-US" altLang="zh-CN" sz="2000" dirty="0">
                <a:latin typeface="+mn-lt"/>
                <a:ea typeface="宋体" charset="-122"/>
              </a:rPr>
              <a:t>” configuration command</a:t>
            </a:r>
            <a:endParaRPr lang="en-US" altLang="zh-CN" sz="1400" dirty="0">
              <a:latin typeface="+mn-lt"/>
              <a:ea typeface="宋体" charset="-122"/>
            </a:endParaRPr>
          </a:p>
        </p:txBody>
      </p:sp>
      <p:sp>
        <p:nvSpPr>
          <p:cNvPr id="347151" name="Line 1039"/>
          <p:cNvSpPr>
            <a:spLocks noChangeShapeType="1"/>
          </p:cNvSpPr>
          <p:nvPr/>
        </p:nvSpPr>
        <p:spPr bwMode="auto">
          <a:xfrm>
            <a:off x="752475" y="2185988"/>
            <a:ext cx="748347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9162" name="Text Box 1040"/>
          <p:cNvSpPr txBox="1">
            <a:spLocks noChangeArrowheads="1"/>
          </p:cNvSpPr>
          <p:nvPr/>
        </p:nvSpPr>
        <p:spPr bwMode="auto">
          <a:xfrm>
            <a:off x="3862388" y="1903413"/>
            <a:ext cx="1281112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latin typeface="Arial" charset="0"/>
                <a:ea typeface="宋体" charset="-122"/>
              </a:rPr>
              <a:t>222.222.10.0/30</a:t>
            </a:r>
          </a:p>
        </p:txBody>
      </p:sp>
      <p:grpSp>
        <p:nvGrpSpPr>
          <p:cNvPr id="49163" name="Group 1041"/>
          <p:cNvGrpSpPr>
            <a:grpSpLocks/>
          </p:cNvGrpSpPr>
          <p:nvPr/>
        </p:nvGrpSpPr>
        <p:grpSpPr bwMode="auto">
          <a:xfrm>
            <a:off x="3051175" y="1927225"/>
            <a:ext cx="847725" cy="530225"/>
            <a:chOff x="2034" y="1265"/>
            <a:chExt cx="534" cy="334"/>
          </a:xfrm>
        </p:grpSpPr>
        <p:pic>
          <p:nvPicPr>
            <p:cNvPr id="49186" name="Picture 1042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34" y="1265"/>
              <a:ext cx="534" cy="3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47155" name="Rectangle 1043"/>
            <p:cNvSpPr>
              <a:spLocks noChangeArrowheads="1"/>
            </p:cNvSpPr>
            <p:nvPr/>
          </p:nvSpPr>
          <p:spPr bwMode="auto">
            <a:xfrm>
              <a:off x="2243" y="1407"/>
              <a:ext cx="11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 algn="ctr" defTabSz="808038">
                <a:spcBef>
                  <a:spcPct val="50000"/>
                </a:spcBef>
                <a:defRPr/>
              </a:pPr>
              <a:r>
                <a:rPr lang="en-US" altLang="zh-CN" sz="20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B</a:t>
              </a:r>
            </a:p>
          </p:txBody>
        </p:sp>
      </p:grpSp>
      <p:grpSp>
        <p:nvGrpSpPr>
          <p:cNvPr id="49164" name="Group 1044"/>
          <p:cNvGrpSpPr>
            <a:grpSpLocks/>
          </p:cNvGrpSpPr>
          <p:nvPr/>
        </p:nvGrpSpPr>
        <p:grpSpPr bwMode="auto">
          <a:xfrm>
            <a:off x="5159375" y="1928813"/>
            <a:ext cx="847725" cy="527050"/>
            <a:chOff x="3178" y="1777"/>
            <a:chExt cx="534" cy="332"/>
          </a:xfrm>
        </p:grpSpPr>
        <p:pic>
          <p:nvPicPr>
            <p:cNvPr id="49184" name="Picture 1045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78" y="1777"/>
              <a:ext cx="534" cy="3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47158" name="Rectangle 1046"/>
            <p:cNvSpPr>
              <a:spLocks noChangeArrowheads="1"/>
            </p:cNvSpPr>
            <p:nvPr/>
          </p:nvSpPr>
          <p:spPr bwMode="auto">
            <a:xfrm>
              <a:off x="3386" y="1917"/>
              <a:ext cx="11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 algn="ctr" defTabSz="808038">
                <a:spcBef>
                  <a:spcPct val="50000"/>
                </a:spcBef>
                <a:defRPr/>
              </a:pPr>
              <a:r>
                <a:rPr lang="en-US" altLang="zh-CN" sz="20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C</a:t>
              </a:r>
            </a:p>
          </p:txBody>
        </p:sp>
      </p:grpSp>
      <p:grpSp>
        <p:nvGrpSpPr>
          <p:cNvPr id="49165" name="Group 1047"/>
          <p:cNvGrpSpPr>
            <a:grpSpLocks/>
          </p:cNvGrpSpPr>
          <p:nvPr/>
        </p:nvGrpSpPr>
        <p:grpSpPr bwMode="auto">
          <a:xfrm>
            <a:off x="8104188" y="1928813"/>
            <a:ext cx="847725" cy="527050"/>
            <a:chOff x="3178" y="1777"/>
            <a:chExt cx="534" cy="332"/>
          </a:xfrm>
        </p:grpSpPr>
        <p:pic>
          <p:nvPicPr>
            <p:cNvPr id="49182" name="Picture 1048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78" y="1777"/>
              <a:ext cx="534" cy="3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47161" name="Rectangle 1049"/>
            <p:cNvSpPr>
              <a:spLocks noChangeArrowheads="1"/>
            </p:cNvSpPr>
            <p:nvPr/>
          </p:nvSpPr>
          <p:spPr bwMode="auto">
            <a:xfrm>
              <a:off x="3386" y="1917"/>
              <a:ext cx="11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 algn="ctr" defTabSz="808038">
                <a:spcBef>
                  <a:spcPct val="50000"/>
                </a:spcBef>
                <a:defRPr/>
              </a:pPr>
              <a:r>
                <a:rPr lang="en-US" altLang="zh-CN" sz="20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D</a:t>
              </a:r>
            </a:p>
          </p:txBody>
        </p:sp>
      </p:grpSp>
      <p:grpSp>
        <p:nvGrpSpPr>
          <p:cNvPr id="49166" name="Group 1050"/>
          <p:cNvGrpSpPr>
            <a:grpSpLocks/>
          </p:cNvGrpSpPr>
          <p:nvPr/>
        </p:nvGrpSpPr>
        <p:grpSpPr bwMode="auto">
          <a:xfrm>
            <a:off x="147638" y="1928813"/>
            <a:ext cx="847725" cy="527050"/>
            <a:chOff x="3178" y="1777"/>
            <a:chExt cx="534" cy="332"/>
          </a:xfrm>
        </p:grpSpPr>
        <p:pic>
          <p:nvPicPr>
            <p:cNvPr id="49180" name="Picture 1051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78" y="1777"/>
              <a:ext cx="534" cy="3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47164" name="Rectangle 1052"/>
            <p:cNvSpPr>
              <a:spLocks noChangeArrowheads="1"/>
            </p:cNvSpPr>
            <p:nvPr/>
          </p:nvSpPr>
          <p:spPr bwMode="auto">
            <a:xfrm>
              <a:off x="3386" y="1917"/>
              <a:ext cx="11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 algn="ctr" defTabSz="808038">
                <a:spcBef>
                  <a:spcPct val="50000"/>
                </a:spcBef>
                <a:defRPr/>
              </a:pPr>
              <a:r>
                <a:rPr lang="en-US" altLang="zh-CN" sz="20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A</a:t>
              </a:r>
            </a:p>
          </p:txBody>
        </p:sp>
      </p:grpSp>
      <p:sp>
        <p:nvSpPr>
          <p:cNvPr id="49167" name="Rectangle 1053"/>
          <p:cNvSpPr>
            <a:spLocks noChangeArrowheads="1"/>
          </p:cNvSpPr>
          <p:nvPr/>
        </p:nvSpPr>
        <p:spPr bwMode="auto">
          <a:xfrm>
            <a:off x="1404938" y="1149350"/>
            <a:ext cx="1427162" cy="411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defTabSz="808038">
              <a:spcBef>
                <a:spcPct val="50000"/>
              </a:spcBef>
            </a:pPr>
            <a:r>
              <a:rPr lang="en-US" altLang="zh-CN" sz="2700">
                <a:latin typeface="Arial" charset="0"/>
                <a:ea typeface="宋体" charset="-122"/>
              </a:rPr>
              <a:t>AS 100</a:t>
            </a:r>
          </a:p>
        </p:txBody>
      </p:sp>
      <p:sp>
        <p:nvSpPr>
          <p:cNvPr id="49168" name="Rectangle 1054"/>
          <p:cNvSpPr>
            <a:spLocks noChangeArrowheads="1"/>
          </p:cNvSpPr>
          <p:nvPr/>
        </p:nvSpPr>
        <p:spPr bwMode="auto">
          <a:xfrm>
            <a:off x="6629400" y="1111250"/>
            <a:ext cx="1427163" cy="411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defTabSz="808038">
              <a:spcBef>
                <a:spcPct val="50000"/>
              </a:spcBef>
            </a:pPr>
            <a:r>
              <a:rPr lang="en-US" altLang="zh-CN" sz="2700">
                <a:latin typeface="Arial" charset="0"/>
                <a:ea typeface="宋体" charset="-122"/>
              </a:rPr>
              <a:t>AS 101</a:t>
            </a:r>
          </a:p>
        </p:txBody>
      </p:sp>
      <p:sp>
        <p:nvSpPr>
          <p:cNvPr id="49169" name="Text Box 1055"/>
          <p:cNvSpPr txBox="1">
            <a:spLocks noChangeArrowheads="1"/>
          </p:cNvSpPr>
          <p:nvPr/>
        </p:nvSpPr>
        <p:spPr bwMode="auto">
          <a:xfrm>
            <a:off x="3830638" y="2162175"/>
            <a:ext cx="31115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latin typeface="Arial" charset="0"/>
                <a:ea typeface="宋体" charset="-122"/>
              </a:rPr>
              <a:t>.2</a:t>
            </a:r>
          </a:p>
        </p:txBody>
      </p:sp>
      <p:sp>
        <p:nvSpPr>
          <p:cNvPr id="49170" name="Text Box 1056"/>
          <p:cNvSpPr txBox="1">
            <a:spLocks noChangeArrowheads="1"/>
          </p:cNvSpPr>
          <p:nvPr/>
        </p:nvSpPr>
        <p:spPr bwMode="auto">
          <a:xfrm>
            <a:off x="1282700" y="2152650"/>
            <a:ext cx="13652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>
                <a:latin typeface="Arial" charset="0"/>
                <a:ea typeface="宋体" charset="-122"/>
              </a:rPr>
              <a:t>220.220.8.0/24</a:t>
            </a:r>
          </a:p>
        </p:txBody>
      </p:sp>
      <p:sp>
        <p:nvSpPr>
          <p:cNvPr id="49171" name="Text Box 1057"/>
          <p:cNvSpPr txBox="1">
            <a:spLocks noChangeArrowheads="1"/>
          </p:cNvSpPr>
          <p:nvPr/>
        </p:nvSpPr>
        <p:spPr bwMode="auto">
          <a:xfrm>
            <a:off x="6372225" y="2155825"/>
            <a:ext cx="146367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>
                <a:latin typeface="Arial" charset="0"/>
                <a:ea typeface="宋体" charset="-122"/>
              </a:rPr>
              <a:t>220.220.16.0/24</a:t>
            </a:r>
          </a:p>
        </p:txBody>
      </p:sp>
      <p:sp>
        <p:nvSpPr>
          <p:cNvPr id="49172" name="Text Box 1058"/>
          <p:cNvSpPr txBox="1">
            <a:spLocks noChangeArrowheads="1"/>
          </p:cNvSpPr>
          <p:nvPr/>
        </p:nvSpPr>
        <p:spPr bwMode="auto">
          <a:xfrm>
            <a:off x="911225" y="2162175"/>
            <a:ext cx="31115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latin typeface="Arial" charset="0"/>
                <a:ea typeface="宋体" charset="-122"/>
              </a:rPr>
              <a:t>.2</a:t>
            </a:r>
          </a:p>
        </p:txBody>
      </p:sp>
      <p:sp>
        <p:nvSpPr>
          <p:cNvPr id="49173" name="Text Box 1059"/>
          <p:cNvSpPr txBox="1">
            <a:spLocks noChangeArrowheads="1"/>
          </p:cNvSpPr>
          <p:nvPr/>
        </p:nvSpPr>
        <p:spPr bwMode="auto">
          <a:xfrm>
            <a:off x="2792413" y="2162175"/>
            <a:ext cx="31115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latin typeface="Arial" charset="0"/>
                <a:ea typeface="宋体" charset="-122"/>
              </a:rPr>
              <a:t>.1</a:t>
            </a:r>
          </a:p>
        </p:txBody>
      </p:sp>
      <p:sp>
        <p:nvSpPr>
          <p:cNvPr id="49174" name="Text Box 1060"/>
          <p:cNvSpPr txBox="1">
            <a:spLocks noChangeArrowheads="1"/>
          </p:cNvSpPr>
          <p:nvPr/>
        </p:nvSpPr>
        <p:spPr bwMode="auto">
          <a:xfrm>
            <a:off x="5943600" y="2162175"/>
            <a:ext cx="31115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latin typeface="Arial" charset="0"/>
                <a:ea typeface="宋体" charset="-122"/>
              </a:rPr>
              <a:t>.2</a:t>
            </a:r>
          </a:p>
        </p:txBody>
      </p:sp>
      <p:sp>
        <p:nvSpPr>
          <p:cNvPr id="49175" name="Text Box 1061"/>
          <p:cNvSpPr txBox="1">
            <a:spLocks noChangeArrowheads="1"/>
          </p:cNvSpPr>
          <p:nvPr/>
        </p:nvSpPr>
        <p:spPr bwMode="auto">
          <a:xfrm>
            <a:off x="7850188" y="2162175"/>
            <a:ext cx="31115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latin typeface="Arial" charset="0"/>
                <a:ea typeface="宋体" charset="-122"/>
              </a:rPr>
              <a:t>.1</a:t>
            </a:r>
          </a:p>
        </p:txBody>
      </p:sp>
      <p:sp>
        <p:nvSpPr>
          <p:cNvPr id="49176" name="Text Box 1062"/>
          <p:cNvSpPr txBox="1">
            <a:spLocks noChangeArrowheads="1"/>
          </p:cNvSpPr>
          <p:nvPr/>
        </p:nvSpPr>
        <p:spPr bwMode="auto">
          <a:xfrm>
            <a:off x="4881563" y="2162175"/>
            <a:ext cx="31115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latin typeface="Arial" charset="0"/>
                <a:ea typeface="宋体" charset="-122"/>
              </a:rPr>
              <a:t>.1</a:t>
            </a:r>
          </a:p>
        </p:txBody>
      </p:sp>
      <p:sp>
        <p:nvSpPr>
          <p:cNvPr id="347175" name="Rectangle 1063"/>
          <p:cNvSpPr>
            <a:spLocks noChangeArrowheads="1"/>
          </p:cNvSpPr>
          <p:nvPr/>
        </p:nvSpPr>
        <p:spPr bwMode="auto">
          <a:xfrm>
            <a:off x="287338" y="5670550"/>
            <a:ext cx="7494587" cy="369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68325" indent="-222250">
              <a:spcBef>
                <a:spcPct val="30000"/>
              </a:spcBef>
              <a:buFontTx/>
              <a:buChar char="–"/>
              <a:defRPr/>
            </a:pPr>
            <a:r>
              <a:rPr lang="en-US" altLang="zh-CN" dirty="0">
                <a:latin typeface="+mn-lt"/>
                <a:ea typeface="宋体" charset="-122"/>
              </a:rPr>
              <a:t>External (</a:t>
            </a:r>
            <a:r>
              <a:rPr lang="en-US" altLang="zh-CN" dirty="0" err="1">
                <a:latin typeface="+mn-lt"/>
                <a:ea typeface="宋体" charset="-122"/>
              </a:rPr>
              <a:t>eBGP</a:t>
            </a:r>
            <a:r>
              <a:rPr lang="en-US" altLang="zh-CN" dirty="0">
                <a:latin typeface="+mn-lt"/>
                <a:ea typeface="宋体" charset="-122"/>
              </a:rPr>
              <a:t>) is configured when AS numbers are different</a:t>
            </a:r>
            <a:endParaRPr lang="en-US" altLang="zh-CN" sz="1400" dirty="0">
              <a:latin typeface="+mn-lt"/>
              <a:ea typeface="宋体" charset="-122"/>
            </a:endParaRPr>
          </a:p>
        </p:txBody>
      </p:sp>
      <p:sp>
        <p:nvSpPr>
          <p:cNvPr id="347176" name="Rectangle 1064"/>
          <p:cNvSpPr>
            <a:spLocks noChangeArrowheads="1"/>
          </p:cNvSpPr>
          <p:nvPr/>
        </p:nvSpPr>
        <p:spPr bwMode="auto">
          <a:xfrm>
            <a:off x="3600450" y="4552950"/>
            <a:ext cx="369888" cy="2222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7177" name="Rectangle 1065"/>
          <p:cNvSpPr>
            <a:spLocks noChangeArrowheads="1"/>
          </p:cNvSpPr>
          <p:nvPr/>
        </p:nvSpPr>
        <p:spPr bwMode="auto">
          <a:xfrm>
            <a:off x="7856538" y="4552950"/>
            <a:ext cx="369887" cy="2222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noFill/>
        </p:spPr>
        <p:txBody>
          <a:bodyPr/>
          <a:lstStyle/>
          <a:p>
            <a:r>
              <a:rPr lang="en-US" altLang="ko-KR" dirty="0" smtClean="0"/>
              <a:t>External Routing</a:t>
            </a:r>
            <a:endParaRPr lang="en-US" altLang="ko-KR" dirty="0" smtClean="0">
              <a:latin typeface="Times New Roman"/>
            </a:endParaRPr>
          </a:p>
        </p:txBody>
      </p:sp>
      <p:sp>
        <p:nvSpPr>
          <p:cNvPr id="4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noFill/>
        </p:spPr>
        <p:txBody>
          <a:bodyPr/>
          <a:lstStyle/>
          <a:p>
            <a:r>
              <a:rPr lang="en-US" altLang="ko-KR" dirty="0" smtClean="0"/>
              <a:t>7-</a:t>
            </a:r>
            <a:fld id="{E3BD890E-5C41-4A19-8331-747A911F7CF4}" type="slidenum">
              <a:rPr lang="en-US" altLang="ko-KR" smtClean="0"/>
              <a:pPr/>
              <a:t>47</a:t>
            </a:fld>
            <a:endParaRPr lang="en-US" altLang="ko-KR" dirty="0" smtClean="0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7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7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7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7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7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50" grpId="0" build="p" bldLvl="2" autoUpdateAnimBg="0" advAuto="0"/>
      <p:bldP spid="347175" grpId="0" build="p" bldLvl="2" autoUpdateAnimBg="0"/>
      <p:bldP spid="347176" grpId="0" animBg="1"/>
      <p:bldP spid="34717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ChangeArrowheads="1"/>
          </p:cNvSpPr>
          <p:nvPr/>
        </p:nvSpPr>
        <p:spPr bwMode="auto">
          <a:xfrm>
            <a:off x="288925" y="5957888"/>
            <a:ext cx="7135813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68325" lvl="1" indent="-223838">
              <a:buFontTx/>
              <a:buChar char="–"/>
              <a:defRPr/>
            </a:pPr>
            <a:r>
              <a:rPr lang="en-US" altLang="zh-CN">
                <a:latin typeface="+mn-lt"/>
                <a:ea typeface="宋体" charset="-122"/>
              </a:rPr>
              <a:t>Internal (iBGP) is configured when AS numbers are same</a:t>
            </a:r>
            <a:endParaRPr lang="en-US" altLang="zh-CN" sz="1400">
              <a:latin typeface="+mn-lt"/>
              <a:ea typeface="宋体" charset="-122"/>
            </a:endParaRPr>
          </a:p>
        </p:txBody>
      </p:sp>
      <p:pic>
        <p:nvPicPr>
          <p:cNvPr id="50179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488" y="1001713"/>
            <a:ext cx="3497262" cy="2117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0180" name="Picture 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1938" y="1001713"/>
            <a:ext cx="3497262" cy="2117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1404938" y="1149350"/>
            <a:ext cx="1427162" cy="411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defTabSz="808038">
              <a:spcBef>
                <a:spcPct val="50000"/>
              </a:spcBef>
            </a:pPr>
            <a:r>
              <a:rPr lang="en-US" altLang="zh-CN" sz="2700">
                <a:latin typeface="Arial" charset="0"/>
                <a:ea typeface="宋体" charset="-122"/>
              </a:rPr>
              <a:t>AS 100</a:t>
            </a:r>
          </a:p>
        </p:txBody>
      </p:sp>
      <p:sp>
        <p:nvSpPr>
          <p:cNvPr id="349190" name="Line 6"/>
          <p:cNvSpPr>
            <a:spLocks noChangeShapeType="1"/>
          </p:cNvSpPr>
          <p:nvPr/>
        </p:nvSpPr>
        <p:spPr bwMode="auto">
          <a:xfrm>
            <a:off x="752475" y="2185988"/>
            <a:ext cx="748347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6629400" y="1111250"/>
            <a:ext cx="1427163" cy="411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defTabSz="808038">
              <a:spcBef>
                <a:spcPct val="50000"/>
              </a:spcBef>
            </a:pPr>
            <a:r>
              <a:rPr lang="en-US" altLang="zh-CN" sz="2700">
                <a:latin typeface="Arial" charset="0"/>
                <a:ea typeface="宋体" charset="-122"/>
              </a:rPr>
              <a:t>AS 101</a:t>
            </a:r>
          </a:p>
        </p:txBody>
      </p:sp>
      <p:sp>
        <p:nvSpPr>
          <p:cNvPr id="50184" name="Rectangle 8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850900"/>
          </a:xfrm>
        </p:spPr>
        <p:txBody>
          <a:bodyPr/>
          <a:lstStyle/>
          <a:p>
            <a:r>
              <a:rPr lang="en-GB" altLang="zh-CN" smtClean="0">
                <a:ea typeface="宋体" charset="-122"/>
              </a:rPr>
              <a:t>Configuring BGP Peers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3862388" y="1903413"/>
            <a:ext cx="1281112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latin typeface="Arial" charset="0"/>
                <a:ea typeface="宋体" charset="-122"/>
              </a:rPr>
              <a:t>222.222.10.0/30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830638" y="2162175"/>
            <a:ext cx="31115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latin typeface="Arial" charset="0"/>
                <a:ea typeface="宋体" charset="-122"/>
              </a:rPr>
              <a:t>.2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828675" y="2165350"/>
            <a:ext cx="5072063" cy="2306638"/>
            <a:chOff x="522" y="1364"/>
            <a:chExt cx="3195" cy="1453"/>
          </a:xfrm>
        </p:grpSpPr>
        <p:sp>
          <p:nvSpPr>
            <p:cNvPr id="50217" name="Freeform 12"/>
            <p:cNvSpPr>
              <a:spLocks/>
            </p:cNvSpPr>
            <p:nvPr/>
          </p:nvSpPr>
          <p:spPr bwMode="auto">
            <a:xfrm>
              <a:off x="525" y="1364"/>
              <a:ext cx="3192" cy="706"/>
            </a:xfrm>
            <a:custGeom>
              <a:avLst/>
              <a:gdLst>
                <a:gd name="T0" fmla="*/ 3192 w 3192"/>
                <a:gd name="T1" fmla="*/ 0 h 706"/>
                <a:gd name="T2" fmla="*/ 1743 w 3192"/>
                <a:gd name="T3" fmla="*/ 397 h 706"/>
                <a:gd name="T4" fmla="*/ 0 w 3192"/>
                <a:gd name="T5" fmla="*/ 706 h 706"/>
                <a:gd name="T6" fmla="*/ 2428 w 3192"/>
                <a:gd name="T7" fmla="*/ 701 h 706"/>
                <a:gd name="T8" fmla="*/ 2187 w 3192"/>
                <a:gd name="T9" fmla="*/ 460 h 706"/>
                <a:gd name="T10" fmla="*/ 3192 w 3192"/>
                <a:gd name="T11" fmla="*/ 0 h 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92"/>
                <a:gd name="T19" fmla="*/ 0 h 706"/>
                <a:gd name="T20" fmla="*/ 3192 w 3192"/>
                <a:gd name="T21" fmla="*/ 706 h 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92" h="706">
                  <a:moveTo>
                    <a:pt x="3192" y="0"/>
                  </a:moveTo>
                  <a:lnTo>
                    <a:pt x="1743" y="397"/>
                  </a:lnTo>
                  <a:lnTo>
                    <a:pt x="0" y="706"/>
                  </a:lnTo>
                  <a:lnTo>
                    <a:pt x="2428" y="701"/>
                  </a:lnTo>
                  <a:lnTo>
                    <a:pt x="2187" y="460"/>
                  </a:lnTo>
                  <a:lnTo>
                    <a:pt x="3192" y="0"/>
                  </a:lnTo>
                  <a:close/>
                </a:path>
              </a:pathLst>
            </a:custGeom>
            <a:solidFill>
              <a:schemeClr val="fol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197" name="Text Box 13"/>
            <p:cNvSpPr txBox="1">
              <a:spLocks noChangeArrowheads="1"/>
            </p:cNvSpPr>
            <p:nvPr/>
          </p:nvSpPr>
          <p:spPr bwMode="auto">
            <a:xfrm>
              <a:off x="522" y="2061"/>
              <a:ext cx="2444" cy="756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shade val="87059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200" dirty="0">
                  <a:latin typeface="Courier New" pitchFamily="49" charset="0"/>
                  <a:ea typeface="宋体" charset="-122"/>
                </a:rPr>
                <a:t>interface Serial 1</a:t>
              </a:r>
            </a:p>
            <a:p>
              <a:pPr>
                <a:defRPr/>
              </a:pPr>
              <a:r>
                <a:rPr lang="en-US" altLang="zh-CN" sz="1200" dirty="0" err="1">
                  <a:latin typeface="Courier New" pitchFamily="49" charset="0"/>
                  <a:ea typeface="宋体" charset="-122"/>
                </a:rPr>
                <a:t>ip</a:t>
              </a:r>
              <a:r>
                <a:rPr lang="en-US" altLang="zh-CN" sz="1200" dirty="0">
                  <a:latin typeface="Courier New" pitchFamily="49" charset="0"/>
                  <a:ea typeface="宋体" charset="-122"/>
                </a:rPr>
                <a:t> address 220.220.16.2 255.255.255.252</a:t>
              </a:r>
            </a:p>
            <a:p>
              <a:pPr>
                <a:defRPr/>
              </a:pPr>
              <a:r>
                <a:rPr lang="en-US" altLang="zh-CN" sz="1200" dirty="0">
                  <a:latin typeface="Courier New" pitchFamily="49" charset="0"/>
                  <a:ea typeface="宋体" charset="-122"/>
                </a:rPr>
                <a:t>	</a:t>
              </a:r>
            </a:p>
            <a:p>
              <a:pPr>
                <a:defRPr/>
              </a:pPr>
              <a:r>
                <a:rPr lang="en-US" altLang="zh-CN" sz="1200" dirty="0">
                  <a:latin typeface="Courier New" pitchFamily="49" charset="0"/>
                  <a:ea typeface="宋体" charset="-122"/>
                </a:rPr>
                <a:t>router </a:t>
              </a:r>
              <a:r>
                <a:rPr lang="en-US" altLang="zh-CN" sz="1200" dirty="0" err="1">
                  <a:latin typeface="Courier New" pitchFamily="49" charset="0"/>
                  <a:ea typeface="宋体" charset="-122"/>
                </a:rPr>
                <a:t>bgp</a:t>
              </a:r>
              <a:r>
                <a:rPr lang="en-US" altLang="zh-CN" sz="1200" dirty="0">
                  <a:latin typeface="Courier New" pitchFamily="49" charset="0"/>
                  <a:ea typeface="宋体" charset="-122"/>
                </a:rPr>
                <a:t> 101</a:t>
              </a:r>
            </a:p>
            <a:p>
              <a:pPr>
                <a:defRPr/>
              </a:pPr>
              <a:r>
                <a:rPr lang="en-US" altLang="zh-CN" sz="1200" dirty="0">
                  <a:latin typeface="Courier New" pitchFamily="49" charset="0"/>
                  <a:ea typeface="宋体" charset="-122"/>
                </a:rPr>
                <a:t> network 220.220.16.0 mask 255.255.255.0</a:t>
              </a:r>
            </a:p>
            <a:p>
              <a:pPr>
                <a:defRPr/>
              </a:pPr>
              <a:r>
                <a:rPr lang="en-US" altLang="zh-CN" sz="12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  <a:ea typeface="宋体" charset="-122"/>
                </a:rPr>
                <a:t> </a:t>
              </a:r>
              <a:r>
                <a:rPr lang="en-US" altLang="zh-CN" sz="1200" b="1" dirty="0">
                  <a:solidFill>
                    <a:schemeClr val="accent2"/>
                  </a:solidFill>
                  <a:latin typeface="Courier New" pitchFamily="49" charset="0"/>
                  <a:ea typeface="宋体" charset="-122"/>
                </a:rPr>
                <a:t>neighbor 220.220.16.1 remote-as 101</a:t>
              </a:r>
              <a:endParaRPr lang="en-US" altLang="zh-CN" sz="1200" b="1" dirty="0">
                <a:latin typeface="Courier New" pitchFamily="49" charset="0"/>
                <a:ea typeface="宋体" charset="-122"/>
              </a:endParaRPr>
            </a:p>
          </p:txBody>
        </p:sp>
      </p:grpSp>
      <p:grpSp>
        <p:nvGrpSpPr>
          <p:cNvPr id="50188" name="Group 14"/>
          <p:cNvGrpSpPr>
            <a:grpSpLocks/>
          </p:cNvGrpSpPr>
          <p:nvPr/>
        </p:nvGrpSpPr>
        <p:grpSpPr bwMode="auto">
          <a:xfrm>
            <a:off x="3051175" y="1927225"/>
            <a:ext cx="847725" cy="530225"/>
            <a:chOff x="2034" y="1265"/>
            <a:chExt cx="534" cy="334"/>
          </a:xfrm>
        </p:grpSpPr>
        <p:pic>
          <p:nvPicPr>
            <p:cNvPr id="50215" name="Picture 15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34" y="1265"/>
              <a:ext cx="534" cy="3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49200" name="Rectangle 16"/>
            <p:cNvSpPr>
              <a:spLocks noChangeArrowheads="1"/>
            </p:cNvSpPr>
            <p:nvPr/>
          </p:nvSpPr>
          <p:spPr bwMode="auto">
            <a:xfrm>
              <a:off x="2243" y="1407"/>
              <a:ext cx="11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 algn="ctr" defTabSz="808038">
                <a:spcBef>
                  <a:spcPct val="50000"/>
                </a:spcBef>
                <a:defRPr/>
              </a:pPr>
              <a:r>
                <a:rPr lang="en-US" altLang="zh-CN" sz="20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B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799013" y="2090738"/>
            <a:ext cx="3997325" cy="2379662"/>
            <a:chOff x="2991" y="1317"/>
            <a:chExt cx="2518" cy="1499"/>
          </a:xfrm>
        </p:grpSpPr>
        <p:sp>
          <p:nvSpPr>
            <p:cNvPr id="50213" name="Freeform 18"/>
            <p:cNvSpPr>
              <a:spLocks/>
            </p:cNvSpPr>
            <p:nvPr/>
          </p:nvSpPr>
          <p:spPr bwMode="auto">
            <a:xfrm>
              <a:off x="3004" y="1317"/>
              <a:ext cx="2505" cy="753"/>
            </a:xfrm>
            <a:custGeom>
              <a:avLst/>
              <a:gdLst>
                <a:gd name="T0" fmla="*/ 2505 w 2505"/>
                <a:gd name="T1" fmla="*/ 0 h 753"/>
                <a:gd name="T2" fmla="*/ 1360 w 2505"/>
                <a:gd name="T3" fmla="*/ 475 h 753"/>
                <a:gd name="T4" fmla="*/ 0 w 2505"/>
                <a:gd name="T5" fmla="*/ 749 h 753"/>
                <a:gd name="T6" fmla="*/ 2428 w 2505"/>
                <a:gd name="T7" fmla="*/ 753 h 753"/>
                <a:gd name="T8" fmla="*/ 1734 w 2505"/>
                <a:gd name="T9" fmla="*/ 477 h 753"/>
                <a:gd name="T10" fmla="*/ 2505 w 2505"/>
                <a:gd name="T11" fmla="*/ 0 h 7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05"/>
                <a:gd name="T19" fmla="*/ 0 h 753"/>
                <a:gd name="T20" fmla="*/ 2505 w 2505"/>
                <a:gd name="T21" fmla="*/ 753 h 7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05" h="753">
                  <a:moveTo>
                    <a:pt x="2505" y="0"/>
                  </a:moveTo>
                  <a:lnTo>
                    <a:pt x="1360" y="475"/>
                  </a:lnTo>
                  <a:lnTo>
                    <a:pt x="0" y="749"/>
                  </a:lnTo>
                  <a:lnTo>
                    <a:pt x="2428" y="753"/>
                  </a:lnTo>
                  <a:lnTo>
                    <a:pt x="1734" y="477"/>
                  </a:lnTo>
                  <a:lnTo>
                    <a:pt x="2505" y="0"/>
                  </a:lnTo>
                  <a:close/>
                </a:path>
              </a:pathLst>
            </a:custGeom>
            <a:solidFill>
              <a:schemeClr val="fol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203" name="Text Box 19"/>
            <p:cNvSpPr txBox="1">
              <a:spLocks noChangeArrowheads="1"/>
            </p:cNvSpPr>
            <p:nvPr/>
          </p:nvSpPr>
          <p:spPr bwMode="auto">
            <a:xfrm>
              <a:off x="2991" y="2060"/>
              <a:ext cx="2444" cy="756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shade val="87059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1200" dirty="0">
                  <a:latin typeface="Courier New" pitchFamily="49" charset="0"/>
                </a:rPr>
                <a:t>interface Serial 1</a:t>
              </a:r>
            </a:p>
            <a:p>
              <a:pPr>
                <a:defRPr/>
              </a:pPr>
              <a:r>
                <a:rPr lang="en-GB" sz="1200" dirty="0" err="1">
                  <a:latin typeface="Courier New" pitchFamily="49" charset="0"/>
                </a:rPr>
                <a:t>ip</a:t>
              </a:r>
              <a:r>
                <a:rPr lang="en-GB" sz="1200" dirty="0">
                  <a:latin typeface="Courier New" pitchFamily="49" charset="0"/>
                </a:rPr>
                <a:t> address 222.220.16.1 255.255.255.252</a:t>
              </a:r>
            </a:p>
            <a:p>
              <a:pPr>
                <a:defRPr/>
              </a:pPr>
              <a:endParaRPr lang="en-GB" sz="1200" dirty="0">
                <a:latin typeface="Courier New" pitchFamily="49" charset="0"/>
              </a:endParaRPr>
            </a:p>
            <a:p>
              <a:pPr>
                <a:defRPr/>
              </a:pPr>
              <a:r>
                <a:rPr lang="en-GB" sz="1200" dirty="0">
                  <a:latin typeface="Courier New" pitchFamily="49" charset="0"/>
                </a:rPr>
                <a:t>router </a:t>
              </a:r>
              <a:r>
                <a:rPr lang="en-GB" sz="1200" dirty="0" err="1">
                  <a:latin typeface="Courier New" pitchFamily="49" charset="0"/>
                </a:rPr>
                <a:t>bgp</a:t>
              </a:r>
              <a:r>
                <a:rPr lang="en-GB" sz="1200" dirty="0">
                  <a:latin typeface="Courier New" pitchFamily="49" charset="0"/>
                </a:rPr>
                <a:t> 101</a:t>
              </a:r>
            </a:p>
            <a:p>
              <a:pPr>
                <a:defRPr/>
              </a:pPr>
              <a:r>
                <a:rPr lang="en-GB" sz="1200" dirty="0">
                  <a:latin typeface="Courier New" pitchFamily="49" charset="0"/>
                </a:rPr>
                <a:t> network 220.220.16.0 mask 255.255.255.0</a:t>
              </a:r>
            </a:p>
            <a:p>
              <a:pPr>
                <a:defRPr/>
              </a:pPr>
              <a:r>
                <a:rPr lang="en-GB" sz="12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 </a:t>
              </a:r>
              <a:r>
                <a:rPr lang="en-GB" sz="1200" b="1" dirty="0" err="1">
                  <a:solidFill>
                    <a:schemeClr val="accent2"/>
                  </a:solidFill>
                  <a:latin typeface="Courier New" pitchFamily="49" charset="0"/>
                </a:rPr>
                <a:t>neighbor</a:t>
              </a:r>
              <a:r>
                <a:rPr lang="en-GB" sz="1200" b="1" dirty="0">
                  <a:solidFill>
                    <a:schemeClr val="accent2"/>
                  </a:solidFill>
                  <a:latin typeface="Courier New" pitchFamily="49" charset="0"/>
                </a:rPr>
                <a:t> 220.220.16.2 remote-as 101</a:t>
              </a:r>
              <a:endParaRPr lang="en-US" altLang="zh-CN" sz="1200" b="1" dirty="0">
                <a:latin typeface="Courier New" pitchFamily="49" charset="0"/>
                <a:ea typeface="宋体" charset="-122"/>
              </a:endParaRPr>
            </a:p>
          </p:txBody>
        </p:sp>
      </p:grpSp>
      <p:grpSp>
        <p:nvGrpSpPr>
          <p:cNvPr id="50190" name="Group 20"/>
          <p:cNvGrpSpPr>
            <a:grpSpLocks/>
          </p:cNvGrpSpPr>
          <p:nvPr/>
        </p:nvGrpSpPr>
        <p:grpSpPr bwMode="auto">
          <a:xfrm>
            <a:off x="5159375" y="1928813"/>
            <a:ext cx="847725" cy="527050"/>
            <a:chOff x="3178" y="1777"/>
            <a:chExt cx="534" cy="332"/>
          </a:xfrm>
        </p:grpSpPr>
        <p:pic>
          <p:nvPicPr>
            <p:cNvPr id="50211" name="Picture 21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78" y="1777"/>
              <a:ext cx="534" cy="3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49206" name="Rectangle 22"/>
            <p:cNvSpPr>
              <a:spLocks noChangeArrowheads="1"/>
            </p:cNvSpPr>
            <p:nvPr/>
          </p:nvSpPr>
          <p:spPr bwMode="auto">
            <a:xfrm>
              <a:off x="3386" y="1917"/>
              <a:ext cx="11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 algn="ctr" defTabSz="808038">
                <a:spcBef>
                  <a:spcPct val="50000"/>
                </a:spcBef>
                <a:defRPr/>
              </a:pPr>
              <a:r>
                <a:rPr lang="en-US" altLang="zh-CN" sz="20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C</a:t>
              </a: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5943600" y="1539875"/>
            <a:ext cx="2224088" cy="1006475"/>
            <a:chOff x="3744" y="970"/>
            <a:chExt cx="1401" cy="634"/>
          </a:xfrm>
        </p:grpSpPr>
        <p:sp>
          <p:nvSpPr>
            <p:cNvPr id="349208" name="Arc 24"/>
            <p:cNvSpPr>
              <a:spLocks/>
            </p:cNvSpPr>
            <p:nvPr/>
          </p:nvSpPr>
          <p:spPr bwMode="auto">
            <a:xfrm rot="5266153">
              <a:off x="4127" y="587"/>
              <a:ext cx="634" cy="1401"/>
            </a:xfrm>
            <a:custGeom>
              <a:avLst/>
              <a:gdLst>
                <a:gd name="G0" fmla="+- 21600 0 0"/>
                <a:gd name="G1" fmla="+- 18823 0 0"/>
                <a:gd name="G2" fmla="+- 21600 0 0"/>
                <a:gd name="T0" fmla="*/ 8475 w 21600"/>
                <a:gd name="T1" fmla="*/ 35978 h 35978"/>
                <a:gd name="T2" fmla="*/ 11004 w 21600"/>
                <a:gd name="T3" fmla="*/ 0 h 35978"/>
                <a:gd name="T4" fmla="*/ 21600 w 21600"/>
                <a:gd name="T5" fmla="*/ 18823 h 35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5978" fill="none" extrusionOk="0">
                  <a:moveTo>
                    <a:pt x="8474" y="35978"/>
                  </a:moveTo>
                  <a:cubicBezTo>
                    <a:pt x="3133" y="31891"/>
                    <a:pt x="0" y="25548"/>
                    <a:pt x="0" y="18823"/>
                  </a:cubicBezTo>
                  <a:cubicBezTo>
                    <a:pt x="-1" y="11022"/>
                    <a:pt x="4206" y="3827"/>
                    <a:pt x="11004" y="0"/>
                  </a:cubicBezTo>
                </a:path>
                <a:path w="21600" h="35978" stroke="0" extrusionOk="0">
                  <a:moveTo>
                    <a:pt x="8474" y="35978"/>
                  </a:moveTo>
                  <a:cubicBezTo>
                    <a:pt x="3133" y="31891"/>
                    <a:pt x="0" y="25548"/>
                    <a:pt x="0" y="18823"/>
                  </a:cubicBezTo>
                  <a:cubicBezTo>
                    <a:pt x="-1" y="11022"/>
                    <a:pt x="4206" y="3827"/>
                    <a:pt x="11004" y="0"/>
                  </a:cubicBezTo>
                  <a:lnTo>
                    <a:pt x="21600" y="18823"/>
                  </a:lnTo>
                  <a:close/>
                </a:path>
              </a:pathLst>
            </a:custGeom>
            <a:noFill/>
            <a:ln w="25400" cap="rnd">
              <a:solidFill>
                <a:srgbClr val="00B17A"/>
              </a:solidFill>
              <a:round/>
              <a:headEnd type="triangle" w="med" len="med"/>
              <a:tailEnd type="triangle" w="med" len="med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210" name="Text Box 25"/>
            <p:cNvSpPr txBox="1">
              <a:spLocks noChangeArrowheads="1"/>
            </p:cNvSpPr>
            <p:nvPr/>
          </p:nvSpPr>
          <p:spPr bwMode="auto">
            <a:xfrm>
              <a:off x="3903" y="1072"/>
              <a:ext cx="1126" cy="1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>
                  <a:latin typeface="Arial" charset="0"/>
                  <a:ea typeface="宋体" charset="-122"/>
                </a:rPr>
                <a:t>iBGP TCP Connection</a:t>
              </a:r>
            </a:p>
          </p:txBody>
        </p:sp>
      </p:grpSp>
      <p:sp>
        <p:nvSpPr>
          <p:cNvPr id="349210" name="Rectangle 26"/>
          <p:cNvSpPr>
            <a:spLocks noChangeArrowheads="1"/>
          </p:cNvSpPr>
          <p:nvPr/>
        </p:nvSpPr>
        <p:spPr bwMode="auto">
          <a:xfrm>
            <a:off x="288925" y="5067300"/>
            <a:ext cx="7940675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222250" indent="-222250">
              <a:spcBef>
                <a:spcPct val="30000"/>
              </a:spcBef>
              <a:buFontTx/>
              <a:buChar char="•"/>
              <a:defRPr/>
            </a:pPr>
            <a:r>
              <a:rPr lang="en-US" altLang="zh-CN" sz="2000" dirty="0">
                <a:latin typeface="+mn-lt"/>
                <a:ea typeface="宋体" charset="-122"/>
              </a:rPr>
              <a:t>BGP Peering sessions are established using the BGP “</a:t>
            </a:r>
            <a:r>
              <a:rPr lang="en-US" altLang="zh-CN" sz="2000" dirty="0">
                <a:solidFill>
                  <a:srgbClr val="0070C0"/>
                </a:solidFill>
                <a:latin typeface="+mn-lt"/>
                <a:ea typeface="宋体" charset="-122"/>
              </a:rPr>
              <a:t>neighbor</a:t>
            </a:r>
            <a:r>
              <a:rPr lang="en-US" altLang="zh-CN" sz="2000" dirty="0">
                <a:latin typeface="+mn-lt"/>
                <a:ea typeface="宋体" charset="-122"/>
              </a:rPr>
              <a:t>” configuration command</a:t>
            </a:r>
            <a:endParaRPr lang="en-US" altLang="zh-CN" sz="1400" dirty="0">
              <a:latin typeface="+mn-lt"/>
              <a:ea typeface="宋体" charset="-122"/>
            </a:endParaRPr>
          </a:p>
        </p:txBody>
      </p:sp>
      <p:grpSp>
        <p:nvGrpSpPr>
          <p:cNvPr id="50193" name="Group 27"/>
          <p:cNvGrpSpPr>
            <a:grpSpLocks/>
          </p:cNvGrpSpPr>
          <p:nvPr/>
        </p:nvGrpSpPr>
        <p:grpSpPr bwMode="auto">
          <a:xfrm>
            <a:off x="8104188" y="1928813"/>
            <a:ext cx="847725" cy="527050"/>
            <a:chOff x="3178" y="1777"/>
            <a:chExt cx="534" cy="332"/>
          </a:xfrm>
        </p:grpSpPr>
        <p:pic>
          <p:nvPicPr>
            <p:cNvPr id="50207" name="Picture 28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78" y="1777"/>
              <a:ext cx="534" cy="3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49213" name="Rectangle 29"/>
            <p:cNvSpPr>
              <a:spLocks noChangeArrowheads="1"/>
            </p:cNvSpPr>
            <p:nvPr/>
          </p:nvSpPr>
          <p:spPr bwMode="auto">
            <a:xfrm>
              <a:off x="3386" y="1917"/>
              <a:ext cx="11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 algn="ctr" defTabSz="808038">
                <a:spcBef>
                  <a:spcPct val="50000"/>
                </a:spcBef>
                <a:defRPr/>
              </a:pPr>
              <a:r>
                <a:rPr lang="en-US" altLang="zh-CN" sz="20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D</a:t>
              </a:r>
            </a:p>
          </p:txBody>
        </p:sp>
      </p:grpSp>
      <p:sp>
        <p:nvSpPr>
          <p:cNvPr id="50194" name="Text Box 30"/>
          <p:cNvSpPr txBox="1">
            <a:spLocks noChangeArrowheads="1"/>
          </p:cNvSpPr>
          <p:nvPr/>
        </p:nvSpPr>
        <p:spPr bwMode="auto">
          <a:xfrm>
            <a:off x="1282700" y="2152650"/>
            <a:ext cx="13652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>
                <a:latin typeface="Arial" charset="0"/>
                <a:ea typeface="宋体" charset="-122"/>
              </a:rPr>
              <a:t>220.220.8.0/24</a:t>
            </a:r>
          </a:p>
        </p:txBody>
      </p:sp>
      <p:sp>
        <p:nvSpPr>
          <p:cNvPr id="50195" name="Text Box 31"/>
          <p:cNvSpPr txBox="1">
            <a:spLocks noChangeArrowheads="1"/>
          </p:cNvSpPr>
          <p:nvPr/>
        </p:nvSpPr>
        <p:spPr bwMode="auto">
          <a:xfrm>
            <a:off x="6372225" y="2155825"/>
            <a:ext cx="146367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>
                <a:latin typeface="Arial" charset="0"/>
                <a:ea typeface="宋体" charset="-122"/>
              </a:rPr>
              <a:t>220.220.16.0/24</a:t>
            </a:r>
          </a:p>
        </p:txBody>
      </p:sp>
      <p:grpSp>
        <p:nvGrpSpPr>
          <p:cNvPr id="50196" name="Group 32"/>
          <p:cNvGrpSpPr>
            <a:grpSpLocks/>
          </p:cNvGrpSpPr>
          <p:nvPr/>
        </p:nvGrpSpPr>
        <p:grpSpPr bwMode="auto">
          <a:xfrm>
            <a:off x="147638" y="1928813"/>
            <a:ext cx="847725" cy="527050"/>
            <a:chOff x="3178" y="1777"/>
            <a:chExt cx="534" cy="332"/>
          </a:xfrm>
        </p:grpSpPr>
        <p:pic>
          <p:nvPicPr>
            <p:cNvPr id="50205" name="Picture 33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78" y="1777"/>
              <a:ext cx="534" cy="3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49218" name="Rectangle 34"/>
            <p:cNvSpPr>
              <a:spLocks noChangeArrowheads="1"/>
            </p:cNvSpPr>
            <p:nvPr/>
          </p:nvSpPr>
          <p:spPr bwMode="auto">
            <a:xfrm>
              <a:off x="3386" y="1917"/>
              <a:ext cx="11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 algn="ctr" defTabSz="808038">
                <a:spcBef>
                  <a:spcPct val="50000"/>
                </a:spcBef>
                <a:defRPr/>
              </a:pPr>
              <a:r>
                <a:rPr lang="en-US" altLang="zh-CN" sz="20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A</a:t>
              </a:r>
            </a:p>
          </p:txBody>
        </p:sp>
      </p:grpSp>
      <p:sp>
        <p:nvSpPr>
          <p:cNvPr id="50197" name="Text Box 35"/>
          <p:cNvSpPr txBox="1">
            <a:spLocks noChangeArrowheads="1"/>
          </p:cNvSpPr>
          <p:nvPr/>
        </p:nvSpPr>
        <p:spPr bwMode="auto">
          <a:xfrm>
            <a:off x="911225" y="2162175"/>
            <a:ext cx="31115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latin typeface="Arial" charset="0"/>
                <a:ea typeface="宋体" charset="-122"/>
              </a:rPr>
              <a:t>.2</a:t>
            </a:r>
          </a:p>
        </p:txBody>
      </p:sp>
      <p:sp>
        <p:nvSpPr>
          <p:cNvPr id="50198" name="Text Box 36"/>
          <p:cNvSpPr txBox="1">
            <a:spLocks noChangeArrowheads="1"/>
          </p:cNvSpPr>
          <p:nvPr/>
        </p:nvSpPr>
        <p:spPr bwMode="auto">
          <a:xfrm>
            <a:off x="2792413" y="2162175"/>
            <a:ext cx="31115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latin typeface="Arial" charset="0"/>
                <a:ea typeface="宋体" charset="-122"/>
              </a:rPr>
              <a:t>.1</a:t>
            </a:r>
          </a:p>
        </p:txBody>
      </p:sp>
      <p:sp>
        <p:nvSpPr>
          <p:cNvPr id="50199" name="Text Box 37"/>
          <p:cNvSpPr txBox="1">
            <a:spLocks noChangeArrowheads="1"/>
          </p:cNvSpPr>
          <p:nvPr/>
        </p:nvSpPr>
        <p:spPr bwMode="auto">
          <a:xfrm>
            <a:off x="5943600" y="2162175"/>
            <a:ext cx="31115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latin typeface="Arial" charset="0"/>
                <a:ea typeface="宋体" charset="-122"/>
              </a:rPr>
              <a:t>.2</a:t>
            </a:r>
          </a:p>
        </p:txBody>
      </p:sp>
      <p:sp>
        <p:nvSpPr>
          <p:cNvPr id="50200" name="Text Box 38"/>
          <p:cNvSpPr txBox="1">
            <a:spLocks noChangeArrowheads="1"/>
          </p:cNvSpPr>
          <p:nvPr/>
        </p:nvSpPr>
        <p:spPr bwMode="auto">
          <a:xfrm>
            <a:off x="7850188" y="2162175"/>
            <a:ext cx="31115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latin typeface="Arial" charset="0"/>
                <a:ea typeface="宋体" charset="-122"/>
              </a:rPr>
              <a:t>.1</a:t>
            </a:r>
          </a:p>
        </p:txBody>
      </p:sp>
      <p:sp>
        <p:nvSpPr>
          <p:cNvPr id="50201" name="Text Box 39"/>
          <p:cNvSpPr txBox="1">
            <a:spLocks noChangeArrowheads="1"/>
          </p:cNvSpPr>
          <p:nvPr/>
        </p:nvSpPr>
        <p:spPr bwMode="auto">
          <a:xfrm>
            <a:off x="4881563" y="2162175"/>
            <a:ext cx="31115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latin typeface="Arial" charset="0"/>
                <a:ea typeface="宋体" charset="-122"/>
              </a:rPr>
              <a:t>.1</a:t>
            </a:r>
          </a:p>
        </p:txBody>
      </p:sp>
      <p:sp>
        <p:nvSpPr>
          <p:cNvPr id="349224" name="Rectangle 40"/>
          <p:cNvSpPr>
            <a:spLocks noChangeArrowheads="1"/>
          </p:cNvSpPr>
          <p:nvPr/>
        </p:nvSpPr>
        <p:spPr bwMode="auto">
          <a:xfrm>
            <a:off x="3929063" y="4206875"/>
            <a:ext cx="369887" cy="2222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9225" name="Rectangle 41"/>
          <p:cNvSpPr>
            <a:spLocks noChangeArrowheads="1"/>
          </p:cNvSpPr>
          <p:nvPr/>
        </p:nvSpPr>
        <p:spPr bwMode="auto">
          <a:xfrm>
            <a:off x="7893050" y="4206875"/>
            <a:ext cx="369888" cy="2222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9226" name="Rectangle 42"/>
          <p:cNvSpPr>
            <a:spLocks noChangeArrowheads="1"/>
          </p:cNvSpPr>
          <p:nvPr/>
        </p:nvSpPr>
        <p:spPr bwMode="auto">
          <a:xfrm>
            <a:off x="287338" y="5670550"/>
            <a:ext cx="7708900" cy="369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68325" indent="-222250">
              <a:spcBef>
                <a:spcPct val="30000"/>
              </a:spcBef>
              <a:buFontTx/>
              <a:buChar char="–"/>
              <a:defRPr/>
            </a:pPr>
            <a:r>
              <a:rPr lang="en-US" altLang="zh-CN" dirty="0">
                <a:latin typeface="+mn-lt"/>
                <a:ea typeface="宋体" charset="-122"/>
              </a:rPr>
              <a:t>External (</a:t>
            </a:r>
            <a:r>
              <a:rPr lang="en-US" altLang="zh-CN" dirty="0" err="1">
                <a:latin typeface="+mn-lt"/>
                <a:ea typeface="宋体" charset="-122"/>
              </a:rPr>
              <a:t>eBGP</a:t>
            </a:r>
            <a:r>
              <a:rPr lang="en-US" altLang="zh-CN" dirty="0">
                <a:latin typeface="+mn-lt"/>
                <a:ea typeface="宋体" charset="-122"/>
              </a:rPr>
              <a:t>) is configured when AS numbers are different</a:t>
            </a:r>
            <a:endParaRPr lang="en-US" altLang="zh-CN" sz="1400" dirty="0">
              <a:latin typeface="+mn-lt"/>
              <a:ea typeface="宋体" charset="-122"/>
            </a:endParaRPr>
          </a:p>
        </p:txBody>
      </p:sp>
      <p:sp>
        <p:nvSpPr>
          <p:cNvPr id="4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noFill/>
        </p:spPr>
        <p:txBody>
          <a:bodyPr/>
          <a:lstStyle/>
          <a:p>
            <a:r>
              <a:rPr lang="en-US" altLang="ko-KR" dirty="0" smtClean="0"/>
              <a:t>External Routing</a:t>
            </a:r>
            <a:endParaRPr lang="en-US" altLang="ko-KR" dirty="0" smtClean="0">
              <a:latin typeface="Times New Roman"/>
            </a:endParaRPr>
          </a:p>
        </p:txBody>
      </p:sp>
      <p:sp>
        <p:nvSpPr>
          <p:cNvPr id="4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noFill/>
        </p:spPr>
        <p:txBody>
          <a:bodyPr/>
          <a:lstStyle/>
          <a:p>
            <a:r>
              <a:rPr lang="en-US" altLang="ko-KR" dirty="0" smtClean="0"/>
              <a:t>7-</a:t>
            </a:r>
            <a:fld id="{E3BD890E-5C41-4A19-8331-747A911F7CF4}" type="slidenum">
              <a:rPr lang="en-US" altLang="ko-KR" smtClean="0"/>
              <a:pPr/>
              <a:t>48</a:t>
            </a:fld>
            <a:endParaRPr lang="en-US" altLang="ko-KR" dirty="0" smtClean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9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9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9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9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6" grpId="0" autoUpdateAnimBg="0"/>
      <p:bldP spid="349224" grpId="0" animBg="1"/>
      <p:bldP spid="34922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990600"/>
          </a:xfrm>
        </p:spPr>
        <p:txBody>
          <a:bodyPr lIns="92075" tIns="46038" rIns="92075" bIns="46038"/>
          <a:lstStyle/>
          <a:p>
            <a:r>
              <a:rPr lang="en-US" altLang="zh-CN" smtClean="0">
                <a:ea typeface="宋体" charset="-122"/>
              </a:rPr>
              <a:t>BGP Operations (Simplified) </a:t>
            </a:r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330200" y="1320800"/>
            <a:ext cx="3759200" cy="1092200"/>
          </a:xfrm>
          <a:prstGeom prst="ellipse">
            <a:avLst/>
          </a:prstGeom>
          <a:solidFill>
            <a:schemeClr val="hlink"/>
          </a:solidFill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669925" y="1508125"/>
            <a:ext cx="32131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Arial" charset="0"/>
                <a:ea typeface="宋体" charset="-122"/>
              </a:rPr>
              <a:t>Establish session on</a:t>
            </a:r>
          </a:p>
          <a:p>
            <a:pPr eaLnBrk="0" hangingPunct="0"/>
            <a:r>
              <a:rPr lang="en-US" altLang="zh-CN" b="1">
                <a:latin typeface="Arial" charset="0"/>
                <a:ea typeface="宋体" charset="-122"/>
              </a:rPr>
              <a:t>     TCP port 179</a:t>
            </a:r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406400" y="3378200"/>
            <a:ext cx="3759200" cy="1092200"/>
          </a:xfrm>
          <a:prstGeom prst="ellipse">
            <a:avLst/>
          </a:prstGeom>
          <a:solidFill>
            <a:schemeClr val="hlink"/>
          </a:solidFill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 rot="-2160000">
            <a:off x="3770313" y="5295900"/>
            <a:ext cx="917575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762000" y="3505200"/>
            <a:ext cx="28225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Arial" charset="0"/>
                <a:ea typeface="宋体" charset="-122"/>
              </a:rPr>
              <a:t>        Exchange all</a:t>
            </a:r>
          </a:p>
          <a:p>
            <a:pPr eaLnBrk="0" hangingPunct="0"/>
            <a:r>
              <a:rPr lang="en-US" altLang="zh-CN" b="1">
                <a:latin typeface="Arial" charset="0"/>
                <a:ea typeface="宋体" charset="-122"/>
              </a:rPr>
              <a:t>        active routes </a:t>
            </a:r>
          </a:p>
        </p:txBody>
      </p:sp>
      <p:sp>
        <p:nvSpPr>
          <p:cNvPr id="25608" name="Oval 8"/>
          <p:cNvSpPr>
            <a:spLocks noChangeArrowheads="1"/>
          </p:cNvSpPr>
          <p:nvPr/>
        </p:nvSpPr>
        <p:spPr bwMode="auto">
          <a:xfrm>
            <a:off x="406400" y="5397500"/>
            <a:ext cx="3759200" cy="1092200"/>
          </a:xfrm>
          <a:prstGeom prst="ellipse">
            <a:avLst/>
          </a:prstGeom>
          <a:solidFill>
            <a:schemeClr val="hlink"/>
          </a:solidFill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641350" y="5668963"/>
            <a:ext cx="34194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Arial" charset="0"/>
                <a:ea typeface="宋体" charset="-122"/>
              </a:rPr>
              <a:t>Exchange incremental</a:t>
            </a:r>
          </a:p>
          <a:p>
            <a:pPr eaLnBrk="0" hangingPunct="0"/>
            <a:r>
              <a:rPr lang="en-US" altLang="zh-CN" b="1">
                <a:latin typeface="Arial" charset="0"/>
                <a:ea typeface="宋体" charset="-122"/>
              </a:rPr>
              <a:t>           updates</a:t>
            </a:r>
          </a:p>
        </p:txBody>
      </p:sp>
      <p:sp>
        <p:nvSpPr>
          <p:cNvPr id="51210" name="Line 11"/>
          <p:cNvSpPr>
            <a:spLocks noChangeShapeType="1"/>
          </p:cNvSpPr>
          <p:nvPr/>
        </p:nvSpPr>
        <p:spPr bwMode="auto">
          <a:xfrm>
            <a:off x="5973763" y="2528888"/>
            <a:ext cx="1279525" cy="1527175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211" name="Picture 1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431925"/>
            <a:ext cx="2246313" cy="142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2" name="Picture 13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41963" y="2306638"/>
            <a:ext cx="839787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3" name="Picture 1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7613" y="3678238"/>
            <a:ext cx="2246312" cy="142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4" name="Picture 1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21488" y="3743325"/>
            <a:ext cx="841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15" name="Rectangle 16"/>
          <p:cNvSpPr>
            <a:spLocks noChangeArrowheads="1"/>
          </p:cNvSpPr>
          <p:nvPr/>
        </p:nvSpPr>
        <p:spPr bwMode="auto">
          <a:xfrm>
            <a:off x="4760913" y="1557338"/>
            <a:ext cx="876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2800" b="1">
                <a:latin typeface="Arial" charset="0"/>
                <a:ea typeface="宋体" charset="-122"/>
              </a:rPr>
              <a:t>AS1</a:t>
            </a:r>
          </a:p>
        </p:txBody>
      </p:sp>
      <p:sp>
        <p:nvSpPr>
          <p:cNvPr id="51216" name="Rectangle 17"/>
          <p:cNvSpPr>
            <a:spLocks noChangeArrowheads="1"/>
          </p:cNvSpPr>
          <p:nvPr/>
        </p:nvSpPr>
        <p:spPr bwMode="auto">
          <a:xfrm>
            <a:off x="7405688" y="4251325"/>
            <a:ext cx="876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2800" b="1">
                <a:latin typeface="Arial" charset="0"/>
                <a:ea typeface="宋体" charset="-122"/>
              </a:rPr>
              <a:t>AS2</a:t>
            </a:r>
          </a:p>
        </p:txBody>
      </p:sp>
      <p:sp>
        <p:nvSpPr>
          <p:cNvPr id="51217" name="Line 18"/>
          <p:cNvSpPr>
            <a:spLocks noChangeShapeType="1"/>
          </p:cNvSpPr>
          <p:nvPr/>
        </p:nvSpPr>
        <p:spPr bwMode="auto">
          <a:xfrm>
            <a:off x="2209800" y="2438400"/>
            <a:ext cx="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8" name="Line 19"/>
          <p:cNvSpPr>
            <a:spLocks noChangeShapeType="1"/>
          </p:cNvSpPr>
          <p:nvPr/>
        </p:nvSpPr>
        <p:spPr bwMode="auto">
          <a:xfrm>
            <a:off x="2209800" y="4495800"/>
            <a:ext cx="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9" name="Line 20"/>
          <p:cNvSpPr>
            <a:spLocks noChangeShapeType="1"/>
          </p:cNvSpPr>
          <p:nvPr/>
        </p:nvSpPr>
        <p:spPr bwMode="auto">
          <a:xfrm flipH="1">
            <a:off x="3749675" y="5476875"/>
            <a:ext cx="196850" cy="3238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0" name="Rectangle 21"/>
          <p:cNvSpPr>
            <a:spLocks noChangeArrowheads="1"/>
          </p:cNvSpPr>
          <p:nvPr/>
        </p:nvSpPr>
        <p:spPr bwMode="auto">
          <a:xfrm>
            <a:off x="4632325" y="5287963"/>
            <a:ext cx="32337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2000" b="1">
                <a:solidFill>
                  <a:schemeClr val="accent2"/>
                </a:solidFill>
                <a:latin typeface="Arial" charset="0"/>
                <a:ea typeface="宋体" charset="-122"/>
              </a:rPr>
              <a:t>While connection </a:t>
            </a:r>
          </a:p>
          <a:p>
            <a:pPr eaLnBrk="0" hangingPunct="0"/>
            <a:r>
              <a:rPr lang="en-US" altLang="zh-CN" sz="2000" b="1">
                <a:solidFill>
                  <a:schemeClr val="accent2"/>
                </a:solidFill>
                <a:latin typeface="Arial" charset="0"/>
                <a:ea typeface="宋体" charset="-122"/>
              </a:rPr>
              <a:t>is ALIVE exchange</a:t>
            </a:r>
          </a:p>
          <a:p>
            <a:pPr eaLnBrk="0" hangingPunct="0"/>
            <a:r>
              <a:rPr lang="en-US" altLang="zh-CN" sz="2000" b="1">
                <a:solidFill>
                  <a:schemeClr val="accent2"/>
                </a:solidFill>
                <a:latin typeface="Arial" charset="0"/>
                <a:ea typeface="宋体" charset="-122"/>
              </a:rPr>
              <a:t>route UPDATE messages</a:t>
            </a:r>
          </a:p>
        </p:txBody>
      </p:sp>
      <p:sp>
        <p:nvSpPr>
          <p:cNvPr id="51221" name="Rectangle 22"/>
          <p:cNvSpPr>
            <a:spLocks noChangeArrowheads="1"/>
          </p:cNvSpPr>
          <p:nvPr/>
        </p:nvSpPr>
        <p:spPr bwMode="auto">
          <a:xfrm>
            <a:off x="6613525" y="2909888"/>
            <a:ext cx="23796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2800" b="1">
                <a:latin typeface="Arial" charset="0"/>
                <a:ea typeface="宋体" charset="-122"/>
              </a:rPr>
              <a:t>BGP session</a:t>
            </a:r>
          </a:p>
        </p:txBody>
      </p:sp>
      <p:sp>
        <p:nvSpPr>
          <p:cNvPr id="51222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5122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7538B0D3-1174-4F9C-A582-0400DB5B8833}" type="slidenum">
              <a:rPr lang="en-US" altLang="ko-KR" smtClean="0"/>
              <a:pPr/>
              <a:t>49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6425" y="165100"/>
            <a:ext cx="7772400" cy="996950"/>
          </a:xfrm>
          <a:noFill/>
        </p:spPr>
        <p:txBody>
          <a:bodyPr lIns="71400" tIns="35699" rIns="71400" bIns="35699"/>
          <a:lstStyle/>
          <a:p>
            <a:pPr defTabSz="554038"/>
            <a:r>
              <a:rPr lang="en-GB" altLang="zh-CN" smtClean="0">
                <a:ea typeface="宋体" charset="-122"/>
              </a:rPr>
              <a:t>Egress Traffic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463" y="1420813"/>
            <a:ext cx="8086725" cy="4751387"/>
          </a:xfrm>
          <a:noFill/>
        </p:spPr>
        <p:txBody>
          <a:bodyPr lIns="71400" tIns="35699" rIns="71400" bIns="35699"/>
          <a:lstStyle/>
          <a:p>
            <a:pPr marL="225425" indent="-225425" defTabSz="554038"/>
            <a:r>
              <a:rPr lang="en-GB" altLang="zh-CN" dirty="0" smtClean="0">
                <a:ea typeface="宋体" charset="-122"/>
              </a:rPr>
              <a:t>Packets </a:t>
            </a:r>
            <a:r>
              <a:rPr lang="en-GB" altLang="zh-CN" dirty="0" smtClean="0">
                <a:solidFill>
                  <a:srgbClr val="0070C0"/>
                </a:solidFill>
                <a:ea typeface="宋体" charset="-122"/>
              </a:rPr>
              <a:t>exiting</a:t>
            </a:r>
            <a:r>
              <a:rPr lang="en-GB" altLang="zh-CN" dirty="0" smtClean="0">
                <a:ea typeface="宋体" charset="-122"/>
              </a:rPr>
              <a:t> the network</a:t>
            </a:r>
          </a:p>
          <a:p>
            <a:pPr marL="225425" indent="-225425" defTabSz="554038"/>
            <a:endParaRPr lang="en-GB" altLang="zh-CN" dirty="0" smtClean="0">
              <a:ea typeface="宋体" charset="-122"/>
            </a:endParaRPr>
          </a:p>
          <a:p>
            <a:pPr marL="225425" indent="-225425" defTabSz="554038"/>
            <a:r>
              <a:rPr lang="en-GB" altLang="zh-CN" dirty="0" smtClean="0">
                <a:ea typeface="宋体" charset="-122"/>
              </a:rPr>
              <a:t>Based on </a:t>
            </a:r>
          </a:p>
          <a:p>
            <a:pPr marL="663575" lvl="1" indent="-222250" defTabSz="554038"/>
            <a:r>
              <a:rPr lang="en-GB" altLang="zh-CN" dirty="0" smtClean="0">
                <a:ea typeface="宋体" charset="-122"/>
              </a:rPr>
              <a:t> What information you send and to who</a:t>
            </a:r>
          </a:p>
          <a:p>
            <a:pPr marL="663575" lvl="1" indent="-222250" defTabSz="554038"/>
            <a:r>
              <a:rPr lang="en-GB" altLang="zh-CN" dirty="0" smtClean="0">
                <a:ea typeface="宋体" charset="-122"/>
              </a:rPr>
              <a:t> Based on your addressing and </a:t>
            </a:r>
            <a:r>
              <a:rPr lang="en-GB" altLang="zh-CN" dirty="0" err="1" smtClean="0">
                <a:ea typeface="宋体" charset="-122"/>
              </a:rPr>
              <a:t>ASes</a:t>
            </a:r>
            <a:endParaRPr lang="en-GB" altLang="zh-CN" dirty="0" smtClean="0">
              <a:ea typeface="宋体" charset="-122"/>
            </a:endParaRPr>
          </a:p>
          <a:p>
            <a:pPr marL="663575" lvl="1" indent="-222250" defTabSz="554038"/>
            <a:r>
              <a:rPr lang="en-GB" altLang="zh-CN" dirty="0" smtClean="0">
                <a:ea typeface="宋体" charset="-122"/>
              </a:rPr>
              <a:t> Based on others’ policy (what they accept from you and what they do with it)</a:t>
            </a:r>
          </a:p>
          <a:p>
            <a:pPr marL="225425" indent="-225425" defTabSz="554038"/>
            <a:endParaRPr lang="en-GB" altLang="zh-CN" dirty="0" smtClean="0">
              <a:ea typeface="宋体" charset="-122"/>
            </a:endParaRPr>
          </a:p>
          <a:p>
            <a:pPr marL="663575" lvl="1" indent="-222250" defTabSz="554038"/>
            <a:endParaRPr lang="en-GB" altLang="zh-CN" dirty="0" smtClean="0">
              <a:ea typeface="宋体" charset="-122"/>
            </a:endParaRPr>
          </a:p>
        </p:txBody>
      </p:sp>
      <p:sp>
        <p:nvSpPr>
          <p:cNvPr id="6148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614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D182971C-F819-42C1-A3FF-744CD09E7840}" type="slidenum">
              <a:rPr lang="en-US" altLang="ko-KR" smtClean="0"/>
              <a:pPr/>
              <a:t>5</a:t>
            </a:fld>
            <a:endParaRPr lang="en-US" altLang="ko-KR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5222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08568EC3-447D-4EA9-A174-93190B642448}" type="slidenum">
              <a:rPr lang="en-US" altLang="ko-KR" smtClean="0"/>
              <a:pPr/>
              <a:t>50</a:t>
            </a:fld>
            <a:endParaRPr lang="en-US" altLang="ko-KR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charset="-122"/>
              </a:rPr>
              <a:t>Four Types of BGP Messages</a:t>
            </a:r>
            <a:endParaRPr lang="en-US" altLang="ko-KR" sz="2800" smtClean="0">
              <a:ea typeface="굴림" charset="-127"/>
            </a:endParaRP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3813"/>
            <a:ext cx="8229600" cy="2967037"/>
          </a:xfrm>
        </p:spPr>
        <p:txBody>
          <a:bodyPr/>
          <a:lstStyle/>
          <a:p>
            <a:r>
              <a:rPr lang="en-US" altLang="ko-KR" sz="2400" dirty="0" smtClean="0">
                <a:solidFill>
                  <a:srgbClr val="FF0000"/>
                </a:solidFill>
                <a:ea typeface="굴림" charset="-127"/>
              </a:rPr>
              <a:t>OPEN:</a:t>
            </a:r>
            <a:r>
              <a:rPr lang="en-US" altLang="ko-KR" sz="2400" dirty="0" smtClean="0">
                <a:ea typeface="굴림" charset="-127"/>
              </a:rPr>
              <a:t> opens TCP connection to peer and </a:t>
            </a:r>
            <a:r>
              <a:rPr lang="en-US" altLang="ko-KR" sz="2400" u="sng" dirty="0" smtClean="0">
                <a:ea typeface="굴림" charset="-127"/>
              </a:rPr>
              <a:t>authenticates sender</a:t>
            </a:r>
          </a:p>
          <a:p>
            <a:r>
              <a:rPr lang="en-US" altLang="ko-KR" sz="2400" dirty="0" smtClean="0">
                <a:solidFill>
                  <a:srgbClr val="FF0000"/>
                </a:solidFill>
                <a:ea typeface="굴림" charset="-127"/>
              </a:rPr>
              <a:t>UPDATE:</a:t>
            </a:r>
            <a:r>
              <a:rPr lang="en-US" altLang="ko-KR" sz="2400" dirty="0" smtClean="0">
                <a:ea typeface="굴림" charset="-127"/>
              </a:rPr>
              <a:t> advertises new path (or withdraws old)</a:t>
            </a:r>
          </a:p>
          <a:p>
            <a:r>
              <a:rPr lang="en-US" altLang="ko-KR" sz="2400" dirty="0" smtClean="0">
                <a:solidFill>
                  <a:srgbClr val="FF0000"/>
                </a:solidFill>
                <a:ea typeface="굴림" charset="-127"/>
              </a:rPr>
              <a:t>KEEPALIVE</a:t>
            </a:r>
            <a:r>
              <a:rPr lang="en-US" altLang="ko-KR" sz="2400" dirty="0" smtClean="0">
                <a:ea typeface="굴림" charset="-127"/>
              </a:rPr>
              <a:t> keeps connection alive in absence of UPDATES; also ACKs OPEN request</a:t>
            </a:r>
          </a:p>
          <a:p>
            <a:r>
              <a:rPr lang="en-US" altLang="ko-KR" sz="2400" dirty="0" smtClean="0">
                <a:solidFill>
                  <a:srgbClr val="FF0000"/>
                </a:solidFill>
                <a:ea typeface="굴림" charset="-127"/>
              </a:rPr>
              <a:t>NOTIFICATION:</a:t>
            </a:r>
            <a:r>
              <a:rPr lang="en-US" altLang="ko-KR" sz="2400" dirty="0" smtClean="0">
                <a:ea typeface="굴림" charset="-127"/>
              </a:rPr>
              <a:t> </a:t>
            </a:r>
            <a:r>
              <a:rPr lang="en-US" altLang="ko-KR" sz="2400" u="sng" dirty="0" smtClean="0">
                <a:ea typeface="굴림" charset="-127"/>
              </a:rPr>
              <a:t>reports errors </a:t>
            </a:r>
            <a:r>
              <a:rPr lang="en-US" altLang="ko-KR" sz="2400" dirty="0" smtClean="0">
                <a:ea typeface="굴림" charset="-127"/>
              </a:rPr>
              <a:t>in previous </a:t>
            </a:r>
            <a:r>
              <a:rPr lang="en-US" altLang="ko-KR" sz="2400" dirty="0" err="1" smtClean="0">
                <a:ea typeface="굴림" charset="-127"/>
              </a:rPr>
              <a:t>msg</a:t>
            </a:r>
            <a:r>
              <a:rPr lang="en-US" altLang="ko-KR" sz="2400" dirty="0" smtClean="0">
                <a:ea typeface="굴림" charset="-127"/>
              </a:rPr>
              <a:t>; also used to </a:t>
            </a:r>
            <a:r>
              <a:rPr lang="en-US" altLang="ko-KR" sz="2400" u="sng" dirty="0" smtClean="0">
                <a:ea typeface="굴림" charset="-127"/>
              </a:rPr>
              <a:t>close connection</a:t>
            </a:r>
          </a:p>
        </p:txBody>
      </p:sp>
      <p:sp>
        <p:nvSpPr>
          <p:cNvPr id="52230" name="Rectangle 4"/>
          <p:cNvSpPr>
            <a:spLocks noChangeArrowheads="1"/>
          </p:cNvSpPr>
          <p:nvPr/>
        </p:nvSpPr>
        <p:spPr bwMode="auto">
          <a:xfrm>
            <a:off x="609600" y="4419600"/>
            <a:ext cx="7683500" cy="1920875"/>
          </a:xfrm>
          <a:prstGeom prst="rect">
            <a:avLst/>
          </a:prstGeom>
          <a:solidFill>
            <a:srgbClr val="FF66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4000">
                <a:solidFill>
                  <a:schemeClr val="bg1"/>
                </a:solidFill>
                <a:ea typeface="宋体" charset="-122"/>
              </a:rPr>
              <a:t>           announcement </a:t>
            </a:r>
          </a:p>
          <a:p>
            <a:pPr eaLnBrk="0" hangingPunct="0"/>
            <a:r>
              <a:rPr lang="en-US" altLang="zh-CN" sz="4000">
                <a:solidFill>
                  <a:schemeClr val="bg1"/>
                </a:solidFill>
                <a:ea typeface="宋体" charset="-122"/>
              </a:rPr>
              <a:t>                     = </a:t>
            </a:r>
          </a:p>
          <a:p>
            <a:pPr eaLnBrk="0" hangingPunct="0"/>
            <a:r>
              <a:rPr lang="en-US" altLang="zh-CN" sz="4000">
                <a:solidFill>
                  <a:schemeClr val="bg1"/>
                </a:solidFill>
                <a:ea typeface="宋体" charset="-122"/>
              </a:rPr>
              <a:t>   prefix + </a:t>
            </a:r>
            <a:r>
              <a:rPr lang="en-US" altLang="zh-CN" sz="4000" u="sng">
                <a:solidFill>
                  <a:schemeClr val="bg1"/>
                </a:solidFill>
                <a:ea typeface="宋体" charset="-122"/>
              </a:rPr>
              <a:t>attributes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8"/>
          <p:cNvSpPr>
            <a:spLocks noGrp="1" noChangeArrowheads="1"/>
          </p:cNvSpPr>
          <p:nvPr>
            <p:ph type="title"/>
          </p:nvPr>
        </p:nvSpPr>
        <p:spPr>
          <a:xfrm>
            <a:off x="889000" y="231775"/>
            <a:ext cx="7453313" cy="911225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2D2DB9"/>
                </a:solidFill>
                <a:ea typeface="宋体" charset="-122"/>
              </a:rPr>
              <a:t>BGP message header</a:t>
            </a:r>
            <a:endParaRPr lang="zh-CN" altLang="en-US" smtClean="0">
              <a:solidFill>
                <a:srgbClr val="2D2DB9"/>
              </a:solidFill>
              <a:ea typeface="宋体" charset="-122"/>
            </a:endParaRPr>
          </a:p>
        </p:txBody>
      </p:sp>
      <p:sp>
        <p:nvSpPr>
          <p:cNvPr id="53251" name="Rectangle 41"/>
          <p:cNvSpPr>
            <a:spLocks noChangeArrowheads="1"/>
          </p:cNvSpPr>
          <p:nvPr/>
        </p:nvSpPr>
        <p:spPr bwMode="auto">
          <a:xfrm>
            <a:off x="2903538" y="2841625"/>
            <a:ext cx="2152650" cy="4651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2" name="Rectangle 42"/>
          <p:cNvSpPr>
            <a:spLocks noChangeArrowheads="1"/>
          </p:cNvSpPr>
          <p:nvPr/>
        </p:nvSpPr>
        <p:spPr bwMode="auto">
          <a:xfrm>
            <a:off x="2843213" y="2863850"/>
            <a:ext cx="158908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2000">
                <a:latin typeface="Arial" charset="0"/>
              </a:rPr>
              <a:t>BGP header</a:t>
            </a:r>
            <a:endParaRPr lang="zh-CN" altLang="en-US" sz="2000">
              <a:latin typeface="Arial" charset="0"/>
            </a:endParaRPr>
          </a:p>
        </p:txBody>
      </p:sp>
      <p:sp>
        <p:nvSpPr>
          <p:cNvPr id="53253" name="Rectangle 35"/>
          <p:cNvSpPr>
            <a:spLocks noChangeArrowheads="1"/>
          </p:cNvSpPr>
          <p:nvPr/>
        </p:nvSpPr>
        <p:spPr bwMode="auto">
          <a:xfrm>
            <a:off x="1804988" y="4337050"/>
            <a:ext cx="7078662" cy="444500"/>
          </a:xfrm>
          <a:prstGeom prst="rect">
            <a:avLst/>
          </a:prstGeom>
          <a:gradFill rotWithShape="1">
            <a:gsLst>
              <a:gs pos="0">
                <a:srgbClr val="9AB3C1"/>
              </a:gs>
              <a:gs pos="100000">
                <a:srgbClr val="CCE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4" name="Rectangle 36"/>
          <p:cNvSpPr>
            <a:spLocks noChangeArrowheads="1"/>
          </p:cNvSpPr>
          <p:nvPr/>
        </p:nvSpPr>
        <p:spPr bwMode="auto">
          <a:xfrm>
            <a:off x="2884488" y="3305175"/>
            <a:ext cx="5995987" cy="444500"/>
          </a:xfrm>
          <a:prstGeom prst="rect">
            <a:avLst/>
          </a:prstGeom>
          <a:gradFill rotWithShape="1">
            <a:gsLst>
              <a:gs pos="0">
                <a:srgbClr val="8EA5B2"/>
              </a:gs>
              <a:gs pos="100000">
                <a:srgbClr val="CCE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5" name="AutoShape 37"/>
          <p:cNvSpPr>
            <a:spLocks noChangeArrowheads="1"/>
          </p:cNvSpPr>
          <p:nvPr/>
        </p:nvSpPr>
        <p:spPr bwMode="auto">
          <a:xfrm rot="5400000">
            <a:off x="361950" y="4733926"/>
            <a:ext cx="295275" cy="584200"/>
          </a:xfrm>
          <a:prstGeom prst="downArrow">
            <a:avLst>
              <a:gd name="adj1" fmla="val 50000"/>
              <a:gd name="adj2" fmla="val 49462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3256" name="Freeform 38"/>
          <p:cNvSpPr>
            <a:spLocks/>
          </p:cNvSpPr>
          <p:nvPr/>
        </p:nvSpPr>
        <p:spPr bwMode="auto">
          <a:xfrm>
            <a:off x="1970088" y="2225675"/>
            <a:ext cx="4252912" cy="588963"/>
          </a:xfrm>
          <a:custGeom>
            <a:avLst/>
            <a:gdLst>
              <a:gd name="T0" fmla="*/ 2147483647 w 2313"/>
              <a:gd name="T1" fmla="*/ 0 h 272"/>
              <a:gd name="T2" fmla="*/ 2147483647 w 2313"/>
              <a:gd name="T3" fmla="*/ 0 h 272"/>
              <a:gd name="T4" fmla="*/ 2147483647 w 2313"/>
              <a:gd name="T5" fmla="*/ 2147483647 h 272"/>
              <a:gd name="T6" fmla="*/ 2147483647 w 2313"/>
              <a:gd name="T7" fmla="*/ 2147483647 h 272"/>
              <a:gd name="T8" fmla="*/ 0 w 2313"/>
              <a:gd name="T9" fmla="*/ 0 h 2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13"/>
              <a:gd name="T16" fmla="*/ 0 h 272"/>
              <a:gd name="T17" fmla="*/ 2313 w 2313"/>
              <a:gd name="T18" fmla="*/ 272 h 2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13" h="272">
                <a:moveTo>
                  <a:pt x="45" y="0"/>
                </a:moveTo>
                <a:lnTo>
                  <a:pt x="2313" y="0"/>
                </a:lnTo>
                <a:lnTo>
                  <a:pt x="1723" y="272"/>
                </a:lnTo>
                <a:lnTo>
                  <a:pt x="499" y="272"/>
                </a:lnTo>
                <a:lnTo>
                  <a:pt x="0" y="0"/>
                </a:lnTo>
              </a:path>
            </a:pathLst>
          </a:custGeom>
          <a:gradFill rotWithShape="1">
            <a:gsLst>
              <a:gs pos="0">
                <a:srgbClr val="B2B26B"/>
              </a:gs>
              <a:gs pos="100000">
                <a:srgbClr val="FFFF99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57" name="Rectangle 39"/>
          <p:cNvSpPr>
            <a:spLocks noChangeArrowheads="1"/>
          </p:cNvSpPr>
          <p:nvPr/>
        </p:nvSpPr>
        <p:spPr bwMode="auto">
          <a:xfrm>
            <a:off x="1187450" y="1350963"/>
            <a:ext cx="46212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2000">
                <a:latin typeface="Arial" charset="0"/>
              </a:rPr>
              <a:t>bit</a:t>
            </a:r>
            <a:r>
              <a:rPr lang="zh-CN" altLang="en-US" sz="2000">
                <a:latin typeface="Arial" charset="0"/>
              </a:rPr>
              <a:t>               </a:t>
            </a:r>
            <a:r>
              <a:rPr lang="en-US" altLang="zh-CN" sz="2000">
                <a:latin typeface="Arial" charset="0"/>
              </a:rPr>
              <a:t>16                       2             1</a:t>
            </a:r>
          </a:p>
        </p:txBody>
      </p:sp>
      <p:sp>
        <p:nvSpPr>
          <p:cNvPr id="611368" name="Rectangle 40"/>
          <p:cNvSpPr>
            <a:spLocks noChangeArrowheads="1"/>
          </p:cNvSpPr>
          <p:nvPr/>
        </p:nvSpPr>
        <p:spPr bwMode="auto">
          <a:xfrm>
            <a:off x="2887663" y="2817813"/>
            <a:ext cx="6005512" cy="488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259" name="Rectangle 43"/>
          <p:cNvSpPr>
            <a:spLocks noChangeArrowheads="1"/>
          </p:cNvSpPr>
          <p:nvPr/>
        </p:nvSpPr>
        <p:spPr bwMode="auto">
          <a:xfrm>
            <a:off x="5754688" y="2863850"/>
            <a:ext cx="18573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2000">
                <a:latin typeface="Arial" charset="0"/>
              </a:rPr>
              <a:t>BGP main part</a:t>
            </a:r>
            <a:endParaRPr lang="zh-CN" altLang="en-US" sz="2000">
              <a:latin typeface="Arial" charset="0"/>
            </a:endParaRPr>
          </a:p>
        </p:txBody>
      </p:sp>
      <p:sp>
        <p:nvSpPr>
          <p:cNvPr id="53260" name="Line 44"/>
          <p:cNvSpPr>
            <a:spLocks noChangeShapeType="1"/>
          </p:cNvSpPr>
          <p:nvPr/>
        </p:nvSpPr>
        <p:spPr bwMode="auto">
          <a:xfrm>
            <a:off x="5056188" y="2814638"/>
            <a:ext cx="0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1373" name="Rectangle 45"/>
          <p:cNvSpPr>
            <a:spLocks noChangeArrowheads="1"/>
          </p:cNvSpPr>
          <p:nvPr/>
        </p:nvSpPr>
        <p:spPr bwMode="auto">
          <a:xfrm>
            <a:off x="1970088" y="1733550"/>
            <a:ext cx="4252912" cy="4905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262" name="Rectangle 46"/>
          <p:cNvSpPr>
            <a:spLocks noChangeArrowheads="1"/>
          </p:cNvSpPr>
          <p:nvPr/>
        </p:nvSpPr>
        <p:spPr bwMode="auto">
          <a:xfrm>
            <a:off x="5473700" y="1751013"/>
            <a:ext cx="6667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2000">
                <a:latin typeface="Arial" charset="0"/>
              </a:rPr>
              <a:t>type</a:t>
            </a:r>
            <a:endParaRPr lang="zh-CN" altLang="en-US" sz="2000">
              <a:latin typeface="Arial" charset="0"/>
            </a:endParaRPr>
          </a:p>
        </p:txBody>
      </p:sp>
      <p:sp>
        <p:nvSpPr>
          <p:cNvPr id="53263" name="Rectangle 47"/>
          <p:cNvSpPr>
            <a:spLocks noChangeArrowheads="1"/>
          </p:cNvSpPr>
          <p:nvPr/>
        </p:nvSpPr>
        <p:spPr bwMode="auto">
          <a:xfrm>
            <a:off x="4270375" y="1751013"/>
            <a:ext cx="12096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2000">
                <a:latin typeface="Arial" charset="0"/>
              </a:rPr>
              <a:t>Total len.</a:t>
            </a:r>
            <a:endParaRPr lang="zh-CN" altLang="en-US" sz="2000">
              <a:latin typeface="Arial" charset="0"/>
            </a:endParaRPr>
          </a:p>
        </p:txBody>
      </p:sp>
      <p:sp>
        <p:nvSpPr>
          <p:cNvPr id="53264" name="Line 48"/>
          <p:cNvSpPr>
            <a:spLocks noChangeShapeType="1"/>
          </p:cNvSpPr>
          <p:nvPr/>
        </p:nvSpPr>
        <p:spPr bwMode="auto">
          <a:xfrm>
            <a:off x="5473700" y="1733550"/>
            <a:ext cx="0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65" name="Line 49"/>
          <p:cNvSpPr>
            <a:spLocks noChangeShapeType="1"/>
          </p:cNvSpPr>
          <p:nvPr/>
        </p:nvSpPr>
        <p:spPr bwMode="auto">
          <a:xfrm>
            <a:off x="4138613" y="1733550"/>
            <a:ext cx="0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66" name="Rectangle 50"/>
          <p:cNvSpPr>
            <a:spLocks noChangeArrowheads="1"/>
          </p:cNvSpPr>
          <p:nvPr/>
        </p:nvSpPr>
        <p:spPr bwMode="auto">
          <a:xfrm>
            <a:off x="2470150" y="1751013"/>
            <a:ext cx="9794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2000">
                <a:latin typeface="Arial" charset="0"/>
              </a:rPr>
              <a:t>marker</a:t>
            </a:r>
            <a:endParaRPr lang="zh-CN" altLang="en-US" sz="2000">
              <a:latin typeface="Arial" charset="0"/>
            </a:endParaRPr>
          </a:p>
        </p:txBody>
      </p:sp>
      <p:grpSp>
        <p:nvGrpSpPr>
          <p:cNvPr id="53267" name="Group 51"/>
          <p:cNvGrpSpPr>
            <a:grpSpLocks/>
          </p:cNvGrpSpPr>
          <p:nvPr/>
        </p:nvGrpSpPr>
        <p:grpSpPr bwMode="auto">
          <a:xfrm rot="5400000">
            <a:off x="2909094" y="1688307"/>
            <a:ext cx="192087" cy="88900"/>
            <a:chOff x="1008" y="2046"/>
            <a:chExt cx="102" cy="60"/>
          </a:xfrm>
        </p:grpSpPr>
        <p:sp>
          <p:nvSpPr>
            <p:cNvPr id="53285" name="Rectangle 52"/>
            <p:cNvSpPr>
              <a:spLocks noChangeArrowheads="1"/>
            </p:cNvSpPr>
            <p:nvPr/>
          </p:nvSpPr>
          <p:spPr bwMode="auto">
            <a:xfrm>
              <a:off x="1008" y="2052"/>
              <a:ext cx="102" cy="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3286" name="Group 53"/>
            <p:cNvGrpSpPr>
              <a:grpSpLocks/>
            </p:cNvGrpSpPr>
            <p:nvPr/>
          </p:nvGrpSpPr>
          <p:grpSpPr bwMode="auto">
            <a:xfrm>
              <a:off x="1026" y="2046"/>
              <a:ext cx="72" cy="48"/>
              <a:chOff x="1440" y="2016"/>
              <a:chExt cx="72" cy="48"/>
            </a:xfrm>
          </p:grpSpPr>
          <p:sp>
            <p:nvSpPr>
              <p:cNvPr id="53287" name="Line 54"/>
              <p:cNvSpPr>
                <a:spLocks noChangeShapeType="1"/>
              </p:cNvSpPr>
              <p:nvPr/>
            </p:nvSpPr>
            <p:spPr bwMode="auto">
              <a:xfrm>
                <a:off x="1440" y="2016"/>
                <a:ext cx="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8" name="Line 55"/>
              <p:cNvSpPr>
                <a:spLocks noChangeShapeType="1"/>
              </p:cNvSpPr>
              <p:nvPr/>
            </p:nvSpPr>
            <p:spPr bwMode="auto">
              <a:xfrm>
                <a:off x="1440" y="2064"/>
                <a:ext cx="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3268" name="Group 56"/>
          <p:cNvGrpSpPr>
            <a:grpSpLocks/>
          </p:cNvGrpSpPr>
          <p:nvPr/>
        </p:nvGrpSpPr>
        <p:grpSpPr bwMode="auto">
          <a:xfrm rot="5400000">
            <a:off x="2918619" y="2180432"/>
            <a:ext cx="192087" cy="88900"/>
            <a:chOff x="1008" y="2046"/>
            <a:chExt cx="102" cy="60"/>
          </a:xfrm>
        </p:grpSpPr>
        <p:sp>
          <p:nvSpPr>
            <p:cNvPr id="53281" name="Rectangle 57"/>
            <p:cNvSpPr>
              <a:spLocks noChangeArrowheads="1"/>
            </p:cNvSpPr>
            <p:nvPr/>
          </p:nvSpPr>
          <p:spPr bwMode="auto">
            <a:xfrm>
              <a:off x="1008" y="2052"/>
              <a:ext cx="102" cy="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3282" name="Group 58"/>
            <p:cNvGrpSpPr>
              <a:grpSpLocks/>
            </p:cNvGrpSpPr>
            <p:nvPr/>
          </p:nvGrpSpPr>
          <p:grpSpPr bwMode="auto">
            <a:xfrm>
              <a:off x="1026" y="2046"/>
              <a:ext cx="72" cy="48"/>
              <a:chOff x="1440" y="2016"/>
              <a:chExt cx="72" cy="48"/>
            </a:xfrm>
          </p:grpSpPr>
          <p:sp>
            <p:nvSpPr>
              <p:cNvPr id="53283" name="Line 59"/>
              <p:cNvSpPr>
                <a:spLocks noChangeShapeType="1"/>
              </p:cNvSpPr>
              <p:nvPr/>
            </p:nvSpPr>
            <p:spPr bwMode="auto">
              <a:xfrm>
                <a:off x="1440" y="2016"/>
                <a:ext cx="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4" name="Line 60"/>
              <p:cNvSpPr>
                <a:spLocks noChangeShapeType="1"/>
              </p:cNvSpPr>
              <p:nvPr/>
            </p:nvSpPr>
            <p:spPr bwMode="auto">
              <a:xfrm>
                <a:off x="1440" y="2064"/>
                <a:ext cx="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11391" name="Rectangle 63"/>
          <p:cNvSpPr>
            <a:spLocks noChangeArrowheads="1"/>
          </p:cNvSpPr>
          <p:nvPr/>
        </p:nvSpPr>
        <p:spPr bwMode="auto">
          <a:xfrm>
            <a:off x="1801813" y="3798888"/>
            <a:ext cx="7091362" cy="4905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270" name="Line 64"/>
          <p:cNvSpPr>
            <a:spLocks noChangeShapeType="1"/>
          </p:cNvSpPr>
          <p:nvPr/>
        </p:nvSpPr>
        <p:spPr bwMode="auto">
          <a:xfrm>
            <a:off x="2887663" y="3797300"/>
            <a:ext cx="0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71" name="Rectangle 65"/>
          <p:cNvSpPr>
            <a:spLocks noChangeArrowheads="1"/>
          </p:cNvSpPr>
          <p:nvPr/>
        </p:nvSpPr>
        <p:spPr bwMode="auto">
          <a:xfrm>
            <a:off x="1717675" y="3871913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1600">
                <a:latin typeface="Arial" charset="0"/>
              </a:rPr>
              <a:t>TCP header</a:t>
            </a:r>
            <a:endParaRPr lang="zh-CN" altLang="en-US" sz="1600">
              <a:latin typeface="Arial" charset="0"/>
            </a:endParaRPr>
          </a:p>
        </p:txBody>
      </p:sp>
      <p:sp>
        <p:nvSpPr>
          <p:cNvPr id="53272" name="AutoShape 66"/>
          <p:cNvSpPr>
            <a:spLocks noChangeArrowheads="1"/>
          </p:cNvSpPr>
          <p:nvPr/>
        </p:nvSpPr>
        <p:spPr bwMode="auto">
          <a:xfrm>
            <a:off x="5556250" y="3208338"/>
            <a:ext cx="249238" cy="688975"/>
          </a:xfrm>
          <a:prstGeom prst="downArrow">
            <a:avLst>
              <a:gd name="adj1" fmla="val 50000"/>
              <a:gd name="adj2" fmla="val 691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611395" name="Rectangle 67"/>
          <p:cNvSpPr>
            <a:spLocks noChangeArrowheads="1"/>
          </p:cNvSpPr>
          <p:nvPr/>
        </p:nvSpPr>
        <p:spPr bwMode="auto">
          <a:xfrm>
            <a:off x="717550" y="4783138"/>
            <a:ext cx="8175625" cy="4905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274" name="Rectangle 68"/>
          <p:cNvSpPr>
            <a:spLocks noChangeArrowheads="1"/>
          </p:cNvSpPr>
          <p:nvPr/>
        </p:nvSpPr>
        <p:spPr bwMode="auto">
          <a:xfrm>
            <a:off x="771525" y="4818063"/>
            <a:ext cx="10683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1600">
                <a:latin typeface="Arial" charset="0"/>
              </a:rPr>
              <a:t>IP header</a:t>
            </a:r>
            <a:endParaRPr lang="zh-CN" altLang="en-US" sz="1600">
              <a:latin typeface="Arial" charset="0"/>
            </a:endParaRPr>
          </a:p>
        </p:txBody>
      </p:sp>
      <p:sp>
        <p:nvSpPr>
          <p:cNvPr id="53275" name="Line 69"/>
          <p:cNvSpPr>
            <a:spLocks noChangeShapeType="1"/>
          </p:cNvSpPr>
          <p:nvPr/>
        </p:nvSpPr>
        <p:spPr bwMode="auto">
          <a:xfrm>
            <a:off x="1801813" y="4781550"/>
            <a:ext cx="0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76" name="AutoShape 70"/>
          <p:cNvSpPr>
            <a:spLocks noChangeArrowheads="1"/>
          </p:cNvSpPr>
          <p:nvPr/>
        </p:nvSpPr>
        <p:spPr bwMode="auto">
          <a:xfrm>
            <a:off x="5222875" y="4192588"/>
            <a:ext cx="250825" cy="688975"/>
          </a:xfrm>
          <a:prstGeom prst="downArrow">
            <a:avLst>
              <a:gd name="adj1" fmla="val 50000"/>
              <a:gd name="adj2" fmla="val 68671"/>
            </a:avLst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3277" name="Rectangle 71"/>
          <p:cNvSpPr>
            <a:spLocks noChangeArrowheads="1"/>
          </p:cNvSpPr>
          <p:nvPr/>
        </p:nvSpPr>
        <p:spPr bwMode="auto">
          <a:xfrm>
            <a:off x="5110163" y="3833813"/>
            <a:ext cx="183038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2000">
                <a:latin typeface="Arial" charset="0"/>
              </a:rPr>
              <a:t>BGP message</a:t>
            </a:r>
            <a:endParaRPr lang="zh-CN" altLang="en-US" sz="2000">
              <a:latin typeface="Arial" charset="0"/>
            </a:endParaRPr>
          </a:p>
        </p:txBody>
      </p:sp>
      <p:sp>
        <p:nvSpPr>
          <p:cNvPr id="53278" name="Rectangle 72"/>
          <p:cNvSpPr>
            <a:spLocks noChangeArrowheads="1"/>
          </p:cNvSpPr>
          <p:nvPr/>
        </p:nvSpPr>
        <p:spPr bwMode="auto">
          <a:xfrm>
            <a:off x="4805363" y="4818063"/>
            <a:ext cx="18446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2000">
                <a:latin typeface="Arial" charset="0"/>
              </a:rPr>
              <a:t>TCP datagram</a:t>
            </a:r>
            <a:endParaRPr lang="zh-CN" altLang="en-US" sz="2000">
              <a:latin typeface="Arial" charset="0"/>
            </a:endParaRPr>
          </a:p>
        </p:txBody>
      </p:sp>
      <p:sp>
        <p:nvSpPr>
          <p:cNvPr id="53279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5328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D08716FA-5714-482A-B8E3-75FD60AFC84B}" type="slidenum">
              <a:rPr lang="en-US" altLang="ko-KR" smtClean="0"/>
              <a:pPr/>
              <a:t>51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1295400" y="3962400"/>
            <a:ext cx="6553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Optional parameters &lt;type, length, value&gt;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600" u="sng">
                <a:solidFill>
                  <a:schemeClr val="accent2"/>
                </a:solidFill>
              </a:rPr>
              <a:t>BGP OPEN Message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295400" y="1828800"/>
            <a:ext cx="6553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1295400" y="3048000"/>
            <a:ext cx="3276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Length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4572000" y="3048000"/>
            <a:ext cx="1905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Type: </a:t>
            </a:r>
            <a:r>
              <a:rPr lang="en-US" altLang="zh-CN">
                <a:solidFill>
                  <a:srgbClr val="FF0000"/>
                </a:solidFill>
              </a:rPr>
              <a:t>open</a:t>
            </a:r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45720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2819400" y="182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64770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1203325" y="1412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2667000" y="1371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4419600" y="1371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6324600" y="1371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2209800" y="2133600"/>
            <a:ext cx="537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Marker (security and message delineation)</a:t>
            </a:r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6477000" y="3048000"/>
            <a:ext cx="1371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version</a:t>
            </a:r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1295400" y="3352800"/>
            <a:ext cx="3276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My autonomous system</a:t>
            </a:r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4572000" y="3352800"/>
            <a:ext cx="3276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Hold time</a:t>
            </a:r>
          </a:p>
        </p:txBody>
      </p:sp>
      <p:sp>
        <p:nvSpPr>
          <p:cNvPr id="54290" name="Rectangle 18"/>
          <p:cNvSpPr>
            <a:spLocks noChangeArrowheads="1"/>
          </p:cNvSpPr>
          <p:nvPr/>
        </p:nvSpPr>
        <p:spPr bwMode="auto">
          <a:xfrm>
            <a:off x="1295400" y="3657600"/>
            <a:ext cx="6553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BGP identifier</a:t>
            </a:r>
          </a:p>
        </p:txBody>
      </p:sp>
      <p:sp>
        <p:nvSpPr>
          <p:cNvPr id="54291" name="Rectangle 19"/>
          <p:cNvSpPr>
            <a:spLocks noChangeArrowheads="1"/>
          </p:cNvSpPr>
          <p:nvPr/>
        </p:nvSpPr>
        <p:spPr bwMode="auto">
          <a:xfrm>
            <a:off x="1295400" y="3962400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/>
              <a:t>Parameter length</a:t>
            </a:r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762000" y="5029200"/>
            <a:ext cx="75358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/>
              <a:t> My AS: id assigned to that AS</a:t>
            </a:r>
          </a:p>
          <a:p>
            <a:pPr>
              <a:buFontTx/>
              <a:buChar char="•"/>
            </a:pPr>
            <a:r>
              <a:rPr lang="en-US" altLang="zh-CN"/>
              <a:t> Hold time: max interval between KEEPALIVE or UPDATE messages</a:t>
            </a:r>
          </a:p>
          <a:p>
            <a:pPr>
              <a:buFontTx/>
              <a:buChar char="•"/>
            </a:pPr>
            <a:r>
              <a:rPr lang="en-US" altLang="zh-CN"/>
              <a:t> BGP ID: address of one (typically virtual) interface and is same for all messages</a:t>
            </a:r>
          </a:p>
        </p:txBody>
      </p:sp>
      <p:sp>
        <p:nvSpPr>
          <p:cNvPr id="54293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5429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9EBEA7F5-3C75-4C60-87A4-D51E4A7640B9}" type="slidenum">
              <a:rPr lang="en-US" altLang="ko-KR" smtClean="0"/>
              <a:pPr/>
              <a:t>52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1295400" y="4175125"/>
            <a:ext cx="6858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Data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685800" y="28892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600" u="sng">
                <a:solidFill>
                  <a:schemeClr val="accent2"/>
                </a:solidFill>
              </a:rPr>
              <a:t>BGP NOTIFICATION Message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295400" y="2651125"/>
            <a:ext cx="6858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295400" y="3870325"/>
            <a:ext cx="3276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Length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4572000" y="3870325"/>
            <a:ext cx="2057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/>
              <a:t>Type: </a:t>
            </a:r>
            <a:r>
              <a:rPr lang="en-US" altLang="zh-CN" sz="1400">
                <a:solidFill>
                  <a:srgbClr val="FF0000"/>
                </a:solidFill>
              </a:rPr>
              <a:t>NOTIFICATION</a:t>
            </a:r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>
            <a:off x="4572000" y="26511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>
            <a:off x="2819400" y="26511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>
            <a:off x="6629400" y="26511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1203325" y="223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2667000" y="21939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4419600" y="21939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6477000" y="21939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2209800" y="2955925"/>
            <a:ext cx="537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Marker (security and message delineation)</a:t>
            </a:r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6629400" y="3870325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Error code</a:t>
            </a:r>
          </a:p>
        </p:txBody>
      </p: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1295400" y="4175125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Error sub-code</a:t>
            </a: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231775" y="5268913"/>
            <a:ext cx="85677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Used for error notification (update error, expired timer, FSM, cease)</a:t>
            </a:r>
          </a:p>
          <a:p>
            <a:r>
              <a:rPr lang="en-US" altLang="zh-CN" sz="2000"/>
              <a:t>TCP connection is closed </a:t>
            </a:r>
            <a:r>
              <a:rPr lang="en-US" altLang="zh-CN" sz="2000" i="1"/>
              <a:t>immediately</a:t>
            </a:r>
            <a:r>
              <a:rPr lang="en-US" altLang="zh-CN" sz="2000"/>
              <a:t> after notification.</a:t>
            </a:r>
          </a:p>
        </p:txBody>
      </p:sp>
      <p:sp>
        <p:nvSpPr>
          <p:cNvPr id="55314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55315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303CBD04-6D19-4509-B9C3-03922BFA2A21}" type="slidenum">
              <a:rPr lang="en-US" altLang="ko-KR" smtClean="0"/>
              <a:pPr/>
              <a:t>53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685800" y="404813"/>
            <a:ext cx="77724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600" u="sng">
                <a:solidFill>
                  <a:schemeClr val="accent2"/>
                </a:solidFill>
              </a:rPr>
              <a:t>BGP KEEPALIVE Message</a:t>
            </a:r>
          </a:p>
        </p:txBody>
      </p:sp>
      <p:grpSp>
        <p:nvGrpSpPr>
          <p:cNvPr id="56323" name="Group 3"/>
          <p:cNvGrpSpPr>
            <a:grpSpLocks/>
          </p:cNvGrpSpPr>
          <p:nvPr/>
        </p:nvGrpSpPr>
        <p:grpSpPr bwMode="auto">
          <a:xfrm>
            <a:off x="1219200" y="1879600"/>
            <a:ext cx="6950075" cy="1981200"/>
            <a:chOff x="758" y="1584"/>
            <a:chExt cx="4378" cy="1248"/>
          </a:xfrm>
        </p:grpSpPr>
        <p:sp>
          <p:nvSpPr>
            <p:cNvPr id="56327" name="Rectangle 4"/>
            <p:cNvSpPr>
              <a:spLocks noChangeArrowheads="1"/>
            </p:cNvSpPr>
            <p:nvPr/>
          </p:nvSpPr>
          <p:spPr bwMode="auto">
            <a:xfrm>
              <a:off x="816" y="1872"/>
              <a:ext cx="4320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28" name="Rectangle 5"/>
            <p:cNvSpPr>
              <a:spLocks noChangeArrowheads="1"/>
            </p:cNvSpPr>
            <p:nvPr/>
          </p:nvSpPr>
          <p:spPr bwMode="auto">
            <a:xfrm>
              <a:off x="816" y="2640"/>
              <a:ext cx="206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Length</a:t>
              </a:r>
            </a:p>
          </p:txBody>
        </p:sp>
        <p:sp>
          <p:nvSpPr>
            <p:cNvPr id="56329" name="Rectangle 6"/>
            <p:cNvSpPr>
              <a:spLocks noChangeArrowheads="1"/>
            </p:cNvSpPr>
            <p:nvPr/>
          </p:nvSpPr>
          <p:spPr bwMode="auto">
            <a:xfrm>
              <a:off x="2880" y="2640"/>
              <a:ext cx="129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Type: </a:t>
              </a:r>
              <a:r>
                <a:rPr lang="en-US" altLang="zh-CN">
                  <a:solidFill>
                    <a:srgbClr val="FF0000"/>
                  </a:solidFill>
                </a:rPr>
                <a:t>KEEPALIVE</a:t>
              </a:r>
            </a:p>
          </p:txBody>
        </p:sp>
        <p:sp>
          <p:nvSpPr>
            <p:cNvPr id="56330" name="Line 7"/>
            <p:cNvSpPr>
              <a:spLocks noChangeShapeType="1"/>
            </p:cNvSpPr>
            <p:nvPr/>
          </p:nvSpPr>
          <p:spPr bwMode="auto">
            <a:xfrm>
              <a:off x="2880" y="18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1" name="Line 8"/>
            <p:cNvSpPr>
              <a:spLocks noChangeShapeType="1"/>
            </p:cNvSpPr>
            <p:nvPr/>
          </p:nvSpPr>
          <p:spPr bwMode="auto">
            <a:xfrm>
              <a:off x="1776" y="18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2" name="Line 9"/>
            <p:cNvSpPr>
              <a:spLocks noChangeShapeType="1"/>
            </p:cNvSpPr>
            <p:nvPr/>
          </p:nvSpPr>
          <p:spPr bwMode="auto">
            <a:xfrm>
              <a:off x="4176" y="18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3" name="Text Box 10"/>
            <p:cNvSpPr txBox="1">
              <a:spLocks noChangeArrowheads="1"/>
            </p:cNvSpPr>
            <p:nvPr/>
          </p:nvSpPr>
          <p:spPr bwMode="auto">
            <a:xfrm>
              <a:off x="758" y="161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  <p:sp>
          <p:nvSpPr>
            <p:cNvPr id="56334" name="Text Box 11"/>
            <p:cNvSpPr txBox="1">
              <a:spLocks noChangeArrowheads="1"/>
            </p:cNvSpPr>
            <p:nvPr/>
          </p:nvSpPr>
          <p:spPr bwMode="auto">
            <a:xfrm>
              <a:off x="1680" y="158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56335" name="Text Box 12"/>
            <p:cNvSpPr txBox="1">
              <a:spLocks noChangeArrowheads="1"/>
            </p:cNvSpPr>
            <p:nvPr/>
          </p:nvSpPr>
          <p:spPr bwMode="auto">
            <a:xfrm>
              <a:off x="2784" y="158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56336" name="Text Box 13"/>
            <p:cNvSpPr txBox="1">
              <a:spLocks noChangeArrowheads="1"/>
            </p:cNvSpPr>
            <p:nvPr/>
          </p:nvSpPr>
          <p:spPr bwMode="auto">
            <a:xfrm>
              <a:off x="4080" y="158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56337" name="Text Box 14"/>
            <p:cNvSpPr txBox="1">
              <a:spLocks noChangeArrowheads="1"/>
            </p:cNvSpPr>
            <p:nvPr/>
          </p:nvSpPr>
          <p:spPr bwMode="auto">
            <a:xfrm>
              <a:off x="1392" y="2064"/>
              <a:ext cx="33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Marker (security and message delineation)</a:t>
              </a:r>
            </a:p>
          </p:txBody>
        </p:sp>
      </p:grpSp>
      <p:sp>
        <p:nvSpPr>
          <p:cNvPr id="56324" name="Text Box 15"/>
          <p:cNvSpPr txBox="1">
            <a:spLocks noChangeArrowheads="1"/>
          </p:cNvSpPr>
          <p:nvPr/>
        </p:nvSpPr>
        <p:spPr bwMode="auto">
          <a:xfrm>
            <a:off x="762000" y="4165600"/>
            <a:ext cx="769620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accent2"/>
                </a:solidFill>
              </a:rPr>
              <a:t>Sent periodically </a:t>
            </a:r>
            <a:r>
              <a:rPr lang="en-US" altLang="zh-CN" sz="2000"/>
              <a:t>(but before hold timer expires) to peers to   ensure connectivity.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Sent in place of an UPDATE message.</a:t>
            </a:r>
          </a:p>
          <a:p>
            <a:endParaRPr lang="en-US" altLang="zh-CN" sz="2000"/>
          </a:p>
          <a:p>
            <a:r>
              <a:rPr lang="en-US" altLang="zh-CN" sz="2000"/>
              <a:t>Note: hold_time = zero means no keepalives will be sent</a:t>
            </a:r>
          </a:p>
        </p:txBody>
      </p:sp>
      <p:sp>
        <p:nvSpPr>
          <p:cNvPr id="56325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5632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487ABB90-1FA2-4C2F-92C3-9A3AB09D490C}" type="slidenum">
              <a:rPr lang="en-US" altLang="ko-KR" smtClean="0"/>
              <a:pPr/>
              <a:t>54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054"/>
          <p:cNvSpPr>
            <a:spLocks noChangeArrowheads="1"/>
          </p:cNvSpPr>
          <p:nvPr/>
        </p:nvSpPr>
        <p:spPr bwMode="auto">
          <a:xfrm>
            <a:off x="457200" y="2703513"/>
            <a:ext cx="6019800" cy="739775"/>
          </a:xfrm>
          <a:prstGeom prst="rect">
            <a:avLst/>
          </a:prstGeom>
          <a:solidFill>
            <a:srgbClr val="FF6699"/>
          </a:solidFill>
          <a:ln w="9525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7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BGP Attributes</a:t>
            </a:r>
          </a:p>
        </p:txBody>
      </p:sp>
      <p:sp>
        <p:nvSpPr>
          <p:cNvPr id="57348" name="Text Box 2051"/>
          <p:cNvSpPr txBox="1">
            <a:spLocks noChangeArrowheads="1"/>
          </p:cNvSpPr>
          <p:nvPr/>
        </p:nvSpPr>
        <p:spPr bwMode="auto">
          <a:xfrm>
            <a:off x="304800" y="1752600"/>
            <a:ext cx="5416550" cy="4367213"/>
          </a:xfrm>
          <a:prstGeom prst="rect">
            <a:avLst/>
          </a:prstGeom>
          <a:noFill/>
          <a:ln w="76200" cmpd="tri">
            <a:solidFill>
              <a:srgbClr val="FF66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zh-CN" sz="1200" b="1">
              <a:latin typeface="Lucida Console" pitchFamily="49" charset="0"/>
              <a:ea typeface="宋体" charset="-122"/>
            </a:endParaRPr>
          </a:p>
          <a:p>
            <a:endParaRPr lang="en-US" altLang="zh-CN" sz="1200" b="1">
              <a:latin typeface="Lucida Console" pitchFamily="49" charset="0"/>
              <a:ea typeface="宋体" charset="-122"/>
            </a:endParaRPr>
          </a:p>
          <a:p>
            <a:r>
              <a:rPr lang="en-US" altLang="zh-CN" sz="1200" b="1">
                <a:latin typeface="Lucida Console" pitchFamily="49" charset="0"/>
                <a:ea typeface="宋体" charset="-122"/>
              </a:rPr>
              <a:t>Value      Code                              Reference</a:t>
            </a:r>
          </a:p>
          <a:p>
            <a:r>
              <a:rPr lang="en-US" altLang="zh-CN" sz="1200" b="1">
                <a:latin typeface="Lucida Console" pitchFamily="49" charset="0"/>
                <a:ea typeface="宋体" charset="-122"/>
              </a:rPr>
              <a:t>-----      --------------------------------- ---------</a:t>
            </a:r>
          </a:p>
          <a:p>
            <a:r>
              <a:rPr lang="en-US" altLang="zh-CN" sz="1200" b="1">
                <a:latin typeface="Lucida Console" pitchFamily="49" charset="0"/>
                <a:ea typeface="宋体" charset="-122"/>
              </a:rPr>
              <a:t>   1       ORIGIN                            [RFC1771]</a:t>
            </a:r>
          </a:p>
          <a:p>
            <a:r>
              <a:rPr lang="en-US" altLang="zh-CN" sz="1200" b="1">
                <a:latin typeface="Lucida Console" pitchFamily="49" charset="0"/>
                <a:ea typeface="宋体" charset="-122"/>
              </a:rPr>
              <a:t>   2       AS_PATH                           [RFC1771]</a:t>
            </a:r>
          </a:p>
          <a:p>
            <a:r>
              <a:rPr lang="en-US" altLang="zh-CN" sz="1200" b="1">
                <a:latin typeface="Lucida Console" pitchFamily="49" charset="0"/>
                <a:ea typeface="宋体" charset="-122"/>
              </a:rPr>
              <a:t>   3       NEXT_HOP                          [RFC1771]</a:t>
            </a:r>
          </a:p>
          <a:p>
            <a:r>
              <a:rPr lang="en-US" altLang="zh-CN" sz="1200" b="1">
                <a:latin typeface="Lucida Console" pitchFamily="49" charset="0"/>
                <a:ea typeface="宋体" charset="-122"/>
              </a:rPr>
              <a:t>   4       MULTI_EXIT_DISC                   [RFC1771]</a:t>
            </a:r>
          </a:p>
          <a:p>
            <a:r>
              <a:rPr lang="en-US" altLang="zh-CN" sz="1200" b="1">
                <a:latin typeface="Lucida Console" pitchFamily="49" charset="0"/>
                <a:ea typeface="宋体" charset="-122"/>
              </a:rPr>
              <a:t>   5       LOCAL_PREF                        [RFC1771]</a:t>
            </a:r>
          </a:p>
          <a:p>
            <a:r>
              <a:rPr lang="en-US" altLang="zh-CN" sz="1200" b="1">
                <a:latin typeface="Lucida Console" pitchFamily="49" charset="0"/>
                <a:ea typeface="宋体" charset="-122"/>
              </a:rPr>
              <a:t>   6       ATOMIC_AGGREGATE                  [RFC1771]</a:t>
            </a:r>
          </a:p>
          <a:p>
            <a:r>
              <a:rPr lang="en-US" altLang="zh-CN" sz="1200" b="1">
                <a:latin typeface="Lucida Console" pitchFamily="49" charset="0"/>
                <a:ea typeface="宋体" charset="-122"/>
              </a:rPr>
              <a:t>   7       AGGREGATOR                        [RFC1771]</a:t>
            </a:r>
          </a:p>
          <a:p>
            <a:r>
              <a:rPr lang="en-US" altLang="zh-CN" sz="1200" b="1">
                <a:latin typeface="Lucida Console" pitchFamily="49" charset="0"/>
                <a:ea typeface="宋体" charset="-122"/>
              </a:rPr>
              <a:t>   8       COMMUNITY                         [RFC1997]</a:t>
            </a:r>
          </a:p>
          <a:p>
            <a:r>
              <a:rPr lang="en-US" altLang="zh-CN" sz="1200" b="1">
                <a:latin typeface="Lucida Console" pitchFamily="49" charset="0"/>
                <a:ea typeface="宋体" charset="-122"/>
              </a:rPr>
              <a:t>   9       ORIGINATOR_ID                     [RFC2796]</a:t>
            </a:r>
          </a:p>
          <a:p>
            <a:r>
              <a:rPr lang="en-US" altLang="zh-CN" sz="1200" b="1">
                <a:latin typeface="Lucida Console" pitchFamily="49" charset="0"/>
                <a:ea typeface="宋体" charset="-122"/>
              </a:rPr>
              <a:t>  10       CLUSTER_LIST                      [RFC2796]</a:t>
            </a:r>
          </a:p>
          <a:p>
            <a:r>
              <a:rPr lang="en-US" altLang="zh-CN" sz="1200" b="1">
                <a:latin typeface="Lucida Console" pitchFamily="49" charset="0"/>
                <a:ea typeface="宋体" charset="-122"/>
              </a:rPr>
              <a:t>  11       DPA                                  [Chen]</a:t>
            </a:r>
          </a:p>
          <a:p>
            <a:r>
              <a:rPr lang="en-US" altLang="zh-CN" sz="1200" b="1">
                <a:latin typeface="Lucida Console" pitchFamily="49" charset="0"/>
                <a:ea typeface="宋体" charset="-122"/>
              </a:rPr>
              <a:t>  12       ADVERTISER                        [RFC1863]</a:t>
            </a:r>
          </a:p>
          <a:p>
            <a:r>
              <a:rPr lang="en-US" altLang="zh-CN" sz="1200" b="1">
                <a:latin typeface="Lucida Console" pitchFamily="49" charset="0"/>
                <a:ea typeface="宋体" charset="-122"/>
              </a:rPr>
              <a:t>  13       RCID_PATH / CLUSTER_ID            [RFC1863]</a:t>
            </a:r>
          </a:p>
          <a:p>
            <a:r>
              <a:rPr lang="en-US" altLang="zh-CN" sz="1200" b="1">
                <a:latin typeface="Lucida Console" pitchFamily="49" charset="0"/>
                <a:ea typeface="宋体" charset="-122"/>
              </a:rPr>
              <a:t>  14       MP_REACH_NLRI                     [RFC2283]  </a:t>
            </a:r>
          </a:p>
          <a:p>
            <a:r>
              <a:rPr lang="en-US" altLang="zh-CN" sz="1200" b="1">
                <a:latin typeface="Lucida Console" pitchFamily="49" charset="0"/>
                <a:ea typeface="宋体" charset="-122"/>
              </a:rPr>
              <a:t>  15       MP_UNREACH_NLRI                   [RFC2283]  </a:t>
            </a:r>
          </a:p>
          <a:p>
            <a:r>
              <a:rPr lang="en-US" altLang="zh-CN" sz="1200" b="1">
                <a:latin typeface="Lucida Console" pitchFamily="49" charset="0"/>
                <a:ea typeface="宋体" charset="-122"/>
              </a:rPr>
              <a:t>  16       EXTENDED COMMUNITIES                [Rosen]</a:t>
            </a:r>
          </a:p>
          <a:p>
            <a:r>
              <a:rPr lang="en-US" altLang="zh-CN" sz="1200" b="1">
                <a:latin typeface="Lucida Console" pitchFamily="49" charset="0"/>
                <a:ea typeface="宋体" charset="-122"/>
              </a:rPr>
              <a:t> ...</a:t>
            </a:r>
          </a:p>
          <a:p>
            <a:r>
              <a:rPr lang="en-US" altLang="zh-CN" sz="1200" b="1">
                <a:latin typeface="Lucida Console" pitchFamily="49" charset="0"/>
                <a:ea typeface="宋体" charset="-122"/>
              </a:rPr>
              <a:t> 255       reserved for development</a:t>
            </a:r>
          </a:p>
          <a:p>
            <a:endParaRPr lang="en-US" altLang="zh-CN" sz="1200" b="1">
              <a:latin typeface="Lucida Console" pitchFamily="49" charset="0"/>
              <a:ea typeface="宋体" charset="-122"/>
            </a:endParaRPr>
          </a:p>
        </p:txBody>
      </p:sp>
      <p:sp>
        <p:nvSpPr>
          <p:cNvPr id="57349" name="Text Box 2052"/>
          <p:cNvSpPr txBox="1">
            <a:spLocks noChangeArrowheads="1"/>
          </p:cNvSpPr>
          <p:nvPr/>
        </p:nvSpPr>
        <p:spPr bwMode="auto">
          <a:xfrm>
            <a:off x="381000" y="6096000"/>
            <a:ext cx="5283200" cy="274638"/>
          </a:xfrm>
          <a:prstGeom prst="rect">
            <a:avLst/>
          </a:prstGeom>
          <a:solidFill>
            <a:srgbClr val="FF66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tx2"/>
                </a:solidFill>
                <a:ea typeface="宋体" charset="-122"/>
              </a:rPr>
              <a:t>From IANA: http://www.iana.org/assignments/bgp-parameters</a:t>
            </a:r>
          </a:p>
        </p:txBody>
      </p:sp>
      <p:sp>
        <p:nvSpPr>
          <p:cNvPr id="57350" name="Text Box 2058"/>
          <p:cNvSpPr txBox="1">
            <a:spLocks noChangeArrowheads="1"/>
          </p:cNvSpPr>
          <p:nvPr/>
        </p:nvSpPr>
        <p:spPr bwMode="auto">
          <a:xfrm>
            <a:off x="6216650" y="1536700"/>
            <a:ext cx="27368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Not all attributes</a:t>
            </a:r>
          </a:p>
          <a:p>
            <a:r>
              <a:rPr lang="en-US" altLang="zh-CN" sz="2000">
                <a:ea typeface="宋体" charset="-122"/>
              </a:rPr>
              <a:t>need to be present in</a:t>
            </a:r>
          </a:p>
          <a:p>
            <a:r>
              <a:rPr lang="en-US" altLang="zh-CN" sz="2000">
                <a:ea typeface="宋体" charset="-122"/>
              </a:rPr>
              <a:t>every announcement </a:t>
            </a:r>
          </a:p>
        </p:txBody>
      </p:sp>
      <p:sp>
        <p:nvSpPr>
          <p:cNvPr id="5735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5735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C2EB63F6-E117-4034-A6C8-95D9CE768ADF}" type="slidenum">
              <a:rPr lang="en-US" altLang="ko-KR" smtClean="0"/>
              <a:pPr/>
              <a:t>55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5837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63FDA416-2D74-408C-9911-9B59EEB6D1B0}" type="slidenum">
              <a:rPr lang="en-US" altLang="ko-KR" smtClean="0"/>
              <a:pPr/>
              <a:t>56</a:t>
            </a:fld>
            <a:endParaRPr lang="en-US" altLang="ko-KR" smtClean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Path attributes &amp; BGP routes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915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mtClean="0">
                <a:ea typeface="굴림" charset="-127"/>
              </a:rPr>
              <a:t>two important attributes:</a:t>
            </a:r>
          </a:p>
          <a:p>
            <a:pPr lvl="1">
              <a:lnSpc>
                <a:spcPct val="90000"/>
              </a:lnSpc>
            </a:pPr>
            <a:r>
              <a:rPr lang="en-US" altLang="ko-KR" smtClean="0">
                <a:solidFill>
                  <a:srgbClr val="FF0000"/>
                </a:solidFill>
                <a:ea typeface="굴림" charset="-127"/>
              </a:rPr>
              <a:t>AS-PATH:</a:t>
            </a:r>
            <a:r>
              <a:rPr lang="en-US" altLang="ko-KR" smtClean="0">
                <a:ea typeface="굴림" charset="-127"/>
              </a:rPr>
              <a:t> contains ASs through which prefix advertisement has passed: e.g, AS 67, AS 17 </a:t>
            </a:r>
          </a:p>
          <a:p>
            <a:pPr lvl="1">
              <a:lnSpc>
                <a:spcPct val="90000"/>
              </a:lnSpc>
            </a:pPr>
            <a:r>
              <a:rPr lang="en-US" altLang="ko-KR" smtClean="0">
                <a:solidFill>
                  <a:srgbClr val="FF0000"/>
                </a:solidFill>
                <a:ea typeface="굴림" charset="-127"/>
              </a:rPr>
              <a:t>NEXT-HOP:</a:t>
            </a:r>
            <a:r>
              <a:rPr lang="en-US" altLang="ko-KR" smtClean="0">
                <a:ea typeface="굴림" charset="-127"/>
              </a:rPr>
              <a:t> is the router interface that begins the AS-PATH and indicates specific internal-AS router to next-hop AS. (may be multiple links from current AS to next-hop-AS)</a:t>
            </a:r>
          </a:p>
          <a:p>
            <a:pPr>
              <a:lnSpc>
                <a:spcPct val="90000"/>
              </a:lnSpc>
            </a:pPr>
            <a:endParaRPr lang="en-US" altLang="ko-KR" smtClean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mtClean="0">
                <a:ea typeface="굴림" charset="-127"/>
              </a:rPr>
              <a:t>when gateway router receives route advertisement, uses </a:t>
            </a:r>
            <a:r>
              <a:rPr lang="en-US" altLang="ko-KR" smtClean="0">
                <a:solidFill>
                  <a:srgbClr val="FF0000"/>
                </a:solidFill>
                <a:ea typeface="굴림" charset="-127"/>
              </a:rPr>
              <a:t>import policy</a:t>
            </a:r>
            <a:r>
              <a:rPr lang="en-US" altLang="ko-KR" smtClean="0">
                <a:ea typeface="굴림" charset="-127"/>
              </a:rPr>
              <a:t> to accept/decline.</a:t>
            </a:r>
          </a:p>
          <a:p>
            <a:pPr lvl="1">
              <a:lnSpc>
                <a:spcPct val="90000"/>
              </a:lnSpc>
            </a:pPr>
            <a:endParaRPr lang="en-US" altLang="ko-KR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5939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DA5DDA97-FED2-4FE9-A048-DC6EAC94612D}" type="slidenum">
              <a:rPr lang="en-US" altLang="ko-KR" smtClean="0"/>
              <a:pPr/>
              <a:t>57</a:t>
            </a:fld>
            <a:endParaRPr lang="en-US" altLang="ko-KR" smtClean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704850"/>
          </a:xfrm>
        </p:spPr>
        <p:txBody>
          <a:bodyPr/>
          <a:lstStyle/>
          <a:p>
            <a:r>
              <a:rPr lang="en-US" altLang="ko-KR" smtClean="0">
                <a:ea typeface="굴림" charset="-127"/>
              </a:rPr>
              <a:t>BGP route selection</a:t>
            </a:r>
          </a:p>
        </p:txBody>
      </p:sp>
      <p:sp>
        <p:nvSpPr>
          <p:cNvPr id="130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0450"/>
            <a:ext cx="7772400" cy="5187950"/>
          </a:xfrm>
        </p:spPr>
        <p:txBody>
          <a:bodyPr/>
          <a:lstStyle/>
          <a:p>
            <a:pPr marL="533400" indent="-533400">
              <a:spcAft>
                <a:spcPts val="600"/>
              </a:spcAft>
              <a:defRPr/>
            </a:pPr>
            <a:r>
              <a:rPr lang="en-US" altLang="ko-KR" dirty="0" smtClean="0">
                <a:ea typeface="굴림" charset="-127"/>
              </a:rPr>
              <a:t>router may </a:t>
            </a:r>
            <a:r>
              <a:rPr lang="en-US" altLang="ko-KR" u="sng" dirty="0" smtClean="0">
                <a:ea typeface="굴림" charset="-127"/>
              </a:rPr>
              <a:t>learn about </a:t>
            </a:r>
            <a:r>
              <a:rPr lang="en-US" altLang="ko-KR" dirty="0" smtClean="0">
                <a:ea typeface="굴림" charset="-127"/>
              </a:rPr>
              <a:t>more than 1 route to same prefix. Router must </a:t>
            </a:r>
            <a:r>
              <a:rPr lang="en-US" altLang="ko-KR" u="sng" dirty="0" smtClean="0">
                <a:ea typeface="굴림" charset="-127"/>
              </a:rPr>
              <a:t>select route</a:t>
            </a:r>
            <a:r>
              <a:rPr lang="en-US" altLang="ko-KR" dirty="0" smtClean="0">
                <a:ea typeface="굴림" charset="-127"/>
              </a:rPr>
              <a:t>.</a:t>
            </a:r>
          </a:p>
          <a:p>
            <a:pPr marL="533400" indent="-533400">
              <a:defRPr/>
            </a:pPr>
            <a:r>
              <a:rPr lang="en-US" altLang="ko-KR" dirty="0" smtClean="0">
                <a:solidFill>
                  <a:srgbClr val="0070C0"/>
                </a:solidFill>
                <a:ea typeface="굴림" charset="-127"/>
              </a:rPr>
              <a:t>Sequentially</a:t>
            </a:r>
            <a:r>
              <a:rPr lang="en-US" altLang="ko-KR" dirty="0" smtClean="0">
                <a:ea typeface="굴림" charset="-127"/>
              </a:rPr>
              <a:t> invoked elimination rules:</a:t>
            </a:r>
          </a:p>
          <a:p>
            <a:pPr marL="914400" lvl="1" indent="-457200">
              <a:buFont typeface="ZapfDingbats" pitchFamily="82" charset="2"/>
              <a:buAutoNum type="arabicPeriod"/>
              <a:defRPr/>
            </a:pPr>
            <a:r>
              <a:rPr lang="en-US" altLang="ko-KR" b="1" dirty="0" smtClean="0">
                <a:ea typeface="굴림" charset="-127"/>
              </a:rPr>
              <a:t>local preference value </a:t>
            </a:r>
            <a:r>
              <a:rPr lang="en-US" altLang="ko-KR" dirty="0" smtClean="0">
                <a:ea typeface="굴림" charset="-127"/>
              </a:rPr>
              <a:t>attribute: policy decision up to AS’s network administrator</a:t>
            </a:r>
          </a:p>
          <a:p>
            <a:pPr marL="1314450" lvl="2" indent="-457200">
              <a:buFontTx/>
              <a:buNone/>
              <a:defRPr/>
            </a:pPr>
            <a:r>
              <a:rPr lang="en-GB" altLang="ko-KR" dirty="0" smtClean="0">
                <a:solidFill>
                  <a:schemeClr val="accent6"/>
                </a:solidFill>
                <a:ea typeface="굴림" charset="-127"/>
              </a:rPr>
              <a:t>- Highest values are selected</a:t>
            </a:r>
            <a:endParaRPr lang="en-US" altLang="ko-KR" dirty="0" smtClean="0">
              <a:solidFill>
                <a:schemeClr val="accent6"/>
              </a:solidFill>
              <a:ea typeface="굴림" charset="-127"/>
            </a:endParaRPr>
          </a:p>
          <a:p>
            <a:pPr marL="914400" lvl="1" indent="-457200">
              <a:buFont typeface="ZapfDingbats" pitchFamily="82" charset="2"/>
              <a:buAutoNum type="arabicPeriod"/>
              <a:defRPr/>
            </a:pPr>
            <a:r>
              <a:rPr lang="en-US" altLang="ko-KR" dirty="0" smtClean="0">
                <a:ea typeface="굴림" charset="-127"/>
              </a:rPr>
              <a:t>shortest </a:t>
            </a:r>
            <a:r>
              <a:rPr lang="en-US" altLang="ko-KR" b="1" dirty="0" smtClean="0">
                <a:ea typeface="굴림" charset="-127"/>
              </a:rPr>
              <a:t>AS-PATH </a:t>
            </a:r>
          </a:p>
          <a:p>
            <a:pPr marL="1314450" lvl="2" indent="-457200">
              <a:buFontTx/>
              <a:buNone/>
              <a:defRPr/>
            </a:pPr>
            <a:r>
              <a:rPr lang="en-GB" altLang="ko-KR" dirty="0" smtClean="0">
                <a:solidFill>
                  <a:schemeClr val="accent6"/>
                </a:solidFill>
                <a:ea typeface="굴림" charset="-127"/>
              </a:rPr>
              <a:t>- Distance vector algorithm</a:t>
            </a:r>
          </a:p>
          <a:p>
            <a:pPr marL="1314450" lvl="2" indent="-457200">
              <a:buFontTx/>
              <a:buNone/>
              <a:defRPr/>
            </a:pPr>
            <a:r>
              <a:rPr lang="en-GB" altLang="ko-KR" dirty="0" smtClean="0">
                <a:solidFill>
                  <a:schemeClr val="accent6"/>
                </a:solidFill>
                <a:ea typeface="굴림" charset="-127"/>
              </a:rPr>
              <a:t>- Distance metric: </a:t>
            </a:r>
            <a:r>
              <a:rPr lang="en-US" altLang="ko-KR" dirty="0" smtClean="0">
                <a:solidFill>
                  <a:srgbClr val="FF0000"/>
                </a:solidFill>
                <a:ea typeface="굴림" charset="-127"/>
              </a:rPr>
              <a:t># </a:t>
            </a:r>
            <a:r>
              <a:rPr lang="en-GB" altLang="ko-KR" dirty="0" smtClean="0">
                <a:solidFill>
                  <a:srgbClr val="FF0000"/>
                </a:solidFill>
                <a:ea typeface="굴림" charset="-127"/>
              </a:rPr>
              <a:t>AS hops</a:t>
            </a:r>
            <a:r>
              <a:rPr lang="en-GB" altLang="ko-KR" dirty="0" smtClean="0">
                <a:solidFill>
                  <a:schemeClr val="accent6"/>
                </a:solidFill>
                <a:ea typeface="굴림" charset="-127"/>
              </a:rPr>
              <a:t>, NOT </a:t>
            </a:r>
            <a:r>
              <a:rPr lang="en-US" altLang="ko-KR" dirty="0" smtClean="0">
                <a:solidFill>
                  <a:schemeClr val="accent6"/>
                </a:solidFill>
                <a:ea typeface="굴림" charset="-127"/>
              </a:rPr>
              <a:t># </a:t>
            </a:r>
            <a:r>
              <a:rPr lang="en-GB" altLang="ko-KR" dirty="0" smtClean="0">
                <a:solidFill>
                  <a:schemeClr val="accent6"/>
                </a:solidFill>
                <a:ea typeface="굴림" charset="-127"/>
              </a:rPr>
              <a:t>router hops</a:t>
            </a:r>
            <a:endParaRPr lang="en-US" altLang="ko-KR" dirty="0" smtClean="0">
              <a:solidFill>
                <a:schemeClr val="accent6"/>
              </a:solidFill>
              <a:ea typeface="굴림" charset="-127"/>
            </a:endParaRPr>
          </a:p>
          <a:p>
            <a:pPr marL="914400" lvl="1" indent="-457200">
              <a:buFont typeface="ZapfDingbats" pitchFamily="82" charset="2"/>
              <a:buAutoNum type="arabicPeriod"/>
              <a:defRPr/>
            </a:pPr>
            <a:r>
              <a:rPr lang="en-US" altLang="ko-KR" dirty="0" smtClean="0">
                <a:ea typeface="굴림" charset="-127"/>
              </a:rPr>
              <a:t>closest NEXT-HOP router: </a:t>
            </a:r>
            <a:r>
              <a:rPr lang="en-US" altLang="ko-KR" u="sng" dirty="0" smtClean="0">
                <a:solidFill>
                  <a:srgbClr val="FF0000"/>
                </a:solidFill>
                <a:ea typeface="굴림" charset="-127"/>
              </a:rPr>
              <a:t>hot potato routing</a:t>
            </a:r>
          </a:p>
          <a:p>
            <a:pPr marL="1314450" lvl="2" indent="-457200">
              <a:buFontTx/>
              <a:buNone/>
              <a:defRPr/>
            </a:pPr>
            <a:r>
              <a:rPr lang="en-US" altLang="ko-KR" dirty="0" smtClean="0">
                <a:solidFill>
                  <a:schemeClr val="accent6"/>
                </a:solidFill>
                <a:ea typeface="굴림" charset="-127"/>
              </a:rPr>
              <a:t>- Least-cost path determined by intra-AS algorithm</a:t>
            </a:r>
          </a:p>
          <a:p>
            <a:pPr marL="914400" lvl="1" indent="-457200">
              <a:buFont typeface="ZapfDingbats" pitchFamily="82" charset="2"/>
              <a:buAutoNum type="arabicPeriod"/>
              <a:defRPr/>
            </a:pPr>
            <a:r>
              <a:rPr lang="en-US" altLang="ko-KR" dirty="0" smtClean="0">
                <a:ea typeface="굴림" charset="-127"/>
              </a:rPr>
              <a:t>additional criteria (can be more complicated)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1295400" y="5105400"/>
            <a:ext cx="7162800" cy="914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1295400" y="1676400"/>
            <a:ext cx="71628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295400" y="2895600"/>
            <a:ext cx="7162800" cy="2133600"/>
          </a:xfrm>
          <a:prstGeom prst="rect">
            <a:avLst/>
          </a:prstGeom>
          <a:solidFill>
            <a:srgbClr val="FF6699"/>
          </a:solidFill>
          <a:ln w="9525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382000" cy="11430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Route Selection Summary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1295400" y="1981200"/>
            <a:ext cx="3316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ea typeface="宋体" charset="-122"/>
              </a:rPr>
              <a:t>Highest Local Preference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1295400" y="2971800"/>
            <a:ext cx="2451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ea typeface="宋体" charset="-122"/>
              </a:rPr>
              <a:t>Shortest ASPATH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1295400" y="3429000"/>
            <a:ext cx="17049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ea typeface="宋体" charset="-122"/>
              </a:rPr>
              <a:t>Lowest MED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1295400" y="3886200"/>
            <a:ext cx="2038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ea typeface="宋体" charset="-122"/>
              </a:rPr>
              <a:t>i-BGP &lt; e-BGP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1295400" y="4343400"/>
            <a:ext cx="23161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ea typeface="宋体" charset="-122"/>
              </a:rPr>
              <a:t>Lowest IGP cost </a:t>
            </a:r>
          </a:p>
          <a:p>
            <a:r>
              <a:rPr lang="en-US" altLang="zh-CN" sz="2000" b="1">
                <a:ea typeface="宋体" charset="-122"/>
              </a:rPr>
              <a:t>to BGP egress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1295400" y="5334000"/>
            <a:ext cx="2344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ea typeface="宋体" charset="-122"/>
              </a:rPr>
              <a:t>Lowest router ID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5638800" y="3810000"/>
            <a:ext cx="2686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ea typeface="宋体" charset="-122"/>
              </a:rPr>
              <a:t>Traffic engineering </a:t>
            </a: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5562600" y="1981200"/>
            <a:ext cx="2800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ea typeface="宋体" charset="-122"/>
              </a:rPr>
              <a:t>Enforce relationships</a:t>
            </a:r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5715000" y="5257800"/>
            <a:ext cx="26733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ea typeface="宋体" charset="-122"/>
              </a:rPr>
              <a:t>Throw up hands and</a:t>
            </a:r>
          </a:p>
          <a:p>
            <a:r>
              <a:rPr lang="en-US" altLang="zh-CN" sz="2000" b="1">
                <a:solidFill>
                  <a:schemeClr val="bg1"/>
                </a:solidFill>
                <a:ea typeface="宋体" charset="-122"/>
              </a:rPr>
              <a:t>break ties</a:t>
            </a:r>
          </a:p>
        </p:txBody>
      </p:sp>
      <p:sp>
        <p:nvSpPr>
          <p:cNvPr id="60431" name="AutoShape 15"/>
          <p:cNvSpPr>
            <a:spLocks noChangeArrowheads="1"/>
          </p:cNvSpPr>
          <p:nvPr/>
        </p:nvSpPr>
        <p:spPr bwMode="auto">
          <a:xfrm>
            <a:off x="457200" y="1905000"/>
            <a:ext cx="609600" cy="4343400"/>
          </a:xfrm>
          <a:prstGeom prst="downArrow">
            <a:avLst>
              <a:gd name="adj1" fmla="val 50000"/>
              <a:gd name="adj2" fmla="val 178125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60432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6043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8F9143A1-3CF3-4F25-9593-ADD99E3EA490}" type="slidenum">
              <a:rPr lang="en-US" altLang="ko-KR" smtClean="0"/>
              <a:pPr/>
              <a:t>58</a:t>
            </a:fld>
            <a:endParaRPr lang="en-US" altLang="ko-KR" smtClean="0"/>
          </a:p>
        </p:txBody>
      </p:sp>
      <p:sp>
        <p:nvSpPr>
          <p:cNvPr id="60434" name="矩形 17"/>
          <p:cNvSpPr>
            <a:spLocks noChangeArrowheads="1"/>
          </p:cNvSpPr>
          <p:nvPr/>
        </p:nvSpPr>
        <p:spPr bwMode="auto">
          <a:xfrm>
            <a:off x="895350" y="1004888"/>
            <a:ext cx="7975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Routes are assigned a local preference value as one of their attributes.</a:t>
            </a:r>
            <a:endParaRPr lang="zh-CN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90513" y="238125"/>
            <a:ext cx="8424862" cy="958850"/>
          </a:xfrm>
        </p:spPr>
        <p:txBody>
          <a:bodyPr/>
          <a:lstStyle/>
          <a:p>
            <a:r>
              <a:rPr lang="en-US" altLang="zh-CN" sz="3200" smtClean="0">
                <a:ea typeface="宋体" charset="-122"/>
              </a:rPr>
              <a:t>Attributes are Used to Select Best Routes </a:t>
            </a:r>
          </a:p>
        </p:txBody>
      </p:sp>
      <p:pic>
        <p:nvPicPr>
          <p:cNvPr id="61443" name="Picture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743200"/>
            <a:ext cx="85090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4" name="AutoShape 5"/>
          <p:cNvSpPr>
            <a:spLocks noChangeArrowheads="1"/>
          </p:cNvSpPr>
          <p:nvPr/>
        </p:nvSpPr>
        <p:spPr bwMode="auto">
          <a:xfrm>
            <a:off x="1905000" y="2895600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76200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5" name="AutoShape 6"/>
          <p:cNvSpPr>
            <a:spLocks noChangeArrowheads="1"/>
          </p:cNvSpPr>
          <p:nvPr/>
        </p:nvSpPr>
        <p:spPr bwMode="auto">
          <a:xfrm rot="5400000" flipV="1">
            <a:off x="2762250" y="2152650"/>
            <a:ext cx="647700" cy="457200"/>
          </a:xfrm>
          <a:prstGeom prst="rightArrow">
            <a:avLst>
              <a:gd name="adj1" fmla="val 50000"/>
              <a:gd name="adj2" fmla="val 35417"/>
            </a:avLst>
          </a:prstGeom>
          <a:solidFill>
            <a:schemeClr val="bg1"/>
          </a:solidFill>
          <a:ln w="76200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6" name="AutoShape 7"/>
          <p:cNvSpPr>
            <a:spLocks noChangeArrowheads="1"/>
          </p:cNvSpPr>
          <p:nvPr/>
        </p:nvSpPr>
        <p:spPr bwMode="auto">
          <a:xfrm rot="16200000" flipV="1">
            <a:off x="2705100" y="35433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bg1"/>
          </a:solidFill>
          <a:ln w="76200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7" name="AutoShape 8"/>
          <p:cNvSpPr>
            <a:spLocks noChangeArrowheads="1"/>
          </p:cNvSpPr>
          <p:nvPr/>
        </p:nvSpPr>
        <p:spPr bwMode="auto">
          <a:xfrm flipH="1">
            <a:off x="3505200" y="28956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76200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8" name="Text Box 9"/>
          <p:cNvSpPr txBox="1">
            <a:spLocks noChangeArrowheads="1"/>
          </p:cNvSpPr>
          <p:nvPr/>
        </p:nvSpPr>
        <p:spPr bwMode="auto">
          <a:xfrm>
            <a:off x="762000" y="2895600"/>
            <a:ext cx="1192213" cy="4572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  <a:ea typeface="宋体" charset="-122"/>
              </a:rPr>
              <a:t>192.0.2.0/24</a:t>
            </a:r>
          </a:p>
          <a:p>
            <a:r>
              <a:rPr lang="en-US" altLang="zh-CN" sz="1200">
                <a:solidFill>
                  <a:schemeClr val="bg1"/>
                </a:solidFill>
                <a:ea typeface="宋体" charset="-122"/>
              </a:rPr>
              <a:t>pick me!</a:t>
            </a:r>
          </a:p>
        </p:txBody>
      </p:sp>
      <p:sp>
        <p:nvSpPr>
          <p:cNvPr id="61449" name="Text Box 10"/>
          <p:cNvSpPr txBox="1">
            <a:spLocks noChangeArrowheads="1"/>
          </p:cNvSpPr>
          <p:nvPr/>
        </p:nvSpPr>
        <p:spPr bwMode="auto">
          <a:xfrm>
            <a:off x="2514600" y="1600200"/>
            <a:ext cx="1192213" cy="4572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  <a:ea typeface="宋体" charset="-122"/>
              </a:rPr>
              <a:t>192.0.2.0/24</a:t>
            </a:r>
          </a:p>
          <a:p>
            <a:r>
              <a:rPr lang="en-US" altLang="zh-CN" sz="1200">
                <a:solidFill>
                  <a:schemeClr val="bg1"/>
                </a:solidFill>
                <a:ea typeface="宋体" charset="-122"/>
              </a:rPr>
              <a:t>pick me!</a:t>
            </a:r>
          </a:p>
        </p:txBody>
      </p:sp>
      <p:sp>
        <p:nvSpPr>
          <p:cNvPr id="61450" name="Text Box 11"/>
          <p:cNvSpPr txBox="1">
            <a:spLocks noChangeArrowheads="1"/>
          </p:cNvSpPr>
          <p:nvPr/>
        </p:nvSpPr>
        <p:spPr bwMode="auto">
          <a:xfrm>
            <a:off x="4419600" y="2895600"/>
            <a:ext cx="1192213" cy="4572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  <a:ea typeface="宋体" charset="-122"/>
              </a:rPr>
              <a:t>192.0.2.0/24</a:t>
            </a:r>
          </a:p>
          <a:p>
            <a:r>
              <a:rPr lang="en-US" altLang="zh-CN" sz="1200">
                <a:solidFill>
                  <a:schemeClr val="bg1"/>
                </a:solidFill>
                <a:ea typeface="宋体" charset="-122"/>
              </a:rPr>
              <a:t>pick me!</a:t>
            </a:r>
          </a:p>
        </p:txBody>
      </p:sp>
      <p:sp>
        <p:nvSpPr>
          <p:cNvPr id="61451" name="Text Box 12"/>
          <p:cNvSpPr txBox="1">
            <a:spLocks noChangeArrowheads="1"/>
          </p:cNvSpPr>
          <p:nvPr/>
        </p:nvSpPr>
        <p:spPr bwMode="auto">
          <a:xfrm>
            <a:off x="2514600" y="4114800"/>
            <a:ext cx="1192213" cy="4572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  <a:ea typeface="宋体" charset="-122"/>
              </a:rPr>
              <a:t>192.0.2.0/24</a:t>
            </a:r>
          </a:p>
          <a:p>
            <a:r>
              <a:rPr lang="en-US" altLang="zh-CN" sz="1200">
                <a:solidFill>
                  <a:schemeClr val="bg1"/>
                </a:solidFill>
                <a:ea typeface="宋体" charset="-122"/>
              </a:rPr>
              <a:t>pick me!</a:t>
            </a:r>
          </a:p>
        </p:txBody>
      </p:sp>
      <p:sp>
        <p:nvSpPr>
          <p:cNvPr id="542733" name="Text Box 13"/>
          <p:cNvSpPr txBox="1">
            <a:spLocks noChangeArrowheads="1"/>
          </p:cNvSpPr>
          <p:nvPr/>
        </p:nvSpPr>
        <p:spPr bwMode="auto">
          <a:xfrm>
            <a:off x="3808413" y="3444875"/>
            <a:ext cx="5160962" cy="1939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Given multiple routes to the same</a:t>
            </a:r>
          </a:p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prefix, a BGP speaker must pick at most </a:t>
            </a:r>
            <a:r>
              <a:rPr lang="en-US" altLang="zh-CN" sz="2400" u="sng" dirty="0">
                <a:solidFill>
                  <a:srgbClr val="FF0000"/>
                </a:solidFill>
                <a:ea typeface="宋体" pitchFamily="2" charset="-122"/>
              </a:rPr>
              <a:t>one</a:t>
            </a:r>
            <a:r>
              <a:rPr lang="en-US" altLang="zh-CN" sz="2400" dirty="0">
                <a:ea typeface="宋体" pitchFamily="2" charset="-122"/>
              </a:rPr>
              <a:t> best route</a:t>
            </a:r>
          </a:p>
          <a:p>
            <a:pPr>
              <a:defRPr/>
            </a:pPr>
            <a:endParaRPr lang="en-US" altLang="zh-CN" sz="2400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(Note: it could reject them all!)</a:t>
            </a:r>
          </a:p>
        </p:txBody>
      </p:sp>
      <p:sp>
        <p:nvSpPr>
          <p:cNvPr id="6145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6145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528D31F1-7499-45E2-B40D-E43021305682}" type="slidenum">
              <a:rPr lang="en-US" altLang="ko-KR" smtClean="0"/>
              <a:pPr/>
              <a:t>59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1588"/>
            <a:ext cx="7772400" cy="1141412"/>
          </a:xfrm>
          <a:noFill/>
        </p:spPr>
        <p:txBody>
          <a:bodyPr lIns="71400" tIns="35699" rIns="71400" bIns="35699"/>
          <a:lstStyle/>
          <a:p>
            <a:pPr defTabSz="554038"/>
            <a:r>
              <a:rPr lang="en-GB" altLang="zh-CN" smtClean="0">
                <a:ea typeface="宋体" charset="-122"/>
              </a:rPr>
              <a:t>Ingress Traffic</a:t>
            </a:r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71400" tIns="35699" rIns="71400" bIns="35699"/>
          <a:lstStyle/>
          <a:p>
            <a:pPr marL="225425" indent="-225425" defTabSz="554038"/>
            <a:r>
              <a:rPr lang="en-GB" altLang="zh-CN" dirty="0" smtClean="0">
                <a:ea typeface="宋体" charset="-122"/>
              </a:rPr>
              <a:t>Packets </a:t>
            </a:r>
            <a:r>
              <a:rPr lang="en-GB" altLang="zh-CN" dirty="0" smtClean="0">
                <a:solidFill>
                  <a:srgbClr val="0070C0"/>
                </a:solidFill>
                <a:ea typeface="宋体" charset="-122"/>
              </a:rPr>
              <a:t>entering</a:t>
            </a:r>
            <a:r>
              <a:rPr lang="en-GB" altLang="zh-CN" dirty="0" smtClean="0">
                <a:ea typeface="宋体" charset="-122"/>
              </a:rPr>
              <a:t> your network</a:t>
            </a:r>
          </a:p>
          <a:p>
            <a:pPr marL="225425" indent="-225425" defTabSz="554038"/>
            <a:endParaRPr lang="en-GB" altLang="zh-CN" dirty="0" smtClean="0">
              <a:ea typeface="宋体" charset="-122"/>
            </a:endParaRPr>
          </a:p>
          <a:p>
            <a:pPr marL="225425" indent="-225425" defTabSz="554038"/>
            <a:r>
              <a:rPr lang="en-GB" altLang="zh-CN" dirty="0" smtClean="0">
                <a:ea typeface="宋体" charset="-122"/>
              </a:rPr>
              <a:t>Ingress traffic depends on:</a:t>
            </a:r>
          </a:p>
          <a:p>
            <a:pPr marL="663575" lvl="1" indent="-222250" defTabSz="554038"/>
            <a:r>
              <a:rPr lang="en-GB" altLang="zh-CN" dirty="0" smtClean="0">
                <a:ea typeface="宋体" charset="-122"/>
              </a:rPr>
              <a:t> Route availability (what others send you)</a:t>
            </a:r>
          </a:p>
          <a:p>
            <a:pPr marL="663575" lvl="1" indent="-222250" defTabSz="554038"/>
            <a:r>
              <a:rPr lang="en-GB" altLang="zh-CN" dirty="0" smtClean="0">
                <a:ea typeface="宋体" charset="-122"/>
              </a:rPr>
              <a:t> Route acceptance (what you accept from others)</a:t>
            </a:r>
          </a:p>
          <a:p>
            <a:pPr marL="663575" lvl="1" indent="-222250" defTabSz="554038"/>
            <a:r>
              <a:rPr lang="en-GB" altLang="zh-CN" dirty="0" smtClean="0">
                <a:ea typeface="宋体" charset="-122"/>
              </a:rPr>
              <a:t> Policy and tuning (what you do with routes from others)</a:t>
            </a:r>
          </a:p>
          <a:p>
            <a:pPr marL="663575" lvl="1" indent="-222250" defTabSz="554038"/>
            <a:r>
              <a:rPr lang="en-GB" altLang="zh-CN" dirty="0" smtClean="0">
                <a:ea typeface="宋体" charset="-122"/>
              </a:rPr>
              <a:t> Peering and transit agreements</a:t>
            </a:r>
          </a:p>
        </p:txBody>
      </p:sp>
      <p:sp>
        <p:nvSpPr>
          <p:cNvPr id="7172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717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22D87AE4-BC8A-41A4-B492-0DF3D856C109}" type="slidenum">
              <a:rPr lang="en-US" altLang="ko-KR" smtClean="0"/>
              <a:pPr/>
              <a:t>6</a:t>
            </a:fld>
            <a:endParaRPr lang="en-US" altLang="ko-KR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58775"/>
            <a:ext cx="8686800" cy="762000"/>
          </a:xfrm>
        </p:spPr>
        <p:txBody>
          <a:bodyPr lIns="92075" tIns="46038" rIns="92075" bIns="46038"/>
          <a:lstStyle/>
          <a:p>
            <a:r>
              <a:rPr lang="en-US" altLang="zh-CN" sz="3600" smtClean="0">
                <a:ea typeface="宋体" charset="-122"/>
              </a:rPr>
              <a:t>iBGP Peers Must be Fully Meshed</a:t>
            </a:r>
          </a:p>
        </p:txBody>
      </p:sp>
      <p:grpSp>
        <p:nvGrpSpPr>
          <p:cNvPr id="62467" name="Group 61"/>
          <p:cNvGrpSpPr>
            <a:grpSpLocks/>
          </p:cNvGrpSpPr>
          <p:nvPr/>
        </p:nvGrpSpPr>
        <p:grpSpPr bwMode="auto">
          <a:xfrm>
            <a:off x="306388" y="1254125"/>
            <a:ext cx="3884612" cy="4498975"/>
            <a:chOff x="288" y="960"/>
            <a:chExt cx="2447" cy="2834"/>
          </a:xfrm>
        </p:grpSpPr>
        <p:grpSp>
          <p:nvGrpSpPr>
            <p:cNvPr id="62472" name="Group 3"/>
            <p:cNvGrpSpPr>
              <a:grpSpLocks/>
            </p:cNvGrpSpPr>
            <p:nvPr/>
          </p:nvGrpSpPr>
          <p:grpSpPr bwMode="auto">
            <a:xfrm>
              <a:off x="288" y="1465"/>
              <a:ext cx="2445" cy="2329"/>
              <a:chOff x="196" y="1129"/>
              <a:chExt cx="2445" cy="2329"/>
            </a:xfrm>
          </p:grpSpPr>
          <p:grpSp>
            <p:nvGrpSpPr>
              <p:cNvPr id="62483" name="Group 4"/>
              <p:cNvGrpSpPr>
                <a:grpSpLocks/>
              </p:cNvGrpSpPr>
              <p:nvPr/>
            </p:nvGrpSpPr>
            <p:grpSpPr bwMode="auto">
              <a:xfrm>
                <a:off x="196" y="1156"/>
                <a:ext cx="2393" cy="2200"/>
                <a:chOff x="196" y="1156"/>
                <a:chExt cx="2393" cy="2200"/>
              </a:xfrm>
            </p:grpSpPr>
            <p:grpSp>
              <p:nvGrpSpPr>
                <p:cNvPr id="62505" name="Group 5"/>
                <p:cNvGrpSpPr>
                  <a:grpSpLocks/>
                </p:cNvGrpSpPr>
                <p:nvPr/>
              </p:nvGrpSpPr>
              <p:grpSpPr bwMode="auto">
                <a:xfrm>
                  <a:off x="247" y="1156"/>
                  <a:ext cx="2342" cy="2200"/>
                  <a:chOff x="247" y="1156"/>
                  <a:chExt cx="2342" cy="2200"/>
                </a:xfrm>
              </p:grpSpPr>
              <p:sp>
                <p:nvSpPr>
                  <p:cNvPr id="62518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448" y="1350"/>
                    <a:ext cx="2007" cy="1681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519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515" y="1350"/>
                    <a:ext cx="463" cy="253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520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1724" y="1286"/>
                    <a:ext cx="664" cy="446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521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1120" y="1156"/>
                    <a:ext cx="798" cy="90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522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247" y="1546"/>
                    <a:ext cx="1469" cy="5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523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986" y="2325"/>
                    <a:ext cx="797" cy="1031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524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993" y="1611"/>
                    <a:ext cx="596" cy="576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525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81" y="1870"/>
                    <a:ext cx="396" cy="1031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526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2060" y="2390"/>
                    <a:ext cx="395" cy="38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527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717" y="2650"/>
                    <a:ext cx="395" cy="381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528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1656" y="2650"/>
                    <a:ext cx="598" cy="381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2506" name="Group 17"/>
                <p:cNvGrpSpPr>
                  <a:grpSpLocks/>
                </p:cNvGrpSpPr>
                <p:nvPr/>
              </p:nvGrpSpPr>
              <p:grpSpPr bwMode="auto">
                <a:xfrm>
                  <a:off x="196" y="1156"/>
                  <a:ext cx="2342" cy="2200"/>
                  <a:chOff x="196" y="1156"/>
                  <a:chExt cx="2342" cy="2200"/>
                </a:xfrm>
              </p:grpSpPr>
              <p:sp>
                <p:nvSpPr>
                  <p:cNvPr id="62507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397" y="1350"/>
                    <a:ext cx="2007" cy="1681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CCCC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508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464" y="1350"/>
                    <a:ext cx="463" cy="25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CCCC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509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1673" y="1286"/>
                    <a:ext cx="664" cy="446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CCCC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510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1069" y="1156"/>
                    <a:ext cx="798" cy="902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CCCC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511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196" y="1546"/>
                    <a:ext cx="1469" cy="512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CCCC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512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935" y="2325"/>
                    <a:ext cx="798" cy="1031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CCCC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513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1941" y="1611"/>
                    <a:ext cx="597" cy="576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CCCC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514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330" y="1870"/>
                    <a:ext cx="395" cy="1031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CCCC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515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2008" y="2390"/>
                    <a:ext cx="396" cy="382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CCCC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516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667" y="2650"/>
                    <a:ext cx="394" cy="381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CCCC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517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1606" y="2650"/>
                    <a:ext cx="597" cy="381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CCCC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62484" name="Line 29"/>
              <p:cNvSpPr>
                <a:spLocks noChangeShapeType="1"/>
              </p:cNvSpPr>
              <p:nvPr/>
            </p:nvSpPr>
            <p:spPr bwMode="auto">
              <a:xfrm flipV="1">
                <a:off x="529" y="1296"/>
                <a:ext cx="1008" cy="336"/>
              </a:xfrm>
              <a:prstGeom prst="line">
                <a:avLst/>
              </a:prstGeom>
              <a:noFill/>
              <a:ln w="38100" cmpd="dbl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5" name="Line 30"/>
              <p:cNvSpPr>
                <a:spLocks noChangeShapeType="1"/>
              </p:cNvSpPr>
              <p:nvPr/>
            </p:nvSpPr>
            <p:spPr bwMode="auto">
              <a:xfrm flipV="1">
                <a:off x="2161" y="1920"/>
                <a:ext cx="192" cy="768"/>
              </a:xfrm>
              <a:prstGeom prst="line">
                <a:avLst/>
              </a:prstGeom>
              <a:noFill/>
              <a:ln w="38100" cmpd="dbl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6" name="Line 31"/>
              <p:cNvSpPr>
                <a:spLocks noChangeShapeType="1"/>
              </p:cNvSpPr>
              <p:nvPr/>
            </p:nvSpPr>
            <p:spPr bwMode="auto">
              <a:xfrm flipH="1" flipV="1">
                <a:off x="1633" y="1296"/>
                <a:ext cx="672" cy="576"/>
              </a:xfrm>
              <a:prstGeom prst="line">
                <a:avLst/>
              </a:prstGeom>
              <a:noFill/>
              <a:ln w="38100" cmpd="dbl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7" name="Line 32"/>
              <p:cNvSpPr>
                <a:spLocks noChangeShapeType="1"/>
              </p:cNvSpPr>
              <p:nvPr/>
            </p:nvSpPr>
            <p:spPr bwMode="auto">
              <a:xfrm flipH="1" flipV="1">
                <a:off x="481" y="1680"/>
                <a:ext cx="48" cy="1008"/>
              </a:xfrm>
              <a:prstGeom prst="line">
                <a:avLst/>
              </a:prstGeom>
              <a:noFill/>
              <a:ln w="38100" cmpd="dbl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8" name="Line 33"/>
              <p:cNvSpPr>
                <a:spLocks noChangeShapeType="1"/>
              </p:cNvSpPr>
              <p:nvPr/>
            </p:nvSpPr>
            <p:spPr bwMode="auto">
              <a:xfrm flipV="1">
                <a:off x="1393" y="1344"/>
                <a:ext cx="144" cy="1920"/>
              </a:xfrm>
              <a:prstGeom prst="line">
                <a:avLst/>
              </a:prstGeom>
              <a:noFill/>
              <a:ln w="38100" cmpd="dbl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9" name="Line 34"/>
              <p:cNvSpPr>
                <a:spLocks noChangeShapeType="1"/>
              </p:cNvSpPr>
              <p:nvPr/>
            </p:nvSpPr>
            <p:spPr bwMode="auto">
              <a:xfrm flipV="1">
                <a:off x="577" y="1392"/>
                <a:ext cx="960" cy="1296"/>
              </a:xfrm>
              <a:prstGeom prst="line">
                <a:avLst/>
              </a:prstGeom>
              <a:noFill/>
              <a:ln w="38100" cmpd="dbl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90" name="Line 35"/>
              <p:cNvSpPr>
                <a:spLocks noChangeShapeType="1"/>
              </p:cNvSpPr>
              <p:nvPr/>
            </p:nvSpPr>
            <p:spPr bwMode="auto">
              <a:xfrm flipH="1" flipV="1">
                <a:off x="1633" y="1392"/>
                <a:ext cx="480" cy="1296"/>
              </a:xfrm>
              <a:prstGeom prst="line">
                <a:avLst/>
              </a:prstGeom>
              <a:noFill/>
              <a:ln w="38100" cmpd="dbl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91" name="Line 36"/>
              <p:cNvSpPr>
                <a:spLocks noChangeShapeType="1"/>
              </p:cNvSpPr>
              <p:nvPr/>
            </p:nvSpPr>
            <p:spPr bwMode="auto">
              <a:xfrm flipV="1">
                <a:off x="1441" y="1920"/>
                <a:ext cx="864" cy="1200"/>
              </a:xfrm>
              <a:prstGeom prst="line">
                <a:avLst/>
              </a:prstGeom>
              <a:noFill/>
              <a:ln w="38100" cmpd="dbl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92" name="Line 37"/>
              <p:cNvSpPr>
                <a:spLocks noChangeShapeType="1"/>
              </p:cNvSpPr>
              <p:nvPr/>
            </p:nvSpPr>
            <p:spPr bwMode="auto">
              <a:xfrm flipV="1">
                <a:off x="625" y="1920"/>
                <a:ext cx="1584" cy="768"/>
              </a:xfrm>
              <a:prstGeom prst="line">
                <a:avLst/>
              </a:prstGeom>
              <a:noFill/>
              <a:ln w="38100" cmpd="dbl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62493" name="Picture 38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94" y="1129"/>
                <a:ext cx="579" cy="3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2494" name="Line 39"/>
              <p:cNvSpPr>
                <a:spLocks noChangeShapeType="1"/>
              </p:cNvSpPr>
              <p:nvPr/>
            </p:nvSpPr>
            <p:spPr bwMode="auto">
              <a:xfrm flipH="1" flipV="1">
                <a:off x="577" y="1728"/>
                <a:ext cx="1680" cy="144"/>
              </a:xfrm>
              <a:prstGeom prst="line">
                <a:avLst/>
              </a:prstGeom>
              <a:noFill/>
              <a:ln w="38100" cmpd="dbl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95" name="Line 40"/>
              <p:cNvSpPr>
                <a:spLocks noChangeShapeType="1"/>
              </p:cNvSpPr>
              <p:nvPr/>
            </p:nvSpPr>
            <p:spPr bwMode="auto">
              <a:xfrm flipH="1" flipV="1">
                <a:off x="577" y="1680"/>
                <a:ext cx="816" cy="1536"/>
              </a:xfrm>
              <a:prstGeom prst="line">
                <a:avLst/>
              </a:prstGeom>
              <a:noFill/>
              <a:ln w="38100" cmpd="dbl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96" name="Line 41"/>
              <p:cNvSpPr>
                <a:spLocks noChangeShapeType="1"/>
              </p:cNvSpPr>
              <p:nvPr/>
            </p:nvSpPr>
            <p:spPr bwMode="auto">
              <a:xfrm flipH="1" flipV="1">
                <a:off x="625" y="2688"/>
                <a:ext cx="1488" cy="48"/>
              </a:xfrm>
              <a:prstGeom prst="line">
                <a:avLst/>
              </a:prstGeom>
              <a:noFill/>
              <a:ln w="38100" cmpd="dbl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62497" name="Picture 42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62" y="1753"/>
                <a:ext cx="579" cy="3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2498" name="Line 43"/>
              <p:cNvSpPr>
                <a:spLocks noChangeShapeType="1"/>
              </p:cNvSpPr>
              <p:nvPr/>
            </p:nvSpPr>
            <p:spPr bwMode="auto">
              <a:xfrm flipV="1">
                <a:off x="1345" y="2736"/>
                <a:ext cx="816" cy="480"/>
              </a:xfrm>
              <a:prstGeom prst="line">
                <a:avLst/>
              </a:prstGeom>
              <a:noFill/>
              <a:ln w="38100" cmpd="dbl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99" name="Line 44"/>
              <p:cNvSpPr>
                <a:spLocks noChangeShapeType="1"/>
              </p:cNvSpPr>
              <p:nvPr/>
            </p:nvSpPr>
            <p:spPr bwMode="auto">
              <a:xfrm flipH="1" flipV="1">
                <a:off x="577" y="2688"/>
                <a:ext cx="672" cy="576"/>
              </a:xfrm>
              <a:prstGeom prst="line">
                <a:avLst/>
              </a:prstGeom>
              <a:noFill/>
              <a:ln w="38100" cmpd="dbl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00" name="Line 45"/>
              <p:cNvSpPr>
                <a:spLocks noChangeShapeType="1"/>
              </p:cNvSpPr>
              <p:nvPr/>
            </p:nvSpPr>
            <p:spPr bwMode="auto">
              <a:xfrm flipH="1" flipV="1">
                <a:off x="577" y="1632"/>
                <a:ext cx="1488" cy="1104"/>
              </a:xfrm>
              <a:prstGeom prst="line">
                <a:avLst/>
              </a:prstGeom>
              <a:noFill/>
              <a:ln w="38100" cmpd="dbl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62501" name="Picture 46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38" y="1465"/>
                <a:ext cx="579" cy="3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2502" name="Picture 47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102" y="3097"/>
                <a:ext cx="579" cy="3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2503" name="Picture 48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38" y="2569"/>
                <a:ext cx="579" cy="3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2504" name="Picture 49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870" y="2569"/>
                <a:ext cx="579" cy="3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2473" name="Rectangle 50"/>
            <p:cNvSpPr>
              <a:spLocks noChangeArrowheads="1"/>
            </p:cNvSpPr>
            <p:nvPr/>
          </p:nvSpPr>
          <p:spPr bwMode="auto">
            <a:xfrm>
              <a:off x="1715" y="1041"/>
              <a:ext cx="10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0033"/>
                  </a:solidFill>
                  <a:latin typeface="Arial" charset="0"/>
                  <a:ea typeface="宋体" charset="-122"/>
                </a:rPr>
                <a:t>eBGP update</a:t>
              </a:r>
            </a:p>
          </p:txBody>
        </p:sp>
        <p:sp>
          <p:nvSpPr>
            <p:cNvPr id="62474" name="Line 51"/>
            <p:cNvSpPr>
              <a:spLocks noChangeShapeType="1"/>
            </p:cNvSpPr>
            <p:nvPr/>
          </p:nvSpPr>
          <p:spPr bwMode="auto">
            <a:xfrm flipH="1">
              <a:off x="813" y="1680"/>
              <a:ext cx="576" cy="19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5" name="Line 52"/>
            <p:cNvSpPr>
              <a:spLocks noChangeShapeType="1"/>
            </p:cNvSpPr>
            <p:nvPr/>
          </p:nvSpPr>
          <p:spPr bwMode="auto">
            <a:xfrm flipH="1">
              <a:off x="717" y="1776"/>
              <a:ext cx="816" cy="115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6" name="Line 53"/>
            <p:cNvSpPr>
              <a:spLocks noChangeShapeType="1"/>
            </p:cNvSpPr>
            <p:nvPr/>
          </p:nvSpPr>
          <p:spPr bwMode="auto">
            <a:xfrm flipH="1">
              <a:off x="1437" y="1776"/>
              <a:ext cx="144" cy="168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7" name="Line 54"/>
            <p:cNvSpPr>
              <a:spLocks noChangeShapeType="1"/>
            </p:cNvSpPr>
            <p:nvPr/>
          </p:nvSpPr>
          <p:spPr bwMode="auto">
            <a:xfrm>
              <a:off x="1725" y="1776"/>
              <a:ext cx="384" cy="115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8" name="Line 55"/>
            <p:cNvSpPr>
              <a:spLocks noChangeShapeType="1"/>
            </p:cNvSpPr>
            <p:nvPr/>
          </p:nvSpPr>
          <p:spPr bwMode="auto">
            <a:xfrm>
              <a:off x="1821" y="1776"/>
              <a:ext cx="432" cy="33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2479" name="Group 56"/>
            <p:cNvGrpSpPr>
              <a:grpSpLocks/>
            </p:cNvGrpSpPr>
            <p:nvPr/>
          </p:nvGrpSpPr>
          <p:grpSpPr bwMode="auto">
            <a:xfrm>
              <a:off x="913" y="2212"/>
              <a:ext cx="1192" cy="280"/>
              <a:chOff x="821" y="1876"/>
              <a:chExt cx="1192" cy="280"/>
            </a:xfrm>
          </p:grpSpPr>
          <p:sp>
            <p:nvSpPr>
              <p:cNvPr id="62481" name="Rectangle 57"/>
              <p:cNvSpPr>
                <a:spLocks noChangeArrowheads="1"/>
              </p:cNvSpPr>
              <p:nvPr/>
            </p:nvSpPr>
            <p:spPr bwMode="auto">
              <a:xfrm>
                <a:off x="821" y="1876"/>
                <a:ext cx="1192" cy="28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2" name="Rectangle 58"/>
              <p:cNvSpPr>
                <a:spLocks noChangeArrowheads="1"/>
              </p:cNvSpPr>
              <p:nvPr/>
            </p:nvSpPr>
            <p:spPr bwMode="auto">
              <a:xfrm>
                <a:off x="855" y="1905"/>
                <a:ext cx="10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CN" b="1">
                    <a:latin typeface="Arial" charset="0"/>
                    <a:ea typeface="宋体" charset="-122"/>
                  </a:rPr>
                  <a:t>iBGP updates</a:t>
                </a:r>
              </a:p>
            </p:txBody>
          </p:sp>
        </p:grpSp>
        <p:sp>
          <p:nvSpPr>
            <p:cNvPr id="62480" name="AutoShape 60"/>
            <p:cNvSpPr>
              <a:spLocks noChangeArrowheads="1"/>
            </p:cNvSpPr>
            <p:nvPr/>
          </p:nvSpPr>
          <p:spPr bwMode="auto">
            <a:xfrm rot="5400000" flipV="1">
              <a:off x="1404" y="1044"/>
              <a:ext cx="456" cy="28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bg1"/>
            </a:solidFill>
            <a:ln w="76200">
              <a:solidFill>
                <a:srgbClr val="FF66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2468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6246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56C1F93D-3640-4614-8BF7-E4E1E8E451D6}" type="slidenum">
              <a:rPr lang="en-US" altLang="ko-KR" smtClean="0"/>
              <a:pPr/>
              <a:t>60</a:t>
            </a:fld>
            <a:endParaRPr lang="en-US" altLang="ko-KR" smtClean="0"/>
          </a:p>
        </p:txBody>
      </p:sp>
      <p:sp>
        <p:nvSpPr>
          <p:cNvPr id="64" name="内容占位符 2"/>
          <p:cNvSpPr txBox="1">
            <a:spLocks/>
          </p:cNvSpPr>
          <p:nvPr/>
        </p:nvSpPr>
        <p:spPr bwMode="auto">
          <a:xfrm>
            <a:off x="4337050" y="1206500"/>
            <a:ext cx="4232275" cy="505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</a:pPr>
            <a:r>
              <a:rPr lang="en-US" altLang="zh-CN" sz="2000">
                <a:ea typeface="宋体" charset="-122"/>
              </a:rPr>
              <a:t>iBGP is needed to avoid routing loops within an AS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</a:pPr>
            <a:r>
              <a:rPr lang="en-US" altLang="zh-CN" sz="2000">
                <a:solidFill>
                  <a:schemeClr val="accent2"/>
                </a:solidFill>
                <a:ea typeface="宋体" charset="-122"/>
              </a:rPr>
              <a:t>Problem:</a:t>
            </a:r>
            <a:r>
              <a:rPr lang="en-US" altLang="zh-CN" sz="2000">
                <a:ea typeface="宋体" charset="-122"/>
              </a:rPr>
              <a:t> Injecting external     routes into IGP (e.g., OSPF)    does not scale and causes BGP policy information to be lost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</a:pPr>
            <a:r>
              <a:rPr lang="en-US" altLang="zh-CN" sz="2000">
                <a:ea typeface="宋体" charset="-122"/>
              </a:rPr>
              <a:t>I-BGP can be used to              disseminate BGP routes to all  routers in AS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</a:pPr>
            <a:r>
              <a:rPr lang="en-US" altLang="zh-CN" sz="2000">
                <a:ea typeface="宋体" charset="-122"/>
              </a:rPr>
              <a:t>BGP route + IGP route suffice to create forwarding table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</a:pPr>
            <a:r>
              <a:rPr lang="en-US" altLang="zh-CN" sz="2000">
                <a:ea typeface="宋体" charset="-122"/>
              </a:rPr>
              <a:t>BGP does not provide “shortest path” routing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</a:pPr>
            <a:r>
              <a:rPr lang="en-US" altLang="zh-CN" sz="2000">
                <a:ea typeface="宋体" charset="-122"/>
              </a:rPr>
              <a:t>Is iBGP an IGP? 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</a:pPr>
            <a:r>
              <a:rPr lang="en-US" altLang="zh-CN" sz="2000">
                <a:solidFill>
                  <a:srgbClr val="FF3300"/>
                </a:solidFill>
                <a:ea typeface="宋体" charset="-122"/>
              </a:rPr>
              <a:t>NO!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73050" y="5797550"/>
            <a:ext cx="3978275" cy="9239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I-BGP neighbors  do not announce  routes received via I-BGP to other I-BGP neighbors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990600"/>
          </a:xfrm>
        </p:spPr>
        <p:txBody>
          <a:bodyPr lIns="92075" tIns="46038" rIns="92075" bIns="46038"/>
          <a:lstStyle/>
          <a:p>
            <a:r>
              <a:rPr lang="en-US" altLang="zh-CN" smtClean="0">
                <a:ea typeface="宋体" charset="-122"/>
              </a:rPr>
              <a:t>BGP Next Hop Attribute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65125" y="5124450"/>
            <a:ext cx="8467725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30000"/>
              </a:spcBef>
              <a:defRPr/>
            </a:pPr>
            <a:r>
              <a:rPr lang="en-US" altLang="zh-CN" sz="2400" dirty="0">
                <a:latin typeface="+mn-lt"/>
                <a:ea typeface="方正姚体" pitchFamily="2" charset="-122"/>
              </a:rPr>
              <a:t>Every time a route announcement crosses an AS boundary, the Next Hop attribute is changed to the IP address of the border router that announced the route. </a:t>
            </a:r>
          </a:p>
        </p:txBody>
      </p:sp>
      <p:grpSp>
        <p:nvGrpSpPr>
          <p:cNvPr id="63492" name="Group 4"/>
          <p:cNvGrpSpPr>
            <a:grpSpLocks/>
          </p:cNvGrpSpPr>
          <p:nvPr/>
        </p:nvGrpSpPr>
        <p:grpSpPr bwMode="auto">
          <a:xfrm>
            <a:off x="158750" y="2368550"/>
            <a:ext cx="2349500" cy="1435100"/>
            <a:chOff x="100" y="1492"/>
            <a:chExt cx="1480" cy="904"/>
          </a:xfrm>
        </p:grpSpPr>
        <p:grpSp>
          <p:nvGrpSpPr>
            <p:cNvPr id="63570" name="Group 5"/>
            <p:cNvGrpSpPr>
              <a:grpSpLocks/>
            </p:cNvGrpSpPr>
            <p:nvPr/>
          </p:nvGrpSpPr>
          <p:grpSpPr bwMode="auto">
            <a:xfrm>
              <a:off x="132" y="1492"/>
              <a:ext cx="1448" cy="904"/>
              <a:chOff x="132" y="1492"/>
              <a:chExt cx="1448" cy="904"/>
            </a:xfrm>
          </p:grpSpPr>
          <p:sp>
            <p:nvSpPr>
              <p:cNvPr id="63583" name="Oval 6"/>
              <p:cNvSpPr>
                <a:spLocks noChangeArrowheads="1"/>
              </p:cNvSpPr>
              <p:nvPr/>
            </p:nvSpPr>
            <p:spPr bwMode="auto">
              <a:xfrm>
                <a:off x="256" y="1573"/>
                <a:ext cx="1241" cy="68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4" name="Oval 7"/>
              <p:cNvSpPr>
                <a:spLocks noChangeArrowheads="1"/>
              </p:cNvSpPr>
              <p:nvPr/>
            </p:nvSpPr>
            <p:spPr bwMode="auto">
              <a:xfrm>
                <a:off x="298" y="1573"/>
                <a:ext cx="283" cy="9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5" name="Oval 8"/>
              <p:cNvSpPr>
                <a:spLocks noChangeArrowheads="1"/>
              </p:cNvSpPr>
              <p:nvPr/>
            </p:nvSpPr>
            <p:spPr bwMode="auto">
              <a:xfrm>
                <a:off x="1047" y="1545"/>
                <a:ext cx="408" cy="18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6" name="Oval 9"/>
              <p:cNvSpPr>
                <a:spLocks noChangeArrowheads="1"/>
              </p:cNvSpPr>
              <p:nvPr/>
            </p:nvSpPr>
            <p:spPr bwMode="auto">
              <a:xfrm>
                <a:off x="672" y="1492"/>
                <a:ext cx="492" cy="36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7" name="Oval 10"/>
              <p:cNvSpPr>
                <a:spLocks noChangeArrowheads="1"/>
              </p:cNvSpPr>
              <p:nvPr/>
            </p:nvSpPr>
            <p:spPr bwMode="auto">
              <a:xfrm>
                <a:off x="132" y="1652"/>
                <a:ext cx="907" cy="20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8" name="Oval 11"/>
              <p:cNvSpPr>
                <a:spLocks noChangeArrowheads="1"/>
              </p:cNvSpPr>
              <p:nvPr/>
            </p:nvSpPr>
            <p:spPr bwMode="auto">
              <a:xfrm>
                <a:off x="589" y="1975"/>
                <a:ext cx="492" cy="42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9" name="Oval 12"/>
              <p:cNvSpPr>
                <a:spLocks noChangeArrowheads="1"/>
              </p:cNvSpPr>
              <p:nvPr/>
            </p:nvSpPr>
            <p:spPr bwMode="auto">
              <a:xfrm>
                <a:off x="1214" y="1680"/>
                <a:ext cx="366" cy="2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0" name="Oval 13"/>
              <p:cNvSpPr>
                <a:spLocks noChangeArrowheads="1"/>
              </p:cNvSpPr>
              <p:nvPr/>
            </p:nvSpPr>
            <p:spPr bwMode="auto">
              <a:xfrm>
                <a:off x="215" y="1788"/>
                <a:ext cx="241" cy="42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1" name="Oval 14"/>
              <p:cNvSpPr>
                <a:spLocks noChangeArrowheads="1"/>
              </p:cNvSpPr>
              <p:nvPr/>
            </p:nvSpPr>
            <p:spPr bwMode="auto">
              <a:xfrm>
                <a:off x="1255" y="2001"/>
                <a:ext cx="242" cy="1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2" name="Oval 15"/>
              <p:cNvSpPr>
                <a:spLocks noChangeArrowheads="1"/>
              </p:cNvSpPr>
              <p:nvPr/>
            </p:nvSpPr>
            <p:spPr bwMode="auto">
              <a:xfrm>
                <a:off x="423" y="2108"/>
                <a:ext cx="241" cy="1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3" name="Oval 16"/>
              <p:cNvSpPr>
                <a:spLocks noChangeArrowheads="1"/>
              </p:cNvSpPr>
              <p:nvPr/>
            </p:nvSpPr>
            <p:spPr bwMode="auto">
              <a:xfrm>
                <a:off x="1006" y="2108"/>
                <a:ext cx="366" cy="1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3571" name="Group 17"/>
            <p:cNvGrpSpPr>
              <a:grpSpLocks/>
            </p:cNvGrpSpPr>
            <p:nvPr/>
          </p:nvGrpSpPr>
          <p:grpSpPr bwMode="auto">
            <a:xfrm>
              <a:off x="100" y="1492"/>
              <a:ext cx="1448" cy="904"/>
              <a:chOff x="100" y="1492"/>
              <a:chExt cx="1448" cy="904"/>
            </a:xfrm>
          </p:grpSpPr>
          <p:sp>
            <p:nvSpPr>
              <p:cNvPr id="63572" name="Oval 18"/>
              <p:cNvSpPr>
                <a:spLocks noChangeArrowheads="1"/>
              </p:cNvSpPr>
              <p:nvPr/>
            </p:nvSpPr>
            <p:spPr bwMode="auto">
              <a:xfrm>
                <a:off x="225" y="1573"/>
                <a:ext cx="1240" cy="68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73" name="Oval 19"/>
              <p:cNvSpPr>
                <a:spLocks noChangeArrowheads="1"/>
              </p:cNvSpPr>
              <p:nvPr/>
            </p:nvSpPr>
            <p:spPr bwMode="auto">
              <a:xfrm>
                <a:off x="266" y="1573"/>
                <a:ext cx="283" cy="9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74" name="Oval 20"/>
              <p:cNvSpPr>
                <a:spLocks noChangeArrowheads="1"/>
              </p:cNvSpPr>
              <p:nvPr/>
            </p:nvSpPr>
            <p:spPr bwMode="auto">
              <a:xfrm>
                <a:off x="1016" y="1545"/>
                <a:ext cx="408" cy="18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75" name="Oval 21"/>
              <p:cNvSpPr>
                <a:spLocks noChangeArrowheads="1"/>
              </p:cNvSpPr>
              <p:nvPr/>
            </p:nvSpPr>
            <p:spPr bwMode="auto">
              <a:xfrm>
                <a:off x="641" y="1492"/>
                <a:ext cx="491" cy="36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76" name="Oval 22"/>
              <p:cNvSpPr>
                <a:spLocks noChangeArrowheads="1"/>
              </p:cNvSpPr>
              <p:nvPr/>
            </p:nvSpPr>
            <p:spPr bwMode="auto">
              <a:xfrm>
                <a:off x="100" y="1652"/>
                <a:ext cx="908" cy="20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77" name="Oval 23"/>
              <p:cNvSpPr>
                <a:spLocks noChangeArrowheads="1"/>
              </p:cNvSpPr>
              <p:nvPr/>
            </p:nvSpPr>
            <p:spPr bwMode="auto">
              <a:xfrm>
                <a:off x="557" y="1975"/>
                <a:ext cx="492" cy="42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78" name="Oval 24"/>
              <p:cNvSpPr>
                <a:spLocks noChangeArrowheads="1"/>
              </p:cNvSpPr>
              <p:nvPr/>
            </p:nvSpPr>
            <p:spPr bwMode="auto">
              <a:xfrm>
                <a:off x="1182" y="1680"/>
                <a:ext cx="366" cy="23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79" name="Oval 25"/>
              <p:cNvSpPr>
                <a:spLocks noChangeArrowheads="1"/>
              </p:cNvSpPr>
              <p:nvPr/>
            </p:nvSpPr>
            <p:spPr bwMode="auto">
              <a:xfrm>
                <a:off x="183" y="1788"/>
                <a:ext cx="242" cy="42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0" name="Oval 26"/>
              <p:cNvSpPr>
                <a:spLocks noChangeArrowheads="1"/>
              </p:cNvSpPr>
              <p:nvPr/>
            </p:nvSpPr>
            <p:spPr bwMode="auto">
              <a:xfrm>
                <a:off x="1224" y="2001"/>
                <a:ext cx="241" cy="1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1" name="Oval 27"/>
              <p:cNvSpPr>
                <a:spLocks noChangeArrowheads="1"/>
              </p:cNvSpPr>
              <p:nvPr/>
            </p:nvSpPr>
            <p:spPr bwMode="auto">
              <a:xfrm>
                <a:off x="391" y="2108"/>
                <a:ext cx="242" cy="1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2" name="Oval 28"/>
              <p:cNvSpPr>
                <a:spLocks noChangeArrowheads="1"/>
              </p:cNvSpPr>
              <p:nvPr/>
            </p:nvSpPr>
            <p:spPr bwMode="auto">
              <a:xfrm>
                <a:off x="974" y="2108"/>
                <a:ext cx="367" cy="1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3493" name="Rectangle 29"/>
          <p:cNvSpPr>
            <a:spLocks noChangeArrowheads="1"/>
          </p:cNvSpPr>
          <p:nvPr/>
        </p:nvSpPr>
        <p:spPr bwMode="auto">
          <a:xfrm>
            <a:off x="593725" y="2528888"/>
            <a:ext cx="15700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2800" b="1">
                <a:latin typeface="Arial" charset="0"/>
                <a:ea typeface="宋体" charset="-122"/>
              </a:rPr>
              <a:t>AS 6431</a:t>
            </a:r>
          </a:p>
        </p:txBody>
      </p:sp>
      <p:sp>
        <p:nvSpPr>
          <p:cNvPr id="63494" name="Rectangle 30"/>
          <p:cNvSpPr>
            <a:spLocks noChangeArrowheads="1"/>
          </p:cNvSpPr>
          <p:nvPr/>
        </p:nvSpPr>
        <p:spPr bwMode="auto">
          <a:xfrm>
            <a:off x="533400" y="3124200"/>
            <a:ext cx="1504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1400" b="1">
                <a:latin typeface="Arial" charset="0"/>
                <a:ea typeface="宋体" charset="-122"/>
              </a:rPr>
              <a:t>AT&amp;T Research</a:t>
            </a:r>
          </a:p>
        </p:txBody>
      </p:sp>
      <p:sp>
        <p:nvSpPr>
          <p:cNvPr id="63495" name="Rectangle 31"/>
          <p:cNvSpPr>
            <a:spLocks noChangeArrowheads="1"/>
          </p:cNvSpPr>
          <p:nvPr/>
        </p:nvSpPr>
        <p:spPr bwMode="auto">
          <a:xfrm>
            <a:off x="2514600" y="4038600"/>
            <a:ext cx="2663825" cy="5810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1600" b="1">
                <a:solidFill>
                  <a:schemeClr val="bg1"/>
                </a:solidFill>
                <a:latin typeface="Arial" charset="0"/>
                <a:ea typeface="宋体" charset="-122"/>
              </a:rPr>
              <a:t>135.207.0.0/16</a:t>
            </a:r>
          </a:p>
          <a:p>
            <a:pPr eaLnBrk="0" hangingPunct="0"/>
            <a:r>
              <a:rPr lang="en-US" altLang="zh-CN" sz="1600" b="1">
                <a:solidFill>
                  <a:schemeClr val="bg1"/>
                </a:solidFill>
                <a:latin typeface="Arial" charset="0"/>
                <a:ea typeface="宋体" charset="-122"/>
              </a:rPr>
              <a:t>Next  Hop = 12.125.133.90</a:t>
            </a:r>
          </a:p>
        </p:txBody>
      </p:sp>
      <p:grpSp>
        <p:nvGrpSpPr>
          <p:cNvPr id="63496" name="Group 32"/>
          <p:cNvGrpSpPr>
            <a:grpSpLocks/>
          </p:cNvGrpSpPr>
          <p:nvPr/>
        </p:nvGrpSpPr>
        <p:grpSpPr bwMode="auto">
          <a:xfrm>
            <a:off x="3359150" y="1301750"/>
            <a:ext cx="2578100" cy="2349500"/>
            <a:chOff x="2116" y="820"/>
            <a:chExt cx="1624" cy="1480"/>
          </a:xfrm>
        </p:grpSpPr>
        <p:grpSp>
          <p:nvGrpSpPr>
            <p:cNvPr id="63546" name="Group 33"/>
            <p:cNvGrpSpPr>
              <a:grpSpLocks/>
            </p:cNvGrpSpPr>
            <p:nvPr/>
          </p:nvGrpSpPr>
          <p:grpSpPr bwMode="auto">
            <a:xfrm>
              <a:off x="2151" y="820"/>
              <a:ext cx="1589" cy="1480"/>
              <a:chOff x="2151" y="820"/>
              <a:chExt cx="1589" cy="1480"/>
            </a:xfrm>
          </p:grpSpPr>
          <p:sp>
            <p:nvSpPr>
              <p:cNvPr id="63559" name="Oval 34"/>
              <p:cNvSpPr>
                <a:spLocks noChangeArrowheads="1"/>
              </p:cNvSpPr>
              <p:nvPr/>
            </p:nvSpPr>
            <p:spPr bwMode="auto">
              <a:xfrm>
                <a:off x="2287" y="951"/>
                <a:ext cx="1362" cy="11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0" name="Oval 35"/>
              <p:cNvSpPr>
                <a:spLocks noChangeArrowheads="1"/>
              </p:cNvSpPr>
              <p:nvPr/>
            </p:nvSpPr>
            <p:spPr bwMode="auto">
              <a:xfrm>
                <a:off x="2333" y="951"/>
                <a:ext cx="312" cy="16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1" name="Oval 36"/>
              <p:cNvSpPr>
                <a:spLocks noChangeArrowheads="1"/>
              </p:cNvSpPr>
              <p:nvPr/>
            </p:nvSpPr>
            <p:spPr bwMode="auto">
              <a:xfrm>
                <a:off x="3155" y="908"/>
                <a:ext cx="448" cy="29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2" name="Oval 37"/>
              <p:cNvSpPr>
                <a:spLocks noChangeArrowheads="1"/>
              </p:cNvSpPr>
              <p:nvPr/>
            </p:nvSpPr>
            <p:spPr bwMode="auto">
              <a:xfrm>
                <a:off x="2744" y="820"/>
                <a:ext cx="540" cy="6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3" name="Oval 38"/>
              <p:cNvSpPr>
                <a:spLocks noChangeArrowheads="1"/>
              </p:cNvSpPr>
              <p:nvPr/>
            </p:nvSpPr>
            <p:spPr bwMode="auto">
              <a:xfrm>
                <a:off x="2151" y="1083"/>
                <a:ext cx="996" cy="34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4" name="Oval 39"/>
              <p:cNvSpPr>
                <a:spLocks noChangeArrowheads="1"/>
              </p:cNvSpPr>
              <p:nvPr/>
            </p:nvSpPr>
            <p:spPr bwMode="auto">
              <a:xfrm>
                <a:off x="2653" y="1608"/>
                <a:ext cx="539" cy="69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5" name="Oval 40"/>
              <p:cNvSpPr>
                <a:spLocks noChangeArrowheads="1"/>
              </p:cNvSpPr>
              <p:nvPr/>
            </p:nvSpPr>
            <p:spPr bwMode="auto">
              <a:xfrm>
                <a:off x="3337" y="1126"/>
                <a:ext cx="403" cy="3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6" name="Oval 41"/>
              <p:cNvSpPr>
                <a:spLocks noChangeArrowheads="1"/>
              </p:cNvSpPr>
              <p:nvPr/>
            </p:nvSpPr>
            <p:spPr bwMode="auto">
              <a:xfrm>
                <a:off x="2242" y="1301"/>
                <a:ext cx="266" cy="69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7" name="Oval 42"/>
              <p:cNvSpPr>
                <a:spLocks noChangeArrowheads="1"/>
              </p:cNvSpPr>
              <p:nvPr/>
            </p:nvSpPr>
            <p:spPr bwMode="auto">
              <a:xfrm>
                <a:off x="3383" y="1652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8" name="Oval 43"/>
              <p:cNvSpPr>
                <a:spLocks noChangeArrowheads="1"/>
              </p:cNvSpPr>
              <p:nvPr/>
            </p:nvSpPr>
            <p:spPr bwMode="auto">
              <a:xfrm>
                <a:off x="2470" y="1827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9" name="Oval 44"/>
              <p:cNvSpPr>
                <a:spLocks noChangeArrowheads="1"/>
              </p:cNvSpPr>
              <p:nvPr/>
            </p:nvSpPr>
            <p:spPr bwMode="auto">
              <a:xfrm>
                <a:off x="3109" y="1827"/>
                <a:ext cx="403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3547" name="Group 45"/>
            <p:cNvGrpSpPr>
              <a:grpSpLocks/>
            </p:cNvGrpSpPr>
            <p:nvPr/>
          </p:nvGrpSpPr>
          <p:grpSpPr bwMode="auto">
            <a:xfrm>
              <a:off x="2116" y="820"/>
              <a:ext cx="1589" cy="1480"/>
              <a:chOff x="2116" y="820"/>
              <a:chExt cx="1589" cy="1480"/>
            </a:xfrm>
          </p:grpSpPr>
          <p:sp>
            <p:nvSpPr>
              <p:cNvPr id="63548" name="Oval 46"/>
              <p:cNvSpPr>
                <a:spLocks noChangeArrowheads="1"/>
              </p:cNvSpPr>
              <p:nvPr/>
            </p:nvSpPr>
            <p:spPr bwMode="auto">
              <a:xfrm>
                <a:off x="2253" y="951"/>
                <a:ext cx="1361" cy="113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49" name="Oval 47"/>
              <p:cNvSpPr>
                <a:spLocks noChangeArrowheads="1"/>
              </p:cNvSpPr>
              <p:nvPr/>
            </p:nvSpPr>
            <p:spPr bwMode="auto">
              <a:xfrm>
                <a:off x="2298" y="951"/>
                <a:ext cx="312" cy="16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50" name="Oval 48"/>
              <p:cNvSpPr>
                <a:spLocks noChangeArrowheads="1"/>
              </p:cNvSpPr>
              <p:nvPr/>
            </p:nvSpPr>
            <p:spPr bwMode="auto">
              <a:xfrm>
                <a:off x="3120" y="908"/>
                <a:ext cx="449" cy="29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51" name="Oval 49"/>
              <p:cNvSpPr>
                <a:spLocks noChangeArrowheads="1"/>
              </p:cNvSpPr>
              <p:nvPr/>
            </p:nvSpPr>
            <p:spPr bwMode="auto">
              <a:xfrm>
                <a:off x="2709" y="820"/>
                <a:ext cx="540" cy="6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52" name="Oval 50"/>
              <p:cNvSpPr>
                <a:spLocks noChangeArrowheads="1"/>
              </p:cNvSpPr>
              <p:nvPr/>
            </p:nvSpPr>
            <p:spPr bwMode="auto">
              <a:xfrm>
                <a:off x="2116" y="1083"/>
                <a:ext cx="996" cy="34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53" name="Oval 51"/>
              <p:cNvSpPr>
                <a:spLocks noChangeArrowheads="1"/>
              </p:cNvSpPr>
              <p:nvPr/>
            </p:nvSpPr>
            <p:spPr bwMode="auto">
              <a:xfrm>
                <a:off x="2618" y="1608"/>
                <a:ext cx="540" cy="69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54" name="Oval 52"/>
              <p:cNvSpPr>
                <a:spLocks noChangeArrowheads="1"/>
              </p:cNvSpPr>
              <p:nvPr/>
            </p:nvSpPr>
            <p:spPr bwMode="auto">
              <a:xfrm>
                <a:off x="3302" y="1126"/>
                <a:ext cx="403" cy="3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55" name="Oval 53"/>
              <p:cNvSpPr>
                <a:spLocks noChangeArrowheads="1"/>
              </p:cNvSpPr>
              <p:nvPr/>
            </p:nvSpPr>
            <p:spPr bwMode="auto">
              <a:xfrm>
                <a:off x="2207" y="1301"/>
                <a:ext cx="266" cy="69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56" name="Oval 54"/>
              <p:cNvSpPr>
                <a:spLocks noChangeArrowheads="1"/>
              </p:cNvSpPr>
              <p:nvPr/>
            </p:nvSpPr>
            <p:spPr bwMode="auto">
              <a:xfrm>
                <a:off x="3348" y="1652"/>
                <a:ext cx="266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57" name="Oval 55"/>
              <p:cNvSpPr>
                <a:spLocks noChangeArrowheads="1"/>
              </p:cNvSpPr>
              <p:nvPr/>
            </p:nvSpPr>
            <p:spPr bwMode="auto">
              <a:xfrm>
                <a:off x="2436" y="1827"/>
                <a:ext cx="265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58" name="Oval 56"/>
              <p:cNvSpPr>
                <a:spLocks noChangeArrowheads="1"/>
              </p:cNvSpPr>
              <p:nvPr/>
            </p:nvSpPr>
            <p:spPr bwMode="auto">
              <a:xfrm>
                <a:off x="3075" y="1827"/>
                <a:ext cx="402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3497" name="Rectangle 57"/>
          <p:cNvSpPr>
            <a:spLocks noChangeArrowheads="1"/>
          </p:cNvSpPr>
          <p:nvPr/>
        </p:nvSpPr>
        <p:spPr bwMode="auto">
          <a:xfrm>
            <a:off x="3886200" y="1600200"/>
            <a:ext cx="1570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2800" b="1">
                <a:latin typeface="Arial" charset="0"/>
                <a:ea typeface="宋体" charset="-122"/>
              </a:rPr>
              <a:t>AS 7018</a:t>
            </a:r>
          </a:p>
        </p:txBody>
      </p:sp>
      <p:sp>
        <p:nvSpPr>
          <p:cNvPr id="63498" name="Rectangle 58"/>
          <p:cNvSpPr>
            <a:spLocks noChangeArrowheads="1"/>
          </p:cNvSpPr>
          <p:nvPr/>
        </p:nvSpPr>
        <p:spPr bwMode="auto">
          <a:xfrm>
            <a:off x="4267200" y="2133600"/>
            <a:ext cx="857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Arial" charset="0"/>
                <a:ea typeface="宋体" charset="-122"/>
              </a:rPr>
              <a:t>AT&amp;T </a:t>
            </a:r>
          </a:p>
        </p:txBody>
      </p:sp>
      <p:sp>
        <p:nvSpPr>
          <p:cNvPr id="63499" name="Line 59"/>
          <p:cNvSpPr>
            <a:spLocks noChangeShapeType="1"/>
          </p:cNvSpPr>
          <p:nvPr/>
        </p:nvSpPr>
        <p:spPr bwMode="auto">
          <a:xfrm>
            <a:off x="5715000" y="2743200"/>
            <a:ext cx="914400" cy="381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0" name="Line 60"/>
          <p:cNvSpPr>
            <a:spLocks noChangeShapeType="1"/>
          </p:cNvSpPr>
          <p:nvPr/>
        </p:nvSpPr>
        <p:spPr bwMode="auto">
          <a:xfrm flipV="1">
            <a:off x="2362200" y="2743200"/>
            <a:ext cx="1066800" cy="152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3501" name="Group 61"/>
          <p:cNvGrpSpPr>
            <a:grpSpLocks/>
          </p:cNvGrpSpPr>
          <p:nvPr/>
        </p:nvGrpSpPr>
        <p:grpSpPr bwMode="auto">
          <a:xfrm>
            <a:off x="6557963" y="2520950"/>
            <a:ext cx="2578100" cy="1282700"/>
            <a:chOff x="4131" y="1588"/>
            <a:chExt cx="1624" cy="808"/>
          </a:xfrm>
        </p:grpSpPr>
        <p:grpSp>
          <p:nvGrpSpPr>
            <p:cNvPr id="63522" name="Group 62"/>
            <p:cNvGrpSpPr>
              <a:grpSpLocks/>
            </p:cNvGrpSpPr>
            <p:nvPr/>
          </p:nvGrpSpPr>
          <p:grpSpPr bwMode="auto">
            <a:xfrm>
              <a:off x="4166" y="1588"/>
              <a:ext cx="1589" cy="808"/>
              <a:chOff x="4166" y="1588"/>
              <a:chExt cx="1589" cy="808"/>
            </a:xfrm>
          </p:grpSpPr>
          <p:sp>
            <p:nvSpPr>
              <p:cNvPr id="63535" name="Oval 63"/>
              <p:cNvSpPr>
                <a:spLocks noChangeArrowheads="1"/>
              </p:cNvSpPr>
              <p:nvPr/>
            </p:nvSpPr>
            <p:spPr bwMode="auto">
              <a:xfrm>
                <a:off x="4302" y="1660"/>
                <a:ext cx="1362" cy="6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6" name="Oval 64"/>
              <p:cNvSpPr>
                <a:spLocks noChangeArrowheads="1"/>
              </p:cNvSpPr>
              <p:nvPr/>
            </p:nvSpPr>
            <p:spPr bwMode="auto">
              <a:xfrm>
                <a:off x="4348" y="1660"/>
                <a:ext cx="312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7" name="Oval 65"/>
              <p:cNvSpPr>
                <a:spLocks noChangeArrowheads="1"/>
              </p:cNvSpPr>
              <p:nvPr/>
            </p:nvSpPr>
            <p:spPr bwMode="auto">
              <a:xfrm>
                <a:off x="5170" y="1636"/>
                <a:ext cx="448" cy="16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8" name="Oval 66"/>
              <p:cNvSpPr>
                <a:spLocks noChangeArrowheads="1"/>
              </p:cNvSpPr>
              <p:nvPr/>
            </p:nvSpPr>
            <p:spPr bwMode="auto">
              <a:xfrm>
                <a:off x="4759" y="1588"/>
                <a:ext cx="540" cy="32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9" name="Oval 67"/>
              <p:cNvSpPr>
                <a:spLocks noChangeArrowheads="1"/>
              </p:cNvSpPr>
              <p:nvPr/>
            </p:nvSpPr>
            <p:spPr bwMode="auto">
              <a:xfrm>
                <a:off x="4166" y="1732"/>
                <a:ext cx="996" cy="18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40" name="Oval 68"/>
              <p:cNvSpPr>
                <a:spLocks noChangeArrowheads="1"/>
              </p:cNvSpPr>
              <p:nvPr/>
            </p:nvSpPr>
            <p:spPr bwMode="auto">
              <a:xfrm>
                <a:off x="4668" y="2020"/>
                <a:ext cx="539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41" name="Oval 69"/>
              <p:cNvSpPr>
                <a:spLocks noChangeArrowheads="1"/>
              </p:cNvSpPr>
              <p:nvPr/>
            </p:nvSpPr>
            <p:spPr bwMode="auto">
              <a:xfrm>
                <a:off x="5352" y="1756"/>
                <a:ext cx="403" cy="2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42" name="Oval 70"/>
              <p:cNvSpPr>
                <a:spLocks noChangeArrowheads="1"/>
              </p:cNvSpPr>
              <p:nvPr/>
            </p:nvSpPr>
            <p:spPr bwMode="auto">
              <a:xfrm>
                <a:off x="4257" y="1852"/>
                <a:ext cx="266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43" name="Oval 71"/>
              <p:cNvSpPr>
                <a:spLocks noChangeArrowheads="1"/>
              </p:cNvSpPr>
              <p:nvPr/>
            </p:nvSpPr>
            <p:spPr bwMode="auto">
              <a:xfrm>
                <a:off x="5398" y="2044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44" name="Oval 72"/>
              <p:cNvSpPr>
                <a:spLocks noChangeArrowheads="1"/>
              </p:cNvSpPr>
              <p:nvPr/>
            </p:nvSpPr>
            <p:spPr bwMode="auto">
              <a:xfrm>
                <a:off x="4485" y="2140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45" name="Oval 73"/>
              <p:cNvSpPr>
                <a:spLocks noChangeArrowheads="1"/>
              </p:cNvSpPr>
              <p:nvPr/>
            </p:nvSpPr>
            <p:spPr bwMode="auto">
              <a:xfrm>
                <a:off x="5124" y="2140"/>
                <a:ext cx="403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3523" name="Group 74"/>
            <p:cNvGrpSpPr>
              <a:grpSpLocks/>
            </p:cNvGrpSpPr>
            <p:nvPr/>
          </p:nvGrpSpPr>
          <p:grpSpPr bwMode="auto">
            <a:xfrm>
              <a:off x="4131" y="1588"/>
              <a:ext cx="1589" cy="808"/>
              <a:chOff x="4131" y="1588"/>
              <a:chExt cx="1589" cy="808"/>
            </a:xfrm>
          </p:grpSpPr>
          <p:sp>
            <p:nvSpPr>
              <p:cNvPr id="63524" name="Oval 75"/>
              <p:cNvSpPr>
                <a:spLocks noChangeArrowheads="1"/>
              </p:cNvSpPr>
              <p:nvPr/>
            </p:nvSpPr>
            <p:spPr bwMode="auto">
              <a:xfrm>
                <a:off x="4268" y="1660"/>
                <a:ext cx="1361" cy="61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25" name="Oval 76"/>
              <p:cNvSpPr>
                <a:spLocks noChangeArrowheads="1"/>
              </p:cNvSpPr>
              <p:nvPr/>
            </p:nvSpPr>
            <p:spPr bwMode="auto">
              <a:xfrm>
                <a:off x="4313" y="1660"/>
                <a:ext cx="312" cy="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26" name="Oval 77"/>
              <p:cNvSpPr>
                <a:spLocks noChangeArrowheads="1"/>
              </p:cNvSpPr>
              <p:nvPr/>
            </p:nvSpPr>
            <p:spPr bwMode="auto">
              <a:xfrm>
                <a:off x="5135" y="1636"/>
                <a:ext cx="449" cy="16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27" name="Oval 78"/>
              <p:cNvSpPr>
                <a:spLocks noChangeArrowheads="1"/>
              </p:cNvSpPr>
              <p:nvPr/>
            </p:nvSpPr>
            <p:spPr bwMode="auto">
              <a:xfrm>
                <a:off x="4724" y="1588"/>
                <a:ext cx="540" cy="32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28" name="Oval 79"/>
              <p:cNvSpPr>
                <a:spLocks noChangeArrowheads="1"/>
              </p:cNvSpPr>
              <p:nvPr/>
            </p:nvSpPr>
            <p:spPr bwMode="auto">
              <a:xfrm>
                <a:off x="4131" y="1732"/>
                <a:ext cx="996" cy="18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29" name="Oval 80"/>
              <p:cNvSpPr>
                <a:spLocks noChangeArrowheads="1"/>
              </p:cNvSpPr>
              <p:nvPr/>
            </p:nvSpPr>
            <p:spPr bwMode="auto">
              <a:xfrm>
                <a:off x="4633" y="2020"/>
                <a:ext cx="540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0" name="Oval 81"/>
              <p:cNvSpPr>
                <a:spLocks noChangeArrowheads="1"/>
              </p:cNvSpPr>
              <p:nvPr/>
            </p:nvSpPr>
            <p:spPr bwMode="auto">
              <a:xfrm>
                <a:off x="5317" y="1756"/>
                <a:ext cx="403" cy="20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1" name="Oval 82"/>
              <p:cNvSpPr>
                <a:spLocks noChangeArrowheads="1"/>
              </p:cNvSpPr>
              <p:nvPr/>
            </p:nvSpPr>
            <p:spPr bwMode="auto">
              <a:xfrm>
                <a:off x="4222" y="1852"/>
                <a:ext cx="266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2" name="Oval 83"/>
              <p:cNvSpPr>
                <a:spLocks noChangeArrowheads="1"/>
              </p:cNvSpPr>
              <p:nvPr/>
            </p:nvSpPr>
            <p:spPr bwMode="auto">
              <a:xfrm>
                <a:off x="5363" y="2044"/>
                <a:ext cx="266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3" name="Oval 84"/>
              <p:cNvSpPr>
                <a:spLocks noChangeArrowheads="1"/>
              </p:cNvSpPr>
              <p:nvPr/>
            </p:nvSpPr>
            <p:spPr bwMode="auto">
              <a:xfrm>
                <a:off x="4451" y="2140"/>
                <a:ext cx="265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4" name="Oval 85"/>
              <p:cNvSpPr>
                <a:spLocks noChangeArrowheads="1"/>
              </p:cNvSpPr>
              <p:nvPr/>
            </p:nvSpPr>
            <p:spPr bwMode="auto">
              <a:xfrm>
                <a:off x="5090" y="2140"/>
                <a:ext cx="402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3502" name="Rectangle 86"/>
          <p:cNvSpPr>
            <a:spLocks noChangeArrowheads="1"/>
          </p:cNvSpPr>
          <p:nvPr/>
        </p:nvSpPr>
        <p:spPr bwMode="auto">
          <a:xfrm>
            <a:off x="7086600" y="2514600"/>
            <a:ext cx="1768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2800" b="1">
                <a:latin typeface="Arial" charset="0"/>
                <a:ea typeface="宋体" charset="-122"/>
              </a:rPr>
              <a:t>AS 12654</a:t>
            </a:r>
          </a:p>
        </p:txBody>
      </p:sp>
      <p:sp>
        <p:nvSpPr>
          <p:cNvPr id="63503" name="Rectangle 87"/>
          <p:cNvSpPr>
            <a:spLocks noChangeArrowheads="1"/>
          </p:cNvSpPr>
          <p:nvPr/>
        </p:nvSpPr>
        <p:spPr bwMode="auto">
          <a:xfrm>
            <a:off x="7391400" y="3048000"/>
            <a:ext cx="11699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1400" b="1">
                <a:latin typeface="Arial" charset="0"/>
                <a:ea typeface="宋体" charset="-122"/>
              </a:rPr>
              <a:t>RIPE NCC</a:t>
            </a:r>
          </a:p>
          <a:p>
            <a:pPr eaLnBrk="0" hangingPunct="0"/>
            <a:r>
              <a:rPr lang="en-US" altLang="zh-CN" sz="1400" b="1">
                <a:latin typeface="Arial" charset="0"/>
                <a:ea typeface="宋体" charset="-122"/>
              </a:rPr>
              <a:t>RIS project </a:t>
            </a:r>
          </a:p>
        </p:txBody>
      </p:sp>
      <p:pic>
        <p:nvPicPr>
          <p:cNvPr id="63504" name="Picture 8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2638" y="2782888"/>
            <a:ext cx="547687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505" name="Picture 8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8438" y="3087688"/>
            <a:ext cx="547687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506" name="Picture 9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3038" y="2554288"/>
            <a:ext cx="547687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507" name="Picture 91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4238" y="2554288"/>
            <a:ext cx="547687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508" name="Line 93"/>
          <p:cNvSpPr>
            <a:spLocks noChangeShapeType="1"/>
          </p:cNvSpPr>
          <p:nvPr/>
        </p:nvSpPr>
        <p:spPr bwMode="auto">
          <a:xfrm>
            <a:off x="3962400" y="2743200"/>
            <a:ext cx="1295400" cy="0"/>
          </a:xfrm>
          <a:prstGeom prst="line">
            <a:avLst/>
          </a:prstGeom>
          <a:noFill/>
          <a:ln w="76200" cmpd="tri">
            <a:solidFill>
              <a:srgbClr val="FF0033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9" name="Line 94"/>
          <p:cNvSpPr>
            <a:spLocks noChangeShapeType="1"/>
          </p:cNvSpPr>
          <p:nvPr/>
        </p:nvSpPr>
        <p:spPr bwMode="auto">
          <a:xfrm>
            <a:off x="2438400" y="1981200"/>
            <a:ext cx="76200" cy="762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0" name="Rectangle 95"/>
          <p:cNvSpPr>
            <a:spLocks noChangeArrowheads="1"/>
          </p:cNvSpPr>
          <p:nvPr/>
        </p:nvSpPr>
        <p:spPr bwMode="auto">
          <a:xfrm>
            <a:off x="762000" y="1524000"/>
            <a:ext cx="193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Times New Roman"/>
                <a:ea typeface="宋体" charset="-122"/>
              </a:rPr>
              <a:t>12.125.133.90</a:t>
            </a:r>
          </a:p>
        </p:txBody>
      </p:sp>
      <p:sp>
        <p:nvSpPr>
          <p:cNvPr id="63511" name="Rectangle 96"/>
          <p:cNvSpPr>
            <a:spLocks noChangeArrowheads="1"/>
          </p:cNvSpPr>
          <p:nvPr/>
        </p:nvSpPr>
        <p:spPr bwMode="auto">
          <a:xfrm>
            <a:off x="6019800" y="4038600"/>
            <a:ext cx="2551113" cy="5810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1600" b="1">
                <a:solidFill>
                  <a:schemeClr val="bg1"/>
                </a:solidFill>
                <a:latin typeface="Arial" charset="0"/>
                <a:ea typeface="宋体" charset="-122"/>
              </a:rPr>
              <a:t>135.207.0.0/16</a:t>
            </a:r>
          </a:p>
          <a:p>
            <a:pPr eaLnBrk="0" hangingPunct="0"/>
            <a:r>
              <a:rPr lang="en-US" altLang="zh-CN" sz="1600" b="1">
                <a:solidFill>
                  <a:schemeClr val="bg1"/>
                </a:solidFill>
                <a:latin typeface="Arial" charset="0"/>
                <a:ea typeface="宋体" charset="-122"/>
              </a:rPr>
              <a:t>Next  Hop = 12.127.0.121</a:t>
            </a:r>
          </a:p>
        </p:txBody>
      </p:sp>
      <p:sp>
        <p:nvSpPr>
          <p:cNvPr id="63512" name="Line 97"/>
          <p:cNvSpPr>
            <a:spLocks noChangeShapeType="1"/>
          </p:cNvSpPr>
          <p:nvPr/>
        </p:nvSpPr>
        <p:spPr bwMode="auto">
          <a:xfrm flipH="1">
            <a:off x="5791200" y="1828800"/>
            <a:ext cx="685800" cy="838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3" name="Rectangle 98"/>
          <p:cNvSpPr>
            <a:spLocks noChangeArrowheads="1"/>
          </p:cNvSpPr>
          <p:nvPr/>
        </p:nvSpPr>
        <p:spPr bwMode="auto">
          <a:xfrm>
            <a:off x="6003925" y="1431925"/>
            <a:ext cx="178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Times New Roman"/>
                <a:ea typeface="宋体" charset="-122"/>
              </a:rPr>
              <a:t>12.127.0.121</a:t>
            </a:r>
          </a:p>
        </p:txBody>
      </p:sp>
      <p:sp>
        <p:nvSpPr>
          <p:cNvPr id="63514" name="Line 99"/>
          <p:cNvSpPr>
            <a:spLocks noChangeShapeType="1"/>
          </p:cNvSpPr>
          <p:nvPr/>
        </p:nvSpPr>
        <p:spPr bwMode="auto">
          <a:xfrm>
            <a:off x="2971800" y="32004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5" name="Line 100"/>
          <p:cNvSpPr>
            <a:spLocks noChangeShapeType="1"/>
          </p:cNvSpPr>
          <p:nvPr/>
        </p:nvSpPr>
        <p:spPr bwMode="auto">
          <a:xfrm>
            <a:off x="6172200" y="32004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6" name="Line 101"/>
          <p:cNvSpPr>
            <a:spLocks noChangeShapeType="1"/>
          </p:cNvSpPr>
          <p:nvPr/>
        </p:nvSpPr>
        <p:spPr bwMode="auto">
          <a:xfrm>
            <a:off x="4572000" y="29718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7" name="AutoShape 103"/>
          <p:cNvSpPr>
            <a:spLocks noChangeArrowheads="1"/>
          </p:cNvSpPr>
          <p:nvPr/>
        </p:nvSpPr>
        <p:spPr bwMode="auto">
          <a:xfrm rot="-424274">
            <a:off x="2743200" y="28956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8" name="AutoShape 105"/>
          <p:cNvSpPr>
            <a:spLocks noChangeArrowheads="1"/>
          </p:cNvSpPr>
          <p:nvPr/>
        </p:nvSpPr>
        <p:spPr bwMode="auto">
          <a:xfrm>
            <a:off x="4267200" y="28194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9" name="AutoShape 106"/>
          <p:cNvSpPr>
            <a:spLocks noChangeArrowheads="1"/>
          </p:cNvSpPr>
          <p:nvPr/>
        </p:nvSpPr>
        <p:spPr bwMode="auto">
          <a:xfrm rot="1635718">
            <a:off x="5943600" y="30480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6352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6352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8D3D0DF7-7F33-41B0-95A7-7AF961E6A52B}" type="slidenum">
              <a:rPr lang="en-US" altLang="ko-KR" smtClean="0"/>
              <a:pPr/>
              <a:t>61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82"/>
          <p:cNvSpPr txBox="1">
            <a:spLocks noChangeArrowheads="1"/>
          </p:cNvSpPr>
          <p:nvPr/>
        </p:nvSpPr>
        <p:spPr bwMode="auto">
          <a:xfrm>
            <a:off x="4876800" y="4724400"/>
            <a:ext cx="2743200" cy="39687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bg1"/>
                </a:solidFill>
                <a:ea typeface="宋体" charset="-122"/>
              </a:rPr>
              <a:t>Forwarding Table</a:t>
            </a:r>
          </a:p>
        </p:txBody>
      </p:sp>
      <p:sp>
        <p:nvSpPr>
          <p:cNvPr id="64515" name="Text Box 81"/>
          <p:cNvSpPr txBox="1">
            <a:spLocks noChangeArrowheads="1"/>
          </p:cNvSpPr>
          <p:nvPr/>
        </p:nvSpPr>
        <p:spPr bwMode="auto">
          <a:xfrm>
            <a:off x="304800" y="3581400"/>
            <a:ext cx="2743200" cy="39687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bg1"/>
                </a:solidFill>
                <a:ea typeface="宋体" charset="-122"/>
              </a:rPr>
              <a:t>Forwarding Table</a:t>
            </a:r>
          </a:p>
        </p:txBody>
      </p:sp>
      <p:sp>
        <p:nvSpPr>
          <p:cNvPr id="64516" name="AutoShape 2"/>
          <p:cNvSpPr>
            <a:spLocks noChangeArrowheads="1"/>
          </p:cNvSpPr>
          <p:nvPr/>
        </p:nvSpPr>
        <p:spPr bwMode="auto">
          <a:xfrm>
            <a:off x="6400800" y="1905000"/>
            <a:ext cx="2743200" cy="15240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7" name="AutoShape 3"/>
          <p:cNvSpPr>
            <a:spLocks noChangeArrowheads="1"/>
          </p:cNvSpPr>
          <p:nvPr/>
        </p:nvSpPr>
        <p:spPr bwMode="auto">
          <a:xfrm>
            <a:off x="457200" y="1905000"/>
            <a:ext cx="5562600" cy="13716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8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685800"/>
          </a:xfrm>
        </p:spPr>
        <p:txBody>
          <a:bodyPr/>
          <a:lstStyle/>
          <a:p>
            <a:r>
              <a:rPr lang="en-US" altLang="zh-CN" sz="3200" smtClean="0">
                <a:ea typeface="宋体" charset="-122"/>
              </a:rPr>
              <a:t>Join EGP with IGP For Connectivity</a:t>
            </a:r>
          </a:p>
        </p:txBody>
      </p:sp>
      <p:sp>
        <p:nvSpPr>
          <p:cNvPr id="64519" name="Text Box 5"/>
          <p:cNvSpPr txBox="1">
            <a:spLocks noChangeArrowheads="1"/>
          </p:cNvSpPr>
          <p:nvPr/>
        </p:nvSpPr>
        <p:spPr bwMode="auto">
          <a:xfrm>
            <a:off x="4953000" y="28194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ea typeface="宋体" charset="-122"/>
              </a:rPr>
              <a:t>AS 1</a:t>
            </a:r>
          </a:p>
        </p:txBody>
      </p:sp>
      <p:sp>
        <p:nvSpPr>
          <p:cNvPr id="64520" name="Text Box 6"/>
          <p:cNvSpPr txBox="1">
            <a:spLocks noChangeArrowheads="1"/>
          </p:cNvSpPr>
          <p:nvPr/>
        </p:nvSpPr>
        <p:spPr bwMode="auto">
          <a:xfrm>
            <a:off x="8197850" y="28194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ea typeface="宋体" charset="-122"/>
              </a:rPr>
              <a:t>AS 2</a:t>
            </a:r>
          </a:p>
        </p:txBody>
      </p:sp>
      <p:sp>
        <p:nvSpPr>
          <p:cNvPr id="64521" name="Line 7"/>
          <p:cNvSpPr>
            <a:spLocks noChangeShapeType="1"/>
          </p:cNvSpPr>
          <p:nvPr/>
        </p:nvSpPr>
        <p:spPr bwMode="auto">
          <a:xfrm>
            <a:off x="5334000" y="2514600"/>
            <a:ext cx="1828800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4522" name="Picture 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133600"/>
            <a:ext cx="85090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23" name="Picture 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2209800"/>
            <a:ext cx="85090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24" name="Text Box 10"/>
          <p:cNvSpPr txBox="1">
            <a:spLocks noChangeArrowheads="1"/>
          </p:cNvSpPr>
          <p:nvPr/>
        </p:nvSpPr>
        <p:spPr bwMode="auto">
          <a:xfrm>
            <a:off x="6629400" y="2971800"/>
            <a:ext cx="1295400" cy="396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Times New Roman"/>
                <a:ea typeface="宋体" charset="-122"/>
              </a:rPr>
              <a:t>192.0.2.1</a:t>
            </a:r>
          </a:p>
        </p:txBody>
      </p:sp>
      <p:sp>
        <p:nvSpPr>
          <p:cNvPr id="64525" name="AutoShape 11"/>
          <p:cNvSpPr>
            <a:spLocks noChangeArrowheads="1"/>
          </p:cNvSpPr>
          <p:nvPr/>
        </p:nvSpPr>
        <p:spPr bwMode="auto">
          <a:xfrm>
            <a:off x="6705600" y="2590800"/>
            <a:ext cx="304800" cy="3810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6" name="Text Box 12"/>
          <p:cNvSpPr txBox="1">
            <a:spLocks noChangeArrowheads="1"/>
          </p:cNvSpPr>
          <p:nvPr/>
        </p:nvSpPr>
        <p:spPr bwMode="auto">
          <a:xfrm>
            <a:off x="7467600" y="1905000"/>
            <a:ext cx="1920875" cy="3968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Times New Roman"/>
                <a:ea typeface="宋体" charset="-122"/>
              </a:rPr>
              <a:t>135.207.0.0/16</a:t>
            </a:r>
          </a:p>
        </p:txBody>
      </p:sp>
      <p:sp>
        <p:nvSpPr>
          <p:cNvPr id="64527" name="Text Box 13"/>
          <p:cNvSpPr txBox="1">
            <a:spLocks noChangeArrowheads="1"/>
          </p:cNvSpPr>
          <p:nvPr/>
        </p:nvSpPr>
        <p:spPr bwMode="auto">
          <a:xfrm>
            <a:off x="2209800" y="2743200"/>
            <a:ext cx="1463675" cy="396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Times New Roman"/>
                <a:ea typeface="宋体" charset="-122"/>
              </a:rPr>
              <a:t>10.10.10.10</a:t>
            </a:r>
          </a:p>
        </p:txBody>
      </p:sp>
      <p:sp>
        <p:nvSpPr>
          <p:cNvPr id="64528" name="Line 15"/>
          <p:cNvSpPr>
            <a:spLocks noChangeShapeType="1"/>
          </p:cNvSpPr>
          <p:nvPr/>
        </p:nvSpPr>
        <p:spPr bwMode="auto">
          <a:xfrm>
            <a:off x="1524000" y="2514600"/>
            <a:ext cx="1828800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4529" name="Picture 1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133600"/>
            <a:ext cx="85090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30" name="Freeform 17"/>
          <p:cNvSpPr>
            <a:spLocks/>
          </p:cNvSpPr>
          <p:nvPr/>
        </p:nvSpPr>
        <p:spPr bwMode="auto">
          <a:xfrm>
            <a:off x="3581400" y="1955800"/>
            <a:ext cx="1371600" cy="1066800"/>
          </a:xfrm>
          <a:custGeom>
            <a:avLst/>
            <a:gdLst>
              <a:gd name="T0" fmla="*/ 0 w 864"/>
              <a:gd name="T1" fmla="*/ 2147483647 h 672"/>
              <a:gd name="T2" fmla="*/ 2147483647 w 864"/>
              <a:gd name="T3" fmla="*/ 2147483647 h 672"/>
              <a:gd name="T4" fmla="*/ 2147483647 w 864"/>
              <a:gd name="T5" fmla="*/ 2147483647 h 672"/>
              <a:gd name="T6" fmla="*/ 2147483647 w 864"/>
              <a:gd name="T7" fmla="*/ 2147483647 h 672"/>
              <a:gd name="T8" fmla="*/ 2147483647 w 864"/>
              <a:gd name="T9" fmla="*/ 2147483647 h 672"/>
              <a:gd name="T10" fmla="*/ 2147483647 w 864"/>
              <a:gd name="T11" fmla="*/ 2147483647 h 6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64"/>
              <a:gd name="T19" fmla="*/ 0 h 672"/>
              <a:gd name="T20" fmla="*/ 864 w 864"/>
              <a:gd name="T21" fmla="*/ 672 h 6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4" h="672">
                <a:moveTo>
                  <a:pt x="0" y="256"/>
                </a:moveTo>
                <a:cubicBezTo>
                  <a:pt x="76" y="248"/>
                  <a:pt x="152" y="240"/>
                  <a:pt x="192" y="208"/>
                </a:cubicBezTo>
                <a:cubicBezTo>
                  <a:pt x="232" y="176"/>
                  <a:pt x="184" y="0"/>
                  <a:pt x="240" y="64"/>
                </a:cubicBezTo>
                <a:cubicBezTo>
                  <a:pt x="296" y="128"/>
                  <a:pt x="480" y="512"/>
                  <a:pt x="528" y="592"/>
                </a:cubicBezTo>
                <a:cubicBezTo>
                  <a:pt x="576" y="672"/>
                  <a:pt x="472" y="592"/>
                  <a:pt x="528" y="544"/>
                </a:cubicBezTo>
                <a:cubicBezTo>
                  <a:pt x="584" y="496"/>
                  <a:pt x="808" y="344"/>
                  <a:pt x="864" y="304"/>
                </a:cubicBezTo>
              </a:path>
            </a:pathLst>
          </a:custGeom>
          <a:noFill/>
          <a:ln w="76200" cap="flat" cmpd="sng">
            <a:solidFill>
              <a:srgbClr val="FF33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4531" name="Picture 2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2057400"/>
            <a:ext cx="85090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32" name="AutoShape 14"/>
          <p:cNvSpPr>
            <a:spLocks noChangeArrowheads="1"/>
          </p:cNvSpPr>
          <p:nvPr/>
        </p:nvSpPr>
        <p:spPr bwMode="auto">
          <a:xfrm>
            <a:off x="2819400" y="2438400"/>
            <a:ext cx="304800" cy="3810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4533" name="Group 61"/>
          <p:cNvGrpSpPr>
            <a:grpSpLocks/>
          </p:cNvGrpSpPr>
          <p:nvPr/>
        </p:nvGrpSpPr>
        <p:grpSpPr bwMode="auto">
          <a:xfrm>
            <a:off x="304800" y="5334000"/>
            <a:ext cx="3429000" cy="1295400"/>
            <a:chOff x="192" y="3360"/>
            <a:chExt cx="2160" cy="816"/>
          </a:xfrm>
        </p:grpSpPr>
        <p:sp>
          <p:nvSpPr>
            <p:cNvPr id="64558" name="Text Box 36"/>
            <p:cNvSpPr txBox="1">
              <a:spLocks noChangeArrowheads="1"/>
            </p:cNvSpPr>
            <p:nvPr/>
          </p:nvSpPr>
          <p:spPr bwMode="auto">
            <a:xfrm>
              <a:off x="816" y="3360"/>
              <a:ext cx="576" cy="288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ea typeface="宋体" charset="-122"/>
                </a:rPr>
                <a:t>EGP</a:t>
              </a:r>
            </a:p>
          </p:txBody>
        </p:sp>
        <p:sp>
          <p:nvSpPr>
            <p:cNvPr id="64559" name="Rectangle 29"/>
            <p:cNvSpPr>
              <a:spLocks noChangeArrowheads="1"/>
            </p:cNvSpPr>
            <p:nvPr/>
          </p:nvSpPr>
          <p:spPr bwMode="auto">
            <a:xfrm>
              <a:off x="192" y="3600"/>
              <a:ext cx="1920" cy="57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60" name="Text Box 30"/>
            <p:cNvSpPr txBox="1">
              <a:spLocks noChangeArrowheads="1"/>
            </p:cNvSpPr>
            <p:nvPr/>
          </p:nvSpPr>
          <p:spPr bwMode="auto">
            <a:xfrm>
              <a:off x="1344" y="3840"/>
              <a:ext cx="9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Times New Roman"/>
                  <a:ea typeface="宋体" charset="-122"/>
                </a:rPr>
                <a:t>192.0.2.1</a:t>
              </a:r>
            </a:p>
          </p:txBody>
        </p:sp>
        <p:sp>
          <p:nvSpPr>
            <p:cNvPr id="64561" name="Text Box 31"/>
            <p:cNvSpPr txBox="1">
              <a:spLocks noChangeArrowheads="1"/>
            </p:cNvSpPr>
            <p:nvPr/>
          </p:nvSpPr>
          <p:spPr bwMode="auto">
            <a:xfrm>
              <a:off x="192" y="3840"/>
              <a:ext cx="1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Times New Roman"/>
                  <a:ea typeface="宋体" charset="-122"/>
                </a:rPr>
                <a:t>135.207.0.0/16</a:t>
              </a:r>
            </a:p>
          </p:txBody>
        </p:sp>
        <p:sp>
          <p:nvSpPr>
            <p:cNvPr id="64562" name="Line 32"/>
            <p:cNvSpPr>
              <a:spLocks noChangeShapeType="1"/>
            </p:cNvSpPr>
            <p:nvPr/>
          </p:nvSpPr>
          <p:spPr bwMode="auto">
            <a:xfrm>
              <a:off x="288" y="3840"/>
              <a:ext cx="17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3" name="Line 33"/>
            <p:cNvSpPr>
              <a:spLocks noChangeShapeType="1"/>
            </p:cNvSpPr>
            <p:nvPr/>
          </p:nvSpPr>
          <p:spPr bwMode="auto">
            <a:xfrm rot="5400000">
              <a:off x="1056" y="3936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4" name="Text Box 34"/>
            <p:cNvSpPr txBox="1">
              <a:spLocks noChangeArrowheads="1"/>
            </p:cNvSpPr>
            <p:nvPr/>
          </p:nvSpPr>
          <p:spPr bwMode="auto">
            <a:xfrm>
              <a:off x="240" y="3552"/>
              <a:ext cx="9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Times New Roman"/>
                  <a:ea typeface="宋体" charset="-122"/>
                </a:rPr>
                <a:t>destination</a:t>
              </a:r>
            </a:p>
          </p:txBody>
        </p:sp>
        <p:sp>
          <p:nvSpPr>
            <p:cNvPr id="64565" name="Text Box 35"/>
            <p:cNvSpPr txBox="1">
              <a:spLocks noChangeArrowheads="1"/>
            </p:cNvSpPr>
            <p:nvPr/>
          </p:nvSpPr>
          <p:spPr bwMode="auto">
            <a:xfrm>
              <a:off x="1392" y="3552"/>
              <a:ext cx="9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Times New Roman"/>
                  <a:ea typeface="宋体" charset="-122"/>
                </a:rPr>
                <a:t>next hop</a:t>
              </a:r>
            </a:p>
          </p:txBody>
        </p:sp>
      </p:grpSp>
      <p:sp>
        <p:nvSpPr>
          <p:cNvPr id="64534" name="Rectangle 40"/>
          <p:cNvSpPr>
            <a:spLocks noChangeArrowheads="1"/>
          </p:cNvSpPr>
          <p:nvPr/>
        </p:nvSpPr>
        <p:spPr bwMode="auto">
          <a:xfrm>
            <a:off x="228600" y="3962400"/>
            <a:ext cx="29718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5" name="Text Box 41"/>
          <p:cNvSpPr txBox="1">
            <a:spLocks noChangeArrowheads="1"/>
          </p:cNvSpPr>
          <p:nvPr/>
        </p:nvSpPr>
        <p:spPr bwMode="auto">
          <a:xfrm>
            <a:off x="1828800" y="4343400"/>
            <a:ext cx="1463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Times New Roman"/>
                <a:ea typeface="宋体" charset="-122"/>
              </a:rPr>
              <a:t>10.10.10.10</a:t>
            </a:r>
          </a:p>
        </p:txBody>
      </p:sp>
      <p:sp>
        <p:nvSpPr>
          <p:cNvPr id="64536" name="Text Box 42"/>
          <p:cNvSpPr txBox="1">
            <a:spLocks noChangeArrowheads="1"/>
          </p:cNvSpPr>
          <p:nvPr/>
        </p:nvSpPr>
        <p:spPr bwMode="auto">
          <a:xfrm>
            <a:off x="228600" y="43434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Times New Roman"/>
                <a:ea typeface="宋体" charset="-122"/>
              </a:rPr>
              <a:t>192.0.2.0/30</a:t>
            </a:r>
          </a:p>
        </p:txBody>
      </p:sp>
      <p:sp>
        <p:nvSpPr>
          <p:cNvPr id="64537" name="Line 43"/>
          <p:cNvSpPr>
            <a:spLocks noChangeShapeType="1"/>
          </p:cNvSpPr>
          <p:nvPr/>
        </p:nvSpPr>
        <p:spPr bwMode="auto">
          <a:xfrm>
            <a:off x="381000" y="4343400"/>
            <a:ext cx="2743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538" name="Line 44"/>
          <p:cNvSpPr>
            <a:spLocks noChangeShapeType="1"/>
          </p:cNvSpPr>
          <p:nvPr/>
        </p:nvSpPr>
        <p:spPr bwMode="auto">
          <a:xfrm rot="5400000">
            <a:off x="1447800" y="44958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539" name="Text Box 45"/>
          <p:cNvSpPr txBox="1">
            <a:spLocks noChangeArrowheads="1"/>
          </p:cNvSpPr>
          <p:nvPr/>
        </p:nvSpPr>
        <p:spPr bwMode="auto">
          <a:xfrm>
            <a:off x="304800" y="38862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Times New Roman"/>
                <a:ea typeface="宋体" charset="-122"/>
              </a:rPr>
              <a:t>destination</a:t>
            </a:r>
          </a:p>
        </p:txBody>
      </p:sp>
      <p:sp>
        <p:nvSpPr>
          <p:cNvPr id="64540" name="Text Box 46"/>
          <p:cNvSpPr txBox="1">
            <a:spLocks noChangeArrowheads="1"/>
          </p:cNvSpPr>
          <p:nvPr/>
        </p:nvSpPr>
        <p:spPr bwMode="auto">
          <a:xfrm>
            <a:off x="1905000" y="38862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Times New Roman"/>
                <a:ea typeface="宋体" charset="-122"/>
              </a:rPr>
              <a:t>next hop</a:t>
            </a:r>
          </a:p>
        </p:txBody>
      </p:sp>
      <p:sp>
        <p:nvSpPr>
          <p:cNvPr id="64541" name="Rectangle 47"/>
          <p:cNvSpPr>
            <a:spLocks noChangeArrowheads="1"/>
          </p:cNvSpPr>
          <p:nvPr/>
        </p:nvSpPr>
        <p:spPr bwMode="auto">
          <a:xfrm>
            <a:off x="3124200" y="1219200"/>
            <a:ext cx="2212975" cy="5810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1600" b="1">
                <a:solidFill>
                  <a:schemeClr val="bg1"/>
                </a:solidFill>
                <a:latin typeface="Arial" charset="0"/>
                <a:ea typeface="宋体" charset="-122"/>
              </a:rPr>
              <a:t>135.207.0.0/16</a:t>
            </a:r>
          </a:p>
          <a:p>
            <a:pPr eaLnBrk="0" hangingPunct="0"/>
            <a:r>
              <a:rPr lang="en-US" altLang="zh-CN" sz="1600" b="1">
                <a:solidFill>
                  <a:schemeClr val="bg1"/>
                </a:solidFill>
                <a:latin typeface="Arial" charset="0"/>
                <a:ea typeface="宋体" charset="-122"/>
              </a:rPr>
              <a:t>Next  Hop = 192.0.2.1</a:t>
            </a:r>
          </a:p>
        </p:txBody>
      </p:sp>
      <p:sp>
        <p:nvSpPr>
          <p:cNvPr id="64542" name="AutoShape 48"/>
          <p:cNvSpPr>
            <a:spLocks noChangeArrowheads="1"/>
          </p:cNvSpPr>
          <p:nvPr/>
        </p:nvSpPr>
        <p:spPr bwMode="auto">
          <a:xfrm rot="1437296">
            <a:off x="5326063" y="1477963"/>
            <a:ext cx="1676400" cy="533400"/>
          </a:xfrm>
          <a:prstGeom prst="leftArrow">
            <a:avLst>
              <a:gd name="adj1" fmla="val 50000"/>
              <a:gd name="adj2" fmla="val 78571"/>
            </a:avLst>
          </a:prstGeom>
          <a:solidFill>
            <a:schemeClr val="bg1"/>
          </a:solidFill>
          <a:ln w="76200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43" name="AutoShape 49"/>
          <p:cNvSpPr>
            <a:spLocks noChangeArrowheads="1"/>
          </p:cNvSpPr>
          <p:nvPr/>
        </p:nvSpPr>
        <p:spPr bwMode="auto">
          <a:xfrm rot="-1217084">
            <a:off x="1524000" y="1524000"/>
            <a:ext cx="1524000" cy="533400"/>
          </a:xfrm>
          <a:prstGeom prst="leftArrow">
            <a:avLst>
              <a:gd name="adj1" fmla="val 50000"/>
              <a:gd name="adj2" fmla="val 71429"/>
            </a:avLst>
          </a:prstGeom>
          <a:solidFill>
            <a:schemeClr val="bg1"/>
          </a:solidFill>
          <a:ln w="76200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44" name="Text Box 50"/>
          <p:cNvSpPr txBox="1">
            <a:spLocks noChangeArrowheads="1"/>
          </p:cNvSpPr>
          <p:nvPr/>
        </p:nvSpPr>
        <p:spPr bwMode="auto">
          <a:xfrm>
            <a:off x="5029200" y="3352800"/>
            <a:ext cx="1524000" cy="396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Times New Roman"/>
                <a:ea typeface="宋体" charset="-122"/>
              </a:rPr>
              <a:t>192.0.2.0/30</a:t>
            </a:r>
          </a:p>
        </p:txBody>
      </p:sp>
      <p:sp>
        <p:nvSpPr>
          <p:cNvPr id="64545" name="AutoShape 51"/>
          <p:cNvSpPr>
            <a:spLocks noChangeArrowheads="1"/>
          </p:cNvSpPr>
          <p:nvPr/>
        </p:nvSpPr>
        <p:spPr bwMode="auto">
          <a:xfrm>
            <a:off x="6019800" y="2590800"/>
            <a:ext cx="304800" cy="7620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46" name="Rectangle 64"/>
          <p:cNvSpPr>
            <a:spLocks noChangeArrowheads="1"/>
          </p:cNvSpPr>
          <p:nvPr/>
        </p:nvSpPr>
        <p:spPr bwMode="auto">
          <a:xfrm>
            <a:off x="4343400" y="5105400"/>
            <a:ext cx="3581400" cy="1219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47" name="Text Box 66"/>
          <p:cNvSpPr txBox="1">
            <a:spLocks noChangeArrowheads="1"/>
          </p:cNvSpPr>
          <p:nvPr/>
        </p:nvSpPr>
        <p:spPr bwMode="auto">
          <a:xfrm>
            <a:off x="4419600" y="5486400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Times New Roman"/>
                <a:ea typeface="宋体" charset="-122"/>
              </a:rPr>
              <a:t>135.207.0.0/16</a:t>
            </a:r>
          </a:p>
        </p:txBody>
      </p:sp>
      <p:sp>
        <p:nvSpPr>
          <p:cNvPr id="64548" name="Line 67"/>
          <p:cNvSpPr>
            <a:spLocks noChangeShapeType="1"/>
          </p:cNvSpPr>
          <p:nvPr/>
        </p:nvSpPr>
        <p:spPr bwMode="auto">
          <a:xfrm>
            <a:off x="4572000" y="5486400"/>
            <a:ext cx="3200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549" name="Line 68"/>
          <p:cNvSpPr>
            <a:spLocks noChangeShapeType="1"/>
          </p:cNvSpPr>
          <p:nvPr/>
        </p:nvSpPr>
        <p:spPr bwMode="auto">
          <a:xfrm rot="5400000">
            <a:off x="5715000" y="5715000"/>
            <a:ext cx="91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550" name="Text Box 69"/>
          <p:cNvSpPr txBox="1">
            <a:spLocks noChangeArrowheads="1"/>
          </p:cNvSpPr>
          <p:nvPr/>
        </p:nvSpPr>
        <p:spPr bwMode="auto">
          <a:xfrm>
            <a:off x="4495800" y="50292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Times New Roman"/>
                <a:ea typeface="宋体" charset="-122"/>
              </a:rPr>
              <a:t>destination</a:t>
            </a:r>
          </a:p>
        </p:txBody>
      </p:sp>
      <p:sp>
        <p:nvSpPr>
          <p:cNvPr id="64551" name="Text Box 70"/>
          <p:cNvSpPr txBox="1">
            <a:spLocks noChangeArrowheads="1"/>
          </p:cNvSpPr>
          <p:nvPr/>
        </p:nvSpPr>
        <p:spPr bwMode="auto">
          <a:xfrm>
            <a:off x="6324600" y="50292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Times New Roman"/>
                <a:ea typeface="宋体" charset="-122"/>
              </a:rPr>
              <a:t>next hop</a:t>
            </a:r>
          </a:p>
        </p:txBody>
      </p:sp>
      <p:sp>
        <p:nvSpPr>
          <p:cNvPr id="64552" name="Text Box 71"/>
          <p:cNvSpPr txBox="1">
            <a:spLocks noChangeArrowheads="1"/>
          </p:cNvSpPr>
          <p:nvPr/>
        </p:nvSpPr>
        <p:spPr bwMode="auto">
          <a:xfrm>
            <a:off x="6248400" y="5562600"/>
            <a:ext cx="1463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Times New Roman"/>
                <a:ea typeface="宋体" charset="-122"/>
              </a:rPr>
              <a:t>10.10.10.10</a:t>
            </a:r>
          </a:p>
        </p:txBody>
      </p:sp>
      <p:sp>
        <p:nvSpPr>
          <p:cNvPr id="64553" name="Text Box 74"/>
          <p:cNvSpPr txBox="1">
            <a:spLocks noChangeArrowheads="1"/>
          </p:cNvSpPr>
          <p:nvPr/>
        </p:nvSpPr>
        <p:spPr bwMode="auto">
          <a:xfrm>
            <a:off x="1524000" y="4800600"/>
            <a:ext cx="4524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>
                <a:ea typeface="宋体" charset="-122"/>
              </a:rPr>
              <a:t>+</a:t>
            </a:r>
          </a:p>
        </p:txBody>
      </p:sp>
      <p:sp>
        <p:nvSpPr>
          <p:cNvPr id="64554" name="AutoShape 75"/>
          <p:cNvSpPr>
            <a:spLocks noChangeArrowheads="1"/>
          </p:cNvSpPr>
          <p:nvPr/>
        </p:nvSpPr>
        <p:spPr bwMode="auto">
          <a:xfrm>
            <a:off x="3352800" y="4953000"/>
            <a:ext cx="762000" cy="6096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64555" name="Text Box 78"/>
          <p:cNvSpPr txBox="1">
            <a:spLocks noChangeArrowheads="1"/>
          </p:cNvSpPr>
          <p:nvPr/>
        </p:nvSpPr>
        <p:spPr bwMode="auto">
          <a:xfrm>
            <a:off x="4419600" y="58674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Times New Roman"/>
                <a:ea typeface="宋体" charset="-122"/>
              </a:rPr>
              <a:t>192.0.2.0/30</a:t>
            </a:r>
          </a:p>
        </p:txBody>
      </p:sp>
      <p:sp>
        <p:nvSpPr>
          <p:cNvPr id="64556" name="Text Box 79"/>
          <p:cNvSpPr txBox="1">
            <a:spLocks noChangeArrowheads="1"/>
          </p:cNvSpPr>
          <p:nvPr/>
        </p:nvSpPr>
        <p:spPr bwMode="auto">
          <a:xfrm>
            <a:off x="6248400" y="5867400"/>
            <a:ext cx="1463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Times New Roman"/>
                <a:ea typeface="宋体" charset="-122"/>
              </a:rPr>
              <a:t>10.10.10.10</a:t>
            </a:r>
          </a:p>
        </p:txBody>
      </p:sp>
      <p:sp>
        <p:nvSpPr>
          <p:cNvPr id="64557" name="Freeform 83"/>
          <p:cNvSpPr>
            <a:spLocks/>
          </p:cNvSpPr>
          <p:nvPr/>
        </p:nvSpPr>
        <p:spPr bwMode="auto">
          <a:xfrm>
            <a:off x="76200" y="1981200"/>
            <a:ext cx="8305800" cy="4826000"/>
          </a:xfrm>
          <a:custGeom>
            <a:avLst/>
            <a:gdLst>
              <a:gd name="T0" fmla="*/ 2147483647 w 5232"/>
              <a:gd name="T1" fmla="*/ 2147483647 h 3040"/>
              <a:gd name="T2" fmla="*/ 2147483647 w 5232"/>
              <a:gd name="T3" fmla="*/ 2147483647 h 3040"/>
              <a:gd name="T4" fmla="*/ 2147483647 w 5232"/>
              <a:gd name="T5" fmla="*/ 2147483647 h 3040"/>
              <a:gd name="T6" fmla="*/ 2147483647 w 5232"/>
              <a:gd name="T7" fmla="*/ 2147483647 h 3040"/>
              <a:gd name="T8" fmla="*/ 2147483647 w 5232"/>
              <a:gd name="T9" fmla="*/ 2147483647 h 3040"/>
              <a:gd name="T10" fmla="*/ 2147483647 w 5232"/>
              <a:gd name="T11" fmla="*/ 2147483647 h 3040"/>
              <a:gd name="T12" fmla="*/ 0 w 5232"/>
              <a:gd name="T13" fmla="*/ 2147483647 h 3040"/>
              <a:gd name="T14" fmla="*/ 2147483647 w 5232"/>
              <a:gd name="T15" fmla="*/ 2147483647 h 3040"/>
              <a:gd name="T16" fmla="*/ 2147483647 w 5232"/>
              <a:gd name="T17" fmla="*/ 2147483647 h 3040"/>
              <a:gd name="T18" fmla="*/ 2147483647 w 5232"/>
              <a:gd name="T19" fmla="*/ 2147483647 h 3040"/>
              <a:gd name="T20" fmla="*/ 2147483647 w 5232"/>
              <a:gd name="T21" fmla="*/ 2147483647 h 3040"/>
              <a:gd name="T22" fmla="*/ 2147483647 w 5232"/>
              <a:gd name="T23" fmla="*/ 2147483647 h 3040"/>
              <a:gd name="T24" fmla="*/ 2147483647 w 5232"/>
              <a:gd name="T25" fmla="*/ 2147483647 h 3040"/>
              <a:gd name="T26" fmla="*/ 2147483647 w 5232"/>
              <a:gd name="T27" fmla="*/ 2147483647 h 3040"/>
              <a:gd name="T28" fmla="*/ 2147483647 w 5232"/>
              <a:gd name="T29" fmla="*/ 2147483647 h 3040"/>
              <a:gd name="T30" fmla="*/ 2147483647 w 5232"/>
              <a:gd name="T31" fmla="*/ 2147483647 h 3040"/>
              <a:gd name="T32" fmla="*/ 2147483647 w 5232"/>
              <a:gd name="T33" fmla="*/ 2147483647 h 3040"/>
              <a:gd name="T34" fmla="*/ 2147483647 w 5232"/>
              <a:gd name="T35" fmla="*/ 2147483647 h 3040"/>
              <a:gd name="T36" fmla="*/ 2147483647 w 5232"/>
              <a:gd name="T37" fmla="*/ 2147483647 h 3040"/>
              <a:gd name="T38" fmla="*/ 2147483647 w 5232"/>
              <a:gd name="T39" fmla="*/ 2147483647 h 3040"/>
              <a:gd name="T40" fmla="*/ 2147483647 w 5232"/>
              <a:gd name="T41" fmla="*/ 2147483647 h 3040"/>
              <a:gd name="T42" fmla="*/ 2147483647 w 5232"/>
              <a:gd name="T43" fmla="*/ 2147483647 h 3040"/>
              <a:gd name="T44" fmla="*/ 2147483647 w 5232"/>
              <a:gd name="T45" fmla="*/ 2147483647 h 3040"/>
              <a:gd name="T46" fmla="*/ 2147483647 w 5232"/>
              <a:gd name="T47" fmla="*/ 2147483647 h 3040"/>
              <a:gd name="T48" fmla="*/ 2147483647 w 5232"/>
              <a:gd name="T49" fmla="*/ 2147483647 h 3040"/>
              <a:gd name="T50" fmla="*/ 2147483647 w 5232"/>
              <a:gd name="T51" fmla="*/ 2147483647 h 3040"/>
              <a:gd name="T52" fmla="*/ 2147483647 w 5232"/>
              <a:gd name="T53" fmla="*/ 2147483647 h 3040"/>
              <a:gd name="T54" fmla="*/ 2147483647 w 5232"/>
              <a:gd name="T55" fmla="*/ 2147483647 h 3040"/>
              <a:gd name="T56" fmla="*/ 2147483647 w 5232"/>
              <a:gd name="T57" fmla="*/ 2147483647 h 3040"/>
              <a:gd name="T58" fmla="*/ 2147483647 w 5232"/>
              <a:gd name="T59" fmla="*/ 2147483647 h 3040"/>
              <a:gd name="T60" fmla="*/ 2147483647 w 5232"/>
              <a:gd name="T61" fmla="*/ 2147483647 h 3040"/>
              <a:gd name="T62" fmla="*/ 2147483647 w 5232"/>
              <a:gd name="T63" fmla="*/ 2147483647 h 3040"/>
              <a:gd name="T64" fmla="*/ 2147483647 w 5232"/>
              <a:gd name="T65" fmla="*/ 2147483647 h 3040"/>
              <a:gd name="T66" fmla="*/ 2147483647 w 5232"/>
              <a:gd name="T67" fmla="*/ 2147483647 h 3040"/>
              <a:gd name="T68" fmla="*/ 2147483647 w 5232"/>
              <a:gd name="T69" fmla="*/ 2147483647 h 3040"/>
              <a:gd name="T70" fmla="*/ 2147483647 w 5232"/>
              <a:gd name="T71" fmla="*/ 2147483647 h 3040"/>
              <a:gd name="T72" fmla="*/ 2147483647 w 5232"/>
              <a:gd name="T73" fmla="*/ 2147483647 h 3040"/>
              <a:gd name="T74" fmla="*/ 2147483647 w 5232"/>
              <a:gd name="T75" fmla="*/ 2147483647 h 3040"/>
              <a:gd name="T76" fmla="*/ 2147483647 w 5232"/>
              <a:gd name="T77" fmla="*/ 2147483647 h 3040"/>
              <a:gd name="T78" fmla="*/ 2147483647 w 5232"/>
              <a:gd name="T79" fmla="*/ 2147483647 h 3040"/>
              <a:gd name="T80" fmla="*/ 2147483647 w 5232"/>
              <a:gd name="T81" fmla="*/ 2147483647 h 3040"/>
              <a:gd name="T82" fmla="*/ 2147483647 w 5232"/>
              <a:gd name="T83" fmla="*/ 2147483647 h 3040"/>
              <a:gd name="T84" fmla="*/ 2147483647 w 5232"/>
              <a:gd name="T85" fmla="*/ 2147483647 h 304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5232"/>
              <a:gd name="T130" fmla="*/ 0 h 3040"/>
              <a:gd name="T131" fmla="*/ 5232 w 5232"/>
              <a:gd name="T132" fmla="*/ 3040 h 3040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5232" h="3040">
                <a:moveTo>
                  <a:pt x="672" y="48"/>
                </a:moveTo>
                <a:cubicBezTo>
                  <a:pt x="608" y="96"/>
                  <a:pt x="536" y="256"/>
                  <a:pt x="480" y="336"/>
                </a:cubicBezTo>
                <a:cubicBezTo>
                  <a:pt x="424" y="416"/>
                  <a:pt x="392" y="448"/>
                  <a:pt x="336" y="528"/>
                </a:cubicBezTo>
                <a:cubicBezTo>
                  <a:pt x="280" y="608"/>
                  <a:pt x="192" y="736"/>
                  <a:pt x="144" y="816"/>
                </a:cubicBezTo>
                <a:cubicBezTo>
                  <a:pt x="96" y="896"/>
                  <a:pt x="64" y="912"/>
                  <a:pt x="48" y="1008"/>
                </a:cubicBezTo>
                <a:cubicBezTo>
                  <a:pt x="32" y="1104"/>
                  <a:pt x="56" y="1288"/>
                  <a:pt x="48" y="1392"/>
                </a:cubicBezTo>
                <a:cubicBezTo>
                  <a:pt x="40" y="1496"/>
                  <a:pt x="0" y="1544"/>
                  <a:pt x="0" y="1632"/>
                </a:cubicBezTo>
                <a:cubicBezTo>
                  <a:pt x="0" y="1720"/>
                  <a:pt x="32" y="1824"/>
                  <a:pt x="48" y="1920"/>
                </a:cubicBezTo>
                <a:cubicBezTo>
                  <a:pt x="64" y="2016"/>
                  <a:pt x="96" y="2120"/>
                  <a:pt x="96" y="2208"/>
                </a:cubicBezTo>
                <a:cubicBezTo>
                  <a:pt x="96" y="2296"/>
                  <a:pt x="56" y="2368"/>
                  <a:pt x="48" y="2448"/>
                </a:cubicBezTo>
                <a:cubicBezTo>
                  <a:pt x="40" y="2528"/>
                  <a:pt x="40" y="2608"/>
                  <a:pt x="48" y="2688"/>
                </a:cubicBezTo>
                <a:cubicBezTo>
                  <a:pt x="56" y="2768"/>
                  <a:pt x="48" y="2872"/>
                  <a:pt x="96" y="2928"/>
                </a:cubicBezTo>
                <a:cubicBezTo>
                  <a:pt x="144" y="2984"/>
                  <a:pt x="232" y="3008"/>
                  <a:pt x="336" y="3024"/>
                </a:cubicBezTo>
                <a:cubicBezTo>
                  <a:pt x="440" y="3040"/>
                  <a:pt x="584" y="3024"/>
                  <a:pt x="720" y="3024"/>
                </a:cubicBezTo>
                <a:cubicBezTo>
                  <a:pt x="856" y="3024"/>
                  <a:pt x="1000" y="3032"/>
                  <a:pt x="1152" y="3024"/>
                </a:cubicBezTo>
                <a:cubicBezTo>
                  <a:pt x="1304" y="3016"/>
                  <a:pt x="1496" y="2976"/>
                  <a:pt x="1632" y="2976"/>
                </a:cubicBezTo>
                <a:cubicBezTo>
                  <a:pt x="1768" y="2976"/>
                  <a:pt x="1848" y="3032"/>
                  <a:pt x="1968" y="3024"/>
                </a:cubicBezTo>
                <a:cubicBezTo>
                  <a:pt x="2088" y="3016"/>
                  <a:pt x="2240" y="2960"/>
                  <a:pt x="2352" y="2928"/>
                </a:cubicBezTo>
                <a:cubicBezTo>
                  <a:pt x="2464" y="2896"/>
                  <a:pt x="2488" y="2840"/>
                  <a:pt x="2640" y="2832"/>
                </a:cubicBezTo>
                <a:cubicBezTo>
                  <a:pt x="2792" y="2824"/>
                  <a:pt x="3048" y="2872"/>
                  <a:pt x="3264" y="2880"/>
                </a:cubicBezTo>
                <a:cubicBezTo>
                  <a:pt x="3480" y="2888"/>
                  <a:pt x="3744" y="2880"/>
                  <a:pt x="3936" y="2880"/>
                </a:cubicBezTo>
                <a:cubicBezTo>
                  <a:pt x="4128" y="2880"/>
                  <a:pt x="4232" y="2888"/>
                  <a:pt x="4416" y="2880"/>
                </a:cubicBezTo>
                <a:cubicBezTo>
                  <a:pt x="4600" y="2872"/>
                  <a:pt x="4912" y="2856"/>
                  <a:pt x="5040" y="2832"/>
                </a:cubicBezTo>
                <a:cubicBezTo>
                  <a:pt x="5168" y="2808"/>
                  <a:pt x="5152" y="2800"/>
                  <a:pt x="5184" y="2736"/>
                </a:cubicBezTo>
                <a:cubicBezTo>
                  <a:pt x="5216" y="2672"/>
                  <a:pt x="5232" y="2560"/>
                  <a:pt x="5232" y="2448"/>
                </a:cubicBezTo>
                <a:cubicBezTo>
                  <a:pt x="5232" y="2336"/>
                  <a:pt x="5200" y="2176"/>
                  <a:pt x="5184" y="2064"/>
                </a:cubicBezTo>
                <a:cubicBezTo>
                  <a:pt x="5168" y="1952"/>
                  <a:pt x="5208" y="1864"/>
                  <a:pt x="5136" y="1776"/>
                </a:cubicBezTo>
                <a:cubicBezTo>
                  <a:pt x="5064" y="1688"/>
                  <a:pt x="4928" y="1584"/>
                  <a:pt x="4752" y="1536"/>
                </a:cubicBezTo>
                <a:cubicBezTo>
                  <a:pt x="4576" y="1488"/>
                  <a:pt x="4264" y="1496"/>
                  <a:pt x="4080" y="1488"/>
                </a:cubicBezTo>
                <a:cubicBezTo>
                  <a:pt x="3896" y="1480"/>
                  <a:pt x="3800" y="1480"/>
                  <a:pt x="3648" y="1488"/>
                </a:cubicBezTo>
                <a:cubicBezTo>
                  <a:pt x="3496" y="1496"/>
                  <a:pt x="3320" y="1528"/>
                  <a:pt x="3168" y="1536"/>
                </a:cubicBezTo>
                <a:cubicBezTo>
                  <a:pt x="3016" y="1544"/>
                  <a:pt x="2888" y="1536"/>
                  <a:pt x="2736" y="1536"/>
                </a:cubicBezTo>
                <a:cubicBezTo>
                  <a:pt x="2584" y="1536"/>
                  <a:pt x="2360" y="1560"/>
                  <a:pt x="2256" y="1536"/>
                </a:cubicBezTo>
                <a:cubicBezTo>
                  <a:pt x="2152" y="1512"/>
                  <a:pt x="2144" y="1440"/>
                  <a:pt x="2112" y="1392"/>
                </a:cubicBezTo>
                <a:cubicBezTo>
                  <a:pt x="2080" y="1344"/>
                  <a:pt x="2088" y="1312"/>
                  <a:pt x="2064" y="1248"/>
                </a:cubicBezTo>
                <a:cubicBezTo>
                  <a:pt x="2040" y="1184"/>
                  <a:pt x="2040" y="1080"/>
                  <a:pt x="1968" y="1008"/>
                </a:cubicBezTo>
                <a:cubicBezTo>
                  <a:pt x="1896" y="936"/>
                  <a:pt x="1760" y="848"/>
                  <a:pt x="1632" y="816"/>
                </a:cubicBezTo>
                <a:cubicBezTo>
                  <a:pt x="1504" y="784"/>
                  <a:pt x="1288" y="848"/>
                  <a:pt x="1200" y="816"/>
                </a:cubicBezTo>
                <a:cubicBezTo>
                  <a:pt x="1112" y="784"/>
                  <a:pt x="1120" y="704"/>
                  <a:pt x="1104" y="624"/>
                </a:cubicBezTo>
                <a:cubicBezTo>
                  <a:pt x="1088" y="544"/>
                  <a:pt x="1112" y="424"/>
                  <a:pt x="1104" y="336"/>
                </a:cubicBezTo>
                <a:cubicBezTo>
                  <a:pt x="1096" y="248"/>
                  <a:pt x="1096" y="144"/>
                  <a:pt x="1056" y="96"/>
                </a:cubicBezTo>
                <a:cubicBezTo>
                  <a:pt x="1016" y="48"/>
                  <a:pt x="928" y="56"/>
                  <a:pt x="864" y="48"/>
                </a:cubicBezTo>
                <a:cubicBezTo>
                  <a:pt x="800" y="40"/>
                  <a:pt x="736" y="0"/>
                  <a:pt x="672" y="48"/>
                </a:cubicBezTo>
                <a:close/>
              </a:path>
            </a:pathLst>
          </a:custGeom>
          <a:noFill/>
          <a:ln w="76200" cap="flat" cmpd="sng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4876800" y="4724400"/>
            <a:ext cx="2743200" cy="39687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bg1"/>
                </a:solidFill>
                <a:ea typeface="宋体" charset="-122"/>
              </a:rPr>
              <a:t>Forwarding Table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304800" y="3581400"/>
            <a:ext cx="2743200" cy="39687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bg1"/>
                </a:solidFill>
                <a:ea typeface="宋体" charset="-122"/>
              </a:rPr>
              <a:t>Forwarding Table</a:t>
            </a:r>
          </a:p>
        </p:txBody>
      </p:sp>
      <p:sp>
        <p:nvSpPr>
          <p:cNvPr id="65540" name="AutoShape 4"/>
          <p:cNvSpPr>
            <a:spLocks noChangeArrowheads="1"/>
          </p:cNvSpPr>
          <p:nvPr/>
        </p:nvSpPr>
        <p:spPr bwMode="auto">
          <a:xfrm>
            <a:off x="6400800" y="1905000"/>
            <a:ext cx="2743200" cy="15240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457200" y="1905000"/>
            <a:ext cx="5562600" cy="13716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915400" cy="685800"/>
          </a:xfrm>
        </p:spPr>
        <p:txBody>
          <a:bodyPr/>
          <a:lstStyle/>
          <a:p>
            <a:r>
              <a:rPr lang="en-US" altLang="zh-CN" sz="3200" smtClean="0">
                <a:ea typeface="宋体" charset="-122"/>
              </a:rPr>
              <a:t>Next Hop Often Rewritten to Loopback</a:t>
            </a: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4953000" y="28194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ea typeface="宋体" charset="-122"/>
              </a:rPr>
              <a:t>AS 1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8197850" y="28194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ea typeface="宋体" charset="-122"/>
              </a:rPr>
              <a:t>AS 2</a:t>
            </a:r>
          </a:p>
        </p:txBody>
      </p:sp>
      <p:sp>
        <p:nvSpPr>
          <p:cNvPr id="65545" name="Line 9"/>
          <p:cNvSpPr>
            <a:spLocks noChangeShapeType="1"/>
          </p:cNvSpPr>
          <p:nvPr/>
        </p:nvSpPr>
        <p:spPr bwMode="auto">
          <a:xfrm>
            <a:off x="5334000" y="2514600"/>
            <a:ext cx="1828800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5546" name="Picture 1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133600"/>
            <a:ext cx="85090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7" name="Picture 11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2209800"/>
            <a:ext cx="85090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6629400" y="2971800"/>
            <a:ext cx="1295400" cy="396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Times New Roman"/>
                <a:ea typeface="宋体" charset="-122"/>
              </a:rPr>
              <a:t>192.0.2.1</a:t>
            </a:r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6705600" y="2590800"/>
            <a:ext cx="304800" cy="3810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7467600" y="1905000"/>
            <a:ext cx="1920875" cy="3968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Times New Roman"/>
                <a:ea typeface="宋体" charset="-122"/>
              </a:rPr>
              <a:t>135.207.0.0/16</a:t>
            </a: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2209800" y="2743200"/>
            <a:ext cx="1463675" cy="396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Times New Roman"/>
                <a:ea typeface="宋体" charset="-122"/>
              </a:rPr>
              <a:t>10.10.10.10</a:t>
            </a:r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>
            <a:off x="1524000" y="2514600"/>
            <a:ext cx="1828800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5553" name="Picture 1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133600"/>
            <a:ext cx="85090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54" name="Freeform 18"/>
          <p:cNvSpPr>
            <a:spLocks/>
          </p:cNvSpPr>
          <p:nvPr/>
        </p:nvSpPr>
        <p:spPr bwMode="auto">
          <a:xfrm>
            <a:off x="3581400" y="1955800"/>
            <a:ext cx="1371600" cy="1066800"/>
          </a:xfrm>
          <a:custGeom>
            <a:avLst/>
            <a:gdLst>
              <a:gd name="T0" fmla="*/ 0 w 864"/>
              <a:gd name="T1" fmla="*/ 2147483647 h 672"/>
              <a:gd name="T2" fmla="*/ 2147483647 w 864"/>
              <a:gd name="T3" fmla="*/ 2147483647 h 672"/>
              <a:gd name="T4" fmla="*/ 2147483647 w 864"/>
              <a:gd name="T5" fmla="*/ 2147483647 h 672"/>
              <a:gd name="T6" fmla="*/ 2147483647 w 864"/>
              <a:gd name="T7" fmla="*/ 2147483647 h 672"/>
              <a:gd name="T8" fmla="*/ 2147483647 w 864"/>
              <a:gd name="T9" fmla="*/ 2147483647 h 672"/>
              <a:gd name="T10" fmla="*/ 2147483647 w 864"/>
              <a:gd name="T11" fmla="*/ 2147483647 h 6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64"/>
              <a:gd name="T19" fmla="*/ 0 h 672"/>
              <a:gd name="T20" fmla="*/ 864 w 864"/>
              <a:gd name="T21" fmla="*/ 672 h 6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4" h="672">
                <a:moveTo>
                  <a:pt x="0" y="256"/>
                </a:moveTo>
                <a:cubicBezTo>
                  <a:pt x="76" y="248"/>
                  <a:pt x="152" y="240"/>
                  <a:pt x="192" y="208"/>
                </a:cubicBezTo>
                <a:cubicBezTo>
                  <a:pt x="232" y="176"/>
                  <a:pt x="184" y="0"/>
                  <a:pt x="240" y="64"/>
                </a:cubicBezTo>
                <a:cubicBezTo>
                  <a:pt x="296" y="128"/>
                  <a:pt x="480" y="512"/>
                  <a:pt x="528" y="592"/>
                </a:cubicBezTo>
                <a:cubicBezTo>
                  <a:pt x="576" y="672"/>
                  <a:pt x="472" y="592"/>
                  <a:pt x="528" y="544"/>
                </a:cubicBezTo>
                <a:cubicBezTo>
                  <a:pt x="584" y="496"/>
                  <a:pt x="808" y="344"/>
                  <a:pt x="864" y="304"/>
                </a:cubicBezTo>
              </a:path>
            </a:pathLst>
          </a:custGeom>
          <a:noFill/>
          <a:ln w="76200" cap="flat" cmpd="sng">
            <a:solidFill>
              <a:srgbClr val="FF33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5555" name="Picture 1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2057400"/>
            <a:ext cx="85090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56" name="AutoShape 20"/>
          <p:cNvSpPr>
            <a:spLocks noChangeArrowheads="1"/>
          </p:cNvSpPr>
          <p:nvPr/>
        </p:nvSpPr>
        <p:spPr bwMode="auto">
          <a:xfrm>
            <a:off x="2819400" y="2438400"/>
            <a:ext cx="304800" cy="3810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7" name="Text Box 22"/>
          <p:cNvSpPr txBox="1">
            <a:spLocks noChangeArrowheads="1"/>
          </p:cNvSpPr>
          <p:nvPr/>
        </p:nvSpPr>
        <p:spPr bwMode="auto">
          <a:xfrm>
            <a:off x="1295400" y="5334000"/>
            <a:ext cx="914400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ea typeface="宋体" charset="-122"/>
              </a:rPr>
              <a:t>EGP</a:t>
            </a:r>
          </a:p>
        </p:txBody>
      </p:sp>
      <p:sp>
        <p:nvSpPr>
          <p:cNvPr id="65558" name="Rectangle 23"/>
          <p:cNvSpPr>
            <a:spLocks noChangeArrowheads="1"/>
          </p:cNvSpPr>
          <p:nvPr/>
        </p:nvSpPr>
        <p:spPr bwMode="auto">
          <a:xfrm>
            <a:off x="304800" y="5715000"/>
            <a:ext cx="32766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9" name="Text Box 24"/>
          <p:cNvSpPr txBox="1">
            <a:spLocks noChangeArrowheads="1"/>
          </p:cNvSpPr>
          <p:nvPr/>
        </p:nvSpPr>
        <p:spPr bwMode="auto">
          <a:xfrm>
            <a:off x="2133600" y="6096000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Times New Roman"/>
                <a:ea typeface="宋体" charset="-122"/>
              </a:rPr>
              <a:t>127.22.33.44</a:t>
            </a:r>
          </a:p>
        </p:txBody>
      </p:sp>
      <p:sp>
        <p:nvSpPr>
          <p:cNvPr id="65560" name="Text Box 25"/>
          <p:cNvSpPr txBox="1">
            <a:spLocks noChangeArrowheads="1"/>
          </p:cNvSpPr>
          <p:nvPr/>
        </p:nvSpPr>
        <p:spPr bwMode="auto">
          <a:xfrm>
            <a:off x="304800" y="6096000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Times New Roman"/>
                <a:ea typeface="宋体" charset="-122"/>
              </a:rPr>
              <a:t>135.207.0.0/16</a:t>
            </a:r>
          </a:p>
        </p:txBody>
      </p:sp>
      <p:sp>
        <p:nvSpPr>
          <p:cNvPr id="65561" name="Line 26"/>
          <p:cNvSpPr>
            <a:spLocks noChangeShapeType="1"/>
          </p:cNvSpPr>
          <p:nvPr/>
        </p:nvSpPr>
        <p:spPr bwMode="auto">
          <a:xfrm>
            <a:off x="457200" y="6096000"/>
            <a:ext cx="2743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562" name="Line 27"/>
          <p:cNvSpPr>
            <a:spLocks noChangeShapeType="1"/>
          </p:cNvSpPr>
          <p:nvPr/>
        </p:nvSpPr>
        <p:spPr bwMode="auto">
          <a:xfrm rot="5400000">
            <a:off x="1676400" y="62484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563" name="Text Box 28"/>
          <p:cNvSpPr txBox="1">
            <a:spLocks noChangeArrowheads="1"/>
          </p:cNvSpPr>
          <p:nvPr/>
        </p:nvSpPr>
        <p:spPr bwMode="auto">
          <a:xfrm>
            <a:off x="381000" y="56388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Times New Roman"/>
                <a:ea typeface="宋体" charset="-122"/>
              </a:rPr>
              <a:t>destination</a:t>
            </a:r>
          </a:p>
        </p:txBody>
      </p:sp>
      <p:sp>
        <p:nvSpPr>
          <p:cNvPr id="65564" name="Text Box 29"/>
          <p:cNvSpPr txBox="1">
            <a:spLocks noChangeArrowheads="1"/>
          </p:cNvSpPr>
          <p:nvPr/>
        </p:nvSpPr>
        <p:spPr bwMode="auto">
          <a:xfrm>
            <a:off x="2209800" y="56388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Times New Roman"/>
                <a:ea typeface="宋体" charset="-122"/>
              </a:rPr>
              <a:t>next hop</a:t>
            </a:r>
          </a:p>
        </p:txBody>
      </p:sp>
      <p:sp>
        <p:nvSpPr>
          <p:cNvPr id="65565" name="Rectangle 30"/>
          <p:cNvSpPr>
            <a:spLocks noChangeArrowheads="1"/>
          </p:cNvSpPr>
          <p:nvPr/>
        </p:nvSpPr>
        <p:spPr bwMode="auto">
          <a:xfrm>
            <a:off x="228600" y="3962400"/>
            <a:ext cx="29718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66" name="Text Box 31"/>
          <p:cNvSpPr txBox="1">
            <a:spLocks noChangeArrowheads="1"/>
          </p:cNvSpPr>
          <p:nvPr/>
        </p:nvSpPr>
        <p:spPr bwMode="auto">
          <a:xfrm>
            <a:off x="1828800" y="4343400"/>
            <a:ext cx="1463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Times New Roman"/>
                <a:ea typeface="宋体" charset="-122"/>
              </a:rPr>
              <a:t>10.10.10.10</a:t>
            </a:r>
          </a:p>
        </p:txBody>
      </p:sp>
      <p:sp>
        <p:nvSpPr>
          <p:cNvPr id="65567" name="Text Box 32"/>
          <p:cNvSpPr txBox="1">
            <a:spLocks noChangeArrowheads="1"/>
          </p:cNvSpPr>
          <p:nvPr/>
        </p:nvSpPr>
        <p:spPr bwMode="auto">
          <a:xfrm>
            <a:off x="228600" y="43434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Times New Roman"/>
                <a:ea typeface="宋体" charset="-122"/>
              </a:rPr>
              <a:t>127.22.33.44</a:t>
            </a:r>
          </a:p>
        </p:txBody>
      </p:sp>
      <p:sp>
        <p:nvSpPr>
          <p:cNvPr id="65568" name="Line 33"/>
          <p:cNvSpPr>
            <a:spLocks noChangeShapeType="1"/>
          </p:cNvSpPr>
          <p:nvPr/>
        </p:nvSpPr>
        <p:spPr bwMode="auto">
          <a:xfrm>
            <a:off x="381000" y="4343400"/>
            <a:ext cx="2743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569" name="Line 34"/>
          <p:cNvSpPr>
            <a:spLocks noChangeShapeType="1"/>
          </p:cNvSpPr>
          <p:nvPr/>
        </p:nvSpPr>
        <p:spPr bwMode="auto">
          <a:xfrm rot="5400000">
            <a:off x="1447800" y="44958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570" name="Text Box 35"/>
          <p:cNvSpPr txBox="1">
            <a:spLocks noChangeArrowheads="1"/>
          </p:cNvSpPr>
          <p:nvPr/>
        </p:nvSpPr>
        <p:spPr bwMode="auto">
          <a:xfrm>
            <a:off x="304800" y="38862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Times New Roman"/>
                <a:ea typeface="宋体" charset="-122"/>
              </a:rPr>
              <a:t>destination</a:t>
            </a:r>
          </a:p>
        </p:txBody>
      </p:sp>
      <p:sp>
        <p:nvSpPr>
          <p:cNvPr id="65571" name="Text Box 36"/>
          <p:cNvSpPr txBox="1">
            <a:spLocks noChangeArrowheads="1"/>
          </p:cNvSpPr>
          <p:nvPr/>
        </p:nvSpPr>
        <p:spPr bwMode="auto">
          <a:xfrm>
            <a:off x="1905000" y="38862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Times New Roman"/>
                <a:ea typeface="宋体" charset="-122"/>
              </a:rPr>
              <a:t>next hop</a:t>
            </a:r>
          </a:p>
        </p:txBody>
      </p:sp>
      <p:sp>
        <p:nvSpPr>
          <p:cNvPr id="65572" name="Rectangle 42"/>
          <p:cNvSpPr>
            <a:spLocks noChangeArrowheads="1"/>
          </p:cNvSpPr>
          <p:nvPr/>
        </p:nvSpPr>
        <p:spPr bwMode="auto">
          <a:xfrm>
            <a:off x="4343400" y="5105400"/>
            <a:ext cx="3581400" cy="1219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3" name="Text Box 43"/>
          <p:cNvSpPr txBox="1">
            <a:spLocks noChangeArrowheads="1"/>
          </p:cNvSpPr>
          <p:nvPr/>
        </p:nvSpPr>
        <p:spPr bwMode="auto">
          <a:xfrm>
            <a:off x="4419600" y="5486400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Times New Roman"/>
                <a:ea typeface="宋体" charset="-122"/>
              </a:rPr>
              <a:t>135.207.0.0/16</a:t>
            </a:r>
          </a:p>
        </p:txBody>
      </p:sp>
      <p:sp>
        <p:nvSpPr>
          <p:cNvPr id="65574" name="Line 44"/>
          <p:cNvSpPr>
            <a:spLocks noChangeShapeType="1"/>
          </p:cNvSpPr>
          <p:nvPr/>
        </p:nvSpPr>
        <p:spPr bwMode="auto">
          <a:xfrm>
            <a:off x="4572000" y="5486400"/>
            <a:ext cx="3200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575" name="Line 45"/>
          <p:cNvSpPr>
            <a:spLocks noChangeShapeType="1"/>
          </p:cNvSpPr>
          <p:nvPr/>
        </p:nvSpPr>
        <p:spPr bwMode="auto">
          <a:xfrm rot="5400000">
            <a:off x="5715000" y="5715000"/>
            <a:ext cx="91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576" name="Text Box 46"/>
          <p:cNvSpPr txBox="1">
            <a:spLocks noChangeArrowheads="1"/>
          </p:cNvSpPr>
          <p:nvPr/>
        </p:nvSpPr>
        <p:spPr bwMode="auto">
          <a:xfrm>
            <a:off x="4495800" y="50292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Times New Roman"/>
                <a:ea typeface="宋体" charset="-122"/>
              </a:rPr>
              <a:t>destination</a:t>
            </a:r>
          </a:p>
        </p:txBody>
      </p:sp>
      <p:sp>
        <p:nvSpPr>
          <p:cNvPr id="65577" name="Text Box 47"/>
          <p:cNvSpPr txBox="1">
            <a:spLocks noChangeArrowheads="1"/>
          </p:cNvSpPr>
          <p:nvPr/>
        </p:nvSpPr>
        <p:spPr bwMode="auto">
          <a:xfrm>
            <a:off x="6324600" y="50292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Times New Roman"/>
                <a:ea typeface="宋体" charset="-122"/>
              </a:rPr>
              <a:t>next hop</a:t>
            </a:r>
          </a:p>
        </p:txBody>
      </p:sp>
      <p:sp>
        <p:nvSpPr>
          <p:cNvPr id="65578" name="Text Box 48"/>
          <p:cNvSpPr txBox="1">
            <a:spLocks noChangeArrowheads="1"/>
          </p:cNvSpPr>
          <p:nvPr/>
        </p:nvSpPr>
        <p:spPr bwMode="auto">
          <a:xfrm>
            <a:off x="6248400" y="5562600"/>
            <a:ext cx="1463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Times New Roman"/>
                <a:ea typeface="宋体" charset="-122"/>
              </a:rPr>
              <a:t>10.10.10.10</a:t>
            </a:r>
          </a:p>
        </p:txBody>
      </p:sp>
      <p:sp>
        <p:nvSpPr>
          <p:cNvPr id="65579" name="Text Box 49"/>
          <p:cNvSpPr txBox="1">
            <a:spLocks noChangeArrowheads="1"/>
          </p:cNvSpPr>
          <p:nvPr/>
        </p:nvSpPr>
        <p:spPr bwMode="auto">
          <a:xfrm>
            <a:off x="1524000" y="4800600"/>
            <a:ext cx="4524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>
                <a:ea typeface="宋体" charset="-122"/>
              </a:rPr>
              <a:t>+</a:t>
            </a:r>
          </a:p>
        </p:txBody>
      </p:sp>
      <p:sp>
        <p:nvSpPr>
          <p:cNvPr id="65580" name="AutoShape 50"/>
          <p:cNvSpPr>
            <a:spLocks noChangeArrowheads="1"/>
          </p:cNvSpPr>
          <p:nvPr/>
        </p:nvSpPr>
        <p:spPr bwMode="auto">
          <a:xfrm>
            <a:off x="3352800" y="4953000"/>
            <a:ext cx="762000" cy="6096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65581" name="Text Box 51"/>
          <p:cNvSpPr txBox="1">
            <a:spLocks noChangeArrowheads="1"/>
          </p:cNvSpPr>
          <p:nvPr/>
        </p:nvSpPr>
        <p:spPr bwMode="auto">
          <a:xfrm>
            <a:off x="4419600" y="58674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Times New Roman"/>
                <a:ea typeface="宋体" charset="-122"/>
              </a:rPr>
              <a:t>127.22.33.44</a:t>
            </a:r>
          </a:p>
        </p:txBody>
      </p:sp>
      <p:sp>
        <p:nvSpPr>
          <p:cNvPr id="65582" name="Text Box 52"/>
          <p:cNvSpPr txBox="1">
            <a:spLocks noChangeArrowheads="1"/>
          </p:cNvSpPr>
          <p:nvPr/>
        </p:nvSpPr>
        <p:spPr bwMode="auto">
          <a:xfrm>
            <a:off x="6248400" y="5867400"/>
            <a:ext cx="1463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Times New Roman"/>
                <a:ea typeface="宋体" charset="-122"/>
              </a:rPr>
              <a:t>10.10.10.10</a:t>
            </a:r>
          </a:p>
        </p:txBody>
      </p:sp>
      <p:sp>
        <p:nvSpPr>
          <p:cNvPr id="65583" name="Freeform 53"/>
          <p:cNvSpPr>
            <a:spLocks/>
          </p:cNvSpPr>
          <p:nvPr/>
        </p:nvSpPr>
        <p:spPr bwMode="auto">
          <a:xfrm>
            <a:off x="76200" y="1981200"/>
            <a:ext cx="8305800" cy="4826000"/>
          </a:xfrm>
          <a:custGeom>
            <a:avLst/>
            <a:gdLst>
              <a:gd name="T0" fmla="*/ 2147483647 w 5232"/>
              <a:gd name="T1" fmla="*/ 2147483647 h 3040"/>
              <a:gd name="T2" fmla="*/ 2147483647 w 5232"/>
              <a:gd name="T3" fmla="*/ 2147483647 h 3040"/>
              <a:gd name="T4" fmla="*/ 2147483647 w 5232"/>
              <a:gd name="T5" fmla="*/ 2147483647 h 3040"/>
              <a:gd name="T6" fmla="*/ 2147483647 w 5232"/>
              <a:gd name="T7" fmla="*/ 2147483647 h 3040"/>
              <a:gd name="T8" fmla="*/ 2147483647 w 5232"/>
              <a:gd name="T9" fmla="*/ 2147483647 h 3040"/>
              <a:gd name="T10" fmla="*/ 2147483647 w 5232"/>
              <a:gd name="T11" fmla="*/ 2147483647 h 3040"/>
              <a:gd name="T12" fmla="*/ 0 w 5232"/>
              <a:gd name="T13" fmla="*/ 2147483647 h 3040"/>
              <a:gd name="T14" fmla="*/ 2147483647 w 5232"/>
              <a:gd name="T15" fmla="*/ 2147483647 h 3040"/>
              <a:gd name="T16" fmla="*/ 2147483647 w 5232"/>
              <a:gd name="T17" fmla="*/ 2147483647 h 3040"/>
              <a:gd name="T18" fmla="*/ 2147483647 w 5232"/>
              <a:gd name="T19" fmla="*/ 2147483647 h 3040"/>
              <a:gd name="T20" fmla="*/ 2147483647 w 5232"/>
              <a:gd name="T21" fmla="*/ 2147483647 h 3040"/>
              <a:gd name="T22" fmla="*/ 2147483647 w 5232"/>
              <a:gd name="T23" fmla="*/ 2147483647 h 3040"/>
              <a:gd name="T24" fmla="*/ 2147483647 w 5232"/>
              <a:gd name="T25" fmla="*/ 2147483647 h 3040"/>
              <a:gd name="T26" fmla="*/ 2147483647 w 5232"/>
              <a:gd name="T27" fmla="*/ 2147483647 h 3040"/>
              <a:gd name="T28" fmla="*/ 2147483647 w 5232"/>
              <a:gd name="T29" fmla="*/ 2147483647 h 3040"/>
              <a:gd name="T30" fmla="*/ 2147483647 w 5232"/>
              <a:gd name="T31" fmla="*/ 2147483647 h 3040"/>
              <a:gd name="T32" fmla="*/ 2147483647 w 5232"/>
              <a:gd name="T33" fmla="*/ 2147483647 h 3040"/>
              <a:gd name="T34" fmla="*/ 2147483647 w 5232"/>
              <a:gd name="T35" fmla="*/ 2147483647 h 3040"/>
              <a:gd name="T36" fmla="*/ 2147483647 w 5232"/>
              <a:gd name="T37" fmla="*/ 2147483647 h 3040"/>
              <a:gd name="T38" fmla="*/ 2147483647 w 5232"/>
              <a:gd name="T39" fmla="*/ 2147483647 h 3040"/>
              <a:gd name="T40" fmla="*/ 2147483647 w 5232"/>
              <a:gd name="T41" fmla="*/ 2147483647 h 3040"/>
              <a:gd name="T42" fmla="*/ 2147483647 w 5232"/>
              <a:gd name="T43" fmla="*/ 2147483647 h 3040"/>
              <a:gd name="T44" fmla="*/ 2147483647 w 5232"/>
              <a:gd name="T45" fmla="*/ 2147483647 h 3040"/>
              <a:gd name="T46" fmla="*/ 2147483647 w 5232"/>
              <a:gd name="T47" fmla="*/ 2147483647 h 3040"/>
              <a:gd name="T48" fmla="*/ 2147483647 w 5232"/>
              <a:gd name="T49" fmla="*/ 2147483647 h 3040"/>
              <a:gd name="T50" fmla="*/ 2147483647 w 5232"/>
              <a:gd name="T51" fmla="*/ 2147483647 h 3040"/>
              <a:gd name="T52" fmla="*/ 2147483647 w 5232"/>
              <a:gd name="T53" fmla="*/ 2147483647 h 3040"/>
              <a:gd name="T54" fmla="*/ 2147483647 w 5232"/>
              <a:gd name="T55" fmla="*/ 2147483647 h 3040"/>
              <a:gd name="T56" fmla="*/ 2147483647 w 5232"/>
              <a:gd name="T57" fmla="*/ 2147483647 h 3040"/>
              <a:gd name="T58" fmla="*/ 2147483647 w 5232"/>
              <a:gd name="T59" fmla="*/ 2147483647 h 3040"/>
              <a:gd name="T60" fmla="*/ 2147483647 w 5232"/>
              <a:gd name="T61" fmla="*/ 2147483647 h 3040"/>
              <a:gd name="T62" fmla="*/ 2147483647 w 5232"/>
              <a:gd name="T63" fmla="*/ 2147483647 h 3040"/>
              <a:gd name="T64" fmla="*/ 2147483647 w 5232"/>
              <a:gd name="T65" fmla="*/ 2147483647 h 3040"/>
              <a:gd name="T66" fmla="*/ 2147483647 w 5232"/>
              <a:gd name="T67" fmla="*/ 2147483647 h 3040"/>
              <a:gd name="T68" fmla="*/ 2147483647 w 5232"/>
              <a:gd name="T69" fmla="*/ 2147483647 h 3040"/>
              <a:gd name="T70" fmla="*/ 2147483647 w 5232"/>
              <a:gd name="T71" fmla="*/ 2147483647 h 3040"/>
              <a:gd name="T72" fmla="*/ 2147483647 w 5232"/>
              <a:gd name="T73" fmla="*/ 2147483647 h 3040"/>
              <a:gd name="T74" fmla="*/ 2147483647 w 5232"/>
              <a:gd name="T75" fmla="*/ 2147483647 h 3040"/>
              <a:gd name="T76" fmla="*/ 2147483647 w 5232"/>
              <a:gd name="T77" fmla="*/ 2147483647 h 3040"/>
              <a:gd name="T78" fmla="*/ 2147483647 w 5232"/>
              <a:gd name="T79" fmla="*/ 2147483647 h 3040"/>
              <a:gd name="T80" fmla="*/ 2147483647 w 5232"/>
              <a:gd name="T81" fmla="*/ 2147483647 h 3040"/>
              <a:gd name="T82" fmla="*/ 2147483647 w 5232"/>
              <a:gd name="T83" fmla="*/ 2147483647 h 3040"/>
              <a:gd name="T84" fmla="*/ 2147483647 w 5232"/>
              <a:gd name="T85" fmla="*/ 2147483647 h 304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5232"/>
              <a:gd name="T130" fmla="*/ 0 h 3040"/>
              <a:gd name="T131" fmla="*/ 5232 w 5232"/>
              <a:gd name="T132" fmla="*/ 3040 h 3040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5232" h="3040">
                <a:moveTo>
                  <a:pt x="672" y="48"/>
                </a:moveTo>
                <a:cubicBezTo>
                  <a:pt x="608" y="96"/>
                  <a:pt x="536" y="256"/>
                  <a:pt x="480" y="336"/>
                </a:cubicBezTo>
                <a:cubicBezTo>
                  <a:pt x="424" y="416"/>
                  <a:pt x="392" y="448"/>
                  <a:pt x="336" y="528"/>
                </a:cubicBezTo>
                <a:cubicBezTo>
                  <a:pt x="280" y="608"/>
                  <a:pt x="192" y="736"/>
                  <a:pt x="144" y="816"/>
                </a:cubicBezTo>
                <a:cubicBezTo>
                  <a:pt x="96" y="896"/>
                  <a:pt x="64" y="912"/>
                  <a:pt x="48" y="1008"/>
                </a:cubicBezTo>
                <a:cubicBezTo>
                  <a:pt x="32" y="1104"/>
                  <a:pt x="56" y="1288"/>
                  <a:pt x="48" y="1392"/>
                </a:cubicBezTo>
                <a:cubicBezTo>
                  <a:pt x="40" y="1496"/>
                  <a:pt x="0" y="1544"/>
                  <a:pt x="0" y="1632"/>
                </a:cubicBezTo>
                <a:cubicBezTo>
                  <a:pt x="0" y="1720"/>
                  <a:pt x="32" y="1824"/>
                  <a:pt x="48" y="1920"/>
                </a:cubicBezTo>
                <a:cubicBezTo>
                  <a:pt x="64" y="2016"/>
                  <a:pt x="96" y="2120"/>
                  <a:pt x="96" y="2208"/>
                </a:cubicBezTo>
                <a:cubicBezTo>
                  <a:pt x="96" y="2296"/>
                  <a:pt x="56" y="2368"/>
                  <a:pt x="48" y="2448"/>
                </a:cubicBezTo>
                <a:cubicBezTo>
                  <a:pt x="40" y="2528"/>
                  <a:pt x="40" y="2608"/>
                  <a:pt x="48" y="2688"/>
                </a:cubicBezTo>
                <a:cubicBezTo>
                  <a:pt x="56" y="2768"/>
                  <a:pt x="48" y="2872"/>
                  <a:pt x="96" y="2928"/>
                </a:cubicBezTo>
                <a:cubicBezTo>
                  <a:pt x="144" y="2984"/>
                  <a:pt x="232" y="3008"/>
                  <a:pt x="336" y="3024"/>
                </a:cubicBezTo>
                <a:cubicBezTo>
                  <a:pt x="440" y="3040"/>
                  <a:pt x="584" y="3024"/>
                  <a:pt x="720" y="3024"/>
                </a:cubicBezTo>
                <a:cubicBezTo>
                  <a:pt x="856" y="3024"/>
                  <a:pt x="1000" y="3032"/>
                  <a:pt x="1152" y="3024"/>
                </a:cubicBezTo>
                <a:cubicBezTo>
                  <a:pt x="1304" y="3016"/>
                  <a:pt x="1496" y="2976"/>
                  <a:pt x="1632" y="2976"/>
                </a:cubicBezTo>
                <a:cubicBezTo>
                  <a:pt x="1768" y="2976"/>
                  <a:pt x="1848" y="3032"/>
                  <a:pt x="1968" y="3024"/>
                </a:cubicBezTo>
                <a:cubicBezTo>
                  <a:pt x="2088" y="3016"/>
                  <a:pt x="2240" y="2960"/>
                  <a:pt x="2352" y="2928"/>
                </a:cubicBezTo>
                <a:cubicBezTo>
                  <a:pt x="2464" y="2896"/>
                  <a:pt x="2488" y="2840"/>
                  <a:pt x="2640" y="2832"/>
                </a:cubicBezTo>
                <a:cubicBezTo>
                  <a:pt x="2792" y="2824"/>
                  <a:pt x="3048" y="2872"/>
                  <a:pt x="3264" y="2880"/>
                </a:cubicBezTo>
                <a:cubicBezTo>
                  <a:pt x="3480" y="2888"/>
                  <a:pt x="3744" y="2880"/>
                  <a:pt x="3936" y="2880"/>
                </a:cubicBezTo>
                <a:cubicBezTo>
                  <a:pt x="4128" y="2880"/>
                  <a:pt x="4232" y="2888"/>
                  <a:pt x="4416" y="2880"/>
                </a:cubicBezTo>
                <a:cubicBezTo>
                  <a:pt x="4600" y="2872"/>
                  <a:pt x="4912" y="2856"/>
                  <a:pt x="5040" y="2832"/>
                </a:cubicBezTo>
                <a:cubicBezTo>
                  <a:pt x="5168" y="2808"/>
                  <a:pt x="5152" y="2800"/>
                  <a:pt x="5184" y="2736"/>
                </a:cubicBezTo>
                <a:cubicBezTo>
                  <a:pt x="5216" y="2672"/>
                  <a:pt x="5232" y="2560"/>
                  <a:pt x="5232" y="2448"/>
                </a:cubicBezTo>
                <a:cubicBezTo>
                  <a:pt x="5232" y="2336"/>
                  <a:pt x="5200" y="2176"/>
                  <a:pt x="5184" y="2064"/>
                </a:cubicBezTo>
                <a:cubicBezTo>
                  <a:pt x="5168" y="1952"/>
                  <a:pt x="5208" y="1864"/>
                  <a:pt x="5136" y="1776"/>
                </a:cubicBezTo>
                <a:cubicBezTo>
                  <a:pt x="5064" y="1688"/>
                  <a:pt x="4928" y="1584"/>
                  <a:pt x="4752" y="1536"/>
                </a:cubicBezTo>
                <a:cubicBezTo>
                  <a:pt x="4576" y="1488"/>
                  <a:pt x="4264" y="1496"/>
                  <a:pt x="4080" y="1488"/>
                </a:cubicBezTo>
                <a:cubicBezTo>
                  <a:pt x="3896" y="1480"/>
                  <a:pt x="3800" y="1480"/>
                  <a:pt x="3648" y="1488"/>
                </a:cubicBezTo>
                <a:cubicBezTo>
                  <a:pt x="3496" y="1496"/>
                  <a:pt x="3320" y="1528"/>
                  <a:pt x="3168" y="1536"/>
                </a:cubicBezTo>
                <a:cubicBezTo>
                  <a:pt x="3016" y="1544"/>
                  <a:pt x="2888" y="1536"/>
                  <a:pt x="2736" y="1536"/>
                </a:cubicBezTo>
                <a:cubicBezTo>
                  <a:pt x="2584" y="1536"/>
                  <a:pt x="2360" y="1560"/>
                  <a:pt x="2256" y="1536"/>
                </a:cubicBezTo>
                <a:cubicBezTo>
                  <a:pt x="2152" y="1512"/>
                  <a:pt x="2144" y="1440"/>
                  <a:pt x="2112" y="1392"/>
                </a:cubicBezTo>
                <a:cubicBezTo>
                  <a:pt x="2080" y="1344"/>
                  <a:pt x="2088" y="1312"/>
                  <a:pt x="2064" y="1248"/>
                </a:cubicBezTo>
                <a:cubicBezTo>
                  <a:pt x="2040" y="1184"/>
                  <a:pt x="2040" y="1080"/>
                  <a:pt x="1968" y="1008"/>
                </a:cubicBezTo>
                <a:cubicBezTo>
                  <a:pt x="1896" y="936"/>
                  <a:pt x="1760" y="848"/>
                  <a:pt x="1632" y="816"/>
                </a:cubicBezTo>
                <a:cubicBezTo>
                  <a:pt x="1504" y="784"/>
                  <a:pt x="1288" y="848"/>
                  <a:pt x="1200" y="816"/>
                </a:cubicBezTo>
                <a:cubicBezTo>
                  <a:pt x="1112" y="784"/>
                  <a:pt x="1120" y="704"/>
                  <a:pt x="1104" y="624"/>
                </a:cubicBezTo>
                <a:cubicBezTo>
                  <a:pt x="1088" y="544"/>
                  <a:pt x="1112" y="424"/>
                  <a:pt x="1104" y="336"/>
                </a:cubicBezTo>
                <a:cubicBezTo>
                  <a:pt x="1096" y="248"/>
                  <a:pt x="1096" y="144"/>
                  <a:pt x="1056" y="96"/>
                </a:cubicBezTo>
                <a:cubicBezTo>
                  <a:pt x="1016" y="48"/>
                  <a:pt x="928" y="56"/>
                  <a:pt x="864" y="48"/>
                </a:cubicBezTo>
                <a:cubicBezTo>
                  <a:pt x="800" y="40"/>
                  <a:pt x="736" y="0"/>
                  <a:pt x="672" y="48"/>
                </a:cubicBezTo>
                <a:close/>
              </a:path>
            </a:pathLst>
          </a:custGeom>
          <a:noFill/>
          <a:ln w="76200" cap="flat" cmpd="sng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584" name="Text Box 54"/>
          <p:cNvSpPr txBox="1">
            <a:spLocks noChangeArrowheads="1"/>
          </p:cNvSpPr>
          <p:nvPr/>
        </p:nvSpPr>
        <p:spPr bwMode="auto">
          <a:xfrm>
            <a:off x="4648200" y="3581400"/>
            <a:ext cx="1524000" cy="396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Times New Roman"/>
                <a:ea typeface="宋体" charset="-122"/>
              </a:rPr>
              <a:t>127.22.33.44</a:t>
            </a:r>
          </a:p>
        </p:txBody>
      </p:sp>
      <p:sp>
        <p:nvSpPr>
          <p:cNvPr id="65585" name="AutoShape 55"/>
          <p:cNvSpPr>
            <a:spLocks noChangeArrowheads="1"/>
          </p:cNvSpPr>
          <p:nvPr/>
        </p:nvSpPr>
        <p:spPr bwMode="auto">
          <a:xfrm>
            <a:off x="5105400" y="2667000"/>
            <a:ext cx="304800" cy="9144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86" name="Rectangle 56"/>
          <p:cNvSpPr>
            <a:spLocks noChangeArrowheads="1"/>
          </p:cNvSpPr>
          <p:nvPr/>
        </p:nvSpPr>
        <p:spPr bwMode="auto">
          <a:xfrm>
            <a:off x="5410200" y="1066800"/>
            <a:ext cx="2212975" cy="5810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1600" b="1">
                <a:solidFill>
                  <a:schemeClr val="bg1"/>
                </a:solidFill>
                <a:latin typeface="Arial" charset="0"/>
                <a:ea typeface="宋体" charset="-122"/>
              </a:rPr>
              <a:t>135.207.0.0/16</a:t>
            </a:r>
          </a:p>
          <a:p>
            <a:pPr eaLnBrk="0" hangingPunct="0"/>
            <a:r>
              <a:rPr lang="en-US" altLang="zh-CN" sz="1600" b="1">
                <a:solidFill>
                  <a:schemeClr val="bg1"/>
                </a:solidFill>
                <a:latin typeface="Arial" charset="0"/>
                <a:ea typeface="宋体" charset="-122"/>
              </a:rPr>
              <a:t>Next  Hop = 192.0.2.1</a:t>
            </a:r>
          </a:p>
        </p:txBody>
      </p:sp>
      <p:sp>
        <p:nvSpPr>
          <p:cNvPr id="65587" name="AutoShape 57"/>
          <p:cNvSpPr>
            <a:spLocks noChangeArrowheads="1"/>
          </p:cNvSpPr>
          <p:nvPr/>
        </p:nvSpPr>
        <p:spPr bwMode="auto">
          <a:xfrm rot="-10472">
            <a:off x="5486400" y="1676400"/>
            <a:ext cx="1676400" cy="533400"/>
          </a:xfrm>
          <a:prstGeom prst="leftArrow">
            <a:avLst>
              <a:gd name="adj1" fmla="val 50000"/>
              <a:gd name="adj2" fmla="val 78571"/>
            </a:avLst>
          </a:prstGeom>
          <a:solidFill>
            <a:schemeClr val="bg1"/>
          </a:solidFill>
          <a:ln w="76200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88" name="AutoShape 58"/>
          <p:cNvSpPr>
            <a:spLocks noChangeArrowheads="1"/>
          </p:cNvSpPr>
          <p:nvPr/>
        </p:nvSpPr>
        <p:spPr bwMode="auto">
          <a:xfrm rot="-10472">
            <a:off x="1371600" y="1676400"/>
            <a:ext cx="3581400" cy="533400"/>
          </a:xfrm>
          <a:prstGeom prst="leftArrow">
            <a:avLst>
              <a:gd name="adj1" fmla="val 50000"/>
              <a:gd name="adj2" fmla="val 167857"/>
            </a:avLst>
          </a:prstGeom>
          <a:solidFill>
            <a:schemeClr val="bg1"/>
          </a:solidFill>
          <a:ln w="76200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89" name="Rectangle 59"/>
          <p:cNvSpPr>
            <a:spLocks noChangeArrowheads="1"/>
          </p:cNvSpPr>
          <p:nvPr/>
        </p:nvSpPr>
        <p:spPr bwMode="auto">
          <a:xfrm>
            <a:off x="2362200" y="1143000"/>
            <a:ext cx="2551113" cy="5810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1600" b="1">
                <a:solidFill>
                  <a:schemeClr val="bg1"/>
                </a:solidFill>
                <a:latin typeface="Arial" charset="0"/>
                <a:ea typeface="宋体" charset="-122"/>
              </a:rPr>
              <a:t>135.207.0.0/16</a:t>
            </a:r>
          </a:p>
          <a:p>
            <a:pPr eaLnBrk="0" hangingPunct="0"/>
            <a:r>
              <a:rPr lang="en-US" altLang="zh-CN" sz="1600" b="1">
                <a:solidFill>
                  <a:schemeClr val="bg1"/>
                </a:solidFill>
                <a:latin typeface="Arial" charset="0"/>
                <a:ea typeface="宋体" charset="-122"/>
              </a:rPr>
              <a:t>Next  Hop = 127.22.33.44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685800"/>
          </a:xfrm>
        </p:spPr>
        <p:txBody>
          <a:bodyPr lIns="92075" tIns="46038" rIns="92075" bIns="46038"/>
          <a:lstStyle/>
          <a:p>
            <a:r>
              <a:rPr lang="en-US" altLang="zh-CN" smtClean="0">
                <a:ea typeface="宋体" charset="-122"/>
              </a:rPr>
              <a:t>So Many Choices</a:t>
            </a:r>
          </a:p>
        </p:txBody>
      </p:sp>
      <p:sp>
        <p:nvSpPr>
          <p:cNvPr id="66563" name="Rectangle 29"/>
          <p:cNvSpPr>
            <a:spLocks noChangeArrowheads="1"/>
          </p:cNvSpPr>
          <p:nvPr/>
        </p:nvSpPr>
        <p:spPr bwMode="auto">
          <a:xfrm>
            <a:off x="381000" y="5715000"/>
            <a:ext cx="3538538" cy="701675"/>
          </a:xfrm>
          <a:prstGeom prst="rect">
            <a:avLst/>
          </a:prstGeom>
          <a:solidFill>
            <a:srgbClr val="FF66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2000" b="1">
                <a:solidFill>
                  <a:schemeClr val="bg1"/>
                </a:solidFill>
                <a:latin typeface="Arial" charset="0"/>
                <a:ea typeface="宋体" charset="-122"/>
              </a:rPr>
              <a:t>Which route should</a:t>
            </a:r>
          </a:p>
          <a:p>
            <a:pPr eaLnBrk="0" hangingPunct="0"/>
            <a:r>
              <a:rPr lang="en-US" altLang="zh-CN" sz="2000" b="1">
                <a:solidFill>
                  <a:schemeClr val="bg1"/>
                </a:solidFill>
                <a:latin typeface="Arial" charset="0"/>
                <a:ea typeface="宋体" charset="-122"/>
              </a:rPr>
              <a:t>Frank pick to 13.13.0.0./16? </a:t>
            </a:r>
          </a:p>
        </p:txBody>
      </p:sp>
      <p:grpSp>
        <p:nvGrpSpPr>
          <p:cNvPr id="66564" name="Group 30"/>
          <p:cNvGrpSpPr>
            <a:grpSpLocks/>
          </p:cNvGrpSpPr>
          <p:nvPr/>
        </p:nvGrpSpPr>
        <p:grpSpPr bwMode="auto">
          <a:xfrm>
            <a:off x="2667000" y="1676400"/>
            <a:ext cx="5181600" cy="984250"/>
            <a:chOff x="244" y="2596"/>
            <a:chExt cx="4120" cy="1144"/>
          </a:xfrm>
        </p:grpSpPr>
        <p:grpSp>
          <p:nvGrpSpPr>
            <p:cNvPr id="66687" name="Group 31"/>
            <p:cNvGrpSpPr>
              <a:grpSpLocks/>
            </p:cNvGrpSpPr>
            <p:nvPr/>
          </p:nvGrpSpPr>
          <p:grpSpPr bwMode="auto">
            <a:xfrm>
              <a:off x="331" y="2596"/>
              <a:ext cx="4033" cy="1144"/>
              <a:chOff x="331" y="2596"/>
              <a:chExt cx="4033" cy="1144"/>
            </a:xfrm>
          </p:grpSpPr>
          <p:sp>
            <p:nvSpPr>
              <p:cNvPr id="66700" name="Oval 32"/>
              <p:cNvSpPr>
                <a:spLocks noChangeArrowheads="1"/>
              </p:cNvSpPr>
              <p:nvPr/>
            </p:nvSpPr>
            <p:spPr bwMode="auto">
              <a:xfrm>
                <a:off x="675" y="2698"/>
                <a:ext cx="3460" cy="8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701" name="Oval 33"/>
              <p:cNvSpPr>
                <a:spLocks noChangeArrowheads="1"/>
              </p:cNvSpPr>
              <p:nvPr/>
            </p:nvSpPr>
            <p:spPr bwMode="auto">
              <a:xfrm>
                <a:off x="791" y="2698"/>
                <a:ext cx="803" cy="12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702" name="Oval 34"/>
              <p:cNvSpPr>
                <a:spLocks noChangeArrowheads="1"/>
              </p:cNvSpPr>
              <p:nvPr/>
            </p:nvSpPr>
            <p:spPr bwMode="auto">
              <a:xfrm>
                <a:off x="2872" y="2664"/>
                <a:ext cx="1147" cy="22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703" name="Oval 35"/>
              <p:cNvSpPr>
                <a:spLocks noChangeArrowheads="1"/>
              </p:cNvSpPr>
              <p:nvPr/>
            </p:nvSpPr>
            <p:spPr bwMode="auto">
              <a:xfrm>
                <a:off x="1833" y="2596"/>
                <a:ext cx="1377" cy="46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704" name="Oval 36"/>
              <p:cNvSpPr>
                <a:spLocks noChangeArrowheads="1"/>
              </p:cNvSpPr>
              <p:nvPr/>
            </p:nvSpPr>
            <p:spPr bwMode="auto">
              <a:xfrm>
                <a:off x="331" y="2799"/>
                <a:ext cx="2533" cy="26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705" name="Oval 37"/>
              <p:cNvSpPr>
                <a:spLocks noChangeArrowheads="1"/>
              </p:cNvSpPr>
              <p:nvPr/>
            </p:nvSpPr>
            <p:spPr bwMode="auto">
              <a:xfrm>
                <a:off x="1602" y="3206"/>
                <a:ext cx="1376" cy="53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706" name="Oval 38"/>
              <p:cNvSpPr>
                <a:spLocks noChangeArrowheads="1"/>
              </p:cNvSpPr>
              <p:nvPr/>
            </p:nvSpPr>
            <p:spPr bwMode="auto">
              <a:xfrm>
                <a:off x="3332" y="2833"/>
                <a:ext cx="1032" cy="29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707" name="Oval 39"/>
              <p:cNvSpPr>
                <a:spLocks noChangeArrowheads="1"/>
              </p:cNvSpPr>
              <p:nvPr/>
            </p:nvSpPr>
            <p:spPr bwMode="auto">
              <a:xfrm>
                <a:off x="562" y="2969"/>
                <a:ext cx="686" cy="53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708" name="Oval 40"/>
              <p:cNvSpPr>
                <a:spLocks noChangeArrowheads="1"/>
              </p:cNvSpPr>
              <p:nvPr/>
            </p:nvSpPr>
            <p:spPr bwMode="auto">
              <a:xfrm>
                <a:off x="3448" y="3240"/>
                <a:ext cx="687" cy="1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709" name="Oval 41"/>
              <p:cNvSpPr>
                <a:spLocks noChangeArrowheads="1"/>
              </p:cNvSpPr>
              <p:nvPr/>
            </p:nvSpPr>
            <p:spPr bwMode="auto">
              <a:xfrm>
                <a:off x="1140" y="3375"/>
                <a:ext cx="685" cy="1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710" name="Oval 42"/>
              <p:cNvSpPr>
                <a:spLocks noChangeArrowheads="1"/>
              </p:cNvSpPr>
              <p:nvPr/>
            </p:nvSpPr>
            <p:spPr bwMode="auto">
              <a:xfrm>
                <a:off x="2756" y="3375"/>
                <a:ext cx="1032" cy="1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688" name="Group 43"/>
            <p:cNvGrpSpPr>
              <a:grpSpLocks/>
            </p:cNvGrpSpPr>
            <p:nvPr/>
          </p:nvGrpSpPr>
          <p:grpSpPr bwMode="auto">
            <a:xfrm>
              <a:off x="244" y="2596"/>
              <a:ext cx="4033" cy="1144"/>
              <a:chOff x="244" y="2596"/>
              <a:chExt cx="4033" cy="1144"/>
            </a:xfrm>
          </p:grpSpPr>
          <p:sp>
            <p:nvSpPr>
              <p:cNvPr id="66689" name="Oval 44"/>
              <p:cNvSpPr>
                <a:spLocks noChangeArrowheads="1"/>
              </p:cNvSpPr>
              <p:nvPr/>
            </p:nvSpPr>
            <p:spPr bwMode="auto">
              <a:xfrm>
                <a:off x="589" y="2698"/>
                <a:ext cx="3457" cy="87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90" name="Oval 45"/>
              <p:cNvSpPr>
                <a:spLocks noChangeArrowheads="1"/>
              </p:cNvSpPr>
              <p:nvPr/>
            </p:nvSpPr>
            <p:spPr bwMode="auto">
              <a:xfrm>
                <a:off x="704" y="2698"/>
                <a:ext cx="802" cy="12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91" name="Oval 46"/>
              <p:cNvSpPr>
                <a:spLocks noChangeArrowheads="1"/>
              </p:cNvSpPr>
              <p:nvPr/>
            </p:nvSpPr>
            <p:spPr bwMode="auto">
              <a:xfrm>
                <a:off x="2783" y="2664"/>
                <a:ext cx="1150" cy="22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92" name="Oval 47"/>
              <p:cNvSpPr>
                <a:spLocks noChangeArrowheads="1"/>
              </p:cNvSpPr>
              <p:nvPr/>
            </p:nvSpPr>
            <p:spPr bwMode="auto">
              <a:xfrm>
                <a:off x="1744" y="2596"/>
                <a:ext cx="1378" cy="46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93" name="Oval 48"/>
              <p:cNvSpPr>
                <a:spLocks noChangeArrowheads="1"/>
              </p:cNvSpPr>
              <p:nvPr/>
            </p:nvSpPr>
            <p:spPr bwMode="auto">
              <a:xfrm>
                <a:off x="244" y="2799"/>
                <a:ext cx="2531" cy="26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94" name="Oval 49"/>
              <p:cNvSpPr>
                <a:spLocks noChangeArrowheads="1"/>
              </p:cNvSpPr>
              <p:nvPr/>
            </p:nvSpPr>
            <p:spPr bwMode="auto">
              <a:xfrm>
                <a:off x="1514" y="3206"/>
                <a:ext cx="1378" cy="53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95" name="Oval 50"/>
              <p:cNvSpPr>
                <a:spLocks noChangeArrowheads="1"/>
              </p:cNvSpPr>
              <p:nvPr/>
            </p:nvSpPr>
            <p:spPr bwMode="auto">
              <a:xfrm>
                <a:off x="3244" y="2833"/>
                <a:ext cx="1033" cy="2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96" name="Oval 51"/>
              <p:cNvSpPr>
                <a:spLocks noChangeArrowheads="1"/>
              </p:cNvSpPr>
              <p:nvPr/>
            </p:nvSpPr>
            <p:spPr bwMode="auto">
              <a:xfrm>
                <a:off x="473" y="2969"/>
                <a:ext cx="687" cy="53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97" name="Oval 52"/>
              <p:cNvSpPr>
                <a:spLocks noChangeArrowheads="1"/>
              </p:cNvSpPr>
              <p:nvPr/>
            </p:nvSpPr>
            <p:spPr bwMode="auto">
              <a:xfrm>
                <a:off x="3360" y="3240"/>
                <a:ext cx="686" cy="1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98" name="Oval 53"/>
              <p:cNvSpPr>
                <a:spLocks noChangeArrowheads="1"/>
              </p:cNvSpPr>
              <p:nvPr/>
            </p:nvSpPr>
            <p:spPr bwMode="auto">
              <a:xfrm>
                <a:off x="1054" y="3375"/>
                <a:ext cx="682" cy="1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99" name="Oval 54"/>
              <p:cNvSpPr>
                <a:spLocks noChangeArrowheads="1"/>
              </p:cNvSpPr>
              <p:nvPr/>
            </p:nvSpPr>
            <p:spPr bwMode="auto">
              <a:xfrm>
                <a:off x="2670" y="3375"/>
                <a:ext cx="1028" cy="1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6565" name="Group 55"/>
          <p:cNvGrpSpPr>
            <a:grpSpLocks/>
          </p:cNvGrpSpPr>
          <p:nvPr/>
        </p:nvGrpSpPr>
        <p:grpSpPr bwMode="auto">
          <a:xfrm>
            <a:off x="4800600" y="3200400"/>
            <a:ext cx="2590800" cy="984250"/>
            <a:chOff x="244" y="2596"/>
            <a:chExt cx="4120" cy="1144"/>
          </a:xfrm>
        </p:grpSpPr>
        <p:grpSp>
          <p:nvGrpSpPr>
            <p:cNvPr id="66663" name="Group 56"/>
            <p:cNvGrpSpPr>
              <a:grpSpLocks/>
            </p:cNvGrpSpPr>
            <p:nvPr/>
          </p:nvGrpSpPr>
          <p:grpSpPr bwMode="auto">
            <a:xfrm>
              <a:off x="331" y="2596"/>
              <a:ext cx="4033" cy="1144"/>
              <a:chOff x="331" y="2596"/>
              <a:chExt cx="4033" cy="1144"/>
            </a:xfrm>
          </p:grpSpPr>
          <p:sp>
            <p:nvSpPr>
              <p:cNvPr id="66676" name="Oval 57"/>
              <p:cNvSpPr>
                <a:spLocks noChangeArrowheads="1"/>
              </p:cNvSpPr>
              <p:nvPr/>
            </p:nvSpPr>
            <p:spPr bwMode="auto">
              <a:xfrm>
                <a:off x="675" y="2698"/>
                <a:ext cx="3460" cy="8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77" name="Oval 58"/>
              <p:cNvSpPr>
                <a:spLocks noChangeArrowheads="1"/>
              </p:cNvSpPr>
              <p:nvPr/>
            </p:nvSpPr>
            <p:spPr bwMode="auto">
              <a:xfrm>
                <a:off x="791" y="2698"/>
                <a:ext cx="803" cy="12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78" name="Oval 59"/>
              <p:cNvSpPr>
                <a:spLocks noChangeArrowheads="1"/>
              </p:cNvSpPr>
              <p:nvPr/>
            </p:nvSpPr>
            <p:spPr bwMode="auto">
              <a:xfrm>
                <a:off x="2872" y="2664"/>
                <a:ext cx="1147" cy="22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79" name="Oval 60"/>
              <p:cNvSpPr>
                <a:spLocks noChangeArrowheads="1"/>
              </p:cNvSpPr>
              <p:nvPr/>
            </p:nvSpPr>
            <p:spPr bwMode="auto">
              <a:xfrm>
                <a:off x="1833" y="2596"/>
                <a:ext cx="1377" cy="46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80" name="Oval 61"/>
              <p:cNvSpPr>
                <a:spLocks noChangeArrowheads="1"/>
              </p:cNvSpPr>
              <p:nvPr/>
            </p:nvSpPr>
            <p:spPr bwMode="auto">
              <a:xfrm>
                <a:off x="331" y="2799"/>
                <a:ext cx="2533" cy="26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81" name="Oval 62"/>
              <p:cNvSpPr>
                <a:spLocks noChangeArrowheads="1"/>
              </p:cNvSpPr>
              <p:nvPr/>
            </p:nvSpPr>
            <p:spPr bwMode="auto">
              <a:xfrm>
                <a:off x="1602" y="3206"/>
                <a:ext cx="1376" cy="53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82" name="Oval 63"/>
              <p:cNvSpPr>
                <a:spLocks noChangeArrowheads="1"/>
              </p:cNvSpPr>
              <p:nvPr/>
            </p:nvSpPr>
            <p:spPr bwMode="auto">
              <a:xfrm>
                <a:off x="3332" y="2833"/>
                <a:ext cx="1032" cy="29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83" name="Oval 64"/>
              <p:cNvSpPr>
                <a:spLocks noChangeArrowheads="1"/>
              </p:cNvSpPr>
              <p:nvPr/>
            </p:nvSpPr>
            <p:spPr bwMode="auto">
              <a:xfrm>
                <a:off x="562" y="2969"/>
                <a:ext cx="686" cy="53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84" name="Oval 65"/>
              <p:cNvSpPr>
                <a:spLocks noChangeArrowheads="1"/>
              </p:cNvSpPr>
              <p:nvPr/>
            </p:nvSpPr>
            <p:spPr bwMode="auto">
              <a:xfrm>
                <a:off x="3448" y="3240"/>
                <a:ext cx="687" cy="1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85" name="Oval 66"/>
              <p:cNvSpPr>
                <a:spLocks noChangeArrowheads="1"/>
              </p:cNvSpPr>
              <p:nvPr/>
            </p:nvSpPr>
            <p:spPr bwMode="auto">
              <a:xfrm>
                <a:off x="1140" y="3375"/>
                <a:ext cx="685" cy="1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86" name="Oval 67"/>
              <p:cNvSpPr>
                <a:spLocks noChangeArrowheads="1"/>
              </p:cNvSpPr>
              <p:nvPr/>
            </p:nvSpPr>
            <p:spPr bwMode="auto">
              <a:xfrm>
                <a:off x="2756" y="3375"/>
                <a:ext cx="1032" cy="1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664" name="Group 68"/>
            <p:cNvGrpSpPr>
              <a:grpSpLocks/>
            </p:cNvGrpSpPr>
            <p:nvPr/>
          </p:nvGrpSpPr>
          <p:grpSpPr bwMode="auto">
            <a:xfrm>
              <a:off x="244" y="2596"/>
              <a:ext cx="4033" cy="1144"/>
              <a:chOff x="244" y="2596"/>
              <a:chExt cx="4033" cy="1144"/>
            </a:xfrm>
          </p:grpSpPr>
          <p:sp>
            <p:nvSpPr>
              <p:cNvPr id="66665" name="Oval 69"/>
              <p:cNvSpPr>
                <a:spLocks noChangeArrowheads="1"/>
              </p:cNvSpPr>
              <p:nvPr/>
            </p:nvSpPr>
            <p:spPr bwMode="auto">
              <a:xfrm>
                <a:off x="589" y="2698"/>
                <a:ext cx="3457" cy="87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6" name="Oval 70"/>
              <p:cNvSpPr>
                <a:spLocks noChangeArrowheads="1"/>
              </p:cNvSpPr>
              <p:nvPr/>
            </p:nvSpPr>
            <p:spPr bwMode="auto">
              <a:xfrm>
                <a:off x="704" y="2698"/>
                <a:ext cx="802" cy="12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7" name="Oval 71"/>
              <p:cNvSpPr>
                <a:spLocks noChangeArrowheads="1"/>
              </p:cNvSpPr>
              <p:nvPr/>
            </p:nvSpPr>
            <p:spPr bwMode="auto">
              <a:xfrm>
                <a:off x="2783" y="2664"/>
                <a:ext cx="1150" cy="22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8" name="Oval 72"/>
              <p:cNvSpPr>
                <a:spLocks noChangeArrowheads="1"/>
              </p:cNvSpPr>
              <p:nvPr/>
            </p:nvSpPr>
            <p:spPr bwMode="auto">
              <a:xfrm>
                <a:off x="1744" y="2596"/>
                <a:ext cx="1378" cy="46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9" name="Oval 73"/>
              <p:cNvSpPr>
                <a:spLocks noChangeArrowheads="1"/>
              </p:cNvSpPr>
              <p:nvPr/>
            </p:nvSpPr>
            <p:spPr bwMode="auto">
              <a:xfrm>
                <a:off x="244" y="2799"/>
                <a:ext cx="2531" cy="26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70" name="Oval 74"/>
              <p:cNvSpPr>
                <a:spLocks noChangeArrowheads="1"/>
              </p:cNvSpPr>
              <p:nvPr/>
            </p:nvSpPr>
            <p:spPr bwMode="auto">
              <a:xfrm>
                <a:off x="1514" y="3206"/>
                <a:ext cx="1378" cy="53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71" name="Oval 75"/>
              <p:cNvSpPr>
                <a:spLocks noChangeArrowheads="1"/>
              </p:cNvSpPr>
              <p:nvPr/>
            </p:nvSpPr>
            <p:spPr bwMode="auto">
              <a:xfrm>
                <a:off x="3244" y="2833"/>
                <a:ext cx="1033" cy="2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72" name="Oval 76"/>
              <p:cNvSpPr>
                <a:spLocks noChangeArrowheads="1"/>
              </p:cNvSpPr>
              <p:nvPr/>
            </p:nvSpPr>
            <p:spPr bwMode="auto">
              <a:xfrm>
                <a:off x="473" y="2969"/>
                <a:ext cx="687" cy="53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73" name="Oval 77"/>
              <p:cNvSpPr>
                <a:spLocks noChangeArrowheads="1"/>
              </p:cNvSpPr>
              <p:nvPr/>
            </p:nvSpPr>
            <p:spPr bwMode="auto">
              <a:xfrm>
                <a:off x="3360" y="3240"/>
                <a:ext cx="686" cy="1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74" name="Oval 78"/>
              <p:cNvSpPr>
                <a:spLocks noChangeArrowheads="1"/>
              </p:cNvSpPr>
              <p:nvPr/>
            </p:nvSpPr>
            <p:spPr bwMode="auto">
              <a:xfrm>
                <a:off x="1054" y="3375"/>
                <a:ext cx="682" cy="1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75" name="Oval 79"/>
              <p:cNvSpPr>
                <a:spLocks noChangeArrowheads="1"/>
              </p:cNvSpPr>
              <p:nvPr/>
            </p:nvSpPr>
            <p:spPr bwMode="auto">
              <a:xfrm>
                <a:off x="2670" y="3375"/>
                <a:ext cx="1028" cy="1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6566" name="Group 80"/>
          <p:cNvGrpSpPr>
            <a:grpSpLocks/>
          </p:cNvGrpSpPr>
          <p:nvPr/>
        </p:nvGrpSpPr>
        <p:grpSpPr bwMode="auto">
          <a:xfrm>
            <a:off x="5410200" y="5334000"/>
            <a:ext cx="2743200" cy="679450"/>
            <a:chOff x="244" y="2596"/>
            <a:chExt cx="4120" cy="1144"/>
          </a:xfrm>
        </p:grpSpPr>
        <p:grpSp>
          <p:nvGrpSpPr>
            <p:cNvPr id="66639" name="Group 81"/>
            <p:cNvGrpSpPr>
              <a:grpSpLocks/>
            </p:cNvGrpSpPr>
            <p:nvPr/>
          </p:nvGrpSpPr>
          <p:grpSpPr bwMode="auto">
            <a:xfrm>
              <a:off x="331" y="2596"/>
              <a:ext cx="4033" cy="1144"/>
              <a:chOff x="331" y="2596"/>
              <a:chExt cx="4033" cy="1144"/>
            </a:xfrm>
          </p:grpSpPr>
          <p:sp>
            <p:nvSpPr>
              <p:cNvPr id="66652" name="Oval 82"/>
              <p:cNvSpPr>
                <a:spLocks noChangeArrowheads="1"/>
              </p:cNvSpPr>
              <p:nvPr/>
            </p:nvSpPr>
            <p:spPr bwMode="auto">
              <a:xfrm>
                <a:off x="675" y="2698"/>
                <a:ext cx="3460" cy="8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53" name="Oval 83"/>
              <p:cNvSpPr>
                <a:spLocks noChangeArrowheads="1"/>
              </p:cNvSpPr>
              <p:nvPr/>
            </p:nvSpPr>
            <p:spPr bwMode="auto">
              <a:xfrm>
                <a:off x="791" y="2698"/>
                <a:ext cx="803" cy="12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54" name="Oval 84"/>
              <p:cNvSpPr>
                <a:spLocks noChangeArrowheads="1"/>
              </p:cNvSpPr>
              <p:nvPr/>
            </p:nvSpPr>
            <p:spPr bwMode="auto">
              <a:xfrm>
                <a:off x="2872" y="2664"/>
                <a:ext cx="1147" cy="22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55" name="Oval 85"/>
              <p:cNvSpPr>
                <a:spLocks noChangeArrowheads="1"/>
              </p:cNvSpPr>
              <p:nvPr/>
            </p:nvSpPr>
            <p:spPr bwMode="auto">
              <a:xfrm>
                <a:off x="1833" y="2596"/>
                <a:ext cx="1377" cy="46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56" name="Oval 86"/>
              <p:cNvSpPr>
                <a:spLocks noChangeArrowheads="1"/>
              </p:cNvSpPr>
              <p:nvPr/>
            </p:nvSpPr>
            <p:spPr bwMode="auto">
              <a:xfrm>
                <a:off x="331" y="2799"/>
                <a:ext cx="2533" cy="26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57" name="Oval 87"/>
              <p:cNvSpPr>
                <a:spLocks noChangeArrowheads="1"/>
              </p:cNvSpPr>
              <p:nvPr/>
            </p:nvSpPr>
            <p:spPr bwMode="auto">
              <a:xfrm>
                <a:off x="1602" y="3206"/>
                <a:ext cx="1376" cy="53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58" name="Oval 88"/>
              <p:cNvSpPr>
                <a:spLocks noChangeArrowheads="1"/>
              </p:cNvSpPr>
              <p:nvPr/>
            </p:nvSpPr>
            <p:spPr bwMode="auto">
              <a:xfrm>
                <a:off x="3332" y="2833"/>
                <a:ext cx="1032" cy="29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59" name="Oval 89"/>
              <p:cNvSpPr>
                <a:spLocks noChangeArrowheads="1"/>
              </p:cNvSpPr>
              <p:nvPr/>
            </p:nvSpPr>
            <p:spPr bwMode="auto">
              <a:xfrm>
                <a:off x="562" y="2969"/>
                <a:ext cx="686" cy="53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0" name="Oval 90"/>
              <p:cNvSpPr>
                <a:spLocks noChangeArrowheads="1"/>
              </p:cNvSpPr>
              <p:nvPr/>
            </p:nvSpPr>
            <p:spPr bwMode="auto">
              <a:xfrm>
                <a:off x="3448" y="3240"/>
                <a:ext cx="687" cy="1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1" name="Oval 91"/>
              <p:cNvSpPr>
                <a:spLocks noChangeArrowheads="1"/>
              </p:cNvSpPr>
              <p:nvPr/>
            </p:nvSpPr>
            <p:spPr bwMode="auto">
              <a:xfrm>
                <a:off x="1140" y="3375"/>
                <a:ext cx="685" cy="1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2" name="Oval 92"/>
              <p:cNvSpPr>
                <a:spLocks noChangeArrowheads="1"/>
              </p:cNvSpPr>
              <p:nvPr/>
            </p:nvSpPr>
            <p:spPr bwMode="auto">
              <a:xfrm>
                <a:off x="2756" y="3375"/>
                <a:ext cx="1032" cy="1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640" name="Group 93"/>
            <p:cNvGrpSpPr>
              <a:grpSpLocks/>
            </p:cNvGrpSpPr>
            <p:nvPr/>
          </p:nvGrpSpPr>
          <p:grpSpPr bwMode="auto">
            <a:xfrm>
              <a:off x="244" y="2596"/>
              <a:ext cx="4033" cy="1144"/>
              <a:chOff x="244" y="2596"/>
              <a:chExt cx="4033" cy="1144"/>
            </a:xfrm>
          </p:grpSpPr>
          <p:sp>
            <p:nvSpPr>
              <p:cNvPr id="66641" name="Oval 94"/>
              <p:cNvSpPr>
                <a:spLocks noChangeArrowheads="1"/>
              </p:cNvSpPr>
              <p:nvPr/>
            </p:nvSpPr>
            <p:spPr bwMode="auto">
              <a:xfrm>
                <a:off x="589" y="2698"/>
                <a:ext cx="3457" cy="87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42" name="Oval 95"/>
              <p:cNvSpPr>
                <a:spLocks noChangeArrowheads="1"/>
              </p:cNvSpPr>
              <p:nvPr/>
            </p:nvSpPr>
            <p:spPr bwMode="auto">
              <a:xfrm>
                <a:off x="704" y="2698"/>
                <a:ext cx="802" cy="12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43" name="Oval 96"/>
              <p:cNvSpPr>
                <a:spLocks noChangeArrowheads="1"/>
              </p:cNvSpPr>
              <p:nvPr/>
            </p:nvSpPr>
            <p:spPr bwMode="auto">
              <a:xfrm>
                <a:off x="2783" y="2664"/>
                <a:ext cx="1150" cy="22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44" name="Oval 97"/>
              <p:cNvSpPr>
                <a:spLocks noChangeArrowheads="1"/>
              </p:cNvSpPr>
              <p:nvPr/>
            </p:nvSpPr>
            <p:spPr bwMode="auto">
              <a:xfrm>
                <a:off x="1744" y="2596"/>
                <a:ext cx="1378" cy="46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45" name="Oval 98"/>
              <p:cNvSpPr>
                <a:spLocks noChangeArrowheads="1"/>
              </p:cNvSpPr>
              <p:nvPr/>
            </p:nvSpPr>
            <p:spPr bwMode="auto">
              <a:xfrm>
                <a:off x="244" y="2799"/>
                <a:ext cx="2531" cy="26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46" name="Oval 99"/>
              <p:cNvSpPr>
                <a:spLocks noChangeArrowheads="1"/>
              </p:cNvSpPr>
              <p:nvPr/>
            </p:nvSpPr>
            <p:spPr bwMode="auto">
              <a:xfrm>
                <a:off x="1514" y="3206"/>
                <a:ext cx="1378" cy="53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47" name="Oval 100"/>
              <p:cNvSpPr>
                <a:spLocks noChangeArrowheads="1"/>
              </p:cNvSpPr>
              <p:nvPr/>
            </p:nvSpPr>
            <p:spPr bwMode="auto">
              <a:xfrm>
                <a:off x="3244" y="2833"/>
                <a:ext cx="1033" cy="2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48" name="Oval 101"/>
              <p:cNvSpPr>
                <a:spLocks noChangeArrowheads="1"/>
              </p:cNvSpPr>
              <p:nvPr/>
            </p:nvSpPr>
            <p:spPr bwMode="auto">
              <a:xfrm>
                <a:off x="473" y="2969"/>
                <a:ext cx="687" cy="53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49" name="Oval 102"/>
              <p:cNvSpPr>
                <a:spLocks noChangeArrowheads="1"/>
              </p:cNvSpPr>
              <p:nvPr/>
            </p:nvSpPr>
            <p:spPr bwMode="auto">
              <a:xfrm>
                <a:off x="3360" y="3240"/>
                <a:ext cx="686" cy="1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50" name="Oval 103"/>
              <p:cNvSpPr>
                <a:spLocks noChangeArrowheads="1"/>
              </p:cNvSpPr>
              <p:nvPr/>
            </p:nvSpPr>
            <p:spPr bwMode="auto">
              <a:xfrm>
                <a:off x="1054" y="3375"/>
                <a:ext cx="682" cy="1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51" name="Oval 104"/>
              <p:cNvSpPr>
                <a:spLocks noChangeArrowheads="1"/>
              </p:cNvSpPr>
              <p:nvPr/>
            </p:nvSpPr>
            <p:spPr bwMode="auto">
              <a:xfrm>
                <a:off x="2670" y="3375"/>
                <a:ext cx="1028" cy="1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6567" name="Group 105"/>
          <p:cNvGrpSpPr>
            <a:grpSpLocks/>
          </p:cNvGrpSpPr>
          <p:nvPr/>
        </p:nvGrpSpPr>
        <p:grpSpPr bwMode="auto">
          <a:xfrm>
            <a:off x="2514600" y="4800600"/>
            <a:ext cx="2209800" cy="679450"/>
            <a:chOff x="244" y="2596"/>
            <a:chExt cx="4120" cy="1144"/>
          </a:xfrm>
        </p:grpSpPr>
        <p:grpSp>
          <p:nvGrpSpPr>
            <p:cNvPr id="66615" name="Group 106"/>
            <p:cNvGrpSpPr>
              <a:grpSpLocks/>
            </p:cNvGrpSpPr>
            <p:nvPr/>
          </p:nvGrpSpPr>
          <p:grpSpPr bwMode="auto">
            <a:xfrm>
              <a:off x="331" y="2596"/>
              <a:ext cx="4033" cy="1144"/>
              <a:chOff x="331" y="2596"/>
              <a:chExt cx="4033" cy="1144"/>
            </a:xfrm>
          </p:grpSpPr>
          <p:sp>
            <p:nvSpPr>
              <p:cNvPr id="66628" name="Oval 107"/>
              <p:cNvSpPr>
                <a:spLocks noChangeArrowheads="1"/>
              </p:cNvSpPr>
              <p:nvPr/>
            </p:nvSpPr>
            <p:spPr bwMode="auto">
              <a:xfrm>
                <a:off x="675" y="2698"/>
                <a:ext cx="3460" cy="8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29" name="Oval 108"/>
              <p:cNvSpPr>
                <a:spLocks noChangeArrowheads="1"/>
              </p:cNvSpPr>
              <p:nvPr/>
            </p:nvSpPr>
            <p:spPr bwMode="auto">
              <a:xfrm>
                <a:off x="791" y="2698"/>
                <a:ext cx="803" cy="12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30" name="Oval 109"/>
              <p:cNvSpPr>
                <a:spLocks noChangeArrowheads="1"/>
              </p:cNvSpPr>
              <p:nvPr/>
            </p:nvSpPr>
            <p:spPr bwMode="auto">
              <a:xfrm>
                <a:off x="2872" y="2664"/>
                <a:ext cx="1147" cy="22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31" name="Oval 110"/>
              <p:cNvSpPr>
                <a:spLocks noChangeArrowheads="1"/>
              </p:cNvSpPr>
              <p:nvPr/>
            </p:nvSpPr>
            <p:spPr bwMode="auto">
              <a:xfrm>
                <a:off x="1833" y="2596"/>
                <a:ext cx="1377" cy="46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32" name="Oval 111"/>
              <p:cNvSpPr>
                <a:spLocks noChangeArrowheads="1"/>
              </p:cNvSpPr>
              <p:nvPr/>
            </p:nvSpPr>
            <p:spPr bwMode="auto">
              <a:xfrm>
                <a:off x="331" y="2799"/>
                <a:ext cx="2533" cy="26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33" name="Oval 112"/>
              <p:cNvSpPr>
                <a:spLocks noChangeArrowheads="1"/>
              </p:cNvSpPr>
              <p:nvPr/>
            </p:nvSpPr>
            <p:spPr bwMode="auto">
              <a:xfrm>
                <a:off x="1602" y="3206"/>
                <a:ext cx="1376" cy="53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34" name="Oval 113"/>
              <p:cNvSpPr>
                <a:spLocks noChangeArrowheads="1"/>
              </p:cNvSpPr>
              <p:nvPr/>
            </p:nvSpPr>
            <p:spPr bwMode="auto">
              <a:xfrm>
                <a:off x="3332" y="2833"/>
                <a:ext cx="1032" cy="29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35" name="Oval 114"/>
              <p:cNvSpPr>
                <a:spLocks noChangeArrowheads="1"/>
              </p:cNvSpPr>
              <p:nvPr/>
            </p:nvSpPr>
            <p:spPr bwMode="auto">
              <a:xfrm>
                <a:off x="562" y="2969"/>
                <a:ext cx="686" cy="53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36" name="Oval 115"/>
              <p:cNvSpPr>
                <a:spLocks noChangeArrowheads="1"/>
              </p:cNvSpPr>
              <p:nvPr/>
            </p:nvSpPr>
            <p:spPr bwMode="auto">
              <a:xfrm>
                <a:off x="3448" y="3240"/>
                <a:ext cx="687" cy="1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37" name="Oval 116"/>
              <p:cNvSpPr>
                <a:spLocks noChangeArrowheads="1"/>
              </p:cNvSpPr>
              <p:nvPr/>
            </p:nvSpPr>
            <p:spPr bwMode="auto">
              <a:xfrm>
                <a:off x="1140" y="3375"/>
                <a:ext cx="685" cy="1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38" name="Oval 117"/>
              <p:cNvSpPr>
                <a:spLocks noChangeArrowheads="1"/>
              </p:cNvSpPr>
              <p:nvPr/>
            </p:nvSpPr>
            <p:spPr bwMode="auto">
              <a:xfrm>
                <a:off x="2756" y="3375"/>
                <a:ext cx="1032" cy="1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616" name="Group 118"/>
            <p:cNvGrpSpPr>
              <a:grpSpLocks/>
            </p:cNvGrpSpPr>
            <p:nvPr/>
          </p:nvGrpSpPr>
          <p:grpSpPr bwMode="auto">
            <a:xfrm>
              <a:off x="244" y="2596"/>
              <a:ext cx="4033" cy="1144"/>
              <a:chOff x="244" y="2596"/>
              <a:chExt cx="4033" cy="1144"/>
            </a:xfrm>
          </p:grpSpPr>
          <p:sp>
            <p:nvSpPr>
              <p:cNvPr id="66617" name="Oval 119"/>
              <p:cNvSpPr>
                <a:spLocks noChangeArrowheads="1"/>
              </p:cNvSpPr>
              <p:nvPr/>
            </p:nvSpPr>
            <p:spPr bwMode="auto">
              <a:xfrm>
                <a:off x="589" y="2698"/>
                <a:ext cx="3457" cy="87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18" name="Oval 120"/>
              <p:cNvSpPr>
                <a:spLocks noChangeArrowheads="1"/>
              </p:cNvSpPr>
              <p:nvPr/>
            </p:nvSpPr>
            <p:spPr bwMode="auto">
              <a:xfrm>
                <a:off x="704" y="2698"/>
                <a:ext cx="802" cy="12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19" name="Oval 121"/>
              <p:cNvSpPr>
                <a:spLocks noChangeArrowheads="1"/>
              </p:cNvSpPr>
              <p:nvPr/>
            </p:nvSpPr>
            <p:spPr bwMode="auto">
              <a:xfrm>
                <a:off x="2783" y="2664"/>
                <a:ext cx="1150" cy="22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20" name="Oval 122"/>
              <p:cNvSpPr>
                <a:spLocks noChangeArrowheads="1"/>
              </p:cNvSpPr>
              <p:nvPr/>
            </p:nvSpPr>
            <p:spPr bwMode="auto">
              <a:xfrm>
                <a:off x="1744" y="2596"/>
                <a:ext cx="1378" cy="46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21" name="Oval 123"/>
              <p:cNvSpPr>
                <a:spLocks noChangeArrowheads="1"/>
              </p:cNvSpPr>
              <p:nvPr/>
            </p:nvSpPr>
            <p:spPr bwMode="auto">
              <a:xfrm>
                <a:off x="244" y="2799"/>
                <a:ext cx="2531" cy="26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22" name="Oval 124"/>
              <p:cNvSpPr>
                <a:spLocks noChangeArrowheads="1"/>
              </p:cNvSpPr>
              <p:nvPr/>
            </p:nvSpPr>
            <p:spPr bwMode="auto">
              <a:xfrm>
                <a:off x="1514" y="3206"/>
                <a:ext cx="1378" cy="53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23" name="Oval 125"/>
              <p:cNvSpPr>
                <a:spLocks noChangeArrowheads="1"/>
              </p:cNvSpPr>
              <p:nvPr/>
            </p:nvSpPr>
            <p:spPr bwMode="auto">
              <a:xfrm>
                <a:off x="3244" y="2833"/>
                <a:ext cx="1033" cy="2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24" name="Oval 126"/>
              <p:cNvSpPr>
                <a:spLocks noChangeArrowheads="1"/>
              </p:cNvSpPr>
              <p:nvPr/>
            </p:nvSpPr>
            <p:spPr bwMode="auto">
              <a:xfrm>
                <a:off x="473" y="2969"/>
                <a:ext cx="687" cy="53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25" name="Oval 127"/>
              <p:cNvSpPr>
                <a:spLocks noChangeArrowheads="1"/>
              </p:cNvSpPr>
              <p:nvPr/>
            </p:nvSpPr>
            <p:spPr bwMode="auto">
              <a:xfrm>
                <a:off x="3360" y="3240"/>
                <a:ext cx="686" cy="1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26" name="Oval 128"/>
              <p:cNvSpPr>
                <a:spLocks noChangeArrowheads="1"/>
              </p:cNvSpPr>
              <p:nvPr/>
            </p:nvSpPr>
            <p:spPr bwMode="auto">
              <a:xfrm>
                <a:off x="1054" y="3375"/>
                <a:ext cx="682" cy="1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27" name="Oval 129"/>
              <p:cNvSpPr>
                <a:spLocks noChangeArrowheads="1"/>
              </p:cNvSpPr>
              <p:nvPr/>
            </p:nvSpPr>
            <p:spPr bwMode="auto">
              <a:xfrm>
                <a:off x="2670" y="3375"/>
                <a:ext cx="1028" cy="1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6568" name="Text Box 130"/>
          <p:cNvSpPr txBox="1">
            <a:spLocks noChangeArrowheads="1"/>
          </p:cNvSpPr>
          <p:nvPr/>
        </p:nvSpPr>
        <p:spPr bwMode="auto">
          <a:xfrm>
            <a:off x="6553200" y="5486400"/>
            <a:ext cx="692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1">
                <a:latin typeface="Arial" charset="0"/>
                <a:ea typeface="宋体" charset="-122"/>
              </a:rPr>
              <a:t>AS 1</a:t>
            </a:r>
          </a:p>
        </p:txBody>
      </p:sp>
      <p:sp>
        <p:nvSpPr>
          <p:cNvPr id="66569" name="Text Box 131"/>
          <p:cNvSpPr txBox="1">
            <a:spLocks noChangeArrowheads="1"/>
          </p:cNvSpPr>
          <p:nvPr/>
        </p:nvSpPr>
        <p:spPr bwMode="auto">
          <a:xfrm>
            <a:off x="3276600" y="5029200"/>
            <a:ext cx="692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1">
                <a:latin typeface="Arial" charset="0"/>
                <a:ea typeface="宋体" charset="-122"/>
              </a:rPr>
              <a:t>AS 2</a:t>
            </a:r>
          </a:p>
        </p:txBody>
      </p:sp>
      <p:sp>
        <p:nvSpPr>
          <p:cNvPr id="66570" name="Text Box 132"/>
          <p:cNvSpPr txBox="1">
            <a:spLocks noChangeArrowheads="1"/>
          </p:cNvSpPr>
          <p:nvPr/>
        </p:nvSpPr>
        <p:spPr bwMode="auto">
          <a:xfrm>
            <a:off x="4953000" y="1981200"/>
            <a:ext cx="692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1">
                <a:latin typeface="Arial" charset="0"/>
                <a:ea typeface="宋体" charset="-122"/>
              </a:rPr>
              <a:t>AS 4</a:t>
            </a:r>
          </a:p>
        </p:txBody>
      </p:sp>
      <p:sp>
        <p:nvSpPr>
          <p:cNvPr id="66571" name="Text Box 133"/>
          <p:cNvSpPr txBox="1">
            <a:spLocks noChangeArrowheads="1"/>
          </p:cNvSpPr>
          <p:nvPr/>
        </p:nvSpPr>
        <p:spPr bwMode="auto">
          <a:xfrm>
            <a:off x="5715000" y="3429000"/>
            <a:ext cx="692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1">
                <a:latin typeface="Arial" charset="0"/>
                <a:ea typeface="宋体" charset="-122"/>
              </a:rPr>
              <a:t>AS 3</a:t>
            </a:r>
          </a:p>
        </p:txBody>
      </p:sp>
      <p:sp>
        <p:nvSpPr>
          <p:cNvPr id="66572" name="Line 142"/>
          <p:cNvSpPr>
            <a:spLocks noChangeShapeType="1"/>
          </p:cNvSpPr>
          <p:nvPr/>
        </p:nvSpPr>
        <p:spPr bwMode="auto">
          <a:xfrm>
            <a:off x="6324600" y="4191000"/>
            <a:ext cx="76200" cy="11430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3" name="Line 143"/>
          <p:cNvSpPr>
            <a:spLocks noChangeShapeType="1"/>
          </p:cNvSpPr>
          <p:nvPr/>
        </p:nvSpPr>
        <p:spPr bwMode="auto">
          <a:xfrm>
            <a:off x="7315200" y="2438400"/>
            <a:ext cx="609600" cy="31242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4" name="Line 144"/>
          <p:cNvSpPr>
            <a:spLocks noChangeShapeType="1"/>
          </p:cNvSpPr>
          <p:nvPr/>
        </p:nvSpPr>
        <p:spPr bwMode="auto">
          <a:xfrm flipH="1">
            <a:off x="2057400" y="2209800"/>
            <a:ext cx="990600" cy="9144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5" name="Line 146"/>
          <p:cNvSpPr>
            <a:spLocks noChangeShapeType="1"/>
          </p:cNvSpPr>
          <p:nvPr/>
        </p:nvSpPr>
        <p:spPr bwMode="auto">
          <a:xfrm>
            <a:off x="2819400" y="4419600"/>
            <a:ext cx="152400" cy="5334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6" name="Line 147"/>
          <p:cNvSpPr>
            <a:spLocks noChangeShapeType="1"/>
          </p:cNvSpPr>
          <p:nvPr/>
        </p:nvSpPr>
        <p:spPr bwMode="auto">
          <a:xfrm>
            <a:off x="4267200" y="5334000"/>
            <a:ext cx="1219200" cy="2286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7" name="Rectangle 148"/>
          <p:cNvSpPr>
            <a:spLocks noChangeArrowheads="1"/>
          </p:cNvSpPr>
          <p:nvPr/>
        </p:nvSpPr>
        <p:spPr bwMode="auto">
          <a:xfrm>
            <a:off x="6248400" y="5943600"/>
            <a:ext cx="1454150" cy="366713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chemeClr val="bg1"/>
                </a:solidFill>
                <a:latin typeface="Arial" charset="0"/>
                <a:ea typeface="宋体" charset="-122"/>
              </a:rPr>
              <a:t>13.13.0.0/16</a:t>
            </a:r>
          </a:p>
        </p:txBody>
      </p:sp>
      <p:grpSp>
        <p:nvGrpSpPr>
          <p:cNvPr id="66578" name="Group 3"/>
          <p:cNvGrpSpPr>
            <a:grpSpLocks/>
          </p:cNvGrpSpPr>
          <p:nvPr/>
        </p:nvGrpSpPr>
        <p:grpSpPr bwMode="auto">
          <a:xfrm>
            <a:off x="0" y="3124200"/>
            <a:ext cx="3657600" cy="1517650"/>
            <a:chOff x="244" y="2596"/>
            <a:chExt cx="4120" cy="1144"/>
          </a:xfrm>
        </p:grpSpPr>
        <p:grpSp>
          <p:nvGrpSpPr>
            <p:cNvPr id="66591" name="Group 4"/>
            <p:cNvGrpSpPr>
              <a:grpSpLocks/>
            </p:cNvGrpSpPr>
            <p:nvPr/>
          </p:nvGrpSpPr>
          <p:grpSpPr bwMode="auto">
            <a:xfrm>
              <a:off x="331" y="2596"/>
              <a:ext cx="4033" cy="1144"/>
              <a:chOff x="331" y="2596"/>
              <a:chExt cx="4033" cy="1144"/>
            </a:xfrm>
          </p:grpSpPr>
          <p:sp>
            <p:nvSpPr>
              <p:cNvPr id="66604" name="Oval 5"/>
              <p:cNvSpPr>
                <a:spLocks noChangeArrowheads="1"/>
              </p:cNvSpPr>
              <p:nvPr/>
            </p:nvSpPr>
            <p:spPr bwMode="auto">
              <a:xfrm>
                <a:off x="675" y="2698"/>
                <a:ext cx="3460" cy="8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05" name="Oval 6"/>
              <p:cNvSpPr>
                <a:spLocks noChangeArrowheads="1"/>
              </p:cNvSpPr>
              <p:nvPr/>
            </p:nvSpPr>
            <p:spPr bwMode="auto">
              <a:xfrm>
                <a:off x="791" y="2698"/>
                <a:ext cx="803" cy="12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06" name="Oval 7"/>
              <p:cNvSpPr>
                <a:spLocks noChangeArrowheads="1"/>
              </p:cNvSpPr>
              <p:nvPr/>
            </p:nvSpPr>
            <p:spPr bwMode="auto">
              <a:xfrm>
                <a:off x="2872" y="2664"/>
                <a:ext cx="1147" cy="22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07" name="Oval 8"/>
              <p:cNvSpPr>
                <a:spLocks noChangeArrowheads="1"/>
              </p:cNvSpPr>
              <p:nvPr/>
            </p:nvSpPr>
            <p:spPr bwMode="auto">
              <a:xfrm>
                <a:off x="1833" y="2596"/>
                <a:ext cx="1377" cy="46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08" name="Oval 9"/>
              <p:cNvSpPr>
                <a:spLocks noChangeArrowheads="1"/>
              </p:cNvSpPr>
              <p:nvPr/>
            </p:nvSpPr>
            <p:spPr bwMode="auto">
              <a:xfrm>
                <a:off x="331" y="2799"/>
                <a:ext cx="2533" cy="26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09" name="Oval 10"/>
              <p:cNvSpPr>
                <a:spLocks noChangeArrowheads="1"/>
              </p:cNvSpPr>
              <p:nvPr/>
            </p:nvSpPr>
            <p:spPr bwMode="auto">
              <a:xfrm>
                <a:off x="1602" y="3206"/>
                <a:ext cx="1376" cy="53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10" name="Oval 11"/>
              <p:cNvSpPr>
                <a:spLocks noChangeArrowheads="1"/>
              </p:cNvSpPr>
              <p:nvPr/>
            </p:nvSpPr>
            <p:spPr bwMode="auto">
              <a:xfrm>
                <a:off x="3332" y="2833"/>
                <a:ext cx="1032" cy="29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11" name="Oval 12"/>
              <p:cNvSpPr>
                <a:spLocks noChangeArrowheads="1"/>
              </p:cNvSpPr>
              <p:nvPr/>
            </p:nvSpPr>
            <p:spPr bwMode="auto">
              <a:xfrm>
                <a:off x="562" y="2969"/>
                <a:ext cx="686" cy="53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12" name="Oval 13"/>
              <p:cNvSpPr>
                <a:spLocks noChangeArrowheads="1"/>
              </p:cNvSpPr>
              <p:nvPr/>
            </p:nvSpPr>
            <p:spPr bwMode="auto">
              <a:xfrm>
                <a:off x="3448" y="3240"/>
                <a:ext cx="687" cy="1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13" name="Oval 14"/>
              <p:cNvSpPr>
                <a:spLocks noChangeArrowheads="1"/>
              </p:cNvSpPr>
              <p:nvPr/>
            </p:nvSpPr>
            <p:spPr bwMode="auto">
              <a:xfrm>
                <a:off x="1140" y="3375"/>
                <a:ext cx="685" cy="1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14" name="Oval 15"/>
              <p:cNvSpPr>
                <a:spLocks noChangeArrowheads="1"/>
              </p:cNvSpPr>
              <p:nvPr/>
            </p:nvSpPr>
            <p:spPr bwMode="auto">
              <a:xfrm>
                <a:off x="2756" y="3375"/>
                <a:ext cx="1032" cy="1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592" name="Group 16"/>
            <p:cNvGrpSpPr>
              <a:grpSpLocks/>
            </p:cNvGrpSpPr>
            <p:nvPr/>
          </p:nvGrpSpPr>
          <p:grpSpPr bwMode="auto">
            <a:xfrm>
              <a:off x="244" y="2596"/>
              <a:ext cx="4033" cy="1144"/>
              <a:chOff x="244" y="2596"/>
              <a:chExt cx="4033" cy="1144"/>
            </a:xfrm>
          </p:grpSpPr>
          <p:sp>
            <p:nvSpPr>
              <p:cNvPr id="66593" name="Oval 17"/>
              <p:cNvSpPr>
                <a:spLocks noChangeArrowheads="1"/>
              </p:cNvSpPr>
              <p:nvPr/>
            </p:nvSpPr>
            <p:spPr bwMode="auto">
              <a:xfrm>
                <a:off x="589" y="2698"/>
                <a:ext cx="3457" cy="87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94" name="Oval 18"/>
              <p:cNvSpPr>
                <a:spLocks noChangeArrowheads="1"/>
              </p:cNvSpPr>
              <p:nvPr/>
            </p:nvSpPr>
            <p:spPr bwMode="auto">
              <a:xfrm>
                <a:off x="704" y="2698"/>
                <a:ext cx="802" cy="12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95" name="Oval 19"/>
              <p:cNvSpPr>
                <a:spLocks noChangeArrowheads="1"/>
              </p:cNvSpPr>
              <p:nvPr/>
            </p:nvSpPr>
            <p:spPr bwMode="auto">
              <a:xfrm>
                <a:off x="2783" y="2664"/>
                <a:ext cx="1150" cy="22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96" name="Oval 20"/>
              <p:cNvSpPr>
                <a:spLocks noChangeArrowheads="1"/>
              </p:cNvSpPr>
              <p:nvPr/>
            </p:nvSpPr>
            <p:spPr bwMode="auto">
              <a:xfrm>
                <a:off x="1744" y="2596"/>
                <a:ext cx="1378" cy="46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97" name="Oval 21"/>
              <p:cNvSpPr>
                <a:spLocks noChangeArrowheads="1"/>
              </p:cNvSpPr>
              <p:nvPr/>
            </p:nvSpPr>
            <p:spPr bwMode="auto">
              <a:xfrm>
                <a:off x="244" y="2799"/>
                <a:ext cx="2531" cy="26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98" name="Oval 22"/>
              <p:cNvSpPr>
                <a:spLocks noChangeArrowheads="1"/>
              </p:cNvSpPr>
              <p:nvPr/>
            </p:nvSpPr>
            <p:spPr bwMode="auto">
              <a:xfrm>
                <a:off x="1514" y="3206"/>
                <a:ext cx="1378" cy="53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99" name="Oval 23"/>
              <p:cNvSpPr>
                <a:spLocks noChangeArrowheads="1"/>
              </p:cNvSpPr>
              <p:nvPr/>
            </p:nvSpPr>
            <p:spPr bwMode="auto">
              <a:xfrm>
                <a:off x="3244" y="2833"/>
                <a:ext cx="1033" cy="2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00" name="Oval 24"/>
              <p:cNvSpPr>
                <a:spLocks noChangeArrowheads="1"/>
              </p:cNvSpPr>
              <p:nvPr/>
            </p:nvSpPr>
            <p:spPr bwMode="auto">
              <a:xfrm>
                <a:off x="473" y="2969"/>
                <a:ext cx="687" cy="53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01" name="Oval 25"/>
              <p:cNvSpPr>
                <a:spLocks noChangeArrowheads="1"/>
              </p:cNvSpPr>
              <p:nvPr/>
            </p:nvSpPr>
            <p:spPr bwMode="auto">
              <a:xfrm>
                <a:off x="3360" y="3240"/>
                <a:ext cx="686" cy="1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02" name="Oval 26"/>
              <p:cNvSpPr>
                <a:spLocks noChangeArrowheads="1"/>
              </p:cNvSpPr>
              <p:nvPr/>
            </p:nvSpPr>
            <p:spPr bwMode="auto">
              <a:xfrm>
                <a:off x="1054" y="3375"/>
                <a:ext cx="682" cy="1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03" name="Oval 27"/>
              <p:cNvSpPr>
                <a:spLocks noChangeArrowheads="1"/>
              </p:cNvSpPr>
              <p:nvPr/>
            </p:nvSpPr>
            <p:spPr bwMode="auto">
              <a:xfrm>
                <a:off x="2670" y="3375"/>
                <a:ext cx="1028" cy="1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6579" name="Text Box 134"/>
          <p:cNvSpPr txBox="1">
            <a:spLocks noChangeArrowheads="1"/>
          </p:cNvSpPr>
          <p:nvPr/>
        </p:nvSpPr>
        <p:spPr bwMode="auto">
          <a:xfrm>
            <a:off x="762000" y="3429000"/>
            <a:ext cx="2035175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solidFill>
                  <a:schemeClr val="accent2"/>
                </a:solidFill>
                <a:ea typeface="宋体" charset="-122"/>
              </a:rPr>
              <a:t>Frank’s </a:t>
            </a:r>
          </a:p>
          <a:p>
            <a:pPr eaLnBrk="0" hangingPunct="0"/>
            <a:r>
              <a:rPr lang="en-US" altLang="zh-CN" sz="2000" b="1">
                <a:solidFill>
                  <a:schemeClr val="accent2"/>
                </a:solidFill>
                <a:ea typeface="宋体" charset="-122"/>
              </a:rPr>
              <a:t>Internet Barn</a:t>
            </a:r>
          </a:p>
        </p:txBody>
      </p:sp>
      <p:grpSp>
        <p:nvGrpSpPr>
          <p:cNvPr id="66580" name="Group 151"/>
          <p:cNvGrpSpPr>
            <a:grpSpLocks/>
          </p:cNvGrpSpPr>
          <p:nvPr/>
        </p:nvGrpSpPr>
        <p:grpSpPr bwMode="auto">
          <a:xfrm>
            <a:off x="152400" y="990600"/>
            <a:ext cx="2667000" cy="762000"/>
            <a:chOff x="96" y="3744"/>
            <a:chExt cx="1680" cy="480"/>
          </a:xfrm>
        </p:grpSpPr>
        <p:sp>
          <p:nvSpPr>
            <p:cNvPr id="66584" name="Line 152"/>
            <p:cNvSpPr>
              <a:spLocks noChangeShapeType="1"/>
            </p:cNvSpPr>
            <p:nvPr/>
          </p:nvSpPr>
          <p:spPr bwMode="auto">
            <a:xfrm flipH="1">
              <a:off x="720" y="3888"/>
              <a:ext cx="384" cy="0"/>
            </a:xfrm>
            <a:prstGeom prst="line">
              <a:avLst/>
            </a:prstGeom>
            <a:noFill/>
            <a:ln w="57150" cmpd="thickThin">
              <a:solidFill>
                <a:schemeClr val="accent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5" name="Text Box 153"/>
            <p:cNvSpPr txBox="1">
              <a:spLocks noChangeArrowheads="1"/>
            </p:cNvSpPr>
            <p:nvPr/>
          </p:nvSpPr>
          <p:spPr bwMode="auto">
            <a:xfrm>
              <a:off x="288" y="3792"/>
              <a:ext cx="35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charset="-122"/>
                </a:rPr>
                <a:t>peer</a:t>
              </a:r>
            </a:p>
          </p:txBody>
        </p:sp>
        <p:sp>
          <p:nvSpPr>
            <p:cNvPr id="66586" name="Text Box 154"/>
            <p:cNvSpPr txBox="1">
              <a:spLocks noChangeArrowheads="1"/>
            </p:cNvSpPr>
            <p:nvPr/>
          </p:nvSpPr>
          <p:spPr bwMode="auto">
            <a:xfrm>
              <a:off x="1200" y="3792"/>
              <a:ext cx="35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charset="-122"/>
                </a:rPr>
                <a:t>peer</a:t>
              </a:r>
            </a:p>
          </p:txBody>
        </p:sp>
        <p:sp>
          <p:nvSpPr>
            <p:cNvPr id="66587" name="Line 155"/>
            <p:cNvSpPr>
              <a:spLocks noChangeShapeType="1"/>
            </p:cNvSpPr>
            <p:nvPr/>
          </p:nvSpPr>
          <p:spPr bwMode="auto">
            <a:xfrm>
              <a:off x="720" y="4080"/>
              <a:ext cx="432" cy="0"/>
            </a:xfrm>
            <a:prstGeom prst="line">
              <a:avLst/>
            </a:prstGeom>
            <a:noFill/>
            <a:ln w="57150" cmpd="thickThin">
              <a:solidFill>
                <a:srgbClr val="FF33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8" name="Text Box 156"/>
            <p:cNvSpPr txBox="1">
              <a:spLocks noChangeArrowheads="1"/>
            </p:cNvSpPr>
            <p:nvPr/>
          </p:nvSpPr>
          <p:spPr bwMode="auto">
            <a:xfrm>
              <a:off x="1152" y="3984"/>
              <a:ext cx="61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charset="-122"/>
                </a:rPr>
                <a:t>customer</a:t>
              </a:r>
            </a:p>
          </p:txBody>
        </p:sp>
        <p:sp>
          <p:nvSpPr>
            <p:cNvPr id="66589" name="Text Box 157"/>
            <p:cNvSpPr txBox="1">
              <a:spLocks noChangeArrowheads="1"/>
            </p:cNvSpPr>
            <p:nvPr/>
          </p:nvSpPr>
          <p:spPr bwMode="auto">
            <a:xfrm>
              <a:off x="96" y="3984"/>
              <a:ext cx="54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charset="-122"/>
                </a:rPr>
                <a:t>provider</a:t>
              </a:r>
            </a:p>
          </p:txBody>
        </p:sp>
        <p:sp>
          <p:nvSpPr>
            <p:cNvPr id="66590" name="Rectangle 158"/>
            <p:cNvSpPr>
              <a:spLocks noChangeArrowheads="1"/>
            </p:cNvSpPr>
            <p:nvPr/>
          </p:nvSpPr>
          <p:spPr bwMode="auto">
            <a:xfrm>
              <a:off x="96" y="3744"/>
              <a:ext cx="168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581" name="Line 145"/>
          <p:cNvSpPr>
            <a:spLocks noChangeShapeType="1"/>
          </p:cNvSpPr>
          <p:nvPr/>
        </p:nvSpPr>
        <p:spPr bwMode="auto">
          <a:xfrm>
            <a:off x="3505200" y="3657600"/>
            <a:ext cx="1524000" cy="0"/>
          </a:xfrm>
          <a:prstGeom prst="line">
            <a:avLst/>
          </a:prstGeom>
          <a:noFill/>
          <a:ln w="57150" cmpd="thickThin">
            <a:solidFill>
              <a:schemeClr val="accent1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2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6658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762F8CD6-B5BA-4658-9E00-0114C180A454}" type="slidenum">
              <a:rPr lang="en-US" altLang="ko-KR" smtClean="0"/>
              <a:pPr/>
              <a:t>64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685800"/>
          </a:xfrm>
        </p:spPr>
        <p:txBody>
          <a:bodyPr lIns="92075" tIns="46038" rIns="92075" bIns="46038"/>
          <a:lstStyle/>
          <a:p>
            <a:r>
              <a:rPr lang="en-US" altLang="zh-CN" smtClean="0">
                <a:ea typeface="宋体" charset="-122"/>
              </a:rPr>
              <a:t>Back to Frank …</a:t>
            </a:r>
          </a:p>
        </p:txBody>
      </p:sp>
      <p:grpSp>
        <p:nvGrpSpPr>
          <p:cNvPr id="67587" name="Group 1028"/>
          <p:cNvGrpSpPr>
            <a:grpSpLocks/>
          </p:cNvGrpSpPr>
          <p:nvPr/>
        </p:nvGrpSpPr>
        <p:grpSpPr bwMode="auto">
          <a:xfrm>
            <a:off x="2667000" y="1676400"/>
            <a:ext cx="5181600" cy="984250"/>
            <a:chOff x="244" y="2596"/>
            <a:chExt cx="4120" cy="1144"/>
          </a:xfrm>
        </p:grpSpPr>
        <p:grpSp>
          <p:nvGrpSpPr>
            <p:cNvPr id="67718" name="Group 1029"/>
            <p:cNvGrpSpPr>
              <a:grpSpLocks/>
            </p:cNvGrpSpPr>
            <p:nvPr/>
          </p:nvGrpSpPr>
          <p:grpSpPr bwMode="auto">
            <a:xfrm>
              <a:off x="331" y="2596"/>
              <a:ext cx="4033" cy="1144"/>
              <a:chOff x="331" y="2596"/>
              <a:chExt cx="4033" cy="1144"/>
            </a:xfrm>
          </p:grpSpPr>
          <p:sp>
            <p:nvSpPr>
              <p:cNvPr id="67731" name="Oval 1030"/>
              <p:cNvSpPr>
                <a:spLocks noChangeArrowheads="1"/>
              </p:cNvSpPr>
              <p:nvPr/>
            </p:nvSpPr>
            <p:spPr bwMode="auto">
              <a:xfrm>
                <a:off x="675" y="2698"/>
                <a:ext cx="3460" cy="8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732" name="Oval 1031"/>
              <p:cNvSpPr>
                <a:spLocks noChangeArrowheads="1"/>
              </p:cNvSpPr>
              <p:nvPr/>
            </p:nvSpPr>
            <p:spPr bwMode="auto">
              <a:xfrm>
                <a:off x="791" y="2698"/>
                <a:ext cx="803" cy="12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733" name="Oval 1032"/>
              <p:cNvSpPr>
                <a:spLocks noChangeArrowheads="1"/>
              </p:cNvSpPr>
              <p:nvPr/>
            </p:nvSpPr>
            <p:spPr bwMode="auto">
              <a:xfrm>
                <a:off x="2872" y="2664"/>
                <a:ext cx="1147" cy="22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734" name="Oval 1033"/>
              <p:cNvSpPr>
                <a:spLocks noChangeArrowheads="1"/>
              </p:cNvSpPr>
              <p:nvPr/>
            </p:nvSpPr>
            <p:spPr bwMode="auto">
              <a:xfrm>
                <a:off x="1833" y="2596"/>
                <a:ext cx="1377" cy="46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735" name="Oval 1034"/>
              <p:cNvSpPr>
                <a:spLocks noChangeArrowheads="1"/>
              </p:cNvSpPr>
              <p:nvPr/>
            </p:nvSpPr>
            <p:spPr bwMode="auto">
              <a:xfrm>
                <a:off x="331" y="2799"/>
                <a:ext cx="2533" cy="26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736" name="Oval 1035"/>
              <p:cNvSpPr>
                <a:spLocks noChangeArrowheads="1"/>
              </p:cNvSpPr>
              <p:nvPr/>
            </p:nvSpPr>
            <p:spPr bwMode="auto">
              <a:xfrm>
                <a:off x="1602" y="3206"/>
                <a:ext cx="1376" cy="53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737" name="Oval 1036"/>
              <p:cNvSpPr>
                <a:spLocks noChangeArrowheads="1"/>
              </p:cNvSpPr>
              <p:nvPr/>
            </p:nvSpPr>
            <p:spPr bwMode="auto">
              <a:xfrm>
                <a:off x="3332" y="2833"/>
                <a:ext cx="1032" cy="29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738" name="Oval 1037"/>
              <p:cNvSpPr>
                <a:spLocks noChangeArrowheads="1"/>
              </p:cNvSpPr>
              <p:nvPr/>
            </p:nvSpPr>
            <p:spPr bwMode="auto">
              <a:xfrm>
                <a:off x="562" y="2969"/>
                <a:ext cx="686" cy="53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739" name="Oval 1038"/>
              <p:cNvSpPr>
                <a:spLocks noChangeArrowheads="1"/>
              </p:cNvSpPr>
              <p:nvPr/>
            </p:nvSpPr>
            <p:spPr bwMode="auto">
              <a:xfrm>
                <a:off x="3448" y="3240"/>
                <a:ext cx="687" cy="1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740" name="Oval 1039"/>
              <p:cNvSpPr>
                <a:spLocks noChangeArrowheads="1"/>
              </p:cNvSpPr>
              <p:nvPr/>
            </p:nvSpPr>
            <p:spPr bwMode="auto">
              <a:xfrm>
                <a:off x="1140" y="3375"/>
                <a:ext cx="685" cy="1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741" name="Oval 1040"/>
              <p:cNvSpPr>
                <a:spLocks noChangeArrowheads="1"/>
              </p:cNvSpPr>
              <p:nvPr/>
            </p:nvSpPr>
            <p:spPr bwMode="auto">
              <a:xfrm>
                <a:off x="2756" y="3375"/>
                <a:ext cx="1032" cy="1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719" name="Group 1041"/>
            <p:cNvGrpSpPr>
              <a:grpSpLocks/>
            </p:cNvGrpSpPr>
            <p:nvPr/>
          </p:nvGrpSpPr>
          <p:grpSpPr bwMode="auto">
            <a:xfrm>
              <a:off x="244" y="2596"/>
              <a:ext cx="4033" cy="1144"/>
              <a:chOff x="244" y="2596"/>
              <a:chExt cx="4033" cy="1144"/>
            </a:xfrm>
          </p:grpSpPr>
          <p:sp>
            <p:nvSpPr>
              <p:cNvPr id="67720" name="Oval 1042"/>
              <p:cNvSpPr>
                <a:spLocks noChangeArrowheads="1"/>
              </p:cNvSpPr>
              <p:nvPr/>
            </p:nvSpPr>
            <p:spPr bwMode="auto">
              <a:xfrm>
                <a:off x="589" y="2698"/>
                <a:ext cx="3457" cy="87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721" name="Oval 1043"/>
              <p:cNvSpPr>
                <a:spLocks noChangeArrowheads="1"/>
              </p:cNvSpPr>
              <p:nvPr/>
            </p:nvSpPr>
            <p:spPr bwMode="auto">
              <a:xfrm>
                <a:off x="704" y="2698"/>
                <a:ext cx="802" cy="12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722" name="Oval 1044"/>
              <p:cNvSpPr>
                <a:spLocks noChangeArrowheads="1"/>
              </p:cNvSpPr>
              <p:nvPr/>
            </p:nvSpPr>
            <p:spPr bwMode="auto">
              <a:xfrm>
                <a:off x="2783" y="2664"/>
                <a:ext cx="1150" cy="22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723" name="Oval 1045"/>
              <p:cNvSpPr>
                <a:spLocks noChangeArrowheads="1"/>
              </p:cNvSpPr>
              <p:nvPr/>
            </p:nvSpPr>
            <p:spPr bwMode="auto">
              <a:xfrm>
                <a:off x="1744" y="2596"/>
                <a:ext cx="1378" cy="46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724" name="Oval 1046"/>
              <p:cNvSpPr>
                <a:spLocks noChangeArrowheads="1"/>
              </p:cNvSpPr>
              <p:nvPr/>
            </p:nvSpPr>
            <p:spPr bwMode="auto">
              <a:xfrm>
                <a:off x="244" y="2799"/>
                <a:ext cx="2531" cy="26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725" name="Oval 1047"/>
              <p:cNvSpPr>
                <a:spLocks noChangeArrowheads="1"/>
              </p:cNvSpPr>
              <p:nvPr/>
            </p:nvSpPr>
            <p:spPr bwMode="auto">
              <a:xfrm>
                <a:off x="1514" y="3206"/>
                <a:ext cx="1378" cy="53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726" name="Oval 1048"/>
              <p:cNvSpPr>
                <a:spLocks noChangeArrowheads="1"/>
              </p:cNvSpPr>
              <p:nvPr/>
            </p:nvSpPr>
            <p:spPr bwMode="auto">
              <a:xfrm>
                <a:off x="3244" y="2833"/>
                <a:ext cx="1033" cy="2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727" name="Oval 1049"/>
              <p:cNvSpPr>
                <a:spLocks noChangeArrowheads="1"/>
              </p:cNvSpPr>
              <p:nvPr/>
            </p:nvSpPr>
            <p:spPr bwMode="auto">
              <a:xfrm>
                <a:off x="473" y="2969"/>
                <a:ext cx="687" cy="53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728" name="Oval 1050"/>
              <p:cNvSpPr>
                <a:spLocks noChangeArrowheads="1"/>
              </p:cNvSpPr>
              <p:nvPr/>
            </p:nvSpPr>
            <p:spPr bwMode="auto">
              <a:xfrm>
                <a:off x="3360" y="3240"/>
                <a:ext cx="686" cy="1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729" name="Oval 1051"/>
              <p:cNvSpPr>
                <a:spLocks noChangeArrowheads="1"/>
              </p:cNvSpPr>
              <p:nvPr/>
            </p:nvSpPr>
            <p:spPr bwMode="auto">
              <a:xfrm>
                <a:off x="1054" y="3375"/>
                <a:ext cx="682" cy="1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730" name="Oval 1052"/>
              <p:cNvSpPr>
                <a:spLocks noChangeArrowheads="1"/>
              </p:cNvSpPr>
              <p:nvPr/>
            </p:nvSpPr>
            <p:spPr bwMode="auto">
              <a:xfrm>
                <a:off x="2670" y="3375"/>
                <a:ext cx="1028" cy="1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7588" name="Group 1053"/>
          <p:cNvGrpSpPr>
            <a:grpSpLocks/>
          </p:cNvGrpSpPr>
          <p:nvPr/>
        </p:nvGrpSpPr>
        <p:grpSpPr bwMode="auto">
          <a:xfrm>
            <a:off x="4800600" y="3200400"/>
            <a:ext cx="2590800" cy="984250"/>
            <a:chOff x="244" y="2596"/>
            <a:chExt cx="4120" cy="1144"/>
          </a:xfrm>
        </p:grpSpPr>
        <p:grpSp>
          <p:nvGrpSpPr>
            <p:cNvPr id="67694" name="Group 1054"/>
            <p:cNvGrpSpPr>
              <a:grpSpLocks/>
            </p:cNvGrpSpPr>
            <p:nvPr/>
          </p:nvGrpSpPr>
          <p:grpSpPr bwMode="auto">
            <a:xfrm>
              <a:off x="331" y="2596"/>
              <a:ext cx="4033" cy="1144"/>
              <a:chOff x="331" y="2596"/>
              <a:chExt cx="4033" cy="1144"/>
            </a:xfrm>
          </p:grpSpPr>
          <p:sp>
            <p:nvSpPr>
              <p:cNvPr id="67707" name="Oval 1055"/>
              <p:cNvSpPr>
                <a:spLocks noChangeArrowheads="1"/>
              </p:cNvSpPr>
              <p:nvPr/>
            </p:nvSpPr>
            <p:spPr bwMode="auto">
              <a:xfrm>
                <a:off x="675" y="2698"/>
                <a:ext cx="3460" cy="8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708" name="Oval 1056"/>
              <p:cNvSpPr>
                <a:spLocks noChangeArrowheads="1"/>
              </p:cNvSpPr>
              <p:nvPr/>
            </p:nvSpPr>
            <p:spPr bwMode="auto">
              <a:xfrm>
                <a:off x="791" y="2698"/>
                <a:ext cx="803" cy="12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709" name="Oval 1057"/>
              <p:cNvSpPr>
                <a:spLocks noChangeArrowheads="1"/>
              </p:cNvSpPr>
              <p:nvPr/>
            </p:nvSpPr>
            <p:spPr bwMode="auto">
              <a:xfrm>
                <a:off x="2872" y="2664"/>
                <a:ext cx="1147" cy="22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710" name="Oval 1058"/>
              <p:cNvSpPr>
                <a:spLocks noChangeArrowheads="1"/>
              </p:cNvSpPr>
              <p:nvPr/>
            </p:nvSpPr>
            <p:spPr bwMode="auto">
              <a:xfrm>
                <a:off x="1833" y="2596"/>
                <a:ext cx="1377" cy="46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711" name="Oval 1059"/>
              <p:cNvSpPr>
                <a:spLocks noChangeArrowheads="1"/>
              </p:cNvSpPr>
              <p:nvPr/>
            </p:nvSpPr>
            <p:spPr bwMode="auto">
              <a:xfrm>
                <a:off x="331" y="2799"/>
                <a:ext cx="2533" cy="26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712" name="Oval 1060"/>
              <p:cNvSpPr>
                <a:spLocks noChangeArrowheads="1"/>
              </p:cNvSpPr>
              <p:nvPr/>
            </p:nvSpPr>
            <p:spPr bwMode="auto">
              <a:xfrm>
                <a:off x="1602" y="3206"/>
                <a:ext cx="1376" cy="53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713" name="Oval 1061"/>
              <p:cNvSpPr>
                <a:spLocks noChangeArrowheads="1"/>
              </p:cNvSpPr>
              <p:nvPr/>
            </p:nvSpPr>
            <p:spPr bwMode="auto">
              <a:xfrm>
                <a:off x="3332" y="2833"/>
                <a:ext cx="1032" cy="29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714" name="Oval 1062"/>
              <p:cNvSpPr>
                <a:spLocks noChangeArrowheads="1"/>
              </p:cNvSpPr>
              <p:nvPr/>
            </p:nvSpPr>
            <p:spPr bwMode="auto">
              <a:xfrm>
                <a:off x="562" y="2969"/>
                <a:ext cx="686" cy="53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715" name="Oval 1063"/>
              <p:cNvSpPr>
                <a:spLocks noChangeArrowheads="1"/>
              </p:cNvSpPr>
              <p:nvPr/>
            </p:nvSpPr>
            <p:spPr bwMode="auto">
              <a:xfrm>
                <a:off x="3448" y="3240"/>
                <a:ext cx="687" cy="1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716" name="Oval 1064"/>
              <p:cNvSpPr>
                <a:spLocks noChangeArrowheads="1"/>
              </p:cNvSpPr>
              <p:nvPr/>
            </p:nvSpPr>
            <p:spPr bwMode="auto">
              <a:xfrm>
                <a:off x="1140" y="3375"/>
                <a:ext cx="685" cy="1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717" name="Oval 1065"/>
              <p:cNvSpPr>
                <a:spLocks noChangeArrowheads="1"/>
              </p:cNvSpPr>
              <p:nvPr/>
            </p:nvSpPr>
            <p:spPr bwMode="auto">
              <a:xfrm>
                <a:off x="2756" y="3375"/>
                <a:ext cx="1032" cy="1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695" name="Group 1066"/>
            <p:cNvGrpSpPr>
              <a:grpSpLocks/>
            </p:cNvGrpSpPr>
            <p:nvPr/>
          </p:nvGrpSpPr>
          <p:grpSpPr bwMode="auto">
            <a:xfrm>
              <a:off x="244" y="2596"/>
              <a:ext cx="4033" cy="1144"/>
              <a:chOff x="244" y="2596"/>
              <a:chExt cx="4033" cy="1144"/>
            </a:xfrm>
          </p:grpSpPr>
          <p:sp>
            <p:nvSpPr>
              <p:cNvPr id="67696" name="Oval 1067"/>
              <p:cNvSpPr>
                <a:spLocks noChangeArrowheads="1"/>
              </p:cNvSpPr>
              <p:nvPr/>
            </p:nvSpPr>
            <p:spPr bwMode="auto">
              <a:xfrm>
                <a:off x="589" y="2698"/>
                <a:ext cx="3457" cy="87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97" name="Oval 1068"/>
              <p:cNvSpPr>
                <a:spLocks noChangeArrowheads="1"/>
              </p:cNvSpPr>
              <p:nvPr/>
            </p:nvSpPr>
            <p:spPr bwMode="auto">
              <a:xfrm>
                <a:off x="704" y="2698"/>
                <a:ext cx="802" cy="12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98" name="Oval 1069"/>
              <p:cNvSpPr>
                <a:spLocks noChangeArrowheads="1"/>
              </p:cNvSpPr>
              <p:nvPr/>
            </p:nvSpPr>
            <p:spPr bwMode="auto">
              <a:xfrm>
                <a:off x="2783" y="2664"/>
                <a:ext cx="1150" cy="22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99" name="Oval 1070"/>
              <p:cNvSpPr>
                <a:spLocks noChangeArrowheads="1"/>
              </p:cNvSpPr>
              <p:nvPr/>
            </p:nvSpPr>
            <p:spPr bwMode="auto">
              <a:xfrm>
                <a:off x="1744" y="2596"/>
                <a:ext cx="1378" cy="46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700" name="Oval 1071"/>
              <p:cNvSpPr>
                <a:spLocks noChangeArrowheads="1"/>
              </p:cNvSpPr>
              <p:nvPr/>
            </p:nvSpPr>
            <p:spPr bwMode="auto">
              <a:xfrm>
                <a:off x="244" y="2799"/>
                <a:ext cx="2531" cy="26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701" name="Oval 1072"/>
              <p:cNvSpPr>
                <a:spLocks noChangeArrowheads="1"/>
              </p:cNvSpPr>
              <p:nvPr/>
            </p:nvSpPr>
            <p:spPr bwMode="auto">
              <a:xfrm>
                <a:off x="1514" y="3206"/>
                <a:ext cx="1378" cy="53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702" name="Oval 1073"/>
              <p:cNvSpPr>
                <a:spLocks noChangeArrowheads="1"/>
              </p:cNvSpPr>
              <p:nvPr/>
            </p:nvSpPr>
            <p:spPr bwMode="auto">
              <a:xfrm>
                <a:off x="3244" y="2833"/>
                <a:ext cx="1033" cy="2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703" name="Oval 1074"/>
              <p:cNvSpPr>
                <a:spLocks noChangeArrowheads="1"/>
              </p:cNvSpPr>
              <p:nvPr/>
            </p:nvSpPr>
            <p:spPr bwMode="auto">
              <a:xfrm>
                <a:off x="473" y="2969"/>
                <a:ext cx="687" cy="53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704" name="Oval 1075"/>
              <p:cNvSpPr>
                <a:spLocks noChangeArrowheads="1"/>
              </p:cNvSpPr>
              <p:nvPr/>
            </p:nvSpPr>
            <p:spPr bwMode="auto">
              <a:xfrm>
                <a:off x="3360" y="3240"/>
                <a:ext cx="686" cy="1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705" name="Oval 1076"/>
              <p:cNvSpPr>
                <a:spLocks noChangeArrowheads="1"/>
              </p:cNvSpPr>
              <p:nvPr/>
            </p:nvSpPr>
            <p:spPr bwMode="auto">
              <a:xfrm>
                <a:off x="1054" y="3375"/>
                <a:ext cx="682" cy="1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706" name="Oval 1077"/>
              <p:cNvSpPr>
                <a:spLocks noChangeArrowheads="1"/>
              </p:cNvSpPr>
              <p:nvPr/>
            </p:nvSpPr>
            <p:spPr bwMode="auto">
              <a:xfrm>
                <a:off x="2670" y="3375"/>
                <a:ext cx="1028" cy="1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7589" name="Group 1078"/>
          <p:cNvGrpSpPr>
            <a:grpSpLocks/>
          </p:cNvGrpSpPr>
          <p:nvPr/>
        </p:nvGrpSpPr>
        <p:grpSpPr bwMode="auto">
          <a:xfrm>
            <a:off x="5410200" y="5334000"/>
            <a:ext cx="2743200" cy="679450"/>
            <a:chOff x="244" y="2596"/>
            <a:chExt cx="4120" cy="1144"/>
          </a:xfrm>
        </p:grpSpPr>
        <p:grpSp>
          <p:nvGrpSpPr>
            <p:cNvPr id="67670" name="Group 1079"/>
            <p:cNvGrpSpPr>
              <a:grpSpLocks/>
            </p:cNvGrpSpPr>
            <p:nvPr/>
          </p:nvGrpSpPr>
          <p:grpSpPr bwMode="auto">
            <a:xfrm>
              <a:off x="331" y="2596"/>
              <a:ext cx="4033" cy="1144"/>
              <a:chOff x="331" y="2596"/>
              <a:chExt cx="4033" cy="1144"/>
            </a:xfrm>
          </p:grpSpPr>
          <p:sp>
            <p:nvSpPr>
              <p:cNvPr id="67683" name="Oval 1080"/>
              <p:cNvSpPr>
                <a:spLocks noChangeArrowheads="1"/>
              </p:cNvSpPr>
              <p:nvPr/>
            </p:nvSpPr>
            <p:spPr bwMode="auto">
              <a:xfrm>
                <a:off x="675" y="2698"/>
                <a:ext cx="3460" cy="8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84" name="Oval 1081"/>
              <p:cNvSpPr>
                <a:spLocks noChangeArrowheads="1"/>
              </p:cNvSpPr>
              <p:nvPr/>
            </p:nvSpPr>
            <p:spPr bwMode="auto">
              <a:xfrm>
                <a:off x="791" y="2698"/>
                <a:ext cx="803" cy="12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85" name="Oval 1082"/>
              <p:cNvSpPr>
                <a:spLocks noChangeArrowheads="1"/>
              </p:cNvSpPr>
              <p:nvPr/>
            </p:nvSpPr>
            <p:spPr bwMode="auto">
              <a:xfrm>
                <a:off x="2872" y="2664"/>
                <a:ext cx="1147" cy="22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86" name="Oval 1083"/>
              <p:cNvSpPr>
                <a:spLocks noChangeArrowheads="1"/>
              </p:cNvSpPr>
              <p:nvPr/>
            </p:nvSpPr>
            <p:spPr bwMode="auto">
              <a:xfrm>
                <a:off x="1833" y="2596"/>
                <a:ext cx="1377" cy="46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87" name="Oval 1084"/>
              <p:cNvSpPr>
                <a:spLocks noChangeArrowheads="1"/>
              </p:cNvSpPr>
              <p:nvPr/>
            </p:nvSpPr>
            <p:spPr bwMode="auto">
              <a:xfrm>
                <a:off x="331" y="2799"/>
                <a:ext cx="2533" cy="26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88" name="Oval 1085"/>
              <p:cNvSpPr>
                <a:spLocks noChangeArrowheads="1"/>
              </p:cNvSpPr>
              <p:nvPr/>
            </p:nvSpPr>
            <p:spPr bwMode="auto">
              <a:xfrm>
                <a:off x="1602" y="3206"/>
                <a:ext cx="1376" cy="53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89" name="Oval 1086"/>
              <p:cNvSpPr>
                <a:spLocks noChangeArrowheads="1"/>
              </p:cNvSpPr>
              <p:nvPr/>
            </p:nvSpPr>
            <p:spPr bwMode="auto">
              <a:xfrm>
                <a:off x="3332" y="2833"/>
                <a:ext cx="1032" cy="29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90" name="Oval 1087"/>
              <p:cNvSpPr>
                <a:spLocks noChangeArrowheads="1"/>
              </p:cNvSpPr>
              <p:nvPr/>
            </p:nvSpPr>
            <p:spPr bwMode="auto">
              <a:xfrm>
                <a:off x="562" y="2969"/>
                <a:ext cx="686" cy="53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91" name="Oval 1088"/>
              <p:cNvSpPr>
                <a:spLocks noChangeArrowheads="1"/>
              </p:cNvSpPr>
              <p:nvPr/>
            </p:nvSpPr>
            <p:spPr bwMode="auto">
              <a:xfrm>
                <a:off x="3448" y="3240"/>
                <a:ext cx="687" cy="1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92" name="Oval 1089"/>
              <p:cNvSpPr>
                <a:spLocks noChangeArrowheads="1"/>
              </p:cNvSpPr>
              <p:nvPr/>
            </p:nvSpPr>
            <p:spPr bwMode="auto">
              <a:xfrm>
                <a:off x="1140" y="3375"/>
                <a:ext cx="685" cy="1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93" name="Oval 1090"/>
              <p:cNvSpPr>
                <a:spLocks noChangeArrowheads="1"/>
              </p:cNvSpPr>
              <p:nvPr/>
            </p:nvSpPr>
            <p:spPr bwMode="auto">
              <a:xfrm>
                <a:off x="2756" y="3375"/>
                <a:ext cx="1032" cy="1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671" name="Group 1091"/>
            <p:cNvGrpSpPr>
              <a:grpSpLocks/>
            </p:cNvGrpSpPr>
            <p:nvPr/>
          </p:nvGrpSpPr>
          <p:grpSpPr bwMode="auto">
            <a:xfrm>
              <a:off x="244" y="2596"/>
              <a:ext cx="4033" cy="1144"/>
              <a:chOff x="244" y="2596"/>
              <a:chExt cx="4033" cy="1144"/>
            </a:xfrm>
          </p:grpSpPr>
          <p:sp>
            <p:nvSpPr>
              <p:cNvPr id="67672" name="Oval 1092"/>
              <p:cNvSpPr>
                <a:spLocks noChangeArrowheads="1"/>
              </p:cNvSpPr>
              <p:nvPr/>
            </p:nvSpPr>
            <p:spPr bwMode="auto">
              <a:xfrm>
                <a:off x="589" y="2698"/>
                <a:ext cx="3457" cy="87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73" name="Oval 1093"/>
              <p:cNvSpPr>
                <a:spLocks noChangeArrowheads="1"/>
              </p:cNvSpPr>
              <p:nvPr/>
            </p:nvSpPr>
            <p:spPr bwMode="auto">
              <a:xfrm>
                <a:off x="704" y="2698"/>
                <a:ext cx="802" cy="12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74" name="Oval 1094"/>
              <p:cNvSpPr>
                <a:spLocks noChangeArrowheads="1"/>
              </p:cNvSpPr>
              <p:nvPr/>
            </p:nvSpPr>
            <p:spPr bwMode="auto">
              <a:xfrm>
                <a:off x="2783" y="2664"/>
                <a:ext cx="1150" cy="22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75" name="Oval 1095"/>
              <p:cNvSpPr>
                <a:spLocks noChangeArrowheads="1"/>
              </p:cNvSpPr>
              <p:nvPr/>
            </p:nvSpPr>
            <p:spPr bwMode="auto">
              <a:xfrm>
                <a:off x="1744" y="2596"/>
                <a:ext cx="1378" cy="46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76" name="Oval 1096"/>
              <p:cNvSpPr>
                <a:spLocks noChangeArrowheads="1"/>
              </p:cNvSpPr>
              <p:nvPr/>
            </p:nvSpPr>
            <p:spPr bwMode="auto">
              <a:xfrm>
                <a:off x="244" y="2799"/>
                <a:ext cx="2531" cy="26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77" name="Oval 1097"/>
              <p:cNvSpPr>
                <a:spLocks noChangeArrowheads="1"/>
              </p:cNvSpPr>
              <p:nvPr/>
            </p:nvSpPr>
            <p:spPr bwMode="auto">
              <a:xfrm>
                <a:off x="1514" y="3206"/>
                <a:ext cx="1378" cy="53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78" name="Oval 1098"/>
              <p:cNvSpPr>
                <a:spLocks noChangeArrowheads="1"/>
              </p:cNvSpPr>
              <p:nvPr/>
            </p:nvSpPr>
            <p:spPr bwMode="auto">
              <a:xfrm>
                <a:off x="3244" y="2833"/>
                <a:ext cx="1033" cy="2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79" name="Oval 1099"/>
              <p:cNvSpPr>
                <a:spLocks noChangeArrowheads="1"/>
              </p:cNvSpPr>
              <p:nvPr/>
            </p:nvSpPr>
            <p:spPr bwMode="auto">
              <a:xfrm>
                <a:off x="473" y="2969"/>
                <a:ext cx="687" cy="53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80" name="Oval 1100"/>
              <p:cNvSpPr>
                <a:spLocks noChangeArrowheads="1"/>
              </p:cNvSpPr>
              <p:nvPr/>
            </p:nvSpPr>
            <p:spPr bwMode="auto">
              <a:xfrm>
                <a:off x="3360" y="3240"/>
                <a:ext cx="686" cy="1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81" name="Oval 1101"/>
              <p:cNvSpPr>
                <a:spLocks noChangeArrowheads="1"/>
              </p:cNvSpPr>
              <p:nvPr/>
            </p:nvSpPr>
            <p:spPr bwMode="auto">
              <a:xfrm>
                <a:off x="1054" y="3375"/>
                <a:ext cx="682" cy="1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82" name="Oval 1102"/>
              <p:cNvSpPr>
                <a:spLocks noChangeArrowheads="1"/>
              </p:cNvSpPr>
              <p:nvPr/>
            </p:nvSpPr>
            <p:spPr bwMode="auto">
              <a:xfrm>
                <a:off x="2670" y="3375"/>
                <a:ext cx="1028" cy="1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7590" name="Group 1103"/>
          <p:cNvGrpSpPr>
            <a:grpSpLocks/>
          </p:cNvGrpSpPr>
          <p:nvPr/>
        </p:nvGrpSpPr>
        <p:grpSpPr bwMode="auto">
          <a:xfrm>
            <a:off x="2286000" y="5029200"/>
            <a:ext cx="2209800" cy="679450"/>
            <a:chOff x="244" y="2596"/>
            <a:chExt cx="4120" cy="1144"/>
          </a:xfrm>
        </p:grpSpPr>
        <p:grpSp>
          <p:nvGrpSpPr>
            <p:cNvPr id="67646" name="Group 1104"/>
            <p:cNvGrpSpPr>
              <a:grpSpLocks/>
            </p:cNvGrpSpPr>
            <p:nvPr/>
          </p:nvGrpSpPr>
          <p:grpSpPr bwMode="auto">
            <a:xfrm>
              <a:off x="331" y="2596"/>
              <a:ext cx="4033" cy="1144"/>
              <a:chOff x="331" y="2596"/>
              <a:chExt cx="4033" cy="1144"/>
            </a:xfrm>
          </p:grpSpPr>
          <p:sp>
            <p:nvSpPr>
              <p:cNvPr id="67659" name="Oval 1105"/>
              <p:cNvSpPr>
                <a:spLocks noChangeArrowheads="1"/>
              </p:cNvSpPr>
              <p:nvPr/>
            </p:nvSpPr>
            <p:spPr bwMode="auto">
              <a:xfrm>
                <a:off x="675" y="2698"/>
                <a:ext cx="3460" cy="8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60" name="Oval 1106"/>
              <p:cNvSpPr>
                <a:spLocks noChangeArrowheads="1"/>
              </p:cNvSpPr>
              <p:nvPr/>
            </p:nvSpPr>
            <p:spPr bwMode="auto">
              <a:xfrm>
                <a:off x="791" y="2698"/>
                <a:ext cx="803" cy="12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61" name="Oval 1107"/>
              <p:cNvSpPr>
                <a:spLocks noChangeArrowheads="1"/>
              </p:cNvSpPr>
              <p:nvPr/>
            </p:nvSpPr>
            <p:spPr bwMode="auto">
              <a:xfrm>
                <a:off x="2872" y="2664"/>
                <a:ext cx="1147" cy="22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62" name="Oval 1108"/>
              <p:cNvSpPr>
                <a:spLocks noChangeArrowheads="1"/>
              </p:cNvSpPr>
              <p:nvPr/>
            </p:nvSpPr>
            <p:spPr bwMode="auto">
              <a:xfrm>
                <a:off x="1833" y="2596"/>
                <a:ext cx="1377" cy="46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63" name="Oval 1109"/>
              <p:cNvSpPr>
                <a:spLocks noChangeArrowheads="1"/>
              </p:cNvSpPr>
              <p:nvPr/>
            </p:nvSpPr>
            <p:spPr bwMode="auto">
              <a:xfrm>
                <a:off x="331" y="2799"/>
                <a:ext cx="2533" cy="26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64" name="Oval 1110"/>
              <p:cNvSpPr>
                <a:spLocks noChangeArrowheads="1"/>
              </p:cNvSpPr>
              <p:nvPr/>
            </p:nvSpPr>
            <p:spPr bwMode="auto">
              <a:xfrm>
                <a:off x="1602" y="3206"/>
                <a:ext cx="1376" cy="53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65" name="Oval 1111"/>
              <p:cNvSpPr>
                <a:spLocks noChangeArrowheads="1"/>
              </p:cNvSpPr>
              <p:nvPr/>
            </p:nvSpPr>
            <p:spPr bwMode="auto">
              <a:xfrm>
                <a:off x="3332" y="2833"/>
                <a:ext cx="1032" cy="29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66" name="Oval 1112"/>
              <p:cNvSpPr>
                <a:spLocks noChangeArrowheads="1"/>
              </p:cNvSpPr>
              <p:nvPr/>
            </p:nvSpPr>
            <p:spPr bwMode="auto">
              <a:xfrm>
                <a:off x="562" y="2969"/>
                <a:ext cx="686" cy="53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67" name="Oval 1113"/>
              <p:cNvSpPr>
                <a:spLocks noChangeArrowheads="1"/>
              </p:cNvSpPr>
              <p:nvPr/>
            </p:nvSpPr>
            <p:spPr bwMode="auto">
              <a:xfrm>
                <a:off x="3448" y="3240"/>
                <a:ext cx="687" cy="1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68" name="Oval 1114"/>
              <p:cNvSpPr>
                <a:spLocks noChangeArrowheads="1"/>
              </p:cNvSpPr>
              <p:nvPr/>
            </p:nvSpPr>
            <p:spPr bwMode="auto">
              <a:xfrm>
                <a:off x="1140" y="3375"/>
                <a:ext cx="685" cy="1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69" name="Oval 1115"/>
              <p:cNvSpPr>
                <a:spLocks noChangeArrowheads="1"/>
              </p:cNvSpPr>
              <p:nvPr/>
            </p:nvSpPr>
            <p:spPr bwMode="auto">
              <a:xfrm>
                <a:off x="2756" y="3375"/>
                <a:ext cx="1032" cy="1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647" name="Group 1116"/>
            <p:cNvGrpSpPr>
              <a:grpSpLocks/>
            </p:cNvGrpSpPr>
            <p:nvPr/>
          </p:nvGrpSpPr>
          <p:grpSpPr bwMode="auto">
            <a:xfrm>
              <a:off x="244" y="2596"/>
              <a:ext cx="4033" cy="1144"/>
              <a:chOff x="244" y="2596"/>
              <a:chExt cx="4033" cy="1144"/>
            </a:xfrm>
          </p:grpSpPr>
          <p:sp>
            <p:nvSpPr>
              <p:cNvPr id="67648" name="Oval 1117"/>
              <p:cNvSpPr>
                <a:spLocks noChangeArrowheads="1"/>
              </p:cNvSpPr>
              <p:nvPr/>
            </p:nvSpPr>
            <p:spPr bwMode="auto">
              <a:xfrm>
                <a:off x="589" y="2698"/>
                <a:ext cx="3457" cy="87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49" name="Oval 1118"/>
              <p:cNvSpPr>
                <a:spLocks noChangeArrowheads="1"/>
              </p:cNvSpPr>
              <p:nvPr/>
            </p:nvSpPr>
            <p:spPr bwMode="auto">
              <a:xfrm>
                <a:off x="704" y="2698"/>
                <a:ext cx="802" cy="12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50" name="Oval 1119"/>
              <p:cNvSpPr>
                <a:spLocks noChangeArrowheads="1"/>
              </p:cNvSpPr>
              <p:nvPr/>
            </p:nvSpPr>
            <p:spPr bwMode="auto">
              <a:xfrm>
                <a:off x="2783" y="2664"/>
                <a:ext cx="1150" cy="22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51" name="Oval 1120"/>
              <p:cNvSpPr>
                <a:spLocks noChangeArrowheads="1"/>
              </p:cNvSpPr>
              <p:nvPr/>
            </p:nvSpPr>
            <p:spPr bwMode="auto">
              <a:xfrm>
                <a:off x="1744" y="2596"/>
                <a:ext cx="1378" cy="46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52" name="Oval 1121"/>
              <p:cNvSpPr>
                <a:spLocks noChangeArrowheads="1"/>
              </p:cNvSpPr>
              <p:nvPr/>
            </p:nvSpPr>
            <p:spPr bwMode="auto">
              <a:xfrm>
                <a:off x="244" y="2799"/>
                <a:ext cx="2531" cy="26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53" name="Oval 1122"/>
              <p:cNvSpPr>
                <a:spLocks noChangeArrowheads="1"/>
              </p:cNvSpPr>
              <p:nvPr/>
            </p:nvSpPr>
            <p:spPr bwMode="auto">
              <a:xfrm>
                <a:off x="1514" y="3206"/>
                <a:ext cx="1378" cy="53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54" name="Oval 1123"/>
              <p:cNvSpPr>
                <a:spLocks noChangeArrowheads="1"/>
              </p:cNvSpPr>
              <p:nvPr/>
            </p:nvSpPr>
            <p:spPr bwMode="auto">
              <a:xfrm>
                <a:off x="3244" y="2833"/>
                <a:ext cx="1033" cy="2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55" name="Oval 1124"/>
              <p:cNvSpPr>
                <a:spLocks noChangeArrowheads="1"/>
              </p:cNvSpPr>
              <p:nvPr/>
            </p:nvSpPr>
            <p:spPr bwMode="auto">
              <a:xfrm>
                <a:off x="473" y="2969"/>
                <a:ext cx="687" cy="53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56" name="Oval 1125"/>
              <p:cNvSpPr>
                <a:spLocks noChangeArrowheads="1"/>
              </p:cNvSpPr>
              <p:nvPr/>
            </p:nvSpPr>
            <p:spPr bwMode="auto">
              <a:xfrm>
                <a:off x="3360" y="3240"/>
                <a:ext cx="686" cy="1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57" name="Oval 1126"/>
              <p:cNvSpPr>
                <a:spLocks noChangeArrowheads="1"/>
              </p:cNvSpPr>
              <p:nvPr/>
            </p:nvSpPr>
            <p:spPr bwMode="auto">
              <a:xfrm>
                <a:off x="1054" y="3375"/>
                <a:ext cx="682" cy="1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58" name="Oval 1127"/>
              <p:cNvSpPr>
                <a:spLocks noChangeArrowheads="1"/>
              </p:cNvSpPr>
              <p:nvPr/>
            </p:nvSpPr>
            <p:spPr bwMode="auto">
              <a:xfrm>
                <a:off x="2670" y="3375"/>
                <a:ext cx="1028" cy="1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7591" name="Text Box 1128"/>
          <p:cNvSpPr txBox="1">
            <a:spLocks noChangeArrowheads="1"/>
          </p:cNvSpPr>
          <p:nvPr/>
        </p:nvSpPr>
        <p:spPr bwMode="auto">
          <a:xfrm>
            <a:off x="6553200" y="5486400"/>
            <a:ext cx="692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1">
                <a:latin typeface="Arial" charset="0"/>
                <a:ea typeface="宋体" charset="-122"/>
              </a:rPr>
              <a:t>AS 1</a:t>
            </a:r>
          </a:p>
        </p:txBody>
      </p:sp>
      <p:sp>
        <p:nvSpPr>
          <p:cNvPr id="67592" name="Text Box 1129"/>
          <p:cNvSpPr txBox="1">
            <a:spLocks noChangeArrowheads="1"/>
          </p:cNvSpPr>
          <p:nvPr/>
        </p:nvSpPr>
        <p:spPr bwMode="auto">
          <a:xfrm>
            <a:off x="2971800" y="5334000"/>
            <a:ext cx="692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1">
                <a:latin typeface="Arial" charset="0"/>
                <a:ea typeface="宋体" charset="-122"/>
              </a:rPr>
              <a:t>AS 2</a:t>
            </a:r>
          </a:p>
        </p:txBody>
      </p:sp>
      <p:sp>
        <p:nvSpPr>
          <p:cNvPr id="67593" name="Text Box 1130"/>
          <p:cNvSpPr txBox="1">
            <a:spLocks noChangeArrowheads="1"/>
          </p:cNvSpPr>
          <p:nvPr/>
        </p:nvSpPr>
        <p:spPr bwMode="auto">
          <a:xfrm>
            <a:off x="4953000" y="1981200"/>
            <a:ext cx="692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1">
                <a:latin typeface="Arial" charset="0"/>
                <a:ea typeface="宋体" charset="-122"/>
              </a:rPr>
              <a:t>AS 4</a:t>
            </a:r>
          </a:p>
        </p:txBody>
      </p:sp>
      <p:sp>
        <p:nvSpPr>
          <p:cNvPr id="67594" name="Text Box 1131"/>
          <p:cNvSpPr txBox="1">
            <a:spLocks noChangeArrowheads="1"/>
          </p:cNvSpPr>
          <p:nvPr/>
        </p:nvSpPr>
        <p:spPr bwMode="auto">
          <a:xfrm>
            <a:off x="5715000" y="3429000"/>
            <a:ext cx="692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1">
                <a:latin typeface="Arial" charset="0"/>
                <a:ea typeface="宋体" charset="-122"/>
              </a:rPr>
              <a:t>AS 3</a:t>
            </a:r>
          </a:p>
        </p:txBody>
      </p:sp>
      <p:sp>
        <p:nvSpPr>
          <p:cNvPr id="67595" name="Line 1132"/>
          <p:cNvSpPr>
            <a:spLocks noChangeShapeType="1"/>
          </p:cNvSpPr>
          <p:nvPr/>
        </p:nvSpPr>
        <p:spPr bwMode="auto">
          <a:xfrm>
            <a:off x="6324600" y="4191000"/>
            <a:ext cx="76200" cy="11430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6" name="Line 1133"/>
          <p:cNvSpPr>
            <a:spLocks noChangeShapeType="1"/>
          </p:cNvSpPr>
          <p:nvPr/>
        </p:nvSpPr>
        <p:spPr bwMode="auto">
          <a:xfrm>
            <a:off x="7315200" y="2438400"/>
            <a:ext cx="609600" cy="31242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7" name="Line 1134"/>
          <p:cNvSpPr>
            <a:spLocks noChangeShapeType="1"/>
          </p:cNvSpPr>
          <p:nvPr/>
        </p:nvSpPr>
        <p:spPr bwMode="auto">
          <a:xfrm flipH="1">
            <a:off x="2133600" y="2209800"/>
            <a:ext cx="990600" cy="9144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8" name="Line 1136"/>
          <p:cNvSpPr>
            <a:spLocks noChangeShapeType="1"/>
          </p:cNvSpPr>
          <p:nvPr/>
        </p:nvSpPr>
        <p:spPr bwMode="auto">
          <a:xfrm>
            <a:off x="4343400" y="5334000"/>
            <a:ext cx="1219200" cy="2286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9" name="Rectangle 1137"/>
          <p:cNvSpPr>
            <a:spLocks noChangeArrowheads="1"/>
          </p:cNvSpPr>
          <p:nvPr/>
        </p:nvSpPr>
        <p:spPr bwMode="auto">
          <a:xfrm>
            <a:off x="6248400" y="5943600"/>
            <a:ext cx="1454150" cy="366713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chemeClr val="bg1"/>
                </a:solidFill>
                <a:latin typeface="Arial" charset="0"/>
                <a:ea typeface="宋体" charset="-122"/>
              </a:rPr>
              <a:t>13.13.0.0/16</a:t>
            </a:r>
          </a:p>
        </p:txBody>
      </p:sp>
      <p:grpSp>
        <p:nvGrpSpPr>
          <p:cNvPr id="67600" name="Group 1138"/>
          <p:cNvGrpSpPr>
            <a:grpSpLocks/>
          </p:cNvGrpSpPr>
          <p:nvPr/>
        </p:nvGrpSpPr>
        <p:grpSpPr bwMode="auto">
          <a:xfrm>
            <a:off x="0" y="3124200"/>
            <a:ext cx="3657600" cy="1517650"/>
            <a:chOff x="244" y="2596"/>
            <a:chExt cx="4120" cy="1144"/>
          </a:xfrm>
        </p:grpSpPr>
        <p:grpSp>
          <p:nvGrpSpPr>
            <p:cNvPr id="67622" name="Group 1139"/>
            <p:cNvGrpSpPr>
              <a:grpSpLocks/>
            </p:cNvGrpSpPr>
            <p:nvPr/>
          </p:nvGrpSpPr>
          <p:grpSpPr bwMode="auto">
            <a:xfrm>
              <a:off x="331" y="2596"/>
              <a:ext cx="4033" cy="1144"/>
              <a:chOff x="331" y="2596"/>
              <a:chExt cx="4033" cy="1144"/>
            </a:xfrm>
          </p:grpSpPr>
          <p:sp>
            <p:nvSpPr>
              <p:cNvPr id="67635" name="Oval 1140"/>
              <p:cNvSpPr>
                <a:spLocks noChangeArrowheads="1"/>
              </p:cNvSpPr>
              <p:nvPr/>
            </p:nvSpPr>
            <p:spPr bwMode="auto">
              <a:xfrm>
                <a:off x="675" y="2698"/>
                <a:ext cx="3460" cy="8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36" name="Oval 1141"/>
              <p:cNvSpPr>
                <a:spLocks noChangeArrowheads="1"/>
              </p:cNvSpPr>
              <p:nvPr/>
            </p:nvSpPr>
            <p:spPr bwMode="auto">
              <a:xfrm>
                <a:off x="791" y="2698"/>
                <a:ext cx="803" cy="12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37" name="Oval 1142"/>
              <p:cNvSpPr>
                <a:spLocks noChangeArrowheads="1"/>
              </p:cNvSpPr>
              <p:nvPr/>
            </p:nvSpPr>
            <p:spPr bwMode="auto">
              <a:xfrm>
                <a:off x="2872" y="2664"/>
                <a:ext cx="1147" cy="22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38" name="Oval 1143"/>
              <p:cNvSpPr>
                <a:spLocks noChangeArrowheads="1"/>
              </p:cNvSpPr>
              <p:nvPr/>
            </p:nvSpPr>
            <p:spPr bwMode="auto">
              <a:xfrm>
                <a:off x="1833" y="2596"/>
                <a:ext cx="1377" cy="46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39" name="Oval 1144"/>
              <p:cNvSpPr>
                <a:spLocks noChangeArrowheads="1"/>
              </p:cNvSpPr>
              <p:nvPr/>
            </p:nvSpPr>
            <p:spPr bwMode="auto">
              <a:xfrm>
                <a:off x="331" y="2799"/>
                <a:ext cx="2533" cy="26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40" name="Oval 1145"/>
              <p:cNvSpPr>
                <a:spLocks noChangeArrowheads="1"/>
              </p:cNvSpPr>
              <p:nvPr/>
            </p:nvSpPr>
            <p:spPr bwMode="auto">
              <a:xfrm>
                <a:off x="1602" y="3206"/>
                <a:ext cx="1376" cy="53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41" name="Oval 1146"/>
              <p:cNvSpPr>
                <a:spLocks noChangeArrowheads="1"/>
              </p:cNvSpPr>
              <p:nvPr/>
            </p:nvSpPr>
            <p:spPr bwMode="auto">
              <a:xfrm>
                <a:off x="3332" y="2833"/>
                <a:ext cx="1032" cy="29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42" name="Oval 1147"/>
              <p:cNvSpPr>
                <a:spLocks noChangeArrowheads="1"/>
              </p:cNvSpPr>
              <p:nvPr/>
            </p:nvSpPr>
            <p:spPr bwMode="auto">
              <a:xfrm>
                <a:off x="562" y="2969"/>
                <a:ext cx="686" cy="53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43" name="Oval 1148"/>
              <p:cNvSpPr>
                <a:spLocks noChangeArrowheads="1"/>
              </p:cNvSpPr>
              <p:nvPr/>
            </p:nvSpPr>
            <p:spPr bwMode="auto">
              <a:xfrm>
                <a:off x="3448" y="3240"/>
                <a:ext cx="687" cy="1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44" name="Oval 1149"/>
              <p:cNvSpPr>
                <a:spLocks noChangeArrowheads="1"/>
              </p:cNvSpPr>
              <p:nvPr/>
            </p:nvSpPr>
            <p:spPr bwMode="auto">
              <a:xfrm>
                <a:off x="1140" y="3375"/>
                <a:ext cx="685" cy="1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45" name="Oval 1150"/>
              <p:cNvSpPr>
                <a:spLocks noChangeArrowheads="1"/>
              </p:cNvSpPr>
              <p:nvPr/>
            </p:nvSpPr>
            <p:spPr bwMode="auto">
              <a:xfrm>
                <a:off x="2756" y="3375"/>
                <a:ext cx="1032" cy="1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623" name="Group 1151"/>
            <p:cNvGrpSpPr>
              <a:grpSpLocks/>
            </p:cNvGrpSpPr>
            <p:nvPr/>
          </p:nvGrpSpPr>
          <p:grpSpPr bwMode="auto">
            <a:xfrm>
              <a:off x="244" y="2596"/>
              <a:ext cx="4033" cy="1144"/>
              <a:chOff x="244" y="2596"/>
              <a:chExt cx="4033" cy="1144"/>
            </a:xfrm>
          </p:grpSpPr>
          <p:sp>
            <p:nvSpPr>
              <p:cNvPr id="67624" name="Oval 1152"/>
              <p:cNvSpPr>
                <a:spLocks noChangeArrowheads="1"/>
              </p:cNvSpPr>
              <p:nvPr/>
            </p:nvSpPr>
            <p:spPr bwMode="auto">
              <a:xfrm>
                <a:off x="589" y="2698"/>
                <a:ext cx="3457" cy="87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25" name="Oval 1153"/>
              <p:cNvSpPr>
                <a:spLocks noChangeArrowheads="1"/>
              </p:cNvSpPr>
              <p:nvPr/>
            </p:nvSpPr>
            <p:spPr bwMode="auto">
              <a:xfrm>
                <a:off x="704" y="2698"/>
                <a:ext cx="802" cy="12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26" name="Oval 1154"/>
              <p:cNvSpPr>
                <a:spLocks noChangeArrowheads="1"/>
              </p:cNvSpPr>
              <p:nvPr/>
            </p:nvSpPr>
            <p:spPr bwMode="auto">
              <a:xfrm>
                <a:off x="2783" y="2664"/>
                <a:ext cx="1150" cy="22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27" name="Oval 1155"/>
              <p:cNvSpPr>
                <a:spLocks noChangeArrowheads="1"/>
              </p:cNvSpPr>
              <p:nvPr/>
            </p:nvSpPr>
            <p:spPr bwMode="auto">
              <a:xfrm>
                <a:off x="1744" y="2596"/>
                <a:ext cx="1378" cy="46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28" name="Oval 1156"/>
              <p:cNvSpPr>
                <a:spLocks noChangeArrowheads="1"/>
              </p:cNvSpPr>
              <p:nvPr/>
            </p:nvSpPr>
            <p:spPr bwMode="auto">
              <a:xfrm>
                <a:off x="244" y="2799"/>
                <a:ext cx="2531" cy="26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29" name="Oval 1157"/>
              <p:cNvSpPr>
                <a:spLocks noChangeArrowheads="1"/>
              </p:cNvSpPr>
              <p:nvPr/>
            </p:nvSpPr>
            <p:spPr bwMode="auto">
              <a:xfrm>
                <a:off x="1514" y="3206"/>
                <a:ext cx="1378" cy="53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30" name="Oval 1158"/>
              <p:cNvSpPr>
                <a:spLocks noChangeArrowheads="1"/>
              </p:cNvSpPr>
              <p:nvPr/>
            </p:nvSpPr>
            <p:spPr bwMode="auto">
              <a:xfrm>
                <a:off x="3244" y="2833"/>
                <a:ext cx="1033" cy="2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31" name="Oval 1159"/>
              <p:cNvSpPr>
                <a:spLocks noChangeArrowheads="1"/>
              </p:cNvSpPr>
              <p:nvPr/>
            </p:nvSpPr>
            <p:spPr bwMode="auto">
              <a:xfrm>
                <a:off x="473" y="2969"/>
                <a:ext cx="687" cy="53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32" name="Oval 1160"/>
              <p:cNvSpPr>
                <a:spLocks noChangeArrowheads="1"/>
              </p:cNvSpPr>
              <p:nvPr/>
            </p:nvSpPr>
            <p:spPr bwMode="auto">
              <a:xfrm>
                <a:off x="3360" y="3240"/>
                <a:ext cx="686" cy="1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33" name="Oval 1161"/>
              <p:cNvSpPr>
                <a:spLocks noChangeArrowheads="1"/>
              </p:cNvSpPr>
              <p:nvPr/>
            </p:nvSpPr>
            <p:spPr bwMode="auto">
              <a:xfrm>
                <a:off x="1054" y="3375"/>
                <a:ext cx="682" cy="1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34" name="Oval 1162"/>
              <p:cNvSpPr>
                <a:spLocks noChangeArrowheads="1"/>
              </p:cNvSpPr>
              <p:nvPr/>
            </p:nvSpPr>
            <p:spPr bwMode="auto">
              <a:xfrm>
                <a:off x="2670" y="3375"/>
                <a:ext cx="1028" cy="1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7601" name="Group 1164"/>
          <p:cNvGrpSpPr>
            <a:grpSpLocks/>
          </p:cNvGrpSpPr>
          <p:nvPr/>
        </p:nvGrpSpPr>
        <p:grpSpPr bwMode="auto">
          <a:xfrm>
            <a:off x="152400" y="990600"/>
            <a:ext cx="2667000" cy="762000"/>
            <a:chOff x="96" y="3744"/>
            <a:chExt cx="1680" cy="480"/>
          </a:xfrm>
        </p:grpSpPr>
        <p:sp>
          <p:nvSpPr>
            <p:cNvPr id="67615" name="Line 1165"/>
            <p:cNvSpPr>
              <a:spLocks noChangeShapeType="1"/>
            </p:cNvSpPr>
            <p:nvPr/>
          </p:nvSpPr>
          <p:spPr bwMode="auto">
            <a:xfrm flipH="1">
              <a:off x="720" y="3888"/>
              <a:ext cx="384" cy="0"/>
            </a:xfrm>
            <a:prstGeom prst="line">
              <a:avLst/>
            </a:prstGeom>
            <a:noFill/>
            <a:ln w="57150" cmpd="thickThin">
              <a:solidFill>
                <a:schemeClr val="accent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6" name="Text Box 1166"/>
            <p:cNvSpPr txBox="1">
              <a:spLocks noChangeArrowheads="1"/>
            </p:cNvSpPr>
            <p:nvPr/>
          </p:nvSpPr>
          <p:spPr bwMode="auto">
            <a:xfrm>
              <a:off x="288" y="3792"/>
              <a:ext cx="35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charset="-122"/>
                </a:rPr>
                <a:t>peer</a:t>
              </a:r>
            </a:p>
          </p:txBody>
        </p:sp>
        <p:sp>
          <p:nvSpPr>
            <p:cNvPr id="67617" name="Text Box 1167"/>
            <p:cNvSpPr txBox="1">
              <a:spLocks noChangeArrowheads="1"/>
            </p:cNvSpPr>
            <p:nvPr/>
          </p:nvSpPr>
          <p:spPr bwMode="auto">
            <a:xfrm>
              <a:off x="1200" y="3792"/>
              <a:ext cx="35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charset="-122"/>
                </a:rPr>
                <a:t>peer</a:t>
              </a:r>
            </a:p>
          </p:txBody>
        </p:sp>
        <p:sp>
          <p:nvSpPr>
            <p:cNvPr id="67618" name="Line 1168"/>
            <p:cNvSpPr>
              <a:spLocks noChangeShapeType="1"/>
            </p:cNvSpPr>
            <p:nvPr/>
          </p:nvSpPr>
          <p:spPr bwMode="auto">
            <a:xfrm>
              <a:off x="720" y="4080"/>
              <a:ext cx="432" cy="0"/>
            </a:xfrm>
            <a:prstGeom prst="line">
              <a:avLst/>
            </a:prstGeom>
            <a:noFill/>
            <a:ln w="57150" cmpd="thickThin">
              <a:solidFill>
                <a:srgbClr val="FF33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9" name="Text Box 1169"/>
            <p:cNvSpPr txBox="1">
              <a:spLocks noChangeArrowheads="1"/>
            </p:cNvSpPr>
            <p:nvPr/>
          </p:nvSpPr>
          <p:spPr bwMode="auto">
            <a:xfrm>
              <a:off x="1152" y="3984"/>
              <a:ext cx="61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charset="-122"/>
                </a:rPr>
                <a:t>customer</a:t>
              </a:r>
            </a:p>
          </p:txBody>
        </p:sp>
        <p:sp>
          <p:nvSpPr>
            <p:cNvPr id="67620" name="Text Box 1170"/>
            <p:cNvSpPr txBox="1">
              <a:spLocks noChangeArrowheads="1"/>
            </p:cNvSpPr>
            <p:nvPr/>
          </p:nvSpPr>
          <p:spPr bwMode="auto">
            <a:xfrm>
              <a:off x="96" y="3984"/>
              <a:ext cx="54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charset="-122"/>
                </a:rPr>
                <a:t>provider</a:t>
              </a:r>
            </a:p>
          </p:txBody>
        </p:sp>
        <p:sp>
          <p:nvSpPr>
            <p:cNvPr id="67621" name="Rectangle 1171"/>
            <p:cNvSpPr>
              <a:spLocks noChangeArrowheads="1"/>
            </p:cNvSpPr>
            <p:nvPr/>
          </p:nvSpPr>
          <p:spPr bwMode="auto">
            <a:xfrm>
              <a:off x="96" y="3744"/>
              <a:ext cx="168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602" name="Line 1172"/>
          <p:cNvSpPr>
            <a:spLocks noChangeShapeType="1"/>
          </p:cNvSpPr>
          <p:nvPr/>
        </p:nvSpPr>
        <p:spPr bwMode="auto">
          <a:xfrm>
            <a:off x="3505200" y="3657600"/>
            <a:ext cx="1524000" cy="0"/>
          </a:xfrm>
          <a:prstGeom prst="line">
            <a:avLst/>
          </a:prstGeom>
          <a:noFill/>
          <a:ln w="57150" cmpd="thickThin">
            <a:solidFill>
              <a:schemeClr val="accent1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3" name="Text Box 1173"/>
          <p:cNvSpPr txBox="1">
            <a:spLocks noChangeArrowheads="1"/>
          </p:cNvSpPr>
          <p:nvPr/>
        </p:nvSpPr>
        <p:spPr bwMode="auto">
          <a:xfrm>
            <a:off x="533400" y="3124200"/>
            <a:ext cx="1577975" cy="304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ea typeface="宋体" charset="-122"/>
              </a:rPr>
              <a:t>local pref = 80</a:t>
            </a:r>
          </a:p>
        </p:txBody>
      </p:sp>
      <p:sp>
        <p:nvSpPr>
          <p:cNvPr id="67604" name="Text Box 1174"/>
          <p:cNvSpPr txBox="1">
            <a:spLocks noChangeArrowheads="1"/>
          </p:cNvSpPr>
          <p:nvPr/>
        </p:nvSpPr>
        <p:spPr bwMode="auto">
          <a:xfrm>
            <a:off x="457200" y="4267200"/>
            <a:ext cx="1697038" cy="304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ea typeface="宋体" charset="-122"/>
              </a:rPr>
              <a:t>local pref = 100</a:t>
            </a:r>
          </a:p>
        </p:txBody>
      </p:sp>
      <p:sp>
        <p:nvSpPr>
          <p:cNvPr id="67605" name="Text Box 1175"/>
          <p:cNvSpPr txBox="1">
            <a:spLocks noChangeArrowheads="1"/>
          </p:cNvSpPr>
          <p:nvPr/>
        </p:nvSpPr>
        <p:spPr bwMode="auto">
          <a:xfrm>
            <a:off x="1828800" y="3581400"/>
            <a:ext cx="1577975" cy="304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ea typeface="宋体" charset="-122"/>
              </a:rPr>
              <a:t>local pref = 90</a:t>
            </a:r>
          </a:p>
        </p:txBody>
      </p:sp>
      <p:sp>
        <p:nvSpPr>
          <p:cNvPr id="67606" name="Line 1135"/>
          <p:cNvSpPr>
            <a:spLocks noChangeShapeType="1"/>
          </p:cNvSpPr>
          <p:nvPr/>
        </p:nvSpPr>
        <p:spPr bwMode="auto">
          <a:xfrm>
            <a:off x="2286000" y="4419600"/>
            <a:ext cx="228600" cy="6858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7" name="AutoShape 1176"/>
          <p:cNvSpPr>
            <a:spLocks noChangeArrowheads="1"/>
          </p:cNvSpPr>
          <p:nvPr/>
        </p:nvSpPr>
        <p:spPr bwMode="auto">
          <a:xfrm>
            <a:off x="3886200" y="3276600"/>
            <a:ext cx="609600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57150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8" name="AutoShape 1177"/>
          <p:cNvSpPr>
            <a:spLocks noChangeArrowheads="1"/>
          </p:cNvSpPr>
          <p:nvPr/>
        </p:nvSpPr>
        <p:spPr bwMode="auto">
          <a:xfrm rot="-2781112">
            <a:off x="1981200" y="2438400"/>
            <a:ext cx="609600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57150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9" name="AutoShape 1178"/>
          <p:cNvSpPr>
            <a:spLocks noChangeArrowheads="1"/>
          </p:cNvSpPr>
          <p:nvPr/>
        </p:nvSpPr>
        <p:spPr bwMode="auto">
          <a:xfrm rot="4384350">
            <a:off x="1828800" y="4876800"/>
            <a:ext cx="609600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57150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10" name="Rectangle 1179"/>
          <p:cNvSpPr>
            <a:spLocks noChangeArrowheads="1"/>
          </p:cNvSpPr>
          <p:nvPr/>
        </p:nvSpPr>
        <p:spPr bwMode="auto">
          <a:xfrm>
            <a:off x="304800" y="5715000"/>
            <a:ext cx="19907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1600" b="1">
                <a:solidFill>
                  <a:schemeClr val="accent2"/>
                </a:solidFill>
                <a:latin typeface="Arial" charset="0"/>
                <a:ea typeface="宋体" charset="-122"/>
              </a:rPr>
              <a:t>Higher Local</a:t>
            </a:r>
          </a:p>
          <a:p>
            <a:pPr eaLnBrk="0" hangingPunct="0"/>
            <a:r>
              <a:rPr lang="en-US" altLang="zh-CN" sz="1600" b="1">
                <a:solidFill>
                  <a:schemeClr val="accent2"/>
                </a:solidFill>
                <a:latin typeface="Arial" charset="0"/>
                <a:ea typeface="宋体" charset="-122"/>
              </a:rPr>
              <a:t>preference values</a:t>
            </a:r>
          </a:p>
          <a:p>
            <a:pPr eaLnBrk="0" hangingPunct="0"/>
            <a:r>
              <a:rPr lang="en-US" altLang="zh-CN" sz="1600" b="1">
                <a:solidFill>
                  <a:schemeClr val="accent2"/>
                </a:solidFill>
                <a:latin typeface="Arial" charset="0"/>
                <a:ea typeface="宋体" charset="-122"/>
              </a:rPr>
              <a:t>are more preferred</a:t>
            </a:r>
          </a:p>
        </p:txBody>
      </p:sp>
      <p:sp>
        <p:nvSpPr>
          <p:cNvPr id="67611" name="Rectangle 1180"/>
          <p:cNvSpPr>
            <a:spLocks noChangeArrowheads="1"/>
          </p:cNvSpPr>
          <p:nvPr/>
        </p:nvSpPr>
        <p:spPr bwMode="auto">
          <a:xfrm>
            <a:off x="4191000" y="1219200"/>
            <a:ext cx="4457700" cy="396875"/>
          </a:xfrm>
          <a:prstGeom prst="rect">
            <a:avLst/>
          </a:prstGeom>
          <a:solidFill>
            <a:srgbClr val="FF66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2000" b="1">
                <a:solidFill>
                  <a:schemeClr val="bg1"/>
                </a:solidFill>
                <a:latin typeface="Arial" charset="0"/>
                <a:ea typeface="宋体" charset="-122"/>
              </a:rPr>
              <a:t>Local preference only used in iBGP</a:t>
            </a:r>
          </a:p>
        </p:txBody>
      </p:sp>
      <p:sp>
        <p:nvSpPr>
          <p:cNvPr id="67612" name="Freeform 1181"/>
          <p:cNvSpPr>
            <a:spLocks/>
          </p:cNvSpPr>
          <p:nvPr/>
        </p:nvSpPr>
        <p:spPr bwMode="auto">
          <a:xfrm>
            <a:off x="2514600" y="4191000"/>
            <a:ext cx="3657600" cy="1371600"/>
          </a:xfrm>
          <a:custGeom>
            <a:avLst/>
            <a:gdLst>
              <a:gd name="T0" fmla="*/ 0 w 2304"/>
              <a:gd name="T1" fmla="*/ 0 h 864"/>
              <a:gd name="T2" fmla="*/ 2147483647 w 2304"/>
              <a:gd name="T3" fmla="*/ 2147483647 h 864"/>
              <a:gd name="T4" fmla="*/ 2147483647 w 2304"/>
              <a:gd name="T5" fmla="*/ 2147483647 h 864"/>
              <a:gd name="T6" fmla="*/ 2147483647 w 2304"/>
              <a:gd name="T7" fmla="*/ 2147483647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2304"/>
              <a:gd name="T13" fmla="*/ 0 h 864"/>
              <a:gd name="T14" fmla="*/ 2304 w 2304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04" h="864">
                <a:moveTo>
                  <a:pt x="0" y="0"/>
                </a:moveTo>
                <a:cubicBezTo>
                  <a:pt x="80" y="284"/>
                  <a:pt x="160" y="568"/>
                  <a:pt x="336" y="672"/>
                </a:cubicBezTo>
                <a:cubicBezTo>
                  <a:pt x="512" y="776"/>
                  <a:pt x="728" y="592"/>
                  <a:pt x="1056" y="624"/>
                </a:cubicBezTo>
                <a:cubicBezTo>
                  <a:pt x="1384" y="656"/>
                  <a:pt x="1844" y="760"/>
                  <a:pt x="2304" y="864"/>
                </a:cubicBezTo>
              </a:path>
            </a:pathLst>
          </a:custGeom>
          <a:noFill/>
          <a:ln w="76200" cmpd="sng">
            <a:solidFill>
              <a:schemeClr val="accent2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61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6761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7F4578A9-C09B-4D62-8038-3CAFB943CB53}" type="slidenum">
              <a:rPr lang="en-US" altLang="ko-KR" smtClean="0"/>
              <a:pPr/>
              <a:t>65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763000" cy="685800"/>
          </a:xfrm>
        </p:spPr>
        <p:txBody>
          <a:bodyPr lIns="92075" tIns="46038" rIns="92075" bIns="46038"/>
          <a:lstStyle/>
          <a:p>
            <a:r>
              <a:rPr lang="en-US" altLang="zh-CN" sz="3200" smtClean="0">
                <a:ea typeface="宋体" charset="-122"/>
              </a:rPr>
              <a:t>AS-PATH Attribute</a:t>
            </a:r>
          </a:p>
        </p:txBody>
      </p:sp>
      <p:grpSp>
        <p:nvGrpSpPr>
          <p:cNvPr id="68611" name="Group 3"/>
          <p:cNvGrpSpPr>
            <a:grpSpLocks/>
          </p:cNvGrpSpPr>
          <p:nvPr/>
        </p:nvGrpSpPr>
        <p:grpSpPr bwMode="auto">
          <a:xfrm>
            <a:off x="2743200" y="3962400"/>
            <a:ext cx="2438400" cy="1511300"/>
            <a:chOff x="2547" y="3172"/>
            <a:chExt cx="1193" cy="712"/>
          </a:xfrm>
        </p:grpSpPr>
        <p:grpSp>
          <p:nvGrpSpPr>
            <p:cNvPr id="68795" name="Group 4"/>
            <p:cNvGrpSpPr>
              <a:grpSpLocks/>
            </p:cNvGrpSpPr>
            <p:nvPr/>
          </p:nvGrpSpPr>
          <p:grpSpPr bwMode="auto">
            <a:xfrm>
              <a:off x="2573" y="3172"/>
              <a:ext cx="1167" cy="712"/>
              <a:chOff x="2573" y="3172"/>
              <a:chExt cx="1167" cy="712"/>
            </a:xfrm>
          </p:grpSpPr>
          <p:sp>
            <p:nvSpPr>
              <p:cNvPr id="68808" name="Oval 5"/>
              <p:cNvSpPr>
                <a:spLocks noChangeArrowheads="1"/>
              </p:cNvSpPr>
              <p:nvPr/>
            </p:nvSpPr>
            <p:spPr bwMode="auto">
              <a:xfrm>
                <a:off x="2673" y="3236"/>
                <a:ext cx="1000" cy="54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09" name="Oval 6"/>
              <p:cNvSpPr>
                <a:spLocks noChangeArrowheads="1"/>
              </p:cNvSpPr>
              <p:nvPr/>
            </p:nvSpPr>
            <p:spPr bwMode="auto">
              <a:xfrm>
                <a:off x="2707" y="3236"/>
                <a:ext cx="227" cy="7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10" name="Oval 7"/>
              <p:cNvSpPr>
                <a:spLocks noChangeArrowheads="1"/>
              </p:cNvSpPr>
              <p:nvPr/>
            </p:nvSpPr>
            <p:spPr bwMode="auto">
              <a:xfrm>
                <a:off x="3311" y="3214"/>
                <a:ext cx="328" cy="14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11" name="Oval 8"/>
              <p:cNvSpPr>
                <a:spLocks noChangeArrowheads="1"/>
              </p:cNvSpPr>
              <p:nvPr/>
            </p:nvSpPr>
            <p:spPr bwMode="auto">
              <a:xfrm>
                <a:off x="3009" y="3172"/>
                <a:ext cx="395" cy="2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12" name="Oval 9"/>
              <p:cNvSpPr>
                <a:spLocks noChangeArrowheads="1"/>
              </p:cNvSpPr>
              <p:nvPr/>
            </p:nvSpPr>
            <p:spPr bwMode="auto">
              <a:xfrm>
                <a:off x="2573" y="3299"/>
                <a:ext cx="730" cy="16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13" name="Oval 10"/>
              <p:cNvSpPr>
                <a:spLocks noChangeArrowheads="1"/>
              </p:cNvSpPr>
              <p:nvPr/>
            </p:nvSpPr>
            <p:spPr bwMode="auto">
              <a:xfrm>
                <a:off x="2942" y="3554"/>
                <a:ext cx="395" cy="3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14" name="Oval 11"/>
              <p:cNvSpPr>
                <a:spLocks noChangeArrowheads="1"/>
              </p:cNvSpPr>
              <p:nvPr/>
            </p:nvSpPr>
            <p:spPr bwMode="auto">
              <a:xfrm>
                <a:off x="3446" y="3321"/>
                <a:ext cx="294" cy="18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15" name="Oval 12"/>
              <p:cNvSpPr>
                <a:spLocks noChangeArrowheads="1"/>
              </p:cNvSpPr>
              <p:nvPr/>
            </p:nvSpPr>
            <p:spPr bwMode="auto">
              <a:xfrm>
                <a:off x="2640" y="3405"/>
                <a:ext cx="193" cy="3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16" name="Oval 13"/>
              <p:cNvSpPr>
                <a:spLocks noChangeArrowheads="1"/>
              </p:cNvSpPr>
              <p:nvPr/>
            </p:nvSpPr>
            <p:spPr bwMode="auto">
              <a:xfrm>
                <a:off x="3479" y="3574"/>
                <a:ext cx="194" cy="11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17" name="Oval 14"/>
              <p:cNvSpPr>
                <a:spLocks noChangeArrowheads="1"/>
              </p:cNvSpPr>
              <p:nvPr/>
            </p:nvSpPr>
            <p:spPr bwMode="auto">
              <a:xfrm>
                <a:off x="2808" y="3659"/>
                <a:ext cx="193" cy="11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18" name="Oval 15"/>
              <p:cNvSpPr>
                <a:spLocks noChangeArrowheads="1"/>
              </p:cNvSpPr>
              <p:nvPr/>
            </p:nvSpPr>
            <p:spPr bwMode="auto">
              <a:xfrm>
                <a:off x="3278" y="3659"/>
                <a:ext cx="294" cy="11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796" name="Group 16"/>
            <p:cNvGrpSpPr>
              <a:grpSpLocks/>
            </p:cNvGrpSpPr>
            <p:nvPr/>
          </p:nvGrpSpPr>
          <p:grpSpPr bwMode="auto">
            <a:xfrm>
              <a:off x="2547" y="3172"/>
              <a:ext cx="1167" cy="712"/>
              <a:chOff x="2547" y="3172"/>
              <a:chExt cx="1167" cy="712"/>
            </a:xfrm>
          </p:grpSpPr>
          <p:sp>
            <p:nvSpPr>
              <p:cNvPr id="68797" name="Oval 17"/>
              <p:cNvSpPr>
                <a:spLocks noChangeArrowheads="1"/>
              </p:cNvSpPr>
              <p:nvPr/>
            </p:nvSpPr>
            <p:spPr bwMode="auto">
              <a:xfrm>
                <a:off x="2648" y="3236"/>
                <a:ext cx="999" cy="54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98" name="Oval 18"/>
              <p:cNvSpPr>
                <a:spLocks noChangeArrowheads="1"/>
              </p:cNvSpPr>
              <p:nvPr/>
            </p:nvSpPr>
            <p:spPr bwMode="auto">
              <a:xfrm>
                <a:off x="2681" y="3236"/>
                <a:ext cx="227" cy="7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99" name="Oval 19"/>
              <p:cNvSpPr>
                <a:spLocks noChangeArrowheads="1"/>
              </p:cNvSpPr>
              <p:nvPr/>
            </p:nvSpPr>
            <p:spPr bwMode="auto">
              <a:xfrm>
                <a:off x="3286" y="3214"/>
                <a:ext cx="328" cy="14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00" name="Oval 20"/>
              <p:cNvSpPr>
                <a:spLocks noChangeArrowheads="1"/>
              </p:cNvSpPr>
              <p:nvPr/>
            </p:nvSpPr>
            <p:spPr bwMode="auto">
              <a:xfrm>
                <a:off x="2984" y="3172"/>
                <a:ext cx="395" cy="2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01" name="Oval 21"/>
              <p:cNvSpPr>
                <a:spLocks noChangeArrowheads="1"/>
              </p:cNvSpPr>
              <p:nvPr/>
            </p:nvSpPr>
            <p:spPr bwMode="auto">
              <a:xfrm>
                <a:off x="2547" y="3299"/>
                <a:ext cx="731" cy="16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02" name="Oval 22"/>
              <p:cNvSpPr>
                <a:spLocks noChangeArrowheads="1"/>
              </p:cNvSpPr>
              <p:nvPr/>
            </p:nvSpPr>
            <p:spPr bwMode="auto">
              <a:xfrm>
                <a:off x="2916" y="3554"/>
                <a:ext cx="395" cy="33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03" name="Oval 23"/>
              <p:cNvSpPr>
                <a:spLocks noChangeArrowheads="1"/>
              </p:cNvSpPr>
              <p:nvPr/>
            </p:nvSpPr>
            <p:spPr bwMode="auto">
              <a:xfrm>
                <a:off x="3420" y="3321"/>
                <a:ext cx="294" cy="1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04" name="Oval 24"/>
              <p:cNvSpPr>
                <a:spLocks noChangeArrowheads="1"/>
              </p:cNvSpPr>
              <p:nvPr/>
            </p:nvSpPr>
            <p:spPr bwMode="auto">
              <a:xfrm>
                <a:off x="2614" y="3405"/>
                <a:ext cx="194" cy="33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05" name="Oval 25"/>
              <p:cNvSpPr>
                <a:spLocks noChangeArrowheads="1"/>
              </p:cNvSpPr>
              <p:nvPr/>
            </p:nvSpPr>
            <p:spPr bwMode="auto">
              <a:xfrm>
                <a:off x="3454" y="3574"/>
                <a:ext cx="193" cy="11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06" name="Oval 26"/>
              <p:cNvSpPr>
                <a:spLocks noChangeArrowheads="1"/>
              </p:cNvSpPr>
              <p:nvPr/>
            </p:nvSpPr>
            <p:spPr bwMode="auto">
              <a:xfrm>
                <a:off x="2782" y="3659"/>
                <a:ext cx="194" cy="11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07" name="Oval 27"/>
              <p:cNvSpPr>
                <a:spLocks noChangeArrowheads="1"/>
              </p:cNvSpPr>
              <p:nvPr/>
            </p:nvSpPr>
            <p:spPr bwMode="auto">
              <a:xfrm>
                <a:off x="3252" y="3659"/>
                <a:ext cx="295" cy="11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8612" name="Rectangle 28"/>
          <p:cNvSpPr>
            <a:spLocks noChangeArrowheads="1"/>
          </p:cNvSpPr>
          <p:nvPr/>
        </p:nvSpPr>
        <p:spPr bwMode="auto">
          <a:xfrm>
            <a:off x="3200400" y="4191000"/>
            <a:ext cx="1471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2800" b="1" dirty="0">
                <a:latin typeface="Arial" charset="0"/>
                <a:ea typeface="宋体" charset="-122"/>
              </a:rPr>
              <a:t>AS7018</a:t>
            </a:r>
          </a:p>
        </p:txBody>
      </p:sp>
      <p:sp>
        <p:nvSpPr>
          <p:cNvPr id="68613" name="Rectangle 31"/>
          <p:cNvSpPr>
            <a:spLocks noChangeArrowheads="1"/>
          </p:cNvSpPr>
          <p:nvPr/>
        </p:nvSpPr>
        <p:spPr bwMode="auto">
          <a:xfrm>
            <a:off x="1066800" y="4648200"/>
            <a:ext cx="1460500" cy="5175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1400" b="1">
                <a:solidFill>
                  <a:schemeClr val="bg1"/>
                </a:solidFill>
                <a:latin typeface="Arial" charset="0"/>
                <a:ea typeface="宋体" charset="-122"/>
              </a:rPr>
              <a:t>135.207.0.0/16</a:t>
            </a:r>
          </a:p>
          <a:p>
            <a:pPr eaLnBrk="0" hangingPunct="0"/>
            <a:r>
              <a:rPr lang="en-US" altLang="zh-CN" sz="1400" b="1">
                <a:solidFill>
                  <a:schemeClr val="bg1"/>
                </a:solidFill>
                <a:latin typeface="Arial" charset="0"/>
                <a:ea typeface="宋体" charset="-122"/>
              </a:rPr>
              <a:t>AS Path = 6341</a:t>
            </a:r>
          </a:p>
        </p:txBody>
      </p:sp>
      <p:grpSp>
        <p:nvGrpSpPr>
          <p:cNvPr id="68614" name="Group 33"/>
          <p:cNvGrpSpPr>
            <a:grpSpLocks/>
          </p:cNvGrpSpPr>
          <p:nvPr/>
        </p:nvGrpSpPr>
        <p:grpSpPr bwMode="auto">
          <a:xfrm>
            <a:off x="228600" y="2971800"/>
            <a:ext cx="2578100" cy="1282700"/>
            <a:chOff x="148" y="1636"/>
            <a:chExt cx="1624" cy="808"/>
          </a:xfrm>
        </p:grpSpPr>
        <p:grpSp>
          <p:nvGrpSpPr>
            <p:cNvPr id="68768" name="Group 34"/>
            <p:cNvGrpSpPr>
              <a:grpSpLocks/>
            </p:cNvGrpSpPr>
            <p:nvPr/>
          </p:nvGrpSpPr>
          <p:grpSpPr bwMode="auto">
            <a:xfrm>
              <a:off x="148" y="1636"/>
              <a:ext cx="1624" cy="808"/>
              <a:chOff x="148" y="1636"/>
              <a:chExt cx="1624" cy="808"/>
            </a:xfrm>
          </p:grpSpPr>
          <p:grpSp>
            <p:nvGrpSpPr>
              <p:cNvPr id="68771" name="Group 35"/>
              <p:cNvGrpSpPr>
                <a:grpSpLocks/>
              </p:cNvGrpSpPr>
              <p:nvPr/>
            </p:nvGrpSpPr>
            <p:grpSpPr bwMode="auto">
              <a:xfrm>
                <a:off x="183" y="1636"/>
                <a:ext cx="1589" cy="808"/>
                <a:chOff x="183" y="1636"/>
                <a:chExt cx="1589" cy="808"/>
              </a:xfrm>
            </p:grpSpPr>
            <p:sp>
              <p:nvSpPr>
                <p:cNvPr id="68784" name="Oval 36"/>
                <p:cNvSpPr>
                  <a:spLocks noChangeArrowheads="1"/>
                </p:cNvSpPr>
                <p:nvPr/>
              </p:nvSpPr>
              <p:spPr bwMode="auto">
                <a:xfrm>
                  <a:off x="319" y="1708"/>
                  <a:ext cx="1362" cy="61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785" name="Oval 37"/>
                <p:cNvSpPr>
                  <a:spLocks noChangeArrowheads="1"/>
                </p:cNvSpPr>
                <p:nvPr/>
              </p:nvSpPr>
              <p:spPr bwMode="auto">
                <a:xfrm>
                  <a:off x="365" y="1708"/>
                  <a:ext cx="312" cy="8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786" name="Oval 38"/>
                <p:cNvSpPr>
                  <a:spLocks noChangeArrowheads="1"/>
                </p:cNvSpPr>
                <p:nvPr/>
              </p:nvSpPr>
              <p:spPr bwMode="auto">
                <a:xfrm>
                  <a:off x="1187" y="1684"/>
                  <a:ext cx="448" cy="16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787" name="Oval 39"/>
                <p:cNvSpPr>
                  <a:spLocks noChangeArrowheads="1"/>
                </p:cNvSpPr>
                <p:nvPr/>
              </p:nvSpPr>
              <p:spPr bwMode="auto">
                <a:xfrm>
                  <a:off x="776" y="1636"/>
                  <a:ext cx="540" cy="32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788" name="Oval 40"/>
                <p:cNvSpPr>
                  <a:spLocks noChangeArrowheads="1"/>
                </p:cNvSpPr>
                <p:nvPr/>
              </p:nvSpPr>
              <p:spPr bwMode="auto">
                <a:xfrm>
                  <a:off x="183" y="1780"/>
                  <a:ext cx="996" cy="18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789" name="Oval 41"/>
                <p:cNvSpPr>
                  <a:spLocks noChangeArrowheads="1"/>
                </p:cNvSpPr>
                <p:nvPr/>
              </p:nvSpPr>
              <p:spPr bwMode="auto">
                <a:xfrm>
                  <a:off x="685" y="2068"/>
                  <a:ext cx="539" cy="37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790" name="Oval 42"/>
                <p:cNvSpPr>
                  <a:spLocks noChangeArrowheads="1"/>
                </p:cNvSpPr>
                <p:nvPr/>
              </p:nvSpPr>
              <p:spPr bwMode="auto">
                <a:xfrm>
                  <a:off x="1369" y="1804"/>
                  <a:ext cx="403" cy="20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791" name="Oval 43"/>
                <p:cNvSpPr>
                  <a:spLocks noChangeArrowheads="1"/>
                </p:cNvSpPr>
                <p:nvPr/>
              </p:nvSpPr>
              <p:spPr bwMode="auto">
                <a:xfrm>
                  <a:off x="274" y="1900"/>
                  <a:ext cx="266" cy="37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792" name="Oval 44"/>
                <p:cNvSpPr>
                  <a:spLocks noChangeArrowheads="1"/>
                </p:cNvSpPr>
                <p:nvPr/>
              </p:nvSpPr>
              <p:spPr bwMode="auto">
                <a:xfrm>
                  <a:off x="1415" y="2092"/>
                  <a:ext cx="266" cy="13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793" name="Oval 45"/>
                <p:cNvSpPr>
                  <a:spLocks noChangeArrowheads="1"/>
                </p:cNvSpPr>
                <p:nvPr/>
              </p:nvSpPr>
              <p:spPr bwMode="auto">
                <a:xfrm>
                  <a:off x="502" y="2188"/>
                  <a:ext cx="266" cy="13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794" name="Oval 46"/>
                <p:cNvSpPr>
                  <a:spLocks noChangeArrowheads="1"/>
                </p:cNvSpPr>
                <p:nvPr/>
              </p:nvSpPr>
              <p:spPr bwMode="auto">
                <a:xfrm>
                  <a:off x="1141" y="2188"/>
                  <a:ext cx="403" cy="13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772" name="Group 47"/>
              <p:cNvGrpSpPr>
                <a:grpSpLocks/>
              </p:cNvGrpSpPr>
              <p:nvPr/>
            </p:nvGrpSpPr>
            <p:grpSpPr bwMode="auto">
              <a:xfrm>
                <a:off x="148" y="1636"/>
                <a:ext cx="1589" cy="808"/>
                <a:chOff x="148" y="1636"/>
                <a:chExt cx="1589" cy="808"/>
              </a:xfrm>
            </p:grpSpPr>
            <p:sp>
              <p:nvSpPr>
                <p:cNvPr id="68773" name="Oval 48"/>
                <p:cNvSpPr>
                  <a:spLocks noChangeArrowheads="1"/>
                </p:cNvSpPr>
                <p:nvPr/>
              </p:nvSpPr>
              <p:spPr bwMode="auto">
                <a:xfrm>
                  <a:off x="285" y="1708"/>
                  <a:ext cx="1361" cy="616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774" name="Oval 49"/>
                <p:cNvSpPr>
                  <a:spLocks noChangeArrowheads="1"/>
                </p:cNvSpPr>
                <p:nvPr/>
              </p:nvSpPr>
              <p:spPr bwMode="auto">
                <a:xfrm>
                  <a:off x="330" y="1708"/>
                  <a:ext cx="312" cy="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775" name="Oval 50"/>
                <p:cNvSpPr>
                  <a:spLocks noChangeArrowheads="1"/>
                </p:cNvSpPr>
                <p:nvPr/>
              </p:nvSpPr>
              <p:spPr bwMode="auto">
                <a:xfrm>
                  <a:off x="1152" y="1684"/>
                  <a:ext cx="449" cy="16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776" name="Oval 51"/>
                <p:cNvSpPr>
                  <a:spLocks noChangeArrowheads="1"/>
                </p:cNvSpPr>
                <p:nvPr/>
              </p:nvSpPr>
              <p:spPr bwMode="auto">
                <a:xfrm>
                  <a:off x="741" y="1636"/>
                  <a:ext cx="540" cy="32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777" name="Oval 52"/>
                <p:cNvSpPr>
                  <a:spLocks noChangeArrowheads="1"/>
                </p:cNvSpPr>
                <p:nvPr/>
              </p:nvSpPr>
              <p:spPr bwMode="auto">
                <a:xfrm>
                  <a:off x="148" y="1780"/>
                  <a:ext cx="996" cy="18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778" name="Oval 53"/>
                <p:cNvSpPr>
                  <a:spLocks noChangeArrowheads="1"/>
                </p:cNvSpPr>
                <p:nvPr/>
              </p:nvSpPr>
              <p:spPr bwMode="auto">
                <a:xfrm>
                  <a:off x="650" y="2068"/>
                  <a:ext cx="540" cy="376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779" name="Oval 54"/>
                <p:cNvSpPr>
                  <a:spLocks noChangeArrowheads="1"/>
                </p:cNvSpPr>
                <p:nvPr/>
              </p:nvSpPr>
              <p:spPr bwMode="auto">
                <a:xfrm>
                  <a:off x="1334" y="1804"/>
                  <a:ext cx="403" cy="20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780" name="Oval 55"/>
                <p:cNvSpPr>
                  <a:spLocks noChangeArrowheads="1"/>
                </p:cNvSpPr>
                <p:nvPr/>
              </p:nvSpPr>
              <p:spPr bwMode="auto">
                <a:xfrm>
                  <a:off x="239" y="1900"/>
                  <a:ext cx="266" cy="376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781" name="Oval 56"/>
                <p:cNvSpPr>
                  <a:spLocks noChangeArrowheads="1"/>
                </p:cNvSpPr>
                <p:nvPr/>
              </p:nvSpPr>
              <p:spPr bwMode="auto">
                <a:xfrm>
                  <a:off x="1380" y="2092"/>
                  <a:ext cx="266" cy="136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782" name="Oval 57"/>
                <p:cNvSpPr>
                  <a:spLocks noChangeArrowheads="1"/>
                </p:cNvSpPr>
                <p:nvPr/>
              </p:nvSpPr>
              <p:spPr bwMode="auto">
                <a:xfrm>
                  <a:off x="468" y="2188"/>
                  <a:ext cx="265" cy="136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783" name="Oval 58"/>
                <p:cNvSpPr>
                  <a:spLocks noChangeArrowheads="1"/>
                </p:cNvSpPr>
                <p:nvPr/>
              </p:nvSpPr>
              <p:spPr bwMode="auto">
                <a:xfrm>
                  <a:off x="1107" y="2188"/>
                  <a:ext cx="402" cy="136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8769" name="Rectangle 59"/>
            <p:cNvSpPr>
              <a:spLocks noChangeArrowheads="1"/>
            </p:cNvSpPr>
            <p:nvPr/>
          </p:nvSpPr>
          <p:spPr bwMode="auto">
            <a:xfrm>
              <a:off x="566" y="1689"/>
              <a:ext cx="9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sz="2800" b="1">
                  <a:latin typeface="Arial" charset="0"/>
                  <a:ea typeface="宋体" charset="-122"/>
                </a:rPr>
                <a:t>AS 1239</a:t>
              </a:r>
            </a:p>
          </p:txBody>
        </p:sp>
        <p:sp>
          <p:nvSpPr>
            <p:cNvPr id="68770" name="Rectangle 60"/>
            <p:cNvSpPr>
              <a:spLocks noChangeArrowheads="1"/>
            </p:cNvSpPr>
            <p:nvPr/>
          </p:nvSpPr>
          <p:spPr bwMode="auto">
            <a:xfrm>
              <a:off x="422" y="2030"/>
              <a:ext cx="43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sz="1400" b="1">
                  <a:latin typeface="Arial" charset="0"/>
                  <a:ea typeface="宋体" charset="-122"/>
                </a:rPr>
                <a:t>Sprint</a:t>
              </a:r>
            </a:p>
          </p:txBody>
        </p:sp>
      </p:grpSp>
      <p:grpSp>
        <p:nvGrpSpPr>
          <p:cNvPr id="68615" name="Group 61"/>
          <p:cNvGrpSpPr>
            <a:grpSpLocks/>
          </p:cNvGrpSpPr>
          <p:nvPr/>
        </p:nvGrpSpPr>
        <p:grpSpPr bwMode="auto">
          <a:xfrm>
            <a:off x="2368550" y="1530350"/>
            <a:ext cx="2578100" cy="1282700"/>
            <a:chOff x="1492" y="964"/>
            <a:chExt cx="1624" cy="808"/>
          </a:xfrm>
        </p:grpSpPr>
        <p:grpSp>
          <p:nvGrpSpPr>
            <p:cNvPr id="68744" name="Group 62"/>
            <p:cNvGrpSpPr>
              <a:grpSpLocks/>
            </p:cNvGrpSpPr>
            <p:nvPr/>
          </p:nvGrpSpPr>
          <p:grpSpPr bwMode="auto">
            <a:xfrm>
              <a:off x="1527" y="964"/>
              <a:ext cx="1589" cy="808"/>
              <a:chOff x="1527" y="964"/>
              <a:chExt cx="1589" cy="808"/>
            </a:xfrm>
          </p:grpSpPr>
          <p:sp>
            <p:nvSpPr>
              <p:cNvPr id="68757" name="Oval 63"/>
              <p:cNvSpPr>
                <a:spLocks noChangeArrowheads="1"/>
              </p:cNvSpPr>
              <p:nvPr/>
            </p:nvSpPr>
            <p:spPr bwMode="auto">
              <a:xfrm>
                <a:off x="1663" y="1036"/>
                <a:ext cx="1362" cy="6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58" name="Oval 64"/>
              <p:cNvSpPr>
                <a:spLocks noChangeArrowheads="1"/>
              </p:cNvSpPr>
              <p:nvPr/>
            </p:nvSpPr>
            <p:spPr bwMode="auto">
              <a:xfrm>
                <a:off x="1709" y="1036"/>
                <a:ext cx="312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59" name="Oval 65"/>
              <p:cNvSpPr>
                <a:spLocks noChangeArrowheads="1"/>
              </p:cNvSpPr>
              <p:nvPr/>
            </p:nvSpPr>
            <p:spPr bwMode="auto">
              <a:xfrm>
                <a:off x="2531" y="1012"/>
                <a:ext cx="448" cy="16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60" name="Oval 66"/>
              <p:cNvSpPr>
                <a:spLocks noChangeArrowheads="1"/>
              </p:cNvSpPr>
              <p:nvPr/>
            </p:nvSpPr>
            <p:spPr bwMode="auto">
              <a:xfrm>
                <a:off x="2120" y="964"/>
                <a:ext cx="540" cy="32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61" name="Oval 67"/>
              <p:cNvSpPr>
                <a:spLocks noChangeArrowheads="1"/>
              </p:cNvSpPr>
              <p:nvPr/>
            </p:nvSpPr>
            <p:spPr bwMode="auto">
              <a:xfrm>
                <a:off x="1527" y="1108"/>
                <a:ext cx="996" cy="18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62" name="Oval 68"/>
              <p:cNvSpPr>
                <a:spLocks noChangeArrowheads="1"/>
              </p:cNvSpPr>
              <p:nvPr/>
            </p:nvSpPr>
            <p:spPr bwMode="auto">
              <a:xfrm>
                <a:off x="2029" y="1396"/>
                <a:ext cx="539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63" name="Oval 69"/>
              <p:cNvSpPr>
                <a:spLocks noChangeArrowheads="1"/>
              </p:cNvSpPr>
              <p:nvPr/>
            </p:nvSpPr>
            <p:spPr bwMode="auto">
              <a:xfrm>
                <a:off x="2713" y="1132"/>
                <a:ext cx="403" cy="2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64" name="Oval 70"/>
              <p:cNvSpPr>
                <a:spLocks noChangeArrowheads="1"/>
              </p:cNvSpPr>
              <p:nvPr/>
            </p:nvSpPr>
            <p:spPr bwMode="auto">
              <a:xfrm>
                <a:off x="1618" y="1228"/>
                <a:ext cx="266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65" name="Oval 71"/>
              <p:cNvSpPr>
                <a:spLocks noChangeArrowheads="1"/>
              </p:cNvSpPr>
              <p:nvPr/>
            </p:nvSpPr>
            <p:spPr bwMode="auto">
              <a:xfrm>
                <a:off x="2759" y="1420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66" name="Oval 72"/>
              <p:cNvSpPr>
                <a:spLocks noChangeArrowheads="1"/>
              </p:cNvSpPr>
              <p:nvPr/>
            </p:nvSpPr>
            <p:spPr bwMode="auto">
              <a:xfrm>
                <a:off x="1846" y="1516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67" name="Oval 73"/>
              <p:cNvSpPr>
                <a:spLocks noChangeArrowheads="1"/>
              </p:cNvSpPr>
              <p:nvPr/>
            </p:nvSpPr>
            <p:spPr bwMode="auto">
              <a:xfrm>
                <a:off x="2485" y="1516"/>
                <a:ext cx="403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745" name="Group 74"/>
            <p:cNvGrpSpPr>
              <a:grpSpLocks/>
            </p:cNvGrpSpPr>
            <p:nvPr/>
          </p:nvGrpSpPr>
          <p:grpSpPr bwMode="auto">
            <a:xfrm>
              <a:off x="1492" y="964"/>
              <a:ext cx="1589" cy="808"/>
              <a:chOff x="1492" y="964"/>
              <a:chExt cx="1589" cy="808"/>
            </a:xfrm>
          </p:grpSpPr>
          <p:sp>
            <p:nvSpPr>
              <p:cNvPr id="68746" name="Oval 75"/>
              <p:cNvSpPr>
                <a:spLocks noChangeArrowheads="1"/>
              </p:cNvSpPr>
              <p:nvPr/>
            </p:nvSpPr>
            <p:spPr bwMode="auto">
              <a:xfrm>
                <a:off x="1629" y="1036"/>
                <a:ext cx="1361" cy="61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47" name="Oval 76"/>
              <p:cNvSpPr>
                <a:spLocks noChangeArrowheads="1"/>
              </p:cNvSpPr>
              <p:nvPr/>
            </p:nvSpPr>
            <p:spPr bwMode="auto">
              <a:xfrm>
                <a:off x="1674" y="1036"/>
                <a:ext cx="312" cy="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48" name="Oval 77"/>
              <p:cNvSpPr>
                <a:spLocks noChangeArrowheads="1"/>
              </p:cNvSpPr>
              <p:nvPr/>
            </p:nvSpPr>
            <p:spPr bwMode="auto">
              <a:xfrm>
                <a:off x="2496" y="1012"/>
                <a:ext cx="449" cy="16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49" name="Oval 78"/>
              <p:cNvSpPr>
                <a:spLocks noChangeArrowheads="1"/>
              </p:cNvSpPr>
              <p:nvPr/>
            </p:nvSpPr>
            <p:spPr bwMode="auto">
              <a:xfrm>
                <a:off x="2085" y="964"/>
                <a:ext cx="540" cy="32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50" name="Oval 79"/>
              <p:cNvSpPr>
                <a:spLocks noChangeArrowheads="1"/>
              </p:cNvSpPr>
              <p:nvPr/>
            </p:nvSpPr>
            <p:spPr bwMode="auto">
              <a:xfrm>
                <a:off x="1492" y="1108"/>
                <a:ext cx="996" cy="18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51" name="Oval 80"/>
              <p:cNvSpPr>
                <a:spLocks noChangeArrowheads="1"/>
              </p:cNvSpPr>
              <p:nvPr/>
            </p:nvSpPr>
            <p:spPr bwMode="auto">
              <a:xfrm>
                <a:off x="1994" y="1396"/>
                <a:ext cx="540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52" name="Oval 81"/>
              <p:cNvSpPr>
                <a:spLocks noChangeArrowheads="1"/>
              </p:cNvSpPr>
              <p:nvPr/>
            </p:nvSpPr>
            <p:spPr bwMode="auto">
              <a:xfrm>
                <a:off x="2678" y="1132"/>
                <a:ext cx="403" cy="20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53" name="Oval 82"/>
              <p:cNvSpPr>
                <a:spLocks noChangeArrowheads="1"/>
              </p:cNvSpPr>
              <p:nvPr/>
            </p:nvSpPr>
            <p:spPr bwMode="auto">
              <a:xfrm>
                <a:off x="1583" y="1228"/>
                <a:ext cx="266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54" name="Oval 83"/>
              <p:cNvSpPr>
                <a:spLocks noChangeArrowheads="1"/>
              </p:cNvSpPr>
              <p:nvPr/>
            </p:nvSpPr>
            <p:spPr bwMode="auto">
              <a:xfrm>
                <a:off x="2724" y="1420"/>
                <a:ext cx="266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55" name="Oval 84"/>
              <p:cNvSpPr>
                <a:spLocks noChangeArrowheads="1"/>
              </p:cNvSpPr>
              <p:nvPr/>
            </p:nvSpPr>
            <p:spPr bwMode="auto">
              <a:xfrm>
                <a:off x="1812" y="1516"/>
                <a:ext cx="265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56" name="Oval 85"/>
              <p:cNvSpPr>
                <a:spLocks noChangeArrowheads="1"/>
              </p:cNvSpPr>
              <p:nvPr/>
            </p:nvSpPr>
            <p:spPr bwMode="auto">
              <a:xfrm>
                <a:off x="2451" y="1516"/>
                <a:ext cx="402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8616" name="Rectangle 86"/>
          <p:cNvSpPr>
            <a:spLocks noChangeArrowheads="1"/>
          </p:cNvSpPr>
          <p:nvPr/>
        </p:nvSpPr>
        <p:spPr bwMode="auto">
          <a:xfrm>
            <a:off x="2971800" y="1752600"/>
            <a:ext cx="1570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2800" b="1">
                <a:latin typeface="Arial" charset="0"/>
                <a:ea typeface="宋体" charset="-122"/>
              </a:rPr>
              <a:t>AS 1755</a:t>
            </a:r>
          </a:p>
        </p:txBody>
      </p:sp>
      <p:sp>
        <p:nvSpPr>
          <p:cNvPr id="68617" name="Rectangle 87"/>
          <p:cNvSpPr>
            <a:spLocks noChangeArrowheads="1"/>
          </p:cNvSpPr>
          <p:nvPr/>
        </p:nvSpPr>
        <p:spPr bwMode="auto">
          <a:xfrm>
            <a:off x="2879725" y="2308225"/>
            <a:ext cx="725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1400" b="1">
                <a:latin typeface="Arial" charset="0"/>
                <a:ea typeface="宋体" charset="-122"/>
              </a:rPr>
              <a:t>Ebone</a:t>
            </a:r>
          </a:p>
        </p:txBody>
      </p:sp>
      <p:grpSp>
        <p:nvGrpSpPr>
          <p:cNvPr id="68618" name="Group 90"/>
          <p:cNvGrpSpPr>
            <a:grpSpLocks/>
          </p:cNvGrpSpPr>
          <p:nvPr/>
        </p:nvGrpSpPr>
        <p:grpSpPr bwMode="auto">
          <a:xfrm>
            <a:off x="6329363" y="539750"/>
            <a:ext cx="2578100" cy="1282700"/>
            <a:chOff x="3987" y="340"/>
            <a:chExt cx="1624" cy="808"/>
          </a:xfrm>
        </p:grpSpPr>
        <p:grpSp>
          <p:nvGrpSpPr>
            <p:cNvPr id="68720" name="Group 91"/>
            <p:cNvGrpSpPr>
              <a:grpSpLocks/>
            </p:cNvGrpSpPr>
            <p:nvPr/>
          </p:nvGrpSpPr>
          <p:grpSpPr bwMode="auto">
            <a:xfrm>
              <a:off x="4022" y="340"/>
              <a:ext cx="1589" cy="808"/>
              <a:chOff x="4022" y="340"/>
              <a:chExt cx="1589" cy="808"/>
            </a:xfrm>
          </p:grpSpPr>
          <p:sp>
            <p:nvSpPr>
              <p:cNvPr id="68733" name="Oval 92"/>
              <p:cNvSpPr>
                <a:spLocks noChangeArrowheads="1"/>
              </p:cNvSpPr>
              <p:nvPr/>
            </p:nvSpPr>
            <p:spPr bwMode="auto">
              <a:xfrm>
                <a:off x="4158" y="412"/>
                <a:ext cx="1362" cy="6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34" name="Oval 93"/>
              <p:cNvSpPr>
                <a:spLocks noChangeArrowheads="1"/>
              </p:cNvSpPr>
              <p:nvPr/>
            </p:nvSpPr>
            <p:spPr bwMode="auto">
              <a:xfrm>
                <a:off x="4204" y="412"/>
                <a:ext cx="312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35" name="Oval 94"/>
              <p:cNvSpPr>
                <a:spLocks noChangeArrowheads="1"/>
              </p:cNvSpPr>
              <p:nvPr/>
            </p:nvSpPr>
            <p:spPr bwMode="auto">
              <a:xfrm>
                <a:off x="5026" y="388"/>
                <a:ext cx="448" cy="16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36" name="Oval 95"/>
              <p:cNvSpPr>
                <a:spLocks noChangeArrowheads="1"/>
              </p:cNvSpPr>
              <p:nvPr/>
            </p:nvSpPr>
            <p:spPr bwMode="auto">
              <a:xfrm>
                <a:off x="4615" y="340"/>
                <a:ext cx="540" cy="32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37" name="Oval 96"/>
              <p:cNvSpPr>
                <a:spLocks noChangeArrowheads="1"/>
              </p:cNvSpPr>
              <p:nvPr/>
            </p:nvSpPr>
            <p:spPr bwMode="auto">
              <a:xfrm>
                <a:off x="4022" y="484"/>
                <a:ext cx="996" cy="18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38" name="Oval 97"/>
              <p:cNvSpPr>
                <a:spLocks noChangeArrowheads="1"/>
              </p:cNvSpPr>
              <p:nvPr/>
            </p:nvSpPr>
            <p:spPr bwMode="auto">
              <a:xfrm>
                <a:off x="4524" y="772"/>
                <a:ext cx="539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39" name="Oval 98"/>
              <p:cNvSpPr>
                <a:spLocks noChangeArrowheads="1"/>
              </p:cNvSpPr>
              <p:nvPr/>
            </p:nvSpPr>
            <p:spPr bwMode="auto">
              <a:xfrm>
                <a:off x="5208" y="508"/>
                <a:ext cx="403" cy="2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40" name="Oval 99"/>
              <p:cNvSpPr>
                <a:spLocks noChangeArrowheads="1"/>
              </p:cNvSpPr>
              <p:nvPr/>
            </p:nvSpPr>
            <p:spPr bwMode="auto">
              <a:xfrm>
                <a:off x="4113" y="604"/>
                <a:ext cx="266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41" name="Oval 100"/>
              <p:cNvSpPr>
                <a:spLocks noChangeArrowheads="1"/>
              </p:cNvSpPr>
              <p:nvPr/>
            </p:nvSpPr>
            <p:spPr bwMode="auto">
              <a:xfrm>
                <a:off x="5254" y="796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42" name="Oval 101"/>
              <p:cNvSpPr>
                <a:spLocks noChangeArrowheads="1"/>
              </p:cNvSpPr>
              <p:nvPr/>
            </p:nvSpPr>
            <p:spPr bwMode="auto">
              <a:xfrm>
                <a:off x="4341" y="892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43" name="Oval 102"/>
              <p:cNvSpPr>
                <a:spLocks noChangeArrowheads="1"/>
              </p:cNvSpPr>
              <p:nvPr/>
            </p:nvSpPr>
            <p:spPr bwMode="auto">
              <a:xfrm>
                <a:off x="4980" y="892"/>
                <a:ext cx="403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721" name="Group 103"/>
            <p:cNvGrpSpPr>
              <a:grpSpLocks/>
            </p:cNvGrpSpPr>
            <p:nvPr/>
          </p:nvGrpSpPr>
          <p:grpSpPr bwMode="auto">
            <a:xfrm>
              <a:off x="3987" y="340"/>
              <a:ext cx="1589" cy="808"/>
              <a:chOff x="3987" y="340"/>
              <a:chExt cx="1589" cy="808"/>
            </a:xfrm>
          </p:grpSpPr>
          <p:sp>
            <p:nvSpPr>
              <p:cNvPr id="68722" name="Oval 104"/>
              <p:cNvSpPr>
                <a:spLocks noChangeArrowheads="1"/>
              </p:cNvSpPr>
              <p:nvPr/>
            </p:nvSpPr>
            <p:spPr bwMode="auto">
              <a:xfrm>
                <a:off x="4124" y="412"/>
                <a:ext cx="1361" cy="61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23" name="Oval 105"/>
              <p:cNvSpPr>
                <a:spLocks noChangeArrowheads="1"/>
              </p:cNvSpPr>
              <p:nvPr/>
            </p:nvSpPr>
            <p:spPr bwMode="auto">
              <a:xfrm>
                <a:off x="4169" y="412"/>
                <a:ext cx="312" cy="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24" name="Oval 106"/>
              <p:cNvSpPr>
                <a:spLocks noChangeArrowheads="1"/>
              </p:cNvSpPr>
              <p:nvPr/>
            </p:nvSpPr>
            <p:spPr bwMode="auto">
              <a:xfrm>
                <a:off x="4991" y="388"/>
                <a:ext cx="449" cy="16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25" name="Oval 107"/>
              <p:cNvSpPr>
                <a:spLocks noChangeArrowheads="1"/>
              </p:cNvSpPr>
              <p:nvPr/>
            </p:nvSpPr>
            <p:spPr bwMode="auto">
              <a:xfrm>
                <a:off x="4580" y="340"/>
                <a:ext cx="540" cy="32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26" name="Oval 108"/>
              <p:cNvSpPr>
                <a:spLocks noChangeArrowheads="1"/>
              </p:cNvSpPr>
              <p:nvPr/>
            </p:nvSpPr>
            <p:spPr bwMode="auto">
              <a:xfrm>
                <a:off x="3987" y="484"/>
                <a:ext cx="996" cy="18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27" name="Oval 109"/>
              <p:cNvSpPr>
                <a:spLocks noChangeArrowheads="1"/>
              </p:cNvSpPr>
              <p:nvPr/>
            </p:nvSpPr>
            <p:spPr bwMode="auto">
              <a:xfrm>
                <a:off x="4489" y="772"/>
                <a:ext cx="540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28" name="Oval 110"/>
              <p:cNvSpPr>
                <a:spLocks noChangeArrowheads="1"/>
              </p:cNvSpPr>
              <p:nvPr/>
            </p:nvSpPr>
            <p:spPr bwMode="auto">
              <a:xfrm>
                <a:off x="5173" y="508"/>
                <a:ext cx="403" cy="20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29" name="Oval 111"/>
              <p:cNvSpPr>
                <a:spLocks noChangeArrowheads="1"/>
              </p:cNvSpPr>
              <p:nvPr/>
            </p:nvSpPr>
            <p:spPr bwMode="auto">
              <a:xfrm>
                <a:off x="4078" y="604"/>
                <a:ext cx="266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30" name="Oval 112"/>
              <p:cNvSpPr>
                <a:spLocks noChangeArrowheads="1"/>
              </p:cNvSpPr>
              <p:nvPr/>
            </p:nvSpPr>
            <p:spPr bwMode="auto">
              <a:xfrm>
                <a:off x="5219" y="796"/>
                <a:ext cx="266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31" name="Oval 113"/>
              <p:cNvSpPr>
                <a:spLocks noChangeArrowheads="1"/>
              </p:cNvSpPr>
              <p:nvPr/>
            </p:nvSpPr>
            <p:spPr bwMode="auto">
              <a:xfrm>
                <a:off x="4307" y="892"/>
                <a:ext cx="265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32" name="Oval 114"/>
              <p:cNvSpPr>
                <a:spLocks noChangeArrowheads="1"/>
              </p:cNvSpPr>
              <p:nvPr/>
            </p:nvSpPr>
            <p:spPr bwMode="auto">
              <a:xfrm>
                <a:off x="4946" y="892"/>
                <a:ext cx="402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8619" name="Rectangle 119"/>
          <p:cNvSpPr>
            <a:spLocks noChangeArrowheads="1"/>
          </p:cNvSpPr>
          <p:nvPr/>
        </p:nvSpPr>
        <p:spPr bwMode="auto">
          <a:xfrm>
            <a:off x="3352800" y="4953000"/>
            <a:ext cx="657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1400" b="1">
                <a:latin typeface="Arial" charset="0"/>
                <a:ea typeface="宋体" charset="-122"/>
              </a:rPr>
              <a:t>AT&amp;T</a:t>
            </a:r>
          </a:p>
        </p:txBody>
      </p:sp>
      <p:grpSp>
        <p:nvGrpSpPr>
          <p:cNvPr id="68620" name="Group 120"/>
          <p:cNvGrpSpPr>
            <a:grpSpLocks/>
          </p:cNvGrpSpPr>
          <p:nvPr/>
        </p:nvGrpSpPr>
        <p:grpSpPr bwMode="auto">
          <a:xfrm>
            <a:off x="6786563" y="5035550"/>
            <a:ext cx="1893887" cy="1130300"/>
            <a:chOff x="4275" y="3172"/>
            <a:chExt cx="1193" cy="712"/>
          </a:xfrm>
        </p:grpSpPr>
        <p:grpSp>
          <p:nvGrpSpPr>
            <p:cNvPr id="68696" name="Group 121"/>
            <p:cNvGrpSpPr>
              <a:grpSpLocks/>
            </p:cNvGrpSpPr>
            <p:nvPr/>
          </p:nvGrpSpPr>
          <p:grpSpPr bwMode="auto">
            <a:xfrm>
              <a:off x="4301" y="3172"/>
              <a:ext cx="1167" cy="712"/>
              <a:chOff x="4301" y="3172"/>
              <a:chExt cx="1167" cy="712"/>
            </a:xfrm>
          </p:grpSpPr>
          <p:sp>
            <p:nvSpPr>
              <p:cNvPr id="68709" name="Oval 122"/>
              <p:cNvSpPr>
                <a:spLocks noChangeArrowheads="1"/>
              </p:cNvSpPr>
              <p:nvPr/>
            </p:nvSpPr>
            <p:spPr bwMode="auto">
              <a:xfrm>
                <a:off x="4401" y="3236"/>
                <a:ext cx="1000" cy="54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10" name="Oval 123"/>
              <p:cNvSpPr>
                <a:spLocks noChangeArrowheads="1"/>
              </p:cNvSpPr>
              <p:nvPr/>
            </p:nvSpPr>
            <p:spPr bwMode="auto">
              <a:xfrm>
                <a:off x="4435" y="3236"/>
                <a:ext cx="227" cy="7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11" name="Oval 124"/>
              <p:cNvSpPr>
                <a:spLocks noChangeArrowheads="1"/>
              </p:cNvSpPr>
              <p:nvPr/>
            </p:nvSpPr>
            <p:spPr bwMode="auto">
              <a:xfrm>
                <a:off x="5039" y="3214"/>
                <a:ext cx="328" cy="14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12" name="Oval 125"/>
              <p:cNvSpPr>
                <a:spLocks noChangeArrowheads="1"/>
              </p:cNvSpPr>
              <p:nvPr/>
            </p:nvSpPr>
            <p:spPr bwMode="auto">
              <a:xfrm>
                <a:off x="4737" y="3172"/>
                <a:ext cx="395" cy="2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13" name="Oval 126"/>
              <p:cNvSpPr>
                <a:spLocks noChangeArrowheads="1"/>
              </p:cNvSpPr>
              <p:nvPr/>
            </p:nvSpPr>
            <p:spPr bwMode="auto">
              <a:xfrm>
                <a:off x="4301" y="3299"/>
                <a:ext cx="730" cy="16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14" name="Oval 127"/>
              <p:cNvSpPr>
                <a:spLocks noChangeArrowheads="1"/>
              </p:cNvSpPr>
              <p:nvPr/>
            </p:nvSpPr>
            <p:spPr bwMode="auto">
              <a:xfrm>
                <a:off x="4670" y="3554"/>
                <a:ext cx="395" cy="3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15" name="Oval 128"/>
              <p:cNvSpPr>
                <a:spLocks noChangeArrowheads="1"/>
              </p:cNvSpPr>
              <p:nvPr/>
            </p:nvSpPr>
            <p:spPr bwMode="auto">
              <a:xfrm>
                <a:off x="5174" y="3321"/>
                <a:ext cx="294" cy="18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16" name="Oval 129"/>
              <p:cNvSpPr>
                <a:spLocks noChangeArrowheads="1"/>
              </p:cNvSpPr>
              <p:nvPr/>
            </p:nvSpPr>
            <p:spPr bwMode="auto">
              <a:xfrm>
                <a:off x="4368" y="3405"/>
                <a:ext cx="193" cy="3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17" name="Oval 130"/>
              <p:cNvSpPr>
                <a:spLocks noChangeArrowheads="1"/>
              </p:cNvSpPr>
              <p:nvPr/>
            </p:nvSpPr>
            <p:spPr bwMode="auto">
              <a:xfrm>
                <a:off x="5207" y="3574"/>
                <a:ext cx="194" cy="11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18" name="Oval 131"/>
              <p:cNvSpPr>
                <a:spLocks noChangeArrowheads="1"/>
              </p:cNvSpPr>
              <p:nvPr/>
            </p:nvSpPr>
            <p:spPr bwMode="auto">
              <a:xfrm>
                <a:off x="4536" y="3659"/>
                <a:ext cx="193" cy="11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19" name="Oval 132"/>
              <p:cNvSpPr>
                <a:spLocks noChangeArrowheads="1"/>
              </p:cNvSpPr>
              <p:nvPr/>
            </p:nvSpPr>
            <p:spPr bwMode="auto">
              <a:xfrm>
                <a:off x="5006" y="3659"/>
                <a:ext cx="294" cy="11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697" name="Group 133"/>
            <p:cNvGrpSpPr>
              <a:grpSpLocks/>
            </p:cNvGrpSpPr>
            <p:nvPr/>
          </p:nvGrpSpPr>
          <p:grpSpPr bwMode="auto">
            <a:xfrm>
              <a:off x="4275" y="3172"/>
              <a:ext cx="1167" cy="712"/>
              <a:chOff x="4275" y="3172"/>
              <a:chExt cx="1167" cy="712"/>
            </a:xfrm>
          </p:grpSpPr>
          <p:sp>
            <p:nvSpPr>
              <p:cNvPr id="68698" name="Oval 134"/>
              <p:cNvSpPr>
                <a:spLocks noChangeArrowheads="1"/>
              </p:cNvSpPr>
              <p:nvPr/>
            </p:nvSpPr>
            <p:spPr bwMode="auto">
              <a:xfrm>
                <a:off x="4376" y="3236"/>
                <a:ext cx="999" cy="54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99" name="Oval 135"/>
              <p:cNvSpPr>
                <a:spLocks noChangeArrowheads="1"/>
              </p:cNvSpPr>
              <p:nvPr/>
            </p:nvSpPr>
            <p:spPr bwMode="auto">
              <a:xfrm>
                <a:off x="4409" y="3236"/>
                <a:ext cx="227" cy="7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00" name="Oval 136"/>
              <p:cNvSpPr>
                <a:spLocks noChangeArrowheads="1"/>
              </p:cNvSpPr>
              <p:nvPr/>
            </p:nvSpPr>
            <p:spPr bwMode="auto">
              <a:xfrm>
                <a:off x="5014" y="3214"/>
                <a:ext cx="328" cy="14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01" name="Oval 137"/>
              <p:cNvSpPr>
                <a:spLocks noChangeArrowheads="1"/>
              </p:cNvSpPr>
              <p:nvPr/>
            </p:nvSpPr>
            <p:spPr bwMode="auto">
              <a:xfrm>
                <a:off x="4712" y="3172"/>
                <a:ext cx="395" cy="2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02" name="Oval 138"/>
              <p:cNvSpPr>
                <a:spLocks noChangeArrowheads="1"/>
              </p:cNvSpPr>
              <p:nvPr/>
            </p:nvSpPr>
            <p:spPr bwMode="auto">
              <a:xfrm>
                <a:off x="4275" y="3299"/>
                <a:ext cx="731" cy="16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03" name="Oval 139"/>
              <p:cNvSpPr>
                <a:spLocks noChangeArrowheads="1"/>
              </p:cNvSpPr>
              <p:nvPr/>
            </p:nvSpPr>
            <p:spPr bwMode="auto">
              <a:xfrm>
                <a:off x="4644" y="3554"/>
                <a:ext cx="395" cy="33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04" name="Oval 140"/>
              <p:cNvSpPr>
                <a:spLocks noChangeArrowheads="1"/>
              </p:cNvSpPr>
              <p:nvPr/>
            </p:nvSpPr>
            <p:spPr bwMode="auto">
              <a:xfrm>
                <a:off x="5148" y="3321"/>
                <a:ext cx="294" cy="1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05" name="Oval 141"/>
              <p:cNvSpPr>
                <a:spLocks noChangeArrowheads="1"/>
              </p:cNvSpPr>
              <p:nvPr/>
            </p:nvSpPr>
            <p:spPr bwMode="auto">
              <a:xfrm>
                <a:off x="4342" y="3405"/>
                <a:ext cx="194" cy="33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06" name="Oval 142"/>
              <p:cNvSpPr>
                <a:spLocks noChangeArrowheads="1"/>
              </p:cNvSpPr>
              <p:nvPr/>
            </p:nvSpPr>
            <p:spPr bwMode="auto">
              <a:xfrm>
                <a:off x="5182" y="3574"/>
                <a:ext cx="193" cy="11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07" name="Oval 143"/>
              <p:cNvSpPr>
                <a:spLocks noChangeArrowheads="1"/>
              </p:cNvSpPr>
              <p:nvPr/>
            </p:nvSpPr>
            <p:spPr bwMode="auto">
              <a:xfrm>
                <a:off x="4510" y="3659"/>
                <a:ext cx="194" cy="11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08" name="Oval 144"/>
              <p:cNvSpPr>
                <a:spLocks noChangeArrowheads="1"/>
              </p:cNvSpPr>
              <p:nvPr/>
            </p:nvSpPr>
            <p:spPr bwMode="auto">
              <a:xfrm>
                <a:off x="4980" y="3659"/>
                <a:ext cx="295" cy="11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8621" name="Rectangle 145"/>
          <p:cNvSpPr>
            <a:spLocks noChangeArrowheads="1"/>
          </p:cNvSpPr>
          <p:nvPr/>
        </p:nvSpPr>
        <p:spPr bwMode="auto">
          <a:xfrm>
            <a:off x="6918325" y="5119688"/>
            <a:ext cx="15700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2800" b="1">
                <a:latin typeface="Arial" charset="0"/>
                <a:ea typeface="宋体" charset="-122"/>
              </a:rPr>
              <a:t>AS 3549</a:t>
            </a:r>
          </a:p>
        </p:txBody>
      </p:sp>
      <p:sp>
        <p:nvSpPr>
          <p:cNvPr id="68622" name="Rectangle 146"/>
          <p:cNvSpPr>
            <a:spLocks noChangeArrowheads="1"/>
          </p:cNvSpPr>
          <p:nvPr/>
        </p:nvSpPr>
        <p:spPr bwMode="auto">
          <a:xfrm>
            <a:off x="6934200" y="5562600"/>
            <a:ext cx="1601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1400" b="1">
                <a:latin typeface="Arial" charset="0"/>
                <a:ea typeface="宋体" charset="-122"/>
              </a:rPr>
              <a:t>Global Crossing </a:t>
            </a:r>
          </a:p>
        </p:txBody>
      </p:sp>
      <p:sp>
        <p:nvSpPr>
          <p:cNvPr id="68623" name="Rectangle 148"/>
          <p:cNvSpPr>
            <a:spLocks noChangeArrowheads="1"/>
          </p:cNvSpPr>
          <p:nvPr/>
        </p:nvSpPr>
        <p:spPr bwMode="auto">
          <a:xfrm>
            <a:off x="4419600" y="5410200"/>
            <a:ext cx="1903413" cy="5175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1400" b="1">
                <a:solidFill>
                  <a:schemeClr val="bg1"/>
                </a:solidFill>
                <a:latin typeface="Arial" charset="0"/>
                <a:ea typeface="宋体" charset="-122"/>
              </a:rPr>
              <a:t>135.207.0.0/16</a:t>
            </a:r>
          </a:p>
          <a:p>
            <a:pPr eaLnBrk="0" hangingPunct="0"/>
            <a:r>
              <a:rPr lang="en-US" altLang="zh-CN" sz="1400" b="1">
                <a:solidFill>
                  <a:schemeClr val="bg1"/>
                </a:solidFill>
                <a:latin typeface="Arial" charset="0"/>
                <a:ea typeface="宋体" charset="-122"/>
              </a:rPr>
              <a:t>AS Path = 7018 6341</a:t>
            </a:r>
          </a:p>
        </p:txBody>
      </p:sp>
      <p:grpSp>
        <p:nvGrpSpPr>
          <p:cNvPr id="68624" name="Group 149"/>
          <p:cNvGrpSpPr>
            <a:grpSpLocks/>
          </p:cNvGrpSpPr>
          <p:nvPr/>
        </p:nvGrpSpPr>
        <p:grpSpPr bwMode="auto">
          <a:xfrm>
            <a:off x="6858000" y="2743200"/>
            <a:ext cx="1898650" cy="1289050"/>
            <a:chOff x="4323" y="1828"/>
            <a:chExt cx="1193" cy="712"/>
          </a:xfrm>
        </p:grpSpPr>
        <p:grpSp>
          <p:nvGrpSpPr>
            <p:cNvPr id="68672" name="Group 150"/>
            <p:cNvGrpSpPr>
              <a:grpSpLocks/>
            </p:cNvGrpSpPr>
            <p:nvPr/>
          </p:nvGrpSpPr>
          <p:grpSpPr bwMode="auto">
            <a:xfrm>
              <a:off x="4349" y="1828"/>
              <a:ext cx="1167" cy="712"/>
              <a:chOff x="4349" y="1828"/>
              <a:chExt cx="1167" cy="712"/>
            </a:xfrm>
          </p:grpSpPr>
          <p:sp>
            <p:nvSpPr>
              <p:cNvPr id="68685" name="Oval 151"/>
              <p:cNvSpPr>
                <a:spLocks noChangeArrowheads="1"/>
              </p:cNvSpPr>
              <p:nvPr/>
            </p:nvSpPr>
            <p:spPr bwMode="auto">
              <a:xfrm>
                <a:off x="4449" y="1892"/>
                <a:ext cx="1000" cy="54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6" name="Oval 152"/>
              <p:cNvSpPr>
                <a:spLocks noChangeArrowheads="1"/>
              </p:cNvSpPr>
              <p:nvPr/>
            </p:nvSpPr>
            <p:spPr bwMode="auto">
              <a:xfrm>
                <a:off x="4483" y="1892"/>
                <a:ext cx="227" cy="7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7" name="Oval 153"/>
              <p:cNvSpPr>
                <a:spLocks noChangeArrowheads="1"/>
              </p:cNvSpPr>
              <p:nvPr/>
            </p:nvSpPr>
            <p:spPr bwMode="auto">
              <a:xfrm>
                <a:off x="5087" y="1870"/>
                <a:ext cx="328" cy="14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8" name="Oval 154"/>
              <p:cNvSpPr>
                <a:spLocks noChangeArrowheads="1"/>
              </p:cNvSpPr>
              <p:nvPr/>
            </p:nvSpPr>
            <p:spPr bwMode="auto">
              <a:xfrm>
                <a:off x="4785" y="1828"/>
                <a:ext cx="395" cy="2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9" name="Oval 155"/>
              <p:cNvSpPr>
                <a:spLocks noChangeArrowheads="1"/>
              </p:cNvSpPr>
              <p:nvPr/>
            </p:nvSpPr>
            <p:spPr bwMode="auto">
              <a:xfrm>
                <a:off x="4349" y="1955"/>
                <a:ext cx="730" cy="16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90" name="Oval 156"/>
              <p:cNvSpPr>
                <a:spLocks noChangeArrowheads="1"/>
              </p:cNvSpPr>
              <p:nvPr/>
            </p:nvSpPr>
            <p:spPr bwMode="auto">
              <a:xfrm>
                <a:off x="4718" y="2210"/>
                <a:ext cx="395" cy="3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91" name="Oval 157"/>
              <p:cNvSpPr>
                <a:spLocks noChangeArrowheads="1"/>
              </p:cNvSpPr>
              <p:nvPr/>
            </p:nvSpPr>
            <p:spPr bwMode="auto">
              <a:xfrm>
                <a:off x="5222" y="1977"/>
                <a:ext cx="294" cy="18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92" name="Oval 158"/>
              <p:cNvSpPr>
                <a:spLocks noChangeArrowheads="1"/>
              </p:cNvSpPr>
              <p:nvPr/>
            </p:nvSpPr>
            <p:spPr bwMode="auto">
              <a:xfrm>
                <a:off x="4416" y="2061"/>
                <a:ext cx="193" cy="3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93" name="Oval 159"/>
              <p:cNvSpPr>
                <a:spLocks noChangeArrowheads="1"/>
              </p:cNvSpPr>
              <p:nvPr/>
            </p:nvSpPr>
            <p:spPr bwMode="auto">
              <a:xfrm>
                <a:off x="5255" y="2230"/>
                <a:ext cx="194" cy="11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94" name="Oval 160"/>
              <p:cNvSpPr>
                <a:spLocks noChangeArrowheads="1"/>
              </p:cNvSpPr>
              <p:nvPr/>
            </p:nvSpPr>
            <p:spPr bwMode="auto">
              <a:xfrm>
                <a:off x="4584" y="2315"/>
                <a:ext cx="193" cy="11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95" name="Oval 161"/>
              <p:cNvSpPr>
                <a:spLocks noChangeArrowheads="1"/>
              </p:cNvSpPr>
              <p:nvPr/>
            </p:nvSpPr>
            <p:spPr bwMode="auto">
              <a:xfrm>
                <a:off x="5054" y="2315"/>
                <a:ext cx="294" cy="11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673" name="Group 162"/>
            <p:cNvGrpSpPr>
              <a:grpSpLocks/>
            </p:cNvGrpSpPr>
            <p:nvPr/>
          </p:nvGrpSpPr>
          <p:grpSpPr bwMode="auto">
            <a:xfrm>
              <a:off x="4323" y="1828"/>
              <a:ext cx="1167" cy="712"/>
              <a:chOff x="4323" y="1828"/>
              <a:chExt cx="1167" cy="712"/>
            </a:xfrm>
          </p:grpSpPr>
          <p:sp>
            <p:nvSpPr>
              <p:cNvPr id="68674" name="Oval 163"/>
              <p:cNvSpPr>
                <a:spLocks noChangeArrowheads="1"/>
              </p:cNvSpPr>
              <p:nvPr/>
            </p:nvSpPr>
            <p:spPr bwMode="auto">
              <a:xfrm>
                <a:off x="4424" y="1892"/>
                <a:ext cx="999" cy="54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5" name="Oval 164"/>
              <p:cNvSpPr>
                <a:spLocks noChangeArrowheads="1"/>
              </p:cNvSpPr>
              <p:nvPr/>
            </p:nvSpPr>
            <p:spPr bwMode="auto">
              <a:xfrm>
                <a:off x="4457" y="1892"/>
                <a:ext cx="227" cy="7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6" name="Oval 165"/>
              <p:cNvSpPr>
                <a:spLocks noChangeArrowheads="1"/>
              </p:cNvSpPr>
              <p:nvPr/>
            </p:nvSpPr>
            <p:spPr bwMode="auto">
              <a:xfrm>
                <a:off x="5062" y="1870"/>
                <a:ext cx="328" cy="14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7" name="Oval 166"/>
              <p:cNvSpPr>
                <a:spLocks noChangeArrowheads="1"/>
              </p:cNvSpPr>
              <p:nvPr/>
            </p:nvSpPr>
            <p:spPr bwMode="auto">
              <a:xfrm>
                <a:off x="4760" y="1828"/>
                <a:ext cx="395" cy="2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8" name="Oval 167"/>
              <p:cNvSpPr>
                <a:spLocks noChangeArrowheads="1"/>
              </p:cNvSpPr>
              <p:nvPr/>
            </p:nvSpPr>
            <p:spPr bwMode="auto">
              <a:xfrm>
                <a:off x="4323" y="1955"/>
                <a:ext cx="731" cy="16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9" name="Oval 168"/>
              <p:cNvSpPr>
                <a:spLocks noChangeArrowheads="1"/>
              </p:cNvSpPr>
              <p:nvPr/>
            </p:nvSpPr>
            <p:spPr bwMode="auto">
              <a:xfrm>
                <a:off x="4692" y="2210"/>
                <a:ext cx="395" cy="33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0" name="Oval 169"/>
              <p:cNvSpPr>
                <a:spLocks noChangeArrowheads="1"/>
              </p:cNvSpPr>
              <p:nvPr/>
            </p:nvSpPr>
            <p:spPr bwMode="auto">
              <a:xfrm>
                <a:off x="5196" y="1977"/>
                <a:ext cx="294" cy="1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1" name="Oval 170"/>
              <p:cNvSpPr>
                <a:spLocks noChangeArrowheads="1"/>
              </p:cNvSpPr>
              <p:nvPr/>
            </p:nvSpPr>
            <p:spPr bwMode="auto">
              <a:xfrm>
                <a:off x="4390" y="2061"/>
                <a:ext cx="194" cy="33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2" name="Oval 171"/>
              <p:cNvSpPr>
                <a:spLocks noChangeArrowheads="1"/>
              </p:cNvSpPr>
              <p:nvPr/>
            </p:nvSpPr>
            <p:spPr bwMode="auto">
              <a:xfrm>
                <a:off x="5230" y="2230"/>
                <a:ext cx="193" cy="11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3" name="Oval 172"/>
              <p:cNvSpPr>
                <a:spLocks noChangeArrowheads="1"/>
              </p:cNvSpPr>
              <p:nvPr/>
            </p:nvSpPr>
            <p:spPr bwMode="auto">
              <a:xfrm>
                <a:off x="4558" y="2315"/>
                <a:ext cx="194" cy="11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4" name="Oval 173"/>
              <p:cNvSpPr>
                <a:spLocks noChangeArrowheads="1"/>
              </p:cNvSpPr>
              <p:nvPr/>
            </p:nvSpPr>
            <p:spPr bwMode="auto">
              <a:xfrm>
                <a:off x="5028" y="2315"/>
                <a:ext cx="295" cy="11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8625" name="Rectangle 177"/>
          <p:cNvSpPr>
            <a:spLocks noChangeArrowheads="1"/>
          </p:cNvSpPr>
          <p:nvPr/>
        </p:nvSpPr>
        <p:spPr bwMode="auto">
          <a:xfrm>
            <a:off x="5943600" y="4191000"/>
            <a:ext cx="2346325" cy="5175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1400" b="1">
                <a:solidFill>
                  <a:schemeClr val="bg1"/>
                </a:solidFill>
                <a:latin typeface="Arial" charset="0"/>
                <a:ea typeface="宋体" charset="-122"/>
              </a:rPr>
              <a:t>135.207.0.0/16</a:t>
            </a:r>
          </a:p>
          <a:p>
            <a:pPr eaLnBrk="0" hangingPunct="0"/>
            <a:r>
              <a:rPr lang="en-US" altLang="zh-CN" sz="1400" b="1">
                <a:solidFill>
                  <a:schemeClr val="bg1"/>
                </a:solidFill>
                <a:latin typeface="Arial" charset="0"/>
                <a:ea typeface="宋体" charset="-122"/>
              </a:rPr>
              <a:t>AS Path = 3549 7018 6341</a:t>
            </a:r>
          </a:p>
        </p:txBody>
      </p:sp>
      <p:grpSp>
        <p:nvGrpSpPr>
          <p:cNvPr id="68626" name="Group 181"/>
          <p:cNvGrpSpPr>
            <a:grpSpLocks/>
          </p:cNvGrpSpPr>
          <p:nvPr/>
        </p:nvGrpSpPr>
        <p:grpSpPr bwMode="auto">
          <a:xfrm>
            <a:off x="387350" y="5181600"/>
            <a:ext cx="1898650" cy="1117600"/>
            <a:chOff x="244" y="3028"/>
            <a:chExt cx="1480" cy="904"/>
          </a:xfrm>
        </p:grpSpPr>
        <p:grpSp>
          <p:nvGrpSpPr>
            <p:cNvPr id="68648" name="Group 182"/>
            <p:cNvGrpSpPr>
              <a:grpSpLocks/>
            </p:cNvGrpSpPr>
            <p:nvPr/>
          </p:nvGrpSpPr>
          <p:grpSpPr bwMode="auto">
            <a:xfrm>
              <a:off x="276" y="3028"/>
              <a:ext cx="1448" cy="904"/>
              <a:chOff x="276" y="3028"/>
              <a:chExt cx="1448" cy="904"/>
            </a:xfrm>
          </p:grpSpPr>
          <p:sp>
            <p:nvSpPr>
              <p:cNvPr id="68661" name="Oval 183"/>
              <p:cNvSpPr>
                <a:spLocks noChangeArrowheads="1"/>
              </p:cNvSpPr>
              <p:nvPr/>
            </p:nvSpPr>
            <p:spPr bwMode="auto">
              <a:xfrm>
                <a:off x="400" y="3109"/>
                <a:ext cx="1241" cy="68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62" name="Oval 184"/>
              <p:cNvSpPr>
                <a:spLocks noChangeArrowheads="1"/>
              </p:cNvSpPr>
              <p:nvPr/>
            </p:nvSpPr>
            <p:spPr bwMode="auto">
              <a:xfrm>
                <a:off x="442" y="3109"/>
                <a:ext cx="283" cy="9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63" name="Oval 185"/>
              <p:cNvSpPr>
                <a:spLocks noChangeArrowheads="1"/>
              </p:cNvSpPr>
              <p:nvPr/>
            </p:nvSpPr>
            <p:spPr bwMode="auto">
              <a:xfrm>
                <a:off x="1191" y="3081"/>
                <a:ext cx="408" cy="18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64" name="Oval 186"/>
              <p:cNvSpPr>
                <a:spLocks noChangeArrowheads="1"/>
              </p:cNvSpPr>
              <p:nvPr/>
            </p:nvSpPr>
            <p:spPr bwMode="auto">
              <a:xfrm>
                <a:off x="816" y="3028"/>
                <a:ext cx="492" cy="36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65" name="Oval 187"/>
              <p:cNvSpPr>
                <a:spLocks noChangeArrowheads="1"/>
              </p:cNvSpPr>
              <p:nvPr/>
            </p:nvSpPr>
            <p:spPr bwMode="auto">
              <a:xfrm>
                <a:off x="276" y="3188"/>
                <a:ext cx="907" cy="20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66" name="Oval 188"/>
              <p:cNvSpPr>
                <a:spLocks noChangeArrowheads="1"/>
              </p:cNvSpPr>
              <p:nvPr/>
            </p:nvSpPr>
            <p:spPr bwMode="auto">
              <a:xfrm>
                <a:off x="733" y="3511"/>
                <a:ext cx="492" cy="42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67" name="Oval 189"/>
              <p:cNvSpPr>
                <a:spLocks noChangeArrowheads="1"/>
              </p:cNvSpPr>
              <p:nvPr/>
            </p:nvSpPr>
            <p:spPr bwMode="auto">
              <a:xfrm>
                <a:off x="1358" y="3216"/>
                <a:ext cx="366" cy="2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68" name="Oval 190"/>
              <p:cNvSpPr>
                <a:spLocks noChangeArrowheads="1"/>
              </p:cNvSpPr>
              <p:nvPr/>
            </p:nvSpPr>
            <p:spPr bwMode="auto">
              <a:xfrm>
                <a:off x="359" y="3324"/>
                <a:ext cx="241" cy="42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69" name="Oval 191"/>
              <p:cNvSpPr>
                <a:spLocks noChangeArrowheads="1"/>
              </p:cNvSpPr>
              <p:nvPr/>
            </p:nvSpPr>
            <p:spPr bwMode="auto">
              <a:xfrm>
                <a:off x="1399" y="3537"/>
                <a:ext cx="242" cy="1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0" name="Oval 192"/>
              <p:cNvSpPr>
                <a:spLocks noChangeArrowheads="1"/>
              </p:cNvSpPr>
              <p:nvPr/>
            </p:nvSpPr>
            <p:spPr bwMode="auto">
              <a:xfrm>
                <a:off x="567" y="3644"/>
                <a:ext cx="241" cy="1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1" name="Oval 193"/>
              <p:cNvSpPr>
                <a:spLocks noChangeArrowheads="1"/>
              </p:cNvSpPr>
              <p:nvPr/>
            </p:nvSpPr>
            <p:spPr bwMode="auto">
              <a:xfrm>
                <a:off x="1150" y="3644"/>
                <a:ext cx="366" cy="1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649" name="Group 194"/>
            <p:cNvGrpSpPr>
              <a:grpSpLocks/>
            </p:cNvGrpSpPr>
            <p:nvPr/>
          </p:nvGrpSpPr>
          <p:grpSpPr bwMode="auto">
            <a:xfrm>
              <a:off x="244" y="3028"/>
              <a:ext cx="1448" cy="904"/>
              <a:chOff x="244" y="3028"/>
              <a:chExt cx="1448" cy="904"/>
            </a:xfrm>
          </p:grpSpPr>
          <p:sp>
            <p:nvSpPr>
              <p:cNvPr id="68650" name="Oval 195"/>
              <p:cNvSpPr>
                <a:spLocks noChangeArrowheads="1"/>
              </p:cNvSpPr>
              <p:nvPr/>
            </p:nvSpPr>
            <p:spPr bwMode="auto">
              <a:xfrm>
                <a:off x="369" y="3109"/>
                <a:ext cx="1240" cy="68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51" name="Oval 196"/>
              <p:cNvSpPr>
                <a:spLocks noChangeArrowheads="1"/>
              </p:cNvSpPr>
              <p:nvPr/>
            </p:nvSpPr>
            <p:spPr bwMode="auto">
              <a:xfrm>
                <a:off x="410" y="3109"/>
                <a:ext cx="283" cy="9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52" name="Oval 197"/>
              <p:cNvSpPr>
                <a:spLocks noChangeArrowheads="1"/>
              </p:cNvSpPr>
              <p:nvPr/>
            </p:nvSpPr>
            <p:spPr bwMode="auto">
              <a:xfrm>
                <a:off x="1160" y="3081"/>
                <a:ext cx="408" cy="18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53" name="Oval 198"/>
              <p:cNvSpPr>
                <a:spLocks noChangeArrowheads="1"/>
              </p:cNvSpPr>
              <p:nvPr/>
            </p:nvSpPr>
            <p:spPr bwMode="auto">
              <a:xfrm>
                <a:off x="785" y="3028"/>
                <a:ext cx="491" cy="36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54" name="Oval 199"/>
              <p:cNvSpPr>
                <a:spLocks noChangeArrowheads="1"/>
              </p:cNvSpPr>
              <p:nvPr/>
            </p:nvSpPr>
            <p:spPr bwMode="auto">
              <a:xfrm>
                <a:off x="244" y="3188"/>
                <a:ext cx="908" cy="20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55" name="Oval 200"/>
              <p:cNvSpPr>
                <a:spLocks noChangeArrowheads="1"/>
              </p:cNvSpPr>
              <p:nvPr/>
            </p:nvSpPr>
            <p:spPr bwMode="auto">
              <a:xfrm>
                <a:off x="701" y="3511"/>
                <a:ext cx="492" cy="42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56" name="Oval 201"/>
              <p:cNvSpPr>
                <a:spLocks noChangeArrowheads="1"/>
              </p:cNvSpPr>
              <p:nvPr/>
            </p:nvSpPr>
            <p:spPr bwMode="auto">
              <a:xfrm>
                <a:off x="1326" y="3216"/>
                <a:ext cx="366" cy="23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57" name="Oval 202"/>
              <p:cNvSpPr>
                <a:spLocks noChangeArrowheads="1"/>
              </p:cNvSpPr>
              <p:nvPr/>
            </p:nvSpPr>
            <p:spPr bwMode="auto">
              <a:xfrm>
                <a:off x="327" y="3324"/>
                <a:ext cx="242" cy="42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58" name="Oval 203"/>
              <p:cNvSpPr>
                <a:spLocks noChangeArrowheads="1"/>
              </p:cNvSpPr>
              <p:nvPr/>
            </p:nvSpPr>
            <p:spPr bwMode="auto">
              <a:xfrm>
                <a:off x="1368" y="3537"/>
                <a:ext cx="241" cy="1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59" name="Oval 204"/>
              <p:cNvSpPr>
                <a:spLocks noChangeArrowheads="1"/>
              </p:cNvSpPr>
              <p:nvPr/>
            </p:nvSpPr>
            <p:spPr bwMode="auto">
              <a:xfrm>
                <a:off x="535" y="3644"/>
                <a:ext cx="242" cy="1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60" name="Oval 205"/>
              <p:cNvSpPr>
                <a:spLocks noChangeArrowheads="1"/>
              </p:cNvSpPr>
              <p:nvPr/>
            </p:nvSpPr>
            <p:spPr bwMode="auto">
              <a:xfrm>
                <a:off x="1118" y="3644"/>
                <a:ext cx="367" cy="1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8627" name="Rectangle 207"/>
          <p:cNvSpPr>
            <a:spLocks noChangeArrowheads="1"/>
          </p:cNvSpPr>
          <p:nvPr/>
        </p:nvSpPr>
        <p:spPr bwMode="auto">
          <a:xfrm>
            <a:off x="736600" y="5246688"/>
            <a:ext cx="1330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2000">
                <a:ea typeface="宋体" charset="-122"/>
              </a:rPr>
              <a:t>AS 6341</a:t>
            </a:r>
          </a:p>
        </p:txBody>
      </p:sp>
      <p:sp>
        <p:nvSpPr>
          <p:cNvPr id="68628" name="Rectangle 208"/>
          <p:cNvSpPr>
            <a:spLocks noChangeArrowheads="1"/>
          </p:cNvSpPr>
          <p:nvPr/>
        </p:nvSpPr>
        <p:spPr bwMode="auto">
          <a:xfrm>
            <a:off x="381000" y="5867400"/>
            <a:ext cx="1876425" cy="3968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2000" b="1">
                <a:solidFill>
                  <a:schemeClr val="bg1"/>
                </a:solidFill>
                <a:latin typeface="Arial" charset="0"/>
                <a:ea typeface="宋体" charset="-122"/>
              </a:rPr>
              <a:t>135.207.0.0/16</a:t>
            </a:r>
          </a:p>
        </p:txBody>
      </p:sp>
      <p:sp>
        <p:nvSpPr>
          <p:cNvPr id="68629" name="Rectangle 209"/>
          <p:cNvSpPr>
            <a:spLocks noChangeArrowheads="1"/>
          </p:cNvSpPr>
          <p:nvPr/>
        </p:nvSpPr>
        <p:spPr bwMode="auto">
          <a:xfrm>
            <a:off x="685800" y="5562600"/>
            <a:ext cx="1504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1400" b="1">
                <a:latin typeface="Arial" charset="0"/>
                <a:ea typeface="宋体" charset="-122"/>
              </a:rPr>
              <a:t>AT&amp;T Research</a:t>
            </a:r>
          </a:p>
        </p:txBody>
      </p:sp>
      <p:sp>
        <p:nvSpPr>
          <p:cNvPr id="68630" name="Rectangle 210"/>
          <p:cNvSpPr>
            <a:spLocks noChangeArrowheads="1"/>
          </p:cNvSpPr>
          <p:nvPr/>
        </p:nvSpPr>
        <p:spPr bwMode="auto">
          <a:xfrm>
            <a:off x="304800" y="6324600"/>
            <a:ext cx="2068513" cy="336550"/>
          </a:xfrm>
          <a:prstGeom prst="rect">
            <a:avLst/>
          </a:prstGeom>
          <a:solidFill>
            <a:srgbClr val="FF66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1600">
                <a:solidFill>
                  <a:schemeClr val="bg1"/>
                </a:solidFill>
                <a:ea typeface="宋体" charset="-122"/>
              </a:rPr>
              <a:t>Prefix Originated</a:t>
            </a:r>
          </a:p>
        </p:txBody>
      </p:sp>
      <p:sp>
        <p:nvSpPr>
          <p:cNvPr id="68631" name="Rectangle 211"/>
          <p:cNvSpPr>
            <a:spLocks noChangeArrowheads="1"/>
          </p:cNvSpPr>
          <p:nvPr/>
        </p:nvSpPr>
        <p:spPr bwMode="auto">
          <a:xfrm>
            <a:off x="6858000" y="2895600"/>
            <a:ext cx="1768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2800" b="1">
                <a:latin typeface="Arial" charset="0"/>
                <a:ea typeface="宋体" charset="-122"/>
              </a:rPr>
              <a:t>AS 12654</a:t>
            </a:r>
          </a:p>
        </p:txBody>
      </p:sp>
      <p:sp>
        <p:nvSpPr>
          <p:cNvPr id="68632" name="Rectangle 212"/>
          <p:cNvSpPr>
            <a:spLocks noChangeArrowheads="1"/>
          </p:cNvSpPr>
          <p:nvPr/>
        </p:nvSpPr>
        <p:spPr bwMode="auto">
          <a:xfrm>
            <a:off x="7239000" y="3276600"/>
            <a:ext cx="11699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1400" b="1">
                <a:latin typeface="Arial" charset="0"/>
                <a:ea typeface="宋体" charset="-122"/>
              </a:rPr>
              <a:t>RIPE NCC</a:t>
            </a:r>
          </a:p>
          <a:p>
            <a:pPr eaLnBrk="0" hangingPunct="0"/>
            <a:r>
              <a:rPr lang="en-US" altLang="zh-CN" sz="1400" b="1">
                <a:latin typeface="Arial" charset="0"/>
                <a:ea typeface="宋体" charset="-122"/>
              </a:rPr>
              <a:t>RIS project </a:t>
            </a:r>
          </a:p>
        </p:txBody>
      </p:sp>
      <p:sp>
        <p:nvSpPr>
          <p:cNvPr id="68633" name="Rectangle 213"/>
          <p:cNvSpPr>
            <a:spLocks noChangeArrowheads="1"/>
          </p:cNvSpPr>
          <p:nvPr/>
        </p:nvSpPr>
        <p:spPr bwMode="auto">
          <a:xfrm>
            <a:off x="6781800" y="609600"/>
            <a:ext cx="1570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2800" b="1">
                <a:latin typeface="Arial" charset="0"/>
                <a:ea typeface="宋体" charset="-122"/>
              </a:rPr>
              <a:t>AS 1129</a:t>
            </a:r>
          </a:p>
        </p:txBody>
      </p:sp>
      <p:sp>
        <p:nvSpPr>
          <p:cNvPr id="68634" name="Rectangle 214"/>
          <p:cNvSpPr>
            <a:spLocks noChangeArrowheads="1"/>
          </p:cNvSpPr>
          <p:nvPr/>
        </p:nvSpPr>
        <p:spPr bwMode="auto">
          <a:xfrm>
            <a:off x="6934200" y="1143000"/>
            <a:ext cx="1404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1400" b="1">
                <a:latin typeface="Arial" charset="0"/>
                <a:ea typeface="宋体" charset="-122"/>
              </a:rPr>
              <a:t>Global Access</a:t>
            </a:r>
          </a:p>
        </p:txBody>
      </p:sp>
      <p:sp>
        <p:nvSpPr>
          <p:cNvPr id="68635" name="Rectangle 215"/>
          <p:cNvSpPr>
            <a:spLocks noChangeArrowheads="1"/>
          </p:cNvSpPr>
          <p:nvPr/>
        </p:nvSpPr>
        <p:spPr bwMode="auto">
          <a:xfrm>
            <a:off x="3048000" y="3352800"/>
            <a:ext cx="1903413" cy="5175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1400" b="1">
                <a:solidFill>
                  <a:schemeClr val="bg1"/>
                </a:solidFill>
                <a:latin typeface="Arial" charset="0"/>
                <a:ea typeface="宋体" charset="-122"/>
              </a:rPr>
              <a:t>135.207.0.0/16</a:t>
            </a:r>
          </a:p>
          <a:p>
            <a:pPr eaLnBrk="0" hangingPunct="0"/>
            <a:r>
              <a:rPr lang="en-US" altLang="zh-CN" sz="1400" b="1">
                <a:solidFill>
                  <a:schemeClr val="bg1"/>
                </a:solidFill>
                <a:latin typeface="Arial" charset="0"/>
                <a:ea typeface="宋体" charset="-122"/>
              </a:rPr>
              <a:t>AS Path = 7018 6341</a:t>
            </a:r>
          </a:p>
        </p:txBody>
      </p:sp>
      <p:sp>
        <p:nvSpPr>
          <p:cNvPr id="68636" name="Rectangle 216"/>
          <p:cNvSpPr>
            <a:spLocks noChangeArrowheads="1"/>
          </p:cNvSpPr>
          <p:nvPr/>
        </p:nvSpPr>
        <p:spPr bwMode="auto">
          <a:xfrm>
            <a:off x="0" y="2057400"/>
            <a:ext cx="2346325" cy="5175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1400" b="1">
                <a:solidFill>
                  <a:schemeClr val="bg1"/>
                </a:solidFill>
                <a:latin typeface="Arial" charset="0"/>
                <a:ea typeface="宋体" charset="-122"/>
              </a:rPr>
              <a:t>135.207.0.0/16</a:t>
            </a:r>
          </a:p>
          <a:p>
            <a:pPr eaLnBrk="0" hangingPunct="0"/>
            <a:r>
              <a:rPr lang="en-US" altLang="zh-CN" sz="1400" b="1">
                <a:solidFill>
                  <a:schemeClr val="bg1"/>
                </a:solidFill>
                <a:latin typeface="Arial" charset="0"/>
                <a:ea typeface="宋体" charset="-122"/>
              </a:rPr>
              <a:t>AS Path = 1239 7018 6341</a:t>
            </a:r>
          </a:p>
        </p:txBody>
      </p:sp>
      <p:sp>
        <p:nvSpPr>
          <p:cNvPr id="68637" name="Rectangle 217"/>
          <p:cNvSpPr>
            <a:spLocks noChangeArrowheads="1"/>
          </p:cNvSpPr>
          <p:nvPr/>
        </p:nvSpPr>
        <p:spPr bwMode="auto">
          <a:xfrm>
            <a:off x="3124200" y="838200"/>
            <a:ext cx="2789238" cy="5175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1400" b="1">
                <a:solidFill>
                  <a:schemeClr val="bg1"/>
                </a:solidFill>
                <a:latin typeface="Arial" charset="0"/>
                <a:ea typeface="宋体" charset="-122"/>
              </a:rPr>
              <a:t>135.207.0.0/16</a:t>
            </a:r>
          </a:p>
          <a:p>
            <a:pPr eaLnBrk="0" hangingPunct="0"/>
            <a:r>
              <a:rPr lang="en-US" altLang="zh-CN" sz="1400" b="1">
                <a:solidFill>
                  <a:schemeClr val="bg1"/>
                </a:solidFill>
                <a:latin typeface="Arial" charset="0"/>
                <a:ea typeface="宋体" charset="-122"/>
              </a:rPr>
              <a:t>AS Path = 1755 1239 7018 6341</a:t>
            </a:r>
          </a:p>
        </p:txBody>
      </p:sp>
      <p:sp>
        <p:nvSpPr>
          <p:cNvPr id="68638" name="Rectangle 218"/>
          <p:cNvSpPr>
            <a:spLocks noChangeArrowheads="1"/>
          </p:cNvSpPr>
          <p:nvPr/>
        </p:nvSpPr>
        <p:spPr bwMode="auto">
          <a:xfrm>
            <a:off x="5029200" y="2133600"/>
            <a:ext cx="3232150" cy="5175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1400" b="1">
                <a:solidFill>
                  <a:schemeClr val="bg1"/>
                </a:solidFill>
                <a:latin typeface="Arial" charset="0"/>
                <a:ea typeface="宋体" charset="-122"/>
              </a:rPr>
              <a:t>135.207.0.0/16</a:t>
            </a:r>
          </a:p>
          <a:p>
            <a:pPr eaLnBrk="0" hangingPunct="0"/>
            <a:r>
              <a:rPr lang="en-US" altLang="zh-CN" sz="1400" b="1">
                <a:solidFill>
                  <a:schemeClr val="bg1"/>
                </a:solidFill>
                <a:latin typeface="Arial" charset="0"/>
                <a:ea typeface="宋体" charset="-122"/>
              </a:rPr>
              <a:t>AS Path = 1129 1755 1239 7018 6341</a:t>
            </a:r>
          </a:p>
        </p:txBody>
      </p:sp>
      <p:sp>
        <p:nvSpPr>
          <p:cNvPr id="68639" name="AutoShape 219"/>
          <p:cNvSpPr>
            <a:spLocks noChangeArrowheads="1"/>
          </p:cNvSpPr>
          <p:nvPr/>
        </p:nvSpPr>
        <p:spPr bwMode="auto">
          <a:xfrm>
            <a:off x="8229600" y="1600200"/>
            <a:ext cx="304800" cy="121920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bg1"/>
          </a:solidFill>
          <a:ln w="38100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0" name="AutoShape 220"/>
          <p:cNvSpPr>
            <a:spLocks noChangeArrowheads="1"/>
          </p:cNvSpPr>
          <p:nvPr/>
        </p:nvSpPr>
        <p:spPr bwMode="auto">
          <a:xfrm flipV="1">
            <a:off x="8153400" y="3886200"/>
            <a:ext cx="304800" cy="121920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bg1"/>
          </a:solidFill>
          <a:ln w="38100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1" name="AutoShape 221"/>
          <p:cNvSpPr>
            <a:spLocks noChangeArrowheads="1"/>
          </p:cNvSpPr>
          <p:nvPr/>
        </p:nvSpPr>
        <p:spPr bwMode="auto">
          <a:xfrm rot="17936942" flipV="1">
            <a:off x="2743200" y="3352800"/>
            <a:ext cx="304800" cy="9144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bg1"/>
          </a:solidFill>
          <a:ln w="38100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2" name="AutoShape 222"/>
          <p:cNvSpPr>
            <a:spLocks noChangeArrowheads="1"/>
          </p:cNvSpPr>
          <p:nvPr/>
        </p:nvSpPr>
        <p:spPr bwMode="auto">
          <a:xfrm rot="6518450" flipV="1">
            <a:off x="5703094" y="4317207"/>
            <a:ext cx="304800" cy="1820862"/>
          </a:xfrm>
          <a:prstGeom prst="downArrow">
            <a:avLst>
              <a:gd name="adj1" fmla="val 50000"/>
              <a:gd name="adj2" fmla="val 149349"/>
            </a:avLst>
          </a:prstGeom>
          <a:solidFill>
            <a:schemeClr val="bg1"/>
          </a:solidFill>
          <a:ln w="38100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3" name="AutoShape 223"/>
          <p:cNvSpPr>
            <a:spLocks noChangeArrowheads="1"/>
          </p:cNvSpPr>
          <p:nvPr/>
        </p:nvSpPr>
        <p:spPr bwMode="auto">
          <a:xfrm rot="3571415" flipV="1">
            <a:off x="2362200" y="4724400"/>
            <a:ext cx="304800" cy="9144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bg1"/>
          </a:solidFill>
          <a:ln w="38100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4" name="AutoShape 224"/>
          <p:cNvSpPr>
            <a:spLocks noChangeArrowheads="1"/>
          </p:cNvSpPr>
          <p:nvPr/>
        </p:nvSpPr>
        <p:spPr bwMode="auto">
          <a:xfrm rot="3571415" flipV="1">
            <a:off x="2057400" y="2286000"/>
            <a:ext cx="304800" cy="9144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bg1"/>
          </a:solidFill>
          <a:ln w="38100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5" name="AutoShape 225"/>
          <p:cNvSpPr>
            <a:spLocks noChangeArrowheads="1"/>
          </p:cNvSpPr>
          <p:nvPr/>
        </p:nvSpPr>
        <p:spPr bwMode="auto">
          <a:xfrm rot="4338717" flipV="1">
            <a:off x="5461000" y="522288"/>
            <a:ext cx="304800" cy="1981200"/>
          </a:xfrm>
          <a:prstGeom prst="downArrow">
            <a:avLst>
              <a:gd name="adj1" fmla="val 50000"/>
              <a:gd name="adj2" fmla="val 162500"/>
            </a:avLst>
          </a:prstGeom>
          <a:solidFill>
            <a:schemeClr val="bg1"/>
          </a:solidFill>
          <a:ln w="38100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6864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61A91170-0BDC-4000-AB7F-64ACAEF39816}" type="slidenum">
              <a:rPr lang="en-US" altLang="ko-KR" smtClean="0"/>
              <a:pPr/>
              <a:t>66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838200"/>
          </a:xfrm>
        </p:spPr>
        <p:txBody>
          <a:bodyPr lIns="92075" tIns="46038" rIns="92075" bIns="46038"/>
          <a:lstStyle/>
          <a:p>
            <a:r>
              <a:rPr lang="en-US" altLang="zh-CN" smtClean="0">
                <a:ea typeface="宋体" charset="-122"/>
              </a:rPr>
              <a:t>Interdomain Loop Prevention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457200" y="3048000"/>
            <a:ext cx="4503738" cy="1385888"/>
          </a:xfrm>
          <a:prstGeom prst="rect">
            <a:avLst/>
          </a:prstGeom>
          <a:solidFill>
            <a:srgbClr val="FF6699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bg1"/>
                </a:solidFill>
                <a:ea typeface="宋体" charset="-122"/>
              </a:rPr>
              <a:t>BGP at AS YYY will never accept a route with AS   PATH containing YYY. </a:t>
            </a:r>
          </a:p>
        </p:txBody>
      </p:sp>
      <p:grpSp>
        <p:nvGrpSpPr>
          <p:cNvPr id="69636" name="Group 4"/>
          <p:cNvGrpSpPr>
            <a:grpSpLocks/>
          </p:cNvGrpSpPr>
          <p:nvPr/>
        </p:nvGrpSpPr>
        <p:grpSpPr bwMode="auto">
          <a:xfrm>
            <a:off x="4730750" y="2139950"/>
            <a:ext cx="2578100" cy="1282700"/>
            <a:chOff x="2980" y="1348"/>
            <a:chExt cx="1624" cy="808"/>
          </a:xfrm>
        </p:grpSpPr>
        <p:grpSp>
          <p:nvGrpSpPr>
            <p:cNvPr id="69670" name="Group 5"/>
            <p:cNvGrpSpPr>
              <a:grpSpLocks/>
            </p:cNvGrpSpPr>
            <p:nvPr/>
          </p:nvGrpSpPr>
          <p:grpSpPr bwMode="auto">
            <a:xfrm>
              <a:off x="3015" y="1348"/>
              <a:ext cx="1589" cy="808"/>
              <a:chOff x="3015" y="1348"/>
              <a:chExt cx="1589" cy="808"/>
            </a:xfrm>
          </p:grpSpPr>
          <p:sp>
            <p:nvSpPr>
              <p:cNvPr id="69683" name="Oval 6"/>
              <p:cNvSpPr>
                <a:spLocks noChangeArrowheads="1"/>
              </p:cNvSpPr>
              <p:nvPr/>
            </p:nvSpPr>
            <p:spPr bwMode="auto">
              <a:xfrm>
                <a:off x="3151" y="1420"/>
                <a:ext cx="1362" cy="6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84" name="Oval 7"/>
              <p:cNvSpPr>
                <a:spLocks noChangeArrowheads="1"/>
              </p:cNvSpPr>
              <p:nvPr/>
            </p:nvSpPr>
            <p:spPr bwMode="auto">
              <a:xfrm>
                <a:off x="3197" y="1420"/>
                <a:ext cx="312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85" name="Oval 8"/>
              <p:cNvSpPr>
                <a:spLocks noChangeArrowheads="1"/>
              </p:cNvSpPr>
              <p:nvPr/>
            </p:nvSpPr>
            <p:spPr bwMode="auto">
              <a:xfrm>
                <a:off x="4019" y="1396"/>
                <a:ext cx="448" cy="16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86" name="Oval 9"/>
              <p:cNvSpPr>
                <a:spLocks noChangeArrowheads="1"/>
              </p:cNvSpPr>
              <p:nvPr/>
            </p:nvSpPr>
            <p:spPr bwMode="auto">
              <a:xfrm>
                <a:off x="3608" y="1348"/>
                <a:ext cx="540" cy="32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87" name="Oval 10"/>
              <p:cNvSpPr>
                <a:spLocks noChangeArrowheads="1"/>
              </p:cNvSpPr>
              <p:nvPr/>
            </p:nvSpPr>
            <p:spPr bwMode="auto">
              <a:xfrm>
                <a:off x="3015" y="1492"/>
                <a:ext cx="996" cy="18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88" name="Oval 11"/>
              <p:cNvSpPr>
                <a:spLocks noChangeArrowheads="1"/>
              </p:cNvSpPr>
              <p:nvPr/>
            </p:nvSpPr>
            <p:spPr bwMode="auto">
              <a:xfrm>
                <a:off x="3517" y="1780"/>
                <a:ext cx="539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89" name="Oval 12"/>
              <p:cNvSpPr>
                <a:spLocks noChangeArrowheads="1"/>
              </p:cNvSpPr>
              <p:nvPr/>
            </p:nvSpPr>
            <p:spPr bwMode="auto">
              <a:xfrm>
                <a:off x="4201" y="1516"/>
                <a:ext cx="403" cy="2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90" name="Oval 13"/>
              <p:cNvSpPr>
                <a:spLocks noChangeArrowheads="1"/>
              </p:cNvSpPr>
              <p:nvPr/>
            </p:nvSpPr>
            <p:spPr bwMode="auto">
              <a:xfrm>
                <a:off x="3106" y="1612"/>
                <a:ext cx="266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91" name="Oval 14"/>
              <p:cNvSpPr>
                <a:spLocks noChangeArrowheads="1"/>
              </p:cNvSpPr>
              <p:nvPr/>
            </p:nvSpPr>
            <p:spPr bwMode="auto">
              <a:xfrm>
                <a:off x="4247" y="1804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92" name="Oval 15"/>
              <p:cNvSpPr>
                <a:spLocks noChangeArrowheads="1"/>
              </p:cNvSpPr>
              <p:nvPr/>
            </p:nvSpPr>
            <p:spPr bwMode="auto">
              <a:xfrm>
                <a:off x="3334" y="1900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93" name="Oval 16"/>
              <p:cNvSpPr>
                <a:spLocks noChangeArrowheads="1"/>
              </p:cNvSpPr>
              <p:nvPr/>
            </p:nvSpPr>
            <p:spPr bwMode="auto">
              <a:xfrm>
                <a:off x="3973" y="1900"/>
                <a:ext cx="403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9671" name="Group 17"/>
            <p:cNvGrpSpPr>
              <a:grpSpLocks/>
            </p:cNvGrpSpPr>
            <p:nvPr/>
          </p:nvGrpSpPr>
          <p:grpSpPr bwMode="auto">
            <a:xfrm>
              <a:off x="2980" y="1348"/>
              <a:ext cx="1589" cy="808"/>
              <a:chOff x="2980" y="1348"/>
              <a:chExt cx="1589" cy="808"/>
            </a:xfrm>
          </p:grpSpPr>
          <p:sp>
            <p:nvSpPr>
              <p:cNvPr id="69672" name="Oval 18"/>
              <p:cNvSpPr>
                <a:spLocks noChangeArrowheads="1"/>
              </p:cNvSpPr>
              <p:nvPr/>
            </p:nvSpPr>
            <p:spPr bwMode="auto">
              <a:xfrm>
                <a:off x="3117" y="1420"/>
                <a:ext cx="1361" cy="61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73" name="Oval 19"/>
              <p:cNvSpPr>
                <a:spLocks noChangeArrowheads="1"/>
              </p:cNvSpPr>
              <p:nvPr/>
            </p:nvSpPr>
            <p:spPr bwMode="auto">
              <a:xfrm>
                <a:off x="3162" y="1420"/>
                <a:ext cx="312" cy="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74" name="Oval 20"/>
              <p:cNvSpPr>
                <a:spLocks noChangeArrowheads="1"/>
              </p:cNvSpPr>
              <p:nvPr/>
            </p:nvSpPr>
            <p:spPr bwMode="auto">
              <a:xfrm>
                <a:off x="3984" y="1396"/>
                <a:ext cx="449" cy="16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75" name="Oval 21"/>
              <p:cNvSpPr>
                <a:spLocks noChangeArrowheads="1"/>
              </p:cNvSpPr>
              <p:nvPr/>
            </p:nvSpPr>
            <p:spPr bwMode="auto">
              <a:xfrm>
                <a:off x="3573" y="1348"/>
                <a:ext cx="540" cy="32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76" name="Oval 22"/>
              <p:cNvSpPr>
                <a:spLocks noChangeArrowheads="1"/>
              </p:cNvSpPr>
              <p:nvPr/>
            </p:nvSpPr>
            <p:spPr bwMode="auto">
              <a:xfrm>
                <a:off x="2980" y="1492"/>
                <a:ext cx="996" cy="18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77" name="Oval 23"/>
              <p:cNvSpPr>
                <a:spLocks noChangeArrowheads="1"/>
              </p:cNvSpPr>
              <p:nvPr/>
            </p:nvSpPr>
            <p:spPr bwMode="auto">
              <a:xfrm>
                <a:off x="3482" y="1780"/>
                <a:ext cx="540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78" name="Oval 24"/>
              <p:cNvSpPr>
                <a:spLocks noChangeArrowheads="1"/>
              </p:cNvSpPr>
              <p:nvPr/>
            </p:nvSpPr>
            <p:spPr bwMode="auto">
              <a:xfrm>
                <a:off x="4166" y="1516"/>
                <a:ext cx="403" cy="20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79" name="Oval 25"/>
              <p:cNvSpPr>
                <a:spLocks noChangeArrowheads="1"/>
              </p:cNvSpPr>
              <p:nvPr/>
            </p:nvSpPr>
            <p:spPr bwMode="auto">
              <a:xfrm>
                <a:off x="3071" y="1612"/>
                <a:ext cx="266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80" name="Oval 26"/>
              <p:cNvSpPr>
                <a:spLocks noChangeArrowheads="1"/>
              </p:cNvSpPr>
              <p:nvPr/>
            </p:nvSpPr>
            <p:spPr bwMode="auto">
              <a:xfrm>
                <a:off x="4212" y="1804"/>
                <a:ext cx="266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81" name="Oval 27"/>
              <p:cNvSpPr>
                <a:spLocks noChangeArrowheads="1"/>
              </p:cNvSpPr>
              <p:nvPr/>
            </p:nvSpPr>
            <p:spPr bwMode="auto">
              <a:xfrm>
                <a:off x="3300" y="1900"/>
                <a:ext cx="265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82" name="Oval 28"/>
              <p:cNvSpPr>
                <a:spLocks noChangeArrowheads="1"/>
              </p:cNvSpPr>
              <p:nvPr/>
            </p:nvSpPr>
            <p:spPr bwMode="auto">
              <a:xfrm>
                <a:off x="3939" y="1900"/>
                <a:ext cx="402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9637" name="Rectangle 29"/>
          <p:cNvSpPr>
            <a:spLocks noChangeArrowheads="1"/>
          </p:cNvSpPr>
          <p:nvPr/>
        </p:nvSpPr>
        <p:spPr bwMode="auto">
          <a:xfrm>
            <a:off x="5318125" y="2300288"/>
            <a:ext cx="15700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2800" b="1">
                <a:latin typeface="Arial" charset="0"/>
                <a:ea typeface="宋体" charset="-122"/>
              </a:rPr>
              <a:t>AS 7018</a:t>
            </a:r>
          </a:p>
        </p:txBody>
      </p:sp>
      <p:sp>
        <p:nvSpPr>
          <p:cNvPr id="69638" name="Rectangle 31"/>
          <p:cNvSpPr>
            <a:spLocks noChangeArrowheads="1"/>
          </p:cNvSpPr>
          <p:nvPr/>
        </p:nvSpPr>
        <p:spPr bwMode="auto">
          <a:xfrm>
            <a:off x="6172200" y="4114800"/>
            <a:ext cx="2403475" cy="5238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1400" b="1">
                <a:solidFill>
                  <a:schemeClr val="bg1"/>
                </a:solidFill>
                <a:latin typeface="Arial" charset="0"/>
                <a:ea typeface="宋体" charset="-122"/>
              </a:rPr>
              <a:t>12.22.0.0/16</a:t>
            </a:r>
          </a:p>
          <a:p>
            <a:pPr eaLnBrk="0" hangingPunct="0"/>
            <a:r>
              <a:rPr lang="en-US" altLang="zh-CN" sz="1400" b="1">
                <a:solidFill>
                  <a:schemeClr val="bg1"/>
                </a:solidFill>
                <a:latin typeface="Arial" charset="0"/>
                <a:ea typeface="宋体" charset="-122"/>
              </a:rPr>
              <a:t>AS-PATH = 1 333 7018 877</a:t>
            </a:r>
          </a:p>
        </p:txBody>
      </p:sp>
      <p:grpSp>
        <p:nvGrpSpPr>
          <p:cNvPr id="69639" name="Group 33"/>
          <p:cNvGrpSpPr>
            <a:grpSpLocks/>
          </p:cNvGrpSpPr>
          <p:nvPr/>
        </p:nvGrpSpPr>
        <p:grpSpPr bwMode="auto">
          <a:xfrm>
            <a:off x="4724400" y="5029200"/>
            <a:ext cx="2578100" cy="1282700"/>
            <a:chOff x="3220" y="3268"/>
            <a:chExt cx="1624" cy="808"/>
          </a:xfrm>
        </p:grpSpPr>
        <p:grpSp>
          <p:nvGrpSpPr>
            <p:cNvPr id="69646" name="Group 34"/>
            <p:cNvGrpSpPr>
              <a:grpSpLocks/>
            </p:cNvGrpSpPr>
            <p:nvPr/>
          </p:nvGrpSpPr>
          <p:grpSpPr bwMode="auto">
            <a:xfrm>
              <a:off x="3255" y="3268"/>
              <a:ext cx="1589" cy="808"/>
              <a:chOff x="3255" y="3268"/>
              <a:chExt cx="1589" cy="808"/>
            </a:xfrm>
          </p:grpSpPr>
          <p:sp>
            <p:nvSpPr>
              <p:cNvPr id="69659" name="Oval 35"/>
              <p:cNvSpPr>
                <a:spLocks noChangeArrowheads="1"/>
              </p:cNvSpPr>
              <p:nvPr/>
            </p:nvSpPr>
            <p:spPr bwMode="auto">
              <a:xfrm>
                <a:off x="3391" y="3340"/>
                <a:ext cx="1362" cy="6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0" name="Oval 36"/>
              <p:cNvSpPr>
                <a:spLocks noChangeArrowheads="1"/>
              </p:cNvSpPr>
              <p:nvPr/>
            </p:nvSpPr>
            <p:spPr bwMode="auto">
              <a:xfrm>
                <a:off x="3437" y="3340"/>
                <a:ext cx="312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1" name="Oval 37"/>
              <p:cNvSpPr>
                <a:spLocks noChangeArrowheads="1"/>
              </p:cNvSpPr>
              <p:nvPr/>
            </p:nvSpPr>
            <p:spPr bwMode="auto">
              <a:xfrm>
                <a:off x="4259" y="3316"/>
                <a:ext cx="448" cy="16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2" name="Oval 38"/>
              <p:cNvSpPr>
                <a:spLocks noChangeArrowheads="1"/>
              </p:cNvSpPr>
              <p:nvPr/>
            </p:nvSpPr>
            <p:spPr bwMode="auto">
              <a:xfrm>
                <a:off x="3848" y="3268"/>
                <a:ext cx="540" cy="32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3" name="Oval 39"/>
              <p:cNvSpPr>
                <a:spLocks noChangeArrowheads="1"/>
              </p:cNvSpPr>
              <p:nvPr/>
            </p:nvSpPr>
            <p:spPr bwMode="auto">
              <a:xfrm>
                <a:off x="3255" y="3412"/>
                <a:ext cx="996" cy="18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4" name="Oval 40"/>
              <p:cNvSpPr>
                <a:spLocks noChangeArrowheads="1"/>
              </p:cNvSpPr>
              <p:nvPr/>
            </p:nvSpPr>
            <p:spPr bwMode="auto">
              <a:xfrm>
                <a:off x="3757" y="3700"/>
                <a:ext cx="539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5" name="Oval 41"/>
              <p:cNvSpPr>
                <a:spLocks noChangeArrowheads="1"/>
              </p:cNvSpPr>
              <p:nvPr/>
            </p:nvSpPr>
            <p:spPr bwMode="auto">
              <a:xfrm>
                <a:off x="4441" y="3436"/>
                <a:ext cx="403" cy="2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6" name="Oval 42"/>
              <p:cNvSpPr>
                <a:spLocks noChangeArrowheads="1"/>
              </p:cNvSpPr>
              <p:nvPr/>
            </p:nvSpPr>
            <p:spPr bwMode="auto">
              <a:xfrm>
                <a:off x="3346" y="3532"/>
                <a:ext cx="266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7" name="Oval 43"/>
              <p:cNvSpPr>
                <a:spLocks noChangeArrowheads="1"/>
              </p:cNvSpPr>
              <p:nvPr/>
            </p:nvSpPr>
            <p:spPr bwMode="auto">
              <a:xfrm>
                <a:off x="4487" y="3724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8" name="Oval 44"/>
              <p:cNvSpPr>
                <a:spLocks noChangeArrowheads="1"/>
              </p:cNvSpPr>
              <p:nvPr/>
            </p:nvSpPr>
            <p:spPr bwMode="auto">
              <a:xfrm>
                <a:off x="3574" y="3820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9" name="Oval 45"/>
              <p:cNvSpPr>
                <a:spLocks noChangeArrowheads="1"/>
              </p:cNvSpPr>
              <p:nvPr/>
            </p:nvSpPr>
            <p:spPr bwMode="auto">
              <a:xfrm>
                <a:off x="4213" y="3820"/>
                <a:ext cx="403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9647" name="Group 46"/>
            <p:cNvGrpSpPr>
              <a:grpSpLocks/>
            </p:cNvGrpSpPr>
            <p:nvPr/>
          </p:nvGrpSpPr>
          <p:grpSpPr bwMode="auto">
            <a:xfrm>
              <a:off x="3220" y="3268"/>
              <a:ext cx="1589" cy="808"/>
              <a:chOff x="3220" y="3268"/>
              <a:chExt cx="1589" cy="808"/>
            </a:xfrm>
          </p:grpSpPr>
          <p:sp>
            <p:nvSpPr>
              <p:cNvPr id="69648" name="Oval 47"/>
              <p:cNvSpPr>
                <a:spLocks noChangeArrowheads="1"/>
              </p:cNvSpPr>
              <p:nvPr/>
            </p:nvSpPr>
            <p:spPr bwMode="auto">
              <a:xfrm>
                <a:off x="3357" y="3340"/>
                <a:ext cx="1361" cy="61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49" name="Oval 48"/>
              <p:cNvSpPr>
                <a:spLocks noChangeArrowheads="1"/>
              </p:cNvSpPr>
              <p:nvPr/>
            </p:nvSpPr>
            <p:spPr bwMode="auto">
              <a:xfrm>
                <a:off x="3402" y="3340"/>
                <a:ext cx="312" cy="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50" name="Oval 49"/>
              <p:cNvSpPr>
                <a:spLocks noChangeArrowheads="1"/>
              </p:cNvSpPr>
              <p:nvPr/>
            </p:nvSpPr>
            <p:spPr bwMode="auto">
              <a:xfrm>
                <a:off x="4224" y="3316"/>
                <a:ext cx="449" cy="16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51" name="Oval 50"/>
              <p:cNvSpPr>
                <a:spLocks noChangeArrowheads="1"/>
              </p:cNvSpPr>
              <p:nvPr/>
            </p:nvSpPr>
            <p:spPr bwMode="auto">
              <a:xfrm>
                <a:off x="3813" y="3268"/>
                <a:ext cx="540" cy="32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52" name="Oval 51"/>
              <p:cNvSpPr>
                <a:spLocks noChangeArrowheads="1"/>
              </p:cNvSpPr>
              <p:nvPr/>
            </p:nvSpPr>
            <p:spPr bwMode="auto">
              <a:xfrm>
                <a:off x="3220" y="3412"/>
                <a:ext cx="996" cy="18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53" name="Oval 52"/>
              <p:cNvSpPr>
                <a:spLocks noChangeArrowheads="1"/>
              </p:cNvSpPr>
              <p:nvPr/>
            </p:nvSpPr>
            <p:spPr bwMode="auto">
              <a:xfrm>
                <a:off x="3722" y="3700"/>
                <a:ext cx="540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54" name="Oval 53"/>
              <p:cNvSpPr>
                <a:spLocks noChangeArrowheads="1"/>
              </p:cNvSpPr>
              <p:nvPr/>
            </p:nvSpPr>
            <p:spPr bwMode="auto">
              <a:xfrm>
                <a:off x="4406" y="3436"/>
                <a:ext cx="403" cy="20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55" name="Oval 54"/>
              <p:cNvSpPr>
                <a:spLocks noChangeArrowheads="1"/>
              </p:cNvSpPr>
              <p:nvPr/>
            </p:nvSpPr>
            <p:spPr bwMode="auto">
              <a:xfrm>
                <a:off x="3311" y="3532"/>
                <a:ext cx="266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56" name="Oval 55"/>
              <p:cNvSpPr>
                <a:spLocks noChangeArrowheads="1"/>
              </p:cNvSpPr>
              <p:nvPr/>
            </p:nvSpPr>
            <p:spPr bwMode="auto">
              <a:xfrm>
                <a:off x="4452" y="3724"/>
                <a:ext cx="266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57" name="Oval 56"/>
              <p:cNvSpPr>
                <a:spLocks noChangeArrowheads="1"/>
              </p:cNvSpPr>
              <p:nvPr/>
            </p:nvSpPr>
            <p:spPr bwMode="auto">
              <a:xfrm>
                <a:off x="3540" y="3820"/>
                <a:ext cx="265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58" name="Oval 57"/>
              <p:cNvSpPr>
                <a:spLocks noChangeArrowheads="1"/>
              </p:cNvSpPr>
              <p:nvPr/>
            </p:nvSpPr>
            <p:spPr bwMode="auto">
              <a:xfrm>
                <a:off x="4179" y="3820"/>
                <a:ext cx="402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9640" name="Rectangle 61"/>
          <p:cNvSpPr>
            <a:spLocks noChangeArrowheads="1"/>
          </p:cNvSpPr>
          <p:nvPr/>
        </p:nvSpPr>
        <p:spPr bwMode="auto">
          <a:xfrm>
            <a:off x="6324600" y="3276600"/>
            <a:ext cx="187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ea typeface="宋体" charset="-122"/>
              </a:rPr>
              <a:t>Don’t Accept!</a:t>
            </a:r>
          </a:p>
        </p:txBody>
      </p:sp>
      <p:pic>
        <p:nvPicPr>
          <p:cNvPr id="69641" name="Picture 6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3124200"/>
            <a:ext cx="54768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42" name="AutoShape 63"/>
          <p:cNvSpPr>
            <a:spLocks noChangeArrowheads="1"/>
          </p:cNvSpPr>
          <p:nvPr/>
        </p:nvSpPr>
        <p:spPr bwMode="auto">
          <a:xfrm flipV="1">
            <a:off x="5867400" y="3505200"/>
            <a:ext cx="304800" cy="1676400"/>
          </a:xfrm>
          <a:prstGeom prst="downArrow">
            <a:avLst>
              <a:gd name="adj1" fmla="val 50000"/>
              <a:gd name="adj2" fmla="val 137500"/>
            </a:avLst>
          </a:prstGeom>
          <a:solidFill>
            <a:schemeClr val="bg1"/>
          </a:solidFill>
          <a:ln w="38100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3" name="Rectangle 64"/>
          <p:cNvSpPr>
            <a:spLocks noChangeArrowheads="1"/>
          </p:cNvSpPr>
          <p:nvPr/>
        </p:nvSpPr>
        <p:spPr bwMode="auto">
          <a:xfrm>
            <a:off x="5562600" y="5334000"/>
            <a:ext cx="974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2800" b="1">
                <a:latin typeface="Arial" charset="0"/>
                <a:ea typeface="宋体" charset="-122"/>
              </a:rPr>
              <a:t>AS 1</a:t>
            </a:r>
          </a:p>
        </p:txBody>
      </p:sp>
      <p:sp>
        <p:nvSpPr>
          <p:cNvPr id="69644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6964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0755BAF0-3BBF-4BAD-9FE5-0DBAFB0D6935}" type="slidenum">
              <a:rPr lang="en-US" altLang="ko-KR" smtClean="0"/>
              <a:pPr/>
              <a:t>67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Line 103"/>
          <p:cNvSpPr>
            <a:spLocks noChangeShapeType="1"/>
          </p:cNvSpPr>
          <p:nvPr/>
        </p:nvSpPr>
        <p:spPr bwMode="auto">
          <a:xfrm>
            <a:off x="914400" y="3352800"/>
            <a:ext cx="7543800" cy="0"/>
          </a:xfrm>
          <a:prstGeom prst="line">
            <a:avLst/>
          </a:prstGeom>
          <a:noFill/>
          <a:ln w="57150" cmpd="thinThick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05800" cy="11430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Traffic often follows AS-PATH</a:t>
            </a:r>
          </a:p>
        </p:txBody>
      </p:sp>
      <p:grpSp>
        <p:nvGrpSpPr>
          <p:cNvPr id="70660" name="Group 3"/>
          <p:cNvGrpSpPr>
            <a:grpSpLocks/>
          </p:cNvGrpSpPr>
          <p:nvPr/>
        </p:nvGrpSpPr>
        <p:grpSpPr bwMode="auto">
          <a:xfrm>
            <a:off x="7239000" y="2895600"/>
            <a:ext cx="1524000" cy="825500"/>
            <a:chOff x="4131" y="1588"/>
            <a:chExt cx="1624" cy="808"/>
          </a:xfrm>
        </p:grpSpPr>
        <p:grpSp>
          <p:nvGrpSpPr>
            <p:cNvPr id="70747" name="Group 4"/>
            <p:cNvGrpSpPr>
              <a:grpSpLocks/>
            </p:cNvGrpSpPr>
            <p:nvPr/>
          </p:nvGrpSpPr>
          <p:grpSpPr bwMode="auto">
            <a:xfrm>
              <a:off x="4166" y="1588"/>
              <a:ext cx="1589" cy="808"/>
              <a:chOff x="4166" y="1588"/>
              <a:chExt cx="1589" cy="808"/>
            </a:xfrm>
          </p:grpSpPr>
          <p:sp>
            <p:nvSpPr>
              <p:cNvPr id="70760" name="Oval 5"/>
              <p:cNvSpPr>
                <a:spLocks noChangeArrowheads="1"/>
              </p:cNvSpPr>
              <p:nvPr/>
            </p:nvSpPr>
            <p:spPr bwMode="auto">
              <a:xfrm>
                <a:off x="4302" y="1660"/>
                <a:ext cx="1362" cy="6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61" name="Oval 6"/>
              <p:cNvSpPr>
                <a:spLocks noChangeArrowheads="1"/>
              </p:cNvSpPr>
              <p:nvPr/>
            </p:nvSpPr>
            <p:spPr bwMode="auto">
              <a:xfrm>
                <a:off x="4348" y="1660"/>
                <a:ext cx="312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62" name="Oval 7"/>
              <p:cNvSpPr>
                <a:spLocks noChangeArrowheads="1"/>
              </p:cNvSpPr>
              <p:nvPr/>
            </p:nvSpPr>
            <p:spPr bwMode="auto">
              <a:xfrm>
                <a:off x="5170" y="1636"/>
                <a:ext cx="448" cy="16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63" name="Oval 8"/>
              <p:cNvSpPr>
                <a:spLocks noChangeArrowheads="1"/>
              </p:cNvSpPr>
              <p:nvPr/>
            </p:nvSpPr>
            <p:spPr bwMode="auto">
              <a:xfrm>
                <a:off x="4759" y="1588"/>
                <a:ext cx="540" cy="32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64" name="Oval 9"/>
              <p:cNvSpPr>
                <a:spLocks noChangeArrowheads="1"/>
              </p:cNvSpPr>
              <p:nvPr/>
            </p:nvSpPr>
            <p:spPr bwMode="auto">
              <a:xfrm>
                <a:off x="4166" y="1732"/>
                <a:ext cx="996" cy="18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65" name="Oval 10"/>
              <p:cNvSpPr>
                <a:spLocks noChangeArrowheads="1"/>
              </p:cNvSpPr>
              <p:nvPr/>
            </p:nvSpPr>
            <p:spPr bwMode="auto">
              <a:xfrm>
                <a:off x="4668" y="2020"/>
                <a:ext cx="539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66" name="Oval 11"/>
              <p:cNvSpPr>
                <a:spLocks noChangeArrowheads="1"/>
              </p:cNvSpPr>
              <p:nvPr/>
            </p:nvSpPr>
            <p:spPr bwMode="auto">
              <a:xfrm>
                <a:off x="5352" y="1756"/>
                <a:ext cx="403" cy="2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67" name="Oval 12"/>
              <p:cNvSpPr>
                <a:spLocks noChangeArrowheads="1"/>
              </p:cNvSpPr>
              <p:nvPr/>
            </p:nvSpPr>
            <p:spPr bwMode="auto">
              <a:xfrm>
                <a:off x="4257" y="1852"/>
                <a:ext cx="266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68" name="Oval 13"/>
              <p:cNvSpPr>
                <a:spLocks noChangeArrowheads="1"/>
              </p:cNvSpPr>
              <p:nvPr/>
            </p:nvSpPr>
            <p:spPr bwMode="auto">
              <a:xfrm>
                <a:off x="5398" y="2044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69" name="Oval 14"/>
              <p:cNvSpPr>
                <a:spLocks noChangeArrowheads="1"/>
              </p:cNvSpPr>
              <p:nvPr/>
            </p:nvSpPr>
            <p:spPr bwMode="auto">
              <a:xfrm>
                <a:off x="4485" y="2140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70" name="Oval 15"/>
              <p:cNvSpPr>
                <a:spLocks noChangeArrowheads="1"/>
              </p:cNvSpPr>
              <p:nvPr/>
            </p:nvSpPr>
            <p:spPr bwMode="auto">
              <a:xfrm>
                <a:off x="5124" y="2140"/>
                <a:ext cx="403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748" name="Group 16"/>
            <p:cNvGrpSpPr>
              <a:grpSpLocks/>
            </p:cNvGrpSpPr>
            <p:nvPr/>
          </p:nvGrpSpPr>
          <p:grpSpPr bwMode="auto">
            <a:xfrm>
              <a:off x="4131" y="1588"/>
              <a:ext cx="1589" cy="808"/>
              <a:chOff x="4131" y="1588"/>
              <a:chExt cx="1589" cy="808"/>
            </a:xfrm>
          </p:grpSpPr>
          <p:sp>
            <p:nvSpPr>
              <p:cNvPr id="70749" name="Oval 17"/>
              <p:cNvSpPr>
                <a:spLocks noChangeArrowheads="1"/>
              </p:cNvSpPr>
              <p:nvPr/>
            </p:nvSpPr>
            <p:spPr bwMode="auto">
              <a:xfrm>
                <a:off x="4268" y="1660"/>
                <a:ext cx="1361" cy="61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50" name="Oval 18"/>
              <p:cNvSpPr>
                <a:spLocks noChangeArrowheads="1"/>
              </p:cNvSpPr>
              <p:nvPr/>
            </p:nvSpPr>
            <p:spPr bwMode="auto">
              <a:xfrm>
                <a:off x="4313" y="1660"/>
                <a:ext cx="312" cy="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51" name="Oval 19"/>
              <p:cNvSpPr>
                <a:spLocks noChangeArrowheads="1"/>
              </p:cNvSpPr>
              <p:nvPr/>
            </p:nvSpPr>
            <p:spPr bwMode="auto">
              <a:xfrm>
                <a:off x="5135" y="1636"/>
                <a:ext cx="449" cy="16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52" name="Oval 20"/>
              <p:cNvSpPr>
                <a:spLocks noChangeArrowheads="1"/>
              </p:cNvSpPr>
              <p:nvPr/>
            </p:nvSpPr>
            <p:spPr bwMode="auto">
              <a:xfrm>
                <a:off x="4724" y="1588"/>
                <a:ext cx="540" cy="32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53" name="Oval 21"/>
              <p:cNvSpPr>
                <a:spLocks noChangeArrowheads="1"/>
              </p:cNvSpPr>
              <p:nvPr/>
            </p:nvSpPr>
            <p:spPr bwMode="auto">
              <a:xfrm>
                <a:off x="4131" y="1732"/>
                <a:ext cx="996" cy="18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54" name="Oval 22"/>
              <p:cNvSpPr>
                <a:spLocks noChangeArrowheads="1"/>
              </p:cNvSpPr>
              <p:nvPr/>
            </p:nvSpPr>
            <p:spPr bwMode="auto">
              <a:xfrm>
                <a:off x="4633" y="2020"/>
                <a:ext cx="540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55" name="Oval 23"/>
              <p:cNvSpPr>
                <a:spLocks noChangeArrowheads="1"/>
              </p:cNvSpPr>
              <p:nvPr/>
            </p:nvSpPr>
            <p:spPr bwMode="auto">
              <a:xfrm>
                <a:off x="5317" y="1756"/>
                <a:ext cx="403" cy="20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56" name="Oval 24"/>
              <p:cNvSpPr>
                <a:spLocks noChangeArrowheads="1"/>
              </p:cNvSpPr>
              <p:nvPr/>
            </p:nvSpPr>
            <p:spPr bwMode="auto">
              <a:xfrm>
                <a:off x="4222" y="1852"/>
                <a:ext cx="266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57" name="Oval 25"/>
              <p:cNvSpPr>
                <a:spLocks noChangeArrowheads="1"/>
              </p:cNvSpPr>
              <p:nvPr/>
            </p:nvSpPr>
            <p:spPr bwMode="auto">
              <a:xfrm>
                <a:off x="5363" y="2044"/>
                <a:ext cx="266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58" name="Oval 26"/>
              <p:cNvSpPr>
                <a:spLocks noChangeArrowheads="1"/>
              </p:cNvSpPr>
              <p:nvPr/>
            </p:nvSpPr>
            <p:spPr bwMode="auto">
              <a:xfrm>
                <a:off x="4451" y="2140"/>
                <a:ext cx="265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59" name="Oval 27"/>
              <p:cNvSpPr>
                <a:spLocks noChangeArrowheads="1"/>
              </p:cNvSpPr>
              <p:nvPr/>
            </p:nvSpPr>
            <p:spPr bwMode="auto">
              <a:xfrm>
                <a:off x="5090" y="2140"/>
                <a:ext cx="402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0661" name="Group 28"/>
          <p:cNvGrpSpPr>
            <a:grpSpLocks/>
          </p:cNvGrpSpPr>
          <p:nvPr/>
        </p:nvGrpSpPr>
        <p:grpSpPr bwMode="auto">
          <a:xfrm>
            <a:off x="4953000" y="2895600"/>
            <a:ext cx="1524000" cy="825500"/>
            <a:chOff x="4131" y="1588"/>
            <a:chExt cx="1624" cy="808"/>
          </a:xfrm>
        </p:grpSpPr>
        <p:grpSp>
          <p:nvGrpSpPr>
            <p:cNvPr id="70723" name="Group 29"/>
            <p:cNvGrpSpPr>
              <a:grpSpLocks/>
            </p:cNvGrpSpPr>
            <p:nvPr/>
          </p:nvGrpSpPr>
          <p:grpSpPr bwMode="auto">
            <a:xfrm>
              <a:off x="4166" y="1588"/>
              <a:ext cx="1589" cy="808"/>
              <a:chOff x="4166" y="1588"/>
              <a:chExt cx="1589" cy="808"/>
            </a:xfrm>
          </p:grpSpPr>
          <p:sp>
            <p:nvSpPr>
              <p:cNvPr id="70736" name="Oval 30"/>
              <p:cNvSpPr>
                <a:spLocks noChangeArrowheads="1"/>
              </p:cNvSpPr>
              <p:nvPr/>
            </p:nvSpPr>
            <p:spPr bwMode="auto">
              <a:xfrm>
                <a:off x="4302" y="1660"/>
                <a:ext cx="1362" cy="6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37" name="Oval 31"/>
              <p:cNvSpPr>
                <a:spLocks noChangeArrowheads="1"/>
              </p:cNvSpPr>
              <p:nvPr/>
            </p:nvSpPr>
            <p:spPr bwMode="auto">
              <a:xfrm>
                <a:off x="4348" y="1660"/>
                <a:ext cx="312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38" name="Oval 32"/>
              <p:cNvSpPr>
                <a:spLocks noChangeArrowheads="1"/>
              </p:cNvSpPr>
              <p:nvPr/>
            </p:nvSpPr>
            <p:spPr bwMode="auto">
              <a:xfrm>
                <a:off x="5170" y="1636"/>
                <a:ext cx="448" cy="16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39" name="Oval 33"/>
              <p:cNvSpPr>
                <a:spLocks noChangeArrowheads="1"/>
              </p:cNvSpPr>
              <p:nvPr/>
            </p:nvSpPr>
            <p:spPr bwMode="auto">
              <a:xfrm>
                <a:off x="4759" y="1588"/>
                <a:ext cx="540" cy="32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40" name="Oval 34"/>
              <p:cNvSpPr>
                <a:spLocks noChangeArrowheads="1"/>
              </p:cNvSpPr>
              <p:nvPr/>
            </p:nvSpPr>
            <p:spPr bwMode="auto">
              <a:xfrm>
                <a:off x="4166" y="1732"/>
                <a:ext cx="996" cy="18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41" name="Oval 35"/>
              <p:cNvSpPr>
                <a:spLocks noChangeArrowheads="1"/>
              </p:cNvSpPr>
              <p:nvPr/>
            </p:nvSpPr>
            <p:spPr bwMode="auto">
              <a:xfrm>
                <a:off x="4668" y="2020"/>
                <a:ext cx="539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42" name="Oval 36"/>
              <p:cNvSpPr>
                <a:spLocks noChangeArrowheads="1"/>
              </p:cNvSpPr>
              <p:nvPr/>
            </p:nvSpPr>
            <p:spPr bwMode="auto">
              <a:xfrm>
                <a:off x="5352" y="1756"/>
                <a:ext cx="403" cy="2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43" name="Oval 37"/>
              <p:cNvSpPr>
                <a:spLocks noChangeArrowheads="1"/>
              </p:cNvSpPr>
              <p:nvPr/>
            </p:nvSpPr>
            <p:spPr bwMode="auto">
              <a:xfrm>
                <a:off x="4257" y="1852"/>
                <a:ext cx="266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44" name="Oval 38"/>
              <p:cNvSpPr>
                <a:spLocks noChangeArrowheads="1"/>
              </p:cNvSpPr>
              <p:nvPr/>
            </p:nvSpPr>
            <p:spPr bwMode="auto">
              <a:xfrm>
                <a:off x="5398" y="2044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45" name="Oval 39"/>
              <p:cNvSpPr>
                <a:spLocks noChangeArrowheads="1"/>
              </p:cNvSpPr>
              <p:nvPr/>
            </p:nvSpPr>
            <p:spPr bwMode="auto">
              <a:xfrm>
                <a:off x="4485" y="2140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46" name="Oval 40"/>
              <p:cNvSpPr>
                <a:spLocks noChangeArrowheads="1"/>
              </p:cNvSpPr>
              <p:nvPr/>
            </p:nvSpPr>
            <p:spPr bwMode="auto">
              <a:xfrm>
                <a:off x="5124" y="2140"/>
                <a:ext cx="403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724" name="Group 41"/>
            <p:cNvGrpSpPr>
              <a:grpSpLocks/>
            </p:cNvGrpSpPr>
            <p:nvPr/>
          </p:nvGrpSpPr>
          <p:grpSpPr bwMode="auto">
            <a:xfrm>
              <a:off x="4131" y="1588"/>
              <a:ext cx="1589" cy="808"/>
              <a:chOff x="4131" y="1588"/>
              <a:chExt cx="1589" cy="808"/>
            </a:xfrm>
          </p:grpSpPr>
          <p:sp>
            <p:nvSpPr>
              <p:cNvPr id="70725" name="Oval 42"/>
              <p:cNvSpPr>
                <a:spLocks noChangeArrowheads="1"/>
              </p:cNvSpPr>
              <p:nvPr/>
            </p:nvSpPr>
            <p:spPr bwMode="auto">
              <a:xfrm>
                <a:off x="4268" y="1660"/>
                <a:ext cx="1361" cy="61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26" name="Oval 43"/>
              <p:cNvSpPr>
                <a:spLocks noChangeArrowheads="1"/>
              </p:cNvSpPr>
              <p:nvPr/>
            </p:nvSpPr>
            <p:spPr bwMode="auto">
              <a:xfrm>
                <a:off x="4313" y="1660"/>
                <a:ext cx="312" cy="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27" name="Oval 44"/>
              <p:cNvSpPr>
                <a:spLocks noChangeArrowheads="1"/>
              </p:cNvSpPr>
              <p:nvPr/>
            </p:nvSpPr>
            <p:spPr bwMode="auto">
              <a:xfrm>
                <a:off x="5135" y="1636"/>
                <a:ext cx="449" cy="16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28" name="Oval 45"/>
              <p:cNvSpPr>
                <a:spLocks noChangeArrowheads="1"/>
              </p:cNvSpPr>
              <p:nvPr/>
            </p:nvSpPr>
            <p:spPr bwMode="auto">
              <a:xfrm>
                <a:off x="4724" y="1588"/>
                <a:ext cx="540" cy="32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29" name="Oval 46"/>
              <p:cNvSpPr>
                <a:spLocks noChangeArrowheads="1"/>
              </p:cNvSpPr>
              <p:nvPr/>
            </p:nvSpPr>
            <p:spPr bwMode="auto">
              <a:xfrm>
                <a:off x="4131" y="1732"/>
                <a:ext cx="996" cy="18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30" name="Oval 47"/>
              <p:cNvSpPr>
                <a:spLocks noChangeArrowheads="1"/>
              </p:cNvSpPr>
              <p:nvPr/>
            </p:nvSpPr>
            <p:spPr bwMode="auto">
              <a:xfrm>
                <a:off x="4633" y="2020"/>
                <a:ext cx="540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31" name="Oval 48"/>
              <p:cNvSpPr>
                <a:spLocks noChangeArrowheads="1"/>
              </p:cNvSpPr>
              <p:nvPr/>
            </p:nvSpPr>
            <p:spPr bwMode="auto">
              <a:xfrm>
                <a:off x="5317" y="1756"/>
                <a:ext cx="403" cy="20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32" name="Oval 49"/>
              <p:cNvSpPr>
                <a:spLocks noChangeArrowheads="1"/>
              </p:cNvSpPr>
              <p:nvPr/>
            </p:nvSpPr>
            <p:spPr bwMode="auto">
              <a:xfrm>
                <a:off x="4222" y="1852"/>
                <a:ext cx="266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33" name="Oval 50"/>
              <p:cNvSpPr>
                <a:spLocks noChangeArrowheads="1"/>
              </p:cNvSpPr>
              <p:nvPr/>
            </p:nvSpPr>
            <p:spPr bwMode="auto">
              <a:xfrm>
                <a:off x="5363" y="2044"/>
                <a:ext cx="266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34" name="Oval 51"/>
              <p:cNvSpPr>
                <a:spLocks noChangeArrowheads="1"/>
              </p:cNvSpPr>
              <p:nvPr/>
            </p:nvSpPr>
            <p:spPr bwMode="auto">
              <a:xfrm>
                <a:off x="4451" y="2140"/>
                <a:ext cx="265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35" name="Oval 52"/>
              <p:cNvSpPr>
                <a:spLocks noChangeArrowheads="1"/>
              </p:cNvSpPr>
              <p:nvPr/>
            </p:nvSpPr>
            <p:spPr bwMode="auto">
              <a:xfrm>
                <a:off x="5090" y="2140"/>
                <a:ext cx="402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0662" name="Group 53"/>
          <p:cNvGrpSpPr>
            <a:grpSpLocks/>
          </p:cNvGrpSpPr>
          <p:nvPr/>
        </p:nvGrpSpPr>
        <p:grpSpPr bwMode="auto">
          <a:xfrm>
            <a:off x="2743200" y="2895600"/>
            <a:ext cx="1524000" cy="825500"/>
            <a:chOff x="4131" y="1588"/>
            <a:chExt cx="1624" cy="808"/>
          </a:xfrm>
        </p:grpSpPr>
        <p:grpSp>
          <p:nvGrpSpPr>
            <p:cNvPr id="70699" name="Group 54"/>
            <p:cNvGrpSpPr>
              <a:grpSpLocks/>
            </p:cNvGrpSpPr>
            <p:nvPr/>
          </p:nvGrpSpPr>
          <p:grpSpPr bwMode="auto">
            <a:xfrm>
              <a:off x="4166" y="1588"/>
              <a:ext cx="1589" cy="808"/>
              <a:chOff x="4166" y="1588"/>
              <a:chExt cx="1589" cy="808"/>
            </a:xfrm>
          </p:grpSpPr>
          <p:sp>
            <p:nvSpPr>
              <p:cNvPr id="70712" name="Oval 55"/>
              <p:cNvSpPr>
                <a:spLocks noChangeArrowheads="1"/>
              </p:cNvSpPr>
              <p:nvPr/>
            </p:nvSpPr>
            <p:spPr bwMode="auto">
              <a:xfrm>
                <a:off x="4302" y="1660"/>
                <a:ext cx="1362" cy="6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13" name="Oval 56"/>
              <p:cNvSpPr>
                <a:spLocks noChangeArrowheads="1"/>
              </p:cNvSpPr>
              <p:nvPr/>
            </p:nvSpPr>
            <p:spPr bwMode="auto">
              <a:xfrm>
                <a:off x="4348" y="1660"/>
                <a:ext cx="312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14" name="Oval 57"/>
              <p:cNvSpPr>
                <a:spLocks noChangeArrowheads="1"/>
              </p:cNvSpPr>
              <p:nvPr/>
            </p:nvSpPr>
            <p:spPr bwMode="auto">
              <a:xfrm>
                <a:off x="5170" y="1636"/>
                <a:ext cx="448" cy="16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15" name="Oval 58"/>
              <p:cNvSpPr>
                <a:spLocks noChangeArrowheads="1"/>
              </p:cNvSpPr>
              <p:nvPr/>
            </p:nvSpPr>
            <p:spPr bwMode="auto">
              <a:xfrm>
                <a:off x="4759" y="1588"/>
                <a:ext cx="540" cy="32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16" name="Oval 59"/>
              <p:cNvSpPr>
                <a:spLocks noChangeArrowheads="1"/>
              </p:cNvSpPr>
              <p:nvPr/>
            </p:nvSpPr>
            <p:spPr bwMode="auto">
              <a:xfrm>
                <a:off x="4166" y="1732"/>
                <a:ext cx="996" cy="18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17" name="Oval 60"/>
              <p:cNvSpPr>
                <a:spLocks noChangeArrowheads="1"/>
              </p:cNvSpPr>
              <p:nvPr/>
            </p:nvSpPr>
            <p:spPr bwMode="auto">
              <a:xfrm>
                <a:off x="4668" y="2020"/>
                <a:ext cx="539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18" name="Oval 61"/>
              <p:cNvSpPr>
                <a:spLocks noChangeArrowheads="1"/>
              </p:cNvSpPr>
              <p:nvPr/>
            </p:nvSpPr>
            <p:spPr bwMode="auto">
              <a:xfrm>
                <a:off x="5352" y="1756"/>
                <a:ext cx="403" cy="2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19" name="Oval 62"/>
              <p:cNvSpPr>
                <a:spLocks noChangeArrowheads="1"/>
              </p:cNvSpPr>
              <p:nvPr/>
            </p:nvSpPr>
            <p:spPr bwMode="auto">
              <a:xfrm>
                <a:off x="4257" y="1852"/>
                <a:ext cx="266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20" name="Oval 63"/>
              <p:cNvSpPr>
                <a:spLocks noChangeArrowheads="1"/>
              </p:cNvSpPr>
              <p:nvPr/>
            </p:nvSpPr>
            <p:spPr bwMode="auto">
              <a:xfrm>
                <a:off x="5398" y="2044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21" name="Oval 64"/>
              <p:cNvSpPr>
                <a:spLocks noChangeArrowheads="1"/>
              </p:cNvSpPr>
              <p:nvPr/>
            </p:nvSpPr>
            <p:spPr bwMode="auto">
              <a:xfrm>
                <a:off x="4485" y="2140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22" name="Oval 65"/>
              <p:cNvSpPr>
                <a:spLocks noChangeArrowheads="1"/>
              </p:cNvSpPr>
              <p:nvPr/>
            </p:nvSpPr>
            <p:spPr bwMode="auto">
              <a:xfrm>
                <a:off x="5124" y="2140"/>
                <a:ext cx="403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700" name="Group 66"/>
            <p:cNvGrpSpPr>
              <a:grpSpLocks/>
            </p:cNvGrpSpPr>
            <p:nvPr/>
          </p:nvGrpSpPr>
          <p:grpSpPr bwMode="auto">
            <a:xfrm>
              <a:off x="4131" y="1588"/>
              <a:ext cx="1589" cy="808"/>
              <a:chOff x="4131" y="1588"/>
              <a:chExt cx="1589" cy="808"/>
            </a:xfrm>
          </p:grpSpPr>
          <p:sp>
            <p:nvSpPr>
              <p:cNvPr id="70701" name="Oval 67"/>
              <p:cNvSpPr>
                <a:spLocks noChangeArrowheads="1"/>
              </p:cNvSpPr>
              <p:nvPr/>
            </p:nvSpPr>
            <p:spPr bwMode="auto">
              <a:xfrm>
                <a:off x="4268" y="1660"/>
                <a:ext cx="1361" cy="61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02" name="Oval 68"/>
              <p:cNvSpPr>
                <a:spLocks noChangeArrowheads="1"/>
              </p:cNvSpPr>
              <p:nvPr/>
            </p:nvSpPr>
            <p:spPr bwMode="auto">
              <a:xfrm>
                <a:off x="4313" y="1660"/>
                <a:ext cx="312" cy="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03" name="Oval 69"/>
              <p:cNvSpPr>
                <a:spLocks noChangeArrowheads="1"/>
              </p:cNvSpPr>
              <p:nvPr/>
            </p:nvSpPr>
            <p:spPr bwMode="auto">
              <a:xfrm>
                <a:off x="5135" y="1636"/>
                <a:ext cx="449" cy="16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04" name="Oval 70"/>
              <p:cNvSpPr>
                <a:spLocks noChangeArrowheads="1"/>
              </p:cNvSpPr>
              <p:nvPr/>
            </p:nvSpPr>
            <p:spPr bwMode="auto">
              <a:xfrm>
                <a:off x="4724" y="1588"/>
                <a:ext cx="540" cy="32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05" name="Oval 71"/>
              <p:cNvSpPr>
                <a:spLocks noChangeArrowheads="1"/>
              </p:cNvSpPr>
              <p:nvPr/>
            </p:nvSpPr>
            <p:spPr bwMode="auto">
              <a:xfrm>
                <a:off x="4131" y="1732"/>
                <a:ext cx="996" cy="18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06" name="Oval 72"/>
              <p:cNvSpPr>
                <a:spLocks noChangeArrowheads="1"/>
              </p:cNvSpPr>
              <p:nvPr/>
            </p:nvSpPr>
            <p:spPr bwMode="auto">
              <a:xfrm>
                <a:off x="4633" y="2020"/>
                <a:ext cx="540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07" name="Oval 73"/>
              <p:cNvSpPr>
                <a:spLocks noChangeArrowheads="1"/>
              </p:cNvSpPr>
              <p:nvPr/>
            </p:nvSpPr>
            <p:spPr bwMode="auto">
              <a:xfrm>
                <a:off x="5317" y="1756"/>
                <a:ext cx="403" cy="20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08" name="Oval 74"/>
              <p:cNvSpPr>
                <a:spLocks noChangeArrowheads="1"/>
              </p:cNvSpPr>
              <p:nvPr/>
            </p:nvSpPr>
            <p:spPr bwMode="auto">
              <a:xfrm>
                <a:off x="4222" y="1852"/>
                <a:ext cx="266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09" name="Oval 75"/>
              <p:cNvSpPr>
                <a:spLocks noChangeArrowheads="1"/>
              </p:cNvSpPr>
              <p:nvPr/>
            </p:nvSpPr>
            <p:spPr bwMode="auto">
              <a:xfrm>
                <a:off x="5363" y="2044"/>
                <a:ext cx="266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10" name="Oval 76"/>
              <p:cNvSpPr>
                <a:spLocks noChangeArrowheads="1"/>
              </p:cNvSpPr>
              <p:nvPr/>
            </p:nvSpPr>
            <p:spPr bwMode="auto">
              <a:xfrm>
                <a:off x="4451" y="2140"/>
                <a:ext cx="265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11" name="Oval 77"/>
              <p:cNvSpPr>
                <a:spLocks noChangeArrowheads="1"/>
              </p:cNvSpPr>
              <p:nvPr/>
            </p:nvSpPr>
            <p:spPr bwMode="auto">
              <a:xfrm>
                <a:off x="5090" y="2140"/>
                <a:ext cx="402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0663" name="Group 78"/>
          <p:cNvGrpSpPr>
            <a:grpSpLocks/>
          </p:cNvGrpSpPr>
          <p:nvPr/>
        </p:nvGrpSpPr>
        <p:grpSpPr bwMode="auto">
          <a:xfrm>
            <a:off x="609600" y="2895600"/>
            <a:ext cx="1524000" cy="825500"/>
            <a:chOff x="4131" y="1588"/>
            <a:chExt cx="1624" cy="808"/>
          </a:xfrm>
        </p:grpSpPr>
        <p:grpSp>
          <p:nvGrpSpPr>
            <p:cNvPr id="70675" name="Group 79"/>
            <p:cNvGrpSpPr>
              <a:grpSpLocks/>
            </p:cNvGrpSpPr>
            <p:nvPr/>
          </p:nvGrpSpPr>
          <p:grpSpPr bwMode="auto">
            <a:xfrm>
              <a:off x="4166" y="1588"/>
              <a:ext cx="1589" cy="808"/>
              <a:chOff x="4166" y="1588"/>
              <a:chExt cx="1589" cy="808"/>
            </a:xfrm>
          </p:grpSpPr>
          <p:sp>
            <p:nvSpPr>
              <p:cNvPr id="70688" name="Oval 80"/>
              <p:cNvSpPr>
                <a:spLocks noChangeArrowheads="1"/>
              </p:cNvSpPr>
              <p:nvPr/>
            </p:nvSpPr>
            <p:spPr bwMode="auto">
              <a:xfrm>
                <a:off x="4302" y="1660"/>
                <a:ext cx="1362" cy="6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89" name="Oval 81"/>
              <p:cNvSpPr>
                <a:spLocks noChangeArrowheads="1"/>
              </p:cNvSpPr>
              <p:nvPr/>
            </p:nvSpPr>
            <p:spPr bwMode="auto">
              <a:xfrm>
                <a:off x="4348" y="1660"/>
                <a:ext cx="312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90" name="Oval 82"/>
              <p:cNvSpPr>
                <a:spLocks noChangeArrowheads="1"/>
              </p:cNvSpPr>
              <p:nvPr/>
            </p:nvSpPr>
            <p:spPr bwMode="auto">
              <a:xfrm>
                <a:off x="5170" y="1636"/>
                <a:ext cx="448" cy="16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91" name="Oval 83"/>
              <p:cNvSpPr>
                <a:spLocks noChangeArrowheads="1"/>
              </p:cNvSpPr>
              <p:nvPr/>
            </p:nvSpPr>
            <p:spPr bwMode="auto">
              <a:xfrm>
                <a:off x="4759" y="1588"/>
                <a:ext cx="540" cy="32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92" name="Oval 84"/>
              <p:cNvSpPr>
                <a:spLocks noChangeArrowheads="1"/>
              </p:cNvSpPr>
              <p:nvPr/>
            </p:nvSpPr>
            <p:spPr bwMode="auto">
              <a:xfrm>
                <a:off x="4166" y="1732"/>
                <a:ext cx="996" cy="18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93" name="Oval 85"/>
              <p:cNvSpPr>
                <a:spLocks noChangeArrowheads="1"/>
              </p:cNvSpPr>
              <p:nvPr/>
            </p:nvSpPr>
            <p:spPr bwMode="auto">
              <a:xfrm>
                <a:off x="4668" y="2020"/>
                <a:ext cx="539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94" name="Oval 86"/>
              <p:cNvSpPr>
                <a:spLocks noChangeArrowheads="1"/>
              </p:cNvSpPr>
              <p:nvPr/>
            </p:nvSpPr>
            <p:spPr bwMode="auto">
              <a:xfrm>
                <a:off x="5352" y="1756"/>
                <a:ext cx="403" cy="2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95" name="Oval 87"/>
              <p:cNvSpPr>
                <a:spLocks noChangeArrowheads="1"/>
              </p:cNvSpPr>
              <p:nvPr/>
            </p:nvSpPr>
            <p:spPr bwMode="auto">
              <a:xfrm>
                <a:off x="4257" y="1852"/>
                <a:ext cx="266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96" name="Oval 88"/>
              <p:cNvSpPr>
                <a:spLocks noChangeArrowheads="1"/>
              </p:cNvSpPr>
              <p:nvPr/>
            </p:nvSpPr>
            <p:spPr bwMode="auto">
              <a:xfrm>
                <a:off x="5398" y="2044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97" name="Oval 89"/>
              <p:cNvSpPr>
                <a:spLocks noChangeArrowheads="1"/>
              </p:cNvSpPr>
              <p:nvPr/>
            </p:nvSpPr>
            <p:spPr bwMode="auto">
              <a:xfrm>
                <a:off x="4485" y="2140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98" name="Oval 90"/>
              <p:cNvSpPr>
                <a:spLocks noChangeArrowheads="1"/>
              </p:cNvSpPr>
              <p:nvPr/>
            </p:nvSpPr>
            <p:spPr bwMode="auto">
              <a:xfrm>
                <a:off x="5124" y="2140"/>
                <a:ext cx="403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676" name="Group 91"/>
            <p:cNvGrpSpPr>
              <a:grpSpLocks/>
            </p:cNvGrpSpPr>
            <p:nvPr/>
          </p:nvGrpSpPr>
          <p:grpSpPr bwMode="auto">
            <a:xfrm>
              <a:off x="4131" y="1588"/>
              <a:ext cx="1589" cy="808"/>
              <a:chOff x="4131" y="1588"/>
              <a:chExt cx="1589" cy="808"/>
            </a:xfrm>
          </p:grpSpPr>
          <p:sp>
            <p:nvSpPr>
              <p:cNvPr id="70677" name="Oval 92"/>
              <p:cNvSpPr>
                <a:spLocks noChangeArrowheads="1"/>
              </p:cNvSpPr>
              <p:nvPr/>
            </p:nvSpPr>
            <p:spPr bwMode="auto">
              <a:xfrm>
                <a:off x="4268" y="1660"/>
                <a:ext cx="1361" cy="61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78" name="Oval 93"/>
              <p:cNvSpPr>
                <a:spLocks noChangeArrowheads="1"/>
              </p:cNvSpPr>
              <p:nvPr/>
            </p:nvSpPr>
            <p:spPr bwMode="auto">
              <a:xfrm>
                <a:off x="4313" y="1660"/>
                <a:ext cx="312" cy="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79" name="Oval 94"/>
              <p:cNvSpPr>
                <a:spLocks noChangeArrowheads="1"/>
              </p:cNvSpPr>
              <p:nvPr/>
            </p:nvSpPr>
            <p:spPr bwMode="auto">
              <a:xfrm>
                <a:off x="5135" y="1636"/>
                <a:ext cx="449" cy="16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80" name="Oval 95"/>
              <p:cNvSpPr>
                <a:spLocks noChangeArrowheads="1"/>
              </p:cNvSpPr>
              <p:nvPr/>
            </p:nvSpPr>
            <p:spPr bwMode="auto">
              <a:xfrm>
                <a:off x="4724" y="1588"/>
                <a:ext cx="540" cy="32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81" name="Oval 96"/>
              <p:cNvSpPr>
                <a:spLocks noChangeArrowheads="1"/>
              </p:cNvSpPr>
              <p:nvPr/>
            </p:nvSpPr>
            <p:spPr bwMode="auto">
              <a:xfrm>
                <a:off x="4131" y="1732"/>
                <a:ext cx="996" cy="18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82" name="Oval 97"/>
              <p:cNvSpPr>
                <a:spLocks noChangeArrowheads="1"/>
              </p:cNvSpPr>
              <p:nvPr/>
            </p:nvSpPr>
            <p:spPr bwMode="auto">
              <a:xfrm>
                <a:off x="4633" y="2020"/>
                <a:ext cx="540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83" name="Oval 98"/>
              <p:cNvSpPr>
                <a:spLocks noChangeArrowheads="1"/>
              </p:cNvSpPr>
              <p:nvPr/>
            </p:nvSpPr>
            <p:spPr bwMode="auto">
              <a:xfrm>
                <a:off x="5317" y="1756"/>
                <a:ext cx="403" cy="20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84" name="Oval 99"/>
              <p:cNvSpPr>
                <a:spLocks noChangeArrowheads="1"/>
              </p:cNvSpPr>
              <p:nvPr/>
            </p:nvSpPr>
            <p:spPr bwMode="auto">
              <a:xfrm>
                <a:off x="4222" y="1852"/>
                <a:ext cx="266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85" name="Oval 100"/>
              <p:cNvSpPr>
                <a:spLocks noChangeArrowheads="1"/>
              </p:cNvSpPr>
              <p:nvPr/>
            </p:nvSpPr>
            <p:spPr bwMode="auto">
              <a:xfrm>
                <a:off x="5363" y="2044"/>
                <a:ext cx="266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86" name="Oval 101"/>
              <p:cNvSpPr>
                <a:spLocks noChangeArrowheads="1"/>
              </p:cNvSpPr>
              <p:nvPr/>
            </p:nvSpPr>
            <p:spPr bwMode="auto">
              <a:xfrm>
                <a:off x="4451" y="2140"/>
                <a:ext cx="265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87" name="Oval 102"/>
              <p:cNvSpPr>
                <a:spLocks noChangeArrowheads="1"/>
              </p:cNvSpPr>
              <p:nvPr/>
            </p:nvSpPr>
            <p:spPr bwMode="auto">
              <a:xfrm>
                <a:off x="5090" y="2140"/>
                <a:ext cx="402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0664" name="Text Box 104"/>
          <p:cNvSpPr txBox="1">
            <a:spLocks noChangeArrowheads="1"/>
          </p:cNvSpPr>
          <p:nvPr/>
        </p:nvSpPr>
        <p:spPr bwMode="auto">
          <a:xfrm>
            <a:off x="7543800" y="30480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AS 4</a:t>
            </a:r>
          </a:p>
        </p:txBody>
      </p:sp>
      <p:sp>
        <p:nvSpPr>
          <p:cNvPr id="70665" name="Text Box 105"/>
          <p:cNvSpPr txBox="1">
            <a:spLocks noChangeArrowheads="1"/>
          </p:cNvSpPr>
          <p:nvPr/>
        </p:nvSpPr>
        <p:spPr bwMode="auto">
          <a:xfrm>
            <a:off x="5257800" y="30480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AS 3</a:t>
            </a:r>
          </a:p>
        </p:txBody>
      </p:sp>
      <p:sp>
        <p:nvSpPr>
          <p:cNvPr id="70666" name="Text Box 106"/>
          <p:cNvSpPr txBox="1">
            <a:spLocks noChangeArrowheads="1"/>
          </p:cNvSpPr>
          <p:nvPr/>
        </p:nvSpPr>
        <p:spPr bwMode="auto">
          <a:xfrm>
            <a:off x="3048000" y="31242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AS 2</a:t>
            </a:r>
          </a:p>
        </p:txBody>
      </p:sp>
      <p:sp>
        <p:nvSpPr>
          <p:cNvPr id="70667" name="Text Box 107"/>
          <p:cNvSpPr txBox="1">
            <a:spLocks noChangeArrowheads="1"/>
          </p:cNvSpPr>
          <p:nvPr/>
        </p:nvSpPr>
        <p:spPr bwMode="auto">
          <a:xfrm>
            <a:off x="838200" y="30480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AS 1</a:t>
            </a:r>
          </a:p>
        </p:txBody>
      </p:sp>
      <p:sp>
        <p:nvSpPr>
          <p:cNvPr id="70668" name="Text Box 108"/>
          <p:cNvSpPr txBox="1">
            <a:spLocks noChangeArrowheads="1"/>
          </p:cNvSpPr>
          <p:nvPr/>
        </p:nvSpPr>
        <p:spPr bwMode="auto">
          <a:xfrm>
            <a:off x="304800" y="3530600"/>
            <a:ext cx="1600200" cy="304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ea typeface="宋体" charset="-122"/>
              </a:rPr>
              <a:t>135.207.0.0/16</a:t>
            </a:r>
          </a:p>
        </p:txBody>
      </p:sp>
      <p:sp>
        <p:nvSpPr>
          <p:cNvPr id="70669" name="Text Box 109"/>
          <p:cNvSpPr txBox="1">
            <a:spLocks noChangeArrowheads="1"/>
          </p:cNvSpPr>
          <p:nvPr/>
        </p:nvSpPr>
        <p:spPr bwMode="auto">
          <a:xfrm>
            <a:off x="7162800" y="2438400"/>
            <a:ext cx="1703388" cy="5175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ea typeface="宋体" charset="-122"/>
              </a:rPr>
              <a:t>135.207.0.0/16</a:t>
            </a:r>
          </a:p>
          <a:p>
            <a:r>
              <a:rPr lang="en-US" altLang="zh-CN" sz="1400">
                <a:solidFill>
                  <a:schemeClr val="bg1"/>
                </a:solidFill>
                <a:ea typeface="宋体" charset="-122"/>
              </a:rPr>
              <a:t>ASPATH = 3 2 1</a:t>
            </a:r>
          </a:p>
        </p:txBody>
      </p:sp>
      <p:sp>
        <p:nvSpPr>
          <p:cNvPr id="70670" name="AutoShape 110"/>
          <p:cNvSpPr>
            <a:spLocks noChangeArrowheads="1"/>
          </p:cNvSpPr>
          <p:nvPr/>
        </p:nvSpPr>
        <p:spPr bwMode="auto">
          <a:xfrm>
            <a:off x="5867400" y="2514600"/>
            <a:ext cx="1143000" cy="304800"/>
          </a:xfrm>
          <a:prstGeom prst="rightArrow">
            <a:avLst>
              <a:gd name="adj1" fmla="val 50000"/>
              <a:gd name="adj2" fmla="val 93750"/>
            </a:avLst>
          </a:prstGeom>
          <a:noFill/>
          <a:ln w="76200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1" name="Line 111"/>
          <p:cNvSpPr>
            <a:spLocks noChangeShapeType="1"/>
          </p:cNvSpPr>
          <p:nvPr/>
        </p:nvSpPr>
        <p:spPr bwMode="auto">
          <a:xfrm flipH="1">
            <a:off x="1371600" y="4191000"/>
            <a:ext cx="6629400" cy="0"/>
          </a:xfrm>
          <a:prstGeom prst="line">
            <a:avLst/>
          </a:prstGeom>
          <a:noFill/>
          <a:ln w="76200">
            <a:solidFill>
              <a:srgbClr val="33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72" name="Text Box 112"/>
          <p:cNvSpPr txBox="1">
            <a:spLocks noChangeArrowheads="1"/>
          </p:cNvSpPr>
          <p:nvPr/>
        </p:nvSpPr>
        <p:spPr bwMode="auto">
          <a:xfrm>
            <a:off x="7010400" y="4419600"/>
            <a:ext cx="1747838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ea typeface="宋体" charset="-122"/>
              </a:rPr>
              <a:t>IP Packet </a:t>
            </a:r>
          </a:p>
          <a:p>
            <a:r>
              <a:rPr lang="en-US" altLang="zh-CN" sz="1600">
                <a:ea typeface="宋体" charset="-122"/>
              </a:rPr>
              <a:t>Dest =</a:t>
            </a:r>
          </a:p>
          <a:p>
            <a:r>
              <a:rPr lang="en-US" altLang="zh-CN" sz="1600">
                <a:ea typeface="宋体" charset="-122"/>
              </a:rPr>
              <a:t>135.207.44.66</a:t>
            </a:r>
          </a:p>
        </p:txBody>
      </p:sp>
      <p:sp>
        <p:nvSpPr>
          <p:cNvPr id="7067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706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4FC0DC7A-D384-4011-ABB7-9F693E4339CC}" type="slidenum">
              <a:rPr lang="en-US" altLang="ko-KR" smtClean="0"/>
              <a:pPr/>
              <a:t>68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Line 140"/>
          <p:cNvSpPr>
            <a:spLocks noChangeShapeType="1"/>
          </p:cNvSpPr>
          <p:nvPr/>
        </p:nvSpPr>
        <p:spPr bwMode="auto">
          <a:xfrm>
            <a:off x="1219200" y="3429000"/>
            <a:ext cx="990600" cy="1981200"/>
          </a:xfrm>
          <a:prstGeom prst="line">
            <a:avLst/>
          </a:prstGeom>
          <a:noFill/>
          <a:ln w="57150" cmpd="thinThick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683" name="Line 141"/>
          <p:cNvSpPr>
            <a:spLocks noChangeShapeType="1"/>
          </p:cNvSpPr>
          <p:nvPr/>
        </p:nvSpPr>
        <p:spPr bwMode="auto">
          <a:xfrm flipH="1">
            <a:off x="2514600" y="3429000"/>
            <a:ext cx="990600" cy="2057400"/>
          </a:xfrm>
          <a:prstGeom prst="line">
            <a:avLst/>
          </a:prstGeom>
          <a:noFill/>
          <a:ln w="57150" cmpd="thinThick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684" name="Line 2"/>
          <p:cNvSpPr>
            <a:spLocks noChangeShapeType="1"/>
          </p:cNvSpPr>
          <p:nvPr/>
        </p:nvSpPr>
        <p:spPr bwMode="auto">
          <a:xfrm>
            <a:off x="914400" y="3352800"/>
            <a:ext cx="7543800" cy="0"/>
          </a:xfrm>
          <a:prstGeom prst="line">
            <a:avLst/>
          </a:prstGeom>
          <a:noFill/>
          <a:ln w="57150" cmpd="thinThick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05800" cy="9144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… But It Might Not</a:t>
            </a:r>
          </a:p>
        </p:txBody>
      </p:sp>
      <p:grpSp>
        <p:nvGrpSpPr>
          <p:cNvPr id="71686" name="Group 4"/>
          <p:cNvGrpSpPr>
            <a:grpSpLocks/>
          </p:cNvGrpSpPr>
          <p:nvPr/>
        </p:nvGrpSpPr>
        <p:grpSpPr bwMode="auto">
          <a:xfrm>
            <a:off x="7239000" y="2895600"/>
            <a:ext cx="1524000" cy="825500"/>
            <a:chOff x="4131" y="1588"/>
            <a:chExt cx="1624" cy="808"/>
          </a:xfrm>
        </p:grpSpPr>
        <p:grpSp>
          <p:nvGrpSpPr>
            <p:cNvPr id="71806" name="Group 5"/>
            <p:cNvGrpSpPr>
              <a:grpSpLocks/>
            </p:cNvGrpSpPr>
            <p:nvPr/>
          </p:nvGrpSpPr>
          <p:grpSpPr bwMode="auto">
            <a:xfrm>
              <a:off x="4166" y="1588"/>
              <a:ext cx="1589" cy="808"/>
              <a:chOff x="4166" y="1588"/>
              <a:chExt cx="1589" cy="808"/>
            </a:xfrm>
          </p:grpSpPr>
          <p:sp>
            <p:nvSpPr>
              <p:cNvPr id="71819" name="Oval 6"/>
              <p:cNvSpPr>
                <a:spLocks noChangeArrowheads="1"/>
              </p:cNvSpPr>
              <p:nvPr/>
            </p:nvSpPr>
            <p:spPr bwMode="auto">
              <a:xfrm>
                <a:off x="4302" y="1660"/>
                <a:ext cx="1362" cy="6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20" name="Oval 7"/>
              <p:cNvSpPr>
                <a:spLocks noChangeArrowheads="1"/>
              </p:cNvSpPr>
              <p:nvPr/>
            </p:nvSpPr>
            <p:spPr bwMode="auto">
              <a:xfrm>
                <a:off x="4348" y="1660"/>
                <a:ext cx="312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21" name="Oval 8"/>
              <p:cNvSpPr>
                <a:spLocks noChangeArrowheads="1"/>
              </p:cNvSpPr>
              <p:nvPr/>
            </p:nvSpPr>
            <p:spPr bwMode="auto">
              <a:xfrm>
                <a:off x="5170" y="1636"/>
                <a:ext cx="448" cy="16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22" name="Oval 9"/>
              <p:cNvSpPr>
                <a:spLocks noChangeArrowheads="1"/>
              </p:cNvSpPr>
              <p:nvPr/>
            </p:nvSpPr>
            <p:spPr bwMode="auto">
              <a:xfrm>
                <a:off x="4759" y="1588"/>
                <a:ext cx="540" cy="32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23" name="Oval 10"/>
              <p:cNvSpPr>
                <a:spLocks noChangeArrowheads="1"/>
              </p:cNvSpPr>
              <p:nvPr/>
            </p:nvSpPr>
            <p:spPr bwMode="auto">
              <a:xfrm>
                <a:off x="4166" y="1732"/>
                <a:ext cx="996" cy="18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24" name="Oval 11"/>
              <p:cNvSpPr>
                <a:spLocks noChangeArrowheads="1"/>
              </p:cNvSpPr>
              <p:nvPr/>
            </p:nvSpPr>
            <p:spPr bwMode="auto">
              <a:xfrm>
                <a:off x="4668" y="2020"/>
                <a:ext cx="539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25" name="Oval 12"/>
              <p:cNvSpPr>
                <a:spLocks noChangeArrowheads="1"/>
              </p:cNvSpPr>
              <p:nvPr/>
            </p:nvSpPr>
            <p:spPr bwMode="auto">
              <a:xfrm>
                <a:off x="5352" y="1756"/>
                <a:ext cx="403" cy="2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26" name="Oval 13"/>
              <p:cNvSpPr>
                <a:spLocks noChangeArrowheads="1"/>
              </p:cNvSpPr>
              <p:nvPr/>
            </p:nvSpPr>
            <p:spPr bwMode="auto">
              <a:xfrm>
                <a:off x="4257" y="1852"/>
                <a:ext cx="266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27" name="Oval 14"/>
              <p:cNvSpPr>
                <a:spLocks noChangeArrowheads="1"/>
              </p:cNvSpPr>
              <p:nvPr/>
            </p:nvSpPr>
            <p:spPr bwMode="auto">
              <a:xfrm>
                <a:off x="5398" y="2044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28" name="Oval 15"/>
              <p:cNvSpPr>
                <a:spLocks noChangeArrowheads="1"/>
              </p:cNvSpPr>
              <p:nvPr/>
            </p:nvSpPr>
            <p:spPr bwMode="auto">
              <a:xfrm>
                <a:off x="4485" y="2140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29" name="Oval 16"/>
              <p:cNvSpPr>
                <a:spLocks noChangeArrowheads="1"/>
              </p:cNvSpPr>
              <p:nvPr/>
            </p:nvSpPr>
            <p:spPr bwMode="auto">
              <a:xfrm>
                <a:off x="5124" y="2140"/>
                <a:ext cx="403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807" name="Group 17"/>
            <p:cNvGrpSpPr>
              <a:grpSpLocks/>
            </p:cNvGrpSpPr>
            <p:nvPr/>
          </p:nvGrpSpPr>
          <p:grpSpPr bwMode="auto">
            <a:xfrm>
              <a:off x="4131" y="1588"/>
              <a:ext cx="1589" cy="808"/>
              <a:chOff x="4131" y="1588"/>
              <a:chExt cx="1589" cy="808"/>
            </a:xfrm>
          </p:grpSpPr>
          <p:sp>
            <p:nvSpPr>
              <p:cNvPr id="71808" name="Oval 18"/>
              <p:cNvSpPr>
                <a:spLocks noChangeArrowheads="1"/>
              </p:cNvSpPr>
              <p:nvPr/>
            </p:nvSpPr>
            <p:spPr bwMode="auto">
              <a:xfrm>
                <a:off x="4268" y="1660"/>
                <a:ext cx="1361" cy="61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09" name="Oval 19"/>
              <p:cNvSpPr>
                <a:spLocks noChangeArrowheads="1"/>
              </p:cNvSpPr>
              <p:nvPr/>
            </p:nvSpPr>
            <p:spPr bwMode="auto">
              <a:xfrm>
                <a:off x="4313" y="1660"/>
                <a:ext cx="312" cy="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10" name="Oval 20"/>
              <p:cNvSpPr>
                <a:spLocks noChangeArrowheads="1"/>
              </p:cNvSpPr>
              <p:nvPr/>
            </p:nvSpPr>
            <p:spPr bwMode="auto">
              <a:xfrm>
                <a:off x="5135" y="1636"/>
                <a:ext cx="449" cy="16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11" name="Oval 21"/>
              <p:cNvSpPr>
                <a:spLocks noChangeArrowheads="1"/>
              </p:cNvSpPr>
              <p:nvPr/>
            </p:nvSpPr>
            <p:spPr bwMode="auto">
              <a:xfrm>
                <a:off x="4724" y="1588"/>
                <a:ext cx="540" cy="32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12" name="Oval 22"/>
              <p:cNvSpPr>
                <a:spLocks noChangeArrowheads="1"/>
              </p:cNvSpPr>
              <p:nvPr/>
            </p:nvSpPr>
            <p:spPr bwMode="auto">
              <a:xfrm>
                <a:off x="4131" y="1732"/>
                <a:ext cx="996" cy="18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13" name="Oval 23"/>
              <p:cNvSpPr>
                <a:spLocks noChangeArrowheads="1"/>
              </p:cNvSpPr>
              <p:nvPr/>
            </p:nvSpPr>
            <p:spPr bwMode="auto">
              <a:xfrm>
                <a:off x="4633" y="2020"/>
                <a:ext cx="540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14" name="Oval 24"/>
              <p:cNvSpPr>
                <a:spLocks noChangeArrowheads="1"/>
              </p:cNvSpPr>
              <p:nvPr/>
            </p:nvSpPr>
            <p:spPr bwMode="auto">
              <a:xfrm>
                <a:off x="5317" y="1756"/>
                <a:ext cx="403" cy="20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15" name="Oval 25"/>
              <p:cNvSpPr>
                <a:spLocks noChangeArrowheads="1"/>
              </p:cNvSpPr>
              <p:nvPr/>
            </p:nvSpPr>
            <p:spPr bwMode="auto">
              <a:xfrm>
                <a:off x="4222" y="1852"/>
                <a:ext cx="266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16" name="Oval 26"/>
              <p:cNvSpPr>
                <a:spLocks noChangeArrowheads="1"/>
              </p:cNvSpPr>
              <p:nvPr/>
            </p:nvSpPr>
            <p:spPr bwMode="auto">
              <a:xfrm>
                <a:off x="5363" y="2044"/>
                <a:ext cx="266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17" name="Oval 27"/>
              <p:cNvSpPr>
                <a:spLocks noChangeArrowheads="1"/>
              </p:cNvSpPr>
              <p:nvPr/>
            </p:nvSpPr>
            <p:spPr bwMode="auto">
              <a:xfrm>
                <a:off x="4451" y="2140"/>
                <a:ext cx="265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18" name="Oval 28"/>
              <p:cNvSpPr>
                <a:spLocks noChangeArrowheads="1"/>
              </p:cNvSpPr>
              <p:nvPr/>
            </p:nvSpPr>
            <p:spPr bwMode="auto">
              <a:xfrm>
                <a:off x="5090" y="2140"/>
                <a:ext cx="402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687" name="Group 29"/>
          <p:cNvGrpSpPr>
            <a:grpSpLocks/>
          </p:cNvGrpSpPr>
          <p:nvPr/>
        </p:nvGrpSpPr>
        <p:grpSpPr bwMode="auto">
          <a:xfrm>
            <a:off x="4953000" y="2895600"/>
            <a:ext cx="1524000" cy="825500"/>
            <a:chOff x="4131" y="1588"/>
            <a:chExt cx="1624" cy="808"/>
          </a:xfrm>
        </p:grpSpPr>
        <p:grpSp>
          <p:nvGrpSpPr>
            <p:cNvPr id="71782" name="Group 30"/>
            <p:cNvGrpSpPr>
              <a:grpSpLocks/>
            </p:cNvGrpSpPr>
            <p:nvPr/>
          </p:nvGrpSpPr>
          <p:grpSpPr bwMode="auto">
            <a:xfrm>
              <a:off x="4166" y="1588"/>
              <a:ext cx="1589" cy="808"/>
              <a:chOff x="4166" y="1588"/>
              <a:chExt cx="1589" cy="808"/>
            </a:xfrm>
          </p:grpSpPr>
          <p:sp>
            <p:nvSpPr>
              <p:cNvPr id="71795" name="Oval 31"/>
              <p:cNvSpPr>
                <a:spLocks noChangeArrowheads="1"/>
              </p:cNvSpPr>
              <p:nvPr/>
            </p:nvSpPr>
            <p:spPr bwMode="auto">
              <a:xfrm>
                <a:off x="4302" y="1660"/>
                <a:ext cx="1362" cy="6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96" name="Oval 32"/>
              <p:cNvSpPr>
                <a:spLocks noChangeArrowheads="1"/>
              </p:cNvSpPr>
              <p:nvPr/>
            </p:nvSpPr>
            <p:spPr bwMode="auto">
              <a:xfrm>
                <a:off x="4348" y="1660"/>
                <a:ext cx="312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97" name="Oval 33"/>
              <p:cNvSpPr>
                <a:spLocks noChangeArrowheads="1"/>
              </p:cNvSpPr>
              <p:nvPr/>
            </p:nvSpPr>
            <p:spPr bwMode="auto">
              <a:xfrm>
                <a:off x="5170" y="1636"/>
                <a:ext cx="448" cy="16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98" name="Oval 34"/>
              <p:cNvSpPr>
                <a:spLocks noChangeArrowheads="1"/>
              </p:cNvSpPr>
              <p:nvPr/>
            </p:nvSpPr>
            <p:spPr bwMode="auto">
              <a:xfrm>
                <a:off x="4759" y="1588"/>
                <a:ext cx="540" cy="32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99" name="Oval 35"/>
              <p:cNvSpPr>
                <a:spLocks noChangeArrowheads="1"/>
              </p:cNvSpPr>
              <p:nvPr/>
            </p:nvSpPr>
            <p:spPr bwMode="auto">
              <a:xfrm>
                <a:off x="4166" y="1732"/>
                <a:ext cx="996" cy="18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00" name="Oval 36"/>
              <p:cNvSpPr>
                <a:spLocks noChangeArrowheads="1"/>
              </p:cNvSpPr>
              <p:nvPr/>
            </p:nvSpPr>
            <p:spPr bwMode="auto">
              <a:xfrm>
                <a:off x="4668" y="2020"/>
                <a:ext cx="539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01" name="Oval 37"/>
              <p:cNvSpPr>
                <a:spLocks noChangeArrowheads="1"/>
              </p:cNvSpPr>
              <p:nvPr/>
            </p:nvSpPr>
            <p:spPr bwMode="auto">
              <a:xfrm>
                <a:off x="5352" y="1756"/>
                <a:ext cx="403" cy="2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02" name="Oval 38"/>
              <p:cNvSpPr>
                <a:spLocks noChangeArrowheads="1"/>
              </p:cNvSpPr>
              <p:nvPr/>
            </p:nvSpPr>
            <p:spPr bwMode="auto">
              <a:xfrm>
                <a:off x="4257" y="1852"/>
                <a:ext cx="266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03" name="Oval 39"/>
              <p:cNvSpPr>
                <a:spLocks noChangeArrowheads="1"/>
              </p:cNvSpPr>
              <p:nvPr/>
            </p:nvSpPr>
            <p:spPr bwMode="auto">
              <a:xfrm>
                <a:off x="5398" y="2044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04" name="Oval 40"/>
              <p:cNvSpPr>
                <a:spLocks noChangeArrowheads="1"/>
              </p:cNvSpPr>
              <p:nvPr/>
            </p:nvSpPr>
            <p:spPr bwMode="auto">
              <a:xfrm>
                <a:off x="4485" y="2140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05" name="Oval 41"/>
              <p:cNvSpPr>
                <a:spLocks noChangeArrowheads="1"/>
              </p:cNvSpPr>
              <p:nvPr/>
            </p:nvSpPr>
            <p:spPr bwMode="auto">
              <a:xfrm>
                <a:off x="5124" y="2140"/>
                <a:ext cx="403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783" name="Group 42"/>
            <p:cNvGrpSpPr>
              <a:grpSpLocks/>
            </p:cNvGrpSpPr>
            <p:nvPr/>
          </p:nvGrpSpPr>
          <p:grpSpPr bwMode="auto">
            <a:xfrm>
              <a:off x="4131" y="1588"/>
              <a:ext cx="1589" cy="808"/>
              <a:chOff x="4131" y="1588"/>
              <a:chExt cx="1589" cy="808"/>
            </a:xfrm>
          </p:grpSpPr>
          <p:sp>
            <p:nvSpPr>
              <p:cNvPr id="71784" name="Oval 43"/>
              <p:cNvSpPr>
                <a:spLocks noChangeArrowheads="1"/>
              </p:cNvSpPr>
              <p:nvPr/>
            </p:nvSpPr>
            <p:spPr bwMode="auto">
              <a:xfrm>
                <a:off x="4268" y="1660"/>
                <a:ext cx="1361" cy="61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85" name="Oval 44"/>
              <p:cNvSpPr>
                <a:spLocks noChangeArrowheads="1"/>
              </p:cNvSpPr>
              <p:nvPr/>
            </p:nvSpPr>
            <p:spPr bwMode="auto">
              <a:xfrm>
                <a:off x="4313" y="1660"/>
                <a:ext cx="312" cy="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86" name="Oval 45"/>
              <p:cNvSpPr>
                <a:spLocks noChangeArrowheads="1"/>
              </p:cNvSpPr>
              <p:nvPr/>
            </p:nvSpPr>
            <p:spPr bwMode="auto">
              <a:xfrm>
                <a:off x="5135" y="1636"/>
                <a:ext cx="449" cy="16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87" name="Oval 46"/>
              <p:cNvSpPr>
                <a:spLocks noChangeArrowheads="1"/>
              </p:cNvSpPr>
              <p:nvPr/>
            </p:nvSpPr>
            <p:spPr bwMode="auto">
              <a:xfrm>
                <a:off x="4724" y="1588"/>
                <a:ext cx="540" cy="32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88" name="Oval 47"/>
              <p:cNvSpPr>
                <a:spLocks noChangeArrowheads="1"/>
              </p:cNvSpPr>
              <p:nvPr/>
            </p:nvSpPr>
            <p:spPr bwMode="auto">
              <a:xfrm>
                <a:off x="4131" y="1732"/>
                <a:ext cx="996" cy="18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89" name="Oval 48"/>
              <p:cNvSpPr>
                <a:spLocks noChangeArrowheads="1"/>
              </p:cNvSpPr>
              <p:nvPr/>
            </p:nvSpPr>
            <p:spPr bwMode="auto">
              <a:xfrm>
                <a:off x="4633" y="2020"/>
                <a:ext cx="540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90" name="Oval 49"/>
              <p:cNvSpPr>
                <a:spLocks noChangeArrowheads="1"/>
              </p:cNvSpPr>
              <p:nvPr/>
            </p:nvSpPr>
            <p:spPr bwMode="auto">
              <a:xfrm>
                <a:off x="5317" y="1756"/>
                <a:ext cx="403" cy="20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91" name="Oval 50"/>
              <p:cNvSpPr>
                <a:spLocks noChangeArrowheads="1"/>
              </p:cNvSpPr>
              <p:nvPr/>
            </p:nvSpPr>
            <p:spPr bwMode="auto">
              <a:xfrm>
                <a:off x="4222" y="1852"/>
                <a:ext cx="266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92" name="Oval 51"/>
              <p:cNvSpPr>
                <a:spLocks noChangeArrowheads="1"/>
              </p:cNvSpPr>
              <p:nvPr/>
            </p:nvSpPr>
            <p:spPr bwMode="auto">
              <a:xfrm>
                <a:off x="5363" y="2044"/>
                <a:ext cx="266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93" name="Oval 52"/>
              <p:cNvSpPr>
                <a:spLocks noChangeArrowheads="1"/>
              </p:cNvSpPr>
              <p:nvPr/>
            </p:nvSpPr>
            <p:spPr bwMode="auto">
              <a:xfrm>
                <a:off x="4451" y="2140"/>
                <a:ext cx="265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94" name="Oval 53"/>
              <p:cNvSpPr>
                <a:spLocks noChangeArrowheads="1"/>
              </p:cNvSpPr>
              <p:nvPr/>
            </p:nvSpPr>
            <p:spPr bwMode="auto">
              <a:xfrm>
                <a:off x="5090" y="2140"/>
                <a:ext cx="402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688" name="Group 54"/>
          <p:cNvGrpSpPr>
            <a:grpSpLocks/>
          </p:cNvGrpSpPr>
          <p:nvPr/>
        </p:nvGrpSpPr>
        <p:grpSpPr bwMode="auto">
          <a:xfrm>
            <a:off x="2743200" y="2895600"/>
            <a:ext cx="1524000" cy="825500"/>
            <a:chOff x="4131" y="1588"/>
            <a:chExt cx="1624" cy="808"/>
          </a:xfrm>
        </p:grpSpPr>
        <p:grpSp>
          <p:nvGrpSpPr>
            <p:cNvPr id="71758" name="Group 55"/>
            <p:cNvGrpSpPr>
              <a:grpSpLocks/>
            </p:cNvGrpSpPr>
            <p:nvPr/>
          </p:nvGrpSpPr>
          <p:grpSpPr bwMode="auto">
            <a:xfrm>
              <a:off x="4166" y="1588"/>
              <a:ext cx="1589" cy="808"/>
              <a:chOff x="4166" y="1588"/>
              <a:chExt cx="1589" cy="808"/>
            </a:xfrm>
          </p:grpSpPr>
          <p:sp>
            <p:nvSpPr>
              <p:cNvPr id="71771" name="Oval 56"/>
              <p:cNvSpPr>
                <a:spLocks noChangeArrowheads="1"/>
              </p:cNvSpPr>
              <p:nvPr/>
            </p:nvSpPr>
            <p:spPr bwMode="auto">
              <a:xfrm>
                <a:off x="4302" y="1660"/>
                <a:ext cx="1362" cy="6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72" name="Oval 57"/>
              <p:cNvSpPr>
                <a:spLocks noChangeArrowheads="1"/>
              </p:cNvSpPr>
              <p:nvPr/>
            </p:nvSpPr>
            <p:spPr bwMode="auto">
              <a:xfrm>
                <a:off x="4348" y="1660"/>
                <a:ext cx="312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73" name="Oval 58"/>
              <p:cNvSpPr>
                <a:spLocks noChangeArrowheads="1"/>
              </p:cNvSpPr>
              <p:nvPr/>
            </p:nvSpPr>
            <p:spPr bwMode="auto">
              <a:xfrm>
                <a:off x="5170" y="1636"/>
                <a:ext cx="448" cy="16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74" name="Oval 59"/>
              <p:cNvSpPr>
                <a:spLocks noChangeArrowheads="1"/>
              </p:cNvSpPr>
              <p:nvPr/>
            </p:nvSpPr>
            <p:spPr bwMode="auto">
              <a:xfrm>
                <a:off x="4759" y="1588"/>
                <a:ext cx="540" cy="32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75" name="Oval 60"/>
              <p:cNvSpPr>
                <a:spLocks noChangeArrowheads="1"/>
              </p:cNvSpPr>
              <p:nvPr/>
            </p:nvSpPr>
            <p:spPr bwMode="auto">
              <a:xfrm>
                <a:off x="4166" y="1732"/>
                <a:ext cx="996" cy="18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76" name="Oval 61"/>
              <p:cNvSpPr>
                <a:spLocks noChangeArrowheads="1"/>
              </p:cNvSpPr>
              <p:nvPr/>
            </p:nvSpPr>
            <p:spPr bwMode="auto">
              <a:xfrm>
                <a:off x="4668" y="2020"/>
                <a:ext cx="539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77" name="Oval 62"/>
              <p:cNvSpPr>
                <a:spLocks noChangeArrowheads="1"/>
              </p:cNvSpPr>
              <p:nvPr/>
            </p:nvSpPr>
            <p:spPr bwMode="auto">
              <a:xfrm>
                <a:off x="5352" y="1756"/>
                <a:ext cx="403" cy="2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78" name="Oval 63"/>
              <p:cNvSpPr>
                <a:spLocks noChangeArrowheads="1"/>
              </p:cNvSpPr>
              <p:nvPr/>
            </p:nvSpPr>
            <p:spPr bwMode="auto">
              <a:xfrm>
                <a:off x="4257" y="1852"/>
                <a:ext cx="266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79" name="Oval 64"/>
              <p:cNvSpPr>
                <a:spLocks noChangeArrowheads="1"/>
              </p:cNvSpPr>
              <p:nvPr/>
            </p:nvSpPr>
            <p:spPr bwMode="auto">
              <a:xfrm>
                <a:off x="5398" y="2044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80" name="Oval 65"/>
              <p:cNvSpPr>
                <a:spLocks noChangeArrowheads="1"/>
              </p:cNvSpPr>
              <p:nvPr/>
            </p:nvSpPr>
            <p:spPr bwMode="auto">
              <a:xfrm>
                <a:off x="4485" y="2140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81" name="Oval 66"/>
              <p:cNvSpPr>
                <a:spLocks noChangeArrowheads="1"/>
              </p:cNvSpPr>
              <p:nvPr/>
            </p:nvSpPr>
            <p:spPr bwMode="auto">
              <a:xfrm>
                <a:off x="5124" y="2140"/>
                <a:ext cx="403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759" name="Group 67"/>
            <p:cNvGrpSpPr>
              <a:grpSpLocks/>
            </p:cNvGrpSpPr>
            <p:nvPr/>
          </p:nvGrpSpPr>
          <p:grpSpPr bwMode="auto">
            <a:xfrm>
              <a:off x="4131" y="1588"/>
              <a:ext cx="1589" cy="808"/>
              <a:chOff x="4131" y="1588"/>
              <a:chExt cx="1589" cy="808"/>
            </a:xfrm>
          </p:grpSpPr>
          <p:sp>
            <p:nvSpPr>
              <p:cNvPr id="71760" name="Oval 68"/>
              <p:cNvSpPr>
                <a:spLocks noChangeArrowheads="1"/>
              </p:cNvSpPr>
              <p:nvPr/>
            </p:nvSpPr>
            <p:spPr bwMode="auto">
              <a:xfrm>
                <a:off x="4268" y="1660"/>
                <a:ext cx="1361" cy="61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61" name="Oval 69"/>
              <p:cNvSpPr>
                <a:spLocks noChangeArrowheads="1"/>
              </p:cNvSpPr>
              <p:nvPr/>
            </p:nvSpPr>
            <p:spPr bwMode="auto">
              <a:xfrm>
                <a:off x="4313" y="1660"/>
                <a:ext cx="312" cy="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62" name="Oval 70"/>
              <p:cNvSpPr>
                <a:spLocks noChangeArrowheads="1"/>
              </p:cNvSpPr>
              <p:nvPr/>
            </p:nvSpPr>
            <p:spPr bwMode="auto">
              <a:xfrm>
                <a:off x="5135" y="1636"/>
                <a:ext cx="449" cy="16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63" name="Oval 71"/>
              <p:cNvSpPr>
                <a:spLocks noChangeArrowheads="1"/>
              </p:cNvSpPr>
              <p:nvPr/>
            </p:nvSpPr>
            <p:spPr bwMode="auto">
              <a:xfrm>
                <a:off x="4724" y="1588"/>
                <a:ext cx="540" cy="32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64" name="Oval 72"/>
              <p:cNvSpPr>
                <a:spLocks noChangeArrowheads="1"/>
              </p:cNvSpPr>
              <p:nvPr/>
            </p:nvSpPr>
            <p:spPr bwMode="auto">
              <a:xfrm>
                <a:off x="4131" y="1732"/>
                <a:ext cx="996" cy="18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65" name="Oval 73"/>
              <p:cNvSpPr>
                <a:spLocks noChangeArrowheads="1"/>
              </p:cNvSpPr>
              <p:nvPr/>
            </p:nvSpPr>
            <p:spPr bwMode="auto">
              <a:xfrm>
                <a:off x="4633" y="2020"/>
                <a:ext cx="540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66" name="Oval 74"/>
              <p:cNvSpPr>
                <a:spLocks noChangeArrowheads="1"/>
              </p:cNvSpPr>
              <p:nvPr/>
            </p:nvSpPr>
            <p:spPr bwMode="auto">
              <a:xfrm>
                <a:off x="5317" y="1756"/>
                <a:ext cx="403" cy="20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67" name="Oval 75"/>
              <p:cNvSpPr>
                <a:spLocks noChangeArrowheads="1"/>
              </p:cNvSpPr>
              <p:nvPr/>
            </p:nvSpPr>
            <p:spPr bwMode="auto">
              <a:xfrm>
                <a:off x="4222" y="1852"/>
                <a:ext cx="266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68" name="Oval 76"/>
              <p:cNvSpPr>
                <a:spLocks noChangeArrowheads="1"/>
              </p:cNvSpPr>
              <p:nvPr/>
            </p:nvSpPr>
            <p:spPr bwMode="auto">
              <a:xfrm>
                <a:off x="5363" y="2044"/>
                <a:ext cx="266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69" name="Oval 77"/>
              <p:cNvSpPr>
                <a:spLocks noChangeArrowheads="1"/>
              </p:cNvSpPr>
              <p:nvPr/>
            </p:nvSpPr>
            <p:spPr bwMode="auto">
              <a:xfrm>
                <a:off x="4451" y="2140"/>
                <a:ext cx="265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70" name="Oval 78"/>
              <p:cNvSpPr>
                <a:spLocks noChangeArrowheads="1"/>
              </p:cNvSpPr>
              <p:nvPr/>
            </p:nvSpPr>
            <p:spPr bwMode="auto">
              <a:xfrm>
                <a:off x="5090" y="2140"/>
                <a:ext cx="402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689" name="Group 79"/>
          <p:cNvGrpSpPr>
            <a:grpSpLocks/>
          </p:cNvGrpSpPr>
          <p:nvPr/>
        </p:nvGrpSpPr>
        <p:grpSpPr bwMode="auto">
          <a:xfrm>
            <a:off x="609600" y="2895600"/>
            <a:ext cx="1524000" cy="825500"/>
            <a:chOff x="4131" y="1588"/>
            <a:chExt cx="1624" cy="808"/>
          </a:xfrm>
        </p:grpSpPr>
        <p:grpSp>
          <p:nvGrpSpPr>
            <p:cNvPr id="71734" name="Group 80"/>
            <p:cNvGrpSpPr>
              <a:grpSpLocks/>
            </p:cNvGrpSpPr>
            <p:nvPr/>
          </p:nvGrpSpPr>
          <p:grpSpPr bwMode="auto">
            <a:xfrm>
              <a:off x="4166" y="1588"/>
              <a:ext cx="1589" cy="808"/>
              <a:chOff x="4166" y="1588"/>
              <a:chExt cx="1589" cy="808"/>
            </a:xfrm>
          </p:grpSpPr>
          <p:sp>
            <p:nvSpPr>
              <p:cNvPr id="71747" name="Oval 81"/>
              <p:cNvSpPr>
                <a:spLocks noChangeArrowheads="1"/>
              </p:cNvSpPr>
              <p:nvPr/>
            </p:nvSpPr>
            <p:spPr bwMode="auto">
              <a:xfrm>
                <a:off x="4302" y="1660"/>
                <a:ext cx="1362" cy="6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48" name="Oval 82"/>
              <p:cNvSpPr>
                <a:spLocks noChangeArrowheads="1"/>
              </p:cNvSpPr>
              <p:nvPr/>
            </p:nvSpPr>
            <p:spPr bwMode="auto">
              <a:xfrm>
                <a:off x="4348" y="1660"/>
                <a:ext cx="312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49" name="Oval 83"/>
              <p:cNvSpPr>
                <a:spLocks noChangeArrowheads="1"/>
              </p:cNvSpPr>
              <p:nvPr/>
            </p:nvSpPr>
            <p:spPr bwMode="auto">
              <a:xfrm>
                <a:off x="5170" y="1636"/>
                <a:ext cx="448" cy="16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50" name="Oval 84"/>
              <p:cNvSpPr>
                <a:spLocks noChangeArrowheads="1"/>
              </p:cNvSpPr>
              <p:nvPr/>
            </p:nvSpPr>
            <p:spPr bwMode="auto">
              <a:xfrm>
                <a:off x="4759" y="1588"/>
                <a:ext cx="540" cy="32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51" name="Oval 85"/>
              <p:cNvSpPr>
                <a:spLocks noChangeArrowheads="1"/>
              </p:cNvSpPr>
              <p:nvPr/>
            </p:nvSpPr>
            <p:spPr bwMode="auto">
              <a:xfrm>
                <a:off x="4166" y="1732"/>
                <a:ext cx="996" cy="18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52" name="Oval 86"/>
              <p:cNvSpPr>
                <a:spLocks noChangeArrowheads="1"/>
              </p:cNvSpPr>
              <p:nvPr/>
            </p:nvSpPr>
            <p:spPr bwMode="auto">
              <a:xfrm>
                <a:off x="4668" y="2020"/>
                <a:ext cx="539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53" name="Oval 87"/>
              <p:cNvSpPr>
                <a:spLocks noChangeArrowheads="1"/>
              </p:cNvSpPr>
              <p:nvPr/>
            </p:nvSpPr>
            <p:spPr bwMode="auto">
              <a:xfrm>
                <a:off x="5352" y="1756"/>
                <a:ext cx="403" cy="2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54" name="Oval 88"/>
              <p:cNvSpPr>
                <a:spLocks noChangeArrowheads="1"/>
              </p:cNvSpPr>
              <p:nvPr/>
            </p:nvSpPr>
            <p:spPr bwMode="auto">
              <a:xfrm>
                <a:off x="4257" y="1852"/>
                <a:ext cx="266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55" name="Oval 89"/>
              <p:cNvSpPr>
                <a:spLocks noChangeArrowheads="1"/>
              </p:cNvSpPr>
              <p:nvPr/>
            </p:nvSpPr>
            <p:spPr bwMode="auto">
              <a:xfrm>
                <a:off x="5398" y="2044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56" name="Oval 90"/>
              <p:cNvSpPr>
                <a:spLocks noChangeArrowheads="1"/>
              </p:cNvSpPr>
              <p:nvPr/>
            </p:nvSpPr>
            <p:spPr bwMode="auto">
              <a:xfrm>
                <a:off x="4485" y="2140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57" name="Oval 91"/>
              <p:cNvSpPr>
                <a:spLocks noChangeArrowheads="1"/>
              </p:cNvSpPr>
              <p:nvPr/>
            </p:nvSpPr>
            <p:spPr bwMode="auto">
              <a:xfrm>
                <a:off x="5124" y="2140"/>
                <a:ext cx="403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735" name="Group 92"/>
            <p:cNvGrpSpPr>
              <a:grpSpLocks/>
            </p:cNvGrpSpPr>
            <p:nvPr/>
          </p:nvGrpSpPr>
          <p:grpSpPr bwMode="auto">
            <a:xfrm>
              <a:off x="4131" y="1588"/>
              <a:ext cx="1589" cy="808"/>
              <a:chOff x="4131" y="1588"/>
              <a:chExt cx="1589" cy="808"/>
            </a:xfrm>
          </p:grpSpPr>
          <p:sp>
            <p:nvSpPr>
              <p:cNvPr id="71736" name="Oval 93"/>
              <p:cNvSpPr>
                <a:spLocks noChangeArrowheads="1"/>
              </p:cNvSpPr>
              <p:nvPr/>
            </p:nvSpPr>
            <p:spPr bwMode="auto">
              <a:xfrm>
                <a:off x="4268" y="1660"/>
                <a:ext cx="1361" cy="61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37" name="Oval 94"/>
              <p:cNvSpPr>
                <a:spLocks noChangeArrowheads="1"/>
              </p:cNvSpPr>
              <p:nvPr/>
            </p:nvSpPr>
            <p:spPr bwMode="auto">
              <a:xfrm>
                <a:off x="4313" y="1660"/>
                <a:ext cx="312" cy="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38" name="Oval 95"/>
              <p:cNvSpPr>
                <a:spLocks noChangeArrowheads="1"/>
              </p:cNvSpPr>
              <p:nvPr/>
            </p:nvSpPr>
            <p:spPr bwMode="auto">
              <a:xfrm>
                <a:off x="5135" y="1636"/>
                <a:ext cx="449" cy="16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39" name="Oval 96"/>
              <p:cNvSpPr>
                <a:spLocks noChangeArrowheads="1"/>
              </p:cNvSpPr>
              <p:nvPr/>
            </p:nvSpPr>
            <p:spPr bwMode="auto">
              <a:xfrm>
                <a:off x="4724" y="1588"/>
                <a:ext cx="540" cy="32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40" name="Oval 97"/>
              <p:cNvSpPr>
                <a:spLocks noChangeArrowheads="1"/>
              </p:cNvSpPr>
              <p:nvPr/>
            </p:nvSpPr>
            <p:spPr bwMode="auto">
              <a:xfrm>
                <a:off x="4131" y="1732"/>
                <a:ext cx="996" cy="18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41" name="Oval 98"/>
              <p:cNvSpPr>
                <a:spLocks noChangeArrowheads="1"/>
              </p:cNvSpPr>
              <p:nvPr/>
            </p:nvSpPr>
            <p:spPr bwMode="auto">
              <a:xfrm>
                <a:off x="4633" y="2020"/>
                <a:ext cx="540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42" name="Oval 99"/>
              <p:cNvSpPr>
                <a:spLocks noChangeArrowheads="1"/>
              </p:cNvSpPr>
              <p:nvPr/>
            </p:nvSpPr>
            <p:spPr bwMode="auto">
              <a:xfrm>
                <a:off x="5317" y="1756"/>
                <a:ext cx="403" cy="20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43" name="Oval 100"/>
              <p:cNvSpPr>
                <a:spLocks noChangeArrowheads="1"/>
              </p:cNvSpPr>
              <p:nvPr/>
            </p:nvSpPr>
            <p:spPr bwMode="auto">
              <a:xfrm>
                <a:off x="4222" y="1852"/>
                <a:ext cx="266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44" name="Oval 101"/>
              <p:cNvSpPr>
                <a:spLocks noChangeArrowheads="1"/>
              </p:cNvSpPr>
              <p:nvPr/>
            </p:nvSpPr>
            <p:spPr bwMode="auto">
              <a:xfrm>
                <a:off x="5363" y="2044"/>
                <a:ext cx="266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45" name="Oval 102"/>
              <p:cNvSpPr>
                <a:spLocks noChangeArrowheads="1"/>
              </p:cNvSpPr>
              <p:nvPr/>
            </p:nvSpPr>
            <p:spPr bwMode="auto">
              <a:xfrm>
                <a:off x="4451" y="2140"/>
                <a:ext cx="265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46" name="Oval 103"/>
              <p:cNvSpPr>
                <a:spLocks noChangeArrowheads="1"/>
              </p:cNvSpPr>
              <p:nvPr/>
            </p:nvSpPr>
            <p:spPr bwMode="auto">
              <a:xfrm>
                <a:off x="5090" y="2140"/>
                <a:ext cx="402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1690" name="Text Box 104"/>
          <p:cNvSpPr txBox="1">
            <a:spLocks noChangeArrowheads="1"/>
          </p:cNvSpPr>
          <p:nvPr/>
        </p:nvSpPr>
        <p:spPr bwMode="auto">
          <a:xfrm>
            <a:off x="7543800" y="30480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AS 4</a:t>
            </a:r>
          </a:p>
        </p:txBody>
      </p:sp>
      <p:sp>
        <p:nvSpPr>
          <p:cNvPr id="71691" name="Text Box 105"/>
          <p:cNvSpPr txBox="1">
            <a:spLocks noChangeArrowheads="1"/>
          </p:cNvSpPr>
          <p:nvPr/>
        </p:nvSpPr>
        <p:spPr bwMode="auto">
          <a:xfrm>
            <a:off x="5257800" y="30480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AS 3</a:t>
            </a:r>
          </a:p>
        </p:txBody>
      </p:sp>
      <p:sp>
        <p:nvSpPr>
          <p:cNvPr id="71692" name="Text Box 106"/>
          <p:cNvSpPr txBox="1">
            <a:spLocks noChangeArrowheads="1"/>
          </p:cNvSpPr>
          <p:nvPr/>
        </p:nvSpPr>
        <p:spPr bwMode="auto">
          <a:xfrm>
            <a:off x="3048000" y="31242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AS 2</a:t>
            </a:r>
          </a:p>
        </p:txBody>
      </p:sp>
      <p:sp>
        <p:nvSpPr>
          <p:cNvPr id="71693" name="Text Box 107"/>
          <p:cNvSpPr txBox="1">
            <a:spLocks noChangeArrowheads="1"/>
          </p:cNvSpPr>
          <p:nvPr/>
        </p:nvSpPr>
        <p:spPr bwMode="auto">
          <a:xfrm>
            <a:off x="838200" y="30480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AS 1</a:t>
            </a:r>
          </a:p>
        </p:txBody>
      </p:sp>
      <p:sp>
        <p:nvSpPr>
          <p:cNvPr id="71694" name="Text Box 108"/>
          <p:cNvSpPr txBox="1">
            <a:spLocks noChangeArrowheads="1"/>
          </p:cNvSpPr>
          <p:nvPr/>
        </p:nvSpPr>
        <p:spPr bwMode="auto">
          <a:xfrm>
            <a:off x="304800" y="3530600"/>
            <a:ext cx="1600200" cy="304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ea typeface="宋体" charset="-122"/>
              </a:rPr>
              <a:t>135.207.0.0/16</a:t>
            </a:r>
          </a:p>
        </p:txBody>
      </p:sp>
      <p:sp>
        <p:nvSpPr>
          <p:cNvPr id="71695" name="Text Box 109"/>
          <p:cNvSpPr txBox="1">
            <a:spLocks noChangeArrowheads="1"/>
          </p:cNvSpPr>
          <p:nvPr/>
        </p:nvSpPr>
        <p:spPr bwMode="auto">
          <a:xfrm>
            <a:off x="7162800" y="2438400"/>
            <a:ext cx="1601788" cy="5238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ea typeface="宋体" charset="-122"/>
              </a:rPr>
              <a:t>135.207.0.0/16</a:t>
            </a:r>
          </a:p>
          <a:p>
            <a:r>
              <a:rPr lang="en-US" altLang="zh-CN" sz="1400">
                <a:solidFill>
                  <a:schemeClr val="bg1"/>
                </a:solidFill>
                <a:ea typeface="宋体" charset="-122"/>
              </a:rPr>
              <a:t>AS-PATH = 3 2 1</a:t>
            </a:r>
          </a:p>
        </p:txBody>
      </p:sp>
      <p:sp>
        <p:nvSpPr>
          <p:cNvPr id="71696" name="AutoShape 110"/>
          <p:cNvSpPr>
            <a:spLocks noChangeArrowheads="1"/>
          </p:cNvSpPr>
          <p:nvPr/>
        </p:nvSpPr>
        <p:spPr bwMode="auto">
          <a:xfrm>
            <a:off x="5867400" y="2514600"/>
            <a:ext cx="1143000" cy="304800"/>
          </a:xfrm>
          <a:prstGeom prst="rightArrow">
            <a:avLst>
              <a:gd name="adj1" fmla="val 50000"/>
              <a:gd name="adj2" fmla="val 93750"/>
            </a:avLst>
          </a:prstGeom>
          <a:noFill/>
          <a:ln w="76200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7" name="Text Box 112"/>
          <p:cNvSpPr txBox="1">
            <a:spLocks noChangeArrowheads="1"/>
          </p:cNvSpPr>
          <p:nvPr/>
        </p:nvSpPr>
        <p:spPr bwMode="auto">
          <a:xfrm>
            <a:off x="7086600" y="4038600"/>
            <a:ext cx="1747838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ea typeface="宋体" charset="-122"/>
              </a:rPr>
              <a:t>IP Packet </a:t>
            </a:r>
          </a:p>
          <a:p>
            <a:r>
              <a:rPr lang="en-US" altLang="zh-CN" sz="1600">
                <a:ea typeface="宋体" charset="-122"/>
              </a:rPr>
              <a:t>Dest =</a:t>
            </a:r>
          </a:p>
          <a:p>
            <a:r>
              <a:rPr lang="en-US" altLang="zh-CN" sz="1600">
                <a:ea typeface="宋体" charset="-122"/>
              </a:rPr>
              <a:t>135.207.44.66</a:t>
            </a:r>
          </a:p>
        </p:txBody>
      </p:sp>
      <p:grpSp>
        <p:nvGrpSpPr>
          <p:cNvPr id="71698" name="Group 113"/>
          <p:cNvGrpSpPr>
            <a:grpSpLocks/>
          </p:cNvGrpSpPr>
          <p:nvPr/>
        </p:nvGrpSpPr>
        <p:grpSpPr bwMode="auto">
          <a:xfrm>
            <a:off x="1524000" y="5257800"/>
            <a:ext cx="1524000" cy="825500"/>
            <a:chOff x="4131" y="1588"/>
            <a:chExt cx="1624" cy="808"/>
          </a:xfrm>
        </p:grpSpPr>
        <p:grpSp>
          <p:nvGrpSpPr>
            <p:cNvPr id="71710" name="Group 114"/>
            <p:cNvGrpSpPr>
              <a:grpSpLocks/>
            </p:cNvGrpSpPr>
            <p:nvPr/>
          </p:nvGrpSpPr>
          <p:grpSpPr bwMode="auto">
            <a:xfrm>
              <a:off x="4166" y="1588"/>
              <a:ext cx="1589" cy="808"/>
              <a:chOff x="4166" y="1588"/>
              <a:chExt cx="1589" cy="808"/>
            </a:xfrm>
          </p:grpSpPr>
          <p:sp>
            <p:nvSpPr>
              <p:cNvPr id="71723" name="Oval 115"/>
              <p:cNvSpPr>
                <a:spLocks noChangeArrowheads="1"/>
              </p:cNvSpPr>
              <p:nvPr/>
            </p:nvSpPr>
            <p:spPr bwMode="auto">
              <a:xfrm>
                <a:off x="4302" y="1660"/>
                <a:ext cx="1362" cy="6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24" name="Oval 116"/>
              <p:cNvSpPr>
                <a:spLocks noChangeArrowheads="1"/>
              </p:cNvSpPr>
              <p:nvPr/>
            </p:nvSpPr>
            <p:spPr bwMode="auto">
              <a:xfrm>
                <a:off x="4348" y="1660"/>
                <a:ext cx="312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25" name="Oval 117"/>
              <p:cNvSpPr>
                <a:spLocks noChangeArrowheads="1"/>
              </p:cNvSpPr>
              <p:nvPr/>
            </p:nvSpPr>
            <p:spPr bwMode="auto">
              <a:xfrm>
                <a:off x="5170" y="1636"/>
                <a:ext cx="448" cy="16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26" name="Oval 118"/>
              <p:cNvSpPr>
                <a:spLocks noChangeArrowheads="1"/>
              </p:cNvSpPr>
              <p:nvPr/>
            </p:nvSpPr>
            <p:spPr bwMode="auto">
              <a:xfrm>
                <a:off x="4759" y="1588"/>
                <a:ext cx="540" cy="32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27" name="Oval 119"/>
              <p:cNvSpPr>
                <a:spLocks noChangeArrowheads="1"/>
              </p:cNvSpPr>
              <p:nvPr/>
            </p:nvSpPr>
            <p:spPr bwMode="auto">
              <a:xfrm>
                <a:off x="4166" y="1732"/>
                <a:ext cx="996" cy="18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28" name="Oval 120"/>
              <p:cNvSpPr>
                <a:spLocks noChangeArrowheads="1"/>
              </p:cNvSpPr>
              <p:nvPr/>
            </p:nvSpPr>
            <p:spPr bwMode="auto">
              <a:xfrm>
                <a:off x="4668" y="2020"/>
                <a:ext cx="539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29" name="Oval 121"/>
              <p:cNvSpPr>
                <a:spLocks noChangeArrowheads="1"/>
              </p:cNvSpPr>
              <p:nvPr/>
            </p:nvSpPr>
            <p:spPr bwMode="auto">
              <a:xfrm>
                <a:off x="5352" y="1756"/>
                <a:ext cx="403" cy="2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30" name="Oval 122"/>
              <p:cNvSpPr>
                <a:spLocks noChangeArrowheads="1"/>
              </p:cNvSpPr>
              <p:nvPr/>
            </p:nvSpPr>
            <p:spPr bwMode="auto">
              <a:xfrm>
                <a:off x="4257" y="1852"/>
                <a:ext cx="266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31" name="Oval 123"/>
              <p:cNvSpPr>
                <a:spLocks noChangeArrowheads="1"/>
              </p:cNvSpPr>
              <p:nvPr/>
            </p:nvSpPr>
            <p:spPr bwMode="auto">
              <a:xfrm>
                <a:off x="5398" y="2044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32" name="Oval 124"/>
              <p:cNvSpPr>
                <a:spLocks noChangeArrowheads="1"/>
              </p:cNvSpPr>
              <p:nvPr/>
            </p:nvSpPr>
            <p:spPr bwMode="auto">
              <a:xfrm>
                <a:off x="4485" y="2140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33" name="Oval 125"/>
              <p:cNvSpPr>
                <a:spLocks noChangeArrowheads="1"/>
              </p:cNvSpPr>
              <p:nvPr/>
            </p:nvSpPr>
            <p:spPr bwMode="auto">
              <a:xfrm>
                <a:off x="5124" y="2140"/>
                <a:ext cx="403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711" name="Group 126"/>
            <p:cNvGrpSpPr>
              <a:grpSpLocks/>
            </p:cNvGrpSpPr>
            <p:nvPr/>
          </p:nvGrpSpPr>
          <p:grpSpPr bwMode="auto">
            <a:xfrm>
              <a:off x="4131" y="1588"/>
              <a:ext cx="1589" cy="808"/>
              <a:chOff x="4131" y="1588"/>
              <a:chExt cx="1589" cy="808"/>
            </a:xfrm>
          </p:grpSpPr>
          <p:sp>
            <p:nvSpPr>
              <p:cNvPr id="71712" name="Oval 127"/>
              <p:cNvSpPr>
                <a:spLocks noChangeArrowheads="1"/>
              </p:cNvSpPr>
              <p:nvPr/>
            </p:nvSpPr>
            <p:spPr bwMode="auto">
              <a:xfrm>
                <a:off x="4268" y="1660"/>
                <a:ext cx="1361" cy="61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13" name="Oval 128"/>
              <p:cNvSpPr>
                <a:spLocks noChangeArrowheads="1"/>
              </p:cNvSpPr>
              <p:nvPr/>
            </p:nvSpPr>
            <p:spPr bwMode="auto">
              <a:xfrm>
                <a:off x="4313" y="1660"/>
                <a:ext cx="312" cy="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14" name="Oval 129"/>
              <p:cNvSpPr>
                <a:spLocks noChangeArrowheads="1"/>
              </p:cNvSpPr>
              <p:nvPr/>
            </p:nvSpPr>
            <p:spPr bwMode="auto">
              <a:xfrm>
                <a:off x="5135" y="1636"/>
                <a:ext cx="449" cy="16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15" name="Oval 130"/>
              <p:cNvSpPr>
                <a:spLocks noChangeArrowheads="1"/>
              </p:cNvSpPr>
              <p:nvPr/>
            </p:nvSpPr>
            <p:spPr bwMode="auto">
              <a:xfrm>
                <a:off x="4724" y="1588"/>
                <a:ext cx="540" cy="32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16" name="Oval 131"/>
              <p:cNvSpPr>
                <a:spLocks noChangeArrowheads="1"/>
              </p:cNvSpPr>
              <p:nvPr/>
            </p:nvSpPr>
            <p:spPr bwMode="auto">
              <a:xfrm>
                <a:off x="4131" y="1732"/>
                <a:ext cx="996" cy="18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17" name="Oval 132"/>
              <p:cNvSpPr>
                <a:spLocks noChangeArrowheads="1"/>
              </p:cNvSpPr>
              <p:nvPr/>
            </p:nvSpPr>
            <p:spPr bwMode="auto">
              <a:xfrm>
                <a:off x="4633" y="2020"/>
                <a:ext cx="540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18" name="Oval 133"/>
              <p:cNvSpPr>
                <a:spLocks noChangeArrowheads="1"/>
              </p:cNvSpPr>
              <p:nvPr/>
            </p:nvSpPr>
            <p:spPr bwMode="auto">
              <a:xfrm>
                <a:off x="5317" y="1756"/>
                <a:ext cx="403" cy="20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19" name="Oval 134"/>
              <p:cNvSpPr>
                <a:spLocks noChangeArrowheads="1"/>
              </p:cNvSpPr>
              <p:nvPr/>
            </p:nvSpPr>
            <p:spPr bwMode="auto">
              <a:xfrm>
                <a:off x="4222" y="1852"/>
                <a:ext cx="266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20" name="Oval 135"/>
              <p:cNvSpPr>
                <a:spLocks noChangeArrowheads="1"/>
              </p:cNvSpPr>
              <p:nvPr/>
            </p:nvSpPr>
            <p:spPr bwMode="auto">
              <a:xfrm>
                <a:off x="5363" y="2044"/>
                <a:ext cx="266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21" name="Oval 136"/>
              <p:cNvSpPr>
                <a:spLocks noChangeArrowheads="1"/>
              </p:cNvSpPr>
              <p:nvPr/>
            </p:nvSpPr>
            <p:spPr bwMode="auto">
              <a:xfrm>
                <a:off x="4451" y="2140"/>
                <a:ext cx="265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22" name="Oval 137"/>
              <p:cNvSpPr>
                <a:spLocks noChangeArrowheads="1"/>
              </p:cNvSpPr>
              <p:nvPr/>
            </p:nvSpPr>
            <p:spPr bwMode="auto">
              <a:xfrm>
                <a:off x="5090" y="2140"/>
                <a:ext cx="402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1699" name="Text Box 138"/>
          <p:cNvSpPr txBox="1">
            <a:spLocks noChangeArrowheads="1"/>
          </p:cNvSpPr>
          <p:nvPr/>
        </p:nvSpPr>
        <p:spPr bwMode="auto">
          <a:xfrm>
            <a:off x="1828800" y="54864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AS 5</a:t>
            </a:r>
          </a:p>
        </p:txBody>
      </p:sp>
      <p:sp>
        <p:nvSpPr>
          <p:cNvPr id="71700" name="Text Box 139"/>
          <p:cNvSpPr txBox="1">
            <a:spLocks noChangeArrowheads="1"/>
          </p:cNvSpPr>
          <p:nvPr/>
        </p:nvSpPr>
        <p:spPr bwMode="auto">
          <a:xfrm>
            <a:off x="2362200" y="2590800"/>
            <a:ext cx="1581150" cy="5238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ea typeface="宋体" charset="-122"/>
              </a:rPr>
              <a:t>135.207.44.0/25</a:t>
            </a:r>
          </a:p>
          <a:p>
            <a:r>
              <a:rPr lang="en-US" altLang="zh-CN" sz="1400">
                <a:solidFill>
                  <a:schemeClr val="bg1"/>
                </a:solidFill>
                <a:ea typeface="宋体" charset="-122"/>
              </a:rPr>
              <a:t>AS-PATH = 5</a:t>
            </a:r>
          </a:p>
        </p:txBody>
      </p:sp>
      <p:sp>
        <p:nvSpPr>
          <p:cNvPr id="71701" name="Text Box 142"/>
          <p:cNvSpPr txBox="1">
            <a:spLocks noChangeArrowheads="1"/>
          </p:cNvSpPr>
          <p:nvPr/>
        </p:nvSpPr>
        <p:spPr bwMode="auto">
          <a:xfrm>
            <a:off x="1219200" y="5943600"/>
            <a:ext cx="1719263" cy="304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ea typeface="宋体" charset="-122"/>
              </a:rPr>
              <a:t>135.207.44.0/25</a:t>
            </a:r>
          </a:p>
        </p:txBody>
      </p:sp>
      <p:sp>
        <p:nvSpPr>
          <p:cNvPr id="71702" name="Freeform 143"/>
          <p:cNvSpPr>
            <a:spLocks/>
          </p:cNvSpPr>
          <p:nvPr/>
        </p:nvSpPr>
        <p:spPr bwMode="auto">
          <a:xfrm>
            <a:off x="2819400" y="3708400"/>
            <a:ext cx="5105400" cy="1778000"/>
          </a:xfrm>
          <a:custGeom>
            <a:avLst/>
            <a:gdLst>
              <a:gd name="T0" fmla="*/ 2147483647 w 3216"/>
              <a:gd name="T1" fmla="*/ 2147483647 h 1120"/>
              <a:gd name="T2" fmla="*/ 2147483647 w 3216"/>
              <a:gd name="T3" fmla="*/ 2147483647 h 1120"/>
              <a:gd name="T4" fmla="*/ 0 w 3216"/>
              <a:gd name="T5" fmla="*/ 2147483647 h 1120"/>
              <a:gd name="T6" fmla="*/ 0 60000 65536"/>
              <a:gd name="T7" fmla="*/ 0 60000 65536"/>
              <a:gd name="T8" fmla="*/ 0 60000 65536"/>
              <a:gd name="T9" fmla="*/ 0 w 3216"/>
              <a:gd name="T10" fmla="*/ 0 h 1120"/>
              <a:gd name="T11" fmla="*/ 3216 w 3216"/>
              <a:gd name="T12" fmla="*/ 1120 h 11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16" h="1120">
                <a:moveTo>
                  <a:pt x="3216" y="160"/>
                </a:moveTo>
                <a:cubicBezTo>
                  <a:pt x="2212" y="80"/>
                  <a:pt x="1208" y="0"/>
                  <a:pt x="672" y="160"/>
                </a:cubicBezTo>
                <a:cubicBezTo>
                  <a:pt x="136" y="320"/>
                  <a:pt x="68" y="720"/>
                  <a:pt x="0" y="1120"/>
                </a:cubicBezTo>
              </a:path>
            </a:pathLst>
          </a:custGeom>
          <a:noFill/>
          <a:ln w="76200" cmpd="sng">
            <a:solidFill>
              <a:srgbClr val="3333CC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03" name="Freeform 145"/>
          <p:cNvSpPr>
            <a:spLocks/>
          </p:cNvSpPr>
          <p:nvPr/>
        </p:nvSpPr>
        <p:spPr bwMode="auto">
          <a:xfrm rot="-5400000">
            <a:off x="3840956" y="3093244"/>
            <a:ext cx="1004888" cy="304800"/>
          </a:xfrm>
          <a:custGeom>
            <a:avLst/>
            <a:gdLst>
              <a:gd name="T0" fmla="*/ 0 w 681"/>
              <a:gd name="T1" fmla="*/ 2147483647 h 183"/>
              <a:gd name="T2" fmla="*/ 2147483647 w 681"/>
              <a:gd name="T3" fmla="*/ 2147483647 h 183"/>
              <a:gd name="T4" fmla="*/ 2147483647 w 681"/>
              <a:gd name="T5" fmla="*/ 2147483647 h 183"/>
              <a:gd name="T6" fmla="*/ 2147483647 w 681"/>
              <a:gd name="T7" fmla="*/ 2147483647 h 183"/>
              <a:gd name="T8" fmla="*/ 2147483647 w 681"/>
              <a:gd name="T9" fmla="*/ 2147483647 h 183"/>
              <a:gd name="T10" fmla="*/ 2147483647 w 681"/>
              <a:gd name="T11" fmla="*/ 2147483647 h 183"/>
              <a:gd name="T12" fmla="*/ 2147483647 w 681"/>
              <a:gd name="T13" fmla="*/ 2147483647 h 183"/>
              <a:gd name="T14" fmla="*/ 2147483647 w 681"/>
              <a:gd name="T15" fmla="*/ 2147483647 h 183"/>
              <a:gd name="T16" fmla="*/ 2147483647 w 681"/>
              <a:gd name="T17" fmla="*/ 2147483647 h 183"/>
              <a:gd name="T18" fmla="*/ 2147483647 w 681"/>
              <a:gd name="T19" fmla="*/ 2147483647 h 183"/>
              <a:gd name="T20" fmla="*/ 2147483647 w 681"/>
              <a:gd name="T21" fmla="*/ 2147483647 h 183"/>
              <a:gd name="T22" fmla="*/ 2147483647 w 681"/>
              <a:gd name="T23" fmla="*/ 2147483647 h 183"/>
              <a:gd name="T24" fmla="*/ 2147483647 w 681"/>
              <a:gd name="T25" fmla="*/ 2147483647 h 183"/>
              <a:gd name="T26" fmla="*/ 2147483647 w 681"/>
              <a:gd name="T27" fmla="*/ 2147483647 h 183"/>
              <a:gd name="T28" fmla="*/ 2147483647 w 681"/>
              <a:gd name="T29" fmla="*/ 2147483647 h 183"/>
              <a:gd name="T30" fmla="*/ 2147483647 w 681"/>
              <a:gd name="T31" fmla="*/ 2147483647 h 183"/>
              <a:gd name="T32" fmla="*/ 2147483647 w 681"/>
              <a:gd name="T33" fmla="*/ 2147483647 h 183"/>
              <a:gd name="T34" fmla="*/ 2147483647 w 681"/>
              <a:gd name="T35" fmla="*/ 2147483647 h 183"/>
              <a:gd name="T36" fmla="*/ 2147483647 w 681"/>
              <a:gd name="T37" fmla="*/ 2147483647 h 183"/>
              <a:gd name="T38" fmla="*/ 2147483647 w 681"/>
              <a:gd name="T39" fmla="*/ 2147483647 h 183"/>
              <a:gd name="T40" fmla="*/ 2147483647 w 681"/>
              <a:gd name="T41" fmla="*/ 2147483647 h 183"/>
              <a:gd name="T42" fmla="*/ 2147483647 w 681"/>
              <a:gd name="T43" fmla="*/ 2147483647 h 183"/>
              <a:gd name="T44" fmla="*/ 2147483647 w 681"/>
              <a:gd name="T45" fmla="*/ 2147483647 h 183"/>
              <a:gd name="T46" fmla="*/ 2147483647 w 681"/>
              <a:gd name="T47" fmla="*/ 2147483647 h 183"/>
              <a:gd name="T48" fmla="*/ 2147483647 w 681"/>
              <a:gd name="T49" fmla="*/ 2147483647 h 183"/>
              <a:gd name="T50" fmla="*/ 2147483647 w 681"/>
              <a:gd name="T51" fmla="*/ 0 h 18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681"/>
              <a:gd name="T79" fmla="*/ 0 h 183"/>
              <a:gd name="T80" fmla="*/ 681 w 681"/>
              <a:gd name="T81" fmla="*/ 183 h 183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681" h="183">
                <a:moveTo>
                  <a:pt x="0" y="88"/>
                </a:moveTo>
                <a:cubicBezTo>
                  <a:pt x="54" y="34"/>
                  <a:pt x="27" y="56"/>
                  <a:pt x="79" y="18"/>
                </a:cubicBezTo>
                <a:cubicBezTo>
                  <a:pt x="85" y="27"/>
                  <a:pt x="93" y="34"/>
                  <a:pt x="96" y="44"/>
                </a:cubicBezTo>
                <a:cubicBezTo>
                  <a:pt x="102" y="64"/>
                  <a:pt x="92" y="89"/>
                  <a:pt x="105" y="105"/>
                </a:cubicBezTo>
                <a:cubicBezTo>
                  <a:pt x="113" y="114"/>
                  <a:pt x="128" y="99"/>
                  <a:pt x="140" y="96"/>
                </a:cubicBezTo>
                <a:cubicBezTo>
                  <a:pt x="143" y="87"/>
                  <a:pt x="146" y="79"/>
                  <a:pt x="148" y="70"/>
                </a:cubicBezTo>
                <a:cubicBezTo>
                  <a:pt x="151" y="58"/>
                  <a:pt x="146" y="40"/>
                  <a:pt x="157" y="35"/>
                </a:cubicBezTo>
                <a:cubicBezTo>
                  <a:pt x="166" y="30"/>
                  <a:pt x="174" y="47"/>
                  <a:pt x="183" y="53"/>
                </a:cubicBezTo>
                <a:cubicBezTo>
                  <a:pt x="194" y="107"/>
                  <a:pt x="181" y="118"/>
                  <a:pt x="236" y="131"/>
                </a:cubicBezTo>
                <a:cubicBezTo>
                  <a:pt x="273" y="94"/>
                  <a:pt x="265" y="74"/>
                  <a:pt x="279" y="27"/>
                </a:cubicBezTo>
                <a:cubicBezTo>
                  <a:pt x="313" y="61"/>
                  <a:pt x="320" y="103"/>
                  <a:pt x="332" y="149"/>
                </a:cubicBezTo>
                <a:cubicBezTo>
                  <a:pt x="362" y="129"/>
                  <a:pt x="381" y="109"/>
                  <a:pt x="401" y="79"/>
                </a:cubicBezTo>
                <a:cubicBezTo>
                  <a:pt x="407" y="91"/>
                  <a:pt x="412" y="103"/>
                  <a:pt x="419" y="114"/>
                </a:cubicBezTo>
                <a:cubicBezTo>
                  <a:pt x="424" y="123"/>
                  <a:pt x="426" y="140"/>
                  <a:pt x="436" y="140"/>
                </a:cubicBezTo>
                <a:cubicBezTo>
                  <a:pt x="445" y="140"/>
                  <a:pt x="441" y="122"/>
                  <a:pt x="445" y="114"/>
                </a:cubicBezTo>
                <a:cubicBezTo>
                  <a:pt x="455" y="96"/>
                  <a:pt x="480" y="61"/>
                  <a:pt x="480" y="61"/>
                </a:cubicBezTo>
                <a:cubicBezTo>
                  <a:pt x="483" y="96"/>
                  <a:pt x="469" y="137"/>
                  <a:pt x="489" y="166"/>
                </a:cubicBezTo>
                <a:cubicBezTo>
                  <a:pt x="501" y="183"/>
                  <a:pt x="547" y="78"/>
                  <a:pt x="550" y="70"/>
                </a:cubicBezTo>
                <a:cubicBezTo>
                  <a:pt x="553" y="79"/>
                  <a:pt x="556" y="87"/>
                  <a:pt x="559" y="96"/>
                </a:cubicBezTo>
                <a:cubicBezTo>
                  <a:pt x="562" y="105"/>
                  <a:pt x="558" y="123"/>
                  <a:pt x="567" y="123"/>
                </a:cubicBezTo>
                <a:cubicBezTo>
                  <a:pt x="578" y="123"/>
                  <a:pt x="579" y="105"/>
                  <a:pt x="585" y="96"/>
                </a:cubicBezTo>
                <a:cubicBezTo>
                  <a:pt x="593" y="84"/>
                  <a:pt x="602" y="73"/>
                  <a:pt x="611" y="61"/>
                </a:cubicBezTo>
                <a:cubicBezTo>
                  <a:pt x="614" y="79"/>
                  <a:pt x="602" y="114"/>
                  <a:pt x="620" y="114"/>
                </a:cubicBezTo>
                <a:cubicBezTo>
                  <a:pt x="640" y="114"/>
                  <a:pt x="636" y="78"/>
                  <a:pt x="646" y="61"/>
                </a:cubicBezTo>
                <a:cubicBezTo>
                  <a:pt x="653" y="49"/>
                  <a:pt x="663" y="38"/>
                  <a:pt x="672" y="27"/>
                </a:cubicBezTo>
                <a:cubicBezTo>
                  <a:pt x="675" y="18"/>
                  <a:pt x="681" y="0"/>
                  <a:pt x="681" y="0"/>
                </a:cubicBezTo>
              </a:path>
            </a:pathLst>
          </a:custGeom>
          <a:noFill/>
          <a:ln w="7620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04" name="Text Box 146"/>
          <p:cNvSpPr txBox="1">
            <a:spLocks noChangeArrowheads="1"/>
          </p:cNvSpPr>
          <p:nvPr/>
        </p:nvSpPr>
        <p:spPr bwMode="auto">
          <a:xfrm>
            <a:off x="4114800" y="1266825"/>
            <a:ext cx="2405063" cy="825500"/>
          </a:xfrm>
          <a:prstGeom prst="rect">
            <a:avLst/>
          </a:prstGeom>
          <a:solidFill>
            <a:srgbClr val="FF66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chemeClr val="bg1"/>
                </a:solidFill>
                <a:ea typeface="宋体" charset="-122"/>
              </a:rPr>
              <a:t>AS 2 filters all</a:t>
            </a:r>
          </a:p>
          <a:p>
            <a:r>
              <a:rPr lang="en-US" altLang="zh-CN" sz="1600">
                <a:solidFill>
                  <a:schemeClr val="bg1"/>
                </a:solidFill>
                <a:ea typeface="宋体" charset="-122"/>
              </a:rPr>
              <a:t>subnets with masks</a:t>
            </a:r>
          </a:p>
          <a:p>
            <a:r>
              <a:rPr lang="en-US" altLang="zh-CN" sz="1600">
                <a:solidFill>
                  <a:schemeClr val="bg1"/>
                </a:solidFill>
                <a:ea typeface="宋体" charset="-122"/>
              </a:rPr>
              <a:t>longer than /24</a:t>
            </a:r>
          </a:p>
        </p:txBody>
      </p:sp>
      <p:sp>
        <p:nvSpPr>
          <p:cNvPr id="71705" name="AutoShape 147"/>
          <p:cNvSpPr>
            <a:spLocks noChangeArrowheads="1"/>
          </p:cNvSpPr>
          <p:nvPr/>
        </p:nvSpPr>
        <p:spPr bwMode="auto">
          <a:xfrm flipV="1">
            <a:off x="4191000" y="2057400"/>
            <a:ext cx="381000" cy="609600"/>
          </a:xfrm>
          <a:prstGeom prst="triangle">
            <a:avLst>
              <a:gd name="adj" fmla="val 50000"/>
            </a:avLst>
          </a:prstGeom>
          <a:solidFill>
            <a:srgbClr val="FF6699"/>
          </a:solidFill>
          <a:ln w="9525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6" name="Text Box 148"/>
          <p:cNvSpPr txBox="1">
            <a:spLocks noChangeArrowheads="1"/>
          </p:cNvSpPr>
          <p:nvPr/>
        </p:nvSpPr>
        <p:spPr bwMode="auto">
          <a:xfrm>
            <a:off x="2438400" y="1981200"/>
            <a:ext cx="1443038" cy="5238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ea typeface="宋体" charset="-122"/>
              </a:rPr>
              <a:t>135.207.0.0/16</a:t>
            </a:r>
          </a:p>
          <a:p>
            <a:r>
              <a:rPr lang="en-US" altLang="zh-CN" sz="1400">
                <a:solidFill>
                  <a:schemeClr val="bg1"/>
                </a:solidFill>
                <a:ea typeface="宋体" charset="-122"/>
              </a:rPr>
              <a:t>AS-PATH = 1</a:t>
            </a:r>
          </a:p>
        </p:txBody>
      </p:sp>
      <p:sp>
        <p:nvSpPr>
          <p:cNvPr id="71707" name="Text Box 149"/>
          <p:cNvSpPr txBox="1">
            <a:spLocks noChangeArrowheads="1"/>
          </p:cNvSpPr>
          <p:nvPr/>
        </p:nvSpPr>
        <p:spPr bwMode="auto">
          <a:xfrm>
            <a:off x="3676650" y="4640263"/>
            <a:ext cx="31654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>
                <a:ea typeface="宋体" charset="-122"/>
              </a:rPr>
              <a:t>From AS 4, it may look like this</a:t>
            </a:r>
          </a:p>
          <a:p>
            <a:r>
              <a:rPr lang="en-US" altLang="zh-CN" sz="1600">
                <a:ea typeface="宋体" charset="-122"/>
              </a:rPr>
              <a:t>packet will take path </a:t>
            </a:r>
            <a:r>
              <a:rPr lang="en-US" altLang="zh-CN" sz="1600" u="sng">
                <a:ea typeface="宋体" charset="-122"/>
              </a:rPr>
              <a:t>3 2 1</a:t>
            </a:r>
            <a:r>
              <a:rPr lang="en-US" altLang="zh-CN" sz="1600">
                <a:ea typeface="宋体" charset="-122"/>
              </a:rPr>
              <a:t>, but it actually takes path </a:t>
            </a:r>
            <a:r>
              <a:rPr lang="en-US" altLang="zh-CN" sz="1600" u="sng">
                <a:ea typeface="宋体" charset="-122"/>
              </a:rPr>
              <a:t>3 2 5</a:t>
            </a:r>
          </a:p>
        </p:txBody>
      </p:sp>
      <p:sp>
        <p:nvSpPr>
          <p:cNvPr id="71708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7170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08D39815-CE6E-4CEA-87EE-25920330D9AA}" type="slidenum">
              <a:rPr lang="en-US" altLang="ko-KR" smtClean="0"/>
              <a:pPr/>
              <a:t>69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8163" y="0"/>
            <a:ext cx="7772400" cy="1141413"/>
          </a:xfrm>
          <a:noFill/>
        </p:spPr>
        <p:txBody>
          <a:bodyPr lIns="92064" tIns="46032" rIns="92064" bIns="46032"/>
          <a:lstStyle/>
          <a:p>
            <a:r>
              <a:rPr lang="en-US" altLang="zh-CN" smtClean="0">
                <a:ea typeface="宋体" charset="-122"/>
              </a:rPr>
              <a:t>Types of Routes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64" tIns="46032" rIns="92064" bIns="46032"/>
          <a:lstStyle/>
          <a:p>
            <a:r>
              <a:rPr lang="en-US" altLang="zh-CN" smtClean="0">
                <a:ea typeface="宋体" charset="-122"/>
              </a:rPr>
              <a:t>Static Routes</a:t>
            </a:r>
          </a:p>
          <a:p>
            <a:pPr lvl="1"/>
            <a:r>
              <a:rPr lang="en-US" altLang="zh-CN" smtClean="0">
                <a:ea typeface="宋体" charset="-122"/>
              </a:rPr>
              <a:t>configured manually</a:t>
            </a:r>
          </a:p>
          <a:p>
            <a:r>
              <a:rPr lang="en-US" altLang="zh-CN" smtClean="0">
                <a:ea typeface="宋体" charset="-122"/>
              </a:rPr>
              <a:t>Connected Routes</a:t>
            </a:r>
          </a:p>
          <a:p>
            <a:pPr lvl="1"/>
            <a:r>
              <a:rPr lang="en-US" altLang="zh-CN" smtClean="0">
                <a:ea typeface="宋体" charset="-122"/>
              </a:rPr>
              <a:t>created automatically when an interface is </a:t>
            </a:r>
            <a:r>
              <a:rPr lang="en-US" altLang="zh-CN" smtClean="0">
                <a:latin typeface="Arial" charset="0"/>
                <a:ea typeface="宋体" charset="-122"/>
              </a:rPr>
              <a:t>‘</a:t>
            </a:r>
            <a:r>
              <a:rPr lang="en-US" altLang="zh-CN" smtClean="0">
                <a:ea typeface="宋体" charset="-122"/>
              </a:rPr>
              <a:t>up</a:t>
            </a:r>
            <a:r>
              <a:rPr lang="en-US" altLang="zh-CN" smtClean="0">
                <a:latin typeface="Arial" charset="0"/>
                <a:ea typeface="宋体" charset="-122"/>
              </a:rPr>
              <a:t>’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Interior Routes</a:t>
            </a:r>
          </a:p>
          <a:p>
            <a:pPr lvl="1"/>
            <a:r>
              <a:rPr lang="en-US" altLang="zh-CN" smtClean="0">
                <a:ea typeface="宋体" charset="-122"/>
              </a:rPr>
              <a:t>Routes within an AS </a:t>
            </a:r>
          </a:p>
          <a:p>
            <a:r>
              <a:rPr lang="en-US" altLang="zh-CN" smtClean="0">
                <a:ea typeface="宋体" charset="-122"/>
              </a:rPr>
              <a:t>Exterior Routes</a:t>
            </a:r>
          </a:p>
          <a:p>
            <a:pPr lvl="1"/>
            <a:r>
              <a:rPr lang="en-US" altLang="zh-CN" smtClean="0">
                <a:ea typeface="宋体" charset="-122"/>
              </a:rPr>
              <a:t>Routes exterior to AS</a:t>
            </a:r>
          </a:p>
        </p:txBody>
      </p:sp>
      <p:sp>
        <p:nvSpPr>
          <p:cNvPr id="8196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819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651B79C2-DDEA-4685-81D8-5C7F3D6E4823}" type="slidenum">
              <a:rPr lang="en-US" altLang="ko-KR" smtClean="0"/>
              <a:pPr/>
              <a:t>7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6" name="Group 2103"/>
          <p:cNvGrpSpPr>
            <a:grpSpLocks/>
          </p:cNvGrpSpPr>
          <p:nvPr/>
        </p:nvGrpSpPr>
        <p:grpSpPr bwMode="auto">
          <a:xfrm>
            <a:off x="3352800" y="5715000"/>
            <a:ext cx="2133600" cy="685800"/>
            <a:chOff x="676" y="1108"/>
            <a:chExt cx="2968" cy="1192"/>
          </a:xfrm>
        </p:grpSpPr>
        <p:grpSp>
          <p:nvGrpSpPr>
            <p:cNvPr id="72844" name="Group 2104"/>
            <p:cNvGrpSpPr>
              <a:grpSpLocks/>
            </p:cNvGrpSpPr>
            <p:nvPr/>
          </p:nvGrpSpPr>
          <p:grpSpPr bwMode="auto">
            <a:xfrm>
              <a:off x="739" y="1108"/>
              <a:ext cx="2905" cy="1192"/>
              <a:chOff x="739" y="1108"/>
              <a:chExt cx="2905" cy="1192"/>
            </a:xfrm>
          </p:grpSpPr>
          <p:sp>
            <p:nvSpPr>
              <p:cNvPr id="72857" name="Oval 2105"/>
              <p:cNvSpPr>
                <a:spLocks noChangeArrowheads="1"/>
              </p:cNvSpPr>
              <p:nvPr/>
            </p:nvSpPr>
            <p:spPr bwMode="auto">
              <a:xfrm>
                <a:off x="987" y="1214"/>
                <a:ext cx="2492" cy="9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58" name="Oval 2106"/>
              <p:cNvSpPr>
                <a:spLocks noChangeArrowheads="1"/>
              </p:cNvSpPr>
              <p:nvPr/>
            </p:nvSpPr>
            <p:spPr bwMode="auto">
              <a:xfrm>
                <a:off x="1071" y="1214"/>
                <a:ext cx="576" cy="1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59" name="Oval 2107"/>
              <p:cNvSpPr>
                <a:spLocks noChangeArrowheads="1"/>
              </p:cNvSpPr>
              <p:nvPr/>
            </p:nvSpPr>
            <p:spPr bwMode="auto">
              <a:xfrm>
                <a:off x="2570" y="1179"/>
                <a:ext cx="825" cy="23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60" name="Oval 2108"/>
              <p:cNvSpPr>
                <a:spLocks noChangeArrowheads="1"/>
              </p:cNvSpPr>
              <p:nvPr/>
            </p:nvSpPr>
            <p:spPr bwMode="auto">
              <a:xfrm>
                <a:off x="1822" y="1108"/>
                <a:ext cx="991" cy="4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61" name="Oval 2109"/>
              <p:cNvSpPr>
                <a:spLocks noChangeArrowheads="1"/>
              </p:cNvSpPr>
              <p:nvPr/>
            </p:nvSpPr>
            <p:spPr bwMode="auto">
              <a:xfrm>
                <a:off x="739" y="1319"/>
                <a:ext cx="1823" cy="27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62" name="Oval 2110"/>
              <p:cNvSpPr>
                <a:spLocks noChangeArrowheads="1"/>
              </p:cNvSpPr>
              <p:nvPr/>
            </p:nvSpPr>
            <p:spPr bwMode="auto">
              <a:xfrm>
                <a:off x="1655" y="1743"/>
                <a:ext cx="989" cy="55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63" name="Oval 2111"/>
              <p:cNvSpPr>
                <a:spLocks noChangeArrowheads="1"/>
              </p:cNvSpPr>
              <p:nvPr/>
            </p:nvSpPr>
            <p:spPr bwMode="auto">
              <a:xfrm>
                <a:off x="2903" y="1355"/>
                <a:ext cx="741" cy="3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64" name="Oval 2112"/>
              <p:cNvSpPr>
                <a:spLocks noChangeArrowheads="1"/>
              </p:cNvSpPr>
              <p:nvPr/>
            </p:nvSpPr>
            <p:spPr bwMode="auto">
              <a:xfrm>
                <a:off x="906" y="1497"/>
                <a:ext cx="492" cy="55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65" name="Oval 2113"/>
              <p:cNvSpPr>
                <a:spLocks noChangeArrowheads="1"/>
              </p:cNvSpPr>
              <p:nvPr/>
            </p:nvSpPr>
            <p:spPr bwMode="auto">
              <a:xfrm>
                <a:off x="2987" y="1779"/>
                <a:ext cx="492" cy="20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66" name="Oval 2114"/>
              <p:cNvSpPr>
                <a:spLocks noChangeArrowheads="1"/>
              </p:cNvSpPr>
              <p:nvPr/>
            </p:nvSpPr>
            <p:spPr bwMode="auto">
              <a:xfrm>
                <a:off x="1321" y="1919"/>
                <a:ext cx="493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67" name="Oval 2115"/>
              <p:cNvSpPr>
                <a:spLocks noChangeArrowheads="1"/>
              </p:cNvSpPr>
              <p:nvPr/>
            </p:nvSpPr>
            <p:spPr bwMode="auto">
              <a:xfrm>
                <a:off x="2487" y="1919"/>
                <a:ext cx="741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2845" name="Group 2116"/>
            <p:cNvGrpSpPr>
              <a:grpSpLocks/>
            </p:cNvGrpSpPr>
            <p:nvPr/>
          </p:nvGrpSpPr>
          <p:grpSpPr bwMode="auto">
            <a:xfrm>
              <a:off x="676" y="1108"/>
              <a:ext cx="2905" cy="1192"/>
              <a:chOff x="676" y="1108"/>
              <a:chExt cx="2905" cy="1192"/>
            </a:xfrm>
          </p:grpSpPr>
          <p:sp>
            <p:nvSpPr>
              <p:cNvPr id="72846" name="Oval 2117"/>
              <p:cNvSpPr>
                <a:spLocks noChangeArrowheads="1"/>
              </p:cNvSpPr>
              <p:nvPr/>
            </p:nvSpPr>
            <p:spPr bwMode="auto">
              <a:xfrm>
                <a:off x="925" y="1214"/>
                <a:ext cx="2489" cy="9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47" name="Oval 2118"/>
              <p:cNvSpPr>
                <a:spLocks noChangeArrowheads="1"/>
              </p:cNvSpPr>
              <p:nvPr/>
            </p:nvSpPr>
            <p:spPr bwMode="auto">
              <a:xfrm>
                <a:off x="1008" y="1214"/>
                <a:ext cx="576" cy="13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48" name="Oval 2119"/>
              <p:cNvSpPr>
                <a:spLocks noChangeArrowheads="1"/>
              </p:cNvSpPr>
              <p:nvPr/>
            </p:nvSpPr>
            <p:spPr bwMode="auto">
              <a:xfrm>
                <a:off x="2506" y="1179"/>
                <a:ext cx="827" cy="23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49" name="Oval 2120"/>
              <p:cNvSpPr>
                <a:spLocks noChangeArrowheads="1"/>
              </p:cNvSpPr>
              <p:nvPr/>
            </p:nvSpPr>
            <p:spPr bwMode="auto">
              <a:xfrm>
                <a:off x="1758" y="1108"/>
                <a:ext cx="990" cy="4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50" name="Oval 2121"/>
              <p:cNvSpPr>
                <a:spLocks noChangeArrowheads="1"/>
              </p:cNvSpPr>
              <p:nvPr/>
            </p:nvSpPr>
            <p:spPr bwMode="auto">
              <a:xfrm>
                <a:off x="676" y="1319"/>
                <a:ext cx="1822" cy="27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51" name="Oval 2122"/>
              <p:cNvSpPr>
                <a:spLocks noChangeArrowheads="1"/>
              </p:cNvSpPr>
              <p:nvPr/>
            </p:nvSpPr>
            <p:spPr bwMode="auto">
              <a:xfrm>
                <a:off x="1592" y="1743"/>
                <a:ext cx="990" cy="55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52" name="Oval 2123"/>
              <p:cNvSpPr>
                <a:spLocks noChangeArrowheads="1"/>
              </p:cNvSpPr>
              <p:nvPr/>
            </p:nvSpPr>
            <p:spPr bwMode="auto">
              <a:xfrm>
                <a:off x="2838" y="1355"/>
                <a:ext cx="743" cy="3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53" name="Oval 2124"/>
              <p:cNvSpPr>
                <a:spLocks noChangeArrowheads="1"/>
              </p:cNvSpPr>
              <p:nvPr/>
            </p:nvSpPr>
            <p:spPr bwMode="auto">
              <a:xfrm>
                <a:off x="841" y="1497"/>
                <a:ext cx="492" cy="55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54" name="Oval 2125"/>
              <p:cNvSpPr>
                <a:spLocks noChangeArrowheads="1"/>
              </p:cNvSpPr>
              <p:nvPr/>
            </p:nvSpPr>
            <p:spPr bwMode="auto">
              <a:xfrm>
                <a:off x="2922" y="1779"/>
                <a:ext cx="492" cy="20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55" name="Oval 2126"/>
              <p:cNvSpPr>
                <a:spLocks noChangeArrowheads="1"/>
              </p:cNvSpPr>
              <p:nvPr/>
            </p:nvSpPr>
            <p:spPr bwMode="auto">
              <a:xfrm>
                <a:off x="1259" y="1919"/>
                <a:ext cx="491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56" name="Oval 2127"/>
              <p:cNvSpPr>
                <a:spLocks noChangeArrowheads="1"/>
              </p:cNvSpPr>
              <p:nvPr/>
            </p:nvSpPr>
            <p:spPr bwMode="auto">
              <a:xfrm>
                <a:off x="2425" y="1919"/>
                <a:ext cx="740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2707" name="Text Box 2210"/>
          <p:cNvSpPr txBox="1">
            <a:spLocks noChangeArrowheads="1"/>
          </p:cNvSpPr>
          <p:nvPr/>
        </p:nvSpPr>
        <p:spPr bwMode="auto">
          <a:xfrm>
            <a:off x="0" y="2667000"/>
            <a:ext cx="2684463" cy="3749675"/>
          </a:xfrm>
          <a:prstGeom prst="rect">
            <a:avLst/>
          </a:prstGeom>
          <a:solidFill>
            <a:srgbClr val="FF66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ea typeface="宋体" charset="-122"/>
              </a:rPr>
              <a:t>In fairness: </a:t>
            </a:r>
          </a:p>
          <a:p>
            <a:r>
              <a:rPr lang="en-US" altLang="zh-CN" sz="2000">
                <a:solidFill>
                  <a:schemeClr val="bg1"/>
                </a:solidFill>
                <a:ea typeface="宋体" charset="-122"/>
              </a:rPr>
              <a:t>could you do </a:t>
            </a:r>
          </a:p>
          <a:p>
            <a:r>
              <a:rPr lang="en-US" altLang="zh-CN" sz="2000">
                <a:solidFill>
                  <a:schemeClr val="bg1"/>
                </a:solidFill>
                <a:ea typeface="宋体" charset="-122"/>
              </a:rPr>
              <a:t>this “right” and </a:t>
            </a:r>
          </a:p>
          <a:p>
            <a:r>
              <a:rPr lang="en-US" altLang="zh-CN" sz="2000">
                <a:solidFill>
                  <a:schemeClr val="bg1"/>
                </a:solidFill>
                <a:ea typeface="宋体" charset="-122"/>
              </a:rPr>
              <a:t>still scale?</a:t>
            </a:r>
          </a:p>
          <a:p>
            <a:endParaRPr lang="en-US" altLang="zh-CN" sz="2000">
              <a:solidFill>
                <a:schemeClr val="bg1"/>
              </a:solidFill>
              <a:ea typeface="宋体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ea typeface="宋体" charset="-122"/>
              </a:rPr>
              <a:t>Exporting internal</a:t>
            </a:r>
          </a:p>
          <a:p>
            <a:r>
              <a:rPr lang="en-US" altLang="zh-CN" sz="2000">
                <a:solidFill>
                  <a:schemeClr val="bg1"/>
                </a:solidFill>
                <a:ea typeface="宋体" charset="-122"/>
              </a:rPr>
              <a:t>state would </a:t>
            </a:r>
          </a:p>
          <a:p>
            <a:r>
              <a:rPr lang="en-US" altLang="zh-CN" sz="2000">
                <a:solidFill>
                  <a:schemeClr val="bg1"/>
                </a:solidFill>
                <a:ea typeface="宋体" charset="-122"/>
              </a:rPr>
              <a:t>dramatically </a:t>
            </a:r>
          </a:p>
          <a:p>
            <a:r>
              <a:rPr lang="en-US" altLang="zh-CN" sz="2000">
                <a:solidFill>
                  <a:schemeClr val="bg1"/>
                </a:solidFill>
                <a:ea typeface="宋体" charset="-122"/>
              </a:rPr>
              <a:t>increase global </a:t>
            </a:r>
          </a:p>
          <a:p>
            <a:r>
              <a:rPr lang="en-US" altLang="zh-CN" sz="2000">
                <a:solidFill>
                  <a:schemeClr val="bg1"/>
                </a:solidFill>
                <a:ea typeface="宋体" charset="-122"/>
              </a:rPr>
              <a:t>instability and </a:t>
            </a:r>
          </a:p>
          <a:p>
            <a:r>
              <a:rPr lang="en-US" altLang="zh-CN" sz="2000">
                <a:solidFill>
                  <a:schemeClr val="bg1"/>
                </a:solidFill>
                <a:ea typeface="宋体" charset="-122"/>
              </a:rPr>
              <a:t>amount of routing</a:t>
            </a:r>
          </a:p>
          <a:p>
            <a:r>
              <a:rPr lang="en-US" altLang="zh-CN" sz="2000">
                <a:solidFill>
                  <a:schemeClr val="bg1"/>
                </a:solidFill>
                <a:ea typeface="宋体" charset="-122"/>
              </a:rPr>
              <a:t>state</a:t>
            </a:r>
          </a:p>
        </p:txBody>
      </p:sp>
      <p:sp>
        <p:nvSpPr>
          <p:cNvPr id="7270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33363" y="9525"/>
            <a:ext cx="8288337" cy="1143000"/>
          </a:xfrm>
        </p:spPr>
        <p:txBody>
          <a:bodyPr/>
          <a:lstStyle/>
          <a:p>
            <a:r>
              <a:rPr lang="en-US" altLang="zh-CN" sz="3200" smtClean="0">
                <a:ea typeface="宋体" charset="-122"/>
              </a:rPr>
              <a:t>Shorter Doesn’t Always Mean Shorter</a:t>
            </a:r>
          </a:p>
        </p:txBody>
      </p:sp>
      <p:grpSp>
        <p:nvGrpSpPr>
          <p:cNvPr id="72709" name="Group 2051"/>
          <p:cNvGrpSpPr>
            <a:grpSpLocks/>
          </p:cNvGrpSpPr>
          <p:nvPr/>
        </p:nvGrpSpPr>
        <p:grpSpPr bwMode="auto">
          <a:xfrm>
            <a:off x="1981200" y="1600200"/>
            <a:ext cx="4800600" cy="1752600"/>
            <a:chOff x="676" y="1108"/>
            <a:chExt cx="2968" cy="1192"/>
          </a:xfrm>
        </p:grpSpPr>
        <p:grpSp>
          <p:nvGrpSpPr>
            <p:cNvPr id="72820" name="Group 2052"/>
            <p:cNvGrpSpPr>
              <a:grpSpLocks/>
            </p:cNvGrpSpPr>
            <p:nvPr/>
          </p:nvGrpSpPr>
          <p:grpSpPr bwMode="auto">
            <a:xfrm>
              <a:off x="739" y="1108"/>
              <a:ext cx="2905" cy="1192"/>
              <a:chOff x="739" y="1108"/>
              <a:chExt cx="2905" cy="1192"/>
            </a:xfrm>
          </p:grpSpPr>
          <p:sp>
            <p:nvSpPr>
              <p:cNvPr id="72833" name="Oval 2053"/>
              <p:cNvSpPr>
                <a:spLocks noChangeArrowheads="1"/>
              </p:cNvSpPr>
              <p:nvPr/>
            </p:nvSpPr>
            <p:spPr bwMode="auto">
              <a:xfrm>
                <a:off x="987" y="1214"/>
                <a:ext cx="2492" cy="9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34" name="Oval 2054"/>
              <p:cNvSpPr>
                <a:spLocks noChangeArrowheads="1"/>
              </p:cNvSpPr>
              <p:nvPr/>
            </p:nvSpPr>
            <p:spPr bwMode="auto">
              <a:xfrm>
                <a:off x="1071" y="1214"/>
                <a:ext cx="576" cy="1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35" name="Oval 2055"/>
              <p:cNvSpPr>
                <a:spLocks noChangeArrowheads="1"/>
              </p:cNvSpPr>
              <p:nvPr/>
            </p:nvSpPr>
            <p:spPr bwMode="auto">
              <a:xfrm>
                <a:off x="2570" y="1179"/>
                <a:ext cx="825" cy="23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36" name="Oval 2056"/>
              <p:cNvSpPr>
                <a:spLocks noChangeArrowheads="1"/>
              </p:cNvSpPr>
              <p:nvPr/>
            </p:nvSpPr>
            <p:spPr bwMode="auto">
              <a:xfrm>
                <a:off x="1822" y="1108"/>
                <a:ext cx="991" cy="4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37" name="Oval 2057"/>
              <p:cNvSpPr>
                <a:spLocks noChangeArrowheads="1"/>
              </p:cNvSpPr>
              <p:nvPr/>
            </p:nvSpPr>
            <p:spPr bwMode="auto">
              <a:xfrm>
                <a:off x="739" y="1319"/>
                <a:ext cx="1823" cy="27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38" name="Oval 2058"/>
              <p:cNvSpPr>
                <a:spLocks noChangeArrowheads="1"/>
              </p:cNvSpPr>
              <p:nvPr/>
            </p:nvSpPr>
            <p:spPr bwMode="auto">
              <a:xfrm>
                <a:off x="1655" y="1743"/>
                <a:ext cx="989" cy="55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39" name="Oval 2059"/>
              <p:cNvSpPr>
                <a:spLocks noChangeArrowheads="1"/>
              </p:cNvSpPr>
              <p:nvPr/>
            </p:nvSpPr>
            <p:spPr bwMode="auto">
              <a:xfrm>
                <a:off x="2903" y="1355"/>
                <a:ext cx="741" cy="3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40" name="Oval 2060"/>
              <p:cNvSpPr>
                <a:spLocks noChangeArrowheads="1"/>
              </p:cNvSpPr>
              <p:nvPr/>
            </p:nvSpPr>
            <p:spPr bwMode="auto">
              <a:xfrm>
                <a:off x="906" y="1497"/>
                <a:ext cx="492" cy="55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41" name="Oval 2061"/>
              <p:cNvSpPr>
                <a:spLocks noChangeArrowheads="1"/>
              </p:cNvSpPr>
              <p:nvPr/>
            </p:nvSpPr>
            <p:spPr bwMode="auto">
              <a:xfrm>
                <a:off x="2987" y="1779"/>
                <a:ext cx="492" cy="20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42" name="Oval 2062"/>
              <p:cNvSpPr>
                <a:spLocks noChangeArrowheads="1"/>
              </p:cNvSpPr>
              <p:nvPr/>
            </p:nvSpPr>
            <p:spPr bwMode="auto">
              <a:xfrm>
                <a:off x="1321" y="1919"/>
                <a:ext cx="493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43" name="Oval 2063"/>
              <p:cNvSpPr>
                <a:spLocks noChangeArrowheads="1"/>
              </p:cNvSpPr>
              <p:nvPr/>
            </p:nvSpPr>
            <p:spPr bwMode="auto">
              <a:xfrm>
                <a:off x="2487" y="1919"/>
                <a:ext cx="741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2821" name="Group 2064"/>
            <p:cNvGrpSpPr>
              <a:grpSpLocks/>
            </p:cNvGrpSpPr>
            <p:nvPr/>
          </p:nvGrpSpPr>
          <p:grpSpPr bwMode="auto">
            <a:xfrm>
              <a:off x="676" y="1108"/>
              <a:ext cx="2905" cy="1192"/>
              <a:chOff x="676" y="1108"/>
              <a:chExt cx="2905" cy="1192"/>
            </a:xfrm>
          </p:grpSpPr>
          <p:sp>
            <p:nvSpPr>
              <p:cNvPr id="72822" name="Oval 2065"/>
              <p:cNvSpPr>
                <a:spLocks noChangeArrowheads="1"/>
              </p:cNvSpPr>
              <p:nvPr/>
            </p:nvSpPr>
            <p:spPr bwMode="auto">
              <a:xfrm>
                <a:off x="925" y="1214"/>
                <a:ext cx="2489" cy="9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23" name="Oval 2066"/>
              <p:cNvSpPr>
                <a:spLocks noChangeArrowheads="1"/>
              </p:cNvSpPr>
              <p:nvPr/>
            </p:nvSpPr>
            <p:spPr bwMode="auto">
              <a:xfrm>
                <a:off x="1008" y="1214"/>
                <a:ext cx="576" cy="13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24" name="Oval 2067"/>
              <p:cNvSpPr>
                <a:spLocks noChangeArrowheads="1"/>
              </p:cNvSpPr>
              <p:nvPr/>
            </p:nvSpPr>
            <p:spPr bwMode="auto">
              <a:xfrm>
                <a:off x="2506" y="1179"/>
                <a:ext cx="827" cy="23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25" name="Oval 2068"/>
              <p:cNvSpPr>
                <a:spLocks noChangeArrowheads="1"/>
              </p:cNvSpPr>
              <p:nvPr/>
            </p:nvSpPr>
            <p:spPr bwMode="auto">
              <a:xfrm>
                <a:off x="1758" y="1108"/>
                <a:ext cx="990" cy="4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26" name="Oval 2069"/>
              <p:cNvSpPr>
                <a:spLocks noChangeArrowheads="1"/>
              </p:cNvSpPr>
              <p:nvPr/>
            </p:nvSpPr>
            <p:spPr bwMode="auto">
              <a:xfrm>
                <a:off x="676" y="1319"/>
                <a:ext cx="1822" cy="27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27" name="Oval 2070"/>
              <p:cNvSpPr>
                <a:spLocks noChangeArrowheads="1"/>
              </p:cNvSpPr>
              <p:nvPr/>
            </p:nvSpPr>
            <p:spPr bwMode="auto">
              <a:xfrm>
                <a:off x="1592" y="1743"/>
                <a:ext cx="990" cy="55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28" name="Oval 2071"/>
              <p:cNvSpPr>
                <a:spLocks noChangeArrowheads="1"/>
              </p:cNvSpPr>
              <p:nvPr/>
            </p:nvSpPr>
            <p:spPr bwMode="auto">
              <a:xfrm>
                <a:off x="2838" y="1355"/>
                <a:ext cx="743" cy="3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29" name="Oval 2072"/>
              <p:cNvSpPr>
                <a:spLocks noChangeArrowheads="1"/>
              </p:cNvSpPr>
              <p:nvPr/>
            </p:nvSpPr>
            <p:spPr bwMode="auto">
              <a:xfrm>
                <a:off x="841" y="1497"/>
                <a:ext cx="492" cy="55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30" name="Oval 2073"/>
              <p:cNvSpPr>
                <a:spLocks noChangeArrowheads="1"/>
              </p:cNvSpPr>
              <p:nvPr/>
            </p:nvSpPr>
            <p:spPr bwMode="auto">
              <a:xfrm>
                <a:off x="2922" y="1779"/>
                <a:ext cx="492" cy="20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31" name="Oval 2074"/>
              <p:cNvSpPr>
                <a:spLocks noChangeArrowheads="1"/>
              </p:cNvSpPr>
              <p:nvPr/>
            </p:nvSpPr>
            <p:spPr bwMode="auto">
              <a:xfrm>
                <a:off x="1259" y="1919"/>
                <a:ext cx="491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32" name="Oval 2075"/>
              <p:cNvSpPr>
                <a:spLocks noChangeArrowheads="1"/>
              </p:cNvSpPr>
              <p:nvPr/>
            </p:nvSpPr>
            <p:spPr bwMode="auto">
              <a:xfrm>
                <a:off x="2425" y="1919"/>
                <a:ext cx="740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2710" name="Group 2077"/>
          <p:cNvGrpSpPr>
            <a:grpSpLocks/>
          </p:cNvGrpSpPr>
          <p:nvPr/>
        </p:nvGrpSpPr>
        <p:grpSpPr bwMode="auto">
          <a:xfrm>
            <a:off x="2209800" y="3581400"/>
            <a:ext cx="2133600" cy="685800"/>
            <a:chOff x="676" y="1108"/>
            <a:chExt cx="2968" cy="1192"/>
          </a:xfrm>
        </p:grpSpPr>
        <p:grpSp>
          <p:nvGrpSpPr>
            <p:cNvPr id="72796" name="Group 2078"/>
            <p:cNvGrpSpPr>
              <a:grpSpLocks/>
            </p:cNvGrpSpPr>
            <p:nvPr/>
          </p:nvGrpSpPr>
          <p:grpSpPr bwMode="auto">
            <a:xfrm>
              <a:off x="739" y="1108"/>
              <a:ext cx="2905" cy="1192"/>
              <a:chOff x="739" y="1108"/>
              <a:chExt cx="2905" cy="1192"/>
            </a:xfrm>
          </p:grpSpPr>
          <p:sp>
            <p:nvSpPr>
              <p:cNvPr id="72809" name="Oval 2079"/>
              <p:cNvSpPr>
                <a:spLocks noChangeArrowheads="1"/>
              </p:cNvSpPr>
              <p:nvPr/>
            </p:nvSpPr>
            <p:spPr bwMode="auto">
              <a:xfrm>
                <a:off x="987" y="1214"/>
                <a:ext cx="2492" cy="9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10" name="Oval 2080"/>
              <p:cNvSpPr>
                <a:spLocks noChangeArrowheads="1"/>
              </p:cNvSpPr>
              <p:nvPr/>
            </p:nvSpPr>
            <p:spPr bwMode="auto">
              <a:xfrm>
                <a:off x="1071" y="1214"/>
                <a:ext cx="576" cy="1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11" name="Oval 2081"/>
              <p:cNvSpPr>
                <a:spLocks noChangeArrowheads="1"/>
              </p:cNvSpPr>
              <p:nvPr/>
            </p:nvSpPr>
            <p:spPr bwMode="auto">
              <a:xfrm>
                <a:off x="2570" y="1179"/>
                <a:ext cx="825" cy="23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12" name="Oval 2082"/>
              <p:cNvSpPr>
                <a:spLocks noChangeArrowheads="1"/>
              </p:cNvSpPr>
              <p:nvPr/>
            </p:nvSpPr>
            <p:spPr bwMode="auto">
              <a:xfrm>
                <a:off x="1822" y="1108"/>
                <a:ext cx="991" cy="4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13" name="Oval 2083"/>
              <p:cNvSpPr>
                <a:spLocks noChangeArrowheads="1"/>
              </p:cNvSpPr>
              <p:nvPr/>
            </p:nvSpPr>
            <p:spPr bwMode="auto">
              <a:xfrm>
                <a:off x="739" y="1319"/>
                <a:ext cx="1823" cy="27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14" name="Oval 2084"/>
              <p:cNvSpPr>
                <a:spLocks noChangeArrowheads="1"/>
              </p:cNvSpPr>
              <p:nvPr/>
            </p:nvSpPr>
            <p:spPr bwMode="auto">
              <a:xfrm>
                <a:off x="1655" y="1743"/>
                <a:ext cx="989" cy="55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15" name="Oval 2085"/>
              <p:cNvSpPr>
                <a:spLocks noChangeArrowheads="1"/>
              </p:cNvSpPr>
              <p:nvPr/>
            </p:nvSpPr>
            <p:spPr bwMode="auto">
              <a:xfrm>
                <a:off x="2903" y="1355"/>
                <a:ext cx="741" cy="3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16" name="Oval 2086"/>
              <p:cNvSpPr>
                <a:spLocks noChangeArrowheads="1"/>
              </p:cNvSpPr>
              <p:nvPr/>
            </p:nvSpPr>
            <p:spPr bwMode="auto">
              <a:xfrm>
                <a:off x="906" y="1497"/>
                <a:ext cx="492" cy="55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17" name="Oval 2087"/>
              <p:cNvSpPr>
                <a:spLocks noChangeArrowheads="1"/>
              </p:cNvSpPr>
              <p:nvPr/>
            </p:nvSpPr>
            <p:spPr bwMode="auto">
              <a:xfrm>
                <a:off x="2987" y="1779"/>
                <a:ext cx="492" cy="20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18" name="Oval 2088"/>
              <p:cNvSpPr>
                <a:spLocks noChangeArrowheads="1"/>
              </p:cNvSpPr>
              <p:nvPr/>
            </p:nvSpPr>
            <p:spPr bwMode="auto">
              <a:xfrm>
                <a:off x="1321" y="1919"/>
                <a:ext cx="493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19" name="Oval 2089"/>
              <p:cNvSpPr>
                <a:spLocks noChangeArrowheads="1"/>
              </p:cNvSpPr>
              <p:nvPr/>
            </p:nvSpPr>
            <p:spPr bwMode="auto">
              <a:xfrm>
                <a:off x="2487" y="1919"/>
                <a:ext cx="741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2797" name="Group 2090"/>
            <p:cNvGrpSpPr>
              <a:grpSpLocks/>
            </p:cNvGrpSpPr>
            <p:nvPr/>
          </p:nvGrpSpPr>
          <p:grpSpPr bwMode="auto">
            <a:xfrm>
              <a:off x="676" y="1108"/>
              <a:ext cx="2905" cy="1192"/>
              <a:chOff x="676" y="1108"/>
              <a:chExt cx="2905" cy="1192"/>
            </a:xfrm>
          </p:grpSpPr>
          <p:sp>
            <p:nvSpPr>
              <p:cNvPr id="72798" name="Oval 2091"/>
              <p:cNvSpPr>
                <a:spLocks noChangeArrowheads="1"/>
              </p:cNvSpPr>
              <p:nvPr/>
            </p:nvSpPr>
            <p:spPr bwMode="auto">
              <a:xfrm>
                <a:off x="925" y="1214"/>
                <a:ext cx="2489" cy="9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99" name="Oval 2092"/>
              <p:cNvSpPr>
                <a:spLocks noChangeArrowheads="1"/>
              </p:cNvSpPr>
              <p:nvPr/>
            </p:nvSpPr>
            <p:spPr bwMode="auto">
              <a:xfrm>
                <a:off x="1008" y="1214"/>
                <a:ext cx="576" cy="13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00" name="Oval 2093"/>
              <p:cNvSpPr>
                <a:spLocks noChangeArrowheads="1"/>
              </p:cNvSpPr>
              <p:nvPr/>
            </p:nvSpPr>
            <p:spPr bwMode="auto">
              <a:xfrm>
                <a:off x="2506" y="1179"/>
                <a:ext cx="827" cy="23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01" name="Oval 2094"/>
              <p:cNvSpPr>
                <a:spLocks noChangeArrowheads="1"/>
              </p:cNvSpPr>
              <p:nvPr/>
            </p:nvSpPr>
            <p:spPr bwMode="auto">
              <a:xfrm>
                <a:off x="1758" y="1108"/>
                <a:ext cx="990" cy="4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02" name="Oval 2095"/>
              <p:cNvSpPr>
                <a:spLocks noChangeArrowheads="1"/>
              </p:cNvSpPr>
              <p:nvPr/>
            </p:nvSpPr>
            <p:spPr bwMode="auto">
              <a:xfrm>
                <a:off x="676" y="1319"/>
                <a:ext cx="1822" cy="27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03" name="Oval 2096"/>
              <p:cNvSpPr>
                <a:spLocks noChangeArrowheads="1"/>
              </p:cNvSpPr>
              <p:nvPr/>
            </p:nvSpPr>
            <p:spPr bwMode="auto">
              <a:xfrm>
                <a:off x="1592" y="1743"/>
                <a:ext cx="990" cy="55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04" name="Oval 2097"/>
              <p:cNvSpPr>
                <a:spLocks noChangeArrowheads="1"/>
              </p:cNvSpPr>
              <p:nvPr/>
            </p:nvSpPr>
            <p:spPr bwMode="auto">
              <a:xfrm>
                <a:off x="2838" y="1355"/>
                <a:ext cx="743" cy="3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05" name="Oval 2098"/>
              <p:cNvSpPr>
                <a:spLocks noChangeArrowheads="1"/>
              </p:cNvSpPr>
              <p:nvPr/>
            </p:nvSpPr>
            <p:spPr bwMode="auto">
              <a:xfrm>
                <a:off x="841" y="1497"/>
                <a:ext cx="492" cy="55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06" name="Oval 2099"/>
              <p:cNvSpPr>
                <a:spLocks noChangeArrowheads="1"/>
              </p:cNvSpPr>
              <p:nvPr/>
            </p:nvSpPr>
            <p:spPr bwMode="auto">
              <a:xfrm>
                <a:off x="2922" y="1779"/>
                <a:ext cx="492" cy="20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07" name="Oval 2100"/>
              <p:cNvSpPr>
                <a:spLocks noChangeArrowheads="1"/>
              </p:cNvSpPr>
              <p:nvPr/>
            </p:nvSpPr>
            <p:spPr bwMode="auto">
              <a:xfrm>
                <a:off x="1259" y="1919"/>
                <a:ext cx="491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08" name="Oval 2101"/>
              <p:cNvSpPr>
                <a:spLocks noChangeArrowheads="1"/>
              </p:cNvSpPr>
              <p:nvPr/>
            </p:nvSpPr>
            <p:spPr bwMode="auto">
              <a:xfrm>
                <a:off x="2425" y="1919"/>
                <a:ext cx="740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2711" name="Group 2128"/>
          <p:cNvGrpSpPr>
            <a:grpSpLocks/>
          </p:cNvGrpSpPr>
          <p:nvPr/>
        </p:nvGrpSpPr>
        <p:grpSpPr bwMode="auto">
          <a:xfrm>
            <a:off x="2667000" y="4419600"/>
            <a:ext cx="2133600" cy="685800"/>
            <a:chOff x="676" y="1108"/>
            <a:chExt cx="2968" cy="1192"/>
          </a:xfrm>
        </p:grpSpPr>
        <p:grpSp>
          <p:nvGrpSpPr>
            <p:cNvPr id="72772" name="Group 2129"/>
            <p:cNvGrpSpPr>
              <a:grpSpLocks/>
            </p:cNvGrpSpPr>
            <p:nvPr/>
          </p:nvGrpSpPr>
          <p:grpSpPr bwMode="auto">
            <a:xfrm>
              <a:off x="739" y="1108"/>
              <a:ext cx="2905" cy="1192"/>
              <a:chOff x="739" y="1108"/>
              <a:chExt cx="2905" cy="1192"/>
            </a:xfrm>
          </p:grpSpPr>
          <p:sp>
            <p:nvSpPr>
              <p:cNvPr id="72785" name="Oval 2130"/>
              <p:cNvSpPr>
                <a:spLocks noChangeArrowheads="1"/>
              </p:cNvSpPr>
              <p:nvPr/>
            </p:nvSpPr>
            <p:spPr bwMode="auto">
              <a:xfrm>
                <a:off x="987" y="1214"/>
                <a:ext cx="2492" cy="9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86" name="Oval 2131"/>
              <p:cNvSpPr>
                <a:spLocks noChangeArrowheads="1"/>
              </p:cNvSpPr>
              <p:nvPr/>
            </p:nvSpPr>
            <p:spPr bwMode="auto">
              <a:xfrm>
                <a:off x="1071" y="1214"/>
                <a:ext cx="576" cy="1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87" name="Oval 2132"/>
              <p:cNvSpPr>
                <a:spLocks noChangeArrowheads="1"/>
              </p:cNvSpPr>
              <p:nvPr/>
            </p:nvSpPr>
            <p:spPr bwMode="auto">
              <a:xfrm>
                <a:off x="2570" y="1179"/>
                <a:ext cx="825" cy="23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88" name="Oval 2133"/>
              <p:cNvSpPr>
                <a:spLocks noChangeArrowheads="1"/>
              </p:cNvSpPr>
              <p:nvPr/>
            </p:nvSpPr>
            <p:spPr bwMode="auto">
              <a:xfrm>
                <a:off x="1822" y="1108"/>
                <a:ext cx="991" cy="4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89" name="Oval 2134"/>
              <p:cNvSpPr>
                <a:spLocks noChangeArrowheads="1"/>
              </p:cNvSpPr>
              <p:nvPr/>
            </p:nvSpPr>
            <p:spPr bwMode="auto">
              <a:xfrm>
                <a:off x="739" y="1319"/>
                <a:ext cx="1823" cy="27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90" name="Oval 2135"/>
              <p:cNvSpPr>
                <a:spLocks noChangeArrowheads="1"/>
              </p:cNvSpPr>
              <p:nvPr/>
            </p:nvSpPr>
            <p:spPr bwMode="auto">
              <a:xfrm>
                <a:off x="1655" y="1743"/>
                <a:ext cx="989" cy="55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91" name="Oval 2136"/>
              <p:cNvSpPr>
                <a:spLocks noChangeArrowheads="1"/>
              </p:cNvSpPr>
              <p:nvPr/>
            </p:nvSpPr>
            <p:spPr bwMode="auto">
              <a:xfrm>
                <a:off x="2903" y="1355"/>
                <a:ext cx="741" cy="3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92" name="Oval 2137"/>
              <p:cNvSpPr>
                <a:spLocks noChangeArrowheads="1"/>
              </p:cNvSpPr>
              <p:nvPr/>
            </p:nvSpPr>
            <p:spPr bwMode="auto">
              <a:xfrm>
                <a:off x="906" y="1497"/>
                <a:ext cx="492" cy="55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93" name="Oval 2138"/>
              <p:cNvSpPr>
                <a:spLocks noChangeArrowheads="1"/>
              </p:cNvSpPr>
              <p:nvPr/>
            </p:nvSpPr>
            <p:spPr bwMode="auto">
              <a:xfrm>
                <a:off x="2987" y="1779"/>
                <a:ext cx="492" cy="20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94" name="Oval 2139"/>
              <p:cNvSpPr>
                <a:spLocks noChangeArrowheads="1"/>
              </p:cNvSpPr>
              <p:nvPr/>
            </p:nvSpPr>
            <p:spPr bwMode="auto">
              <a:xfrm>
                <a:off x="1321" y="1919"/>
                <a:ext cx="493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95" name="Oval 2140"/>
              <p:cNvSpPr>
                <a:spLocks noChangeArrowheads="1"/>
              </p:cNvSpPr>
              <p:nvPr/>
            </p:nvSpPr>
            <p:spPr bwMode="auto">
              <a:xfrm>
                <a:off x="2487" y="1919"/>
                <a:ext cx="741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2773" name="Group 2141"/>
            <p:cNvGrpSpPr>
              <a:grpSpLocks/>
            </p:cNvGrpSpPr>
            <p:nvPr/>
          </p:nvGrpSpPr>
          <p:grpSpPr bwMode="auto">
            <a:xfrm>
              <a:off x="676" y="1108"/>
              <a:ext cx="2905" cy="1192"/>
              <a:chOff x="676" y="1108"/>
              <a:chExt cx="2905" cy="1192"/>
            </a:xfrm>
          </p:grpSpPr>
          <p:sp>
            <p:nvSpPr>
              <p:cNvPr id="72774" name="Oval 2142"/>
              <p:cNvSpPr>
                <a:spLocks noChangeArrowheads="1"/>
              </p:cNvSpPr>
              <p:nvPr/>
            </p:nvSpPr>
            <p:spPr bwMode="auto">
              <a:xfrm>
                <a:off x="925" y="1214"/>
                <a:ext cx="2489" cy="9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75" name="Oval 2143"/>
              <p:cNvSpPr>
                <a:spLocks noChangeArrowheads="1"/>
              </p:cNvSpPr>
              <p:nvPr/>
            </p:nvSpPr>
            <p:spPr bwMode="auto">
              <a:xfrm>
                <a:off x="1008" y="1214"/>
                <a:ext cx="576" cy="13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76" name="Oval 2144"/>
              <p:cNvSpPr>
                <a:spLocks noChangeArrowheads="1"/>
              </p:cNvSpPr>
              <p:nvPr/>
            </p:nvSpPr>
            <p:spPr bwMode="auto">
              <a:xfrm>
                <a:off x="2506" y="1179"/>
                <a:ext cx="827" cy="23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77" name="Oval 2145"/>
              <p:cNvSpPr>
                <a:spLocks noChangeArrowheads="1"/>
              </p:cNvSpPr>
              <p:nvPr/>
            </p:nvSpPr>
            <p:spPr bwMode="auto">
              <a:xfrm>
                <a:off x="1758" y="1108"/>
                <a:ext cx="990" cy="4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78" name="Oval 2146"/>
              <p:cNvSpPr>
                <a:spLocks noChangeArrowheads="1"/>
              </p:cNvSpPr>
              <p:nvPr/>
            </p:nvSpPr>
            <p:spPr bwMode="auto">
              <a:xfrm>
                <a:off x="676" y="1319"/>
                <a:ext cx="1822" cy="27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79" name="Oval 2147"/>
              <p:cNvSpPr>
                <a:spLocks noChangeArrowheads="1"/>
              </p:cNvSpPr>
              <p:nvPr/>
            </p:nvSpPr>
            <p:spPr bwMode="auto">
              <a:xfrm>
                <a:off x="1592" y="1743"/>
                <a:ext cx="990" cy="55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80" name="Oval 2148"/>
              <p:cNvSpPr>
                <a:spLocks noChangeArrowheads="1"/>
              </p:cNvSpPr>
              <p:nvPr/>
            </p:nvSpPr>
            <p:spPr bwMode="auto">
              <a:xfrm>
                <a:off x="2838" y="1355"/>
                <a:ext cx="743" cy="3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81" name="Oval 2149"/>
              <p:cNvSpPr>
                <a:spLocks noChangeArrowheads="1"/>
              </p:cNvSpPr>
              <p:nvPr/>
            </p:nvSpPr>
            <p:spPr bwMode="auto">
              <a:xfrm>
                <a:off x="841" y="1497"/>
                <a:ext cx="492" cy="55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82" name="Oval 2150"/>
              <p:cNvSpPr>
                <a:spLocks noChangeArrowheads="1"/>
              </p:cNvSpPr>
              <p:nvPr/>
            </p:nvSpPr>
            <p:spPr bwMode="auto">
              <a:xfrm>
                <a:off x="2922" y="1779"/>
                <a:ext cx="492" cy="20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83" name="Oval 2151"/>
              <p:cNvSpPr>
                <a:spLocks noChangeArrowheads="1"/>
              </p:cNvSpPr>
              <p:nvPr/>
            </p:nvSpPr>
            <p:spPr bwMode="auto">
              <a:xfrm>
                <a:off x="1259" y="1919"/>
                <a:ext cx="491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84" name="Oval 2152"/>
              <p:cNvSpPr>
                <a:spLocks noChangeArrowheads="1"/>
              </p:cNvSpPr>
              <p:nvPr/>
            </p:nvSpPr>
            <p:spPr bwMode="auto">
              <a:xfrm>
                <a:off x="2425" y="1919"/>
                <a:ext cx="740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2712" name="Group 2154"/>
          <p:cNvGrpSpPr>
            <a:grpSpLocks/>
          </p:cNvGrpSpPr>
          <p:nvPr/>
        </p:nvGrpSpPr>
        <p:grpSpPr bwMode="auto">
          <a:xfrm>
            <a:off x="6019800" y="2819400"/>
            <a:ext cx="2514600" cy="3276600"/>
            <a:chOff x="676" y="1108"/>
            <a:chExt cx="2968" cy="1192"/>
          </a:xfrm>
        </p:grpSpPr>
        <p:grpSp>
          <p:nvGrpSpPr>
            <p:cNvPr id="72748" name="Group 2155"/>
            <p:cNvGrpSpPr>
              <a:grpSpLocks/>
            </p:cNvGrpSpPr>
            <p:nvPr/>
          </p:nvGrpSpPr>
          <p:grpSpPr bwMode="auto">
            <a:xfrm>
              <a:off x="739" y="1108"/>
              <a:ext cx="2905" cy="1192"/>
              <a:chOff x="739" y="1108"/>
              <a:chExt cx="2905" cy="1192"/>
            </a:xfrm>
          </p:grpSpPr>
          <p:sp>
            <p:nvSpPr>
              <p:cNvPr id="72761" name="Oval 2156"/>
              <p:cNvSpPr>
                <a:spLocks noChangeArrowheads="1"/>
              </p:cNvSpPr>
              <p:nvPr/>
            </p:nvSpPr>
            <p:spPr bwMode="auto">
              <a:xfrm>
                <a:off x="987" y="1214"/>
                <a:ext cx="2492" cy="9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62" name="Oval 2157"/>
              <p:cNvSpPr>
                <a:spLocks noChangeArrowheads="1"/>
              </p:cNvSpPr>
              <p:nvPr/>
            </p:nvSpPr>
            <p:spPr bwMode="auto">
              <a:xfrm>
                <a:off x="1071" y="1214"/>
                <a:ext cx="576" cy="1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63" name="Oval 2158"/>
              <p:cNvSpPr>
                <a:spLocks noChangeArrowheads="1"/>
              </p:cNvSpPr>
              <p:nvPr/>
            </p:nvSpPr>
            <p:spPr bwMode="auto">
              <a:xfrm>
                <a:off x="2570" y="1179"/>
                <a:ext cx="825" cy="23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64" name="Oval 2159"/>
              <p:cNvSpPr>
                <a:spLocks noChangeArrowheads="1"/>
              </p:cNvSpPr>
              <p:nvPr/>
            </p:nvSpPr>
            <p:spPr bwMode="auto">
              <a:xfrm>
                <a:off x="1822" y="1108"/>
                <a:ext cx="991" cy="4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65" name="Oval 2160"/>
              <p:cNvSpPr>
                <a:spLocks noChangeArrowheads="1"/>
              </p:cNvSpPr>
              <p:nvPr/>
            </p:nvSpPr>
            <p:spPr bwMode="auto">
              <a:xfrm>
                <a:off x="739" y="1319"/>
                <a:ext cx="1823" cy="27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66" name="Oval 2161"/>
              <p:cNvSpPr>
                <a:spLocks noChangeArrowheads="1"/>
              </p:cNvSpPr>
              <p:nvPr/>
            </p:nvSpPr>
            <p:spPr bwMode="auto">
              <a:xfrm>
                <a:off x="1655" y="1743"/>
                <a:ext cx="989" cy="55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67" name="Oval 2162"/>
              <p:cNvSpPr>
                <a:spLocks noChangeArrowheads="1"/>
              </p:cNvSpPr>
              <p:nvPr/>
            </p:nvSpPr>
            <p:spPr bwMode="auto">
              <a:xfrm>
                <a:off x="2903" y="1355"/>
                <a:ext cx="741" cy="3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68" name="Oval 2163"/>
              <p:cNvSpPr>
                <a:spLocks noChangeArrowheads="1"/>
              </p:cNvSpPr>
              <p:nvPr/>
            </p:nvSpPr>
            <p:spPr bwMode="auto">
              <a:xfrm>
                <a:off x="906" y="1497"/>
                <a:ext cx="492" cy="55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69" name="Oval 2164"/>
              <p:cNvSpPr>
                <a:spLocks noChangeArrowheads="1"/>
              </p:cNvSpPr>
              <p:nvPr/>
            </p:nvSpPr>
            <p:spPr bwMode="auto">
              <a:xfrm>
                <a:off x="2987" y="1779"/>
                <a:ext cx="492" cy="20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70" name="Oval 2165"/>
              <p:cNvSpPr>
                <a:spLocks noChangeArrowheads="1"/>
              </p:cNvSpPr>
              <p:nvPr/>
            </p:nvSpPr>
            <p:spPr bwMode="auto">
              <a:xfrm>
                <a:off x="1321" y="1919"/>
                <a:ext cx="493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71" name="Oval 2166"/>
              <p:cNvSpPr>
                <a:spLocks noChangeArrowheads="1"/>
              </p:cNvSpPr>
              <p:nvPr/>
            </p:nvSpPr>
            <p:spPr bwMode="auto">
              <a:xfrm>
                <a:off x="2487" y="1919"/>
                <a:ext cx="741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2749" name="Group 2167"/>
            <p:cNvGrpSpPr>
              <a:grpSpLocks/>
            </p:cNvGrpSpPr>
            <p:nvPr/>
          </p:nvGrpSpPr>
          <p:grpSpPr bwMode="auto">
            <a:xfrm>
              <a:off x="676" y="1108"/>
              <a:ext cx="2905" cy="1192"/>
              <a:chOff x="676" y="1108"/>
              <a:chExt cx="2905" cy="1192"/>
            </a:xfrm>
          </p:grpSpPr>
          <p:sp>
            <p:nvSpPr>
              <p:cNvPr id="72750" name="Oval 2168"/>
              <p:cNvSpPr>
                <a:spLocks noChangeArrowheads="1"/>
              </p:cNvSpPr>
              <p:nvPr/>
            </p:nvSpPr>
            <p:spPr bwMode="auto">
              <a:xfrm>
                <a:off x="925" y="1214"/>
                <a:ext cx="2489" cy="9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51" name="Oval 2169"/>
              <p:cNvSpPr>
                <a:spLocks noChangeArrowheads="1"/>
              </p:cNvSpPr>
              <p:nvPr/>
            </p:nvSpPr>
            <p:spPr bwMode="auto">
              <a:xfrm>
                <a:off x="1008" y="1214"/>
                <a:ext cx="576" cy="13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52" name="Oval 2170"/>
              <p:cNvSpPr>
                <a:spLocks noChangeArrowheads="1"/>
              </p:cNvSpPr>
              <p:nvPr/>
            </p:nvSpPr>
            <p:spPr bwMode="auto">
              <a:xfrm>
                <a:off x="2506" y="1179"/>
                <a:ext cx="827" cy="23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53" name="Oval 2171"/>
              <p:cNvSpPr>
                <a:spLocks noChangeArrowheads="1"/>
              </p:cNvSpPr>
              <p:nvPr/>
            </p:nvSpPr>
            <p:spPr bwMode="auto">
              <a:xfrm>
                <a:off x="1758" y="1108"/>
                <a:ext cx="990" cy="4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54" name="Oval 2172"/>
              <p:cNvSpPr>
                <a:spLocks noChangeArrowheads="1"/>
              </p:cNvSpPr>
              <p:nvPr/>
            </p:nvSpPr>
            <p:spPr bwMode="auto">
              <a:xfrm>
                <a:off x="676" y="1319"/>
                <a:ext cx="1822" cy="27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55" name="Oval 2173"/>
              <p:cNvSpPr>
                <a:spLocks noChangeArrowheads="1"/>
              </p:cNvSpPr>
              <p:nvPr/>
            </p:nvSpPr>
            <p:spPr bwMode="auto">
              <a:xfrm>
                <a:off x="1592" y="1743"/>
                <a:ext cx="990" cy="55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56" name="Oval 2174"/>
              <p:cNvSpPr>
                <a:spLocks noChangeArrowheads="1"/>
              </p:cNvSpPr>
              <p:nvPr/>
            </p:nvSpPr>
            <p:spPr bwMode="auto">
              <a:xfrm>
                <a:off x="2838" y="1355"/>
                <a:ext cx="743" cy="3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57" name="Oval 2175"/>
              <p:cNvSpPr>
                <a:spLocks noChangeArrowheads="1"/>
              </p:cNvSpPr>
              <p:nvPr/>
            </p:nvSpPr>
            <p:spPr bwMode="auto">
              <a:xfrm>
                <a:off x="841" y="1497"/>
                <a:ext cx="492" cy="55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58" name="Oval 2176"/>
              <p:cNvSpPr>
                <a:spLocks noChangeArrowheads="1"/>
              </p:cNvSpPr>
              <p:nvPr/>
            </p:nvSpPr>
            <p:spPr bwMode="auto">
              <a:xfrm>
                <a:off x="2922" y="1779"/>
                <a:ext cx="492" cy="20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59" name="Oval 2177"/>
              <p:cNvSpPr>
                <a:spLocks noChangeArrowheads="1"/>
              </p:cNvSpPr>
              <p:nvPr/>
            </p:nvSpPr>
            <p:spPr bwMode="auto">
              <a:xfrm>
                <a:off x="1259" y="1919"/>
                <a:ext cx="491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60" name="Oval 2178"/>
              <p:cNvSpPr>
                <a:spLocks noChangeArrowheads="1"/>
              </p:cNvSpPr>
              <p:nvPr/>
            </p:nvSpPr>
            <p:spPr bwMode="auto">
              <a:xfrm>
                <a:off x="2425" y="1919"/>
                <a:ext cx="740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2713" name="Line 2190"/>
          <p:cNvSpPr>
            <a:spLocks noChangeShapeType="1"/>
          </p:cNvSpPr>
          <p:nvPr/>
        </p:nvSpPr>
        <p:spPr bwMode="auto">
          <a:xfrm>
            <a:off x="5562600" y="2895600"/>
            <a:ext cx="990600" cy="5334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4" name="Line 2191"/>
          <p:cNvSpPr>
            <a:spLocks noChangeShapeType="1"/>
          </p:cNvSpPr>
          <p:nvPr/>
        </p:nvSpPr>
        <p:spPr bwMode="auto">
          <a:xfrm>
            <a:off x="6705600" y="3429000"/>
            <a:ext cx="990600" cy="3810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5" name="Line 2192"/>
          <p:cNvSpPr>
            <a:spLocks noChangeShapeType="1"/>
          </p:cNvSpPr>
          <p:nvPr/>
        </p:nvSpPr>
        <p:spPr bwMode="auto">
          <a:xfrm flipV="1">
            <a:off x="6629400" y="3810000"/>
            <a:ext cx="1066800" cy="2286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6" name="Line 2193"/>
          <p:cNvSpPr>
            <a:spLocks noChangeShapeType="1"/>
          </p:cNvSpPr>
          <p:nvPr/>
        </p:nvSpPr>
        <p:spPr bwMode="auto">
          <a:xfrm>
            <a:off x="6629400" y="4038600"/>
            <a:ext cx="1219200" cy="2286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7" name="Line 2194"/>
          <p:cNvSpPr>
            <a:spLocks noChangeShapeType="1"/>
          </p:cNvSpPr>
          <p:nvPr/>
        </p:nvSpPr>
        <p:spPr bwMode="auto">
          <a:xfrm flipV="1">
            <a:off x="6553200" y="4267200"/>
            <a:ext cx="1219200" cy="3048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8" name="Line 2195"/>
          <p:cNvSpPr>
            <a:spLocks noChangeShapeType="1"/>
          </p:cNvSpPr>
          <p:nvPr/>
        </p:nvSpPr>
        <p:spPr bwMode="auto">
          <a:xfrm>
            <a:off x="6629400" y="4572000"/>
            <a:ext cx="1219200" cy="2286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9" name="Line 2196"/>
          <p:cNvSpPr>
            <a:spLocks noChangeShapeType="1"/>
          </p:cNvSpPr>
          <p:nvPr/>
        </p:nvSpPr>
        <p:spPr bwMode="auto">
          <a:xfrm flipV="1">
            <a:off x="6553200" y="4724400"/>
            <a:ext cx="1219200" cy="3048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0" name="Line 2197"/>
          <p:cNvSpPr>
            <a:spLocks noChangeShapeType="1"/>
          </p:cNvSpPr>
          <p:nvPr/>
        </p:nvSpPr>
        <p:spPr bwMode="auto">
          <a:xfrm>
            <a:off x="6629400" y="5029200"/>
            <a:ext cx="1219200" cy="2286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1" name="Line 2198"/>
          <p:cNvSpPr>
            <a:spLocks noChangeShapeType="1"/>
          </p:cNvSpPr>
          <p:nvPr/>
        </p:nvSpPr>
        <p:spPr bwMode="auto">
          <a:xfrm flipV="1">
            <a:off x="6934200" y="5257800"/>
            <a:ext cx="838200" cy="3810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2" name="Line 2199"/>
          <p:cNvSpPr>
            <a:spLocks noChangeShapeType="1"/>
          </p:cNvSpPr>
          <p:nvPr/>
        </p:nvSpPr>
        <p:spPr bwMode="auto">
          <a:xfrm flipV="1">
            <a:off x="4800600" y="5638800"/>
            <a:ext cx="2209800" cy="3048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3" name="Line 2200"/>
          <p:cNvSpPr>
            <a:spLocks noChangeShapeType="1"/>
          </p:cNvSpPr>
          <p:nvPr/>
        </p:nvSpPr>
        <p:spPr bwMode="auto">
          <a:xfrm>
            <a:off x="3505200" y="2971800"/>
            <a:ext cx="76200" cy="8382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4" name="Line 2201"/>
          <p:cNvSpPr>
            <a:spLocks noChangeShapeType="1"/>
          </p:cNvSpPr>
          <p:nvPr/>
        </p:nvSpPr>
        <p:spPr bwMode="auto">
          <a:xfrm>
            <a:off x="3581400" y="3733800"/>
            <a:ext cx="457200" cy="9906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5" name="Line 2202"/>
          <p:cNvSpPr>
            <a:spLocks noChangeShapeType="1"/>
          </p:cNvSpPr>
          <p:nvPr/>
        </p:nvSpPr>
        <p:spPr bwMode="auto">
          <a:xfrm>
            <a:off x="4114800" y="4800600"/>
            <a:ext cx="533400" cy="10668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2726" name="Picture 215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4572000"/>
            <a:ext cx="54768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27" name="Picture 210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3733800"/>
            <a:ext cx="54768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28" name="Picture 207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2743200"/>
            <a:ext cx="54768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29" name="Picture 218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2743200"/>
            <a:ext cx="54768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30" name="Picture 218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3276600"/>
            <a:ext cx="54768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31" name="Picture 218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3886200"/>
            <a:ext cx="54768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32" name="Picture 218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3657600"/>
            <a:ext cx="54768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33" name="Picture 218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4419600"/>
            <a:ext cx="54768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34" name="Picture 218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4114800"/>
            <a:ext cx="54768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35" name="Picture 2181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4648200"/>
            <a:ext cx="54768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36" name="Picture 218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4876800"/>
            <a:ext cx="54768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37" name="Picture 217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5105400"/>
            <a:ext cx="54768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38" name="Picture 218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5486400"/>
            <a:ext cx="54768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39" name="Rectangle 2203"/>
          <p:cNvSpPr>
            <a:spLocks noChangeArrowheads="1"/>
          </p:cNvSpPr>
          <p:nvPr/>
        </p:nvSpPr>
        <p:spPr bwMode="auto">
          <a:xfrm>
            <a:off x="7391400" y="3200400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1600" b="1">
                <a:latin typeface="Arial" charset="0"/>
                <a:ea typeface="宋体" charset="-122"/>
              </a:rPr>
              <a:t>AS 4</a:t>
            </a:r>
          </a:p>
        </p:txBody>
      </p:sp>
      <p:sp>
        <p:nvSpPr>
          <p:cNvPr id="72740" name="Rectangle 2204"/>
          <p:cNvSpPr>
            <a:spLocks noChangeArrowheads="1"/>
          </p:cNvSpPr>
          <p:nvPr/>
        </p:nvSpPr>
        <p:spPr bwMode="auto">
          <a:xfrm>
            <a:off x="2514600" y="3733800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1600" b="1">
                <a:latin typeface="Arial" charset="0"/>
                <a:ea typeface="宋体" charset="-122"/>
              </a:rPr>
              <a:t>AS 3</a:t>
            </a:r>
          </a:p>
        </p:txBody>
      </p:sp>
      <p:sp>
        <p:nvSpPr>
          <p:cNvPr id="72741" name="Rectangle 2205"/>
          <p:cNvSpPr>
            <a:spLocks noChangeArrowheads="1"/>
          </p:cNvSpPr>
          <p:nvPr/>
        </p:nvSpPr>
        <p:spPr bwMode="auto">
          <a:xfrm>
            <a:off x="3124200" y="4572000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1600" b="1">
                <a:latin typeface="Arial" charset="0"/>
                <a:ea typeface="宋体" charset="-122"/>
              </a:rPr>
              <a:t>AS 2</a:t>
            </a:r>
          </a:p>
        </p:txBody>
      </p:sp>
      <p:sp>
        <p:nvSpPr>
          <p:cNvPr id="72742" name="Rectangle 2206"/>
          <p:cNvSpPr>
            <a:spLocks noChangeArrowheads="1"/>
          </p:cNvSpPr>
          <p:nvPr/>
        </p:nvSpPr>
        <p:spPr bwMode="auto">
          <a:xfrm>
            <a:off x="3886200" y="6019800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1600" b="1">
                <a:latin typeface="Arial" charset="0"/>
                <a:ea typeface="宋体" charset="-122"/>
              </a:rPr>
              <a:t>AS 1</a:t>
            </a:r>
          </a:p>
        </p:txBody>
      </p:sp>
      <p:sp>
        <p:nvSpPr>
          <p:cNvPr id="72743" name="Text Box 2207"/>
          <p:cNvSpPr txBox="1">
            <a:spLocks noChangeArrowheads="1"/>
          </p:cNvSpPr>
          <p:nvPr/>
        </p:nvSpPr>
        <p:spPr bwMode="auto">
          <a:xfrm>
            <a:off x="2895600" y="1752600"/>
            <a:ext cx="30051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   Mr. BGP says that </a:t>
            </a:r>
          </a:p>
          <a:p>
            <a:r>
              <a:rPr lang="en-US" altLang="zh-CN" sz="2000">
                <a:ea typeface="宋体" charset="-122"/>
              </a:rPr>
              <a:t>    path </a:t>
            </a:r>
            <a:r>
              <a:rPr lang="en-US" altLang="zh-CN" sz="2000" u="sng">
                <a:ea typeface="宋体" charset="-122"/>
              </a:rPr>
              <a:t>4 1</a:t>
            </a:r>
            <a:r>
              <a:rPr lang="en-US" altLang="zh-CN" sz="2000">
                <a:ea typeface="宋体" charset="-122"/>
              </a:rPr>
              <a:t> is better</a:t>
            </a:r>
          </a:p>
          <a:p>
            <a:r>
              <a:rPr lang="en-US" altLang="zh-CN" sz="2000">
                <a:ea typeface="宋体" charset="-122"/>
              </a:rPr>
              <a:t>     than path </a:t>
            </a:r>
            <a:r>
              <a:rPr lang="en-US" altLang="zh-CN" sz="2000" u="sng">
                <a:ea typeface="宋体" charset="-122"/>
              </a:rPr>
              <a:t>3 2 1</a:t>
            </a:r>
          </a:p>
        </p:txBody>
      </p:sp>
      <p:sp>
        <p:nvSpPr>
          <p:cNvPr id="72744" name="Text Box 2208"/>
          <p:cNvSpPr txBox="1">
            <a:spLocks noChangeArrowheads="1"/>
          </p:cNvSpPr>
          <p:nvPr/>
        </p:nvSpPr>
        <p:spPr bwMode="auto">
          <a:xfrm>
            <a:off x="3886200" y="2743200"/>
            <a:ext cx="928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3300"/>
                </a:solidFill>
                <a:ea typeface="宋体" charset="-122"/>
              </a:rPr>
              <a:t>Duh!</a:t>
            </a:r>
          </a:p>
        </p:txBody>
      </p:sp>
      <p:pic>
        <p:nvPicPr>
          <p:cNvPr id="72745" name="Picture 2211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5791200"/>
            <a:ext cx="54768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4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7274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92D0FCE8-D1BD-4896-9595-9023DA791A88}" type="slidenum">
              <a:rPr lang="en-US" altLang="ko-KR" smtClean="0"/>
              <a:pPr/>
              <a:t>70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744538"/>
          </a:xfrm>
        </p:spPr>
        <p:txBody>
          <a:bodyPr/>
          <a:lstStyle/>
          <a:p>
            <a:r>
              <a:rPr lang="en-US" altLang="zh-CN" sz="3200" smtClean="0">
                <a:ea typeface="宋体" charset="-122"/>
              </a:rPr>
              <a:t>"hot potato" and "cold potato" routing</a:t>
            </a:r>
            <a:endParaRPr lang="zh-CN" altLang="en-US" sz="3200" smtClean="0">
              <a:ea typeface="宋体" charset="-122"/>
            </a:endParaRPr>
          </a:p>
        </p:txBody>
      </p:sp>
      <p:sp>
        <p:nvSpPr>
          <p:cNvPr id="73731" name="内容占位符 2"/>
          <p:cNvSpPr>
            <a:spLocks noGrp="1"/>
          </p:cNvSpPr>
          <p:nvPr>
            <p:ph idx="1"/>
          </p:nvPr>
        </p:nvSpPr>
        <p:spPr>
          <a:xfrm>
            <a:off x="0" y="1079500"/>
            <a:ext cx="7470775" cy="5140325"/>
          </a:xfrm>
        </p:spPr>
        <p:txBody>
          <a:bodyPr/>
          <a:lstStyle/>
          <a:p>
            <a:r>
              <a:rPr lang="en-US" altLang="zh-CN" sz="2400" u="sng" dirty="0" smtClean="0">
                <a:ea typeface="宋体" charset="-122"/>
              </a:rPr>
              <a:t>Hot potato routing </a:t>
            </a:r>
            <a:r>
              <a:rPr lang="en-US" altLang="zh-CN" sz="2400" dirty="0" smtClean="0">
                <a:ea typeface="宋体" charset="-122"/>
              </a:rPr>
              <a:t>is the practice of handing over traffic at the earliest convenience (</a:t>
            </a:r>
            <a:r>
              <a:rPr lang="en-US" altLang="zh-CN" sz="2400" dirty="0" smtClean="0">
                <a:solidFill>
                  <a:schemeClr val="accent2"/>
                </a:solidFill>
                <a:ea typeface="宋体" charset="-122"/>
              </a:rPr>
              <a:t>hot, hot! Here, you take it!)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Hot-potato routing is the normal behavior of most </a:t>
            </a:r>
            <a:r>
              <a:rPr lang="en-US" altLang="zh-CN" sz="2000" dirty="0" smtClean="0">
                <a:solidFill>
                  <a:srgbClr val="0070C0"/>
                </a:solidFill>
                <a:ea typeface="宋体" charset="-122"/>
              </a:rPr>
              <a:t>settlement-free peering </a:t>
            </a:r>
            <a:r>
              <a:rPr lang="en-US" altLang="zh-CN" sz="2000" dirty="0" smtClean="0">
                <a:ea typeface="宋体" charset="-122"/>
              </a:rPr>
              <a:t>agreements</a:t>
            </a:r>
          </a:p>
          <a:p>
            <a:r>
              <a:rPr lang="en-US" altLang="zh-CN" sz="2400" u="sng" dirty="0" smtClean="0">
                <a:ea typeface="宋体" charset="-122"/>
              </a:rPr>
              <a:t>cold potato routing </a:t>
            </a:r>
            <a:r>
              <a:rPr lang="en-US" altLang="zh-CN" sz="2400" dirty="0" smtClean="0">
                <a:ea typeface="宋体" charset="-122"/>
              </a:rPr>
              <a:t>is where you hold onto traffic as long as you can before handing it over to another network</a:t>
            </a:r>
          </a:p>
          <a:p>
            <a:pPr lvl="1"/>
            <a:r>
              <a:rPr lang="en-US" altLang="zh-CN" sz="2000" dirty="0" smtClean="0">
                <a:solidFill>
                  <a:srgbClr val="0070C0"/>
                </a:solidFill>
                <a:ea typeface="宋体" charset="-122"/>
              </a:rPr>
              <a:t>more expensive </a:t>
            </a:r>
            <a:r>
              <a:rPr lang="en-US" altLang="zh-CN" sz="2000" dirty="0" smtClean="0">
                <a:ea typeface="宋体" charset="-122"/>
              </a:rPr>
              <a:t>to do, allowing operators of well-provisioned networks to offer a higher quality of service to their customers</a:t>
            </a:r>
          </a:p>
          <a:p>
            <a:pPr lvl="1"/>
            <a:r>
              <a:rPr lang="en-US" altLang="zh-CN" sz="2000" dirty="0" smtClean="0">
                <a:solidFill>
                  <a:srgbClr val="0070C0"/>
                </a:solidFill>
                <a:ea typeface="宋体" charset="-122"/>
              </a:rPr>
              <a:t>Favored by some content networks </a:t>
            </a:r>
            <a:r>
              <a:rPr lang="en-US" altLang="zh-CN" sz="2000" dirty="0" smtClean="0">
                <a:ea typeface="宋体" charset="-122"/>
              </a:rPr>
              <a:t>(multi exit discriminator exchange/honoring) in order to deliver content from replicated server farms closer to the end-user.</a:t>
            </a:r>
          </a:p>
          <a:p>
            <a:endParaRPr lang="en-US" altLang="zh-CN" sz="2400" dirty="0" smtClean="0">
              <a:ea typeface="宋体" charset="-122"/>
            </a:endParaRPr>
          </a:p>
          <a:p>
            <a:endParaRPr lang="zh-CN" altLang="en-US" sz="2400" dirty="0" smtClean="0">
              <a:ea typeface="宋体" charset="-122"/>
            </a:endParaRPr>
          </a:p>
        </p:txBody>
      </p:sp>
      <p:sp>
        <p:nvSpPr>
          <p:cNvPr id="73732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73733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E283C7A9-ED84-46A5-8541-C79ACEA9EFEB}" type="slidenum">
              <a:rPr lang="en-US" altLang="ko-KR" smtClean="0"/>
              <a:pPr/>
              <a:t>71</a:t>
            </a:fld>
            <a:endParaRPr lang="en-US" altLang="ko-KR" smtClean="0"/>
          </a:p>
        </p:txBody>
      </p:sp>
      <p:pic>
        <p:nvPicPr>
          <p:cNvPr id="737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1513" y="898525"/>
            <a:ext cx="2143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762000"/>
          </a:xfrm>
        </p:spPr>
        <p:txBody>
          <a:bodyPr lIns="92075" tIns="46038" rIns="92075" bIns="46038"/>
          <a:lstStyle/>
          <a:p>
            <a:r>
              <a:rPr lang="en-US" altLang="zh-CN" sz="2800" smtClean="0">
                <a:ea typeface="宋体" charset="-122"/>
              </a:rPr>
              <a:t>Hot Potato Routing: Go for the Closest Egress Point  </a:t>
            </a:r>
          </a:p>
        </p:txBody>
      </p:sp>
      <p:grpSp>
        <p:nvGrpSpPr>
          <p:cNvPr id="74755" name="Group 3"/>
          <p:cNvGrpSpPr>
            <a:grpSpLocks/>
          </p:cNvGrpSpPr>
          <p:nvPr/>
        </p:nvGrpSpPr>
        <p:grpSpPr bwMode="auto">
          <a:xfrm>
            <a:off x="1682750" y="1371600"/>
            <a:ext cx="4711700" cy="1212850"/>
            <a:chOff x="916" y="628"/>
            <a:chExt cx="2968" cy="1336"/>
          </a:xfrm>
        </p:grpSpPr>
        <p:grpSp>
          <p:nvGrpSpPr>
            <p:cNvPr id="74802" name="Group 4"/>
            <p:cNvGrpSpPr>
              <a:grpSpLocks/>
            </p:cNvGrpSpPr>
            <p:nvPr/>
          </p:nvGrpSpPr>
          <p:grpSpPr bwMode="auto">
            <a:xfrm>
              <a:off x="979" y="628"/>
              <a:ext cx="2905" cy="1336"/>
              <a:chOff x="979" y="628"/>
              <a:chExt cx="2905" cy="1336"/>
            </a:xfrm>
          </p:grpSpPr>
          <p:sp>
            <p:nvSpPr>
              <p:cNvPr id="74815" name="Oval 5"/>
              <p:cNvSpPr>
                <a:spLocks noChangeArrowheads="1"/>
              </p:cNvSpPr>
              <p:nvPr/>
            </p:nvSpPr>
            <p:spPr bwMode="auto">
              <a:xfrm>
                <a:off x="1227" y="746"/>
                <a:ext cx="2492" cy="102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16" name="Oval 6"/>
              <p:cNvSpPr>
                <a:spLocks noChangeArrowheads="1"/>
              </p:cNvSpPr>
              <p:nvPr/>
            </p:nvSpPr>
            <p:spPr bwMode="auto">
              <a:xfrm>
                <a:off x="1311" y="746"/>
                <a:ext cx="576" cy="15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17" name="Oval 7"/>
              <p:cNvSpPr>
                <a:spLocks noChangeArrowheads="1"/>
              </p:cNvSpPr>
              <p:nvPr/>
            </p:nvSpPr>
            <p:spPr bwMode="auto">
              <a:xfrm>
                <a:off x="2810" y="707"/>
                <a:ext cx="825" cy="26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18" name="Oval 8"/>
              <p:cNvSpPr>
                <a:spLocks noChangeArrowheads="1"/>
              </p:cNvSpPr>
              <p:nvPr/>
            </p:nvSpPr>
            <p:spPr bwMode="auto">
              <a:xfrm>
                <a:off x="2062" y="628"/>
                <a:ext cx="991" cy="54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19" name="Oval 9"/>
              <p:cNvSpPr>
                <a:spLocks noChangeArrowheads="1"/>
              </p:cNvSpPr>
              <p:nvPr/>
            </p:nvSpPr>
            <p:spPr bwMode="auto">
              <a:xfrm>
                <a:off x="979" y="864"/>
                <a:ext cx="1823" cy="3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20" name="Oval 10"/>
              <p:cNvSpPr>
                <a:spLocks noChangeArrowheads="1"/>
              </p:cNvSpPr>
              <p:nvPr/>
            </p:nvSpPr>
            <p:spPr bwMode="auto">
              <a:xfrm>
                <a:off x="1895" y="1339"/>
                <a:ext cx="989" cy="6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21" name="Oval 11"/>
              <p:cNvSpPr>
                <a:spLocks noChangeArrowheads="1"/>
              </p:cNvSpPr>
              <p:nvPr/>
            </p:nvSpPr>
            <p:spPr bwMode="auto">
              <a:xfrm>
                <a:off x="3143" y="905"/>
                <a:ext cx="741" cy="3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22" name="Oval 12"/>
              <p:cNvSpPr>
                <a:spLocks noChangeArrowheads="1"/>
              </p:cNvSpPr>
              <p:nvPr/>
            </p:nvSpPr>
            <p:spPr bwMode="auto">
              <a:xfrm>
                <a:off x="1146" y="1064"/>
                <a:ext cx="492" cy="62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23" name="Oval 13"/>
              <p:cNvSpPr>
                <a:spLocks noChangeArrowheads="1"/>
              </p:cNvSpPr>
              <p:nvPr/>
            </p:nvSpPr>
            <p:spPr bwMode="auto">
              <a:xfrm>
                <a:off x="3227" y="1379"/>
                <a:ext cx="492" cy="22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24" name="Oval 14"/>
              <p:cNvSpPr>
                <a:spLocks noChangeArrowheads="1"/>
              </p:cNvSpPr>
              <p:nvPr/>
            </p:nvSpPr>
            <p:spPr bwMode="auto">
              <a:xfrm>
                <a:off x="1561" y="1536"/>
                <a:ext cx="493" cy="23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25" name="Oval 15"/>
              <p:cNvSpPr>
                <a:spLocks noChangeArrowheads="1"/>
              </p:cNvSpPr>
              <p:nvPr/>
            </p:nvSpPr>
            <p:spPr bwMode="auto">
              <a:xfrm>
                <a:off x="2727" y="1536"/>
                <a:ext cx="741" cy="23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4803" name="Group 16"/>
            <p:cNvGrpSpPr>
              <a:grpSpLocks/>
            </p:cNvGrpSpPr>
            <p:nvPr/>
          </p:nvGrpSpPr>
          <p:grpSpPr bwMode="auto">
            <a:xfrm>
              <a:off x="916" y="628"/>
              <a:ext cx="2905" cy="1336"/>
              <a:chOff x="916" y="628"/>
              <a:chExt cx="2905" cy="1336"/>
            </a:xfrm>
          </p:grpSpPr>
          <p:sp>
            <p:nvSpPr>
              <p:cNvPr id="74804" name="Oval 17"/>
              <p:cNvSpPr>
                <a:spLocks noChangeArrowheads="1"/>
              </p:cNvSpPr>
              <p:nvPr/>
            </p:nvSpPr>
            <p:spPr bwMode="auto">
              <a:xfrm>
                <a:off x="1165" y="746"/>
                <a:ext cx="2489" cy="102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05" name="Oval 18"/>
              <p:cNvSpPr>
                <a:spLocks noChangeArrowheads="1"/>
              </p:cNvSpPr>
              <p:nvPr/>
            </p:nvSpPr>
            <p:spPr bwMode="auto">
              <a:xfrm>
                <a:off x="1248" y="746"/>
                <a:ext cx="576" cy="15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06" name="Oval 19"/>
              <p:cNvSpPr>
                <a:spLocks noChangeArrowheads="1"/>
              </p:cNvSpPr>
              <p:nvPr/>
            </p:nvSpPr>
            <p:spPr bwMode="auto">
              <a:xfrm>
                <a:off x="2746" y="707"/>
                <a:ext cx="827" cy="26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07" name="Oval 20"/>
              <p:cNvSpPr>
                <a:spLocks noChangeArrowheads="1"/>
              </p:cNvSpPr>
              <p:nvPr/>
            </p:nvSpPr>
            <p:spPr bwMode="auto">
              <a:xfrm>
                <a:off x="1998" y="628"/>
                <a:ext cx="990" cy="54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08" name="Oval 21"/>
              <p:cNvSpPr>
                <a:spLocks noChangeArrowheads="1"/>
              </p:cNvSpPr>
              <p:nvPr/>
            </p:nvSpPr>
            <p:spPr bwMode="auto">
              <a:xfrm>
                <a:off x="916" y="864"/>
                <a:ext cx="1822" cy="3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09" name="Oval 22"/>
              <p:cNvSpPr>
                <a:spLocks noChangeArrowheads="1"/>
              </p:cNvSpPr>
              <p:nvPr/>
            </p:nvSpPr>
            <p:spPr bwMode="auto">
              <a:xfrm>
                <a:off x="1832" y="1339"/>
                <a:ext cx="990" cy="62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10" name="Oval 23"/>
              <p:cNvSpPr>
                <a:spLocks noChangeArrowheads="1"/>
              </p:cNvSpPr>
              <p:nvPr/>
            </p:nvSpPr>
            <p:spPr bwMode="auto">
              <a:xfrm>
                <a:off x="3078" y="905"/>
                <a:ext cx="743" cy="34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11" name="Oval 24"/>
              <p:cNvSpPr>
                <a:spLocks noChangeArrowheads="1"/>
              </p:cNvSpPr>
              <p:nvPr/>
            </p:nvSpPr>
            <p:spPr bwMode="auto">
              <a:xfrm>
                <a:off x="1081" y="1064"/>
                <a:ext cx="492" cy="62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12" name="Oval 25"/>
              <p:cNvSpPr>
                <a:spLocks noChangeArrowheads="1"/>
              </p:cNvSpPr>
              <p:nvPr/>
            </p:nvSpPr>
            <p:spPr bwMode="auto">
              <a:xfrm>
                <a:off x="3162" y="1379"/>
                <a:ext cx="492" cy="22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13" name="Oval 26"/>
              <p:cNvSpPr>
                <a:spLocks noChangeArrowheads="1"/>
              </p:cNvSpPr>
              <p:nvPr/>
            </p:nvSpPr>
            <p:spPr bwMode="auto">
              <a:xfrm>
                <a:off x="1499" y="1536"/>
                <a:ext cx="491" cy="23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14" name="Oval 27"/>
              <p:cNvSpPr>
                <a:spLocks noChangeArrowheads="1"/>
              </p:cNvSpPr>
              <p:nvPr/>
            </p:nvSpPr>
            <p:spPr bwMode="auto">
              <a:xfrm>
                <a:off x="2665" y="1536"/>
                <a:ext cx="740" cy="23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4756" name="Group 30"/>
          <p:cNvGrpSpPr>
            <a:grpSpLocks/>
          </p:cNvGrpSpPr>
          <p:nvPr/>
        </p:nvGrpSpPr>
        <p:grpSpPr bwMode="auto">
          <a:xfrm>
            <a:off x="1600200" y="3124200"/>
            <a:ext cx="5556250" cy="1295400"/>
            <a:chOff x="532" y="2260"/>
            <a:chExt cx="4120" cy="1144"/>
          </a:xfrm>
        </p:grpSpPr>
        <p:grpSp>
          <p:nvGrpSpPr>
            <p:cNvPr id="74778" name="Group 31"/>
            <p:cNvGrpSpPr>
              <a:grpSpLocks/>
            </p:cNvGrpSpPr>
            <p:nvPr/>
          </p:nvGrpSpPr>
          <p:grpSpPr bwMode="auto">
            <a:xfrm>
              <a:off x="619" y="2260"/>
              <a:ext cx="4033" cy="1144"/>
              <a:chOff x="619" y="2260"/>
              <a:chExt cx="4033" cy="1144"/>
            </a:xfrm>
          </p:grpSpPr>
          <p:sp>
            <p:nvSpPr>
              <p:cNvPr id="74791" name="Oval 32"/>
              <p:cNvSpPr>
                <a:spLocks noChangeArrowheads="1"/>
              </p:cNvSpPr>
              <p:nvPr/>
            </p:nvSpPr>
            <p:spPr bwMode="auto">
              <a:xfrm>
                <a:off x="963" y="2362"/>
                <a:ext cx="3460" cy="8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92" name="Oval 33"/>
              <p:cNvSpPr>
                <a:spLocks noChangeArrowheads="1"/>
              </p:cNvSpPr>
              <p:nvPr/>
            </p:nvSpPr>
            <p:spPr bwMode="auto">
              <a:xfrm>
                <a:off x="1079" y="2362"/>
                <a:ext cx="803" cy="12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93" name="Oval 34"/>
              <p:cNvSpPr>
                <a:spLocks noChangeArrowheads="1"/>
              </p:cNvSpPr>
              <p:nvPr/>
            </p:nvSpPr>
            <p:spPr bwMode="auto">
              <a:xfrm>
                <a:off x="3160" y="2328"/>
                <a:ext cx="1147" cy="22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94" name="Oval 35"/>
              <p:cNvSpPr>
                <a:spLocks noChangeArrowheads="1"/>
              </p:cNvSpPr>
              <p:nvPr/>
            </p:nvSpPr>
            <p:spPr bwMode="auto">
              <a:xfrm>
                <a:off x="2121" y="2260"/>
                <a:ext cx="1377" cy="46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95" name="Oval 36"/>
              <p:cNvSpPr>
                <a:spLocks noChangeArrowheads="1"/>
              </p:cNvSpPr>
              <p:nvPr/>
            </p:nvSpPr>
            <p:spPr bwMode="auto">
              <a:xfrm>
                <a:off x="619" y="2463"/>
                <a:ext cx="2533" cy="26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96" name="Oval 37"/>
              <p:cNvSpPr>
                <a:spLocks noChangeArrowheads="1"/>
              </p:cNvSpPr>
              <p:nvPr/>
            </p:nvSpPr>
            <p:spPr bwMode="auto">
              <a:xfrm>
                <a:off x="1890" y="2870"/>
                <a:ext cx="1376" cy="53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97" name="Oval 38"/>
              <p:cNvSpPr>
                <a:spLocks noChangeArrowheads="1"/>
              </p:cNvSpPr>
              <p:nvPr/>
            </p:nvSpPr>
            <p:spPr bwMode="auto">
              <a:xfrm>
                <a:off x="3620" y="2497"/>
                <a:ext cx="1032" cy="29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98" name="Oval 39"/>
              <p:cNvSpPr>
                <a:spLocks noChangeArrowheads="1"/>
              </p:cNvSpPr>
              <p:nvPr/>
            </p:nvSpPr>
            <p:spPr bwMode="auto">
              <a:xfrm>
                <a:off x="850" y="2633"/>
                <a:ext cx="686" cy="53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99" name="Oval 40"/>
              <p:cNvSpPr>
                <a:spLocks noChangeArrowheads="1"/>
              </p:cNvSpPr>
              <p:nvPr/>
            </p:nvSpPr>
            <p:spPr bwMode="auto">
              <a:xfrm>
                <a:off x="3736" y="2904"/>
                <a:ext cx="687" cy="1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00" name="Oval 41"/>
              <p:cNvSpPr>
                <a:spLocks noChangeArrowheads="1"/>
              </p:cNvSpPr>
              <p:nvPr/>
            </p:nvSpPr>
            <p:spPr bwMode="auto">
              <a:xfrm>
                <a:off x="1428" y="3039"/>
                <a:ext cx="685" cy="1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01" name="Oval 42"/>
              <p:cNvSpPr>
                <a:spLocks noChangeArrowheads="1"/>
              </p:cNvSpPr>
              <p:nvPr/>
            </p:nvSpPr>
            <p:spPr bwMode="auto">
              <a:xfrm>
                <a:off x="3044" y="3039"/>
                <a:ext cx="1032" cy="1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4779" name="Group 43"/>
            <p:cNvGrpSpPr>
              <a:grpSpLocks/>
            </p:cNvGrpSpPr>
            <p:nvPr/>
          </p:nvGrpSpPr>
          <p:grpSpPr bwMode="auto">
            <a:xfrm>
              <a:off x="532" y="2260"/>
              <a:ext cx="4033" cy="1144"/>
              <a:chOff x="532" y="2260"/>
              <a:chExt cx="4033" cy="1144"/>
            </a:xfrm>
          </p:grpSpPr>
          <p:sp>
            <p:nvSpPr>
              <p:cNvPr id="74780" name="Oval 44"/>
              <p:cNvSpPr>
                <a:spLocks noChangeArrowheads="1"/>
              </p:cNvSpPr>
              <p:nvPr/>
            </p:nvSpPr>
            <p:spPr bwMode="auto">
              <a:xfrm>
                <a:off x="877" y="2362"/>
                <a:ext cx="3457" cy="87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81" name="Oval 45"/>
              <p:cNvSpPr>
                <a:spLocks noChangeArrowheads="1"/>
              </p:cNvSpPr>
              <p:nvPr/>
            </p:nvSpPr>
            <p:spPr bwMode="auto">
              <a:xfrm>
                <a:off x="992" y="2362"/>
                <a:ext cx="802" cy="12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82" name="Oval 46"/>
              <p:cNvSpPr>
                <a:spLocks noChangeArrowheads="1"/>
              </p:cNvSpPr>
              <p:nvPr/>
            </p:nvSpPr>
            <p:spPr bwMode="auto">
              <a:xfrm>
                <a:off x="3071" y="2328"/>
                <a:ext cx="1150" cy="22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83" name="Oval 47"/>
              <p:cNvSpPr>
                <a:spLocks noChangeArrowheads="1"/>
              </p:cNvSpPr>
              <p:nvPr/>
            </p:nvSpPr>
            <p:spPr bwMode="auto">
              <a:xfrm>
                <a:off x="2032" y="2260"/>
                <a:ext cx="1378" cy="46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84" name="Oval 48"/>
              <p:cNvSpPr>
                <a:spLocks noChangeArrowheads="1"/>
              </p:cNvSpPr>
              <p:nvPr/>
            </p:nvSpPr>
            <p:spPr bwMode="auto">
              <a:xfrm>
                <a:off x="532" y="2463"/>
                <a:ext cx="2531" cy="26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85" name="Oval 49"/>
              <p:cNvSpPr>
                <a:spLocks noChangeArrowheads="1"/>
              </p:cNvSpPr>
              <p:nvPr/>
            </p:nvSpPr>
            <p:spPr bwMode="auto">
              <a:xfrm>
                <a:off x="1802" y="2870"/>
                <a:ext cx="1378" cy="53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86" name="Oval 50"/>
              <p:cNvSpPr>
                <a:spLocks noChangeArrowheads="1"/>
              </p:cNvSpPr>
              <p:nvPr/>
            </p:nvSpPr>
            <p:spPr bwMode="auto">
              <a:xfrm>
                <a:off x="3532" y="2497"/>
                <a:ext cx="1033" cy="2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87" name="Oval 51"/>
              <p:cNvSpPr>
                <a:spLocks noChangeArrowheads="1"/>
              </p:cNvSpPr>
              <p:nvPr/>
            </p:nvSpPr>
            <p:spPr bwMode="auto">
              <a:xfrm>
                <a:off x="761" y="2633"/>
                <a:ext cx="687" cy="53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88" name="Oval 52"/>
              <p:cNvSpPr>
                <a:spLocks noChangeArrowheads="1"/>
              </p:cNvSpPr>
              <p:nvPr/>
            </p:nvSpPr>
            <p:spPr bwMode="auto">
              <a:xfrm>
                <a:off x="3648" y="2904"/>
                <a:ext cx="686" cy="1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89" name="Oval 53"/>
              <p:cNvSpPr>
                <a:spLocks noChangeArrowheads="1"/>
              </p:cNvSpPr>
              <p:nvPr/>
            </p:nvSpPr>
            <p:spPr bwMode="auto">
              <a:xfrm>
                <a:off x="1342" y="3039"/>
                <a:ext cx="682" cy="1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90" name="Oval 54"/>
              <p:cNvSpPr>
                <a:spLocks noChangeArrowheads="1"/>
              </p:cNvSpPr>
              <p:nvPr/>
            </p:nvSpPr>
            <p:spPr bwMode="auto">
              <a:xfrm>
                <a:off x="2958" y="3039"/>
                <a:ext cx="1028" cy="1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4757" name="Freeform 55"/>
          <p:cNvSpPr>
            <a:spLocks/>
          </p:cNvSpPr>
          <p:nvPr/>
        </p:nvSpPr>
        <p:spPr bwMode="auto">
          <a:xfrm>
            <a:off x="3124200" y="3505200"/>
            <a:ext cx="777875" cy="644525"/>
          </a:xfrm>
          <a:custGeom>
            <a:avLst/>
            <a:gdLst>
              <a:gd name="T0" fmla="*/ 0 w 490"/>
              <a:gd name="T1" fmla="*/ 0 h 406"/>
              <a:gd name="T2" fmla="*/ 2147483647 w 490"/>
              <a:gd name="T3" fmla="*/ 2147483647 h 406"/>
              <a:gd name="T4" fmla="*/ 2147483647 w 490"/>
              <a:gd name="T5" fmla="*/ 2147483647 h 406"/>
              <a:gd name="T6" fmla="*/ 2147483647 w 490"/>
              <a:gd name="T7" fmla="*/ 2147483647 h 406"/>
              <a:gd name="T8" fmla="*/ 2147483647 w 490"/>
              <a:gd name="T9" fmla="*/ 2147483647 h 406"/>
              <a:gd name="T10" fmla="*/ 2147483647 w 490"/>
              <a:gd name="T11" fmla="*/ 2147483647 h 406"/>
              <a:gd name="T12" fmla="*/ 2147483647 w 490"/>
              <a:gd name="T13" fmla="*/ 2147483647 h 406"/>
              <a:gd name="T14" fmla="*/ 2147483647 w 490"/>
              <a:gd name="T15" fmla="*/ 2147483647 h 406"/>
              <a:gd name="T16" fmla="*/ 2147483647 w 490"/>
              <a:gd name="T17" fmla="*/ 2147483647 h 406"/>
              <a:gd name="T18" fmla="*/ 2147483647 w 490"/>
              <a:gd name="T19" fmla="*/ 2147483647 h 406"/>
              <a:gd name="T20" fmla="*/ 2147483647 w 490"/>
              <a:gd name="T21" fmla="*/ 2147483647 h 406"/>
              <a:gd name="T22" fmla="*/ 2147483647 w 490"/>
              <a:gd name="T23" fmla="*/ 2147483647 h 406"/>
              <a:gd name="T24" fmla="*/ 2147483647 w 490"/>
              <a:gd name="T25" fmla="*/ 2147483647 h 406"/>
              <a:gd name="T26" fmla="*/ 2147483647 w 490"/>
              <a:gd name="T27" fmla="*/ 2147483647 h 406"/>
              <a:gd name="T28" fmla="*/ 2147483647 w 490"/>
              <a:gd name="T29" fmla="*/ 2147483647 h 406"/>
              <a:gd name="T30" fmla="*/ 2147483647 w 490"/>
              <a:gd name="T31" fmla="*/ 2147483647 h 406"/>
              <a:gd name="T32" fmla="*/ 2147483647 w 490"/>
              <a:gd name="T33" fmla="*/ 2147483647 h 406"/>
              <a:gd name="T34" fmla="*/ 2147483647 w 490"/>
              <a:gd name="T35" fmla="*/ 2147483647 h 406"/>
              <a:gd name="T36" fmla="*/ 2147483647 w 490"/>
              <a:gd name="T37" fmla="*/ 2147483647 h 406"/>
              <a:gd name="T38" fmla="*/ 2147483647 w 490"/>
              <a:gd name="T39" fmla="*/ 2147483647 h 406"/>
              <a:gd name="T40" fmla="*/ 2147483647 w 490"/>
              <a:gd name="T41" fmla="*/ 2147483647 h 406"/>
              <a:gd name="T42" fmla="*/ 2147483647 w 490"/>
              <a:gd name="T43" fmla="*/ 2147483647 h 406"/>
              <a:gd name="T44" fmla="*/ 2147483647 w 490"/>
              <a:gd name="T45" fmla="*/ 2147483647 h 406"/>
              <a:gd name="T46" fmla="*/ 2147483647 w 490"/>
              <a:gd name="T47" fmla="*/ 2147483647 h 406"/>
              <a:gd name="T48" fmla="*/ 2147483647 w 490"/>
              <a:gd name="T49" fmla="*/ 2147483647 h 406"/>
              <a:gd name="T50" fmla="*/ 2147483647 w 490"/>
              <a:gd name="T51" fmla="*/ 2147483647 h 406"/>
              <a:gd name="T52" fmla="*/ 2147483647 w 490"/>
              <a:gd name="T53" fmla="*/ 2147483647 h 406"/>
              <a:gd name="T54" fmla="*/ 2147483647 w 490"/>
              <a:gd name="T55" fmla="*/ 2147483647 h 406"/>
              <a:gd name="T56" fmla="*/ 2147483647 w 490"/>
              <a:gd name="T57" fmla="*/ 2147483647 h 406"/>
              <a:gd name="T58" fmla="*/ 2147483647 w 490"/>
              <a:gd name="T59" fmla="*/ 2147483647 h 406"/>
              <a:gd name="T60" fmla="*/ 2147483647 w 490"/>
              <a:gd name="T61" fmla="*/ 2147483647 h 406"/>
              <a:gd name="T62" fmla="*/ 2147483647 w 490"/>
              <a:gd name="T63" fmla="*/ 2147483647 h 406"/>
              <a:gd name="T64" fmla="*/ 2147483647 w 490"/>
              <a:gd name="T65" fmla="*/ 2147483647 h 406"/>
              <a:gd name="T66" fmla="*/ 2147483647 w 490"/>
              <a:gd name="T67" fmla="*/ 2147483647 h 406"/>
              <a:gd name="T68" fmla="*/ 2147483647 w 490"/>
              <a:gd name="T69" fmla="*/ 2147483647 h 406"/>
              <a:gd name="T70" fmla="*/ 2147483647 w 490"/>
              <a:gd name="T71" fmla="*/ 2147483647 h 406"/>
              <a:gd name="T72" fmla="*/ 2147483647 w 490"/>
              <a:gd name="T73" fmla="*/ 2147483647 h 406"/>
              <a:gd name="T74" fmla="*/ 2147483647 w 490"/>
              <a:gd name="T75" fmla="*/ 2147483647 h 406"/>
              <a:gd name="T76" fmla="*/ 2147483647 w 490"/>
              <a:gd name="T77" fmla="*/ 2147483647 h 406"/>
              <a:gd name="T78" fmla="*/ 2147483647 w 490"/>
              <a:gd name="T79" fmla="*/ 2147483647 h 406"/>
              <a:gd name="T80" fmla="*/ 2147483647 w 490"/>
              <a:gd name="T81" fmla="*/ 2147483647 h 406"/>
              <a:gd name="T82" fmla="*/ 2147483647 w 490"/>
              <a:gd name="T83" fmla="*/ 2147483647 h 406"/>
              <a:gd name="T84" fmla="*/ 2147483647 w 490"/>
              <a:gd name="T85" fmla="*/ 2147483647 h 406"/>
              <a:gd name="T86" fmla="*/ 2147483647 w 490"/>
              <a:gd name="T87" fmla="*/ 2147483647 h 406"/>
              <a:gd name="T88" fmla="*/ 2147483647 w 490"/>
              <a:gd name="T89" fmla="*/ 2147483647 h 406"/>
              <a:gd name="T90" fmla="*/ 2147483647 w 490"/>
              <a:gd name="T91" fmla="*/ 2147483647 h 40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490"/>
              <a:gd name="T139" fmla="*/ 0 h 406"/>
              <a:gd name="T140" fmla="*/ 490 w 490"/>
              <a:gd name="T141" fmla="*/ 406 h 40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490" h="406">
                <a:moveTo>
                  <a:pt x="0" y="0"/>
                </a:moveTo>
                <a:lnTo>
                  <a:pt x="4" y="43"/>
                </a:lnTo>
                <a:lnTo>
                  <a:pt x="4" y="60"/>
                </a:lnTo>
                <a:lnTo>
                  <a:pt x="4" y="84"/>
                </a:lnTo>
                <a:lnTo>
                  <a:pt x="4" y="101"/>
                </a:lnTo>
                <a:lnTo>
                  <a:pt x="12" y="126"/>
                </a:lnTo>
                <a:lnTo>
                  <a:pt x="45" y="150"/>
                </a:lnTo>
                <a:lnTo>
                  <a:pt x="70" y="150"/>
                </a:lnTo>
                <a:lnTo>
                  <a:pt x="94" y="150"/>
                </a:lnTo>
                <a:lnTo>
                  <a:pt x="111" y="150"/>
                </a:lnTo>
                <a:lnTo>
                  <a:pt x="152" y="150"/>
                </a:lnTo>
                <a:lnTo>
                  <a:pt x="176" y="134"/>
                </a:lnTo>
                <a:lnTo>
                  <a:pt x="185" y="109"/>
                </a:lnTo>
                <a:lnTo>
                  <a:pt x="209" y="93"/>
                </a:lnTo>
                <a:lnTo>
                  <a:pt x="234" y="76"/>
                </a:lnTo>
                <a:lnTo>
                  <a:pt x="259" y="68"/>
                </a:lnTo>
                <a:lnTo>
                  <a:pt x="291" y="68"/>
                </a:lnTo>
                <a:lnTo>
                  <a:pt x="308" y="84"/>
                </a:lnTo>
                <a:lnTo>
                  <a:pt x="316" y="101"/>
                </a:lnTo>
                <a:lnTo>
                  <a:pt x="316" y="126"/>
                </a:lnTo>
                <a:lnTo>
                  <a:pt x="316" y="150"/>
                </a:lnTo>
                <a:lnTo>
                  <a:pt x="291" y="158"/>
                </a:lnTo>
                <a:lnTo>
                  <a:pt x="275" y="175"/>
                </a:lnTo>
                <a:lnTo>
                  <a:pt x="250" y="183"/>
                </a:lnTo>
                <a:lnTo>
                  <a:pt x="226" y="199"/>
                </a:lnTo>
                <a:lnTo>
                  <a:pt x="217" y="216"/>
                </a:lnTo>
                <a:lnTo>
                  <a:pt x="201" y="241"/>
                </a:lnTo>
                <a:lnTo>
                  <a:pt x="209" y="265"/>
                </a:lnTo>
                <a:lnTo>
                  <a:pt x="226" y="282"/>
                </a:lnTo>
                <a:lnTo>
                  <a:pt x="250" y="290"/>
                </a:lnTo>
                <a:lnTo>
                  <a:pt x="267" y="290"/>
                </a:lnTo>
                <a:lnTo>
                  <a:pt x="300" y="298"/>
                </a:lnTo>
                <a:lnTo>
                  <a:pt x="333" y="298"/>
                </a:lnTo>
                <a:lnTo>
                  <a:pt x="357" y="290"/>
                </a:lnTo>
                <a:lnTo>
                  <a:pt x="374" y="282"/>
                </a:lnTo>
                <a:lnTo>
                  <a:pt x="398" y="282"/>
                </a:lnTo>
                <a:lnTo>
                  <a:pt x="398" y="306"/>
                </a:lnTo>
                <a:lnTo>
                  <a:pt x="398" y="323"/>
                </a:lnTo>
                <a:lnTo>
                  <a:pt x="398" y="347"/>
                </a:lnTo>
                <a:lnTo>
                  <a:pt x="398" y="364"/>
                </a:lnTo>
                <a:lnTo>
                  <a:pt x="398" y="389"/>
                </a:lnTo>
                <a:lnTo>
                  <a:pt x="415" y="405"/>
                </a:lnTo>
                <a:lnTo>
                  <a:pt x="448" y="405"/>
                </a:lnTo>
                <a:lnTo>
                  <a:pt x="472" y="405"/>
                </a:lnTo>
                <a:lnTo>
                  <a:pt x="489" y="405"/>
                </a:lnTo>
                <a:lnTo>
                  <a:pt x="480" y="384"/>
                </a:lnTo>
              </a:path>
            </a:pathLst>
          </a:custGeom>
          <a:noFill/>
          <a:ln w="50800" cap="flat" cmpd="sng">
            <a:solidFill>
              <a:srgbClr val="FF0033"/>
            </a:solidFill>
            <a:prstDash val="sysDot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758" name="Line 56"/>
          <p:cNvSpPr>
            <a:spLocks noChangeShapeType="1"/>
          </p:cNvSpPr>
          <p:nvPr/>
        </p:nvSpPr>
        <p:spPr bwMode="auto">
          <a:xfrm>
            <a:off x="5029200" y="2133600"/>
            <a:ext cx="457200" cy="10668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9" name="Line 58"/>
          <p:cNvSpPr>
            <a:spLocks noChangeShapeType="1"/>
          </p:cNvSpPr>
          <p:nvPr/>
        </p:nvSpPr>
        <p:spPr bwMode="auto">
          <a:xfrm>
            <a:off x="3200400" y="2209800"/>
            <a:ext cx="0" cy="11430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4760" name="Picture 5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7038" y="2020888"/>
            <a:ext cx="547687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61" name="Picture 6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0838" y="3163888"/>
            <a:ext cx="547687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62" name="Picture 61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76838" y="3087688"/>
            <a:ext cx="547687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63" name="Picture 6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5838" y="1944688"/>
            <a:ext cx="547687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64" name="Picture 6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5238" y="4078288"/>
            <a:ext cx="547687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65" name="Rectangle 66"/>
          <p:cNvSpPr>
            <a:spLocks noChangeArrowheads="1"/>
          </p:cNvSpPr>
          <p:nvPr/>
        </p:nvSpPr>
        <p:spPr bwMode="auto">
          <a:xfrm>
            <a:off x="3124200" y="1447800"/>
            <a:ext cx="2000250" cy="3667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chemeClr val="bg1"/>
                </a:solidFill>
                <a:ea typeface="宋体" charset="-122"/>
              </a:rPr>
              <a:t>192.44.78.0/24</a:t>
            </a:r>
          </a:p>
        </p:txBody>
      </p:sp>
      <p:sp>
        <p:nvSpPr>
          <p:cNvPr id="74766" name="Rectangle 67"/>
          <p:cNvSpPr>
            <a:spLocks noChangeArrowheads="1"/>
          </p:cNvSpPr>
          <p:nvPr/>
        </p:nvSpPr>
        <p:spPr bwMode="auto">
          <a:xfrm>
            <a:off x="2879725" y="3717925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Arial" charset="0"/>
                <a:ea typeface="宋体" charset="-122"/>
              </a:rPr>
              <a:t>15</a:t>
            </a:r>
          </a:p>
        </p:txBody>
      </p:sp>
      <p:sp>
        <p:nvSpPr>
          <p:cNvPr id="74767" name="Rectangle 68"/>
          <p:cNvSpPr>
            <a:spLocks noChangeArrowheads="1"/>
          </p:cNvSpPr>
          <p:nvPr/>
        </p:nvSpPr>
        <p:spPr bwMode="auto">
          <a:xfrm>
            <a:off x="4937125" y="3565525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Arial" charset="0"/>
                <a:ea typeface="宋体" charset="-122"/>
              </a:rPr>
              <a:t>56</a:t>
            </a:r>
          </a:p>
        </p:txBody>
      </p:sp>
      <p:sp>
        <p:nvSpPr>
          <p:cNvPr id="74768" name="Freeform 69"/>
          <p:cNvSpPr>
            <a:spLocks/>
          </p:cNvSpPr>
          <p:nvPr/>
        </p:nvSpPr>
        <p:spPr bwMode="auto">
          <a:xfrm>
            <a:off x="4191000" y="3273425"/>
            <a:ext cx="1068388" cy="842963"/>
          </a:xfrm>
          <a:custGeom>
            <a:avLst/>
            <a:gdLst>
              <a:gd name="T0" fmla="*/ 2147483647 w 673"/>
              <a:gd name="T1" fmla="*/ 2147483647 h 531"/>
              <a:gd name="T2" fmla="*/ 2147483647 w 673"/>
              <a:gd name="T3" fmla="*/ 2147483647 h 531"/>
              <a:gd name="T4" fmla="*/ 2147483647 w 673"/>
              <a:gd name="T5" fmla="*/ 2147483647 h 531"/>
              <a:gd name="T6" fmla="*/ 2147483647 w 673"/>
              <a:gd name="T7" fmla="*/ 2147483647 h 531"/>
              <a:gd name="T8" fmla="*/ 2147483647 w 673"/>
              <a:gd name="T9" fmla="*/ 0 h 531"/>
              <a:gd name="T10" fmla="*/ 2147483647 w 673"/>
              <a:gd name="T11" fmla="*/ 2147483647 h 531"/>
              <a:gd name="T12" fmla="*/ 2147483647 w 673"/>
              <a:gd name="T13" fmla="*/ 2147483647 h 531"/>
              <a:gd name="T14" fmla="*/ 2147483647 w 673"/>
              <a:gd name="T15" fmla="*/ 2147483647 h 531"/>
              <a:gd name="T16" fmla="*/ 2147483647 w 673"/>
              <a:gd name="T17" fmla="*/ 2147483647 h 531"/>
              <a:gd name="T18" fmla="*/ 2147483647 w 673"/>
              <a:gd name="T19" fmla="*/ 2147483647 h 531"/>
              <a:gd name="T20" fmla="*/ 2147483647 w 673"/>
              <a:gd name="T21" fmla="*/ 2147483647 h 531"/>
              <a:gd name="T22" fmla="*/ 2147483647 w 673"/>
              <a:gd name="T23" fmla="*/ 2147483647 h 531"/>
              <a:gd name="T24" fmla="*/ 2147483647 w 673"/>
              <a:gd name="T25" fmla="*/ 2147483647 h 531"/>
              <a:gd name="T26" fmla="*/ 2147483647 w 673"/>
              <a:gd name="T27" fmla="*/ 2147483647 h 531"/>
              <a:gd name="T28" fmla="*/ 2147483647 w 673"/>
              <a:gd name="T29" fmla="*/ 2147483647 h 531"/>
              <a:gd name="T30" fmla="*/ 2147483647 w 673"/>
              <a:gd name="T31" fmla="*/ 2147483647 h 531"/>
              <a:gd name="T32" fmla="*/ 2147483647 w 673"/>
              <a:gd name="T33" fmla="*/ 2147483647 h 531"/>
              <a:gd name="T34" fmla="*/ 2147483647 w 673"/>
              <a:gd name="T35" fmla="*/ 2147483647 h 531"/>
              <a:gd name="T36" fmla="*/ 2147483647 w 673"/>
              <a:gd name="T37" fmla="*/ 2147483647 h 531"/>
              <a:gd name="T38" fmla="*/ 2147483647 w 673"/>
              <a:gd name="T39" fmla="*/ 2147483647 h 531"/>
              <a:gd name="T40" fmla="*/ 2147483647 w 673"/>
              <a:gd name="T41" fmla="*/ 2147483647 h 531"/>
              <a:gd name="T42" fmla="*/ 2147483647 w 673"/>
              <a:gd name="T43" fmla="*/ 2147483647 h 531"/>
              <a:gd name="T44" fmla="*/ 2147483647 w 673"/>
              <a:gd name="T45" fmla="*/ 2147483647 h 531"/>
              <a:gd name="T46" fmla="*/ 2147483647 w 673"/>
              <a:gd name="T47" fmla="*/ 2147483647 h 531"/>
              <a:gd name="T48" fmla="*/ 2147483647 w 673"/>
              <a:gd name="T49" fmla="*/ 2147483647 h 531"/>
              <a:gd name="T50" fmla="*/ 2147483647 w 673"/>
              <a:gd name="T51" fmla="*/ 2147483647 h 531"/>
              <a:gd name="T52" fmla="*/ 2147483647 w 673"/>
              <a:gd name="T53" fmla="*/ 2147483647 h 531"/>
              <a:gd name="T54" fmla="*/ 2147483647 w 673"/>
              <a:gd name="T55" fmla="*/ 2147483647 h 531"/>
              <a:gd name="T56" fmla="*/ 2147483647 w 673"/>
              <a:gd name="T57" fmla="*/ 2147483647 h 531"/>
              <a:gd name="T58" fmla="*/ 2147483647 w 673"/>
              <a:gd name="T59" fmla="*/ 2147483647 h 531"/>
              <a:gd name="T60" fmla="*/ 2147483647 w 673"/>
              <a:gd name="T61" fmla="*/ 2147483647 h 531"/>
              <a:gd name="T62" fmla="*/ 2147483647 w 673"/>
              <a:gd name="T63" fmla="*/ 2147483647 h 531"/>
              <a:gd name="T64" fmla="*/ 2147483647 w 673"/>
              <a:gd name="T65" fmla="*/ 2147483647 h 531"/>
              <a:gd name="T66" fmla="*/ 2147483647 w 673"/>
              <a:gd name="T67" fmla="*/ 2147483647 h 531"/>
              <a:gd name="T68" fmla="*/ 2147483647 w 673"/>
              <a:gd name="T69" fmla="*/ 2147483647 h 531"/>
              <a:gd name="T70" fmla="*/ 2147483647 w 673"/>
              <a:gd name="T71" fmla="*/ 2147483647 h 531"/>
              <a:gd name="T72" fmla="*/ 2147483647 w 673"/>
              <a:gd name="T73" fmla="*/ 2147483647 h 531"/>
              <a:gd name="T74" fmla="*/ 2147483647 w 673"/>
              <a:gd name="T75" fmla="*/ 2147483647 h 531"/>
              <a:gd name="T76" fmla="*/ 2147483647 w 673"/>
              <a:gd name="T77" fmla="*/ 2147483647 h 531"/>
              <a:gd name="T78" fmla="*/ 2147483647 w 673"/>
              <a:gd name="T79" fmla="*/ 2147483647 h 531"/>
              <a:gd name="T80" fmla="*/ 2147483647 w 673"/>
              <a:gd name="T81" fmla="*/ 2147483647 h 531"/>
              <a:gd name="T82" fmla="*/ 2147483647 w 673"/>
              <a:gd name="T83" fmla="*/ 2147483647 h 531"/>
              <a:gd name="T84" fmla="*/ 2147483647 w 673"/>
              <a:gd name="T85" fmla="*/ 2147483647 h 531"/>
              <a:gd name="T86" fmla="*/ 2147483647 w 673"/>
              <a:gd name="T87" fmla="*/ 2147483647 h 531"/>
              <a:gd name="T88" fmla="*/ 2147483647 w 673"/>
              <a:gd name="T89" fmla="*/ 2147483647 h 531"/>
              <a:gd name="T90" fmla="*/ 2147483647 w 673"/>
              <a:gd name="T91" fmla="*/ 2147483647 h 531"/>
              <a:gd name="T92" fmla="*/ 2147483647 w 673"/>
              <a:gd name="T93" fmla="*/ 2147483647 h 531"/>
              <a:gd name="T94" fmla="*/ 2147483647 w 673"/>
              <a:gd name="T95" fmla="*/ 2147483647 h 531"/>
              <a:gd name="T96" fmla="*/ 2147483647 w 673"/>
              <a:gd name="T97" fmla="*/ 2147483647 h 531"/>
              <a:gd name="T98" fmla="*/ 2147483647 w 673"/>
              <a:gd name="T99" fmla="*/ 2147483647 h 531"/>
              <a:gd name="T100" fmla="*/ 2147483647 w 673"/>
              <a:gd name="T101" fmla="*/ 2147483647 h 531"/>
              <a:gd name="T102" fmla="*/ 2147483647 w 673"/>
              <a:gd name="T103" fmla="*/ 2147483647 h 531"/>
              <a:gd name="T104" fmla="*/ 2147483647 w 673"/>
              <a:gd name="T105" fmla="*/ 2147483647 h 531"/>
              <a:gd name="T106" fmla="*/ 2147483647 w 673"/>
              <a:gd name="T107" fmla="*/ 2147483647 h 531"/>
              <a:gd name="T108" fmla="*/ 2147483647 w 673"/>
              <a:gd name="T109" fmla="*/ 2147483647 h 531"/>
              <a:gd name="T110" fmla="*/ 2147483647 w 673"/>
              <a:gd name="T111" fmla="*/ 2147483647 h 531"/>
              <a:gd name="T112" fmla="*/ 2147483647 w 673"/>
              <a:gd name="T113" fmla="*/ 2147483647 h 531"/>
              <a:gd name="T114" fmla="*/ 2147483647 w 673"/>
              <a:gd name="T115" fmla="*/ 2147483647 h 531"/>
              <a:gd name="T116" fmla="*/ 0 w 673"/>
              <a:gd name="T117" fmla="*/ 2147483647 h 53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673"/>
              <a:gd name="T178" fmla="*/ 0 h 531"/>
              <a:gd name="T179" fmla="*/ 673 w 673"/>
              <a:gd name="T180" fmla="*/ 531 h 531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673" h="531">
                <a:moveTo>
                  <a:pt x="672" y="50"/>
                </a:moveTo>
                <a:lnTo>
                  <a:pt x="622" y="33"/>
                </a:lnTo>
                <a:lnTo>
                  <a:pt x="573" y="17"/>
                </a:lnTo>
                <a:lnTo>
                  <a:pt x="442" y="9"/>
                </a:lnTo>
                <a:lnTo>
                  <a:pt x="400" y="0"/>
                </a:lnTo>
                <a:lnTo>
                  <a:pt x="384" y="25"/>
                </a:lnTo>
                <a:lnTo>
                  <a:pt x="368" y="50"/>
                </a:lnTo>
                <a:lnTo>
                  <a:pt x="351" y="66"/>
                </a:lnTo>
                <a:lnTo>
                  <a:pt x="351" y="83"/>
                </a:lnTo>
                <a:lnTo>
                  <a:pt x="343" y="107"/>
                </a:lnTo>
                <a:lnTo>
                  <a:pt x="343" y="124"/>
                </a:lnTo>
                <a:lnTo>
                  <a:pt x="351" y="156"/>
                </a:lnTo>
                <a:lnTo>
                  <a:pt x="368" y="173"/>
                </a:lnTo>
                <a:lnTo>
                  <a:pt x="392" y="189"/>
                </a:lnTo>
                <a:lnTo>
                  <a:pt x="409" y="206"/>
                </a:lnTo>
                <a:lnTo>
                  <a:pt x="392" y="214"/>
                </a:lnTo>
                <a:lnTo>
                  <a:pt x="359" y="214"/>
                </a:lnTo>
                <a:lnTo>
                  <a:pt x="326" y="214"/>
                </a:lnTo>
                <a:lnTo>
                  <a:pt x="302" y="206"/>
                </a:lnTo>
                <a:lnTo>
                  <a:pt x="285" y="189"/>
                </a:lnTo>
                <a:lnTo>
                  <a:pt x="244" y="156"/>
                </a:lnTo>
                <a:lnTo>
                  <a:pt x="220" y="140"/>
                </a:lnTo>
                <a:lnTo>
                  <a:pt x="203" y="132"/>
                </a:lnTo>
                <a:lnTo>
                  <a:pt x="178" y="115"/>
                </a:lnTo>
                <a:lnTo>
                  <a:pt x="146" y="99"/>
                </a:lnTo>
                <a:lnTo>
                  <a:pt x="129" y="91"/>
                </a:lnTo>
                <a:lnTo>
                  <a:pt x="104" y="83"/>
                </a:lnTo>
                <a:lnTo>
                  <a:pt x="80" y="83"/>
                </a:lnTo>
                <a:lnTo>
                  <a:pt x="63" y="83"/>
                </a:lnTo>
                <a:lnTo>
                  <a:pt x="39" y="83"/>
                </a:lnTo>
                <a:lnTo>
                  <a:pt x="22" y="107"/>
                </a:lnTo>
                <a:lnTo>
                  <a:pt x="14" y="124"/>
                </a:lnTo>
                <a:lnTo>
                  <a:pt x="14" y="156"/>
                </a:lnTo>
                <a:lnTo>
                  <a:pt x="14" y="181"/>
                </a:lnTo>
                <a:lnTo>
                  <a:pt x="14" y="198"/>
                </a:lnTo>
                <a:lnTo>
                  <a:pt x="31" y="222"/>
                </a:lnTo>
                <a:lnTo>
                  <a:pt x="39" y="239"/>
                </a:lnTo>
                <a:lnTo>
                  <a:pt x="63" y="263"/>
                </a:lnTo>
                <a:lnTo>
                  <a:pt x="80" y="272"/>
                </a:lnTo>
                <a:lnTo>
                  <a:pt x="113" y="296"/>
                </a:lnTo>
                <a:lnTo>
                  <a:pt x="129" y="313"/>
                </a:lnTo>
                <a:lnTo>
                  <a:pt x="146" y="321"/>
                </a:lnTo>
                <a:lnTo>
                  <a:pt x="170" y="329"/>
                </a:lnTo>
                <a:lnTo>
                  <a:pt x="187" y="345"/>
                </a:lnTo>
                <a:lnTo>
                  <a:pt x="211" y="362"/>
                </a:lnTo>
                <a:lnTo>
                  <a:pt x="211" y="387"/>
                </a:lnTo>
                <a:lnTo>
                  <a:pt x="220" y="411"/>
                </a:lnTo>
                <a:lnTo>
                  <a:pt x="220" y="428"/>
                </a:lnTo>
                <a:lnTo>
                  <a:pt x="220" y="452"/>
                </a:lnTo>
                <a:lnTo>
                  <a:pt x="203" y="461"/>
                </a:lnTo>
                <a:lnTo>
                  <a:pt x="178" y="461"/>
                </a:lnTo>
                <a:lnTo>
                  <a:pt x="154" y="461"/>
                </a:lnTo>
                <a:lnTo>
                  <a:pt x="137" y="461"/>
                </a:lnTo>
                <a:lnTo>
                  <a:pt x="113" y="461"/>
                </a:lnTo>
                <a:lnTo>
                  <a:pt x="96" y="461"/>
                </a:lnTo>
                <a:lnTo>
                  <a:pt x="63" y="461"/>
                </a:lnTo>
                <a:lnTo>
                  <a:pt x="47" y="485"/>
                </a:lnTo>
                <a:lnTo>
                  <a:pt x="31" y="502"/>
                </a:lnTo>
                <a:lnTo>
                  <a:pt x="0" y="530"/>
                </a:lnTo>
              </a:path>
            </a:pathLst>
          </a:custGeom>
          <a:noFill/>
          <a:ln w="50800" cap="flat" cmpd="sng">
            <a:solidFill>
              <a:srgbClr val="FF0033"/>
            </a:solidFill>
            <a:prstDash val="sysDot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769" name="AutoShape 77"/>
          <p:cNvSpPr>
            <a:spLocks noChangeArrowheads="1"/>
          </p:cNvSpPr>
          <p:nvPr/>
        </p:nvSpPr>
        <p:spPr bwMode="auto">
          <a:xfrm>
            <a:off x="5715000" y="3352800"/>
            <a:ext cx="2743200" cy="990600"/>
          </a:xfrm>
          <a:prstGeom prst="leftArrow">
            <a:avLst>
              <a:gd name="adj1" fmla="val 50000"/>
              <a:gd name="adj2" fmla="val 69231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ea typeface="宋体" charset="-122"/>
              </a:rPr>
              <a:t>IGP distances</a:t>
            </a:r>
          </a:p>
        </p:txBody>
      </p:sp>
      <p:sp>
        <p:nvSpPr>
          <p:cNvPr id="74770" name="Rectangle 80"/>
          <p:cNvSpPr>
            <a:spLocks noChangeArrowheads="1"/>
          </p:cNvSpPr>
          <p:nvPr/>
        </p:nvSpPr>
        <p:spPr bwMode="auto">
          <a:xfrm>
            <a:off x="609600" y="4800600"/>
            <a:ext cx="7315200" cy="1752600"/>
          </a:xfrm>
          <a:prstGeom prst="rect">
            <a:avLst/>
          </a:prstGeom>
          <a:solidFill>
            <a:srgbClr val="FF6699"/>
          </a:solidFill>
          <a:ln w="9525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71" name="AutoShape 81"/>
          <p:cNvSpPr>
            <a:spLocks noChangeArrowheads="1"/>
          </p:cNvSpPr>
          <p:nvPr/>
        </p:nvSpPr>
        <p:spPr bwMode="auto">
          <a:xfrm>
            <a:off x="3048000" y="4419600"/>
            <a:ext cx="2133600" cy="457200"/>
          </a:xfrm>
          <a:prstGeom prst="triangle">
            <a:avLst>
              <a:gd name="adj" fmla="val 50000"/>
            </a:avLst>
          </a:prstGeom>
          <a:solidFill>
            <a:srgbClr val="FF6699"/>
          </a:solidFill>
          <a:ln w="9525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72" name="Text Box 82"/>
          <p:cNvSpPr txBox="1">
            <a:spLocks noChangeArrowheads="1"/>
          </p:cNvSpPr>
          <p:nvPr/>
        </p:nvSpPr>
        <p:spPr bwMode="auto">
          <a:xfrm>
            <a:off x="1828800" y="2895600"/>
            <a:ext cx="1250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egress 1</a:t>
            </a:r>
          </a:p>
        </p:txBody>
      </p:sp>
      <p:sp>
        <p:nvSpPr>
          <p:cNvPr id="74773" name="Text Box 83"/>
          <p:cNvSpPr txBox="1">
            <a:spLocks noChangeArrowheads="1"/>
          </p:cNvSpPr>
          <p:nvPr/>
        </p:nvSpPr>
        <p:spPr bwMode="auto">
          <a:xfrm>
            <a:off x="5486400" y="2819400"/>
            <a:ext cx="1250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egress 2</a:t>
            </a:r>
          </a:p>
        </p:txBody>
      </p:sp>
      <p:sp>
        <p:nvSpPr>
          <p:cNvPr id="74774" name="Text Box 84"/>
          <p:cNvSpPr txBox="1">
            <a:spLocks noChangeArrowheads="1"/>
          </p:cNvSpPr>
          <p:nvPr/>
        </p:nvSpPr>
        <p:spPr bwMode="auto">
          <a:xfrm>
            <a:off x="762000" y="5105400"/>
            <a:ext cx="7270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ea typeface="宋体" charset="-122"/>
              </a:rPr>
              <a:t>This Router has two BGP routes to 192.44.78.0/24. </a:t>
            </a:r>
          </a:p>
        </p:txBody>
      </p:sp>
      <p:sp>
        <p:nvSpPr>
          <p:cNvPr id="74775" name="Text Box 85"/>
          <p:cNvSpPr txBox="1">
            <a:spLocks noChangeArrowheads="1"/>
          </p:cNvSpPr>
          <p:nvPr/>
        </p:nvSpPr>
        <p:spPr bwMode="auto">
          <a:xfrm>
            <a:off x="1219200" y="5638800"/>
            <a:ext cx="58277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ea typeface="宋体" charset="-122"/>
              </a:rPr>
              <a:t>Hot potato: get traffic off of your network as </a:t>
            </a:r>
          </a:p>
          <a:p>
            <a:r>
              <a:rPr lang="en-US" altLang="zh-CN" sz="2000">
                <a:solidFill>
                  <a:schemeClr val="bg1"/>
                </a:solidFill>
                <a:ea typeface="宋体" charset="-122"/>
              </a:rPr>
              <a:t>soon as possible.  Go for egress 1! </a:t>
            </a:r>
          </a:p>
        </p:txBody>
      </p:sp>
      <p:sp>
        <p:nvSpPr>
          <p:cNvPr id="7477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7477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853C179E-C21B-499D-92AC-56166D60516D}" type="slidenum">
              <a:rPr lang="en-US" altLang="ko-KR" smtClean="0"/>
              <a:pPr/>
              <a:t>72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458200" cy="762000"/>
          </a:xfrm>
        </p:spPr>
        <p:txBody>
          <a:bodyPr lIns="92075" tIns="46038" rIns="92075" bIns="46038"/>
          <a:lstStyle/>
          <a:p>
            <a:r>
              <a:rPr lang="en-US" altLang="zh-CN" sz="2800" smtClean="0">
                <a:ea typeface="宋体" charset="-122"/>
              </a:rPr>
              <a:t>Getting Burned by the Hot Potato</a:t>
            </a:r>
          </a:p>
        </p:txBody>
      </p:sp>
      <p:grpSp>
        <p:nvGrpSpPr>
          <p:cNvPr id="75779" name="Group 1027"/>
          <p:cNvGrpSpPr>
            <a:grpSpLocks/>
          </p:cNvGrpSpPr>
          <p:nvPr/>
        </p:nvGrpSpPr>
        <p:grpSpPr bwMode="auto">
          <a:xfrm>
            <a:off x="1682750" y="1219200"/>
            <a:ext cx="5099050" cy="1447800"/>
            <a:chOff x="916" y="628"/>
            <a:chExt cx="2968" cy="1336"/>
          </a:xfrm>
        </p:grpSpPr>
        <p:grpSp>
          <p:nvGrpSpPr>
            <p:cNvPr id="75864" name="Group 1028"/>
            <p:cNvGrpSpPr>
              <a:grpSpLocks/>
            </p:cNvGrpSpPr>
            <p:nvPr/>
          </p:nvGrpSpPr>
          <p:grpSpPr bwMode="auto">
            <a:xfrm>
              <a:off x="979" y="628"/>
              <a:ext cx="2905" cy="1336"/>
              <a:chOff x="979" y="628"/>
              <a:chExt cx="2905" cy="1336"/>
            </a:xfrm>
          </p:grpSpPr>
          <p:sp>
            <p:nvSpPr>
              <p:cNvPr id="75877" name="Oval 1029"/>
              <p:cNvSpPr>
                <a:spLocks noChangeArrowheads="1"/>
              </p:cNvSpPr>
              <p:nvPr/>
            </p:nvSpPr>
            <p:spPr bwMode="auto">
              <a:xfrm>
                <a:off x="1227" y="746"/>
                <a:ext cx="2492" cy="102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78" name="Oval 1030"/>
              <p:cNvSpPr>
                <a:spLocks noChangeArrowheads="1"/>
              </p:cNvSpPr>
              <p:nvPr/>
            </p:nvSpPr>
            <p:spPr bwMode="auto">
              <a:xfrm>
                <a:off x="1311" y="746"/>
                <a:ext cx="576" cy="15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79" name="Oval 1031"/>
              <p:cNvSpPr>
                <a:spLocks noChangeArrowheads="1"/>
              </p:cNvSpPr>
              <p:nvPr/>
            </p:nvSpPr>
            <p:spPr bwMode="auto">
              <a:xfrm>
                <a:off x="2810" y="707"/>
                <a:ext cx="825" cy="26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80" name="Oval 1032"/>
              <p:cNvSpPr>
                <a:spLocks noChangeArrowheads="1"/>
              </p:cNvSpPr>
              <p:nvPr/>
            </p:nvSpPr>
            <p:spPr bwMode="auto">
              <a:xfrm>
                <a:off x="2062" y="628"/>
                <a:ext cx="991" cy="54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81" name="Oval 1033"/>
              <p:cNvSpPr>
                <a:spLocks noChangeArrowheads="1"/>
              </p:cNvSpPr>
              <p:nvPr/>
            </p:nvSpPr>
            <p:spPr bwMode="auto">
              <a:xfrm>
                <a:off x="979" y="864"/>
                <a:ext cx="1823" cy="3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82" name="Oval 1034"/>
              <p:cNvSpPr>
                <a:spLocks noChangeArrowheads="1"/>
              </p:cNvSpPr>
              <p:nvPr/>
            </p:nvSpPr>
            <p:spPr bwMode="auto">
              <a:xfrm>
                <a:off x="1895" y="1339"/>
                <a:ext cx="989" cy="6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83" name="Oval 1035"/>
              <p:cNvSpPr>
                <a:spLocks noChangeArrowheads="1"/>
              </p:cNvSpPr>
              <p:nvPr/>
            </p:nvSpPr>
            <p:spPr bwMode="auto">
              <a:xfrm>
                <a:off x="3143" y="905"/>
                <a:ext cx="741" cy="3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84" name="Oval 1036"/>
              <p:cNvSpPr>
                <a:spLocks noChangeArrowheads="1"/>
              </p:cNvSpPr>
              <p:nvPr/>
            </p:nvSpPr>
            <p:spPr bwMode="auto">
              <a:xfrm>
                <a:off x="1146" y="1064"/>
                <a:ext cx="492" cy="62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85" name="Oval 1037"/>
              <p:cNvSpPr>
                <a:spLocks noChangeArrowheads="1"/>
              </p:cNvSpPr>
              <p:nvPr/>
            </p:nvSpPr>
            <p:spPr bwMode="auto">
              <a:xfrm>
                <a:off x="3227" y="1379"/>
                <a:ext cx="492" cy="22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86" name="Oval 1038"/>
              <p:cNvSpPr>
                <a:spLocks noChangeArrowheads="1"/>
              </p:cNvSpPr>
              <p:nvPr/>
            </p:nvSpPr>
            <p:spPr bwMode="auto">
              <a:xfrm>
                <a:off x="1561" y="1536"/>
                <a:ext cx="493" cy="23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87" name="Oval 1039"/>
              <p:cNvSpPr>
                <a:spLocks noChangeArrowheads="1"/>
              </p:cNvSpPr>
              <p:nvPr/>
            </p:nvSpPr>
            <p:spPr bwMode="auto">
              <a:xfrm>
                <a:off x="2727" y="1536"/>
                <a:ext cx="741" cy="23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5865" name="Group 1040"/>
            <p:cNvGrpSpPr>
              <a:grpSpLocks/>
            </p:cNvGrpSpPr>
            <p:nvPr/>
          </p:nvGrpSpPr>
          <p:grpSpPr bwMode="auto">
            <a:xfrm>
              <a:off x="916" y="628"/>
              <a:ext cx="2905" cy="1336"/>
              <a:chOff x="916" y="628"/>
              <a:chExt cx="2905" cy="1336"/>
            </a:xfrm>
          </p:grpSpPr>
          <p:sp>
            <p:nvSpPr>
              <p:cNvPr id="75866" name="Oval 1041"/>
              <p:cNvSpPr>
                <a:spLocks noChangeArrowheads="1"/>
              </p:cNvSpPr>
              <p:nvPr/>
            </p:nvSpPr>
            <p:spPr bwMode="auto">
              <a:xfrm>
                <a:off x="1165" y="746"/>
                <a:ext cx="2489" cy="102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67" name="Oval 1042"/>
              <p:cNvSpPr>
                <a:spLocks noChangeArrowheads="1"/>
              </p:cNvSpPr>
              <p:nvPr/>
            </p:nvSpPr>
            <p:spPr bwMode="auto">
              <a:xfrm>
                <a:off x="1248" y="746"/>
                <a:ext cx="576" cy="15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68" name="Oval 1043"/>
              <p:cNvSpPr>
                <a:spLocks noChangeArrowheads="1"/>
              </p:cNvSpPr>
              <p:nvPr/>
            </p:nvSpPr>
            <p:spPr bwMode="auto">
              <a:xfrm>
                <a:off x="2746" y="707"/>
                <a:ext cx="827" cy="26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69" name="Oval 1044"/>
              <p:cNvSpPr>
                <a:spLocks noChangeArrowheads="1"/>
              </p:cNvSpPr>
              <p:nvPr/>
            </p:nvSpPr>
            <p:spPr bwMode="auto">
              <a:xfrm>
                <a:off x="1998" y="628"/>
                <a:ext cx="990" cy="54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70" name="Oval 1045"/>
              <p:cNvSpPr>
                <a:spLocks noChangeArrowheads="1"/>
              </p:cNvSpPr>
              <p:nvPr/>
            </p:nvSpPr>
            <p:spPr bwMode="auto">
              <a:xfrm>
                <a:off x="916" y="864"/>
                <a:ext cx="1822" cy="3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71" name="Oval 1046"/>
              <p:cNvSpPr>
                <a:spLocks noChangeArrowheads="1"/>
              </p:cNvSpPr>
              <p:nvPr/>
            </p:nvSpPr>
            <p:spPr bwMode="auto">
              <a:xfrm>
                <a:off x="1832" y="1339"/>
                <a:ext cx="990" cy="62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72" name="Oval 1047"/>
              <p:cNvSpPr>
                <a:spLocks noChangeArrowheads="1"/>
              </p:cNvSpPr>
              <p:nvPr/>
            </p:nvSpPr>
            <p:spPr bwMode="auto">
              <a:xfrm>
                <a:off x="3078" y="905"/>
                <a:ext cx="743" cy="34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73" name="Oval 1048"/>
              <p:cNvSpPr>
                <a:spLocks noChangeArrowheads="1"/>
              </p:cNvSpPr>
              <p:nvPr/>
            </p:nvSpPr>
            <p:spPr bwMode="auto">
              <a:xfrm>
                <a:off x="1081" y="1064"/>
                <a:ext cx="492" cy="62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74" name="Oval 1049"/>
              <p:cNvSpPr>
                <a:spLocks noChangeArrowheads="1"/>
              </p:cNvSpPr>
              <p:nvPr/>
            </p:nvSpPr>
            <p:spPr bwMode="auto">
              <a:xfrm>
                <a:off x="3162" y="1379"/>
                <a:ext cx="492" cy="22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75" name="Oval 1050"/>
              <p:cNvSpPr>
                <a:spLocks noChangeArrowheads="1"/>
              </p:cNvSpPr>
              <p:nvPr/>
            </p:nvSpPr>
            <p:spPr bwMode="auto">
              <a:xfrm>
                <a:off x="1499" y="1536"/>
                <a:ext cx="491" cy="23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76" name="Oval 1051"/>
              <p:cNvSpPr>
                <a:spLocks noChangeArrowheads="1"/>
              </p:cNvSpPr>
              <p:nvPr/>
            </p:nvSpPr>
            <p:spPr bwMode="auto">
              <a:xfrm>
                <a:off x="2665" y="1536"/>
                <a:ext cx="740" cy="23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5780" name="Group 1052"/>
          <p:cNvGrpSpPr>
            <a:grpSpLocks/>
          </p:cNvGrpSpPr>
          <p:nvPr/>
        </p:nvGrpSpPr>
        <p:grpSpPr bwMode="auto">
          <a:xfrm>
            <a:off x="1600200" y="3124200"/>
            <a:ext cx="5556250" cy="1143000"/>
            <a:chOff x="532" y="2260"/>
            <a:chExt cx="4120" cy="1144"/>
          </a:xfrm>
        </p:grpSpPr>
        <p:grpSp>
          <p:nvGrpSpPr>
            <p:cNvPr id="75840" name="Group 1053"/>
            <p:cNvGrpSpPr>
              <a:grpSpLocks/>
            </p:cNvGrpSpPr>
            <p:nvPr/>
          </p:nvGrpSpPr>
          <p:grpSpPr bwMode="auto">
            <a:xfrm>
              <a:off x="619" y="2260"/>
              <a:ext cx="4033" cy="1144"/>
              <a:chOff x="619" y="2260"/>
              <a:chExt cx="4033" cy="1144"/>
            </a:xfrm>
          </p:grpSpPr>
          <p:sp>
            <p:nvSpPr>
              <p:cNvPr id="75853" name="Oval 1054"/>
              <p:cNvSpPr>
                <a:spLocks noChangeArrowheads="1"/>
              </p:cNvSpPr>
              <p:nvPr/>
            </p:nvSpPr>
            <p:spPr bwMode="auto">
              <a:xfrm>
                <a:off x="963" y="2362"/>
                <a:ext cx="3460" cy="8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54" name="Oval 1055"/>
              <p:cNvSpPr>
                <a:spLocks noChangeArrowheads="1"/>
              </p:cNvSpPr>
              <p:nvPr/>
            </p:nvSpPr>
            <p:spPr bwMode="auto">
              <a:xfrm>
                <a:off x="1079" y="2362"/>
                <a:ext cx="803" cy="12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55" name="Oval 1056"/>
              <p:cNvSpPr>
                <a:spLocks noChangeArrowheads="1"/>
              </p:cNvSpPr>
              <p:nvPr/>
            </p:nvSpPr>
            <p:spPr bwMode="auto">
              <a:xfrm>
                <a:off x="3160" y="2328"/>
                <a:ext cx="1147" cy="22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56" name="Oval 1057"/>
              <p:cNvSpPr>
                <a:spLocks noChangeArrowheads="1"/>
              </p:cNvSpPr>
              <p:nvPr/>
            </p:nvSpPr>
            <p:spPr bwMode="auto">
              <a:xfrm>
                <a:off x="2121" y="2260"/>
                <a:ext cx="1377" cy="46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57" name="Oval 1058"/>
              <p:cNvSpPr>
                <a:spLocks noChangeArrowheads="1"/>
              </p:cNvSpPr>
              <p:nvPr/>
            </p:nvSpPr>
            <p:spPr bwMode="auto">
              <a:xfrm>
                <a:off x="619" y="2463"/>
                <a:ext cx="2533" cy="26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58" name="Oval 1059"/>
              <p:cNvSpPr>
                <a:spLocks noChangeArrowheads="1"/>
              </p:cNvSpPr>
              <p:nvPr/>
            </p:nvSpPr>
            <p:spPr bwMode="auto">
              <a:xfrm>
                <a:off x="1890" y="2870"/>
                <a:ext cx="1376" cy="53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59" name="Oval 1060"/>
              <p:cNvSpPr>
                <a:spLocks noChangeArrowheads="1"/>
              </p:cNvSpPr>
              <p:nvPr/>
            </p:nvSpPr>
            <p:spPr bwMode="auto">
              <a:xfrm>
                <a:off x="3620" y="2497"/>
                <a:ext cx="1032" cy="29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60" name="Oval 1061"/>
              <p:cNvSpPr>
                <a:spLocks noChangeArrowheads="1"/>
              </p:cNvSpPr>
              <p:nvPr/>
            </p:nvSpPr>
            <p:spPr bwMode="auto">
              <a:xfrm>
                <a:off x="850" y="2633"/>
                <a:ext cx="686" cy="53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61" name="Oval 1062"/>
              <p:cNvSpPr>
                <a:spLocks noChangeArrowheads="1"/>
              </p:cNvSpPr>
              <p:nvPr/>
            </p:nvSpPr>
            <p:spPr bwMode="auto">
              <a:xfrm>
                <a:off x="3736" y="2904"/>
                <a:ext cx="687" cy="1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62" name="Oval 1063"/>
              <p:cNvSpPr>
                <a:spLocks noChangeArrowheads="1"/>
              </p:cNvSpPr>
              <p:nvPr/>
            </p:nvSpPr>
            <p:spPr bwMode="auto">
              <a:xfrm>
                <a:off x="1428" y="3039"/>
                <a:ext cx="685" cy="1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63" name="Oval 1064"/>
              <p:cNvSpPr>
                <a:spLocks noChangeArrowheads="1"/>
              </p:cNvSpPr>
              <p:nvPr/>
            </p:nvSpPr>
            <p:spPr bwMode="auto">
              <a:xfrm>
                <a:off x="3044" y="3039"/>
                <a:ext cx="1032" cy="1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5841" name="Group 1065"/>
            <p:cNvGrpSpPr>
              <a:grpSpLocks/>
            </p:cNvGrpSpPr>
            <p:nvPr/>
          </p:nvGrpSpPr>
          <p:grpSpPr bwMode="auto">
            <a:xfrm>
              <a:off x="532" y="2260"/>
              <a:ext cx="4033" cy="1144"/>
              <a:chOff x="532" y="2260"/>
              <a:chExt cx="4033" cy="1144"/>
            </a:xfrm>
          </p:grpSpPr>
          <p:sp>
            <p:nvSpPr>
              <p:cNvPr id="75842" name="Oval 1066"/>
              <p:cNvSpPr>
                <a:spLocks noChangeArrowheads="1"/>
              </p:cNvSpPr>
              <p:nvPr/>
            </p:nvSpPr>
            <p:spPr bwMode="auto">
              <a:xfrm>
                <a:off x="877" y="2362"/>
                <a:ext cx="3457" cy="87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3" name="Oval 1067"/>
              <p:cNvSpPr>
                <a:spLocks noChangeArrowheads="1"/>
              </p:cNvSpPr>
              <p:nvPr/>
            </p:nvSpPr>
            <p:spPr bwMode="auto">
              <a:xfrm>
                <a:off x="992" y="2362"/>
                <a:ext cx="802" cy="12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4" name="Oval 1068"/>
              <p:cNvSpPr>
                <a:spLocks noChangeArrowheads="1"/>
              </p:cNvSpPr>
              <p:nvPr/>
            </p:nvSpPr>
            <p:spPr bwMode="auto">
              <a:xfrm>
                <a:off x="3071" y="2328"/>
                <a:ext cx="1150" cy="22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5" name="Oval 1069"/>
              <p:cNvSpPr>
                <a:spLocks noChangeArrowheads="1"/>
              </p:cNvSpPr>
              <p:nvPr/>
            </p:nvSpPr>
            <p:spPr bwMode="auto">
              <a:xfrm>
                <a:off x="2032" y="2260"/>
                <a:ext cx="1378" cy="46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6" name="Oval 1070"/>
              <p:cNvSpPr>
                <a:spLocks noChangeArrowheads="1"/>
              </p:cNvSpPr>
              <p:nvPr/>
            </p:nvSpPr>
            <p:spPr bwMode="auto">
              <a:xfrm>
                <a:off x="532" y="2463"/>
                <a:ext cx="2531" cy="26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7" name="Oval 1071"/>
              <p:cNvSpPr>
                <a:spLocks noChangeArrowheads="1"/>
              </p:cNvSpPr>
              <p:nvPr/>
            </p:nvSpPr>
            <p:spPr bwMode="auto">
              <a:xfrm>
                <a:off x="1802" y="2870"/>
                <a:ext cx="1378" cy="53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8" name="Oval 1072"/>
              <p:cNvSpPr>
                <a:spLocks noChangeArrowheads="1"/>
              </p:cNvSpPr>
              <p:nvPr/>
            </p:nvSpPr>
            <p:spPr bwMode="auto">
              <a:xfrm>
                <a:off x="3532" y="2497"/>
                <a:ext cx="1033" cy="2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9" name="Oval 1073"/>
              <p:cNvSpPr>
                <a:spLocks noChangeArrowheads="1"/>
              </p:cNvSpPr>
              <p:nvPr/>
            </p:nvSpPr>
            <p:spPr bwMode="auto">
              <a:xfrm>
                <a:off x="761" y="2633"/>
                <a:ext cx="687" cy="53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50" name="Oval 1074"/>
              <p:cNvSpPr>
                <a:spLocks noChangeArrowheads="1"/>
              </p:cNvSpPr>
              <p:nvPr/>
            </p:nvSpPr>
            <p:spPr bwMode="auto">
              <a:xfrm>
                <a:off x="3648" y="2904"/>
                <a:ext cx="686" cy="1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51" name="Oval 1075"/>
              <p:cNvSpPr>
                <a:spLocks noChangeArrowheads="1"/>
              </p:cNvSpPr>
              <p:nvPr/>
            </p:nvSpPr>
            <p:spPr bwMode="auto">
              <a:xfrm>
                <a:off x="1342" y="3039"/>
                <a:ext cx="682" cy="1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52" name="Oval 1076"/>
              <p:cNvSpPr>
                <a:spLocks noChangeArrowheads="1"/>
              </p:cNvSpPr>
              <p:nvPr/>
            </p:nvSpPr>
            <p:spPr bwMode="auto">
              <a:xfrm>
                <a:off x="2958" y="3039"/>
                <a:ext cx="1028" cy="1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5781" name="Freeform 1077"/>
          <p:cNvSpPr>
            <a:spLocks/>
          </p:cNvSpPr>
          <p:nvPr/>
        </p:nvSpPr>
        <p:spPr bwMode="auto">
          <a:xfrm>
            <a:off x="3124200" y="3505200"/>
            <a:ext cx="777875" cy="644525"/>
          </a:xfrm>
          <a:custGeom>
            <a:avLst/>
            <a:gdLst>
              <a:gd name="T0" fmla="*/ 0 w 490"/>
              <a:gd name="T1" fmla="*/ 0 h 406"/>
              <a:gd name="T2" fmla="*/ 2147483647 w 490"/>
              <a:gd name="T3" fmla="*/ 2147483647 h 406"/>
              <a:gd name="T4" fmla="*/ 2147483647 w 490"/>
              <a:gd name="T5" fmla="*/ 2147483647 h 406"/>
              <a:gd name="T6" fmla="*/ 2147483647 w 490"/>
              <a:gd name="T7" fmla="*/ 2147483647 h 406"/>
              <a:gd name="T8" fmla="*/ 2147483647 w 490"/>
              <a:gd name="T9" fmla="*/ 2147483647 h 406"/>
              <a:gd name="T10" fmla="*/ 2147483647 w 490"/>
              <a:gd name="T11" fmla="*/ 2147483647 h 406"/>
              <a:gd name="T12" fmla="*/ 2147483647 w 490"/>
              <a:gd name="T13" fmla="*/ 2147483647 h 406"/>
              <a:gd name="T14" fmla="*/ 2147483647 w 490"/>
              <a:gd name="T15" fmla="*/ 2147483647 h 406"/>
              <a:gd name="T16" fmla="*/ 2147483647 w 490"/>
              <a:gd name="T17" fmla="*/ 2147483647 h 406"/>
              <a:gd name="T18" fmla="*/ 2147483647 w 490"/>
              <a:gd name="T19" fmla="*/ 2147483647 h 406"/>
              <a:gd name="T20" fmla="*/ 2147483647 w 490"/>
              <a:gd name="T21" fmla="*/ 2147483647 h 406"/>
              <a:gd name="T22" fmla="*/ 2147483647 w 490"/>
              <a:gd name="T23" fmla="*/ 2147483647 h 406"/>
              <a:gd name="T24" fmla="*/ 2147483647 w 490"/>
              <a:gd name="T25" fmla="*/ 2147483647 h 406"/>
              <a:gd name="T26" fmla="*/ 2147483647 w 490"/>
              <a:gd name="T27" fmla="*/ 2147483647 h 406"/>
              <a:gd name="T28" fmla="*/ 2147483647 w 490"/>
              <a:gd name="T29" fmla="*/ 2147483647 h 406"/>
              <a:gd name="T30" fmla="*/ 2147483647 w 490"/>
              <a:gd name="T31" fmla="*/ 2147483647 h 406"/>
              <a:gd name="T32" fmla="*/ 2147483647 w 490"/>
              <a:gd name="T33" fmla="*/ 2147483647 h 406"/>
              <a:gd name="T34" fmla="*/ 2147483647 w 490"/>
              <a:gd name="T35" fmla="*/ 2147483647 h 406"/>
              <a:gd name="T36" fmla="*/ 2147483647 w 490"/>
              <a:gd name="T37" fmla="*/ 2147483647 h 406"/>
              <a:gd name="T38" fmla="*/ 2147483647 w 490"/>
              <a:gd name="T39" fmla="*/ 2147483647 h 406"/>
              <a:gd name="T40" fmla="*/ 2147483647 w 490"/>
              <a:gd name="T41" fmla="*/ 2147483647 h 406"/>
              <a:gd name="T42" fmla="*/ 2147483647 w 490"/>
              <a:gd name="T43" fmla="*/ 2147483647 h 406"/>
              <a:gd name="T44" fmla="*/ 2147483647 w 490"/>
              <a:gd name="T45" fmla="*/ 2147483647 h 406"/>
              <a:gd name="T46" fmla="*/ 2147483647 w 490"/>
              <a:gd name="T47" fmla="*/ 2147483647 h 406"/>
              <a:gd name="T48" fmla="*/ 2147483647 w 490"/>
              <a:gd name="T49" fmla="*/ 2147483647 h 406"/>
              <a:gd name="T50" fmla="*/ 2147483647 w 490"/>
              <a:gd name="T51" fmla="*/ 2147483647 h 406"/>
              <a:gd name="T52" fmla="*/ 2147483647 w 490"/>
              <a:gd name="T53" fmla="*/ 2147483647 h 406"/>
              <a:gd name="T54" fmla="*/ 2147483647 w 490"/>
              <a:gd name="T55" fmla="*/ 2147483647 h 406"/>
              <a:gd name="T56" fmla="*/ 2147483647 w 490"/>
              <a:gd name="T57" fmla="*/ 2147483647 h 406"/>
              <a:gd name="T58" fmla="*/ 2147483647 w 490"/>
              <a:gd name="T59" fmla="*/ 2147483647 h 406"/>
              <a:gd name="T60" fmla="*/ 2147483647 w 490"/>
              <a:gd name="T61" fmla="*/ 2147483647 h 406"/>
              <a:gd name="T62" fmla="*/ 2147483647 w 490"/>
              <a:gd name="T63" fmla="*/ 2147483647 h 406"/>
              <a:gd name="T64" fmla="*/ 2147483647 w 490"/>
              <a:gd name="T65" fmla="*/ 2147483647 h 406"/>
              <a:gd name="T66" fmla="*/ 2147483647 w 490"/>
              <a:gd name="T67" fmla="*/ 2147483647 h 406"/>
              <a:gd name="T68" fmla="*/ 2147483647 w 490"/>
              <a:gd name="T69" fmla="*/ 2147483647 h 406"/>
              <a:gd name="T70" fmla="*/ 2147483647 w 490"/>
              <a:gd name="T71" fmla="*/ 2147483647 h 406"/>
              <a:gd name="T72" fmla="*/ 2147483647 w 490"/>
              <a:gd name="T73" fmla="*/ 2147483647 h 406"/>
              <a:gd name="T74" fmla="*/ 2147483647 w 490"/>
              <a:gd name="T75" fmla="*/ 2147483647 h 406"/>
              <a:gd name="T76" fmla="*/ 2147483647 w 490"/>
              <a:gd name="T77" fmla="*/ 2147483647 h 406"/>
              <a:gd name="T78" fmla="*/ 2147483647 w 490"/>
              <a:gd name="T79" fmla="*/ 2147483647 h 406"/>
              <a:gd name="T80" fmla="*/ 2147483647 w 490"/>
              <a:gd name="T81" fmla="*/ 2147483647 h 406"/>
              <a:gd name="T82" fmla="*/ 2147483647 w 490"/>
              <a:gd name="T83" fmla="*/ 2147483647 h 406"/>
              <a:gd name="T84" fmla="*/ 2147483647 w 490"/>
              <a:gd name="T85" fmla="*/ 2147483647 h 406"/>
              <a:gd name="T86" fmla="*/ 2147483647 w 490"/>
              <a:gd name="T87" fmla="*/ 2147483647 h 406"/>
              <a:gd name="T88" fmla="*/ 2147483647 w 490"/>
              <a:gd name="T89" fmla="*/ 2147483647 h 406"/>
              <a:gd name="T90" fmla="*/ 2147483647 w 490"/>
              <a:gd name="T91" fmla="*/ 2147483647 h 40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490"/>
              <a:gd name="T139" fmla="*/ 0 h 406"/>
              <a:gd name="T140" fmla="*/ 490 w 490"/>
              <a:gd name="T141" fmla="*/ 406 h 40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490" h="406">
                <a:moveTo>
                  <a:pt x="0" y="0"/>
                </a:moveTo>
                <a:lnTo>
                  <a:pt x="4" y="43"/>
                </a:lnTo>
                <a:lnTo>
                  <a:pt x="4" y="60"/>
                </a:lnTo>
                <a:lnTo>
                  <a:pt x="4" y="84"/>
                </a:lnTo>
                <a:lnTo>
                  <a:pt x="4" y="101"/>
                </a:lnTo>
                <a:lnTo>
                  <a:pt x="12" y="126"/>
                </a:lnTo>
                <a:lnTo>
                  <a:pt x="45" y="150"/>
                </a:lnTo>
                <a:lnTo>
                  <a:pt x="70" y="150"/>
                </a:lnTo>
                <a:lnTo>
                  <a:pt x="94" y="150"/>
                </a:lnTo>
                <a:lnTo>
                  <a:pt x="111" y="150"/>
                </a:lnTo>
                <a:lnTo>
                  <a:pt x="152" y="150"/>
                </a:lnTo>
                <a:lnTo>
                  <a:pt x="176" y="134"/>
                </a:lnTo>
                <a:lnTo>
                  <a:pt x="185" y="109"/>
                </a:lnTo>
                <a:lnTo>
                  <a:pt x="209" y="93"/>
                </a:lnTo>
                <a:lnTo>
                  <a:pt x="234" y="76"/>
                </a:lnTo>
                <a:lnTo>
                  <a:pt x="259" y="68"/>
                </a:lnTo>
                <a:lnTo>
                  <a:pt x="291" y="68"/>
                </a:lnTo>
                <a:lnTo>
                  <a:pt x="308" y="84"/>
                </a:lnTo>
                <a:lnTo>
                  <a:pt x="316" y="101"/>
                </a:lnTo>
                <a:lnTo>
                  <a:pt x="316" y="126"/>
                </a:lnTo>
                <a:lnTo>
                  <a:pt x="316" y="150"/>
                </a:lnTo>
                <a:lnTo>
                  <a:pt x="291" y="158"/>
                </a:lnTo>
                <a:lnTo>
                  <a:pt x="275" y="175"/>
                </a:lnTo>
                <a:lnTo>
                  <a:pt x="250" y="183"/>
                </a:lnTo>
                <a:lnTo>
                  <a:pt x="226" y="199"/>
                </a:lnTo>
                <a:lnTo>
                  <a:pt x="217" y="216"/>
                </a:lnTo>
                <a:lnTo>
                  <a:pt x="201" y="241"/>
                </a:lnTo>
                <a:lnTo>
                  <a:pt x="209" y="265"/>
                </a:lnTo>
                <a:lnTo>
                  <a:pt x="226" y="282"/>
                </a:lnTo>
                <a:lnTo>
                  <a:pt x="250" y="290"/>
                </a:lnTo>
                <a:lnTo>
                  <a:pt x="267" y="290"/>
                </a:lnTo>
                <a:lnTo>
                  <a:pt x="300" y="298"/>
                </a:lnTo>
                <a:lnTo>
                  <a:pt x="333" y="298"/>
                </a:lnTo>
                <a:lnTo>
                  <a:pt x="357" y="290"/>
                </a:lnTo>
                <a:lnTo>
                  <a:pt x="374" y="282"/>
                </a:lnTo>
                <a:lnTo>
                  <a:pt x="398" y="282"/>
                </a:lnTo>
                <a:lnTo>
                  <a:pt x="398" y="306"/>
                </a:lnTo>
                <a:lnTo>
                  <a:pt x="398" y="323"/>
                </a:lnTo>
                <a:lnTo>
                  <a:pt x="398" y="347"/>
                </a:lnTo>
                <a:lnTo>
                  <a:pt x="398" y="364"/>
                </a:lnTo>
                <a:lnTo>
                  <a:pt x="398" y="389"/>
                </a:lnTo>
                <a:lnTo>
                  <a:pt x="415" y="405"/>
                </a:lnTo>
                <a:lnTo>
                  <a:pt x="448" y="405"/>
                </a:lnTo>
                <a:lnTo>
                  <a:pt x="472" y="405"/>
                </a:lnTo>
                <a:lnTo>
                  <a:pt x="489" y="405"/>
                </a:lnTo>
                <a:lnTo>
                  <a:pt x="480" y="384"/>
                </a:lnTo>
              </a:path>
            </a:pathLst>
          </a:custGeom>
          <a:noFill/>
          <a:ln w="50800" cap="flat" cmpd="sng">
            <a:solidFill>
              <a:srgbClr val="FF0033"/>
            </a:solidFill>
            <a:prstDash val="sysDot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82" name="Line 1078"/>
          <p:cNvSpPr>
            <a:spLocks noChangeShapeType="1"/>
          </p:cNvSpPr>
          <p:nvPr/>
        </p:nvSpPr>
        <p:spPr bwMode="auto">
          <a:xfrm>
            <a:off x="5410200" y="2209800"/>
            <a:ext cx="0" cy="9906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3" name="Line 1079"/>
          <p:cNvSpPr>
            <a:spLocks noChangeShapeType="1"/>
          </p:cNvSpPr>
          <p:nvPr/>
        </p:nvSpPr>
        <p:spPr bwMode="auto">
          <a:xfrm>
            <a:off x="3200400" y="2209800"/>
            <a:ext cx="0" cy="11430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5784" name="Picture 108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2133600"/>
            <a:ext cx="54768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5" name="Picture 1081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0838" y="3163888"/>
            <a:ext cx="547687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6" name="Picture 108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76838" y="3087688"/>
            <a:ext cx="547687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7" name="Picture 108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5238" y="4078288"/>
            <a:ext cx="547687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8" name="Rectangle 1086"/>
          <p:cNvSpPr>
            <a:spLocks noChangeArrowheads="1"/>
          </p:cNvSpPr>
          <p:nvPr/>
        </p:nvSpPr>
        <p:spPr bwMode="auto">
          <a:xfrm>
            <a:off x="2879725" y="3717925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Arial" charset="0"/>
                <a:ea typeface="宋体" charset="-122"/>
              </a:rPr>
              <a:t>15</a:t>
            </a:r>
          </a:p>
        </p:txBody>
      </p:sp>
      <p:sp>
        <p:nvSpPr>
          <p:cNvPr id="75789" name="Rectangle 1087"/>
          <p:cNvSpPr>
            <a:spLocks noChangeArrowheads="1"/>
          </p:cNvSpPr>
          <p:nvPr/>
        </p:nvSpPr>
        <p:spPr bwMode="auto">
          <a:xfrm>
            <a:off x="4937125" y="3565525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Arial" charset="0"/>
                <a:ea typeface="宋体" charset="-122"/>
              </a:rPr>
              <a:t>56</a:t>
            </a:r>
          </a:p>
        </p:txBody>
      </p:sp>
      <p:sp>
        <p:nvSpPr>
          <p:cNvPr id="75790" name="Freeform 1088"/>
          <p:cNvSpPr>
            <a:spLocks/>
          </p:cNvSpPr>
          <p:nvPr/>
        </p:nvSpPr>
        <p:spPr bwMode="auto">
          <a:xfrm>
            <a:off x="4191000" y="3273425"/>
            <a:ext cx="1068388" cy="842963"/>
          </a:xfrm>
          <a:custGeom>
            <a:avLst/>
            <a:gdLst>
              <a:gd name="T0" fmla="*/ 2147483647 w 673"/>
              <a:gd name="T1" fmla="*/ 2147483647 h 531"/>
              <a:gd name="T2" fmla="*/ 2147483647 w 673"/>
              <a:gd name="T3" fmla="*/ 2147483647 h 531"/>
              <a:gd name="T4" fmla="*/ 2147483647 w 673"/>
              <a:gd name="T5" fmla="*/ 2147483647 h 531"/>
              <a:gd name="T6" fmla="*/ 2147483647 w 673"/>
              <a:gd name="T7" fmla="*/ 2147483647 h 531"/>
              <a:gd name="T8" fmla="*/ 2147483647 w 673"/>
              <a:gd name="T9" fmla="*/ 0 h 531"/>
              <a:gd name="T10" fmla="*/ 2147483647 w 673"/>
              <a:gd name="T11" fmla="*/ 2147483647 h 531"/>
              <a:gd name="T12" fmla="*/ 2147483647 w 673"/>
              <a:gd name="T13" fmla="*/ 2147483647 h 531"/>
              <a:gd name="T14" fmla="*/ 2147483647 w 673"/>
              <a:gd name="T15" fmla="*/ 2147483647 h 531"/>
              <a:gd name="T16" fmla="*/ 2147483647 w 673"/>
              <a:gd name="T17" fmla="*/ 2147483647 h 531"/>
              <a:gd name="T18" fmla="*/ 2147483647 w 673"/>
              <a:gd name="T19" fmla="*/ 2147483647 h 531"/>
              <a:gd name="T20" fmla="*/ 2147483647 w 673"/>
              <a:gd name="T21" fmla="*/ 2147483647 h 531"/>
              <a:gd name="T22" fmla="*/ 2147483647 w 673"/>
              <a:gd name="T23" fmla="*/ 2147483647 h 531"/>
              <a:gd name="T24" fmla="*/ 2147483647 w 673"/>
              <a:gd name="T25" fmla="*/ 2147483647 h 531"/>
              <a:gd name="T26" fmla="*/ 2147483647 w 673"/>
              <a:gd name="T27" fmla="*/ 2147483647 h 531"/>
              <a:gd name="T28" fmla="*/ 2147483647 w 673"/>
              <a:gd name="T29" fmla="*/ 2147483647 h 531"/>
              <a:gd name="T30" fmla="*/ 2147483647 w 673"/>
              <a:gd name="T31" fmla="*/ 2147483647 h 531"/>
              <a:gd name="T32" fmla="*/ 2147483647 w 673"/>
              <a:gd name="T33" fmla="*/ 2147483647 h 531"/>
              <a:gd name="T34" fmla="*/ 2147483647 w 673"/>
              <a:gd name="T35" fmla="*/ 2147483647 h 531"/>
              <a:gd name="T36" fmla="*/ 2147483647 w 673"/>
              <a:gd name="T37" fmla="*/ 2147483647 h 531"/>
              <a:gd name="T38" fmla="*/ 2147483647 w 673"/>
              <a:gd name="T39" fmla="*/ 2147483647 h 531"/>
              <a:gd name="T40" fmla="*/ 2147483647 w 673"/>
              <a:gd name="T41" fmla="*/ 2147483647 h 531"/>
              <a:gd name="T42" fmla="*/ 2147483647 w 673"/>
              <a:gd name="T43" fmla="*/ 2147483647 h 531"/>
              <a:gd name="T44" fmla="*/ 2147483647 w 673"/>
              <a:gd name="T45" fmla="*/ 2147483647 h 531"/>
              <a:gd name="T46" fmla="*/ 2147483647 w 673"/>
              <a:gd name="T47" fmla="*/ 2147483647 h 531"/>
              <a:gd name="T48" fmla="*/ 2147483647 w 673"/>
              <a:gd name="T49" fmla="*/ 2147483647 h 531"/>
              <a:gd name="T50" fmla="*/ 2147483647 w 673"/>
              <a:gd name="T51" fmla="*/ 2147483647 h 531"/>
              <a:gd name="T52" fmla="*/ 2147483647 w 673"/>
              <a:gd name="T53" fmla="*/ 2147483647 h 531"/>
              <a:gd name="T54" fmla="*/ 2147483647 w 673"/>
              <a:gd name="T55" fmla="*/ 2147483647 h 531"/>
              <a:gd name="T56" fmla="*/ 2147483647 w 673"/>
              <a:gd name="T57" fmla="*/ 2147483647 h 531"/>
              <a:gd name="T58" fmla="*/ 2147483647 w 673"/>
              <a:gd name="T59" fmla="*/ 2147483647 h 531"/>
              <a:gd name="T60" fmla="*/ 2147483647 w 673"/>
              <a:gd name="T61" fmla="*/ 2147483647 h 531"/>
              <a:gd name="T62" fmla="*/ 2147483647 w 673"/>
              <a:gd name="T63" fmla="*/ 2147483647 h 531"/>
              <a:gd name="T64" fmla="*/ 2147483647 w 673"/>
              <a:gd name="T65" fmla="*/ 2147483647 h 531"/>
              <a:gd name="T66" fmla="*/ 2147483647 w 673"/>
              <a:gd name="T67" fmla="*/ 2147483647 h 531"/>
              <a:gd name="T68" fmla="*/ 2147483647 w 673"/>
              <a:gd name="T69" fmla="*/ 2147483647 h 531"/>
              <a:gd name="T70" fmla="*/ 2147483647 w 673"/>
              <a:gd name="T71" fmla="*/ 2147483647 h 531"/>
              <a:gd name="T72" fmla="*/ 2147483647 w 673"/>
              <a:gd name="T73" fmla="*/ 2147483647 h 531"/>
              <a:gd name="T74" fmla="*/ 2147483647 w 673"/>
              <a:gd name="T75" fmla="*/ 2147483647 h 531"/>
              <a:gd name="T76" fmla="*/ 2147483647 w 673"/>
              <a:gd name="T77" fmla="*/ 2147483647 h 531"/>
              <a:gd name="T78" fmla="*/ 2147483647 w 673"/>
              <a:gd name="T79" fmla="*/ 2147483647 h 531"/>
              <a:gd name="T80" fmla="*/ 2147483647 w 673"/>
              <a:gd name="T81" fmla="*/ 2147483647 h 531"/>
              <a:gd name="T82" fmla="*/ 2147483647 w 673"/>
              <a:gd name="T83" fmla="*/ 2147483647 h 531"/>
              <a:gd name="T84" fmla="*/ 2147483647 w 673"/>
              <a:gd name="T85" fmla="*/ 2147483647 h 531"/>
              <a:gd name="T86" fmla="*/ 2147483647 w 673"/>
              <a:gd name="T87" fmla="*/ 2147483647 h 531"/>
              <a:gd name="T88" fmla="*/ 2147483647 w 673"/>
              <a:gd name="T89" fmla="*/ 2147483647 h 531"/>
              <a:gd name="T90" fmla="*/ 2147483647 w 673"/>
              <a:gd name="T91" fmla="*/ 2147483647 h 531"/>
              <a:gd name="T92" fmla="*/ 2147483647 w 673"/>
              <a:gd name="T93" fmla="*/ 2147483647 h 531"/>
              <a:gd name="T94" fmla="*/ 2147483647 w 673"/>
              <a:gd name="T95" fmla="*/ 2147483647 h 531"/>
              <a:gd name="T96" fmla="*/ 2147483647 w 673"/>
              <a:gd name="T97" fmla="*/ 2147483647 h 531"/>
              <a:gd name="T98" fmla="*/ 2147483647 w 673"/>
              <a:gd name="T99" fmla="*/ 2147483647 h 531"/>
              <a:gd name="T100" fmla="*/ 2147483647 w 673"/>
              <a:gd name="T101" fmla="*/ 2147483647 h 531"/>
              <a:gd name="T102" fmla="*/ 2147483647 w 673"/>
              <a:gd name="T103" fmla="*/ 2147483647 h 531"/>
              <a:gd name="T104" fmla="*/ 2147483647 w 673"/>
              <a:gd name="T105" fmla="*/ 2147483647 h 531"/>
              <a:gd name="T106" fmla="*/ 2147483647 w 673"/>
              <a:gd name="T107" fmla="*/ 2147483647 h 531"/>
              <a:gd name="T108" fmla="*/ 2147483647 w 673"/>
              <a:gd name="T109" fmla="*/ 2147483647 h 531"/>
              <a:gd name="T110" fmla="*/ 2147483647 w 673"/>
              <a:gd name="T111" fmla="*/ 2147483647 h 531"/>
              <a:gd name="T112" fmla="*/ 2147483647 w 673"/>
              <a:gd name="T113" fmla="*/ 2147483647 h 531"/>
              <a:gd name="T114" fmla="*/ 2147483647 w 673"/>
              <a:gd name="T115" fmla="*/ 2147483647 h 531"/>
              <a:gd name="T116" fmla="*/ 0 w 673"/>
              <a:gd name="T117" fmla="*/ 2147483647 h 53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673"/>
              <a:gd name="T178" fmla="*/ 0 h 531"/>
              <a:gd name="T179" fmla="*/ 673 w 673"/>
              <a:gd name="T180" fmla="*/ 531 h 531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673" h="531">
                <a:moveTo>
                  <a:pt x="672" y="50"/>
                </a:moveTo>
                <a:lnTo>
                  <a:pt x="622" y="33"/>
                </a:lnTo>
                <a:lnTo>
                  <a:pt x="573" y="17"/>
                </a:lnTo>
                <a:lnTo>
                  <a:pt x="442" y="9"/>
                </a:lnTo>
                <a:lnTo>
                  <a:pt x="400" y="0"/>
                </a:lnTo>
                <a:lnTo>
                  <a:pt x="384" y="25"/>
                </a:lnTo>
                <a:lnTo>
                  <a:pt x="368" y="50"/>
                </a:lnTo>
                <a:lnTo>
                  <a:pt x="351" y="66"/>
                </a:lnTo>
                <a:lnTo>
                  <a:pt x="351" y="83"/>
                </a:lnTo>
                <a:lnTo>
                  <a:pt x="343" y="107"/>
                </a:lnTo>
                <a:lnTo>
                  <a:pt x="343" y="124"/>
                </a:lnTo>
                <a:lnTo>
                  <a:pt x="351" y="156"/>
                </a:lnTo>
                <a:lnTo>
                  <a:pt x="368" y="173"/>
                </a:lnTo>
                <a:lnTo>
                  <a:pt x="392" y="189"/>
                </a:lnTo>
                <a:lnTo>
                  <a:pt x="409" y="206"/>
                </a:lnTo>
                <a:lnTo>
                  <a:pt x="392" y="214"/>
                </a:lnTo>
                <a:lnTo>
                  <a:pt x="359" y="214"/>
                </a:lnTo>
                <a:lnTo>
                  <a:pt x="326" y="214"/>
                </a:lnTo>
                <a:lnTo>
                  <a:pt x="302" y="206"/>
                </a:lnTo>
                <a:lnTo>
                  <a:pt x="285" y="189"/>
                </a:lnTo>
                <a:lnTo>
                  <a:pt x="244" y="156"/>
                </a:lnTo>
                <a:lnTo>
                  <a:pt x="220" y="140"/>
                </a:lnTo>
                <a:lnTo>
                  <a:pt x="203" y="132"/>
                </a:lnTo>
                <a:lnTo>
                  <a:pt x="178" y="115"/>
                </a:lnTo>
                <a:lnTo>
                  <a:pt x="146" y="99"/>
                </a:lnTo>
                <a:lnTo>
                  <a:pt x="129" y="91"/>
                </a:lnTo>
                <a:lnTo>
                  <a:pt x="104" y="83"/>
                </a:lnTo>
                <a:lnTo>
                  <a:pt x="80" y="83"/>
                </a:lnTo>
                <a:lnTo>
                  <a:pt x="63" y="83"/>
                </a:lnTo>
                <a:lnTo>
                  <a:pt x="39" y="83"/>
                </a:lnTo>
                <a:lnTo>
                  <a:pt x="22" y="107"/>
                </a:lnTo>
                <a:lnTo>
                  <a:pt x="14" y="124"/>
                </a:lnTo>
                <a:lnTo>
                  <a:pt x="14" y="156"/>
                </a:lnTo>
                <a:lnTo>
                  <a:pt x="14" y="181"/>
                </a:lnTo>
                <a:lnTo>
                  <a:pt x="14" y="198"/>
                </a:lnTo>
                <a:lnTo>
                  <a:pt x="31" y="222"/>
                </a:lnTo>
                <a:lnTo>
                  <a:pt x="39" y="239"/>
                </a:lnTo>
                <a:lnTo>
                  <a:pt x="63" y="263"/>
                </a:lnTo>
                <a:lnTo>
                  <a:pt x="80" y="272"/>
                </a:lnTo>
                <a:lnTo>
                  <a:pt x="113" y="296"/>
                </a:lnTo>
                <a:lnTo>
                  <a:pt x="129" y="313"/>
                </a:lnTo>
                <a:lnTo>
                  <a:pt x="146" y="321"/>
                </a:lnTo>
                <a:lnTo>
                  <a:pt x="170" y="329"/>
                </a:lnTo>
                <a:lnTo>
                  <a:pt x="187" y="345"/>
                </a:lnTo>
                <a:lnTo>
                  <a:pt x="211" y="362"/>
                </a:lnTo>
                <a:lnTo>
                  <a:pt x="211" y="387"/>
                </a:lnTo>
                <a:lnTo>
                  <a:pt x="220" y="411"/>
                </a:lnTo>
                <a:lnTo>
                  <a:pt x="220" y="428"/>
                </a:lnTo>
                <a:lnTo>
                  <a:pt x="220" y="452"/>
                </a:lnTo>
                <a:lnTo>
                  <a:pt x="203" y="461"/>
                </a:lnTo>
                <a:lnTo>
                  <a:pt x="178" y="461"/>
                </a:lnTo>
                <a:lnTo>
                  <a:pt x="154" y="461"/>
                </a:lnTo>
                <a:lnTo>
                  <a:pt x="137" y="461"/>
                </a:lnTo>
                <a:lnTo>
                  <a:pt x="113" y="461"/>
                </a:lnTo>
                <a:lnTo>
                  <a:pt x="96" y="461"/>
                </a:lnTo>
                <a:lnTo>
                  <a:pt x="63" y="461"/>
                </a:lnTo>
                <a:lnTo>
                  <a:pt x="47" y="485"/>
                </a:lnTo>
                <a:lnTo>
                  <a:pt x="31" y="502"/>
                </a:lnTo>
                <a:lnTo>
                  <a:pt x="0" y="530"/>
                </a:lnTo>
              </a:path>
            </a:pathLst>
          </a:custGeom>
          <a:noFill/>
          <a:ln w="50800" cap="flat" cmpd="sng">
            <a:solidFill>
              <a:srgbClr val="FF0033"/>
            </a:solidFill>
            <a:prstDash val="sysDot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91" name="Freeform 1097"/>
          <p:cNvSpPr>
            <a:spLocks/>
          </p:cNvSpPr>
          <p:nvPr/>
        </p:nvSpPr>
        <p:spPr bwMode="auto">
          <a:xfrm>
            <a:off x="3276600" y="1346200"/>
            <a:ext cx="2438400" cy="787400"/>
          </a:xfrm>
          <a:custGeom>
            <a:avLst/>
            <a:gdLst>
              <a:gd name="T0" fmla="*/ 0 w 1536"/>
              <a:gd name="T1" fmla="*/ 2147483647 h 496"/>
              <a:gd name="T2" fmla="*/ 2147483647 w 1536"/>
              <a:gd name="T3" fmla="*/ 2147483647 h 496"/>
              <a:gd name="T4" fmla="*/ 2147483647 w 1536"/>
              <a:gd name="T5" fmla="*/ 2147483647 h 496"/>
              <a:gd name="T6" fmla="*/ 2147483647 w 1536"/>
              <a:gd name="T7" fmla="*/ 2147483647 h 496"/>
              <a:gd name="T8" fmla="*/ 2147483647 w 1536"/>
              <a:gd name="T9" fmla="*/ 2147483647 h 496"/>
              <a:gd name="T10" fmla="*/ 2147483647 w 1536"/>
              <a:gd name="T11" fmla="*/ 2147483647 h 496"/>
              <a:gd name="T12" fmla="*/ 2147483647 w 1536"/>
              <a:gd name="T13" fmla="*/ 2147483647 h 496"/>
              <a:gd name="T14" fmla="*/ 2147483647 w 1536"/>
              <a:gd name="T15" fmla="*/ 2147483647 h 4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536"/>
              <a:gd name="T25" fmla="*/ 0 h 496"/>
              <a:gd name="T26" fmla="*/ 1536 w 1536"/>
              <a:gd name="T27" fmla="*/ 496 h 49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536" h="496">
                <a:moveTo>
                  <a:pt x="0" y="496"/>
                </a:moveTo>
                <a:cubicBezTo>
                  <a:pt x="48" y="496"/>
                  <a:pt x="96" y="496"/>
                  <a:pt x="144" y="448"/>
                </a:cubicBezTo>
                <a:cubicBezTo>
                  <a:pt x="192" y="400"/>
                  <a:pt x="208" y="248"/>
                  <a:pt x="288" y="208"/>
                </a:cubicBezTo>
                <a:cubicBezTo>
                  <a:pt x="368" y="168"/>
                  <a:pt x="544" y="240"/>
                  <a:pt x="624" y="208"/>
                </a:cubicBezTo>
                <a:cubicBezTo>
                  <a:pt x="704" y="176"/>
                  <a:pt x="696" y="32"/>
                  <a:pt x="768" y="16"/>
                </a:cubicBezTo>
                <a:cubicBezTo>
                  <a:pt x="840" y="0"/>
                  <a:pt x="952" y="88"/>
                  <a:pt x="1056" y="112"/>
                </a:cubicBezTo>
                <a:cubicBezTo>
                  <a:pt x="1160" y="136"/>
                  <a:pt x="1312" y="152"/>
                  <a:pt x="1392" y="160"/>
                </a:cubicBezTo>
                <a:cubicBezTo>
                  <a:pt x="1472" y="168"/>
                  <a:pt x="1504" y="164"/>
                  <a:pt x="1536" y="160"/>
                </a:cubicBezTo>
              </a:path>
            </a:pathLst>
          </a:custGeom>
          <a:noFill/>
          <a:ln w="57150" cap="flat" cmpd="sng">
            <a:solidFill>
              <a:srgbClr val="FF33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92" name="Freeform 1098"/>
          <p:cNvSpPr>
            <a:spLocks/>
          </p:cNvSpPr>
          <p:nvPr/>
        </p:nvSpPr>
        <p:spPr bwMode="auto">
          <a:xfrm>
            <a:off x="5181600" y="1752600"/>
            <a:ext cx="762000" cy="457200"/>
          </a:xfrm>
          <a:custGeom>
            <a:avLst/>
            <a:gdLst>
              <a:gd name="T0" fmla="*/ 0 w 480"/>
              <a:gd name="T1" fmla="*/ 2147483647 h 288"/>
              <a:gd name="T2" fmla="*/ 2147483647 w 480"/>
              <a:gd name="T3" fmla="*/ 2147483647 h 288"/>
              <a:gd name="T4" fmla="*/ 2147483647 w 480"/>
              <a:gd name="T5" fmla="*/ 0 h 288"/>
              <a:gd name="T6" fmla="*/ 0 60000 65536"/>
              <a:gd name="T7" fmla="*/ 0 60000 65536"/>
              <a:gd name="T8" fmla="*/ 0 60000 65536"/>
              <a:gd name="T9" fmla="*/ 0 w 480"/>
              <a:gd name="T10" fmla="*/ 0 h 288"/>
              <a:gd name="T11" fmla="*/ 480 w 480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288">
                <a:moveTo>
                  <a:pt x="0" y="288"/>
                </a:moveTo>
                <a:cubicBezTo>
                  <a:pt x="128" y="264"/>
                  <a:pt x="256" y="240"/>
                  <a:pt x="336" y="192"/>
                </a:cubicBezTo>
                <a:cubicBezTo>
                  <a:pt x="416" y="144"/>
                  <a:pt x="448" y="72"/>
                  <a:pt x="480" y="0"/>
                </a:cubicBezTo>
              </a:path>
            </a:pathLst>
          </a:custGeom>
          <a:noFill/>
          <a:ln w="57150" cap="flat" cmpd="sng">
            <a:solidFill>
              <a:srgbClr val="FF33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93" name="Rectangle 1099"/>
          <p:cNvSpPr>
            <a:spLocks noChangeArrowheads="1"/>
          </p:cNvSpPr>
          <p:nvPr/>
        </p:nvSpPr>
        <p:spPr bwMode="auto">
          <a:xfrm>
            <a:off x="5791200" y="18288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Arial" charset="0"/>
                <a:ea typeface="宋体" charset="-122"/>
              </a:rPr>
              <a:t>17</a:t>
            </a:r>
          </a:p>
        </p:txBody>
      </p:sp>
      <p:sp>
        <p:nvSpPr>
          <p:cNvPr id="75794" name="Rectangle 1100"/>
          <p:cNvSpPr>
            <a:spLocks noChangeArrowheads="1"/>
          </p:cNvSpPr>
          <p:nvPr/>
        </p:nvSpPr>
        <p:spPr bwMode="auto">
          <a:xfrm>
            <a:off x="2819400" y="1447800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Arial" charset="0"/>
                <a:ea typeface="宋体" charset="-122"/>
              </a:rPr>
              <a:t>2865</a:t>
            </a:r>
          </a:p>
        </p:txBody>
      </p:sp>
      <p:pic>
        <p:nvPicPr>
          <p:cNvPr id="75795" name="Picture 108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057400"/>
            <a:ext cx="54768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96" name="Text Box 1101"/>
          <p:cNvSpPr txBox="1">
            <a:spLocks noChangeArrowheads="1"/>
          </p:cNvSpPr>
          <p:nvPr/>
        </p:nvSpPr>
        <p:spPr bwMode="auto">
          <a:xfrm>
            <a:off x="152400" y="1600200"/>
            <a:ext cx="252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High bandwidth</a:t>
            </a:r>
          </a:p>
          <a:p>
            <a:r>
              <a:rPr lang="en-US" altLang="zh-CN">
                <a:ea typeface="宋体" charset="-122"/>
              </a:rPr>
              <a:t>Provider backbone</a:t>
            </a:r>
          </a:p>
        </p:txBody>
      </p:sp>
      <p:sp>
        <p:nvSpPr>
          <p:cNvPr id="75797" name="Text Box 1102"/>
          <p:cNvSpPr txBox="1">
            <a:spLocks noChangeArrowheads="1"/>
          </p:cNvSpPr>
          <p:nvPr/>
        </p:nvSpPr>
        <p:spPr bwMode="auto">
          <a:xfrm>
            <a:off x="76200" y="3328988"/>
            <a:ext cx="2660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Low bandwidth</a:t>
            </a:r>
          </a:p>
          <a:p>
            <a:r>
              <a:rPr lang="en-US" altLang="zh-CN">
                <a:ea typeface="宋体" charset="-122"/>
              </a:rPr>
              <a:t>customer backbone</a:t>
            </a:r>
          </a:p>
        </p:txBody>
      </p:sp>
      <p:sp>
        <p:nvSpPr>
          <p:cNvPr id="75798" name="Freeform 1103"/>
          <p:cNvSpPr>
            <a:spLocks/>
          </p:cNvSpPr>
          <p:nvPr/>
        </p:nvSpPr>
        <p:spPr bwMode="auto">
          <a:xfrm>
            <a:off x="3302000" y="1651000"/>
            <a:ext cx="2108200" cy="2387600"/>
          </a:xfrm>
          <a:custGeom>
            <a:avLst/>
            <a:gdLst>
              <a:gd name="T0" fmla="*/ 2147483647 w 1328"/>
              <a:gd name="T1" fmla="*/ 2147483647 h 1504"/>
              <a:gd name="T2" fmla="*/ 2147483647 w 1328"/>
              <a:gd name="T3" fmla="*/ 2147483647 h 1504"/>
              <a:gd name="T4" fmla="*/ 2147483647 w 1328"/>
              <a:gd name="T5" fmla="*/ 2147483647 h 1504"/>
              <a:gd name="T6" fmla="*/ 2147483647 w 1328"/>
              <a:gd name="T7" fmla="*/ 2147483647 h 1504"/>
              <a:gd name="T8" fmla="*/ 2147483647 w 1328"/>
              <a:gd name="T9" fmla="*/ 2147483647 h 1504"/>
              <a:gd name="T10" fmla="*/ 2147483647 w 1328"/>
              <a:gd name="T11" fmla="*/ 2147483647 h 15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28"/>
              <a:gd name="T19" fmla="*/ 0 h 1504"/>
              <a:gd name="T20" fmla="*/ 1328 w 1328"/>
              <a:gd name="T21" fmla="*/ 1504 h 15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28" h="1504">
                <a:moveTo>
                  <a:pt x="416" y="1504"/>
                </a:moveTo>
                <a:cubicBezTo>
                  <a:pt x="300" y="1380"/>
                  <a:pt x="184" y="1256"/>
                  <a:pt x="128" y="1072"/>
                </a:cubicBezTo>
                <a:cubicBezTo>
                  <a:pt x="72" y="888"/>
                  <a:pt x="0" y="560"/>
                  <a:pt x="80" y="400"/>
                </a:cubicBezTo>
                <a:cubicBezTo>
                  <a:pt x="160" y="240"/>
                  <a:pt x="464" y="176"/>
                  <a:pt x="608" y="112"/>
                </a:cubicBezTo>
                <a:cubicBezTo>
                  <a:pt x="752" y="48"/>
                  <a:pt x="824" y="32"/>
                  <a:pt x="944" y="16"/>
                </a:cubicBezTo>
                <a:cubicBezTo>
                  <a:pt x="1064" y="0"/>
                  <a:pt x="1196" y="8"/>
                  <a:pt x="1328" y="16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lgDash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99" name="Freeform 1104"/>
          <p:cNvSpPr>
            <a:spLocks/>
          </p:cNvSpPr>
          <p:nvPr/>
        </p:nvSpPr>
        <p:spPr bwMode="auto">
          <a:xfrm>
            <a:off x="4191000" y="1752600"/>
            <a:ext cx="1600200" cy="2209800"/>
          </a:xfrm>
          <a:custGeom>
            <a:avLst/>
            <a:gdLst>
              <a:gd name="T0" fmla="*/ 2147483647 w 1008"/>
              <a:gd name="T1" fmla="*/ 0 h 1392"/>
              <a:gd name="T2" fmla="*/ 2147483647 w 1008"/>
              <a:gd name="T3" fmla="*/ 2147483647 h 1392"/>
              <a:gd name="T4" fmla="*/ 2147483647 w 1008"/>
              <a:gd name="T5" fmla="*/ 2147483647 h 1392"/>
              <a:gd name="T6" fmla="*/ 0 w 1008"/>
              <a:gd name="T7" fmla="*/ 2147483647 h 1392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392"/>
              <a:gd name="T14" fmla="*/ 1008 w 1008"/>
              <a:gd name="T15" fmla="*/ 1392 h 1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392">
                <a:moveTo>
                  <a:pt x="1008" y="0"/>
                </a:moveTo>
                <a:cubicBezTo>
                  <a:pt x="808" y="48"/>
                  <a:pt x="608" y="96"/>
                  <a:pt x="528" y="240"/>
                </a:cubicBezTo>
                <a:cubicBezTo>
                  <a:pt x="448" y="384"/>
                  <a:pt x="616" y="672"/>
                  <a:pt x="528" y="864"/>
                </a:cubicBezTo>
                <a:cubicBezTo>
                  <a:pt x="440" y="1056"/>
                  <a:pt x="220" y="1224"/>
                  <a:pt x="0" y="1392"/>
                </a:cubicBezTo>
              </a:path>
            </a:pathLst>
          </a:custGeom>
          <a:noFill/>
          <a:ln w="76200" cmpd="sng">
            <a:solidFill>
              <a:schemeClr val="accent2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00" name="Line 1132"/>
          <p:cNvSpPr>
            <a:spLocks noChangeShapeType="1"/>
          </p:cNvSpPr>
          <p:nvPr/>
        </p:nvSpPr>
        <p:spPr bwMode="auto">
          <a:xfrm>
            <a:off x="6096000" y="1600200"/>
            <a:ext cx="1371600" cy="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5801" name="Group 1131"/>
          <p:cNvGrpSpPr>
            <a:grpSpLocks/>
          </p:cNvGrpSpPr>
          <p:nvPr/>
        </p:nvGrpSpPr>
        <p:grpSpPr bwMode="auto">
          <a:xfrm>
            <a:off x="7086600" y="1066800"/>
            <a:ext cx="1905000" cy="1524000"/>
            <a:chOff x="1008" y="3264"/>
            <a:chExt cx="1200" cy="960"/>
          </a:xfrm>
        </p:grpSpPr>
        <p:grpSp>
          <p:nvGrpSpPr>
            <p:cNvPr id="75814" name="Group 1105"/>
            <p:cNvGrpSpPr>
              <a:grpSpLocks/>
            </p:cNvGrpSpPr>
            <p:nvPr/>
          </p:nvGrpSpPr>
          <p:grpSpPr bwMode="auto">
            <a:xfrm>
              <a:off x="1008" y="3264"/>
              <a:ext cx="1200" cy="960"/>
              <a:chOff x="532" y="2260"/>
              <a:chExt cx="4120" cy="1144"/>
            </a:xfrm>
          </p:grpSpPr>
          <p:grpSp>
            <p:nvGrpSpPr>
              <p:cNvPr id="75816" name="Group 1106"/>
              <p:cNvGrpSpPr>
                <a:grpSpLocks/>
              </p:cNvGrpSpPr>
              <p:nvPr/>
            </p:nvGrpSpPr>
            <p:grpSpPr bwMode="auto">
              <a:xfrm>
                <a:off x="619" y="2260"/>
                <a:ext cx="4033" cy="1144"/>
                <a:chOff x="619" y="2260"/>
                <a:chExt cx="4033" cy="1144"/>
              </a:xfrm>
            </p:grpSpPr>
            <p:sp>
              <p:nvSpPr>
                <p:cNvPr id="75829" name="Oval 1107"/>
                <p:cNvSpPr>
                  <a:spLocks noChangeArrowheads="1"/>
                </p:cNvSpPr>
                <p:nvPr/>
              </p:nvSpPr>
              <p:spPr bwMode="auto">
                <a:xfrm>
                  <a:off x="963" y="2362"/>
                  <a:ext cx="3460" cy="87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830" name="Oval 1108"/>
                <p:cNvSpPr>
                  <a:spLocks noChangeArrowheads="1"/>
                </p:cNvSpPr>
                <p:nvPr/>
              </p:nvSpPr>
              <p:spPr bwMode="auto">
                <a:xfrm>
                  <a:off x="1079" y="2362"/>
                  <a:ext cx="803" cy="12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831" name="Oval 1109"/>
                <p:cNvSpPr>
                  <a:spLocks noChangeArrowheads="1"/>
                </p:cNvSpPr>
                <p:nvPr/>
              </p:nvSpPr>
              <p:spPr bwMode="auto">
                <a:xfrm>
                  <a:off x="3160" y="2328"/>
                  <a:ext cx="1147" cy="22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832" name="Oval 1110"/>
                <p:cNvSpPr>
                  <a:spLocks noChangeArrowheads="1"/>
                </p:cNvSpPr>
                <p:nvPr/>
              </p:nvSpPr>
              <p:spPr bwMode="auto">
                <a:xfrm>
                  <a:off x="2121" y="2260"/>
                  <a:ext cx="1377" cy="4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833" name="Oval 1111"/>
                <p:cNvSpPr>
                  <a:spLocks noChangeArrowheads="1"/>
                </p:cNvSpPr>
                <p:nvPr/>
              </p:nvSpPr>
              <p:spPr bwMode="auto">
                <a:xfrm>
                  <a:off x="619" y="2463"/>
                  <a:ext cx="2533" cy="26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834" name="Oval 1112"/>
                <p:cNvSpPr>
                  <a:spLocks noChangeArrowheads="1"/>
                </p:cNvSpPr>
                <p:nvPr/>
              </p:nvSpPr>
              <p:spPr bwMode="auto">
                <a:xfrm>
                  <a:off x="1890" y="2870"/>
                  <a:ext cx="1376" cy="53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835" name="Oval 1113"/>
                <p:cNvSpPr>
                  <a:spLocks noChangeArrowheads="1"/>
                </p:cNvSpPr>
                <p:nvPr/>
              </p:nvSpPr>
              <p:spPr bwMode="auto">
                <a:xfrm>
                  <a:off x="3620" y="2497"/>
                  <a:ext cx="1032" cy="2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836" name="Oval 1114"/>
                <p:cNvSpPr>
                  <a:spLocks noChangeArrowheads="1"/>
                </p:cNvSpPr>
                <p:nvPr/>
              </p:nvSpPr>
              <p:spPr bwMode="auto">
                <a:xfrm>
                  <a:off x="850" y="2633"/>
                  <a:ext cx="686" cy="53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837" name="Oval 1115"/>
                <p:cNvSpPr>
                  <a:spLocks noChangeArrowheads="1"/>
                </p:cNvSpPr>
                <p:nvPr/>
              </p:nvSpPr>
              <p:spPr bwMode="auto">
                <a:xfrm>
                  <a:off x="3736" y="2904"/>
                  <a:ext cx="687" cy="19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838" name="Oval 1116"/>
                <p:cNvSpPr>
                  <a:spLocks noChangeArrowheads="1"/>
                </p:cNvSpPr>
                <p:nvPr/>
              </p:nvSpPr>
              <p:spPr bwMode="auto">
                <a:xfrm>
                  <a:off x="1428" y="3039"/>
                  <a:ext cx="685" cy="1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839" name="Oval 1117"/>
                <p:cNvSpPr>
                  <a:spLocks noChangeArrowheads="1"/>
                </p:cNvSpPr>
                <p:nvPr/>
              </p:nvSpPr>
              <p:spPr bwMode="auto">
                <a:xfrm>
                  <a:off x="3044" y="3039"/>
                  <a:ext cx="1032" cy="1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817" name="Group 1118"/>
              <p:cNvGrpSpPr>
                <a:grpSpLocks/>
              </p:cNvGrpSpPr>
              <p:nvPr/>
            </p:nvGrpSpPr>
            <p:grpSpPr bwMode="auto">
              <a:xfrm>
                <a:off x="532" y="2260"/>
                <a:ext cx="4033" cy="1144"/>
                <a:chOff x="532" y="2260"/>
                <a:chExt cx="4033" cy="1144"/>
              </a:xfrm>
            </p:grpSpPr>
            <p:sp>
              <p:nvSpPr>
                <p:cNvPr id="75818" name="Oval 1119"/>
                <p:cNvSpPr>
                  <a:spLocks noChangeArrowheads="1"/>
                </p:cNvSpPr>
                <p:nvPr/>
              </p:nvSpPr>
              <p:spPr bwMode="auto">
                <a:xfrm>
                  <a:off x="877" y="2362"/>
                  <a:ext cx="3457" cy="87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819" name="Oval 1120"/>
                <p:cNvSpPr>
                  <a:spLocks noChangeArrowheads="1"/>
                </p:cNvSpPr>
                <p:nvPr/>
              </p:nvSpPr>
              <p:spPr bwMode="auto">
                <a:xfrm>
                  <a:off x="992" y="2362"/>
                  <a:ext cx="802" cy="12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820" name="Oval 1121"/>
                <p:cNvSpPr>
                  <a:spLocks noChangeArrowheads="1"/>
                </p:cNvSpPr>
                <p:nvPr/>
              </p:nvSpPr>
              <p:spPr bwMode="auto">
                <a:xfrm>
                  <a:off x="3071" y="2328"/>
                  <a:ext cx="1150" cy="22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821" name="Oval 1122"/>
                <p:cNvSpPr>
                  <a:spLocks noChangeArrowheads="1"/>
                </p:cNvSpPr>
                <p:nvPr/>
              </p:nvSpPr>
              <p:spPr bwMode="auto">
                <a:xfrm>
                  <a:off x="2032" y="2260"/>
                  <a:ext cx="1378" cy="466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822" name="Oval 1123"/>
                <p:cNvSpPr>
                  <a:spLocks noChangeArrowheads="1"/>
                </p:cNvSpPr>
                <p:nvPr/>
              </p:nvSpPr>
              <p:spPr bwMode="auto">
                <a:xfrm>
                  <a:off x="532" y="2463"/>
                  <a:ext cx="2531" cy="26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823" name="Oval 1124"/>
                <p:cNvSpPr>
                  <a:spLocks noChangeArrowheads="1"/>
                </p:cNvSpPr>
                <p:nvPr/>
              </p:nvSpPr>
              <p:spPr bwMode="auto">
                <a:xfrm>
                  <a:off x="1802" y="2870"/>
                  <a:ext cx="1378" cy="53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824" name="Oval 1125"/>
                <p:cNvSpPr>
                  <a:spLocks noChangeArrowheads="1"/>
                </p:cNvSpPr>
                <p:nvPr/>
              </p:nvSpPr>
              <p:spPr bwMode="auto">
                <a:xfrm>
                  <a:off x="3532" y="2497"/>
                  <a:ext cx="1033" cy="29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825" name="Oval 1126"/>
                <p:cNvSpPr>
                  <a:spLocks noChangeArrowheads="1"/>
                </p:cNvSpPr>
                <p:nvPr/>
              </p:nvSpPr>
              <p:spPr bwMode="auto">
                <a:xfrm>
                  <a:off x="761" y="2633"/>
                  <a:ext cx="687" cy="53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826" name="Oval 1127"/>
                <p:cNvSpPr>
                  <a:spLocks noChangeArrowheads="1"/>
                </p:cNvSpPr>
                <p:nvPr/>
              </p:nvSpPr>
              <p:spPr bwMode="auto">
                <a:xfrm>
                  <a:off x="3648" y="2904"/>
                  <a:ext cx="686" cy="1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827" name="Oval 1128"/>
                <p:cNvSpPr>
                  <a:spLocks noChangeArrowheads="1"/>
                </p:cNvSpPr>
                <p:nvPr/>
              </p:nvSpPr>
              <p:spPr bwMode="auto">
                <a:xfrm>
                  <a:off x="1342" y="3039"/>
                  <a:ext cx="682" cy="196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828" name="Oval 1129"/>
                <p:cNvSpPr>
                  <a:spLocks noChangeArrowheads="1"/>
                </p:cNvSpPr>
                <p:nvPr/>
              </p:nvSpPr>
              <p:spPr bwMode="auto">
                <a:xfrm>
                  <a:off x="2958" y="3039"/>
                  <a:ext cx="1028" cy="196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5815" name="Text Box 1130"/>
            <p:cNvSpPr txBox="1">
              <a:spLocks noChangeArrowheads="1"/>
            </p:cNvSpPr>
            <p:nvPr/>
          </p:nvSpPr>
          <p:spPr bwMode="auto">
            <a:xfrm>
              <a:off x="1248" y="3456"/>
              <a:ext cx="812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charset="-122"/>
                </a:rPr>
                <a:t>  Heavy</a:t>
              </a:r>
            </a:p>
            <a:p>
              <a:r>
                <a:rPr lang="en-US" altLang="zh-CN" sz="1600">
                  <a:ea typeface="宋体" charset="-122"/>
                </a:rPr>
                <a:t>  Content </a:t>
              </a:r>
            </a:p>
            <a:p>
              <a:r>
                <a:rPr lang="en-US" altLang="zh-CN" sz="1600">
                  <a:ea typeface="宋体" charset="-122"/>
                </a:rPr>
                <a:t>Web Farm</a:t>
              </a:r>
            </a:p>
          </p:txBody>
        </p:sp>
      </p:grpSp>
      <p:pic>
        <p:nvPicPr>
          <p:cNvPr id="75802" name="Picture 109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447800"/>
            <a:ext cx="54768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803" name="Text Box 1134"/>
          <p:cNvSpPr txBox="1">
            <a:spLocks noChangeArrowheads="1"/>
          </p:cNvSpPr>
          <p:nvPr/>
        </p:nvSpPr>
        <p:spPr bwMode="auto">
          <a:xfrm>
            <a:off x="152400" y="4953000"/>
            <a:ext cx="3898900" cy="1384300"/>
          </a:xfrm>
          <a:prstGeom prst="rect">
            <a:avLst/>
          </a:prstGeom>
          <a:solidFill>
            <a:srgbClr val="FF66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ea typeface="宋体" charset="-122"/>
              </a:rPr>
              <a:t>Many customers want </a:t>
            </a:r>
          </a:p>
          <a:p>
            <a:r>
              <a:rPr lang="en-US" altLang="zh-CN" sz="2800">
                <a:solidFill>
                  <a:schemeClr val="bg1"/>
                </a:solidFill>
                <a:ea typeface="宋体" charset="-122"/>
              </a:rPr>
              <a:t>their provider to </a:t>
            </a:r>
          </a:p>
          <a:p>
            <a:r>
              <a:rPr lang="en-US" altLang="zh-CN" sz="2800">
                <a:solidFill>
                  <a:schemeClr val="bg1"/>
                </a:solidFill>
                <a:ea typeface="宋体" charset="-122"/>
              </a:rPr>
              <a:t>carry the bits! </a:t>
            </a:r>
          </a:p>
        </p:txBody>
      </p:sp>
      <p:sp>
        <p:nvSpPr>
          <p:cNvPr id="75804" name="Line 1135"/>
          <p:cNvSpPr>
            <a:spLocks noChangeShapeType="1"/>
          </p:cNvSpPr>
          <p:nvPr/>
        </p:nvSpPr>
        <p:spPr bwMode="auto">
          <a:xfrm>
            <a:off x="4953000" y="5410200"/>
            <a:ext cx="1143000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05" name="Text Box 1136"/>
          <p:cNvSpPr txBox="1">
            <a:spLocks noChangeArrowheads="1"/>
          </p:cNvSpPr>
          <p:nvPr/>
        </p:nvSpPr>
        <p:spPr bwMode="auto">
          <a:xfrm>
            <a:off x="6172200" y="5181600"/>
            <a:ext cx="2266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tiny http request</a:t>
            </a:r>
          </a:p>
        </p:txBody>
      </p:sp>
      <p:sp>
        <p:nvSpPr>
          <p:cNvPr id="75806" name="Line 1137"/>
          <p:cNvSpPr>
            <a:spLocks noChangeShapeType="1"/>
          </p:cNvSpPr>
          <p:nvPr/>
        </p:nvSpPr>
        <p:spPr bwMode="auto">
          <a:xfrm>
            <a:off x="4953000" y="5715000"/>
            <a:ext cx="12192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07" name="Text Box 1138"/>
          <p:cNvSpPr txBox="1">
            <a:spLocks noChangeArrowheads="1"/>
          </p:cNvSpPr>
          <p:nvPr/>
        </p:nvSpPr>
        <p:spPr bwMode="auto">
          <a:xfrm>
            <a:off x="6172200" y="5562600"/>
            <a:ext cx="2076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huge http reply</a:t>
            </a:r>
          </a:p>
        </p:txBody>
      </p:sp>
      <p:sp>
        <p:nvSpPr>
          <p:cNvPr id="75808" name="Rectangle 1139"/>
          <p:cNvSpPr>
            <a:spLocks noChangeArrowheads="1"/>
          </p:cNvSpPr>
          <p:nvPr/>
        </p:nvSpPr>
        <p:spPr bwMode="auto">
          <a:xfrm>
            <a:off x="4800600" y="5181600"/>
            <a:ext cx="3733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09" name="Text Box 1141"/>
          <p:cNvSpPr txBox="1">
            <a:spLocks noChangeArrowheads="1"/>
          </p:cNvSpPr>
          <p:nvPr/>
        </p:nvSpPr>
        <p:spPr bwMode="auto">
          <a:xfrm>
            <a:off x="2286000" y="2743200"/>
            <a:ext cx="708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SFF</a:t>
            </a:r>
          </a:p>
        </p:txBody>
      </p:sp>
      <p:sp>
        <p:nvSpPr>
          <p:cNvPr id="75810" name="Text Box 1142"/>
          <p:cNvSpPr txBox="1">
            <a:spLocks noChangeArrowheads="1"/>
          </p:cNvSpPr>
          <p:nvPr/>
        </p:nvSpPr>
        <p:spPr bwMode="auto">
          <a:xfrm>
            <a:off x="5715000" y="2743200"/>
            <a:ext cx="788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NYC</a:t>
            </a:r>
          </a:p>
        </p:txBody>
      </p:sp>
      <p:sp>
        <p:nvSpPr>
          <p:cNvPr id="75811" name="Text Box 1143"/>
          <p:cNvSpPr txBox="1">
            <a:spLocks noChangeArrowheads="1"/>
          </p:cNvSpPr>
          <p:nvPr/>
        </p:nvSpPr>
        <p:spPr bwMode="auto">
          <a:xfrm>
            <a:off x="2667000" y="4343400"/>
            <a:ext cx="1582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San Diego</a:t>
            </a:r>
          </a:p>
        </p:txBody>
      </p:sp>
      <p:sp>
        <p:nvSpPr>
          <p:cNvPr id="75812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7581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00EFC183-26AF-47B6-9868-FC1D819353B2}" type="slidenum">
              <a:rPr lang="en-US" altLang="ko-KR" smtClean="0"/>
              <a:pPr/>
              <a:t>73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458200" cy="914400"/>
          </a:xfrm>
        </p:spPr>
        <p:txBody>
          <a:bodyPr lIns="92075" tIns="46038" rIns="92075" bIns="46038"/>
          <a:lstStyle/>
          <a:p>
            <a:r>
              <a:rPr lang="en-US" altLang="zh-CN" sz="2800" smtClean="0">
                <a:ea typeface="宋体" charset="-122"/>
              </a:rPr>
              <a:t>Cold Potato Routing with MEDs</a:t>
            </a:r>
            <a:br>
              <a:rPr lang="en-US" altLang="zh-CN" sz="2800" smtClean="0">
                <a:ea typeface="宋体" charset="-122"/>
              </a:rPr>
            </a:br>
            <a:r>
              <a:rPr lang="en-US" altLang="zh-CN" sz="2800" smtClean="0">
                <a:ea typeface="宋体" charset="-122"/>
              </a:rPr>
              <a:t>(Multi-Exit Discriminator Attribute)</a:t>
            </a:r>
          </a:p>
        </p:txBody>
      </p:sp>
      <p:grpSp>
        <p:nvGrpSpPr>
          <p:cNvPr id="76803" name="Group 3"/>
          <p:cNvGrpSpPr>
            <a:grpSpLocks/>
          </p:cNvGrpSpPr>
          <p:nvPr/>
        </p:nvGrpSpPr>
        <p:grpSpPr bwMode="auto">
          <a:xfrm>
            <a:off x="1682750" y="1219200"/>
            <a:ext cx="5022850" cy="1447800"/>
            <a:chOff x="916" y="628"/>
            <a:chExt cx="2968" cy="1336"/>
          </a:xfrm>
        </p:grpSpPr>
        <p:grpSp>
          <p:nvGrpSpPr>
            <p:cNvPr id="76886" name="Group 4"/>
            <p:cNvGrpSpPr>
              <a:grpSpLocks/>
            </p:cNvGrpSpPr>
            <p:nvPr/>
          </p:nvGrpSpPr>
          <p:grpSpPr bwMode="auto">
            <a:xfrm>
              <a:off x="979" y="628"/>
              <a:ext cx="2905" cy="1336"/>
              <a:chOff x="979" y="628"/>
              <a:chExt cx="2905" cy="1336"/>
            </a:xfrm>
          </p:grpSpPr>
          <p:sp>
            <p:nvSpPr>
              <p:cNvPr id="76899" name="Oval 5"/>
              <p:cNvSpPr>
                <a:spLocks noChangeArrowheads="1"/>
              </p:cNvSpPr>
              <p:nvPr/>
            </p:nvSpPr>
            <p:spPr bwMode="auto">
              <a:xfrm>
                <a:off x="1227" y="746"/>
                <a:ext cx="2492" cy="102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900" name="Oval 6"/>
              <p:cNvSpPr>
                <a:spLocks noChangeArrowheads="1"/>
              </p:cNvSpPr>
              <p:nvPr/>
            </p:nvSpPr>
            <p:spPr bwMode="auto">
              <a:xfrm>
                <a:off x="1311" y="746"/>
                <a:ext cx="576" cy="15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901" name="Oval 7"/>
              <p:cNvSpPr>
                <a:spLocks noChangeArrowheads="1"/>
              </p:cNvSpPr>
              <p:nvPr/>
            </p:nvSpPr>
            <p:spPr bwMode="auto">
              <a:xfrm>
                <a:off x="2810" y="707"/>
                <a:ext cx="825" cy="26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902" name="Oval 8"/>
              <p:cNvSpPr>
                <a:spLocks noChangeArrowheads="1"/>
              </p:cNvSpPr>
              <p:nvPr/>
            </p:nvSpPr>
            <p:spPr bwMode="auto">
              <a:xfrm>
                <a:off x="2062" y="628"/>
                <a:ext cx="991" cy="54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903" name="Oval 9"/>
              <p:cNvSpPr>
                <a:spLocks noChangeArrowheads="1"/>
              </p:cNvSpPr>
              <p:nvPr/>
            </p:nvSpPr>
            <p:spPr bwMode="auto">
              <a:xfrm>
                <a:off x="979" y="864"/>
                <a:ext cx="1823" cy="3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904" name="Oval 10"/>
              <p:cNvSpPr>
                <a:spLocks noChangeArrowheads="1"/>
              </p:cNvSpPr>
              <p:nvPr/>
            </p:nvSpPr>
            <p:spPr bwMode="auto">
              <a:xfrm>
                <a:off x="1895" y="1339"/>
                <a:ext cx="989" cy="6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905" name="Oval 11"/>
              <p:cNvSpPr>
                <a:spLocks noChangeArrowheads="1"/>
              </p:cNvSpPr>
              <p:nvPr/>
            </p:nvSpPr>
            <p:spPr bwMode="auto">
              <a:xfrm>
                <a:off x="3143" y="905"/>
                <a:ext cx="741" cy="3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906" name="Oval 12"/>
              <p:cNvSpPr>
                <a:spLocks noChangeArrowheads="1"/>
              </p:cNvSpPr>
              <p:nvPr/>
            </p:nvSpPr>
            <p:spPr bwMode="auto">
              <a:xfrm>
                <a:off x="1146" y="1064"/>
                <a:ext cx="492" cy="62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907" name="Oval 13"/>
              <p:cNvSpPr>
                <a:spLocks noChangeArrowheads="1"/>
              </p:cNvSpPr>
              <p:nvPr/>
            </p:nvSpPr>
            <p:spPr bwMode="auto">
              <a:xfrm>
                <a:off x="3227" y="1379"/>
                <a:ext cx="492" cy="22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908" name="Oval 14"/>
              <p:cNvSpPr>
                <a:spLocks noChangeArrowheads="1"/>
              </p:cNvSpPr>
              <p:nvPr/>
            </p:nvSpPr>
            <p:spPr bwMode="auto">
              <a:xfrm>
                <a:off x="1561" y="1536"/>
                <a:ext cx="493" cy="23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909" name="Oval 15"/>
              <p:cNvSpPr>
                <a:spLocks noChangeArrowheads="1"/>
              </p:cNvSpPr>
              <p:nvPr/>
            </p:nvSpPr>
            <p:spPr bwMode="auto">
              <a:xfrm>
                <a:off x="2727" y="1536"/>
                <a:ext cx="741" cy="23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6887" name="Group 16"/>
            <p:cNvGrpSpPr>
              <a:grpSpLocks/>
            </p:cNvGrpSpPr>
            <p:nvPr/>
          </p:nvGrpSpPr>
          <p:grpSpPr bwMode="auto">
            <a:xfrm>
              <a:off x="916" y="628"/>
              <a:ext cx="2905" cy="1336"/>
              <a:chOff x="916" y="628"/>
              <a:chExt cx="2905" cy="1336"/>
            </a:xfrm>
          </p:grpSpPr>
          <p:sp>
            <p:nvSpPr>
              <p:cNvPr id="76888" name="Oval 17"/>
              <p:cNvSpPr>
                <a:spLocks noChangeArrowheads="1"/>
              </p:cNvSpPr>
              <p:nvPr/>
            </p:nvSpPr>
            <p:spPr bwMode="auto">
              <a:xfrm>
                <a:off x="1165" y="746"/>
                <a:ext cx="2489" cy="102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89" name="Oval 18"/>
              <p:cNvSpPr>
                <a:spLocks noChangeArrowheads="1"/>
              </p:cNvSpPr>
              <p:nvPr/>
            </p:nvSpPr>
            <p:spPr bwMode="auto">
              <a:xfrm>
                <a:off x="1248" y="746"/>
                <a:ext cx="576" cy="15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90" name="Oval 19"/>
              <p:cNvSpPr>
                <a:spLocks noChangeArrowheads="1"/>
              </p:cNvSpPr>
              <p:nvPr/>
            </p:nvSpPr>
            <p:spPr bwMode="auto">
              <a:xfrm>
                <a:off x="2746" y="707"/>
                <a:ext cx="827" cy="26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91" name="Oval 20"/>
              <p:cNvSpPr>
                <a:spLocks noChangeArrowheads="1"/>
              </p:cNvSpPr>
              <p:nvPr/>
            </p:nvSpPr>
            <p:spPr bwMode="auto">
              <a:xfrm>
                <a:off x="1998" y="628"/>
                <a:ext cx="990" cy="54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92" name="Oval 21"/>
              <p:cNvSpPr>
                <a:spLocks noChangeArrowheads="1"/>
              </p:cNvSpPr>
              <p:nvPr/>
            </p:nvSpPr>
            <p:spPr bwMode="auto">
              <a:xfrm>
                <a:off x="916" y="864"/>
                <a:ext cx="1822" cy="3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93" name="Oval 22"/>
              <p:cNvSpPr>
                <a:spLocks noChangeArrowheads="1"/>
              </p:cNvSpPr>
              <p:nvPr/>
            </p:nvSpPr>
            <p:spPr bwMode="auto">
              <a:xfrm>
                <a:off x="1832" y="1339"/>
                <a:ext cx="990" cy="62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94" name="Oval 23"/>
              <p:cNvSpPr>
                <a:spLocks noChangeArrowheads="1"/>
              </p:cNvSpPr>
              <p:nvPr/>
            </p:nvSpPr>
            <p:spPr bwMode="auto">
              <a:xfrm>
                <a:off x="3078" y="905"/>
                <a:ext cx="743" cy="34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95" name="Oval 24"/>
              <p:cNvSpPr>
                <a:spLocks noChangeArrowheads="1"/>
              </p:cNvSpPr>
              <p:nvPr/>
            </p:nvSpPr>
            <p:spPr bwMode="auto">
              <a:xfrm>
                <a:off x="1081" y="1064"/>
                <a:ext cx="492" cy="62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96" name="Oval 25"/>
              <p:cNvSpPr>
                <a:spLocks noChangeArrowheads="1"/>
              </p:cNvSpPr>
              <p:nvPr/>
            </p:nvSpPr>
            <p:spPr bwMode="auto">
              <a:xfrm>
                <a:off x="3162" y="1379"/>
                <a:ext cx="492" cy="22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97" name="Oval 26"/>
              <p:cNvSpPr>
                <a:spLocks noChangeArrowheads="1"/>
              </p:cNvSpPr>
              <p:nvPr/>
            </p:nvSpPr>
            <p:spPr bwMode="auto">
              <a:xfrm>
                <a:off x="1499" y="1536"/>
                <a:ext cx="491" cy="23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98" name="Oval 27"/>
              <p:cNvSpPr>
                <a:spLocks noChangeArrowheads="1"/>
              </p:cNvSpPr>
              <p:nvPr/>
            </p:nvSpPr>
            <p:spPr bwMode="auto">
              <a:xfrm>
                <a:off x="2665" y="1536"/>
                <a:ext cx="740" cy="23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6804" name="Group 28"/>
          <p:cNvGrpSpPr>
            <a:grpSpLocks/>
          </p:cNvGrpSpPr>
          <p:nvPr/>
        </p:nvGrpSpPr>
        <p:grpSpPr bwMode="auto">
          <a:xfrm>
            <a:off x="1600200" y="3124200"/>
            <a:ext cx="5556250" cy="1295400"/>
            <a:chOff x="532" y="2260"/>
            <a:chExt cx="4120" cy="1144"/>
          </a:xfrm>
        </p:grpSpPr>
        <p:grpSp>
          <p:nvGrpSpPr>
            <p:cNvPr id="76862" name="Group 29"/>
            <p:cNvGrpSpPr>
              <a:grpSpLocks/>
            </p:cNvGrpSpPr>
            <p:nvPr/>
          </p:nvGrpSpPr>
          <p:grpSpPr bwMode="auto">
            <a:xfrm>
              <a:off x="619" y="2260"/>
              <a:ext cx="4033" cy="1144"/>
              <a:chOff x="619" y="2260"/>
              <a:chExt cx="4033" cy="1144"/>
            </a:xfrm>
          </p:grpSpPr>
          <p:sp>
            <p:nvSpPr>
              <p:cNvPr id="76875" name="Oval 30"/>
              <p:cNvSpPr>
                <a:spLocks noChangeArrowheads="1"/>
              </p:cNvSpPr>
              <p:nvPr/>
            </p:nvSpPr>
            <p:spPr bwMode="auto">
              <a:xfrm>
                <a:off x="963" y="2362"/>
                <a:ext cx="3460" cy="8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76" name="Oval 31"/>
              <p:cNvSpPr>
                <a:spLocks noChangeArrowheads="1"/>
              </p:cNvSpPr>
              <p:nvPr/>
            </p:nvSpPr>
            <p:spPr bwMode="auto">
              <a:xfrm>
                <a:off x="1079" y="2362"/>
                <a:ext cx="803" cy="12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77" name="Oval 32"/>
              <p:cNvSpPr>
                <a:spLocks noChangeArrowheads="1"/>
              </p:cNvSpPr>
              <p:nvPr/>
            </p:nvSpPr>
            <p:spPr bwMode="auto">
              <a:xfrm>
                <a:off x="3160" y="2328"/>
                <a:ext cx="1147" cy="22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78" name="Oval 33"/>
              <p:cNvSpPr>
                <a:spLocks noChangeArrowheads="1"/>
              </p:cNvSpPr>
              <p:nvPr/>
            </p:nvSpPr>
            <p:spPr bwMode="auto">
              <a:xfrm>
                <a:off x="2121" y="2260"/>
                <a:ext cx="1377" cy="46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79" name="Oval 34"/>
              <p:cNvSpPr>
                <a:spLocks noChangeArrowheads="1"/>
              </p:cNvSpPr>
              <p:nvPr/>
            </p:nvSpPr>
            <p:spPr bwMode="auto">
              <a:xfrm>
                <a:off x="619" y="2463"/>
                <a:ext cx="2533" cy="26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80" name="Oval 35"/>
              <p:cNvSpPr>
                <a:spLocks noChangeArrowheads="1"/>
              </p:cNvSpPr>
              <p:nvPr/>
            </p:nvSpPr>
            <p:spPr bwMode="auto">
              <a:xfrm>
                <a:off x="1890" y="2870"/>
                <a:ext cx="1376" cy="53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81" name="Oval 36"/>
              <p:cNvSpPr>
                <a:spLocks noChangeArrowheads="1"/>
              </p:cNvSpPr>
              <p:nvPr/>
            </p:nvSpPr>
            <p:spPr bwMode="auto">
              <a:xfrm>
                <a:off x="3620" y="2497"/>
                <a:ext cx="1032" cy="29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82" name="Oval 37"/>
              <p:cNvSpPr>
                <a:spLocks noChangeArrowheads="1"/>
              </p:cNvSpPr>
              <p:nvPr/>
            </p:nvSpPr>
            <p:spPr bwMode="auto">
              <a:xfrm>
                <a:off x="850" y="2633"/>
                <a:ext cx="686" cy="53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83" name="Oval 38"/>
              <p:cNvSpPr>
                <a:spLocks noChangeArrowheads="1"/>
              </p:cNvSpPr>
              <p:nvPr/>
            </p:nvSpPr>
            <p:spPr bwMode="auto">
              <a:xfrm>
                <a:off x="3736" y="2904"/>
                <a:ext cx="687" cy="1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84" name="Oval 39"/>
              <p:cNvSpPr>
                <a:spLocks noChangeArrowheads="1"/>
              </p:cNvSpPr>
              <p:nvPr/>
            </p:nvSpPr>
            <p:spPr bwMode="auto">
              <a:xfrm>
                <a:off x="1428" y="3039"/>
                <a:ext cx="685" cy="1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85" name="Oval 40"/>
              <p:cNvSpPr>
                <a:spLocks noChangeArrowheads="1"/>
              </p:cNvSpPr>
              <p:nvPr/>
            </p:nvSpPr>
            <p:spPr bwMode="auto">
              <a:xfrm>
                <a:off x="3044" y="3039"/>
                <a:ext cx="1032" cy="1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6863" name="Group 41"/>
            <p:cNvGrpSpPr>
              <a:grpSpLocks/>
            </p:cNvGrpSpPr>
            <p:nvPr/>
          </p:nvGrpSpPr>
          <p:grpSpPr bwMode="auto">
            <a:xfrm>
              <a:off x="532" y="2260"/>
              <a:ext cx="4033" cy="1144"/>
              <a:chOff x="532" y="2260"/>
              <a:chExt cx="4033" cy="1144"/>
            </a:xfrm>
          </p:grpSpPr>
          <p:sp>
            <p:nvSpPr>
              <p:cNvPr id="76864" name="Oval 42"/>
              <p:cNvSpPr>
                <a:spLocks noChangeArrowheads="1"/>
              </p:cNvSpPr>
              <p:nvPr/>
            </p:nvSpPr>
            <p:spPr bwMode="auto">
              <a:xfrm>
                <a:off x="877" y="2362"/>
                <a:ext cx="3457" cy="87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65" name="Oval 43"/>
              <p:cNvSpPr>
                <a:spLocks noChangeArrowheads="1"/>
              </p:cNvSpPr>
              <p:nvPr/>
            </p:nvSpPr>
            <p:spPr bwMode="auto">
              <a:xfrm>
                <a:off x="992" y="2362"/>
                <a:ext cx="802" cy="12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66" name="Oval 44"/>
              <p:cNvSpPr>
                <a:spLocks noChangeArrowheads="1"/>
              </p:cNvSpPr>
              <p:nvPr/>
            </p:nvSpPr>
            <p:spPr bwMode="auto">
              <a:xfrm>
                <a:off x="3071" y="2328"/>
                <a:ext cx="1150" cy="22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67" name="Oval 45"/>
              <p:cNvSpPr>
                <a:spLocks noChangeArrowheads="1"/>
              </p:cNvSpPr>
              <p:nvPr/>
            </p:nvSpPr>
            <p:spPr bwMode="auto">
              <a:xfrm>
                <a:off x="2032" y="2260"/>
                <a:ext cx="1378" cy="46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68" name="Oval 46"/>
              <p:cNvSpPr>
                <a:spLocks noChangeArrowheads="1"/>
              </p:cNvSpPr>
              <p:nvPr/>
            </p:nvSpPr>
            <p:spPr bwMode="auto">
              <a:xfrm>
                <a:off x="532" y="2463"/>
                <a:ext cx="2531" cy="26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69" name="Oval 47"/>
              <p:cNvSpPr>
                <a:spLocks noChangeArrowheads="1"/>
              </p:cNvSpPr>
              <p:nvPr/>
            </p:nvSpPr>
            <p:spPr bwMode="auto">
              <a:xfrm>
                <a:off x="1802" y="2870"/>
                <a:ext cx="1378" cy="53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70" name="Oval 48"/>
              <p:cNvSpPr>
                <a:spLocks noChangeArrowheads="1"/>
              </p:cNvSpPr>
              <p:nvPr/>
            </p:nvSpPr>
            <p:spPr bwMode="auto">
              <a:xfrm>
                <a:off x="3532" y="2497"/>
                <a:ext cx="1033" cy="2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71" name="Oval 49"/>
              <p:cNvSpPr>
                <a:spLocks noChangeArrowheads="1"/>
              </p:cNvSpPr>
              <p:nvPr/>
            </p:nvSpPr>
            <p:spPr bwMode="auto">
              <a:xfrm>
                <a:off x="761" y="2633"/>
                <a:ext cx="687" cy="53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72" name="Oval 50"/>
              <p:cNvSpPr>
                <a:spLocks noChangeArrowheads="1"/>
              </p:cNvSpPr>
              <p:nvPr/>
            </p:nvSpPr>
            <p:spPr bwMode="auto">
              <a:xfrm>
                <a:off x="3648" y="2904"/>
                <a:ext cx="686" cy="1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73" name="Oval 51"/>
              <p:cNvSpPr>
                <a:spLocks noChangeArrowheads="1"/>
              </p:cNvSpPr>
              <p:nvPr/>
            </p:nvSpPr>
            <p:spPr bwMode="auto">
              <a:xfrm>
                <a:off x="1342" y="3039"/>
                <a:ext cx="682" cy="1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74" name="Oval 52"/>
              <p:cNvSpPr>
                <a:spLocks noChangeArrowheads="1"/>
              </p:cNvSpPr>
              <p:nvPr/>
            </p:nvSpPr>
            <p:spPr bwMode="auto">
              <a:xfrm>
                <a:off x="2958" y="3039"/>
                <a:ext cx="1028" cy="1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6805" name="Freeform 53"/>
          <p:cNvSpPr>
            <a:spLocks/>
          </p:cNvSpPr>
          <p:nvPr/>
        </p:nvSpPr>
        <p:spPr bwMode="auto">
          <a:xfrm>
            <a:off x="3124200" y="3505200"/>
            <a:ext cx="777875" cy="644525"/>
          </a:xfrm>
          <a:custGeom>
            <a:avLst/>
            <a:gdLst>
              <a:gd name="T0" fmla="*/ 0 w 490"/>
              <a:gd name="T1" fmla="*/ 0 h 406"/>
              <a:gd name="T2" fmla="*/ 2147483647 w 490"/>
              <a:gd name="T3" fmla="*/ 2147483647 h 406"/>
              <a:gd name="T4" fmla="*/ 2147483647 w 490"/>
              <a:gd name="T5" fmla="*/ 2147483647 h 406"/>
              <a:gd name="T6" fmla="*/ 2147483647 w 490"/>
              <a:gd name="T7" fmla="*/ 2147483647 h 406"/>
              <a:gd name="T8" fmla="*/ 2147483647 w 490"/>
              <a:gd name="T9" fmla="*/ 2147483647 h 406"/>
              <a:gd name="T10" fmla="*/ 2147483647 w 490"/>
              <a:gd name="T11" fmla="*/ 2147483647 h 406"/>
              <a:gd name="T12" fmla="*/ 2147483647 w 490"/>
              <a:gd name="T13" fmla="*/ 2147483647 h 406"/>
              <a:gd name="T14" fmla="*/ 2147483647 w 490"/>
              <a:gd name="T15" fmla="*/ 2147483647 h 406"/>
              <a:gd name="T16" fmla="*/ 2147483647 w 490"/>
              <a:gd name="T17" fmla="*/ 2147483647 h 406"/>
              <a:gd name="T18" fmla="*/ 2147483647 w 490"/>
              <a:gd name="T19" fmla="*/ 2147483647 h 406"/>
              <a:gd name="T20" fmla="*/ 2147483647 w 490"/>
              <a:gd name="T21" fmla="*/ 2147483647 h 406"/>
              <a:gd name="T22" fmla="*/ 2147483647 w 490"/>
              <a:gd name="T23" fmla="*/ 2147483647 h 406"/>
              <a:gd name="T24" fmla="*/ 2147483647 w 490"/>
              <a:gd name="T25" fmla="*/ 2147483647 h 406"/>
              <a:gd name="T26" fmla="*/ 2147483647 w 490"/>
              <a:gd name="T27" fmla="*/ 2147483647 h 406"/>
              <a:gd name="T28" fmla="*/ 2147483647 w 490"/>
              <a:gd name="T29" fmla="*/ 2147483647 h 406"/>
              <a:gd name="T30" fmla="*/ 2147483647 w 490"/>
              <a:gd name="T31" fmla="*/ 2147483647 h 406"/>
              <a:gd name="T32" fmla="*/ 2147483647 w 490"/>
              <a:gd name="T33" fmla="*/ 2147483647 h 406"/>
              <a:gd name="T34" fmla="*/ 2147483647 w 490"/>
              <a:gd name="T35" fmla="*/ 2147483647 h 406"/>
              <a:gd name="T36" fmla="*/ 2147483647 w 490"/>
              <a:gd name="T37" fmla="*/ 2147483647 h 406"/>
              <a:gd name="T38" fmla="*/ 2147483647 w 490"/>
              <a:gd name="T39" fmla="*/ 2147483647 h 406"/>
              <a:gd name="T40" fmla="*/ 2147483647 w 490"/>
              <a:gd name="T41" fmla="*/ 2147483647 h 406"/>
              <a:gd name="T42" fmla="*/ 2147483647 w 490"/>
              <a:gd name="T43" fmla="*/ 2147483647 h 406"/>
              <a:gd name="T44" fmla="*/ 2147483647 w 490"/>
              <a:gd name="T45" fmla="*/ 2147483647 h 406"/>
              <a:gd name="T46" fmla="*/ 2147483647 w 490"/>
              <a:gd name="T47" fmla="*/ 2147483647 h 406"/>
              <a:gd name="T48" fmla="*/ 2147483647 w 490"/>
              <a:gd name="T49" fmla="*/ 2147483647 h 406"/>
              <a:gd name="T50" fmla="*/ 2147483647 w 490"/>
              <a:gd name="T51" fmla="*/ 2147483647 h 406"/>
              <a:gd name="T52" fmla="*/ 2147483647 w 490"/>
              <a:gd name="T53" fmla="*/ 2147483647 h 406"/>
              <a:gd name="T54" fmla="*/ 2147483647 w 490"/>
              <a:gd name="T55" fmla="*/ 2147483647 h 406"/>
              <a:gd name="T56" fmla="*/ 2147483647 w 490"/>
              <a:gd name="T57" fmla="*/ 2147483647 h 406"/>
              <a:gd name="T58" fmla="*/ 2147483647 w 490"/>
              <a:gd name="T59" fmla="*/ 2147483647 h 406"/>
              <a:gd name="T60" fmla="*/ 2147483647 w 490"/>
              <a:gd name="T61" fmla="*/ 2147483647 h 406"/>
              <a:gd name="T62" fmla="*/ 2147483647 w 490"/>
              <a:gd name="T63" fmla="*/ 2147483647 h 406"/>
              <a:gd name="T64" fmla="*/ 2147483647 w 490"/>
              <a:gd name="T65" fmla="*/ 2147483647 h 406"/>
              <a:gd name="T66" fmla="*/ 2147483647 w 490"/>
              <a:gd name="T67" fmla="*/ 2147483647 h 406"/>
              <a:gd name="T68" fmla="*/ 2147483647 w 490"/>
              <a:gd name="T69" fmla="*/ 2147483647 h 406"/>
              <a:gd name="T70" fmla="*/ 2147483647 w 490"/>
              <a:gd name="T71" fmla="*/ 2147483647 h 406"/>
              <a:gd name="T72" fmla="*/ 2147483647 w 490"/>
              <a:gd name="T73" fmla="*/ 2147483647 h 406"/>
              <a:gd name="T74" fmla="*/ 2147483647 w 490"/>
              <a:gd name="T75" fmla="*/ 2147483647 h 406"/>
              <a:gd name="T76" fmla="*/ 2147483647 w 490"/>
              <a:gd name="T77" fmla="*/ 2147483647 h 406"/>
              <a:gd name="T78" fmla="*/ 2147483647 w 490"/>
              <a:gd name="T79" fmla="*/ 2147483647 h 406"/>
              <a:gd name="T80" fmla="*/ 2147483647 w 490"/>
              <a:gd name="T81" fmla="*/ 2147483647 h 406"/>
              <a:gd name="T82" fmla="*/ 2147483647 w 490"/>
              <a:gd name="T83" fmla="*/ 2147483647 h 406"/>
              <a:gd name="T84" fmla="*/ 2147483647 w 490"/>
              <a:gd name="T85" fmla="*/ 2147483647 h 406"/>
              <a:gd name="T86" fmla="*/ 2147483647 w 490"/>
              <a:gd name="T87" fmla="*/ 2147483647 h 406"/>
              <a:gd name="T88" fmla="*/ 2147483647 w 490"/>
              <a:gd name="T89" fmla="*/ 2147483647 h 406"/>
              <a:gd name="T90" fmla="*/ 2147483647 w 490"/>
              <a:gd name="T91" fmla="*/ 2147483647 h 40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490"/>
              <a:gd name="T139" fmla="*/ 0 h 406"/>
              <a:gd name="T140" fmla="*/ 490 w 490"/>
              <a:gd name="T141" fmla="*/ 406 h 40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490" h="406">
                <a:moveTo>
                  <a:pt x="0" y="0"/>
                </a:moveTo>
                <a:lnTo>
                  <a:pt x="4" y="43"/>
                </a:lnTo>
                <a:lnTo>
                  <a:pt x="4" y="60"/>
                </a:lnTo>
                <a:lnTo>
                  <a:pt x="4" y="84"/>
                </a:lnTo>
                <a:lnTo>
                  <a:pt x="4" y="101"/>
                </a:lnTo>
                <a:lnTo>
                  <a:pt x="12" y="126"/>
                </a:lnTo>
                <a:lnTo>
                  <a:pt x="45" y="150"/>
                </a:lnTo>
                <a:lnTo>
                  <a:pt x="70" y="150"/>
                </a:lnTo>
                <a:lnTo>
                  <a:pt x="94" y="150"/>
                </a:lnTo>
                <a:lnTo>
                  <a:pt x="111" y="150"/>
                </a:lnTo>
                <a:lnTo>
                  <a:pt x="152" y="150"/>
                </a:lnTo>
                <a:lnTo>
                  <a:pt x="176" y="134"/>
                </a:lnTo>
                <a:lnTo>
                  <a:pt x="185" y="109"/>
                </a:lnTo>
                <a:lnTo>
                  <a:pt x="209" y="93"/>
                </a:lnTo>
                <a:lnTo>
                  <a:pt x="234" y="76"/>
                </a:lnTo>
                <a:lnTo>
                  <a:pt x="259" y="68"/>
                </a:lnTo>
                <a:lnTo>
                  <a:pt x="291" y="68"/>
                </a:lnTo>
                <a:lnTo>
                  <a:pt x="308" y="84"/>
                </a:lnTo>
                <a:lnTo>
                  <a:pt x="316" y="101"/>
                </a:lnTo>
                <a:lnTo>
                  <a:pt x="316" y="126"/>
                </a:lnTo>
                <a:lnTo>
                  <a:pt x="316" y="150"/>
                </a:lnTo>
                <a:lnTo>
                  <a:pt x="291" y="158"/>
                </a:lnTo>
                <a:lnTo>
                  <a:pt x="275" y="175"/>
                </a:lnTo>
                <a:lnTo>
                  <a:pt x="250" y="183"/>
                </a:lnTo>
                <a:lnTo>
                  <a:pt x="226" y="199"/>
                </a:lnTo>
                <a:lnTo>
                  <a:pt x="217" y="216"/>
                </a:lnTo>
                <a:lnTo>
                  <a:pt x="201" y="241"/>
                </a:lnTo>
                <a:lnTo>
                  <a:pt x="209" y="265"/>
                </a:lnTo>
                <a:lnTo>
                  <a:pt x="226" y="282"/>
                </a:lnTo>
                <a:lnTo>
                  <a:pt x="250" y="290"/>
                </a:lnTo>
                <a:lnTo>
                  <a:pt x="267" y="290"/>
                </a:lnTo>
                <a:lnTo>
                  <a:pt x="300" y="298"/>
                </a:lnTo>
                <a:lnTo>
                  <a:pt x="333" y="298"/>
                </a:lnTo>
                <a:lnTo>
                  <a:pt x="357" y="290"/>
                </a:lnTo>
                <a:lnTo>
                  <a:pt x="374" y="282"/>
                </a:lnTo>
                <a:lnTo>
                  <a:pt x="398" y="282"/>
                </a:lnTo>
                <a:lnTo>
                  <a:pt x="398" y="306"/>
                </a:lnTo>
                <a:lnTo>
                  <a:pt x="398" y="323"/>
                </a:lnTo>
                <a:lnTo>
                  <a:pt x="398" y="347"/>
                </a:lnTo>
                <a:lnTo>
                  <a:pt x="398" y="364"/>
                </a:lnTo>
                <a:lnTo>
                  <a:pt x="398" y="389"/>
                </a:lnTo>
                <a:lnTo>
                  <a:pt x="415" y="405"/>
                </a:lnTo>
                <a:lnTo>
                  <a:pt x="448" y="405"/>
                </a:lnTo>
                <a:lnTo>
                  <a:pt x="472" y="405"/>
                </a:lnTo>
                <a:lnTo>
                  <a:pt x="489" y="405"/>
                </a:lnTo>
                <a:lnTo>
                  <a:pt x="480" y="384"/>
                </a:lnTo>
              </a:path>
            </a:pathLst>
          </a:custGeom>
          <a:noFill/>
          <a:ln w="50800" cap="flat" cmpd="sng">
            <a:solidFill>
              <a:srgbClr val="FF0033"/>
            </a:solidFill>
            <a:prstDash val="sysDot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06" name="Line 54"/>
          <p:cNvSpPr>
            <a:spLocks noChangeShapeType="1"/>
          </p:cNvSpPr>
          <p:nvPr/>
        </p:nvSpPr>
        <p:spPr bwMode="auto">
          <a:xfrm>
            <a:off x="5410200" y="2209800"/>
            <a:ext cx="0" cy="9906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7" name="Line 55"/>
          <p:cNvSpPr>
            <a:spLocks noChangeShapeType="1"/>
          </p:cNvSpPr>
          <p:nvPr/>
        </p:nvSpPr>
        <p:spPr bwMode="auto">
          <a:xfrm>
            <a:off x="3200400" y="2209800"/>
            <a:ext cx="0" cy="1143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6808" name="Picture 5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2133600"/>
            <a:ext cx="54768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9" name="Picture 5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0838" y="3163888"/>
            <a:ext cx="547687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10" name="Picture 5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76838" y="3087688"/>
            <a:ext cx="547687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11" name="Picture 5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5238" y="4078288"/>
            <a:ext cx="547687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12" name="Rectangle 60"/>
          <p:cNvSpPr>
            <a:spLocks noChangeArrowheads="1"/>
          </p:cNvSpPr>
          <p:nvPr/>
        </p:nvSpPr>
        <p:spPr bwMode="auto">
          <a:xfrm>
            <a:off x="2879725" y="3717925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Arial" charset="0"/>
                <a:ea typeface="宋体" charset="-122"/>
              </a:rPr>
              <a:t>15</a:t>
            </a:r>
          </a:p>
        </p:txBody>
      </p:sp>
      <p:sp>
        <p:nvSpPr>
          <p:cNvPr id="76813" name="Rectangle 61"/>
          <p:cNvSpPr>
            <a:spLocks noChangeArrowheads="1"/>
          </p:cNvSpPr>
          <p:nvPr/>
        </p:nvSpPr>
        <p:spPr bwMode="auto">
          <a:xfrm>
            <a:off x="4937125" y="3565525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Arial" charset="0"/>
                <a:ea typeface="宋体" charset="-122"/>
              </a:rPr>
              <a:t>56</a:t>
            </a:r>
          </a:p>
        </p:txBody>
      </p:sp>
      <p:sp>
        <p:nvSpPr>
          <p:cNvPr id="76814" name="Freeform 62"/>
          <p:cNvSpPr>
            <a:spLocks/>
          </p:cNvSpPr>
          <p:nvPr/>
        </p:nvSpPr>
        <p:spPr bwMode="auto">
          <a:xfrm>
            <a:off x="4191000" y="3273425"/>
            <a:ext cx="1068388" cy="842963"/>
          </a:xfrm>
          <a:custGeom>
            <a:avLst/>
            <a:gdLst>
              <a:gd name="T0" fmla="*/ 2147483647 w 673"/>
              <a:gd name="T1" fmla="*/ 2147483647 h 531"/>
              <a:gd name="T2" fmla="*/ 2147483647 w 673"/>
              <a:gd name="T3" fmla="*/ 2147483647 h 531"/>
              <a:gd name="T4" fmla="*/ 2147483647 w 673"/>
              <a:gd name="T5" fmla="*/ 2147483647 h 531"/>
              <a:gd name="T6" fmla="*/ 2147483647 w 673"/>
              <a:gd name="T7" fmla="*/ 2147483647 h 531"/>
              <a:gd name="T8" fmla="*/ 2147483647 w 673"/>
              <a:gd name="T9" fmla="*/ 0 h 531"/>
              <a:gd name="T10" fmla="*/ 2147483647 w 673"/>
              <a:gd name="T11" fmla="*/ 2147483647 h 531"/>
              <a:gd name="T12" fmla="*/ 2147483647 w 673"/>
              <a:gd name="T13" fmla="*/ 2147483647 h 531"/>
              <a:gd name="T14" fmla="*/ 2147483647 w 673"/>
              <a:gd name="T15" fmla="*/ 2147483647 h 531"/>
              <a:gd name="T16" fmla="*/ 2147483647 w 673"/>
              <a:gd name="T17" fmla="*/ 2147483647 h 531"/>
              <a:gd name="T18" fmla="*/ 2147483647 w 673"/>
              <a:gd name="T19" fmla="*/ 2147483647 h 531"/>
              <a:gd name="T20" fmla="*/ 2147483647 w 673"/>
              <a:gd name="T21" fmla="*/ 2147483647 h 531"/>
              <a:gd name="T22" fmla="*/ 2147483647 w 673"/>
              <a:gd name="T23" fmla="*/ 2147483647 h 531"/>
              <a:gd name="T24" fmla="*/ 2147483647 w 673"/>
              <a:gd name="T25" fmla="*/ 2147483647 h 531"/>
              <a:gd name="T26" fmla="*/ 2147483647 w 673"/>
              <a:gd name="T27" fmla="*/ 2147483647 h 531"/>
              <a:gd name="T28" fmla="*/ 2147483647 w 673"/>
              <a:gd name="T29" fmla="*/ 2147483647 h 531"/>
              <a:gd name="T30" fmla="*/ 2147483647 w 673"/>
              <a:gd name="T31" fmla="*/ 2147483647 h 531"/>
              <a:gd name="T32" fmla="*/ 2147483647 w 673"/>
              <a:gd name="T33" fmla="*/ 2147483647 h 531"/>
              <a:gd name="T34" fmla="*/ 2147483647 w 673"/>
              <a:gd name="T35" fmla="*/ 2147483647 h 531"/>
              <a:gd name="T36" fmla="*/ 2147483647 w 673"/>
              <a:gd name="T37" fmla="*/ 2147483647 h 531"/>
              <a:gd name="T38" fmla="*/ 2147483647 w 673"/>
              <a:gd name="T39" fmla="*/ 2147483647 h 531"/>
              <a:gd name="T40" fmla="*/ 2147483647 w 673"/>
              <a:gd name="T41" fmla="*/ 2147483647 h 531"/>
              <a:gd name="T42" fmla="*/ 2147483647 w 673"/>
              <a:gd name="T43" fmla="*/ 2147483647 h 531"/>
              <a:gd name="T44" fmla="*/ 2147483647 w 673"/>
              <a:gd name="T45" fmla="*/ 2147483647 h 531"/>
              <a:gd name="T46" fmla="*/ 2147483647 w 673"/>
              <a:gd name="T47" fmla="*/ 2147483647 h 531"/>
              <a:gd name="T48" fmla="*/ 2147483647 w 673"/>
              <a:gd name="T49" fmla="*/ 2147483647 h 531"/>
              <a:gd name="T50" fmla="*/ 2147483647 w 673"/>
              <a:gd name="T51" fmla="*/ 2147483647 h 531"/>
              <a:gd name="T52" fmla="*/ 2147483647 w 673"/>
              <a:gd name="T53" fmla="*/ 2147483647 h 531"/>
              <a:gd name="T54" fmla="*/ 2147483647 w 673"/>
              <a:gd name="T55" fmla="*/ 2147483647 h 531"/>
              <a:gd name="T56" fmla="*/ 2147483647 w 673"/>
              <a:gd name="T57" fmla="*/ 2147483647 h 531"/>
              <a:gd name="T58" fmla="*/ 2147483647 w 673"/>
              <a:gd name="T59" fmla="*/ 2147483647 h 531"/>
              <a:gd name="T60" fmla="*/ 2147483647 w 673"/>
              <a:gd name="T61" fmla="*/ 2147483647 h 531"/>
              <a:gd name="T62" fmla="*/ 2147483647 w 673"/>
              <a:gd name="T63" fmla="*/ 2147483647 h 531"/>
              <a:gd name="T64" fmla="*/ 2147483647 w 673"/>
              <a:gd name="T65" fmla="*/ 2147483647 h 531"/>
              <a:gd name="T66" fmla="*/ 2147483647 w 673"/>
              <a:gd name="T67" fmla="*/ 2147483647 h 531"/>
              <a:gd name="T68" fmla="*/ 2147483647 w 673"/>
              <a:gd name="T69" fmla="*/ 2147483647 h 531"/>
              <a:gd name="T70" fmla="*/ 2147483647 w 673"/>
              <a:gd name="T71" fmla="*/ 2147483647 h 531"/>
              <a:gd name="T72" fmla="*/ 2147483647 w 673"/>
              <a:gd name="T73" fmla="*/ 2147483647 h 531"/>
              <a:gd name="T74" fmla="*/ 2147483647 w 673"/>
              <a:gd name="T75" fmla="*/ 2147483647 h 531"/>
              <a:gd name="T76" fmla="*/ 2147483647 w 673"/>
              <a:gd name="T77" fmla="*/ 2147483647 h 531"/>
              <a:gd name="T78" fmla="*/ 2147483647 w 673"/>
              <a:gd name="T79" fmla="*/ 2147483647 h 531"/>
              <a:gd name="T80" fmla="*/ 2147483647 w 673"/>
              <a:gd name="T81" fmla="*/ 2147483647 h 531"/>
              <a:gd name="T82" fmla="*/ 2147483647 w 673"/>
              <a:gd name="T83" fmla="*/ 2147483647 h 531"/>
              <a:gd name="T84" fmla="*/ 2147483647 w 673"/>
              <a:gd name="T85" fmla="*/ 2147483647 h 531"/>
              <a:gd name="T86" fmla="*/ 2147483647 w 673"/>
              <a:gd name="T87" fmla="*/ 2147483647 h 531"/>
              <a:gd name="T88" fmla="*/ 2147483647 w 673"/>
              <a:gd name="T89" fmla="*/ 2147483647 h 531"/>
              <a:gd name="T90" fmla="*/ 2147483647 w 673"/>
              <a:gd name="T91" fmla="*/ 2147483647 h 531"/>
              <a:gd name="T92" fmla="*/ 2147483647 w 673"/>
              <a:gd name="T93" fmla="*/ 2147483647 h 531"/>
              <a:gd name="T94" fmla="*/ 2147483647 w 673"/>
              <a:gd name="T95" fmla="*/ 2147483647 h 531"/>
              <a:gd name="T96" fmla="*/ 2147483647 w 673"/>
              <a:gd name="T97" fmla="*/ 2147483647 h 531"/>
              <a:gd name="T98" fmla="*/ 2147483647 w 673"/>
              <a:gd name="T99" fmla="*/ 2147483647 h 531"/>
              <a:gd name="T100" fmla="*/ 2147483647 w 673"/>
              <a:gd name="T101" fmla="*/ 2147483647 h 531"/>
              <a:gd name="T102" fmla="*/ 2147483647 w 673"/>
              <a:gd name="T103" fmla="*/ 2147483647 h 531"/>
              <a:gd name="T104" fmla="*/ 2147483647 w 673"/>
              <a:gd name="T105" fmla="*/ 2147483647 h 531"/>
              <a:gd name="T106" fmla="*/ 2147483647 w 673"/>
              <a:gd name="T107" fmla="*/ 2147483647 h 531"/>
              <a:gd name="T108" fmla="*/ 2147483647 w 673"/>
              <a:gd name="T109" fmla="*/ 2147483647 h 531"/>
              <a:gd name="T110" fmla="*/ 2147483647 w 673"/>
              <a:gd name="T111" fmla="*/ 2147483647 h 531"/>
              <a:gd name="T112" fmla="*/ 2147483647 w 673"/>
              <a:gd name="T113" fmla="*/ 2147483647 h 531"/>
              <a:gd name="T114" fmla="*/ 2147483647 w 673"/>
              <a:gd name="T115" fmla="*/ 2147483647 h 531"/>
              <a:gd name="T116" fmla="*/ 0 w 673"/>
              <a:gd name="T117" fmla="*/ 2147483647 h 53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673"/>
              <a:gd name="T178" fmla="*/ 0 h 531"/>
              <a:gd name="T179" fmla="*/ 673 w 673"/>
              <a:gd name="T180" fmla="*/ 531 h 531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673" h="531">
                <a:moveTo>
                  <a:pt x="672" y="50"/>
                </a:moveTo>
                <a:lnTo>
                  <a:pt x="622" y="33"/>
                </a:lnTo>
                <a:lnTo>
                  <a:pt x="573" y="17"/>
                </a:lnTo>
                <a:lnTo>
                  <a:pt x="442" y="9"/>
                </a:lnTo>
                <a:lnTo>
                  <a:pt x="400" y="0"/>
                </a:lnTo>
                <a:lnTo>
                  <a:pt x="384" y="25"/>
                </a:lnTo>
                <a:lnTo>
                  <a:pt x="368" y="50"/>
                </a:lnTo>
                <a:lnTo>
                  <a:pt x="351" y="66"/>
                </a:lnTo>
                <a:lnTo>
                  <a:pt x="351" y="83"/>
                </a:lnTo>
                <a:lnTo>
                  <a:pt x="343" y="107"/>
                </a:lnTo>
                <a:lnTo>
                  <a:pt x="343" y="124"/>
                </a:lnTo>
                <a:lnTo>
                  <a:pt x="351" y="156"/>
                </a:lnTo>
                <a:lnTo>
                  <a:pt x="368" y="173"/>
                </a:lnTo>
                <a:lnTo>
                  <a:pt x="392" y="189"/>
                </a:lnTo>
                <a:lnTo>
                  <a:pt x="409" y="206"/>
                </a:lnTo>
                <a:lnTo>
                  <a:pt x="392" y="214"/>
                </a:lnTo>
                <a:lnTo>
                  <a:pt x="359" y="214"/>
                </a:lnTo>
                <a:lnTo>
                  <a:pt x="326" y="214"/>
                </a:lnTo>
                <a:lnTo>
                  <a:pt x="302" y="206"/>
                </a:lnTo>
                <a:lnTo>
                  <a:pt x="285" y="189"/>
                </a:lnTo>
                <a:lnTo>
                  <a:pt x="244" y="156"/>
                </a:lnTo>
                <a:lnTo>
                  <a:pt x="220" y="140"/>
                </a:lnTo>
                <a:lnTo>
                  <a:pt x="203" y="132"/>
                </a:lnTo>
                <a:lnTo>
                  <a:pt x="178" y="115"/>
                </a:lnTo>
                <a:lnTo>
                  <a:pt x="146" y="99"/>
                </a:lnTo>
                <a:lnTo>
                  <a:pt x="129" y="91"/>
                </a:lnTo>
                <a:lnTo>
                  <a:pt x="104" y="83"/>
                </a:lnTo>
                <a:lnTo>
                  <a:pt x="80" y="83"/>
                </a:lnTo>
                <a:lnTo>
                  <a:pt x="63" y="83"/>
                </a:lnTo>
                <a:lnTo>
                  <a:pt x="39" y="83"/>
                </a:lnTo>
                <a:lnTo>
                  <a:pt x="22" y="107"/>
                </a:lnTo>
                <a:lnTo>
                  <a:pt x="14" y="124"/>
                </a:lnTo>
                <a:lnTo>
                  <a:pt x="14" y="156"/>
                </a:lnTo>
                <a:lnTo>
                  <a:pt x="14" y="181"/>
                </a:lnTo>
                <a:lnTo>
                  <a:pt x="14" y="198"/>
                </a:lnTo>
                <a:lnTo>
                  <a:pt x="31" y="222"/>
                </a:lnTo>
                <a:lnTo>
                  <a:pt x="39" y="239"/>
                </a:lnTo>
                <a:lnTo>
                  <a:pt x="63" y="263"/>
                </a:lnTo>
                <a:lnTo>
                  <a:pt x="80" y="272"/>
                </a:lnTo>
                <a:lnTo>
                  <a:pt x="113" y="296"/>
                </a:lnTo>
                <a:lnTo>
                  <a:pt x="129" y="313"/>
                </a:lnTo>
                <a:lnTo>
                  <a:pt x="146" y="321"/>
                </a:lnTo>
                <a:lnTo>
                  <a:pt x="170" y="329"/>
                </a:lnTo>
                <a:lnTo>
                  <a:pt x="187" y="345"/>
                </a:lnTo>
                <a:lnTo>
                  <a:pt x="211" y="362"/>
                </a:lnTo>
                <a:lnTo>
                  <a:pt x="211" y="387"/>
                </a:lnTo>
                <a:lnTo>
                  <a:pt x="220" y="411"/>
                </a:lnTo>
                <a:lnTo>
                  <a:pt x="220" y="428"/>
                </a:lnTo>
                <a:lnTo>
                  <a:pt x="220" y="452"/>
                </a:lnTo>
                <a:lnTo>
                  <a:pt x="203" y="461"/>
                </a:lnTo>
                <a:lnTo>
                  <a:pt x="178" y="461"/>
                </a:lnTo>
                <a:lnTo>
                  <a:pt x="154" y="461"/>
                </a:lnTo>
                <a:lnTo>
                  <a:pt x="137" y="461"/>
                </a:lnTo>
                <a:lnTo>
                  <a:pt x="113" y="461"/>
                </a:lnTo>
                <a:lnTo>
                  <a:pt x="96" y="461"/>
                </a:lnTo>
                <a:lnTo>
                  <a:pt x="63" y="461"/>
                </a:lnTo>
                <a:lnTo>
                  <a:pt x="47" y="485"/>
                </a:lnTo>
                <a:lnTo>
                  <a:pt x="31" y="502"/>
                </a:lnTo>
                <a:lnTo>
                  <a:pt x="0" y="530"/>
                </a:lnTo>
              </a:path>
            </a:pathLst>
          </a:custGeom>
          <a:noFill/>
          <a:ln w="50800" cap="flat" cmpd="sng">
            <a:solidFill>
              <a:srgbClr val="FF0033"/>
            </a:solidFill>
            <a:prstDash val="sysDot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5" name="Freeform 63"/>
          <p:cNvSpPr>
            <a:spLocks/>
          </p:cNvSpPr>
          <p:nvPr/>
        </p:nvSpPr>
        <p:spPr bwMode="auto">
          <a:xfrm>
            <a:off x="3276600" y="1346200"/>
            <a:ext cx="2438400" cy="787400"/>
          </a:xfrm>
          <a:custGeom>
            <a:avLst/>
            <a:gdLst>
              <a:gd name="T0" fmla="*/ 0 w 1536"/>
              <a:gd name="T1" fmla="*/ 2147483647 h 496"/>
              <a:gd name="T2" fmla="*/ 2147483647 w 1536"/>
              <a:gd name="T3" fmla="*/ 2147483647 h 496"/>
              <a:gd name="T4" fmla="*/ 2147483647 w 1536"/>
              <a:gd name="T5" fmla="*/ 2147483647 h 496"/>
              <a:gd name="T6" fmla="*/ 2147483647 w 1536"/>
              <a:gd name="T7" fmla="*/ 2147483647 h 496"/>
              <a:gd name="T8" fmla="*/ 2147483647 w 1536"/>
              <a:gd name="T9" fmla="*/ 2147483647 h 496"/>
              <a:gd name="T10" fmla="*/ 2147483647 w 1536"/>
              <a:gd name="T11" fmla="*/ 2147483647 h 496"/>
              <a:gd name="T12" fmla="*/ 2147483647 w 1536"/>
              <a:gd name="T13" fmla="*/ 2147483647 h 496"/>
              <a:gd name="T14" fmla="*/ 2147483647 w 1536"/>
              <a:gd name="T15" fmla="*/ 2147483647 h 4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536"/>
              <a:gd name="T25" fmla="*/ 0 h 496"/>
              <a:gd name="T26" fmla="*/ 1536 w 1536"/>
              <a:gd name="T27" fmla="*/ 496 h 49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536" h="496">
                <a:moveTo>
                  <a:pt x="0" y="496"/>
                </a:moveTo>
                <a:cubicBezTo>
                  <a:pt x="48" y="496"/>
                  <a:pt x="96" y="496"/>
                  <a:pt x="144" y="448"/>
                </a:cubicBezTo>
                <a:cubicBezTo>
                  <a:pt x="192" y="400"/>
                  <a:pt x="208" y="248"/>
                  <a:pt x="288" y="208"/>
                </a:cubicBezTo>
                <a:cubicBezTo>
                  <a:pt x="368" y="168"/>
                  <a:pt x="544" y="240"/>
                  <a:pt x="624" y="208"/>
                </a:cubicBezTo>
                <a:cubicBezTo>
                  <a:pt x="704" y="176"/>
                  <a:pt x="696" y="32"/>
                  <a:pt x="768" y="16"/>
                </a:cubicBezTo>
                <a:cubicBezTo>
                  <a:pt x="840" y="0"/>
                  <a:pt x="952" y="88"/>
                  <a:pt x="1056" y="112"/>
                </a:cubicBezTo>
                <a:cubicBezTo>
                  <a:pt x="1160" y="136"/>
                  <a:pt x="1312" y="152"/>
                  <a:pt x="1392" y="160"/>
                </a:cubicBezTo>
                <a:cubicBezTo>
                  <a:pt x="1472" y="168"/>
                  <a:pt x="1504" y="164"/>
                  <a:pt x="1536" y="160"/>
                </a:cubicBezTo>
              </a:path>
            </a:pathLst>
          </a:custGeom>
          <a:noFill/>
          <a:ln w="57150" cap="flat" cmpd="sng">
            <a:solidFill>
              <a:srgbClr val="FF33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6" name="Freeform 64"/>
          <p:cNvSpPr>
            <a:spLocks/>
          </p:cNvSpPr>
          <p:nvPr/>
        </p:nvSpPr>
        <p:spPr bwMode="auto">
          <a:xfrm>
            <a:off x="5181600" y="1752600"/>
            <a:ext cx="762000" cy="457200"/>
          </a:xfrm>
          <a:custGeom>
            <a:avLst/>
            <a:gdLst>
              <a:gd name="T0" fmla="*/ 0 w 480"/>
              <a:gd name="T1" fmla="*/ 2147483647 h 288"/>
              <a:gd name="T2" fmla="*/ 2147483647 w 480"/>
              <a:gd name="T3" fmla="*/ 2147483647 h 288"/>
              <a:gd name="T4" fmla="*/ 2147483647 w 480"/>
              <a:gd name="T5" fmla="*/ 0 h 288"/>
              <a:gd name="T6" fmla="*/ 0 60000 65536"/>
              <a:gd name="T7" fmla="*/ 0 60000 65536"/>
              <a:gd name="T8" fmla="*/ 0 60000 65536"/>
              <a:gd name="T9" fmla="*/ 0 w 480"/>
              <a:gd name="T10" fmla="*/ 0 h 288"/>
              <a:gd name="T11" fmla="*/ 480 w 480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288">
                <a:moveTo>
                  <a:pt x="0" y="288"/>
                </a:moveTo>
                <a:cubicBezTo>
                  <a:pt x="128" y="264"/>
                  <a:pt x="256" y="240"/>
                  <a:pt x="336" y="192"/>
                </a:cubicBezTo>
                <a:cubicBezTo>
                  <a:pt x="416" y="144"/>
                  <a:pt x="448" y="72"/>
                  <a:pt x="480" y="0"/>
                </a:cubicBezTo>
              </a:path>
            </a:pathLst>
          </a:custGeom>
          <a:noFill/>
          <a:ln w="57150" cap="flat" cmpd="sng">
            <a:solidFill>
              <a:srgbClr val="FF33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7" name="Rectangle 65"/>
          <p:cNvSpPr>
            <a:spLocks noChangeArrowheads="1"/>
          </p:cNvSpPr>
          <p:nvPr/>
        </p:nvSpPr>
        <p:spPr bwMode="auto">
          <a:xfrm>
            <a:off x="5791200" y="18288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Arial" charset="0"/>
                <a:ea typeface="宋体" charset="-122"/>
              </a:rPr>
              <a:t>17</a:t>
            </a:r>
          </a:p>
        </p:txBody>
      </p:sp>
      <p:sp>
        <p:nvSpPr>
          <p:cNvPr id="76818" name="Rectangle 66"/>
          <p:cNvSpPr>
            <a:spLocks noChangeArrowheads="1"/>
          </p:cNvSpPr>
          <p:nvPr/>
        </p:nvSpPr>
        <p:spPr bwMode="auto">
          <a:xfrm>
            <a:off x="2819400" y="1447800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Arial" charset="0"/>
                <a:ea typeface="宋体" charset="-122"/>
              </a:rPr>
              <a:t>2865</a:t>
            </a:r>
          </a:p>
        </p:txBody>
      </p:sp>
      <p:pic>
        <p:nvPicPr>
          <p:cNvPr id="76819" name="Picture 6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057400"/>
            <a:ext cx="54768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20" name="Freeform 70"/>
          <p:cNvSpPr>
            <a:spLocks/>
          </p:cNvSpPr>
          <p:nvPr/>
        </p:nvSpPr>
        <p:spPr bwMode="auto">
          <a:xfrm>
            <a:off x="3302000" y="1651000"/>
            <a:ext cx="2108200" cy="2387600"/>
          </a:xfrm>
          <a:custGeom>
            <a:avLst/>
            <a:gdLst>
              <a:gd name="T0" fmla="*/ 2147483647 w 1328"/>
              <a:gd name="T1" fmla="*/ 2147483647 h 1504"/>
              <a:gd name="T2" fmla="*/ 2147483647 w 1328"/>
              <a:gd name="T3" fmla="*/ 2147483647 h 1504"/>
              <a:gd name="T4" fmla="*/ 2147483647 w 1328"/>
              <a:gd name="T5" fmla="*/ 2147483647 h 1504"/>
              <a:gd name="T6" fmla="*/ 2147483647 w 1328"/>
              <a:gd name="T7" fmla="*/ 2147483647 h 1504"/>
              <a:gd name="T8" fmla="*/ 2147483647 w 1328"/>
              <a:gd name="T9" fmla="*/ 2147483647 h 1504"/>
              <a:gd name="T10" fmla="*/ 2147483647 w 1328"/>
              <a:gd name="T11" fmla="*/ 2147483647 h 15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28"/>
              <a:gd name="T19" fmla="*/ 0 h 1504"/>
              <a:gd name="T20" fmla="*/ 1328 w 1328"/>
              <a:gd name="T21" fmla="*/ 1504 h 15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28" h="1504">
                <a:moveTo>
                  <a:pt x="416" y="1504"/>
                </a:moveTo>
                <a:cubicBezTo>
                  <a:pt x="300" y="1380"/>
                  <a:pt x="184" y="1256"/>
                  <a:pt x="128" y="1072"/>
                </a:cubicBezTo>
                <a:cubicBezTo>
                  <a:pt x="72" y="888"/>
                  <a:pt x="0" y="560"/>
                  <a:pt x="80" y="400"/>
                </a:cubicBezTo>
                <a:cubicBezTo>
                  <a:pt x="160" y="240"/>
                  <a:pt x="464" y="176"/>
                  <a:pt x="608" y="112"/>
                </a:cubicBezTo>
                <a:cubicBezTo>
                  <a:pt x="752" y="48"/>
                  <a:pt x="824" y="32"/>
                  <a:pt x="944" y="16"/>
                </a:cubicBezTo>
                <a:cubicBezTo>
                  <a:pt x="1064" y="0"/>
                  <a:pt x="1196" y="8"/>
                  <a:pt x="1328" y="16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lgDash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21" name="Line 72"/>
          <p:cNvSpPr>
            <a:spLocks noChangeShapeType="1"/>
          </p:cNvSpPr>
          <p:nvPr/>
        </p:nvSpPr>
        <p:spPr bwMode="auto">
          <a:xfrm>
            <a:off x="6019800" y="1600200"/>
            <a:ext cx="1447800" cy="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822" name="Group 73"/>
          <p:cNvGrpSpPr>
            <a:grpSpLocks/>
          </p:cNvGrpSpPr>
          <p:nvPr/>
        </p:nvGrpSpPr>
        <p:grpSpPr bwMode="auto">
          <a:xfrm>
            <a:off x="7086600" y="1066800"/>
            <a:ext cx="1905000" cy="1524000"/>
            <a:chOff x="1008" y="3264"/>
            <a:chExt cx="1200" cy="960"/>
          </a:xfrm>
        </p:grpSpPr>
        <p:grpSp>
          <p:nvGrpSpPr>
            <p:cNvPr id="76836" name="Group 74"/>
            <p:cNvGrpSpPr>
              <a:grpSpLocks/>
            </p:cNvGrpSpPr>
            <p:nvPr/>
          </p:nvGrpSpPr>
          <p:grpSpPr bwMode="auto">
            <a:xfrm>
              <a:off x="1008" y="3264"/>
              <a:ext cx="1200" cy="960"/>
              <a:chOff x="532" y="2260"/>
              <a:chExt cx="4120" cy="1144"/>
            </a:xfrm>
          </p:grpSpPr>
          <p:grpSp>
            <p:nvGrpSpPr>
              <p:cNvPr id="76838" name="Group 75"/>
              <p:cNvGrpSpPr>
                <a:grpSpLocks/>
              </p:cNvGrpSpPr>
              <p:nvPr/>
            </p:nvGrpSpPr>
            <p:grpSpPr bwMode="auto">
              <a:xfrm>
                <a:off x="619" y="2260"/>
                <a:ext cx="4033" cy="1144"/>
                <a:chOff x="619" y="2260"/>
                <a:chExt cx="4033" cy="1144"/>
              </a:xfrm>
            </p:grpSpPr>
            <p:sp>
              <p:nvSpPr>
                <p:cNvPr id="76851" name="Oval 76"/>
                <p:cNvSpPr>
                  <a:spLocks noChangeArrowheads="1"/>
                </p:cNvSpPr>
                <p:nvPr/>
              </p:nvSpPr>
              <p:spPr bwMode="auto">
                <a:xfrm>
                  <a:off x="963" y="2362"/>
                  <a:ext cx="3460" cy="87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2" name="Oval 77"/>
                <p:cNvSpPr>
                  <a:spLocks noChangeArrowheads="1"/>
                </p:cNvSpPr>
                <p:nvPr/>
              </p:nvSpPr>
              <p:spPr bwMode="auto">
                <a:xfrm>
                  <a:off x="1079" y="2362"/>
                  <a:ext cx="803" cy="12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3" name="Oval 78"/>
                <p:cNvSpPr>
                  <a:spLocks noChangeArrowheads="1"/>
                </p:cNvSpPr>
                <p:nvPr/>
              </p:nvSpPr>
              <p:spPr bwMode="auto">
                <a:xfrm>
                  <a:off x="3160" y="2328"/>
                  <a:ext cx="1147" cy="22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4" name="Oval 79"/>
                <p:cNvSpPr>
                  <a:spLocks noChangeArrowheads="1"/>
                </p:cNvSpPr>
                <p:nvPr/>
              </p:nvSpPr>
              <p:spPr bwMode="auto">
                <a:xfrm>
                  <a:off x="2121" y="2260"/>
                  <a:ext cx="1377" cy="4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5" name="Oval 80"/>
                <p:cNvSpPr>
                  <a:spLocks noChangeArrowheads="1"/>
                </p:cNvSpPr>
                <p:nvPr/>
              </p:nvSpPr>
              <p:spPr bwMode="auto">
                <a:xfrm>
                  <a:off x="619" y="2463"/>
                  <a:ext cx="2533" cy="26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6" name="Oval 81"/>
                <p:cNvSpPr>
                  <a:spLocks noChangeArrowheads="1"/>
                </p:cNvSpPr>
                <p:nvPr/>
              </p:nvSpPr>
              <p:spPr bwMode="auto">
                <a:xfrm>
                  <a:off x="1890" y="2870"/>
                  <a:ext cx="1376" cy="53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7" name="Oval 82"/>
                <p:cNvSpPr>
                  <a:spLocks noChangeArrowheads="1"/>
                </p:cNvSpPr>
                <p:nvPr/>
              </p:nvSpPr>
              <p:spPr bwMode="auto">
                <a:xfrm>
                  <a:off x="3620" y="2497"/>
                  <a:ext cx="1032" cy="2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8" name="Oval 83"/>
                <p:cNvSpPr>
                  <a:spLocks noChangeArrowheads="1"/>
                </p:cNvSpPr>
                <p:nvPr/>
              </p:nvSpPr>
              <p:spPr bwMode="auto">
                <a:xfrm>
                  <a:off x="850" y="2633"/>
                  <a:ext cx="686" cy="53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9" name="Oval 84"/>
                <p:cNvSpPr>
                  <a:spLocks noChangeArrowheads="1"/>
                </p:cNvSpPr>
                <p:nvPr/>
              </p:nvSpPr>
              <p:spPr bwMode="auto">
                <a:xfrm>
                  <a:off x="3736" y="2904"/>
                  <a:ext cx="687" cy="19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60" name="Oval 85"/>
                <p:cNvSpPr>
                  <a:spLocks noChangeArrowheads="1"/>
                </p:cNvSpPr>
                <p:nvPr/>
              </p:nvSpPr>
              <p:spPr bwMode="auto">
                <a:xfrm>
                  <a:off x="1428" y="3039"/>
                  <a:ext cx="685" cy="1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61" name="Oval 86"/>
                <p:cNvSpPr>
                  <a:spLocks noChangeArrowheads="1"/>
                </p:cNvSpPr>
                <p:nvPr/>
              </p:nvSpPr>
              <p:spPr bwMode="auto">
                <a:xfrm>
                  <a:off x="3044" y="3039"/>
                  <a:ext cx="1032" cy="1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6839" name="Group 87"/>
              <p:cNvGrpSpPr>
                <a:grpSpLocks/>
              </p:cNvGrpSpPr>
              <p:nvPr/>
            </p:nvGrpSpPr>
            <p:grpSpPr bwMode="auto">
              <a:xfrm>
                <a:off x="532" y="2260"/>
                <a:ext cx="4033" cy="1144"/>
                <a:chOff x="532" y="2260"/>
                <a:chExt cx="4033" cy="1144"/>
              </a:xfrm>
            </p:grpSpPr>
            <p:sp>
              <p:nvSpPr>
                <p:cNvPr id="76840" name="Oval 88"/>
                <p:cNvSpPr>
                  <a:spLocks noChangeArrowheads="1"/>
                </p:cNvSpPr>
                <p:nvPr/>
              </p:nvSpPr>
              <p:spPr bwMode="auto">
                <a:xfrm>
                  <a:off x="877" y="2362"/>
                  <a:ext cx="3457" cy="87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1" name="Oval 89"/>
                <p:cNvSpPr>
                  <a:spLocks noChangeArrowheads="1"/>
                </p:cNvSpPr>
                <p:nvPr/>
              </p:nvSpPr>
              <p:spPr bwMode="auto">
                <a:xfrm>
                  <a:off x="992" y="2362"/>
                  <a:ext cx="802" cy="12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2" name="Oval 90"/>
                <p:cNvSpPr>
                  <a:spLocks noChangeArrowheads="1"/>
                </p:cNvSpPr>
                <p:nvPr/>
              </p:nvSpPr>
              <p:spPr bwMode="auto">
                <a:xfrm>
                  <a:off x="3071" y="2328"/>
                  <a:ext cx="1150" cy="22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3" name="Oval 91"/>
                <p:cNvSpPr>
                  <a:spLocks noChangeArrowheads="1"/>
                </p:cNvSpPr>
                <p:nvPr/>
              </p:nvSpPr>
              <p:spPr bwMode="auto">
                <a:xfrm>
                  <a:off x="2032" y="2260"/>
                  <a:ext cx="1378" cy="466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4" name="Oval 92"/>
                <p:cNvSpPr>
                  <a:spLocks noChangeArrowheads="1"/>
                </p:cNvSpPr>
                <p:nvPr/>
              </p:nvSpPr>
              <p:spPr bwMode="auto">
                <a:xfrm>
                  <a:off x="532" y="2463"/>
                  <a:ext cx="2531" cy="26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5" name="Oval 93"/>
                <p:cNvSpPr>
                  <a:spLocks noChangeArrowheads="1"/>
                </p:cNvSpPr>
                <p:nvPr/>
              </p:nvSpPr>
              <p:spPr bwMode="auto">
                <a:xfrm>
                  <a:off x="1802" y="2870"/>
                  <a:ext cx="1378" cy="53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6" name="Oval 94"/>
                <p:cNvSpPr>
                  <a:spLocks noChangeArrowheads="1"/>
                </p:cNvSpPr>
                <p:nvPr/>
              </p:nvSpPr>
              <p:spPr bwMode="auto">
                <a:xfrm>
                  <a:off x="3532" y="2497"/>
                  <a:ext cx="1033" cy="29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7" name="Oval 95"/>
                <p:cNvSpPr>
                  <a:spLocks noChangeArrowheads="1"/>
                </p:cNvSpPr>
                <p:nvPr/>
              </p:nvSpPr>
              <p:spPr bwMode="auto">
                <a:xfrm>
                  <a:off x="761" y="2633"/>
                  <a:ext cx="687" cy="53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8" name="Oval 96"/>
                <p:cNvSpPr>
                  <a:spLocks noChangeArrowheads="1"/>
                </p:cNvSpPr>
                <p:nvPr/>
              </p:nvSpPr>
              <p:spPr bwMode="auto">
                <a:xfrm>
                  <a:off x="3648" y="2904"/>
                  <a:ext cx="686" cy="1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9" name="Oval 97"/>
                <p:cNvSpPr>
                  <a:spLocks noChangeArrowheads="1"/>
                </p:cNvSpPr>
                <p:nvPr/>
              </p:nvSpPr>
              <p:spPr bwMode="auto">
                <a:xfrm>
                  <a:off x="1342" y="3039"/>
                  <a:ext cx="682" cy="196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0" name="Oval 98"/>
                <p:cNvSpPr>
                  <a:spLocks noChangeArrowheads="1"/>
                </p:cNvSpPr>
                <p:nvPr/>
              </p:nvSpPr>
              <p:spPr bwMode="auto">
                <a:xfrm>
                  <a:off x="2958" y="3039"/>
                  <a:ext cx="1028" cy="196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6837" name="Text Box 99"/>
            <p:cNvSpPr txBox="1">
              <a:spLocks noChangeArrowheads="1"/>
            </p:cNvSpPr>
            <p:nvPr/>
          </p:nvSpPr>
          <p:spPr bwMode="auto">
            <a:xfrm>
              <a:off x="1248" y="3456"/>
              <a:ext cx="812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charset="-122"/>
                </a:rPr>
                <a:t>  Heavy</a:t>
              </a:r>
            </a:p>
            <a:p>
              <a:r>
                <a:rPr lang="en-US" altLang="zh-CN" sz="1600">
                  <a:ea typeface="宋体" charset="-122"/>
                </a:rPr>
                <a:t>  Content </a:t>
              </a:r>
            </a:p>
            <a:p>
              <a:r>
                <a:rPr lang="en-US" altLang="zh-CN" sz="1600">
                  <a:ea typeface="宋体" charset="-122"/>
                </a:rPr>
                <a:t>Web Farm</a:t>
              </a:r>
            </a:p>
          </p:txBody>
        </p:sp>
      </p:grpSp>
      <p:pic>
        <p:nvPicPr>
          <p:cNvPr id="76823" name="Picture 10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447800"/>
            <a:ext cx="54768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24" name="AutoShape 102"/>
          <p:cNvSpPr>
            <a:spLocks noChangeArrowheads="1"/>
          </p:cNvSpPr>
          <p:nvPr/>
        </p:nvSpPr>
        <p:spPr bwMode="auto">
          <a:xfrm>
            <a:off x="2819400" y="2514600"/>
            <a:ext cx="228600" cy="609600"/>
          </a:xfrm>
          <a:prstGeom prst="upArrow">
            <a:avLst>
              <a:gd name="adj1" fmla="val 50000"/>
              <a:gd name="adj2" fmla="val 66667"/>
            </a:avLst>
          </a:prstGeom>
          <a:solidFill>
            <a:schemeClr val="bg1"/>
          </a:solidFill>
          <a:ln w="38100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25" name="Freeform 103"/>
          <p:cNvSpPr>
            <a:spLocks/>
          </p:cNvSpPr>
          <p:nvPr/>
        </p:nvSpPr>
        <p:spPr bwMode="auto">
          <a:xfrm>
            <a:off x="3403600" y="1752600"/>
            <a:ext cx="2159000" cy="2209800"/>
          </a:xfrm>
          <a:custGeom>
            <a:avLst/>
            <a:gdLst>
              <a:gd name="T0" fmla="*/ 2147483647 w 1360"/>
              <a:gd name="T1" fmla="*/ 0 h 1392"/>
              <a:gd name="T2" fmla="*/ 2147483647 w 1360"/>
              <a:gd name="T3" fmla="*/ 2147483647 h 1392"/>
              <a:gd name="T4" fmla="*/ 2147483647 w 1360"/>
              <a:gd name="T5" fmla="*/ 2147483647 h 1392"/>
              <a:gd name="T6" fmla="*/ 2147483647 w 1360"/>
              <a:gd name="T7" fmla="*/ 2147483647 h 1392"/>
              <a:gd name="T8" fmla="*/ 2147483647 w 1360"/>
              <a:gd name="T9" fmla="*/ 2147483647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60"/>
              <a:gd name="T16" fmla="*/ 0 h 1392"/>
              <a:gd name="T17" fmla="*/ 1360 w 1360"/>
              <a:gd name="T18" fmla="*/ 1392 h 1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60" h="1392">
                <a:moveTo>
                  <a:pt x="1360" y="0"/>
                </a:moveTo>
                <a:cubicBezTo>
                  <a:pt x="1224" y="20"/>
                  <a:pt x="1088" y="40"/>
                  <a:pt x="880" y="96"/>
                </a:cubicBezTo>
                <a:cubicBezTo>
                  <a:pt x="672" y="152"/>
                  <a:pt x="224" y="176"/>
                  <a:pt x="112" y="336"/>
                </a:cubicBezTo>
                <a:cubicBezTo>
                  <a:pt x="0" y="496"/>
                  <a:pt x="160" y="880"/>
                  <a:pt x="208" y="1056"/>
                </a:cubicBezTo>
                <a:cubicBezTo>
                  <a:pt x="256" y="1232"/>
                  <a:pt x="328" y="1312"/>
                  <a:pt x="400" y="1392"/>
                </a:cubicBezTo>
              </a:path>
            </a:pathLst>
          </a:custGeom>
          <a:noFill/>
          <a:ln w="76200" cmpd="sng">
            <a:solidFill>
              <a:schemeClr val="accent2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26" name="Rectangle 104"/>
          <p:cNvSpPr>
            <a:spLocks noChangeArrowheads="1"/>
          </p:cNvSpPr>
          <p:nvPr/>
        </p:nvSpPr>
        <p:spPr bwMode="auto">
          <a:xfrm>
            <a:off x="4267200" y="4267200"/>
            <a:ext cx="1600200" cy="304800"/>
          </a:xfrm>
          <a:prstGeom prst="rect">
            <a:avLst/>
          </a:prstGeom>
          <a:solidFill>
            <a:srgbClr val="3333CC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1400">
                <a:solidFill>
                  <a:schemeClr val="bg1"/>
                </a:solidFill>
                <a:ea typeface="宋体" charset="-122"/>
              </a:rPr>
              <a:t>192.44.78.0/24</a:t>
            </a:r>
          </a:p>
        </p:txBody>
      </p:sp>
      <p:sp>
        <p:nvSpPr>
          <p:cNvPr id="76827" name="Rectangle 105"/>
          <p:cNvSpPr>
            <a:spLocks noChangeArrowheads="1"/>
          </p:cNvSpPr>
          <p:nvPr/>
        </p:nvSpPr>
        <p:spPr bwMode="auto">
          <a:xfrm>
            <a:off x="914400" y="2590800"/>
            <a:ext cx="1795463" cy="5810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1600">
                <a:solidFill>
                  <a:schemeClr val="bg1"/>
                </a:solidFill>
                <a:ea typeface="宋体" charset="-122"/>
              </a:rPr>
              <a:t>192.44.78.0/24</a:t>
            </a:r>
          </a:p>
          <a:p>
            <a:pPr eaLnBrk="0" hangingPunct="0"/>
            <a:r>
              <a:rPr lang="en-US" altLang="zh-CN" sz="1600">
                <a:solidFill>
                  <a:schemeClr val="bg1"/>
                </a:solidFill>
                <a:ea typeface="宋体" charset="-122"/>
              </a:rPr>
              <a:t>MED = 15</a:t>
            </a:r>
          </a:p>
        </p:txBody>
      </p:sp>
      <p:sp>
        <p:nvSpPr>
          <p:cNvPr id="76828" name="Rectangle 106"/>
          <p:cNvSpPr>
            <a:spLocks noChangeArrowheads="1"/>
          </p:cNvSpPr>
          <p:nvPr/>
        </p:nvSpPr>
        <p:spPr bwMode="auto">
          <a:xfrm>
            <a:off x="5715000" y="2514600"/>
            <a:ext cx="1795463" cy="5810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1600">
                <a:solidFill>
                  <a:schemeClr val="bg1"/>
                </a:solidFill>
                <a:ea typeface="宋体" charset="-122"/>
              </a:rPr>
              <a:t>192.44.78.0/24</a:t>
            </a:r>
          </a:p>
          <a:p>
            <a:pPr eaLnBrk="0" hangingPunct="0"/>
            <a:r>
              <a:rPr lang="en-US" altLang="zh-CN" sz="1600">
                <a:solidFill>
                  <a:schemeClr val="bg1"/>
                </a:solidFill>
                <a:ea typeface="宋体" charset="-122"/>
              </a:rPr>
              <a:t>MED = 56</a:t>
            </a:r>
          </a:p>
        </p:txBody>
      </p:sp>
      <p:sp>
        <p:nvSpPr>
          <p:cNvPr id="76829" name="Text Box 109"/>
          <p:cNvSpPr txBox="1">
            <a:spLocks noChangeArrowheads="1"/>
          </p:cNvSpPr>
          <p:nvPr/>
        </p:nvSpPr>
        <p:spPr bwMode="auto">
          <a:xfrm>
            <a:off x="228600" y="4791075"/>
            <a:ext cx="7596188" cy="830263"/>
          </a:xfrm>
          <a:prstGeom prst="rect">
            <a:avLst/>
          </a:prstGeom>
          <a:solidFill>
            <a:srgbClr val="FF66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ea typeface="宋体" charset="-122"/>
              </a:rPr>
              <a:t>This means that MEDs must be considered BEFORE</a:t>
            </a:r>
          </a:p>
          <a:p>
            <a:r>
              <a:rPr lang="en-US" altLang="zh-CN" sz="2400">
                <a:solidFill>
                  <a:schemeClr val="bg1"/>
                </a:solidFill>
                <a:ea typeface="宋体" charset="-122"/>
              </a:rPr>
              <a:t>IGP distance!</a:t>
            </a:r>
          </a:p>
        </p:txBody>
      </p:sp>
      <p:sp>
        <p:nvSpPr>
          <p:cNvPr id="76830" name="Rectangle 110"/>
          <p:cNvSpPr>
            <a:spLocks noChangeArrowheads="1"/>
          </p:cNvSpPr>
          <p:nvPr/>
        </p:nvSpPr>
        <p:spPr bwMode="auto">
          <a:xfrm>
            <a:off x="228600" y="1371600"/>
            <a:ext cx="14176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1600" b="1">
                <a:solidFill>
                  <a:schemeClr val="accent2"/>
                </a:solidFill>
                <a:latin typeface="Arial" charset="0"/>
                <a:ea typeface="宋体" charset="-122"/>
              </a:rPr>
              <a:t>Prefer lower </a:t>
            </a:r>
          </a:p>
          <a:p>
            <a:pPr eaLnBrk="0" hangingPunct="0"/>
            <a:r>
              <a:rPr lang="en-US" altLang="zh-CN" sz="1600" b="1">
                <a:solidFill>
                  <a:schemeClr val="accent2"/>
                </a:solidFill>
                <a:latin typeface="Arial" charset="0"/>
                <a:ea typeface="宋体" charset="-122"/>
              </a:rPr>
              <a:t>MED values</a:t>
            </a:r>
          </a:p>
        </p:txBody>
      </p:sp>
      <p:sp>
        <p:nvSpPr>
          <p:cNvPr id="76831" name="Text Box 111"/>
          <p:cNvSpPr txBox="1">
            <a:spLocks noChangeArrowheads="1"/>
          </p:cNvSpPr>
          <p:nvPr/>
        </p:nvSpPr>
        <p:spPr bwMode="auto">
          <a:xfrm>
            <a:off x="304800" y="5867400"/>
            <a:ext cx="603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Note1 : some providers will not listen to MEDs </a:t>
            </a:r>
          </a:p>
        </p:txBody>
      </p:sp>
      <p:sp>
        <p:nvSpPr>
          <p:cNvPr id="76832" name="AutoShape 112"/>
          <p:cNvSpPr>
            <a:spLocks noChangeArrowheads="1"/>
          </p:cNvSpPr>
          <p:nvPr/>
        </p:nvSpPr>
        <p:spPr bwMode="auto">
          <a:xfrm>
            <a:off x="5105400" y="2438400"/>
            <a:ext cx="228600" cy="609600"/>
          </a:xfrm>
          <a:prstGeom prst="upArrow">
            <a:avLst>
              <a:gd name="adj1" fmla="val 50000"/>
              <a:gd name="adj2" fmla="val 66667"/>
            </a:avLst>
          </a:prstGeom>
          <a:solidFill>
            <a:schemeClr val="bg1"/>
          </a:solidFill>
          <a:ln w="38100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33" name="Text Box 113"/>
          <p:cNvSpPr txBox="1">
            <a:spLocks noChangeArrowheads="1"/>
          </p:cNvSpPr>
          <p:nvPr/>
        </p:nvSpPr>
        <p:spPr bwMode="auto">
          <a:xfrm>
            <a:off x="304800" y="6248400"/>
            <a:ext cx="597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Note2 : MEDs need not be tied to IGP distance</a:t>
            </a:r>
          </a:p>
        </p:txBody>
      </p:sp>
      <p:sp>
        <p:nvSpPr>
          <p:cNvPr id="76834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7683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8643094A-B72B-41E0-ACAA-7975BE8253E4}" type="slidenum">
              <a:rPr lang="en-US" altLang="ko-KR" smtClean="0"/>
              <a:pPr/>
              <a:t>74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05800" cy="1219200"/>
          </a:xfrm>
        </p:spPr>
        <p:txBody>
          <a:bodyPr/>
          <a:lstStyle/>
          <a:p>
            <a:r>
              <a:rPr lang="en-US" altLang="zh-CN" sz="3200" smtClean="0">
                <a:ea typeface="宋体" charset="-122"/>
              </a:rPr>
              <a:t>Policies Can Interact Strangely</a:t>
            </a:r>
            <a:br>
              <a:rPr lang="en-US" altLang="zh-CN" sz="3200" smtClean="0">
                <a:ea typeface="宋体" charset="-122"/>
              </a:rPr>
            </a:br>
            <a:r>
              <a:rPr lang="en-US" altLang="zh-CN" sz="3200" smtClean="0">
                <a:ea typeface="宋体" charset="-122"/>
              </a:rPr>
              <a:t>(“Route Pinning” Example) </a:t>
            </a:r>
          </a:p>
        </p:txBody>
      </p:sp>
      <p:sp>
        <p:nvSpPr>
          <p:cNvPr id="77827" name="Line 3"/>
          <p:cNvSpPr>
            <a:spLocks noChangeShapeType="1"/>
          </p:cNvSpPr>
          <p:nvPr/>
        </p:nvSpPr>
        <p:spPr bwMode="auto">
          <a:xfrm>
            <a:off x="4495800" y="1752600"/>
            <a:ext cx="0" cy="4953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28" name="Line 4"/>
          <p:cNvSpPr>
            <a:spLocks noChangeShapeType="1"/>
          </p:cNvSpPr>
          <p:nvPr/>
        </p:nvSpPr>
        <p:spPr bwMode="auto">
          <a:xfrm flipH="1" flipV="1">
            <a:off x="381000" y="3962400"/>
            <a:ext cx="82296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7829" name="Group 109"/>
          <p:cNvGrpSpPr>
            <a:grpSpLocks/>
          </p:cNvGrpSpPr>
          <p:nvPr/>
        </p:nvGrpSpPr>
        <p:grpSpPr bwMode="auto">
          <a:xfrm>
            <a:off x="304800" y="1828800"/>
            <a:ext cx="4038600" cy="1600200"/>
            <a:chOff x="192" y="1152"/>
            <a:chExt cx="2544" cy="1008"/>
          </a:xfrm>
        </p:grpSpPr>
        <p:grpSp>
          <p:nvGrpSpPr>
            <p:cNvPr id="78159" name="Group 6"/>
            <p:cNvGrpSpPr>
              <a:grpSpLocks/>
            </p:cNvGrpSpPr>
            <p:nvPr/>
          </p:nvGrpSpPr>
          <p:grpSpPr bwMode="auto">
            <a:xfrm>
              <a:off x="1152" y="1872"/>
              <a:ext cx="912" cy="288"/>
              <a:chOff x="676" y="1108"/>
              <a:chExt cx="2968" cy="1192"/>
            </a:xfrm>
          </p:grpSpPr>
          <p:grpSp>
            <p:nvGrpSpPr>
              <p:cNvPr id="78238" name="Group 7"/>
              <p:cNvGrpSpPr>
                <a:grpSpLocks/>
              </p:cNvGrpSpPr>
              <p:nvPr/>
            </p:nvGrpSpPr>
            <p:grpSpPr bwMode="auto">
              <a:xfrm>
                <a:off x="739" y="1108"/>
                <a:ext cx="2905" cy="1192"/>
                <a:chOff x="739" y="1108"/>
                <a:chExt cx="2905" cy="1192"/>
              </a:xfrm>
            </p:grpSpPr>
            <p:sp>
              <p:nvSpPr>
                <p:cNvPr id="78251" name="Oval 8"/>
                <p:cNvSpPr>
                  <a:spLocks noChangeArrowheads="1"/>
                </p:cNvSpPr>
                <p:nvPr/>
              </p:nvSpPr>
              <p:spPr bwMode="auto">
                <a:xfrm>
                  <a:off x="987" y="1214"/>
                  <a:ext cx="2492" cy="91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52" name="Oval 9"/>
                <p:cNvSpPr>
                  <a:spLocks noChangeArrowheads="1"/>
                </p:cNvSpPr>
                <p:nvPr/>
              </p:nvSpPr>
              <p:spPr bwMode="auto">
                <a:xfrm>
                  <a:off x="1071" y="1214"/>
                  <a:ext cx="576" cy="13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53" name="Oval 10"/>
                <p:cNvSpPr>
                  <a:spLocks noChangeArrowheads="1"/>
                </p:cNvSpPr>
                <p:nvPr/>
              </p:nvSpPr>
              <p:spPr bwMode="auto">
                <a:xfrm>
                  <a:off x="2570" y="1179"/>
                  <a:ext cx="825" cy="23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54" name="Oval 11"/>
                <p:cNvSpPr>
                  <a:spLocks noChangeArrowheads="1"/>
                </p:cNvSpPr>
                <p:nvPr/>
              </p:nvSpPr>
              <p:spPr bwMode="auto">
                <a:xfrm>
                  <a:off x="1822" y="1108"/>
                  <a:ext cx="991" cy="48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55" name="Oval 12"/>
                <p:cNvSpPr>
                  <a:spLocks noChangeArrowheads="1"/>
                </p:cNvSpPr>
                <p:nvPr/>
              </p:nvSpPr>
              <p:spPr bwMode="auto">
                <a:xfrm>
                  <a:off x="739" y="1319"/>
                  <a:ext cx="1823" cy="27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56" name="Oval 13"/>
                <p:cNvSpPr>
                  <a:spLocks noChangeArrowheads="1"/>
                </p:cNvSpPr>
                <p:nvPr/>
              </p:nvSpPr>
              <p:spPr bwMode="auto">
                <a:xfrm>
                  <a:off x="1655" y="1743"/>
                  <a:ext cx="989" cy="55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57" name="Oval 14"/>
                <p:cNvSpPr>
                  <a:spLocks noChangeArrowheads="1"/>
                </p:cNvSpPr>
                <p:nvPr/>
              </p:nvSpPr>
              <p:spPr bwMode="auto">
                <a:xfrm>
                  <a:off x="2903" y="1355"/>
                  <a:ext cx="741" cy="31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58" name="Oval 15"/>
                <p:cNvSpPr>
                  <a:spLocks noChangeArrowheads="1"/>
                </p:cNvSpPr>
                <p:nvPr/>
              </p:nvSpPr>
              <p:spPr bwMode="auto">
                <a:xfrm>
                  <a:off x="906" y="1497"/>
                  <a:ext cx="492" cy="55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59" name="Oval 16"/>
                <p:cNvSpPr>
                  <a:spLocks noChangeArrowheads="1"/>
                </p:cNvSpPr>
                <p:nvPr/>
              </p:nvSpPr>
              <p:spPr bwMode="auto">
                <a:xfrm>
                  <a:off x="2987" y="1779"/>
                  <a:ext cx="492" cy="20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60" name="Oval 17"/>
                <p:cNvSpPr>
                  <a:spLocks noChangeArrowheads="1"/>
                </p:cNvSpPr>
                <p:nvPr/>
              </p:nvSpPr>
              <p:spPr bwMode="auto">
                <a:xfrm>
                  <a:off x="1321" y="1919"/>
                  <a:ext cx="493" cy="20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61" name="Oval 18"/>
                <p:cNvSpPr>
                  <a:spLocks noChangeArrowheads="1"/>
                </p:cNvSpPr>
                <p:nvPr/>
              </p:nvSpPr>
              <p:spPr bwMode="auto">
                <a:xfrm>
                  <a:off x="2487" y="1919"/>
                  <a:ext cx="741" cy="20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239" name="Group 19"/>
              <p:cNvGrpSpPr>
                <a:grpSpLocks/>
              </p:cNvGrpSpPr>
              <p:nvPr/>
            </p:nvGrpSpPr>
            <p:grpSpPr bwMode="auto">
              <a:xfrm>
                <a:off x="676" y="1108"/>
                <a:ext cx="2905" cy="1192"/>
                <a:chOff x="676" y="1108"/>
                <a:chExt cx="2905" cy="1192"/>
              </a:xfrm>
            </p:grpSpPr>
            <p:sp>
              <p:nvSpPr>
                <p:cNvPr id="78240" name="Oval 20"/>
                <p:cNvSpPr>
                  <a:spLocks noChangeArrowheads="1"/>
                </p:cNvSpPr>
                <p:nvPr/>
              </p:nvSpPr>
              <p:spPr bwMode="auto">
                <a:xfrm>
                  <a:off x="925" y="1214"/>
                  <a:ext cx="2489" cy="91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41" name="Oval 21"/>
                <p:cNvSpPr>
                  <a:spLocks noChangeArrowheads="1"/>
                </p:cNvSpPr>
                <p:nvPr/>
              </p:nvSpPr>
              <p:spPr bwMode="auto">
                <a:xfrm>
                  <a:off x="1008" y="1214"/>
                  <a:ext cx="576" cy="13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42" name="Oval 22"/>
                <p:cNvSpPr>
                  <a:spLocks noChangeArrowheads="1"/>
                </p:cNvSpPr>
                <p:nvPr/>
              </p:nvSpPr>
              <p:spPr bwMode="auto">
                <a:xfrm>
                  <a:off x="2506" y="1179"/>
                  <a:ext cx="827" cy="23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43" name="Oval 23"/>
                <p:cNvSpPr>
                  <a:spLocks noChangeArrowheads="1"/>
                </p:cNvSpPr>
                <p:nvPr/>
              </p:nvSpPr>
              <p:spPr bwMode="auto">
                <a:xfrm>
                  <a:off x="1758" y="1108"/>
                  <a:ext cx="990" cy="486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44" name="Oval 24"/>
                <p:cNvSpPr>
                  <a:spLocks noChangeArrowheads="1"/>
                </p:cNvSpPr>
                <p:nvPr/>
              </p:nvSpPr>
              <p:spPr bwMode="auto">
                <a:xfrm>
                  <a:off x="676" y="1319"/>
                  <a:ext cx="1822" cy="27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45" name="Oval 25"/>
                <p:cNvSpPr>
                  <a:spLocks noChangeArrowheads="1"/>
                </p:cNvSpPr>
                <p:nvPr/>
              </p:nvSpPr>
              <p:spPr bwMode="auto">
                <a:xfrm>
                  <a:off x="1592" y="1743"/>
                  <a:ext cx="990" cy="55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46" name="Oval 26"/>
                <p:cNvSpPr>
                  <a:spLocks noChangeArrowheads="1"/>
                </p:cNvSpPr>
                <p:nvPr/>
              </p:nvSpPr>
              <p:spPr bwMode="auto">
                <a:xfrm>
                  <a:off x="2838" y="1355"/>
                  <a:ext cx="743" cy="31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47" name="Oval 27"/>
                <p:cNvSpPr>
                  <a:spLocks noChangeArrowheads="1"/>
                </p:cNvSpPr>
                <p:nvPr/>
              </p:nvSpPr>
              <p:spPr bwMode="auto">
                <a:xfrm>
                  <a:off x="841" y="1497"/>
                  <a:ext cx="492" cy="556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48" name="Oval 28"/>
                <p:cNvSpPr>
                  <a:spLocks noChangeArrowheads="1"/>
                </p:cNvSpPr>
                <p:nvPr/>
              </p:nvSpPr>
              <p:spPr bwMode="auto">
                <a:xfrm>
                  <a:off x="2922" y="1779"/>
                  <a:ext cx="492" cy="20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49" name="Oval 29"/>
                <p:cNvSpPr>
                  <a:spLocks noChangeArrowheads="1"/>
                </p:cNvSpPr>
                <p:nvPr/>
              </p:nvSpPr>
              <p:spPr bwMode="auto">
                <a:xfrm>
                  <a:off x="1259" y="1919"/>
                  <a:ext cx="491" cy="20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50" name="Oval 30"/>
                <p:cNvSpPr>
                  <a:spLocks noChangeArrowheads="1"/>
                </p:cNvSpPr>
                <p:nvPr/>
              </p:nvSpPr>
              <p:spPr bwMode="auto">
                <a:xfrm>
                  <a:off x="2425" y="1919"/>
                  <a:ext cx="740" cy="20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8160" name="Group 33"/>
            <p:cNvGrpSpPr>
              <a:grpSpLocks/>
            </p:cNvGrpSpPr>
            <p:nvPr/>
          </p:nvGrpSpPr>
          <p:grpSpPr bwMode="auto">
            <a:xfrm>
              <a:off x="192" y="1584"/>
              <a:ext cx="912" cy="288"/>
              <a:chOff x="676" y="1108"/>
              <a:chExt cx="2968" cy="1192"/>
            </a:xfrm>
          </p:grpSpPr>
          <p:grpSp>
            <p:nvGrpSpPr>
              <p:cNvPr id="78214" name="Group 34"/>
              <p:cNvGrpSpPr>
                <a:grpSpLocks/>
              </p:cNvGrpSpPr>
              <p:nvPr/>
            </p:nvGrpSpPr>
            <p:grpSpPr bwMode="auto">
              <a:xfrm>
                <a:off x="739" y="1108"/>
                <a:ext cx="2905" cy="1192"/>
                <a:chOff x="739" y="1108"/>
                <a:chExt cx="2905" cy="1192"/>
              </a:xfrm>
            </p:grpSpPr>
            <p:sp>
              <p:nvSpPr>
                <p:cNvPr id="78227" name="Oval 35"/>
                <p:cNvSpPr>
                  <a:spLocks noChangeArrowheads="1"/>
                </p:cNvSpPr>
                <p:nvPr/>
              </p:nvSpPr>
              <p:spPr bwMode="auto">
                <a:xfrm>
                  <a:off x="987" y="1214"/>
                  <a:ext cx="2492" cy="91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28" name="Oval 36"/>
                <p:cNvSpPr>
                  <a:spLocks noChangeArrowheads="1"/>
                </p:cNvSpPr>
                <p:nvPr/>
              </p:nvSpPr>
              <p:spPr bwMode="auto">
                <a:xfrm>
                  <a:off x="1071" y="1214"/>
                  <a:ext cx="576" cy="13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29" name="Oval 37"/>
                <p:cNvSpPr>
                  <a:spLocks noChangeArrowheads="1"/>
                </p:cNvSpPr>
                <p:nvPr/>
              </p:nvSpPr>
              <p:spPr bwMode="auto">
                <a:xfrm>
                  <a:off x="2570" y="1179"/>
                  <a:ext cx="825" cy="23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30" name="Oval 38"/>
                <p:cNvSpPr>
                  <a:spLocks noChangeArrowheads="1"/>
                </p:cNvSpPr>
                <p:nvPr/>
              </p:nvSpPr>
              <p:spPr bwMode="auto">
                <a:xfrm>
                  <a:off x="1822" y="1108"/>
                  <a:ext cx="991" cy="48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31" name="Oval 39"/>
                <p:cNvSpPr>
                  <a:spLocks noChangeArrowheads="1"/>
                </p:cNvSpPr>
                <p:nvPr/>
              </p:nvSpPr>
              <p:spPr bwMode="auto">
                <a:xfrm>
                  <a:off x="739" y="1319"/>
                  <a:ext cx="1823" cy="27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32" name="Oval 40"/>
                <p:cNvSpPr>
                  <a:spLocks noChangeArrowheads="1"/>
                </p:cNvSpPr>
                <p:nvPr/>
              </p:nvSpPr>
              <p:spPr bwMode="auto">
                <a:xfrm>
                  <a:off x="1655" y="1743"/>
                  <a:ext cx="989" cy="55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33" name="Oval 41"/>
                <p:cNvSpPr>
                  <a:spLocks noChangeArrowheads="1"/>
                </p:cNvSpPr>
                <p:nvPr/>
              </p:nvSpPr>
              <p:spPr bwMode="auto">
                <a:xfrm>
                  <a:off x="2903" y="1355"/>
                  <a:ext cx="741" cy="31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34" name="Oval 42"/>
                <p:cNvSpPr>
                  <a:spLocks noChangeArrowheads="1"/>
                </p:cNvSpPr>
                <p:nvPr/>
              </p:nvSpPr>
              <p:spPr bwMode="auto">
                <a:xfrm>
                  <a:off x="906" y="1497"/>
                  <a:ext cx="492" cy="55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35" name="Oval 43"/>
                <p:cNvSpPr>
                  <a:spLocks noChangeArrowheads="1"/>
                </p:cNvSpPr>
                <p:nvPr/>
              </p:nvSpPr>
              <p:spPr bwMode="auto">
                <a:xfrm>
                  <a:off x="2987" y="1779"/>
                  <a:ext cx="492" cy="20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36" name="Oval 44"/>
                <p:cNvSpPr>
                  <a:spLocks noChangeArrowheads="1"/>
                </p:cNvSpPr>
                <p:nvPr/>
              </p:nvSpPr>
              <p:spPr bwMode="auto">
                <a:xfrm>
                  <a:off x="1321" y="1919"/>
                  <a:ext cx="493" cy="20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37" name="Oval 45"/>
                <p:cNvSpPr>
                  <a:spLocks noChangeArrowheads="1"/>
                </p:cNvSpPr>
                <p:nvPr/>
              </p:nvSpPr>
              <p:spPr bwMode="auto">
                <a:xfrm>
                  <a:off x="2487" y="1919"/>
                  <a:ext cx="741" cy="20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215" name="Group 46"/>
              <p:cNvGrpSpPr>
                <a:grpSpLocks/>
              </p:cNvGrpSpPr>
              <p:nvPr/>
            </p:nvGrpSpPr>
            <p:grpSpPr bwMode="auto">
              <a:xfrm>
                <a:off x="676" y="1108"/>
                <a:ext cx="2905" cy="1192"/>
                <a:chOff x="676" y="1108"/>
                <a:chExt cx="2905" cy="1192"/>
              </a:xfrm>
            </p:grpSpPr>
            <p:sp>
              <p:nvSpPr>
                <p:cNvPr id="78216" name="Oval 47"/>
                <p:cNvSpPr>
                  <a:spLocks noChangeArrowheads="1"/>
                </p:cNvSpPr>
                <p:nvPr/>
              </p:nvSpPr>
              <p:spPr bwMode="auto">
                <a:xfrm>
                  <a:off x="925" y="1214"/>
                  <a:ext cx="2489" cy="91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17" name="Oval 48"/>
                <p:cNvSpPr>
                  <a:spLocks noChangeArrowheads="1"/>
                </p:cNvSpPr>
                <p:nvPr/>
              </p:nvSpPr>
              <p:spPr bwMode="auto">
                <a:xfrm>
                  <a:off x="1008" y="1214"/>
                  <a:ext cx="576" cy="13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18" name="Oval 49"/>
                <p:cNvSpPr>
                  <a:spLocks noChangeArrowheads="1"/>
                </p:cNvSpPr>
                <p:nvPr/>
              </p:nvSpPr>
              <p:spPr bwMode="auto">
                <a:xfrm>
                  <a:off x="2506" y="1179"/>
                  <a:ext cx="827" cy="23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19" name="Oval 50"/>
                <p:cNvSpPr>
                  <a:spLocks noChangeArrowheads="1"/>
                </p:cNvSpPr>
                <p:nvPr/>
              </p:nvSpPr>
              <p:spPr bwMode="auto">
                <a:xfrm>
                  <a:off x="1758" y="1108"/>
                  <a:ext cx="990" cy="486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20" name="Oval 51"/>
                <p:cNvSpPr>
                  <a:spLocks noChangeArrowheads="1"/>
                </p:cNvSpPr>
                <p:nvPr/>
              </p:nvSpPr>
              <p:spPr bwMode="auto">
                <a:xfrm>
                  <a:off x="676" y="1319"/>
                  <a:ext cx="1822" cy="27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21" name="Oval 52"/>
                <p:cNvSpPr>
                  <a:spLocks noChangeArrowheads="1"/>
                </p:cNvSpPr>
                <p:nvPr/>
              </p:nvSpPr>
              <p:spPr bwMode="auto">
                <a:xfrm>
                  <a:off x="1592" y="1743"/>
                  <a:ext cx="990" cy="55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22" name="Oval 53"/>
                <p:cNvSpPr>
                  <a:spLocks noChangeArrowheads="1"/>
                </p:cNvSpPr>
                <p:nvPr/>
              </p:nvSpPr>
              <p:spPr bwMode="auto">
                <a:xfrm>
                  <a:off x="2838" y="1355"/>
                  <a:ext cx="743" cy="31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23" name="Oval 54"/>
                <p:cNvSpPr>
                  <a:spLocks noChangeArrowheads="1"/>
                </p:cNvSpPr>
                <p:nvPr/>
              </p:nvSpPr>
              <p:spPr bwMode="auto">
                <a:xfrm>
                  <a:off x="841" y="1497"/>
                  <a:ext cx="492" cy="556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24" name="Oval 55"/>
                <p:cNvSpPr>
                  <a:spLocks noChangeArrowheads="1"/>
                </p:cNvSpPr>
                <p:nvPr/>
              </p:nvSpPr>
              <p:spPr bwMode="auto">
                <a:xfrm>
                  <a:off x="2922" y="1779"/>
                  <a:ext cx="492" cy="20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25" name="Oval 56"/>
                <p:cNvSpPr>
                  <a:spLocks noChangeArrowheads="1"/>
                </p:cNvSpPr>
                <p:nvPr/>
              </p:nvSpPr>
              <p:spPr bwMode="auto">
                <a:xfrm>
                  <a:off x="1259" y="1919"/>
                  <a:ext cx="491" cy="20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26" name="Oval 57"/>
                <p:cNvSpPr>
                  <a:spLocks noChangeArrowheads="1"/>
                </p:cNvSpPr>
                <p:nvPr/>
              </p:nvSpPr>
              <p:spPr bwMode="auto">
                <a:xfrm>
                  <a:off x="2425" y="1919"/>
                  <a:ext cx="740" cy="20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8161" name="Group 58"/>
            <p:cNvGrpSpPr>
              <a:grpSpLocks/>
            </p:cNvGrpSpPr>
            <p:nvPr/>
          </p:nvGrpSpPr>
          <p:grpSpPr bwMode="auto">
            <a:xfrm>
              <a:off x="1824" y="1152"/>
              <a:ext cx="912" cy="288"/>
              <a:chOff x="676" y="1108"/>
              <a:chExt cx="2968" cy="1192"/>
            </a:xfrm>
          </p:grpSpPr>
          <p:grpSp>
            <p:nvGrpSpPr>
              <p:cNvPr id="78190" name="Group 59"/>
              <p:cNvGrpSpPr>
                <a:grpSpLocks/>
              </p:cNvGrpSpPr>
              <p:nvPr/>
            </p:nvGrpSpPr>
            <p:grpSpPr bwMode="auto">
              <a:xfrm>
                <a:off x="739" y="1108"/>
                <a:ext cx="2905" cy="1192"/>
                <a:chOff x="739" y="1108"/>
                <a:chExt cx="2905" cy="1192"/>
              </a:xfrm>
            </p:grpSpPr>
            <p:sp>
              <p:nvSpPr>
                <p:cNvPr id="78203" name="Oval 60"/>
                <p:cNvSpPr>
                  <a:spLocks noChangeArrowheads="1"/>
                </p:cNvSpPr>
                <p:nvPr/>
              </p:nvSpPr>
              <p:spPr bwMode="auto">
                <a:xfrm>
                  <a:off x="987" y="1214"/>
                  <a:ext cx="2492" cy="91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04" name="Oval 61"/>
                <p:cNvSpPr>
                  <a:spLocks noChangeArrowheads="1"/>
                </p:cNvSpPr>
                <p:nvPr/>
              </p:nvSpPr>
              <p:spPr bwMode="auto">
                <a:xfrm>
                  <a:off x="1071" y="1214"/>
                  <a:ext cx="576" cy="13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05" name="Oval 62"/>
                <p:cNvSpPr>
                  <a:spLocks noChangeArrowheads="1"/>
                </p:cNvSpPr>
                <p:nvPr/>
              </p:nvSpPr>
              <p:spPr bwMode="auto">
                <a:xfrm>
                  <a:off x="2570" y="1179"/>
                  <a:ext cx="825" cy="23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06" name="Oval 63"/>
                <p:cNvSpPr>
                  <a:spLocks noChangeArrowheads="1"/>
                </p:cNvSpPr>
                <p:nvPr/>
              </p:nvSpPr>
              <p:spPr bwMode="auto">
                <a:xfrm>
                  <a:off x="1822" y="1108"/>
                  <a:ext cx="991" cy="48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07" name="Oval 64"/>
                <p:cNvSpPr>
                  <a:spLocks noChangeArrowheads="1"/>
                </p:cNvSpPr>
                <p:nvPr/>
              </p:nvSpPr>
              <p:spPr bwMode="auto">
                <a:xfrm>
                  <a:off x="739" y="1319"/>
                  <a:ext cx="1823" cy="27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08" name="Oval 65"/>
                <p:cNvSpPr>
                  <a:spLocks noChangeArrowheads="1"/>
                </p:cNvSpPr>
                <p:nvPr/>
              </p:nvSpPr>
              <p:spPr bwMode="auto">
                <a:xfrm>
                  <a:off x="1655" y="1743"/>
                  <a:ext cx="989" cy="55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09" name="Oval 66"/>
                <p:cNvSpPr>
                  <a:spLocks noChangeArrowheads="1"/>
                </p:cNvSpPr>
                <p:nvPr/>
              </p:nvSpPr>
              <p:spPr bwMode="auto">
                <a:xfrm>
                  <a:off x="2903" y="1355"/>
                  <a:ext cx="741" cy="31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10" name="Oval 67"/>
                <p:cNvSpPr>
                  <a:spLocks noChangeArrowheads="1"/>
                </p:cNvSpPr>
                <p:nvPr/>
              </p:nvSpPr>
              <p:spPr bwMode="auto">
                <a:xfrm>
                  <a:off x="906" y="1497"/>
                  <a:ext cx="492" cy="55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11" name="Oval 68"/>
                <p:cNvSpPr>
                  <a:spLocks noChangeArrowheads="1"/>
                </p:cNvSpPr>
                <p:nvPr/>
              </p:nvSpPr>
              <p:spPr bwMode="auto">
                <a:xfrm>
                  <a:off x="2987" y="1779"/>
                  <a:ext cx="492" cy="20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12" name="Oval 69"/>
                <p:cNvSpPr>
                  <a:spLocks noChangeArrowheads="1"/>
                </p:cNvSpPr>
                <p:nvPr/>
              </p:nvSpPr>
              <p:spPr bwMode="auto">
                <a:xfrm>
                  <a:off x="1321" y="1919"/>
                  <a:ext cx="493" cy="20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13" name="Oval 70"/>
                <p:cNvSpPr>
                  <a:spLocks noChangeArrowheads="1"/>
                </p:cNvSpPr>
                <p:nvPr/>
              </p:nvSpPr>
              <p:spPr bwMode="auto">
                <a:xfrm>
                  <a:off x="2487" y="1919"/>
                  <a:ext cx="741" cy="20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191" name="Group 71"/>
              <p:cNvGrpSpPr>
                <a:grpSpLocks/>
              </p:cNvGrpSpPr>
              <p:nvPr/>
            </p:nvGrpSpPr>
            <p:grpSpPr bwMode="auto">
              <a:xfrm>
                <a:off x="676" y="1108"/>
                <a:ext cx="2905" cy="1192"/>
                <a:chOff x="676" y="1108"/>
                <a:chExt cx="2905" cy="1192"/>
              </a:xfrm>
            </p:grpSpPr>
            <p:sp>
              <p:nvSpPr>
                <p:cNvPr id="78192" name="Oval 72"/>
                <p:cNvSpPr>
                  <a:spLocks noChangeArrowheads="1"/>
                </p:cNvSpPr>
                <p:nvPr/>
              </p:nvSpPr>
              <p:spPr bwMode="auto">
                <a:xfrm>
                  <a:off x="925" y="1214"/>
                  <a:ext cx="2489" cy="91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93" name="Oval 73"/>
                <p:cNvSpPr>
                  <a:spLocks noChangeArrowheads="1"/>
                </p:cNvSpPr>
                <p:nvPr/>
              </p:nvSpPr>
              <p:spPr bwMode="auto">
                <a:xfrm>
                  <a:off x="1008" y="1214"/>
                  <a:ext cx="576" cy="13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94" name="Oval 74"/>
                <p:cNvSpPr>
                  <a:spLocks noChangeArrowheads="1"/>
                </p:cNvSpPr>
                <p:nvPr/>
              </p:nvSpPr>
              <p:spPr bwMode="auto">
                <a:xfrm>
                  <a:off x="2506" y="1179"/>
                  <a:ext cx="827" cy="23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95" name="Oval 75"/>
                <p:cNvSpPr>
                  <a:spLocks noChangeArrowheads="1"/>
                </p:cNvSpPr>
                <p:nvPr/>
              </p:nvSpPr>
              <p:spPr bwMode="auto">
                <a:xfrm>
                  <a:off x="1758" y="1108"/>
                  <a:ext cx="990" cy="486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96" name="Oval 76"/>
                <p:cNvSpPr>
                  <a:spLocks noChangeArrowheads="1"/>
                </p:cNvSpPr>
                <p:nvPr/>
              </p:nvSpPr>
              <p:spPr bwMode="auto">
                <a:xfrm>
                  <a:off x="676" y="1319"/>
                  <a:ext cx="1822" cy="27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97" name="Oval 77"/>
                <p:cNvSpPr>
                  <a:spLocks noChangeArrowheads="1"/>
                </p:cNvSpPr>
                <p:nvPr/>
              </p:nvSpPr>
              <p:spPr bwMode="auto">
                <a:xfrm>
                  <a:off x="1592" y="1743"/>
                  <a:ext cx="990" cy="55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98" name="Oval 78"/>
                <p:cNvSpPr>
                  <a:spLocks noChangeArrowheads="1"/>
                </p:cNvSpPr>
                <p:nvPr/>
              </p:nvSpPr>
              <p:spPr bwMode="auto">
                <a:xfrm>
                  <a:off x="2838" y="1355"/>
                  <a:ext cx="743" cy="31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99" name="Oval 79"/>
                <p:cNvSpPr>
                  <a:spLocks noChangeArrowheads="1"/>
                </p:cNvSpPr>
                <p:nvPr/>
              </p:nvSpPr>
              <p:spPr bwMode="auto">
                <a:xfrm>
                  <a:off x="841" y="1497"/>
                  <a:ext cx="492" cy="556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00" name="Oval 80"/>
                <p:cNvSpPr>
                  <a:spLocks noChangeArrowheads="1"/>
                </p:cNvSpPr>
                <p:nvPr/>
              </p:nvSpPr>
              <p:spPr bwMode="auto">
                <a:xfrm>
                  <a:off x="2922" y="1779"/>
                  <a:ext cx="492" cy="20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01" name="Oval 81"/>
                <p:cNvSpPr>
                  <a:spLocks noChangeArrowheads="1"/>
                </p:cNvSpPr>
                <p:nvPr/>
              </p:nvSpPr>
              <p:spPr bwMode="auto">
                <a:xfrm>
                  <a:off x="1259" y="1919"/>
                  <a:ext cx="491" cy="20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202" name="Oval 82"/>
                <p:cNvSpPr>
                  <a:spLocks noChangeArrowheads="1"/>
                </p:cNvSpPr>
                <p:nvPr/>
              </p:nvSpPr>
              <p:spPr bwMode="auto">
                <a:xfrm>
                  <a:off x="2425" y="1919"/>
                  <a:ext cx="740" cy="20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8162" name="Group 83"/>
            <p:cNvGrpSpPr>
              <a:grpSpLocks/>
            </p:cNvGrpSpPr>
            <p:nvPr/>
          </p:nvGrpSpPr>
          <p:grpSpPr bwMode="auto">
            <a:xfrm>
              <a:off x="672" y="1152"/>
              <a:ext cx="912" cy="288"/>
              <a:chOff x="676" y="1108"/>
              <a:chExt cx="2968" cy="1192"/>
            </a:xfrm>
          </p:grpSpPr>
          <p:grpSp>
            <p:nvGrpSpPr>
              <p:cNvPr id="78166" name="Group 84"/>
              <p:cNvGrpSpPr>
                <a:grpSpLocks/>
              </p:cNvGrpSpPr>
              <p:nvPr/>
            </p:nvGrpSpPr>
            <p:grpSpPr bwMode="auto">
              <a:xfrm>
                <a:off x="739" y="1108"/>
                <a:ext cx="2905" cy="1192"/>
                <a:chOff x="739" y="1108"/>
                <a:chExt cx="2905" cy="1192"/>
              </a:xfrm>
            </p:grpSpPr>
            <p:sp>
              <p:nvSpPr>
                <p:cNvPr id="78179" name="Oval 85"/>
                <p:cNvSpPr>
                  <a:spLocks noChangeArrowheads="1"/>
                </p:cNvSpPr>
                <p:nvPr/>
              </p:nvSpPr>
              <p:spPr bwMode="auto">
                <a:xfrm>
                  <a:off x="987" y="1214"/>
                  <a:ext cx="2492" cy="91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80" name="Oval 86"/>
                <p:cNvSpPr>
                  <a:spLocks noChangeArrowheads="1"/>
                </p:cNvSpPr>
                <p:nvPr/>
              </p:nvSpPr>
              <p:spPr bwMode="auto">
                <a:xfrm>
                  <a:off x="1071" y="1214"/>
                  <a:ext cx="576" cy="13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81" name="Oval 87"/>
                <p:cNvSpPr>
                  <a:spLocks noChangeArrowheads="1"/>
                </p:cNvSpPr>
                <p:nvPr/>
              </p:nvSpPr>
              <p:spPr bwMode="auto">
                <a:xfrm>
                  <a:off x="2570" y="1179"/>
                  <a:ext cx="825" cy="23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82" name="Oval 88"/>
                <p:cNvSpPr>
                  <a:spLocks noChangeArrowheads="1"/>
                </p:cNvSpPr>
                <p:nvPr/>
              </p:nvSpPr>
              <p:spPr bwMode="auto">
                <a:xfrm>
                  <a:off x="1822" y="1108"/>
                  <a:ext cx="991" cy="48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83" name="Oval 89"/>
                <p:cNvSpPr>
                  <a:spLocks noChangeArrowheads="1"/>
                </p:cNvSpPr>
                <p:nvPr/>
              </p:nvSpPr>
              <p:spPr bwMode="auto">
                <a:xfrm>
                  <a:off x="739" y="1319"/>
                  <a:ext cx="1823" cy="27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84" name="Oval 90"/>
                <p:cNvSpPr>
                  <a:spLocks noChangeArrowheads="1"/>
                </p:cNvSpPr>
                <p:nvPr/>
              </p:nvSpPr>
              <p:spPr bwMode="auto">
                <a:xfrm>
                  <a:off x="1655" y="1743"/>
                  <a:ext cx="989" cy="55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85" name="Oval 91"/>
                <p:cNvSpPr>
                  <a:spLocks noChangeArrowheads="1"/>
                </p:cNvSpPr>
                <p:nvPr/>
              </p:nvSpPr>
              <p:spPr bwMode="auto">
                <a:xfrm>
                  <a:off x="2903" y="1355"/>
                  <a:ext cx="741" cy="31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86" name="Oval 92"/>
                <p:cNvSpPr>
                  <a:spLocks noChangeArrowheads="1"/>
                </p:cNvSpPr>
                <p:nvPr/>
              </p:nvSpPr>
              <p:spPr bwMode="auto">
                <a:xfrm>
                  <a:off x="906" y="1497"/>
                  <a:ext cx="492" cy="55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87" name="Oval 93"/>
                <p:cNvSpPr>
                  <a:spLocks noChangeArrowheads="1"/>
                </p:cNvSpPr>
                <p:nvPr/>
              </p:nvSpPr>
              <p:spPr bwMode="auto">
                <a:xfrm>
                  <a:off x="2987" y="1779"/>
                  <a:ext cx="492" cy="20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88" name="Oval 94"/>
                <p:cNvSpPr>
                  <a:spLocks noChangeArrowheads="1"/>
                </p:cNvSpPr>
                <p:nvPr/>
              </p:nvSpPr>
              <p:spPr bwMode="auto">
                <a:xfrm>
                  <a:off x="1321" y="1919"/>
                  <a:ext cx="493" cy="20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89" name="Oval 95"/>
                <p:cNvSpPr>
                  <a:spLocks noChangeArrowheads="1"/>
                </p:cNvSpPr>
                <p:nvPr/>
              </p:nvSpPr>
              <p:spPr bwMode="auto">
                <a:xfrm>
                  <a:off x="2487" y="1919"/>
                  <a:ext cx="741" cy="20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167" name="Group 96"/>
              <p:cNvGrpSpPr>
                <a:grpSpLocks/>
              </p:cNvGrpSpPr>
              <p:nvPr/>
            </p:nvGrpSpPr>
            <p:grpSpPr bwMode="auto">
              <a:xfrm>
                <a:off x="676" y="1108"/>
                <a:ext cx="2905" cy="1192"/>
                <a:chOff x="676" y="1108"/>
                <a:chExt cx="2905" cy="1192"/>
              </a:xfrm>
            </p:grpSpPr>
            <p:sp>
              <p:nvSpPr>
                <p:cNvPr id="78168" name="Oval 97"/>
                <p:cNvSpPr>
                  <a:spLocks noChangeArrowheads="1"/>
                </p:cNvSpPr>
                <p:nvPr/>
              </p:nvSpPr>
              <p:spPr bwMode="auto">
                <a:xfrm>
                  <a:off x="925" y="1214"/>
                  <a:ext cx="2489" cy="91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69" name="Oval 98"/>
                <p:cNvSpPr>
                  <a:spLocks noChangeArrowheads="1"/>
                </p:cNvSpPr>
                <p:nvPr/>
              </p:nvSpPr>
              <p:spPr bwMode="auto">
                <a:xfrm>
                  <a:off x="1008" y="1214"/>
                  <a:ext cx="576" cy="13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70" name="Oval 99"/>
                <p:cNvSpPr>
                  <a:spLocks noChangeArrowheads="1"/>
                </p:cNvSpPr>
                <p:nvPr/>
              </p:nvSpPr>
              <p:spPr bwMode="auto">
                <a:xfrm>
                  <a:off x="2506" y="1179"/>
                  <a:ext cx="827" cy="23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71" name="Oval 100"/>
                <p:cNvSpPr>
                  <a:spLocks noChangeArrowheads="1"/>
                </p:cNvSpPr>
                <p:nvPr/>
              </p:nvSpPr>
              <p:spPr bwMode="auto">
                <a:xfrm>
                  <a:off x="1758" y="1108"/>
                  <a:ext cx="990" cy="486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72" name="Oval 101"/>
                <p:cNvSpPr>
                  <a:spLocks noChangeArrowheads="1"/>
                </p:cNvSpPr>
                <p:nvPr/>
              </p:nvSpPr>
              <p:spPr bwMode="auto">
                <a:xfrm>
                  <a:off x="676" y="1319"/>
                  <a:ext cx="1822" cy="27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73" name="Oval 102"/>
                <p:cNvSpPr>
                  <a:spLocks noChangeArrowheads="1"/>
                </p:cNvSpPr>
                <p:nvPr/>
              </p:nvSpPr>
              <p:spPr bwMode="auto">
                <a:xfrm>
                  <a:off x="1592" y="1743"/>
                  <a:ext cx="990" cy="55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74" name="Oval 103"/>
                <p:cNvSpPr>
                  <a:spLocks noChangeArrowheads="1"/>
                </p:cNvSpPr>
                <p:nvPr/>
              </p:nvSpPr>
              <p:spPr bwMode="auto">
                <a:xfrm>
                  <a:off x="2838" y="1355"/>
                  <a:ext cx="743" cy="31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75" name="Oval 104"/>
                <p:cNvSpPr>
                  <a:spLocks noChangeArrowheads="1"/>
                </p:cNvSpPr>
                <p:nvPr/>
              </p:nvSpPr>
              <p:spPr bwMode="auto">
                <a:xfrm>
                  <a:off x="841" y="1497"/>
                  <a:ext cx="492" cy="556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76" name="Oval 105"/>
                <p:cNvSpPr>
                  <a:spLocks noChangeArrowheads="1"/>
                </p:cNvSpPr>
                <p:nvPr/>
              </p:nvSpPr>
              <p:spPr bwMode="auto">
                <a:xfrm>
                  <a:off x="2922" y="1779"/>
                  <a:ext cx="492" cy="20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77" name="Oval 106"/>
                <p:cNvSpPr>
                  <a:spLocks noChangeArrowheads="1"/>
                </p:cNvSpPr>
                <p:nvPr/>
              </p:nvSpPr>
              <p:spPr bwMode="auto">
                <a:xfrm>
                  <a:off x="1259" y="1919"/>
                  <a:ext cx="491" cy="20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78" name="Oval 107"/>
                <p:cNvSpPr>
                  <a:spLocks noChangeArrowheads="1"/>
                </p:cNvSpPr>
                <p:nvPr/>
              </p:nvSpPr>
              <p:spPr bwMode="auto">
                <a:xfrm>
                  <a:off x="2425" y="1919"/>
                  <a:ext cx="740" cy="20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8163" name="Line 31"/>
            <p:cNvSpPr>
              <a:spLocks noChangeShapeType="1"/>
            </p:cNvSpPr>
            <p:nvPr/>
          </p:nvSpPr>
          <p:spPr bwMode="auto">
            <a:xfrm flipH="1">
              <a:off x="1440" y="1296"/>
              <a:ext cx="480" cy="0"/>
            </a:xfrm>
            <a:prstGeom prst="line">
              <a:avLst/>
            </a:prstGeom>
            <a:noFill/>
            <a:ln w="57150" cmpd="thickThin">
              <a:solidFill>
                <a:schemeClr val="accent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64" name="Line 32"/>
            <p:cNvSpPr>
              <a:spLocks noChangeShapeType="1"/>
            </p:cNvSpPr>
            <p:nvPr/>
          </p:nvSpPr>
          <p:spPr bwMode="auto">
            <a:xfrm flipH="1">
              <a:off x="1824" y="1440"/>
              <a:ext cx="336" cy="480"/>
            </a:xfrm>
            <a:prstGeom prst="line">
              <a:avLst/>
            </a:prstGeom>
            <a:noFill/>
            <a:ln w="57150" cmpd="thinThick">
              <a:solidFill>
                <a:srgbClr val="FF33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65" name="Line 108"/>
            <p:cNvSpPr>
              <a:spLocks noChangeShapeType="1"/>
            </p:cNvSpPr>
            <p:nvPr/>
          </p:nvSpPr>
          <p:spPr bwMode="auto">
            <a:xfrm flipH="1">
              <a:off x="768" y="1296"/>
              <a:ext cx="96" cy="384"/>
            </a:xfrm>
            <a:prstGeom prst="line">
              <a:avLst/>
            </a:prstGeom>
            <a:noFill/>
            <a:ln w="57150" cmpd="thinThick">
              <a:solidFill>
                <a:srgbClr val="FF33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830" name="Group 110"/>
          <p:cNvGrpSpPr>
            <a:grpSpLocks/>
          </p:cNvGrpSpPr>
          <p:nvPr/>
        </p:nvGrpSpPr>
        <p:grpSpPr bwMode="auto">
          <a:xfrm>
            <a:off x="152400" y="4343400"/>
            <a:ext cx="4038600" cy="1600200"/>
            <a:chOff x="192" y="1152"/>
            <a:chExt cx="2544" cy="1008"/>
          </a:xfrm>
        </p:grpSpPr>
        <p:grpSp>
          <p:nvGrpSpPr>
            <p:cNvPr id="78056" name="Group 111"/>
            <p:cNvGrpSpPr>
              <a:grpSpLocks/>
            </p:cNvGrpSpPr>
            <p:nvPr/>
          </p:nvGrpSpPr>
          <p:grpSpPr bwMode="auto">
            <a:xfrm>
              <a:off x="1152" y="1872"/>
              <a:ext cx="912" cy="288"/>
              <a:chOff x="676" y="1108"/>
              <a:chExt cx="2968" cy="1192"/>
            </a:xfrm>
          </p:grpSpPr>
          <p:grpSp>
            <p:nvGrpSpPr>
              <p:cNvPr id="78135" name="Group 112"/>
              <p:cNvGrpSpPr>
                <a:grpSpLocks/>
              </p:cNvGrpSpPr>
              <p:nvPr/>
            </p:nvGrpSpPr>
            <p:grpSpPr bwMode="auto">
              <a:xfrm>
                <a:off x="739" y="1108"/>
                <a:ext cx="2905" cy="1192"/>
                <a:chOff x="739" y="1108"/>
                <a:chExt cx="2905" cy="1192"/>
              </a:xfrm>
            </p:grpSpPr>
            <p:sp>
              <p:nvSpPr>
                <p:cNvPr id="78148" name="Oval 113"/>
                <p:cNvSpPr>
                  <a:spLocks noChangeArrowheads="1"/>
                </p:cNvSpPr>
                <p:nvPr/>
              </p:nvSpPr>
              <p:spPr bwMode="auto">
                <a:xfrm>
                  <a:off x="987" y="1214"/>
                  <a:ext cx="2492" cy="91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49" name="Oval 114"/>
                <p:cNvSpPr>
                  <a:spLocks noChangeArrowheads="1"/>
                </p:cNvSpPr>
                <p:nvPr/>
              </p:nvSpPr>
              <p:spPr bwMode="auto">
                <a:xfrm>
                  <a:off x="1071" y="1214"/>
                  <a:ext cx="576" cy="13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50" name="Oval 115"/>
                <p:cNvSpPr>
                  <a:spLocks noChangeArrowheads="1"/>
                </p:cNvSpPr>
                <p:nvPr/>
              </p:nvSpPr>
              <p:spPr bwMode="auto">
                <a:xfrm>
                  <a:off x="2570" y="1179"/>
                  <a:ext cx="825" cy="23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51" name="Oval 116"/>
                <p:cNvSpPr>
                  <a:spLocks noChangeArrowheads="1"/>
                </p:cNvSpPr>
                <p:nvPr/>
              </p:nvSpPr>
              <p:spPr bwMode="auto">
                <a:xfrm>
                  <a:off x="1822" y="1108"/>
                  <a:ext cx="991" cy="48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52" name="Oval 117"/>
                <p:cNvSpPr>
                  <a:spLocks noChangeArrowheads="1"/>
                </p:cNvSpPr>
                <p:nvPr/>
              </p:nvSpPr>
              <p:spPr bwMode="auto">
                <a:xfrm>
                  <a:off x="739" y="1319"/>
                  <a:ext cx="1823" cy="27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53" name="Oval 118"/>
                <p:cNvSpPr>
                  <a:spLocks noChangeArrowheads="1"/>
                </p:cNvSpPr>
                <p:nvPr/>
              </p:nvSpPr>
              <p:spPr bwMode="auto">
                <a:xfrm>
                  <a:off x="1655" y="1743"/>
                  <a:ext cx="989" cy="55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54" name="Oval 119"/>
                <p:cNvSpPr>
                  <a:spLocks noChangeArrowheads="1"/>
                </p:cNvSpPr>
                <p:nvPr/>
              </p:nvSpPr>
              <p:spPr bwMode="auto">
                <a:xfrm>
                  <a:off x="2903" y="1355"/>
                  <a:ext cx="741" cy="31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55" name="Oval 120"/>
                <p:cNvSpPr>
                  <a:spLocks noChangeArrowheads="1"/>
                </p:cNvSpPr>
                <p:nvPr/>
              </p:nvSpPr>
              <p:spPr bwMode="auto">
                <a:xfrm>
                  <a:off x="906" y="1497"/>
                  <a:ext cx="492" cy="55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56" name="Oval 121"/>
                <p:cNvSpPr>
                  <a:spLocks noChangeArrowheads="1"/>
                </p:cNvSpPr>
                <p:nvPr/>
              </p:nvSpPr>
              <p:spPr bwMode="auto">
                <a:xfrm>
                  <a:off x="2987" y="1779"/>
                  <a:ext cx="492" cy="20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57" name="Oval 122"/>
                <p:cNvSpPr>
                  <a:spLocks noChangeArrowheads="1"/>
                </p:cNvSpPr>
                <p:nvPr/>
              </p:nvSpPr>
              <p:spPr bwMode="auto">
                <a:xfrm>
                  <a:off x="1321" y="1919"/>
                  <a:ext cx="493" cy="20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58" name="Oval 123"/>
                <p:cNvSpPr>
                  <a:spLocks noChangeArrowheads="1"/>
                </p:cNvSpPr>
                <p:nvPr/>
              </p:nvSpPr>
              <p:spPr bwMode="auto">
                <a:xfrm>
                  <a:off x="2487" y="1919"/>
                  <a:ext cx="741" cy="20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136" name="Group 124"/>
              <p:cNvGrpSpPr>
                <a:grpSpLocks/>
              </p:cNvGrpSpPr>
              <p:nvPr/>
            </p:nvGrpSpPr>
            <p:grpSpPr bwMode="auto">
              <a:xfrm>
                <a:off x="676" y="1108"/>
                <a:ext cx="2905" cy="1192"/>
                <a:chOff x="676" y="1108"/>
                <a:chExt cx="2905" cy="1192"/>
              </a:xfrm>
            </p:grpSpPr>
            <p:sp>
              <p:nvSpPr>
                <p:cNvPr id="78137" name="Oval 125"/>
                <p:cNvSpPr>
                  <a:spLocks noChangeArrowheads="1"/>
                </p:cNvSpPr>
                <p:nvPr/>
              </p:nvSpPr>
              <p:spPr bwMode="auto">
                <a:xfrm>
                  <a:off x="925" y="1214"/>
                  <a:ext cx="2489" cy="91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38" name="Oval 126"/>
                <p:cNvSpPr>
                  <a:spLocks noChangeArrowheads="1"/>
                </p:cNvSpPr>
                <p:nvPr/>
              </p:nvSpPr>
              <p:spPr bwMode="auto">
                <a:xfrm>
                  <a:off x="1008" y="1214"/>
                  <a:ext cx="576" cy="13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39" name="Oval 127"/>
                <p:cNvSpPr>
                  <a:spLocks noChangeArrowheads="1"/>
                </p:cNvSpPr>
                <p:nvPr/>
              </p:nvSpPr>
              <p:spPr bwMode="auto">
                <a:xfrm>
                  <a:off x="2506" y="1179"/>
                  <a:ext cx="827" cy="23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40" name="Oval 128"/>
                <p:cNvSpPr>
                  <a:spLocks noChangeArrowheads="1"/>
                </p:cNvSpPr>
                <p:nvPr/>
              </p:nvSpPr>
              <p:spPr bwMode="auto">
                <a:xfrm>
                  <a:off x="1758" y="1108"/>
                  <a:ext cx="990" cy="486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41" name="Oval 129"/>
                <p:cNvSpPr>
                  <a:spLocks noChangeArrowheads="1"/>
                </p:cNvSpPr>
                <p:nvPr/>
              </p:nvSpPr>
              <p:spPr bwMode="auto">
                <a:xfrm>
                  <a:off x="676" y="1319"/>
                  <a:ext cx="1822" cy="27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42" name="Oval 130"/>
                <p:cNvSpPr>
                  <a:spLocks noChangeArrowheads="1"/>
                </p:cNvSpPr>
                <p:nvPr/>
              </p:nvSpPr>
              <p:spPr bwMode="auto">
                <a:xfrm>
                  <a:off x="1592" y="1743"/>
                  <a:ext cx="990" cy="55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43" name="Oval 131"/>
                <p:cNvSpPr>
                  <a:spLocks noChangeArrowheads="1"/>
                </p:cNvSpPr>
                <p:nvPr/>
              </p:nvSpPr>
              <p:spPr bwMode="auto">
                <a:xfrm>
                  <a:off x="2838" y="1355"/>
                  <a:ext cx="743" cy="31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44" name="Oval 132"/>
                <p:cNvSpPr>
                  <a:spLocks noChangeArrowheads="1"/>
                </p:cNvSpPr>
                <p:nvPr/>
              </p:nvSpPr>
              <p:spPr bwMode="auto">
                <a:xfrm>
                  <a:off x="841" y="1497"/>
                  <a:ext cx="492" cy="556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45" name="Oval 133"/>
                <p:cNvSpPr>
                  <a:spLocks noChangeArrowheads="1"/>
                </p:cNvSpPr>
                <p:nvPr/>
              </p:nvSpPr>
              <p:spPr bwMode="auto">
                <a:xfrm>
                  <a:off x="2922" y="1779"/>
                  <a:ext cx="492" cy="20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46" name="Oval 134"/>
                <p:cNvSpPr>
                  <a:spLocks noChangeArrowheads="1"/>
                </p:cNvSpPr>
                <p:nvPr/>
              </p:nvSpPr>
              <p:spPr bwMode="auto">
                <a:xfrm>
                  <a:off x="1259" y="1919"/>
                  <a:ext cx="491" cy="20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47" name="Oval 135"/>
                <p:cNvSpPr>
                  <a:spLocks noChangeArrowheads="1"/>
                </p:cNvSpPr>
                <p:nvPr/>
              </p:nvSpPr>
              <p:spPr bwMode="auto">
                <a:xfrm>
                  <a:off x="2425" y="1919"/>
                  <a:ext cx="740" cy="20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8057" name="Group 136"/>
            <p:cNvGrpSpPr>
              <a:grpSpLocks/>
            </p:cNvGrpSpPr>
            <p:nvPr/>
          </p:nvGrpSpPr>
          <p:grpSpPr bwMode="auto">
            <a:xfrm>
              <a:off x="192" y="1584"/>
              <a:ext cx="912" cy="288"/>
              <a:chOff x="676" y="1108"/>
              <a:chExt cx="2968" cy="1192"/>
            </a:xfrm>
          </p:grpSpPr>
          <p:grpSp>
            <p:nvGrpSpPr>
              <p:cNvPr id="78111" name="Group 137"/>
              <p:cNvGrpSpPr>
                <a:grpSpLocks/>
              </p:cNvGrpSpPr>
              <p:nvPr/>
            </p:nvGrpSpPr>
            <p:grpSpPr bwMode="auto">
              <a:xfrm>
                <a:off x="739" y="1108"/>
                <a:ext cx="2905" cy="1192"/>
                <a:chOff x="739" y="1108"/>
                <a:chExt cx="2905" cy="1192"/>
              </a:xfrm>
            </p:grpSpPr>
            <p:sp>
              <p:nvSpPr>
                <p:cNvPr id="78124" name="Oval 138"/>
                <p:cNvSpPr>
                  <a:spLocks noChangeArrowheads="1"/>
                </p:cNvSpPr>
                <p:nvPr/>
              </p:nvSpPr>
              <p:spPr bwMode="auto">
                <a:xfrm>
                  <a:off x="987" y="1214"/>
                  <a:ext cx="2492" cy="91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25" name="Oval 139"/>
                <p:cNvSpPr>
                  <a:spLocks noChangeArrowheads="1"/>
                </p:cNvSpPr>
                <p:nvPr/>
              </p:nvSpPr>
              <p:spPr bwMode="auto">
                <a:xfrm>
                  <a:off x="1071" y="1214"/>
                  <a:ext cx="576" cy="13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26" name="Oval 140"/>
                <p:cNvSpPr>
                  <a:spLocks noChangeArrowheads="1"/>
                </p:cNvSpPr>
                <p:nvPr/>
              </p:nvSpPr>
              <p:spPr bwMode="auto">
                <a:xfrm>
                  <a:off x="2570" y="1179"/>
                  <a:ext cx="825" cy="23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27" name="Oval 141"/>
                <p:cNvSpPr>
                  <a:spLocks noChangeArrowheads="1"/>
                </p:cNvSpPr>
                <p:nvPr/>
              </p:nvSpPr>
              <p:spPr bwMode="auto">
                <a:xfrm>
                  <a:off x="1822" y="1108"/>
                  <a:ext cx="991" cy="48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28" name="Oval 142"/>
                <p:cNvSpPr>
                  <a:spLocks noChangeArrowheads="1"/>
                </p:cNvSpPr>
                <p:nvPr/>
              </p:nvSpPr>
              <p:spPr bwMode="auto">
                <a:xfrm>
                  <a:off x="739" y="1319"/>
                  <a:ext cx="1823" cy="27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29" name="Oval 143"/>
                <p:cNvSpPr>
                  <a:spLocks noChangeArrowheads="1"/>
                </p:cNvSpPr>
                <p:nvPr/>
              </p:nvSpPr>
              <p:spPr bwMode="auto">
                <a:xfrm>
                  <a:off x="1655" y="1743"/>
                  <a:ext cx="989" cy="55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30" name="Oval 144"/>
                <p:cNvSpPr>
                  <a:spLocks noChangeArrowheads="1"/>
                </p:cNvSpPr>
                <p:nvPr/>
              </p:nvSpPr>
              <p:spPr bwMode="auto">
                <a:xfrm>
                  <a:off x="2903" y="1355"/>
                  <a:ext cx="741" cy="31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31" name="Oval 145"/>
                <p:cNvSpPr>
                  <a:spLocks noChangeArrowheads="1"/>
                </p:cNvSpPr>
                <p:nvPr/>
              </p:nvSpPr>
              <p:spPr bwMode="auto">
                <a:xfrm>
                  <a:off x="906" y="1497"/>
                  <a:ext cx="492" cy="55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32" name="Oval 146"/>
                <p:cNvSpPr>
                  <a:spLocks noChangeArrowheads="1"/>
                </p:cNvSpPr>
                <p:nvPr/>
              </p:nvSpPr>
              <p:spPr bwMode="auto">
                <a:xfrm>
                  <a:off x="2987" y="1779"/>
                  <a:ext cx="492" cy="20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33" name="Oval 147"/>
                <p:cNvSpPr>
                  <a:spLocks noChangeArrowheads="1"/>
                </p:cNvSpPr>
                <p:nvPr/>
              </p:nvSpPr>
              <p:spPr bwMode="auto">
                <a:xfrm>
                  <a:off x="1321" y="1919"/>
                  <a:ext cx="493" cy="20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34" name="Oval 148"/>
                <p:cNvSpPr>
                  <a:spLocks noChangeArrowheads="1"/>
                </p:cNvSpPr>
                <p:nvPr/>
              </p:nvSpPr>
              <p:spPr bwMode="auto">
                <a:xfrm>
                  <a:off x="2487" y="1919"/>
                  <a:ext cx="741" cy="20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112" name="Group 149"/>
              <p:cNvGrpSpPr>
                <a:grpSpLocks/>
              </p:cNvGrpSpPr>
              <p:nvPr/>
            </p:nvGrpSpPr>
            <p:grpSpPr bwMode="auto">
              <a:xfrm>
                <a:off x="676" y="1108"/>
                <a:ext cx="2905" cy="1192"/>
                <a:chOff x="676" y="1108"/>
                <a:chExt cx="2905" cy="1192"/>
              </a:xfrm>
            </p:grpSpPr>
            <p:sp>
              <p:nvSpPr>
                <p:cNvPr id="78113" name="Oval 150"/>
                <p:cNvSpPr>
                  <a:spLocks noChangeArrowheads="1"/>
                </p:cNvSpPr>
                <p:nvPr/>
              </p:nvSpPr>
              <p:spPr bwMode="auto">
                <a:xfrm>
                  <a:off x="925" y="1214"/>
                  <a:ext cx="2489" cy="91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14" name="Oval 151"/>
                <p:cNvSpPr>
                  <a:spLocks noChangeArrowheads="1"/>
                </p:cNvSpPr>
                <p:nvPr/>
              </p:nvSpPr>
              <p:spPr bwMode="auto">
                <a:xfrm>
                  <a:off x="1008" y="1214"/>
                  <a:ext cx="576" cy="13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15" name="Oval 152"/>
                <p:cNvSpPr>
                  <a:spLocks noChangeArrowheads="1"/>
                </p:cNvSpPr>
                <p:nvPr/>
              </p:nvSpPr>
              <p:spPr bwMode="auto">
                <a:xfrm>
                  <a:off x="2506" y="1179"/>
                  <a:ext cx="827" cy="23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16" name="Oval 153"/>
                <p:cNvSpPr>
                  <a:spLocks noChangeArrowheads="1"/>
                </p:cNvSpPr>
                <p:nvPr/>
              </p:nvSpPr>
              <p:spPr bwMode="auto">
                <a:xfrm>
                  <a:off x="1758" y="1108"/>
                  <a:ext cx="990" cy="486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17" name="Oval 154"/>
                <p:cNvSpPr>
                  <a:spLocks noChangeArrowheads="1"/>
                </p:cNvSpPr>
                <p:nvPr/>
              </p:nvSpPr>
              <p:spPr bwMode="auto">
                <a:xfrm>
                  <a:off x="676" y="1319"/>
                  <a:ext cx="1822" cy="27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18" name="Oval 155"/>
                <p:cNvSpPr>
                  <a:spLocks noChangeArrowheads="1"/>
                </p:cNvSpPr>
                <p:nvPr/>
              </p:nvSpPr>
              <p:spPr bwMode="auto">
                <a:xfrm>
                  <a:off x="1592" y="1743"/>
                  <a:ext cx="990" cy="55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19" name="Oval 156"/>
                <p:cNvSpPr>
                  <a:spLocks noChangeArrowheads="1"/>
                </p:cNvSpPr>
                <p:nvPr/>
              </p:nvSpPr>
              <p:spPr bwMode="auto">
                <a:xfrm>
                  <a:off x="2838" y="1355"/>
                  <a:ext cx="743" cy="31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20" name="Oval 157"/>
                <p:cNvSpPr>
                  <a:spLocks noChangeArrowheads="1"/>
                </p:cNvSpPr>
                <p:nvPr/>
              </p:nvSpPr>
              <p:spPr bwMode="auto">
                <a:xfrm>
                  <a:off x="841" y="1497"/>
                  <a:ext cx="492" cy="556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21" name="Oval 158"/>
                <p:cNvSpPr>
                  <a:spLocks noChangeArrowheads="1"/>
                </p:cNvSpPr>
                <p:nvPr/>
              </p:nvSpPr>
              <p:spPr bwMode="auto">
                <a:xfrm>
                  <a:off x="2922" y="1779"/>
                  <a:ext cx="492" cy="20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22" name="Oval 159"/>
                <p:cNvSpPr>
                  <a:spLocks noChangeArrowheads="1"/>
                </p:cNvSpPr>
                <p:nvPr/>
              </p:nvSpPr>
              <p:spPr bwMode="auto">
                <a:xfrm>
                  <a:off x="1259" y="1919"/>
                  <a:ext cx="491" cy="20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23" name="Oval 160"/>
                <p:cNvSpPr>
                  <a:spLocks noChangeArrowheads="1"/>
                </p:cNvSpPr>
                <p:nvPr/>
              </p:nvSpPr>
              <p:spPr bwMode="auto">
                <a:xfrm>
                  <a:off x="2425" y="1919"/>
                  <a:ext cx="740" cy="20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8058" name="Group 161"/>
            <p:cNvGrpSpPr>
              <a:grpSpLocks/>
            </p:cNvGrpSpPr>
            <p:nvPr/>
          </p:nvGrpSpPr>
          <p:grpSpPr bwMode="auto">
            <a:xfrm>
              <a:off x="1824" y="1152"/>
              <a:ext cx="912" cy="288"/>
              <a:chOff x="676" y="1108"/>
              <a:chExt cx="2968" cy="1192"/>
            </a:xfrm>
          </p:grpSpPr>
          <p:grpSp>
            <p:nvGrpSpPr>
              <p:cNvPr id="78087" name="Group 162"/>
              <p:cNvGrpSpPr>
                <a:grpSpLocks/>
              </p:cNvGrpSpPr>
              <p:nvPr/>
            </p:nvGrpSpPr>
            <p:grpSpPr bwMode="auto">
              <a:xfrm>
                <a:off x="739" y="1108"/>
                <a:ext cx="2905" cy="1192"/>
                <a:chOff x="739" y="1108"/>
                <a:chExt cx="2905" cy="1192"/>
              </a:xfrm>
            </p:grpSpPr>
            <p:sp>
              <p:nvSpPr>
                <p:cNvPr id="78100" name="Oval 163"/>
                <p:cNvSpPr>
                  <a:spLocks noChangeArrowheads="1"/>
                </p:cNvSpPr>
                <p:nvPr/>
              </p:nvSpPr>
              <p:spPr bwMode="auto">
                <a:xfrm>
                  <a:off x="987" y="1214"/>
                  <a:ext cx="2492" cy="91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01" name="Oval 164"/>
                <p:cNvSpPr>
                  <a:spLocks noChangeArrowheads="1"/>
                </p:cNvSpPr>
                <p:nvPr/>
              </p:nvSpPr>
              <p:spPr bwMode="auto">
                <a:xfrm>
                  <a:off x="1071" y="1214"/>
                  <a:ext cx="576" cy="13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02" name="Oval 165"/>
                <p:cNvSpPr>
                  <a:spLocks noChangeArrowheads="1"/>
                </p:cNvSpPr>
                <p:nvPr/>
              </p:nvSpPr>
              <p:spPr bwMode="auto">
                <a:xfrm>
                  <a:off x="2570" y="1179"/>
                  <a:ext cx="825" cy="23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03" name="Oval 166"/>
                <p:cNvSpPr>
                  <a:spLocks noChangeArrowheads="1"/>
                </p:cNvSpPr>
                <p:nvPr/>
              </p:nvSpPr>
              <p:spPr bwMode="auto">
                <a:xfrm>
                  <a:off x="1822" y="1108"/>
                  <a:ext cx="991" cy="48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04" name="Oval 167"/>
                <p:cNvSpPr>
                  <a:spLocks noChangeArrowheads="1"/>
                </p:cNvSpPr>
                <p:nvPr/>
              </p:nvSpPr>
              <p:spPr bwMode="auto">
                <a:xfrm>
                  <a:off x="739" y="1319"/>
                  <a:ext cx="1823" cy="27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05" name="Oval 168"/>
                <p:cNvSpPr>
                  <a:spLocks noChangeArrowheads="1"/>
                </p:cNvSpPr>
                <p:nvPr/>
              </p:nvSpPr>
              <p:spPr bwMode="auto">
                <a:xfrm>
                  <a:off x="1655" y="1743"/>
                  <a:ext cx="989" cy="55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06" name="Oval 169"/>
                <p:cNvSpPr>
                  <a:spLocks noChangeArrowheads="1"/>
                </p:cNvSpPr>
                <p:nvPr/>
              </p:nvSpPr>
              <p:spPr bwMode="auto">
                <a:xfrm>
                  <a:off x="2903" y="1355"/>
                  <a:ext cx="741" cy="31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07" name="Oval 170"/>
                <p:cNvSpPr>
                  <a:spLocks noChangeArrowheads="1"/>
                </p:cNvSpPr>
                <p:nvPr/>
              </p:nvSpPr>
              <p:spPr bwMode="auto">
                <a:xfrm>
                  <a:off x="906" y="1497"/>
                  <a:ext cx="492" cy="55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08" name="Oval 171"/>
                <p:cNvSpPr>
                  <a:spLocks noChangeArrowheads="1"/>
                </p:cNvSpPr>
                <p:nvPr/>
              </p:nvSpPr>
              <p:spPr bwMode="auto">
                <a:xfrm>
                  <a:off x="2987" y="1779"/>
                  <a:ext cx="492" cy="20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09" name="Oval 172"/>
                <p:cNvSpPr>
                  <a:spLocks noChangeArrowheads="1"/>
                </p:cNvSpPr>
                <p:nvPr/>
              </p:nvSpPr>
              <p:spPr bwMode="auto">
                <a:xfrm>
                  <a:off x="1321" y="1919"/>
                  <a:ext cx="493" cy="20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10" name="Oval 173"/>
                <p:cNvSpPr>
                  <a:spLocks noChangeArrowheads="1"/>
                </p:cNvSpPr>
                <p:nvPr/>
              </p:nvSpPr>
              <p:spPr bwMode="auto">
                <a:xfrm>
                  <a:off x="2487" y="1919"/>
                  <a:ext cx="741" cy="20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088" name="Group 174"/>
              <p:cNvGrpSpPr>
                <a:grpSpLocks/>
              </p:cNvGrpSpPr>
              <p:nvPr/>
            </p:nvGrpSpPr>
            <p:grpSpPr bwMode="auto">
              <a:xfrm>
                <a:off x="676" y="1108"/>
                <a:ext cx="2905" cy="1192"/>
                <a:chOff x="676" y="1108"/>
                <a:chExt cx="2905" cy="1192"/>
              </a:xfrm>
            </p:grpSpPr>
            <p:sp>
              <p:nvSpPr>
                <p:cNvPr id="78089" name="Oval 175"/>
                <p:cNvSpPr>
                  <a:spLocks noChangeArrowheads="1"/>
                </p:cNvSpPr>
                <p:nvPr/>
              </p:nvSpPr>
              <p:spPr bwMode="auto">
                <a:xfrm>
                  <a:off x="925" y="1214"/>
                  <a:ext cx="2489" cy="91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90" name="Oval 176"/>
                <p:cNvSpPr>
                  <a:spLocks noChangeArrowheads="1"/>
                </p:cNvSpPr>
                <p:nvPr/>
              </p:nvSpPr>
              <p:spPr bwMode="auto">
                <a:xfrm>
                  <a:off x="1008" y="1214"/>
                  <a:ext cx="576" cy="13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91" name="Oval 177"/>
                <p:cNvSpPr>
                  <a:spLocks noChangeArrowheads="1"/>
                </p:cNvSpPr>
                <p:nvPr/>
              </p:nvSpPr>
              <p:spPr bwMode="auto">
                <a:xfrm>
                  <a:off x="2506" y="1179"/>
                  <a:ext cx="827" cy="23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92" name="Oval 178"/>
                <p:cNvSpPr>
                  <a:spLocks noChangeArrowheads="1"/>
                </p:cNvSpPr>
                <p:nvPr/>
              </p:nvSpPr>
              <p:spPr bwMode="auto">
                <a:xfrm>
                  <a:off x="1758" y="1108"/>
                  <a:ext cx="990" cy="486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93" name="Oval 179"/>
                <p:cNvSpPr>
                  <a:spLocks noChangeArrowheads="1"/>
                </p:cNvSpPr>
                <p:nvPr/>
              </p:nvSpPr>
              <p:spPr bwMode="auto">
                <a:xfrm>
                  <a:off x="676" y="1319"/>
                  <a:ext cx="1822" cy="27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94" name="Oval 180"/>
                <p:cNvSpPr>
                  <a:spLocks noChangeArrowheads="1"/>
                </p:cNvSpPr>
                <p:nvPr/>
              </p:nvSpPr>
              <p:spPr bwMode="auto">
                <a:xfrm>
                  <a:off x="1592" y="1743"/>
                  <a:ext cx="990" cy="55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95" name="Oval 181"/>
                <p:cNvSpPr>
                  <a:spLocks noChangeArrowheads="1"/>
                </p:cNvSpPr>
                <p:nvPr/>
              </p:nvSpPr>
              <p:spPr bwMode="auto">
                <a:xfrm>
                  <a:off x="2838" y="1355"/>
                  <a:ext cx="743" cy="31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96" name="Oval 182"/>
                <p:cNvSpPr>
                  <a:spLocks noChangeArrowheads="1"/>
                </p:cNvSpPr>
                <p:nvPr/>
              </p:nvSpPr>
              <p:spPr bwMode="auto">
                <a:xfrm>
                  <a:off x="841" y="1497"/>
                  <a:ext cx="492" cy="556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97" name="Oval 183"/>
                <p:cNvSpPr>
                  <a:spLocks noChangeArrowheads="1"/>
                </p:cNvSpPr>
                <p:nvPr/>
              </p:nvSpPr>
              <p:spPr bwMode="auto">
                <a:xfrm>
                  <a:off x="2922" y="1779"/>
                  <a:ext cx="492" cy="20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98" name="Oval 184"/>
                <p:cNvSpPr>
                  <a:spLocks noChangeArrowheads="1"/>
                </p:cNvSpPr>
                <p:nvPr/>
              </p:nvSpPr>
              <p:spPr bwMode="auto">
                <a:xfrm>
                  <a:off x="1259" y="1919"/>
                  <a:ext cx="491" cy="20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99" name="Oval 185"/>
                <p:cNvSpPr>
                  <a:spLocks noChangeArrowheads="1"/>
                </p:cNvSpPr>
                <p:nvPr/>
              </p:nvSpPr>
              <p:spPr bwMode="auto">
                <a:xfrm>
                  <a:off x="2425" y="1919"/>
                  <a:ext cx="740" cy="20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8059" name="Group 186"/>
            <p:cNvGrpSpPr>
              <a:grpSpLocks/>
            </p:cNvGrpSpPr>
            <p:nvPr/>
          </p:nvGrpSpPr>
          <p:grpSpPr bwMode="auto">
            <a:xfrm>
              <a:off x="672" y="1152"/>
              <a:ext cx="912" cy="288"/>
              <a:chOff x="676" y="1108"/>
              <a:chExt cx="2968" cy="1192"/>
            </a:xfrm>
          </p:grpSpPr>
          <p:grpSp>
            <p:nvGrpSpPr>
              <p:cNvPr id="78063" name="Group 187"/>
              <p:cNvGrpSpPr>
                <a:grpSpLocks/>
              </p:cNvGrpSpPr>
              <p:nvPr/>
            </p:nvGrpSpPr>
            <p:grpSpPr bwMode="auto">
              <a:xfrm>
                <a:off x="739" y="1108"/>
                <a:ext cx="2905" cy="1192"/>
                <a:chOff x="739" y="1108"/>
                <a:chExt cx="2905" cy="1192"/>
              </a:xfrm>
            </p:grpSpPr>
            <p:sp>
              <p:nvSpPr>
                <p:cNvPr id="78076" name="Oval 188"/>
                <p:cNvSpPr>
                  <a:spLocks noChangeArrowheads="1"/>
                </p:cNvSpPr>
                <p:nvPr/>
              </p:nvSpPr>
              <p:spPr bwMode="auto">
                <a:xfrm>
                  <a:off x="987" y="1214"/>
                  <a:ext cx="2492" cy="91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77" name="Oval 189"/>
                <p:cNvSpPr>
                  <a:spLocks noChangeArrowheads="1"/>
                </p:cNvSpPr>
                <p:nvPr/>
              </p:nvSpPr>
              <p:spPr bwMode="auto">
                <a:xfrm>
                  <a:off x="1071" y="1214"/>
                  <a:ext cx="576" cy="13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78" name="Oval 190"/>
                <p:cNvSpPr>
                  <a:spLocks noChangeArrowheads="1"/>
                </p:cNvSpPr>
                <p:nvPr/>
              </p:nvSpPr>
              <p:spPr bwMode="auto">
                <a:xfrm>
                  <a:off x="2570" y="1179"/>
                  <a:ext cx="825" cy="23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79" name="Oval 191"/>
                <p:cNvSpPr>
                  <a:spLocks noChangeArrowheads="1"/>
                </p:cNvSpPr>
                <p:nvPr/>
              </p:nvSpPr>
              <p:spPr bwMode="auto">
                <a:xfrm>
                  <a:off x="1822" y="1108"/>
                  <a:ext cx="991" cy="48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80" name="Oval 192"/>
                <p:cNvSpPr>
                  <a:spLocks noChangeArrowheads="1"/>
                </p:cNvSpPr>
                <p:nvPr/>
              </p:nvSpPr>
              <p:spPr bwMode="auto">
                <a:xfrm>
                  <a:off x="739" y="1319"/>
                  <a:ext cx="1823" cy="27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81" name="Oval 193"/>
                <p:cNvSpPr>
                  <a:spLocks noChangeArrowheads="1"/>
                </p:cNvSpPr>
                <p:nvPr/>
              </p:nvSpPr>
              <p:spPr bwMode="auto">
                <a:xfrm>
                  <a:off x="1655" y="1743"/>
                  <a:ext cx="989" cy="55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82" name="Oval 194"/>
                <p:cNvSpPr>
                  <a:spLocks noChangeArrowheads="1"/>
                </p:cNvSpPr>
                <p:nvPr/>
              </p:nvSpPr>
              <p:spPr bwMode="auto">
                <a:xfrm>
                  <a:off x="2903" y="1355"/>
                  <a:ext cx="741" cy="31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83" name="Oval 195"/>
                <p:cNvSpPr>
                  <a:spLocks noChangeArrowheads="1"/>
                </p:cNvSpPr>
                <p:nvPr/>
              </p:nvSpPr>
              <p:spPr bwMode="auto">
                <a:xfrm>
                  <a:off x="906" y="1497"/>
                  <a:ext cx="492" cy="55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84" name="Oval 196"/>
                <p:cNvSpPr>
                  <a:spLocks noChangeArrowheads="1"/>
                </p:cNvSpPr>
                <p:nvPr/>
              </p:nvSpPr>
              <p:spPr bwMode="auto">
                <a:xfrm>
                  <a:off x="2987" y="1779"/>
                  <a:ext cx="492" cy="20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85" name="Oval 197"/>
                <p:cNvSpPr>
                  <a:spLocks noChangeArrowheads="1"/>
                </p:cNvSpPr>
                <p:nvPr/>
              </p:nvSpPr>
              <p:spPr bwMode="auto">
                <a:xfrm>
                  <a:off x="1321" y="1919"/>
                  <a:ext cx="493" cy="20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86" name="Oval 198"/>
                <p:cNvSpPr>
                  <a:spLocks noChangeArrowheads="1"/>
                </p:cNvSpPr>
                <p:nvPr/>
              </p:nvSpPr>
              <p:spPr bwMode="auto">
                <a:xfrm>
                  <a:off x="2487" y="1919"/>
                  <a:ext cx="741" cy="20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064" name="Group 199"/>
              <p:cNvGrpSpPr>
                <a:grpSpLocks/>
              </p:cNvGrpSpPr>
              <p:nvPr/>
            </p:nvGrpSpPr>
            <p:grpSpPr bwMode="auto">
              <a:xfrm>
                <a:off x="676" y="1108"/>
                <a:ext cx="2905" cy="1192"/>
                <a:chOff x="676" y="1108"/>
                <a:chExt cx="2905" cy="1192"/>
              </a:xfrm>
            </p:grpSpPr>
            <p:sp>
              <p:nvSpPr>
                <p:cNvPr id="78065" name="Oval 200"/>
                <p:cNvSpPr>
                  <a:spLocks noChangeArrowheads="1"/>
                </p:cNvSpPr>
                <p:nvPr/>
              </p:nvSpPr>
              <p:spPr bwMode="auto">
                <a:xfrm>
                  <a:off x="925" y="1214"/>
                  <a:ext cx="2489" cy="91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66" name="Oval 201"/>
                <p:cNvSpPr>
                  <a:spLocks noChangeArrowheads="1"/>
                </p:cNvSpPr>
                <p:nvPr/>
              </p:nvSpPr>
              <p:spPr bwMode="auto">
                <a:xfrm>
                  <a:off x="1008" y="1214"/>
                  <a:ext cx="576" cy="13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67" name="Oval 202"/>
                <p:cNvSpPr>
                  <a:spLocks noChangeArrowheads="1"/>
                </p:cNvSpPr>
                <p:nvPr/>
              </p:nvSpPr>
              <p:spPr bwMode="auto">
                <a:xfrm>
                  <a:off x="2506" y="1179"/>
                  <a:ext cx="827" cy="23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68" name="Oval 203"/>
                <p:cNvSpPr>
                  <a:spLocks noChangeArrowheads="1"/>
                </p:cNvSpPr>
                <p:nvPr/>
              </p:nvSpPr>
              <p:spPr bwMode="auto">
                <a:xfrm>
                  <a:off x="1758" y="1108"/>
                  <a:ext cx="990" cy="486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69" name="Oval 204"/>
                <p:cNvSpPr>
                  <a:spLocks noChangeArrowheads="1"/>
                </p:cNvSpPr>
                <p:nvPr/>
              </p:nvSpPr>
              <p:spPr bwMode="auto">
                <a:xfrm>
                  <a:off x="676" y="1319"/>
                  <a:ext cx="1822" cy="27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70" name="Oval 205"/>
                <p:cNvSpPr>
                  <a:spLocks noChangeArrowheads="1"/>
                </p:cNvSpPr>
                <p:nvPr/>
              </p:nvSpPr>
              <p:spPr bwMode="auto">
                <a:xfrm>
                  <a:off x="1592" y="1743"/>
                  <a:ext cx="990" cy="55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71" name="Oval 206"/>
                <p:cNvSpPr>
                  <a:spLocks noChangeArrowheads="1"/>
                </p:cNvSpPr>
                <p:nvPr/>
              </p:nvSpPr>
              <p:spPr bwMode="auto">
                <a:xfrm>
                  <a:off x="2838" y="1355"/>
                  <a:ext cx="743" cy="31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72" name="Oval 207"/>
                <p:cNvSpPr>
                  <a:spLocks noChangeArrowheads="1"/>
                </p:cNvSpPr>
                <p:nvPr/>
              </p:nvSpPr>
              <p:spPr bwMode="auto">
                <a:xfrm>
                  <a:off x="841" y="1497"/>
                  <a:ext cx="492" cy="556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73" name="Oval 208"/>
                <p:cNvSpPr>
                  <a:spLocks noChangeArrowheads="1"/>
                </p:cNvSpPr>
                <p:nvPr/>
              </p:nvSpPr>
              <p:spPr bwMode="auto">
                <a:xfrm>
                  <a:off x="2922" y="1779"/>
                  <a:ext cx="492" cy="20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74" name="Oval 209"/>
                <p:cNvSpPr>
                  <a:spLocks noChangeArrowheads="1"/>
                </p:cNvSpPr>
                <p:nvPr/>
              </p:nvSpPr>
              <p:spPr bwMode="auto">
                <a:xfrm>
                  <a:off x="1259" y="1919"/>
                  <a:ext cx="491" cy="20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75" name="Oval 210"/>
                <p:cNvSpPr>
                  <a:spLocks noChangeArrowheads="1"/>
                </p:cNvSpPr>
                <p:nvPr/>
              </p:nvSpPr>
              <p:spPr bwMode="auto">
                <a:xfrm>
                  <a:off x="2425" y="1919"/>
                  <a:ext cx="740" cy="20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8060" name="Line 211"/>
            <p:cNvSpPr>
              <a:spLocks noChangeShapeType="1"/>
            </p:cNvSpPr>
            <p:nvPr/>
          </p:nvSpPr>
          <p:spPr bwMode="auto">
            <a:xfrm flipH="1">
              <a:off x="1440" y="1296"/>
              <a:ext cx="480" cy="0"/>
            </a:xfrm>
            <a:prstGeom prst="line">
              <a:avLst/>
            </a:prstGeom>
            <a:noFill/>
            <a:ln w="57150" cmpd="thickThin">
              <a:solidFill>
                <a:schemeClr val="accent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61" name="Line 212"/>
            <p:cNvSpPr>
              <a:spLocks noChangeShapeType="1"/>
            </p:cNvSpPr>
            <p:nvPr/>
          </p:nvSpPr>
          <p:spPr bwMode="auto">
            <a:xfrm flipH="1">
              <a:off x="1824" y="1440"/>
              <a:ext cx="336" cy="480"/>
            </a:xfrm>
            <a:prstGeom prst="line">
              <a:avLst/>
            </a:prstGeom>
            <a:noFill/>
            <a:ln w="57150" cmpd="thinThick">
              <a:solidFill>
                <a:srgbClr val="FF33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62" name="Line 213"/>
            <p:cNvSpPr>
              <a:spLocks noChangeShapeType="1"/>
            </p:cNvSpPr>
            <p:nvPr/>
          </p:nvSpPr>
          <p:spPr bwMode="auto">
            <a:xfrm flipH="1">
              <a:off x="768" y="1296"/>
              <a:ext cx="96" cy="384"/>
            </a:xfrm>
            <a:prstGeom prst="line">
              <a:avLst/>
            </a:prstGeom>
            <a:noFill/>
            <a:ln w="57150" cmpd="thinThick">
              <a:solidFill>
                <a:srgbClr val="FF33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831" name="Group 214"/>
          <p:cNvGrpSpPr>
            <a:grpSpLocks/>
          </p:cNvGrpSpPr>
          <p:nvPr/>
        </p:nvGrpSpPr>
        <p:grpSpPr bwMode="auto">
          <a:xfrm>
            <a:off x="4648200" y="4343400"/>
            <a:ext cx="4038600" cy="1600200"/>
            <a:chOff x="192" y="1152"/>
            <a:chExt cx="2544" cy="1008"/>
          </a:xfrm>
        </p:grpSpPr>
        <p:grpSp>
          <p:nvGrpSpPr>
            <p:cNvPr id="77953" name="Group 215"/>
            <p:cNvGrpSpPr>
              <a:grpSpLocks/>
            </p:cNvGrpSpPr>
            <p:nvPr/>
          </p:nvGrpSpPr>
          <p:grpSpPr bwMode="auto">
            <a:xfrm>
              <a:off x="1152" y="1872"/>
              <a:ext cx="912" cy="288"/>
              <a:chOff x="676" y="1108"/>
              <a:chExt cx="2968" cy="1192"/>
            </a:xfrm>
          </p:grpSpPr>
          <p:grpSp>
            <p:nvGrpSpPr>
              <p:cNvPr id="78032" name="Group 216"/>
              <p:cNvGrpSpPr>
                <a:grpSpLocks/>
              </p:cNvGrpSpPr>
              <p:nvPr/>
            </p:nvGrpSpPr>
            <p:grpSpPr bwMode="auto">
              <a:xfrm>
                <a:off x="739" y="1108"/>
                <a:ext cx="2905" cy="1192"/>
                <a:chOff x="739" y="1108"/>
                <a:chExt cx="2905" cy="1192"/>
              </a:xfrm>
            </p:grpSpPr>
            <p:sp>
              <p:nvSpPr>
                <p:cNvPr id="78045" name="Oval 217"/>
                <p:cNvSpPr>
                  <a:spLocks noChangeArrowheads="1"/>
                </p:cNvSpPr>
                <p:nvPr/>
              </p:nvSpPr>
              <p:spPr bwMode="auto">
                <a:xfrm>
                  <a:off x="987" y="1214"/>
                  <a:ext cx="2492" cy="91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46" name="Oval 218"/>
                <p:cNvSpPr>
                  <a:spLocks noChangeArrowheads="1"/>
                </p:cNvSpPr>
                <p:nvPr/>
              </p:nvSpPr>
              <p:spPr bwMode="auto">
                <a:xfrm>
                  <a:off x="1071" y="1214"/>
                  <a:ext cx="576" cy="13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47" name="Oval 219"/>
                <p:cNvSpPr>
                  <a:spLocks noChangeArrowheads="1"/>
                </p:cNvSpPr>
                <p:nvPr/>
              </p:nvSpPr>
              <p:spPr bwMode="auto">
                <a:xfrm>
                  <a:off x="2570" y="1179"/>
                  <a:ext cx="825" cy="23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48" name="Oval 220"/>
                <p:cNvSpPr>
                  <a:spLocks noChangeArrowheads="1"/>
                </p:cNvSpPr>
                <p:nvPr/>
              </p:nvSpPr>
              <p:spPr bwMode="auto">
                <a:xfrm>
                  <a:off x="1822" y="1108"/>
                  <a:ext cx="991" cy="48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49" name="Oval 221"/>
                <p:cNvSpPr>
                  <a:spLocks noChangeArrowheads="1"/>
                </p:cNvSpPr>
                <p:nvPr/>
              </p:nvSpPr>
              <p:spPr bwMode="auto">
                <a:xfrm>
                  <a:off x="739" y="1319"/>
                  <a:ext cx="1823" cy="27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50" name="Oval 222"/>
                <p:cNvSpPr>
                  <a:spLocks noChangeArrowheads="1"/>
                </p:cNvSpPr>
                <p:nvPr/>
              </p:nvSpPr>
              <p:spPr bwMode="auto">
                <a:xfrm>
                  <a:off x="1655" y="1743"/>
                  <a:ext cx="989" cy="55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51" name="Oval 223"/>
                <p:cNvSpPr>
                  <a:spLocks noChangeArrowheads="1"/>
                </p:cNvSpPr>
                <p:nvPr/>
              </p:nvSpPr>
              <p:spPr bwMode="auto">
                <a:xfrm>
                  <a:off x="2903" y="1355"/>
                  <a:ext cx="741" cy="31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52" name="Oval 224"/>
                <p:cNvSpPr>
                  <a:spLocks noChangeArrowheads="1"/>
                </p:cNvSpPr>
                <p:nvPr/>
              </p:nvSpPr>
              <p:spPr bwMode="auto">
                <a:xfrm>
                  <a:off x="906" y="1497"/>
                  <a:ext cx="492" cy="55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53" name="Oval 225"/>
                <p:cNvSpPr>
                  <a:spLocks noChangeArrowheads="1"/>
                </p:cNvSpPr>
                <p:nvPr/>
              </p:nvSpPr>
              <p:spPr bwMode="auto">
                <a:xfrm>
                  <a:off x="2987" y="1779"/>
                  <a:ext cx="492" cy="20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54" name="Oval 226"/>
                <p:cNvSpPr>
                  <a:spLocks noChangeArrowheads="1"/>
                </p:cNvSpPr>
                <p:nvPr/>
              </p:nvSpPr>
              <p:spPr bwMode="auto">
                <a:xfrm>
                  <a:off x="1321" y="1919"/>
                  <a:ext cx="493" cy="20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55" name="Oval 227"/>
                <p:cNvSpPr>
                  <a:spLocks noChangeArrowheads="1"/>
                </p:cNvSpPr>
                <p:nvPr/>
              </p:nvSpPr>
              <p:spPr bwMode="auto">
                <a:xfrm>
                  <a:off x="2487" y="1919"/>
                  <a:ext cx="741" cy="20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033" name="Group 228"/>
              <p:cNvGrpSpPr>
                <a:grpSpLocks/>
              </p:cNvGrpSpPr>
              <p:nvPr/>
            </p:nvGrpSpPr>
            <p:grpSpPr bwMode="auto">
              <a:xfrm>
                <a:off x="676" y="1108"/>
                <a:ext cx="2905" cy="1192"/>
                <a:chOff x="676" y="1108"/>
                <a:chExt cx="2905" cy="1192"/>
              </a:xfrm>
            </p:grpSpPr>
            <p:sp>
              <p:nvSpPr>
                <p:cNvPr id="78034" name="Oval 229"/>
                <p:cNvSpPr>
                  <a:spLocks noChangeArrowheads="1"/>
                </p:cNvSpPr>
                <p:nvPr/>
              </p:nvSpPr>
              <p:spPr bwMode="auto">
                <a:xfrm>
                  <a:off x="925" y="1214"/>
                  <a:ext cx="2489" cy="91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35" name="Oval 230"/>
                <p:cNvSpPr>
                  <a:spLocks noChangeArrowheads="1"/>
                </p:cNvSpPr>
                <p:nvPr/>
              </p:nvSpPr>
              <p:spPr bwMode="auto">
                <a:xfrm>
                  <a:off x="1008" y="1214"/>
                  <a:ext cx="576" cy="13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36" name="Oval 231"/>
                <p:cNvSpPr>
                  <a:spLocks noChangeArrowheads="1"/>
                </p:cNvSpPr>
                <p:nvPr/>
              </p:nvSpPr>
              <p:spPr bwMode="auto">
                <a:xfrm>
                  <a:off x="2506" y="1179"/>
                  <a:ext cx="827" cy="23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37" name="Oval 232"/>
                <p:cNvSpPr>
                  <a:spLocks noChangeArrowheads="1"/>
                </p:cNvSpPr>
                <p:nvPr/>
              </p:nvSpPr>
              <p:spPr bwMode="auto">
                <a:xfrm>
                  <a:off x="1758" y="1108"/>
                  <a:ext cx="990" cy="486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38" name="Oval 233"/>
                <p:cNvSpPr>
                  <a:spLocks noChangeArrowheads="1"/>
                </p:cNvSpPr>
                <p:nvPr/>
              </p:nvSpPr>
              <p:spPr bwMode="auto">
                <a:xfrm>
                  <a:off x="676" y="1319"/>
                  <a:ext cx="1822" cy="27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39" name="Oval 234"/>
                <p:cNvSpPr>
                  <a:spLocks noChangeArrowheads="1"/>
                </p:cNvSpPr>
                <p:nvPr/>
              </p:nvSpPr>
              <p:spPr bwMode="auto">
                <a:xfrm>
                  <a:off x="1592" y="1743"/>
                  <a:ext cx="990" cy="55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40" name="Oval 235"/>
                <p:cNvSpPr>
                  <a:spLocks noChangeArrowheads="1"/>
                </p:cNvSpPr>
                <p:nvPr/>
              </p:nvSpPr>
              <p:spPr bwMode="auto">
                <a:xfrm>
                  <a:off x="2838" y="1355"/>
                  <a:ext cx="743" cy="31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41" name="Oval 236"/>
                <p:cNvSpPr>
                  <a:spLocks noChangeArrowheads="1"/>
                </p:cNvSpPr>
                <p:nvPr/>
              </p:nvSpPr>
              <p:spPr bwMode="auto">
                <a:xfrm>
                  <a:off x="841" y="1497"/>
                  <a:ext cx="492" cy="556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42" name="Oval 237"/>
                <p:cNvSpPr>
                  <a:spLocks noChangeArrowheads="1"/>
                </p:cNvSpPr>
                <p:nvPr/>
              </p:nvSpPr>
              <p:spPr bwMode="auto">
                <a:xfrm>
                  <a:off x="2922" y="1779"/>
                  <a:ext cx="492" cy="20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43" name="Oval 238"/>
                <p:cNvSpPr>
                  <a:spLocks noChangeArrowheads="1"/>
                </p:cNvSpPr>
                <p:nvPr/>
              </p:nvSpPr>
              <p:spPr bwMode="auto">
                <a:xfrm>
                  <a:off x="1259" y="1919"/>
                  <a:ext cx="491" cy="20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44" name="Oval 239"/>
                <p:cNvSpPr>
                  <a:spLocks noChangeArrowheads="1"/>
                </p:cNvSpPr>
                <p:nvPr/>
              </p:nvSpPr>
              <p:spPr bwMode="auto">
                <a:xfrm>
                  <a:off x="2425" y="1919"/>
                  <a:ext cx="740" cy="20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7954" name="Group 240"/>
            <p:cNvGrpSpPr>
              <a:grpSpLocks/>
            </p:cNvGrpSpPr>
            <p:nvPr/>
          </p:nvGrpSpPr>
          <p:grpSpPr bwMode="auto">
            <a:xfrm>
              <a:off x="192" y="1584"/>
              <a:ext cx="912" cy="288"/>
              <a:chOff x="676" y="1108"/>
              <a:chExt cx="2968" cy="1192"/>
            </a:xfrm>
          </p:grpSpPr>
          <p:grpSp>
            <p:nvGrpSpPr>
              <p:cNvPr id="78008" name="Group 241"/>
              <p:cNvGrpSpPr>
                <a:grpSpLocks/>
              </p:cNvGrpSpPr>
              <p:nvPr/>
            </p:nvGrpSpPr>
            <p:grpSpPr bwMode="auto">
              <a:xfrm>
                <a:off x="739" y="1108"/>
                <a:ext cx="2905" cy="1192"/>
                <a:chOff x="739" y="1108"/>
                <a:chExt cx="2905" cy="1192"/>
              </a:xfrm>
            </p:grpSpPr>
            <p:sp>
              <p:nvSpPr>
                <p:cNvPr id="78021" name="Oval 242"/>
                <p:cNvSpPr>
                  <a:spLocks noChangeArrowheads="1"/>
                </p:cNvSpPr>
                <p:nvPr/>
              </p:nvSpPr>
              <p:spPr bwMode="auto">
                <a:xfrm>
                  <a:off x="987" y="1214"/>
                  <a:ext cx="2492" cy="91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22" name="Oval 243"/>
                <p:cNvSpPr>
                  <a:spLocks noChangeArrowheads="1"/>
                </p:cNvSpPr>
                <p:nvPr/>
              </p:nvSpPr>
              <p:spPr bwMode="auto">
                <a:xfrm>
                  <a:off x="1071" y="1214"/>
                  <a:ext cx="576" cy="13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23" name="Oval 244"/>
                <p:cNvSpPr>
                  <a:spLocks noChangeArrowheads="1"/>
                </p:cNvSpPr>
                <p:nvPr/>
              </p:nvSpPr>
              <p:spPr bwMode="auto">
                <a:xfrm>
                  <a:off x="2570" y="1179"/>
                  <a:ext cx="825" cy="23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24" name="Oval 245"/>
                <p:cNvSpPr>
                  <a:spLocks noChangeArrowheads="1"/>
                </p:cNvSpPr>
                <p:nvPr/>
              </p:nvSpPr>
              <p:spPr bwMode="auto">
                <a:xfrm>
                  <a:off x="1822" y="1108"/>
                  <a:ext cx="991" cy="48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25" name="Oval 246"/>
                <p:cNvSpPr>
                  <a:spLocks noChangeArrowheads="1"/>
                </p:cNvSpPr>
                <p:nvPr/>
              </p:nvSpPr>
              <p:spPr bwMode="auto">
                <a:xfrm>
                  <a:off x="739" y="1319"/>
                  <a:ext cx="1823" cy="27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26" name="Oval 247"/>
                <p:cNvSpPr>
                  <a:spLocks noChangeArrowheads="1"/>
                </p:cNvSpPr>
                <p:nvPr/>
              </p:nvSpPr>
              <p:spPr bwMode="auto">
                <a:xfrm>
                  <a:off x="1655" y="1743"/>
                  <a:ext cx="989" cy="55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27" name="Oval 248"/>
                <p:cNvSpPr>
                  <a:spLocks noChangeArrowheads="1"/>
                </p:cNvSpPr>
                <p:nvPr/>
              </p:nvSpPr>
              <p:spPr bwMode="auto">
                <a:xfrm>
                  <a:off x="2903" y="1355"/>
                  <a:ext cx="741" cy="31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28" name="Oval 249"/>
                <p:cNvSpPr>
                  <a:spLocks noChangeArrowheads="1"/>
                </p:cNvSpPr>
                <p:nvPr/>
              </p:nvSpPr>
              <p:spPr bwMode="auto">
                <a:xfrm>
                  <a:off x="906" y="1497"/>
                  <a:ext cx="492" cy="55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29" name="Oval 250"/>
                <p:cNvSpPr>
                  <a:spLocks noChangeArrowheads="1"/>
                </p:cNvSpPr>
                <p:nvPr/>
              </p:nvSpPr>
              <p:spPr bwMode="auto">
                <a:xfrm>
                  <a:off x="2987" y="1779"/>
                  <a:ext cx="492" cy="20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30" name="Oval 251"/>
                <p:cNvSpPr>
                  <a:spLocks noChangeArrowheads="1"/>
                </p:cNvSpPr>
                <p:nvPr/>
              </p:nvSpPr>
              <p:spPr bwMode="auto">
                <a:xfrm>
                  <a:off x="1321" y="1919"/>
                  <a:ext cx="493" cy="20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31" name="Oval 252"/>
                <p:cNvSpPr>
                  <a:spLocks noChangeArrowheads="1"/>
                </p:cNvSpPr>
                <p:nvPr/>
              </p:nvSpPr>
              <p:spPr bwMode="auto">
                <a:xfrm>
                  <a:off x="2487" y="1919"/>
                  <a:ext cx="741" cy="20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009" name="Group 253"/>
              <p:cNvGrpSpPr>
                <a:grpSpLocks/>
              </p:cNvGrpSpPr>
              <p:nvPr/>
            </p:nvGrpSpPr>
            <p:grpSpPr bwMode="auto">
              <a:xfrm>
                <a:off x="676" y="1108"/>
                <a:ext cx="2905" cy="1192"/>
                <a:chOff x="676" y="1108"/>
                <a:chExt cx="2905" cy="1192"/>
              </a:xfrm>
            </p:grpSpPr>
            <p:sp>
              <p:nvSpPr>
                <p:cNvPr id="78010" name="Oval 254"/>
                <p:cNvSpPr>
                  <a:spLocks noChangeArrowheads="1"/>
                </p:cNvSpPr>
                <p:nvPr/>
              </p:nvSpPr>
              <p:spPr bwMode="auto">
                <a:xfrm>
                  <a:off x="925" y="1214"/>
                  <a:ext cx="2489" cy="91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11" name="Oval 255"/>
                <p:cNvSpPr>
                  <a:spLocks noChangeArrowheads="1"/>
                </p:cNvSpPr>
                <p:nvPr/>
              </p:nvSpPr>
              <p:spPr bwMode="auto">
                <a:xfrm>
                  <a:off x="1008" y="1214"/>
                  <a:ext cx="576" cy="13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12" name="Oval 256"/>
                <p:cNvSpPr>
                  <a:spLocks noChangeArrowheads="1"/>
                </p:cNvSpPr>
                <p:nvPr/>
              </p:nvSpPr>
              <p:spPr bwMode="auto">
                <a:xfrm>
                  <a:off x="2506" y="1179"/>
                  <a:ext cx="827" cy="23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13" name="Oval 257"/>
                <p:cNvSpPr>
                  <a:spLocks noChangeArrowheads="1"/>
                </p:cNvSpPr>
                <p:nvPr/>
              </p:nvSpPr>
              <p:spPr bwMode="auto">
                <a:xfrm>
                  <a:off x="1758" y="1108"/>
                  <a:ext cx="990" cy="486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14" name="Oval 258"/>
                <p:cNvSpPr>
                  <a:spLocks noChangeArrowheads="1"/>
                </p:cNvSpPr>
                <p:nvPr/>
              </p:nvSpPr>
              <p:spPr bwMode="auto">
                <a:xfrm>
                  <a:off x="676" y="1319"/>
                  <a:ext cx="1822" cy="27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15" name="Oval 259"/>
                <p:cNvSpPr>
                  <a:spLocks noChangeArrowheads="1"/>
                </p:cNvSpPr>
                <p:nvPr/>
              </p:nvSpPr>
              <p:spPr bwMode="auto">
                <a:xfrm>
                  <a:off x="1592" y="1743"/>
                  <a:ext cx="990" cy="55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16" name="Oval 260"/>
                <p:cNvSpPr>
                  <a:spLocks noChangeArrowheads="1"/>
                </p:cNvSpPr>
                <p:nvPr/>
              </p:nvSpPr>
              <p:spPr bwMode="auto">
                <a:xfrm>
                  <a:off x="2838" y="1355"/>
                  <a:ext cx="743" cy="31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17" name="Oval 261"/>
                <p:cNvSpPr>
                  <a:spLocks noChangeArrowheads="1"/>
                </p:cNvSpPr>
                <p:nvPr/>
              </p:nvSpPr>
              <p:spPr bwMode="auto">
                <a:xfrm>
                  <a:off x="841" y="1497"/>
                  <a:ext cx="492" cy="556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18" name="Oval 262"/>
                <p:cNvSpPr>
                  <a:spLocks noChangeArrowheads="1"/>
                </p:cNvSpPr>
                <p:nvPr/>
              </p:nvSpPr>
              <p:spPr bwMode="auto">
                <a:xfrm>
                  <a:off x="2922" y="1779"/>
                  <a:ext cx="492" cy="20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19" name="Oval 263"/>
                <p:cNvSpPr>
                  <a:spLocks noChangeArrowheads="1"/>
                </p:cNvSpPr>
                <p:nvPr/>
              </p:nvSpPr>
              <p:spPr bwMode="auto">
                <a:xfrm>
                  <a:off x="1259" y="1919"/>
                  <a:ext cx="491" cy="20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20" name="Oval 264"/>
                <p:cNvSpPr>
                  <a:spLocks noChangeArrowheads="1"/>
                </p:cNvSpPr>
                <p:nvPr/>
              </p:nvSpPr>
              <p:spPr bwMode="auto">
                <a:xfrm>
                  <a:off x="2425" y="1919"/>
                  <a:ext cx="740" cy="20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7955" name="Group 265"/>
            <p:cNvGrpSpPr>
              <a:grpSpLocks/>
            </p:cNvGrpSpPr>
            <p:nvPr/>
          </p:nvGrpSpPr>
          <p:grpSpPr bwMode="auto">
            <a:xfrm>
              <a:off x="1824" y="1152"/>
              <a:ext cx="912" cy="288"/>
              <a:chOff x="676" y="1108"/>
              <a:chExt cx="2968" cy="1192"/>
            </a:xfrm>
          </p:grpSpPr>
          <p:grpSp>
            <p:nvGrpSpPr>
              <p:cNvPr id="77984" name="Group 266"/>
              <p:cNvGrpSpPr>
                <a:grpSpLocks/>
              </p:cNvGrpSpPr>
              <p:nvPr/>
            </p:nvGrpSpPr>
            <p:grpSpPr bwMode="auto">
              <a:xfrm>
                <a:off x="739" y="1108"/>
                <a:ext cx="2905" cy="1192"/>
                <a:chOff x="739" y="1108"/>
                <a:chExt cx="2905" cy="1192"/>
              </a:xfrm>
            </p:grpSpPr>
            <p:sp>
              <p:nvSpPr>
                <p:cNvPr id="77997" name="Oval 267"/>
                <p:cNvSpPr>
                  <a:spLocks noChangeArrowheads="1"/>
                </p:cNvSpPr>
                <p:nvPr/>
              </p:nvSpPr>
              <p:spPr bwMode="auto">
                <a:xfrm>
                  <a:off x="987" y="1214"/>
                  <a:ext cx="2492" cy="91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998" name="Oval 268"/>
                <p:cNvSpPr>
                  <a:spLocks noChangeArrowheads="1"/>
                </p:cNvSpPr>
                <p:nvPr/>
              </p:nvSpPr>
              <p:spPr bwMode="auto">
                <a:xfrm>
                  <a:off x="1071" y="1214"/>
                  <a:ext cx="576" cy="13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999" name="Oval 269"/>
                <p:cNvSpPr>
                  <a:spLocks noChangeArrowheads="1"/>
                </p:cNvSpPr>
                <p:nvPr/>
              </p:nvSpPr>
              <p:spPr bwMode="auto">
                <a:xfrm>
                  <a:off x="2570" y="1179"/>
                  <a:ext cx="825" cy="23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00" name="Oval 270"/>
                <p:cNvSpPr>
                  <a:spLocks noChangeArrowheads="1"/>
                </p:cNvSpPr>
                <p:nvPr/>
              </p:nvSpPr>
              <p:spPr bwMode="auto">
                <a:xfrm>
                  <a:off x="1822" y="1108"/>
                  <a:ext cx="991" cy="48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01" name="Oval 271"/>
                <p:cNvSpPr>
                  <a:spLocks noChangeArrowheads="1"/>
                </p:cNvSpPr>
                <p:nvPr/>
              </p:nvSpPr>
              <p:spPr bwMode="auto">
                <a:xfrm>
                  <a:off x="739" y="1319"/>
                  <a:ext cx="1823" cy="27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02" name="Oval 272"/>
                <p:cNvSpPr>
                  <a:spLocks noChangeArrowheads="1"/>
                </p:cNvSpPr>
                <p:nvPr/>
              </p:nvSpPr>
              <p:spPr bwMode="auto">
                <a:xfrm>
                  <a:off x="1655" y="1743"/>
                  <a:ext cx="989" cy="55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03" name="Oval 273"/>
                <p:cNvSpPr>
                  <a:spLocks noChangeArrowheads="1"/>
                </p:cNvSpPr>
                <p:nvPr/>
              </p:nvSpPr>
              <p:spPr bwMode="auto">
                <a:xfrm>
                  <a:off x="2903" y="1355"/>
                  <a:ext cx="741" cy="31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04" name="Oval 274"/>
                <p:cNvSpPr>
                  <a:spLocks noChangeArrowheads="1"/>
                </p:cNvSpPr>
                <p:nvPr/>
              </p:nvSpPr>
              <p:spPr bwMode="auto">
                <a:xfrm>
                  <a:off x="906" y="1497"/>
                  <a:ext cx="492" cy="55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05" name="Oval 275"/>
                <p:cNvSpPr>
                  <a:spLocks noChangeArrowheads="1"/>
                </p:cNvSpPr>
                <p:nvPr/>
              </p:nvSpPr>
              <p:spPr bwMode="auto">
                <a:xfrm>
                  <a:off x="2987" y="1779"/>
                  <a:ext cx="492" cy="20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06" name="Oval 276"/>
                <p:cNvSpPr>
                  <a:spLocks noChangeArrowheads="1"/>
                </p:cNvSpPr>
                <p:nvPr/>
              </p:nvSpPr>
              <p:spPr bwMode="auto">
                <a:xfrm>
                  <a:off x="1321" y="1919"/>
                  <a:ext cx="493" cy="20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07" name="Oval 277"/>
                <p:cNvSpPr>
                  <a:spLocks noChangeArrowheads="1"/>
                </p:cNvSpPr>
                <p:nvPr/>
              </p:nvSpPr>
              <p:spPr bwMode="auto">
                <a:xfrm>
                  <a:off x="2487" y="1919"/>
                  <a:ext cx="741" cy="20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7985" name="Group 278"/>
              <p:cNvGrpSpPr>
                <a:grpSpLocks/>
              </p:cNvGrpSpPr>
              <p:nvPr/>
            </p:nvGrpSpPr>
            <p:grpSpPr bwMode="auto">
              <a:xfrm>
                <a:off x="676" y="1108"/>
                <a:ext cx="2905" cy="1192"/>
                <a:chOff x="676" y="1108"/>
                <a:chExt cx="2905" cy="1192"/>
              </a:xfrm>
            </p:grpSpPr>
            <p:sp>
              <p:nvSpPr>
                <p:cNvPr id="77986" name="Oval 279"/>
                <p:cNvSpPr>
                  <a:spLocks noChangeArrowheads="1"/>
                </p:cNvSpPr>
                <p:nvPr/>
              </p:nvSpPr>
              <p:spPr bwMode="auto">
                <a:xfrm>
                  <a:off x="925" y="1214"/>
                  <a:ext cx="2489" cy="91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987" name="Oval 280"/>
                <p:cNvSpPr>
                  <a:spLocks noChangeArrowheads="1"/>
                </p:cNvSpPr>
                <p:nvPr/>
              </p:nvSpPr>
              <p:spPr bwMode="auto">
                <a:xfrm>
                  <a:off x="1008" y="1214"/>
                  <a:ext cx="576" cy="13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988" name="Oval 281"/>
                <p:cNvSpPr>
                  <a:spLocks noChangeArrowheads="1"/>
                </p:cNvSpPr>
                <p:nvPr/>
              </p:nvSpPr>
              <p:spPr bwMode="auto">
                <a:xfrm>
                  <a:off x="2506" y="1179"/>
                  <a:ext cx="827" cy="23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989" name="Oval 282"/>
                <p:cNvSpPr>
                  <a:spLocks noChangeArrowheads="1"/>
                </p:cNvSpPr>
                <p:nvPr/>
              </p:nvSpPr>
              <p:spPr bwMode="auto">
                <a:xfrm>
                  <a:off x="1758" y="1108"/>
                  <a:ext cx="990" cy="486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990" name="Oval 283"/>
                <p:cNvSpPr>
                  <a:spLocks noChangeArrowheads="1"/>
                </p:cNvSpPr>
                <p:nvPr/>
              </p:nvSpPr>
              <p:spPr bwMode="auto">
                <a:xfrm>
                  <a:off x="676" y="1319"/>
                  <a:ext cx="1822" cy="27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991" name="Oval 284"/>
                <p:cNvSpPr>
                  <a:spLocks noChangeArrowheads="1"/>
                </p:cNvSpPr>
                <p:nvPr/>
              </p:nvSpPr>
              <p:spPr bwMode="auto">
                <a:xfrm>
                  <a:off x="1592" y="1743"/>
                  <a:ext cx="990" cy="55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992" name="Oval 285"/>
                <p:cNvSpPr>
                  <a:spLocks noChangeArrowheads="1"/>
                </p:cNvSpPr>
                <p:nvPr/>
              </p:nvSpPr>
              <p:spPr bwMode="auto">
                <a:xfrm>
                  <a:off x="2838" y="1355"/>
                  <a:ext cx="743" cy="31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993" name="Oval 286"/>
                <p:cNvSpPr>
                  <a:spLocks noChangeArrowheads="1"/>
                </p:cNvSpPr>
                <p:nvPr/>
              </p:nvSpPr>
              <p:spPr bwMode="auto">
                <a:xfrm>
                  <a:off x="841" y="1497"/>
                  <a:ext cx="492" cy="556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994" name="Oval 287"/>
                <p:cNvSpPr>
                  <a:spLocks noChangeArrowheads="1"/>
                </p:cNvSpPr>
                <p:nvPr/>
              </p:nvSpPr>
              <p:spPr bwMode="auto">
                <a:xfrm>
                  <a:off x="2922" y="1779"/>
                  <a:ext cx="492" cy="20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995" name="Oval 288"/>
                <p:cNvSpPr>
                  <a:spLocks noChangeArrowheads="1"/>
                </p:cNvSpPr>
                <p:nvPr/>
              </p:nvSpPr>
              <p:spPr bwMode="auto">
                <a:xfrm>
                  <a:off x="1259" y="1919"/>
                  <a:ext cx="491" cy="20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996" name="Oval 289"/>
                <p:cNvSpPr>
                  <a:spLocks noChangeArrowheads="1"/>
                </p:cNvSpPr>
                <p:nvPr/>
              </p:nvSpPr>
              <p:spPr bwMode="auto">
                <a:xfrm>
                  <a:off x="2425" y="1919"/>
                  <a:ext cx="740" cy="20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7956" name="Group 290"/>
            <p:cNvGrpSpPr>
              <a:grpSpLocks/>
            </p:cNvGrpSpPr>
            <p:nvPr/>
          </p:nvGrpSpPr>
          <p:grpSpPr bwMode="auto">
            <a:xfrm>
              <a:off x="672" y="1152"/>
              <a:ext cx="912" cy="288"/>
              <a:chOff x="676" y="1108"/>
              <a:chExt cx="2968" cy="1192"/>
            </a:xfrm>
          </p:grpSpPr>
          <p:grpSp>
            <p:nvGrpSpPr>
              <p:cNvPr id="77960" name="Group 291"/>
              <p:cNvGrpSpPr>
                <a:grpSpLocks/>
              </p:cNvGrpSpPr>
              <p:nvPr/>
            </p:nvGrpSpPr>
            <p:grpSpPr bwMode="auto">
              <a:xfrm>
                <a:off x="739" y="1108"/>
                <a:ext cx="2905" cy="1192"/>
                <a:chOff x="739" y="1108"/>
                <a:chExt cx="2905" cy="1192"/>
              </a:xfrm>
            </p:grpSpPr>
            <p:sp>
              <p:nvSpPr>
                <p:cNvPr id="77973" name="Oval 292"/>
                <p:cNvSpPr>
                  <a:spLocks noChangeArrowheads="1"/>
                </p:cNvSpPr>
                <p:nvPr/>
              </p:nvSpPr>
              <p:spPr bwMode="auto">
                <a:xfrm>
                  <a:off x="987" y="1214"/>
                  <a:ext cx="2492" cy="91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974" name="Oval 293"/>
                <p:cNvSpPr>
                  <a:spLocks noChangeArrowheads="1"/>
                </p:cNvSpPr>
                <p:nvPr/>
              </p:nvSpPr>
              <p:spPr bwMode="auto">
                <a:xfrm>
                  <a:off x="1071" y="1214"/>
                  <a:ext cx="576" cy="13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975" name="Oval 294"/>
                <p:cNvSpPr>
                  <a:spLocks noChangeArrowheads="1"/>
                </p:cNvSpPr>
                <p:nvPr/>
              </p:nvSpPr>
              <p:spPr bwMode="auto">
                <a:xfrm>
                  <a:off x="2570" y="1179"/>
                  <a:ext cx="825" cy="23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976" name="Oval 295"/>
                <p:cNvSpPr>
                  <a:spLocks noChangeArrowheads="1"/>
                </p:cNvSpPr>
                <p:nvPr/>
              </p:nvSpPr>
              <p:spPr bwMode="auto">
                <a:xfrm>
                  <a:off x="1822" y="1108"/>
                  <a:ext cx="991" cy="48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977" name="Oval 296"/>
                <p:cNvSpPr>
                  <a:spLocks noChangeArrowheads="1"/>
                </p:cNvSpPr>
                <p:nvPr/>
              </p:nvSpPr>
              <p:spPr bwMode="auto">
                <a:xfrm>
                  <a:off x="739" y="1319"/>
                  <a:ext cx="1823" cy="27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978" name="Oval 297"/>
                <p:cNvSpPr>
                  <a:spLocks noChangeArrowheads="1"/>
                </p:cNvSpPr>
                <p:nvPr/>
              </p:nvSpPr>
              <p:spPr bwMode="auto">
                <a:xfrm>
                  <a:off x="1655" y="1743"/>
                  <a:ext cx="989" cy="55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979" name="Oval 298"/>
                <p:cNvSpPr>
                  <a:spLocks noChangeArrowheads="1"/>
                </p:cNvSpPr>
                <p:nvPr/>
              </p:nvSpPr>
              <p:spPr bwMode="auto">
                <a:xfrm>
                  <a:off x="2903" y="1355"/>
                  <a:ext cx="741" cy="31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980" name="Oval 299"/>
                <p:cNvSpPr>
                  <a:spLocks noChangeArrowheads="1"/>
                </p:cNvSpPr>
                <p:nvPr/>
              </p:nvSpPr>
              <p:spPr bwMode="auto">
                <a:xfrm>
                  <a:off x="906" y="1497"/>
                  <a:ext cx="492" cy="55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981" name="Oval 300"/>
                <p:cNvSpPr>
                  <a:spLocks noChangeArrowheads="1"/>
                </p:cNvSpPr>
                <p:nvPr/>
              </p:nvSpPr>
              <p:spPr bwMode="auto">
                <a:xfrm>
                  <a:off x="2987" y="1779"/>
                  <a:ext cx="492" cy="20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982" name="Oval 301"/>
                <p:cNvSpPr>
                  <a:spLocks noChangeArrowheads="1"/>
                </p:cNvSpPr>
                <p:nvPr/>
              </p:nvSpPr>
              <p:spPr bwMode="auto">
                <a:xfrm>
                  <a:off x="1321" y="1919"/>
                  <a:ext cx="493" cy="20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983" name="Oval 302"/>
                <p:cNvSpPr>
                  <a:spLocks noChangeArrowheads="1"/>
                </p:cNvSpPr>
                <p:nvPr/>
              </p:nvSpPr>
              <p:spPr bwMode="auto">
                <a:xfrm>
                  <a:off x="2487" y="1919"/>
                  <a:ext cx="741" cy="20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7961" name="Group 303"/>
              <p:cNvGrpSpPr>
                <a:grpSpLocks/>
              </p:cNvGrpSpPr>
              <p:nvPr/>
            </p:nvGrpSpPr>
            <p:grpSpPr bwMode="auto">
              <a:xfrm>
                <a:off x="676" y="1108"/>
                <a:ext cx="2905" cy="1192"/>
                <a:chOff x="676" y="1108"/>
                <a:chExt cx="2905" cy="1192"/>
              </a:xfrm>
            </p:grpSpPr>
            <p:sp>
              <p:nvSpPr>
                <p:cNvPr id="77962" name="Oval 304"/>
                <p:cNvSpPr>
                  <a:spLocks noChangeArrowheads="1"/>
                </p:cNvSpPr>
                <p:nvPr/>
              </p:nvSpPr>
              <p:spPr bwMode="auto">
                <a:xfrm>
                  <a:off x="925" y="1214"/>
                  <a:ext cx="2489" cy="91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963" name="Oval 305"/>
                <p:cNvSpPr>
                  <a:spLocks noChangeArrowheads="1"/>
                </p:cNvSpPr>
                <p:nvPr/>
              </p:nvSpPr>
              <p:spPr bwMode="auto">
                <a:xfrm>
                  <a:off x="1008" y="1214"/>
                  <a:ext cx="576" cy="13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964" name="Oval 306"/>
                <p:cNvSpPr>
                  <a:spLocks noChangeArrowheads="1"/>
                </p:cNvSpPr>
                <p:nvPr/>
              </p:nvSpPr>
              <p:spPr bwMode="auto">
                <a:xfrm>
                  <a:off x="2506" y="1179"/>
                  <a:ext cx="827" cy="23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965" name="Oval 307"/>
                <p:cNvSpPr>
                  <a:spLocks noChangeArrowheads="1"/>
                </p:cNvSpPr>
                <p:nvPr/>
              </p:nvSpPr>
              <p:spPr bwMode="auto">
                <a:xfrm>
                  <a:off x="1758" y="1108"/>
                  <a:ext cx="990" cy="486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966" name="Oval 308"/>
                <p:cNvSpPr>
                  <a:spLocks noChangeArrowheads="1"/>
                </p:cNvSpPr>
                <p:nvPr/>
              </p:nvSpPr>
              <p:spPr bwMode="auto">
                <a:xfrm>
                  <a:off x="676" y="1319"/>
                  <a:ext cx="1822" cy="27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967" name="Oval 309"/>
                <p:cNvSpPr>
                  <a:spLocks noChangeArrowheads="1"/>
                </p:cNvSpPr>
                <p:nvPr/>
              </p:nvSpPr>
              <p:spPr bwMode="auto">
                <a:xfrm>
                  <a:off x="1592" y="1743"/>
                  <a:ext cx="990" cy="55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968" name="Oval 310"/>
                <p:cNvSpPr>
                  <a:spLocks noChangeArrowheads="1"/>
                </p:cNvSpPr>
                <p:nvPr/>
              </p:nvSpPr>
              <p:spPr bwMode="auto">
                <a:xfrm>
                  <a:off x="2838" y="1355"/>
                  <a:ext cx="743" cy="31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969" name="Oval 311"/>
                <p:cNvSpPr>
                  <a:spLocks noChangeArrowheads="1"/>
                </p:cNvSpPr>
                <p:nvPr/>
              </p:nvSpPr>
              <p:spPr bwMode="auto">
                <a:xfrm>
                  <a:off x="841" y="1497"/>
                  <a:ext cx="492" cy="556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970" name="Oval 312"/>
                <p:cNvSpPr>
                  <a:spLocks noChangeArrowheads="1"/>
                </p:cNvSpPr>
                <p:nvPr/>
              </p:nvSpPr>
              <p:spPr bwMode="auto">
                <a:xfrm>
                  <a:off x="2922" y="1779"/>
                  <a:ext cx="492" cy="20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971" name="Oval 313"/>
                <p:cNvSpPr>
                  <a:spLocks noChangeArrowheads="1"/>
                </p:cNvSpPr>
                <p:nvPr/>
              </p:nvSpPr>
              <p:spPr bwMode="auto">
                <a:xfrm>
                  <a:off x="1259" y="1919"/>
                  <a:ext cx="491" cy="20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972" name="Oval 314"/>
                <p:cNvSpPr>
                  <a:spLocks noChangeArrowheads="1"/>
                </p:cNvSpPr>
                <p:nvPr/>
              </p:nvSpPr>
              <p:spPr bwMode="auto">
                <a:xfrm>
                  <a:off x="2425" y="1919"/>
                  <a:ext cx="740" cy="20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7957" name="Line 315"/>
            <p:cNvSpPr>
              <a:spLocks noChangeShapeType="1"/>
            </p:cNvSpPr>
            <p:nvPr/>
          </p:nvSpPr>
          <p:spPr bwMode="auto">
            <a:xfrm flipH="1">
              <a:off x="1440" y="1296"/>
              <a:ext cx="480" cy="0"/>
            </a:xfrm>
            <a:prstGeom prst="line">
              <a:avLst/>
            </a:prstGeom>
            <a:noFill/>
            <a:ln w="57150" cmpd="thickThin">
              <a:solidFill>
                <a:schemeClr val="accent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58" name="Line 316"/>
            <p:cNvSpPr>
              <a:spLocks noChangeShapeType="1"/>
            </p:cNvSpPr>
            <p:nvPr/>
          </p:nvSpPr>
          <p:spPr bwMode="auto">
            <a:xfrm flipH="1">
              <a:off x="1824" y="1440"/>
              <a:ext cx="336" cy="480"/>
            </a:xfrm>
            <a:prstGeom prst="line">
              <a:avLst/>
            </a:prstGeom>
            <a:noFill/>
            <a:ln w="57150" cmpd="thinThick">
              <a:solidFill>
                <a:srgbClr val="FF33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59" name="Line 317"/>
            <p:cNvSpPr>
              <a:spLocks noChangeShapeType="1"/>
            </p:cNvSpPr>
            <p:nvPr/>
          </p:nvSpPr>
          <p:spPr bwMode="auto">
            <a:xfrm flipH="1">
              <a:off x="768" y="1296"/>
              <a:ext cx="96" cy="384"/>
            </a:xfrm>
            <a:prstGeom prst="line">
              <a:avLst/>
            </a:prstGeom>
            <a:noFill/>
            <a:ln w="57150" cmpd="thinThick">
              <a:solidFill>
                <a:srgbClr val="FF33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832" name="Group 319"/>
          <p:cNvGrpSpPr>
            <a:grpSpLocks/>
          </p:cNvGrpSpPr>
          <p:nvPr/>
        </p:nvGrpSpPr>
        <p:grpSpPr bwMode="auto">
          <a:xfrm>
            <a:off x="6172200" y="2895600"/>
            <a:ext cx="1447800" cy="457200"/>
            <a:chOff x="676" y="1108"/>
            <a:chExt cx="2968" cy="1192"/>
          </a:xfrm>
        </p:grpSpPr>
        <p:grpSp>
          <p:nvGrpSpPr>
            <p:cNvPr id="77929" name="Group 320"/>
            <p:cNvGrpSpPr>
              <a:grpSpLocks/>
            </p:cNvGrpSpPr>
            <p:nvPr/>
          </p:nvGrpSpPr>
          <p:grpSpPr bwMode="auto">
            <a:xfrm>
              <a:off x="739" y="1108"/>
              <a:ext cx="2905" cy="1192"/>
              <a:chOff x="739" y="1108"/>
              <a:chExt cx="2905" cy="1192"/>
            </a:xfrm>
          </p:grpSpPr>
          <p:sp>
            <p:nvSpPr>
              <p:cNvPr id="77942" name="Oval 321"/>
              <p:cNvSpPr>
                <a:spLocks noChangeArrowheads="1"/>
              </p:cNvSpPr>
              <p:nvPr/>
            </p:nvSpPr>
            <p:spPr bwMode="auto">
              <a:xfrm>
                <a:off x="987" y="1214"/>
                <a:ext cx="2492" cy="9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43" name="Oval 322"/>
              <p:cNvSpPr>
                <a:spLocks noChangeArrowheads="1"/>
              </p:cNvSpPr>
              <p:nvPr/>
            </p:nvSpPr>
            <p:spPr bwMode="auto">
              <a:xfrm>
                <a:off x="1071" y="1214"/>
                <a:ext cx="576" cy="1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44" name="Oval 323"/>
              <p:cNvSpPr>
                <a:spLocks noChangeArrowheads="1"/>
              </p:cNvSpPr>
              <p:nvPr/>
            </p:nvSpPr>
            <p:spPr bwMode="auto">
              <a:xfrm>
                <a:off x="2570" y="1179"/>
                <a:ext cx="825" cy="23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45" name="Oval 324"/>
              <p:cNvSpPr>
                <a:spLocks noChangeArrowheads="1"/>
              </p:cNvSpPr>
              <p:nvPr/>
            </p:nvSpPr>
            <p:spPr bwMode="auto">
              <a:xfrm>
                <a:off x="1822" y="1108"/>
                <a:ext cx="991" cy="4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46" name="Oval 325"/>
              <p:cNvSpPr>
                <a:spLocks noChangeArrowheads="1"/>
              </p:cNvSpPr>
              <p:nvPr/>
            </p:nvSpPr>
            <p:spPr bwMode="auto">
              <a:xfrm>
                <a:off x="739" y="1319"/>
                <a:ext cx="1823" cy="27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47" name="Oval 326"/>
              <p:cNvSpPr>
                <a:spLocks noChangeArrowheads="1"/>
              </p:cNvSpPr>
              <p:nvPr/>
            </p:nvSpPr>
            <p:spPr bwMode="auto">
              <a:xfrm>
                <a:off x="1655" y="1743"/>
                <a:ext cx="989" cy="55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48" name="Oval 327"/>
              <p:cNvSpPr>
                <a:spLocks noChangeArrowheads="1"/>
              </p:cNvSpPr>
              <p:nvPr/>
            </p:nvSpPr>
            <p:spPr bwMode="auto">
              <a:xfrm>
                <a:off x="2903" y="1355"/>
                <a:ext cx="741" cy="3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49" name="Oval 328"/>
              <p:cNvSpPr>
                <a:spLocks noChangeArrowheads="1"/>
              </p:cNvSpPr>
              <p:nvPr/>
            </p:nvSpPr>
            <p:spPr bwMode="auto">
              <a:xfrm>
                <a:off x="906" y="1497"/>
                <a:ext cx="492" cy="55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50" name="Oval 329"/>
              <p:cNvSpPr>
                <a:spLocks noChangeArrowheads="1"/>
              </p:cNvSpPr>
              <p:nvPr/>
            </p:nvSpPr>
            <p:spPr bwMode="auto">
              <a:xfrm>
                <a:off x="2987" y="1779"/>
                <a:ext cx="492" cy="20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51" name="Oval 330"/>
              <p:cNvSpPr>
                <a:spLocks noChangeArrowheads="1"/>
              </p:cNvSpPr>
              <p:nvPr/>
            </p:nvSpPr>
            <p:spPr bwMode="auto">
              <a:xfrm>
                <a:off x="1321" y="1919"/>
                <a:ext cx="493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52" name="Oval 331"/>
              <p:cNvSpPr>
                <a:spLocks noChangeArrowheads="1"/>
              </p:cNvSpPr>
              <p:nvPr/>
            </p:nvSpPr>
            <p:spPr bwMode="auto">
              <a:xfrm>
                <a:off x="2487" y="1919"/>
                <a:ext cx="741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7930" name="Group 332"/>
            <p:cNvGrpSpPr>
              <a:grpSpLocks/>
            </p:cNvGrpSpPr>
            <p:nvPr/>
          </p:nvGrpSpPr>
          <p:grpSpPr bwMode="auto">
            <a:xfrm>
              <a:off x="676" y="1108"/>
              <a:ext cx="2905" cy="1192"/>
              <a:chOff x="676" y="1108"/>
              <a:chExt cx="2905" cy="1192"/>
            </a:xfrm>
          </p:grpSpPr>
          <p:sp>
            <p:nvSpPr>
              <p:cNvPr id="77931" name="Oval 333"/>
              <p:cNvSpPr>
                <a:spLocks noChangeArrowheads="1"/>
              </p:cNvSpPr>
              <p:nvPr/>
            </p:nvSpPr>
            <p:spPr bwMode="auto">
              <a:xfrm>
                <a:off x="925" y="1214"/>
                <a:ext cx="2489" cy="9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32" name="Oval 334"/>
              <p:cNvSpPr>
                <a:spLocks noChangeArrowheads="1"/>
              </p:cNvSpPr>
              <p:nvPr/>
            </p:nvSpPr>
            <p:spPr bwMode="auto">
              <a:xfrm>
                <a:off x="1008" y="1214"/>
                <a:ext cx="576" cy="13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33" name="Oval 335"/>
              <p:cNvSpPr>
                <a:spLocks noChangeArrowheads="1"/>
              </p:cNvSpPr>
              <p:nvPr/>
            </p:nvSpPr>
            <p:spPr bwMode="auto">
              <a:xfrm>
                <a:off x="2506" y="1179"/>
                <a:ext cx="827" cy="23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34" name="Oval 336"/>
              <p:cNvSpPr>
                <a:spLocks noChangeArrowheads="1"/>
              </p:cNvSpPr>
              <p:nvPr/>
            </p:nvSpPr>
            <p:spPr bwMode="auto">
              <a:xfrm>
                <a:off x="1758" y="1108"/>
                <a:ext cx="990" cy="4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35" name="Oval 337"/>
              <p:cNvSpPr>
                <a:spLocks noChangeArrowheads="1"/>
              </p:cNvSpPr>
              <p:nvPr/>
            </p:nvSpPr>
            <p:spPr bwMode="auto">
              <a:xfrm>
                <a:off x="676" y="1319"/>
                <a:ext cx="1822" cy="27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36" name="Oval 338"/>
              <p:cNvSpPr>
                <a:spLocks noChangeArrowheads="1"/>
              </p:cNvSpPr>
              <p:nvPr/>
            </p:nvSpPr>
            <p:spPr bwMode="auto">
              <a:xfrm>
                <a:off x="1592" y="1743"/>
                <a:ext cx="990" cy="55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37" name="Oval 339"/>
              <p:cNvSpPr>
                <a:spLocks noChangeArrowheads="1"/>
              </p:cNvSpPr>
              <p:nvPr/>
            </p:nvSpPr>
            <p:spPr bwMode="auto">
              <a:xfrm>
                <a:off x="2838" y="1355"/>
                <a:ext cx="743" cy="3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38" name="Oval 340"/>
              <p:cNvSpPr>
                <a:spLocks noChangeArrowheads="1"/>
              </p:cNvSpPr>
              <p:nvPr/>
            </p:nvSpPr>
            <p:spPr bwMode="auto">
              <a:xfrm>
                <a:off x="841" y="1497"/>
                <a:ext cx="492" cy="55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39" name="Oval 341"/>
              <p:cNvSpPr>
                <a:spLocks noChangeArrowheads="1"/>
              </p:cNvSpPr>
              <p:nvPr/>
            </p:nvSpPr>
            <p:spPr bwMode="auto">
              <a:xfrm>
                <a:off x="2922" y="1779"/>
                <a:ext cx="492" cy="20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40" name="Oval 342"/>
              <p:cNvSpPr>
                <a:spLocks noChangeArrowheads="1"/>
              </p:cNvSpPr>
              <p:nvPr/>
            </p:nvSpPr>
            <p:spPr bwMode="auto">
              <a:xfrm>
                <a:off x="1259" y="1919"/>
                <a:ext cx="491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41" name="Oval 343"/>
              <p:cNvSpPr>
                <a:spLocks noChangeArrowheads="1"/>
              </p:cNvSpPr>
              <p:nvPr/>
            </p:nvSpPr>
            <p:spPr bwMode="auto">
              <a:xfrm>
                <a:off x="2425" y="1919"/>
                <a:ext cx="740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7833" name="Group 344"/>
          <p:cNvGrpSpPr>
            <a:grpSpLocks/>
          </p:cNvGrpSpPr>
          <p:nvPr/>
        </p:nvGrpSpPr>
        <p:grpSpPr bwMode="auto">
          <a:xfrm>
            <a:off x="4648200" y="2438400"/>
            <a:ext cx="1447800" cy="457200"/>
            <a:chOff x="676" y="1108"/>
            <a:chExt cx="2968" cy="1192"/>
          </a:xfrm>
        </p:grpSpPr>
        <p:grpSp>
          <p:nvGrpSpPr>
            <p:cNvPr id="77905" name="Group 345"/>
            <p:cNvGrpSpPr>
              <a:grpSpLocks/>
            </p:cNvGrpSpPr>
            <p:nvPr/>
          </p:nvGrpSpPr>
          <p:grpSpPr bwMode="auto">
            <a:xfrm>
              <a:off x="739" y="1108"/>
              <a:ext cx="2905" cy="1192"/>
              <a:chOff x="739" y="1108"/>
              <a:chExt cx="2905" cy="1192"/>
            </a:xfrm>
          </p:grpSpPr>
          <p:sp>
            <p:nvSpPr>
              <p:cNvPr id="77918" name="Oval 346"/>
              <p:cNvSpPr>
                <a:spLocks noChangeArrowheads="1"/>
              </p:cNvSpPr>
              <p:nvPr/>
            </p:nvSpPr>
            <p:spPr bwMode="auto">
              <a:xfrm>
                <a:off x="987" y="1214"/>
                <a:ext cx="2492" cy="9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19" name="Oval 347"/>
              <p:cNvSpPr>
                <a:spLocks noChangeArrowheads="1"/>
              </p:cNvSpPr>
              <p:nvPr/>
            </p:nvSpPr>
            <p:spPr bwMode="auto">
              <a:xfrm>
                <a:off x="1071" y="1214"/>
                <a:ext cx="576" cy="1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20" name="Oval 348"/>
              <p:cNvSpPr>
                <a:spLocks noChangeArrowheads="1"/>
              </p:cNvSpPr>
              <p:nvPr/>
            </p:nvSpPr>
            <p:spPr bwMode="auto">
              <a:xfrm>
                <a:off x="2570" y="1179"/>
                <a:ext cx="825" cy="23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21" name="Oval 349"/>
              <p:cNvSpPr>
                <a:spLocks noChangeArrowheads="1"/>
              </p:cNvSpPr>
              <p:nvPr/>
            </p:nvSpPr>
            <p:spPr bwMode="auto">
              <a:xfrm>
                <a:off x="1822" y="1108"/>
                <a:ext cx="991" cy="4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22" name="Oval 350"/>
              <p:cNvSpPr>
                <a:spLocks noChangeArrowheads="1"/>
              </p:cNvSpPr>
              <p:nvPr/>
            </p:nvSpPr>
            <p:spPr bwMode="auto">
              <a:xfrm>
                <a:off x="739" y="1319"/>
                <a:ext cx="1823" cy="27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23" name="Oval 351"/>
              <p:cNvSpPr>
                <a:spLocks noChangeArrowheads="1"/>
              </p:cNvSpPr>
              <p:nvPr/>
            </p:nvSpPr>
            <p:spPr bwMode="auto">
              <a:xfrm>
                <a:off x="1655" y="1743"/>
                <a:ext cx="989" cy="55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24" name="Oval 352"/>
              <p:cNvSpPr>
                <a:spLocks noChangeArrowheads="1"/>
              </p:cNvSpPr>
              <p:nvPr/>
            </p:nvSpPr>
            <p:spPr bwMode="auto">
              <a:xfrm>
                <a:off x="2903" y="1355"/>
                <a:ext cx="741" cy="3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25" name="Oval 353"/>
              <p:cNvSpPr>
                <a:spLocks noChangeArrowheads="1"/>
              </p:cNvSpPr>
              <p:nvPr/>
            </p:nvSpPr>
            <p:spPr bwMode="auto">
              <a:xfrm>
                <a:off x="906" y="1497"/>
                <a:ext cx="492" cy="55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26" name="Oval 354"/>
              <p:cNvSpPr>
                <a:spLocks noChangeArrowheads="1"/>
              </p:cNvSpPr>
              <p:nvPr/>
            </p:nvSpPr>
            <p:spPr bwMode="auto">
              <a:xfrm>
                <a:off x="2987" y="1779"/>
                <a:ext cx="492" cy="20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27" name="Oval 355"/>
              <p:cNvSpPr>
                <a:spLocks noChangeArrowheads="1"/>
              </p:cNvSpPr>
              <p:nvPr/>
            </p:nvSpPr>
            <p:spPr bwMode="auto">
              <a:xfrm>
                <a:off x="1321" y="1919"/>
                <a:ext cx="493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28" name="Oval 356"/>
              <p:cNvSpPr>
                <a:spLocks noChangeArrowheads="1"/>
              </p:cNvSpPr>
              <p:nvPr/>
            </p:nvSpPr>
            <p:spPr bwMode="auto">
              <a:xfrm>
                <a:off x="2487" y="1919"/>
                <a:ext cx="741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7906" name="Group 357"/>
            <p:cNvGrpSpPr>
              <a:grpSpLocks/>
            </p:cNvGrpSpPr>
            <p:nvPr/>
          </p:nvGrpSpPr>
          <p:grpSpPr bwMode="auto">
            <a:xfrm>
              <a:off x="676" y="1108"/>
              <a:ext cx="2905" cy="1192"/>
              <a:chOff x="676" y="1108"/>
              <a:chExt cx="2905" cy="1192"/>
            </a:xfrm>
          </p:grpSpPr>
          <p:sp>
            <p:nvSpPr>
              <p:cNvPr id="77907" name="Oval 358"/>
              <p:cNvSpPr>
                <a:spLocks noChangeArrowheads="1"/>
              </p:cNvSpPr>
              <p:nvPr/>
            </p:nvSpPr>
            <p:spPr bwMode="auto">
              <a:xfrm>
                <a:off x="925" y="1214"/>
                <a:ext cx="2489" cy="9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08" name="Oval 359"/>
              <p:cNvSpPr>
                <a:spLocks noChangeArrowheads="1"/>
              </p:cNvSpPr>
              <p:nvPr/>
            </p:nvSpPr>
            <p:spPr bwMode="auto">
              <a:xfrm>
                <a:off x="1008" y="1214"/>
                <a:ext cx="576" cy="13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09" name="Oval 360"/>
              <p:cNvSpPr>
                <a:spLocks noChangeArrowheads="1"/>
              </p:cNvSpPr>
              <p:nvPr/>
            </p:nvSpPr>
            <p:spPr bwMode="auto">
              <a:xfrm>
                <a:off x="2506" y="1179"/>
                <a:ext cx="827" cy="23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10" name="Oval 361"/>
              <p:cNvSpPr>
                <a:spLocks noChangeArrowheads="1"/>
              </p:cNvSpPr>
              <p:nvPr/>
            </p:nvSpPr>
            <p:spPr bwMode="auto">
              <a:xfrm>
                <a:off x="1758" y="1108"/>
                <a:ext cx="990" cy="4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11" name="Oval 362"/>
              <p:cNvSpPr>
                <a:spLocks noChangeArrowheads="1"/>
              </p:cNvSpPr>
              <p:nvPr/>
            </p:nvSpPr>
            <p:spPr bwMode="auto">
              <a:xfrm>
                <a:off x="676" y="1319"/>
                <a:ext cx="1822" cy="27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12" name="Oval 363"/>
              <p:cNvSpPr>
                <a:spLocks noChangeArrowheads="1"/>
              </p:cNvSpPr>
              <p:nvPr/>
            </p:nvSpPr>
            <p:spPr bwMode="auto">
              <a:xfrm>
                <a:off x="1592" y="1743"/>
                <a:ext cx="990" cy="55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13" name="Oval 364"/>
              <p:cNvSpPr>
                <a:spLocks noChangeArrowheads="1"/>
              </p:cNvSpPr>
              <p:nvPr/>
            </p:nvSpPr>
            <p:spPr bwMode="auto">
              <a:xfrm>
                <a:off x="2838" y="1355"/>
                <a:ext cx="743" cy="3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14" name="Oval 365"/>
              <p:cNvSpPr>
                <a:spLocks noChangeArrowheads="1"/>
              </p:cNvSpPr>
              <p:nvPr/>
            </p:nvSpPr>
            <p:spPr bwMode="auto">
              <a:xfrm>
                <a:off x="841" y="1497"/>
                <a:ext cx="492" cy="55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15" name="Oval 366"/>
              <p:cNvSpPr>
                <a:spLocks noChangeArrowheads="1"/>
              </p:cNvSpPr>
              <p:nvPr/>
            </p:nvSpPr>
            <p:spPr bwMode="auto">
              <a:xfrm>
                <a:off x="2922" y="1779"/>
                <a:ext cx="492" cy="20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16" name="Oval 367"/>
              <p:cNvSpPr>
                <a:spLocks noChangeArrowheads="1"/>
              </p:cNvSpPr>
              <p:nvPr/>
            </p:nvSpPr>
            <p:spPr bwMode="auto">
              <a:xfrm>
                <a:off x="1259" y="1919"/>
                <a:ext cx="491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17" name="Oval 368"/>
              <p:cNvSpPr>
                <a:spLocks noChangeArrowheads="1"/>
              </p:cNvSpPr>
              <p:nvPr/>
            </p:nvSpPr>
            <p:spPr bwMode="auto">
              <a:xfrm>
                <a:off x="2425" y="1919"/>
                <a:ext cx="740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7834" name="Group 369"/>
          <p:cNvGrpSpPr>
            <a:grpSpLocks/>
          </p:cNvGrpSpPr>
          <p:nvPr/>
        </p:nvGrpSpPr>
        <p:grpSpPr bwMode="auto">
          <a:xfrm>
            <a:off x="7239000" y="1752600"/>
            <a:ext cx="1447800" cy="457200"/>
            <a:chOff x="676" y="1108"/>
            <a:chExt cx="2968" cy="1192"/>
          </a:xfrm>
        </p:grpSpPr>
        <p:grpSp>
          <p:nvGrpSpPr>
            <p:cNvPr id="77881" name="Group 370"/>
            <p:cNvGrpSpPr>
              <a:grpSpLocks/>
            </p:cNvGrpSpPr>
            <p:nvPr/>
          </p:nvGrpSpPr>
          <p:grpSpPr bwMode="auto">
            <a:xfrm>
              <a:off x="739" y="1108"/>
              <a:ext cx="2905" cy="1192"/>
              <a:chOff x="739" y="1108"/>
              <a:chExt cx="2905" cy="1192"/>
            </a:xfrm>
          </p:grpSpPr>
          <p:sp>
            <p:nvSpPr>
              <p:cNvPr id="77894" name="Oval 371"/>
              <p:cNvSpPr>
                <a:spLocks noChangeArrowheads="1"/>
              </p:cNvSpPr>
              <p:nvPr/>
            </p:nvSpPr>
            <p:spPr bwMode="auto">
              <a:xfrm>
                <a:off x="987" y="1214"/>
                <a:ext cx="2492" cy="9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5" name="Oval 372"/>
              <p:cNvSpPr>
                <a:spLocks noChangeArrowheads="1"/>
              </p:cNvSpPr>
              <p:nvPr/>
            </p:nvSpPr>
            <p:spPr bwMode="auto">
              <a:xfrm>
                <a:off x="1071" y="1214"/>
                <a:ext cx="576" cy="1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6" name="Oval 373"/>
              <p:cNvSpPr>
                <a:spLocks noChangeArrowheads="1"/>
              </p:cNvSpPr>
              <p:nvPr/>
            </p:nvSpPr>
            <p:spPr bwMode="auto">
              <a:xfrm>
                <a:off x="2570" y="1179"/>
                <a:ext cx="825" cy="23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7" name="Oval 374"/>
              <p:cNvSpPr>
                <a:spLocks noChangeArrowheads="1"/>
              </p:cNvSpPr>
              <p:nvPr/>
            </p:nvSpPr>
            <p:spPr bwMode="auto">
              <a:xfrm>
                <a:off x="1822" y="1108"/>
                <a:ext cx="991" cy="4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8" name="Oval 375"/>
              <p:cNvSpPr>
                <a:spLocks noChangeArrowheads="1"/>
              </p:cNvSpPr>
              <p:nvPr/>
            </p:nvSpPr>
            <p:spPr bwMode="auto">
              <a:xfrm>
                <a:off x="739" y="1319"/>
                <a:ext cx="1823" cy="27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9" name="Oval 376"/>
              <p:cNvSpPr>
                <a:spLocks noChangeArrowheads="1"/>
              </p:cNvSpPr>
              <p:nvPr/>
            </p:nvSpPr>
            <p:spPr bwMode="auto">
              <a:xfrm>
                <a:off x="1655" y="1743"/>
                <a:ext cx="989" cy="55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00" name="Oval 377"/>
              <p:cNvSpPr>
                <a:spLocks noChangeArrowheads="1"/>
              </p:cNvSpPr>
              <p:nvPr/>
            </p:nvSpPr>
            <p:spPr bwMode="auto">
              <a:xfrm>
                <a:off x="2903" y="1355"/>
                <a:ext cx="741" cy="3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01" name="Oval 378"/>
              <p:cNvSpPr>
                <a:spLocks noChangeArrowheads="1"/>
              </p:cNvSpPr>
              <p:nvPr/>
            </p:nvSpPr>
            <p:spPr bwMode="auto">
              <a:xfrm>
                <a:off x="906" y="1497"/>
                <a:ext cx="492" cy="55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02" name="Oval 379"/>
              <p:cNvSpPr>
                <a:spLocks noChangeArrowheads="1"/>
              </p:cNvSpPr>
              <p:nvPr/>
            </p:nvSpPr>
            <p:spPr bwMode="auto">
              <a:xfrm>
                <a:off x="2987" y="1779"/>
                <a:ext cx="492" cy="20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03" name="Oval 380"/>
              <p:cNvSpPr>
                <a:spLocks noChangeArrowheads="1"/>
              </p:cNvSpPr>
              <p:nvPr/>
            </p:nvSpPr>
            <p:spPr bwMode="auto">
              <a:xfrm>
                <a:off x="1321" y="1919"/>
                <a:ext cx="493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04" name="Oval 381"/>
              <p:cNvSpPr>
                <a:spLocks noChangeArrowheads="1"/>
              </p:cNvSpPr>
              <p:nvPr/>
            </p:nvSpPr>
            <p:spPr bwMode="auto">
              <a:xfrm>
                <a:off x="2487" y="1919"/>
                <a:ext cx="741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7882" name="Group 382"/>
            <p:cNvGrpSpPr>
              <a:grpSpLocks/>
            </p:cNvGrpSpPr>
            <p:nvPr/>
          </p:nvGrpSpPr>
          <p:grpSpPr bwMode="auto">
            <a:xfrm>
              <a:off x="676" y="1108"/>
              <a:ext cx="2905" cy="1192"/>
              <a:chOff x="676" y="1108"/>
              <a:chExt cx="2905" cy="1192"/>
            </a:xfrm>
          </p:grpSpPr>
          <p:sp>
            <p:nvSpPr>
              <p:cNvPr id="77883" name="Oval 383"/>
              <p:cNvSpPr>
                <a:spLocks noChangeArrowheads="1"/>
              </p:cNvSpPr>
              <p:nvPr/>
            </p:nvSpPr>
            <p:spPr bwMode="auto">
              <a:xfrm>
                <a:off x="925" y="1214"/>
                <a:ext cx="2489" cy="9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4" name="Oval 384"/>
              <p:cNvSpPr>
                <a:spLocks noChangeArrowheads="1"/>
              </p:cNvSpPr>
              <p:nvPr/>
            </p:nvSpPr>
            <p:spPr bwMode="auto">
              <a:xfrm>
                <a:off x="1008" y="1214"/>
                <a:ext cx="576" cy="13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5" name="Oval 385"/>
              <p:cNvSpPr>
                <a:spLocks noChangeArrowheads="1"/>
              </p:cNvSpPr>
              <p:nvPr/>
            </p:nvSpPr>
            <p:spPr bwMode="auto">
              <a:xfrm>
                <a:off x="2506" y="1179"/>
                <a:ext cx="827" cy="23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6" name="Oval 386"/>
              <p:cNvSpPr>
                <a:spLocks noChangeArrowheads="1"/>
              </p:cNvSpPr>
              <p:nvPr/>
            </p:nvSpPr>
            <p:spPr bwMode="auto">
              <a:xfrm>
                <a:off x="1758" y="1108"/>
                <a:ext cx="990" cy="4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7" name="Oval 387"/>
              <p:cNvSpPr>
                <a:spLocks noChangeArrowheads="1"/>
              </p:cNvSpPr>
              <p:nvPr/>
            </p:nvSpPr>
            <p:spPr bwMode="auto">
              <a:xfrm>
                <a:off x="676" y="1319"/>
                <a:ext cx="1822" cy="27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8" name="Oval 388"/>
              <p:cNvSpPr>
                <a:spLocks noChangeArrowheads="1"/>
              </p:cNvSpPr>
              <p:nvPr/>
            </p:nvSpPr>
            <p:spPr bwMode="auto">
              <a:xfrm>
                <a:off x="1592" y="1743"/>
                <a:ext cx="990" cy="55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9" name="Oval 389"/>
              <p:cNvSpPr>
                <a:spLocks noChangeArrowheads="1"/>
              </p:cNvSpPr>
              <p:nvPr/>
            </p:nvSpPr>
            <p:spPr bwMode="auto">
              <a:xfrm>
                <a:off x="2838" y="1355"/>
                <a:ext cx="743" cy="3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0" name="Oval 390"/>
              <p:cNvSpPr>
                <a:spLocks noChangeArrowheads="1"/>
              </p:cNvSpPr>
              <p:nvPr/>
            </p:nvSpPr>
            <p:spPr bwMode="auto">
              <a:xfrm>
                <a:off x="841" y="1497"/>
                <a:ext cx="492" cy="55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1" name="Oval 391"/>
              <p:cNvSpPr>
                <a:spLocks noChangeArrowheads="1"/>
              </p:cNvSpPr>
              <p:nvPr/>
            </p:nvSpPr>
            <p:spPr bwMode="auto">
              <a:xfrm>
                <a:off x="2922" y="1779"/>
                <a:ext cx="492" cy="20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2" name="Oval 392"/>
              <p:cNvSpPr>
                <a:spLocks noChangeArrowheads="1"/>
              </p:cNvSpPr>
              <p:nvPr/>
            </p:nvSpPr>
            <p:spPr bwMode="auto">
              <a:xfrm>
                <a:off x="1259" y="1919"/>
                <a:ext cx="491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3" name="Oval 393"/>
              <p:cNvSpPr>
                <a:spLocks noChangeArrowheads="1"/>
              </p:cNvSpPr>
              <p:nvPr/>
            </p:nvSpPr>
            <p:spPr bwMode="auto">
              <a:xfrm>
                <a:off x="2425" y="1919"/>
                <a:ext cx="740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7835" name="Group 394"/>
          <p:cNvGrpSpPr>
            <a:grpSpLocks/>
          </p:cNvGrpSpPr>
          <p:nvPr/>
        </p:nvGrpSpPr>
        <p:grpSpPr bwMode="auto">
          <a:xfrm>
            <a:off x="5410200" y="1752600"/>
            <a:ext cx="1447800" cy="457200"/>
            <a:chOff x="676" y="1108"/>
            <a:chExt cx="2968" cy="1192"/>
          </a:xfrm>
        </p:grpSpPr>
        <p:grpSp>
          <p:nvGrpSpPr>
            <p:cNvPr id="77857" name="Group 395"/>
            <p:cNvGrpSpPr>
              <a:grpSpLocks/>
            </p:cNvGrpSpPr>
            <p:nvPr/>
          </p:nvGrpSpPr>
          <p:grpSpPr bwMode="auto">
            <a:xfrm>
              <a:off x="739" y="1108"/>
              <a:ext cx="2905" cy="1192"/>
              <a:chOff x="739" y="1108"/>
              <a:chExt cx="2905" cy="1192"/>
            </a:xfrm>
          </p:grpSpPr>
          <p:sp>
            <p:nvSpPr>
              <p:cNvPr id="77870" name="Oval 396"/>
              <p:cNvSpPr>
                <a:spLocks noChangeArrowheads="1"/>
              </p:cNvSpPr>
              <p:nvPr/>
            </p:nvSpPr>
            <p:spPr bwMode="auto">
              <a:xfrm>
                <a:off x="987" y="1214"/>
                <a:ext cx="2492" cy="9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71" name="Oval 397"/>
              <p:cNvSpPr>
                <a:spLocks noChangeArrowheads="1"/>
              </p:cNvSpPr>
              <p:nvPr/>
            </p:nvSpPr>
            <p:spPr bwMode="auto">
              <a:xfrm>
                <a:off x="1071" y="1214"/>
                <a:ext cx="576" cy="1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72" name="Oval 398"/>
              <p:cNvSpPr>
                <a:spLocks noChangeArrowheads="1"/>
              </p:cNvSpPr>
              <p:nvPr/>
            </p:nvSpPr>
            <p:spPr bwMode="auto">
              <a:xfrm>
                <a:off x="2570" y="1179"/>
                <a:ext cx="825" cy="23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73" name="Oval 399"/>
              <p:cNvSpPr>
                <a:spLocks noChangeArrowheads="1"/>
              </p:cNvSpPr>
              <p:nvPr/>
            </p:nvSpPr>
            <p:spPr bwMode="auto">
              <a:xfrm>
                <a:off x="1822" y="1108"/>
                <a:ext cx="991" cy="4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74" name="Oval 400"/>
              <p:cNvSpPr>
                <a:spLocks noChangeArrowheads="1"/>
              </p:cNvSpPr>
              <p:nvPr/>
            </p:nvSpPr>
            <p:spPr bwMode="auto">
              <a:xfrm>
                <a:off x="739" y="1319"/>
                <a:ext cx="1823" cy="27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75" name="Oval 401"/>
              <p:cNvSpPr>
                <a:spLocks noChangeArrowheads="1"/>
              </p:cNvSpPr>
              <p:nvPr/>
            </p:nvSpPr>
            <p:spPr bwMode="auto">
              <a:xfrm>
                <a:off x="1655" y="1743"/>
                <a:ext cx="989" cy="55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76" name="Oval 402"/>
              <p:cNvSpPr>
                <a:spLocks noChangeArrowheads="1"/>
              </p:cNvSpPr>
              <p:nvPr/>
            </p:nvSpPr>
            <p:spPr bwMode="auto">
              <a:xfrm>
                <a:off x="2903" y="1355"/>
                <a:ext cx="741" cy="3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77" name="Oval 403"/>
              <p:cNvSpPr>
                <a:spLocks noChangeArrowheads="1"/>
              </p:cNvSpPr>
              <p:nvPr/>
            </p:nvSpPr>
            <p:spPr bwMode="auto">
              <a:xfrm>
                <a:off x="906" y="1497"/>
                <a:ext cx="492" cy="55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78" name="Oval 404"/>
              <p:cNvSpPr>
                <a:spLocks noChangeArrowheads="1"/>
              </p:cNvSpPr>
              <p:nvPr/>
            </p:nvSpPr>
            <p:spPr bwMode="auto">
              <a:xfrm>
                <a:off x="2987" y="1779"/>
                <a:ext cx="492" cy="20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79" name="Oval 405"/>
              <p:cNvSpPr>
                <a:spLocks noChangeArrowheads="1"/>
              </p:cNvSpPr>
              <p:nvPr/>
            </p:nvSpPr>
            <p:spPr bwMode="auto">
              <a:xfrm>
                <a:off x="1321" y="1919"/>
                <a:ext cx="493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0" name="Oval 406"/>
              <p:cNvSpPr>
                <a:spLocks noChangeArrowheads="1"/>
              </p:cNvSpPr>
              <p:nvPr/>
            </p:nvSpPr>
            <p:spPr bwMode="auto">
              <a:xfrm>
                <a:off x="2487" y="1919"/>
                <a:ext cx="741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7858" name="Group 407"/>
            <p:cNvGrpSpPr>
              <a:grpSpLocks/>
            </p:cNvGrpSpPr>
            <p:nvPr/>
          </p:nvGrpSpPr>
          <p:grpSpPr bwMode="auto">
            <a:xfrm>
              <a:off x="676" y="1108"/>
              <a:ext cx="2905" cy="1192"/>
              <a:chOff x="676" y="1108"/>
              <a:chExt cx="2905" cy="1192"/>
            </a:xfrm>
          </p:grpSpPr>
          <p:sp>
            <p:nvSpPr>
              <p:cNvPr id="77859" name="Oval 408"/>
              <p:cNvSpPr>
                <a:spLocks noChangeArrowheads="1"/>
              </p:cNvSpPr>
              <p:nvPr/>
            </p:nvSpPr>
            <p:spPr bwMode="auto">
              <a:xfrm>
                <a:off x="925" y="1214"/>
                <a:ext cx="2489" cy="9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60" name="Oval 409"/>
              <p:cNvSpPr>
                <a:spLocks noChangeArrowheads="1"/>
              </p:cNvSpPr>
              <p:nvPr/>
            </p:nvSpPr>
            <p:spPr bwMode="auto">
              <a:xfrm>
                <a:off x="1008" y="1214"/>
                <a:ext cx="576" cy="13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61" name="Oval 410"/>
              <p:cNvSpPr>
                <a:spLocks noChangeArrowheads="1"/>
              </p:cNvSpPr>
              <p:nvPr/>
            </p:nvSpPr>
            <p:spPr bwMode="auto">
              <a:xfrm>
                <a:off x="2506" y="1179"/>
                <a:ext cx="827" cy="23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62" name="Oval 411"/>
              <p:cNvSpPr>
                <a:spLocks noChangeArrowheads="1"/>
              </p:cNvSpPr>
              <p:nvPr/>
            </p:nvSpPr>
            <p:spPr bwMode="auto">
              <a:xfrm>
                <a:off x="1758" y="1108"/>
                <a:ext cx="990" cy="4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63" name="Oval 412"/>
              <p:cNvSpPr>
                <a:spLocks noChangeArrowheads="1"/>
              </p:cNvSpPr>
              <p:nvPr/>
            </p:nvSpPr>
            <p:spPr bwMode="auto">
              <a:xfrm>
                <a:off x="676" y="1319"/>
                <a:ext cx="1822" cy="27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64" name="Oval 413"/>
              <p:cNvSpPr>
                <a:spLocks noChangeArrowheads="1"/>
              </p:cNvSpPr>
              <p:nvPr/>
            </p:nvSpPr>
            <p:spPr bwMode="auto">
              <a:xfrm>
                <a:off x="1592" y="1743"/>
                <a:ext cx="990" cy="55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65" name="Oval 414"/>
              <p:cNvSpPr>
                <a:spLocks noChangeArrowheads="1"/>
              </p:cNvSpPr>
              <p:nvPr/>
            </p:nvSpPr>
            <p:spPr bwMode="auto">
              <a:xfrm>
                <a:off x="2838" y="1355"/>
                <a:ext cx="743" cy="3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66" name="Oval 415"/>
              <p:cNvSpPr>
                <a:spLocks noChangeArrowheads="1"/>
              </p:cNvSpPr>
              <p:nvPr/>
            </p:nvSpPr>
            <p:spPr bwMode="auto">
              <a:xfrm>
                <a:off x="841" y="1497"/>
                <a:ext cx="492" cy="55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67" name="Oval 416"/>
              <p:cNvSpPr>
                <a:spLocks noChangeArrowheads="1"/>
              </p:cNvSpPr>
              <p:nvPr/>
            </p:nvSpPr>
            <p:spPr bwMode="auto">
              <a:xfrm>
                <a:off x="2922" y="1779"/>
                <a:ext cx="492" cy="20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68" name="Oval 417"/>
              <p:cNvSpPr>
                <a:spLocks noChangeArrowheads="1"/>
              </p:cNvSpPr>
              <p:nvPr/>
            </p:nvSpPr>
            <p:spPr bwMode="auto">
              <a:xfrm>
                <a:off x="1259" y="1919"/>
                <a:ext cx="491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69" name="Oval 418"/>
              <p:cNvSpPr>
                <a:spLocks noChangeArrowheads="1"/>
              </p:cNvSpPr>
              <p:nvPr/>
            </p:nvSpPr>
            <p:spPr bwMode="auto">
              <a:xfrm>
                <a:off x="2425" y="1919"/>
                <a:ext cx="740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7836" name="Line 419"/>
          <p:cNvSpPr>
            <a:spLocks noChangeShapeType="1"/>
          </p:cNvSpPr>
          <p:nvPr/>
        </p:nvSpPr>
        <p:spPr bwMode="auto">
          <a:xfrm flipH="1">
            <a:off x="6629400" y="1981200"/>
            <a:ext cx="762000" cy="0"/>
          </a:xfrm>
          <a:prstGeom prst="line">
            <a:avLst/>
          </a:prstGeom>
          <a:noFill/>
          <a:ln w="57150" cmpd="thickThin">
            <a:solidFill>
              <a:schemeClr val="accent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37" name="Line 420"/>
          <p:cNvSpPr>
            <a:spLocks noChangeShapeType="1"/>
          </p:cNvSpPr>
          <p:nvPr/>
        </p:nvSpPr>
        <p:spPr bwMode="auto">
          <a:xfrm flipH="1">
            <a:off x="7239000" y="2209800"/>
            <a:ext cx="533400" cy="762000"/>
          </a:xfrm>
          <a:prstGeom prst="line">
            <a:avLst/>
          </a:prstGeom>
          <a:noFill/>
          <a:ln w="57150" cmpd="thinThick">
            <a:solidFill>
              <a:srgbClr val="FF33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38" name="Line 421"/>
          <p:cNvSpPr>
            <a:spLocks noChangeShapeType="1"/>
          </p:cNvSpPr>
          <p:nvPr/>
        </p:nvSpPr>
        <p:spPr bwMode="auto">
          <a:xfrm flipH="1">
            <a:off x="5562600" y="1981200"/>
            <a:ext cx="152400" cy="609600"/>
          </a:xfrm>
          <a:prstGeom prst="line">
            <a:avLst/>
          </a:prstGeom>
          <a:noFill/>
          <a:ln w="57150" cmpd="thinThick">
            <a:solidFill>
              <a:srgbClr val="FF33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39" name="Line 422"/>
          <p:cNvSpPr>
            <a:spLocks noChangeShapeType="1"/>
          </p:cNvSpPr>
          <p:nvPr/>
        </p:nvSpPr>
        <p:spPr bwMode="auto">
          <a:xfrm>
            <a:off x="5791200" y="2667000"/>
            <a:ext cx="533400" cy="381000"/>
          </a:xfrm>
          <a:prstGeom prst="line">
            <a:avLst/>
          </a:prstGeom>
          <a:noFill/>
          <a:ln w="57150" cmpd="thinThick">
            <a:solidFill>
              <a:srgbClr val="FF33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40" name="Text Box 423"/>
          <p:cNvSpPr txBox="1">
            <a:spLocks noChangeArrowheads="1"/>
          </p:cNvSpPr>
          <p:nvPr/>
        </p:nvSpPr>
        <p:spPr bwMode="auto">
          <a:xfrm>
            <a:off x="5334000" y="2971800"/>
            <a:ext cx="7937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backup</a:t>
            </a:r>
          </a:p>
        </p:txBody>
      </p:sp>
      <p:sp>
        <p:nvSpPr>
          <p:cNvPr id="77841" name="Line 424"/>
          <p:cNvSpPr>
            <a:spLocks noChangeShapeType="1"/>
          </p:cNvSpPr>
          <p:nvPr/>
        </p:nvSpPr>
        <p:spPr bwMode="auto">
          <a:xfrm>
            <a:off x="1371600" y="5257800"/>
            <a:ext cx="533400" cy="381000"/>
          </a:xfrm>
          <a:prstGeom prst="line">
            <a:avLst/>
          </a:prstGeom>
          <a:noFill/>
          <a:ln w="57150" cmpd="thinThick">
            <a:solidFill>
              <a:srgbClr val="FF33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42" name="AutoShape 425"/>
          <p:cNvSpPr>
            <a:spLocks noChangeArrowheads="1"/>
          </p:cNvSpPr>
          <p:nvPr/>
        </p:nvSpPr>
        <p:spPr bwMode="auto">
          <a:xfrm>
            <a:off x="2743200" y="4876800"/>
            <a:ext cx="685800" cy="533400"/>
          </a:xfrm>
          <a:prstGeom prst="irregularSeal2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43" name="Line 426"/>
          <p:cNvSpPr>
            <a:spLocks noChangeShapeType="1"/>
          </p:cNvSpPr>
          <p:nvPr/>
        </p:nvSpPr>
        <p:spPr bwMode="auto">
          <a:xfrm>
            <a:off x="5867400" y="5257800"/>
            <a:ext cx="533400" cy="381000"/>
          </a:xfrm>
          <a:prstGeom prst="line">
            <a:avLst/>
          </a:prstGeom>
          <a:noFill/>
          <a:ln w="57150" cmpd="thinThick">
            <a:solidFill>
              <a:srgbClr val="FF33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44" name="Text Box 427"/>
          <p:cNvSpPr txBox="1">
            <a:spLocks noChangeArrowheads="1"/>
          </p:cNvSpPr>
          <p:nvPr/>
        </p:nvSpPr>
        <p:spPr bwMode="auto">
          <a:xfrm>
            <a:off x="685800" y="6096000"/>
            <a:ext cx="33337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ea typeface="宋体" charset="-122"/>
              </a:rPr>
              <a:t>Disaster strikes primary link</a:t>
            </a:r>
          </a:p>
          <a:p>
            <a:r>
              <a:rPr lang="en-US" altLang="zh-CN" sz="1600">
                <a:ea typeface="宋体" charset="-122"/>
              </a:rPr>
              <a:t>and the backup takes over</a:t>
            </a:r>
          </a:p>
        </p:txBody>
      </p:sp>
      <p:sp>
        <p:nvSpPr>
          <p:cNvPr id="77845" name="Text Box 428"/>
          <p:cNvSpPr txBox="1">
            <a:spLocks noChangeArrowheads="1"/>
          </p:cNvSpPr>
          <p:nvPr/>
        </p:nvSpPr>
        <p:spPr bwMode="auto">
          <a:xfrm>
            <a:off x="5029200" y="6096000"/>
            <a:ext cx="38735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ea typeface="宋体" charset="-122"/>
              </a:rPr>
              <a:t>Primary link is restored but some</a:t>
            </a:r>
          </a:p>
          <a:p>
            <a:r>
              <a:rPr lang="en-US" altLang="zh-CN" sz="1600">
                <a:ea typeface="宋体" charset="-122"/>
              </a:rPr>
              <a:t>traffic remains </a:t>
            </a:r>
            <a:r>
              <a:rPr lang="en-US" altLang="zh-CN" sz="1600" i="1">
                <a:ea typeface="宋体" charset="-122"/>
              </a:rPr>
              <a:t>pinned </a:t>
            </a:r>
            <a:r>
              <a:rPr lang="en-US" altLang="zh-CN" sz="1600">
                <a:ea typeface="宋体" charset="-122"/>
              </a:rPr>
              <a:t>to backup</a:t>
            </a:r>
          </a:p>
        </p:txBody>
      </p:sp>
      <p:sp>
        <p:nvSpPr>
          <p:cNvPr id="77846" name="Freeform 429"/>
          <p:cNvSpPr>
            <a:spLocks/>
          </p:cNvSpPr>
          <p:nvPr/>
        </p:nvSpPr>
        <p:spPr bwMode="auto">
          <a:xfrm>
            <a:off x="1397000" y="1828800"/>
            <a:ext cx="2425700" cy="1371600"/>
          </a:xfrm>
          <a:custGeom>
            <a:avLst/>
            <a:gdLst>
              <a:gd name="T0" fmla="*/ 2147483647 w 1528"/>
              <a:gd name="T1" fmla="*/ 2147483647 h 864"/>
              <a:gd name="T2" fmla="*/ 2147483647 w 1528"/>
              <a:gd name="T3" fmla="*/ 2147483647 h 864"/>
              <a:gd name="T4" fmla="*/ 2147483647 w 1528"/>
              <a:gd name="T5" fmla="*/ 2147483647 h 864"/>
              <a:gd name="T6" fmla="*/ 2147483647 w 1528"/>
              <a:gd name="T7" fmla="*/ 2147483647 h 864"/>
              <a:gd name="T8" fmla="*/ 2147483647 w 1528"/>
              <a:gd name="T9" fmla="*/ 2147483647 h 864"/>
              <a:gd name="T10" fmla="*/ 2147483647 w 1528"/>
              <a:gd name="T11" fmla="*/ 2147483647 h 864"/>
              <a:gd name="T12" fmla="*/ 2147483647 w 1528"/>
              <a:gd name="T13" fmla="*/ 2147483647 h 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8"/>
              <a:gd name="T22" fmla="*/ 0 h 864"/>
              <a:gd name="T23" fmla="*/ 1528 w 1528"/>
              <a:gd name="T24" fmla="*/ 864 h 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8" h="864">
                <a:moveTo>
                  <a:pt x="32" y="528"/>
                </a:moveTo>
                <a:cubicBezTo>
                  <a:pt x="16" y="540"/>
                  <a:pt x="0" y="552"/>
                  <a:pt x="32" y="480"/>
                </a:cubicBezTo>
                <a:cubicBezTo>
                  <a:pt x="64" y="408"/>
                  <a:pt x="88" y="168"/>
                  <a:pt x="224" y="96"/>
                </a:cubicBezTo>
                <a:cubicBezTo>
                  <a:pt x="360" y="24"/>
                  <a:pt x="656" y="56"/>
                  <a:pt x="848" y="48"/>
                </a:cubicBezTo>
                <a:cubicBezTo>
                  <a:pt x="1040" y="40"/>
                  <a:pt x="1272" y="0"/>
                  <a:pt x="1376" y="48"/>
                </a:cubicBezTo>
                <a:cubicBezTo>
                  <a:pt x="1480" y="96"/>
                  <a:pt x="1528" y="200"/>
                  <a:pt x="1472" y="336"/>
                </a:cubicBezTo>
                <a:cubicBezTo>
                  <a:pt x="1416" y="472"/>
                  <a:pt x="1228" y="668"/>
                  <a:pt x="1040" y="864"/>
                </a:cubicBezTo>
              </a:path>
            </a:pathLst>
          </a:custGeom>
          <a:noFill/>
          <a:ln w="57150" cmpd="sng">
            <a:solidFill>
              <a:schemeClr val="accent2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47" name="Freeform 430"/>
          <p:cNvSpPr>
            <a:spLocks/>
          </p:cNvSpPr>
          <p:nvPr/>
        </p:nvSpPr>
        <p:spPr bwMode="auto">
          <a:xfrm>
            <a:off x="5715000" y="1752600"/>
            <a:ext cx="2425700" cy="1371600"/>
          </a:xfrm>
          <a:custGeom>
            <a:avLst/>
            <a:gdLst>
              <a:gd name="T0" fmla="*/ 2147483647 w 1528"/>
              <a:gd name="T1" fmla="*/ 2147483647 h 864"/>
              <a:gd name="T2" fmla="*/ 2147483647 w 1528"/>
              <a:gd name="T3" fmla="*/ 2147483647 h 864"/>
              <a:gd name="T4" fmla="*/ 2147483647 w 1528"/>
              <a:gd name="T5" fmla="*/ 2147483647 h 864"/>
              <a:gd name="T6" fmla="*/ 2147483647 w 1528"/>
              <a:gd name="T7" fmla="*/ 2147483647 h 864"/>
              <a:gd name="T8" fmla="*/ 2147483647 w 1528"/>
              <a:gd name="T9" fmla="*/ 2147483647 h 864"/>
              <a:gd name="T10" fmla="*/ 2147483647 w 1528"/>
              <a:gd name="T11" fmla="*/ 2147483647 h 864"/>
              <a:gd name="T12" fmla="*/ 2147483647 w 1528"/>
              <a:gd name="T13" fmla="*/ 2147483647 h 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8"/>
              <a:gd name="T22" fmla="*/ 0 h 864"/>
              <a:gd name="T23" fmla="*/ 1528 w 1528"/>
              <a:gd name="T24" fmla="*/ 864 h 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8" h="864">
                <a:moveTo>
                  <a:pt x="32" y="528"/>
                </a:moveTo>
                <a:cubicBezTo>
                  <a:pt x="16" y="540"/>
                  <a:pt x="0" y="552"/>
                  <a:pt x="32" y="480"/>
                </a:cubicBezTo>
                <a:cubicBezTo>
                  <a:pt x="64" y="408"/>
                  <a:pt x="88" y="168"/>
                  <a:pt x="224" y="96"/>
                </a:cubicBezTo>
                <a:cubicBezTo>
                  <a:pt x="360" y="24"/>
                  <a:pt x="656" y="56"/>
                  <a:pt x="848" y="48"/>
                </a:cubicBezTo>
                <a:cubicBezTo>
                  <a:pt x="1040" y="40"/>
                  <a:pt x="1272" y="0"/>
                  <a:pt x="1376" y="48"/>
                </a:cubicBezTo>
                <a:cubicBezTo>
                  <a:pt x="1480" y="96"/>
                  <a:pt x="1528" y="200"/>
                  <a:pt x="1472" y="336"/>
                </a:cubicBezTo>
                <a:cubicBezTo>
                  <a:pt x="1416" y="472"/>
                  <a:pt x="1228" y="668"/>
                  <a:pt x="1040" y="864"/>
                </a:cubicBezTo>
              </a:path>
            </a:pathLst>
          </a:custGeom>
          <a:noFill/>
          <a:ln w="57150" cmpd="sng">
            <a:solidFill>
              <a:schemeClr val="accent2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48" name="Freeform 431"/>
          <p:cNvSpPr>
            <a:spLocks/>
          </p:cNvSpPr>
          <p:nvPr/>
        </p:nvSpPr>
        <p:spPr bwMode="auto">
          <a:xfrm>
            <a:off x="1079500" y="4356100"/>
            <a:ext cx="2425700" cy="1435100"/>
          </a:xfrm>
          <a:custGeom>
            <a:avLst/>
            <a:gdLst>
              <a:gd name="T0" fmla="*/ 2147483647 w 1528"/>
              <a:gd name="T1" fmla="*/ 2147483647 h 904"/>
              <a:gd name="T2" fmla="*/ 2147483647 w 1528"/>
              <a:gd name="T3" fmla="*/ 2147483647 h 904"/>
              <a:gd name="T4" fmla="*/ 2147483647 w 1528"/>
              <a:gd name="T5" fmla="*/ 2147483647 h 904"/>
              <a:gd name="T6" fmla="*/ 2147483647 w 1528"/>
              <a:gd name="T7" fmla="*/ 2147483647 h 904"/>
              <a:gd name="T8" fmla="*/ 2147483647 w 1528"/>
              <a:gd name="T9" fmla="*/ 2147483647 h 9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28"/>
              <a:gd name="T16" fmla="*/ 0 h 904"/>
              <a:gd name="T17" fmla="*/ 1528 w 1528"/>
              <a:gd name="T18" fmla="*/ 904 h 9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28" h="904">
                <a:moveTo>
                  <a:pt x="1528" y="88"/>
                </a:moveTo>
                <a:cubicBezTo>
                  <a:pt x="1076" y="44"/>
                  <a:pt x="624" y="0"/>
                  <a:pt x="376" y="88"/>
                </a:cubicBezTo>
                <a:cubicBezTo>
                  <a:pt x="128" y="176"/>
                  <a:pt x="80" y="496"/>
                  <a:pt x="40" y="616"/>
                </a:cubicBezTo>
                <a:cubicBezTo>
                  <a:pt x="0" y="736"/>
                  <a:pt x="40" y="760"/>
                  <a:pt x="136" y="808"/>
                </a:cubicBezTo>
                <a:cubicBezTo>
                  <a:pt x="232" y="856"/>
                  <a:pt x="424" y="880"/>
                  <a:pt x="616" y="904"/>
                </a:cubicBezTo>
              </a:path>
            </a:pathLst>
          </a:custGeom>
          <a:noFill/>
          <a:ln w="57150" cmpd="sng">
            <a:solidFill>
              <a:schemeClr val="accent2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49" name="Freeform 433"/>
          <p:cNvSpPr>
            <a:spLocks/>
          </p:cNvSpPr>
          <p:nvPr/>
        </p:nvSpPr>
        <p:spPr bwMode="auto">
          <a:xfrm>
            <a:off x="5549900" y="4572000"/>
            <a:ext cx="1079500" cy="1257300"/>
          </a:xfrm>
          <a:custGeom>
            <a:avLst/>
            <a:gdLst>
              <a:gd name="T0" fmla="*/ 2147483647 w 680"/>
              <a:gd name="T1" fmla="*/ 0 h 792"/>
              <a:gd name="T2" fmla="*/ 2147483647 w 680"/>
              <a:gd name="T3" fmla="*/ 2147483647 h 792"/>
              <a:gd name="T4" fmla="*/ 2147483647 w 680"/>
              <a:gd name="T5" fmla="*/ 2147483647 h 792"/>
              <a:gd name="T6" fmla="*/ 2147483647 w 680"/>
              <a:gd name="T7" fmla="*/ 2147483647 h 792"/>
              <a:gd name="T8" fmla="*/ 2147483647 w 680"/>
              <a:gd name="T9" fmla="*/ 2147483647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0"/>
              <a:gd name="T16" fmla="*/ 0 h 792"/>
              <a:gd name="T17" fmla="*/ 680 w 68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0" h="792">
                <a:moveTo>
                  <a:pt x="296" y="0"/>
                </a:moveTo>
                <a:cubicBezTo>
                  <a:pt x="196" y="164"/>
                  <a:pt x="96" y="328"/>
                  <a:pt x="56" y="432"/>
                </a:cubicBezTo>
                <a:cubicBezTo>
                  <a:pt x="16" y="536"/>
                  <a:pt x="0" y="568"/>
                  <a:pt x="56" y="624"/>
                </a:cubicBezTo>
                <a:cubicBezTo>
                  <a:pt x="112" y="680"/>
                  <a:pt x="288" y="744"/>
                  <a:pt x="392" y="768"/>
                </a:cubicBezTo>
                <a:cubicBezTo>
                  <a:pt x="496" y="792"/>
                  <a:pt x="588" y="780"/>
                  <a:pt x="680" y="768"/>
                </a:cubicBezTo>
              </a:path>
            </a:pathLst>
          </a:custGeom>
          <a:noFill/>
          <a:ln w="57150" cmpd="sng">
            <a:solidFill>
              <a:schemeClr val="accent2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50" name="Freeform 434"/>
          <p:cNvSpPr>
            <a:spLocks/>
          </p:cNvSpPr>
          <p:nvPr/>
        </p:nvSpPr>
        <p:spPr bwMode="auto">
          <a:xfrm>
            <a:off x="7239000" y="4572000"/>
            <a:ext cx="723900" cy="1143000"/>
          </a:xfrm>
          <a:custGeom>
            <a:avLst/>
            <a:gdLst>
              <a:gd name="T0" fmla="*/ 2147483647 w 456"/>
              <a:gd name="T1" fmla="*/ 0 h 720"/>
              <a:gd name="T2" fmla="*/ 2147483647 w 456"/>
              <a:gd name="T3" fmla="*/ 2147483647 h 720"/>
              <a:gd name="T4" fmla="*/ 0 w 456"/>
              <a:gd name="T5" fmla="*/ 2147483647 h 720"/>
              <a:gd name="T6" fmla="*/ 0 60000 65536"/>
              <a:gd name="T7" fmla="*/ 0 60000 65536"/>
              <a:gd name="T8" fmla="*/ 0 60000 65536"/>
              <a:gd name="T9" fmla="*/ 0 w 456"/>
              <a:gd name="T10" fmla="*/ 0 h 720"/>
              <a:gd name="T11" fmla="*/ 456 w 456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6" h="720">
                <a:moveTo>
                  <a:pt x="432" y="0"/>
                </a:moveTo>
                <a:cubicBezTo>
                  <a:pt x="444" y="132"/>
                  <a:pt x="456" y="264"/>
                  <a:pt x="384" y="384"/>
                </a:cubicBezTo>
                <a:cubicBezTo>
                  <a:pt x="312" y="504"/>
                  <a:pt x="156" y="612"/>
                  <a:pt x="0" y="720"/>
                </a:cubicBezTo>
              </a:path>
            </a:pathLst>
          </a:custGeom>
          <a:noFill/>
          <a:ln w="57150" cmpd="sng">
            <a:solidFill>
              <a:schemeClr val="accent2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51" name="Text Box 435"/>
          <p:cNvSpPr txBox="1">
            <a:spLocks noChangeArrowheads="1"/>
          </p:cNvSpPr>
          <p:nvPr/>
        </p:nvSpPr>
        <p:spPr bwMode="auto">
          <a:xfrm>
            <a:off x="304800" y="3429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1</a:t>
            </a:r>
          </a:p>
        </p:txBody>
      </p:sp>
      <p:sp>
        <p:nvSpPr>
          <p:cNvPr id="77852" name="Text Box 436"/>
          <p:cNvSpPr txBox="1">
            <a:spLocks noChangeArrowheads="1"/>
          </p:cNvSpPr>
          <p:nvPr/>
        </p:nvSpPr>
        <p:spPr bwMode="auto">
          <a:xfrm>
            <a:off x="4572000" y="3505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2</a:t>
            </a:r>
          </a:p>
        </p:txBody>
      </p:sp>
      <p:sp>
        <p:nvSpPr>
          <p:cNvPr id="77853" name="Text Box 437"/>
          <p:cNvSpPr txBox="1">
            <a:spLocks noChangeArrowheads="1"/>
          </p:cNvSpPr>
          <p:nvPr/>
        </p:nvSpPr>
        <p:spPr bwMode="auto">
          <a:xfrm>
            <a:off x="381000" y="60198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3</a:t>
            </a:r>
          </a:p>
        </p:txBody>
      </p:sp>
      <p:sp>
        <p:nvSpPr>
          <p:cNvPr id="77854" name="Text Box 438"/>
          <p:cNvSpPr txBox="1">
            <a:spLocks noChangeArrowheads="1"/>
          </p:cNvSpPr>
          <p:nvPr/>
        </p:nvSpPr>
        <p:spPr bwMode="auto">
          <a:xfrm>
            <a:off x="4572000" y="6096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4</a:t>
            </a:r>
          </a:p>
        </p:txBody>
      </p:sp>
      <p:sp>
        <p:nvSpPr>
          <p:cNvPr id="77855" name="Text Box 439"/>
          <p:cNvSpPr txBox="1">
            <a:spLocks noChangeArrowheads="1"/>
          </p:cNvSpPr>
          <p:nvPr/>
        </p:nvSpPr>
        <p:spPr bwMode="auto">
          <a:xfrm>
            <a:off x="4945063" y="3581400"/>
            <a:ext cx="41989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ea typeface="宋体" charset="-122"/>
              </a:rPr>
              <a:t>Install backup link using community</a:t>
            </a:r>
          </a:p>
        </p:txBody>
      </p:sp>
      <p:sp>
        <p:nvSpPr>
          <p:cNvPr id="77856" name="Text Box 441"/>
          <p:cNvSpPr txBox="1">
            <a:spLocks noChangeArrowheads="1"/>
          </p:cNvSpPr>
          <p:nvPr/>
        </p:nvSpPr>
        <p:spPr bwMode="auto">
          <a:xfrm>
            <a:off x="2057400" y="3048000"/>
            <a:ext cx="9731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customer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NOTES</a:t>
            </a:r>
          </a:p>
        </p:txBody>
      </p:sp>
      <p:sp>
        <p:nvSpPr>
          <p:cNvPr id="503812" name="Rectangle 4"/>
          <p:cNvSpPr>
            <a:spLocks noChangeArrowheads="1"/>
          </p:cNvSpPr>
          <p:nvPr/>
        </p:nvSpPr>
        <p:spPr bwMode="auto">
          <a:xfrm>
            <a:off x="292100" y="1809750"/>
            <a:ext cx="8734425" cy="3524250"/>
          </a:xfrm>
          <a:prstGeom prst="rect">
            <a:avLst/>
          </a:prstGeom>
          <a:noFill/>
          <a:ln w="76200">
            <a:solidFill>
              <a:srgbClr val="FF6699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>
                <a:latin typeface="+mn-lt"/>
                <a:ea typeface="宋体" pitchFamily="2" charset="-122"/>
              </a:rPr>
              <a:t>BGP </a:t>
            </a:r>
            <a:r>
              <a:rPr lang="en-US" altLang="zh-CN" sz="2800" u="sng" dirty="0">
                <a:latin typeface="+mn-lt"/>
                <a:ea typeface="宋体" pitchFamily="2" charset="-122"/>
              </a:rPr>
              <a:t>is not guaranteed</a:t>
            </a:r>
            <a:r>
              <a:rPr lang="en-US" altLang="zh-CN" sz="2800" dirty="0">
                <a:latin typeface="+mn-lt"/>
                <a:ea typeface="宋体" pitchFamily="2" charset="-122"/>
              </a:rPr>
              <a:t> to converge on a stable     routing. Policy interactions could lead to “</a:t>
            </a:r>
            <a:r>
              <a:rPr lang="en-US" altLang="zh-CN" sz="2800" dirty="0" err="1">
                <a:latin typeface="+mn-lt"/>
                <a:ea typeface="宋体" pitchFamily="2" charset="-122"/>
              </a:rPr>
              <a:t>livelock</a:t>
            </a:r>
            <a:r>
              <a:rPr lang="en-US" altLang="zh-CN" sz="2800" dirty="0">
                <a:latin typeface="+mn-lt"/>
                <a:ea typeface="宋体" pitchFamily="2" charset="-122"/>
              </a:rPr>
              <a:t>”  protocol oscillations.                    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CN" sz="2800" dirty="0">
              <a:latin typeface="+mn-lt"/>
              <a:ea typeface="宋体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>
                <a:latin typeface="+mn-lt"/>
                <a:ea typeface="宋体" pitchFamily="2" charset="-122"/>
              </a:rPr>
              <a:t>Corollary: BGP </a:t>
            </a:r>
            <a:r>
              <a:rPr lang="en-US" altLang="zh-CN" sz="2800" u="sng" dirty="0">
                <a:latin typeface="+mn-lt"/>
                <a:ea typeface="宋体" pitchFamily="2" charset="-122"/>
              </a:rPr>
              <a:t>is not guaranteed</a:t>
            </a:r>
            <a:r>
              <a:rPr lang="en-US" altLang="zh-CN" sz="2800" dirty="0">
                <a:latin typeface="+mn-lt"/>
                <a:ea typeface="宋体" pitchFamily="2" charset="-122"/>
              </a:rPr>
              <a:t> to recover from network failures. </a:t>
            </a:r>
          </a:p>
        </p:txBody>
      </p:sp>
      <p:sp>
        <p:nvSpPr>
          <p:cNvPr id="78852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78853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AF4F9463-80A7-4B05-9305-E65A61F90559}" type="slidenum">
              <a:rPr lang="en-US" altLang="ko-KR" smtClean="0"/>
              <a:pPr/>
              <a:t>76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49275"/>
            <a:ext cx="7772400" cy="528638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BGP Summary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65288"/>
            <a:ext cx="8210550" cy="4572000"/>
          </a:xfrm>
          <a:noFill/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dirty="0" smtClean="0">
                <a:ea typeface="宋体" charset="-122"/>
              </a:rPr>
              <a:t>BGP is a fairly simple protocol …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dirty="0" smtClean="0">
                <a:ea typeface="宋体" charset="-122"/>
              </a:rPr>
              <a:t>… but it is not easy to configure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dirty="0" smtClean="0">
                <a:ea typeface="宋体" charset="-122"/>
              </a:rPr>
              <a:t>BGP is running on more than 100K routers, making it one of world’s largest and most visible </a:t>
            </a:r>
            <a:r>
              <a:rPr lang="en-US" altLang="zh-CN" u="sng" dirty="0" smtClean="0">
                <a:ea typeface="宋体" charset="-122"/>
              </a:rPr>
              <a:t>distributed systems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dirty="0" smtClean="0">
                <a:ea typeface="宋体" charset="-122"/>
              </a:rPr>
              <a:t>Global dynamics and scaling principles are still not well understood</a:t>
            </a:r>
          </a:p>
        </p:txBody>
      </p:sp>
      <p:sp>
        <p:nvSpPr>
          <p:cNvPr id="79876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79877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CD05B3FF-3C2F-4028-851E-CC66BC8603FA}" type="slidenum">
              <a:rPr lang="en-US" altLang="ko-KR" smtClean="0"/>
              <a:pPr/>
              <a:t>77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Key Characteristics of BGP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808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Provides inter-autonomous system communication</a:t>
            </a:r>
          </a:p>
          <a:p>
            <a:r>
              <a:rPr lang="en-US" altLang="zh-CN" smtClean="0">
                <a:ea typeface="宋体" charset="-122"/>
              </a:rPr>
              <a:t>Propagates reachability information</a:t>
            </a:r>
          </a:p>
          <a:p>
            <a:r>
              <a:rPr lang="en-US" altLang="zh-CN" smtClean="0">
                <a:ea typeface="宋体" charset="-122"/>
              </a:rPr>
              <a:t>Follows next-hop paradigm</a:t>
            </a:r>
          </a:p>
          <a:p>
            <a:r>
              <a:rPr lang="en-US" altLang="zh-CN" smtClean="0">
                <a:ea typeface="宋体" charset="-122"/>
              </a:rPr>
              <a:t>Provides support for policies</a:t>
            </a:r>
          </a:p>
          <a:p>
            <a:r>
              <a:rPr lang="en-US" altLang="zh-CN" smtClean="0">
                <a:ea typeface="宋体" charset="-122"/>
              </a:rPr>
              <a:t>Sends path information</a:t>
            </a:r>
          </a:p>
          <a:p>
            <a:r>
              <a:rPr lang="en-US" altLang="zh-CN" smtClean="0">
                <a:ea typeface="宋体" charset="-122"/>
              </a:rPr>
              <a:t>Permits incremental updates</a:t>
            </a:r>
          </a:p>
          <a:p>
            <a:r>
              <a:rPr lang="en-US" altLang="zh-CN" smtClean="0">
                <a:ea typeface="宋体" charset="-122"/>
              </a:rPr>
              <a:t>Allows route aggregation</a:t>
            </a:r>
          </a:p>
          <a:p>
            <a:r>
              <a:rPr lang="en-US" altLang="zh-CN" smtClean="0">
                <a:ea typeface="宋体" charset="-122"/>
              </a:rPr>
              <a:t>Allows authentication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80900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80901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9F82073C-7F63-48AA-BB08-8AFDD07CD6B1}" type="slidenum">
              <a:rPr lang="en-US" altLang="ko-KR" smtClean="0"/>
              <a:pPr/>
              <a:t>78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Additional BGP Facts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819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fr-FR" altLang="zh-CN" sz="2400" smtClean="0">
                <a:ea typeface="宋体" charset="-122"/>
              </a:rPr>
              <a:t>Uses reliable transport (i.e., TCP)</a:t>
            </a:r>
          </a:p>
          <a:p>
            <a:pPr lvl="1">
              <a:spcBef>
                <a:spcPts val="1200"/>
              </a:spcBef>
            </a:pPr>
            <a:r>
              <a:rPr lang="en-US" altLang="zh-CN" sz="2000" smtClean="0">
                <a:ea typeface="宋体" charset="-122"/>
              </a:rPr>
              <a:t>Unusual: most routing update protocols use connectionless transport (e.g., UDP)</a:t>
            </a:r>
          </a:p>
          <a:p>
            <a:pPr>
              <a:spcBef>
                <a:spcPts val="1200"/>
              </a:spcBef>
            </a:pPr>
            <a:r>
              <a:rPr lang="en-US" altLang="zh-CN" sz="2400" smtClean="0">
                <a:ea typeface="宋体" charset="-122"/>
              </a:rPr>
              <a:t>Sends “keepalive” messages so other end knows connection is valid (even if no new routing information is needed)</a:t>
            </a:r>
          </a:p>
          <a:p>
            <a:pPr>
              <a:spcBef>
                <a:spcPts val="1200"/>
              </a:spcBef>
            </a:pPr>
            <a:r>
              <a:rPr lang="en-US" altLang="zh-CN" sz="2400" smtClean="0">
                <a:ea typeface="宋体" charset="-122"/>
              </a:rPr>
              <a:t>An EGP provides reachability information, but does not associate metrics with each route, i.e., cannot choose a least cost route. </a:t>
            </a:r>
          </a:p>
          <a:p>
            <a:pPr>
              <a:spcBef>
                <a:spcPts val="1200"/>
              </a:spcBef>
            </a:pPr>
            <a:r>
              <a:rPr lang="en-US" altLang="zh-CN" sz="2400" smtClean="0">
                <a:ea typeface="宋体" charset="-122"/>
              </a:rPr>
              <a:t>A sender must only advertise paths that traffic should follow.</a:t>
            </a:r>
          </a:p>
          <a:p>
            <a:pPr>
              <a:spcBef>
                <a:spcPts val="1200"/>
              </a:spcBef>
            </a:pPr>
            <a:endParaRPr lang="zh-CN" altLang="en-US" sz="2400" smtClean="0">
              <a:ea typeface="宋体" charset="-122"/>
            </a:endParaRPr>
          </a:p>
        </p:txBody>
      </p:sp>
      <p:sp>
        <p:nvSpPr>
          <p:cNvPr id="81924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81925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B1654309-7018-4A0B-81C1-13C39C702F47}" type="slidenum">
              <a:rPr lang="en-US" altLang="ko-KR" smtClean="0"/>
              <a:pPr/>
              <a:t>79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Internet AS Hierarchy</a:t>
            </a:r>
          </a:p>
        </p:txBody>
      </p:sp>
      <p:pic>
        <p:nvPicPr>
          <p:cNvPr id="9219" name="Picture 3" descr="hi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474913"/>
            <a:ext cx="7175500" cy="294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812800" y="1546225"/>
            <a:ext cx="650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Inter-AS border (exterior gateway) routers</a:t>
            </a:r>
          </a:p>
        </p:txBody>
      </p:sp>
      <p:sp>
        <p:nvSpPr>
          <p:cNvPr id="9221" name="Freeform 5"/>
          <p:cNvSpPr>
            <a:spLocks/>
          </p:cNvSpPr>
          <p:nvPr/>
        </p:nvSpPr>
        <p:spPr bwMode="auto">
          <a:xfrm>
            <a:off x="2987675" y="1944688"/>
            <a:ext cx="1162050" cy="666750"/>
          </a:xfrm>
          <a:custGeom>
            <a:avLst/>
            <a:gdLst>
              <a:gd name="T0" fmla="*/ 2147483647 w 732"/>
              <a:gd name="T1" fmla="*/ 0 h 420"/>
              <a:gd name="T2" fmla="*/ 2147483647 w 732"/>
              <a:gd name="T3" fmla="*/ 2147483647 h 420"/>
              <a:gd name="T4" fmla="*/ 2147483647 w 732"/>
              <a:gd name="T5" fmla="*/ 2147483647 h 420"/>
              <a:gd name="T6" fmla="*/ 0 w 732"/>
              <a:gd name="T7" fmla="*/ 2147483647 h 420"/>
              <a:gd name="T8" fmla="*/ 0 60000 65536"/>
              <a:gd name="T9" fmla="*/ 0 60000 65536"/>
              <a:gd name="T10" fmla="*/ 0 60000 65536"/>
              <a:gd name="T11" fmla="*/ 0 60000 65536"/>
              <a:gd name="T12" fmla="*/ 0 w 732"/>
              <a:gd name="T13" fmla="*/ 0 h 420"/>
              <a:gd name="T14" fmla="*/ 732 w 732"/>
              <a:gd name="T15" fmla="*/ 420 h 4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2" h="420">
                <a:moveTo>
                  <a:pt x="732" y="0"/>
                </a:moveTo>
                <a:cubicBezTo>
                  <a:pt x="732" y="0"/>
                  <a:pt x="398" y="282"/>
                  <a:pt x="325" y="305"/>
                </a:cubicBezTo>
                <a:cubicBezTo>
                  <a:pt x="252" y="328"/>
                  <a:pt x="347" y="118"/>
                  <a:pt x="293" y="137"/>
                </a:cubicBezTo>
                <a:cubicBezTo>
                  <a:pt x="239" y="156"/>
                  <a:pt x="61" y="361"/>
                  <a:pt x="0" y="42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Freeform 6"/>
          <p:cNvSpPr>
            <a:spLocks/>
          </p:cNvSpPr>
          <p:nvPr/>
        </p:nvSpPr>
        <p:spPr bwMode="auto">
          <a:xfrm>
            <a:off x="3892550" y="1990725"/>
            <a:ext cx="433388" cy="1209675"/>
          </a:xfrm>
          <a:custGeom>
            <a:avLst/>
            <a:gdLst>
              <a:gd name="T0" fmla="*/ 2147483647 w 273"/>
              <a:gd name="T1" fmla="*/ 0 h 762"/>
              <a:gd name="T2" fmla="*/ 2147483647 w 273"/>
              <a:gd name="T3" fmla="*/ 2147483647 h 762"/>
              <a:gd name="T4" fmla="*/ 2147483647 w 273"/>
              <a:gd name="T5" fmla="*/ 2147483647 h 762"/>
              <a:gd name="T6" fmla="*/ 0 w 273"/>
              <a:gd name="T7" fmla="*/ 2147483647 h 762"/>
              <a:gd name="T8" fmla="*/ 0 60000 65536"/>
              <a:gd name="T9" fmla="*/ 0 60000 65536"/>
              <a:gd name="T10" fmla="*/ 0 60000 65536"/>
              <a:gd name="T11" fmla="*/ 0 60000 65536"/>
              <a:gd name="T12" fmla="*/ 0 w 273"/>
              <a:gd name="T13" fmla="*/ 0 h 762"/>
              <a:gd name="T14" fmla="*/ 273 w 273"/>
              <a:gd name="T15" fmla="*/ 762 h 7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3" h="762">
                <a:moveTo>
                  <a:pt x="273" y="0"/>
                </a:moveTo>
                <a:cubicBezTo>
                  <a:pt x="262" y="92"/>
                  <a:pt x="234" y="513"/>
                  <a:pt x="207" y="554"/>
                </a:cubicBezTo>
                <a:cubicBezTo>
                  <a:pt x="180" y="596"/>
                  <a:pt x="129" y="214"/>
                  <a:pt x="109" y="249"/>
                </a:cubicBezTo>
                <a:cubicBezTo>
                  <a:pt x="89" y="283"/>
                  <a:pt x="23" y="655"/>
                  <a:pt x="0" y="762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Freeform 7"/>
          <p:cNvSpPr>
            <a:spLocks/>
          </p:cNvSpPr>
          <p:nvPr/>
        </p:nvSpPr>
        <p:spPr bwMode="auto">
          <a:xfrm>
            <a:off x="4752975" y="2025650"/>
            <a:ext cx="420688" cy="1608138"/>
          </a:xfrm>
          <a:custGeom>
            <a:avLst/>
            <a:gdLst>
              <a:gd name="T0" fmla="*/ 0 w 265"/>
              <a:gd name="T1" fmla="*/ 0 h 1013"/>
              <a:gd name="T2" fmla="*/ 2147483647 w 265"/>
              <a:gd name="T3" fmla="*/ 2147483647 h 1013"/>
              <a:gd name="T4" fmla="*/ 2147483647 w 265"/>
              <a:gd name="T5" fmla="*/ 2147483647 h 1013"/>
              <a:gd name="T6" fmla="*/ 2147483647 w 265"/>
              <a:gd name="T7" fmla="*/ 2147483647 h 1013"/>
              <a:gd name="T8" fmla="*/ 0 60000 65536"/>
              <a:gd name="T9" fmla="*/ 0 60000 65536"/>
              <a:gd name="T10" fmla="*/ 0 60000 65536"/>
              <a:gd name="T11" fmla="*/ 0 60000 65536"/>
              <a:gd name="T12" fmla="*/ 0 w 265"/>
              <a:gd name="T13" fmla="*/ 0 h 1013"/>
              <a:gd name="T14" fmla="*/ 265 w 265"/>
              <a:gd name="T15" fmla="*/ 1013 h 10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5" h="1013">
                <a:moveTo>
                  <a:pt x="0" y="0"/>
                </a:moveTo>
                <a:cubicBezTo>
                  <a:pt x="11" y="92"/>
                  <a:pt x="39" y="513"/>
                  <a:pt x="66" y="554"/>
                </a:cubicBezTo>
                <a:cubicBezTo>
                  <a:pt x="93" y="596"/>
                  <a:pt x="144" y="214"/>
                  <a:pt x="164" y="249"/>
                </a:cubicBezTo>
                <a:cubicBezTo>
                  <a:pt x="184" y="283"/>
                  <a:pt x="244" y="854"/>
                  <a:pt x="265" y="1013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4" name="Freeform 8"/>
          <p:cNvSpPr>
            <a:spLocks/>
          </p:cNvSpPr>
          <p:nvPr/>
        </p:nvSpPr>
        <p:spPr bwMode="auto">
          <a:xfrm>
            <a:off x="5384800" y="2014538"/>
            <a:ext cx="1220788" cy="820737"/>
          </a:xfrm>
          <a:custGeom>
            <a:avLst/>
            <a:gdLst>
              <a:gd name="T0" fmla="*/ 0 w 769"/>
              <a:gd name="T1" fmla="*/ 0 h 517"/>
              <a:gd name="T2" fmla="*/ 2147483647 w 769"/>
              <a:gd name="T3" fmla="*/ 2147483647 h 517"/>
              <a:gd name="T4" fmla="*/ 2147483647 w 769"/>
              <a:gd name="T5" fmla="*/ 2147483647 h 517"/>
              <a:gd name="T6" fmla="*/ 2147483647 w 769"/>
              <a:gd name="T7" fmla="*/ 2147483647 h 517"/>
              <a:gd name="T8" fmla="*/ 0 60000 65536"/>
              <a:gd name="T9" fmla="*/ 0 60000 65536"/>
              <a:gd name="T10" fmla="*/ 0 60000 65536"/>
              <a:gd name="T11" fmla="*/ 0 60000 65536"/>
              <a:gd name="T12" fmla="*/ 0 w 769"/>
              <a:gd name="T13" fmla="*/ 0 h 517"/>
              <a:gd name="T14" fmla="*/ 769 w 769"/>
              <a:gd name="T15" fmla="*/ 517 h 5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9" h="517">
                <a:moveTo>
                  <a:pt x="0" y="0"/>
                </a:moveTo>
                <a:cubicBezTo>
                  <a:pt x="71" y="62"/>
                  <a:pt x="351" y="347"/>
                  <a:pt x="428" y="375"/>
                </a:cubicBezTo>
                <a:cubicBezTo>
                  <a:pt x="505" y="403"/>
                  <a:pt x="404" y="145"/>
                  <a:pt x="461" y="169"/>
                </a:cubicBezTo>
                <a:cubicBezTo>
                  <a:pt x="518" y="192"/>
                  <a:pt x="705" y="444"/>
                  <a:pt x="769" y="517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23863" y="5780088"/>
            <a:ext cx="5321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Intra-AS</a:t>
            </a:r>
            <a:r>
              <a:rPr lang="en-US" altLang="zh-CN" sz="2400" i="1">
                <a:solidFill>
                  <a:srgbClr val="FF0000"/>
                </a:solidFill>
              </a:rPr>
              <a:t> </a:t>
            </a:r>
            <a:r>
              <a:rPr lang="en-US" altLang="zh-CN" sz="2400">
                <a:solidFill>
                  <a:srgbClr val="FF0000"/>
                </a:solidFill>
              </a:rPr>
              <a:t>interior (gateway) routers</a:t>
            </a:r>
          </a:p>
        </p:txBody>
      </p:sp>
      <p:sp>
        <p:nvSpPr>
          <p:cNvPr id="9226" name="Freeform 10"/>
          <p:cNvSpPr>
            <a:spLocks/>
          </p:cNvSpPr>
          <p:nvPr/>
        </p:nvSpPr>
        <p:spPr bwMode="auto">
          <a:xfrm flipV="1">
            <a:off x="2492375" y="5237163"/>
            <a:ext cx="1279525" cy="598487"/>
          </a:xfrm>
          <a:custGeom>
            <a:avLst/>
            <a:gdLst>
              <a:gd name="T0" fmla="*/ 0 w 769"/>
              <a:gd name="T1" fmla="*/ 0 h 517"/>
              <a:gd name="T2" fmla="*/ 2147483647 w 769"/>
              <a:gd name="T3" fmla="*/ 2147483647 h 517"/>
              <a:gd name="T4" fmla="*/ 2147483647 w 769"/>
              <a:gd name="T5" fmla="*/ 2147483647 h 517"/>
              <a:gd name="T6" fmla="*/ 2147483647 w 769"/>
              <a:gd name="T7" fmla="*/ 2147483647 h 517"/>
              <a:gd name="T8" fmla="*/ 0 60000 65536"/>
              <a:gd name="T9" fmla="*/ 0 60000 65536"/>
              <a:gd name="T10" fmla="*/ 0 60000 65536"/>
              <a:gd name="T11" fmla="*/ 0 60000 65536"/>
              <a:gd name="T12" fmla="*/ 0 w 769"/>
              <a:gd name="T13" fmla="*/ 0 h 517"/>
              <a:gd name="T14" fmla="*/ 769 w 769"/>
              <a:gd name="T15" fmla="*/ 517 h 5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9" h="517">
                <a:moveTo>
                  <a:pt x="0" y="0"/>
                </a:moveTo>
                <a:cubicBezTo>
                  <a:pt x="71" y="62"/>
                  <a:pt x="351" y="347"/>
                  <a:pt x="428" y="375"/>
                </a:cubicBezTo>
                <a:cubicBezTo>
                  <a:pt x="505" y="403"/>
                  <a:pt x="404" y="145"/>
                  <a:pt x="461" y="169"/>
                </a:cubicBezTo>
                <a:cubicBezTo>
                  <a:pt x="518" y="192"/>
                  <a:pt x="705" y="444"/>
                  <a:pt x="769" y="517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7" name="Freeform 11"/>
          <p:cNvSpPr>
            <a:spLocks/>
          </p:cNvSpPr>
          <p:nvPr/>
        </p:nvSpPr>
        <p:spPr bwMode="auto">
          <a:xfrm flipV="1">
            <a:off x="1857375" y="4991100"/>
            <a:ext cx="1325563" cy="846138"/>
          </a:xfrm>
          <a:custGeom>
            <a:avLst/>
            <a:gdLst>
              <a:gd name="T0" fmla="*/ 0 w 769"/>
              <a:gd name="T1" fmla="*/ 0 h 517"/>
              <a:gd name="T2" fmla="*/ 2147483647 w 769"/>
              <a:gd name="T3" fmla="*/ 2147483647 h 517"/>
              <a:gd name="T4" fmla="*/ 2147483647 w 769"/>
              <a:gd name="T5" fmla="*/ 2147483647 h 517"/>
              <a:gd name="T6" fmla="*/ 2147483647 w 769"/>
              <a:gd name="T7" fmla="*/ 2147483647 h 517"/>
              <a:gd name="T8" fmla="*/ 0 60000 65536"/>
              <a:gd name="T9" fmla="*/ 0 60000 65536"/>
              <a:gd name="T10" fmla="*/ 0 60000 65536"/>
              <a:gd name="T11" fmla="*/ 0 60000 65536"/>
              <a:gd name="T12" fmla="*/ 0 w 769"/>
              <a:gd name="T13" fmla="*/ 0 h 517"/>
              <a:gd name="T14" fmla="*/ 769 w 769"/>
              <a:gd name="T15" fmla="*/ 517 h 5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9" h="517">
                <a:moveTo>
                  <a:pt x="0" y="0"/>
                </a:moveTo>
                <a:cubicBezTo>
                  <a:pt x="71" y="62"/>
                  <a:pt x="351" y="347"/>
                  <a:pt x="428" y="375"/>
                </a:cubicBezTo>
                <a:cubicBezTo>
                  <a:pt x="505" y="403"/>
                  <a:pt x="404" y="145"/>
                  <a:pt x="461" y="169"/>
                </a:cubicBezTo>
                <a:cubicBezTo>
                  <a:pt x="518" y="192"/>
                  <a:pt x="705" y="444"/>
                  <a:pt x="769" y="517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" name="Freeform 12"/>
          <p:cNvSpPr>
            <a:spLocks/>
          </p:cNvSpPr>
          <p:nvPr/>
        </p:nvSpPr>
        <p:spPr bwMode="auto">
          <a:xfrm flipV="1">
            <a:off x="1292225" y="4298950"/>
            <a:ext cx="773113" cy="1504950"/>
          </a:xfrm>
          <a:custGeom>
            <a:avLst/>
            <a:gdLst>
              <a:gd name="T0" fmla="*/ 0 w 769"/>
              <a:gd name="T1" fmla="*/ 0 h 517"/>
              <a:gd name="T2" fmla="*/ 2147483647 w 769"/>
              <a:gd name="T3" fmla="*/ 2147483647 h 517"/>
              <a:gd name="T4" fmla="*/ 2147483647 w 769"/>
              <a:gd name="T5" fmla="*/ 2147483647 h 517"/>
              <a:gd name="T6" fmla="*/ 2147483647 w 769"/>
              <a:gd name="T7" fmla="*/ 2147483647 h 517"/>
              <a:gd name="T8" fmla="*/ 0 60000 65536"/>
              <a:gd name="T9" fmla="*/ 0 60000 65536"/>
              <a:gd name="T10" fmla="*/ 0 60000 65536"/>
              <a:gd name="T11" fmla="*/ 0 60000 65536"/>
              <a:gd name="T12" fmla="*/ 0 w 769"/>
              <a:gd name="T13" fmla="*/ 0 h 517"/>
              <a:gd name="T14" fmla="*/ 769 w 769"/>
              <a:gd name="T15" fmla="*/ 517 h 5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9" h="517">
                <a:moveTo>
                  <a:pt x="0" y="0"/>
                </a:moveTo>
                <a:cubicBezTo>
                  <a:pt x="71" y="62"/>
                  <a:pt x="351" y="347"/>
                  <a:pt x="428" y="375"/>
                </a:cubicBezTo>
                <a:cubicBezTo>
                  <a:pt x="505" y="403"/>
                  <a:pt x="404" y="145"/>
                  <a:pt x="461" y="169"/>
                </a:cubicBezTo>
                <a:cubicBezTo>
                  <a:pt x="518" y="192"/>
                  <a:pt x="705" y="444"/>
                  <a:pt x="769" y="517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9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9230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2B997EB6-1747-4B6C-B2BF-E78C1D41D198}" type="slidenum">
              <a:rPr lang="en-US" altLang="ko-KR" smtClean="0"/>
              <a:pPr/>
              <a:t>8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mtClean="0">
                <a:ea typeface="宋体" charset="-122"/>
              </a:rPr>
              <a:t>Homework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82947" name="内容占位符 2"/>
          <p:cNvSpPr>
            <a:spLocks noGrp="1"/>
          </p:cNvSpPr>
          <p:nvPr>
            <p:ph idx="1"/>
          </p:nvPr>
        </p:nvSpPr>
        <p:spPr>
          <a:xfrm>
            <a:off x="533400" y="1284051"/>
            <a:ext cx="5984132" cy="5389123"/>
          </a:xfrm>
        </p:spPr>
        <p:txBody>
          <a:bodyPr/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GB" altLang="zh-CN" dirty="0" smtClean="0">
                <a:ea typeface="宋体" charset="-122"/>
              </a:rPr>
              <a:t>Give an example about BGP incidents and explain the reasons.</a:t>
            </a:r>
            <a:endParaRPr lang="de-CH" altLang="zh-CN" dirty="0" smtClean="0">
              <a:ea typeface="宋体" charset="-122"/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altLang="ko-KR" dirty="0" smtClean="0">
                <a:ea typeface="굴림" charset="-127"/>
              </a:rPr>
              <a:t>Why are there different Intra- and Inter-AS routing ? 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altLang="ko-KR" dirty="0" smtClean="0">
                <a:ea typeface="굴림" charset="-127"/>
              </a:rPr>
              <a:t>Describe your understanding about peering and transit.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altLang="ko-KR" dirty="0" smtClean="0">
                <a:ea typeface="굴림" charset="-127"/>
              </a:rPr>
              <a:t>Hot potato routing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altLang="ko-KR" dirty="0" smtClean="0">
                <a:ea typeface="굴림" charset="-127"/>
              </a:rPr>
              <a:t>Cold potato routing</a:t>
            </a:r>
          </a:p>
          <a:p>
            <a:pPr marL="514350" indent="-514350">
              <a:spcBef>
                <a:spcPts val="1200"/>
              </a:spcBef>
              <a:buNone/>
            </a:pPr>
            <a:endParaRPr lang="en-US" altLang="ko-KR" dirty="0" smtClean="0">
              <a:ea typeface="굴림" charset="-127"/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endParaRPr lang="zh-CN" altLang="en-US" dirty="0" smtClean="0">
              <a:ea typeface="宋体" charset="-122"/>
            </a:endParaRPr>
          </a:p>
        </p:txBody>
      </p:sp>
      <p:sp>
        <p:nvSpPr>
          <p:cNvPr id="82948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External Routing</a:t>
            </a:r>
            <a:endParaRPr lang="en-US" altLang="ko-KR" smtClean="0">
              <a:latin typeface="Times New Roman"/>
            </a:endParaRPr>
          </a:p>
        </p:txBody>
      </p:sp>
      <p:sp>
        <p:nvSpPr>
          <p:cNvPr id="8294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7-</a:t>
            </a:r>
            <a:fld id="{A09F242B-5C22-4E20-A0E1-BB702DC782A1}" type="slidenum">
              <a:rPr lang="en-US" altLang="ko-KR" smtClean="0"/>
              <a:pPr/>
              <a:t>80</a:t>
            </a:fld>
            <a:endParaRPr lang="en-US" altLang="ko-KR" smtClean="0"/>
          </a:p>
        </p:txBody>
      </p:sp>
      <p:pic>
        <p:nvPicPr>
          <p:cNvPr id="829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96100" y="4079402"/>
            <a:ext cx="22479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5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7050" y="174625"/>
            <a:ext cx="22669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166688"/>
            <a:ext cx="8686800" cy="11430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en-US" altLang="zh-CN" sz="3200" dirty="0">
                <a:latin typeface="+mn-lt"/>
                <a:ea typeface="宋体" pitchFamily="2" charset="-122"/>
              </a:rPr>
              <a:t>How Are Forwarding Tables Populated to implement Routing?</a:t>
            </a: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609600" y="1443038"/>
            <a:ext cx="2590800" cy="6413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altLang="zh-CN" sz="3600">
                <a:latin typeface="+mn-lt"/>
                <a:ea typeface="宋体" pitchFamily="2" charset="-122"/>
              </a:rPr>
              <a:t>Statically 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4953000" y="1443038"/>
            <a:ext cx="2692400" cy="64611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altLang="zh-CN" sz="3600">
                <a:latin typeface="+mn-lt"/>
                <a:ea typeface="宋体" pitchFamily="2" charset="-122"/>
              </a:rPr>
              <a:t>Dynamically</a:t>
            </a:r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3829050" y="2128838"/>
            <a:ext cx="5140325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altLang="zh-CN" sz="2000" dirty="0">
                <a:latin typeface="+mn-lt"/>
                <a:ea typeface="宋体" pitchFamily="2" charset="-122"/>
              </a:rPr>
              <a:t>Routers exchange network </a:t>
            </a:r>
            <a:r>
              <a:rPr lang="en-US" altLang="zh-CN" sz="2000" dirty="0" err="1" smtClean="0">
                <a:latin typeface="+mn-lt"/>
                <a:ea typeface="宋体" pitchFamily="2" charset="-122"/>
              </a:rPr>
              <a:t>reachability</a:t>
            </a:r>
            <a:r>
              <a:rPr lang="en-US" altLang="zh-CN" sz="2000" dirty="0" smtClean="0">
                <a:latin typeface="+mn-lt"/>
                <a:ea typeface="宋体" pitchFamily="2" charset="-122"/>
              </a:rPr>
              <a:t> information </a:t>
            </a:r>
            <a:r>
              <a:rPr lang="en-US" altLang="zh-CN" sz="2000" dirty="0">
                <a:latin typeface="+mn-lt"/>
                <a:ea typeface="宋体" pitchFamily="2" charset="-122"/>
              </a:rPr>
              <a:t>using </a:t>
            </a:r>
            <a:r>
              <a:rPr lang="en-US" altLang="zh-CN" sz="2000" u="sng" dirty="0">
                <a:latin typeface="+mn-lt"/>
                <a:ea typeface="宋体" pitchFamily="2" charset="-122"/>
              </a:rPr>
              <a:t>ROUTING PROTOCOLS</a:t>
            </a:r>
            <a:r>
              <a:rPr lang="en-US" altLang="zh-CN" sz="2000" dirty="0">
                <a:latin typeface="+mn-lt"/>
                <a:ea typeface="宋体" pitchFamily="2" charset="-122"/>
              </a:rPr>
              <a:t>. Routers use this to compute best routes</a:t>
            </a:r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381000" y="2128838"/>
            <a:ext cx="320040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latin typeface="+mn-lt"/>
                <a:ea typeface="宋体" pitchFamily="2" charset="-122"/>
              </a:rPr>
              <a:t>Administrator </a:t>
            </a:r>
          </a:p>
          <a:p>
            <a:pPr eaLnBrk="0" hangingPunct="0">
              <a:defRPr/>
            </a:pPr>
            <a:r>
              <a:rPr lang="en-US" altLang="zh-CN" sz="2000">
                <a:latin typeface="+mn-lt"/>
                <a:ea typeface="宋体" pitchFamily="2" charset="-122"/>
              </a:rPr>
              <a:t>manually configures</a:t>
            </a:r>
          </a:p>
          <a:p>
            <a:pPr eaLnBrk="0" hangingPunct="0">
              <a:defRPr/>
            </a:pPr>
            <a:r>
              <a:rPr lang="en-US" altLang="zh-CN" sz="2000">
                <a:latin typeface="+mn-lt"/>
                <a:ea typeface="宋体" pitchFamily="2" charset="-122"/>
              </a:rPr>
              <a:t>forwarding table entries </a:t>
            </a:r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914400" y="5405438"/>
            <a:ext cx="6083300" cy="954087"/>
          </a:xfrm>
          <a:prstGeom prst="rect">
            <a:avLst/>
          </a:prstGeom>
          <a:solidFill>
            <a:srgbClr val="FF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altLang="zh-CN" sz="2800" dirty="0">
                <a:solidFill>
                  <a:schemeClr val="bg1"/>
                </a:solidFill>
                <a:latin typeface="+mn-lt"/>
                <a:ea typeface="宋体" pitchFamily="2" charset="-122"/>
              </a:rPr>
              <a:t>     </a:t>
            </a:r>
            <a:r>
              <a:rPr lang="en-US" altLang="zh-CN" sz="2800" dirty="0">
                <a:solidFill>
                  <a:srgbClr val="0070C0"/>
                </a:solidFill>
                <a:latin typeface="+mn-lt"/>
                <a:ea typeface="宋体" pitchFamily="2" charset="-122"/>
              </a:rPr>
              <a:t>In </a:t>
            </a:r>
            <a:r>
              <a:rPr lang="en-US" altLang="zh-CN" sz="2800" dirty="0" smtClean="0">
                <a:solidFill>
                  <a:srgbClr val="0070C0"/>
                </a:solidFill>
                <a:latin typeface="+mn-lt"/>
                <a:ea typeface="宋体" pitchFamily="2" charset="-122"/>
              </a:rPr>
              <a:t>practice: </a:t>
            </a:r>
            <a:r>
              <a:rPr lang="en-US" altLang="zh-CN" sz="2800" dirty="0">
                <a:solidFill>
                  <a:srgbClr val="0070C0"/>
                </a:solidFill>
                <a:latin typeface="+mn-lt"/>
                <a:ea typeface="宋体" pitchFamily="2" charset="-122"/>
              </a:rPr>
              <a:t>a mix of these.</a:t>
            </a:r>
          </a:p>
          <a:p>
            <a:pPr eaLnBrk="0" hangingPunct="0">
              <a:defRPr/>
            </a:pPr>
            <a:r>
              <a:rPr lang="en-US" altLang="zh-CN" sz="2800" dirty="0">
                <a:solidFill>
                  <a:srgbClr val="FFFF00"/>
                </a:solidFill>
                <a:latin typeface="+mn-lt"/>
                <a:ea typeface="宋体" pitchFamily="2" charset="-122"/>
              </a:rPr>
              <a:t>Static</a:t>
            </a:r>
            <a:r>
              <a:rPr lang="en-US" altLang="zh-CN" sz="2800" dirty="0">
                <a:solidFill>
                  <a:schemeClr val="bg1"/>
                </a:solidFill>
                <a:latin typeface="+mn-lt"/>
                <a:ea typeface="宋体" pitchFamily="2" charset="-122"/>
              </a:rPr>
              <a:t> routing mostly at the “</a:t>
            </a:r>
            <a:r>
              <a:rPr lang="en-US" altLang="zh-CN" sz="2800" dirty="0">
                <a:solidFill>
                  <a:srgbClr val="FFFF00"/>
                </a:solidFill>
                <a:latin typeface="+mn-lt"/>
                <a:ea typeface="宋体" pitchFamily="2" charset="-122"/>
              </a:rPr>
              <a:t>edge</a:t>
            </a:r>
            <a:r>
              <a:rPr lang="en-US" altLang="zh-CN" sz="2800" dirty="0">
                <a:solidFill>
                  <a:schemeClr val="bg1"/>
                </a:solidFill>
                <a:latin typeface="+mn-lt"/>
                <a:ea typeface="宋体" pitchFamily="2" charset="-122"/>
              </a:rPr>
              <a:t>”</a:t>
            </a:r>
          </a:p>
        </p:txBody>
      </p:sp>
      <p:sp>
        <p:nvSpPr>
          <p:cNvPr id="83977" name="Rectangle 9"/>
          <p:cNvSpPr>
            <a:spLocks noChangeArrowheads="1"/>
          </p:cNvSpPr>
          <p:nvPr/>
        </p:nvSpPr>
        <p:spPr bwMode="auto">
          <a:xfrm>
            <a:off x="685800" y="3043238"/>
            <a:ext cx="263842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chemeClr val="accent1"/>
                </a:solidFill>
                <a:latin typeface="+mn-lt"/>
                <a:ea typeface="宋体" pitchFamily="2" charset="-122"/>
              </a:rPr>
              <a:t>+ More control</a:t>
            </a:r>
          </a:p>
          <a:p>
            <a:pPr eaLnBrk="0" hangingPunct="0">
              <a:defRPr/>
            </a:pPr>
            <a:r>
              <a:rPr lang="en-US" altLang="zh-CN" sz="2000">
                <a:solidFill>
                  <a:schemeClr val="accent1"/>
                </a:solidFill>
                <a:latin typeface="+mn-lt"/>
                <a:ea typeface="宋体" pitchFamily="2" charset="-122"/>
              </a:rPr>
              <a:t>+ Not restricted to </a:t>
            </a:r>
          </a:p>
          <a:p>
            <a:pPr eaLnBrk="0" hangingPunct="0">
              <a:defRPr/>
            </a:pPr>
            <a:r>
              <a:rPr lang="en-US" altLang="zh-CN" sz="2000">
                <a:solidFill>
                  <a:schemeClr val="accent1"/>
                </a:solidFill>
                <a:latin typeface="+mn-lt"/>
                <a:ea typeface="宋体" pitchFamily="2" charset="-122"/>
              </a:rPr>
              <a:t>   destination-based </a:t>
            </a:r>
          </a:p>
          <a:p>
            <a:pPr eaLnBrk="0" hangingPunct="0">
              <a:defRPr/>
            </a:pPr>
            <a:r>
              <a:rPr lang="en-US" altLang="zh-CN" sz="2000">
                <a:solidFill>
                  <a:schemeClr val="accent1"/>
                </a:solidFill>
                <a:latin typeface="+mn-lt"/>
                <a:ea typeface="宋体" pitchFamily="2" charset="-122"/>
              </a:rPr>
              <a:t>   forwarding </a:t>
            </a:r>
          </a:p>
          <a:p>
            <a:pPr eaLnBrk="0" hangingPunct="0">
              <a:defRPr/>
            </a:pPr>
            <a:r>
              <a:rPr lang="en-US" altLang="zh-CN" sz="2000">
                <a:solidFill>
                  <a:srgbClr val="FF0033"/>
                </a:solidFill>
                <a:latin typeface="+mn-lt"/>
                <a:ea typeface="宋体" pitchFamily="2" charset="-122"/>
              </a:rPr>
              <a:t>-  Doesn’t scale</a:t>
            </a:r>
          </a:p>
          <a:p>
            <a:pPr eaLnBrk="0" hangingPunct="0">
              <a:defRPr/>
            </a:pPr>
            <a:r>
              <a:rPr lang="en-US" altLang="zh-CN" sz="2000">
                <a:solidFill>
                  <a:srgbClr val="FF0033"/>
                </a:solidFill>
                <a:latin typeface="+mn-lt"/>
                <a:ea typeface="宋体" pitchFamily="2" charset="-122"/>
              </a:rPr>
              <a:t>-  Slow to adapt to </a:t>
            </a:r>
          </a:p>
          <a:p>
            <a:pPr eaLnBrk="0" hangingPunct="0">
              <a:defRPr/>
            </a:pPr>
            <a:r>
              <a:rPr lang="en-US" altLang="zh-CN" sz="2000">
                <a:solidFill>
                  <a:srgbClr val="FF0033"/>
                </a:solidFill>
                <a:latin typeface="+mn-lt"/>
                <a:ea typeface="宋体" pitchFamily="2" charset="-122"/>
              </a:rPr>
              <a:t>   network failures</a:t>
            </a:r>
          </a:p>
        </p:txBody>
      </p:sp>
      <p:sp>
        <p:nvSpPr>
          <p:cNvPr id="83978" name="Rectangle 10"/>
          <p:cNvSpPr>
            <a:spLocks noChangeArrowheads="1"/>
          </p:cNvSpPr>
          <p:nvPr/>
        </p:nvSpPr>
        <p:spPr bwMode="auto">
          <a:xfrm>
            <a:off x="3733800" y="3043238"/>
            <a:ext cx="5260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altLang="zh-CN" sz="2000" dirty="0">
                <a:solidFill>
                  <a:schemeClr val="accent1"/>
                </a:solidFill>
                <a:latin typeface="+mn-lt"/>
                <a:ea typeface="宋体" pitchFamily="2" charset="-122"/>
              </a:rPr>
              <a:t>+ Can rapidly adapt to changes </a:t>
            </a:r>
          </a:p>
          <a:p>
            <a:pPr eaLnBrk="0" hangingPunct="0">
              <a:defRPr/>
            </a:pPr>
            <a:r>
              <a:rPr lang="en-US" altLang="zh-CN" sz="2000" dirty="0">
                <a:solidFill>
                  <a:schemeClr val="accent1"/>
                </a:solidFill>
                <a:latin typeface="+mn-lt"/>
                <a:ea typeface="宋体" pitchFamily="2" charset="-122"/>
              </a:rPr>
              <a:t>    in network topology</a:t>
            </a:r>
          </a:p>
          <a:p>
            <a:pPr eaLnBrk="0" hangingPunct="0">
              <a:defRPr/>
            </a:pPr>
            <a:r>
              <a:rPr lang="en-US" altLang="zh-CN" sz="2000" dirty="0">
                <a:solidFill>
                  <a:schemeClr val="accent1"/>
                </a:solidFill>
                <a:latin typeface="+mn-lt"/>
                <a:ea typeface="宋体" pitchFamily="2" charset="-122"/>
              </a:rPr>
              <a:t>+ Can be made to scale well</a:t>
            </a:r>
          </a:p>
          <a:p>
            <a:pPr eaLnBrk="0" hangingPunct="0">
              <a:defRPr/>
            </a:pPr>
            <a:r>
              <a:rPr lang="en-US" altLang="zh-CN" sz="2000" dirty="0">
                <a:solidFill>
                  <a:srgbClr val="FF0033"/>
                </a:solidFill>
                <a:latin typeface="+mn-lt"/>
                <a:ea typeface="宋体" pitchFamily="2" charset="-122"/>
              </a:rPr>
              <a:t>-  Complex distributed </a:t>
            </a:r>
            <a:r>
              <a:rPr lang="en-US" altLang="zh-CN" sz="2000" dirty="0" smtClean="0">
                <a:solidFill>
                  <a:srgbClr val="FF0033"/>
                </a:solidFill>
                <a:latin typeface="+mn-lt"/>
                <a:ea typeface="宋体" pitchFamily="2" charset="-122"/>
              </a:rPr>
              <a:t>algorithms</a:t>
            </a:r>
            <a:endParaRPr lang="en-US" altLang="zh-CN" sz="2000" dirty="0">
              <a:solidFill>
                <a:srgbClr val="FF0033"/>
              </a:solidFill>
              <a:latin typeface="+mn-lt"/>
              <a:ea typeface="宋体" pitchFamily="2" charset="-122"/>
            </a:endParaRPr>
          </a:p>
          <a:p>
            <a:pPr eaLnBrk="0" hangingPunct="0">
              <a:defRPr/>
            </a:pPr>
            <a:r>
              <a:rPr lang="en-US" altLang="zh-CN" sz="2000" dirty="0">
                <a:solidFill>
                  <a:srgbClr val="FF0033"/>
                </a:solidFill>
                <a:latin typeface="+mn-lt"/>
                <a:ea typeface="宋体" pitchFamily="2" charset="-122"/>
              </a:rPr>
              <a:t>-  Consume CPU, Bandwidth, Memory</a:t>
            </a:r>
          </a:p>
          <a:p>
            <a:pPr eaLnBrk="0" hangingPunct="0">
              <a:defRPr/>
            </a:pPr>
            <a:r>
              <a:rPr lang="en-US" altLang="zh-CN" sz="2000" dirty="0">
                <a:solidFill>
                  <a:srgbClr val="FF0033"/>
                </a:solidFill>
                <a:latin typeface="+mn-lt"/>
                <a:ea typeface="宋体" pitchFamily="2" charset="-122"/>
              </a:rPr>
              <a:t>-  Debugging can be difficult</a:t>
            </a:r>
          </a:p>
          <a:p>
            <a:pPr eaLnBrk="0" hangingPunct="0">
              <a:defRPr/>
            </a:pPr>
            <a:r>
              <a:rPr lang="en-US" altLang="zh-CN" sz="2000" dirty="0">
                <a:solidFill>
                  <a:srgbClr val="FF0033"/>
                </a:solidFill>
                <a:latin typeface="+mn-lt"/>
                <a:ea typeface="宋体" pitchFamily="2" charset="-122"/>
              </a:rPr>
              <a:t>-  Current protocols are destination-based</a:t>
            </a:r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+mn-lt"/>
              </a:rPr>
              <a:t>External Routing</a:t>
            </a:r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lt"/>
              </a:rPr>
              <a:t>7-</a:t>
            </a:r>
            <a:fld id="{1F737292-53AD-4FDB-8DAB-A5E6342E5EE2}" type="slidenum">
              <a:rPr lang="en-US" altLang="ko-KR" smtClean="0">
                <a:latin typeface="+mn-lt"/>
              </a:rPr>
              <a:pPr>
                <a:defRPr/>
              </a:pPr>
              <a:t>9</a:t>
            </a:fld>
            <a:endParaRPr lang="en-US" altLang="ko-KR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14495</TotalTime>
  <Words>4798</Words>
  <Application>Microsoft Office PowerPoint</Application>
  <PresentationFormat>全屏显示(4:3)</PresentationFormat>
  <Paragraphs>1321</Paragraphs>
  <Slides>80</Slides>
  <Notes>48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1" baseType="lpstr">
      <vt:lpstr>Default Design</vt:lpstr>
      <vt:lpstr>Unit 7: External Routing</vt:lpstr>
      <vt:lpstr>Autonomous System (AS)</vt:lpstr>
      <vt:lpstr>AS Numbers (ASNs)</vt:lpstr>
      <vt:lpstr>幻灯片 4</vt:lpstr>
      <vt:lpstr>Egress Traffic</vt:lpstr>
      <vt:lpstr>Ingress Traffic</vt:lpstr>
      <vt:lpstr>Types of Routes</vt:lpstr>
      <vt:lpstr>Internet AS Hierarchy</vt:lpstr>
      <vt:lpstr>How Are Forwarding Tables Populated to implement Routing?</vt:lpstr>
      <vt:lpstr>Architecture of Dynamic Routing</vt:lpstr>
      <vt:lpstr>Interior vs. Exterior  Routing Protocols</vt:lpstr>
      <vt:lpstr>The Gang of Four</vt:lpstr>
      <vt:lpstr>Inter-AS Routing</vt:lpstr>
      <vt:lpstr>Many Routing Processes Can Run on a Single Router </vt:lpstr>
      <vt:lpstr>Why exchange traffic?</vt:lpstr>
      <vt:lpstr>Features of peering and transit</vt:lpstr>
      <vt:lpstr>Peering and Transit</vt:lpstr>
      <vt:lpstr>幻灯片 18</vt:lpstr>
      <vt:lpstr>Internet eXchange Point (IXP)</vt:lpstr>
      <vt:lpstr>The economics of interconnection</vt:lpstr>
      <vt:lpstr>Nontransit vs. Transit ASs</vt:lpstr>
      <vt:lpstr>Selective Transit</vt:lpstr>
      <vt:lpstr>Customers and Providers</vt:lpstr>
      <vt:lpstr>Customers Don’t Always Need BGP</vt:lpstr>
      <vt:lpstr>Customer-Provider Hierarchy</vt:lpstr>
      <vt:lpstr>The Peering Relationship</vt:lpstr>
      <vt:lpstr>Peering Provides Shortcuts</vt:lpstr>
      <vt:lpstr>Peering Wars</vt:lpstr>
      <vt:lpstr>Unit 7: External Routing</vt:lpstr>
      <vt:lpstr>Internet inter-AS routing: BGP</vt:lpstr>
      <vt:lpstr>BGP-4</vt:lpstr>
      <vt:lpstr>Pakistan YouTube incident adds to international outage (February 24, 2008)</vt:lpstr>
      <vt:lpstr>BGP basics (1)</vt:lpstr>
      <vt:lpstr>BGP basics (2)</vt:lpstr>
      <vt:lpstr>BGP basics (3)</vt:lpstr>
      <vt:lpstr>Distributing reachability info</vt:lpstr>
      <vt:lpstr>Purpose of eBGP</vt:lpstr>
      <vt:lpstr>iBGP: carrying info within an AS</vt:lpstr>
      <vt:lpstr>Relationship between BGP speaker and AS </vt:lpstr>
      <vt:lpstr>BGP speakers exchange path vectors </vt:lpstr>
      <vt:lpstr>BGP speakers exchange path vectors </vt:lpstr>
      <vt:lpstr>BGP routing policy</vt:lpstr>
      <vt:lpstr>BGP routing policy (2)</vt:lpstr>
      <vt:lpstr>BGP Peers</vt:lpstr>
      <vt:lpstr>BGP Peers</vt:lpstr>
      <vt:lpstr>BGP Peers</vt:lpstr>
      <vt:lpstr>Configuring BGP Peers</vt:lpstr>
      <vt:lpstr>Configuring BGP Peers</vt:lpstr>
      <vt:lpstr>BGP Operations (Simplified) </vt:lpstr>
      <vt:lpstr>Four Types of BGP Messages</vt:lpstr>
      <vt:lpstr>BGP message header</vt:lpstr>
      <vt:lpstr>幻灯片 52</vt:lpstr>
      <vt:lpstr>幻灯片 53</vt:lpstr>
      <vt:lpstr>幻灯片 54</vt:lpstr>
      <vt:lpstr>BGP Attributes</vt:lpstr>
      <vt:lpstr>Path attributes &amp; BGP routes</vt:lpstr>
      <vt:lpstr>BGP route selection</vt:lpstr>
      <vt:lpstr>Route Selection Summary</vt:lpstr>
      <vt:lpstr>Attributes are Used to Select Best Routes </vt:lpstr>
      <vt:lpstr>iBGP Peers Must be Fully Meshed</vt:lpstr>
      <vt:lpstr>BGP Next Hop Attribute</vt:lpstr>
      <vt:lpstr>Join EGP with IGP For Connectivity</vt:lpstr>
      <vt:lpstr>Next Hop Often Rewritten to Loopback</vt:lpstr>
      <vt:lpstr>So Many Choices</vt:lpstr>
      <vt:lpstr>Back to Frank …</vt:lpstr>
      <vt:lpstr>AS-PATH Attribute</vt:lpstr>
      <vt:lpstr>Interdomain Loop Prevention</vt:lpstr>
      <vt:lpstr>Traffic often follows AS-PATH</vt:lpstr>
      <vt:lpstr>… But It Might Not</vt:lpstr>
      <vt:lpstr>Shorter Doesn’t Always Mean Shorter</vt:lpstr>
      <vt:lpstr>"hot potato" and "cold potato" routing</vt:lpstr>
      <vt:lpstr>Hot Potato Routing: Go for the Closest Egress Point  </vt:lpstr>
      <vt:lpstr>Getting Burned by the Hot Potato</vt:lpstr>
      <vt:lpstr>Cold Potato Routing with MEDs (Multi-Exit Discriminator Attribute)</vt:lpstr>
      <vt:lpstr>Policies Can Interact Strangely (“Route Pinning” Example) </vt:lpstr>
      <vt:lpstr>NOTES</vt:lpstr>
      <vt:lpstr>BGP Summary</vt:lpstr>
      <vt:lpstr>Key Characteristics of BGP</vt:lpstr>
      <vt:lpstr>Additional BGP Facts</vt:lpstr>
      <vt:lpstr>Homework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周玲</cp:lastModifiedBy>
  <cp:revision>573</cp:revision>
  <dcterms:created xsi:type="dcterms:W3CDTF">1999-10-08T19:08:27Z</dcterms:created>
  <dcterms:modified xsi:type="dcterms:W3CDTF">2017-11-16T05:42:20Z</dcterms:modified>
</cp:coreProperties>
</file>