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0"/>
  </p:notesMasterIdLst>
  <p:sldIdLst>
    <p:sldId id="475" r:id="rId2"/>
    <p:sldId id="523" r:id="rId3"/>
    <p:sldId id="519" r:id="rId4"/>
    <p:sldId id="521" r:id="rId5"/>
    <p:sldId id="504" r:id="rId6"/>
    <p:sldId id="639" r:id="rId7"/>
    <p:sldId id="528" r:id="rId8"/>
    <p:sldId id="633" r:id="rId9"/>
    <p:sldId id="653" r:id="rId10"/>
    <p:sldId id="524" r:id="rId11"/>
    <p:sldId id="526" r:id="rId12"/>
    <p:sldId id="527" r:id="rId13"/>
    <p:sldId id="529" r:id="rId14"/>
    <p:sldId id="530" r:id="rId15"/>
    <p:sldId id="654" r:id="rId16"/>
    <p:sldId id="531" r:id="rId17"/>
    <p:sldId id="532" r:id="rId18"/>
    <p:sldId id="662" r:id="rId19"/>
    <p:sldId id="655" r:id="rId20"/>
    <p:sldId id="533" r:id="rId21"/>
    <p:sldId id="534" r:id="rId22"/>
    <p:sldId id="535" r:id="rId23"/>
    <p:sldId id="536" r:id="rId24"/>
    <p:sldId id="537" r:id="rId25"/>
    <p:sldId id="538" r:id="rId26"/>
    <p:sldId id="542" r:id="rId27"/>
    <p:sldId id="540" r:id="rId28"/>
    <p:sldId id="541" r:id="rId29"/>
    <p:sldId id="656" r:id="rId30"/>
    <p:sldId id="543" r:id="rId31"/>
    <p:sldId id="544" r:id="rId32"/>
    <p:sldId id="545" r:id="rId33"/>
    <p:sldId id="657" r:id="rId34"/>
    <p:sldId id="635" r:id="rId35"/>
    <p:sldId id="640" r:id="rId36"/>
    <p:sldId id="663" r:id="rId37"/>
    <p:sldId id="636" r:id="rId38"/>
    <p:sldId id="638" r:id="rId39"/>
    <p:sldId id="641" r:id="rId40"/>
    <p:sldId id="547" r:id="rId41"/>
    <p:sldId id="548" r:id="rId42"/>
    <p:sldId id="549" r:id="rId43"/>
    <p:sldId id="664" r:id="rId44"/>
    <p:sldId id="652" r:id="rId45"/>
    <p:sldId id="554" r:id="rId46"/>
    <p:sldId id="555" r:id="rId47"/>
    <p:sldId id="556" r:id="rId48"/>
    <p:sldId id="557" r:id="rId49"/>
    <p:sldId id="559" r:id="rId50"/>
    <p:sldId id="567" r:id="rId51"/>
    <p:sldId id="568" r:id="rId52"/>
    <p:sldId id="569" r:id="rId53"/>
    <p:sldId id="576" r:id="rId54"/>
    <p:sldId id="660" r:id="rId55"/>
    <p:sldId id="661" r:id="rId56"/>
    <p:sldId id="581" r:id="rId57"/>
    <p:sldId id="584" r:id="rId58"/>
    <p:sldId id="585" r:id="rId59"/>
    <p:sldId id="586" r:id="rId60"/>
    <p:sldId id="587" r:id="rId61"/>
    <p:sldId id="665" r:id="rId62"/>
    <p:sldId id="666" r:id="rId63"/>
    <p:sldId id="667" r:id="rId64"/>
    <p:sldId id="658" r:id="rId65"/>
    <p:sldId id="642" r:id="rId66"/>
    <p:sldId id="643" r:id="rId67"/>
    <p:sldId id="644" r:id="rId68"/>
    <p:sldId id="645" r:id="rId69"/>
    <p:sldId id="659" r:id="rId70"/>
    <p:sldId id="593" r:id="rId71"/>
    <p:sldId id="612" r:id="rId72"/>
    <p:sldId id="648" r:id="rId73"/>
    <p:sldId id="649" r:id="rId74"/>
    <p:sldId id="650" r:id="rId75"/>
    <p:sldId id="651" r:id="rId76"/>
    <p:sldId id="646" r:id="rId77"/>
    <p:sldId id="647" r:id="rId78"/>
    <p:sldId id="622" r:id="rId79"/>
    <p:sldId id="623" r:id="rId80"/>
    <p:sldId id="624" r:id="rId81"/>
    <p:sldId id="625" r:id="rId82"/>
    <p:sldId id="626" r:id="rId83"/>
    <p:sldId id="627" r:id="rId84"/>
    <p:sldId id="628" r:id="rId85"/>
    <p:sldId id="629" r:id="rId86"/>
    <p:sldId id="630" r:id="rId87"/>
    <p:sldId id="631" r:id="rId88"/>
    <p:sldId id="522" r:id="rId89"/>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Comic Sans MS" pitchFamily="66" charset="0"/>
        <a:ea typeface="+mn-ea"/>
        <a:cs typeface="+mn-cs"/>
      </a:defRPr>
    </a:lvl1pPr>
    <a:lvl2pPr marL="457200" algn="l" rtl="0" eaLnBrk="0" fontAlgn="base" hangingPunct="0">
      <a:spcBef>
        <a:spcPct val="0"/>
      </a:spcBef>
      <a:spcAft>
        <a:spcPct val="0"/>
      </a:spcAft>
      <a:defRPr sz="2000"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sz="2000"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sz="2000"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sz="2000" kern="1200">
        <a:solidFill>
          <a:schemeClr val="tx1"/>
        </a:solidFill>
        <a:latin typeface="Comic Sans MS" pitchFamily="66" charset="0"/>
        <a:ea typeface="+mn-ea"/>
        <a:cs typeface="+mn-cs"/>
      </a:defRPr>
    </a:lvl5pPr>
    <a:lvl6pPr marL="2286000" algn="l" defTabSz="914400" rtl="0" eaLnBrk="1" latinLnBrk="0" hangingPunct="1">
      <a:defRPr sz="2000" kern="1200">
        <a:solidFill>
          <a:schemeClr val="tx1"/>
        </a:solidFill>
        <a:latin typeface="Comic Sans MS" pitchFamily="66" charset="0"/>
        <a:ea typeface="+mn-ea"/>
        <a:cs typeface="+mn-cs"/>
      </a:defRPr>
    </a:lvl6pPr>
    <a:lvl7pPr marL="2743200" algn="l" defTabSz="914400" rtl="0" eaLnBrk="1" latinLnBrk="0" hangingPunct="1">
      <a:defRPr sz="2000" kern="1200">
        <a:solidFill>
          <a:schemeClr val="tx1"/>
        </a:solidFill>
        <a:latin typeface="Comic Sans MS" pitchFamily="66" charset="0"/>
        <a:ea typeface="+mn-ea"/>
        <a:cs typeface="+mn-cs"/>
      </a:defRPr>
    </a:lvl7pPr>
    <a:lvl8pPr marL="3200400" algn="l" defTabSz="914400" rtl="0" eaLnBrk="1" latinLnBrk="0" hangingPunct="1">
      <a:defRPr sz="2000" kern="1200">
        <a:solidFill>
          <a:schemeClr val="tx1"/>
        </a:solidFill>
        <a:latin typeface="Comic Sans MS" pitchFamily="66" charset="0"/>
        <a:ea typeface="+mn-ea"/>
        <a:cs typeface="+mn-cs"/>
      </a:defRPr>
    </a:lvl8pPr>
    <a:lvl9pPr marL="3657600" algn="l" defTabSz="914400" rtl="0" eaLnBrk="1" latinLnBrk="0" hangingPunct="1">
      <a:defRPr sz="2000" kern="1200">
        <a:solidFill>
          <a:schemeClr val="tx1"/>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9933"/>
    <a:srgbClr val="FF0000"/>
    <a:srgbClr val="FFFF00"/>
    <a:srgbClr val="DDDDDD"/>
    <a:srgbClr val="FFCCFF"/>
    <a:srgbClr val="FF99CC"/>
    <a:srgbClr val="CCFFFF"/>
    <a:srgbClr val="33CCCC"/>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5" autoAdjust="0"/>
    <p:restoredTop sz="85899" autoAdjust="0"/>
  </p:normalViewPr>
  <p:slideViewPr>
    <p:cSldViewPr>
      <p:cViewPr varScale="1">
        <p:scale>
          <a:sx n="97" d="100"/>
          <a:sy n="97" d="100"/>
        </p:scale>
        <p:origin x="-203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34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ko-KR" altLang="ko-KR"/>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ko-KR" altLang="ko-KR"/>
          </a:p>
        </p:txBody>
      </p:sp>
      <p:sp>
        <p:nvSpPr>
          <p:cNvPr id="1003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ko-KR" altLang="ko-K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굴림" charset="-127"/>
              </a:defRPr>
            </a:lvl1pPr>
          </a:lstStyle>
          <a:p>
            <a:pPr>
              <a:defRPr/>
            </a:pPr>
            <a:fld id="{15AFFF51-AC58-48B6-91A2-F2E1B6D07D8A}"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4D950F38-0CD6-4FCC-B8F8-65DD894A22A2}" type="slidenum">
              <a:rPr lang="en-US" altLang="ko-KR" smtClean="0">
                <a:ea typeface="굴림" pitchFamily="34" charset="-127"/>
              </a:rPr>
              <a:pPr/>
              <a:t>1</a:t>
            </a:fld>
            <a:endParaRPr lang="en-US" altLang="ko-KR" smtClean="0">
              <a:ea typeface="굴림" pitchFamily="34" charset="-127"/>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ko-KR" altLang="ko-K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36798092-76A7-44DA-9C96-27AA1D399FFA}" type="slidenum">
              <a:rPr lang="en-US" altLang="zh-CN" smtClean="0">
                <a:latin typeface="Arial" charset="0"/>
                <a:ea typeface="굴림" pitchFamily="34" charset="-127"/>
              </a:rPr>
              <a:pPr/>
              <a:t>41</a:t>
            </a:fld>
            <a:endParaRPr lang="en-US" altLang="zh-CN" smtClean="0">
              <a:latin typeface="Arial" charset="0"/>
              <a:ea typeface="굴림" pitchFamily="34" charset="-127"/>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zh-CN" altLang="zh-CN"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2F5125A1-3DD9-4950-827E-DC248BA1078C}" type="slidenum">
              <a:rPr lang="en-US" altLang="zh-CN" smtClean="0">
                <a:ea typeface="굴림" pitchFamily="34" charset="-127"/>
              </a:rPr>
              <a:pPr/>
              <a:t>46</a:t>
            </a:fld>
            <a:endParaRPr lang="en-US" altLang="zh-CN" smtClean="0">
              <a:ea typeface="굴림" pitchFamily="34" charset="-127"/>
            </a:endParaRPr>
          </a:p>
        </p:txBody>
      </p:sp>
      <p:sp>
        <p:nvSpPr>
          <p:cNvPr id="110595" name="Rectangle 2"/>
          <p:cNvSpPr>
            <a:spLocks noChangeArrowheads="1"/>
          </p:cNvSpPr>
          <p:nvPr/>
        </p:nvSpPr>
        <p:spPr bwMode="auto">
          <a:xfrm>
            <a:off x="3878263" y="-47625"/>
            <a:ext cx="2990850" cy="504825"/>
          </a:xfrm>
          <a:prstGeom prst="rect">
            <a:avLst/>
          </a:prstGeom>
          <a:noFill/>
          <a:ln w="12700">
            <a:noFill/>
            <a:miter lim="800000"/>
            <a:headEnd/>
            <a:tailEnd/>
          </a:ln>
        </p:spPr>
        <p:txBody>
          <a:bodyPr wrap="none" anchor="ctr"/>
          <a:lstStyle/>
          <a:p>
            <a:endParaRPr lang="zh-CN" altLang="en-US"/>
          </a:p>
        </p:txBody>
      </p:sp>
      <p:sp>
        <p:nvSpPr>
          <p:cNvPr id="110596" name="Rectangle 3"/>
          <p:cNvSpPr>
            <a:spLocks noChangeArrowheads="1"/>
          </p:cNvSpPr>
          <p:nvPr/>
        </p:nvSpPr>
        <p:spPr bwMode="auto">
          <a:xfrm>
            <a:off x="3878263" y="8620125"/>
            <a:ext cx="2990850" cy="506413"/>
          </a:xfrm>
          <a:prstGeom prst="rect">
            <a:avLst/>
          </a:prstGeom>
          <a:noFill/>
          <a:ln w="12700">
            <a:noFill/>
            <a:miter lim="800000"/>
            <a:headEnd/>
            <a:tailEnd/>
          </a:ln>
        </p:spPr>
        <p:txBody>
          <a:bodyPr lIns="33338" tIns="0" rIns="33338" bIns="0" anchor="b"/>
          <a:lstStyle/>
          <a:p>
            <a:pPr algn="r" defTabSz="2092325"/>
            <a:r>
              <a:rPr lang="en-US" altLang="zh-CN" sz="2100" i="1">
                <a:latin typeface="Arial" charset="0"/>
              </a:rPr>
              <a:t>11</a:t>
            </a:r>
          </a:p>
        </p:txBody>
      </p:sp>
      <p:sp>
        <p:nvSpPr>
          <p:cNvPr id="110597" name="Rectangle 4"/>
          <p:cNvSpPr>
            <a:spLocks noChangeArrowheads="1"/>
          </p:cNvSpPr>
          <p:nvPr/>
        </p:nvSpPr>
        <p:spPr bwMode="auto">
          <a:xfrm>
            <a:off x="-11113" y="8620125"/>
            <a:ext cx="2987676" cy="506413"/>
          </a:xfrm>
          <a:prstGeom prst="rect">
            <a:avLst/>
          </a:prstGeom>
          <a:noFill/>
          <a:ln w="12700">
            <a:noFill/>
            <a:miter lim="800000"/>
            <a:headEnd/>
            <a:tailEnd/>
          </a:ln>
        </p:spPr>
        <p:txBody>
          <a:bodyPr wrap="none" anchor="ctr"/>
          <a:lstStyle/>
          <a:p>
            <a:endParaRPr lang="zh-CN" altLang="en-US"/>
          </a:p>
        </p:txBody>
      </p:sp>
      <p:sp>
        <p:nvSpPr>
          <p:cNvPr id="110598" name="Rectangle 5"/>
          <p:cNvSpPr>
            <a:spLocks noChangeArrowheads="1"/>
          </p:cNvSpPr>
          <p:nvPr/>
        </p:nvSpPr>
        <p:spPr bwMode="auto">
          <a:xfrm>
            <a:off x="-11113" y="-47625"/>
            <a:ext cx="2987676" cy="504825"/>
          </a:xfrm>
          <a:prstGeom prst="rect">
            <a:avLst/>
          </a:prstGeom>
          <a:noFill/>
          <a:ln w="12700">
            <a:noFill/>
            <a:miter lim="800000"/>
            <a:headEnd/>
            <a:tailEnd/>
          </a:ln>
        </p:spPr>
        <p:txBody>
          <a:bodyPr wrap="none" anchor="ctr"/>
          <a:lstStyle/>
          <a:p>
            <a:endParaRPr lang="zh-CN" altLang="en-US"/>
          </a:p>
        </p:txBody>
      </p:sp>
      <p:sp>
        <p:nvSpPr>
          <p:cNvPr id="110599" name="Rectangle 6"/>
          <p:cNvSpPr>
            <a:spLocks noChangeArrowheads="1"/>
          </p:cNvSpPr>
          <p:nvPr/>
        </p:nvSpPr>
        <p:spPr bwMode="auto">
          <a:xfrm>
            <a:off x="3878263" y="-47625"/>
            <a:ext cx="2990850" cy="504825"/>
          </a:xfrm>
          <a:prstGeom prst="rect">
            <a:avLst/>
          </a:prstGeom>
          <a:noFill/>
          <a:ln w="12700">
            <a:noFill/>
            <a:miter lim="800000"/>
            <a:headEnd/>
            <a:tailEnd/>
          </a:ln>
        </p:spPr>
        <p:txBody>
          <a:bodyPr wrap="none" anchor="ctr"/>
          <a:lstStyle/>
          <a:p>
            <a:endParaRPr lang="zh-CN" altLang="en-US"/>
          </a:p>
        </p:txBody>
      </p:sp>
      <p:sp>
        <p:nvSpPr>
          <p:cNvPr id="110600" name="Rectangle 7"/>
          <p:cNvSpPr>
            <a:spLocks noChangeArrowheads="1"/>
          </p:cNvSpPr>
          <p:nvPr/>
        </p:nvSpPr>
        <p:spPr bwMode="auto">
          <a:xfrm>
            <a:off x="3878263" y="8620125"/>
            <a:ext cx="2990850" cy="506413"/>
          </a:xfrm>
          <a:prstGeom prst="rect">
            <a:avLst/>
          </a:prstGeom>
          <a:noFill/>
          <a:ln w="12700">
            <a:noFill/>
            <a:miter lim="800000"/>
            <a:headEnd/>
            <a:tailEnd/>
          </a:ln>
        </p:spPr>
        <p:txBody>
          <a:bodyPr lIns="33338" tIns="0" rIns="33338" bIns="0" anchor="b"/>
          <a:lstStyle/>
          <a:p>
            <a:pPr algn="r" defTabSz="2092325"/>
            <a:r>
              <a:rPr lang="en-US" altLang="zh-CN" sz="2100" i="1">
                <a:latin typeface="Arial" charset="0"/>
              </a:rPr>
              <a:t>43</a:t>
            </a:r>
          </a:p>
        </p:txBody>
      </p:sp>
      <p:sp>
        <p:nvSpPr>
          <p:cNvPr id="110601" name="Rectangle 8"/>
          <p:cNvSpPr>
            <a:spLocks noChangeArrowheads="1"/>
          </p:cNvSpPr>
          <p:nvPr/>
        </p:nvSpPr>
        <p:spPr bwMode="auto">
          <a:xfrm>
            <a:off x="-11113" y="8620125"/>
            <a:ext cx="2987676" cy="506413"/>
          </a:xfrm>
          <a:prstGeom prst="rect">
            <a:avLst/>
          </a:prstGeom>
          <a:noFill/>
          <a:ln w="12700">
            <a:noFill/>
            <a:miter lim="800000"/>
            <a:headEnd/>
            <a:tailEnd/>
          </a:ln>
        </p:spPr>
        <p:txBody>
          <a:bodyPr wrap="none" anchor="ctr"/>
          <a:lstStyle/>
          <a:p>
            <a:endParaRPr lang="zh-CN" altLang="en-US"/>
          </a:p>
        </p:txBody>
      </p:sp>
      <p:sp>
        <p:nvSpPr>
          <p:cNvPr id="110602" name="Rectangle 9"/>
          <p:cNvSpPr>
            <a:spLocks noChangeArrowheads="1"/>
          </p:cNvSpPr>
          <p:nvPr/>
        </p:nvSpPr>
        <p:spPr bwMode="auto">
          <a:xfrm>
            <a:off x="-11113" y="-47625"/>
            <a:ext cx="2987676" cy="504825"/>
          </a:xfrm>
          <a:prstGeom prst="rect">
            <a:avLst/>
          </a:prstGeom>
          <a:noFill/>
          <a:ln w="12700">
            <a:noFill/>
            <a:miter lim="800000"/>
            <a:headEnd/>
            <a:tailEnd/>
          </a:ln>
        </p:spPr>
        <p:txBody>
          <a:bodyPr wrap="none" anchor="ctr"/>
          <a:lstStyle/>
          <a:p>
            <a:endParaRPr lang="zh-CN" altLang="en-US"/>
          </a:p>
        </p:txBody>
      </p:sp>
      <p:sp>
        <p:nvSpPr>
          <p:cNvPr id="110603" name="Rectangle 10"/>
          <p:cNvSpPr>
            <a:spLocks noChangeArrowheads="1"/>
          </p:cNvSpPr>
          <p:nvPr/>
        </p:nvSpPr>
        <p:spPr bwMode="auto">
          <a:xfrm>
            <a:off x="3878263" y="-47625"/>
            <a:ext cx="2990850" cy="504825"/>
          </a:xfrm>
          <a:prstGeom prst="rect">
            <a:avLst/>
          </a:prstGeom>
          <a:noFill/>
          <a:ln w="12700">
            <a:noFill/>
            <a:miter lim="800000"/>
            <a:headEnd/>
            <a:tailEnd/>
          </a:ln>
        </p:spPr>
        <p:txBody>
          <a:bodyPr wrap="none" anchor="ctr"/>
          <a:lstStyle/>
          <a:p>
            <a:endParaRPr lang="zh-CN" altLang="en-US"/>
          </a:p>
        </p:txBody>
      </p:sp>
      <p:sp>
        <p:nvSpPr>
          <p:cNvPr id="110604" name="Rectangle 11"/>
          <p:cNvSpPr>
            <a:spLocks noChangeArrowheads="1"/>
          </p:cNvSpPr>
          <p:nvPr/>
        </p:nvSpPr>
        <p:spPr bwMode="auto">
          <a:xfrm>
            <a:off x="3878263" y="8620125"/>
            <a:ext cx="2990850" cy="506413"/>
          </a:xfrm>
          <a:prstGeom prst="rect">
            <a:avLst/>
          </a:prstGeom>
          <a:noFill/>
          <a:ln w="12700">
            <a:noFill/>
            <a:miter lim="800000"/>
            <a:headEnd/>
            <a:tailEnd/>
          </a:ln>
        </p:spPr>
        <p:txBody>
          <a:bodyPr lIns="33338" tIns="0" rIns="33338" bIns="0" anchor="b"/>
          <a:lstStyle/>
          <a:p>
            <a:pPr algn="r" defTabSz="2092325"/>
            <a:r>
              <a:rPr lang="en-US" altLang="zh-CN" sz="2100" i="1">
                <a:latin typeface="Arial" charset="0"/>
              </a:rPr>
              <a:t>43</a:t>
            </a:r>
          </a:p>
        </p:txBody>
      </p:sp>
      <p:sp>
        <p:nvSpPr>
          <p:cNvPr id="110605" name="Rectangle 12"/>
          <p:cNvSpPr>
            <a:spLocks noChangeArrowheads="1"/>
          </p:cNvSpPr>
          <p:nvPr/>
        </p:nvSpPr>
        <p:spPr bwMode="auto">
          <a:xfrm>
            <a:off x="-11113" y="8620125"/>
            <a:ext cx="2987676" cy="506413"/>
          </a:xfrm>
          <a:prstGeom prst="rect">
            <a:avLst/>
          </a:prstGeom>
          <a:noFill/>
          <a:ln w="12700">
            <a:noFill/>
            <a:miter lim="800000"/>
            <a:headEnd/>
            <a:tailEnd/>
          </a:ln>
        </p:spPr>
        <p:txBody>
          <a:bodyPr wrap="none" anchor="ctr"/>
          <a:lstStyle/>
          <a:p>
            <a:endParaRPr lang="zh-CN" altLang="en-US"/>
          </a:p>
        </p:txBody>
      </p:sp>
      <p:sp>
        <p:nvSpPr>
          <p:cNvPr id="110606" name="Rectangle 13"/>
          <p:cNvSpPr>
            <a:spLocks noChangeArrowheads="1"/>
          </p:cNvSpPr>
          <p:nvPr/>
        </p:nvSpPr>
        <p:spPr bwMode="auto">
          <a:xfrm>
            <a:off x="-11113" y="-47625"/>
            <a:ext cx="2987676" cy="504825"/>
          </a:xfrm>
          <a:prstGeom prst="rect">
            <a:avLst/>
          </a:prstGeom>
          <a:noFill/>
          <a:ln w="12700">
            <a:noFill/>
            <a:miter lim="800000"/>
            <a:headEnd/>
            <a:tailEnd/>
          </a:ln>
        </p:spPr>
        <p:txBody>
          <a:bodyPr wrap="none" anchor="ctr"/>
          <a:lstStyle/>
          <a:p>
            <a:endParaRPr lang="zh-CN" altLang="en-US"/>
          </a:p>
        </p:txBody>
      </p:sp>
      <p:sp>
        <p:nvSpPr>
          <p:cNvPr id="110607" name="Rectangle 14"/>
          <p:cNvSpPr>
            <a:spLocks noGrp="1" noChangeArrowheads="1"/>
          </p:cNvSpPr>
          <p:nvPr>
            <p:ph type="body" idx="1"/>
          </p:nvPr>
        </p:nvSpPr>
        <p:spPr>
          <a:xfrm>
            <a:off x="914400" y="3733800"/>
            <a:ext cx="5029200" cy="4724400"/>
          </a:xfrm>
          <a:noFill/>
          <a:ln/>
        </p:spPr>
        <p:txBody>
          <a:bodyPr lIns="90488" tIns="44450" rIns="90488" bIns="44450"/>
          <a:lstStyle/>
          <a:p>
            <a:endParaRPr lang="en-US" altLang="zh-CN" smtClean="0"/>
          </a:p>
        </p:txBody>
      </p:sp>
      <p:sp>
        <p:nvSpPr>
          <p:cNvPr id="110608" name="Rectangle 15"/>
          <p:cNvSpPr>
            <a:spLocks noGrp="1" noRot="1" noChangeAspect="1" noChangeArrowheads="1" noTextEdit="1"/>
          </p:cNvSpPr>
          <p:nvPr>
            <p:ph type="sldImg"/>
          </p:nvPr>
        </p:nvSpPr>
        <p:spPr>
          <a:xfrm>
            <a:off x="1368425" y="457200"/>
            <a:ext cx="4064000" cy="3048000"/>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D71A9738-DF5F-4CB3-9350-D4EF1A4DF3D9}" type="slidenum">
              <a:rPr lang="en-US" altLang="zh-CN" smtClean="0">
                <a:ea typeface="굴림" pitchFamily="34" charset="-127"/>
              </a:rPr>
              <a:pPr/>
              <a:t>49</a:t>
            </a:fld>
            <a:endParaRPr lang="en-US" altLang="zh-CN" smtClean="0">
              <a:ea typeface="굴림" pitchFamily="34" charset="-127"/>
            </a:endParaRPr>
          </a:p>
        </p:txBody>
      </p:sp>
      <p:sp>
        <p:nvSpPr>
          <p:cNvPr id="111619" name="Rectangle 2"/>
          <p:cNvSpPr>
            <a:spLocks noChangeArrowheads="1"/>
          </p:cNvSpPr>
          <p:nvPr/>
        </p:nvSpPr>
        <p:spPr bwMode="auto">
          <a:xfrm>
            <a:off x="3878263" y="-47625"/>
            <a:ext cx="2990850" cy="504825"/>
          </a:xfrm>
          <a:prstGeom prst="rect">
            <a:avLst/>
          </a:prstGeom>
          <a:noFill/>
          <a:ln w="12700">
            <a:noFill/>
            <a:miter lim="800000"/>
            <a:headEnd/>
            <a:tailEnd/>
          </a:ln>
        </p:spPr>
        <p:txBody>
          <a:bodyPr wrap="none" anchor="ctr"/>
          <a:lstStyle/>
          <a:p>
            <a:endParaRPr lang="zh-CN" altLang="en-US"/>
          </a:p>
        </p:txBody>
      </p:sp>
      <p:sp>
        <p:nvSpPr>
          <p:cNvPr id="111620" name="Rectangle 3"/>
          <p:cNvSpPr>
            <a:spLocks noChangeArrowheads="1"/>
          </p:cNvSpPr>
          <p:nvPr/>
        </p:nvSpPr>
        <p:spPr bwMode="auto">
          <a:xfrm>
            <a:off x="3878263" y="8620125"/>
            <a:ext cx="2990850" cy="506413"/>
          </a:xfrm>
          <a:prstGeom prst="rect">
            <a:avLst/>
          </a:prstGeom>
          <a:noFill/>
          <a:ln w="12700">
            <a:noFill/>
            <a:miter lim="800000"/>
            <a:headEnd/>
            <a:tailEnd/>
          </a:ln>
        </p:spPr>
        <p:txBody>
          <a:bodyPr lIns="33338" tIns="0" rIns="33338" bIns="0" anchor="b"/>
          <a:lstStyle/>
          <a:p>
            <a:pPr algn="r" defTabSz="2092325"/>
            <a:r>
              <a:rPr lang="en-US" altLang="zh-CN" sz="2100" i="1">
                <a:latin typeface="Arial" charset="0"/>
              </a:rPr>
              <a:t>13</a:t>
            </a:r>
          </a:p>
        </p:txBody>
      </p:sp>
      <p:sp>
        <p:nvSpPr>
          <p:cNvPr id="111621" name="Rectangle 4"/>
          <p:cNvSpPr>
            <a:spLocks noChangeArrowheads="1"/>
          </p:cNvSpPr>
          <p:nvPr/>
        </p:nvSpPr>
        <p:spPr bwMode="auto">
          <a:xfrm>
            <a:off x="-11113" y="8620125"/>
            <a:ext cx="2987676" cy="506413"/>
          </a:xfrm>
          <a:prstGeom prst="rect">
            <a:avLst/>
          </a:prstGeom>
          <a:noFill/>
          <a:ln w="12700">
            <a:noFill/>
            <a:miter lim="800000"/>
            <a:headEnd/>
            <a:tailEnd/>
          </a:ln>
        </p:spPr>
        <p:txBody>
          <a:bodyPr wrap="none" anchor="ctr"/>
          <a:lstStyle/>
          <a:p>
            <a:endParaRPr lang="zh-CN" altLang="en-US"/>
          </a:p>
        </p:txBody>
      </p:sp>
      <p:sp>
        <p:nvSpPr>
          <p:cNvPr id="111622" name="Rectangle 5"/>
          <p:cNvSpPr>
            <a:spLocks noChangeArrowheads="1"/>
          </p:cNvSpPr>
          <p:nvPr/>
        </p:nvSpPr>
        <p:spPr bwMode="auto">
          <a:xfrm>
            <a:off x="-11113" y="-47625"/>
            <a:ext cx="2987676" cy="504825"/>
          </a:xfrm>
          <a:prstGeom prst="rect">
            <a:avLst/>
          </a:prstGeom>
          <a:noFill/>
          <a:ln w="12700">
            <a:noFill/>
            <a:miter lim="800000"/>
            <a:headEnd/>
            <a:tailEnd/>
          </a:ln>
        </p:spPr>
        <p:txBody>
          <a:bodyPr wrap="none" anchor="ctr"/>
          <a:lstStyle/>
          <a:p>
            <a:endParaRPr lang="zh-CN" altLang="en-US"/>
          </a:p>
        </p:txBody>
      </p:sp>
      <p:sp>
        <p:nvSpPr>
          <p:cNvPr id="111623" name="Rectangle 6"/>
          <p:cNvSpPr>
            <a:spLocks noChangeArrowheads="1"/>
          </p:cNvSpPr>
          <p:nvPr/>
        </p:nvSpPr>
        <p:spPr bwMode="auto">
          <a:xfrm>
            <a:off x="3878263" y="-47625"/>
            <a:ext cx="2990850" cy="504825"/>
          </a:xfrm>
          <a:prstGeom prst="rect">
            <a:avLst/>
          </a:prstGeom>
          <a:noFill/>
          <a:ln w="12700">
            <a:noFill/>
            <a:miter lim="800000"/>
            <a:headEnd/>
            <a:tailEnd/>
          </a:ln>
        </p:spPr>
        <p:txBody>
          <a:bodyPr wrap="none" anchor="ctr"/>
          <a:lstStyle/>
          <a:p>
            <a:endParaRPr lang="zh-CN" altLang="en-US"/>
          </a:p>
        </p:txBody>
      </p:sp>
      <p:sp>
        <p:nvSpPr>
          <p:cNvPr id="111624" name="Rectangle 7"/>
          <p:cNvSpPr>
            <a:spLocks noChangeArrowheads="1"/>
          </p:cNvSpPr>
          <p:nvPr/>
        </p:nvSpPr>
        <p:spPr bwMode="auto">
          <a:xfrm>
            <a:off x="3878263" y="8620125"/>
            <a:ext cx="2990850" cy="506413"/>
          </a:xfrm>
          <a:prstGeom prst="rect">
            <a:avLst/>
          </a:prstGeom>
          <a:noFill/>
          <a:ln w="12700">
            <a:noFill/>
            <a:miter lim="800000"/>
            <a:headEnd/>
            <a:tailEnd/>
          </a:ln>
        </p:spPr>
        <p:txBody>
          <a:bodyPr lIns="33338" tIns="0" rIns="33338" bIns="0" anchor="b"/>
          <a:lstStyle/>
          <a:p>
            <a:pPr algn="r" defTabSz="2092325"/>
            <a:r>
              <a:rPr lang="en-US" altLang="zh-CN" sz="2100" i="1">
                <a:latin typeface="Arial" charset="0"/>
              </a:rPr>
              <a:t>49</a:t>
            </a:r>
          </a:p>
        </p:txBody>
      </p:sp>
      <p:sp>
        <p:nvSpPr>
          <p:cNvPr id="111625" name="Rectangle 8"/>
          <p:cNvSpPr>
            <a:spLocks noChangeArrowheads="1"/>
          </p:cNvSpPr>
          <p:nvPr/>
        </p:nvSpPr>
        <p:spPr bwMode="auto">
          <a:xfrm>
            <a:off x="-11113" y="8620125"/>
            <a:ext cx="2987676" cy="506413"/>
          </a:xfrm>
          <a:prstGeom prst="rect">
            <a:avLst/>
          </a:prstGeom>
          <a:noFill/>
          <a:ln w="12700">
            <a:noFill/>
            <a:miter lim="800000"/>
            <a:headEnd/>
            <a:tailEnd/>
          </a:ln>
        </p:spPr>
        <p:txBody>
          <a:bodyPr wrap="none" anchor="ctr"/>
          <a:lstStyle/>
          <a:p>
            <a:endParaRPr lang="zh-CN" altLang="en-US"/>
          </a:p>
        </p:txBody>
      </p:sp>
      <p:sp>
        <p:nvSpPr>
          <p:cNvPr id="111626" name="Rectangle 9"/>
          <p:cNvSpPr>
            <a:spLocks noChangeArrowheads="1"/>
          </p:cNvSpPr>
          <p:nvPr/>
        </p:nvSpPr>
        <p:spPr bwMode="auto">
          <a:xfrm>
            <a:off x="-11113" y="-47625"/>
            <a:ext cx="2987676" cy="504825"/>
          </a:xfrm>
          <a:prstGeom prst="rect">
            <a:avLst/>
          </a:prstGeom>
          <a:noFill/>
          <a:ln w="12700">
            <a:noFill/>
            <a:miter lim="800000"/>
            <a:headEnd/>
            <a:tailEnd/>
          </a:ln>
        </p:spPr>
        <p:txBody>
          <a:bodyPr wrap="none" anchor="ctr"/>
          <a:lstStyle/>
          <a:p>
            <a:endParaRPr lang="zh-CN" altLang="en-US"/>
          </a:p>
        </p:txBody>
      </p:sp>
      <p:sp>
        <p:nvSpPr>
          <p:cNvPr id="111627" name="Rectangle 10"/>
          <p:cNvSpPr>
            <a:spLocks noChangeArrowheads="1"/>
          </p:cNvSpPr>
          <p:nvPr/>
        </p:nvSpPr>
        <p:spPr bwMode="auto">
          <a:xfrm>
            <a:off x="3878263" y="-47625"/>
            <a:ext cx="2990850" cy="504825"/>
          </a:xfrm>
          <a:prstGeom prst="rect">
            <a:avLst/>
          </a:prstGeom>
          <a:noFill/>
          <a:ln w="12700">
            <a:noFill/>
            <a:miter lim="800000"/>
            <a:headEnd/>
            <a:tailEnd/>
          </a:ln>
        </p:spPr>
        <p:txBody>
          <a:bodyPr wrap="none" anchor="ctr"/>
          <a:lstStyle/>
          <a:p>
            <a:endParaRPr lang="zh-CN" altLang="en-US"/>
          </a:p>
        </p:txBody>
      </p:sp>
      <p:sp>
        <p:nvSpPr>
          <p:cNvPr id="111628" name="Rectangle 11"/>
          <p:cNvSpPr>
            <a:spLocks noChangeArrowheads="1"/>
          </p:cNvSpPr>
          <p:nvPr/>
        </p:nvSpPr>
        <p:spPr bwMode="auto">
          <a:xfrm>
            <a:off x="3878263" y="8620125"/>
            <a:ext cx="2990850" cy="506413"/>
          </a:xfrm>
          <a:prstGeom prst="rect">
            <a:avLst/>
          </a:prstGeom>
          <a:noFill/>
          <a:ln w="12700">
            <a:noFill/>
            <a:miter lim="800000"/>
            <a:headEnd/>
            <a:tailEnd/>
          </a:ln>
        </p:spPr>
        <p:txBody>
          <a:bodyPr lIns="33338" tIns="0" rIns="33338" bIns="0" anchor="b"/>
          <a:lstStyle/>
          <a:p>
            <a:pPr algn="r" defTabSz="2092325"/>
            <a:r>
              <a:rPr lang="en-US" altLang="zh-CN" sz="2100" i="1">
                <a:latin typeface="Arial" charset="0"/>
              </a:rPr>
              <a:t>49</a:t>
            </a:r>
          </a:p>
        </p:txBody>
      </p:sp>
      <p:sp>
        <p:nvSpPr>
          <p:cNvPr id="111629" name="Rectangle 12"/>
          <p:cNvSpPr>
            <a:spLocks noChangeArrowheads="1"/>
          </p:cNvSpPr>
          <p:nvPr/>
        </p:nvSpPr>
        <p:spPr bwMode="auto">
          <a:xfrm>
            <a:off x="-11113" y="8620125"/>
            <a:ext cx="2987676" cy="506413"/>
          </a:xfrm>
          <a:prstGeom prst="rect">
            <a:avLst/>
          </a:prstGeom>
          <a:noFill/>
          <a:ln w="12700">
            <a:noFill/>
            <a:miter lim="800000"/>
            <a:headEnd/>
            <a:tailEnd/>
          </a:ln>
        </p:spPr>
        <p:txBody>
          <a:bodyPr wrap="none" anchor="ctr"/>
          <a:lstStyle/>
          <a:p>
            <a:endParaRPr lang="zh-CN" altLang="en-US"/>
          </a:p>
        </p:txBody>
      </p:sp>
      <p:sp>
        <p:nvSpPr>
          <p:cNvPr id="111630" name="Rectangle 13"/>
          <p:cNvSpPr>
            <a:spLocks noChangeArrowheads="1"/>
          </p:cNvSpPr>
          <p:nvPr/>
        </p:nvSpPr>
        <p:spPr bwMode="auto">
          <a:xfrm>
            <a:off x="-11113" y="-47625"/>
            <a:ext cx="2987676" cy="504825"/>
          </a:xfrm>
          <a:prstGeom prst="rect">
            <a:avLst/>
          </a:prstGeom>
          <a:noFill/>
          <a:ln w="12700">
            <a:noFill/>
            <a:miter lim="800000"/>
            <a:headEnd/>
            <a:tailEnd/>
          </a:ln>
        </p:spPr>
        <p:txBody>
          <a:bodyPr wrap="none" anchor="ctr"/>
          <a:lstStyle/>
          <a:p>
            <a:endParaRPr lang="zh-CN" altLang="en-US"/>
          </a:p>
        </p:txBody>
      </p:sp>
      <p:sp>
        <p:nvSpPr>
          <p:cNvPr id="111631" name="Rectangle 14"/>
          <p:cNvSpPr>
            <a:spLocks noGrp="1" noChangeArrowheads="1"/>
          </p:cNvSpPr>
          <p:nvPr>
            <p:ph type="body" idx="1"/>
          </p:nvPr>
        </p:nvSpPr>
        <p:spPr>
          <a:xfrm>
            <a:off x="914400" y="3733800"/>
            <a:ext cx="5029200" cy="4724400"/>
          </a:xfrm>
          <a:noFill/>
          <a:ln/>
        </p:spPr>
        <p:txBody>
          <a:bodyPr lIns="90488" tIns="44450" rIns="90488" bIns="44450"/>
          <a:lstStyle/>
          <a:p>
            <a:endParaRPr lang="en-US" altLang="zh-CN" smtClean="0"/>
          </a:p>
        </p:txBody>
      </p:sp>
      <p:sp>
        <p:nvSpPr>
          <p:cNvPr id="111632" name="Rectangle 15"/>
          <p:cNvSpPr>
            <a:spLocks noGrp="1" noRot="1" noChangeAspect="1" noChangeArrowheads="1" noTextEdit="1"/>
          </p:cNvSpPr>
          <p:nvPr>
            <p:ph type="sldImg"/>
          </p:nvPr>
        </p:nvSpPr>
        <p:spPr>
          <a:xfrm>
            <a:off x="1368425" y="457200"/>
            <a:ext cx="4064000" cy="3048000"/>
          </a:xfrm>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a:ln/>
        </p:spPr>
        <p:txBody>
          <a:bodyPr/>
          <a:lstStyle/>
          <a:p>
            <a:endParaRPr lang="zh-CN" altLang="en-US" dirty="0" smtClean="0"/>
          </a:p>
        </p:txBody>
      </p:sp>
      <p:sp>
        <p:nvSpPr>
          <p:cNvPr id="112644" name="灯片编号占位符 3"/>
          <p:cNvSpPr>
            <a:spLocks noGrp="1"/>
          </p:cNvSpPr>
          <p:nvPr>
            <p:ph type="sldNum" sz="quarter" idx="5"/>
          </p:nvPr>
        </p:nvSpPr>
        <p:spPr>
          <a:noFill/>
        </p:spPr>
        <p:txBody>
          <a:bodyPr/>
          <a:lstStyle/>
          <a:p>
            <a:fld id="{D0C561CC-F072-49F4-8872-64CF6252CA34}" type="slidenum">
              <a:rPr lang="en-US" altLang="ko-KR" smtClean="0">
                <a:ea typeface="굴림" pitchFamily="34" charset="-127"/>
              </a:rPr>
              <a:pPr/>
              <a:t>53</a:t>
            </a:fld>
            <a:endParaRPr lang="en-US" altLang="ko-KR" smtClean="0">
              <a:ea typeface="굴림" pitchFamily="34"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a:ln/>
        </p:spPr>
        <p:txBody>
          <a:bodyPr/>
          <a:lstStyle/>
          <a:p>
            <a:endParaRPr lang="zh-CN" altLang="en-US" smtClean="0"/>
          </a:p>
        </p:txBody>
      </p:sp>
      <p:sp>
        <p:nvSpPr>
          <p:cNvPr id="113668" name="灯片编号占位符 3"/>
          <p:cNvSpPr>
            <a:spLocks noGrp="1"/>
          </p:cNvSpPr>
          <p:nvPr>
            <p:ph type="sldNum" sz="quarter" idx="5"/>
          </p:nvPr>
        </p:nvSpPr>
        <p:spPr>
          <a:noFill/>
        </p:spPr>
        <p:txBody>
          <a:bodyPr/>
          <a:lstStyle/>
          <a:p>
            <a:fld id="{FF7B2887-1609-4333-8261-907BAA1B04D1}" type="slidenum">
              <a:rPr lang="en-US" altLang="ko-KR" smtClean="0">
                <a:ea typeface="굴림" pitchFamily="34" charset="-127"/>
              </a:rPr>
              <a:pPr/>
              <a:t>58</a:t>
            </a:fld>
            <a:endParaRPr lang="en-US" altLang="ko-KR" smtClean="0">
              <a:ea typeface="굴림" pitchFamily="34"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A4522262-39B7-43FE-9111-8BBD0572AAA3}" type="slidenum">
              <a:rPr lang="en-US" altLang="ko-KR" smtClean="0">
                <a:ea typeface="굴림" pitchFamily="34" charset="-127"/>
              </a:rPr>
              <a:pPr/>
              <a:t>64</a:t>
            </a:fld>
            <a:endParaRPr lang="en-US" altLang="ko-KR" smtClean="0">
              <a:ea typeface="굴림" pitchFamily="34" charset="-127"/>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ko-KR" altLang="ko-K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86A01D61-9EB6-463E-976B-9C746DEFFF3F}" type="slidenum">
              <a:rPr lang="en-US" altLang="ko-KR" smtClean="0">
                <a:ea typeface="굴림" pitchFamily="34" charset="-127"/>
              </a:rPr>
              <a:pPr/>
              <a:t>69</a:t>
            </a:fld>
            <a:endParaRPr lang="en-US" altLang="ko-KR" smtClean="0">
              <a:ea typeface="굴림" pitchFamily="34" charset="-127"/>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ko-KR" altLang="ko-K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63CFCFA6-7B72-436A-A2B0-A566414BE8FF}" type="slidenum">
              <a:rPr lang="en-US" altLang="ko-KR" smtClean="0">
                <a:ea typeface="굴림" pitchFamily="34" charset="-127"/>
              </a:rPr>
              <a:pPr/>
              <a:t>9</a:t>
            </a:fld>
            <a:endParaRPr lang="en-US" altLang="ko-KR" smtClean="0">
              <a:ea typeface="굴림" pitchFamily="34" charset="-127"/>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ko-KR" altLang="ko-K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12546AFF-7E7D-4160-A5DD-C3ABF837D444}" type="slidenum">
              <a:rPr lang="en-US" altLang="ko-KR" smtClean="0">
                <a:ea typeface="굴림" pitchFamily="34" charset="-127"/>
              </a:rPr>
              <a:pPr/>
              <a:t>15</a:t>
            </a:fld>
            <a:endParaRPr lang="en-US" altLang="ko-KR" smtClean="0">
              <a:ea typeface="굴림" pitchFamily="34" charset="-127"/>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ko-KR" altLang="ko-K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noFill/>
          <a:ln/>
        </p:spPr>
        <p:txBody>
          <a:bodyPr/>
          <a:lstStyle/>
          <a:p>
            <a:endParaRPr lang="zh-CN" altLang="en-US" smtClean="0"/>
          </a:p>
        </p:txBody>
      </p:sp>
      <p:sp>
        <p:nvSpPr>
          <p:cNvPr id="104452" name="灯片编号占位符 3"/>
          <p:cNvSpPr>
            <a:spLocks noGrp="1"/>
          </p:cNvSpPr>
          <p:nvPr>
            <p:ph type="sldNum" sz="quarter" idx="5"/>
          </p:nvPr>
        </p:nvSpPr>
        <p:spPr>
          <a:noFill/>
        </p:spPr>
        <p:txBody>
          <a:bodyPr/>
          <a:lstStyle/>
          <a:p>
            <a:fld id="{41A1A350-CE5D-4110-998B-1AD248E05967}" type="slidenum">
              <a:rPr lang="en-US" altLang="ko-KR" smtClean="0">
                <a:ea typeface="굴림" pitchFamily="34" charset="-127"/>
              </a:rPr>
              <a:pPr/>
              <a:t>17</a:t>
            </a:fld>
            <a:endParaRPr lang="en-US" altLang="ko-KR" smtClean="0">
              <a:ea typeface="굴림" pitchFamily="34"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3682D3BE-6D1E-460C-9149-57197CEFC6DA}" type="slidenum">
              <a:rPr lang="en-US" altLang="ko-KR" smtClean="0">
                <a:ea typeface="굴림" pitchFamily="34" charset="-127"/>
              </a:rPr>
              <a:pPr/>
              <a:t>19</a:t>
            </a:fld>
            <a:endParaRPr lang="en-US" altLang="ko-KR" smtClean="0">
              <a:ea typeface="굴림" pitchFamily="34" charset="-127"/>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ko-KR" altLang="ko-K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C5A68568-C104-4B0C-B96F-94EF2241ED50}" type="slidenum">
              <a:rPr lang="en-US" altLang="ko-KR" smtClean="0">
                <a:ea typeface="굴림" pitchFamily="34" charset="-127"/>
              </a:rPr>
              <a:pPr/>
              <a:t>29</a:t>
            </a:fld>
            <a:endParaRPr lang="en-US" altLang="ko-KR" smtClean="0">
              <a:ea typeface="굴림" pitchFamily="34" charset="-127"/>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ko-KR" altLang="ko-K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F0943383-63DB-44A1-9338-AE5A18375510}" type="slidenum">
              <a:rPr lang="en-US" altLang="ko-KR" smtClean="0">
                <a:ea typeface="굴림" pitchFamily="34" charset="-127"/>
              </a:rPr>
              <a:pPr/>
              <a:t>33</a:t>
            </a:fld>
            <a:endParaRPr lang="en-US" altLang="ko-KR" smtClean="0">
              <a:ea typeface="굴림" pitchFamily="34" charset="-127"/>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ko-KR" altLang="ko-K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5AFFF51-AC58-48B6-91A2-F2E1B6D07D8A}" type="slidenum">
              <a:rPr lang="en-US" altLang="ko-KR" smtClean="0"/>
              <a:pPr>
                <a:defRPr/>
              </a:pPr>
              <a:t>36</a:t>
            </a:fld>
            <a:endParaRPr lang="en-US" altLang="ko-K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85CC36D0-7B0A-4CE6-8F2D-47D2BF6F791D}" type="slidenum">
              <a:rPr lang="en-US" altLang="zh-CN" smtClean="0">
                <a:latin typeface="Arial" charset="0"/>
                <a:ea typeface="굴림" pitchFamily="34" charset="-127"/>
              </a:rPr>
              <a:pPr/>
              <a:t>40</a:t>
            </a:fld>
            <a:endParaRPr lang="en-US" altLang="zh-CN" smtClean="0">
              <a:latin typeface="Arial" charset="0"/>
              <a:ea typeface="굴림" pitchFamily="34" charset="-127"/>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CN"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p:txBody>
          <a:bodyPr/>
          <a:lstStyle>
            <a:lvl1pPr>
              <a:defRPr/>
            </a:lvl1pPr>
          </a:lstStyle>
          <a:p>
            <a:pPr>
              <a:defRPr/>
            </a:pPr>
            <a:fld id="{D9062110-4D6E-4814-995F-4551961A0B3F}" type="slidenum">
              <a:rPr lang="en-US" altLang="ko-KR"/>
              <a:pPr>
                <a:defRPr/>
              </a:pPr>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defRPr/>
            </a:lvl1pPr>
          </a:lstStyle>
          <a:p>
            <a:pPr>
              <a:defRPr/>
            </a:pPr>
            <a:fld id="{2CAC0F18-F308-49E2-A3B1-058E315AD1E3}" type="slidenum">
              <a:rPr lang="en-US" altLang="ko-KR"/>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defRPr/>
            </a:lvl1pPr>
          </a:lstStyle>
          <a:p>
            <a:pPr>
              <a:defRPr/>
            </a:pPr>
            <a:fld id="{B3276533-20D3-4F41-BC7B-08529199FC1C}" type="slidenum">
              <a:rPr lang="en-US" altLang="ko-KR"/>
              <a:pPr>
                <a:defRPr/>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a:defRPr/>
            </a:lvl1pPr>
          </a:lstStyle>
          <a:p>
            <a:pPr>
              <a:defRPr/>
            </a:pPr>
            <a:fld id="{575046CA-5E91-49C1-B77B-27475C7C5168}" type="slidenum">
              <a:rPr lang="en-US" altLang="ko-KR"/>
              <a:pPr>
                <a:defRPr/>
              </a:pPr>
              <a:t>‹#›</a:t>
            </a:fld>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a:defRPr/>
            </a:lvl1pPr>
          </a:lstStyle>
          <a:p>
            <a:pPr>
              <a:defRPr/>
            </a:pPr>
            <a:fld id="{5960351A-6B32-4E78-8C2D-C4EB08FFE8A9}" type="slidenum">
              <a:rPr lang="en-US" altLang="ko-KR"/>
              <a:pPr>
                <a:defRPr/>
              </a:pPr>
              <a:t>‹#›</a:t>
            </a:fld>
            <a:endParaRPr lang="en-US" alt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495800" y="1600200"/>
            <a:ext cx="3810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495800" y="4000500"/>
            <a:ext cx="3810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p:txBody>
          <a:bodyPr/>
          <a:lstStyle>
            <a:lvl1pPr>
              <a:defRPr/>
            </a:lvl1pPr>
          </a:lstStyle>
          <a:p>
            <a:pPr>
              <a:defRPr/>
            </a:pPr>
            <a:fld id="{A7A890DF-9F95-4FC1-BEAB-3750B9EBCE25}" type="slidenum">
              <a:rPr lang="en-US" altLang="ko-KR"/>
              <a:pPr>
                <a:defRPr/>
              </a:pPr>
              <a:t>‹#›</a:t>
            </a:fld>
            <a:endParaRPr lang="en-US" alt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533400" y="1600200"/>
            <a:ext cx="3810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33400" y="4000500"/>
            <a:ext cx="3810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p:txBody>
          <a:bodyPr/>
          <a:lstStyle>
            <a:lvl1pPr>
              <a:defRPr/>
            </a:lvl1pPr>
          </a:lstStyle>
          <a:p>
            <a:pPr>
              <a:defRPr/>
            </a:pPr>
            <a:fld id="{39118C20-F886-4D72-8BCA-993DEEDBA076}" type="slidenum">
              <a:rPr lang="en-US" altLang="ko-KR"/>
              <a:pPr>
                <a:defRPr/>
              </a:pPr>
              <a:t>‹#›</a:t>
            </a:fld>
            <a:endParaRPr lang="en-US" altLang="ko-K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1676400" y="1905000"/>
            <a:ext cx="5791200" cy="4114800"/>
          </a:xfr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marL="0" marR="0" indent="0" algn="r" defTabSz="914400" rtl="0" eaLnBrk="0" fontAlgn="base" latinLnBrk="0" hangingPunct="0">
              <a:lnSpc>
                <a:spcPct val="100000"/>
              </a:lnSpc>
              <a:spcBef>
                <a:spcPct val="0"/>
              </a:spcBef>
              <a:spcAft>
                <a:spcPct val="0"/>
              </a:spcAft>
              <a:buClrTx/>
              <a:buSzTx/>
              <a:buFontTx/>
              <a:buNone/>
              <a:tabLst/>
              <a:defRPr/>
            </a:lvl1pPr>
          </a:lstStyle>
          <a:p>
            <a:pPr>
              <a:defRPr/>
            </a:pPr>
            <a:r>
              <a:rPr lang="en-US" altLang="ko-KR"/>
              <a:t>VPN 8-</a:t>
            </a:r>
            <a:fld id="{4C9F6A1F-7467-4853-ADA0-5AD77EF88CDD}" type="slidenum">
              <a:rPr lang="en-US" altLang="ko-KR"/>
              <a:pPr>
                <a:defRPr/>
              </a:pPr>
              <a:t>‹#›</a:t>
            </a:fld>
            <a:endParaRPr lang="en-US" altLang="ko-KR"/>
          </a:p>
          <a:p>
            <a:pPr>
              <a:defRPr/>
            </a:pPr>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p:txBody>
          <a:bodyPr/>
          <a:lstStyle>
            <a:lvl1pPr>
              <a:defRPr/>
            </a:lvl1pPr>
          </a:lstStyle>
          <a:p>
            <a:pPr>
              <a:defRPr/>
            </a:pPr>
            <a:fld id="{12EEC047-99F6-4774-8583-0F3C58E72DC4}" type="slidenum">
              <a:rPr lang="en-US" altLang="ko-KR"/>
              <a:pPr>
                <a:defRP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a:defRPr/>
            </a:lvl1pPr>
          </a:lstStyle>
          <a:p>
            <a:pPr>
              <a:defRPr/>
            </a:pPr>
            <a:fld id="{5CBB158C-A989-49D8-899C-3D517976973A}" type="slidenum">
              <a:rPr lang="en-US" altLang="ko-KR"/>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p:txBody>
          <a:bodyPr/>
          <a:lstStyle>
            <a:lvl1pPr>
              <a:defRPr/>
            </a:lvl1pPr>
          </a:lstStyle>
          <a:p>
            <a:pPr>
              <a:defRPr/>
            </a:pPr>
            <a:fld id="{A462AAA3-B538-4CAD-A5B4-6388E1E60FB2}" type="slidenum">
              <a:rPr lang="en-US" altLang="ko-KR"/>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p:txBody>
          <a:bodyPr/>
          <a:lstStyle>
            <a:lvl1pPr>
              <a:defRPr/>
            </a:lvl1pPr>
          </a:lstStyle>
          <a:p>
            <a:pPr>
              <a:defRPr/>
            </a:pPr>
            <a:fld id="{F2EE231B-08DE-4484-BCEE-65450D8A7E6A}" type="slidenum">
              <a:rPr lang="en-US" altLang="ko-KR"/>
              <a:pPr>
                <a:defRP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4CAE548C-8DBA-4F25-AA76-5FCA01B2D4F8}" type="slidenum">
              <a:rPr lang="en-US" altLang="ko-KR"/>
              <a:pPr>
                <a:defRP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469ABD8C-3149-4DFB-AE08-AF08BAD286BB}" type="slidenum">
              <a:rPr lang="en-US" altLang="ko-KR"/>
              <a:pPr>
                <a:defRP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CC1CE6FB-D8E1-4D10-AA67-CF8AF38462EE}" type="slidenum">
              <a:rPr lang="en-US" altLang="ko-KR"/>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4099"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030" name="Rectangle 6"/>
          <p:cNvSpPr>
            <a:spLocks noGrp="1" noChangeArrowheads="1"/>
          </p:cNvSpPr>
          <p:nvPr>
            <p:ph type="sldNum" sz="quarter" idx="4"/>
          </p:nvPr>
        </p:nvSpPr>
        <p:spPr bwMode="auto">
          <a:xfrm>
            <a:off x="7620000" y="6400800"/>
            <a:ext cx="1143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ea typeface="굴림" charset="-127"/>
              </a:defRPr>
            </a:lvl1pPr>
          </a:lstStyle>
          <a:p>
            <a:pPr>
              <a:defRPr/>
            </a:pPr>
            <a:r>
              <a:rPr lang="en-US" altLang="ko-KR"/>
              <a:t>VPN 8-</a:t>
            </a:r>
            <a:fld id="{E801E93D-D578-4872-BB18-C99BD535C45A}"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rgbClr val="339933"/>
          </a:solidFill>
          <a:latin typeface="+mn-lt"/>
        </a:defRPr>
      </a:lvl2pPr>
      <a:lvl3pPr marL="1143000" indent="-228600" algn="l" rtl="0" eaLnBrk="0" fontAlgn="base" hangingPunct="0">
        <a:spcBef>
          <a:spcPct val="20000"/>
        </a:spcBef>
        <a:spcAft>
          <a:spcPct val="0"/>
        </a:spcAft>
        <a:buChar char="•"/>
        <a:defRPr sz="2000">
          <a:solidFill>
            <a:srgbClr val="339933"/>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1.bin"/><Relationship Id="rId4" Type="http://schemas.openxmlformats.org/officeDocument/2006/relationships/image" Target="../media/image13.w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6.xml"/><Relationship Id="rId1" Type="http://schemas.openxmlformats.org/officeDocument/2006/relationships/vmlDrawing" Target="../drawings/vmlDrawing3.v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228600"/>
            <a:ext cx="8382000" cy="1143000"/>
          </a:xfrm>
        </p:spPr>
        <p:txBody>
          <a:bodyPr/>
          <a:lstStyle/>
          <a:p>
            <a:r>
              <a:rPr lang="en-US" altLang="ko-KR" sz="3600" smtClean="0">
                <a:ea typeface="굴림" pitchFamily="34" charset="-127"/>
              </a:rPr>
              <a:t>Unit 8 Virtual Private Networks (VPN) </a:t>
            </a:r>
          </a:p>
        </p:txBody>
      </p:sp>
      <p:sp>
        <p:nvSpPr>
          <p:cNvPr id="222211" name="Rectangle 3"/>
          <p:cNvSpPr>
            <a:spLocks noGrp="1" noChangeArrowheads="1"/>
          </p:cNvSpPr>
          <p:nvPr>
            <p:ph type="body" idx="1"/>
          </p:nvPr>
        </p:nvSpPr>
        <p:spPr>
          <a:xfrm>
            <a:off x="650875" y="1668463"/>
            <a:ext cx="7772400" cy="4648200"/>
          </a:xfrm>
        </p:spPr>
        <p:txBody>
          <a:bodyPr/>
          <a:lstStyle/>
          <a:p>
            <a:pPr>
              <a:buFont typeface="ZapfDingbats" pitchFamily="82" charset="2"/>
              <a:buNone/>
              <a:defRPr/>
            </a:pPr>
            <a:r>
              <a:rPr lang="en-US" dirty="0">
                <a:solidFill>
                  <a:srgbClr val="FF0000"/>
                </a:solidFill>
              </a:rPr>
              <a:t>8.1 </a:t>
            </a:r>
            <a:r>
              <a:rPr lang="en-US" dirty="0" smtClean="0">
                <a:solidFill>
                  <a:srgbClr val="FF0000"/>
                </a:solidFill>
              </a:rPr>
              <a:t>Private and hybrid networks?</a:t>
            </a:r>
            <a:endParaRPr lang="en-US" dirty="0">
              <a:solidFill>
                <a:srgbClr val="FF0000"/>
              </a:solidFill>
            </a:endParaRPr>
          </a:p>
          <a:p>
            <a:pPr>
              <a:buFont typeface="ZapfDingbats" pitchFamily="82" charset="2"/>
              <a:buNone/>
              <a:defRPr/>
            </a:pPr>
            <a:r>
              <a:rPr lang="en-US" dirty="0">
                <a:solidFill>
                  <a:schemeClr val="accent2"/>
                </a:solidFill>
              </a:rPr>
              <a:t>8.2</a:t>
            </a:r>
            <a:r>
              <a:rPr lang="en-US" dirty="0"/>
              <a:t> </a:t>
            </a:r>
            <a:r>
              <a:rPr lang="en-US" dirty="0" smtClean="0"/>
              <a:t>VPN devices</a:t>
            </a:r>
            <a:endParaRPr lang="en-US" dirty="0"/>
          </a:p>
          <a:p>
            <a:pPr>
              <a:buFont typeface="ZapfDingbats" pitchFamily="82" charset="2"/>
              <a:buNone/>
              <a:defRPr/>
            </a:pPr>
            <a:r>
              <a:rPr lang="en-US" dirty="0">
                <a:solidFill>
                  <a:schemeClr val="accent2"/>
                </a:solidFill>
              </a:rPr>
              <a:t>8.3</a:t>
            </a:r>
            <a:r>
              <a:rPr lang="en-US" dirty="0"/>
              <a:t> </a:t>
            </a:r>
            <a:r>
              <a:rPr lang="en-US" altLang="zh-CN" dirty="0" smtClean="0"/>
              <a:t>VPN technologies and protocols</a:t>
            </a:r>
            <a:endParaRPr lang="en-US" dirty="0"/>
          </a:p>
          <a:p>
            <a:pPr>
              <a:buFont typeface="ZapfDingbats" pitchFamily="82" charset="2"/>
              <a:buNone/>
              <a:defRPr/>
            </a:pPr>
            <a:r>
              <a:rPr lang="en-US" dirty="0" smtClean="0">
                <a:solidFill>
                  <a:schemeClr val="accent6"/>
                </a:solidFill>
              </a:rPr>
              <a:t>8.4</a:t>
            </a:r>
            <a:r>
              <a:rPr lang="en-US" dirty="0" smtClean="0"/>
              <a:t> Modeling and characterizing VPNs</a:t>
            </a:r>
            <a:endParaRPr lang="en-US" dirty="0"/>
          </a:p>
          <a:p>
            <a:pPr>
              <a:buFont typeface="ZapfDingbats" pitchFamily="82" charset="2"/>
              <a:buNone/>
              <a:defRPr/>
            </a:pPr>
            <a:r>
              <a:rPr lang="en-US" dirty="0" smtClean="0">
                <a:solidFill>
                  <a:schemeClr val="accent6"/>
                </a:solidFill>
              </a:rPr>
              <a:t>8.5</a:t>
            </a:r>
            <a:r>
              <a:rPr lang="en-US" dirty="0" smtClean="0"/>
              <a:t> </a:t>
            </a:r>
            <a:r>
              <a:rPr lang="en-US" altLang="zh-CN" dirty="0" smtClean="0"/>
              <a:t>Other methods of categorizing VPNs</a:t>
            </a:r>
            <a:endParaRPr lang="en-US" dirty="0"/>
          </a:p>
          <a:p>
            <a:pPr>
              <a:buFont typeface="ZapfDingbats" pitchFamily="82" charset="2"/>
              <a:buNone/>
              <a:defRPr/>
            </a:pPr>
            <a:r>
              <a:rPr lang="en-US" dirty="0" smtClean="0">
                <a:solidFill>
                  <a:schemeClr val="accent2"/>
                </a:solidFill>
              </a:rPr>
              <a:t>8.6</a:t>
            </a:r>
            <a:r>
              <a:rPr lang="en-US" dirty="0" smtClean="0"/>
              <a:t> How VPN works?</a:t>
            </a:r>
          </a:p>
          <a:p>
            <a:pPr>
              <a:buFont typeface="ZapfDingbats" pitchFamily="82" charset="2"/>
              <a:buNone/>
              <a:defRPr/>
            </a:pPr>
            <a:r>
              <a:rPr lang="en-US" dirty="0" smtClean="0">
                <a:solidFill>
                  <a:schemeClr val="accent2"/>
                </a:solidFill>
              </a:rPr>
              <a:t>8.7</a:t>
            </a:r>
            <a:r>
              <a:rPr lang="en-US" dirty="0" smtClean="0"/>
              <a:t> Component types</a:t>
            </a:r>
            <a:endParaRPr lang="en-US" dirty="0"/>
          </a:p>
          <a:p>
            <a:pPr>
              <a:buFont typeface="ZapfDingbats" pitchFamily="82" charset="2"/>
              <a:buNone/>
              <a:defRPr/>
            </a:pPr>
            <a:r>
              <a:rPr lang="en-US" dirty="0" smtClean="0">
                <a:solidFill>
                  <a:schemeClr val="accent2"/>
                </a:solidFill>
              </a:rPr>
              <a:t>8.8</a:t>
            </a:r>
            <a:r>
              <a:rPr lang="en-US" dirty="0" smtClean="0"/>
              <a:t> Summary</a:t>
            </a:r>
            <a:endParaRPr lang="en-US" dirty="0"/>
          </a:p>
        </p:txBody>
      </p:sp>
      <p:sp>
        <p:nvSpPr>
          <p:cNvPr id="4" name="灯片编号占位符 3"/>
          <p:cNvSpPr>
            <a:spLocks noGrp="1"/>
          </p:cNvSpPr>
          <p:nvPr>
            <p:ph type="sldNum" sz="quarter" idx="10"/>
          </p:nvPr>
        </p:nvSpPr>
        <p:spPr/>
        <p:txBody>
          <a:bodyPr/>
          <a:lstStyle/>
          <a:p>
            <a:pPr>
              <a:defRPr/>
            </a:pPr>
            <a:r>
              <a:rPr lang="en-US" altLang="ko-KR"/>
              <a:t>VPN 8-</a:t>
            </a:r>
            <a:fld id="{F081730B-672B-4FCD-A9C4-6D0B9C64C6C6}" type="slidenum">
              <a:rPr lang="en-US" altLang="ko-KR"/>
              <a:pPr>
                <a:defRPr/>
              </a:pPr>
              <a:t>1</a:t>
            </a:fld>
            <a:endParaRPr lang="en-US" altLang="ko-K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z="3600" smtClean="0">
                <a:ea typeface="宋体" pitchFamily="2" charset="-122"/>
              </a:rPr>
              <a:t>Devices in the customer network</a:t>
            </a:r>
            <a:endParaRPr lang="zh-CN" altLang="en-US" sz="3600" smtClean="0">
              <a:ea typeface="宋体" pitchFamily="2" charset="-122"/>
            </a:endParaRPr>
          </a:p>
        </p:txBody>
      </p:sp>
      <p:sp>
        <p:nvSpPr>
          <p:cNvPr id="30723" name="内容占位符 2"/>
          <p:cNvSpPr>
            <a:spLocks noGrp="1"/>
          </p:cNvSpPr>
          <p:nvPr>
            <p:ph idx="1"/>
          </p:nvPr>
        </p:nvSpPr>
        <p:spPr>
          <a:xfrm>
            <a:off x="533400" y="1143000"/>
            <a:ext cx="7772400" cy="5105400"/>
          </a:xfrm>
        </p:spPr>
        <p:txBody>
          <a:bodyPr/>
          <a:lstStyle/>
          <a:p>
            <a:pPr>
              <a:spcAft>
                <a:spcPts val="600"/>
              </a:spcAft>
            </a:pPr>
            <a:r>
              <a:rPr lang="en-US" altLang="zh-CN" sz="2400" b="1" dirty="0" smtClean="0">
                <a:ea typeface="宋体" pitchFamily="2" charset="-122"/>
              </a:rPr>
              <a:t>Customer (C) devices </a:t>
            </a:r>
          </a:p>
          <a:p>
            <a:pPr lvl="1">
              <a:spcAft>
                <a:spcPts val="600"/>
              </a:spcAft>
            </a:pPr>
            <a:r>
              <a:rPr lang="en-US" altLang="zh-CN" sz="2000" dirty="0" smtClean="0">
                <a:solidFill>
                  <a:schemeClr val="accent2"/>
                </a:solidFill>
                <a:ea typeface="宋体" pitchFamily="2" charset="-122"/>
              </a:rPr>
              <a:t>simply devices such as </a:t>
            </a:r>
            <a:r>
              <a:rPr lang="en-US" altLang="zh-CN" sz="2000" dirty="0" smtClean="0">
                <a:solidFill>
                  <a:srgbClr val="FF0000"/>
                </a:solidFill>
                <a:ea typeface="宋体" pitchFamily="2" charset="-122"/>
              </a:rPr>
              <a:t>routers</a:t>
            </a:r>
            <a:r>
              <a:rPr lang="en-US" altLang="zh-CN" sz="2000" dirty="0" smtClean="0">
                <a:solidFill>
                  <a:schemeClr val="accent2"/>
                </a:solidFill>
                <a:ea typeface="宋体" pitchFamily="2" charset="-122"/>
              </a:rPr>
              <a:t> and </a:t>
            </a:r>
            <a:r>
              <a:rPr lang="en-US" altLang="zh-CN" sz="2000" dirty="0" smtClean="0">
                <a:solidFill>
                  <a:srgbClr val="FF0000"/>
                </a:solidFill>
                <a:ea typeface="宋体" pitchFamily="2" charset="-122"/>
              </a:rPr>
              <a:t>switches</a:t>
            </a:r>
          </a:p>
          <a:p>
            <a:pPr lvl="1">
              <a:spcAft>
                <a:spcPts val="600"/>
              </a:spcAft>
            </a:pPr>
            <a:r>
              <a:rPr lang="en-US" altLang="zh-CN" sz="2000" dirty="0" smtClean="0">
                <a:solidFill>
                  <a:srgbClr val="FF0000"/>
                </a:solidFill>
                <a:ea typeface="宋体" pitchFamily="2" charset="-122"/>
              </a:rPr>
              <a:t>located within </a:t>
            </a:r>
            <a:r>
              <a:rPr lang="en-US" altLang="zh-CN" sz="2000" dirty="0" smtClean="0">
                <a:solidFill>
                  <a:schemeClr val="accent2"/>
                </a:solidFill>
                <a:ea typeface="宋体" pitchFamily="2" charset="-122"/>
              </a:rPr>
              <a:t>the customer network</a:t>
            </a:r>
          </a:p>
          <a:p>
            <a:pPr lvl="1">
              <a:spcAft>
                <a:spcPts val="600"/>
              </a:spcAft>
            </a:pPr>
            <a:r>
              <a:rPr lang="en-US" altLang="zh-CN" sz="2000" dirty="0" smtClean="0">
                <a:solidFill>
                  <a:schemeClr val="accent2"/>
                </a:solidFill>
                <a:ea typeface="宋体" pitchFamily="2" charset="-122"/>
              </a:rPr>
              <a:t>no direct connectivity to the service provider network</a:t>
            </a:r>
          </a:p>
          <a:p>
            <a:pPr lvl="1">
              <a:spcAft>
                <a:spcPts val="600"/>
              </a:spcAft>
            </a:pPr>
            <a:r>
              <a:rPr lang="en-US" altLang="zh-CN" sz="2000" dirty="0" smtClean="0">
                <a:solidFill>
                  <a:srgbClr val="FF0000"/>
                </a:solidFill>
                <a:ea typeface="宋体" pitchFamily="2" charset="-122"/>
              </a:rPr>
              <a:t>unaware</a:t>
            </a:r>
            <a:r>
              <a:rPr lang="en-US" altLang="zh-CN" sz="2000" dirty="0" smtClean="0">
                <a:ea typeface="宋体" pitchFamily="2" charset="-122"/>
              </a:rPr>
              <a:t> </a:t>
            </a:r>
            <a:r>
              <a:rPr lang="en-US" altLang="zh-CN" sz="2000" dirty="0" smtClean="0">
                <a:solidFill>
                  <a:schemeClr val="accent2"/>
                </a:solidFill>
                <a:ea typeface="宋体" pitchFamily="2" charset="-122"/>
              </a:rPr>
              <a:t>of the VPN</a:t>
            </a:r>
          </a:p>
          <a:p>
            <a:pPr>
              <a:spcAft>
                <a:spcPts val="600"/>
              </a:spcAft>
            </a:pPr>
            <a:r>
              <a:rPr lang="en-US" altLang="zh-CN" sz="2400" b="1" dirty="0" smtClean="0">
                <a:ea typeface="宋体" pitchFamily="2" charset="-122"/>
              </a:rPr>
              <a:t>Customer Edge (CE) devices</a:t>
            </a:r>
          </a:p>
          <a:p>
            <a:pPr lvl="1">
              <a:spcAft>
                <a:spcPts val="600"/>
              </a:spcAft>
            </a:pPr>
            <a:r>
              <a:rPr lang="en-US" altLang="zh-CN" sz="2000" dirty="0" smtClean="0">
                <a:solidFill>
                  <a:schemeClr val="accent2"/>
                </a:solidFill>
                <a:ea typeface="宋体" pitchFamily="2" charset="-122"/>
              </a:rPr>
              <a:t>located at the edge of the customer network and connect to the provider network (via Provider Edge [PE] devices)</a:t>
            </a:r>
          </a:p>
          <a:p>
            <a:pPr lvl="1">
              <a:spcAft>
                <a:spcPts val="600"/>
              </a:spcAft>
            </a:pPr>
            <a:r>
              <a:rPr lang="en-US" altLang="zh-CN" sz="2000" dirty="0" smtClean="0">
                <a:solidFill>
                  <a:srgbClr val="FF0000"/>
                </a:solidFill>
                <a:ea typeface="宋体" pitchFamily="2" charset="-122"/>
              </a:rPr>
              <a:t>aware</a:t>
            </a:r>
            <a:r>
              <a:rPr lang="en-US" altLang="zh-CN" sz="2000" dirty="0" smtClean="0">
                <a:ea typeface="宋体" pitchFamily="2" charset="-122"/>
              </a:rPr>
              <a:t> </a:t>
            </a:r>
            <a:r>
              <a:rPr lang="en-US" altLang="zh-CN" sz="2000" dirty="0" smtClean="0">
                <a:solidFill>
                  <a:schemeClr val="accent2"/>
                </a:solidFill>
                <a:ea typeface="宋体" pitchFamily="2" charset="-122"/>
              </a:rPr>
              <a:t>of the VPN in CE-based VPNs </a:t>
            </a:r>
          </a:p>
          <a:p>
            <a:pPr lvl="1">
              <a:spcAft>
                <a:spcPts val="600"/>
              </a:spcAft>
            </a:pPr>
            <a:r>
              <a:rPr lang="en-US" altLang="zh-CN" sz="2000" dirty="0" smtClean="0">
                <a:solidFill>
                  <a:srgbClr val="FF0000"/>
                </a:solidFill>
                <a:ea typeface="宋体" pitchFamily="2" charset="-122"/>
              </a:rPr>
              <a:t>unaware</a:t>
            </a:r>
            <a:r>
              <a:rPr lang="en-US" altLang="zh-CN" sz="2000" dirty="0" smtClean="0">
                <a:ea typeface="宋体" pitchFamily="2" charset="-122"/>
              </a:rPr>
              <a:t> </a:t>
            </a:r>
            <a:r>
              <a:rPr lang="en-US" altLang="zh-CN" sz="2000" dirty="0" smtClean="0">
                <a:solidFill>
                  <a:schemeClr val="accent2"/>
                </a:solidFill>
                <a:ea typeface="宋体" pitchFamily="2" charset="-122"/>
              </a:rPr>
              <a:t>of the VPN in PE-based VPNs</a:t>
            </a:r>
          </a:p>
          <a:p>
            <a:pPr lvl="1">
              <a:spcAft>
                <a:spcPts val="600"/>
              </a:spcAft>
            </a:pPr>
            <a:r>
              <a:rPr lang="en-US" altLang="zh-CN" sz="2000" dirty="0" smtClean="0">
                <a:solidFill>
                  <a:schemeClr val="accent2"/>
                </a:solidFill>
                <a:ea typeface="宋体" pitchFamily="2" charset="-122"/>
              </a:rPr>
              <a:t>categorized as either Customer Edge routers (CE-r), or Customer Edge switches (CE-s)</a:t>
            </a:r>
            <a:endParaRPr lang="zh-CN" altLang="en-US" sz="2000" dirty="0" smtClean="0">
              <a:solidFill>
                <a:schemeClr val="accent2"/>
              </a:solidFill>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B9F9BCEE-F843-4EB9-8182-C397394B34B8}" type="slidenum">
              <a:rPr lang="en-US" altLang="ko-KR"/>
              <a:pPr>
                <a:defRPr/>
              </a:pPr>
              <a:t>10</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533400" y="0"/>
            <a:ext cx="7772400" cy="1143000"/>
          </a:xfrm>
        </p:spPr>
        <p:txBody>
          <a:bodyPr/>
          <a:lstStyle/>
          <a:p>
            <a:r>
              <a:rPr lang="en-GB" altLang="zh-CN" sz="3200" dirty="0" smtClean="0">
                <a:ea typeface="宋体" pitchFamily="2" charset="-122"/>
              </a:rPr>
              <a:t>Devices in the service provider network in a site-to-site VPN</a:t>
            </a:r>
            <a:endParaRPr lang="zh-CN" altLang="en-US" sz="3200" dirty="0" smtClean="0">
              <a:ea typeface="宋体" pitchFamily="2" charset="-122"/>
            </a:endParaRPr>
          </a:p>
        </p:txBody>
      </p:sp>
      <p:sp>
        <p:nvSpPr>
          <p:cNvPr id="31747" name="内容占位符 2"/>
          <p:cNvSpPr>
            <a:spLocks noGrp="1"/>
          </p:cNvSpPr>
          <p:nvPr>
            <p:ph idx="1"/>
          </p:nvPr>
        </p:nvSpPr>
        <p:spPr>
          <a:xfrm>
            <a:off x="533400" y="1371600"/>
            <a:ext cx="7772400" cy="4876800"/>
          </a:xfrm>
        </p:spPr>
        <p:txBody>
          <a:bodyPr/>
          <a:lstStyle/>
          <a:p>
            <a:r>
              <a:rPr lang="en-US" altLang="zh-CN" sz="2400" b="1" dirty="0" smtClean="0">
                <a:ea typeface="宋体" pitchFamily="2" charset="-122"/>
              </a:rPr>
              <a:t>Service Provider (P) devices</a:t>
            </a:r>
          </a:p>
          <a:p>
            <a:pPr lvl="1"/>
            <a:r>
              <a:rPr lang="en-US" altLang="zh-CN" sz="2000" dirty="0" smtClean="0">
                <a:solidFill>
                  <a:schemeClr val="accent2"/>
                </a:solidFill>
                <a:ea typeface="宋体" pitchFamily="2" charset="-122"/>
              </a:rPr>
              <a:t>devices such as </a:t>
            </a:r>
            <a:r>
              <a:rPr lang="en-US" altLang="zh-CN" sz="2000" dirty="0" smtClean="0">
                <a:solidFill>
                  <a:srgbClr val="FF0000"/>
                </a:solidFill>
                <a:ea typeface="宋体" pitchFamily="2" charset="-122"/>
              </a:rPr>
              <a:t>routers</a:t>
            </a:r>
            <a:r>
              <a:rPr lang="en-US" altLang="zh-CN" sz="2000" dirty="0" smtClean="0">
                <a:solidFill>
                  <a:schemeClr val="accent2"/>
                </a:solidFill>
                <a:ea typeface="宋体" pitchFamily="2" charset="-122"/>
              </a:rPr>
              <a:t> and </a:t>
            </a:r>
            <a:r>
              <a:rPr lang="en-US" altLang="zh-CN" sz="2000" dirty="0" smtClean="0">
                <a:solidFill>
                  <a:srgbClr val="FF0000"/>
                </a:solidFill>
                <a:ea typeface="宋体" pitchFamily="2" charset="-122"/>
              </a:rPr>
              <a:t>switches</a:t>
            </a:r>
          </a:p>
          <a:p>
            <a:pPr lvl="1"/>
            <a:r>
              <a:rPr lang="en-US" altLang="zh-CN" sz="2000" dirty="0" smtClean="0">
                <a:solidFill>
                  <a:srgbClr val="FF0000"/>
                </a:solidFill>
                <a:ea typeface="宋体" pitchFamily="2" charset="-122"/>
              </a:rPr>
              <a:t>within </a:t>
            </a:r>
            <a:r>
              <a:rPr lang="en-US" altLang="zh-CN" sz="2000" dirty="0" smtClean="0">
                <a:solidFill>
                  <a:schemeClr val="accent2"/>
                </a:solidFill>
                <a:ea typeface="宋体" pitchFamily="2" charset="-122"/>
              </a:rPr>
              <a:t>the provider network that do not directly connect to customer networks.</a:t>
            </a:r>
          </a:p>
          <a:p>
            <a:pPr lvl="1"/>
            <a:r>
              <a:rPr lang="en-US" altLang="zh-CN" sz="2000" dirty="0" smtClean="0">
                <a:solidFill>
                  <a:srgbClr val="FF0000"/>
                </a:solidFill>
                <a:ea typeface="宋体" pitchFamily="2" charset="-122"/>
              </a:rPr>
              <a:t>unaware</a:t>
            </a:r>
            <a:r>
              <a:rPr lang="en-US" altLang="zh-CN" sz="2000" dirty="0" smtClean="0">
                <a:solidFill>
                  <a:schemeClr val="accent2"/>
                </a:solidFill>
                <a:ea typeface="宋体" pitchFamily="2" charset="-122"/>
              </a:rPr>
              <a:t> of customer VPNs</a:t>
            </a:r>
          </a:p>
          <a:p>
            <a:r>
              <a:rPr lang="en-US" altLang="zh-CN" sz="2400" b="1" dirty="0" smtClean="0">
                <a:ea typeface="宋体" pitchFamily="2" charset="-122"/>
              </a:rPr>
              <a:t>Service Provider Edge (PE) devices </a:t>
            </a:r>
          </a:p>
          <a:p>
            <a:pPr lvl="1"/>
            <a:r>
              <a:rPr lang="en-US" altLang="zh-CN" sz="2000" dirty="0" smtClean="0">
                <a:solidFill>
                  <a:schemeClr val="accent2"/>
                </a:solidFill>
                <a:ea typeface="宋体" pitchFamily="2" charset="-122"/>
              </a:rPr>
              <a:t>connect directly to customer networks via CE devices</a:t>
            </a:r>
          </a:p>
          <a:p>
            <a:pPr lvl="1"/>
            <a:r>
              <a:rPr lang="en-US" altLang="zh-CN" sz="2000" dirty="0" smtClean="0">
                <a:solidFill>
                  <a:srgbClr val="FF0000"/>
                </a:solidFill>
                <a:ea typeface="宋体" pitchFamily="2" charset="-122"/>
              </a:rPr>
              <a:t>aware</a:t>
            </a:r>
            <a:r>
              <a:rPr lang="en-US" altLang="zh-CN" sz="2000" dirty="0" smtClean="0">
                <a:ea typeface="宋体" pitchFamily="2" charset="-122"/>
              </a:rPr>
              <a:t> </a:t>
            </a:r>
            <a:r>
              <a:rPr lang="en-US" altLang="zh-CN" sz="2000" dirty="0" smtClean="0">
                <a:solidFill>
                  <a:schemeClr val="accent2"/>
                </a:solidFill>
                <a:ea typeface="宋体" pitchFamily="2" charset="-122"/>
              </a:rPr>
              <a:t>of the VPN in PE-based VPNs</a:t>
            </a:r>
          </a:p>
          <a:p>
            <a:pPr lvl="1"/>
            <a:r>
              <a:rPr lang="en-US" altLang="zh-CN" sz="2000" dirty="0" smtClean="0">
                <a:solidFill>
                  <a:schemeClr val="accent2"/>
                </a:solidFill>
                <a:ea typeface="宋体" pitchFamily="2" charset="-122"/>
              </a:rPr>
              <a:t>but</a:t>
            </a:r>
            <a:r>
              <a:rPr lang="en-US" altLang="zh-CN" sz="2000" dirty="0" smtClean="0">
                <a:ea typeface="宋体" pitchFamily="2" charset="-122"/>
              </a:rPr>
              <a:t> </a:t>
            </a:r>
            <a:r>
              <a:rPr lang="en-US" altLang="zh-CN" sz="2000" dirty="0" smtClean="0">
                <a:solidFill>
                  <a:srgbClr val="FF0000"/>
                </a:solidFill>
                <a:ea typeface="宋体" pitchFamily="2" charset="-122"/>
              </a:rPr>
              <a:t>unaware</a:t>
            </a:r>
            <a:r>
              <a:rPr lang="en-US" altLang="zh-CN" sz="2000" dirty="0" smtClean="0">
                <a:ea typeface="宋体" pitchFamily="2" charset="-122"/>
              </a:rPr>
              <a:t> </a:t>
            </a:r>
            <a:r>
              <a:rPr lang="en-US" altLang="zh-CN" sz="2000" dirty="0" smtClean="0">
                <a:solidFill>
                  <a:schemeClr val="accent2"/>
                </a:solidFill>
                <a:ea typeface="宋体" pitchFamily="2" charset="-122"/>
              </a:rPr>
              <a:t>of the VPN in CE-based VPNs</a:t>
            </a:r>
          </a:p>
          <a:p>
            <a:pPr lvl="1"/>
            <a:r>
              <a:rPr lang="en-US" altLang="zh-CN" sz="2000" dirty="0" smtClean="0">
                <a:solidFill>
                  <a:schemeClr val="accent2"/>
                </a:solidFill>
                <a:ea typeface="宋体" pitchFamily="2" charset="-122"/>
              </a:rPr>
              <a:t>three types of PE device:</a:t>
            </a:r>
          </a:p>
          <a:p>
            <a:pPr lvl="2"/>
            <a:r>
              <a:rPr lang="en-US" altLang="zh-CN" sz="1600" dirty="0" smtClean="0">
                <a:solidFill>
                  <a:schemeClr val="accent2"/>
                </a:solidFill>
                <a:ea typeface="宋体" pitchFamily="2" charset="-122"/>
              </a:rPr>
              <a:t>Provider Edge routers (PE-r)</a:t>
            </a:r>
          </a:p>
          <a:p>
            <a:pPr lvl="2"/>
            <a:r>
              <a:rPr lang="en-US" altLang="zh-CN" sz="1600" dirty="0" smtClean="0">
                <a:solidFill>
                  <a:schemeClr val="accent2"/>
                </a:solidFill>
                <a:ea typeface="宋体" pitchFamily="2" charset="-122"/>
              </a:rPr>
              <a:t>Provider Edge switches (PE-s)</a:t>
            </a:r>
          </a:p>
          <a:p>
            <a:pPr lvl="2"/>
            <a:r>
              <a:rPr lang="en-US" altLang="zh-CN" sz="1600" dirty="0" smtClean="0">
                <a:solidFill>
                  <a:schemeClr val="accent2"/>
                </a:solidFill>
                <a:ea typeface="宋体" pitchFamily="2" charset="-122"/>
              </a:rPr>
              <a:t>Provider Edge devices that are capable of both routing and switching (PE-</a:t>
            </a:r>
            <a:r>
              <a:rPr lang="en-US" altLang="zh-CN" sz="1600" dirty="0" err="1" smtClean="0">
                <a:solidFill>
                  <a:schemeClr val="accent2"/>
                </a:solidFill>
                <a:ea typeface="宋体" pitchFamily="2" charset="-122"/>
              </a:rPr>
              <a:t>rs</a:t>
            </a:r>
            <a:r>
              <a:rPr lang="en-US" altLang="zh-CN" sz="1600" dirty="0" smtClean="0">
                <a:solidFill>
                  <a:schemeClr val="accent2"/>
                </a:solidFill>
                <a:ea typeface="宋体" pitchFamily="2" charset="-122"/>
              </a:rPr>
              <a:t>)</a:t>
            </a:r>
            <a:endParaRPr lang="zh-CN" altLang="en-US" sz="1600" dirty="0" smtClean="0">
              <a:solidFill>
                <a:schemeClr val="accent2"/>
              </a:solidFill>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B5A1FC34-BA1E-4D12-A7D0-2A0EB3928AEC}" type="slidenum">
              <a:rPr lang="en-US" altLang="ko-KR"/>
              <a:pPr>
                <a:defRPr/>
              </a:pPr>
              <a:t>11</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GB" altLang="zh-CN" sz="3200" smtClean="0">
                <a:ea typeface="宋体" pitchFamily="2" charset="-122"/>
              </a:rPr>
              <a:t>Customer and provider network devices</a:t>
            </a:r>
            <a:endParaRPr lang="zh-CN" altLang="en-US" sz="3200"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A4161418-E3A7-4B2E-9859-73E536FD6274}" type="slidenum">
              <a:rPr lang="en-US" altLang="ko-KR"/>
              <a:pPr>
                <a:defRPr/>
              </a:pPr>
              <a:t>12</a:t>
            </a:fld>
            <a:endParaRPr lang="en-US" altLang="ko-KR"/>
          </a:p>
          <a:p>
            <a:pPr>
              <a:defRPr/>
            </a:pPr>
            <a:endParaRPr lang="en-US" altLang="ko-KR"/>
          </a:p>
        </p:txBody>
      </p:sp>
      <p:pic>
        <p:nvPicPr>
          <p:cNvPr id="32772" name="Picture 2"/>
          <p:cNvPicPr>
            <a:picLocks noChangeAspect="1" noChangeArrowheads="1"/>
          </p:cNvPicPr>
          <p:nvPr/>
        </p:nvPicPr>
        <p:blipFill>
          <a:blip r:embed="rId2" cstate="print"/>
          <a:srcRect/>
          <a:stretch>
            <a:fillRect/>
          </a:stretch>
        </p:blipFill>
        <p:spPr bwMode="auto">
          <a:xfrm>
            <a:off x="381000" y="1473200"/>
            <a:ext cx="8434388" cy="347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srcRect/>
          <a:stretch>
            <a:fillRect/>
          </a:stretch>
        </p:blipFill>
        <p:spPr bwMode="auto">
          <a:xfrm>
            <a:off x="457200" y="762000"/>
            <a:ext cx="8374063" cy="3173413"/>
          </a:xfrm>
          <a:prstGeom prst="rect">
            <a:avLst/>
          </a:prstGeom>
          <a:noFill/>
          <a:ln w="9525">
            <a:noFill/>
            <a:miter lim="800000"/>
            <a:headEnd/>
            <a:tailEnd/>
          </a:ln>
        </p:spPr>
      </p:pic>
      <p:sp>
        <p:nvSpPr>
          <p:cNvPr id="33795" name="标题 1"/>
          <p:cNvSpPr>
            <a:spLocks noGrp="1"/>
          </p:cNvSpPr>
          <p:nvPr>
            <p:ph type="title"/>
          </p:nvPr>
        </p:nvSpPr>
        <p:spPr>
          <a:xfrm>
            <a:off x="457200" y="228600"/>
            <a:ext cx="8382000" cy="762000"/>
          </a:xfrm>
        </p:spPr>
        <p:txBody>
          <a:bodyPr/>
          <a:lstStyle/>
          <a:p>
            <a:r>
              <a:rPr lang="en-GB" altLang="zh-CN" sz="3200" smtClean="0">
                <a:ea typeface="宋体" pitchFamily="2" charset="-122"/>
              </a:rPr>
              <a:t>User-facing and network-facing PE devices</a:t>
            </a:r>
            <a:endParaRPr lang="zh-CN" altLang="en-US" sz="3200"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080C0DA6-6088-48AA-854E-885B0CA10438}" type="slidenum">
              <a:rPr lang="en-US" altLang="ko-KR"/>
              <a:pPr>
                <a:defRPr/>
              </a:pPr>
              <a:t>13</a:t>
            </a:fld>
            <a:endParaRPr lang="en-US" altLang="ko-KR"/>
          </a:p>
          <a:p>
            <a:pPr>
              <a:defRPr/>
            </a:pPr>
            <a:endParaRPr lang="en-US" altLang="ko-KR"/>
          </a:p>
        </p:txBody>
      </p:sp>
      <p:sp>
        <p:nvSpPr>
          <p:cNvPr id="33797" name="内容占位符 2"/>
          <p:cNvSpPr>
            <a:spLocks noGrp="1"/>
          </p:cNvSpPr>
          <p:nvPr>
            <p:ph idx="1"/>
          </p:nvPr>
        </p:nvSpPr>
        <p:spPr>
          <a:xfrm>
            <a:off x="533400" y="4114800"/>
            <a:ext cx="7772400" cy="2057400"/>
          </a:xfrm>
        </p:spPr>
        <p:txBody>
          <a:bodyPr/>
          <a:lstStyle/>
          <a:p>
            <a:pPr>
              <a:spcAft>
                <a:spcPts val="600"/>
              </a:spcAft>
            </a:pPr>
            <a:r>
              <a:rPr lang="en-US" altLang="zh-CN" sz="2000" dirty="0" smtClean="0">
                <a:ea typeface="宋体" pitchFamily="2" charset="-122"/>
              </a:rPr>
              <a:t>In </a:t>
            </a:r>
            <a:r>
              <a:rPr lang="en-US" altLang="zh-CN" sz="2000" u="sng" dirty="0" smtClean="0">
                <a:ea typeface="宋体" pitchFamily="2" charset="-122"/>
              </a:rPr>
              <a:t>Layer 2</a:t>
            </a:r>
            <a:r>
              <a:rPr lang="en-US" altLang="zh-CN" sz="2000" dirty="0" smtClean="0">
                <a:ea typeface="宋体" pitchFamily="2" charset="-122"/>
              </a:rPr>
              <a:t> VPNs, e.g., Virtual Private LAN Service (VPLS), introduction of an additional level to improve scalability </a:t>
            </a:r>
            <a:r>
              <a:rPr lang="en-US" altLang="zh-CN" sz="2000" dirty="0" smtClean="0">
                <a:ea typeface="宋体" pitchFamily="2" charset="-122"/>
                <a:sym typeface="Wingdings" pitchFamily="2" charset="2"/>
              </a:rPr>
              <a:t> </a:t>
            </a:r>
            <a:r>
              <a:rPr lang="en-US" altLang="zh-CN" sz="2000" dirty="0" smtClean="0">
                <a:ea typeface="宋体" pitchFamily="2" charset="-122"/>
              </a:rPr>
              <a:t>Hierarchical VPLS [H-VPLS]</a:t>
            </a:r>
          </a:p>
          <a:p>
            <a:pPr>
              <a:spcAft>
                <a:spcPts val="600"/>
              </a:spcAft>
            </a:pPr>
            <a:r>
              <a:rPr lang="en-US" altLang="zh-CN" sz="2000" dirty="0" smtClean="0">
                <a:ea typeface="宋体" pitchFamily="2" charset="-122"/>
              </a:rPr>
              <a:t>PE device is divided between a User-facing PE (</a:t>
            </a:r>
            <a:r>
              <a:rPr lang="en-US" altLang="zh-CN" sz="2000" dirty="0" smtClean="0">
                <a:solidFill>
                  <a:schemeClr val="accent2"/>
                </a:solidFill>
                <a:ea typeface="宋体" pitchFamily="2" charset="-122"/>
              </a:rPr>
              <a:t>U-PE</a:t>
            </a:r>
            <a:r>
              <a:rPr lang="en-US" altLang="zh-CN" sz="2000" dirty="0" smtClean="0">
                <a:ea typeface="宋体" pitchFamily="2" charset="-122"/>
              </a:rPr>
              <a:t>) devices and Network-facing PE (</a:t>
            </a:r>
            <a:r>
              <a:rPr lang="en-US" altLang="zh-CN" sz="2000" dirty="0" smtClean="0">
                <a:solidFill>
                  <a:schemeClr val="accent2"/>
                </a:solidFill>
                <a:ea typeface="宋体" pitchFamily="2" charset="-122"/>
              </a:rPr>
              <a:t>N-PE</a:t>
            </a:r>
            <a:r>
              <a:rPr lang="en-US" altLang="zh-CN" sz="2000" dirty="0" smtClean="0">
                <a:ea typeface="宋体" pitchFamily="2" charset="-122"/>
              </a:rPr>
              <a:t>) devices.</a:t>
            </a:r>
          </a:p>
          <a:p>
            <a:endParaRPr lang="zh-CN" altLang="en-US" sz="2000" dirty="0" smtClean="0">
              <a:ea typeface="宋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mtClean="0">
                <a:ea typeface="宋体" pitchFamily="2" charset="-122"/>
              </a:rPr>
              <a:t>Other VPN device types </a:t>
            </a:r>
            <a:endParaRPr lang="zh-CN" altLang="en-US" smtClean="0">
              <a:ea typeface="宋体" pitchFamily="2" charset="-122"/>
            </a:endParaRPr>
          </a:p>
        </p:txBody>
      </p:sp>
      <p:sp>
        <p:nvSpPr>
          <p:cNvPr id="34819" name="内容占位符 2"/>
          <p:cNvSpPr>
            <a:spLocks noGrp="1"/>
          </p:cNvSpPr>
          <p:nvPr>
            <p:ph idx="1"/>
          </p:nvPr>
        </p:nvSpPr>
        <p:spPr/>
        <p:txBody>
          <a:bodyPr/>
          <a:lstStyle/>
          <a:p>
            <a:pPr>
              <a:spcAft>
                <a:spcPts val="600"/>
              </a:spcAft>
            </a:pPr>
            <a:r>
              <a:rPr lang="en-US" altLang="zh-CN" dirty="0" smtClean="0">
                <a:ea typeface="宋体" pitchFamily="2" charset="-122"/>
              </a:rPr>
              <a:t>Network Access Servers (NAS) </a:t>
            </a:r>
          </a:p>
          <a:p>
            <a:pPr lvl="1">
              <a:spcAft>
                <a:spcPts val="600"/>
              </a:spcAft>
            </a:pPr>
            <a:r>
              <a:rPr lang="en-US" altLang="zh-CN" dirty="0" smtClean="0">
                <a:solidFill>
                  <a:schemeClr val="accent2"/>
                </a:solidFill>
                <a:ea typeface="宋体" pitchFamily="2" charset="-122"/>
              </a:rPr>
              <a:t>a device that interfaces between </a:t>
            </a:r>
            <a:r>
              <a:rPr lang="en-US" altLang="zh-CN" u="sng" dirty="0" smtClean="0">
                <a:solidFill>
                  <a:schemeClr val="accent2"/>
                </a:solidFill>
                <a:ea typeface="宋体" pitchFamily="2" charset="-122"/>
              </a:rPr>
              <a:t>an access network </a:t>
            </a:r>
            <a:r>
              <a:rPr lang="en-US" altLang="zh-CN" dirty="0" smtClean="0">
                <a:solidFill>
                  <a:schemeClr val="accent2"/>
                </a:solidFill>
                <a:ea typeface="宋体" pitchFamily="2" charset="-122"/>
              </a:rPr>
              <a:t>and </a:t>
            </a:r>
            <a:r>
              <a:rPr lang="en-US" altLang="zh-CN" u="sng" dirty="0" smtClean="0">
                <a:solidFill>
                  <a:schemeClr val="accent2"/>
                </a:solidFill>
                <a:ea typeface="宋体" pitchFamily="2" charset="-122"/>
              </a:rPr>
              <a:t>a packet-switched network </a:t>
            </a:r>
          </a:p>
          <a:p>
            <a:pPr lvl="1">
              <a:spcAft>
                <a:spcPts val="600"/>
              </a:spcAft>
            </a:pPr>
            <a:r>
              <a:rPr lang="en-US" altLang="zh-CN" dirty="0" smtClean="0">
                <a:solidFill>
                  <a:schemeClr val="accent2"/>
                </a:solidFill>
                <a:ea typeface="宋体" pitchFamily="2" charset="-122"/>
              </a:rPr>
              <a:t>serve as a tunnel endpoint in a remote access VPN</a:t>
            </a:r>
          </a:p>
          <a:p>
            <a:pPr>
              <a:spcAft>
                <a:spcPts val="600"/>
              </a:spcAft>
            </a:pPr>
            <a:r>
              <a:rPr lang="en-US" altLang="zh-CN" dirty="0" smtClean="0">
                <a:ea typeface="宋体" pitchFamily="2" charset="-122"/>
              </a:rPr>
              <a:t>VPN gateways/concentrators</a:t>
            </a:r>
          </a:p>
          <a:p>
            <a:pPr lvl="1">
              <a:spcAft>
                <a:spcPts val="600"/>
              </a:spcAft>
            </a:pPr>
            <a:r>
              <a:rPr lang="en-US" altLang="zh-CN" dirty="0" smtClean="0">
                <a:solidFill>
                  <a:schemeClr val="accent2"/>
                </a:solidFill>
                <a:ea typeface="宋体" pitchFamily="2" charset="-122"/>
              </a:rPr>
              <a:t>act as the endpoint of a VPN tunnel, especially in a remote access VPN or CE-based site-to-site VPN</a:t>
            </a:r>
            <a:endParaRPr lang="zh-CN" altLang="en-US" dirty="0" smtClean="0">
              <a:solidFill>
                <a:schemeClr val="accent2"/>
              </a:solidFill>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20424703-5D02-4CC1-A150-EAA6AD394C07}" type="slidenum">
              <a:rPr lang="en-US" altLang="ko-KR"/>
              <a:pPr>
                <a:defRPr/>
              </a:pPr>
              <a:t>14</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33400" y="228600"/>
            <a:ext cx="8382000" cy="1143000"/>
          </a:xfrm>
        </p:spPr>
        <p:txBody>
          <a:bodyPr/>
          <a:lstStyle/>
          <a:p>
            <a:r>
              <a:rPr lang="en-US" altLang="ko-KR" sz="3600" smtClean="0">
                <a:ea typeface="굴림" pitchFamily="34" charset="-127"/>
              </a:rPr>
              <a:t>Unit 8 Virtual Private Networks (VPN) </a:t>
            </a:r>
          </a:p>
        </p:txBody>
      </p:sp>
      <p:sp>
        <p:nvSpPr>
          <p:cNvPr id="222211" name="Rectangle 3"/>
          <p:cNvSpPr>
            <a:spLocks noGrp="1" noChangeArrowheads="1"/>
          </p:cNvSpPr>
          <p:nvPr>
            <p:ph type="body" idx="1"/>
          </p:nvPr>
        </p:nvSpPr>
        <p:spPr>
          <a:xfrm>
            <a:off x="650875" y="1668463"/>
            <a:ext cx="7772400" cy="4648200"/>
          </a:xfrm>
        </p:spPr>
        <p:txBody>
          <a:bodyPr/>
          <a:lstStyle/>
          <a:p>
            <a:pPr>
              <a:buFont typeface="ZapfDingbats" pitchFamily="82" charset="2"/>
              <a:buNone/>
              <a:defRPr/>
            </a:pPr>
            <a:r>
              <a:rPr lang="en-US" dirty="0"/>
              <a:t>8.1 </a:t>
            </a:r>
            <a:r>
              <a:rPr lang="en-US" dirty="0" smtClean="0"/>
              <a:t>Private and hybrid networks?</a:t>
            </a:r>
            <a:endParaRPr lang="en-US" dirty="0"/>
          </a:p>
          <a:p>
            <a:pPr>
              <a:buFont typeface="ZapfDingbats" pitchFamily="82" charset="2"/>
              <a:buNone/>
              <a:defRPr/>
            </a:pPr>
            <a:r>
              <a:rPr lang="en-US" dirty="0"/>
              <a:t>8.2 </a:t>
            </a:r>
            <a:r>
              <a:rPr lang="en-US" dirty="0" smtClean="0"/>
              <a:t>VPN devices</a:t>
            </a:r>
            <a:endParaRPr lang="en-US" dirty="0"/>
          </a:p>
          <a:p>
            <a:pPr>
              <a:buFont typeface="ZapfDingbats" pitchFamily="82" charset="2"/>
              <a:buNone/>
              <a:defRPr/>
            </a:pPr>
            <a:r>
              <a:rPr lang="en-US" dirty="0">
                <a:solidFill>
                  <a:srgbClr val="FF0000"/>
                </a:solidFill>
              </a:rPr>
              <a:t>8.3 </a:t>
            </a:r>
            <a:r>
              <a:rPr lang="en-US" altLang="zh-CN" dirty="0" smtClean="0">
                <a:solidFill>
                  <a:srgbClr val="FF0000"/>
                </a:solidFill>
              </a:rPr>
              <a:t>VPN technologies and protocols</a:t>
            </a:r>
            <a:endParaRPr lang="en-US" dirty="0">
              <a:solidFill>
                <a:srgbClr val="FF0000"/>
              </a:solidFill>
            </a:endParaRPr>
          </a:p>
          <a:p>
            <a:pPr>
              <a:buFont typeface="ZapfDingbats" pitchFamily="82" charset="2"/>
              <a:buNone/>
              <a:defRPr/>
            </a:pPr>
            <a:r>
              <a:rPr lang="en-US" dirty="0" smtClean="0">
                <a:solidFill>
                  <a:schemeClr val="accent6"/>
                </a:solidFill>
              </a:rPr>
              <a:t>8.4</a:t>
            </a:r>
            <a:r>
              <a:rPr lang="en-US" dirty="0" smtClean="0"/>
              <a:t> Modeling and characterizing VPNs</a:t>
            </a:r>
            <a:endParaRPr lang="en-US" dirty="0"/>
          </a:p>
          <a:p>
            <a:pPr>
              <a:buFont typeface="ZapfDingbats" pitchFamily="82" charset="2"/>
              <a:buNone/>
              <a:defRPr/>
            </a:pPr>
            <a:r>
              <a:rPr lang="en-US" dirty="0" smtClean="0">
                <a:solidFill>
                  <a:schemeClr val="accent6"/>
                </a:solidFill>
              </a:rPr>
              <a:t>8.5</a:t>
            </a:r>
            <a:r>
              <a:rPr lang="en-US" dirty="0" smtClean="0"/>
              <a:t> </a:t>
            </a:r>
            <a:r>
              <a:rPr lang="en-US" altLang="zh-CN" dirty="0" smtClean="0"/>
              <a:t>Other methods of categorizing VPNs</a:t>
            </a:r>
            <a:endParaRPr lang="en-US" dirty="0"/>
          </a:p>
          <a:p>
            <a:pPr>
              <a:buFont typeface="ZapfDingbats" pitchFamily="82" charset="2"/>
              <a:buNone/>
              <a:defRPr/>
            </a:pPr>
            <a:r>
              <a:rPr lang="en-US" dirty="0" smtClean="0">
                <a:solidFill>
                  <a:schemeClr val="accent2"/>
                </a:solidFill>
              </a:rPr>
              <a:t>8.6</a:t>
            </a:r>
            <a:r>
              <a:rPr lang="en-US" dirty="0" smtClean="0"/>
              <a:t> How VPN works?</a:t>
            </a:r>
          </a:p>
          <a:p>
            <a:pPr>
              <a:buFont typeface="ZapfDingbats" pitchFamily="82" charset="2"/>
              <a:buNone/>
              <a:defRPr/>
            </a:pPr>
            <a:r>
              <a:rPr lang="en-US" dirty="0" smtClean="0">
                <a:solidFill>
                  <a:schemeClr val="accent2"/>
                </a:solidFill>
              </a:rPr>
              <a:t>8.7</a:t>
            </a:r>
            <a:r>
              <a:rPr lang="en-US" dirty="0" smtClean="0"/>
              <a:t> Component types</a:t>
            </a:r>
            <a:endParaRPr lang="en-US" dirty="0"/>
          </a:p>
          <a:p>
            <a:pPr>
              <a:buFont typeface="ZapfDingbats" pitchFamily="82" charset="2"/>
              <a:buNone/>
              <a:defRPr/>
            </a:pPr>
            <a:r>
              <a:rPr lang="en-US" dirty="0" smtClean="0">
                <a:solidFill>
                  <a:schemeClr val="accent2"/>
                </a:solidFill>
              </a:rPr>
              <a:t>8.8</a:t>
            </a:r>
            <a:r>
              <a:rPr lang="en-US" dirty="0" smtClean="0"/>
              <a:t> Summary</a:t>
            </a:r>
            <a:endParaRPr lang="en-US" dirty="0"/>
          </a:p>
        </p:txBody>
      </p:sp>
      <p:sp>
        <p:nvSpPr>
          <p:cNvPr id="4" name="灯片编号占位符 3"/>
          <p:cNvSpPr>
            <a:spLocks noGrp="1"/>
          </p:cNvSpPr>
          <p:nvPr>
            <p:ph type="sldNum" sz="quarter" idx="10"/>
          </p:nvPr>
        </p:nvSpPr>
        <p:spPr/>
        <p:txBody>
          <a:bodyPr/>
          <a:lstStyle/>
          <a:p>
            <a:pPr>
              <a:defRPr/>
            </a:pPr>
            <a:r>
              <a:rPr lang="en-US" altLang="ko-KR"/>
              <a:t>VPN 8-</a:t>
            </a:r>
            <a:fld id="{4A64400A-E29D-40AA-8D2B-20732B0A4A5C}" type="slidenum">
              <a:rPr lang="en-US" altLang="ko-KR"/>
              <a:pPr>
                <a:defRPr/>
              </a:pPr>
              <a:t>15</a:t>
            </a:fld>
            <a:endParaRPr lang="en-US" altLang="ko-K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381000" y="228600"/>
            <a:ext cx="8534400" cy="685800"/>
          </a:xfrm>
        </p:spPr>
        <p:txBody>
          <a:bodyPr/>
          <a:lstStyle/>
          <a:p>
            <a:r>
              <a:rPr lang="en-US" altLang="zh-CN" sz="3200" smtClean="0">
                <a:ea typeface="宋体" pitchFamily="2" charset="-122"/>
              </a:rPr>
              <a:t>VPN Technologies and Protocols                for site-to-site VPNs</a:t>
            </a:r>
            <a:endParaRPr lang="zh-CN" altLang="en-US" sz="3200" smtClean="0">
              <a:ea typeface="宋体" pitchFamily="2" charset="-122"/>
            </a:endParaRPr>
          </a:p>
        </p:txBody>
      </p:sp>
      <p:sp>
        <p:nvSpPr>
          <p:cNvPr id="36867" name="内容占位符 2"/>
          <p:cNvSpPr>
            <a:spLocks noGrp="1"/>
          </p:cNvSpPr>
          <p:nvPr>
            <p:ph idx="1"/>
          </p:nvPr>
        </p:nvSpPr>
        <p:spPr>
          <a:xfrm>
            <a:off x="228600" y="1447800"/>
            <a:ext cx="8610600" cy="5181600"/>
          </a:xfrm>
        </p:spPr>
        <p:txBody>
          <a:bodyPr/>
          <a:lstStyle/>
          <a:p>
            <a:pPr>
              <a:spcAft>
                <a:spcPts val="600"/>
              </a:spcAft>
            </a:pPr>
            <a:r>
              <a:rPr lang="en-US" altLang="zh-CN" sz="2000" b="1" dirty="0" smtClean="0">
                <a:solidFill>
                  <a:schemeClr val="accent2"/>
                </a:solidFill>
                <a:ea typeface="宋体" pitchFamily="2" charset="-122"/>
              </a:rPr>
              <a:t>IP security (</a:t>
            </a:r>
            <a:r>
              <a:rPr lang="en-US" altLang="zh-CN" sz="2000" b="1" dirty="0" err="1" smtClean="0">
                <a:solidFill>
                  <a:schemeClr val="accent2"/>
                </a:solidFill>
                <a:ea typeface="宋体" pitchFamily="2" charset="-122"/>
              </a:rPr>
              <a:t>IPsec</a:t>
            </a:r>
            <a:r>
              <a:rPr lang="en-US" altLang="zh-CN" sz="2000" b="1" dirty="0" smtClean="0">
                <a:solidFill>
                  <a:schemeClr val="accent2"/>
                </a:solidFill>
                <a:ea typeface="宋体" pitchFamily="2" charset="-122"/>
              </a:rPr>
              <a:t>) </a:t>
            </a:r>
            <a:r>
              <a:rPr lang="en-US" altLang="zh-CN" sz="1800" b="1" dirty="0" smtClean="0">
                <a:ea typeface="宋体" pitchFamily="2" charset="-122"/>
              </a:rPr>
              <a:t>—</a:t>
            </a:r>
            <a:r>
              <a:rPr lang="en-US" altLang="zh-CN" sz="1800" dirty="0" smtClean="0">
                <a:ea typeface="宋体" pitchFamily="2" charset="-122"/>
              </a:rPr>
              <a:t> designed to protect IP traffic between</a:t>
            </a:r>
            <a:r>
              <a:rPr lang="en-US" altLang="zh-CN" sz="1800" b="1" dirty="0" smtClean="0">
                <a:ea typeface="宋体" pitchFamily="2" charset="-122"/>
              </a:rPr>
              <a:t> </a:t>
            </a:r>
            <a:r>
              <a:rPr lang="en-US" altLang="zh-CN" sz="1800" dirty="0" smtClean="0">
                <a:ea typeface="宋体" pitchFamily="2" charset="-122"/>
              </a:rPr>
              <a:t>security gateways or hosts as it transits an intervening network. </a:t>
            </a:r>
          </a:p>
          <a:p>
            <a:pPr>
              <a:spcAft>
                <a:spcPts val="600"/>
              </a:spcAft>
            </a:pPr>
            <a:r>
              <a:rPr lang="en-US" altLang="zh-CN" sz="2000" b="1" dirty="0" smtClean="0">
                <a:solidFill>
                  <a:schemeClr val="accent2"/>
                </a:solidFill>
                <a:ea typeface="宋体" pitchFamily="2" charset="-122"/>
              </a:rPr>
              <a:t>Generic Routing Encapsulation (GRE) </a:t>
            </a:r>
            <a:r>
              <a:rPr lang="en-US" altLang="zh-CN" sz="1800" b="1" dirty="0" smtClean="0">
                <a:ea typeface="宋体" pitchFamily="2" charset="-122"/>
              </a:rPr>
              <a:t>— </a:t>
            </a:r>
            <a:r>
              <a:rPr lang="en-US" altLang="zh-CN" sz="1800" dirty="0" smtClean="0">
                <a:ea typeface="宋体" pitchFamily="2" charset="-122"/>
              </a:rPr>
              <a:t>to </a:t>
            </a:r>
            <a:r>
              <a:rPr lang="en-US" altLang="zh-CN" sz="1800" u="sng" dirty="0" smtClean="0">
                <a:ea typeface="宋体" pitchFamily="2" charset="-122"/>
              </a:rPr>
              <a:t>construct </a:t>
            </a:r>
            <a:r>
              <a:rPr lang="en-US" altLang="zh-CN" sz="1800" u="sng" dirty="0" smtClean="0">
                <a:solidFill>
                  <a:srgbClr val="0070C0"/>
                </a:solidFill>
                <a:ea typeface="宋体" pitchFamily="2" charset="-122"/>
              </a:rPr>
              <a:t>tunnels</a:t>
            </a:r>
            <a:r>
              <a:rPr lang="en-US" altLang="zh-CN" sz="1800" u="sng" dirty="0" smtClean="0">
                <a:ea typeface="宋体" pitchFamily="2" charset="-122"/>
              </a:rPr>
              <a:t> </a:t>
            </a:r>
            <a:r>
              <a:rPr lang="en-US" altLang="zh-CN" sz="1800" dirty="0" smtClean="0">
                <a:ea typeface="宋体" pitchFamily="2" charset="-122"/>
              </a:rPr>
              <a:t>and transport multiprotocol traffic between CE devices in a VPN. GRE has little or </a:t>
            </a:r>
            <a:r>
              <a:rPr lang="en-US" altLang="zh-CN" sz="1800" u="sng" dirty="0" smtClean="0">
                <a:solidFill>
                  <a:srgbClr val="0070C0"/>
                </a:solidFill>
                <a:ea typeface="宋体" pitchFamily="2" charset="-122"/>
              </a:rPr>
              <a:t>no inherent security</a:t>
            </a:r>
            <a:r>
              <a:rPr lang="en-US" altLang="zh-CN" sz="1800" dirty="0" smtClean="0">
                <a:ea typeface="宋体" pitchFamily="2" charset="-122"/>
              </a:rPr>
              <a:t>, but </a:t>
            </a:r>
            <a:r>
              <a:rPr lang="en-US" altLang="zh-CN" sz="1800" u="sng" dirty="0" smtClean="0">
                <a:ea typeface="宋体" pitchFamily="2" charset="-122"/>
              </a:rPr>
              <a:t>GRE</a:t>
            </a:r>
            <a:r>
              <a:rPr lang="en-US" altLang="zh-CN" sz="1800" dirty="0" smtClean="0">
                <a:ea typeface="宋体" pitchFamily="2" charset="-122"/>
              </a:rPr>
              <a:t> tunnels </a:t>
            </a:r>
            <a:r>
              <a:rPr lang="en-US" altLang="zh-CN" sz="1800" u="sng" dirty="0" smtClean="0">
                <a:ea typeface="宋体" pitchFamily="2" charset="-122"/>
              </a:rPr>
              <a:t>can be protected using </a:t>
            </a:r>
            <a:r>
              <a:rPr lang="en-US" altLang="zh-CN" sz="1800" u="sng" dirty="0" err="1" smtClean="0">
                <a:ea typeface="宋体" pitchFamily="2" charset="-122"/>
              </a:rPr>
              <a:t>IPsec</a:t>
            </a:r>
            <a:r>
              <a:rPr lang="en-US" altLang="zh-CN" sz="1800" dirty="0" smtClean="0">
                <a:ea typeface="宋体" pitchFamily="2" charset="-122"/>
              </a:rPr>
              <a:t>.</a:t>
            </a:r>
          </a:p>
          <a:p>
            <a:pPr>
              <a:spcAft>
                <a:spcPts val="600"/>
              </a:spcAft>
            </a:pPr>
            <a:r>
              <a:rPr lang="en-US" altLang="zh-CN" sz="2000" b="1" dirty="0" smtClean="0">
                <a:solidFill>
                  <a:schemeClr val="accent2"/>
                </a:solidFill>
                <a:ea typeface="宋体" pitchFamily="2" charset="-122"/>
              </a:rPr>
              <a:t>Draft Martini </a:t>
            </a:r>
            <a:r>
              <a:rPr lang="en-US" altLang="zh-CN" sz="2000" b="1" dirty="0" err="1" smtClean="0">
                <a:solidFill>
                  <a:schemeClr val="accent2"/>
                </a:solidFill>
                <a:ea typeface="宋体" pitchFamily="2" charset="-122"/>
              </a:rPr>
              <a:t>pseudowires</a:t>
            </a:r>
            <a:r>
              <a:rPr lang="en-US" altLang="zh-CN" sz="2000" b="1" dirty="0" smtClean="0">
                <a:solidFill>
                  <a:schemeClr val="accent2"/>
                </a:solidFill>
                <a:ea typeface="宋体" pitchFamily="2" charset="-122"/>
              </a:rPr>
              <a:t> (emulated circuits, Any Transport over MPLS [</a:t>
            </a:r>
            <a:r>
              <a:rPr lang="en-US" altLang="zh-CN" sz="2000" b="1" dirty="0" err="1" smtClean="0">
                <a:solidFill>
                  <a:schemeClr val="accent2"/>
                </a:solidFill>
                <a:ea typeface="宋体" pitchFamily="2" charset="-122"/>
              </a:rPr>
              <a:t>AToM</a:t>
            </a:r>
            <a:r>
              <a:rPr lang="en-US" altLang="zh-CN" sz="2000" b="1" dirty="0" smtClean="0">
                <a:solidFill>
                  <a:schemeClr val="accent2"/>
                </a:solidFill>
                <a:ea typeface="宋体" pitchFamily="2" charset="-122"/>
              </a:rPr>
              <a:t>]) </a:t>
            </a:r>
            <a:r>
              <a:rPr lang="en-US" altLang="zh-CN" sz="1800" b="1" dirty="0" smtClean="0">
                <a:ea typeface="宋体" pitchFamily="2" charset="-122"/>
              </a:rPr>
              <a:t>— </a:t>
            </a:r>
            <a:r>
              <a:rPr lang="en-US" altLang="zh-CN" sz="1800" dirty="0" smtClean="0">
                <a:ea typeface="宋体" pitchFamily="2" charset="-122"/>
              </a:rPr>
              <a:t>allows </a:t>
            </a:r>
            <a:r>
              <a:rPr lang="en-US" altLang="zh-CN" sz="1800" u="sng" dirty="0" smtClean="0">
                <a:ea typeface="宋体" pitchFamily="2" charset="-122"/>
              </a:rPr>
              <a:t>point-to-point transport</a:t>
            </a:r>
            <a:r>
              <a:rPr lang="en-US" altLang="zh-CN" sz="1800" dirty="0" smtClean="0">
                <a:ea typeface="宋体" pitchFamily="2" charset="-122"/>
              </a:rPr>
              <a:t> of protocols such as Frame Relay, ATM, Ethernet, Ethernet VLAN (802.1Q), High-Level Data Link Control (HDLC), and PPP traffic </a:t>
            </a:r>
            <a:r>
              <a:rPr lang="en-US" altLang="zh-CN" sz="1800" u="sng" dirty="0" smtClean="0">
                <a:ea typeface="宋体" pitchFamily="2" charset="-122"/>
              </a:rPr>
              <a:t>over MPLS</a:t>
            </a:r>
            <a:r>
              <a:rPr lang="en-US" altLang="zh-CN" sz="1800" dirty="0" smtClean="0">
                <a:ea typeface="宋体" pitchFamily="2" charset="-122"/>
              </a:rPr>
              <a:t>.</a:t>
            </a:r>
          </a:p>
          <a:p>
            <a:pPr>
              <a:spcAft>
                <a:spcPts val="600"/>
              </a:spcAft>
            </a:pPr>
            <a:r>
              <a:rPr lang="en-US" altLang="zh-CN" sz="2000" b="1" dirty="0" smtClean="0">
                <a:solidFill>
                  <a:schemeClr val="accent2"/>
                </a:solidFill>
                <a:ea typeface="宋体" pitchFamily="2" charset="-122"/>
              </a:rPr>
              <a:t>Layer Two Tunneling Protocol version 3 (L2TPv3) </a:t>
            </a:r>
            <a:r>
              <a:rPr lang="en-US" altLang="zh-CN" sz="1800" b="1" dirty="0" smtClean="0">
                <a:ea typeface="宋体" pitchFamily="2" charset="-122"/>
              </a:rPr>
              <a:t>— </a:t>
            </a:r>
            <a:r>
              <a:rPr lang="en-US" altLang="zh-CN" sz="1800" dirty="0" smtClean="0">
                <a:ea typeface="宋体" pitchFamily="2" charset="-122"/>
              </a:rPr>
              <a:t>allows the </a:t>
            </a:r>
            <a:r>
              <a:rPr lang="en-US" altLang="zh-CN" sz="1800" u="sng" dirty="0" smtClean="0">
                <a:ea typeface="宋体" pitchFamily="2" charset="-122"/>
              </a:rPr>
              <a:t>point-to-point transport</a:t>
            </a:r>
            <a:r>
              <a:rPr lang="en-US" altLang="zh-CN" sz="1800" dirty="0" smtClean="0">
                <a:ea typeface="宋体" pitchFamily="2" charset="-122"/>
              </a:rPr>
              <a:t> of protocols </a:t>
            </a:r>
            <a:r>
              <a:rPr lang="en-US" altLang="zh-CN" sz="1800" u="sng" dirty="0" smtClean="0">
                <a:ea typeface="宋体" pitchFamily="2" charset="-122"/>
              </a:rPr>
              <a:t>over an IP or other backbone</a:t>
            </a:r>
            <a:r>
              <a:rPr lang="en-US" altLang="zh-CN" sz="1800" dirty="0" smtClean="0">
                <a:ea typeface="宋体" pitchFamily="2" charset="-122"/>
              </a:rPr>
              <a:t>.</a:t>
            </a:r>
          </a:p>
          <a:p>
            <a:r>
              <a:rPr lang="en-US" altLang="zh-CN" sz="2000" b="1" dirty="0" smtClean="0">
                <a:solidFill>
                  <a:schemeClr val="accent2"/>
                </a:solidFill>
                <a:ea typeface="宋体" pitchFamily="2" charset="-122"/>
              </a:rPr>
              <a:t>IEEE 802.1Q tunneling (Q-in-Q) </a:t>
            </a:r>
            <a:r>
              <a:rPr lang="en-US" altLang="zh-CN" sz="1800" dirty="0" smtClean="0">
                <a:ea typeface="宋体" pitchFamily="2" charset="-122"/>
              </a:rPr>
              <a:t>— 802.1Q tunneling allows a service provider to tunnel tagged Ethernet (802.1Q) customer traffic over a shared backbone. </a:t>
            </a:r>
          </a:p>
          <a:p>
            <a:r>
              <a:rPr lang="en-US" altLang="zh-CN" sz="2000" b="1" dirty="0" smtClean="0">
                <a:solidFill>
                  <a:schemeClr val="accent2"/>
                </a:solidFill>
                <a:ea typeface="宋体" pitchFamily="2" charset="-122"/>
              </a:rPr>
              <a:t>MPLS LSPs </a:t>
            </a:r>
            <a:endParaRPr lang="en-US" altLang="zh-CN" sz="2000" dirty="0"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071AFE1E-9DB9-4C0F-9CC6-032F9EB8AB47}" type="slidenum">
              <a:rPr lang="en-US" altLang="ko-KR"/>
              <a:pPr>
                <a:defRPr/>
              </a:pPr>
              <a:t>16</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a:xfrm>
            <a:off x="381000" y="1295400"/>
            <a:ext cx="8534400" cy="5334000"/>
          </a:xfrm>
        </p:spPr>
        <p:txBody>
          <a:bodyPr/>
          <a:lstStyle/>
          <a:p>
            <a:pPr>
              <a:spcBef>
                <a:spcPts val="1200"/>
              </a:spcBef>
              <a:spcAft>
                <a:spcPts val="600"/>
              </a:spcAft>
            </a:pPr>
            <a:r>
              <a:rPr lang="en-US" altLang="zh-CN" sz="2000" b="1" dirty="0" smtClean="0">
                <a:solidFill>
                  <a:schemeClr val="accent2"/>
                </a:solidFill>
                <a:ea typeface="宋体" pitchFamily="2" charset="-122"/>
              </a:rPr>
              <a:t>The Layer Two Forwarding (L2F) Protocol </a:t>
            </a:r>
            <a:r>
              <a:rPr lang="en-US" altLang="zh-CN" sz="1800" b="1" dirty="0" smtClean="0">
                <a:ea typeface="宋体" pitchFamily="2" charset="-122"/>
              </a:rPr>
              <a:t>— </a:t>
            </a:r>
            <a:r>
              <a:rPr lang="en-US" altLang="zh-CN" sz="1800" dirty="0" smtClean="0">
                <a:ea typeface="宋体" pitchFamily="2" charset="-122"/>
              </a:rPr>
              <a:t>a Cisco proprietary protocol</a:t>
            </a:r>
            <a:r>
              <a:rPr lang="en-US" altLang="zh-CN" sz="1800" b="1" dirty="0" smtClean="0">
                <a:ea typeface="宋体" pitchFamily="2" charset="-122"/>
              </a:rPr>
              <a:t> </a:t>
            </a:r>
            <a:r>
              <a:rPr lang="en-US" altLang="zh-CN" sz="1800" dirty="0" smtClean="0">
                <a:ea typeface="宋体" pitchFamily="2" charset="-122"/>
              </a:rPr>
              <a:t>that is designed to allow the tunneling of PPP (or Serial Line Interface Protocol [SLIP]) frames between a NAS and a VPN gateway device located at a central site</a:t>
            </a:r>
          </a:p>
          <a:p>
            <a:pPr>
              <a:spcBef>
                <a:spcPts val="1200"/>
              </a:spcBef>
              <a:spcAft>
                <a:spcPts val="600"/>
              </a:spcAft>
            </a:pPr>
            <a:r>
              <a:rPr lang="en-US" altLang="zh-CN" sz="2000" b="1" dirty="0" smtClean="0">
                <a:solidFill>
                  <a:schemeClr val="accent2"/>
                </a:solidFill>
                <a:ea typeface="宋体" pitchFamily="2" charset="-122"/>
              </a:rPr>
              <a:t>The Point-to-Point Tunneling Protocol (PPTP)</a:t>
            </a:r>
          </a:p>
          <a:p>
            <a:pPr>
              <a:spcBef>
                <a:spcPts val="1200"/>
              </a:spcBef>
              <a:spcAft>
                <a:spcPts val="600"/>
              </a:spcAft>
            </a:pPr>
            <a:r>
              <a:rPr lang="en-US" altLang="zh-CN" sz="2000" b="1" dirty="0" smtClean="0">
                <a:solidFill>
                  <a:schemeClr val="accent2"/>
                </a:solidFill>
                <a:ea typeface="宋体" pitchFamily="2" charset="-122"/>
              </a:rPr>
              <a:t>L2TPv2/L2TPv3</a:t>
            </a:r>
            <a:r>
              <a:rPr lang="en-US" altLang="zh-CN" sz="2000" b="1" dirty="0" smtClean="0">
                <a:ea typeface="宋体" pitchFamily="2" charset="-122"/>
              </a:rPr>
              <a:t> </a:t>
            </a:r>
            <a:r>
              <a:rPr lang="en-US" altLang="zh-CN" sz="1800" b="1" dirty="0" smtClean="0">
                <a:ea typeface="宋体" pitchFamily="2" charset="-122"/>
              </a:rPr>
              <a:t>— </a:t>
            </a:r>
            <a:r>
              <a:rPr lang="en-US" altLang="zh-CN" sz="1800" dirty="0" smtClean="0">
                <a:ea typeface="宋体" pitchFamily="2" charset="-122"/>
              </a:rPr>
              <a:t>L2TP  has </a:t>
            </a:r>
            <a:r>
              <a:rPr lang="en-US" altLang="zh-CN" sz="1800" u="sng" dirty="0" smtClean="0">
                <a:ea typeface="宋体" pitchFamily="2" charset="-122"/>
              </a:rPr>
              <a:t>limited intrinsic security</a:t>
            </a:r>
            <a:r>
              <a:rPr lang="en-US" altLang="zh-CN" sz="1800" dirty="0" smtClean="0">
                <a:ea typeface="宋体" pitchFamily="2" charset="-122"/>
              </a:rPr>
              <a:t>, and so L2TP tunnels are often protected using </a:t>
            </a:r>
            <a:r>
              <a:rPr lang="en-US" altLang="zh-CN" sz="1800" dirty="0" err="1" smtClean="0">
                <a:ea typeface="宋体" pitchFamily="2" charset="-122"/>
              </a:rPr>
              <a:t>IPsec</a:t>
            </a:r>
            <a:r>
              <a:rPr lang="en-US" altLang="zh-CN" sz="1800" dirty="0" smtClean="0">
                <a:ea typeface="宋体" pitchFamily="2" charset="-122"/>
              </a:rPr>
              <a:t>.</a:t>
            </a:r>
          </a:p>
          <a:p>
            <a:pPr>
              <a:spcBef>
                <a:spcPts val="1200"/>
              </a:spcBef>
            </a:pPr>
            <a:r>
              <a:rPr lang="en-GB" altLang="zh-CN" sz="2000" b="1" dirty="0" err="1" smtClean="0">
                <a:solidFill>
                  <a:schemeClr val="accent2"/>
                </a:solidFill>
                <a:ea typeface="宋体" pitchFamily="2" charset="-122"/>
              </a:rPr>
              <a:t>IPsec</a:t>
            </a:r>
            <a:r>
              <a:rPr lang="en-GB" altLang="zh-CN" sz="2000" b="1" dirty="0" smtClean="0">
                <a:solidFill>
                  <a:schemeClr val="accent2"/>
                </a:solidFill>
                <a:ea typeface="宋体" pitchFamily="2" charset="-122"/>
              </a:rPr>
              <a:t> </a:t>
            </a:r>
            <a:r>
              <a:rPr lang="en-US" altLang="zh-CN" sz="1800" b="1" dirty="0" smtClean="0">
                <a:ea typeface="宋体" pitchFamily="2" charset="-122"/>
              </a:rPr>
              <a:t>—</a:t>
            </a:r>
            <a:r>
              <a:rPr lang="en-GB" altLang="zh-CN" sz="1800" b="1" dirty="0" smtClean="0">
                <a:solidFill>
                  <a:schemeClr val="accent2"/>
                </a:solidFill>
                <a:ea typeface="宋体" pitchFamily="2" charset="-122"/>
              </a:rPr>
              <a:t> </a:t>
            </a:r>
            <a:r>
              <a:rPr lang="en-US" altLang="zh-CN" sz="1800" dirty="0" smtClean="0"/>
              <a:t>As  well as enabling site-to-site VPNs, </a:t>
            </a:r>
            <a:r>
              <a:rPr lang="en-US" altLang="zh-CN" sz="1800" dirty="0" err="1" smtClean="0"/>
              <a:t>IPsec</a:t>
            </a:r>
            <a:r>
              <a:rPr lang="en-US" altLang="zh-CN" sz="1800" dirty="0" smtClean="0"/>
              <a:t> can also be used to </a:t>
            </a:r>
            <a:r>
              <a:rPr lang="en-US" altLang="zh-CN" sz="1800" dirty="0" smtClean="0">
                <a:solidFill>
                  <a:srgbClr val="339933"/>
                </a:solidFill>
              </a:rPr>
              <a:t>securely</a:t>
            </a:r>
            <a:r>
              <a:rPr lang="en-US" altLang="zh-CN" sz="1800" dirty="0" smtClean="0"/>
              <a:t> tunnel data traffic between remote access or mobile users and a VPN gateway/concentrator</a:t>
            </a:r>
            <a:endParaRPr lang="en-GB" altLang="zh-CN" sz="1800" b="1" dirty="0" smtClean="0">
              <a:solidFill>
                <a:schemeClr val="accent2"/>
              </a:solidFill>
              <a:ea typeface="宋体" pitchFamily="2" charset="-122"/>
            </a:endParaRPr>
          </a:p>
          <a:p>
            <a:pPr>
              <a:spcBef>
                <a:spcPts val="1200"/>
              </a:spcBef>
              <a:spcAft>
                <a:spcPts val="600"/>
              </a:spcAft>
            </a:pPr>
            <a:r>
              <a:rPr lang="en-GB" altLang="zh-CN" sz="2000" b="1" dirty="0" smtClean="0">
                <a:solidFill>
                  <a:schemeClr val="accent2"/>
                </a:solidFill>
                <a:ea typeface="宋体" pitchFamily="2" charset="-122"/>
              </a:rPr>
              <a:t>Secure Sockets Layer (SSL)</a:t>
            </a:r>
            <a:r>
              <a:rPr lang="en-GB" altLang="zh-CN" sz="2000" dirty="0" smtClean="0">
                <a:ea typeface="宋体" pitchFamily="2" charset="-122"/>
              </a:rPr>
              <a:t> </a:t>
            </a:r>
            <a:r>
              <a:rPr lang="en-US" altLang="zh-CN" sz="2000" b="1" dirty="0" smtClean="0">
                <a:ea typeface="宋体" pitchFamily="2" charset="-122"/>
              </a:rPr>
              <a:t>—</a:t>
            </a:r>
            <a:r>
              <a:rPr lang="en-GB" altLang="zh-CN" sz="2000" dirty="0" smtClean="0">
                <a:ea typeface="宋体" pitchFamily="2" charset="-122"/>
              </a:rPr>
              <a:t> </a:t>
            </a:r>
            <a:r>
              <a:rPr lang="en-US" altLang="zh-CN" sz="2000" dirty="0" smtClean="0">
                <a:ea typeface="宋体" pitchFamily="2" charset="-122"/>
              </a:rPr>
              <a:t>a security protocol that was originally developed by Netscape Communications</a:t>
            </a:r>
          </a:p>
        </p:txBody>
      </p:sp>
      <p:sp>
        <p:nvSpPr>
          <p:cNvPr id="4" name="灯片编号占位符 3"/>
          <p:cNvSpPr>
            <a:spLocks noGrp="1"/>
          </p:cNvSpPr>
          <p:nvPr>
            <p:ph type="sldNum" sz="quarter" idx="10"/>
          </p:nvPr>
        </p:nvSpPr>
        <p:spPr/>
        <p:txBody>
          <a:bodyPr/>
          <a:lstStyle/>
          <a:p>
            <a:pPr>
              <a:defRPr/>
            </a:pPr>
            <a:r>
              <a:rPr lang="en-US" altLang="ko-KR"/>
              <a:t>VPN 8-</a:t>
            </a:r>
            <a:fld id="{D3FA915B-033E-4B84-AAA0-DF9E3EA839AF}" type="slidenum">
              <a:rPr lang="en-US" altLang="ko-KR"/>
              <a:pPr>
                <a:defRPr/>
              </a:pPr>
              <a:t>17</a:t>
            </a:fld>
            <a:endParaRPr lang="en-US" altLang="ko-KR"/>
          </a:p>
          <a:p>
            <a:pPr>
              <a:defRPr/>
            </a:pPr>
            <a:endParaRPr lang="en-US" altLang="ko-KR"/>
          </a:p>
        </p:txBody>
      </p:sp>
      <p:sp>
        <p:nvSpPr>
          <p:cNvPr id="37892" name="标题 1"/>
          <p:cNvSpPr>
            <a:spLocks noGrp="1"/>
          </p:cNvSpPr>
          <p:nvPr>
            <p:ph type="title"/>
          </p:nvPr>
        </p:nvSpPr>
        <p:spPr>
          <a:xfrm>
            <a:off x="381000" y="228600"/>
            <a:ext cx="8610600" cy="914400"/>
          </a:xfrm>
        </p:spPr>
        <p:txBody>
          <a:bodyPr/>
          <a:lstStyle/>
          <a:p>
            <a:r>
              <a:rPr lang="en-US" altLang="zh-CN" sz="3200" smtClean="0">
                <a:ea typeface="宋体" pitchFamily="2" charset="-122"/>
              </a:rPr>
              <a:t>VPN Technologies and Protocols</a:t>
            </a:r>
            <a:br>
              <a:rPr lang="en-US" altLang="zh-CN" sz="3200" smtClean="0">
                <a:ea typeface="宋体" pitchFamily="2" charset="-122"/>
              </a:rPr>
            </a:br>
            <a:r>
              <a:rPr lang="en-US" altLang="zh-CN" sz="3200" smtClean="0">
                <a:ea typeface="宋体" pitchFamily="2" charset="-122"/>
              </a:rPr>
              <a:t>for Remote Access VPNs</a:t>
            </a:r>
            <a:endParaRPr lang="zh-CN" altLang="en-US" sz="3200" smtClean="0">
              <a:ea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SSL</a:t>
            </a:r>
            <a:endParaRPr lang="zh-CN" altLang="en-US" dirty="0"/>
          </a:p>
        </p:txBody>
      </p:sp>
      <p:sp>
        <p:nvSpPr>
          <p:cNvPr id="3" name="内容占位符 2"/>
          <p:cNvSpPr>
            <a:spLocks noGrp="1"/>
          </p:cNvSpPr>
          <p:nvPr>
            <p:ph idx="1"/>
          </p:nvPr>
        </p:nvSpPr>
        <p:spPr>
          <a:xfrm>
            <a:off x="533400" y="1600200"/>
            <a:ext cx="8382000" cy="4648200"/>
          </a:xfrm>
        </p:spPr>
        <p:txBody>
          <a:bodyPr/>
          <a:lstStyle/>
          <a:p>
            <a:pPr>
              <a:spcAft>
                <a:spcPts val="600"/>
              </a:spcAft>
            </a:pPr>
            <a:r>
              <a:rPr lang="en-US" altLang="zh-CN" sz="2400" dirty="0" smtClean="0">
                <a:ea typeface="宋体" pitchFamily="2" charset="-122"/>
              </a:rPr>
              <a:t>Later developed into </a:t>
            </a:r>
            <a:r>
              <a:rPr lang="en-US" altLang="zh-CN" sz="2400" u="sng" dirty="0" smtClean="0">
                <a:ea typeface="宋体" pitchFamily="2" charset="-122"/>
              </a:rPr>
              <a:t>Transport</a:t>
            </a:r>
            <a:r>
              <a:rPr lang="en-US" altLang="zh-CN" sz="2400" u="sng" dirty="0" smtClean="0">
                <a:solidFill>
                  <a:srgbClr val="FF0000"/>
                </a:solidFill>
                <a:ea typeface="宋体" pitchFamily="2" charset="-122"/>
              </a:rPr>
              <a:t> </a:t>
            </a:r>
            <a:r>
              <a:rPr lang="en-US" altLang="zh-CN" sz="2400" u="sng" dirty="0" smtClean="0">
                <a:solidFill>
                  <a:schemeClr val="tx1"/>
                </a:solidFill>
                <a:ea typeface="宋体" pitchFamily="2" charset="-122"/>
              </a:rPr>
              <a:t>Layer Security </a:t>
            </a:r>
            <a:r>
              <a:rPr lang="en-US" altLang="zh-CN" sz="2400" dirty="0" smtClean="0">
                <a:solidFill>
                  <a:schemeClr val="tx1"/>
                </a:solidFill>
                <a:ea typeface="宋体" pitchFamily="2" charset="-122"/>
              </a:rPr>
              <a:t>(</a:t>
            </a:r>
            <a:r>
              <a:rPr lang="en-US" altLang="zh-CN" sz="2400" dirty="0" smtClean="0">
                <a:solidFill>
                  <a:schemeClr val="accent2"/>
                </a:solidFill>
                <a:ea typeface="宋体" pitchFamily="2" charset="-122"/>
              </a:rPr>
              <a:t>TLS</a:t>
            </a:r>
            <a:r>
              <a:rPr lang="en-US" altLang="zh-CN" sz="2400" dirty="0" smtClean="0">
                <a:solidFill>
                  <a:schemeClr val="tx1"/>
                </a:solidFill>
                <a:ea typeface="宋体" pitchFamily="2" charset="-122"/>
              </a:rPr>
              <a:t>), an IETF standard, is similar to SSLv3.</a:t>
            </a:r>
          </a:p>
          <a:p>
            <a:pPr>
              <a:spcAft>
                <a:spcPts val="600"/>
              </a:spcAft>
            </a:pPr>
            <a:r>
              <a:rPr lang="en-US" altLang="zh-CN" sz="2400" dirty="0" smtClean="0"/>
              <a:t> usually implemented </a:t>
            </a:r>
            <a:r>
              <a:rPr lang="en-US" altLang="zh-CN" sz="2400" u="sng" dirty="0" smtClean="0">
                <a:solidFill>
                  <a:srgbClr val="0070C0"/>
                </a:solidFill>
              </a:rPr>
              <a:t>on top of </a:t>
            </a:r>
            <a:r>
              <a:rPr lang="en-US" altLang="zh-CN" sz="2400" dirty="0" smtClean="0"/>
              <a:t>any of the Transport Layer protocols</a:t>
            </a:r>
            <a:endParaRPr lang="en-US" altLang="zh-CN" sz="2400" dirty="0" smtClean="0">
              <a:solidFill>
                <a:schemeClr val="tx1"/>
              </a:solidFill>
              <a:ea typeface="宋体" pitchFamily="2" charset="-122"/>
            </a:endParaRPr>
          </a:p>
          <a:p>
            <a:pPr>
              <a:spcAft>
                <a:spcPts val="600"/>
              </a:spcAft>
            </a:pPr>
            <a:r>
              <a:rPr lang="en-US" altLang="zh-CN" sz="2400" dirty="0" smtClean="0">
                <a:solidFill>
                  <a:schemeClr val="tx1"/>
                </a:solidFill>
                <a:ea typeface="宋体" pitchFamily="2" charset="-122"/>
              </a:rPr>
              <a:t>sometimes referred to as </a:t>
            </a:r>
            <a:r>
              <a:rPr lang="en-US" altLang="zh-CN" sz="2400" i="1" dirty="0" smtClean="0">
                <a:solidFill>
                  <a:srgbClr val="FF0000"/>
                </a:solidFill>
                <a:ea typeface="宋体" pitchFamily="2" charset="-122"/>
              </a:rPr>
              <a:t>web VPNs </a:t>
            </a:r>
            <a:r>
              <a:rPr lang="en-US" altLang="zh-CN" sz="2400" i="1" dirty="0" smtClean="0">
                <a:solidFill>
                  <a:schemeClr val="tx1"/>
                </a:solidFill>
                <a:ea typeface="宋体" pitchFamily="2" charset="-122"/>
              </a:rPr>
              <a:t>or </a:t>
            </a:r>
            <a:r>
              <a:rPr lang="en-US" altLang="zh-CN" sz="2400" i="1" dirty="0" smtClean="0">
                <a:solidFill>
                  <a:srgbClr val="FF0000"/>
                </a:solidFill>
                <a:ea typeface="宋体" pitchFamily="2" charset="-122"/>
              </a:rPr>
              <a:t>clientless VPNs </a:t>
            </a:r>
            <a:r>
              <a:rPr lang="en-US" altLang="zh-CN" sz="2400" u="sng" dirty="0" smtClean="0">
                <a:solidFill>
                  <a:srgbClr val="339933"/>
                </a:solidFill>
                <a:ea typeface="宋体" pitchFamily="2" charset="-122"/>
              </a:rPr>
              <a:t>because no special client software is required other than a web browser</a:t>
            </a:r>
          </a:p>
          <a:p>
            <a:pPr>
              <a:spcAft>
                <a:spcPts val="600"/>
              </a:spcAft>
            </a:pPr>
            <a:r>
              <a:rPr lang="en-GB" altLang="zh-CN" sz="2400" dirty="0" smtClean="0">
                <a:solidFill>
                  <a:schemeClr val="tx1"/>
                </a:solidFill>
                <a:ea typeface="宋体" pitchFamily="2" charset="-122"/>
              </a:rPr>
              <a:t>More functionality can be added by installing </a:t>
            </a:r>
            <a:r>
              <a:rPr lang="en-GB" altLang="zh-CN" sz="2400" dirty="0" smtClean="0">
                <a:solidFill>
                  <a:schemeClr val="accent2"/>
                </a:solidFill>
                <a:ea typeface="宋体" pitchFamily="2" charset="-122"/>
              </a:rPr>
              <a:t>SSL VPN client</a:t>
            </a:r>
            <a:r>
              <a:rPr lang="en-GB" altLang="zh-CN" sz="2400" dirty="0" smtClean="0">
                <a:solidFill>
                  <a:schemeClr val="tx1"/>
                </a:solidFill>
                <a:ea typeface="宋体" pitchFamily="2" charset="-122"/>
              </a:rPr>
              <a:t> software on remote access client devices</a:t>
            </a:r>
            <a:endParaRPr lang="zh-CN" altLang="en-US" sz="2400" dirty="0" smtClean="0">
              <a:solidFill>
                <a:schemeClr val="tx1"/>
              </a:solidFill>
              <a:ea typeface="宋体" pitchFamily="2" charset="-122"/>
            </a:endParaRPr>
          </a:p>
          <a:p>
            <a:endParaRPr lang="zh-CN" altLang="en-US" sz="2400" dirty="0"/>
          </a:p>
        </p:txBody>
      </p:sp>
      <p:sp>
        <p:nvSpPr>
          <p:cNvPr id="4" name="灯片编号占位符 3"/>
          <p:cNvSpPr>
            <a:spLocks noGrp="1"/>
          </p:cNvSpPr>
          <p:nvPr>
            <p:ph type="sldNum" sz="quarter" idx="10"/>
          </p:nvPr>
        </p:nvSpPr>
        <p:spPr/>
        <p:txBody>
          <a:bodyPr/>
          <a:lstStyle/>
          <a:p>
            <a:pPr>
              <a:defRPr/>
            </a:pPr>
            <a:r>
              <a:rPr lang="en-US" altLang="ko-KR" smtClean="0"/>
              <a:t>VPN 8-</a:t>
            </a:r>
            <a:fld id="{4C9F6A1F-7467-4853-ADA0-5AD77EF88CDD}" type="slidenum">
              <a:rPr lang="en-US" altLang="ko-KR" smtClean="0"/>
              <a:pPr>
                <a:defRPr/>
              </a:pPr>
              <a:t>18</a:t>
            </a:fld>
            <a:endParaRPr lang="en-US" altLang="ko-KR" smtClean="0"/>
          </a:p>
          <a:p>
            <a:pPr>
              <a:defRPr/>
            </a:pPr>
            <a:endParaRPr lang="en-US" altLang="ko-K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228600"/>
            <a:ext cx="8382000" cy="1143000"/>
          </a:xfrm>
        </p:spPr>
        <p:txBody>
          <a:bodyPr/>
          <a:lstStyle/>
          <a:p>
            <a:r>
              <a:rPr lang="en-US" altLang="ko-KR" sz="3600" smtClean="0">
                <a:ea typeface="굴림" pitchFamily="34" charset="-127"/>
              </a:rPr>
              <a:t>Unit 8 Virtual Private Networks (VPN) </a:t>
            </a:r>
          </a:p>
        </p:txBody>
      </p:sp>
      <p:sp>
        <p:nvSpPr>
          <p:cNvPr id="222211" name="Rectangle 3"/>
          <p:cNvSpPr>
            <a:spLocks noGrp="1" noChangeArrowheads="1"/>
          </p:cNvSpPr>
          <p:nvPr>
            <p:ph type="body" idx="1"/>
          </p:nvPr>
        </p:nvSpPr>
        <p:spPr>
          <a:xfrm>
            <a:off x="650875" y="1668463"/>
            <a:ext cx="7772400" cy="4648200"/>
          </a:xfrm>
        </p:spPr>
        <p:txBody>
          <a:bodyPr/>
          <a:lstStyle/>
          <a:p>
            <a:pPr>
              <a:buFont typeface="ZapfDingbats" pitchFamily="82" charset="2"/>
              <a:buNone/>
              <a:defRPr/>
            </a:pPr>
            <a:r>
              <a:rPr lang="en-US" dirty="0"/>
              <a:t>8.1 </a:t>
            </a:r>
            <a:r>
              <a:rPr lang="en-US" dirty="0" smtClean="0"/>
              <a:t>Private and hybrid networks?</a:t>
            </a:r>
            <a:endParaRPr lang="en-US" dirty="0"/>
          </a:p>
          <a:p>
            <a:pPr>
              <a:buFont typeface="ZapfDingbats" pitchFamily="82" charset="2"/>
              <a:buNone/>
              <a:defRPr/>
            </a:pPr>
            <a:r>
              <a:rPr lang="en-US" dirty="0"/>
              <a:t>8.2 </a:t>
            </a:r>
            <a:r>
              <a:rPr lang="en-US" dirty="0" smtClean="0"/>
              <a:t>VPN devices</a:t>
            </a:r>
            <a:endParaRPr lang="en-US" dirty="0"/>
          </a:p>
          <a:p>
            <a:pPr>
              <a:buFont typeface="ZapfDingbats" pitchFamily="82" charset="2"/>
              <a:buNone/>
              <a:defRPr/>
            </a:pPr>
            <a:r>
              <a:rPr lang="en-US" dirty="0"/>
              <a:t>8.3 </a:t>
            </a:r>
            <a:r>
              <a:rPr lang="en-US" altLang="zh-CN" dirty="0" smtClean="0"/>
              <a:t>VPN technologies and protocols</a:t>
            </a:r>
            <a:endParaRPr lang="en-US" dirty="0"/>
          </a:p>
          <a:p>
            <a:pPr>
              <a:buFont typeface="ZapfDingbats" pitchFamily="82" charset="2"/>
              <a:buNone/>
              <a:defRPr/>
            </a:pPr>
            <a:r>
              <a:rPr lang="en-US" dirty="0" smtClean="0">
                <a:solidFill>
                  <a:srgbClr val="FF0000"/>
                </a:solidFill>
              </a:rPr>
              <a:t>8.4 Modeling and characterizing VPNs</a:t>
            </a:r>
            <a:endParaRPr lang="en-US" dirty="0">
              <a:solidFill>
                <a:srgbClr val="FF0000"/>
              </a:solidFill>
            </a:endParaRPr>
          </a:p>
          <a:p>
            <a:pPr>
              <a:buFont typeface="ZapfDingbats" pitchFamily="82" charset="2"/>
              <a:buNone/>
              <a:defRPr/>
            </a:pPr>
            <a:r>
              <a:rPr lang="en-US" dirty="0" smtClean="0">
                <a:solidFill>
                  <a:schemeClr val="accent6"/>
                </a:solidFill>
              </a:rPr>
              <a:t>8.5</a:t>
            </a:r>
            <a:r>
              <a:rPr lang="en-US" dirty="0" smtClean="0"/>
              <a:t> </a:t>
            </a:r>
            <a:r>
              <a:rPr lang="en-US" altLang="zh-CN" dirty="0" smtClean="0"/>
              <a:t>Other methods of categorizing VPNs</a:t>
            </a:r>
            <a:endParaRPr lang="en-US" dirty="0"/>
          </a:p>
          <a:p>
            <a:pPr>
              <a:buFont typeface="ZapfDingbats" pitchFamily="82" charset="2"/>
              <a:buNone/>
              <a:defRPr/>
            </a:pPr>
            <a:r>
              <a:rPr lang="en-US" dirty="0" smtClean="0">
                <a:solidFill>
                  <a:schemeClr val="accent2"/>
                </a:solidFill>
              </a:rPr>
              <a:t>8.6</a:t>
            </a:r>
            <a:r>
              <a:rPr lang="en-US" dirty="0" smtClean="0"/>
              <a:t> How VPN works?</a:t>
            </a:r>
          </a:p>
          <a:p>
            <a:pPr>
              <a:buFont typeface="ZapfDingbats" pitchFamily="82" charset="2"/>
              <a:buNone/>
              <a:defRPr/>
            </a:pPr>
            <a:r>
              <a:rPr lang="en-US" dirty="0" smtClean="0">
                <a:solidFill>
                  <a:schemeClr val="accent2"/>
                </a:solidFill>
              </a:rPr>
              <a:t>8.7</a:t>
            </a:r>
            <a:r>
              <a:rPr lang="en-US" dirty="0" smtClean="0"/>
              <a:t> Component types</a:t>
            </a:r>
            <a:endParaRPr lang="en-US" dirty="0"/>
          </a:p>
          <a:p>
            <a:pPr>
              <a:buFont typeface="ZapfDingbats" pitchFamily="82" charset="2"/>
              <a:buNone/>
              <a:defRPr/>
            </a:pPr>
            <a:r>
              <a:rPr lang="en-US" dirty="0" smtClean="0">
                <a:solidFill>
                  <a:schemeClr val="accent2"/>
                </a:solidFill>
              </a:rPr>
              <a:t>8.8</a:t>
            </a:r>
            <a:r>
              <a:rPr lang="en-US" dirty="0" smtClean="0"/>
              <a:t> Summary</a:t>
            </a:r>
            <a:endParaRPr lang="en-US" dirty="0"/>
          </a:p>
        </p:txBody>
      </p:sp>
      <p:sp>
        <p:nvSpPr>
          <p:cNvPr id="4" name="灯片编号占位符 3"/>
          <p:cNvSpPr>
            <a:spLocks noGrp="1"/>
          </p:cNvSpPr>
          <p:nvPr>
            <p:ph type="sldNum" sz="quarter" idx="10"/>
          </p:nvPr>
        </p:nvSpPr>
        <p:spPr/>
        <p:txBody>
          <a:bodyPr/>
          <a:lstStyle/>
          <a:p>
            <a:pPr>
              <a:defRPr/>
            </a:pPr>
            <a:r>
              <a:rPr lang="en-US" altLang="ko-KR"/>
              <a:t>VPN 8-</a:t>
            </a:r>
            <a:fld id="{18E516C7-81AA-49E4-BC87-CC4C95FF793F}" type="slidenum">
              <a:rPr lang="en-US" altLang="ko-KR"/>
              <a:pPr>
                <a:defRPr/>
              </a:pPr>
              <a:t>19</a:t>
            </a:fld>
            <a:endParaRPr lang="en-US" altLang="ko-K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GB" altLang="zh-CN" smtClean="0">
                <a:ea typeface="宋体" pitchFamily="2" charset="-122"/>
              </a:rPr>
              <a:t>Private and hybrid networks</a:t>
            </a:r>
            <a:endParaRPr lang="zh-CN" altLang="en-US" smtClean="0">
              <a:ea typeface="宋体" pitchFamily="2" charset="-122"/>
            </a:endParaRPr>
          </a:p>
        </p:txBody>
      </p:sp>
      <p:sp>
        <p:nvSpPr>
          <p:cNvPr id="22531" name="内容占位符 2"/>
          <p:cNvSpPr>
            <a:spLocks noGrp="1"/>
          </p:cNvSpPr>
          <p:nvPr>
            <p:ph idx="1"/>
          </p:nvPr>
        </p:nvSpPr>
        <p:spPr/>
        <p:txBody>
          <a:bodyPr/>
          <a:lstStyle/>
          <a:p>
            <a:r>
              <a:rPr lang="en-GB" altLang="zh-CN" smtClean="0">
                <a:ea typeface="宋体" pitchFamily="2" charset="-122"/>
              </a:rPr>
              <a:t>Previous units describe a single-level abstraction of the internet</a:t>
            </a:r>
          </a:p>
          <a:p>
            <a:pPr lvl="1"/>
            <a:r>
              <a:rPr lang="en-GB" altLang="zh-CN" smtClean="0">
                <a:solidFill>
                  <a:schemeClr val="accent2"/>
                </a:solidFill>
                <a:ea typeface="宋体" pitchFamily="2" charset="-122"/>
              </a:rPr>
              <a:t>Major drawback: lack of privacy</a:t>
            </a:r>
          </a:p>
          <a:p>
            <a:r>
              <a:rPr lang="en-GB" altLang="zh-CN" smtClean="0">
                <a:ea typeface="宋体" pitchFamily="2" charset="-122"/>
              </a:rPr>
              <a:t>An alternative – a two-level internet architecture distinguishes between internal and external datagrams</a:t>
            </a:r>
          </a:p>
          <a:p>
            <a:r>
              <a:rPr lang="en-GB" altLang="zh-CN" smtClean="0">
                <a:ea typeface="宋体" pitchFamily="2" charset="-122"/>
              </a:rPr>
              <a:t>Each organization has a private internet and a central internet interconnects them</a:t>
            </a:r>
          </a:p>
          <a:p>
            <a:pPr lvl="1"/>
            <a:r>
              <a:rPr lang="en-GB" altLang="zh-CN" smtClean="0">
                <a:solidFill>
                  <a:schemeClr val="accent2"/>
                </a:solidFill>
                <a:ea typeface="宋体" pitchFamily="2" charset="-122"/>
              </a:rPr>
              <a:t>Goal: to keep internal datagrams private while still allowing external communication</a:t>
            </a:r>
            <a:endParaRPr lang="zh-CN" altLang="en-US" smtClean="0">
              <a:solidFill>
                <a:schemeClr val="accent2"/>
              </a:solidFill>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5364A958-9F6F-44B1-88AF-898A181B2297}" type="slidenum">
              <a:rPr lang="en-US" altLang="ko-KR"/>
              <a:pPr>
                <a:defRPr/>
              </a:pPr>
              <a:t>2</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533400" y="228600"/>
            <a:ext cx="7772400" cy="914400"/>
          </a:xfrm>
        </p:spPr>
        <p:txBody>
          <a:bodyPr/>
          <a:lstStyle/>
          <a:p>
            <a:r>
              <a:rPr lang="en-GB" altLang="zh-CN" sz="3600" smtClean="0">
                <a:ea typeface="宋体" pitchFamily="2" charset="-122"/>
              </a:rPr>
              <a:t>Modelling and Characterizing VPNs</a:t>
            </a:r>
            <a:endParaRPr lang="zh-CN" altLang="en-US" sz="3600"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749BF58D-43D7-401A-A577-F7DD9213A05D}" type="slidenum">
              <a:rPr lang="en-US" altLang="ko-KR"/>
              <a:pPr>
                <a:defRPr/>
              </a:pPr>
              <a:t>20</a:t>
            </a:fld>
            <a:endParaRPr lang="en-US" altLang="ko-KR"/>
          </a:p>
          <a:p>
            <a:pPr>
              <a:defRPr/>
            </a:pPr>
            <a:endParaRPr lang="en-US" altLang="ko-KR"/>
          </a:p>
        </p:txBody>
      </p:sp>
      <p:pic>
        <p:nvPicPr>
          <p:cNvPr id="39940" name="Picture 2"/>
          <p:cNvPicPr>
            <a:picLocks noChangeAspect="1" noChangeArrowheads="1"/>
          </p:cNvPicPr>
          <p:nvPr/>
        </p:nvPicPr>
        <p:blipFill>
          <a:blip r:embed="rId2" cstate="print"/>
          <a:srcRect/>
          <a:stretch>
            <a:fillRect/>
          </a:stretch>
        </p:blipFill>
        <p:spPr bwMode="auto">
          <a:xfrm>
            <a:off x="441325" y="990600"/>
            <a:ext cx="8321675" cy="5554663"/>
          </a:xfrm>
          <a:prstGeom prst="rect">
            <a:avLst/>
          </a:prstGeom>
          <a:noFill/>
          <a:ln w="9525">
            <a:noFill/>
            <a:miter lim="800000"/>
            <a:headEnd/>
            <a:tailEnd/>
          </a:ln>
        </p:spPr>
      </p:pic>
      <p:sp>
        <p:nvSpPr>
          <p:cNvPr id="39941" name="矩形 5"/>
          <p:cNvSpPr>
            <a:spLocks noChangeArrowheads="1"/>
          </p:cNvSpPr>
          <p:nvPr/>
        </p:nvSpPr>
        <p:spPr bwMode="auto">
          <a:xfrm>
            <a:off x="1447800" y="6172200"/>
            <a:ext cx="1981200" cy="304800"/>
          </a:xfrm>
          <a:prstGeom prst="rect">
            <a:avLst/>
          </a:prstGeom>
          <a:solidFill>
            <a:schemeClr val="bg1"/>
          </a:solidFill>
          <a:ln w="9525" algn="ctr">
            <a:noFill/>
            <a:round/>
            <a:headEnd/>
            <a:tailEnd/>
          </a:ln>
        </p:spPr>
        <p:txBody>
          <a:bodyPr/>
          <a:lstStyle/>
          <a:p>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533400" y="228600"/>
            <a:ext cx="8229600" cy="1143000"/>
          </a:xfrm>
        </p:spPr>
        <p:txBody>
          <a:bodyPr/>
          <a:lstStyle/>
          <a:p>
            <a:r>
              <a:rPr lang="en-US" altLang="zh-CN" sz="3600" smtClean="0">
                <a:ea typeface="宋体" pitchFamily="2" charset="-122"/>
              </a:rPr>
              <a:t>Service Provider and Customer Provisioned VPNs</a:t>
            </a:r>
            <a:endParaRPr lang="zh-CN" altLang="en-US" sz="3600" smtClean="0">
              <a:ea typeface="宋体" pitchFamily="2" charset="-122"/>
            </a:endParaRPr>
          </a:p>
        </p:txBody>
      </p:sp>
      <p:sp>
        <p:nvSpPr>
          <p:cNvPr id="3" name="内容占位符 2"/>
          <p:cNvSpPr>
            <a:spLocks noGrp="1"/>
          </p:cNvSpPr>
          <p:nvPr>
            <p:ph idx="1"/>
          </p:nvPr>
        </p:nvSpPr>
        <p:spPr>
          <a:xfrm>
            <a:off x="533400" y="1600200"/>
            <a:ext cx="8077200" cy="4648200"/>
          </a:xfrm>
        </p:spPr>
        <p:txBody>
          <a:bodyPr/>
          <a:lstStyle/>
          <a:p>
            <a:pPr>
              <a:spcAft>
                <a:spcPts val="600"/>
              </a:spcAft>
              <a:defRPr/>
            </a:pPr>
            <a:r>
              <a:rPr lang="en-US" altLang="zh-CN" sz="2400" dirty="0" smtClean="0"/>
              <a:t>Service provider provisioned</a:t>
            </a:r>
            <a:r>
              <a:rPr lang="en-US" altLang="zh-CN" sz="2400" b="1" dirty="0" smtClean="0"/>
              <a:t> </a:t>
            </a:r>
            <a:r>
              <a:rPr lang="en-US" altLang="zh-CN" sz="2400" dirty="0" smtClean="0"/>
              <a:t>VPNs </a:t>
            </a:r>
          </a:p>
          <a:p>
            <a:pPr lvl="1">
              <a:spcAft>
                <a:spcPts val="600"/>
              </a:spcAft>
              <a:defRPr/>
            </a:pPr>
            <a:r>
              <a:rPr lang="en-US" altLang="zh-CN" sz="2000" dirty="0" smtClean="0">
                <a:solidFill>
                  <a:schemeClr val="tx1"/>
                </a:solidFill>
                <a:ea typeface="+mn-ea"/>
                <a:cs typeface="+mn-cs"/>
              </a:rPr>
              <a:t>configured and managed by a service provider or providers</a:t>
            </a:r>
          </a:p>
          <a:p>
            <a:pPr lvl="1">
              <a:spcAft>
                <a:spcPts val="600"/>
              </a:spcAft>
              <a:defRPr/>
            </a:pPr>
            <a:r>
              <a:rPr lang="en-US" altLang="zh-CN" sz="2000" dirty="0" smtClean="0">
                <a:solidFill>
                  <a:schemeClr val="tx1"/>
                </a:solidFill>
              </a:rPr>
              <a:t>a VPN service might be offered over the backbone networks of multiple cooperating autonomous systems and/or service providers (an </a:t>
            </a:r>
            <a:r>
              <a:rPr lang="en-US" altLang="zh-CN" sz="2000" i="1" dirty="0" smtClean="0">
                <a:solidFill>
                  <a:schemeClr val="tx1"/>
                </a:solidFill>
              </a:rPr>
              <a:t>inter-AS or </a:t>
            </a:r>
            <a:r>
              <a:rPr lang="en-US" altLang="zh-CN" sz="2000" i="1" dirty="0" err="1" smtClean="0">
                <a:solidFill>
                  <a:schemeClr val="tx1"/>
                </a:solidFill>
              </a:rPr>
              <a:t>interprovider</a:t>
            </a:r>
            <a:r>
              <a:rPr lang="en-US" altLang="zh-CN" sz="2000" i="1" dirty="0" smtClean="0">
                <a:solidFill>
                  <a:schemeClr val="tx1"/>
                </a:solidFill>
              </a:rPr>
              <a:t> VPN service)</a:t>
            </a:r>
          </a:p>
          <a:p>
            <a:pPr>
              <a:spcAft>
                <a:spcPts val="600"/>
              </a:spcAft>
              <a:defRPr/>
            </a:pPr>
            <a:r>
              <a:rPr lang="en-US" altLang="zh-CN" sz="2400" dirty="0" smtClean="0"/>
              <a:t>Customer provisioned VPNs</a:t>
            </a:r>
            <a:r>
              <a:rPr lang="en-US" altLang="zh-CN" sz="2400" b="1" dirty="0" smtClean="0"/>
              <a:t> </a:t>
            </a:r>
          </a:p>
          <a:p>
            <a:pPr lvl="1">
              <a:spcAft>
                <a:spcPts val="600"/>
              </a:spcAft>
              <a:defRPr/>
            </a:pPr>
            <a:r>
              <a:rPr lang="en-US" altLang="zh-CN" sz="2000" dirty="0" smtClean="0">
                <a:solidFill>
                  <a:schemeClr val="tx1"/>
                </a:solidFill>
                <a:ea typeface="+mn-ea"/>
                <a:cs typeface="+mn-cs"/>
              </a:rPr>
              <a:t>configured and managed by the (service provider) customer itself</a:t>
            </a:r>
          </a:p>
          <a:p>
            <a:pPr lvl="1">
              <a:spcAft>
                <a:spcPts val="600"/>
              </a:spcAft>
              <a:defRPr/>
            </a:pPr>
            <a:r>
              <a:rPr lang="en-US" altLang="zh-CN" sz="2000" dirty="0" smtClean="0">
                <a:solidFill>
                  <a:schemeClr val="accent2"/>
                </a:solidFill>
                <a:ea typeface="+mn-ea"/>
                <a:cs typeface="+mn-cs"/>
              </a:rPr>
              <a:t>Note:</a:t>
            </a:r>
            <a:r>
              <a:rPr lang="en-US" altLang="zh-CN" sz="2000" dirty="0" smtClean="0">
                <a:solidFill>
                  <a:schemeClr val="tx1"/>
                </a:solidFill>
                <a:ea typeface="+mn-ea"/>
                <a:cs typeface="+mn-cs"/>
              </a:rPr>
              <a:t> </a:t>
            </a:r>
            <a:r>
              <a:rPr lang="en-US" altLang="zh-CN" sz="2000" dirty="0" smtClean="0">
                <a:solidFill>
                  <a:srgbClr val="0070C0"/>
                </a:solidFill>
                <a:ea typeface="+mn-ea"/>
                <a:cs typeface="+mn-cs"/>
              </a:rPr>
              <a:t>the customer of the service provider may be either an enterprise or another service provider</a:t>
            </a:r>
          </a:p>
        </p:txBody>
      </p:sp>
      <p:sp>
        <p:nvSpPr>
          <p:cNvPr id="4" name="灯片编号占位符 3"/>
          <p:cNvSpPr>
            <a:spLocks noGrp="1"/>
          </p:cNvSpPr>
          <p:nvPr>
            <p:ph type="sldNum" sz="quarter" idx="10"/>
          </p:nvPr>
        </p:nvSpPr>
        <p:spPr/>
        <p:txBody>
          <a:bodyPr/>
          <a:lstStyle/>
          <a:p>
            <a:pPr>
              <a:defRPr/>
            </a:pPr>
            <a:r>
              <a:rPr lang="en-US" altLang="ko-KR"/>
              <a:t>VPN 8-</a:t>
            </a:r>
            <a:fld id="{CA56F6C9-FBB7-4296-AA21-0A8679211826}" type="slidenum">
              <a:rPr lang="en-US" altLang="ko-KR"/>
              <a:pPr>
                <a:defRPr/>
              </a:pPr>
              <a:t>21</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533400" y="228600"/>
            <a:ext cx="8382000" cy="838200"/>
          </a:xfrm>
        </p:spPr>
        <p:txBody>
          <a:bodyPr/>
          <a:lstStyle/>
          <a:p>
            <a:r>
              <a:rPr lang="en-US" altLang="zh-CN" sz="3600" smtClean="0">
                <a:ea typeface="宋体" pitchFamily="2" charset="-122"/>
              </a:rPr>
              <a:t>Site-to-Site and Remote Access VPNs</a:t>
            </a:r>
            <a:endParaRPr lang="zh-CN" altLang="en-US" sz="3600" smtClean="0">
              <a:ea typeface="宋体" pitchFamily="2" charset="-122"/>
            </a:endParaRPr>
          </a:p>
        </p:txBody>
      </p:sp>
      <p:sp>
        <p:nvSpPr>
          <p:cNvPr id="41987" name="内容占位符 2"/>
          <p:cNvSpPr>
            <a:spLocks noGrp="1"/>
          </p:cNvSpPr>
          <p:nvPr>
            <p:ph idx="1"/>
          </p:nvPr>
        </p:nvSpPr>
        <p:spPr>
          <a:xfrm>
            <a:off x="533400" y="1143000"/>
            <a:ext cx="8382000" cy="5105400"/>
          </a:xfrm>
        </p:spPr>
        <p:txBody>
          <a:bodyPr/>
          <a:lstStyle/>
          <a:p>
            <a:pPr>
              <a:spcAft>
                <a:spcPts val="600"/>
              </a:spcAft>
              <a:buNone/>
            </a:pPr>
            <a:r>
              <a:rPr lang="en-GB" altLang="zh-CN" sz="2400" dirty="0" smtClean="0">
                <a:ea typeface="宋体" pitchFamily="2" charset="-122"/>
              </a:rPr>
              <a:t>Another two broad categories:</a:t>
            </a:r>
            <a:endParaRPr lang="en-US" altLang="zh-CN" sz="2400" dirty="0" smtClean="0">
              <a:ea typeface="宋体" pitchFamily="2" charset="-122"/>
            </a:endParaRPr>
          </a:p>
          <a:p>
            <a:pPr>
              <a:spcAft>
                <a:spcPts val="600"/>
              </a:spcAft>
            </a:pPr>
            <a:r>
              <a:rPr lang="en-US" altLang="zh-CN" sz="2400" dirty="0" smtClean="0">
                <a:solidFill>
                  <a:schemeClr val="accent2"/>
                </a:solidFill>
                <a:ea typeface="宋体" pitchFamily="2" charset="-122"/>
              </a:rPr>
              <a:t>Site-to-site VPNs </a:t>
            </a:r>
          </a:p>
          <a:p>
            <a:pPr lvl="1">
              <a:spcAft>
                <a:spcPts val="600"/>
              </a:spcAft>
            </a:pPr>
            <a:r>
              <a:rPr lang="en-US" altLang="zh-CN" sz="2000" dirty="0" smtClean="0">
                <a:solidFill>
                  <a:schemeClr val="tx1"/>
                </a:solidFill>
                <a:ea typeface="宋体" pitchFamily="2" charset="-122"/>
              </a:rPr>
              <a:t>allow connectivity between an organization’s (or organizations’) geographically dispersed sites (such as a head office and branch offices).</a:t>
            </a:r>
          </a:p>
          <a:p>
            <a:pPr lvl="1">
              <a:spcAft>
                <a:spcPts val="600"/>
              </a:spcAft>
            </a:pPr>
            <a:r>
              <a:rPr lang="en-US" altLang="zh-CN" sz="2000" dirty="0" smtClean="0">
                <a:solidFill>
                  <a:schemeClr val="tx1"/>
                </a:solidFill>
                <a:ea typeface="宋体" pitchFamily="2" charset="-122"/>
              </a:rPr>
              <a:t>two types of site-to-site VPN:</a:t>
            </a:r>
          </a:p>
          <a:p>
            <a:pPr lvl="2">
              <a:spcAft>
                <a:spcPts val="600"/>
              </a:spcAft>
            </a:pPr>
            <a:r>
              <a:rPr lang="en-US" altLang="zh-CN" sz="1800" dirty="0" smtClean="0">
                <a:solidFill>
                  <a:srgbClr val="FF0000"/>
                </a:solidFill>
                <a:ea typeface="宋体" pitchFamily="2" charset="-122"/>
              </a:rPr>
              <a:t>Intranet</a:t>
            </a:r>
            <a:r>
              <a:rPr lang="en-US" altLang="zh-CN" sz="1800" dirty="0" smtClean="0">
                <a:solidFill>
                  <a:schemeClr val="tx1"/>
                </a:solidFill>
                <a:ea typeface="宋体" pitchFamily="2" charset="-122"/>
              </a:rPr>
              <a:t> VPNs</a:t>
            </a:r>
            <a:r>
              <a:rPr lang="en-US" altLang="zh-CN" sz="1600" dirty="0" smtClean="0">
                <a:solidFill>
                  <a:schemeClr val="tx1"/>
                </a:solidFill>
                <a:ea typeface="宋体" pitchFamily="2" charset="-122"/>
              </a:rPr>
              <a:t>—Allow connectivity </a:t>
            </a:r>
            <a:r>
              <a:rPr lang="en-US" altLang="zh-CN" sz="1600" dirty="0" smtClean="0">
                <a:solidFill>
                  <a:srgbClr val="0070C0"/>
                </a:solidFill>
                <a:ea typeface="宋体" pitchFamily="2" charset="-122"/>
              </a:rPr>
              <a:t>between sites of a single organization</a:t>
            </a:r>
          </a:p>
          <a:p>
            <a:pPr lvl="2">
              <a:spcAft>
                <a:spcPts val="600"/>
              </a:spcAft>
            </a:pPr>
            <a:r>
              <a:rPr lang="en-US" altLang="zh-CN" sz="1800" dirty="0" smtClean="0">
                <a:solidFill>
                  <a:srgbClr val="FF0000"/>
                </a:solidFill>
                <a:ea typeface="宋体" pitchFamily="2" charset="-122"/>
              </a:rPr>
              <a:t>Extranet</a:t>
            </a:r>
            <a:r>
              <a:rPr lang="en-US" altLang="zh-CN" sz="1800" dirty="0" smtClean="0">
                <a:solidFill>
                  <a:schemeClr val="tx1"/>
                </a:solidFill>
                <a:ea typeface="宋体" pitchFamily="2" charset="-122"/>
              </a:rPr>
              <a:t> VPNs</a:t>
            </a:r>
            <a:r>
              <a:rPr lang="en-US" altLang="zh-CN" sz="1600" dirty="0" smtClean="0">
                <a:solidFill>
                  <a:schemeClr val="tx1"/>
                </a:solidFill>
                <a:ea typeface="宋体" pitchFamily="2" charset="-122"/>
              </a:rPr>
              <a:t>—Allow connectivity </a:t>
            </a:r>
            <a:r>
              <a:rPr lang="en-US" altLang="zh-CN" sz="1600" dirty="0" smtClean="0">
                <a:solidFill>
                  <a:srgbClr val="0070C0"/>
                </a:solidFill>
                <a:ea typeface="宋体" pitchFamily="2" charset="-122"/>
              </a:rPr>
              <a:t>between organizations </a:t>
            </a:r>
            <a:r>
              <a:rPr lang="en-US" altLang="zh-CN" sz="1600" dirty="0" smtClean="0">
                <a:solidFill>
                  <a:schemeClr val="tx1"/>
                </a:solidFill>
                <a:ea typeface="宋体" pitchFamily="2" charset="-122"/>
              </a:rPr>
              <a:t>such as business partners or a business and its customers</a:t>
            </a:r>
          </a:p>
          <a:p>
            <a:pPr>
              <a:spcAft>
                <a:spcPts val="600"/>
              </a:spcAft>
            </a:pPr>
            <a:r>
              <a:rPr lang="en-US" altLang="zh-CN" sz="2400" dirty="0" smtClean="0">
                <a:solidFill>
                  <a:schemeClr val="accent2"/>
                </a:solidFill>
                <a:ea typeface="宋体" pitchFamily="2" charset="-122"/>
              </a:rPr>
              <a:t>Remote access VPNs </a:t>
            </a:r>
          </a:p>
          <a:p>
            <a:pPr lvl="1">
              <a:spcAft>
                <a:spcPts val="600"/>
              </a:spcAft>
            </a:pPr>
            <a:r>
              <a:rPr lang="en-US" altLang="zh-CN" sz="2000" dirty="0" smtClean="0">
                <a:solidFill>
                  <a:schemeClr val="tx1"/>
                </a:solidFill>
                <a:ea typeface="宋体" pitchFamily="2" charset="-122"/>
              </a:rPr>
              <a:t>allow </a:t>
            </a:r>
            <a:r>
              <a:rPr lang="en-US" altLang="zh-CN" sz="2000" dirty="0" smtClean="0">
                <a:solidFill>
                  <a:srgbClr val="0070C0"/>
                </a:solidFill>
                <a:ea typeface="宋体" pitchFamily="2" charset="-122"/>
              </a:rPr>
              <a:t>mobile or home-based users</a:t>
            </a:r>
            <a:r>
              <a:rPr lang="en-US" altLang="zh-CN" sz="2000" dirty="0" smtClean="0">
                <a:solidFill>
                  <a:schemeClr val="tx1"/>
                </a:solidFill>
                <a:ea typeface="宋体" pitchFamily="2" charset="-122"/>
              </a:rPr>
              <a:t> to access an organization’s resources remotely.</a:t>
            </a:r>
            <a:endParaRPr lang="zh-CN" altLang="en-US" sz="2000" dirty="0"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7C840BAB-70E2-46ED-97B8-2DD1B2876598}" type="slidenum">
              <a:rPr lang="en-US" altLang="ko-KR"/>
              <a:pPr>
                <a:defRPr/>
              </a:pPr>
              <a:t>22</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smtClean="0">
                <a:ea typeface="宋体" pitchFamily="2" charset="-122"/>
              </a:rPr>
              <a:t>Typical Site-to-Site VPN</a:t>
            </a:r>
            <a:endParaRPr lang="zh-CN" altLang="en-US"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22B0E13A-EE11-4EC7-BBCD-9FB5867203DC}" type="slidenum">
              <a:rPr lang="en-US" altLang="ko-KR"/>
              <a:pPr>
                <a:defRPr/>
              </a:pPr>
              <a:t>23</a:t>
            </a:fld>
            <a:endParaRPr lang="en-US" altLang="ko-KR"/>
          </a:p>
          <a:p>
            <a:pPr>
              <a:defRPr/>
            </a:pPr>
            <a:endParaRPr lang="en-US" altLang="ko-KR"/>
          </a:p>
        </p:txBody>
      </p:sp>
      <p:pic>
        <p:nvPicPr>
          <p:cNvPr id="43012" name="Picture 2"/>
          <p:cNvPicPr>
            <a:picLocks noChangeAspect="1" noChangeArrowheads="1"/>
          </p:cNvPicPr>
          <p:nvPr/>
        </p:nvPicPr>
        <p:blipFill>
          <a:blip r:embed="rId2" cstate="print"/>
          <a:srcRect/>
          <a:stretch>
            <a:fillRect/>
          </a:stretch>
        </p:blipFill>
        <p:spPr bwMode="auto">
          <a:xfrm>
            <a:off x="542925" y="1447800"/>
            <a:ext cx="8067675" cy="4713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smtClean="0">
                <a:ea typeface="宋体" pitchFamily="2" charset="-122"/>
              </a:rPr>
              <a:t>Remote Access VPNs</a:t>
            </a:r>
            <a:endParaRPr lang="zh-CN" altLang="en-US"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1D48FE8E-0E45-48C7-BCF2-526631427A12}" type="slidenum">
              <a:rPr lang="en-US" altLang="ko-KR"/>
              <a:pPr>
                <a:defRPr/>
              </a:pPr>
              <a:t>24</a:t>
            </a:fld>
            <a:endParaRPr lang="en-US" altLang="ko-KR"/>
          </a:p>
          <a:p>
            <a:pPr>
              <a:defRPr/>
            </a:pPr>
            <a:endParaRPr lang="en-US" altLang="ko-KR"/>
          </a:p>
        </p:txBody>
      </p:sp>
      <p:pic>
        <p:nvPicPr>
          <p:cNvPr id="44036" name="Picture 3"/>
          <p:cNvPicPr>
            <a:picLocks noChangeAspect="1" noChangeArrowheads="1"/>
          </p:cNvPicPr>
          <p:nvPr/>
        </p:nvPicPr>
        <p:blipFill>
          <a:blip r:embed="rId2" cstate="print"/>
          <a:srcRect/>
          <a:stretch>
            <a:fillRect/>
          </a:stretch>
        </p:blipFill>
        <p:spPr bwMode="auto">
          <a:xfrm>
            <a:off x="533400" y="1219200"/>
            <a:ext cx="8047038" cy="5154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457200" y="228600"/>
            <a:ext cx="8153400" cy="990600"/>
          </a:xfrm>
        </p:spPr>
        <p:txBody>
          <a:bodyPr/>
          <a:lstStyle/>
          <a:p>
            <a:r>
              <a:rPr lang="en-US" altLang="zh-CN" sz="3200" smtClean="0">
                <a:ea typeface="宋体" pitchFamily="2" charset="-122"/>
              </a:rPr>
              <a:t>Service Provider Provisioned </a:t>
            </a:r>
            <a:br>
              <a:rPr lang="en-US" altLang="zh-CN" sz="3200" smtClean="0">
                <a:ea typeface="宋体" pitchFamily="2" charset="-122"/>
              </a:rPr>
            </a:br>
            <a:r>
              <a:rPr lang="en-US" altLang="zh-CN" sz="3200" smtClean="0">
                <a:ea typeface="宋体" pitchFamily="2" charset="-122"/>
              </a:rPr>
              <a:t>Site-to-Site VPNs</a:t>
            </a:r>
            <a:endParaRPr lang="zh-CN" altLang="en-US" sz="3200" smtClean="0">
              <a:ea typeface="宋体" pitchFamily="2" charset="-122"/>
            </a:endParaRPr>
          </a:p>
        </p:txBody>
      </p:sp>
      <p:sp>
        <p:nvSpPr>
          <p:cNvPr id="45059" name="内容占位符 2"/>
          <p:cNvSpPr>
            <a:spLocks noGrp="1"/>
          </p:cNvSpPr>
          <p:nvPr>
            <p:ph idx="1"/>
          </p:nvPr>
        </p:nvSpPr>
        <p:spPr>
          <a:xfrm>
            <a:off x="533400" y="1447800"/>
            <a:ext cx="7772400" cy="4800600"/>
          </a:xfrm>
        </p:spPr>
        <p:txBody>
          <a:bodyPr/>
          <a:lstStyle/>
          <a:p>
            <a:pPr>
              <a:spcAft>
                <a:spcPts val="600"/>
              </a:spcAft>
            </a:pPr>
            <a:r>
              <a:rPr lang="en-US" altLang="zh-CN" sz="2000" dirty="0" smtClean="0">
                <a:ea typeface="宋体" pitchFamily="2" charset="-122"/>
              </a:rPr>
              <a:t>Layer 1 VPNs (L1VPNs) </a:t>
            </a:r>
          </a:p>
          <a:p>
            <a:pPr lvl="1">
              <a:spcAft>
                <a:spcPts val="600"/>
              </a:spcAft>
            </a:pPr>
            <a:r>
              <a:rPr lang="en-US" altLang="zh-CN" sz="1800" dirty="0" smtClean="0">
                <a:solidFill>
                  <a:schemeClr val="tx1"/>
                </a:solidFill>
                <a:ea typeface="宋体" pitchFamily="2" charset="-122"/>
              </a:rPr>
              <a:t>transport Layer 1 services by </a:t>
            </a:r>
            <a:r>
              <a:rPr lang="en-US" altLang="zh-CN" sz="1800" dirty="0" smtClean="0">
                <a:solidFill>
                  <a:srgbClr val="0070C0"/>
                </a:solidFill>
                <a:ea typeface="宋体" pitchFamily="2" charset="-122"/>
              </a:rPr>
              <a:t>Generalized</a:t>
            </a:r>
            <a:r>
              <a:rPr lang="en-US" altLang="zh-CN" sz="1800" dirty="0" smtClean="0">
                <a:solidFill>
                  <a:schemeClr val="tx1"/>
                </a:solidFill>
                <a:ea typeface="宋体" pitchFamily="2" charset="-122"/>
              </a:rPr>
              <a:t> Multiprotocol Label Switching (GMPLS), which is </a:t>
            </a:r>
            <a:r>
              <a:rPr lang="en-US" altLang="zh-CN" sz="1800" u="sng" dirty="0" smtClean="0">
                <a:solidFill>
                  <a:schemeClr val="tx1"/>
                </a:solidFill>
                <a:ea typeface="宋体" pitchFamily="2" charset="-122"/>
              </a:rPr>
              <a:t>in its relative infancy</a:t>
            </a:r>
          </a:p>
          <a:p>
            <a:pPr>
              <a:spcAft>
                <a:spcPts val="600"/>
              </a:spcAft>
            </a:pPr>
            <a:r>
              <a:rPr lang="en-US" altLang="zh-CN" sz="2000" dirty="0" smtClean="0">
                <a:ea typeface="宋体" pitchFamily="2" charset="-122"/>
              </a:rPr>
              <a:t>Layer 2 VPNs (L2VPN) </a:t>
            </a:r>
          </a:p>
          <a:p>
            <a:pPr lvl="1">
              <a:spcAft>
                <a:spcPts val="600"/>
              </a:spcAft>
            </a:pPr>
            <a:r>
              <a:rPr lang="en-US" altLang="zh-CN" sz="1800" dirty="0" smtClean="0">
                <a:solidFill>
                  <a:schemeClr val="tx1"/>
                </a:solidFill>
                <a:ea typeface="宋体" pitchFamily="2" charset="-122"/>
              </a:rPr>
              <a:t>provisioned between switches, hosts, and routers and allow data </a:t>
            </a:r>
            <a:r>
              <a:rPr lang="en-US" altLang="zh-CN" sz="1800" dirty="0" smtClean="0">
                <a:solidFill>
                  <a:schemeClr val="accent2"/>
                </a:solidFill>
                <a:ea typeface="宋体" pitchFamily="2" charset="-122"/>
              </a:rPr>
              <a:t>link layer connectivity</a:t>
            </a:r>
            <a:r>
              <a:rPr lang="en-US" altLang="zh-CN" sz="1800" dirty="0" smtClean="0">
                <a:solidFill>
                  <a:schemeClr val="tx1"/>
                </a:solidFill>
                <a:ea typeface="宋体" pitchFamily="2" charset="-122"/>
              </a:rPr>
              <a:t> between separate sites</a:t>
            </a:r>
          </a:p>
          <a:p>
            <a:pPr lvl="1">
              <a:spcAft>
                <a:spcPts val="600"/>
              </a:spcAft>
            </a:pPr>
            <a:r>
              <a:rPr lang="en-US" altLang="zh-CN" sz="1800" dirty="0" smtClean="0">
                <a:solidFill>
                  <a:schemeClr val="tx1"/>
                </a:solidFill>
                <a:ea typeface="宋体" pitchFamily="2" charset="-122"/>
              </a:rPr>
              <a:t>based on </a:t>
            </a:r>
            <a:r>
              <a:rPr lang="en-US" altLang="zh-CN" sz="1800" dirty="0" smtClean="0">
                <a:solidFill>
                  <a:schemeClr val="accent2"/>
                </a:solidFill>
                <a:ea typeface="宋体" pitchFamily="2" charset="-122"/>
              </a:rPr>
              <a:t>Layer 2 addressing</a:t>
            </a:r>
            <a:r>
              <a:rPr lang="en-US" altLang="zh-CN" sz="1800" dirty="0" smtClean="0">
                <a:solidFill>
                  <a:schemeClr val="tx1"/>
                </a:solidFill>
                <a:ea typeface="宋体" pitchFamily="2" charset="-122"/>
              </a:rPr>
              <a:t>, and PE devices perform forwarding based on incoming link and Layer 2 header information (e.g., </a:t>
            </a:r>
            <a:r>
              <a:rPr lang="en-US" altLang="zh-CN" sz="1800" dirty="0" smtClean="0">
                <a:solidFill>
                  <a:schemeClr val="accent2"/>
                </a:solidFill>
                <a:ea typeface="宋体" pitchFamily="2" charset="-122"/>
              </a:rPr>
              <a:t>MAC address</a:t>
            </a:r>
            <a:r>
              <a:rPr lang="en-US" altLang="zh-CN" sz="1800" dirty="0" smtClean="0">
                <a:solidFill>
                  <a:schemeClr val="tx1"/>
                </a:solidFill>
                <a:ea typeface="宋体" pitchFamily="2" charset="-122"/>
              </a:rPr>
              <a:t>)</a:t>
            </a:r>
            <a:endParaRPr lang="en-US" altLang="zh-CN" sz="1800" dirty="0" smtClean="0">
              <a:ea typeface="宋体" pitchFamily="2" charset="-122"/>
            </a:endParaRPr>
          </a:p>
          <a:p>
            <a:pPr>
              <a:spcAft>
                <a:spcPts val="600"/>
              </a:spcAft>
            </a:pPr>
            <a:r>
              <a:rPr lang="en-US" altLang="zh-CN" sz="2000" dirty="0" smtClean="0">
                <a:ea typeface="宋体" pitchFamily="2" charset="-122"/>
              </a:rPr>
              <a:t>Layer 3 VPNs (L3VPN) </a:t>
            </a:r>
          </a:p>
          <a:p>
            <a:pPr lvl="1">
              <a:spcAft>
                <a:spcPts val="600"/>
              </a:spcAft>
            </a:pPr>
            <a:r>
              <a:rPr lang="en-US" altLang="zh-CN" sz="1800" dirty="0" smtClean="0">
                <a:solidFill>
                  <a:schemeClr val="tx1"/>
                </a:solidFill>
                <a:ea typeface="宋体" pitchFamily="2" charset="-122"/>
              </a:rPr>
              <a:t>interconnect hosts and routers at separate sites. </a:t>
            </a:r>
          </a:p>
          <a:p>
            <a:pPr lvl="1">
              <a:spcAft>
                <a:spcPts val="600"/>
              </a:spcAft>
            </a:pPr>
            <a:r>
              <a:rPr lang="en-US" altLang="zh-CN" sz="1800" dirty="0" smtClean="0">
                <a:solidFill>
                  <a:schemeClr val="tx1"/>
                </a:solidFill>
                <a:ea typeface="宋体" pitchFamily="2" charset="-122"/>
              </a:rPr>
              <a:t>communicate based on </a:t>
            </a:r>
            <a:r>
              <a:rPr lang="en-US" altLang="zh-CN" sz="1800" dirty="0" smtClean="0">
                <a:solidFill>
                  <a:schemeClr val="accent2"/>
                </a:solidFill>
                <a:ea typeface="宋体" pitchFamily="2" charset="-122"/>
              </a:rPr>
              <a:t>Layer 3 addressing</a:t>
            </a:r>
            <a:r>
              <a:rPr lang="en-US" altLang="zh-CN" sz="1800" dirty="0" smtClean="0">
                <a:solidFill>
                  <a:schemeClr val="tx1"/>
                </a:solidFill>
                <a:ea typeface="宋体" pitchFamily="2" charset="-122"/>
              </a:rPr>
              <a:t>, and PE devices forward traffic based on incoming link, and on addresses contained in the (outer) IP header.</a:t>
            </a:r>
          </a:p>
          <a:p>
            <a:pPr>
              <a:spcAft>
                <a:spcPts val="600"/>
              </a:spcAft>
            </a:pPr>
            <a:endParaRPr lang="zh-CN" altLang="en-US" sz="2000" dirty="0"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3BABD42B-1E35-4D9F-97C7-F6B667F844F4}" type="slidenum">
              <a:rPr lang="en-US" altLang="ko-KR"/>
              <a:pPr>
                <a:defRPr/>
              </a:pPr>
              <a:t>25</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533400" y="228600"/>
            <a:ext cx="7772400" cy="533400"/>
          </a:xfrm>
        </p:spPr>
        <p:txBody>
          <a:bodyPr/>
          <a:lstStyle/>
          <a:p>
            <a:r>
              <a:rPr lang="en-US" altLang="zh-CN" smtClean="0">
                <a:ea typeface="宋体" pitchFamily="2" charset="-122"/>
              </a:rPr>
              <a:t>Two overall types of L3VPN</a:t>
            </a:r>
            <a:endParaRPr lang="zh-CN" altLang="en-US" smtClean="0">
              <a:ea typeface="宋体" pitchFamily="2" charset="-122"/>
            </a:endParaRPr>
          </a:p>
        </p:txBody>
      </p:sp>
      <p:sp>
        <p:nvSpPr>
          <p:cNvPr id="46083" name="内容占位符 2"/>
          <p:cNvSpPr>
            <a:spLocks noGrp="1"/>
          </p:cNvSpPr>
          <p:nvPr>
            <p:ph idx="1"/>
          </p:nvPr>
        </p:nvSpPr>
        <p:spPr>
          <a:xfrm>
            <a:off x="304800" y="1066800"/>
            <a:ext cx="8458200" cy="5181600"/>
          </a:xfrm>
        </p:spPr>
        <p:txBody>
          <a:bodyPr/>
          <a:lstStyle/>
          <a:p>
            <a:pPr>
              <a:spcAft>
                <a:spcPts val="600"/>
              </a:spcAft>
            </a:pPr>
            <a:r>
              <a:rPr lang="en-US" altLang="zh-CN" sz="2400" dirty="0" smtClean="0">
                <a:ea typeface="宋体" pitchFamily="2" charset="-122"/>
              </a:rPr>
              <a:t>PE-based VPNs</a:t>
            </a:r>
          </a:p>
          <a:p>
            <a:pPr lvl="1">
              <a:spcAft>
                <a:spcPts val="600"/>
              </a:spcAft>
            </a:pPr>
            <a:r>
              <a:rPr lang="en-US" altLang="zh-CN" sz="2000" dirty="0" smtClean="0">
                <a:solidFill>
                  <a:schemeClr val="tx1"/>
                </a:solidFill>
                <a:ea typeface="宋体" pitchFamily="2" charset="-122"/>
              </a:rPr>
              <a:t>Traffic is forwarded between PE devices over VPN tunnels</a:t>
            </a:r>
          </a:p>
          <a:p>
            <a:pPr lvl="1">
              <a:spcAft>
                <a:spcPts val="600"/>
              </a:spcAft>
            </a:pPr>
            <a:r>
              <a:rPr lang="en-US" altLang="zh-CN" sz="2000" dirty="0" smtClean="0">
                <a:solidFill>
                  <a:schemeClr val="tx1"/>
                </a:solidFill>
                <a:ea typeface="宋体" pitchFamily="2" charset="-122"/>
              </a:rPr>
              <a:t>CE devices are not aware that they are participating in a VPN</a:t>
            </a:r>
          </a:p>
          <a:p>
            <a:pPr lvl="1">
              <a:spcAft>
                <a:spcPts val="600"/>
              </a:spcAft>
            </a:pPr>
            <a:r>
              <a:rPr lang="en-US" altLang="zh-CN" sz="2000" dirty="0" smtClean="0">
                <a:solidFill>
                  <a:schemeClr val="tx1"/>
                </a:solidFill>
                <a:ea typeface="宋体" pitchFamily="2" charset="-122"/>
              </a:rPr>
              <a:t>PE-based VPNs are also sometimes referred to as </a:t>
            </a:r>
            <a:r>
              <a:rPr lang="en-US" altLang="zh-CN" sz="2000" i="1" dirty="0" smtClean="0">
                <a:solidFill>
                  <a:srgbClr val="FF0000"/>
                </a:solidFill>
                <a:ea typeface="宋体" pitchFamily="2" charset="-122"/>
              </a:rPr>
              <a:t>Network-based VPNs</a:t>
            </a:r>
            <a:endParaRPr lang="zh-CN" altLang="en-US" sz="2000" dirty="0" smtClean="0">
              <a:solidFill>
                <a:srgbClr val="FF0000"/>
              </a:solidFill>
              <a:ea typeface="宋体" pitchFamily="2" charset="-122"/>
            </a:endParaRPr>
          </a:p>
          <a:p>
            <a:pPr>
              <a:spcAft>
                <a:spcPts val="600"/>
              </a:spcAft>
            </a:pPr>
            <a:endParaRPr lang="en-GB" altLang="zh-CN" sz="2400" dirty="0" smtClean="0">
              <a:ea typeface="宋体" pitchFamily="2" charset="-122"/>
            </a:endParaRPr>
          </a:p>
          <a:p>
            <a:pPr>
              <a:spcAft>
                <a:spcPts val="600"/>
              </a:spcAft>
            </a:pPr>
            <a:r>
              <a:rPr lang="en-GB" altLang="zh-CN" sz="2400" dirty="0" smtClean="0">
                <a:ea typeface="宋体" pitchFamily="2" charset="-122"/>
              </a:rPr>
              <a:t>CE-based VPNs</a:t>
            </a:r>
          </a:p>
          <a:p>
            <a:pPr lvl="1">
              <a:spcAft>
                <a:spcPts val="600"/>
              </a:spcAft>
            </a:pPr>
            <a:r>
              <a:rPr lang="en-US" altLang="zh-CN" sz="2000" dirty="0" smtClean="0">
                <a:solidFill>
                  <a:schemeClr val="tx1"/>
                </a:solidFill>
                <a:ea typeface="宋体" pitchFamily="2" charset="-122"/>
              </a:rPr>
              <a:t>PE devices do not participate in (and are unaware of) customer network routing </a:t>
            </a:r>
          </a:p>
          <a:p>
            <a:pPr lvl="1">
              <a:spcAft>
                <a:spcPts val="600"/>
              </a:spcAft>
            </a:pPr>
            <a:r>
              <a:rPr lang="en-US" altLang="zh-CN" sz="2000" dirty="0" smtClean="0">
                <a:solidFill>
                  <a:schemeClr val="tx1"/>
                </a:solidFill>
                <a:ea typeface="宋体" pitchFamily="2" charset="-122"/>
              </a:rPr>
              <a:t>forward customer traffic </a:t>
            </a:r>
            <a:r>
              <a:rPr lang="en-US" altLang="zh-CN" sz="2000" dirty="0" smtClean="0">
                <a:solidFill>
                  <a:schemeClr val="accent2"/>
                </a:solidFill>
                <a:ea typeface="宋体" pitchFamily="2" charset="-122"/>
              </a:rPr>
              <a:t>based on globally unique addressing </a:t>
            </a:r>
          </a:p>
          <a:p>
            <a:pPr lvl="1">
              <a:spcAft>
                <a:spcPts val="600"/>
              </a:spcAft>
            </a:pPr>
            <a:r>
              <a:rPr lang="en-US" altLang="zh-CN" sz="2000" dirty="0" smtClean="0">
                <a:solidFill>
                  <a:schemeClr val="tx1"/>
                </a:solidFill>
                <a:ea typeface="宋体" pitchFamily="2" charset="-122"/>
              </a:rPr>
              <a:t>tunnels are configured between CE devices</a:t>
            </a:r>
          </a:p>
        </p:txBody>
      </p:sp>
      <p:sp>
        <p:nvSpPr>
          <p:cNvPr id="4" name="灯片编号占位符 3"/>
          <p:cNvSpPr>
            <a:spLocks noGrp="1"/>
          </p:cNvSpPr>
          <p:nvPr>
            <p:ph type="sldNum" sz="quarter" idx="10"/>
          </p:nvPr>
        </p:nvSpPr>
        <p:spPr/>
        <p:txBody>
          <a:bodyPr/>
          <a:lstStyle/>
          <a:p>
            <a:pPr>
              <a:defRPr/>
            </a:pPr>
            <a:r>
              <a:rPr lang="en-US" altLang="ko-KR"/>
              <a:t>VPN 8-</a:t>
            </a:r>
            <a:fld id="{C3CBF0DD-0796-4FC6-86EC-0A645896E660}" type="slidenum">
              <a:rPr lang="en-US" altLang="ko-KR"/>
              <a:pPr>
                <a:defRPr/>
              </a:pPr>
              <a:t>26</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533400" y="228600"/>
            <a:ext cx="7772400" cy="990600"/>
          </a:xfrm>
        </p:spPr>
        <p:txBody>
          <a:bodyPr/>
          <a:lstStyle/>
          <a:p>
            <a:r>
              <a:rPr lang="en-GB" altLang="zh-CN" sz="3600" smtClean="0">
                <a:ea typeface="宋体" pitchFamily="2" charset="-122"/>
              </a:rPr>
              <a:t>Typical PE-based site-to-site VPN</a:t>
            </a:r>
            <a:endParaRPr lang="zh-CN" altLang="en-US" sz="3600"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AFB458A6-CE28-4261-8BC9-82F3B06CDDB5}" type="slidenum">
              <a:rPr lang="en-US" altLang="ko-KR"/>
              <a:pPr>
                <a:defRPr/>
              </a:pPr>
              <a:t>27</a:t>
            </a:fld>
            <a:endParaRPr lang="en-US" altLang="ko-KR"/>
          </a:p>
          <a:p>
            <a:pPr>
              <a:defRPr/>
            </a:pPr>
            <a:endParaRPr lang="en-US" altLang="ko-KR"/>
          </a:p>
        </p:txBody>
      </p:sp>
      <p:pic>
        <p:nvPicPr>
          <p:cNvPr id="47108" name="Picture 2"/>
          <p:cNvPicPr>
            <a:picLocks noChangeAspect="1" noChangeArrowheads="1"/>
          </p:cNvPicPr>
          <p:nvPr/>
        </p:nvPicPr>
        <p:blipFill>
          <a:blip r:embed="rId2" cstate="print"/>
          <a:srcRect/>
          <a:stretch>
            <a:fillRect/>
          </a:stretch>
        </p:blipFill>
        <p:spPr bwMode="auto">
          <a:xfrm>
            <a:off x="304800" y="1066800"/>
            <a:ext cx="8413750" cy="5060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GB" altLang="zh-CN" sz="3600" smtClean="0">
                <a:ea typeface="宋体" pitchFamily="2" charset="-122"/>
              </a:rPr>
              <a:t>Typical CE-based site-to-site VPN</a:t>
            </a:r>
            <a:endParaRPr lang="zh-CN" altLang="en-US" sz="3600"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71E3AE61-01B5-45BB-9061-78C6F7DA4952}" type="slidenum">
              <a:rPr lang="en-US" altLang="ko-KR"/>
              <a:pPr>
                <a:defRPr/>
              </a:pPr>
              <a:t>28</a:t>
            </a:fld>
            <a:endParaRPr lang="en-US" altLang="ko-KR"/>
          </a:p>
          <a:p>
            <a:pPr>
              <a:defRPr/>
            </a:pPr>
            <a:endParaRPr lang="en-US" altLang="ko-KR"/>
          </a:p>
        </p:txBody>
      </p:sp>
      <p:pic>
        <p:nvPicPr>
          <p:cNvPr id="48132" name="Picture 2"/>
          <p:cNvPicPr>
            <a:picLocks noChangeAspect="1" noChangeArrowheads="1"/>
          </p:cNvPicPr>
          <p:nvPr/>
        </p:nvPicPr>
        <p:blipFill>
          <a:blip r:embed="rId2" cstate="print"/>
          <a:srcRect/>
          <a:stretch>
            <a:fillRect/>
          </a:stretch>
        </p:blipFill>
        <p:spPr bwMode="auto">
          <a:xfrm>
            <a:off x="361950" y="1219200"/>
            <a:ext cx="8401050" cy="5113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3400" y="228600"/>
            <a:ext cx="8382000" cy="1143000"/>
          </a:xfrm>
        </p:spPr>
        <p:txBody>
          <a:bodyPr/>
          <a:lstStyle/>
          <a:p>
            <a:r>
              <a:rPr lang="en-US" altLang="ko-KR" sz="3600" smtClean="0">
                <a:ea typeface="굴림" pitchFamily="34" charset="-127"/>
              </a:rPr>
              <a:t>Unit 8 Virtual Private Networks (VPN) </a:t>
            </a:r>
          </a:p>
        </p:txBody>
      </p:sp>
      <p:sp>
        <p:nvSpPr>
          <p:cNvPr id="49155" name="Rectangle 3"/>
          <p:cNvSpPr>
            <a:spLocks noGrp="1" noChangeArrowheads="1"/>
          </p:cNvSpPr>
          <p:nvPr>
            <p:ph type="body" idx="1"/>
          </p:nvPr>
        </p:nvSpPr>
        <p:spPr>
          <a:xfrm>
            <a:off x="650875" y="1668463"/>
            <a:ext cx="7772400" cy="4648200"/>
          </a:xfrm>
        </p:spPr>
        <p:txBody>
          <a:bodyPr/>
          <a:lstStyle/>
          <a:p>
            <a:pPr>
              <a:buFont typeface="ZapfDingbats" pitchFamily="82" charset="2"/>
              <a:buNone/>
            </a:pPr>
            <a:r>
              <a:rPr lang="en-US" altLang="zh-CN" smtClean="0">
                <a:ea typeface="宋体" pitchFamily="2" charset="-122"/>
              </a:rPr>
              <a:t>8.1 Private and hybrid networks?</a:t>
            </a:r>
          </a:p>
          <a:p>
            <a:pPr>
              <a:buFont typeface="ZapfDingbats" pitchFamily="82" charset="2"/>
              <a:buNone/>
            </a:pPr>
            <a:r>
              <a:rPr lang="en-US" altLang="zh-CN" smtClean="0">
                <a:ea typeface="宋体" pitchFamily="2" charset="-122"/>
              </a:rPr>
              <a:t>8.2 VPN devices</a:t>
            </a:r>
          </a:p>
          <a:p>
            <a:pPr>
              <a:buFont typeface="ZapfDingbats" pitchFamily="82" charset="2"/>
              <a:buNone/>
            </a:pPr>
            <a:r>
              <a:rPr lang="en-US" altLang="zh-CN" smtClean="0">
                <a:ea typeface="宋体" pitchFamily="2" charset="-122"/>
              </a:rPr>
              <a:t>8.3 VPN technologies and protocols</a:t>
            </a:r>
          </a:p>
          <a:p>
            <a:pPr>
              <a:buFont typeface="ZapfDingbats" pitchFamily="82" charset="2"/>
              <a:buNone/>
            </a:pPr>
            <a:r>
              <a:rPr lang="en-US" altLang="zh-CN" smtClean="0">
                <a:ea typeface="宋体" pitchFamily="2" charset="-122"/>
              </a:rPr>
              <a:t>8.4 Modeling and characterizing VPNs</a:t>
            </a:r>
          </a:p>
          <a:p>
            <a:pPr>
              <a:buFont typeface="ZapfDingbats" pitchFamily="82" charset="2"/>
              <a:buNone/>
            </a:pPr>
            <a:r>
              <a:rPr lang="en-US" altLang="zh-CN" smtClean="0">
                <a:solidFill>
                  <a:srgbClr val="FF0000"/>
                </a:solidFill>
                <a:ea typeface="宋体" pitchFamily="2" charset="-122"/>
              </a:rPr>
              <a:t>8.5 Other methods of categorizing VPNs</a:t>
            </a:r>
          </a:p>
          <a:p>
            <a:pPr>
              <a:buFont typeface="ZapfDingbats" pitchFamily="82" charset="2"/>
              <a:buNone/>
            </a:pPr>
            <a:r>
              <a:rPr lang="en-US" altLang="zh-CN" smtClean="0">
                <a:solidFill>
                  <a:schemeClr val="accent2"/>
                </a:solidFill>
                <a:ea typeface="宋体" pitchFamily="2" charset="-122"/>
              </a:rPr>
              <a:t>8.6</a:t>
            </a:r>
            <a:r>
              <a:rPr lang="en-US" altLang="zh-CN" smtClean="0">
                <a:ea typeface="宋体" pitchFamily="2" charset="-122"/>
              </a:rPr>
              <a:t> How VPN works?</a:t>
            </a:r>
          </a:p>
          <a:p>
            <a:pPr>
              <a:buFont typeface="ZapfDingbats" pitchFamily="82" charset="2"/>
              <a:buNone/>
            </a:pPr>
            <a:r>
              <a:rPr lang="en-US" altLang="zh-CN" smtClean="0">
                <a:solidFill>
                  <a:schemeClr val="accent2"/>
                </a:solidFill>
                <a:ea typeface="宋体" pitchFamily="2" charset="-122"/>
              </a:rPr>
              <a:t>8.7</a:t>
            </a:r>
            <a:r>
              <a:rPr lang="en-US" altLang="zh-CN" smtClean="0">
                <a:ea typeface="宋体" pitchFamily="2" charset="-122"/>
              </a:rPr>
              <a:t> Component types</a:t>
            </a:r>
          </a:p>
          <a:p>
            <a:pPr>
              <a:buFont typeface="ZapfDingbats" pitchFamily="82" charset="2"/>
              <a:buNone/>
            </a:pPr>
            <a:r>
              <a:rPr lang="en-US" altLang="zh-CN" smtClean="0">
                <a:solidFill>
                  <a:schemeClr val="accent2"/>
                </a:solidFill>
                <a:ea typeface="宋体" pitchFamily="2" charset="-122"/>
              </a:rPr>
              <a:t>8.8</a:t>
            </a:r>
            <a:r>
              <a:rPr lang="en-US" altLang="zh-CN" smtClean="0">
                <a:ea typeface="宋体" pitchFamily="2" charset="-122"/>
              </a:rPr>
              <a:t> Summary</a:t>
            </a:r>
          </a:p>
        </p:txBody>
      </p:sp>
      <p:sp>
        <p:nvSpPr>
          <p:cNvPr id="4" name="灯片编号占位符 3"/>
          <p:cNvSpPr>
            <a:spLocks noGrp="1"/>
          </p:cNvSpPr>
          <p:nvPr>
            <p:ph type="sldNum" sz="quarter" idx="10"/>
          </p:nvPr>
        </p:nvSpPr>
        <p:spPr/>
        <p:txBody>
          <a:bodyPr/>
          <a:lstStyle/>
          <a:p>
            <a:pPr>
              <a:defRPr/>
            </a:pPr>
            <a:r>
              <a:rPr lang="en-US" altLang="ko-KR"/>
              <a:t>VPN 8-</a:t>
            </a:r>
            <a:fld id="{D1F1DB1D-4DF6-4F51-9E52-3DA621887351}" type="slidenum">
              <a:rPr lang="en-US" altLang="ko-KR"/>
              <a:pPr>
                <a:defRPr/>
              </a:pPr>
              <a:t>29</a:t>
            </a:fld>
            <a:endParaRPr lang="en-US" altLang="ko-K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685800" y="0"/>
            <a:ext cx="7772400" cy="1143000"/>
          </a:xfrm>
        </p:spPr>
        <p:txBody>
          <a:bodyPr/>
          <a:lstStyle/>
          <a:p>
            <a:r>
              <a:rPr lang="en-GB" altLang="zh-CN" sz="3600" smtClean="0">
                <a:ea typeface="宋体" pitchFamily="2" charset="-122"/>
              </a:rPr>
              <a:t>Private networks</a:t>
            </a:r>
            <a:endParaRPr lang="zh-CN" altLang="en-US" sz="3600" smtClean="0">
              <a:ea typeface="宋体" pitchFamily="2" charset="-122"/>
            </a:endParaRPr>
          </a:p>
        </p:txBody>
      </p:sp>
      <p:sp>
        <p:nvSpPr>
          <p:cNvPr id="23555" name="内容占位符 2"/>
          <p:cNvSpPr>
            <a:spLocks noGrp="1"/>
          </p:cNvSpPr>
          <p:nvPr>
            <p:ph idx="1"/>
          </p:nvPr>
        </p:nvSpPr>
        <p:spPr>
          <a:xfrm>
            <a:off x="533400" y="1219200"/>
            <a:ext cx="7772400" cy="5029200"/>
          </a:xfrm>
        </p:spPr>
        <p:txBody>
          <a:bodyPr/>
          <a:lstStyle/>
          <a:p>
            <a:r>
              <a:rPr lang="en-US" altLang="zh-CN" sz="2400" dirty="0" smtClean="0">
                <a:ea typeface="宋体" pitchFamily="2" charset="-122"/>
              </a:rPr>
              <a:t>A </a:t>
            </a:r>
            <a:r>
              <a:rPr lang="en-US" altLang="zh-CN" sz="2400" b="1" dirty="0" smtClean="0">
                <a:ea typeface="宋体" pitchFamily="2" charset="-122"/>
              </a:rPr>
              <a:t>private network</a:t>
            </a:r>
            <a:r>
              <a:rPr lang="en-US" altLang="zh-CN" sz="2400" dirty="0" smtClean="0">
                <a:ea typeface="宋体" pitchFamily="2" charset="-122"/>
              </a:rPr>
              <a:t> is a network that uses </a:t>
            </a:r>
            <a:r>
              <a:rPr lang="en-US" altLang="zh-CN" sz="2400" u="sng" dirty="0" smtClean="0">
                <a:ea typeface="宋体" pitchFamily="2" charset="-122"/>
              </a:rPr>
              <a:t>private IP address space</a:t>
            </a:r>
            <a:r>
              <a:rPr lang="en-US" altLang="zh-CN" sz="2400" dirty="0" smtClean="0">
                <a:ea typeface="宋体" pitchFamily="2" charset="-122"/>
              </a:rPr>
              <a:t>, following the standards set by </a:t>
            </a:r>
            <a:r>
              <a:rPr lang="en-US" altLang="zh-CN" sz="2400" u="sng" dirty="0" smtClean="0">
                <a:ea typeface="宋体" pitchFamily="2" charset="-122"/>
              </a:rPr>
              <a:t>RFC 1918 </a:t>
            </a:r>
            <a:r>
              <a:rPr lang="en-US" altLang="zh-CN" sz="2400" dirty="0" smtClean="0">
                <a:ea typeface="宋体" pitchFamily="2" charset="-122"/>
              </a:rPr>
              <a:t>and </a:t>
            </a:r>
            <a:r>
              <a:rPr lang="en-US" altLang="zh-CN" sz="2400" u="sng" dirty="0" smtClean="0">
                <a:ea typeface="宋体" pitchFamily="2" charset="-122"/>
              </a:rPr>
              <a:t>RFC 4193</a:t>
            </a:r>
            <a:r>
              <a:rPr lang="en-US" altLang="zh-CN" sz="2400" dirty="0" smtClean="0">
                <a:ea typeface="宋体" pitchFamily="2" charset="-122"/>
              </a:rPr>
              <a:t>. </a:t>
            </a:r>
          </a:p>
          <a:p>
            <a:pPr lvl="1"/>
            <a:r>
              <a:rPr lang="en-US" altLang="zh-CN" sz="2000" dirty="0" smtClean="0">
                <a:solidFill>
                  <a:schemeClr val="accent2"/>
                </a:solidFill>
                <a:ea typeface="宋体" pitchFamily="2" charset="-122"/>
              </a:rPr>
              <a:t>These addresses are commonly used for home, office, and enterprise LANs.</a:t>
            </a:r>
          </a:p>
          <a:p>
            <a:pPr lvl="1"/>
            <a:r>
              <a:rPr lang="en-US" altLang="zh-CN" sz="2000" dirty="0" smtClean="0">
                <a:solidFill>
                  <a:srgbClr val="FF0000"/>
                </a:solidFill>
                <a:ea typeface="宋体" pitchFamily="2" charset="-122"/>
              </a:rPr>
              <a:t>Private addresses are not globally delegated. </a:t>
            </a:r>
            <a:r>
              <a:rPr lang="en-US" altLang="zh-CN" sz="2000" dirty="0" smtClean="0">
                <a:solidFill>
                  <a:schemeClr val="accent2"/>
                </a:solidFill>
                <a:ea typeface="宋体" pitchFamily="2" charset="-122"/>
              </a:rPr>
              <a:t>Using these addresses do not need approval from a regional Internet registry (RIR). </a:t>
            </a:r>
          </a:p>
          <a:p>
            <a:pPr lvl="1"/>
            <a:r>
              <a:rPr lang="en-US" altLang="zh-CN" sz="2000" dirty="0" smtClean="0">
                <a:solidFill>
                  <a:schemeClr val="accent2"/>
                </a:solidFill>
                <a:ea typeface="宋体" pitchFamily="2" charset="-122"/>
              </a:rPr>
              <a:t>Privately addressed IP packets cannot be transmitted onto the public Internet. </a:t>
            </a:r>
          </a:p>
          <a:p>
            <a:r>
              <a:rPr lang="en-US" altLang="zh-CN" sz="2400" dirty="0" smtClean="0">
                <a:ea typeface="宋体" pitchFamily="2" charset="-122"/>
              </a:rPr>
              <a:t>In order to connect to the Internet, either a network address translator (</a:t>
            </a:r>
            <a:r>
              <a:rPr lang="en-US" altLang="zh-CN" sz="2400" dirty="0" smtClean="0">
                <a:solidFill>
                  <a:srgbClr val="0000FF"/>
                </a:solidFill>
                <a:ea typeface="宋体" pitchFamily="2" charset="-122"/>
              </a:rPr>
              <a:t>NAT</a:t>
            </a:r>
            <a:r>
              <a:rPr lang="en-US" altLang="zh-CN" sz="2400" dirty="0" smtClean="0">
                <a:ea typeface="宋体" pitchFamily="2" charset="-122"/>
              </a:rPr>
              <a:t>) gateway, or a </a:t>
            </a:r>
            <a:r>
              <a:rPr lang="en-US" altLang="zh-CN" sz="2400" dirty="0" smtClean="0">
                <a:solidFill>
                  <a:srgbClr val="0000FF"/>
                </a:solidFill>
                <a:ea typeface="宋体" pitchFamily="2" charset="-122"/>
              </a:rPr>
              <a:t>proxy server</a:t>
            </a:r>
            <a:r>
              <a:rPr lang="en-US" altLang="zh-CN" sz="2400" dirty="0" smtClean="0">
                <a:ea typeface="宋体" pitchFamily="2" charset="-122"/>
              </a:rPr>
              <a:t> is needed</a:t>
            </a:r>
          </a:p>
          <a:p>
            <a:endParaRPr lang="zh-CN" altLang="en-US" sz="2400" dirty="0"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D21D93F5-91D6-4D03-9E18-080BB51E321D}" type="slidenum">
              <a:rPr lang="en-US" altLang="ko-KR"/>
              <a:pPr>
                <a:defRPr/>
              </a:pPr>
              <a:t>3</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533400" y="228600"/>
            <a:ext cx="8229600" cy="1143000"/>
          </a:xfrm>
        </p:spPr>
        <p:txBody>
          <a:bodyPr/>
          <a:lstStyle/>
          <a:p>
            <a:r>
              <a:rPr lang="en-US" altLang="zh-CN" sz="3600" smtClean="0">
                <a:ea typeface="宋体" pitchFamily="2" charset="-122"/>
              </a:rPr>
              <a:t>Overlay and Peer-to-Peer VPNs</a:t>
            </a:r>
            <a:endParaRPr lang="zh-CN" altLang="en-US" sz="3600" smtClean="0">
              <a:ea typeface="宋体" pitchFamily="2" charset="-122"/>
            </a:endParaRPr>
          </a:p>
        </p:txBody>
      </p:sp>
      <p:sp>
        <p:nvSpPr>
          <p:cNvPr id="50179" name="内容占位符 2"/>
          <p:cNvSpPr>
            <a:spLocks noGrp="1"/>
          </p:cNvSpPr>
          <p:nvPr>
            <p:ph idx="1"/>
          </p:nvPr>
        </p:nvSpPr>
        <p:spPr>
          <a:xfrm>
            <a:off x="533400" y="1295400"/>
            <a:ext cx="7772400" cy="4953000"/>
          </a:xfrm>
        </p:spPr>
        <p:txBody>
          <a:bodyPr/>
          <a:lstStyle/>
          <a:p>
            <a:r>
              <a:rPr lang="en-US" altLang="zh-CN" sz="2400" dirty="0" smtClean="0">
                <a:ea typeface="宋体" pitchFamily="2" charset="-122"/>
              </a:rPr>
              <a:t>Overlay VPNs </a:t>
            </a:r>
          </a:p>
          <a:p>
            <a:pPr lvl="1"/>
            <a:r>
              <a:rPr lang="en-US" altLang="zh-CN" sz="2000" dirty="0" smtClean="0">
                <a:solidFill>
                  <a:schemeClr val="tx1"/>
                </a:solidFill>
                <a:ea typeface="宋体" pitchFamily="2" charset="-122"/>
              </a:rPr>
              <a:t>a VC or</a:t>
            </a:r>
            <a:r>
              <a:rPr lang="en-US" altLang="zh-CN" sz="2000" dirty="0" smtClean="0">
                <a:ea typeface="宋体" pitchFamily="2" charset="-122"/>
              </a:rPr>
              <a:t> </a:t>
            </a:r>
            <a:r>
              <a:rPr lang="en-US" altLang="zh-CN" sz="2000" dirty="0" smtClean="0">
                <a:solidFill>
                  <a:schemeClr val="tx1"/>
                </a:solidFill>
                <a:ea typeface="宋体" pitchFamily="2" charset="-122"/>
              </a:rPr>
              <a:t>tunnel connects CE devices, no routing information is exchanged with the service provider (PE devices)</a:t>
            </a:r>
          </a:p>
          <a:p>
            <a:pPr lvl="1"/>
            <a:r>
              <a:rPr lang="en-US" altLang="zh-CN" sz="2000" dirty="0" smtClean="0">
                <a:solidFill>
                  <a:schemeClr val="tx1"/>
                </a:solidFill>
                <a:ea typeface="宋体" pitchFamily="2" charset="-122"/>
              </a:rPr>
              <a:t>Examples: those built using Frame Relay or ATM virtual circuits, as well as those built using GRE or </a:t>
            </a:r>
            <a:r>
              <a:rPr lang="en-US" altLang="zh-CN" sz="2000" dirty="0" err="1" smtClean="0">
                <a:solidFill>
                  <a:schemeClr val="tx1"/>
                </a:solidFill>
                <a:ea typeface="宋体" pitchFamily="2" charset="-122"/>
              </a:rPr>
              <a:t>IPsec</a:t>
            </a:r>
            <a:r>
              <a:rPr lang="en-US" altLang="zh-CN" sz="2000" dirty="0" smtClean="0">
                <a:solidFill>
                  <a:schemeClr val="tx1"/>
                </a:solidFill>
                <a:ea typeface="宋体" pitchFamily="2" charset="-122"/>
              </a:rPr>
              <a:t> tunnels</a:t>
            </a:r>
          </a:p>
          <a:p>
            <a:r>
              <a:rPr lang="en-US" altLang="zh-CN" sz="2400" dirty="0" smtClean="0">
                <a:ea typeface="宋体" pitchFamily="2" charset="-122"/>
              </a:rPr>
              <a:t>Peer VPNs </a:t>
            </a:r>
          </a:p>
          <a:p>
            <a:pPr lvl="1"/>
            <a:r>
              <a:rPr lang="en-US" altLang="zh-CN" sz="2000" dirty="0" smtClean="0">
                <a:solidFill>
                  <a:schemeClr val="tx1"/>
                </a:solidFill>
                <a:ea typeface="宋体" pitchFamily="2" charset="-122"/>
              </a:rPr>
              <a:t>PE devices are aware of </a:t>
            </a:r>
            <a:r>
              <a:rPr lang="en-US" altLang="zh-CN" sz="2000" u="sng" dirty="0" smtClean="0">
                <a:solidFill>
                  <a:schemeClr val="tx1"/>
                </a:solidFill>
                <a:ea typeface="宋体" pitchFamily="2" charset="-122"/>
              </a:rPr>
              <a:t>customer network addressing </a:t>
            </a:r>
            <a:r>
              <a:rPr lang="en-US" altLang="zh-CN" sz="2000" dirty="0" smtClean="0">
                <a:solidFill>
                  <a:schemeClr val="tx1"/>
                </a:solidFill>
                <a:ea typeface="宋体" pitchFamily="2" charset="-122"/>
              </a:rPr>
              <a:t>and route customer data traffic according to customer network addressing</a:t>
            </a:r>
            <a:endParaRPr lang="en-US" altLang="zh-CN" dirty="0" smtClean="0">
              <a:solidFill>
                <a:schemeClr val="tx1"/>
              </a:solidFill>
              <a:ea typeface="宋体" pitchFamily="2" charset="-122"/>
            </a:endParaRPr>
          </a:p>
          <a:p>
            <a:pPr lvl="1"/>
            <a:r>
              <a:rPr lang="en-US" altLang="zh-CN" sz="2000" dirty="0" smtClean="0">
                <a:solidFill>
                  <a:schemeClr val="tx1"/>
                </a:solidFill>
                <a:ea typeface="宋体" pitchFamily="2" charset="-122"/>
              </a:rPr>
              <a:t>In peer VPNs, routes are exchanged between CE devices and PE devices.</a:t>
            </a:r>
          </a:p>
          <a:p>
            <a:pPr lvl="1"/>
            <a:r>
              <a:rPr lang="en-US" altLang="zh-CN" sz="2000" dirty="0" smtClean="0">
                <a:solidFill>
                  <a:schemeClr val="tx1"/>
                </a:solidFill>
                <a:ea typeface="宋体" pitchFamily="2" charset="-122"/>
              </a:rPr>
              <a:t>Example: BGP/MPLS (RFC4364/2547bis) VPNs.</a:t>
            </a:r>
            <a:endParaRPr lang="zh-CN" altLang="en-US" sz="2000" dirty="0"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BE73599E-6268-4DF7-BA84-80717F6741E6}" type="slidenum">
              <a:rPr lang="en-US" altLang="ko-KR"/>
              <a:pPr>
                <a:defRPr/>
              </a:pPr>
              <a:t>30</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sz="3200" dirty="0" smtClean="0">
                <a:ea typeface="宋体" pitchFamily="2" charset="-122"/>
              </a:rPr>
              <a:t>Connection-Oriented and Connectionless VPNs</a:t>
            </a:r>
            <a:endParaRPr lang="zh-CN" altLang="en-US" sz="3200" dirty="0" smtClean="0">
              <a:ea typeface="宋体" pitchFamily="2" charset="-122"/>
            </a:endParaRPr>
          </a:p>
        </p:txBody>
      </p:sp>
      <p:sp>
        <p:nvSpPr>
          <p:cNvPr id="51203" name="内容占位符 2"/>
          <p:cNvSpPr>
            <a:spLocks noGrp="1"/>
          </p:cNvSpPr>
          <p:nvPr>
            <p:ph idx="1"/>
          </p:nvPr>
        </p:nvSpPr>
        <p:spPr>
          <a:xfrm>
            <a:off x="533400" y="1524000"/>
            <a:ext cx="7772400" cy="4724400"/>
          </a:xfrm>
        </p:spPr>
        <p:txBody>
          <a:bodyPr/>
          <a:lstStyle/>
          <a:p>
            <a:pPr>
              <a:buNone/>
            </a:pPr>
            <a:r>
              <a:rPr lang="en-US" altLang="zh-CN" sz="2400" dirty="0" smtClean="0">
                <a:ea typeface="宋体" pitchFamily="2" charset="-122"/>
              </a:rPr>
              <a:t>Depending on whether </a:t>
            </a:r>
            <a:r>
              <a:rPr lang="en-US" altLang="zh-CN" sz="2400" dirty="0" smtClean="0">
                <a:solidFill>
                  <a:schemeClr val="accent2"/>
                </a:solidFill>
                <a:ea typeface="宋体" pitchFamily="2" charset="-122"/>
              </a:rPr>
              <a:t>VCs or tunnels </a:t>
            </a:r>
            <a:r>
              <a:rPr lang="en-US" altLang="zh-CN" sz="2400" dirty="0" smtClean="0">
                <a:ea typeface="宋体" pitchFamily="2" charset="-122"/>
              </a:rPr>
              <a:t>are provisioned to carry VPN traffic.</a:t>
            </a:r>
          </a:p>
          <a:p>
            <a:r>
              <a:rPr lang="en-US" altLang="zh-CN" sz="2400" dirty="0" smtClean="0">
                <a:solidFill>
                  <a:schemeClr val="accent2"/>
                </a:solidFill>
                <a:ea typeface="宋体" pitchFamily="2" charset="-122"/>
              </a:rPr>
              <a:t>Connection-oriented VPNs </a:t>
            </a:r>
          </a:p>
          <a:p>
            <a:pPr lvl="1"/>
            <a:r>
              <a:rPr lang="en-US" altLang="zh-CN" sz="2000" dirty="0" smtClean="0">
                <a:solidFill>
                  <a:schemeClr val="tx1"/>
                </a:solidFill>
                <a:ea typeface="宋体" pitchFamily="2" charset="-122"/>
              </a:rPr>
              <a:t>VCs or tunnels are set up to carry VPN traffic.</a:t>
            </a:r>
          </a:p>
          <a:p>
            <a:pPr lvl="1"/>
            <a:r>
              <a:rPr lang="en-US" altLang="zh-CN" sz="2000" u="sng" dirty="0" smtClean="0">
                <a:solidFill>
                  <a:schemeClr val="tx1"/>
                </a:solidFill>
                <a:ea typeface="宋体" pitchFamily="2" charset="-122"/>
              </a:rPr>
              <a:t>Examples:</a:t>
            </a:r>
            <a:r>
              <a:rPr lang="en-US" altLang="zh-CN" sz="2000" dirty="0" smtClean="0">
                <a:solidFill>
                  <a:schemeClr val="tx1"/>
                </a:solidFill>
                <a:ea typeface="宋体" pitchFamily="2" charset="-122"/>
              </a:rPr>
              <a:t> those provisioned using Frame Relay or ATM VCs, as well as those provisioned using L2TP or </a:t>
            </a:r>
            <a:r>
              <a:rPr lang="en-US" altLang="zh-CN" sz="2000" dirty="0" err="1" smtClean="0">
                <a:solidFill>
                  <a:schemeClr val="tx1"/>
                </a:solidFill>
                <a:ea typeface="宋体" pitchFamily="2" charset="-122"/>
              </a:rPr>
              <a:t>IPsec</a:t>
            </a:r>
            <a:r>
              <a:rPr lang="en-US" altLang="zh-CN" sz="2000" dirty="0" smtClean="0">
                <a:solidFill>
                  <a:schemeClr val="tx1"/>
                </a:solidFill>
                <a:ea typeface="宋体" pitchFamily="2" charset="-122"/>
              </a:rPr>
              <a:t> tunnels</a:t>
            </a:r>
          </a:p>
          <a:p>
            <a:r>
              <a:rPr lang="en-US" altLang="zh-CN" sz="2400" dirty="0" smtClean="0">
                <a:solidFill>
                  <a:schemeClr val="accent2"/>
                </a:solidFill>
                <a:ea typeface="宋体" pitchFamily="2" charset="-122"/>
              </a:rPr>
              <a:t>Connectionless VPNs</a:t>
            </a:r>
          </a:p>
          <a:p>
            <a:pPr lvl="1"/>
            <a:r>
              <a:rPr lang="en-US" altLang="zh-CN" sz="2000" dirty="0" smtClean="0">
                <a:solidFill>
                  <a:schemeClr val="tx1"/>
                </a:solidFill>
                <a:ea typeface="宋体" pitchFamily="2" charset="-122"/>
              </a:rPr>
              <a:t>neither VCs nor tunnels are set up to carry VPN traffic.</a:t>
            </a:r>
          </a:p>
          <a:p>
            <a:pPr lvl="1"/>
            <a:r>
              <a:rPr lang="en-US" altLang="zh-CN" sz="2000" dirty="0" smtClean="0">
                <a:solidFill>
                  <a:schemeClr val="tx1"/>
                </a:solidFill>
                <a:ea typeface="宋体" pitchFamily="2" charset="-122"/>
              </a:rPr>
              <a:t>PE-based VPNs that rely on the partitioning of customer data traffic by using access control lists (ACLs) configured on PE devices</a:t>
            </a:r>
            <a:endParaRPr lang="zh-CN" altLang="en-US" sz="2000" dirty="0"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C940AB4B-58C3-40A6-9A06-8A36BECC7C07}" type="slidenum">
              <a:rPr lang="en-US" altLang="ko-KR"/>
              <a:pPr>
                <a:defRPr/>
              </a:pPr>
              <a:t>31</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533400" y="228600"/>
            <a:ext cx="7772400" cy="609600"/>
          </a:xfrm>
        </p:spPr>
        <p:txBody>
          <a:bodyPr/>
          <a:lstStyle/>
          <a:p>
            <a:r>
              <a:rPr lang="en-US" altLang="zh-CN" smtClean="0">
                <a:ea typeface="宋体" pitchFamily="2" charset="-122"/>
              </a:rPr>
              <a:t>Trusted and Secure VPNs</a:t>
            </a:r>
            <a:endParaRPr lang="zh-CN" altLang="en-US" smtClean="0">
              <a:ea typeface="宋体" pitchFamily="2" charset="-122"/>
            </a:endParaRPr>
          </a:p>
        </p:txBody>
      </p:sp>
      <p:sp>
        <p:nvSpPr>
          <p:cNvPr id="52227" name="内容占位符 2"/>
          <p:cNvSpPr>
            <a:spLocks noGrp="1"/>
          </p:cNvSpPr>
          <p:nvPr>
            <p:ph idx="1"/>
          </p:nvPr>
        </p:nvSpPr>
        <p:spPr>
          <a:xfrm>
            <a:off x="533400" y="990600"/>
            <a:ext cx="7772400" cy="5257800"/>
          </a:xfrm>
        </p:spPr>
        <p:txBody>
          <a:bodyPr/>
          <a:lstStyle/>
          <a:p>
            <a:pPr>
              <a:buNone/>
            </a:pPr>
            <a:r>
              <a:rPr lang="en-US" altLang="zh-CN" sz="2400" dirty="0" smtClean="0">
                <a:ea typeface="宋体" pitchFamily="2" charset="-122"/>
              </a:rPr>
              <a:t>Depending on whether customer data traffic is authenticated and encrypted as it passes between VPN peers</a:t>
            </a:r>
          </a:p>
          <a:p>
            <a:r>
              <a:rPr lang="en-US" altLang="zh-CN" sz="2400" dirty="0" smtClean="0">
                <a:solidFill>
                  <a:schemeClr val="accent2"/>
                </a:solidFill>
                <a:ea typeface="宋体" pitchFamily="2" charset="-122"/>
              </a:rPr>
              <a:t>Trusted VPNs </a:t>
            </a:r>
          </a:p>
          <a:p>
            <a:pPr lvl="1"/>
            <a:r>
              <a:rPr lang="en-US" altLang="zh-CN" sz="2000" dirty="0" smtClean="0">
                <a:solidFill>
                  <a:schemeClr val="tx1"/>
                </a:solidFill>
                <a:ea typeface="宋体" pitchFamily="2" charset="-122"/>
              </a:rPr>
              <a:t>Provisioned by a service provider </a:t>
            </a:r>
          </a:p>
          <a:p>
            <a:pPr lvl="1"/>
            <a:r>
              <a:rPr lang="en-US" altLang="zh-CN" sz="2000" dirty="0" smtClean="0">
                <a:solidFill>
                  <a:schemeClr val="tx1"/>
                </a:solidFill>
                <a:ea typeface="宋体" pitchFamily="2" charset="-122"/>
              </a:rPr>
              <a:t>customers </a:t>
            </a:r>
            <a:r>
              <a:rPr lang="en-US" altLang="zh-CN" sz="2000" u="sng" dirty="0" smtClean="0">
                <a:solidFill>
                  <a:schemeClr val="tx1"/>
                </a:solidFill>
                <a:ea typeface="宋体" pitchFamily="2" charset="-122"/>
              </a:rPr>
              <a:t>trust</a:t>
            </a:r>
            <a:r>
              <a:rPr lang="en-US" altLang="zh-CN" sz="2000" dirty="0" smtClean="0">
                <a:solidFill>
                  <a:schemeClr val="tx1"/>
                </a:solidFill>
                <a:ea typeface="宋体" pitchFamily="2" charset="-122"/>
              </a:rPr>
              <a:t> the service provider though its traffic is </a:t>
            </a:r>
            <a:r>
              <a:rPr lang="en-US" altLang="zh-CN" sz="2000" u="sng" dirty="0" smtClean="0">
                <a:solidFill>
                  <a:schemeClr val="tx1"/>
                </a:solidFill>
                <a:ea typeface="宋体" pitchFamily="2" charset="-122"/>
              </a:rPr>
              <a:t>not encrypted </a:t>
            </a:r>
            <a:r>
              <a:rPr lang="en-US" altLang="zh-CN" sz="2000" dirty="0" smtClean="0">
                <a:solidFill>
                  <a:schemeClr val="tx1"/>
                </a:solidFill>
                <a:ea typeface="宋体" pitchFamily="2" charset="-122"/>
              </a:rPr>
              <a:t>over backbone</a:t>
            </a:r>
          </a:p>
          <a:p>
            <a:pPr lvl="1"/>
            <a:r>
              <a:rPr lang="en-US" altLang="zh-CN" sz="2000" dirty="0" smtClean="0">
                <a:solidFill>
                  <a:schemeClr val="tx1"/>
                </a:solidFill>
                <a:ea typeface="宋体" pitchFamily="2" charset="-122"/>
              </a:rPr>
              <a:t>Examples of trusted VPNs are Frame Relay, ATM, and BGP/MPLS (RFC4364/2547bis) VPNs.</a:t>
            </a:r>
          </a:p>
          <a:p>
            <a:r>
              <a:rPr lang="en-US" altLang="zh-CN" sz="2400" dirty="0" smtClean="0">
                <a:solidFill>
                  <a:schemeClr val="accent2"/>
                </a:solidFill>
                <a:ea typeface="宋体" pitchFamily="2" charset="-122"/>
              </a:rPr>
              <a:t>Secure VPNs </a:t>
            </a:r>
          </a:p>
          <a:p>
            <a:pPr lvl="1"/>
            <a:r>
              <a:rPr lang="en-US" altLang="zh-CN" sz="2000" dirty="0" smtClean="0">
                <a:solidFill>
                  <a:schemeClr val="tx1"/>
                </a:solidFill>
                <a:ea typeface="宋体" pitchFamily="2" charset="-122"/>
              </a:rPr>
              <a:t>Customer traffic data is </a:t>
            </a:r>
            <a:r>
              <a:rPr lang="en-US" altLang="zh-CN" sz="2000" u="sng" dirty="0" smtClean="0">
                <a:solidFill>
                  <a:schemeClr val="tx1"/>
                </a:solidFill>
                <a:ea typeface="宋体" pitchFamily="2" charset="-122"/>
              </a:rPr>
              <a:t>authenticated and encrypted </a:t>
            </a:r>
            <a:r>
              <a:rPr lang="en-US" altLang="zh-CN" sz="2000" dirty="0" smtClean="0">
                <a:solidFill>
                  <a:schemeClr val="tx1"/>
                </a:solidFill>
                <a:ea typeface="宋体" pitchFamily="2" charset="-122"/>
              </a:rPr>
              <a:t>over the service provider backbone or Internet between VPN peers.</a:t>
            </a:r>
          </a:p>
          <a:p>
            <a:pPr lvl="1"/>
            <a:r>
              <a:rPr lang="en-US" altLang="zh-CN" sz="2000" dirty="0" smtClean="0">
                <a:solidFill>
                  <a:schemeClr val="tx1"/>
                </a:solidFill>
                <a:ea typeface="宋体" pitchFamily="2" charset="-122"/>
              </a:rPr>
              <a:t>Examples: </a:t>
            </a:r>
            <a:r>
              <a:rPr lang="en-US" altLang="zh-CN" sz="2000" dirty="0" err="1" smtClean="0">
                <a:solidFill>
                  <a:schemeClr val="tx1"/>
                </a:solidFill>
                <a:ea typeface="宋体" pitchFamily="2" charset="-122"/>
              </a:rPr>
              <a:t>IPsec</a:t>
            </a:r>
            <a:r>
              <a:rPr lang="en-US" altLang="zh-CN" sz="2000" dirty="0" smtClean="0">
                <a:solidFill>
                  <a:schemeClr val="tx1"/>
                </a:solidFill>
                <a:ea typeface="宋体" pitchFamily="2" charset="-122"/>
              </a:rPr>
              <a:t> VPNs, SSL VPNs, PPTP VPNs secured with MPPE, and L2TP VPNs secured using </a:t>
            </a:r>
            <a:r>
              <a:rPr lang="en-US" altLang="zh-CN" sz="2000" dirty="0" err="1" smtClean="0">
                <a:solidFill>
                  <a:schemeClr val="tx1"/>
                </a:solidFill>
                <a:ea typeface="宋体" pitchFamily="2" charset="-122"/>
              </a:rPr>
              <a:t>IPsec</a:t>
            </a:r>
            <a:r>
              <a:rPr lang="en-US" altLang="zh-CN" sz="2000" dirty="0" smtClean="0">
                <a:solidFill>
                  <a:schemeClr val="tx1"/>
                </a:solidFill>
                <a:ea typeface="宋体" pitchFamily="2" charset="-122"/>
              </a:rPr>
              <a:t>.</a:t>
            </a:r>
            <a:endParaRPr lang="zh-CN" altLang="en-US" sz="2000" dirty="0"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20B49612-104E-4C27-9ADA-8DB63F12297F}" type="slidenum">
              <a:rPr lang="en-US" altLang="ko-KR"/>
              <a:pPr>
                <a:defRPr/>
              </a:pPr>
              <a:t>32</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228600"/>
            <a:ext cx="8382000" cy="1143000"/>
          </a:xfrm>
        </p:spPr>
        <p:txBody>
          <a:bodyPr/>
          <a:lstStyle/>
          <a:p>
            <a:r>
              <a:rPr lang="en-US" altLang="ko-KR" sz="3600" smtClean="0">
                <a:ea typeface="굴림" pitchFamily="34" charset="-127"/>
              </a:rPr>
              <a:t>Unit 8 Virtual Private Networks (VPN) </a:t>
            </a:r>
          </a:p>
        </p:txBody>
      </p:sp>
      <p:sp>
        <p:nvSpPr>
          <p:cNvPr id="53251" name="Rectangle 3"/>
          <p:cNvSpPr>
            <a:spLocks noGrp="1" noChangeArrowheads="1"/>
          </p:cNvSpPr>
          <p:nvPr>
            <p:ph type="body" idx="1"/>
          </p:nvPr>
        </p:nvSpPr>
        <p:spPr>
          <a:xfrm>
            <a:off x="650875" y="1668463"/>
            <a:ext cx="7772400" cy="4648200"/>
          </a:xfrm>
        </p:spPr>
        <p:txBody>
          <a:bodyPr/>
          <a:lstStyle/>
          <a:p>
            <a:pPr>
              <a:buFont typeface="ZapfDingbats" pitchFamily="82" charset="2"/>
              <a:buNone/>
            </a:pPr>
            <a:r>
              <a:rPr lang="en-US" altLang="zh-CN" smtClean="0">
                <a:ea typeface="宋体" pitchFamily="2" charset="-122"/>
              </a:rPr>
              <a:t>8.1 Private and hybrid networks?</a:t>
            </a:r>
          </a:p>
          <a:p>
            <a:pPr>
              <a:buFont typeface="ZapfDingbats" pitchFamily="82" charset="2"/>
              <a:buNone/>
            </a:pPr>
            <a:r>
              <a:rPr lang="en-US" altLang="zh-CN" smtClean="0">
                <a:ea typeface="宋体" pitchFamily="2" charset="-122"/>
              </a:rPr>
              <a:t>8.2 VPN devices</a:t>
            </a:r>
          </a:p>
          <a:p>
            <a:pPr>
              <a:buFont typeface="ZapfDingbats" pitchFamily="82" charset="2"/>
              <a:buNone/>
            </a:pPr>
            <a:r>
              <a:rPr lang="en-US" altLang="zh-CN" smtClean="0">
                <a:ea typeface="宋体" pitchFamily="2" charset="-122"/>
              </a:rPr>
              <a:t>8.3 VPN technologies and protocols</a:t>
            </a:r>
          </a:p>
          <a:p>
            <a:pPr>
              <a:buFont typeface="ZapfDingbats" pitchFamily="82" charset="2"/>
              <a:buNone/>
            </a:pPr>
            <a:r>
              <a:rPr lang="en-US" altLang="zh-CN" smtClean="0">
                <a:ea typeface="宋体" pitchFamily="2" charset="-122"/>
              </a:rPr>
              <a:t>8.4 Modeling and characterizing VPNs</a:t>
            </a:r>
          </a:p>
          <a:p>
            <a:pPr>
              <a:buFont typeface="ZapfDingbats" pitchFamily="82" charset="2"/>
              <a:buNone/>
            </a:pPr>
            <a:r>
              <a:rPr lang="en-US" altLang="zh-CN" smtClean="0">
                <a:ea typeface="宋体" pitchFamily="2" charset="-122"/>
              </a:rPr>
              <a:t>8.5 Other methods of categorizing VPNs</a:t>
            </a:r>
          </a:p>
          <a:p>
            <a:pPr>
              <a:buFont typeface="ZapfDingbats" pitchFamily="82" charset="2"/>
              <a:buNone/>
            </a:pPr>
            <a:r>
              <a:rPr lang="en-US" altLang="zh-CN" smtClean="0">
                <a:solidFill>
                  <a:srgbClr val="FF0000"/>
                </a:solidFill>
                <a:ea typeface="宋体" pitchFamily="2" charset="-122"/>
              </a:rPr>
              <a:t>8.6 How VPN works?</a:t>
            </a:r>
          </a:p>
          <a:p>
            <a:pPr>
              <a:buFont typeface="ZapfDingbats" pitchFamily="82" charset="2"/>
              <a:buNone/>
            </a:pPr>
            <a:r>
              <a:rPr lang="en-US" altLang="zh-CN" smtClean="0">
                <a:solidFill>
                  <a:schemeClr val="accent2"/>
                </a:solidFill>
                <a:ea typeface="宋体" pitchFamily="2" charset="-122"/>
              </a:rPr>
              <a:t>8.7</a:t>
            </a:r>
            <a:r>
              <a:rPr lang="en-US" altLang="zh-CN" smtClean="0">
                <a:ea typeface="宋体" pitchFamily="2" charset="-122"/>
              </a:rPr>
              <a:t> Component types</a:t>
            </a:r>
          </a:p>
          <a:p>
            <a:pPr>
              <a:buFont typeface="ZapfDingbats" pitchFamily="82" charset="2"/>
              <a:buNone/>
            </a:pPr>
            <a:r>
              <a:rPr lang="en-US" altLang="zh-CN" smtClean="0">
                <a:solidFill>
                  <a:schemeClr val="accent2"/>
                </a:solidFill>
                <a:ea typeface="宋体" pitchFamily="2" charset="-122"/>
              </a:rPr>
              <a:t>8.8</a:t>
            </a:r>
            <a:r>
              <a:rPr lang="en-US" altLang="zh-CN" smtClean="0">
                <a:ea typeface="宋体" pitchFamily="2" charset="-122"/>
              </a:rPr>
              <a:t> Summary</a:t>
            </a:r>
          </a:p>
        </p:txBody>
      </p:sp>
      <p:sp>
        <p:nvSpPr>
          <p:cNvPr id="4" name="灯片编号占位符 3"/>
          <p:cNvSpPr>
            <a:spLocks noGrp="1"/>
          </p:cNvSpPr>
          <p:nvPr>
            <p:ph type="sldNum" sz="quarter" idx="10"/>
          </p:nvPr>
        </p:nvSpPr>
        <p:spPr/>
        <p:txBody>
          <a:bodyPr/>
          <a:lstStyle/>
          <a:p>
            <a:pPr>
              <a:defRPr/>
            </a:pPr>
            <a:r>
              <a:rPr lang="en-US" altLang="ko-KR"/>
              <a:t>VPN 8-</a:t>
            </a:r>
            <a:fld id="{CDBE236B-C280-4C34-B828-F8FB4BF0E6A7}" type="slidenum">
              <a:rPr lang="en-US" altLang="ko-KR"/>
              <a:pPr>
                <a:defRPr/>
              </a:pPr>
              <a:t>33</a:t>
            </a:fld>
            <a:endParaRPr lang="en-US" altLang="ko-K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sz="3600" smtClean="0">
                <a:ea typeface="宋体" pitchFamily="2" charset="-122"/>
              </a:rPr>
              <a:t>Brief Overview of How VPN Works</a:t>
            </a:r>
            <a:endParaRPr lang="zh-CN" altLang="en-US" sz="3600" smtClean="0">
              <a:ea typeface="宋体" pitchFamily="2" charset="-122"/>
            </a:endParaRPr>
          </a:p>
        </p:txBody>
      </p:sp>
      <p:sp>
        <p:nvSpPr>
          <p:cNvPr id="54275" name="内容占位符 2"/>
          <p:cNvSpPr>
            <a:spLocks noGrp="1"/>
          </p:cNvSpPr>
          <p:nvPr>
            <p:ph idx="1"/>
          </p:nvPr>
        </p:nvSpPr>
        <p:spPr/>
        <p:txBody>
          <a:bodyPr/>
          <a:lstStyle/>
          <a:p>
            <a:r>
              <a:rPr lang="en-US" altLang="zh-CN" dirty="0" smtClean="0">
                <a:solidFill>
                  <a:schemeClr val="accent2"/>
                </a:solidFill>
                <a:ea typeface="宋体" pitchFamily="2" charset="-122"/>
              </a:rPr>
              <a:t>Two connections </a:t>
            </a:r>
            <a:r>
              <a:rPr lang="en-US" altLang="zh-CN" dirty="0" smtClean="0">
                <a:ea typeface="宋体" pitchFamily="2" charset="-122"/>
              </a:rPr>
              <a:t>– one is made to the Internet and the second is made to the VPN</a:t>
            </a:r>
          </a:p>
          <a:p>
            <a:r>
              <a:rPr lang="en-US" altLang="zh-CN" dirty="0" err="1" smtClean="0">
                <a:solidFill>
                  <a:schemeClr val="accent2"/>
                </a:solidFill>
                <a:ea typeface="宋体" pitchFamily="2" charset="-122"/>
              </a:rPr>
              <a:t>Datagrams</a:t>
            </a:r>
            <a:r>
              <a:rPr lang="en-US" altLang="zh-CN" dirty="0" smtClean="0">
                <a:ea typeface="宋体" pitchFamily="2" charset="-122"/>
              </a:rPr>
              <a:t> – contains data, destination and source information</a:t>
            </a:r>
          </a:p>
          <a:p>
            <a:r>
              <a:rPr lang="en-US" altLang="zh-CN" dirty="0" smtClean="0">
                <a:solidFill>
                  <a:schemeClr val="accent2"/>
                </a:solidFill>
                <a:ea typeface="宋体" pitchFamily="2" charset="-122"/>
              </a:rPr>
              <a:t>Firewalls</a:t>
            </a:r>
            <a:r>
              <a:rPr lang="en-US" altLang="zh-CN" dirty="0" smtClean="0">
                <a:ea typeface="宋体" pitchFamily="2" charset="-122"/>
              </a:rPr>
              <a:t> – VPNs allow authorized users to pass through the firewalls</a:t>
            </a:r>
          </a:p>
          <a:p>
            <a:r>
              <a:rPr lang="en-US" altLang="zh-CN" dirty="0" smtClean="0">
                <a:solidFill>
                  <a:schemeClr val="accent2"/>
                </a:solidFill>
                <a:ea typeface="宋体" pitchFamily="2" charset="-122"/>
              </a:rPr>
              <a:t>Protocols</a:t>
            </a:r>
            <a:r>
              <a:rPr lang="en-US" altLang="zh-CN" dirty="0" smtClean="0">
                <a:ea typeface="宋体" pitchFamily="2" charset="-122"/>
              </a:rPr>
              <a:t> – protocols create the VPN tunnels</a:t>
            </a:r>
          </a:p>
          <a:p>
            <a:pPr>
              <a:buFont typeface="ZapfDingbats" pitchFamily="82" charset="2"/>
              <a:buNone/>
            </a:pP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79F19BF9-9BEC-452A-92CD-C10987B35CA2}" type="slidenum">
              <a:rPr lang="en-US" altLang="ko-KR"/>
              <a:pPr>
                <a:defRPr/>
              </a:pPr>
              <a:t>34</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mtClean="0">
                <a:ea typeface="宋体" pitchFamily="2" charset="-122"/>
              </a:rPr>
              <a:t>What a VPN needs</a:t>
            </a:r>
          </a:p>
        </p:txBody>
      </p:sp>
      <p:sp>
        <p:nvSpPr>
          <p:cNvPr id="55299" name="Rectangle 3"/>
          <p:cNvSpPr>
            <a:spLocks noGrp="1" noChangeArrowheads="1"/>
          </p:cNvSpPr>
          <p:nvPr>
            <p:ph type="body" idx="1"/>
          </p:nvPr>
        </p:nvSpPr>
        <p:spPr>
          <a:xfrm>
            <a:off x="609600" y="1524000"/>
            <a:ext cx="7924800" cy="3505200"/>
          </a:xfrm>
        </p:spPr>
        <p:txBody>
          <a:bodyPr/>
          <a:lstStyle/>
          <a:p>
            <a:pPr>
              <a:lnSpc>
                <a:spcPct val="90000"/>
              </a:lnSpc>
              <a:spcAft>
                <a:spcPts val="600"/>
              </a:spcAft>
            </a:pPr>
            <a:r>
              <a:rPr lang="en-US" altLang="zh-CN" smtClean="0">
                <a:ea typeface="宋体" pitchFamily="2" charset="-122"/>
              </a:rPr>
              <a:t>VPNs must be encrypted </a:t>
            </a:r>
          </a:p>
          <a:p>
            <a:pPr lvl="1">
              <a:lnSpc>
                <a:spcPct val="90000"/>
              </a:lnSpc>
              <a:spcAft>
                <a:spcPts val="600"/>
              </a:spcAft>
            </a:pPr>
            <a:r>
              <a:rPr lang="en-US" altLang="zh-CN" smtClean="0">
                <a:ea typeface="宋体" pitchFamily="2" charset="-122"/>
              </a:rPr>
              <a:t>so no one can read it</a:t>
            </a:r>
          </a:p>
          <a:p>
            <a:pPr>
              <a:lnSpc>
                <a:spcPct val="90000"/>
              </a:lnSpc>
              <a:spcAft>
                <a:spcPts val="600"/>
              </a:spcAft>
            </a:pPr>
            <a:r>
              <a:rPr lang="en-US" altLang="zh-CN" smtClean="0">
                <a:ea typeface="宋体" pitchFamily="2" charset="-122"/>
              </a:rPr>
              <a:t>VPNs must be authenticated</a:t>
            </a:r>
          </a:p>
          <a:p>
            <a:pPr>
              <a:lnSpc>
                <a:spcPct val="90000"/>
              </a:lnSpc>
              <a:spcAft>
                <a:spcPts val="600"/>
              </a:spcAft>
            </a:pPr>
            <a:r>
              <a:rPr lang="en-US" altLang="zh-CN" smtClean="0">
                <a:ea typeface="宋体" pitchFamily="2" charset="-122"/>
              </a:rPr>
              <a:t>No one outside the VPN can alter the VPN</a:t>
            </a:r>
          </a:p>
          <a:p>
            <a:pPr>
              <a:lnSpc>
                <a:spcPct val="90000"/>
              </a:lnSpc>
              <a:spcAft>
                <a:spcPts val="600"/>
              </a:spcAft>
            </a:pPr>
            <a:r>
              <a:rPr lang="en-US" altLang="zh-CN" smtClean="0">
                <a:ea typeface="宋体" pitchFamily="2" charset="-122"/>
              </a:rPr>
              <a:t>All parties to the VPN must agree on the security properties</a:t>
            </a:r>
          </a:p>
        </p:txBody>
      </p:sp>
      <p:sp>
        <p:nvSpPr>
          <p:cNvPr id="4" name="灯片编号占位符 3"/>
          <p:cNvSpPr>
            <a:spLocks noGrp="1"/>
          </p:cNvSpPr>
          <p:nvPr>
            <p:ph type="sldNum" sz="quarter" idx="10"/>
          </p:nvPr>
        </p:nvSpPr>
        <p:spPr/>
        <p:txBody>
          <a:bodyPr/>
          <a:lstStyle/>
          <a:p>
            <a:pPr>
              <a:defRPr/>
            </a:pPr>
            <a:r>
              <a:rPr lang="en-US" altLang="ko-KR"/>
              <a:t>VPN 8-</a:t>
            </a:r>
            <a:fld id="{6BCD789A-B51E-4AA0-8F75-889E4B725BFE}" type="slidenum">
              <a:rPr lang="en-US" altLang="ko-KR"/>
              <a:pPr>
                <a:defRPr/>
              </a:pPr>
              <a:t>35</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p:cNvSpPr>
            <a:spLocks noGrp="1" noChangeArrowheads="1"/>
          </p:cNvSpPr>
          <p:nvPr>
            <p:ph type="title"/>
          </p:nvPr>
        </p:nvSpPr>
        <p:spPr/>
        <p:txBody>
          <a:bodyPr/>
          <a:lstStyle/>
          <a:p>
            <a:r>
              <a:rPr lang="en-US" altLang="zh-CN">
                <a:ea typeface="宋体" pitchFamily="2" charset="-122"/>
              </a:rPr>
              <a:t>VPN Components</a:t>
            </a:r>
          </a:p>
        </p:txBody>
      </p:sp>
      <p:sp>
        <p:nvSpPr>
          <p:cNvPr id="64515" name="Rectangle 2051"/>
          <p:cNvSpPr>
            <a:spLocks noGrp="1" noChangeArrowheads="1"/>
          </p:cNvSpPr>
          <p:nvPr>
            <p:ph type="body" idx="1"/>
          </p:nvPr>
        </p:nvSpPr>
        <p:spPr/>
        <p:txBody>
          <a:bodyPr/>
          <a:lstStyle/>
          <a:p>
            <a:endParaRPr lang="zh-CN" altLang="zh-CN"/>
          </a:p>
        </p:txBody>
      </p:sp>
      <p:pic>
        <p:nvPicPr>
          <p:cNvPr id="64516" name="Picture 2052"/>
          <p:cNvPicPr>
            <a:picLocks noChangeAspect="1" noChangeArrowheads="1"/>
          </p:cNvPicPr>
          <p:nvPr/>
        </p:nvPicPr>
        <p:blipFill>
          <a:blip r:embed="rId3" cstate="print"/>
          <a:srcRect/>
          <a:stretch>
            <a:fillRect/>
          </a:stretch>
        </p:blipFill>
        <p:spPr bwMode="auto">
          <a:xfrm>
            <a:off x="609600" y="1690688"/>
            <a:ext cx="7696200" cy="4276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smtClean="0">
                <a:ea typeface="宋体" pitchFamily="2" charset="-122"/>
              </a:rPr>
              <a:t>Four Critical Functions</a:t>
            </a:r>
          </a:p>
        </p:txBody>
      </p:sp>
      <p:sp>
        <p:nvSpPr>
          <p:cNvPr id="56323" name="Rectangle 3"/>
          <p:cNvSpPr>
            <a:spLocks noGrp="1" noChangeArrowheads="1"/>
          </p:cNvSpPr>
          <p:nvPr>
            <p:ph type="body" idx="1"/>
          </p:nvPr>
        </p:nvSpPr>
        <p:spPr>
          <a:xfrm>
            <a:off x="228600" y="1598613"/>
            <a:ext cx="8763000" cy="4497387"/>
          </a:xfrm>
        </p:spPr>
        <p:txBody>
          <a:bodyPr/>
          <a:lstStyle/>
          <a:p>
            <a:pPr>
              <a:lnSpc>
                <a:spcPct val="90000"/>
              </a:lnSpc>
              <a:spcBef>
                <a:spcPts val="1200"/>
              </a:spcBef>
              <a:spcAft>
                <a:spcPts val="600"/>
              </a:spcAft>
              <a:buClr>
                <a:srgbClr val="003399"/>
              </a:buClr>
              <a:buFont typeface="Wingdings" pitchFamily="2" charset="2"/>
              <a:buChar char="q"/>
            </a:pPr>
            <a:r>
              <a:rPr lang="en-US" altLang="zh-CN" u="sng" dirty="0" smtClean="0">
                <a:solidFill>
                  <a:schemeClr val="accent2"/>
                </a:solidFill>
                <a:ea typeface="宋体" pitchFamily="2" charset="-122"/>
              </a:rPr>
              <a:t>Authentication</a:t>
            </a:r>
            <a:r>
              <a:rPr lang="en-US" altLang="zh-CN" dirty="0" smtClean="0">
                <a:ea typeface="宋体" pitchFamily="2" charset="-122"/>
              </a:rPr>
              <a:t> – validates that the data was sent from the sender.</a:t>
            </a:r>
          </a:p>
          <a:p>
            <a:pPr>
              <a:lnSpc>
                <a:spcPct val="90000"/>
              </a:lnSpc>
              <a:spcBef>
                <a:spcPts val="1200"/>
              </a:spcBef>
              <a:spcAft>
                <a:spcPts val="600"/>
              </a:spcAft>
              <a:buClr>
                <a:srgbClr val="003399"/>
              </a:buClr>
              <a:buFont typeface="Wingdings" pitchFamily="2" charset="2"/>
              <a:buChar char="q"/>
            </a:pPr>
            <a:r>
              <a:rPr lang="en-US" altLang="zh-CN" u="sng" dirty="0" smtClean="0">
                <a:solidFill>
                  <a:schemeClr val="accent2"/>
                </a:solidFill>
                <a:ea typeface="宋体" pitchFamily="2" charset="-122"/>
              </a:rPr>
              <a:t>Access control</a:t>
            </a:r>
            <a:r>
              <a:rPr lang="en-US" altLang="zh-CN" dirty="0" smtClean="0">
                <a:solidFill>
                  <a:schemeClr val="accent2"/>
                </a:solidFill>
                <a:ea typeface="宋体" pitchFamily="2" charset="-122"/>
              </a:rPr>
              <a:t> </a:t>
            </a:r>
            <a:r>
              <a:rPr lang="en-US" altLang="zh-CN" dirty="0" smtClean="0">
                <a:ea typeface="宋体" pitchFamily="2" charset="-122"/>
              </a:rPr>
              <a:t>– limiting unauthorized users from accessing the network.</a:t>
            </a:r>
          </a:p>
          <a:p>
            <a:pPr>
              <a:lnSpc>
                <a:spcPct val="90000"/>
              </a:lnSpc>
              <a:spcBef>
                <a:spcPts val="1200"/>
              </a:spcBef>
              <a:spcAft>
                <a:spcPts val="600"/>
              </a:spcAft>
              <a:buClr>
                <a:srgbClr val="003399"/>
              </a:buClr>
              <a:buFont typeface="Wingdings" pitchFamily="2" charset="2"/>
              <a:buChar char="q"/>
            </a:pPr>
            <a:r>
              <a:rPr lang="en-US" altLang="zh-CN" u="sng" dirty="0" smtClean="0">
                <a:solidFill>
                  <a:schemeClr val="accent2"/>
                </a:solidFill>
                <a:ea typeface="宋体" pitchFamily="2" charset="-122"/>
              </a:rPr>
              <a:t>Confidentiality</a:t>
            </a:r>
            <a:r>
              <a:rPr lang="en-US" altLang="zh-CN" dirty="0" smtClean="0">
                <a:ea typeface="宋体" pitchFamily="2" charset="-122"/>
              </a:rPr>
              <a:t> – preventing the data to be read or copied as the data is being transported.</a:t>
            </a:r>
          </a:p>
          <a:p>
            <a:pPr>
              <a:lnSpc>
                <a:spcPct val="90000"/>
              </a:lnSpc>
              <a:spcBef>
                <a:spcPts val="1200"/>
              </a:spcBef>
              <a:spcAft>
                <a:spcPts val="600"/>
              </a:spcAft>
              <a:buClr>
                <a:srgbClr val="003399"/>
              </a:buClr>
              <a:buFont typeface="Wingdings" pitchFamily="2" charset="2"/>
              <a:buChar char="q"/>
            </a:pPr>
            <a:r>
              <a:rPr lang="en-US" altLang="zh-CN" u="sng" dirty="0" smtClean="0">
                <a:solidFill>
                  <a:schemeClr val="accent2"/>
                </a:solidFill>
                <a:ea typeface="宋体" pitchFamily="2" charset="-122"/>
              </a:rPr>
              <a:t>Data Integrity</a:t>
            </a:r>
            <a:r>
              <a:rPr lang="en-US" altLang="zh-CN" dirty="0" smtClean="0">
                <a:solidFill>
                  <a:schemeClr val="accent2"/>
                </a:solidFill>
                <a:ea typeface="宋体" pitchFamily="2" charset="-122"/>
              </a:rPr>
              <a:t> </a:t>
            </a:r>
            <a:r>
              <a:rPr lang="en-US" altLang="zh-CN" dirty="0" smtClean="0">
                <a:ea typeface="宋体" pitchFamily="2" charset="-122"/>
              </a:rPr>
              <a:t>– ensuring that the data has not been altered </a:t>
            </a:r>
          </a:p>
        </p:txBody>
      </p:sp>
      <p:sp>
        <p:nvSpPr>
          <p:cNvPr id="4" name="灯片编号占位符 3"/>
          <p:cNvSpPr>
            <a:spLocks noGrp="1"/>
          </p:cNvSpPr>
          <p:nvPr>
            <p:ph type="sldNum" sz="quarter" idx="10"/>
          </p:nvPr>
        </p:nvSpPr>
        <p:spPr/>
        <p:txBody>
          <a:bodyPr/>
          <a:lstStyle/>
          <a:p>
            <a:pPr>
              <a:defRPr/>
            </a:pPr>
            <a:r>
              <a:rPr lang="en-US" altLang="ko-KR"/>
              <a:t>VPN 8-</a:t>
            </a:r>
            <a:fld id="{DDC1D4EE-1AAE-41C2-A734-AEEB883EA496}" type="slidenum">
              <a:rPr lang="en-US" altLang="ko-KR"/>
              <a:pPr>
                <a:defRPr/>
              </a:pPr>
              <a:t>37</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smtClean="0">
                <a:ea typeface="宋体" pitchFamily="2" charset="-122"/>
              </a:rPr>
              <a:t>Tunneling</a:t>
            </a:r>
          </a:p>
        </p:txBody>
      </p:sp>
      <p:sp>
        <p:nvSpPr>
          <p:cNvPr id="57347" name="Rectangle 3"/>
          <p:cNvSpPr>
            <a:spLocks noGrp="1" noChangeArrowheads="1"/>
          </p:cNvSpPr>
          <p:nvPr>
            <p:ph type="body" idx="1"/>
          </p:nvPr>
        </p:nvSpPr>
        <p:spPr>
          <a:xfrm>
            <a:off x="228600" y="1598613"/>
            <a:ext cx="8686800" cy="4497387"/>
          </a:xfrm>
        </p:spPr>
        <p:txBody>
          <a:bodyPr/>
          <a:lstStyle/>
          <a:p>
            <a:pPr>
              <a:buFont typeface="Wingdings" pitchFamily="2" charset="2"/>
              <a:buNone/>
            </a:pPr>
            <a:r>
              <a:rPr lang="en-US" altLang="zh-CN" dirty="0" smtClean="0">
                <a:ea typeface="宋体" pitchFamily="2" charset="-122"/>
              </a:rPr>
              <a:t>A virtual point-to-point connection made through a public network.  It transports encapsulated </a:t>
            </a:r>
            <a:r>
              <a:rPr lang="en-US" altLang="zh-CN" dirty="0" err="1" smtClean="0">
                <a:ea typeface="宋体" pitchFamily="2" charset="-122"/>
              </a:rPr>
              <a:t>datagrams</a:t>
            </a:r>
            <a:r>
              <a:rPr lang="en-US" altLang="zh-CN" dirty="0" smtClean="0">
                <a:ea typeface="宋体" pitchFamily="2" charset="-122"/>
              </a:rPr>
              <a:t>.</a:t>
            </a:r>
          </a:p>
          <a:p>
            <a:endParaRPr lang="en-US" altLang="zh-CN" dirty="0" smtClean="0">
              <a:ea typeface="宋体" pitchFamily="2" charset="-122"/>
            </a:endParaRPr>
          </a:p>
        </p:txBody>
      </p:sp>
      <p:sp>
        <p:nvSpPr>
          <p:cNvPr id="57348" name="Rectangle 4"/>
          <p:cNvSpPr>
            <a:spLocks noChangeArrowheads="1"/>
          </p:cNvSpPr>
          <p:nvPr/>
        </p:nvSpPr>
        <p:spPr bwMode="auto">
          <a:xfrm>
            <a:off x="4038600" y="3886200"/>
            <a:ext cx="2590800" cy="381000"/>
          </a:xfrm>
          <a:prstGeom prst="rect">
            <a:avLst/>
          </a:prstGeom>
          <a:solidFill>
            <a:srgbClr val="FFFFFF"/>
          </a:solidFill>
          <a:ln w="9525">
            <a:solidFill>
              <a:srgbClr val="000000"/>
            </a:solidFill>
            <a:miter lim="800000"/>
            <a:headEnd/>
            <a:tailEnd/>
          </a:ln>
        </p:spPr>
        <p:txBody>
          <a:bodyPr/>
          <a:lstStyle/>
          <a:p>
            <a:pPr algn="ctr"/>
            <a:r>
              <a:rPr lang="en-US" altLang="zh-CN" sz="1400">
                <a:ea typeface="宋体" pitchFamily="2" charset="-122"/>
              </a:rPr>
              <a:t>Encrypted Inner Datagram</a:t>
            </a:r>
          </a:p>
        </p:txBody>
      </p:sp>
      <p:sp>
        <p:nvSpPr>
          <p:cNvPr id="57349" name="Rectangle 5"/>
          <p:cNvSpPr>
            <a:spLocks noChangeArrowheads="1"/>
          </p:cNvSpPr>
          <p:nvPr/>
        </p:nvSpPr>
        <p:spPr bwMode="auto">
          <a:xfrm>
            <a:off x="2438400" y="4495800"/>
            <a:ext cx="4191000" cy="381000"/>
          </a:xfrm>
          <a:prstGeom prst="rect">
            <a:avLst/>
          </a:prstGeom>
          <a:solidFill>
            <a:srgbClr val="FFFFFF"/>
          </a:solidFill>
          <a:ln w="9525">
            <a:solidFill>
              <a:srgbClr val="000000"/>
            </a:solidFill>
            <a:miter lim="800000"/>
            <a:headEnd/>
            <a:tailEnd/>
          </a:ln>
        </p:spPr>
        <p:txBody>
          <a:bodyPr/>
          <a:lstStyle/>
          <a:p>
            <a:r>
              <a:rPr lang="en-US" altLang="zh-CN" sz="1400">
                <a:ea typeface="宋体" pitchFamily="2" charset="-122"/>
              </a:rPr>
              <a:t>Datagram Header    Outer Datagram Data Area</a:t>
            </a:r>
          </a:p>
        </p:txBody>
      </p:sp>
      <p:sp>
        <p:nvSpPr>
          <p:cNvPr id="57350" name="Line 6"/>
          <p:cNvSpPr>
            <a:spLocks noChangeShapeType="1"/>
          </p:cNvSpPr>
          <p:nvPr/>
        </p:nvSpPr>
        <p:spPr bwMode="auto">
          <a:xfrm>
            <a:off x="4191000" y="3657600"/>
            <a:ext cx="0" cy="228600"/>
          </a:xfrm>
          <a:prstGeom prst="line">
            <a:avLst/>
          </a:prstGeom>
          <a:noFill/>
          <a:ln w="9525">
            <a:solidFill>
              <a:srgbClr val="000000"/>
            </a:solidFill>
            <a:round/>
            <a:headEnd/>
            <a:tailEnd type="triangle" w="med" len="med"/>
          </a:ln>
        </p:spPr>
        <p:txBody>
          <a:bodyPr/>
          <a:lstStyle/>
          <a:p>
            <a:endParaRPr lang="zh-CN" altLang="en-US"/>
          </a:p>
        </p:txBody>
      </p:sp>
      <p:sp>
        <p:nvSpPr>
          <p:cNvPr id="57351" name="Line 7"/>
          <p:cNvSpPr>
            <a:spLocks noChangeShapeType="1"/>
          </p:cNvSpPr>
          <p:nvPr/>
        </p:nvSpPr>
        <p:spPr bwMode="auto">
          <a:xfrm>
            <a:off x="4191000" y="4267200"/>
            <a:ext cx="0" cy="228600"/>
          </a:xfrm>
          <a:prstGeom prst="line">
            <a:avLst/>
          </a:prstGeom>
          <a:noFill/>
          <a:ln w="9525">
            <a:solidFill>
              <a:srgbClr val="000000"/>
            </a:solidFill>
            <a:round/>
            <a:headEnd/>
            <a:tailEnd type="triangle" w="med" len="med"/>
          </a:ln>
        </p:spPr>
        <p:txBody>
          <a:bodyPr/>
          <a:lstStyle/>
          <a:p>
            <a:endParaRPr lang="zh-CN" altLang="en-US"/>
          </a:p>
        </p:txBody>
      </p:sp>
      <p:sp>
        <p:nvSpPr>
          <p:cNvPr id="57352" name="Rectangle 8"/>
          <p:cNvSpPr>
            <a:spLocks noChangeArrowheads="1"/>
          </p:cNvSpPr>
          <p:nvPr/>
        </p:nvSpPr>
        <p:spPr bwMode="auto">
          <a:xfrm>
            <a:off x="4038600" y="3276600"/>
            <a:ext cx="2590800" cy="381000"/>
          </a:xfrm>
          <a:prstGeom prst="rect">
            <a:avLst/>
          </a:prstGeom>
          <a:solidFill>
            <a:srgbClr val="FFFFFF"/>
          </a:solidFill>
          <a:ln w="9525">
            <a:solidFill>
              <a:srgbClr val="000000"/>
            </a:solidFill>
            <a:miter lim="800000"/>
            <a:headEnd/>
            <a:tailEnd/>
          </a:ln>
        </p:spPr>
        <p:txBody>
          <a:bodyPr/>
          <a:lstStyle/>
          <a:p>
            <a:pPr algn="ctr"/>
            <a:r>
              <a:rPr lang="en-US" altLang="zh-CN" sz="1400">
                <a:ea typeface="宋体" pitchFamily="2" charset="-122"/>
              </a:rPr>
              <a:t>Original Datagram</a:t>
            </a:r>
          </a:p>
        </p:txBody>
      </p:sp>
      <p:sp>
        <p:nvSpPr>
          <p:cNvPr id="57353" name="Line 9"/>
          <p:cNvSpPr>
            <a:spLocks noChangeShapeType="1"/>
          </p:cNvSpPr>
          <p:nvPr/>
        </p:nvSpPr>
        <p:spPr bwMode="auto">
          <a:xfrm>
            <a:off x="3314700" y="8450263"/>
            <a:ext cx="0" cy="228600"/>
          </a:xfrm>
          <a:prstGeom prst="line">
            <a:avLst/>
          </a:prstGeom>
          <a:noFill/>
          <a:ln w="9525">
            <a:solidFill>
              <a:srgbClr val="000000"/>
            </a:solidFill>
            <a:round/>
            <a:headEnd/>
            <a:tailEnd/>
          </a:ln>
        </p:spPr>
        <p:txBody>
          <a:bodyPr/>
          <a:lstStyle/>
          <a:p>
            <a:endParaRPr lang="zh-CN" altLang="en-US"/>
          </a:p>
        </p:txBody>
      </p:sp>
      <p:sp>
        <p:nvSpPr>
          <p:cNvPr id="57354" name="Line 10"/>
          <p:cNvSpPr>
            <a:spLocks noChangeShapeType="1"/>
          </p:cNvSpPr>
          <p:nvPr/>
        </p:nvSpPr>
        <p:spPr bwMode="auto">
          <a:xfrm>
            <a:off x="3467100" y="8602663"/>
            <a:ext cx="0" cy="228600"/>
          </a:xfrm>
          <a:prstGeom prst="line">
            <a:avLst/>
          </a:prstGeom>
          <a:noFill/>
          <a:ln w="9525">
            <a:solidFill>
              <a:srgbClr val="000000"/>
            </a:solidFill>
            <a:round/>
            <a:headEnd/>
            <a:tailEnd/>
          </a:ln>
        </p:spPr>
        <p:txBody>
          <a:bodyPr/>
          <a:lstStyle/>
          <a:p>
            <a:endParaRPr lang="zh-CN" altLang="en-US"/>
          </a:p>
        </p:txBody>
      </p:sp>
      <p:sp>
        <p:nvSpPr>
          <p:cNvPr id="57355" name="Line 11"/>
          <p:cNvSpPr>
            <a:spLocks noChangeShapeType="1"/>
          </p:cNvSpPr>
          <p:nvPr/>
        </p:nvSpPr>
        <p:spPr bwMode="auto">
          <a:xfrm>
            <a:off x="4038600" y="4495800"/>
            <a:ext cx="0" cy="381000"/>
          </a:xfrm>
          <a:prstGeom prst="line">
            <a:avLst/>
          </a:prstGeom>
          <a:noFill/>
          <a:ln w="9525">
            <a:solidFill>
              <a:schemeClr val="tx1"/>
            </a:solidFill>
            <a:round/>
            <a:headEnd/>
            <a:tailEnd/>
          </a:ln>
        </p:spPr>
        <p:txBody>
          <a:bodyPr/>
          <a:lstStyle/>
          <a:p>
            <a:endParaRPr lang="zh-CN" altLang="en-US"/>
          </a:p>
        </p:txBody>
      </p:sp>
      <p:sp>
        <p:nvSpPr>
          <p:cNvPr id="57356" name="Rectangle 12"/>
          <p:cNvSpPr>
            <a:spLocks noChangeArrowheads="1"/>
          </p:cNvSpPr>
          <p:nvPr/>
        </p:nvSpPr>
        <p:spPr bwMode="auto">
          <a:xfrm>
            <a:off x="2971800" y="4953000"/>
            <a:ext cx="2913063" cy="304800"/>
          </a:xfrm>
          <a:prstGeom prst="rect">
            <a:avLst/>
          </a:prstGeom>
          <a:noFill/>
          <a:ln w="9525">
            <a:noFill/>
            <a:miter lim="800000"/>
            <a:headEnd/>
            <a:tailEnd/>
          </a:ln>
        </p:spPr>
        <p:txBody>
          <a:bodyPr wrap="none" anchor="ctr">
            <a:spAutoFit/>
          </a:bodyPr>
          <a:lstStyle/>
          <a:p>
            <a:pPr eaLnBrk="1" hangingPunct="1">
              <a:tabLst>
                <a:tab pos="4876800" algn="l"/>
              </a:tabLst>
            </a:pPr>
            <a:r>
              <a:rPr lang="en-US" altLang="zh-CN" sz="1400">
                <a:ea typeface="宋体" pitchFamily="2" charset="-122"/>
              </a:rPr>
              <a:t>Data Encapsulation  [From Comer]</a:t>
            </a:r>
          </a:p>
        </p:txBody>
      </p:sp>
      <p:sp>
        <p:nvSpPr>
          <p:cNvPr id="57357" name="Rectangle 13"/>
          <p:cNvSpPr>
            <a:spLocks noChangeArrowheads="1"/>
          </p:cNvSpPr>
          <p:nvPr/>
        </p:nvSpPr>
        <p:spPr bwMode="auto">
          <a:xfrm>
            <a:off x="381000" y="5486400"/>
            <a:ext cx="7321550" cy="1098550"/>
          </a:xfrm>
          <a:prstGeom prst="rect">
            <a:avLst/>
          </a:prstGeom>
          <a:noFill/>
          <a:ln w="9525">
            <a:noFill/>
            <a:miter lim="800000"/>
            <a:headEnd/>
            <a:tailEnd/>
          </a:ln>
        </p:spPr>
        <p:txBody>
          <a:bodyPr tIns="0" bIns="0" anchor="ctr">
            <a:spAutoFit/>
          </a:bodyPr>
          <a:lstStyle/>
          <a:p>
            <a:pPr>
              <a:buFont typeface="Wingdings" pitchFamily="2" charset="2"/>
              <a:buNone/>
            </a:pPr>
            <a:r>
              <a:rPr lang="en-US" altLang="zh-CN" b="1">
                <a:ea typeface="宋体" pitchFamily="2" charset="-122"/>
              </a:rPr>
              <a:t>Two types of end points:  	</a:t>
            </a:r>
          </a:p>
          <a:p>
            <a:pPr>
              <a:buFont typeface="Wingdings" pitchFamily="2" charset="2"/>
              <a:buChar char="q"/>
            </a:pPr>
            <a:r>
              <a:rPr lang="en-US" altLang="zh-CN">
                <a:ea typeface="宋体" pitchFamily="2" charset="-122"/>
              </a:rPr>
              <a:t>  Remote Access</a:t>
            </a:r>
          </a:p>
          <a:p>
            <a:pPr>
              <a:buFont typeface="Wingdings" pitchFamily="2" charset="2"/>
              <a:buChar char="q"/>
            </a:pPr>
            <a:r>
              <a:rPr lang="en-US" altLang="zh-CN">
                <a:ea typeface="宋体" pitchFamily="2" charset="-122"/>
              </a:rPr>
              <a:t>  Site-to-Site</a:t>
            </a:r>
          </a:p>
          <a:p>
            <a:endParaRPr lang="en-US" altLang="zh-CN">
              <a:ea typeface="宋体" pitchFamily="2" charset="-122"/>
            </a:endParaRPr>
          </a:p>
        </p:txBody>
      </p:sp>
      <p:sp>
        <p:nvSpPr>
          <p:cNvPr id="14" name="灯片编号占位符 3"/>
          <p:cNvSpPr>
            <a:spLocks noGrp="1"/>
          </p:cNvSpPr>
          <p:nvPr>
            <p:ph type="sldNum" sz="quarter" idx="10"/>
          </p:nvPr>
        </p:nvSpPr>
        <p:spPr/>
        <p:txBody>
          <a:bodyPr/>
          <a:lstStyle/>
          <a:p>
            <a:pPr>
              <a:defRPr/>
            </a:pPr>
            <a:r>
              <a:rPr lang="en-US" altLang="ko-KR"/>
              <a:t>VPN 8-</a:t>
            </a:r>
            <a:fld id="{4437D75C-E406-4CD8-AFEA-B40463AEED07}" type="slidenum">
              <a:rPr lang="en-US" altLang="ko-KR"/>
              <a:pPr>
                <a:defRPr/>
              </a:pPr>
              <a:t>38</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sz="3600" smtClean="0">
                <a:ea typeface="宋体" pitchFamily="2" charset="-122"/>
              </a:rPr>
              <a:t>VPN Encapsulation of Packets</a:t>
            </a:r>
          </a:p>
        </p:txBody>
      </p:sp>
      <p:pic>
        <p:nvPicPr>
          <p:cNvPr id="27652" name="Picture 4" descr="08"/>
          <p:cNvPicPr>
            <a:picLocks noGrp="1" noChangeAspect="1" noChangeArrowheads="1"/>
          </p:cNvPicPr>
          <p:nvPr>
            <p:ph idx="1"/>
          </p:nvPr>
        </p:nvPicPr>
        <p:blipFill>
          <a:blip r:embed="rId2" cstate="print"/>
          <a:srcRect/>
          <a:stretch>
            <a:fillRect/>
          </a:stretch>
        </p:blipFill>
        <p:spPr>
          <a:xfrm>
            <a:off x="457200" y="1371600"/>
            <a:ext cx="8229600" cy="5105400"/>
          </a:xfrm>
          <a:noFill/>
        </p:spPr>
      </p:pic>
      <p:sp>
        <p:nvSpPr>
          <p:cNvPr id="4" name="灯片编号占位符 3"/>
          <p:cNvSpPr>
            <a:spLocks noGrp="1"/>
          </p:cNvSpPr>
          <p:nvPr>
            <p:ph type="sldNum" sz="quarter" idx="10"/>
          </p:nvPr>
        </p:nvSpPr>
        <p:spPr/>
        <p:txBody>
          <a:bodyPr/>
          <a:lstStyle/>
          <a:p>
            <a:pPr>
              <a:defRPr/>
            </a:pPr>
            <a:r>
              <a:rPr lang="en-US" altLang="ko-KR"/>
              <a:t>VPN 8-</a:t>
            </a:r>
            <a:fld id="{D62B4D83-03D0-4875-AD01-788E27A09429}" type="slidenum">
              <a:rPr lang="en-US" altLang="ko-KR"/>
              <a:pPr>
                <a:defRPr/>
              </a:pPr>
              <a:t>39</a:t>
            </a:fld>
            <a:endParaRPr lang="en-US" altLang="ko-KR"/>
          </a:p>
          <a:p>
            <a:pPr>
              <a:defRPr/>
            </a:pPr>
            <a:endParaRPr lang="en-US" altLang="ko-K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dissolve">
                                      <p:cBhvr>
                                        <p:cTn id="7"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533400" y="228600"/>
            <a:ext cx="8153400" cy="1143000"/>
          </a:xfrm>
        </p:spPr>
        <p:txBody>
          <a:bodyPr/>
          <a:lstStyle/>
          <a:p>
            <a:r>
              <a:rPr lang="en-US" altLang="zh-CN" smtClean="0">
                <a:ea typeface="宋体" pitchFamily="2" charset="-122"/>
              </a:rPr>
              <a:t>Private IPv4 addresses (</a:t>
            </a:r>
            <a:r>
              <a:rPr lang="en-US" altLang="zh-CN" sz="3600" smtClean="0">
                <a:ea typeface="宋体" pitchFamily="2" charset="-122"/>
              </a:rPr>
              <a:t>RFC 1918)</a:t>
            </a:r>
            <a:endParaRPr lang="zh-CN" altLang="en-US"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BC631F0D-A59B-4551-A792-618DEE094DEA}" type="slidenum">
              <a:rPr lang="en-US" altLang="ko-KR"/>
              <a:pPr>
                <a:defRPr/>
              </a:pPr>
              <a:t>4</a:t>
            </a:fld>
            <a:endParaRPr lang="en-US" altLang="ko-KR"/>
          </a:p>
          <a:p>
            <a:pPr>
              <a:defRPr/>
            </a:pPr>
            <a:endParaRPr lang="en-US" altLang="ko-KR"/>
          </a:p>
        </p:txBody>
      </p:sp>
      <p:graphicFrame>
        <p:nvGraphicFramePr>
          <p:cNvPr id="6" name="表格 5"/>
          <p:cNvGraphicFramePr>
            <a:graphicFrameLocks noGrp="1"/>
          </p:cNvGraphicFramePr>
          <p:nvPr/>
        </p:nvGraphicFramePr>
        <p:xfrm>
          <a:off x="533400" y="1295400"/>
          <a:ext cx="8000999" cy="2463229"/>
        </p:xfrm>
        <a:graphic>
          <a:graphicData uri="http://schemas.openxmlformats.org/drawingml/2006/table">
            <a:tbl>
              <a:tblPr firstRow="1" bandRow="1">
                <a:tableStyleId>{5C22544A-7EE6-4342-B048-85BDC9FD1C3A}</a:tableStyleId>
              </a:tblPr>
              <a:tblGrid>
                <a:gridCol w="1196411"/>
                <a:gridCol w="1699189"/>
                <a:gridCol w="1066800"/>
                <a:gridCol w="1447800"/>
                <a:gridCol w="1371600"/>
                <a:gridCol w="1219199"/>
              </a:tblGrid>
              <a:tr h="687878">
                <a:tc>
                  <a:txBody>
                    <a:bodyPr/>
                    <a:lstStyle/>
                    <a:p>
                      <a:r>
                        <a:rPr lang="en-US" sz="1400" dirty="0"/>
                        <a:t>RFC1918 name</a:t>
                      </a:r>
                    </a:p>
                  </a:txBody>
                  <a:tcPr marL="72628" marR="72628" marT="36314" marB="36314" anchor="ctr"/>
                </a:tc>
                <a:tc>
                  <a:txBody>
                    <a:bodyPr/>
                    <a:lstStyle/>
                    <a:p>
                      <a:r>
                        <a:rPr lang="en-US" sz="1400" dirty="0"/>
                        <a:t>IP address range</a:t>
                      </a:r>
                    </a:p>
                  </a:txBody>
                  <a:tcPr marL="72628" marR="72628" marT="36314" marB="36314" anchor="ctr"/>
                </a:tc>
                <a:tc>
                  <a:txBody>
                    <a:bodyPr/>
                    <a:lstStyle/>
                    <a:p>
                      <a:r>
                        <a:rPr lang="en-US" sz="1400"/>
                        <a:t>number of addresses</a:t>
                      </a:r>
                    </a:p>
                  </a:txBody>
                  <a:tcPr marL="72628" marR="72628" marT="36314" marB="36314" anchor="ctr"/>
                </a:tc>
                <a:tc>
                  <a:txBody>
                    <a:bodyPr/>
                    <a:lstStyle/>
                    <a:p>
                      <a:r>
                        <a:rPr lang="en-US" sz="1400" i="1" dirty="0" err="1"/>
                        <a:t>classful</a:t>
                      </a:r>
                      <a:r>
                        <a:rPr lang="en-US" sz="1400" dirty="0"/>
                        <a:t> description</a:t>
                      </a:r>
                    </a:p>
                  </a:txBody>
                  <a:tcPr marL="72628" marR="72628" marT="36314" marB="36314" anchor="ctr"/>
                </a:tc>
                <a:tc>
                  <a:txBody>
                    <a:bodyPr/>
                    <a:lstStyle/>
                    <a:p>
                      <a:r>
                        <a:rPr lang="en-US" sz="1400" dirty="0"/>
                        <a:t>largest CIDR block (subnet mask)</a:t>
                      </a:r>
                    </a:p>
                  </a:txBody>
                  <a:tcPr marL="72628" marR="72628" marT="36314" marB="36314" anchor="ctr"/>
                </a:tc>
                <a:tc>
                  <a:txBody>
                    <a:bodyPr/>
                    <a:lstStyle/>
                    <a:p>
                      <a:r>
                        <a:rPr lang="en-US" sz="1400"/>
                        <a:t>host id size</a:t>
                      </a:r>
                    </a:p>
                  </a:txBody>
                  <a:tcPr marL="72628" marR="72628" marT="36314" marB="36314" anchor="ctr"/>
                </a:tc>
              </a:tr>
              <a:tr h="583507">
                <a:tc>
                  <a:txBody>
                    <a:bodyPr/>
                    <a:lstStyle/>
                    <a:p>
                      <a:r>
                        <a:rPr lang="en-US" sz="1400" dirty="0"/>
                        <a:t>24-bit block</a:t>
                      </a:r>
                    </a:p>
                  </a:txBody>
                  <a:tcPr marL="72628" marR="72628" marT="36314" marB="36314" anchor="ctr"/>
                </a:tc>
                <a:tc>
                  <a:txBody>
                    <a:bodyPr/>
                    <a:lstStyle/>
                    <a:p>
                      <a:r>
                        <a:rPr lang="en-US" altLang="zh-CN" sz="1400"/>
                        <a:t>10.0.0.0 – 10.255.255.255</a:t>
                      </a:r>
                    </a:p>
                  </a:txBody>
                  <a:tcPr marL="72628" marR="72628" marT="36314" marB="36314" anchor="ctr"/>
                </a:tc>
                <a:tc>
                  <a:txBody>
                    <a:bodyPr/>
                    <a:lstStyle/>
                    <a:p>
                      <a:r>
                        <a:rPr lang="en-US" altLang="zh-CN" sz="1400"/>
                        <a:t>16,777,216</a:t>
                      </a:r>
                    </a:p>
                  </a:txBody>
                  <a:tcPr marL="72628" marR="72628" marT="36314" marB="36314" anchor="ctr"/>
                </a:tc>
                <a:tc>
                  <a:txBody>
                    <a:bodyPr/>
                    <a:lstStyle/>
                    <a:p>
                      <a:r>
                        <a:rPr lang="en-US" sz="1400" dirty="0"/>
                        <a:t>single class A</a:t>
                      </a:r>
                    </a:p>
                  </a:txBody>
                  <a:tcPr marL="72628" marR="72628" marT="36314" marB="36314" anchor="ctr"/>
                </a:tc>
                <a:tc>
                  <a:txBody>
                    <a:bodyPr/>
                    <a:lstStyle/>
                    <a:p>
                      <a:r>
                        <a:rPr lang="en-US" altLang="zh-CN" sz="1400" dirty="0"/>
                        <a:t>10.0.0.0/8 (255.0.0.0)</a:t>
                      </a:r>
                    </a:p>
                  </a:txBody>
                  <a:tcPr marL="72628" marR="72628" marT="36314" marB="36314" anchor="ctr"/>
                </a:tc>
                <a:tc>
                  <a:txBody>
                    <a:bodyPr/>
                    <a:lstStyle/>
                    <a:p>
                      <a:r>
                        <a:rPr lang="en-US" sz="1400"/>
                        <a:t>24 bits</a:t>
                      </a:r>
                    </a:p>
                  </a:txBody>
                  <a:tcPr marL="72628" marR="72628" marT="36314" marB="36314" anchor="ctr"/>
                </a:tc>
              </a:tr>
              <a:tr h="583507">
                <a:tc>
                  <a:txBody>
                    <a:bodyPr/>
                    <a:lstStyle/>
                    <a:p>
                      <a:r>
                        <a:rPr lang="en-US" sz="1400" dirty="0"/>
                        <a:t>20-bit block</a:t>
                      </a:r>
                    </a:p>
                  </a:txBody>
                  <a:tcPr marL="72628" marR="72628" marT="36314" marB="36314" anchor="ctr"/>
                </a:tc>
                <a:tc>
                  <a:txBody>
                    <a:bodyPr/>
                    <a:lstStyle/>
                    <a:p>
                      <a:r>
                        <a:rPr lang="en-US" altLang="zh-CN" sz="1400"/>
                        <a:t>172.16.0.0 – 172.31.255.255</a:t>
                      </a:r>
                    </a:p>
                  </a:txBody>
                  <a:tcPr marL="72628" marR="72628" marT="36314" marB="36314" anchor="ctr"/>
                </a:tc>
                <a:tc>
                  <a:txBody>
                    <a:bodyPr/>
                    <a:lstStyle/>
                    <a:p>
                      <a:r>
                        <a:rPr lang="en-US" altLang="zh-CN" sz="1400"/>
                        <a:t>1,048,576</a:t>
                      </a:r>
                    </a:p>
                  </a:txBody>
                  <a:tcPr marL="72628" marR="72628" marT="36314" marB="36314" anchor="ctr"/>
                </a:tc>
                <a:tc>
                  <a:txBody>
                    <a:bodyPr/>
                    <a:lstStyle/>
                    <a:p>
                      <a:r>
                        <a:rPr lang="en-US" sz="1400"/>
                        <a:t>16 contiguous class Bs</a:t>
                      </a:r>
                    </a:p>
                  </a:txBody>
                  <a:tcPr marL="72628" marR="72628" marT="36314" marB="36314" anchor="ctr"/>
                </a:tc>
                <a:tc>
                  <a:txBody>
                    <a:bodyPr/>
                    <a:lstStyle/>
                    <a:p>
                      <a:r>
                        <a:rPr lang="en-US" altLang="zh-CN" sz="1400"/>
                        <a:t>172.16.0.0/12 (255.240.0.0)</a:t>
                      </a:r>
                    </a:p>
                  </a:txBody>
                  <a:tcPr marL="72628" marR="72628" marT="36314" marB="36314" anchor="ctr"/>
                </a:tc>
                <a:tc>
                  <a:txBody>
                    <a:bodyPr/>
                    <a:lstStyle/>
                    <a:p>
                      <a:r>
                        <a:rPr lang="en-US" sz="1400" dirty="0"/>
                        <a:t>20 bits</a:t>
                      </a:r>
                    </a:p>
                  </a:txBody>
                  <a:tcPr marL="72628" marR="72628" marT="36314" marB="36314" anchor="ctr"/>
                </a:tc>
              </a:tr>
              <a:tr h="583507">
                <a:tc>
                  <a:txBody>
                    <a:bodyPr/>
                    <a:lstStyle/>
                    <a:p>
                      <a:r>
                        <a:rPr lang="en-US" sz="1400"/>
                        <a:t>16-bit block</a:t>
                      </a:r>
                    </a:p>
                  </a:txBody>
                  <a:tcPr marL="72628" marR="72628" marT="36314" marB="36314" anchor="ctr"/>
                </a:tc>
                <a:tc>
                  <a:txBody>
                    <a:bodyPr/>
                    <a:lstStyle/>
                    <a:p>
                      <a:r>
                        <a:rPr lang="en-US" altLang="zh-CN" sz="1400"/>
                        <a:t>192.168.0.0 – 192.168.255.255</a:t>
                      </a:r>
                    </a:p>
                  </a:txBody>
                  <a:tcPr marL="72628" marR="72628" marT="36314" marB="36314" anchor="ctr"/>
                </a:tc>
                <a:tc>
                  <a:txBody>
                    <a:bodyPr/>
                    <a:lstStyle/>
                    <a:p>
                      <a:r>
                        <a:rPr lang="en-US" altLang="zh-CN" sz="1400"/>
                        <a:t>65,536</a:t>
                      </a:r>
                    </a:p>
                  </a:txBody>
                  <a:tcPr marL="72628" marR="72628" marT="36314" marB="36314" anchor="ctr"/>
                </a:tc>
                <a:tc>
                  <a:txBody>
                    <a:bodyPr/>
                    <a:lstStyle/>
                    <a:p>
                      <a:r>
                        <a:rPr lang="en-US" sz="1400" dirty="0"/>
                        <a:t>256 contiguous class Cs</a:t>
                      </a:r>
                    </a:p>
                  </a:txBody>
                  <a:tcPr marL="72628" marR="72628" marT="36314" marB="36314" anchor="ctr"/>
                </a:tc>
                <a:tc>
                  <a:txBody>
                    <a:bodyPr/>
                    <a:lstStyle/>
                    <a:p>
                      <a:r>
                        <a:rPr lang="en-US" altLang="zh-CN" sz="1400"/>
                        <a:t>192.168.0.0/16 (255.255.0.0)</a:t>
                      </a:r>
                    </a:p>
                  </a:txBody>
                  <a:tcPr marL="72628" marR="72628" marT="36314" marB="36314" anchor="ctr"/>
                </a:tc>
                <a:tc>
                  <a:txBody>
                    <a:bodyPr/>
                    <a:lstStyle/>
                    <a:p>
                      <a:r>
                        <a:rPr lang="en-US" sz="1400" dirty="0"/>
                        <a:t>16 bits</a:t>
                      </a:r>
                    </a:p>
                  </a:txBody>
                  <a:tcPr marL="72628" marR="72628" marT="36314" marB="36314" anchor="ctr"/>
                </a:tc>
              </a:tr>
            </a:tbl>
          </a:graphicData>
        </a:graphic>
      </p:graphicFrame>
      <p:sp>
        <p:nvSpPr>
          <p:cNvPr id="24617" name="内容占位符 6"/>
          <p:cNvSpPr>
            <a:spLocks noGrp="1"/>
          </p:cNvSpPr>
          <p:nvPr>
            <p:ph idx="1"/>
          </p:nvPr>
        </p:nvSpPr>
        <p:spPr>
          <a:xfrm>
            <a:off x="533400" y="4038600"/>
            <a:ext cx="7772400" cy="2209800"/>
          </a:xfrm>
        </p:spPr>
        <p:txBody>
          <a:bodyPr/>
          <a:lstStyle/>
          <a:p>
            <a:r>
              <a:rPr lang="en-US" altLang="zh-CN" dirty="0" smtClean="0">
                <a:ea typeface="宋体" pitchFamily="2" charset="-122"/>
              </a:rPr>
              <a:t>The concept of private networks and special address reservation for such networks has been carried over to IPv6</a:t>
            </a:r>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Group 2"/>
          <p:cNvGrpSpPr>
            <a:grpSpLocks/>
          </p:cNvGrpSpPr>
          <p:nvPr/>
        </p:nvGrpSpPr>
        <p:grpSpPr bwMode="auto">
          <a:xfrm>
            <a:off x="100013" y="2932113"/>
            <a:ext cx="1576387" cy="1789112"/>
            <a:chOff x="63" y="1384"/>
            <a:chExt cx="993" cy="1127"/>
          </a:xfrm>
        </p:grpSpPr>
        <p:sp>
          <p:nvSpPr>
            <p:cNvPr id="1098" name="Line 3"/>
            <p:cNvSpPr>
              <a:spLocks noChangeShapeType="1"/>
            </p:cNvSpPr>
            <p:nvPr/>
          </p:nvSpPr>
          <p:spPr bwMode="auto">
            <a:xfrm flipV="1">
              <a:off x="816" y="2248"/>
              <a:ext cx="240" cy="192"/>
            </a:xfrm>
            <a:prstGeom prst="line">
              <a:avLst/>
            </a:prstGeom>
            <a:noFill/>
            <a:ln w="19050">
              <a:solidFill>
                <a:srgbClr val="333399"/>
              </a:solidFill>
              <a:round/>
              <a:headEnd/>
              <a:tailEnd/>
            </a:ln>
          </p:spPr>
          <p:txBody>
            <a:bodyPr/>
            <a:lstStyle/>
            <a:p>
              <a:endParaRPr lang="zh-CN" altLang="en-US"/>
            </a:p>
          </p:txBody>
        </p:sp>
        <p:sp>
          <p:nvSpPr>
            <p:cNvPr id="1099" name="Line 4"/>
            <p:cNvSpPr>
              <a:spLocks noChangeShapeType="1"/>
            </p:cNvSpPr>
            <p:nvPr/>
          </p:nvSpPr>
          <p:spPr bwMode="auto">
            <a:xfrm>
              <a:off x="624" y="1576"/>
              <a:ext cx="240" cy="144"/>
            </a:xfrm>
            <a:prstGeom prst="line">
              <a:avLst/>
            </a:prstGeom>
            <a:noFill/>
            <a:ln w="19050">
              <a:solidFill>
                <a:srgbClr val="333399"/>
              </a:solidFill>
              <a:round/>
              <a:headEnd/>
              <a:tailEnd/>
            </a:ln>
          </p:spPr>
          <p:txBody>
            <a:bodyPr/>
            <a:lstStyle/>
            <a:p>
              <a:endParaRPr lang="zh-CN" altLang="en-US"/>
            </a:p>
          </p:txBody>
        </p:sp>
        <p:sp>
          <p:nvSpPr>
            <p:cNvPr id="1100" name="Line 5"/>
            <p:cNvSpPr>
              <a:spLocks noChangeShapeType="1"/>
            </p:cNvSpPr>
            <p:nvPr/>
          </p:nvSpPr>
          <p:spPr bwMode="auto">
            <a:xfrm flipV="1">
              <a:off x="432" y="1967"/>
              <a:ext cx="288" cy="0"/>
            </a:xfrm>
            <a:prstGeom prst="line">
              <a:avLst/>
            </a:prstGeom>
            <a:noFill/>
            <a:ln w="19050">
              <a:solidFill>
                <a:srgbClr val="333399"/>
              </a:solidFill>
              <a:round/>
              <a:headEnd/>
              <a:tailEnd/>
            </a:ln>
          </p:spPr>
          <p:txBody>
            <a:bodyPr/>
            <a:lstStyle/>
            <a:p>
              <a:endParaRPr lang="zh-CN" altLang="en-US"/>
            </a:p>
          </p:txBody>
        </p:sp>
        <p:pic>
          <p:nvPicPr>
            <p:cNvPr id="1101" name="Picture 6"/>
            <p:cNvPicPr>
              <a:picLocks noChangeArrowheads="1"/>
            </p:cNvPicPr>
            <p:nvPr/>
          </p:nvPicPr>
          <p:blipFill>
            <a:blip r:embed="rId4" cstate="print"/>
            <a:srcRect/>
            <a:stretch>
              <a:fillRect/>
            </a:stretch>
          </p:blipFill>
          <p:spPr bwMode="auto">
            <a:xfrm>
              <a:off x="306" y="1823"/>
              <a:ext cx="212" cy="215"/>
            </a:xfrm>
            <a:prstGeom prst="rect">
              <a:avLst/>
            </a:prstGeom>
            <a:noFill/>
            <a:ln w="9525">
              <a:noFill/>
              <a:miter lim="800000"/>
              <a:headEnd/>
              <a:tailEnd/>
            </a:ln>
          </p:spPr>
        </p:pic>
        <p:sp>
          <p:nvSpPr>
            <p:cNvPr id="1102" name="Text Box 7"/>
            <p:cNvSpPr txBox="1">
              <a:spLocks noChangeArrowheads="1"/>
            </p:cNvSpPr>
            <p:nvPr/>
          </p:nvSpPr>
          <p:spPr bwMode="auto">
            <a:xfrm>
              <a:off x="113" y="1797"/>
              <a:ext cx="223" cy="250"/>
            </a:xfrm>
            <a:prstGeom prst="rect">
              <a:avLst/>
            </a:prstGeom>
            <a:noFill/>
            <a:ln w="9525">
              <a:noFill/>
              <a:miter lim="800000"/>
              <a:headEnd/>
              <a:tailEnd/>
            </a:ln>
          </p:spPr>
          <p:txBody>
            <a:bodyPr wrap="none">
              <a:spAutoFit/>
            </a:bodyPr>
            <a:lstStyle/>
            <a:p>
              <a:r>
                <a:rPr kumimoji="1" lang="en-US" altLang="zh-CN">
                  <a:solidFill>
                    <a:srgbClr val="333399"/>
                  </a:solidFill>
                  <a:latin typeface="Arial" charset="0"/>
                  <a:ea typeface="宋体" pitchFamily="2" charset="-122"/>
                </a:rPr>
                <a:t>X</a:t>
              </a:r>
            </a:p>
          </p:txBody>
        </p:sp>
        <p:sp>
          <p:nvSpPr>
            <p:cNvPr id="1103" name="Text Box 8"/>
            <p:cNvSpPr txBox="1">
              <a:spLocks noChangeArrowheads="1"/>
            </p:cNvSpPr>
            <p:nvPr/>
          </p:nvSpPr>
          <p:spPr bwMode="auto">
            <a:xfrm>
              <a:off x="63" y="2031"/>
              <a:ext cx="693" cy="250"/>
            </a:xfrm>
            <a:prstGeom prst="rect">
              <a:avLst/>
            </a:prstGeom>
            <a:noFill/>
            <a:ln w="9525">
              <a:noFill/>
              <a:miter lim="800000"/>
              <a:headEnd/>
              <a:tailEnd/>
            </a:ln>
          </p:spPr>
          <p:txBody>
            <a:bodyPr wrap="none">
              <a:spAutoFit/>
            </a:bodyPr>
            <a:lstStyle/>
            <a:p>
              <a:pPr algn="ctr"/>
              <a:r>
                <a:rPr kumimoji="1" lang="en-US" altLang="zh-CN">
                  <a:solidFill>
                    <a:srgbClr val="333399"/>
                  </a:solidFill>
                  <a:latin typeface="Arial" charset="0"/>
                  <a:ea typeface="宋体" pitchFamily="2" charset="-122"/>
                </a:rPr>
                <a:t>10.1.0.1</a:t>
              </a:r>
            </a:p>
          </p:txBody>
        </p:sp>
        <p:pic>
          <p:nvPicPr>
            <p:cNvPr id="1104" name="Picture 9"/>
            <p:cNvPicPr>
              <a:picLocks noChangeArrowheads="1"/>
            </p:cNvPicPr>
            <p:nvPr/>
          </p:nvPicPr>
          <p:blipFill>
            <a:blip r:embed="rId4" cstate="print"/>
            <a:srcRect/>
            <a:stretch>
              <a:fillRect/>
            </a:stretch>
          </p:blipFill>
          <p:spPr bwMode="auto">
            <a:xfrm>
              <a:off x="480" y="1384"/>
              <a:ext cx="212" cy="215"/>
            </a:xfrm>
            <a:prstGeom prst="rect">
              <a:avLst/>
            </a:prstGeom>
            <a:noFill/>
            <a:ln w="9525">
              <a:noFill/>
              <a:miter lim="800000"/>
              <a:headEnd/>
              <a:tailEnd/>
            </a:ln>
          </p:spPr>
        </p:pic>
        <p:pic>
          <p:nvPicPr>
            <p:cNvPr id="1105" name="Picture 10"/>
            <p:cNvPicPr>
              <a:picLocks noChangeArrowheads="1"/>
            </p:cNvPicPr>
            <p:nvPr/>
          </p:nvPicPr>
          <p:blipFill>
            <a:blip r:embed="rId4" cstate="print"/>
            <a:srcRect/>
            <a:stretch>
              <a:fillRect/>
            </a:stretch>
          </p:blipFill>
          <p:spPr bwMode="auto">
            <a:xfrm>
              <a:off x="672" y="2296"/>
              <a:ext cx="212" cy="215"/>
            </a:xfrm>
            <a:prstGeom prst="rect">
              <a:avLst/>
            </a:prstGeom>
            <a:noFill/>
            <a:ln w="9525">
              <a:noFill/>
              <a:miter lim="800000"/>
              <a:headEnd/>
              <a:tailEnd/>
            </a:ln>
          </p:spPr>
        </p:pic>
      </p:grpSp>
      <p:sp>
        <p:nvSpPr>
          <p:cNvPr id="1028" name="Rectangle 11"/>
          <p:cNvSpPr>
            <a:spLocks noGrp="1" noChangeArrowheads="1"/>
          </p:cNvSpPr>
          <p:nvPr>
            <p:ph type="title"/>
          </p:nvPr>
        </p:nvSpPr>
        <p:spPr>
          <a:xfrm>
            <a:off x="609600" y="371475"/>
            <a:ext cx="7092950" cy="695325"/>
          </a:xfrm>
        </p:spPr>
        <p:txBody>
          <a:bodyPr/>
          <a:lstStyle/>
          <a:p>
            <a:pPr eaLnBrk="1" hangingPunct="1"/>
            <a:r>
              <a:rPr lang="en-GB" altLang="zh-CN" sz="3600" dirty="0" smtClean="0">
                <a:ea typeface="宋体" pitchFamily="2" charset="-122"/>
              </a:rPr>
              <a:t>Tunnelling (1)</a:t>
            </a:r>
            <a:endParaRPr lang="zh-CN" altLang="en-US" sz="3600" dirty="0" smtClean="0">
              <a:ea typeface="宋体" pitchFamily="2" charset="-122"/>
            </a:endParaRPr>
          </a:p>
        </p:txBody>
      </p:sp>
      <p:grpSp>
        <p:nvGrpSpPr>
          <p:cNvPr id="1029" name="Group 12"/>
          <p:cNvGrpSpPr>
            <a:grpSpLocks/>
          </p:cNvGrpSpPr>
          <p:nvPr/>
        </p:nvGrpSpPr>
        <p:grpSpPr bwMode="auto">
          <a:xfrm>
            <a:off x="973138" y="3119438"/>
            <a:ext cx="1511300" cy="1225550"/>
            <a:chOff x="385" y="2795"/>
            <a:chExt cx="1769" cy="816"/>
          </a:xfrm>
        </p:grpSpPr>
        <p:sp>
          <p:nvSpPr>
            <p:cNvPr id="625677" name="Oval 13"/>
            <p:cNvSpPr>
              <a:spLocks noChangeArrowheads="1"/>
            </p:cNvSpPr>
            <p:nvPr/>
          </p:nvSpPr>
          <p:spPr bwMode="auto">
            <a:xfrm>
              <a:off x="1589" y="3060"/>
              <a:ext cx="554" cy="245"/>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5678" name="Oval 14"/>
            <p:cNvSpPr>
              <a:spLocks noChangeArrowheads="1"/>
            </p:cNvSpPr>
            <p:nvPr/>
          </p:nvSpPr>
          <p:spPr bwMode="auto">
            <a:xfrm>
              <a:off x="928" y="3274"/>
              <a:ext cx="885" cy="337"/>
            </a:xfrm>
            <a:prstGeom prst="ellipse">
              <a:avLst/>
            </a:prstGeom>
            <a:solidFill>
              <a:srgbClr val="DDDDDD"/>
            </a:solidFill>
            <a:ln w="9525">
              <a:noFill/>
              <a:round/>
              <a:headEnd/>
              <a:tailEnd/>
            </a:ln>
            <a:effectLst>
              <a:outerShdw dist="35921" dir="2700000" algn="ctr" rotWithShape="0">
                <a:schemeClr val="tx1"/>
              </a:outerShdw>
            </a:effectLst>
          </p:spPr>
          <p:txBody>
            <a:bodyPr/>
            <a:lstStyle/>
            <a:p>
              <a:pPr>
                <a:defRPr/>
              </a:pPr>
              <a:endParaRPr lang="zh-CN" altLang="en-US">
                <a:ea typeface="黑体" pitchFamily="2" charset="-122"/>
              </a:endParaRPr>
            </a:p>
          </p:txBody>
        </p:sp>
        <p:sp>
          <p:nvSpPr>
            <p:cNvPr id="625679" name="Oval 15"/>
            <p:cNvSpPr>
              <a:spLocks noChangeArrowheads="1"/>
            </p:cNvSpPr>
            <p:nvPr/>
          </p:nvSpPr>
          <p:spPr bwMode="auto">
            <a:xfrm>
              <a:off x="502" y="3204"/>
              <a:ext cx="585" cy="28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5680" name="Oval 16"/>
            <p:cNvSpPr>
              <a:spLocks noChangeArrowheads="1"/>
            </p:cNvSpPr>
            <p:nvPr/>
          </p:nvSpPr>
          <p:spPr bwMode="auto">
            <a:xfrm>
              <a:off x="385" y="3084"/>
              <a:ext cx="385" cy="259"/>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5681" name="Oval 17"/>
            <p:cNvSpPr>
              <a:spLocks noChangeArrowheads="1"/>
            </p:cNvSpPr>
            <p:nvPr/>
          </p:nvSpPr>
          <p:spPr bwMode="auto">
            <a:xfrm>
              <a:off x="565" y="2883"/>
              <a:ext cx="576"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5682" name="Oval 18"/>
            <p:cNvSpPr>
              <a:spLocks noChangeArrowheads="1"/>
            </p:cNvSpPr>
            <p:nvPr/>
          </p:nvSpPr>
          <p:spPr bwMode="auto">
            <a:xfrm>
              <a:off x="993" y="2795"/>
              <a:ext cx="756"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5683" name="Oval 19"/>
            <p:cNvSpPr>
              <a:spLocks noChangeArrowheads="1"/>
            </p:cNvSpPr>
            <p:nvPr/>
          </p:nvSpPr>
          <p:spPr bwMode="auto">
            <a:xfrm>
              <a:off x="1504" y="2891"/>
              <a:ext cx="554" cy="247"/>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5684" name="Oval 20"/>
            <p:cNvSpPr>
              <a:spLocks noChangeArrowheads="1"/>
            </p:cNvSpPr>
            <p:nvPr/>
          </p:nvSpPr>
          <p:spPr bwMode="auto">
            <a:xfrm>
              <a:off x="705" y="2987"/>
              <a:ext cx="1141" cy="418"/>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5685" name="Oval 21"/>
            <p:cNvSpPr>
              <a:spLocks noChangeArrowheads="1"/>
            </p:cNvSpPr>
            <p:nvPr/>
          </p:nvSpPr>
          <p:spPr bwMode="auto">
            <a:xfrm rot="1336630">
              <a:off x="1474" y="3067"/>
              <a:ext cx="556" cy="422"/>
            </a:xfrm>
            <a:prstGeom prst="ellipse">
              <a:avLst/>
            </a:prstGeom>
            <a:solidFill>
              <a:srgbClr val="DDDDDD"/>
            </a:solidFill>
            <a:ln w="9525">
              <a:noFill/>
              <a:round/>
              <a:headEnd/>
              <a:tailEnd/>
            </a:ln>
            <a:effectLst>
              <a:outerShdw dist="40161" dir="4293903" algn="ctr" rotWithShape="0">
                <a:schemeClr val="tx1"/>
              </a:outerShdw>
            </a:effectLst>
          </p:spPr>
          <p:txBody>
            <a:bodyPr/>
            <a:lstStyle/>
            <a:p>
              <a:pPr>
                <a:defRPr/>
              </a:pPr>
              <a:endParaRPr lang="zh-CN" altLang="en-US">
                <a:ea typeface="黑体" pitchFamily="2" charset="-122"/>
              </a:endParaRPr>
            </a:p>
          </p:txBody>
        </p:sp>
        <p:sp>
          <p:nvSpPr>
            <p:cNvPr id="625686" name="Oval 22"/>
            <p:cNvSpPr>
              <a:spLocks noChangeArrowheads="1"/>
            </p:cNvSpPr>
            <p:nvPr/>
          </p:nvSpPr>
          <p:spPr bwMode="auto">
            <a:xfrm>
              <a:off x="1004" y="2811"/>
              <a:ext cx="756"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5687" name="Oval 23"/>
            <p:cNvSpPr>
              <a:spLocks noChangeArrowheads="1"/>
            </p:cNvSpPr>
            <p:nvPr/>
          </p:nvSpPr>
          <p:spPr bwMode="auto">
            <a:xfrm>
              <a:off x="576" y="2899"/>
              <a:ext cx="576" cy="320"/>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5688" name="Oval 24"/>
            <p:cNvSpPr>
              <a:spLocks noChangeArrowheads="1"/>
            </p:cNvSpPr>
            <p:nvPr/>
          </p:nvSpPr>
          <p:spPr bwMode="auto">
            <a:xfrm>
              <a:off x="396" y="3100"/>
              <a:ext cx="383" cy="256"/>
            </a:xfrm>
            <a:prstGeom prst="ellipse">
              <a:avLst/>
            </a:prstGeom>
            <a:solidFill>
              <a:srgbClr val="DDDDDD"/>
            </a:solidFill>
            <a:ln w="9525">
              <a:noFill/>
              <a:round/>
              <a:headEnd/>
              <a:tailEnd/>
            </a:ln>
            <a:effectLst>
              <a:outerShdw dist="63500" dir="3187806" algn="ctr" rotWithShape="0">
                <a:schemeClr val="tx1"/>
              </a:outerShdw>
            </a:effectLst>
          </p:spPr>
          <p:txBody>
            <a:bodyPr/>
            <a:lstStyle/>
            <a:p>
              <a:pPr>
                <a:defRPr/>
              </a:pPr>
              <a:endParaRPr lang="zh-CN" altLang="en-US">
                <a:ea typeface="黑体" pitchFamily="2" charset="-122"/>
              </a:endParaRPr>
            </a:p>
          </p:txBody>
        </p:sp>
        <p:sp>
          <p:nvSpPr>
            <p:cNvPr id="625689" name="Oval 25"/>
            <p:cNvSpPr>
              <a:spLocks noChangeArrowheads="1"/>
            </p:cNvSpPr>
            <p:nvPr/>
          </p:nvSpPr>
          <p:spPr bwMode="auto">
            <a:xfrm>
              <a:off x="1515" y="2908"/>
              <a:ext cx="554" cy="248"/>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5690" name="Oval 26"/>
            <p:cNvSpPr>
              <a:spLocks noChangeArrowheads="1"/>
            </p:cNvSpPr>
            <p:nvPr/>
          </p:nvSpPr>
          <p:spPr bwMode="auto">
            <a:xfrm>
              <a:off x="1598" y="3075"/>
              <a:ext cx="556" cy="248"/>
            </a:xfrm>
            <a:prstGeom prst="ellipse">
              <a:avLst/>
            </a:prstGeom>
            <a:solidFill>
              <a:srgbClr val="DDDDDD"/>
            </a:solidFill>
            <a:ln w="9525">
              <a:noFill/>
              <a:round/>
              <a:headEnd/>
              <a:tailEnd/>
            </a:ln>
            <a:effectLst>
              <a:outerShdw dist="35921" dir="2700000" algn="ctr" rotWithShape="0">
                <a:schemeClr val="tx1"/>
              </a:outerShdw>
            </a:effectLst>
          </p:spPr>
          <p:txBody>
            <a:bodyPr/>
            <a:lstStyle/>
            <a:p>
              <a:pPr>
                <a:defRPr/>
              </a:pPr>
              <a:endParaRPr lang="zh-CN" altLang="en-US">
                <a:ea typeface="黑体" pitchFamily="2" charset="-122"/>
              </a:endParaRPr>
            </a:p>
          </p:txBody>
        </p:sp>
        <p:sp>
          <p:nvSpPr>
            <p:cNvPr id="625691" name="Oval 27"/>
            <p:cNvSpPr>
              <a:spLocks noChangeArrowheads="1"/>
            </p:cNvSpPr>
            <p:nvPr/>
          </p:nvSpPr>
          <p:spPr bwMode="auto">
            <a:xfrm>
              <a:off x="716" y="3003"/>
              <a:ext cx="1141" cy="413"/>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5692" name="Oval 28"/>
            <p:cNvSpPr>
              <a:spLocks noChangeArrowheads="1"/>
            </p:cNvSpPr>
            <p:nvPr/>
          </p:nvSpPr>
          <p:spPr bwMode="auto">
            <a:xfrm>
              <a:off x="513" y="3219"/>
              <a:ext cx="585" cy="282"/>
            </a:xfrm>
            <a:prstGeom prst="ellipse">
              <a:avLst/>
            </a:prstGeom>
            <a:solidFill>
              <a:srgbClr val="DDDDDD"/>
            </a:solidFill>
            <a:ln w="9525">
              <a:noFill/>
              <a:round/>
              <a:headEnd/>
              <a:tailEnd/>
            </a:ln>
            <a:effectLst>
              <a:outerShdw dist="113592" dir="20006097" algn="ctr" rotWithShape="0">
                <a:schemeClr val="tx1"/>
              </a:outerShdw>
            </a:effectLst>
          </p:spPr>
          <p:txBody>
            <a:bodyPr/>
            <a:lstStyle/>
            <a:p>
              <a:pPr>
                <a:defRPr/>
              </a:pPr>
              <a:endParaRPr lang="zh-CN" altLang="en-US">
                <a:ea typeface="黑体" pitchFamily="2" charset="-122"/>
              </a:endParaRPr>
            </a:p>
          </p:txBody>
        </p:sp>
        <p:sp>
          <p:nvSpPr>
            <p:cNvPr id="1097" name="Freeform 29"/>
            <p:cNvSpPr>
              <a:spLocks/>
            </p:cNvSpPr>
            <p:nvPr/>
          </p:nvSpPr>
          <p:spPr bwMode="auto">
            <a:xfrm>
              <a:off x="567" y="2924"/>
              <a:ext cx="1451" cy="597"/>
            </a:xfrm>
            <a:custGeom>
              <a:avLst/>
              <a:gdLst>
                <a:gd name="T0" fmla="*/ 0 w 1447"/>
                <a:gd name="T1" fmla="*/ 39 h 1128"/>
                <a:gd name="T2" fmla="*/ 80 w 1447"/>
                <a:gd name="T3" fmla="*/ 31 h 1128"/>
                <a:gd name="T4" fmla="*/ 56 w 1447"/>
                <a:gd name="T5" fmla="*/ 30 h 1128"/>
                <a:gd name="T6" fmla="*/ 24 w 1447"/>
                <a:gd name="T7" fmla="*/ 31 h 1128"/>
                <a:gd name="T8" fmla="*/ 40 w 1447"/>
                <a:gd name="T9" fmla="*/ 30 h 1128"/>
                <a:gd name="T10" fmla="*/ 64 w 1447"/>
                <a:gd name="T11" fmla="*/ 28 h 1128"/>
                <a:gd name="T12" fmla="*/ 96 w 1447"/>
                <a:gd name="T13" fmla="*/ 24 h 1128"/>
                <a:gd name="T14" fmla="*/ 104 w 1447"/>
                <a:gd name="T15" fmla="*/ 22 h 1128"/>
                <a:gd name="T16" fmla="*/ 152 w 1447"/>
                <a:gd name="T17" fmla="*/ 16 h 1128"/>
                <a:gd name="T18" fmla="*/ 168 w 1447"/>
                <a:gd name="T19" fmla="*/ 14 h 1128"/>
                <a:gd name="T20" fmla="*/ 204 w 1447"/>
                <a:gd name="T21" fmla="*/ 14 h 1128"/>
                <a:gd name="T22" fmla="*/ 292 w 1447"/>
                <a:gd name="T23" fmla="*/ 8 h 1128"/>
                <a:gd name="T24" fmla="*/ 332 w 1447"/>
                <a:gd name="T25" fmla="*/ 6 h 1128"/>
                <a:gd name="T26" fmla="*/ 356 w 1447"/>
                <a:gd name="T27" fmla="*/ 4 h 1128"/>
                <a:gd name="T28" fmla="*/ 428 w 1447"/>
                <a:gd name="T29" fmla="*/ 3 h 1128"/>
                <a:gd name="T30" fmla="*/ 508 w 1447"/>
                <a:gd name="T31" fmla="*/ 0 h 1128"/>
                <a:gd name="T32" fmla="*/ 816 w 1447"/>
                <a:gd name="T33" fmla="*/ 3 h 1128"/>
                <a:gd name="T34" fmla="*/ 1068 w 1447"/>
                <a:gd name="T35" fmla="*/ 14 h 1128"/>
                <a:gd name="T36" fmla="*/ 1092 w 1447"/>
                <a:gd name="T37" fmla="*/ 16 h 1128"/>
                <a:gd name="T38" fmla="*/ 1116 w 1447"/>
                <a:gd name="T39" fmla="*/ 17 h 1128"/>
                <a:gd name="T40" fmla="*/ 1236 w 1447"/>
                <a:gd name="T41" fmla="*/ 24 h 1128"/>
                <a:gd name="T42" fmla="*/ 1312 w 1447"/>
                <a:gd name="T43" fmla="*/ 29 h 1128"/>
                <a:gd name="T44" fmla="*/ 1360 w 1447"/>
                <a:gd name="T45" fmla="*/ 34 h 1128"/>
                <a:gd name="T46" fmla="*/ 1376 w 1447"/>
                <a:gd name="T47" fmla="*/ 39 h 1128"/>
                <a:gd name="T48" fmla="*/ 1408 w 1447"/>
                <a:gd name="T49" fmla="*/ 42 h 1128"/>
                <a:gd name="T50" fmla="*/ 1432 w 1447"/>
                <a:gd name="T51" fmla="*/ 48 h 1128"/>
                <a:gd name="T52" fmla="*/ 1448 w 1447"/>
                <a:gd name="T53" fmla="*/ 51 h 1128"/>
                <a:gd name="T54" fmla="*/ 1448 w 1447"/>
                <a:gd name="T55" fmla="*/ 67 h 1128"/>
                <a:gd name="T56" fmla="*/ 1432 w 1447"/>
                <a:gd name="T57" fmla="*/ 71 h 1128"/>
                <a:gd name="T58" fmla="*/ 1384 w 1447"/>
                <a:gd name="T59" fmla="*/ 73 h 1128"/>
                <a:gd name="T60" fmla="*/ 1368 w 1447"/>
                <a:gd name="T61" fmla="*/ 74 h 1128"/>
                <a:gd name="T62" fmla="*/ 1320 w 1447"/>
                <a:gd name="T63" fmla="*/ 77 h 1128"/>
                <a:gd name="T64" fmla="*/ 1228 w 1447"/>
                <a:gd name="T65" fmla="*/ 82 h 1128"/>
                <a:gd name="T66" fmla="*/ 1180 w 1447"/>
                <a:gd name="T67" fmla="*/ 84 h 1128"/>
                <a:gd name="T68" fmla="*/ 1124 w 1447"/>
                <a:gd name="T69" fmla="*/ 88 h 1128"/>
                <a:gd name="T70" fmla="*/ 444 w 1447"/>
                <a:gd name="T71" fmla="*/ 86 h 1128"/>
                <a:gd name="T72" fmla="*/ 364 w 1447"/>
                <a:gd name="T73" fmla="*/ 84 h 1128"/>
                <a:gd name="T74" fmla="*/ 308 w 1447"/>
                <a:gd name="T75" fmla="*/ 77 h 1128"/>
                <a:gd name="T76" fmla="*/ 244 w 1447"/>
                <a:gd name="T77" fmla="*/ 69 h 1128"/>
                <a:gd name="T78" fmla="*/ 204 w 1447"/>
                <a:gd name="T79" fmla="*/ 63 h 1128"/>
                <a:gd name="T80" fmla="*/ 120 w 1447"/>
                <a:gd name="T81" fmla="*/ 55 h 1128"/>
                <a:gd name="T82" fmla="*/ 56 w 1447"/>
                <a:gd name="T83" fmla="*/ 49 h 1128"/>
                <a:gd name="T84" fmla="*/ 16 w 1447"/>
                <a:gd name="T85" fmla="*/ 42 h 1128"/>
                <a:gd name="T86" fmla="*/ 8 w 1447"/>
                <a:gd name="T87" fmla="*/ 40 h 1128"/>
                <a:gd name="T88" fmla="*/ 0 w 1447"/>
                <a:gd name="T89" fmla="*/ 39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a:noFill/>
              <a:round/>
              <a:headEnd/>
              <a:tailEnd/>
            </a:ln>
          </p:spPr>
          <p:txBody>
            <a:bodyPr/>
            <a:lstStyle/>
            <a:p>
              <a:endParaRPr lang="zh-CN" altLang="en-US"/>
            </a:p>
          </p:txBody>
        </p:sp>
      </p:grpSp>
      <p:grpSp>
        <p:nvGrpSpPr>
          <p:cNvPr id="1030" name="Group 30"/>
          <p:cNvGrpSpPr>
            <a:grpSpLocks/>
          </p:cNvGrpSpPr>
          <p:nvPr/>
        </p:nvGrpSpPr>
        <p:grpSpPr bwMode="auto">
          <a:xfrm>
            <a:off x="6227763" y="3049588"/>
            <a:ext cx="1511300" cy="1225550"/>
            <a:chOff x="385" y="2795"/>
            <a:chExt cx="1769" cy="816"/>
          </a:xfrm>
        </p:grpSpPr>
        <p:sp>
          <p:nvSpPr>
            <p:cNvPr id="625695" name="Oval 31"/>
            <p:cNvSpPr>
              <a:spLocks noChangeArrowheads="1"/>
            </p:cNvSpPr>
            <p:nvPr/>
          </p:nvSpPr>
          <p:spPr bwMode="auto">
            <a:xfrm>
              <a:off x="1589" y="3060"/>
              <a:ext cx="554" cy="245"/>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5696" name="Oval 32"/>
            <p:cNvSpPr>
              <a:spLocks noChangeArrowheads="1"/>
            </p:cNvSpPr>
            <p:nvPr/>
          </p:nvSpPr>
          <p:spPr bwMode="auto">
            <a:xfrm>
              <a:off x="928" y="3274"/>
              <a:ext cx="885" cy="337"/>
            </a:xfrm>
            <a:prstGeom prst="ellipse">
              <a:avLst/>
            </a:prstGeom>
            <a:solidFill>
              <a:srgbClr val="DDDDDD"/>
            </a:solidFill>
            <a:ln w="9525">
              <a:noFill/>
              <a:round/>
              <a:headEnd/>
              <a:tailEnd/>
            </a:ln>
            <a:effectLst>
              <a:outerShdw dist="35921" dir="2700000" algn="ctr" rotWithShape="0">
                <a:schemeClr val="tx1"/>
              </a:outerShdw>
            </a:effectLst>
          </p:spPr>
          <p:txBody>
            <a:bodyPr/>
            <a:lstStyle/>
            <a:p>
              <a:pPr>
                <a:defRPr/>
              </a:pPr>
              <a:endParaRPr lang="zh-CN" altLang="en-US">
                <a:ea typeface="黑体" pitchFamily="2" charset="-122"/>
              </a:endParaRPr>
            </a:p>
          </p:txBody>
        </p:sp>
        <p:sp>
          <p:nvSpPr>
            <p:cNvPr id="625697" name="Oval 33"/>
            <p:cNvSpPr>
              <a:spLocks noChangeArrowheads="1"/>
            </p:cNvSpPr>
            <p:nvPr/>
          </p:nvSpPr>
          <p:spPr bwMode="auto">
            <a:xfrm>
              <a:off x="502" y="3204"/>
              <a:ext cx="585" cy="28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5698" name="Oval 34"/>
            <p:cNvSpPr>
              <a:spLocks noChangeArrowheads="1"/>
            </p:cNvSpPr>
            <p:nvPr/>
          </p:nvSpPr>
          <p:spPr bwMode="auto">
            <a:xfrm>
              <a:off x="385" y="3084"/>
              <a:ext cx="385" cy="259"/>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5699" name="Oval 35"/>
            <p:cNvSpPr>
              <a:spLocks noChangeArrowheads="1"/>
            </p:cNvSpPr>
            <p:nvPr/>
          </p:nvSpPr>
          <p:spPr bwMode="auto">
            <a:xfrm>
              <a:off x="565" y="2883"/>
              <a:ext cx="576"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5700" name="Oval 36"/>
            <p:cNvSpPr>
              <a:spLocks noChangeArrowheads="1"/>
            </p:cNvSpPr>
            <p:nvPr/>
          </p:nvSpPr>
          <p:spPr bwMode="auto">
            <a:xfrm>
              <a:off x="993" y="2795"/>
              <a:ext cx="756"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5701" name="Oval 37"/>
            <p:cNvSpPr>
              <a:spLocks noChangeArrowheads="1"/>
            </p:cNvSpPr>
            <p:nvPr/>
          </p:nvSpPr>
          <p:spPr bwMode="auto">
            <a:xfrm>
              <a:off x="1504" y="2891"/>
              <a:ext cx="554" cy="247"/>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5702" name="Oval 38"/>
            <p:cNvSpPr>
              <a:spLocks noChangeArrowheads="1"/>
            </p:cNvSpPr>
            <p:nvPr/>
          </p:nvSpPr>
          <p:spPr bwMode="auto">
            <a:xfrm>
              <a:off x="705" y="2987"/>
              <a:ext cx="1141" cy="418"/>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5703" name="Oval 39"/>
            <p:cNvSpPr>
              <a:spLocks noChangeArrowheads="1"/>
            </p:cNvSpPr>
            <p:nvPr/>
          </p:nvSpPr>
          <p:spPr bwMode="auto">
            <a:xfrm rot="1336630">
              <a:off x="1474" y="3067"/>
              <a:ext cx="556" cy="422"/>
            </a:xfrm>
            <a:prstGeom prst="ellipse">
              <a:avLst/>
            </a:prstGeom>
            <a:solidFill>
              <a:srgbClr val="DDDDDD"/>
            </a:solidFill>
            <a:ln w="9525">
              <a:noFill/>
              <a:round/>
              <a:headEnd/>
              <a:tailEnd/>
            </a:ln>
            <a:effectLst>
              <a:outerShdw dist="40161" dir="4293903" algn="ctr" rotWithShape="0">
                <a:schemeClr val="tx1"/>
              </a:outerShdw>
            </a:effectLst>
          </p:spPr>
          <p:txBody>
            <a:bodyPr/>
            <a:lstStyle/>
            <a:p>
              <a:pPr>
                <a:defRPr/>
              </a:pPr>
              <a:endParaRPr lang="zh-CN" altLang="en-US">
                <a:ea typeface="黑体" pitchFamily="2" charset="-122"/>
              </a:endParaRPr>
            </a:p>
          </p:txBody>
        </p:sp>
        <p:sp>
          <p:nvSpPr>
            <p:cNvPr id="625704" name="Oval 40"/>
            <p:cNvSpPr>
              <a:spLocks noChangeArrowheads="1"/>
            </p:cNvSpPr>
            <p:nvPr/>
          </p:nvSpPr>
          <p:spPr bwMode="auto">
            <a:xfrm>
              <a:off x="1004" y="2811"/>
              <a:ext cx="756"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5705" name="Oval 41"/>
            <p:cNvSpPr>
              <a:spLocks noChangeArrowheads="1"/>
            </p:cNvSpPr>
            <p:nvPr/>
          </p:nvSpPr>
          <p:spPr bwMode="auto">
            <a:xfrm>
              <a:off x="576" y="2899"/>
              <a:ext cx="576" cy="320"/>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5706" name="Oval 42"/>
            <p:cNvSpPr>
              <a:spLocks noChangeArrowheads="1"/>
            </p:cNvSpPr>
            <p:nvPr/>
          </p:nvSpPr>
          <p:spPr bwMode="auto">
            <a:xfrm>
              <a:off x="396" y="3100"/>
              <a:ext cx="383" cy="256"/>
            </a:xfrm>
            <a:prstGeom prst="ellipse">
              <a:avLst/>
            </a:prstGeom>
            <a:solidFill>
              <a:srgbClr val="DDDDDD"/>
            </a:solidFill>
            <a:ln w="9525">
              <a:noFill/>
              <a:round/>
              <a:headEnd/>
              <a:tailEnd/>
            </a:ln>
            <a:effectLst>
              <a:outerShdw dist="63500" dir="3187806" algn="ctr" rotWithShape="0">
                <a:schemeClr val="tx1"/>
              </a:outerShdw>
            </a:effectLst>
          </p:spPr>
          <p:txBody>
            <a:bodyPr/>
            <a:lstStyle/>
            <a:p>
              <a:pPr>
                <a:defRPr/>
              </a:pPr>
              <a:endParaRPr lang="zh-CN" altLang="en-US">
                <a:ea typeface="黑体" pitchFamily="2" charset="-122"/>
              </a:endParaRPr>
            </a:p>
          </p:txBody>
        </p:sp>
        <p:sp>
          <p:nvSpPr>
            <p:cNvPr id="625707" name="Oval 43"/>
            <p:cNvSpPr>
              <a:spLocks noChangeArrowheads="1"/>
            </p:cNvSpPr>
            <p:nvPr/>
          </p:nvSpPr>
          <p:spPr bwMode="auto">
            <a:xfrm>
              <a:off x="1515" y="2908"/>
              <a:ext cx="554" cy="248"/>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5708" name="Oval 44"/>
            <p:cNvSpPr>
              <a:spLocks noChangeArrowheads="1"/>
            </p:cNvSpPr>
            <p:nvPr/>
          </p:nvSpPr>
          <p:spPr bwMode="auto">
            <a:xfrm>
              <a:off x="1598" y="3075"/>
              <a:ext cx="556" cy="248"/>
            </a:xfrm>
            <a:prstGeom prst="ellipse">
              <a:avLst/>
            </a:prstGeom>
            <a:solidFill>
              <a:srgbClr val="DDDDDD"/>
            </a:solidFill>
            <a:ln w="9525">
              <a:noFill/>
              <a:round/>
              <a:headEnd/>
              <a:tailEnd/>
            </a:ln>
            <a:effectLst>
              <a:outerShdw dist="35921" dir="2700000" algn="ctr" rotWithShape="0">
                <a:schemeClr val="tx1"/>
              </a:outerShdw>
            </a:effectLst>
          </p:spPr>
          <p:txBody>
            <a:bodyPr/>
            <a:lstStyle/>
            <a:p>
              <a:pPr>
                <a:defRPr/>
              </a:pPr>
              <a:endParaRPr lang="zh-CN" altLang="en-US">
                <a:ea typeface="黑体" pitchFamily="2" charset="-122"/>
              </a:endParaRPr>
            </a:p>
          </p:txBody>
        </p:sp>
        <p:sp>
          <p:nvSpPr>
            <p:cNvPr id="625709" name="Oval 45"/>
            <p:cNvSpPr>
              <a:spLocks noChangeArrowheads="1"/>
            </p:cNvSpPr>
            <p:nvPr/>
          </p:nvSpPr>
          <p:spPr bwMode="auto">
            <a:xfrm>
              <a:off x="716" y="3003"/>
              <a:ext cx="1141" cy="413"/>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5710" name="Oval 46"/>
            <p:cNvSpPr>
              <a:spLocks noChangeArrowheads="1"/>
            </p:cNvSpPr>
            <p:nvPr/>
          </p:nvSpPr>
          <p:spPr bwMode="auto">
            <a:xfrm>
              <a:off x="513" y="3219"/>
              <a:ext cx="585" cy="282"/>
            </a:xfrm>
            <a:prstGeom prst="ellipse">
              <a:avLst/>
            </a:prstGeom>
            <a:solidFill>
              <a:srgbClr val="DDDDDD"/>
            </a:solidFill>
            <a:ln w="9525">
              <a:noFill/>
              <a:round/>
              <a:headEnd/>
              <a:tailEnd/>
            </a:ln>
            <a:effectLst>
              <a:outerShdw dist="113592" dir="20006097" algn="ctr" rotWithShape="0">
                <a:schemeClr val="tx1"/>
              </a:outerShdw>
            </a:effectLst>
          </p:spPr>
          <p:txBody>
            <a:bodyPr/>
            <a:lstStyle/>
            <a:p>
              <a:pPr>
                <a:defRPr/>
              </a:pPr>
              <a:endParaRPr lang="zh-CN" altLang="en-US">
                <a:ea typeface="黑体" pitchFamily="2" charset="-122"/>
              </a:endParaRPr>
            </a:p>
          </p:txBody>
        </p:sp>
        <p:sp>
          <p:nvSpPr>
            <p:cNvPr id="1080" name="Freeform 47"/>
            <p:cNvSpPr>
              <a:spLocks/>
            </p:cNvSpPr>
            <p:nvPr/>
          </p:nvSpPr>
          <p:spPr bwMode="auto">
            <a:xfrm>
              <a:off x="567" y="2924"/>
              <a:ext cx="1451" cy="597"/>
            </a:xfrm>
            <a:custGeom>
              <a:avLst/>
              <a:gdLst>
                <a:gd name="T0" fmla="*/ 0 w 1447"/>
                <a:gd name="T1" fmla="*/ 39 h 1128"/>
                <a:gd name="T2" fmla="*/ 80 w 1447"/>
                <a:gd name="T3" fmla="*/ 31 h 1128"/>
                <a:gd name="T4" fmla="*/ 56 w 1447"/>
                <a:gd name="T5" fmla="*/ 30 h 1128"/>
                <a:gd name="T6" fmla="*/ 24 w 1447"/>
                <a:gd name="T7" fmla="*/ 31 h 1128"/>
                <a:gd name="T8" fmla="*/ 40 w 1447"/>
                <a:gd name="T9" fmla="*/ 30 h 1128"/>
                <a:gd name="T10" fmla="*/ 64 w 1447"/>
                <a:gd name="T11" fmla="*/ 28 h 1128"/>
                <a:gd name="T12" fmla="*/ 96 w 1447"/>
                <a:gd name="T13" fmla="*/ 24 h 1128"/>
                <a:gd name="T14" fmla="*/ 104 w 1447"/>
                <a:gd name="T15" fmla="*/ 22 h 1128"/>
                <a:gd name="T16" fmla="*/ 152 w 1447"/>
                <a:gd name="T17" fmla="*/ 16 h 1128"/>
                <a:gd name="T18" fmla="*/ 168 w 1447"/>
                <a:gd name="T19" fmla="*/ 14 h 1128"/>
                <a:gd name="T20" fmla="*/ 204 w 1447"/>
                <a:gd name="T21" fmla="*/ 14 h 1128"/>
                <a:gd name="T22" fmla="*/ 292 w 1447"/>
                <a:gd name="T23" fmla="*/ 8 h 1128"/>
                <a:gd name="T24" fmla="*/ 332 w 1447"/>
                <a:gd name="T25" fmla="*/ 6 h 1128"/>
                <a:gd name="T26" fmla="*/ 356 w 1447"/>
                <a:gd name="T27" fmla="*/ 4 h 1128"/>
                <a:gd name="T28" fmla="*/ 428 w 1447"/>
                <a:gd name="T29" fmla="*/ 3 h 1128"/>
                <a:gd name="T30" fmla="*/ 508 w 1447"/>
                <a:gd name="T31" fmla="*/ 0 h 1128"/>
                <a:gd name="T32" fmla="*/ 816 w 1447"/>
                <a:gd name="T33" fmla="*/ 3 h 1128"/>
                <a:gd name="T34" fmla="*/ 1068 w 1447"/>
                <a:gd name="T35" fmla="*/ 14 h 1128"/>
                <a:gd name="T36" fmla="*/ 1092 w 1447"/>
                <a:gd name="T37" fmla="*/ 16 h 1128"/>
                <a:gd name="T38" fmla="*/ 1116 w 1447"/>
                <a:gd name="T39" fmla="*/ 17 h 1128"/>
                <a:gd name="T40" fmla="*/ 1236 w 1447"/>
                <a:gd name="T41" fmla="*/ 24 h 1128"/>
                <a:gd name="T42" fmla="*/ 1312 w 1447"/>
                <a:gd name="T43" fmla="*/ 29 h 1128"/>
                <a:gd name="T44" fmla="*/ 1360 w 1447"/>
                <a:gd name="T45" fmla="*/ 34 h 1128"/>
                <a:gd name="T46" fmla="*/ 1376 w 1447"/>
                <a:gd name="T47" fmla="*/ 39 h 1128"/>
                <a:gd name="T48" fmla="*/ 1408 w 1447"/>
                <a:gd name="T49" fmla="*/ 42 h 1128"/>
                <a:gd name="T50" fmla="*/ 1432 w 1447"/>
                <a:gd name="T51" fmla="*/ 48 h 1128"/>
                <a:gd name="T52" fmla="*/ 1448 w 1447"/>
                <a:gd name="T53" fmla="*/ 51 h 1128"/>
                <a:gd name="T54" fmla="*/ 1448 w 1447"/>
                <a:gd name="T55" fmla="*/ 67 h 1128"/>
                <a:gd name="T56" fmla="*/ 1432 w 1447"/>
                <a:gd name="T57" fmla="*/ 71 h 1128"/>
                <a:gd name="T58" fmla="*/ 1384 w 1447"/>
                <a:gd name="T59" fmla="*/ 73 h 1128"/>
                <a:gd name="T60" fmla="*/ 1368 w 1447"/>
                <a:gd name="T61" fmla="*/ 74 h 1128"/>
                <a:gd name="T62" fmla="*/ 1320 w 1447"/>
                <a:gd name="T63" fmla="*/ 77 h 1128"/>
                <a:gd name="T64" fmla="*/ 1228 w 1447"/>
                <a:gd name="T65" fmla="*/ 82 h 1128"/>
                <a:gd name="T66" fmla="*/ 1180 w 1447"/>
                <a:gd name="T67" fmla="*/ 84 h 1128"/>
                <a:gd name="T68" fmla="*/ 1124 w 1447"/>
                <a:gd name="T69" fmla="*/ 88 h 1128"/>
                <a:gd name="T70" fmla="*/ 444 w 1447"/>
                <a:gd name="T71" fmla="*/ 86 h 1128"/>
                <a:gd name="T72" fmla="*/ 364 w 1447"/>
                <a:gd name="T73" fmla="*/ 84 h 1128"/>
                <a:gd name="T74" fmla="*/ 308 w 1447"/>
                <a:gd name="T75" fmla="*/ 77 h 1128"/>
                <a:gd name="T76" fmla="*/ 244 w 1447"/>
                <a:gd name="T77" fmla="*/ 69 h 1128"/>
                <a:gd name="T78" fmla="*/ 204 w 1447"/>
                <a:gd name="T79" fmla="*/ 63 h 1128"/>
                <a:gd name="T80" fmla="*/ 120 w 1447"/>
                <a:gd name="T81" fmla="*/ 55 h 1128"/>
                <a:gd name="T82" fmla="*/ 56 w 1447"/>
                <a:gd name="T83" fmla="*/ 49 h 1128"/>
                <a:gd name="T84" fmla="*/ 16 w 1447"/>
                <a:gd name="T85" fmla="*/ 42 h 1128"/>
                <a:gd name="T86" fmla="*/ 8 w 1447"/>
                <a:gd name="T87" fmla="*/ 40 h 1128"/>
                <a:gd name="T88" fmla="*/ 0 w 1447"/>
                <a:gd name="T89" fmla="*/ 39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a:noFill/>
              <a:round/>
              <a:headEnd/>
              <a:tailEnd/>
            </a:ln>
          </p:spPr>
          <p:txBody>
            <a:bodyPr/>
            <a:lstStyle/>
            <a:p>
              <a:endParaRPr lang="zh-CN" altLang="en-US"/>
            </a:p>
          </p:txBody>
        </p:sp>
      </p:grpSp>
      <p:graphicFrame>
        <p:nvGraphicFramePr>
          <p:cNvPr id="1026" name="Object 48"/>
          <p:cNvGraphicFramePr>
            <a:graphicFrameLocks noChangeAspect="1"/>
          </p:cNvGraphicFramePr>
          <p:nvPr/>
        </p:nvGraphicFramePr>
        <p:xfrm>
          <a:off x="3124200" y="2957513"/>
          <a:ext cx="2743200" cy="1703387"/>
        </p:xfrm>
        <a:graphic>
          <a:graphicData uri="http://schemas.openxmlformats.org/presentationml/2006/ole">
            <p:oleObj spid="_x0000_s1026" name="VISIO" r:id="rId5" imgW="1689840" imgH="964440" progId="">
              <p:embed/>
            </p:oleObj>
          </a:graphicData>
        </a:graphic>
      </p:graphicFrame>
      <p:pic>
        <p:nvPicPr>
          <p:cNvPr id="1031" name="Picture 49"/>
          <p:cNvPicPr>
            <a:picLocks noChangeArrowheads="1"/>
          </p:cNvPicPr>
          <p:nvPr/>
        </p:nvPicPr>
        <p:blipFill>
          <a:blip r:embed="rId6" cstate="print"/>
          <a:srcRect/>
          <a:stretch>
            <a:fillRect/>
          </a:stretch>
        </p:blipFill>
        <p:spPr bwMode="auto">
          <a:xfrm>
            <a:off x="5949950" y="3492500"/>
            <a:ext cx="520700" cy="250825"/>
          </a:xfrm>
          <a:prstGeom prst="rect">
            <a:avLst/>
          </a:prstGeom>
          <a:noFill/>
          <a:ln w="12699">
            <a:noFill/>
            <a:miter lim="800000"/>
            <a:headEnd/>
            <a:tailEnd/>
          </a:ln>
        </p:spPr>
      </p:pic>
      <p:pic>
        <p:nvPicPr>
          <p:cNvPr id="1032" name="Picture 50"/>
          <p:cNvPicPr>
            <a:picLocks noChangeArrowheads="1"/>
          </p:cNvPicPr>
          <p:nvPr/>
        </p:nvPicPr>
        <p:blipFill>
          <a:blip r:embed="rId6" cstate="print"/>
          <a:srcRect/>
          <a:stretch>
            <a:fillRect/>
          </a:stretch>
        </p:blipFill>
        <p:spPr bwMode="auto">
          <a:xfrm>
            <a:off x="2332038" y="3494088"/>
            <a:ext cx="520700" cy="250825"/>
          </a:xfrm>
          <a:prstGeom prst="rect">
            <a:avLst/>
          </a:prstGeom>
          <a:noFill/>
          <a:ln w="12699">
            <a:noFill/>
            <a:miter lim="800000"/>
            <a:headEnd/>
            <a:tailEnd/>
          </a:ln>
        </p:spPr>
      </p:pic>
      <p:sp>
        <p:nvSpPr>
          <p:cNvPr id="1033" name="Text Box 51"/>
          <p:cNvSpPr txBox="1">
            <a:spLocks noChangeArrowheads="1"/>
          </p:cNvSpPr>
          <p:nvPr/>
        </p:nvSpPr>
        <p:spPr bwMode="auto">
          <a:xfrm>
            <a:off x="1187450" y="3567113"/>
            <a:ext cx="811213" cy="400050"/>
          </a:xfrm>
          <a:prstGeom prst="rect">
            <a:avLst/>
          </a:prstGeom>
          <a:noFill/>
          <a:ln w="9525">
            <a:noFill/>
            <a:miter lim="800000"/>
            <a:headEnd/>
            <a:tailEnd/>
          </a:ln>
        </p:spPr>
        <p:txBody>
          <a:bodyPr wrap="none">
            <a:spAutoFit/>
          </a:bodyPr>
          <a:lstStyle/>
          <a:p>
            <a:r>
              <a:rPr kumimoji="1" lang="en-GB" altLang="zh-CN">
                <a:solidFill>
                  <a:srgbClr val="333399"/>
                </a:solidFill>
                <a:latin typeface="Arial" charset="0"/>
                <a:ea typeface="宋体" pitchFamily="2" charset="-122"/>
              </a:rPr>
              <a:t>site</a:t>
            </a:r>
            <a:r>
              <a:rPr kumimoji="1" lang="zh-CN" altLang="en-US">
                <a:solidFill>
                  <a:srgbClr val="333399"/>
                </a:solidFill>
                <a:latin typeface="Arial" charset="0"/>
                <a:ea typeface="宋体" pitchFamily="2" charset="-122"/>
              </a:rPr>
              <a:t> </a:t>
            </a:r>
            <a:r>
              <a:rPr kumimoji="1" lang="en-US" altLang="zh-CN">
                <a:solidFill>
                  <a:srgbClr val="333399"/>
                </a:solidFill>
                <a:latin typeface="Arial" charset="0"/>
                <a:ea typeface="宋体" pitchFamily="2" charset="-122"/>
              </a:rPr>
              <a:t>A</a:t>
            </a:r>
          </a:p>
        </p:txBody>
      </p:sp>
      <p:sp>
        <p:nvSpPr>
          <p:cNvPr id="1034" name="AutoShape 52"/>
          <p:cNvSpPr>
            <a:spLocks noChangeArrowheads="1"/>
          </p:cNvSpPr>
          <p:nvPr/>
        </p:nvSpPr>
        <p:spPr bwMode="auto">
          <a:xfrm rot="-5400000">
            <a:off x="4182269" y="2366169"/>
            <a:ext cx="360362" cy="2514600"/>
          </a:xfrm>
          <a:prstGeom prst="can">
            <a:avLst>
              <a:gd name="adj" fmla="val 25521"/>
            </a:avLst>
          </a:prstGeom>
          <a:gradFill rotWithShape="1">
            <a:gsLst>
              <a:gs pos="0">
                <a:srgbClr val="185E76"/>
              </a:gs>
              <a:gs pos="50000">
                <a:srgbClr val="33CCFF"/>
              </a:gs>
              <a:gs pos="100000">
                <a:srgbClr val="185E76"/>
              </a:gs>
            </a:gsLst>
            <a:lin ang="0" scaled="1"/>
          </a:gradFill>
          <a:ln w="9525">
            <a:solidFill>
              <a:schemeClr val="tx1"/>
            </a:solidFill>
            <a:round/>
            <a:headEnd/>
            <a:tailEnd/>
          </a:ln>
        </p:spPr>
        <p:txBody>
          <a:bodyPr wrap="none" anchor="ctr"/>
          <a:lstStyle/>
          <a:p>
            <a:endParaRPr lang="zh-CN" altLang="en-US">
              <a:ea typeface="宋体" pitchFamily="2" charset="-122"/>
            </a:endParaRPr>
          </a:p>
        </p:txBody>
      </p:sp>
      <p:sp>
        <p:nvSpPr>
          <p:cNvPr id="1035" name="Text Box 53"/>
          <p:cNvSpPr txBox="1">
            <a:spLocks noChangeArrowheads="1"/>
          </p:cNvSpPr>
          <p:nvPr/>
        </p:nvSpPr>
        <p:spPr bwMode="auto">
          <a:xfrm>
            <a:off x="4095750" y="3946525"/>
            <a:ext cx="1052513" cy="400050"/>
          </a:xfrm>
          <a:prstGeom prst="rect">
            <a:avLst/>
          </a:prstGeom>
          <a:noFill/>
          <a:ln w="9525">
            <a:noFill/>
            <a:miter lim="800000"/>
            <a:headEnd/>
            <a:tailEnd/>
          </a:ln>
        </p:spPr>
        <p:txBody>
          <a:bodyPr wrap="none">
            <a:spAutoFit/>
          </a:bodyPr>
          <a:lstStyle/>
          <a:p>
            <a:r>
              <a:rPr kumimoji="1" lang="en-GB" altLang="zh-CN">
                <a:solidFill>
                  <a:srgbClr val="333399"/>
                </a:solidFill>
                <a:latin typeface="Arial" charset="0"/>
                <a:ea typeface="宋体" pitchFamily="2" charset="-122"/>
              </a:rPr>
              <a:t>Internet</a:t>
            </a:r>
            <a:endParaRPr kumimoji="1" lang="zh-CN" altLang="en-US">
              <a:solidFill>
                <a:srgbClr val="333399"/>
              </a:solidFill>
              <a:latin typeface="Arial" charset="0"/>
              <a:ea typeface="宋体" pitchFamily="2" charset="-122"/>
            </a:endParaRPr>
          </a:p>
        </p:txBody>
      </p:sp>
      <p:sp>
        <p:nvSpPr>
          <p:cNvPr id="1036" name="Text Box 54"/>
          <p:cNvSpPr txBox="1">
            <a:spLocks noChangeArrowheads="1"/>
          </p:cNvSpPr>
          <p:nvPr/>
        </p:nvSpPr>
        <p:spPr bwMode="auto">
          <a:xfrm>
            <a:off x="6443663" y="3414713"/>
            <a:ext cx="825500" cy="400050"/>
          </a:xfrm>
          <a:prstGeom prst="rect">
            <a:avLst/>
          </a:prstGeom>
          <a:noFill/>
          <a:ln w="9525">
            <a:noFill/>
            <a:miter lim="800000"/>
            <a:headEnd/>
            <a:tailEnd/>
          </a:ln>
        </p:spPr>
        <p:txBody>
          <a:bodyPr wrap="none">
            <a:spAutoFit/>
          </a:bodyPr>
          <a:lstStyle/>
          <a:p>
            <a:r>
              <a:rPr kumimoji="1" lang="en-GB" altLang="zh-CN">
                <a:solidFill>
                  <a:srgbClr val="333399"/>
                </a:solidFill>
                <a:latin typeface="Arial" charset="0"/>
                <a:ea typeface="宋体" pitchFamily="2" charset="-122"/>
              </a:rPr>
              <a:t>site</a:t>
            </a:r>
            <a:r>
              <a:rPr kumimoji="1" lang="zh-CN" altLang="en-US">
                <a:solidFill>
                  <a:srgbClr val="333399"/>
                </a:solidFill>
                <a:latin typeface="Arial" charset="0"/>
                <a:ea typeface="宋体" pitchFamily="2" charset="-122"/>
              </a:rPr>
              <a:t> </a:t>
            </a:r>
            <a:r>
              <a:rPr kumimoji="1" lang="en-US" altLang="zh-CN">
                <a:solidFill>
                  <a:srgbClr val="333399"/>
                </a:solidFill>
                <a:latin typeface="Arial" charset="0"/>
                <a:ea typeface="宋体" pitchFamily="2" charset="-122"/>
              </a:rPr>
              <a:t>B</a:t>
            </a:r>
          </a:p>
        </p:txBody>
      </p:sp>
      <p:sp>
        <p:nvSpPr>
          <p:cNvPr id="1037" name="Text Box 55"/>
          <p:cNvSpPr txBox="1">
            <a:spLocks noChangeArrowheads="1"/>
          </p:cNvSpPr>
          <p:nvPr/>
        </p:nvSpPr>
        <p:spPr bwMode="auto">
          <a:xfrm>
            <a:off x="2455863" y="3797300"/>
            <a:ext cx="460375" cy="366713"/>
          </a:xfrm>
          <a:prstGeom prst="rect">
            <a:avLst/>
          </a:prstGeom>
          <a:noFill/>
          <a:ln w="9525">
            <a:noFill/>
            <a:miter lim="800000"/>
            <a:headEnd/>
            <a:tailEnd/>
          </a:ln>
        </p:spPr>
        <p:txBody>
          <a:bodyPr wrap="none">
            <a:spAutoFit/>
          </a:bodyPr>
          <a:lstStyle/>
          <a:p>
            <a:pPr algn="ctr">
              <a:lnSpc>
                <a:spcPct val="90000"/>
              </a:lnSpc>
            </a:pPr>
            <a:r>
              <a:rPr kumimoji="1" lang="en-US" altLang="zh-CN">
                <a:solidFill>
                  <a:srgbClr val="333399"/>
                </a:solidFill>
                <a:latin typeface="Arial" charset="0"/>
                <a:ea typeface="宋体" pitchFamily="2" charset="-122"/>
              </a:rPr>
              <a:t>R</a:t>
            </a:r>
            <a:r>
              <a:rPr kumimoji="1" lang="en-US" altLang="zh-CN" baseline="-25000">
                <a:solidFill>
                  <a:srgbClr val="333399"/>
                </a:solidFill>
                <a:latin typeface="Arial" charset="0"/>
                <a:ea typeface="宋体" pitchFamily="2" charset="-122"/>
              </a:rPr>
              <a:t>1</a:t>
            </a:r>
            <a:endParaRPr kumimoji="1" lang="en-US" altLang="zh-CN">
              <a:solidFill>
                <a:srgbClr val="333399"/>
              </a:solidFill>
              <a:latin typeface="Arial" charset="0"/>
              <a:ea typeface="宋体" pitchFamily="2" charset="-122"/>
            </a:endParaRPr>
          </a:p>
        </p:txBody>
      </p:sp>
      <p:sp>
        <p:nvSpPr>
          <p:cNvPr id="1038" name="Text Box 56"/>
          <p:cNvSpPr txBox="1">
            <a:spLocks noChangeArrowheads="1"/>
          </p:cNvSpPr>
          <p:nvPr/>
        </p:nvSpPr>
        <p:spPr bwMode="auto">
          <a:xfrm>
            <a:off x="5940425" y="3725863"/>
            <a:ext cx="460375" cy="366712"/>
          </a:xfrm>
          <a:prstGeom prst="rect">
            <a:avLst/>
          </a:prstGeom>
          <a:noFill/>
          <a:ln w="9525">
            <a:noFill/>
            <a:miter lim="800000"/>
            <a:headEnd/>
            <a:tailEnd/>
          </a:ln>
        </p:spPr>
        <p:txBody>
          <a:bodyPr wrap="none">
            <a:spAutoFit/>
          </a:bodyPr>
          <a:lstStyle/>
          <a:p>
            <a:pPr algn="ctr">
              <a:lnSpc>
                <a:spcPct val="90000"/>
              </a:lnSpc>
            </a:pPr>
            <a:r>
              <a:rPr kumimoji="1" lang="en-US" altLang="zh-CN">
                <a:solidFill>
                  <a:srgbClr val="333399"/>
                </a:solidFill>
                <a:latin typeface="Arial" charset="0"/>
                <a:ea typeface="宋体" pitchFamily="2" charset="-122"/>
              </a:rPr>
              <a:t>R</a:t>
            </a:r>
            <a:r>
              <a:rPr kumimoji="1" lang="en-US" altLang="zh-CN" baseline="-25000">
                <a:solidFill>
                  <a:srgbClr val="333399"/>
                </a:solidFill>
                <a:latin typeface="Arial" charset="0"/>
                <a:ea typeface="宋体" pitchFamily="2" charset="-122"/>
              </a:rPr>
              <a:t>2</a:t>
            </a:r>
            <a:endParaRPr kumimoji="1" lang="en-US" altLang="zh-CN">
              <a:solidFill>
                <a:srgbClr val="333399"/>
              </a:solidFill>
              <a:latin typeface="Arial" charset="0"/>
              <a:ea typeface="宋体" pitchFamily="2" charset="-122"/>
            </a:endParaRPr>
          </a:p>
        </p:txBody>
      </p:sp>
      <p:sp>
        <p:nvSpPr>
          <p:cNvPr id="1039" name="Text Box 57"/>
          <p:cNvSpPr txBox="1">
            <a:spLocks noChangeArrowheads="1"/>
          </p:cNvSpPr>
          <p:nvPr/>
        </p:nvSpPr>
        <p:spPr bwMode="auto">
          <a:xfrm>
            <a:off x="4171950" y="3011488"/>
            <a:ext cx="884238" cy="400050"/>
          </a:xfrm>
          <a:prstGeom prst="rect">
            <a:avLst/>
          </a:prstGeom>
          <a:noFill/>
          <a:ln w="9525">
            <a:noFill/>
            <a:miter lim="800000"/>
            <a:headEnd/>
            <a:tailEnd/>
          </a:ln>
        </p:spPr>
        <p:txBody>
          <a:bodyPr wrap="none">
            <a:spAutoFit/>
          </a:bodyPr>
          <a:lstStyle/>
          <a:p>
            <a:r>
              <a:rPr kumimoji="1" lang="en-GB" altLang="zh-CN">
                <a:solidFill>
                  <a:srgbClr val="333399"/>
                </a:solidFill>
                <a:latin typeface="Arial" charset="0"/>
                <a:ea typeface="宋体" pitchFamily="2" charset="-122"/>
              </a:rPr>
              <a:t>tunnel</a:t>
            </a:r>
            <a:endParaRPr kumimoji="1" lang="zh-CN" altLang="en-US">
              <a:solidFill>
                <a:srgbClr val="333399"/>
              </a:solidFill>
              <a:latin typeface="Arial" charset="0"/>
              <a:ea typeface="宋体" pitchFamily="2" charset="-122"/>
            </a:endParaRPr>
          </a:p>
        </p:txBody>
      </p:sp>
      <p:sp>
        <p:nvSpPr>
          <p:cNvPr id="1040" name="Line 58"/>
          <p:cNvSpPr>
            <a:spLocks noChangeShapeType="1"/>
          </p:cNvSpPr>
          <p:nvPr/>
        </p:nvSpPr>
        <p:spPr bwMode="auto">
          <a:xfrm>
            <a:off x="2800350" y="3617913"/>
            <a:ext cx="381000" cy="0"/>
          </a:xfrm>
          <a:prstGeom prst="line">
            <a:avLst/>
          </a:prstGeom>
          <a:noFill/>
          <a:ln w="38100">
            <a:solidFill>
              <a:srgbClr val="333399"/>
            </a:solidFill>
            <a:round/>
            <a:headEnd/>
            <a:tailEnd/>
          </a:ln>
        </p:spPr>
        <p:txBody>
          <a:bodyPr/>
          <a:lstStyle/>
          <a:p>
            <a:endParaRPr lang="zh-CN" altLang="en-US"/>
          </a:p>
        </p:txBody>
      </p:sp>
      <p:sp>
        <p:nvSpPr>
          <p:cNvPr id="1041" name="Line 59"/>
          <p:cNvSpPr>
            <a:spLocks noChangeShapeType="1"/>
          </p:cNvSpPr>
          <p:nvPr/>
        </p:nvSpPr>
        <p:spPr bwMode="auto">
          <a:xfrm>
            <a:off x="5619750" y="3617913"/>
            <a:ext cx="381000" cy="0"/>
          </a:xfrm>
          <a:prstGeom prst="line">
            <a:avLst/>
          </a:prstGeom>
          <a:noFill/>
          <a:ln w="38100">
            <a:solidFill>
              <a:srgbClr val="333399"/>
            </a:solidFill>
            <a:round/>
            <a:headEnd/>
            <a:tailEnd/>
          </a:ln>
        </p:spPr>
        <p:txBody>
          <a:bodyPr/>
          <a:lstStyle/>
          <a:p>
            <a:endParaRPr lang="zh-CN" altLang="en-US"/>
          </a:p>
        </p:txBody>
      </p:sp>
      <p:grpSp>
        <p:nvGrpSpPr>
          <p:cNvPr id="1042" name="Group 60"/>
          <p:cNvGrpSpPr>
            <a:grpSpLocks/>
          </p:cNvGrpSpPr>
          <p:nvPr/>
        </p:nvGrpSpPr>
        <p:grpSpPr bwMode="auto">
          <a:xfrm>
            <a:off x="2195513" y="2974975"/>
            <a:ext cx="4321175" cy="642938"/>
            <a:chOff x="1383" y="1411"/>
            <a:chExt cx="2722" cy="405"/>
          </a:xfrm>
        </p:grpSpPr>
        <p:sp>
          <p:nvSpPr>
            <p:cNvPr id="1060" name="Text Box 61"/>
            <p:cNvSpPr txBox="1">
              <a:spLocks noChangeArrowheads="1"/>
            </p:cNvSpPr>
            <p:nvPr/>
          </p:nvSpPr>
          <p:spPr bwMode="auto">
            <a:xfrm>
              <a:off x="1383" y="1411"/>
              <a:ext cx="782" cy="250"/>
            </a:xfrm>
            <a:prstGeom prst="rect">
              <a:avLst/>
            </a:prstGeom>
            <a:noFill/>
            <a:ln w="9525">
              <a:noFill/>
              <a:miter lim="800000"/>
              <a:headEnd/>
              <a:tailEnd/>
            </a:ln>
          </p:spPr>
          <p:txBody>
            <a:bodyPr wrap="none">
              <a:spAutoFit/>
            </a:bodyPr>
            <a:lstStyle/>
            <a:p>
              <a:pPr algn="ctr"/>
              <a:r>
                <a:rPr kumimoji="1" lang="en-US" altLang="zh-CN">
                  <a:solidFill>
                    <a:srgbClr val="333399"/>
                  </a:solidFill>
                  <a:latin typeface="Arial" charset="0"/>
                  <a:ea typeface="宋体" pitchFamily="2" charset="-122"/>
                </a:rPr>
                <a:t>125.1.2.3</a:t>
              </a:r>
            </a:p>
          </p:txBody>
        </p:sp>
        <p:sp>
          <p:nvSpPr>
            <p:cNvPr id="1061" name="Line 62"/>
            <p:cNvSpPr>
              <a:spLocks noChangeShapeType="1"/>
            </p:cNvSpPr>
            <p:nvPr/>
          </p:nvSpPr>
          <p:spPr bwMode="auto">
            <a:xfrm>
              <a:off x="1837" y="1616"/>
              <a:ext cx="23" cy="200"/>
            </a:xfrm>
            <a:prstGeom prst="line">
              <a:avLst/>
            </a:prstGeom>
            <a:noFill/>
            <a:ln w="38100">
              <a:solidFill>
                <a:srgbClr val="FF0000"/>
              </a:solidFill>
              <a:round/>
              <a:headEnd/>
              <a:tailEnd type="triangle" w="sm" len="med"/>
            </a:ln>
          </p:spPr>
          <p:txBody>
            <a:bodyPr/>
            <a:lstStyle/>
            <a:p>
              <a:endParaRPr lang="zh-CN" altLang="en-US"/>
            </a:p>
          </p:txBody>
        </p:sp>
        <p:sp>
          <p:nvSpPr>
            <p:cNvPr id="1062" name="Text Box 63"/>
            <p:cNvSpPr txBox="1">
              <a:spLocks noChangeArrowheads="1"/>
            </p:cNvSpPr>
            <p:nvPr/>
          </p:nvSpPr>
          <p:spPr bwMode="auto">
            <a:xfrm>
              <a:off x="3323" y="1430"/>
              <a:ext cx="782" cy="231"/>
            </a:xfrm>
            <a:prstGeom prst="rect">
              <a:avLst/>
            </a:prstGeom>
            <a:noFill/>
            <a:ln w="9525">
              <a:noFill/>
              <a:miter lim="800000"/>
              <a:headEnd/>
              <a:tailEnd/>
            </a:ln>
          </p:spPr>
          <p:txBody>
            <a:bodyPr wrap="none">
              <a:spAutoFit/>
            </a:bodyPr>
            <a:lstStyle/>
            <a:p>
              <a:pPr algn="ctr">
                <a:lnSpc>
                  <a:spcPct val="90000"/>
                </a:lnSpc>
              </a:pPr>
              <a:r>
                <a:rPr kumimoji="1" lang="en-US" altLang="zh-CN">
                  <a:solidFill>
                    <a:srgbClr val="333399"/>
                  </a:solidFill>
                  <a:latin typeface="Arial" charset="0"/>
                  <a:ea typeface="宋体" pitchFamily="2" charset="-122"/>
                </a:rPr>
                <a:t>194.4.5.6</a:t>
              </a:r>
            </a:p>
          </p:txBody>
        </p:sp>
        <p:sp>
          <p:nvSpPr>
            <p:cNvPr id="1063" name="Line 64"/>
            <p:cNvSpPr>
              <a:spLocks noChangeShapeType="1"/>
            </p:cNvSpPr>
            <p:nvPr/>
          </p:nvSpPr>
          <p:spPr bwMode="auto">
            <a:xfrm flipH="1">
              <a:off x="3636" y="1616"/>
              <a:ext cx="60" cy="200"/>
            </a:xfrm>
            <a:prstGeom prst="line">
              <a:avLst/>
            </a:prstGeom>
            <a:noFill/>
            <a:ln w="38100">
              <a:solidFill>
                <a:srgbClr val="FF0000"/>
              </a:solidFill>
              <a:round/>
              <a:headEnd/>
              <a:tailEnd type="triangle" w="sm" len="med"/>
            </a:ln>
          </p:spPr>
          <p:txBody>
            <a:bodyPr/>
            <a:lstStyle/>
            <a:p>
              <a:endParaRPr lang="zh-CN" altLang="en-US"/>
            </a:p>
          </p:txBody>
        </p:sp>
      </p:grpSp>
      <p:grpSp>
        <p:nvGrpSpPr>
          <p:cNvPr id="1043" name="Group 65"/>
          <p:cNvGrpSpPr>
            <a:grpSpLocks/>
          </p:cNvGrpSpPr>
          <p:nvPr/>
        </p:nvGrpSpPr>
        <p:grpSpPr bwMode="auto">
          <a:xfrm>
            <a:off x="7391400" y="2855913"/>
            <a:ext cx="1428750" cy="1712912"/>
            <a:chOff x="4656" y="1336"/>
            <a:chExt cx="900" cy="1079"/>
          </a:xfrm>
        </p:grpSpPr>
        <p:sp>
          <p:nvSpPr>
            <p:cNvPr id="1052" name="Line 66"/>
            <p:cNvSpPr>
              <a:spLocks noChangeShapeType="1"/>
            </p:cNvSpPr>
            <p:nvPr/>
          </p:nvSpPr>
          <p:spPr bwMode="auto">
            <a:xfrm flipH="1" flipV="1">
              <a:off x="4800" y="1912"/>
              <a:ext cx="348" cy="0"/>
            </a:xfrm>
            <a:prstGeom prst="line">
              <a:avLst/>
            </a:prstGeom>
            <a:noFill/>
            <a:ln w="19050">
              <a:solidFill>
                <a:srgbClr val="333399"/>
              </a:solidFill>
              <a:round/>
              <a:headEnd/>
              <a:tailEnd/>
            </a:ln>
          </p:spPr>
          <p:txBody>
            <a:bodyPr/>
            <a:lstStyle/>
            <a:p>
              <a:endParaRPr lang="zh-CN" altLang="en-US"/>
            </a:p>
          </p:txBody>
        </p:sp>
        <p:sp>
          <p:nvSpPr>
            <p:cNvPr id="1053" name="Line 67"/>
            <p:cNvSpPr>
              <a:spLocks noChangeShapeType="1"/>
            </p:cNvSpPr>
            <p:nvPr/>
          </p:nvSpPr>
          <p:spPr bwMode="auto">
            <a:xfrm flipH="1" flipV="1">
              <a:off x="4656" y="2152"/>
              <a:ext cx="336" cy="192"/>
            </a:xfrm>
            <a:prstGeom prst="line">
              <a:avLst/>
            </a:prstGeom>
            <a:noFill/>
            <a:ln w="19050">
              <a:solidFill>
                <a:srgbClr val="333399"/>
              </a:solidFill>
              <a:round/>
              <a:headEnd/>
              <a:tailEnd/>
            </a:ln>
          </p:spPr>
          <p:txBody>
            <a:bodyPr/>
            <a:lstStyle/>
            <a:p>
              <a:endParaRPr lang="zh-CN" altLang="en-US"/>
            </a:p>
          </p:txBody>
        </p:sp>
        <p:sp>
          <p:nvSpPr>
            <p:cNvPr id="1054" name="Line 68"/>
            <p:cNvSpPr>
              <a:spLocks noChangeShapeType="1"/>
            </p:cNvSpPr>
            <p:nvPr/>
          </p:nvSpPr>
          <p:spPr bwMode="auto">
            <a:xfrm flipH="1">
              <a:off x="4800" y="1528"/>
              <a:ext cx="240" cy="96"/>
            </a:xfrm>
            <a:prstGeom prst="line">
              <a:avLst/>
            </a:prstGeom>
            <a:noFill/>
            <a:ln w="19050">
              <a:solidFill>
                <a:srgbClr val="333399"/>
              </a:solidFill>
              <a:round/>
              <a:headEnd/>
              <a:tailEnd/>
            </a:ln>
          </p:spPr>
          <p:txBody>
            <a:bodyPr/>
            <a:lstStyle/>
            <a:p>
              <a:endParaRPr lang="zh-CN" altLang="en-US"/>
            </a:p>
          </p:txBody>
        </p:sp>
        <p:pic>
          <p:nvPicPr>
            <p:cNvPr id="1055" name="Picture 69"/>
            <p:cNvPicPr>
              <a:picLocks noChangeArrowheads="1"/>
            </p:cNvPicPr>
            <p:nvPr/>
          </p:nvPicPr>
          <p:blipFill>
            <a:blip r:embed="rId4" cstate="print"/>
            <a:srcRect/>
            <a:stretch>
              <a:fillRect/>
            </a:stretch>
          </p:blipFill>
          <p:spPr bwMode="auto">
            <a:xfrm>
              <a:off x="5088" y="1768"/>
              <a:ext cx="212" cy="215"/>
            </a:xfrm>
            <a:prstGeom prst="rect">
              <a:avLst/>
            </a:prstGeom>
            <a:noFill/>
            <a:ln w="9525">
              <a:noFill/>
              <a:miter lim="800000"/>
              <a:headEnd/>
              <a:tailEnd/>
            </a:ln>
          </p:spPr>
        </p:pic>
        <p:sp>
          <p:nvSpPr>
            <p:cNvPr id="1056" name="Text Box 70"/>
            <p:cNvSpPr txBox="1">
              <a:spLocks noChangeArrowheads="1"/>
            </p:cNvSpPr>
            <p:nvPr/>
          </p:nvSpPr>
          <p:spPr bwMode="auto">
            <a:xfrm>
              <a:off x="5284" y="1729"/>
              <a:ext cx="223" cy="250"/>
            </a:xfrm>
            <a:prstGeom prst="rect">
              <a:avLst/>
            </a:prstGeom>
            <a:noFill/>
            <a:ln w="9525">
              <a:noFill/>
              <a:miter lim="800000"/>
              <a:headEnd/>
              <a:tailEnd/>
            </a:ln>
          </p:spPr>
          <p:txBody>
            <a:bodyPr wrap="none">
              <a:spAutoFit/>
            </a:bodyPr>
            <a:lstStyle/>
            <a:p>
              <a:r>
                <a:rPr kumimoji="1" lang="en-US" altLang="zh-CN">
                  <a:solidFill>
                    <a:srgbClr val="333399"/>
                  </a:solidFill>
                  <a:latin typeface="Arial" charset="0"/>
                  <a:ea typeface="宋体" pitchFamily="2" charset="-122"/>
                </a:rPr>
                <a:t>Y</a:t>
              </a:r>
            </a:p>
          </p:txBody>
        </p:sp>
        <p:sp>
          <p:nvSpPr>
            <p:cNvPr id="1057" name="Text Box 71"/>
            <p:cNvSpPr txBox="1">
              <a:spLocks noChangeArrowheads="1"/>
            </p:cNvSpPr>
            <p:nvPr/>
          </p:nvSpPr>
          <p:spPr bwMode="auto">
            <a:xfrm>
              <a:off x="4863" y="1955"/>
              <a:ext cx="693" cy="250"/>
            </a:xfrm>
            <a:prstGeom prst="rect">
              <a:avLst/>
            </a:prstGeom>
            <a:noFill/>
            <a:ln w="9525">
              <a:noFill/>
              <a:miter lim="800000"/>
              <a:headEnd/>
              <a:tailEnd/>
            </a:ln>
          </p:spPr>
          <p:txBody>
            <a:bodyPr wrap="none">
              <a:spAutoFit/>
            </a:bodyPr>
            <a:lstStyle/>
            <a:p>
              <a:pPr algn="ctr"/>
              <a:r>
                <a:rPr kumimoji="1" lang="en-US" altLang="zh-CN">
                  <a:solidFill>
                    <a:srgbClr val="333399"/>
                  </a:solidFill>
                  <a:latin typeface="Arial" charset="0"/>
                  <a:ea typeface="宋体" pitchFamily="2" charset="-122"/>
                </a:rPr>
                <a:t>10.2.0.3</a:t>
              </a:r>
            </a:p>
          </p:txBody>
        </p:sp>
        <p:pic>
          <p:nvPicPr>
            <p:cNvPr id="1058" name="Picture 72"/>
            <p:cNvPicPr>
              <a:picLocks noChangeArrowheads="1"/>
            </p:cNvPicPr>
            <p:nvPr/>
          </p:nvPicPr>
          <p:blipFill>
            <a:blip r:embed="rId4" cstate="print"/>
            <a:srcRect/>
            <a:stretch>
              <a:fillRect/>
            </a:stretch>
          </p:blipFill>
          <p:spPr bwMode="auto">
            <a:xfrm>
              <a:off x="4992" y="1336"/>
              <a:ext cx="212" cy="215"/>
            </a:xfrm>
            <a:prstGeom prst="rect">
              <a:avLst/>
            </a:prstGeom>
            <a:noFill/>
            <a:ln w="9525">
              <a:noFill/>
              <a:miter lim="800000"/>
              <a:headEnd/>
              <a:tailEnd/>
            </a:ln>
          </p:spPr>
        </p:pic>
        <p:pic>
          <p:nvPicPr>
            <p:cNvPr id="1059" name="Picture 73"/>
            <p:cNvPicPr>
              <a:picLocks noChangeArrowheads="1"/>
            </p:cNvPicPr>
            <p:nvPr/>
          </p:nvPicPr>
          <p:blipFill>
            <a:blip r:embed="rId4" cstate="print"/>
            <a:srcRect/>
            <a:stretch>
              <a:fillRect/>
            </a:stretch>
          </p:blipFill>
          <p:spPr bwMode="auto">
            <a:xfrm>
              <a:off x="4944" y="2200"/>
              <a:ext cx="212" cy="215"/>
            </a:xfrm>
            <a:prstGeom prst="rect">
              <a:avLst/>
            </a:prstGeom>
            <a:noFill/>
            <a:ln w="9525">
              <a:noFill/>
              <a:miter lim="800000"/>
              <a:headEnd/>
              <a:tailEnd/>
            </a:ln>
          </p:spPr>
        </p:pic>
      </p:grpSp>
      <p:sp>
        <p:nvSpPr>
          <p:cNvPr id="1044" name="Text Box 75"/>
          <p:cNvSpPr txBox="1">
            <a:spLocks noChangeArrowheads="1"/>
          </p:cNvSpPr>
          <p:nvPr/>
        </p:nvSpPr>
        <p:spPr bwMode="auto">
          <a:xfrm>
            <a:off x="296863" y="1663700"/>
            <a:ext cx="2051050" cy="400050"/>
          </a:xfrm>
          <a:prstGeom prst="rect">
            <a:avLst/>
          </a:prstGeom>
          <a:solidFill>
            <a:srgbClr val="FFFF99"/>
          </a:solidFill>
          <a:ln w="9525">
            <a:solidFill>
              <a:srgbClr val="333399"/>
            </a:solidFill>
            <a:miter lim="800000"/>
            <a:headEnd/>
            <a:tailEnd/>
          </a:ln>
        </p:spPr>
        <p:txBody>
          <a:bodyPr wrap="none">
            <a:spAutoFit/>
          </a:bodyPr>
          <a:lstStyle/>
          <a:p>
            <a:pPr algn="ctr"/>
            <a:r>
              <a:rPr kumimoji="1" lang="en-GB" altLang="zh-CN">
                <a:solidFill>
                  <a:srgbClr val="333399"/>
                </a:solidFill>
                <a:latin typeface="Arial" charset="0"/>
                <a:ea typeface="宋体" pitchFamily="2" charset="-122"/>
              </a:rPr>
              <a:t>Local addresses</a:t>
            </a:r>
            <a:endParaRPr kumimoji="1" lang="zh-CN" altLang="en-US">
              <a:solidFill>
                <a:srgbClr val="333399"/>
              </a:solidFill>
              <a:latin typeface="Arial" charset="0"/>
              <a:ea typeface="宋体" pitchFamily="2" charset="-122"/>
            </a:endParaRPr>
          </a:p>
        </p:txBody>
      </p:sp>
      <p:sp>
        <p:nvSpPr>
          <p:cNvPr id="1045" name="Text Box 76"/>
          <p:cNvSpPr txBox="1">
            <a:spLocks noChangeArrowheads="1"/>
          </p:cNvSpPr>
          <p:nvPr/>
        </p:nvSpPr>
        <p:spPr bwMode="auto">
          <a:xfrm>
            <a:off x="5864225" y="1681163"/>
            <a:ext cx="2051050" cy="400050"/>
          </a:xfrm>
          <a:prstGeom prst="rect">
            <a:avLst/>
          </a:prstGeom>
          <a:solidFill>
            <a:srgbClr val="FFFF99"/>
          </a:solidFill>
          <a:ln w="9525">
            <a:solidFill>
              <a:srgbClr val="333399"/>
            </a:solidFill>
            <a:miter lim="800000"/>
            <a:headEnd/>
            <a:tailEnd/>
          </a:ln>
        </p:spPr>
        <p:txBody>
          <a:bodyPr wrap="none">
            <a:spAutoFit/>
          </a:bodyPr>
          <a:lstStyle/>
          <a:p>
            <a:pPr algn="ctr"/>
            <a:r>
              <a:rPr kumimoji="1" lang="en-GB" altLang="zh-CN">
                <a:solidFill>
                  <a:srgbClr val="333399"/>
                </a:solidFill>
                <a:latin typeface="Arial" charset="0"/>
                <a:ea typeface="宋体" pitchFamily="2" charset="-122"/>
              </a:rPr>
              <a:t>Local addresses</a:t>
            </a:r>
            <a:endParaRPr kumimoji="1" lang="zh-CN" altLang="en-US">
              <a:solidFill>
                <a:srgbClr val="333399"/>
              </a:solidFill>
              <a:latin typeface="Arial" charset="0"/>
              <a:ea typeface="宋体" pitchFamily="2" charset="-122"/>
            </a:endParaRPr>
          </a:p>
        </p:txBody>
      </p:sp>
      <p:sp>
        <p:nvSpPr>
          <p:cNvPr id="1046" name="Text Box 77"/>
          <p:cNvSpPr txBox="1">
            <a:spLocks noChangeArrowheads="1"/>
          </p:cNvSpPr>
          <p:nvPr/>
        </p:nvSpPr>
        <p:spPr bwMode="auto">
          <a:xfrm>
            <a:off x="3351213" y="1681163"/>
            <a:ext cx="2181225" cy="400050"/>
          </a:xfrm>
          <a:prstGeom prst="rect">
            <a:avLst/>
          </a:prstGeom>
          <a:solidFill>
            <a:srgbClr val="FFCCFF"/>
          </a:solidFill>
          <a:ln w="9525">
            <a:solidFill>
              <a:srgbClr val="333399"/>
            </a:solidFill>
            <a:miter lim="800000"/>
            <a:headEnd/>
            <a:tailEnd/>
          </a:ln>
        </p:spPr>
        <p:txBody>
          <a:bodyPr wrap="none">
            <a:spAutoFit/>
          </a:bodyPr>
          <a:lstStyle/>
          <a:p>
            <a:pPr algn="ctr"/>
            <a:r>
              <a:rPr kumimoji="1" lang="en-GB" altLang="zh-CN">
                <a:solidFill>
                  <a:srgbClr val="333399"/>
                </a:solidFill>
                <a:latin typeface="Arial" charset="0"/>
                <a:ea typeface="宋体" pitchFamily="2" charset="-122"/>
              </a:rPr>
              <a:t>Global addresses</a:t>
            </a:r>
            <a:endParaRPr kumimoji="1" lang="zh-CN" altLang="en-US">
              <a:solidFill>
                <a:srgbClr val="333399"/>
              </a:solidFill>
              <a:latin typeface="Arial" charset="0"/>
              <a:ea typeface="宋体" pitchFamily="2" charset="-122"/>
            </a:endParaRPr>
          </a:p>
        </p:txBody>
      </p:sp>
      <p:sp>
        <p:nvSpPr>
          <p:cNvPr id="1047" name="AutoShape 78"/>
          <p:cNvSpPr>
            <a:spLocks noChangeArrowheads="1"/>
          </p:cNvSpPr>
          <p:nvPr/>
        </p:nvSpPr>
        <p:spPr bwMode="auto">
          <a:xfrm>
            <a:off x="900113" y="5316538"/>
            <a:ext cx="3527425" cy="1008062"/>
          </a:xfrm>
          <a:prstGeom prst="wedgeRoundRectCallout">
            <a:avLst>
              <a:gd name="adj1" fmla="val -24394"/>
              <a:gd name="adj2" fmla="val -166065"/>
              <a:gd name="adj3" fmla="val 16667"/>
            </a:avLst>
          </a:prstGeom>
          <a:solidFill>
            <a:srgbClr val="FFFF99"/>
          </a:solidFill>
          <a:ln w="9525">
            <a:solidFill>
              <a:schemeClr val="tx1"/>
            </a:solidFill>
            <a:miter lim="800000"/>
            <a:headEnd/>
            <a:tailEnd/>
          </a:ln>
        </p:spPr>
        <p:txBody>
          <a:bodyPr/>
          <a:lstStyle/>
          <a:p>
            <a:pPr algn="ctr"/>
            <a:endParaRPr lang="zh-CN" altLang="zh-CN">
              <a:ea typeface="宋体" pitchFamily="2" charset="-122"/>
            </a:endParaRPr>
          </a:p>
        </p:txBody>
      </p:sp>
      <p:sp>
        <p:nvSpPr>
          <p:cNvPr id="1048" name="Text Box 81"/>
          <p:cNvSpPr txBox="1">
            <a:spLocks noChangeArrowheads="1"/>
          </p:cNvSpPr>
          <p:nvPr/>
        </p:nvSpPr>
        <p:spPr bwMode="auto">
          <a:xfrm>
            <a:off x="992188" y="5341938"/>
            <a:ext cx="3324225" cy="708025"/>
          </a:xfrm>
          <a:prstGeom prst="rect">
            <a:avLst/>
          </a:prstGeom>
          <a:noFill/>
          <a:ln w="9525">
            <a:noFill/>
            <a:miter lim="800000"/>
            <a:headEnd/>
            <a:tailEnd/>
          </a:ln>
        </p:spPr>
        <p:txBody>
          <a:bodyPr wrap="none">
            <a:spAutoFit/>
          </a:bodyPr>
          <a:lstStyle/>
          <a:p>
            <a:pPr algn="ctr"/>
            <a:r>
              <a:rPr lang="en-GB" altLang="zh-CN">
                <a:solidFill>
                  <a:srgbClr val="2D2DB9"/>
                </a:solidFill>
                <a:latin typeface="Arial" charset="0"/>
                <a:ea typeface="宋体" pitchFamily="2" charset="-122"/>
              </a:rPr>
              <a:t>Network address </a:t>
            </a:r>
            <a:r>
              <a:rPr lang="en-US" altLang="zh-CN">
                <a:solidFill>
                  <a:srgbClr val="2D2DB9"/>
                </a:solidFill>
                <a:latin typeface="Arial" charset="0"/>
                <a:ea typeface="宋体" pitchFamily="2" charset="-122"/>
              </a:rPr>
              <a:t>= 10.1.0.0</a:t>
            </a:r>
          </a:p>
          <a:p>
            <a:pPr algn="ctr"/>
            <a:r>
              <a:rPr lang="zh-CN" altLang="en-US">
                <a:solidFill>
                  <a:srgbClr val="2D2DB9"/>
                </a:solidFill>
                <a:latin typeface="Arial" charset="0"/>
                <a:ea typeface="宋体" pitchFamily="2" charset="-122"/>
              </a:rPr>
              <a:t>（</a:t>
            </a:r>
            <a:r>
              <a:rPr lang="en-GB" altLang="zh-CN">
                <a:solidFill>
                  <a:srgbClr val="2D2DB9"/>
                </a:solidFill>
                <a:latin typeface="Arial" charset="0"/>
                <a:ea typeface="宋体" pitchFamily="2" charset="-122"/>
              </a:rPr>
              <a:t>local address</a:t>
            </a:r>
            <a:r>
              <a:rPr lang="zh-CN" altLang="en-US">
                <a:solidFill>
                  <a:srgbClr val="2D2DB9"/>
                </a:solidFill>
                <a:latin typeface="Arial" charset="0"/>
                <a:ea typeface="宋体" pitchFamily="2" charset="-122"/>
              </a:rPr>
              <a:t>）</a:t>
            </a:r>
          </a:p>
        </p:txBody>
      </p:sp>
      <p:sp>
        <p:nvSpPr>
          <p:cNvPr id="1049" name="AutoShape 83"/>
          <p:cNvSpPr>
            <a:spLocks noChangeArrowheads="1"/>
          </p:cNvSpPr>
          <p:nvPr/>
        </p:nvSpPr>
        <p:spPr bwMode="auto">
          <a:xfrm>
            <a:off x="5148263" y="5316538"/>
            <a:ext cx="3527425" cy="1008062"/>
          </a:xfrm>
          <a:prstGeom prst="wedgeRoundRectCallout">
            <a:avLst>
              <a:gd name="adj1" fmla="val -2116"/>
              <a:gd name="adj2" fmla="val -191574"/>
              <a:gd name="adj3" fmla="val 16667"/>
            </a:avLst>
          </a:prstGeom>
          <a:solidFill>
            <a:srgbClr val="CCFF99"/>
          </a:solidFill>
          <a:ln w="9525">
            <a:solidFill>
              <a:schemeClr val="tx1"/>
            </a:solidFill>
            <a:miter lim="800000"/>
            <a:headEnd/>
            <a:tailEnd/>
          </a:ln>
        </p:spPr>
        <p:txBody>
          <a:bodyPr/>
          <a:lstStyle/>
          <a:p>
            <a:pPr algn="ctr"/>
            <a:endParaRPr lang="zh-CN" altLang="zh-CN">
              <a:ea typeface="宋体" pitchFamily="2" charset="-122"/>
            </a:endParaRPr>
          </a:p>
        </p:txBody>
      </p:sp>
      <p:sp>
        <p:nvSpPr>
          <p:cNvPr id="1050" name="Text Box 82"/>
          <p:cNvSpPr txBox="1">
            <a:spLocks noChangeArrowheads="1"/>
          </p:cNvSpPr>
          <p:nvPr/>
        </p:nvSpPr>
        <p:spPr bwMode="auto">
          <a:xfrm>
            <a:off x="5240338" y="5337175"/>
            <a:ext cx="3324225" cy="708025"/>
          </a:xfrm>
          <a:prstGeom prst="rect">
            <a:avLst/>
          </a:prstGeom>
          <a:noFill/>
          <a:ln w="9525">
            <a:noFill/>
            <a:miter lim="800000"/>
            <a:headEnd/>
            <a:tailEnd/>
          </a:ln>
        </p:spPr>
        <p:txBody>
          <a:bodyPr wrap="none">
            <a:spAutoFit/>
          </a:bodyPr>
          <a:lstStyle/>
          <a:p>
            <a:pPr algn="ctr"/>
            <a:r>
              <a:rPr lang="en-GB" altLang="zh-CN">
                <a:solidFill>
                  <a:srgbClr val="2D2DB9"/>
                </a:solidFill>
                <a:latin typeface="Arial" charset="0"/>
                <a:ea typeface="宋体" pitchFamily="2" charset="-122"/>
              </a:rPr>
              <a:t>Network address </a:t>
            </a:r>
            <a:r>
              <a:rPr lang="en-US" altLang="zh-CN">
                <a:solidFill>
                  <a:srgbClr val="2D2DB9"/>
                </a:solidFill>
                <a:latin typeface="Arial" charset="0"/>
                <a:ea typeface="宋体" pitchFamily="2" charset="-122"/>
              </a:rPr>
              <a:t>= 10.2.0.0</a:t>
            </a:r>
          </a:p>
          <a:p>
            <a:pPr algn="ctr"/>
            <a:r>
              <a:rPr lang="zh-CN" altLang="en-US">
                <a:solidFill>
                  <a:srgbClr val="2D2DB9"/>
                </a:solidFill>
                <a:latin typeface="Arial" charset="0"/>
                <a:ea typeface="宋体" pitchFamily="2" charset="-122"/>
              </a:rPr>
              <a:t>（</a:t>
            </a:r>
            <a:r>
              <a:rPr lang="en-GB" altLang="zh-CN">
                <a:solidFill>
                  <a:srgbClr val="2D2DB9"/>
                </a:solidFill>
                <a:latin typeface="Arial" charset="0"/>
                <a:ea typeface="宋体" pitchFamily="2" charset="-122"/>
              </a:rPr>
              <a:t>local address</a:t>
            </a:r>
            <a:r>
              <a:rPr lang="zh-CN" altLang="en-US">
                <a:solidFill>
                  <a:srgbClr val="2D2DB9"/>
                </a:solidFill>
                <a:latin typeface="Arial" charset="0"/>
                <a:ea typeface="宋体" pitchFamily="2" charset="-122"/>
              </a:rPr>
              <a:t>）</a:t>
            </a:r>
          </a:p>
        </p:txBody>
      </p:sp>
      <p:sp>
        <p:nvSpPr>
          <p:cNvPr id="85" name="灯片编号占位符 3"/>
          <p:cNvSpPr>
            <a:spLocks noGrp="1"/>
          </p:cNvSpPr>
          <p:nvPr>
            <p:ph type="sldNum" sz="quarter" idx="10"/>
          </p:nvPr>
        </p:nvSpPr>
        <p:spPr/>
        <p:txBody>
          <a:bodyPr/>
          <a:lstStyle/>
          <a:p>
            <a:pPr>
              <a:defRPr/>
            </a:pPr>
            <a:r>
              <a:rPr lang="en-US" altLang="ko-KR" dirty="0" smtClean="0"/>
              <a:t>VPN 8-</a:t>
            </a:r>
            <a:fld id="{96D17D61-15D5-45C6-B4B2-4A7766C1892E}" type="slidenum">
              <a:rPr lang="en-US" altLang="ko-KR" smtClean="0"/>
              <a:pPr>
                <a:defRPr/>
              </a:pPr>
              <a:t>40</a:t>
            </a:fld>
            <a:endParaRPr lang="en-US" altLang="ko-KR" dirty="0" smtClean="0"/>
          </a:p>
          <a:p>
            <a:pPr>
              <a:defRPr/>
            </a:pPr>
            <a:endParaRPr lang="en-US" altLang="ko-K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 name="Group 2"/>
          <p:cNvGrpSpPr>
            <a:grpSpLocks/>
          </p:cNvGrpSpPr>
          <p:nvPr/>
        </p:nvGrpSpPr>
        <p:grpSpPr bwMode="auto">
          <a:xfrm>
            <a:off x="100013" y="2197100"/>
            <a:ext cx="1576387" cy="1789113"/>
            <a:chOff x="63" y="1384"/>
            <a:chExt cx="993" cy="1127"/>
          </a:xfrm>
        </p:grpSpPr>
        <p:sp>
          <p:nvSpPr>
            <p:cNvPr id="2189" name="Line 3"/>
            <p:cNvSpPr>
              <a:spLocks noChangeShapeType="1"/>
            </p:cNvSpPr>
            <p:nvPr/>
          </p:nvSpPr>
          <p:spPr bwMode="auto">
            <a:xfrm flipV="1">
              <a:off x="816" y="2248"/>
              <a:ext cx="240" cy="192"/>
            </a:xfrm>
            <a:prstGeom prst="line">
              <a:avLst/>
            </a:prstGeom>
            <a:noFill/>
            <a:ln w="19050">
              <a:solidFill>
                <a:srgbClr val="333399"/>
              </a:solidFill>
              <a:round/>
              <a:headEnd/>
              <a:tailEnd/>
            </a:ln>
          </p:spPr>
          <p:txBody>
            <a:bodyPr/>
            <a:lstStyle/>
            <a:p>
              <a:endParaRPr lang="zh-CN" altLang="en-US"/>
            </a:p>
          </p:txBody>
        </p:sp>
        <p:sp>
          <p:nvSpPr>
            <p:cNvPr id="2190" name="Line 4"/>
            <p:cNvSpPr>
              <a:spLocks noChangeShapeType="1"/>
            </p:cNvSpPr>
            <p:nvPr/>
          </p:nvSpPr>
          <p:spPr bwMode="auto">
            <a:xfrm>
              <a:off x="624" y="1576"/>
              <a:ext cx="240" cy="144"/>
            </a:xfrm>
            <a:prstGeom prst="line">
              <a:avLst/>
            </a:prstGeom>
            <a:noFill/>
            <a:ln w="19050">
              <a:solidFill>
                <a:srgbClr val="333399"/>
              </a:solidFill>
              <a:round/>
              <a:headEnd/>
              <a:tailEnd/>
            </a:ln>
          </p:spPr>
          <p:txBody>
            <a:bodyPr/>
            <a:lstStyle/>
            <a:p>
              <a:endParaRPr lang="zh-CN" altLang="en-US"/>
            </a:p>
          </p:txBody>
        </p:sp>
        <p:sp>
          <p:nvSpPr>
            <p:cNvPr id="2191" name="Line 5"/>
            <p:cNvSpPr>
              <a:spLocks noChangeShapeType="1"/>
            </p:cNvSpPr>
            <p:nvPr/>
          </p:nvSpPr>
          <p:spPr bwMode="auto">
            <a:xfrm flipV="1">
              <a:off x="432" y="1967"/>
              <a:ext cx="288" cy="0"/>
            </a:xfrm>
            <a:prstGeom prst="line">
              <a:avLst/>
            </a:prstGeom>
            <a:noFill/>
            <a:ln w="19050">
              <a:solidFill>
                <a:srgbClr val="333399"/>
              </a:solidFill>
              <a:round/>
              <a:headEnd/>
              <a:tailEnd/>
            </a:ln>
          </p:spPr>
          <p:txBody>
            <a:bodyPr/>
            <a:lstStyle/>
            <a:p>
              <a:endParaRPr lang="zh-CN" altLang="en-US"/>
            </a:p>
          </p:txBody>
        </p:sp>
        <p:pic>
          <p:nvPicPr>
            <p:cNvPr id="2192" name="Picture 6"/>
            <p:cNvPicPr>
              <a:picLocks noChangeArrowheads="1"/>
            </p:cNvPicPr>
            <p:nvPr/>
          </p:nvPicPr>
          <p:blipFill>
            <a:blip r:embed="rId4" cstate="print"/>
            <a:srcRect/>
            <a:stretch>
              <a:fillRect/>
            </a:stretch>
          </p:blipFill>
          <p:spPr bwMode="auto">
            <a:xfrm>
              <a:off x="306" y="1823"/>
              <a:ext cx="212" cy="215"/>
            </a:xfrm>
            <a:prstGeom prst="rect">
              <a:avLst/>
            </a:prstGeom>
            <a:noFill/>
            <a:ln w="9525">
              <a:noFill/>
              <a:miter lim="800000"/>
              <a:headEnd/>
              <a:tailEnd/>
            </a:ln>
          </p:spPr>
        </p:pic>
        <p:sp>
          <p:nvSpPr>
            <p:cNvPr id="2193" name="Text Box 7"/>
            <p:cNvSpPr txBox="1">
              <a:spLocks noChangeArrowheads="1"/>
            </p:cNvSpPr>
            <p:nvPr/>
          </p:nvSpPr>
          <p:spPr bwMode="auto">
            <a:xfrm>
              <a:off x="113" y="1797"/>
              <a:ext cx="223" cy="250"/>
            </a:xfrm>
            <a:prstGeom prst="rect">
              <a:avLst/>
            </a:prstGeom>
            <a:noFill/>
            <a:ln w="9525">
              <a:noFill/>
              <a:miter lim="800000"/>
              <a:headEnd/>
              <a:tailEnd/>
            </a:ln>
          </p:spPr>
          <p:txBody>
            <a:bodyPr wrap="none">
              <a:spAutoFit/>
            </a:bodyPr>
            <a:lstStyle/>
            <a:p>
              <a:r>
                <a:rPr kumimoji="1" lang="en-US" altLang="zh-CN">
                  <a:solidFill>
                    <a:srgbClr val="333399"/>
                  </a:solidFill>
                  <a:latin typeface="Arial" charset="0"/>
                  <a:ea typeface="宋体" pitchFamily="2" charset="-122"/>
                </a:rPr>
                <a:t>X</a:t>
              </a:r>
            </a:p>
          </p:txBody>
        </p:sp>
        <p:sp>
          <p:nvSpPr>
            <p:cNvPr id="2194" name="Text Box 8"/>
            <p:cNvSpPr txBox="1">
              <a:spLocks noChangeArrowheads="1"/>
            </p:cNvSpPr>
            <p:nvPr/>
          </p:nvSpPr>
          <p:spPr bwMode="auto">
            <a:xfrm>
              <a:off x="63" y="2031"/>
              <a:ext cx="693" cy="250"/>
            </a:xfrm>
            <a:prstGeom prst="rect">
              <a:avLst/>
            </a:prstGeom>
            <a:noFill/>
            <a:ln w="9525">
              <a:noFill/>
              <a:miter lim="800000"/>
              <a:headEnd/>
              <a:tailEnd/>
            </a:ln>
          </p:spPr>
          <p:txBody>
            <a:bodyPr wrap="none">
              <a:spAutoFit/>
            </a:bodyPr>
            <a:lstStyle/>
            <a:p>
              <a:pPr algn="ctr"/>
              <a:r>
                <a:rPr kumimoji="1" lang="en-US" altLang="zh-CN">
                  <a:solidFill>
                    <a:srgbClr val="333399"/>
                  </a:solidFill>
                  <a:latin typeface="Arial" charset="0"/>
                  <a:ea typeface="宋体" pitchFamily="2" charset="-122"/>
                </a:rPr>
                <a:t>10.1.0.1</a:t>
              </a:r>
            </a:p>
          </p:txBody>
        </p:sp>
        <p:pic>
          <p:nvPicPr>
            <p:cNvPr id="2195" name="Picture 9"/>
            <p:cNvPicPr>
              <a:picLocks noChangeArrowheads="1"/>
            </p:cNvPicPr>
            <p:nvPr/>
          </p:nvPicPr>
          <p:blipFill>
            <a:blip r:embed="rId4" cstate="print"/>
            <a:srcRect/>
            <a:stretch>
              <a:fillRect/>
            </a:stretch>
          </p:blipFill>
          <p:spPr bwMode="auto">
            <a:xfrm>
              <a:off x="480" y="1384"/>
              <a:ext cx="212" cy="215"/>
            </a:xfrm>
            <a:prstGeom prst="rect">
              <a:avLst/>
            </a:prstGeom>
            <a:noFill/>
            <a:ln w="9525">
              <a:noFill/>
              <a:miter lim="800000"/>
              <a:headEnd/>
              <a:tailEnd/>
            </a:ln>
          </p:spPr>
        </p:pic>
        <p:pic>
          <p:nvPicPr>
            <p:cNvPr id="2196" name="Picture 10"/>
            <p:cNvPicPr>
              <a:picLocks noChangeArrowheads="1"/>
            </p:cNvPicPr>
            <p:nvPr/>
          </p:nvPicPr>
          <p:blipFill>
            <a:blip r:embed="rId4" cstate="print"/>
            <a:srcRect/>
            <a:stretch>
              <a:fillRect/>
            </a:stretch>
          </p:blipFill>
          <p:spPr bwMode="auto">
            <a:xfrm>
              <a:off x="672" y="2296"/>
              <a:ext cx="212" cy="215"/>
            </a:xfrm>
            <a:prstGeom prst="rect">
              <a:avLst/>
            </a:prstGeom>
            <a:noFill/>
            <a:ln w="9525">
              <a:noFill/>
              <a:miter lim="800000"/>
              <a:headEnd/>
              <a:tailEnd/>
            </a:ln>
          </p:spPr>
        </p:pic>
      </p:grpSp>
      <p:sp>
        <p:nvSpPr>
          <p:cNvPr id="2052" name="Rectangle 11"/>
          <p:cNvSpPr>
            <a:spLocks noGrp="1" noChangeArrowheads="1"/>
          </p:cNvSpPr>
          <p:nvPr>
            <p:ph type="title"/>
          </p:nvPr>
        </p:nvSpPr>
        <p:spPr>
          <a:xfrm>
            <a:off x="609600" y="115888"/>
            <a:ext cx="7634288" cy="695325"/>
          </a:xfrm>
        </p:spPr>
        <p:txBody>
          <a:bodyPr/>
          <a:lstStyle/>
          <a:p>
            <a:pPr eaLnBrk="1" hangingPunct="1"/>
            <a:r>
              <a:rPr lang="en-GB" altLang="zh-CN" sz="3600" smtClean="0">
                <a:ea typeface="宋体" pitchFamily="2" charset="-122"/>
              </a:rPr>
              <a:t>Tunnelling (2)</a:t>
            </a:r>
            <a:endParaRPr lang="zh-CN" altLang="en-US" sz="3600" smtClean="0">
              <a:ea typeface="宋体" pitchFamily="2" charset="-122"/>
            </a:endParaRPr>
          </a:p>
        </p:txBody>
      </p:sp>
      <p:grpSp>
        <p:nvGrpSpPr>
          <p:cNvPr id="2053" name="Group 12"/>
          <p:cNvGrpSpPr>
            <a:grpSpLocks/>
          </p:cNvGrpSpPr>
          <p:nvPr/>
        </p:nvGrpSpPr>
        <p:grpSpPr bwMode="auto">
          <a:xfrm>
            <a:off x="973138" y="2384425"/>
            <a:ext cx="1511300" cy="1225550"/>
            <a:chOff x="385" y="2795"/>
            <a:chExt cx="1769" cy="816"/>
          </a:xfrm>
        </p:grpSpPr>
        <p:sp>
          <p:nvSpPr>
            <p:cNvPr id="626701" name="Oval 13"/>
            <p:cNvSpPr>
              <a:spLocks noChangeArrowheads="1"/>
            </p:cNvSpPr>
            <p:nvPr/>
          </p:nvSpPr>
          <p:spPr bwMode="auto">
            <a:xfrm>
              <a:off x="1589" y="3060"/>
              <a:ext cx="554" cy="245"/>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02" name="Oval 14"/>
            <p:cNvSpPr>
              <a:spLocks noChangeArrowheads="1"/>
            </p:cNvSpPr>
            <p:nvPr/>
          </p:nvSpPr>
          <p:spPr bwMode="auto">
            <a:xfrm>
              <a:off x="928" y="3274"/>
              <a:ext cx="885" cy="337"/>
            </a:xfrm>
            <a:prstGeom prst="ellipse">
              <a:avLst/>
            </a:prstGeom>
            <a:solidFill>
              <a:srgbClr val="DDDDDD"/>
            </a:solidFill>
            <a:ln w="9525">
              <a:noFill/>
              <a:round/>
              <a:headEnd/>
              <a:tailEnd/>
            </a:ln>
            <a:effectLst>
              <a:outerShdw dist="35921" dir="2700000" algn="ctr" rotWithShape="0">
                <a:schemeClr val="tx1"/>
              </a:outerShdw>
            </a:effectLst>
          </p:spPr>
          <p:txBody>
            <a:bodyPr/>
            <a:lstStyle/>
            <a:p>
              <a:pPr>
                <a:defRPr/>
              </a:pPr>
              <a:endParaRPr lang="zh-CN" altLang="en-US">
                <a:ea typeface="黑体" pitchFamily="2" charset="-122"/>
              </a:endParaRPr>
            </a:p>
          </p:txBody>
        </p:sp>
        <p:sp>
          <p:nvSpPr>
            <p:cNvPr id="626703" name="Oval 15"/>
            <p:cNvSpPr>
              <a:spLocks noChangeArrowheads="1"/>
            </p:cNvSpPr>
            <p:nvPr/>
          </p:nvSpPr>
          <p:spPr bwMode="auto">
            <a:xfrm>
              <a:off x="502" y="3204"/>
              <a:ext cx="585" cy="28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04" name="Oval 16"/>
            <p:cNvSpPr>
              <a:spLocks noChangeArrowheads="1"/>
            </p:cNvSpPr>
            <p:nvPr/>
          </p:nvSpPr>
          <p:spPr bwMode="auto">
            <a:xfrm>
              <a:off x="385" y="3084"/>
              <a:ext cx="385" cy="259"/>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05" name="Oval 17"/>
            <p:cNvSpPr>
              <a:spLocks noChangeArrowheads="1"/>
            </p:cNvSpPr>
            <p:nvPr/>
          </p:nvSpPr>
          <p:spPr bwMode="auto">
            <a:xfrm>
              <a:off x="565" y="2883"/>
              <a:ext cx="576"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06" name="Oval 18"/>
            <p:cNvSpPr>
              <a:spLocks noChangeArrowheads="1"/>
            </p:cNvSpPr>
            <p:nvPr/>
          </p:nvSpPr>
          <p:spPr bwMode="auto">
            <a:xfrm>
              <a:off x="993" y="2795"/>
              <a:ext cx="756"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07" name="Oval 19"/>
            <p:cNvSpPr>
              <a:spLocks noChangeArrowheads="1"/>
            </p:cNvSpPr>
            <p:nvPr/>
          </p:nvSpPr>
          <p:spPr bwMode="auto">
            <a:xfrm>
              <a:off x="1504" y="2891"/>
              <a:ext cx="554" cy="247"/>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08" name="Oval 20"/>
            <p:cNvSpPr>
              <a:spLocks noChangeArrowheads="1"/>
            </p:cNvSpPr>
            <p:nvPr/>
          </p:nvSpPr>
          <p:spPr bwMode="auto">
            <a:xfrm>
              <a:off x="705" y="2987"/>
              <a:ext cx="1141" cy="418"/>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09" name="Oval 21"/>
            <p:cNvSpPr>
              <a:spLocks noChangeArrowheads="1"/>
            </p:cNvSpPr>
            <p:nvPr/>
          </p:nvSpPr>
          <p:spPr bwMode="auto">
            <a:xfrm rot="1336630">
              <a:off x="1474" y="3067"/>
              <a:ext cx="556" cy="422"/>
            </a:xfrm>
            <a:prstGeom prst="ellipse">
              <a:avLst/>
            </a:prstGeom>
            <a:solidFill>
              <a:srgbClr val="DDDDDD"/>
            </a:solidFill>
            <a:ln w="9525">
              <a:noFill/>
              <a:round/>
              <a:headEnd/>
              <a:tailEnd/>
            </a:ln>
            <a:effectLst>
              <a:outerShdw dist="40161" dir="4293903" algn="ctr" rotWithShape="0">
                <a:schemeClr val="tx1"/>
              </a:outerShdw>
            </a:effectLst>
          </p:spPr>
          <p:txBody>
            <a:bodyPr/>
            <a:lstStyle/>
            <a:p>
              <a:pPr>
                <a:defRPr/>
              </a:pPr>
              <a:endParaRPr lang="zh-CN" altLang="en-US">
                <a:ea typeface="黑体" pitchFamily="2" charset="-122"/>
              </a:endParaRPr>
            </a:p>
          </p:txBody>
        </p:sp>
        <p:sp>
          <p:nvSpPr>
            <p:cNvPr id="626710" name="Oval 22"/>
            <p:cNvSpPr>
              <a:spLocks noChangeArrowheads="1"/>
            </p:cNvSpPr>
            <p:nvPr/>
          </p:nvSpPr>
          <p:spPr bwMode="auto">
            <a:xfrm>
              <a:off x="1004" y="2811"/>
              <a:ext cx="756"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11" name="Oval 23"/>
            <p:cNvSpPr>
              <a:spLocks noChangeArrowheads="1"/>
            </p:cNvSpPr>
            <p:nvPr/>
          </p:nvSpPr>
          <p:spPr bwMode="auto">
            <a:xfrm>
              <a:off x="576" y="2899"/>
              <a:ext cx="576" cy="320"/>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12" name="Oval 24"/>
            <p:cNvSpPr>
              <a:spLocks noChangeArrowheads="1"/>
            </p:cNvSpPr>
            <p:nvPr/>
          </p:nvSpPr>
          <p:spPr bwMode="auto">
            <a:xfrm>
              <a:off x="396" y="3100"/>
              <a:ext cx="383" cy="256"/>
            </a:xfrm>
            <a:prstGeom prst="ellipse">
              <a:avLst/>
            </a:prstGeom>
            <a:solidFill>
              <a:srgbClr val="DDDDDD"/>
            </a:solidFill>
            <a:ln w="9525">
              <a:noFill/>
              <a:round/>
              <a:headEnd/>
              <a:tailEnd/>
            </a:ln>
            <a:effectLst>
              <a:outerShdw dist="63500" dir="3187806" algn="ctr" rotWithShape="0">
                <a:schemeClr val="tx1"/>
              </a:outerShdw>
            </a:effectLst>
          </p:spPr>
          <p:txBody>
            <a:bodyPr/>
            <a:lstStyle/>
            <a:p>
              <a:pPr>
                <a:defRPr/>
              </a:pPr>
              <a:endParaRPr lang="zh-CN" altLang="en-US">
                <a:ea typeface="黑体" pitchFamily="2" charset="-122"/>
              </a:endParaRPr>
            </a:p>
          </p:txBody>
        </p:sp>
        <p:sp>
          <p:nvSpPr>
            <p:cNvPr id="626713" name="Oval 25"/>
            <p:cNvSpPr>
              <a:spLocks noChangeArrowheads="1"/>
            </p:cNvSpPr>
            <p:nvPr/>
          </p:nvSpPr>
          <p:spPr bwMode="auto">
            <a:xfrm>
              <a:off x="1515" y="2908"/>
              <a:ext cx="554" cy="248"/>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14" name="Oval 26"/>
            <p:cNvSpPr>
              <a:spLocks noChangeArrowheads="1"/>
            </p:cNvSpPr>
            <p:nvPr/>
          </p:nvSpPr>
          <p:spPr bwMode="auto">
            <a:xfrm>
              <a:off x="1598" y="3075"/>
              <a:ext cx="556" cy="248"/>
            </a:xfrm>
            <a:prstGeom prst="ellipse">
              <a:avLst/>
            </a:prstGeom>
            <a:solidFill>
              <a:srgbClr val="DDDDDD"/>
            </a:solidFill>
            <a:ln w="9525">
              <a:noFill/>
              <a:round/>
              <a:headEnd/>
              <a:tailEnd/>
            </a:ln>
            <a:effectLst>
              <a:outerShdw dist="35921" dir="2700000" algn="ctr" rotWithShape="0">
                <a:schemeClr val="tx1"/>
              </a:outerShdw>
            </a:effectLst>
          </p:spPr>
          <p:txBody>
            <a:bodyPr/>
            <a:lstStyle/>
            <a:p>
              <a:pPr>
                <a:defRPr/>
              </a:pPr>
              <a:endParaRPr lang="zh-CN" altLang="en-US">
                <a:ea typeface="黑体" pitchFamily="2" charset="-122"/>
              </a:endParaRPr>
            </a:p>
          </p:txBody>
        </p:sp>
        <p:sp>
          <p:nvSpPr>
            <p:cNvPr id="626715" name="Oval 27"/>
            <p:cNvSpPr>
              <a:spLocks noChangeArrowheads="1"/>
            </p:cNvSpPr>
            <p:nvPr/>
          </p:nvSpPr>
          <p:spPr bwMode="auto">
            <a:xfrm>
              <a:off x="716" y="3003"/>
              <a:ext cx="1141" cy="413"/>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16" name="Oval 28"/>
            <p:cNvSpPr>
              <a:spLocks noChangeArrowheads="1"/>
            </p:cNvSpPr>
            <p:nvPr/>
          </p:nvSpPr>
          <p:spPr bwMode="auto">
            <a:xfrm>
              <a:off x="513" y="3219"/>
              <a:ext cx="585" cy="282"/>
            </a:xfrm>
            <a:prstGeom prst="ellipse">
              <a:avLst/>
            </a:prstGeom>
            <a:solidFill>
              <a:srgbClr val="DDDDDD"/>
            </a:solidFill>
            <a:ln w="9525">
              <a:noFill/>
              <a:round/>
              <a:headEnd/>
              <a:tailEnd/>
            </a:ln>
            <a:effectLst>
              <a:outerShdw dist="113592" dir="20006097" algn="ctr" rotWithShape="0">
                <a:schemeClr val="tx1"/>
              </a:outerShdw>
            </a:effectLst>
          </p:spPr>
          <p:txBody>
            <a:bodyPr/>
            <a:lstStyle/>
            <a:p>
              <a:pPr>
                <a:defRPr/>
              </a:pPr>
              <a:endParaRPr lang="zh-CN" altLang="en-US">
                <a:ea typeface="黑体" pitchFamily="2" charset="-122"/>
              </a:endParaRPr>
            </a:p>
          </p:txBody>
        </p:sp>
        <p:sp>
          <p:nvSpPr>
            <p:cNvPr id="2188" name="Freeform 29"/>
            <p:cNvSpPr>
              <a:spLocks/>
            </p:cNvSpPr>
            <p:nvPr/>
          </p:nvSpPr>
          <p:spPr bwMode="auto">
            <a:xfrm>
              <a:off x="567" y="2924"/>
              <a:ext cx="1451" cy="597"/>
            </a:xfrm>
            <a:custGeom>
              <a:avLst/>
              <a:gdLst>
                <a:gd name="T0" fmla="*/ 0 w 1447"/>
                <a:gd name="T1" fmla="*/ 39 h 1128"/>
                <a:gd name="T2" fmla="*/ 80 w 1447"/>
                <a:gd name="T3" fmla="*/ 31 h 1128"/>
                <a:gd name="T4" fmla="*/ 56 w 1447"/>
                <a:gd name="T5" fmla="*/ 30 h 1128"/>
                <a:gd name="T6" fmla="*/ 24 w 1447"/>
                <a:gd name="T7" fmla="*/ 31 h 1128"/>
                <a:gd name="T8" fmla="*/ 40 w 1447"/>
                <a:gd name="T9" fmla="*/ 30 h 1128"/>
                <a:gd name="T10" fmla="*/ 64 w 1447"/>
                <a:gd name="T11" fmla="*/ 28 h 1128"/>
                <a:gd name="T12" fmla="*/ 96 w 1447"/>
                <a:gd name="T13" fmla="*/ 24 h 1128"/>
                <a:gd name="T14" fmla="*/ 104 w 1447"/>
                <a:gd name="T15" fmla="*/ 22 h 1128"/>
                <a:gd name="T16" fmla="*/ 152 w 1447"/>
                <a:gd name="T17" fmla="*/ 16 h 1128"/>
                <a:gd name="T18" fmla="*/ 168 w 1447"/>
                <a:gd name="T19" fmla="*/ 14 h 1128"/>
                <a:gd name="T20" fmla="*/ 204 w 1447"/>
                <a:gd name="T21" fmla="*/ 14 h 1128"/>
                <a:gd name="T22" fmla="*/ 292 w 1447"/>
                <a:gd name="T23" fmla="*/ 8 h 1128"/>
                <a:gd name="T24" fmla="*/ 332 w 1447"/>
                <a:gd name="T25" fmla="*/ 6 h 1128"/>
                <a:gd name="T26" fmla="*/ 356 w 1447"/>
                <a:gd name="T27" fmla="*/ 4 h 1128"/>
                <a:gd name="T28" fmla="*/ 428 w 1447"/>
                <a:gd name="T29" fmla="*/ 3 h 1128"/>
                <a:gd name="T30" fmla="*/ 508 w 1447"/>
                <a:gd name="T31" fmla="*/ 0 h 1128"/>
                <a:gd name="T32" fmla="*/ 816 w 1447"/>
                <a:gd name="T33" fmla="*/ 3 h 1128"/>
                <a:gd name="T34" fmla="*/ 1068 w 1447"/>
                <a:gd name="T35" fmla="*/ 14 h 1128"/>
                <a:gd name="T36" fmla="*/ 1092 w 1447"/>
                <a:gd name="T37" fmla="*/ 16 h 1128"/>
                <a:gd name="T38" fmla="*/ 1116 w 1447"/>
                <a:gd name="T39" fmla="*/ 17 h 1128"/>
                <a:gd name="T40" fmla="*/ 1236 w 1447"/>
                <a:gd name="T41" fmla="*/ 24 h 1128"/>
                <a:gd name="T42" fmla="*/ 1312 w 1447"/>
                <a:gd name="T43" fmla="*/ 29 h 1128"/>
                <a:gd name="T44" fmla="*/ 1360 w 1447"/>
                <a:gd name="T45" fmla="*/ 34 h 1128"/>
                <a:gd name="T46" fmla="*/ 1376 w 1447"/>
                <a:gd name="T47" fmla="*/ 39 h 1128"/>
                <a:gd name="T48" fmla="*/ 1408 w 1447"/>
                <a:gd name="T49" fmla="*/ 42 h 1128"/>
                <a:gd name="T50" fmla="*/ 1432 w 1447"/>
                <a:gd name="T51" fmla="*/ 48 h 1128"/>
                <a:gd name="T52" fmla="*/ 1448 w 1447"/>
                <a:gd name="T53" fmla="*/ 51 h 1128"/>
                <a:gd name="T54" fmla="*/ 1448 w 1447"/>
                <a:gd name="T55" fmla="*/ 67 h 1128"/>
                <a:gd name="T56" fmla="*/ 1432 w 1447"/>
                <a:gd name="T57" fmla="*/ 71 h 1128"/>
                <a:gd name="T58" fmla="*/ 1384 w 1447"/>
                <a:gd name="T59" fmla="*/ 73 h 1128"/>
                <a:gd name="T60" fmla="*/ 1368 w 1447"/>
                <a:gd name="T61" fmla="*/ 74 h 1128"/>
                <a:gd name="T62" fmla="*/ 1320 w 1447"/>
                <a:gd name="T63" fmla="*/ 77 h 1128"/>
                <a:gd name="T64" fmla="*/ 1228 w 1447"/>
                <a:gd name="T65" fmla="*/ 82 h 1128"/>
                <a:gd name="T66" fmla="*/ 1180 w 1447"/>
                <a:gd name="T67" fmla="*/ 84 h 1128"/>
                <a:gd name="T68" fmla="*/ 1124 w 1447"/>
                <a:gd name="T69" fmla="*/ 88 h 1128"/>
                <a:gd name="T70" fmla="*/ 444 w 1447"/>
                <a:gd name="T71" fmla="*/ 86 h 1128"/>
                <a:gd name="T72" fmla="*/ 364 w 1447"/>
                <a:gd name="T73" fmla="*/ 84 h 1128"/>
                <a:gd name="T74" fmla="*/ 308 w 1447"/>
                <a:gd name="T75" fmla="*/ 77 h 1128"/>
                <a:gd name="T76" fmla="*/ 244 w 1447"/>
                <a:gd name="T77" fmla="*/ 69 h 1128"/>
                <a:gd name="T78" fmla="*/ 204 w 1447"/>
                <a:gd name="T79" fmla="*/ 63 h 1128"/>
                <a:gd name="T80" fmla="*/ 120 w 1447"/>
                <a:gd name="T81" fmla="*/ 55 h 1128"/>
                <a:gd name="T82" fmla="*/ 56 w 1447"/>
                <a:gd name="T83" fmla="*/ 49 h 1128"/>
                <a:gd name="T84" fmla="*/ 16 w 1447"/>
                <a:gd name="T85" fmla="*/ 42 h 1128"/>
                <a:gd name="T86" fmla="*/ 8 w 1447"/>
                <a:gd name="T87" fmla="*/ 40 h 1128"/>
                <a:gd name="T88" fmla="*/ 0 w 1447"/>
                <a:gd name="T89" fmla="*/ 39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a:noFill/>
              <a:round/>
              <a:headEnd/>
              <a:tailEnd/>
            </a:ln>
          </p:spPr>
          <p:txBody>
            <a:bodyPr/>
            <a:lstStyle/>
            <a:p>
              <a:endParaRPr lang="zh-CN" altLang="en-US"/>
            </a:p>
          </p:txBody>
        </p:sp>
      </p:grpSp>
      <p:grpSp>
        <p:nvGrpSpPr>
          <p:cNvPr id="2054" name="Group 30"/>
          <p:cNvGrpSpPr>
            <a:grpSpLocks/>
          </p:cNvGrpSpPr>
          <p:nvPr/>
        </p:nvGrpSpPr>
        <p:grpSpPr bwMode="auto">
          <a:xfrm>
            <a:off x="6227763" y="2314575"/>
            <a:ext cx="1511300" cy="1225550"/>
            <a:chOff x="385" y="2795"/>
            <a:chExt cx="1769" cy="816"/>
          </a:xfrm>
        </p:grpSpPr>
        <p:sp>
          <p:nvSpPr>
            <p:cNvPr id="626719" name="Oval 31"/>
            <p:cNvSpPr>
              <a:spLocks noChangeArrowheads="1"/>
            </p:cNvSpPr>
            <p:nvPr/>
          </p:nvSpPr>
          <p:spPr bwMode="auto">
            <a:xfrm>
              <a:off x="1589" y="3060"/>
              <a:ext cx="554" cy="245"/>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20" name="Oval 32"/>
            <p:cNvSpPr>
              <a:spLocks noChangeArrowheads="1"/>
            </p:cNvSpPr>
            <p:nvPr/>
          </p:nvSpPr>
          <p:spPr bwMode="auto">
            <a:xfrm>
              <a:off x="928" y="3274"/>
              <a:ext cx="885" cy="337"/>
            </a:xfrm>
            <a:prstGeom prst="ellipse">
              <a:avLst/>
            </a:prstGeom>
            <a:solidFill>
              <a:srgbClr val="DDDDDD"/>
            </a:solidFill>
            <a:ln w="9525">
              <a:noFill/>
              <a:round/>
              <a:headEnd/>
              <a:tailEnd/>
            </a:ln>
            <a:effectLst>
              <a:outerShdw dist="35921" dir="2700000" algn="ctr" rotWithShape="0">
                <a:schemeClr val="tx1"/>
              </a:outerShdw>
            </a:effectLst>
          </p:spPr>
          <p:txBody>
            <a:bodyPr/>
            <a:lstStyle/>
            <a:p>
              <a:pPr>
                <a:defRPr/>
              </a:pPr>
              <a:endParaRPr lang="zh-CN" altLang="en-US">
                <a:ea typeface="黑体" pitchFamily="2" charset="-122"/>
              </a:endParaRPr>
            </a:p>
          </p:txBody>
        </p:sp>
        <p:sp>
          <p:nvSpPr>
            <p:cNvPr id="626721" name="Oval 33"/>
            <p:cNvSpPr>
              <a:spLocks noChangeArrowheads="1"/>
            </p:cNvSpPr>
            <p:nvPr/>
          </p:nvSpPr>
          <p:spPr bwMode="auto">
            <a:xfrm>
              <a:off x="502" y="3204"/>
              <a:ext cx="585" cy="28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22" name="Oval 34"/>
            <p:cNvSpPr>
              <a:spLocks noChangeArrowheads="1"/>
            </p:cNvSpPr>
            <p:nvPr/>
          </p:nvSpPr>
          <p:spPr bwMode="auto">
            <a:xfrm>
              <a:off x="385" y="3084"/>
              <a:ext cx="385" cy="259"/>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23" name="Oval 35"/>
            <p:cNvSpPr>
              <a:spLocks noChangeArrowheads="1"/>
            </p:cNvSpPr>
            <p:nvPr/>
          </p:nvSpPr>
          <p:spPr bwMode="auto">
            <a:xfrm>
              <a:off x="565" y="2883"/>
              <a:ext cx="576"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24" name="Oval 36"/>
            <p:cNvSpPr>
              <a:spLocks noChangeArrowheads="1"/>
            </p:cNvSpPr>
            <p:nvPr/>
          </p:nvSpPr>
          <p:spPr bwMode="auto">
            <a:xfrm>
              <a:off x="993" y="2795"/>
              <a:ext cx="756"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25" name="Oval 37"/>
            <p:cNvSpPr>
              <a:spLocks noChangeArrowheads="1"/>
            </p:cNvSpPr>
            <p:nvPr/>
          </p:nvSpPr>
          <p:spPr bwMode="auto">
            <a:xfrm>
              <a:off x="1504" y="2891"/>
              <a:ext cx="554" cy="247"/>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26" name="Oval 38"/>
            <p:cNvSpPr>
              <a:spLocks noChangeArrowheads="1"/>
            </p:cNvSpPr>
            <p:nvPr/>
          </p:nvSpPr>
          <p:spPr bwMode="auto">
            <a:xfrm>
              <a:off x="705" y="2987"/>
              <a:ext cx="1141" cy="418"/>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27" name="Oval 39"/>
            <p:cNvSpPr>
              <a:spLocks noChangeArrowheads="1"/>
            </p:cNvSpPr>
            <p:nvPr/>
          </p:nvSpPr>
          <p:spPr bwMode="auto">
            <a:xfrm rot="1336630">
              <a:off x="1474" y="3067"/>
              <a:ext cx="556" cy="422"/>
            </a:xfrm>
            <a:prstGeom prst="ellipse">
              <a:avLst/>
            </a:prstGeom>
            <a:solidFill>
              <a:srgbClr val="DDDDDD"/>
            </a:solidFill>
            <a:ln w="9525">
              <a:noFill/>
              <a:round/>
              <a:headEnd/>
              <a:tailEnd/>
            </a:ln>
            <a:effectLst>
              <a:outerShdw dist="40161" dir="4293903" algn="ctr" rotWithShape="0">
                <a:schemeClr val="tx1"/>
              </a:outerShdw>
            </a:effectLst>
          </p:spPr>
          <p:txBody>
            <a:bodyPr/>
            <a:lstStyle/>
            <a:p>
              <a:pPr>
                <a:defRPr/>
              </a:pPr>
              <a:endParaRPr lang="zh-CN" altLang="en-US">
                <a:ea typeface="黑体" pitchFamily="2" charset="-122"/>
              </a:endParaRPr>
            </a:p>
          </p:txBody>
        </p:sp>
        <p:sp>
          <p:nvSpPr>
            <p:cNvPr id="626728" name="Oval 40"/>
            <p:cNvSpPr>
              <a:spLocks noChangeArrowheads="1"/>
            </p:cNvSpPr>
            <p:nvPr/>
          </p:nvSpPr>
          <p:spPr bwMode="auto">
            <a:xfrm>
              <a:off x="1004" y="2811"/>
              <a:ext cx="756"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29" name="Oval 41"/>
            <p:cNvSpPr>
              <a:spLocks noChangeArrowheads="1"/>
            </p:cNvSpPr>
            <p:nvPr/>
          </p:nvSpPr>
          <p:spPr bwMode="auto">
            <a:xfrm>
              <a:off x="576" y="2899"/>
              <a:ext cx="576" cy="320"/>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30" name="Oval 42"/>
            <p:cNvSpPr>
              <a:spLocks noChangeArrowheads="1"/>
            </p:cNvSpPr>
            <p:nvPr/>
          </p:nvSpPr>
          <p:spPr bwMode="auto">
            <a:xfrm>
              <a:off x="396" y="3100"/>
              <a:ext cx="383" cy="256"/>
            </a:xfrm>
            <a:prstGeom prst="ellipse">
              <a:avLst/>
            </a:prstGeom>
            <a:solidFill>
              <a:srgbClr val="DDDDDD"/>
            </a:solidFill>
            <a:ln w="9525">
              <a:noFill/>
              <a:round/>
              <a:headEnd/>
              <a:tailEnd/>
            </a:ln>
            <a:effectLst>
              <a:outerShdw dist="63500" dir="3187806" algn="ctr" rotWithShape="0">
                <a:schemeClr val="tx1"/>
              </a:outerShdw>
            </a:effectLst>
          </p:spPr>
          <p:txBody>
            <a:bodyPr/>
            <a:lstStyle/>
            <a:p>
              <a:pPr>
                <a:defRPr/>
              </a:pPr>
              <a:endParaRPr lang="zh-CN" altLang="en-US">
                <a:ea typeface="黑体" pitchFamily="2" charset="-122"/>
              </a:endParaRPr>
            </a:p>
          </p:txBody>
        </p:sp>
        <p:sp>
          <p:nvSpPr>
            <p:cNvPr id="626731" name="Oval 43"/>
            <p:cNvSpPr>
              <a:spLocks noChangeArrowheads="1"/>
            </p:cNvSpPr>
            <p:nvPr/>
          </p:nvSpPr>
          <p:spPr bwMode="auto">
            <a:xfrm>
              <a:off x="1515" y="2908"/>
              <a:ext cx="554" cy="248"/>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32" name="Oval 44"/>
            <p:cNvSpPr>
              <a:spLocks noChangeArrowheads="1"/>
            </p:cNvSpPr>
            <p:nvPr/>
          </p:nvSpPr>
          <p:spPr bwMode="auto">
            <a:xfrm>
              <a:off x="1598" y="3075"/>
              <a:ext cx="556" cy="248"/>
            </a:xfrm>
            <a:prstGeom prst="ellipse">
              <a:avLst/>
            </a:prstGeom>
            <a:solidFill>
              <a:srgbClr val="DDDDDD"/>
            </a:solidFill>
            <a:ln w="9525">
              <a:noFill/>
              <a:round/>
              <a:headEnd/>
              <a:tailEnd/>
            </a:ln>
            <a:effectLst>
              <a:outerShdw dist="35921" dir="2700000" algn="ctr" rotWithShape="0">
                <a:schemeClr val="tx1"/>
              </a:outerShdw>
            </a:effectLst>
          </p:spPr>
          <p:txBody>
            <a:bodyPr/>
            <a:lstStyle/>
            <a:p>
              <a:pPr>
                <a:defRPr/>
              </a:pPr>
              <a:endParaRPr lang="zh-CN" altLang="en-US">
                <a:ea typeface="黑体" pitchFamily="2" charset="-122"/>
              </a:endParaRPr>
            </a:p>
          </p:txBody>
        </p:sp>
        <p:sp>
          <p:nvSpPr>
            <p:cNvPr id="626733" name="Oval 45"/>
            <p:cNvSpPr>
              <a:spLocks noChangeArrowheads="1"/>
            </p:cNvSpPr>
            <p:nvPr/>
          </p:nvSpPr>
          <p:spPr bwMode="auto">
            <a:xfrm>
              <a:off x="716" y="3003"/>
              <a:ext cx="1141" cy="413"/>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34" name="Oval 46"/>
            <p:cNvSpPr>
              <a:spLocks noChangeArrowheads="1"/>
            </p:cNvSpPr>
            <p:nvPr/>
          </p:nvSpPr>
          <p:spPr bwMode="auto">
            <a:xfrm>
              <a:off x="513" y="3219"/>
              <a:ext cx="585" cy="282"/>
            </a:xfrm>
            <a:prstGeom prst="ellipse">
              <a:avLst/>
            </a:prstGeom>
            <a:solidFill>
              <a:srgbClr val="DDDDDD"/>
            </a:solidFill>
            <a:ln w="9525">
              <a:noFill/>
              <a:round/>
              <a:headEnd/>
              <a:tailEnd/>
            </a:ln>
            <a:effectLst>
              <a:outerShdw dist="113592" dir="20006097" algn="ctr" rotWithShape="0">
                <a:schemeClr val="tx1"/>
              </a:outerShdw>
            </a:effectLst>
          </p:spPr>
          <p:txBody>
            <a:bodyPr/>
            <a:lstStyle/>
            <a:p>
              <a:pPr>
                <a:defRPr/>
              </a:pPr>
              <a:endParaRPr lang="zh-CN" altLang="en-US">
                <a:ea typeface="黑体" pitchFamily="2" charset="-122"/>
              </a:endParaRPr>
            </a:p>
          </p:txBody>
        </p:sp>
        <p:sp>
          <p:nvSpPr>
            <p:cNvPr id="2171" name="Freeform 47"/>
            <p:cNvSpPr>
              <a:spLocks/>
            </p:cNvSpPr>
            <p:nvPr/>
          </p:nvSpPr>
          <p:spPr bwMode="auto">
            <a:xfrm>
              <a:off x="567" y="2924"/>
              <a:ext cx="1451" cy="597"/>
            </a:xfrm>
            <a:custGeom>
              <a:avLst/>
              <a:gdLst>
                <a:gd name="T0" fmla="*/ 0 w 1447"/>
                <a:gd name="T1" fmla="*/ 39 h 1128"/>
                <a:gd name="T2" fmla="*/ 80 w 1447"/>
                <a:gd name="T3" fmla="*/ 31 h 1128"/>
                <a:gd name="T4" fmla="*/ 56 w 1447"/>
                <a:gd name="T5" fmla="*/ 30 h 1128"/>
                <a:gd name="T6" fmla="*/ 24 w 1447"/>
                <a:gd name="T7" fmla="*/ 31 h 1128"/>
                <a:gd name="T8" fmla="*/ 40 w 1447"/>
                <a:gd name="T9" fmla="*/ 30 h 1128"/>
                <a:gd name="T10" fmla="*/ 64 w 1447"/>
                <a:gd name="T11" fmla="*/ 28 h 1128"/>
                <a:gd name="T12" fmla="*/ 96 w 1447"/>
                <a:gd name="T13" fmla="*/ 24 h 1128"/>
                <a:gd name="T14" fmla="*/ 104 w 1447"/>
                <a:gd name="T15" fmla="*/ 22 h 1128"/>
                <a:gd name="T16" fmla="*/ 152 w 1447"/>
                <a:gd name="T17" fmla="*/ 16 h 1128"/>
                <a:gd name="T18" fmla="*/ 168 w 1447"/>
                <a:gd name="T19" fmla="*/ 14 h 1128"/>
                <a:gd name="T20" fmla="*/ 204 w 1447"/>
                <a:gd name="T21" fmla="*/ 14 h 1128"/>
                <a:gd name="T22" fmla="*/ 292 w 1447"/>
                <a:gd name="T23" fmla="*/ 8 h 1128"/>
                <a:gd name="T24" fmla="*/ 332 w 1447"/>
                <a:gd name="T25" fmla="*/ 6 h 1128"/>
                <a:gd name="T26" fmla="*/ 356 w 1447"/>
                <a:gd name="T27" fmla="*/ 4 h 1128"/>
                <a:gd name="T28" fmla="*/ 428 w 1447"/>
                <a:gd name="T29" fmla="*/ 3 h 1128"/>
                <a:gd name="T30" fmla="*/ 508 w 1447"/>
                <a:gd name="T31" fmla="*/ 0 h 1128"/>
                <a:gd name="T32" fmla="*/ 816 w 1447"/>
                <a:gd name="T33" fmla="*/ 3 h 1128"/>
                <a:gd name="T34" fmla="*/ 1068 w 1447"/>
                <a:gd name="T35" fmla="*/ 14 h 1128"/>
                <a:gd name="T36" fmla="*/ 1092 w 1447"/>
                <a:gd name="T37" fmla="*/ 16 h 1128"/>
                <a:gd name="T38" fmla="*/ 1116 w 1447"/>
                <a:gd name="T39" fmla="*/ 17 h 1128"/>
                <a:gd name="T40" fmla="*/ 1236 w 1447"/>
                <a:gd name="T41" fmla="*/ 24 h 1128"/>
                <a:gd name="T42" fmla="*/ 1312 w 1447"/>
                <a:gd name="T43" fmla="*/ 29 h 1128"/>
                <a:gd name="T44" fmla="*/ 1360 w 1447"/>
                <a:gd name="T45" fmla="*/ 34 h 1128"/>
                <a:gd name="T46" fmla="*/ 1376 w 1447"/>
                <a:gd name="T47" fmla="*/ 39 h 1128"/>
                <a:gd name="T48" fmla="*/ 1408 w 1447"/>
                <a:gd name="T49" fmla="*/ 42 h 1128"/>
                <a:gd name="T50" fmla="*/ 1432 w 1447"/>
                <a:gd name="T51" fmla="*/ 48 h 1128"/>
                <a:gd name="T52" fmla="*/ 1448 w 1447"/>
                <a:gd name="T53" fmla="*/ 51 h 1128"/>
                <a:gd name="T54" fmla="*/ 1448 w 1447"/>
                <a:gd name="T55" fmla="*/ 67 h 1128"/>
                <a:gd name="T56" fmla="*/ 1432 w 1447"/>
                <a:gd name="T57" fmla="*/ 71 h 1128"/>
                <a:gd name="T58" fmla="*/ 1384 w 1447"/>
                <a:gd name="T59" fmla="*/ 73 h 1128"/>
                <a:gd name="T60" fmla="*/ 1368 w 1447"/>
                <a:gd name="T61" fmla="*/ 74 h 1128"/>
                <a:gd name="T62" fmla="*/ 1320 w 1447"/>
                <a:gd name="T63" fmla="*/ 77 h 1128"/>
                <a:gd name="T64" fmla="*/ 1228 w 1447"/>
                <a:gd name="T65" fmla="*/ 82 h 1128"/>
                <a:gd name="T66" fmla="*/ 1180 w 1447"/>
                <a:gd name="T67" fmla="*/ 84 h 1128"/>
                <a:gd name="T68" fmla="*/ 1124 w 1447"/>
                <a:gd name="T69" fmla="*/ 88 h 1128"/>
                <a:gd name="T70" fmla="*/ 444 w 1447"/>
                <a:gd name="T71" fmla="*/ 86 h 1128"/>
                <a:gd name="T72" fmla="*/ 364 w 1447"/>
                <a:gd name="T73" fmla="*/ 84 h 1128"/>
                <a:gd name="T74" fmla="*/ 308 w 1447"/>
                <a:gd name="T75" fmla="*/ 77 h 1128"/>
                <a:gd name="T76" fmla="*/ 244 w 1447"/>
                <a:gd name="T77" fmla="*/ 69 h 1128"/>
                <a:gd name="T78" fmla="*/ 204 w 1447"/>
                <a:gd name="T79" fmla="*/ 63 h 1128"/>
                <a:gd name="T80" fmla="*/ 120 w 1447"/>
                <a:gd name="T81" fmla="*/ 55 h 1128"/>
                <a:gd name="T82" fmla="*/ 56 w 1447"/>
                <a:gd name="T83" fmla="*/ 49 h 1128"/>
                <a:gd name="T84" fmla="*/ 16 w 1447"/>
                <a:gd name="T85" fmla="*/ 42 h 1128"/>
                <a:gd name="T86" fmla="*/ 8 w 1447"/>
                <a:gd name="T87" fmla="*/ 40 h 1128"/>
                <a:gd name="T88" fmla="*/ 0 w 1447"/>
                <a:gd name="T89" fmla="*/ 39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a:noFill/>
              <a:round/>
              <a:headEnd/>
              <a:tailEnd/>
            </a:ln>
          </p:spPr>
          <p:txBody>
            <a:bodyPr/>
            <a:lstStyle/>
            <a:p>
              <a:endParaRPr lang="zh-CN" altLang="en-US"/>
            </a:p>
          </p:txBody>
        </p:sp>
      </p:grpSp>
      <p:graphicFrame>
        <p:nvGraphicFramePr>
          <p:cNvPr id="2050" name="Object 48"/>
          <p:cNvGraphicFramePr>
            <a:graphicFrameLocks noChangeAspect="1"/>
          </p:cNvGraphicFramePr>
          <p:nvPr/>
        </p:nvGraphicFramePr>
        <p:xfrm>
          <a:off x="3124200" y="2222500"/>
          <a:ext cx="2743200" cy="1703388"/>
        </p:xfrm>
        <a:graphic>
          <a:graphicData uri="http://schemas.openxmlformats.org/presentationml/2006/ole">
            <p:oleObj spid="_x0000_s2050" name="VISIO" r:id="rId5" imgW="1689840" imgH="964440" progId="">
              <p:embed/>
            </p:oleObj>
          </a:graphicData>
        </a:graphic>
      </p:graphicFrame>
      <p:pic>
        <p:nvPicPr>
          <p:cNvPr id="2055" name="Picture 49"/>
          <p:cNvPicPr>
            <a:picLocks noChangeArrowheads="1"/>
          </p:cNvPicPr>
          <p:nvPr/>
        </p:nvPicPr>
        <p:blipFill>
          <a:blip r:embed="rId6" cstate="print"/>
          <a:srcRect/>
          <a:stretch>
            <a:fillRect/>
          </a:stretch>
        </p:blipFill>
        <p:spPr bwMode="auto">
          <a:xfrm>
            <a:off x="5949950" y="2757488"/>
            <a:ext cx="520700" cy="250825"/>
          </a:xfrm>
          <a:prstGeom prst="rect">
            <a:avLst/>
          </a:prstGeom>
          <a:noFill/>
          <a:ln w="12699">
            <a:noFill/>
            <a:miter lim="800000"/>
            <a:headEnd/>
            <a:tailEnd/>
          </a:ln>
        </p:spPr>
      </p:pic>
      <p:pic>
        <p:nvPicPr>
          <p:cNvPr id="2056" name="Picture 50"/>
          <p:cNvPicPr>
            <a:picLocks noChangeArrowheads="1"/>
          </p:cNvPicPr>
          <p:nvPr/>
        </p:nvPicPr>
        <p:blipFill>
          <a:blip r:embed="rId6" cstate="print"/>
          <a:srcRect/>
          <a:stretch>
            <a:fillRect/>
          </a:stretch>
        </p:blipFill>
        <p:spPr bwMode="auto">
          <a:xfrm>
            <a:off x="2332038" y="2759075"/>
            <a:ext cx="520700" cy="250825"/>
          </a:xfrm>
          <a:prstGeom prst="rect">
            <a:avLst/>
          </a:prstGeom>
          <a:noFill/>
          <a:ln w="12699">
            <a:noFill/>
            <a:miter lim="800000"/>
            <a:headEnd/>
            <a:tailEnd/>
          </a:ln>
        </p:spPr>
      </p:pic>
      <p:sp>
        <p:nvSpPr>
          <p:cNvPr id="2057" name="Text Box 51"/>
          <p:cNvSpPr txBox="1">
            <a:spLocks noChangeArrowheads="1"/>
          </p:cNvSpPr>
          <p:nvPr/>
        </p:nvSpPr>
        <p:spPr bwMode="auto">
          <a:xfrm>
            <a:off x="1187450" y="2832100"/>
            <a:ext cx="811213" cy="400050"/>
          </a:xfrm>
          <a:prstGeom prst="rect">
            <a:avLst/>
          </a:prstGeom>
          <a:noFill/>
          <a:ln w="9525">
            <a:noFill/>
            <a:miter lim="800000"/>
            <a:headEnd/>
            <a:tailEnd/>
          </a:ln>
        </p:spPr>
        <p:txBody>
          <a:bodyPr wrap="none">
            <a:spAutoFit/>
          </a:bodyPr>
          <a:lstStyle/>
          <a:p>
            <a:r>
              <a:rPr kumimoji="1" lang="en-GB" altLang="zh-CN">
                <a:solidFill>
                  <a:srgbClr val="333399"/>
                </a:solidFill>
                <a:latin typeface="Arial" charset="0"/>
                <a:ea typeface="宋体" pitchFamily="2" charset="-122"/>
              </a:rPr>
              <a:t>site</a:t>
            </a:r>
            <a:r>
              <a:rPr kumimoji="1" lang="zh-CN" altLang="en-US">
                <a:solidFill>
                  <a:srgbClr val="333399"/>
                </a:solidFill>
                <a:latin typeface="Arial" charset="0"/>
                <a:ea typeface="宋体" pitchFamily="2" charset="-122"/>
              </a:rPr>
              <a:t> </a:t>
            </a:r>
            <a:r>
              <a:rPr kumimoji="1" lang="en-US" altLang="zh-CN">
                <a:solidFill>
                  <a:srgbClr val="333399"/>
                </a:solidFill>
                <a:latin typeface="Arial" charset="0"/>
                <a:ea typeface="宋体" pitchFamily="2" charset="-122"/>
              </a:rPr>
              <a:t>A</a:t>
            </a:r>
          </a:p>
        </p:txBody>
      </p:sp>
      <p:sp>
        <p:nvSpPr>
          <p:cNvPr id="2058" name="AutoShape 52"/>
          <p:cNvSpPr>
            <a:spLocks noChangeArrowheads="1"/>
          </p:cNvSpPr>
          <p:nvPr/>
        </p:nvSpPr>
        <p:spPr bwMode="auto">
          <a:xfrm rot="-5400000">
            <a:off x="4182268" y="1631157"/>
            <a:ext cx="360363" cy="2514600"/>
          </a:xfrm>
          <a:prstGeom prst="can">
            <a:avLst>
              <a:gd name="adj" fmla="val 25521"/>
            </a:avLst>
          </a:prstGeom>
          <a:gradFill rotWithShape="1">
            <a:gsLst>
              <a:gs pos="0">
                <a:srgbClr val="185E76"/>
              </a:gs>
              <a:gs pos="50000">
                <a:srgbClr val="33CCFF"/>
              </a:gs>
              <a:gs pos="100000">
                <a:srgbClr val="185E76"/>
              </a:gs>
            </a:gsLst>
            <a:lin ang="0" scaled="1"/>
          </a:gradFill>
          <a:ln w="9525">
            <a:solidFill>
              <a:schemeClr val="tx1"/>
            </a:solidFill>
            <a:round/>
            <a:headEnd/>
            <a:tailEnd/>
          </a:ln>
        </p:spPr>
        <p:txBody>
          <a:bodyPr wrap="none" anchor="ctr"/>
          <a:lstStyle/>
          <a:p>
            <a:endParaRPr lang="zh-CN" altLang="en-US">
              <a:ea typeface="宋体" pitchFamily="2" charset="-122"/>
            </a:endParaRPr>
          </a:p>
        </p:txBody>
      </p:sp>
      <p:sp>
        <p:nvSpPr>
          <p:cNvPr id="2059" name="Text Box 53"/>
          <p:cNvSpPr txBox="1">
            <a:spLocks noChangeArrowheads="1"/>
          </p:cNvSpPr>
          <p:nvPr/>
        </p:nvSpPr>
        <p:spPr bwMode="auto">
          <a:xfrm>
            <a:off x="4095750" y="3211513"/>
            <a:ext cx="1052513" cy="400050"/>
          </a:xfrm>
          <a:prstGeom prst="rect">
            <a:avLst/>
          </a:prstGeom>
          <a:noFill/>
          <a:ln w="9525">
            <a:noFill/>
            <a:miter lim="800000"/>
            <a:headEnd/>
            <a:tailEnd/>
          </a:ln>
        </p:spPr>
        <p:txBody>
          <a:bodyPr wrap="none">
            <a:spAutoFit/>
          </a:bodyPr>
          <a:lstStyle/>
          <a:p>
            <a:r>
              <a:rPr kumimoji="1" lang="en-GB" altLang="zh-CN">
                <a:solidFill>
                  <a:srgbClr val="333399"/>
                </a:solidFill>
                <a:latin typeface="Arial" charset="0"/>
                <a:ea typeface="宋体" pitchFamily="2" charset="-122"/>
              </a:rPr>
              <a:t>Internet</a:t>
            </a:r>
            <a:endParaRPr kumimoji="1" lang="zh-CN" altLang="en-US">
              <a:solidFill>
                <a:srgbClr val="333399"/>
              </a:solidFill>
              <a:latin typeface="Arial" charset="0"/>
              <a:ea typeface="宋体" pitchFamily="2" charset="-122"/>
            </a:endParaRPr>
          </a:p>
        </p:txBody>
      </p:sp>
      <p:sp>
        <p:nvSpPr>
          <p:cNvPr id="2060" name="Text Box 54"/>
          <p:cNvSpPr txBox="1">
            <a:spLocks noChangeArrowheads="1"/>
          </p:cNvSpPr>
          <p:nvPr/>
        </p:nvSpPr>
        <p:spPr bwMode="auto">
          <a:xfrm>
            <a:off x="6443663" y="2679700"/>
            <a:ext cx="825500" cy="400050"/>
          </a:xfrm>
          <a:prstGeom prst="rect">
            <a:avLst/>
          </a:prstGeom>
          <a:noFill/>
          <a:ln w="9525">
            <a:noFill/>
            <a:miter lim="800000"/>
            <a:headEnd/>
            <a:tailEnd/>
          </a:ln>
        </p:spPr>
        <p:txBody>
          <a:bodyPr wrap="none">
            <a:spAutoFit/>
          </a:bodyPr>
          <a:lstStyle/>
          <a:p>
            <a:r>
              <a:rPr kumimoji="1" lang="en-GB" altLang="zh-CN">
                <a:solidFill>
                  <a:srgbClr val="333399"/>
                </a:solidFill>
                <a:latin typeface="Arial" charset="0"/>
                <a:ea typeface="宋体" pitchFamily="2" charset="-122"/>
              </a:rPr>
              <a:t>site</a:t>
            </a:r>
            <a:r>
              <a:rPr kumimoji="1" lang="zh-CN" altLang="en-US">
                <a:solidFill>
                  <a:srgbClr val="333399"/>
                </a:solidFill>
                <a:latin typeface="Arial" charset="0"/>
                <a:ea typeface="宋体" pitchFamily="2" charset="-122"/>
              </a:rPr>
              <a:t> </a:t>
            </a:r>
            <a:r>
              <a:rPr kumimoji="1" lang="en-US" altLang="zh-CN">
                <a:solidFill>
                  <a:srgbClr val="333399"/>
                </a:solidFill>
                <a:latin typeface="Arial" charset="0"/>
                <a:ea typeface="宋体" pitchFamily="2" charset="-122"/>
              </a:rPr>
              <a:t>B</a:t>
            </a:r>
          </a:p>
        </p:txBody>
      </p:sp>
      <p:sp>
        <p:nvSpPr>
          <p:cNvPr id="2061" name="Text Box 55"/>
          <p:cNvSpPr txBox="1">
            <a:spLocks noChangeArrowheads="1"/>
          </p:cNvSpPr>
          <p:nvPr/>
        </p:nvSpPr>
        <p:spPr bwMode="auto">
          <a:xfrm>
            <a:off x="2455863" y="3062288"/>
            <a:ext cx="460375" cy="366712"/>
          </a:xfrm>
          <a:prstGeom prst="rect">
            <a:avLst/>
          </a:prstGeom>
          <a:noFill/>
          <a:ln w="9525">
            <a:noFill/>
            <a:miter lim="800000"/>
            <a:headEnd/>
            <a:tailEnd/>
          </a:ln>
        </p:spPr>
        <p:txBody>
          <a:bodyPr wrap="none">
            <a:spAutoFit/>
          </a:bodyPr>
          <a:lstStyle/>
          <a:p>
            <a:pPr algn="ctr">
              <a:lnSpc>
                <a:spcPct val="90000"/>
              </a:lnSpc>
            </a:pPr>
            <a:r>
              <a:rPr kumimoji="1" lang="en-US" altLang="zh-CN">
                <a:solidFill>
                  <a:srgbClr val="333399"/>
                </a:solidFill>
                <a:latin typeface="Arial" charset="0"/>
                <a:ea typeface="宋体" pitchFamily="2" charset="-122"/>
              </a:rPr>
              <a:t>R</a:t>
            </a:r>
            <a:r>
              <a:rPr kumimoji="1" lang="en-US" altLang="zh-CN" baseline="-25000">
                <a:solidFill>
                  <a:srgbClr val="333399"/>
                </a:solidFill>
                <a:latin typeface="Arial" charset="0"/>
                <a:ea typeface="宋体" pitchFamily="2" charset="-122"/>
              </a:rPr>
              <a:t>1</a:t>
            </a:r>
            <a:endParaRPr kumimoji="1" lang="en-US" altLang="zh-CN">
              <a:solidFill>
                <a:srgbClr val="333399"/>
              </a:solidFill>
              <a:latin typeface="Arial" charset="0"/>
              <a:ea typeface="宋体" pitchFamily="2" charset="-122"/>
            </a:endParaRPr>
          </a:p>
        </p:txBody>
      </p:sp>
      <p:sp>
        <p:nvSpPr>
          <p:cNvPr id="2062" name="Text Box 56"/>
          <p:cNvSpPr txBox="1">
            <a:spLocks noChangeArrowheads="1"/>
          </p:cNvSpPr>
          <p:nvPr/>
        </p:nvSpPr>
        <p:spPr bwMode="auto">
          <a:xfrm>
            <a:off x="5940425" y="2990850"/>
            <a:ext cx="460375" cy="366713"/>
          </a:xfrm>
          <a:prstGeom prst="rect">
            <a:avLst/>
          </a:prstGeom>
          <a:noFill/>
          <a:ln w="9525">
            <a:noFill/>
            <a:miter lim="800000"/>
            <a:headEnd/>
            <a:tailEnd/>
          </a:ln>
        </p:spPr>
        <p:txBody>
          <a:bodyPr wrap="none">
            <a:spAutoFit/>
          </a:bodyPr>
          <a:lstStyle/>
          <a:p>
            <a:pPr algn="ctr">
              <a:lnSpc>
                <a:spcPct val="90000"/>
              </a:lnSpc>
            </a:pPr>
            <a:r>
              <a:rPr kumimoji="1" lang="en-US" altLang="zh-CN">
                <a:solidFill>
                  <a:srgbClr val="333399"/>
                </a:solidFill>
                <a:latin typeface="Arial" charset="0"/>
                <a:ea typeface="宋体" pitchFamily="2" charset="-122"/>
              </a:rPr>
              <a:t>R</a:t>
            </a:r>
            <a:r>
              <a:rPr kumimoji="1" lang="en-US" altLang="zh-CN" baseline="-25000">
                <a:solidFill>
                  <a:srgbClr val="333399"/>
                </a:solidFill>
                <a:latin typeface="Arial" charset="0"/>
                <a:ea typeface="宋体" pitchFamily="2" charset="-122"/>
              </a:rPr>
              <a:t>2</a:t>
            </a:r>
            <a:endParaRPr kumimoji="1" lang="en-US" altLang="zh-CN">
              <a:solidFill>
                <a:srgbClr val="333399"/>
              </a:solidFill>
              <a:latin typeface="Arial" charset="0"/>
              <a:ea typeface="宋体" pitchFamily="2" charset="-122"/>
            </a:endParaRPr>
          </a:p>
        </p:txBody>
      </p:sp>
      <p:sp>
        <p:nvSpPr>
          <p:cNvPr id="2063" name="Text Box 57"/>
          <p:cNvSpPr txBox="1">
            <a:spLocks noChangeArrowheads="1"/>
          </p:cNvSpPr>
          <p:nvPr/>
        </p:nvSpPr>
        <p:spPr bwMode="auto">
          <a:xfrm>
            <a:off x="4171950" y="2276475"/>
            <a:ext cx="884238" cy="400050"/>
          </a:xfrm>
          <a:prstGeom prst="rect">
            <a:avLst/>
          </a:prstGeom>
          <a:noFill/>
          <a:ln w="9525">
            <a:noFill/>
            <a:miter lim="800000"/>
            <a:headEnd/>
            <a:tailEnd/>
          </a:ln>
        </p:spPr>
        <p:txBody>
          <a:bodyPr wrap="none">
            <a:spAutoFit/>
          </a:bodyPr>
          <a:lstStyle/>
          <a:p>
            <a:r>
              <a:rPr kumimoji="1" lang="en-GB" altLang="zh-CN">
                <a:solidFill>
                  <a:srgbClr val="333399"/>
                </a:solidFill>
                <a:latin typeface="Arial" charset="0"/>
                <a:ea typeface="宋体" pitchFamily="2" charset="-122"/>
              </a:rPr>
              <a:t>tunnel</a:t>
            </a:r>
            <a:endParaRPr kumimoji="1" lang="zh-CN" altLang="en-US">
              <a:solidFill>
                <a:srgbClr val="333399"/>
              </a:solidFill>
              <a:latin typeface="Arial" charset="0"/>
              <a:ea typeface="宋体" pitchFamily="2" charset="-122"/>
            </a:endParaRPr>
          </a:p>
        </p:txBody>
      </p:sp>
      <p:sp>
        <p:nvSpPr>
          <p:cNvPr id="2064" name="Line 58"/>
          <p:cNvSpPr>
            <a:spLocks noChangeShapeType="1"/>
          </p:cNvSpPr>
          <p:nvPr/>
        </p:nvSpPr>
        <p:spPr bwMode="auto">
          <a:xfrm>
            <a:off x="2800350" y="2882900"/>
            <a:ext cx="381000" cy="0"/>
          </a:xfrm>
          <a:prstGeom prst="line">
            <a:avLst/>
          </a:prstGeom>
          <a:noFill/>
          <a:ln w="38100">
            <a:solidFill>
              <a:srgbClr val="333399"/>
            </a:solidFill>
            <a:round/>
            <a:headEnd/>
            <a:tailEnd/>
          </a:ln>
        </p:spPr>
        <p:txBody>
          <a:bodyPr/>
          <a:lstStyle/>
          <a:p>
            <a:endParaRPr lang="zh-CN" altLang="en-US"/>
          </a:p>
        </p:txBody>
      </p:sp>
      <p:sp>
        <p:nvSpPr>
          <p:cNvPr id="2065" name="Line 59"/>
          <p:cNvSpPr>
            <a:spLocks noChangeShapeType="1"/>
          </p:cNvSpPr>
          <p:nvPr/>
        </p:nvSpPr>
        <p:spPr bwMode="auto">
          <a:xfrm>
            <a:off x="5619750" y="2882900"/>
            <a:ext cx="381000" cy="0"/>
          </a:xfrm>
          <a:prstGeom prst="line">
            <a:avLst/>
          </a:prstGeom>
          <a:noFill/>
          <a:ln w="38100">
            <a:solidFill>
              <a:srgbClr val="333399"/>
            </a:solidFill>
            <a:round/>
            <a:headEnd/>
            <a:tailEnd/>
          </a:ln>
        </p:spPr>
        <p:txBody>
          <a:bodyPr/>
          <a:lstStyle/>
          <a:p>
            <a:endParaRPr lang="zh-CN" altLang="en-US"/>
          </a:p>
        </p:txBody>
      </p:sp>
      <p:grpSp>
        <p:nvGrpSpPr>
          <p:cNvPr id="2066" name="Group 60"/>
          <p:cNvGrpSpPr>
            <a:grpSpLocks/>
          </p:cNvGrpSpPr>
          <p:nvPr/>
        </p:nvGrpSpPr>
        <p:grpSpPr bwMode="auto">
          <a:xfrm>
            <a:off x="2195513" y="2239963"/>
            <a:ext cx="4321175" cy="642937"/>
            <a:chOff x="1383" y="1411"/>
            <a:chExt cx="2722" cy="405"/>
          </a:xfrm>
        </p:grpSpPr>
        <p:sp>
          <p:nvSpPr>
            <p:cNvPr id="2151" name="Text Box 61"/>
            <p:cNvSpPr txBox="1">
              <a:spLocks noChangeArrowheads="1"/>
            </p:cNvSpPr>
            <p:nvPr/>
          </p:nvSpPr>
          <p:spPr bwMode="auto">
            <a:xfrm>
              <a:off x="1383" y="1411"/>
              <a:ext cx="782" cy="250"/>
            </a:xfrm>
            <a:prstGeom prst="rect">
              <a:avLst/>
            </a:prstGeom>
            <a:noFill/>
            <a:ln w="9525">
              <a:noFill/>
              <a:miter lim="800000"/>
              <a:headEnd/>
              <a:tailEnd/>
            </a:ln>
          </p:spPr>
          <p:txBody>
            <a:bodyPr wrap="none">
              <a:spAutoFit/>
            </a:bodyPr>
            <a:lstStyle/>
            <a:p>
              <a:pPr algn="ctr"/>
              <a:r>
                <a:rPr kumimoji="1" lang="en-US" altLang="zh-CN">
                  <a:solidFill>
                    <a:srgbClr val="333399"/>
                  </a:solidFill>
                  <a:latin typeface="Arial" charset="0"/>
                  <a:ea typeface="宋体" pitchFamily="2" charset="-122"/>
                </a:rPr>
                <a:t>125.1.2.3</a:t>
              </a:r>
            </a:p>
          </p:txBody>
        </p:sp>
        <p:sp>
          <p:nvSpPr>
            <p:cNvPr id="2152" name="Line 62"/>
            <p:cNvSpPr>
              <a:spLocks noChangeShapeType="1"/>
            </p:cNvSpPr>
            <p:nvPr/>
          </p:nvSpPr>
          <p:spPr bwMode="auto">
            <a:xfrm>
              <a:off x="1837" y="1616"/>
              <a:ext cx="23" cy="200"/>
            </a:xfrm>
            <a:prstGeom prst="line">
              <a:avLst/>
            </a:prstGeom>
            <a:noFill/>
            <a:ln w="38100">
              <a:solidFill>
                <a:srgbClr val="FF0000"/>
              </a:solidFill>
              <a:round/>
              <a:headEnd/>
              <a:tailEnd type="triangle" w="sm" len="med"/>
            </a:ln>
          </p:spPr>
          <p:txBody>
            <a:bodyPr/>
            <a:lstStyle/>
            <a:p>
              <a:endParaRPr lang="zh-CN" altLang="en-US"/>
            </a:p>
          </p:txBody>
        </p:sp>
        <p:sp>
          <p:nvSpPr>
            <p:cNvPr id="2153" name="Text Box 63"/>
            <p:cNvSpPr txBox="1">
              <a:spLocks noChangeArrowheads="1"/>
            </p:cNvSpPr>
            <p:nvPr/>
          </p:nvSpPr>
          <p:spPr bwMode="auto">
            <a:xfrm>
              <a:off x="3323" y="1430"/>
              <a:ext cx="782" cy="231"/>
            </a:xfrm>
            <a:prstGeom prst="rect">
              <a:avLst/>
            </a:prstGeom>
            <a:noFill/>
            <a:ln w="9525">
              <a:noFill/>
              <a:miter lim="800000"/>
              <a:headEnd/>
              <a:tailEnd/>
            </a:ln>
          </p:spPr>
          <p:txBody>
            <a:bodyPr wrap="none">
              <a:spAutoFit/>
            </a:bodyPr>
            <a:lstStyle/>
            <a:p>
              <a:pPr algn="ctr">
                <a:lnSpc>
                  <a:spcPct val="90000"/>
                </a:lnSpc>
              </a:pPr>
              <a:r>
                <a:rPr kumimoji="1" lang="en-US" altLang="zh-CN">
                  <a:solidFill>
                    <a:srgbClr val="333399"/>
                  </a:solidFill>
                  <a:latin typeface="Arial" charset="0"/>
                  <a:ea typeface="宋体" pitchFamily="2" charset="-122"/>
                </a:rPr>
                <a:t>194.4.5.6</a:t>
              </a:r>
            </a:p>
          </p:txBody>
        </p:sp>
        <p:sp>
          <p:nvSpPr>
            <p:cNvPr id="2154" name="Line 64"/>
            <p:cNvSpPr>
              <a:spLocks noChangeShapeType="1"/>
            </p:cNvSpPr>
            <p:nvPr/>
          </p:nvSpPr>
          <p:spPr bwMode="auto">
            <a:xfrm flipH="1">
              <a:off x="3636" y="1616"/>
              <a:ext cx="60" cy="200"/>
            </a:xfrm>
            <a:prstGeom prst="line">
              <a:avLst/>
            </a:prstGeom>
            <a:noFill/>
            <a:ln w="38100">
              <a:solidFill>
                <a:srgbClr val="FF0000"/>
              </a:solidFill>
              <a:round/>
              <a:headEnd/>
              <a:tailEnd type="triangle" w="sm" len="med"/>
            </a:ln>
          </p:spPr>
          <p:txBody>
            <a:bodyPr/>
            <a:lstStyle/>
            <a:p>
              <a:endParaRPr lang="zh-CN" altLang="en-US"/>
            </a:p>
          </p:txBody>
        </p:sp>
      </p:grpSp>
      <p:grpSp>
        <p:nvGrpSpPr>
          <p:cNvPr id="2067" name="Group 65"/>
          <p:cNvGrpSpPr>
            <a:grpSpLocks/>
          </p:cNvGrpSpPr>
          <p:nvPr/>
        </p:nvGrpSpPr>
        <p:grpSpPr bwMode="auto">
          <a:xfrm>
            <a:off x="7391400" y="2120900"/>
            <a:ext cx="1428750" cy="1712913"/>
            <a:chOff x="4656" y="1336"/>
            <a:chExt cx="900" cy="1079"/>
          </a:xfrm>
        </p:grpSpPr>
        <p:sp>
          <p:nvSpPr>
            <p:cNvPr id="2143" name="Line 66"/>
            <p:cNvSpPr>
              <a:spLocks noChangeShapeType="1"/>
            </p:cNvSpPr>
            <p:nvPr/>
          </p:nvSpPr>
          <p:spPr bwMode="auto">
            <a:xfrm flipH="1" flipV="1">
              <a:off x="4800" y="1912"/>
              <a:ext cx="348" cy="0"/>
            </a:xfrm>
            <a:prstGeom prst="line">
              <a:avLst/>
            </a:prstGeom>
            <a:noFill/>
            <a:ln w="19050">
              <a:solidFill>
                <a:srgbClr val="333399"/>
              </a:solidFill>
              <a:round/>
              <a:headEnd/>
              <a:tailEnd/>
            </a:ln>
          </p:spPr>
          <p:txBody>
            <a:bodyPr/>
            <a:lstStyle/>
            <a:p>
              <a:endParaRPr lang="zh-CN" altLang="en-US"/>
            </a:p>
          </p:txBody>
        </p:sp>
        <p:sp>
          <p:nvSpPr>
            <p:cNvPr id="2144" name="Line 67"/>
            <p:cNvSpPr>
              <a:spLocks noChangeShapeType="1"/>
            </p:cNvSpPr>
            <p:nvPr/>
          </p:nvSpPr>
          <p:spPr bwMode="auto">
            <a:xfrm flipH="1" flipV="1">
              <a:off x="4656" y="2152"/>
              <a:ext cx="336" cy="192"/>
            </a:xfrm>
            <a:prstGeom prst="line">
              <a:avLst/>
            </a:prstGeom>
            <a:noFill/>
            <a:ln w="19050">
              <a:solidFill>
                <a:srgbClr val="333399"/>
              </a:solidFill>
              <a:round/>
              <a:headEnd/>
              <a:tailEnd/>
            </a:ln>
          </p:spPr>
          <p:txBody>
            <a:bodyPr/>
            <a:lstStyle/>
            <a:p>
              <a:endParaRPr lang="zh-CN" altLang="en-US"/>
            </a:p>
          </p:txBody>
        </p:sp>
        <p:sp>
          <p:nvSpPr>
            <p:cNvPr id="2145" name="Line 68"/>
            <p:cNvSpPr>
              <a:spLocks noChangeShapeType="1"/>
            </p:cNvSpPr>
            <p:nvPr/>
          </p:nvSpPr>
          <p:spPr bwMode="auto">
            <a:xfrm flipH="1">
              <a:off x="4800" y="1528"/>
              <a:ext cx="240" cy="96"/>
            </a:xfrm>
            <a:prstGeom prst="line">
              <a:avLst/>
            </a:prstGeom>
            <a:noFill/>
            <a:ln w="19050">
              <a:solidFill>
                <a:srgbClr val="333399"/>
              </a:solidFill>
              <a:round/>
              <a:headEnd/>
              <a:tailEnd/>
            </a:ln>
          </p:spPr>
          <p:txBody>
            <a:bodyPr/>
            <a:lstStyle/>
            <a:p>
              <a:endParaRPr lang="zh-CN" altLang="en-US"/>
            </a:p>
          </p:txBody>
        </p:sp>
        <p:pic>
          <p:nvPicPr>
            <p:cNvPr id="2146" name="Picture 69"/>
            <p:cNvPicPr>
              <a:picLocks noChangeArrowheads="1"/>
            </p:cNvPicPr>
            <p:nvPr/>
          </p:nvPicPr>
          <p:blipFill>
            <a:blip r:embed="rId4" cstate="print"/>
            <a:srcRect/>
            <a:stretch>
              <a:fillRect/>
            </a:stretch>
          </p:blipFill>
          <p:spPr bwMode="auto">
            <a:xfrm>
              <a:off x="5088" y="1768"/>
              <a:ext cx="212" cy="215"/>
            </a:xfrm>
            <a:prstGeom prst="rect">
              <a:avLst/>
            </a:prstGeom>
            <a:noFill/>
            <a:ln w="9525">
              <a:noFill/>
              <a:miter lim="800000"/>
              <a:headEnd/>
              <a:tailEnd/>
            </a:ln>
          </p:spPr>
        </p:pic>
        <p:sp>
          <p:nvSpPr>
            <p:cNvPr id="2147" name="Text Box 70"/>
            <p:cNvSpPr txBox="1">
              <a:spLocks noChangeArrowheads="1"/>
            </p:cNvSpPr>
            <p:nvPr/>
          </p:nvSpPr>
          <p:spPr bwMode="auto">
            <a:xfrm>
              <a:off x="5284" y="1729"/>
              <a:ext cx="223" cy="250"/>
            </a:xfrm>
            <a:prstGeom prst="rect">
              <a:avLst/>
            </a:prstGeom>
            <a:noFill/>
            <a:ln w="9525">
              <a:noFill/>
              <a:miter lim="800000"/>
              <a:headEnd/>
              <a:tailEnd/>
            </a:ln>
          </p:spPr>
          <p:txBody>
            <a:bodyPr wrap="none">
              <a:spAutoFit/>
            </a:bodyPr>
            <a:lstStyle/>
            <a:p>
              <a:r>
                <a:rPr kumimoji="1" lang="en-US" altLang="zh-CN">
                  <a:solidFill>
                    <a:srgbClr val="333399"/>
                  </a:solidFill>
                  <a:latin typeface="Arial" charset="0"/>
                  <a:ea typeface="宋体" pitchFamily="2" charset="-122"/>
                </a:rPr>
                <a:t>Y</a:t>
              </a:r>
            </a:p>
          </p:txBody>
        </p:sp>
        <p:sp>
          <p:nvSpPr>
            <p:cNvPr id="2148" name="Text Box 71"/>
            <p:cNvSpPr txBox="1">
              <a:spLocks noChangeArrowheads="1"/>
            </p:cNvSpPr>
            <p:nvPr/>
          </p:nvSpPr>
          <p:spPr bwMode="auto">
            <a:xfrm>
              <a:off x="4863" y="1955"/>
              <a:ext cx="693" cy="250"/>
            </a:xfrm>
            <a:prstGeom prst="rect">
              <a:avLst/>
            </a:prstGeom>
            <a:noFill/>
            <a:ln w="9525">
              <a:noFill/>
              <a:miter lim="800000"/>
              <a:headEnd/>
              <a:tailEnd/>
            </a:ln>
          </p:spPr>
          <p:txBody>
            <a:bodyPr wrap="none">
              <a:spAutoFit/>
            </a:bodyPr>
            <a:lstStyle/>
            <a:p>
              <a:pPr algn="ctr"/>
              <a:r>
                <a:rPr kumimoji="1" lang="en-US" altLang="zh-CN">
                  <a:solidFill>
                    <a:srgbClr val="333399"/>
                  </a:solidFill>
                  <a:latin typeface="Arial" charset="0"/>
                  <a:ea typeface="宋体" pitchFamily="2" charset="-122"/>
                </a:rPr>
                <a:t>10.2.0.3</a:t>
              </a:r>
            </a:p>
          </p:txBody>
        </p:sp>
        <p:pic>
          <p:nvPicPr>
            <p:cNvPr id="2149" name="Picture 72"/>
            <p:cNvPicPr>
              <a:picLocks noChangeArrowheads="1"/>
            </p:cNvPicPr>
            <p:nvPr/>
          </p:nvPicPr>
          <p:blipFill>
            <a:blip r:embed="rId4" cstate="print"/>
            <a:srcRect/>
            <a:stretch>
              <a:fillRect/>
            </a:stretch>
          </p:blipFill>
          <p:spPr bwMode="auto">
            <a:xfrm>
              <a:off x="4992" y="1336"/>
              <a:ext cx="212" cy="215"/>
            </a:xfrm>
            <a:prstGeom prst="rect">
              <a:avLst/>
            </a:prstGeom>
            <a:noFill/>
            <a:ln w="9525">
              <a:noFill/>
              <a:miter lim="800000"/>
              <a:headEnd/>
              <a:tailEnd/>
            </a:ln>
          </p:spPr>
        </p:pic>
        <p:pic>
          <p:nvPicPr>
            <p:cNvPr id="2150" name="Picture 73"/>
            <p:cNvPicPr>
              <a:picLocks noChangeArrowheads="1"/>
            </p:cNvPicPr>
            <p:nvPr/>
          </p:nvPicPr>
          <p:blipFill>
            <a:blip r:embed="rId4" cstate="print"/>
            <a:srcRect/>
            <a:stretch>
              <a:fillRect/>
            </a:stretch>
          </p:blipFill>
          <p:spPr bwMode="auto">
            <a:xfrm>
              <a:off x="4944" y="2200"/>
              <a:ext cx="212" cy="215"/>
            </a:xfrm>
            <a:prstGeom prst="rect">
              <a:avLst/>
            </a:prstGeom>
            <a:noFill/>
            <a:ln w="9525">
              <a:noFill/>
              <a:miter lim="800000"/>
              <a:headEnd/>
              <a:tailEnd/>
            </a:ln>
          </p:spPr>
        </p:pic>
      </p:grpSp>
      <p:sp>
        <p:nvSpPr>
          <p:cNvPr id="2068" name="AutoShape 75"/>
          <p:cNvSpPr>
            <a:spLocks noChangeArrowheads="1"/>
          </p:cNvSpPr>
          <p:nvPr/>
        </p:nvSpPr>
        <p:spPr bwMode="auto">
          <a:xfrm>
            <a:off x="5580063" y="1752600"/>
            <a:ext cx="457200" cy="152400"/>
          </a:xfrm>
          <a:prstGeom prst="rightArrow">
            <a:avLst>
              <a:gd name="adj1" fmla="val 50000"/>
              <a:gd name="adj2" fmla="val 75000"/>
            </a:avLst>
          </a:prstGeom>
          <a:solidFill>
            <a:schemeClr val="accent1"/>
          </a:solidFill>
          <a:ln w="9525">
            <a:solidFill>
              <a:srgbClr val="00B050"/>
            </a:solidFill>
            <a:miter lim="800000"/>
            <a:headEnd/>
            <a:tailEnd/>
          </a:ln>
        </p:spPr>
        <p:txBody>
          <a:bodyPr wrap="none" anchor="ctr"/>
          <a:lstStyle/>
          <a:p>
            <a:endParaRPr lang="zh-CN" altLang="en-US">
              <a:ea typeface="宋体" pitchFamily="2" charset="-122"/>
            </a:endParaRPr>
          </a:p>
        </p:txBody>
      </p:sp>
      <p:sp>
        <p:nvSpPr>
          <p:cNvPr id="626764" name="Rectangle 76"/>
          <p:cNvSpPr>
            <a:spLocks noChangeArrowheads="1"/>
          </p:cNvSpPr>
          <p:nvPr/>
        </p:nvSpPr>
        <p:spPr bwMode="auto">
          <a:xfrm>
            <a:off x="755650" y="977900"/>
            <a:ext cx="3384550" cy="434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GB" altLang="zh-CN" sz="1600" dirty="0">
                <a:solidFill>
                  <a:srgbClr val="333399"/>
                </a:solidFill>
                <a:latin typeface="+mn-lt"/>
                <a:ea typeface="黑体" pitchFamily="2" charset="-122"/>
              </a:rPr>
              <a:t>Encrypted inner datagram (</a:t>
            </a:r>
            <a:r>
              <a:rPr kumimoji="1" lang="en-GB" altLang="zh-CN" sz="1600" dirty="0" smtClean="0">
                <a:solidFill>
                  <a:srgbClr val="333399"/>
                </a:solidFill>
                <a:latin typeface="+mn-lt"/>
                <a:ea typeface="黑体" pitchFamily="2" charset="-122"/>
              </a:rPr>
              <a:t>X--&gt;Y</a:t>
            </a:r>
            <a:r>
              <a:rPr kumimoji="1" lang="en-GB" altLang="zh-CN" sz="1600" dirty="0">
                <a:solidFill>
                  <a:srgbClr val="333399"/>
                </a:solidFill>
                <a:latin typeface="+mn-lt"/>
                <a:ea typeface="黑体" pitchFamily="2" charset="-122"/>
              </a:rPr>
              <a:t>)</a:t>
            </a:r>
            <a:endParaRPr kumimoji="1" lang="zh-CN" altLang="en-US" sz="1600" dirty="0">
              <a:solidFill>
                <a:srgbClr val="333399"/>
              </a:solidFill>
              <a:latin typeface="+mn-lt"/>
              <a:ea typeface="黑体" pitchFamily="2" charset="-122"/>
            </a:endParaRPr>
          </a:p>
        </p:txBody>
      </p:sp>
      <p:sp>
        <p:nvSpPr>
          <p:cNvPr id="626765" name="Rectangle 77"/>
          <p:cNvSpPr>
            <a:spLocks noChangeArrowheads="1"/>
          </p:cNvSpPr>
          <p:nvPr/>
        </p:nvSpPr>
        <p:spPr bwMode="auto">
          <a:xfrm>
            <a:off x="755650" y="1628775"/>
            <a:ext cx="3424238" cy="3968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GB" altLang="zh-CN" sz="1600" dirty="0">
                <a:solidFill>
                  <a:srgbClr val="333399"/>
                </a:solidFill>
                <a:latin typeface="+mn-lt"/>
                <a:ea typeface="黑体" pitchFamily="2" charset="-122"/>
              </a:rPr>
              <a:t>Outer datagram data area</a:t>
            </a:r>
            <a:endParaRPr kumimoji="1" lang="zh-CN" altLang="en-US" sz="1600" dirty="0">
              <a:solidFill>
                <a:srgbClr val="333399"/>
              </a:solidFill>
              <a:latin typeface="+mn-lt"/>
              <a:ea typeface="黑体" pitchFamily="2" charset="-122"/>
            </a:endParaRPr>
          </a:p>
        </p:txBody>
      </p:sp>
      <p:sp>
        <p:nvSpPr>
          <p:cNvPr id="2071" name="AutoShape 78"/>
          <p:cNvSpPr>
            <a:spLocks noChangeArrowheads="1"/>
          </p:cNvSpPr>
          <p:nvPr/>
        </p:nvSpPr>
        <p:spPr bwMode="auto">
          <a:xfrm>
            <a:off x="3276600" y="1282700"/>
            <a:ext cx="152400" cy="457200"/>
          </a:xfrm>
          <a:prstGeom prst="downArrow">
            <a:avLst>
              <a:gd name="adj1" fmla="val 50000"/>
              <a:gd name="adj2" fmla="val 75000"/>
            </a:avLst>
          </a:prstGeom>
          <a:solidFill>
            <a:schemeClr val="accent1"/>
          </a:solidFill>
          <a:ln w="9525">
            <a:solidFill>
              <a:srgbClr val="00B050"/>
            </a:solidFill>
            <a:miter lim="800000"/>
            <a:headEnd/>
            <a:tailEnd/>
          </a:ln>
        </p:spPr>
        <p:txBody>
          <a:bodyPr vert="eaVert" wrap="none" anchor="ctr"/>
          <a:lstStyle/>
          <a:p>
            <a:endParaRPr lang="zh-CN" altLang="en-US">
              <a:ea typeface="宋体" pitchFamily="2" charset="-122"/>
            </a:endParaRPr>
          </a:p>
        </p:txBody>
      </p:sp>
      <p:sp>
        <p:nvSpPr>
          <p:cNvPr id="2072" name="Text Box 79"/>
          <p:cNvSpPr txBox="1">
            <a:spLocks noChangeArrowheads="1"/>
          </p:cNvSpPr>
          <p:nvPr/>
        </p:nvSpPr>
        <p:spPr bwMode="auto">
          <a:xfrm>
            <a:off x="5593251" y="914400"/>
            <a:ext cx="2871299" cy="646331"/>
          </a:xfrm>
          <a:prstGeom prst="rect">
            <a:avLst/>
          </a:prstGeom>
          <a:noFill/>
          <a:ln w="9525">
            <a:solidFill>
              <a:srgbClr val="333399"/>
            </a:solidFill>
            <a:miter lim="800000"/>
            <a:headEnd/>
            <a:tailEnd/>
          </a:ln>
        </p:spPr>
        <p:txBody>
          <a:bodyPr wrap="none">
            <a:spAutoFit/>
          </a:bodyPr>
          <a:lstStyle/>
          <a:p>
            <a:pPr algn="r">
              <a:lnSpc>
                <a:spcPct val="90000"/>
              </a:lnSpc>
            </a:pPr>
            <a:r>
              <a:rPr kumimoji="1" lang="en-GB" altLang="zh-CN" dirty="0" smtClean="0">
                <a:solidFill>
                  <a:srgbClr val="333399"/>
                </a:solidFill>
                <a:latin typeface="+mn-lt"/>
                <a:ea typeface="宋体" pitchFamily="2" charset="-122"/>
              </a:rPr>
              <a:t>source</a:t>
            </a:r>
            <a:r>
              <a:rPr kumimoji="1" lang="zh-CN" altLang="en-US" dirty="0">
                <a:solidFill>
                  <a:srgbClr val="333399"/>
                </a:solidFill>
                <a:latin typeface="+mn-lt"/>
                <a:ea typeface="宋体" pitchFamily="2" charset="-122"/>
              </a:rPr>
              <a:t>：</a:t>
            </a:r>
            <a:r>
              <a:rPr kumimoji="1" lang="en-US" altLang="zh-CN" dirty="0">
                <a:solidFill>
                  <a:srgbClr val="333399"/>
                </a:solidFill>
                <a:latin typeface="+mn-lt"/>
                <a:ea typeface="宋体" pitchFamily="2" charset="-122"/>
              </a:rPr>
              <a:t>125.1.2.3</a:t>
            </a:r>
          </a:p>
          <a:p>
            <a:pPr algn="r">
              <a:lnSpc>
                <a:spcPct val="90000"/>
              </a:lnSpc>
            </a:pPr>
            <a:r>
              <a:rPr kumimoji="1" lang="en-GB" altLang="zh-CN" dirty="0">
                <a:solidFill>
                  <a:srgbClr val="333399"/>
                </a:solidFill>
                <a:latin typeface="+mn-lt"/>
                <a:ea typeface="宋体" pitchFamily="2" charset="-122"/>
              </a:rPr>
              <a:t>destination</a:t>
            </a:r>
            <a:r>
              <a:rPr kumimoji="1" lang="zh-CN" altLang="en-US" dirty="0">
                <a:solidFill>
                  <a:srgbClr val="333399"/>
                </a:solidFill>
                <a:latin typeface="+mn-lt"/>
                <a:ea typeface="宋体" pitchFamily="2" charset="-122"/>
              </a:rPr>
              <a:t>：</a:t>
            </a:r>
            <a:r>
              <a:rPr kumimoji="1" lang="en-US" altLang="zh-CN" dirty="0">
                <a:solidFill>
                  <a:srgbClr val="333399"/>
                </a:solidFill>
                <a:latin typeface="+mn-lt"/>
                <a:ea typeface="宋体" pitchFamily="2" charset="-122"/>
              </a:rPr>
              <a:t>194.4.5.6</a:t>
            </a:r>
          </a:p>
        </p:txBody>
      </p:sp>
      <p:sp>
        <p:nvSpPr>
          <p:cNvPr id="2073" name="Freeform 80"/>
          <p:cNvSpPr>
            <a:spLocks/>
          </p:cNvSpPr>
          <p:nvPr/>
        </p:nvSpPr>
        <p:spPr bwMode="auto">
          <a:xfrm>
            <a:off x="3556000" y="2133600"/>
            <a:ext cx="463550" cy="762000"/>
          </a:xfrm>
          <a:custGeom>
            <a:avLst/>
            <a:gdLst>
              <a:gd name="T0" fmla="*/ 0 w 292"/>
              <a:gd name="T1" fmla="*/ 0 h 584"/>
              <a:gd name="T2" fmla="*/ 2147483647 w 292"/>
              <a:gd name="T3" fmla="*/ 2147483647 h 584"/>
              <a:gd name="T4" fmla="*/ 2147483647 w 292"/>
              <a:gd name="T5" fmla="*/ 2147483647 h 584"/>
              <a:gd name="T6" fmla="*/ 2147483647 w 292"/>
              <a:gd name="T7" fmla="*/ 2147483647 h 584"/>
              <a:gd name="T8" fmla="*/ 2147483647 w 292"/>
              <a:gd name="T9" fmla="*/ 2147483647 h 584"/>
              <a:gd name="T10" fmla="*/ 2147483647 w 292"/>
              <a:gd name="T11" fmla="*/ 2147483647 h 584"/>
              <a:gd name="T12" fmla="*/ 2147483647 w 292"/>
              <a:gd name="T13" fmla="*/ 2147483647 h 584"/>
              <a:gd name="T14" fmla="*/ 0 60000 65536"/>
              <a:gd name="T15" fmla="*/ 0 60000 65536"/>
              <a:gd name="T16" fmla="*/ 0 60000 65536"/>
              <a:gd name="T17" fmla="*/ 0 60000 65536"/>
              <a:gd name="T18" fmla="*/ 0 60000 65536"/>
              <a:gd name="T19" fmla="*/ 0 60000 65536"/>
              <a:gd name="T20" fmla="*/ 0 60000 65536"/>
              <a:gd name="T21" fmla="*/ 0 w 292"/>
              <a:gd name="T22" fmla="*/ 0 h 584"/>
              <a:gd name="T23" fmla="*/ 292 w 292"/>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2" h="584">
                <a:moveTo>
                  <a:pt x="0" y="0"/>
                </a:moveTo>
                <a:cubicBezTo>
                  <a:pt x="1" y="21"/>
                  <a:pt x="0" y="79"/>
                  <a:pt x="4" y="126"/>
                </a:cubicBezTo>
                <a:cubicBezTo>
                  <a:pt x="8" y="173"/>
                  <a:pt x="15" y="238"/>
                  <a:pt x="22" y="282"/>
                </a:cubicBezTo>
                <a:cubicBezTo>
                  <a:pt x="29" y="326"/>
                  <a:pt x="34" y="356"/>
                  <a:pt x="46" y="390"/>
                </a:cubicBezTo>
                <a:cubicBezTo>
                  <a:pt x="58" y="424"/>
                  <a:pt x="73" y="460"/>
                  <a:pt x="96" y="488"/>
                </a:cubicBezTo>
                <a:cubicBezTo>
                  <a:pt x="119" y="516"/>
                  <a:pt x="151" y="544"/>
                  <a:pt x="184" y="560"/>
                </a:cubicBezTo>
                <a:cubicBezTo>
                  <a:pt x="217" y="576"/>
                  <a:pt x="270" y="579"/>
                  <a:pt x="292" y="584"/>
                </a:cubicBezTo>
              </a:path>
            </a:pathLst>
          </a:custGeom>
          <a:noFill/>
          <a:ln w="76200">
            <a:solidFill>
              <a:srgbClr val="FF0000"/>
            </a:solidFill>
            <a:round/>
            <a:headEnd/>
            <a:tailEnd type="triangle" w="med" len="lg"/>
          </a:ln>
        </p:spPr>
        <p:txBody>
          <a:bodyPr/>
          <a:lstStyle/>
          <a:p>
            <a:endParaRPr lang="zh-CN" altLang="en-US"/>
          </a:p>
        </p:txBody>
      </p:sp>
      <p:sp>
        <p:nvSpPr>
          <p:cNvPr id="626769" name="Rectangle 81"/>
          <p:cNvSpPr>
            <a:spLocks noChangeArrowheads="1"/>
          </p:cNvSpPr>
          <p:nvPr/>
        </p:nvSpPr>
        <p:spPr bwMode="auto">
          <a:xfrm>
            <a:off x="4140200" y="1628775"/>
            <a:ext cx="1439863" cy="3968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GB" altLang="zh-CN" sz="1600" dirty="0">
                <a:solidFill>
                  <a:srgbClr val="333399"/>
                </a:solidFill>
                <a:latin typeface="+mn-lt"/>
                <a:ea typeface="黑体" pitchFamily="2" charset="-122"/>
              </a:rPr>
              <a:t>Datagram </a:t>
            </a:r>
          </a:p>
          <a:p>
            <a:pPr algn="ctr">
              <a:defRPr/>
            </a:pPr>
            <a:r>
              <a:rPr kumimoji="1" lang="en-GB" altLang="zh-CN" sz="1600" dirty="0">
                <a:solidFill>
                  <a:srgbClr val="333399"/>
                </a:solidFill>
                <a:latin typeface="+mn-lt"/>
                <a:ea typeface="黑体" pitchFamily="2" charset="-122"/>
              </a:rPr>
              <a:t>header</a:t>
            </a:r>
            <a:endParaRPr kumimoji="1" lang="zh-CN" altLang="en-US" sz="1600" dirty="0">
              <a:solidFill>
                <a:srgbClr val="333399"/>
              </a:solidFill>
              <a:latin typeface="+mn-lt"/>
              <a:ea typeface="黑体" pitchFamily="2" charset="-122"/>
            </a:endParaRPr>
          </a:p>
        </p:txBody>
      </p:sp>
      <p:sp>
        <p:nvSpPr>
          <p:cNvPr id="2075" name="Line 82"/>
          <p:cNvSpPr>
            <a:spLocks noChangeShapeType="1"/>
          </p:cNvSpPr>
          <p:nvPr/>
        </p:nvSpPr>
        <p:spPr bwMode="auto">
          <a:xfrm flipH="1">
            <a:off x="5292725" y="1412875"/>
            <a:ext cx="431800" cy="287338"/>
          </a:xfrm>
          <a:prstGeom prst="line">
            <a:avLst/>
          </a:prstGeom>
          <a:noFill/>
          <a:ln w="28575">
            <a:solidFill>
              <a:srgbClr val="333399"/>
            </a:solidFill>
            <a:round/>
            <a:headEnd/>
            <a:tailEnd type="triangle" w="med" len="lg"/>
          </a:ln>
        </p:spPr>
        <p:txBody>
          <a:bodyPr/>
          <a:lstStyle/>
          <a:p>
            <a:endParaRPr lang="zh-CN" altLang="en-US"/>
          </a:p>
        </p:txBody>
      </p:sp>
      <p:sp>
        <p:nvSpPr>
          <p:cNvPr id="2076" name="Line 83"/>
          <p:cNvSpPr>
            <a:spLocks noChangeShapeType="1"/>
          </p:cNvSpPr>
          <p:nvPr/>
        </p:nvSpPr>
        <p:spPr bwMode="auto">
          <a:xfrm>
            <a:off x="755650" y="2133600"/>
            <a:ext cx="4824413" cy="0"/>
          </a:xfrm>
          <a:prstGeom prst="line">
            <a:avLst/>
          </a:prstGeom>
          <a:noFill/>
          <a:ln w="57150">
            <a:solidFill>
              <a:srgbClr val="FF0000"/>
            </a:solidFill>
            <a:round/>
            <a:headEnd/>
            <a:tailEnd/>
          </a:ln>
        </p:spPr>
        <p:txBody>
          <a:bodyPr/>
          <a:lstStyle/>
          <a:p>
            <a:endParaRPr lang="zh-CN" altLang="en-US"/>
          </a:p>
        </p:txBody>
      </p:sp>
      <p:grpSp>
        <p:nvGrpSpPr>
          <p:cNvPr id="2077" name="Group 84"/>
          <p:cNvGrpSpPr>
            <a:grpSpLocks/>
          </p:cNvGrpSpPr>
          <p:nvPr/>
        </p:nvGrpSpPr>
        <p:grpSpPr bwMode="auto">
          <a:xfrm>
            <a:off x="100013" y="4559300"/>
            <a:ext cx="8739187" cy="2057400"/>
            <a:chOff x="63" y="2872"/>
            <a:chExt cx="5505" cy="1296"/>
          </a:xfrm>
        </p:grpSpPr>
        <p:sp>
          <p:nvSpPr>
            <p:cNvPr id="2078" name="AutoShape 85"/>
            <p:cNvSpPr>
              <a:spLocks noChangeArrowheads="1"/>
            </p:cNvSpPr>
            <p:nvPr/>
          </p:nvSpPr>
          <p:spPr bwMode="auto">
            <a:xfrm>
              <a:off x="96" y="2872"/>
              <a:ext cx="5472" cy="1296"/>
            </a:xfrm>
            <a:prstGeom prst="roundRect">
              <a:avLst>
                <a:gd name="adj" fmla="val 16667"/>
              </a:avLst>
            </a:prstGeom>
            <a:solidFill>
              <a:srgbClr val="FFCCFF"/>
            </a:solidFill>
            <a:ln w="9525" cap="rnd">
              <a:solidFill>
                <a:schemeClr val="tx1"/>
              </a:solidFill>
              <a:prstDash val="sysDot"/>
              <a:round/>
              <a:headEnd/>
              <a:tailEnd/>
            </a:ln>
          </p:spPr>
          <p:txBody>
            <a:bodyPr wrap="none" anchor="ctr"/>
            <a:lstStyle/>
            <a:p>
              <a:endParaRPr lang="zh-CN" altLang="en-US">
                <a:ea typeface="宋体" pitchFamily="2" charset="-122"/>
              </a:endParaRPr>
            </a:p>
          </p:txBody>
        </p:sp>
        <p:sp>
          <p:nvSpPr>
            <p:cNvPr id="2079" name="Line 86"/>
            <p:cNvSpPr>
              <a:spLocks noChangeShapeType="1"/>
            </p:cNvSpPr>
            <p:nvPr/>
          </p:nvSpPr>
          <p:spPr bwMode="auto">
            <a:xfrm>
              <a:off x="1764" y="3400"/>
              <a:ext cx="2076" cy="0"/>
            </a:xfrm>
            <a:prstGeom prst="line">
              <a:avLst/>
            </a:prstGeom>
            <a:noFill/>
            <a:ln w="38100">
              <a:solidFill>
                <a:schemeClr val="tx1"/>
              </a:solidFill>
              <a:prstDash val="dash"/>
              <a:round/>
              <a:headEnd/>
              <a:tailEnd/>
            </a:ln>
          </p:spPr>
          <p:txBody>
            <a:bodyPr/>
            <a:lstStyle/>
            <a:p>
              <a:endParaRPr lang="zh-CN" altLang="en-US"/>
            </a:p>
          </p:txBody>
        </p:sp>
        <p:sp>
          <p:nvSpPr>
            <p:cNvPr id="2080" name="Line 87"/>
            <p:cNvSpPr>
              <a:spLocks noChangeShapeType="1"/>
            </p:cNvSpPr>
            <p:nvPr/>
          </p:nvSpPr>
          <p:spPr bwMode="auto">
            <a:xfrm flipV="1">
              <a:off x="816" y="3832"/>
              <a:ext cx="240" cy="192"/>
            </a:xfrm>
            <a:prstGeom prst="line">
              <a:avLst/>
            </a:prstGeom>
            <a:noFill/>
            <a:ln w="9525">
              <a:solidFill>
                <a:schemeClr val="tx1"/>
              </a:solidFill>
              <a:round/>
              <a:headEnd/>
              <a:tailEnd/>
            </a:ln>
          </p:spPr>
          <p:txBody>
            <a:bodyPr/>
            <a:lstStyle/>
            <a:p>
              <a:endParaRPr lang="zh-CN" altLang="en-US"/>
            </a:p>
          </p:txBody>
        </p:sp>
        <p:sp>
          <p:nvSpPr>
            <p:cNvPr id="2081" name="Line 88"/>
            <p:cNvSpPr>
              <a:spLocks noChangeShapeType="1"/>
            </p:cNvSpPr>
            <p:nvPr/>
          </p:nvSpPr>
          <p:spPr bwMode="auto">
            <a:xfrm>
              <a:off x="624" y="3160"/>
              <a:ext cx="240" cy="144"/>
            </a:xfrm>
            <a:prstGeom prst="line">
              <a:avLst/>
            </a:prstGeom>
            <a:noFill/>
            <a:ln w="9525">
              <a:solidFill>
                <a:schemeClr val="tx1"/>
              </a:solidFill>
              <a:round/>
              <a:headEnd/>
              <a:tailEnd/>
            </a:ln>
          </p:spPr>
          <p:txBody>
            <a:bodyPr/>
            <a:lstStyle/>
            <a:p>
              <a:endParaRPr lang="zh-CN" altLang="en-US"/>
            </a:p>
          </p:txBody>
        </p:sp>
        <p:sp>
          <p:nvSpPr>
            <p:cNvPr id="2082" name="Line 89"/>
            <p:cNvSpPr>
              <a:spLocks noChangeShapeType="1"/>
            </p:cNvSpPr>
            <p:nvPr/>
          </p:nvSpPr>
          <p:spPr bwMode="auto">
            <a:xfrm flipV="1">
              <a:off x="432" y="3551"/>
              <a:ext cx="288" cy="0"/>
            </a:xfrm>
            <a:prstGeom prst="line">
              <a:avLst/>
            </a:prstGeom>
            <a:noFill/>
            <a:ln w="9525">
              <a:solidFill>
                <a:schemeClr val="tx1"/>
              </a:solidFill>
              <a:round/>
              <a:headEnd/>
              <a:tailEnd/>
            </a:ln>
          </p:spPr>
          <p:txBody>
            <a:bodyPr/>
            <a:lstStyle/>
            <a:p>
              <a:endParaRPr lang="zh-CN" altLang="en-US"/>
            </a:p>
          </p:txBody>
        </p:sp>
        <p:grpSp>
          <p:nvGrpSpPr>
            <p:cNvPr id="2083" name="Group 90"/>
            <p:cNvGrpSpPr>
              <a:grpSpLocks/>
            </p:cNvGrpSpPr>
            <p:nvPr/>
          </p:nvGrpSpPr>
          <p:grpSpPr bwMode="auto">
            <a:xfrm>
              <a:off x="657" y="3091"/>
              <a:ext cx="952" cy="772"/>
              <a:chOff x="385" y="2795"/>
              <a:chExt cx="1769" cy="816"/>
            </a:xfrm>
          </p:grpSpPr>
          <p:sp>
            <p:nvSpPr>
              <p:cNvPr id="626779" name="Oval 91"/>
              <p:cNvSpPr>
                <a:spLocks noChangeArrowheads="1"/>
              </p:cNvSpPr>
              <p:nvPr/>
            </p:nvSpPr>
            <p:spPr bwMode="auto">
              <a:xfrm>
                <a:off x="1589" y="3060"/>
                <a:ext cx="554" cy="245"/>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80" name="Oval 92"/>
              <p:cNvSpPr>
                <a:spLocks noChangeArrowheads="1"/>
              </p:cNvSpPr>
              <p:nvPr/>
            </p:nvSpPr>
            <p:spPr bwMode="auto">
              <a:xfrm>
                <a:off x="928" y="3274"/>
                <a:ext cx="885" cy="337"/>
              </a:xfrm>
              <a:prstGeom prst="ellipse">
                <a:avLst/>
              </a:prstGeom>
              <a:solidFill>
                <a:srgbClr val="DDDDDD"/>
              </a:solidFill>
              <a:ln w="9525">
                <a:noFill/>
                <a:round/>
                <a:headEnd/>
                <a:tailEnd/>
              </a:ln>
              <a:effectLst>
                <a:outerShdw dist="35921" dir="2700000" algn="ctr" rotWithShape="0">
                  <a:schemeClr val="tx1"/>
                </a:outerShdw>
              </a:effectLst>
            </p:spPr>
            <p:txBody>
              <a:bodyPr/>
              <a:lstStyle/>
              <a:p>
                <a:pPr>
                  <a:defRPr/>
                </a:pPr>
                <a:endParaRPr lang="zh-CN" altLang="en-US">
                  <a:ea typeface="黑体" pitchFamily="2" charset="-122"/>
                </a:endParaRPr>
              </a:p>
            </p:txBody>
          </p:sp>
          <p:sp>
            <p:nvSpPr>
              <p:cNvPr id="626781" name="Oval 93"/>
              <p:cNvSpPr>
                <a:spLocks noChangeArrowheads="1"/>
              </p:cNvSpPr>
              <p:nvPr/>
            </p:nvSpPr>
            <p:spPr bwMode="auto">
              <a:xfrm>
                <a:off x="502" y="3204"/>
                <a:ext cx="585" cy="28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82" name="Oval 94"/>
              <p:cNvSpPr>
                <a:spLocks noChangeArrowheads="1"/>
              </p:cNvSpPr>
              <p:nvPr/>
            </p:nvSpPr>
            <p:spPr bwMode="auto">
              <a:xfrm>
                <a:off x="385" y="3084"/>
                <a:ext cx="385" cy="259"/>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83" name="Oval 95"/>
              <p:cNvSpPr>
                <a:spLocks noChangeArrowheads="1"/>
              </p:cNvSpPr>
              <p:nvPr/>
            </p:nvSpPr>
            <p:spPr bwMode="auto">
              <a:xfrm>
                <a:off x="565" y="2883"/>
                <a:ext cx="576"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84" name="Oval 96"/>
              <p:cNvSpPr>
                <a:spLocks noChangeArrowheads="1"/>
              </p:cNvSpPr>
              <p:nvPr/>
            </p:nvSpPr>
            <p:spPr bwMode="auto">
              <a:xfrm>
                <a:off x="993" y="2795"/>
                <a:ext cx="756"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85" name="Oval 97"/>
              <p:cNvSpPr>
                <a:spLocks noChangeArrowheads="1"/>
              </p:cNvSpPr>
              <p:nvPr/>
            </p:nvSpPr>
            <p:spPr bwMode="auto">
              <a:xfrm>
                <a:off x="1504" y="2891"/>
                <a:ext cx="554" cy="247"/>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86" name="Oval 98"/>
              <p:cNvSpPr>
                <a:spLocks noChangeArrowheads="1"/>
              </p:cNvSpPr>
              <p:nvPr/>
            </p:nvSpPr>
            <p:spPr bwMode="auto">
              <a:xfrm>
                <a:off x="705" y="2987"/>
                <a:ext cx="1141" cy="418"/>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87" name="Oval 99"/>
              <p:cNvSpPr>
                <a:spLocks noChangeArrowheads="1"/>
              </p:cNvSpPr>
              <p:nvPr/>
            </p:nvSpPr>
            <p:spPr bwMode="auto">
              <a:xfrm rot="1336630">
                <a:off x="1474" y="3067"/>
                <a:ext cx="556" cy="422"/>
              </a:xfrm>
              <a:prstGeom prst="ellipse">
                <a:avLst/>
              </a:prstGeom>
              <a:solidFill>
                <a:srgbClr val="DDDDDD"/>
              </a:solidFill>
              <a:ln w="9525">
                <a:noFill/>
                <a:round/>
                <a:headEnd/>
                <a:tailEnd/>
              </a:ln>
              <a:effectLst>
                <a:outerShdw dist="40161" dir="4293903" algn="ctr" rotWithShape="0">
                  <a:schemeClr val="tx1"/>
                </a:outerShdw>
              </a:effectLst>
            </p:spPr>
            <p:txBody>
              <a:bodyPr/>
              <a:lstStyle/>
              <a:p>
                <a:pPr>
                  <a:defRPr/>
                </a:pPr>
                <a:endParaRPr lang="zh-CN" altLang="en-US">
                  <a:ea typeface="黑体" pitchFamily="2" charset="-122"/>
                </a:endParaRPr>
              </a:p>
            </p:txBody>
          </p:sp>
          <p:sp>
            <p:nvSpPr>
              <p:cNvPr id="626788" name="Oval 100"/>
              <p:cNvSpPr>
                <a:spLocks noChangeArrowheads="1"/>
              </p:cNvSpPr>
              <p:nvPr/>
            </p:nvSpPr>
            <p:spPr bwMode="auto">
              <a:xfrm>
                <a:off x="1004" y="2811"/>
                <a:ext cx="756"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89" name="Oval 101"/>
              <p:cNvSpPr>
                <a:spLocks noChangeArrowheads="1"/>
              </p:cNvSpPr>
              <p:nvPr/>
            </p:nvSpPr>
            <p:spPr bwMode="auto">
              <a:xfrm>
                <a:off x="576" y="2899"/>
                <a:ext cx="576" cy="320"/>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90" name="Oval 102"/>
              <p:cNvSpPr>
                <a:spLocks noChangeArrowheads="1"/>
              </p:cNvSpPr>
              <p:nvPr/>
            </p:nvSpPr>
            <p:spPr bwMode="auto">
              <a:xfrm>
                <a:off x="396" y="3100"/>
                <a:ext cx="383" cy="256"/>
              </a:xfrm>
              <a:prstGeom prst="ellipse">
                <a:avLst/>
              </a:prstGeom>
              <a:solidFill>
                <a:srgbClr val="DDDDDD"/>
              </a:solidFill>
              <a:ln w="9525">
                <a:noFill/>
                <a:round/>
                <a:headEnd/>
                <a:tailEnd/>
              </a:ln>
              <a:effectLst>
                <a:outerShdw dist="63500" dir="3187806" algn="ctr" rotWithShape="0">
                  <a:schemeClr val="tx1"/>
                </a:outerShdw>
              </a:effectLst>
            </p:spPr>
            <p:txBody>
              <a:bodyPr/>
              <a:lstStyle/>
              <a:p>
                <a:pPr>
                  <a:defRPr/>
                </a:pPr>
                <a:endParaRPr lang="zh-CN" altLang="en-US">
                  <a:ea typeface="黑体" pitchFamily="2" charset="-122"/>
                </a:endParaRPr>
              </a:p>
            </p:txBody>
          </p:sp>
          <p:sp>
            <p:nvSpPr>
              <p:cNvPr id="626791" name="Oval 103"/>
              <p:cNvSpPr>
                <a:spLocks noChangeArrowheads="1"/>
              </p:cNvSpPr>
              <p:nvPr/>
            </p:nvSpPr>
            <p:spPr bwMode="auto">
              <a:xfrm>
                <a:off x="1515" y="2908"/>
                <a:ext cx="554" cy="248"/>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92" name="Oval 104"/>
              <p:cNvSpPr>
                <a:spLocks noChangeArrowheads="1"/>
              </p:cNvSpPr>
              <p:nvPr/>
            </p:nvSpPr>
            <p:spPr bwMode="auto">
              <a:xfrm>
                <a:off x="1598" y="3075"/>
                <a:ext cx="556" cy="248"/>
              </a:xfrm>
              <a:prstGeom prst="ellipse">
                <a:avLst/>
              </a:prstGeom>
              <a:solidFill>
                <a:srgbClr val="DDDDDD"/>
              </a:solidFill>
              <a:ln w="9525">
                <a:noFill/>
                <a:round/>
                <a:headEnd/>
                <a:tailEnd/>
              </a:ln>
              <a:effectLst>
                <a:outerShdw dist="35921" dir="2700000" algn="ctr" rotWithShape="0">
                  <a:schemeClr val="tx1"/>
                </a:outerShdw>
              </a:effectLst>
            </p:spPr>
            <p:txBody>
              <a:bodyPr/>
              <a:lstStyle/>
              <a:p>
                <a:pPr>
                  <a:defRPr/>
                </a:pPr>
                <a:endParaRPr lang="zh-CN" altLang="en-US">
                  <a:ea typeface="黑体" pitchFamily="2" charset="-122"/>
                </a:endParaRPr>
              </a:p>
            </p:txBody>
          </p:sp>
          <p:sp>
            <p:nvSpPr>
              <p:cNvPr id="626793" name="Oval 105"/>
              <p:cNvSpPr>
                <a:spLocks noChangeArrowheads="1"/>
              </p:cNvSpPr>
              <p:nvPr/>
            </p:nvSpPr>
            <p:spPr bwMode="auto">
              <a:xfrm>
                <a:off x="716" y="3003"/>
                <a:ext cx="1141" cy="413"/>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794" name="Oval 106"/>
              <p:cNvSpPr>
                <a:spLocks noChangeArrowheads="1"/>
              </p:cNvSpPr>
              <p:nvPr/>
            </p:nvSpPr>
            <p:spPr bwMode="auto">
              <a:xfrm>
                <a:off x="513" y="3219"/>
                <a:ext cx="585" cy="282"/>
              </a:xfrm>
              <a:prstGeom prst="ellipse">
                <a:avLst/>
              </a:prstGeom>
              <a:solidFill>
                <a:srgbClr val="DDDDDD"/>
              </a:solidFill>
              <a:ln w="9525">
                <a:noFill/>
                <a:round/>
                <a:headEnd/>
                <a:tailEnd/>
              </a:ln>
              <a:effectLst>
                <a:outerShdw dist="113592" dir="20006097" algn="ctr" rotWithShape="0">
                  <a:schemeClr val="tx1"/>
                </a:outerShdw>
              </a:effectLst>
            </p:spPr>
            <p:txBody>
              <a:bodyPr/>
              <a:lstStyle/>
              <a:p>
                <a:pPr>
                  <a:defRPr/>
                </a:pPr>
                <a:endParaRPr lang="zh-CN" altLang="en-US">
                  <a:ea typeface="黑体" pitchFamily="2" charset="-122"/>
                </a:endParaRPr>
              </a:p>
            </p:txBody>
          </p:sp>
          <p:sp>
            <p:nvSpPr>
              <p:cNvPr id="2142" name="Freeform 107"/>
              <p:cNvSpPr>
                <a:spLocks/>
              </p:cNvSpPr>
              <p:nvPr/>
            </p:nvSpPr>
            <p:spPr bwMode="auto">
              <a:xfrm>
                <a:off x="567" y="2924"/>
                <a:ext cx="1451" cy="597"/>
              </a:xfrm>
              <a:custGeom>
                <a:avLst/>
                <a:gdLst>
                  <a:gd name="T0" fmla="*/ 0 w 1447"/>
                  <a:gd name="T1" fmla="*/ 39 h 1128"/>
                  <a:gd name="T2" fmla="*/ 80 w 1447"/>
                  <a:gd name="T3" fmla="*/ 31 h 1128"/>
                  <a:gd name="T4" fmla="*/ 56 w 1447"/>
                  <a:gd name="T5" fmla="*/ 30 h 1128"/>
                  <a:gd name="T6" fmla="*/ 24 w 1447"/>
                  <a:gd name="T7" fmla="*/ 31 h 1128"/>
                  <a:gd name="T8" fmla="*/ 40 w 1447"/>
                  <a:gd name="T9" fmla="*/ 30 h 1128"/>
                  <a:gd name="T10" fmla="*/ 64 w 1447"/>
                  <a:gd name="T11" fmla="*/ 28 h 1128"/>
                  <a:gd name="T12" fmla="*/ 96 w 1447"/>
                  <a:gd name="T13" fmla="*/ 24 h 1128"/>
                  <a:gd name="T14" fmla="*/ 104 w 1447"/>
                  <a:gd name="T15" fmla="*/ 22 h 1128"/>
                  <a:gd name="T16" fmla="*/ 152 w 1447"/>
                  <a:gd name="T17" fmla="*/ 16 h 1128"/>
                  <a:gd name="T18" fmla="*/ 168 w 1447"/>
                  <a:gd name="T19" fmla="*/ 14 h 1128"/>
                  <a:gd name="T20" fmla="*/ 204 w 1447"/>
                  <a:gd name="T21" fmla="*/ 14 h 1128"/>
                  <a:gd name="T22" fmla="*/ 292 w 1447"/>
                  <a:gd name="T23" fmla="*/ 8 h 1128"/>
                  <a:gd name="T24" fmla="*/ 332 w 1447"/>
                  <a:gd name="T25" fmla="*/ 6 h 1128"/>
                  <a:gd name="T26" fmla="*/ 356 w 1447"/>
                  <a:gd name="T27" fmla="*/ 4 h 1128"/>
                  <a:gd name="T28" fmla="*/ 428 w 1447"/>
                  <a:gd name="T29" fmla="*/ 3 h 1128"/>
                  <a:gd name="T30" fmla="*/ 508 w 1447"/>
                  <a:gd name="T31" fmla="*/ 0 h 1128"/>
                  <a:gd name="T32" fmla="*/ 816 w 1447"/>
                  <a:gd name="T33" fmla="*/ 3 h 1128"/>
                  <a:gd name="T34" fmla="*/ 1068 w 1447"/>
                  <a:gd name="T35" fmla="*/ 14 h 1128"/>
                  <a:gd name="T36" fmla="*/ 1092 w 1447"/>
                  <a:gd name="T37" fmla="*/ 16 h 1128"/>
                  <a:gd name="T38" fmla="*/ 1116 w 1447"/>
                  <a:gd name="T39" fmla="*/ 17 h 1128"/>
                  <a:gd name="T40" fmla="*/ 1236 w 1447"/>
                  <a:gd name="T41" fmla="*/ 24 h 1128"/>
                  <a:gd name="T42" fmla="*/ 1312 w 1447"/>
                  <a:gd name="T43" fmla="*/ 29 h 1128"/>
                  <a:gd name="T44" fmla="*/ 1360 w 1447"/>
                  <a:gd name="T45" fmla="*/ 34 h 1128"/>
                  <a:gd name="T46" fmla="*/ 1376 w 1447"/>
                  <a:gd name="T47" fmla="*/ 39 h 1128"/>
                  <a:gd name="T48" fmla="*/ 1408 w 1447"/>
                  <a:gd name="T49" fmla="*/ 42 h 1128"/>
                  <a:gd name="T50" fmla="*/ 1432 w 1447"/>
                  <a:gd name="T51" fmla="*/ 48 h 1128"/>
                  <a:gd name="T52" fmla="*/ 1448 w 1447"/>
                  <a:gd name="T53" fmla="*/ 51 h 1128"/>
                  <a:gd name="T54" fmla="*/ 1448 w 1447"/>
                  <a:gd name="T55" fmla="*/ 67 h 1128"/>
                  <a:gd name="T56" fmla="*/ 1432 w 1447"/>
                  <a:gd name="T57" fmla="*/ 71 h 1128"/>
                  <a:gd name="T58" fmla="*/ 1384 w 1447"/>
                  <a:gd name="T59" fmla="*/ 73 h 1128"/>
                  <a:gd name="T60" fmla="*/ 1368 w 1447"/>
                  <a:gd name="T61" fmla="*/ 74 h 1128"/>
                  <a:gd name="T62" fmla="*/ 1320 w 1447"/>
                  <a:gd name="T63" fmla="*/ 77 h 1128"/>
                  <a:gd name="T64" fmla="*/ 1228 w 1447"/>
                  <a:gd name="T65" fmla="*/ 82 h 1128"/>
                  <a:gd name="T66" fmla="*/ 1180 w 1447"/>
                  <a:gd name="T67" fmla="*/ 84 h 1128"/>
                  <a:gd name="T68" fmla="*/ 1124 w 1447"/>
                  <a:gd name="T69" fmla="*/ 88 h 1128"/>
                  <a:gd name="T70" fmla="*/ 444 w 1447"/>
                  <a:gd name="T71" fmla="*/ 86 h 1128"/>
                  <a:gd name="T72" fmla="*/ 364 w 1447"/>
                  <a:gd name="T73" fmla="*/ 84 h 1128"/>
                  <a:gd name="T74" fmla="*/ 308 w 1447"/>
                  <a:gd name="T75" fmla="*/ 77 h 1128"/>
                  <a:gd name="T76" fmla="*/ 244 w 1447"/>
                  <a:gd name="T77" fmla="*/ 69 h 1128"/>
                  <a:gd name="T78" fmla="*/ 204 w 1447"/>
                  <a:gd name="T79" fmla="*/ 63 h 1128"/>
                  <a:gd name="T80" fmla="*/ 120 w 1447"/>
                  <a:gd name="T81" fmla="*/ 55 h 1128"/>
                  <a:gd name="T82" fmla="*/ 56 w 1447"/>
                  <a:gd name="T83" fmla="*/ 49 h 1128"/>
                  <a:gd name="T84" fmla="*/ 16 w 1447"/>
                  <a:gd name="T85" fmla="*/ 42 h 1128"/>
                  <a:gd name="T86" fmla="*/ 8 w 1447"/>
                  <a:gd name="T87" fmla="*/ 40 h 1128"/>
                  <a:gd name="T88" fmla="*/ 0 w 1447"/>
                  <a:gd name="T89" fmla="*/ 39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a:noFill/>
                <a:round/>
                <a:headEnd/>
                <a:tailEnd/>
              </a:ln>
            </p:spPr>
            <p:txBody>
              <a:bodyPr/>
              <a:lstStyle/>
              <a:p>
                <a:endParaRPr lang="zh-CN" altLang="en-US"/>
              </a:p>
            </p:txBody>
          </p:sp>
        </p:grpSp>
        <p:sp>
          <p:nvSpPr>
            <p:cNvPr id="2084" name="Line 108"/>
            <p:cNvSpPr>
              <a:spLocks noChangeShapeType="1"/>
            </p:cNvSpPr>
            <p:nvPr/>
          </p:nvSpPr>
          <p:spPr bwMode="auto">
            <a:xfrm flipH="1">
              <a:off x="4800" y="3112"/>
              <a:ext cx="240" cy="96"/>
            </a:xfrm>
            <a:prstGeom prst="line">
              <a:avLst/>
            </a:prstGeom>
            <a:noFill/>
            <a:ln w="9525">
              <a:solidFill>
                <a:schemeClr val="tx1"/>
              </a:solidFill>
              <a:round/>
              <a:headEnd/>
              <a:tailEnd/>
            </a:ln>
          </p:spPr>
          <p:txBody>
            <a:bodyPr/>
            <a:lstStyle/>
            <a:p>
              <a:endParaRPr lang="zh-CN" altLang="en-US"/>
            </a:p>
          </p:txBody>
        </p:sp>
        <p:sp>
          <p:nvSpPr>
            <p:cNvPr id="2085" name="Line 109"/>
            <p:cNvSpPr>
              <a:spLocks noChangeShapeType="1"/>
            </p:cNvSpPr>
            <p:nvPr/>
          </p:nvSpPr>
          <p:spPr bwMode="auto">
            <a:xfrm flipH="1" flipV="1">
              <a:off x="4656" y="3736"/>
              <a:ext cx="336" cy="192"/>
            </a:xfrm>
            <a:prstGeom prst="line">
              <a:avLst/>
            </a:prstGeom>
            <a:noFill/>
            <a:ln w="9525">
              <a:solidFill>
                <a:schemeClr val="tx1"/>
              </a:solidFill>
              <a:round/>
              <a:headEnd/>
              <a:tailEnd/>
            </a:ln>
          </p:spPr>
          <p:txBody>
            <a:bodyPr/>
            <a:lstStyle/>
            <a:p>
              <a:endParaRPr lang="zh-CN" altLang="en-US"/>
            </a:p>
          </p:txBody>
        </p:sp>
        <p:sp>
          <p:nvSpPr>
            <p:cNvPr id="2086" name="Line 110"/>
            <p:cNvSpPr>
              <a:spLocks noChangeShapeType="1"/>
            </p:cNvSpPr>
            <p:nvPr/>
          </p:nvSpPr>
          <p:spPr bwMode="auto">
            <a:xfrm flipH="1" flipV="1">
              <a:off x="4800" y="3496"/>
              <a:ext cx="348" cy="0"/>
            </a:xfrm>
            <a:prstGeom prst="line">
              <a:avLst/>
            </a:prstGeom>
            <a:noFill/>
            <a:ln w="9525">
              <a:solidFill>
                <a:schemeClr val="tx1"/>
              </a:solidFill>
              <a:round/>
              <a:headEnd/>
              <a:tailEnd/>
            </a:ln>
          </p:spPr>
          <p:txBody>
            <a:bodyPr/>
            <a:lstStyle/>
            <a:p>
              <a:endParaRPr lang="zh-CN" altLang="en-US"/>
            </a:p>
          </p:txBody>
        </p:sp>
        <p:grpSp>
          <p:nvGrpSpPr>
            <p:cNvPr id="2087" name="Group 111"/>
            <p:cNvGrpSpPr>
              <a:grpSpLocks/>
            </p:cNvGrpSpPr>
            <p:nvPr/>
          </p:nvGrpSpPr>
          <p:grpSpPr bwMode="auto">
            <a:xfrm>
              <a:off x="3969" y="3046"/>
              <a:ext cx="952" cy="772"/>
              <a:chOff x="385" y="2795"/>
              <a:chExt cx="1769" cy="816"/>
            </a:xfrm>
          </p:grpSpPr>
          <p:sp>
            <p:nvSpPr>
              <p:cNvPr id="626800" name="Oval 112"/>
              <p:cNvSpPr>
                <a:spLocks noChangeArrowheads="1"/>
              </p:cNvSpPr>
              <p:nvPr/>
            </p:nvSpPr>
            <p:spPr bwMode="auto">
              <a:xfrm>
                <a:off x="1589" y="3060"/>
                <a:ext cx="554" cy="245"/>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801" name="Oval 113"/>
              <p:cNvSpPr>
                <a:spLocks noChangeArrowheads="1"/>
              </p:cNvSpPr>
              <p:nvPr/>
            </p:nvSpPr>
            <p:spPr bwMode="auto">
              <a:xfrm>
                <a:off x="928" y="3274"/>
                <a:ext cx="885" cy="337"/>
              </a:xfrm>
              <a:prstGeom prst="ellipse">
                <a:avLst/>
              </a:prstGeom>
              <a:solidFill>
                <a:srgbClr val="DDDDDD"/>
              </a:solidFill>
              <a:ln w="9525">
                <a:noFill/>
                <a:round/>
                <a:headEnd/>
                <a:tailEnd/>
              </a:ln>
              <a:effectLst>
                <a:outerShdw dist="35921" dir="2700000" algn="ctr" rotWithShape="0">
                  <a:schemeClr val="tx1"/>
                </a:outerShdw>
              </a:effectLst>
            </p:spPr>
            <p:txBody>
              <a:bodyPr/>
              <a:lstStyle/>
              <a:p>
                <a:pPr>
                  <a:defRPr/>
                </a:pPr>
                <a:endParaRPr lang="zh-CN" altLang="en-US">
                  <a:ea typeface="黑体" pitchFamily="2" charset="-122"/>
                </a:endParaRPr>
              </a:p>
            </p:txBody>
          </p:sp>
          <p:sp>
            <p:nvSpPr>
              <p:cNvPr id="626802" name="Oval 114"/>
              <p:cNvSpPr>
                <a:spLocks noChangeArrowheads="1"/>
              </p:cNvSpPr>
              <p:nvPr/>
            </p:nvSpPr>
            <p:spPr bwMode="auto">
              <a:xfrm>
                <a:off x="502" y="3204"/>
                <a:ext cx="585" cy="28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803" name="Oval 115"/>
              <p:cNvSpPr>
                <a:spLocks noChangeArrowheads="1"/>
              </p:cNvSpPr>
              <p:nvPr/>
            </p:nvSpPr>
            <p:spPr bwMode="auto">
              <a:xfrm>
                <a:off x="385" y="3084"/>
                <a:ext cx="385" cy="259"/>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804" name="Oval 116"/>
              <p:cNvSpPr>
                <a:spLocks noChangeArrowheads="1"/>
              </p:cNvSpPr>
              <p:nvPr/>
            </p:nvSpPr>
            <p:spPr bwMode="auto">
              <a:xfrm>
                <a:off x="565" y="2883"/>
                <a:ext cx="576"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805" name="Oval 117"/>
              <p:cNvSpPr>
                <a:spLocks noChangeArrowheads="1"/>
              </p:cNvSpPr>
              <p:nvPr/>
            </p:nvSpPr>
            <p:spPr bwMode="auto">
              <a:xfrm>
                <a:off x="993" y="2795"/>
                <a:ext cx="756"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806" name="Oval 118"/>
              <p:cNvSpPr>
                <a:spLocks noChangeArrowheads="1"/>
              </p:cNvSpPr>
              <p:nvPr/>
            </p:nvSpPr>
            <p:spPr bwMode="auto">
              <a:xfrm>
                <a:off x="1504" y="2891"/>
                <a:ext cx="554" cy="247"/>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807" name="Oval 119"/>
              <p:cNvSpPr>
                <a:spLocks noChangeArrowheads="1"/>
              </p:cNvSpPr>
              <p:nvPr/>
            </p:nvSpPr>
            <p:spPr bwMode="auto">
              <a:xfrm>
                <a:off x="705" y="2987"/>
                <a:ext cx="1141" cy="418"/>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808" name="Oval 120"/>
              <p:cNvSpPr>
                <a:spLocks noChangeArrowheads="1"/>
              </p:cNvSpPr>
              <p:nvPr/>
            </p:nvSpPr>
            <p:spPr bwMode="auto">
              <a:xfrm rot="1336630">
                <a:off x="1474" y="3067"/>
                <a:ext cx="556" cy="422"/>
              </a:xfrm>
              <a:prstGeom prst="ellipse">
                <a:avLst/>
              </a:prstGeom>
              <a:solidFill>
                <a:srgbClr val="DDDDDD"/>
              </a:solidFill>
              <a:ln w="9525">
                <a:noFill/>
                <a:round/>
                <a:headEnd/>
                <a:tailEnd/>
              </a:ln>
              <a:effectLst>
                <a:outerShdw dist="40161" dir="4293903" algn="ctr" rotWithShape="0">
                  <a:schemeClr val="tx1"/>
                </a:outerShdw>
              </a:effectLst>
            </p:spPr>
            <p:txBody>
              <a:bodyPr/>
              <a:lstStyle/>
              <a:p>
                <a:pPr>
                  <a:defRPr/>
                </a:pPr>
                <a:endParaRPr lang="zh-CN" altLang="en-US">
                  <a:ea typeface="黑体" pitchFamily="2" charset="-122"/>
                </a:endParaRPr>
              </a:p>
            </p:txBody>
          </p:sp>
          <p:sp>
            <p:nvSpPr>
              <p:cNvPr id="626809" name="Oval 121"/>
              <p:cNvSpPr>
                <a:spLocks noChangeArrowheads="1"/>
              </p:cNvSpPr>
              <p:nvPr/>
            </p:nvSpPr>
            <p:spPr bwMode="auto">
              <a:xfrm>
                <a:off x="1004" y="2811"/>
                <a:ext cx="756"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810" name="Oval 122"/>
              <p:cNvSpPr>
                <a:spLocks noChangeArrowheads="1"/>
              </p:cNvSpPr>
              <p:nvPr/>
            </p:nvSpPr>
            <p:spPr bwMode="auto">
              <a:xfrm>
                <a:off x="576" y="2899"/>
                <a:ext cx="576" cy="320"/>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811" name="Oval 123"/>
              <p:cNvSpPr>
                <a:spLocks noChangeArrowheads="1"/>
              </p:cNvSpPr>
              <p:nvPr/>
            </p:nvSpPr>
            <p:spPr bwMode="auto">
              <a:xfrm>
                <a:off x="396" y="3100"/>
                <a:ext cx="383" cy="256"/>
              </a:xfrm>
              <a:prstGeom prst="ellipse">
                <a:avLst/>
              </a:prstGeom>
              <a:solidFill>
                <a:srgbClr val="DDDDDD"/>
              </a:solidFill>
              <a:ln w="9525">
                <a:noFill/>
                <a:round/>
                <a:headEnd/>
                <a:tailEnd/>
              </a:ln>
              <a:effectLst>
                <a:outerShdw dist="63500" dir="3187806" algn="ctr" rotWithShape="0">
                  <a:schemeClr val="tx1"/>
                </a:outerShdw>
              </a:effectLst>
            </p:spPr>
            <p:txBody>
              <a:bodyPr/>
              <a:lstStyle/>
              <a:p>
                <a:pPr>
                  <a:defRPr/>
                </a:pPr>
                <a:endParaRPr lang="zh-CN" altLang="en-US">
                  <a:ea typeface="黑体" pitchFamily="2" charset="-122"/>
                </a:endParaRPr>
              </a:p>
            </p:txBody>
          </p:sp>
          <p:sp>
            <p:nvSpPr>
              <p:cNvPr id="626812" name="Oval 124"/>
              <p:cNvSpPr>
                <a:spLocks noChangeArrowheads="1"/>
              </p:cNvSpPr>
              <p:nvPr/>
            </p:nvSpPr>
            <p:spPr bwMode="auto">
              <a:xfrm>
                <a:off x="1515" y="2908"/>
                <a:ext cx="554" cy="248"/>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813" name="Oval 125"/>
              <p:cNvSpPr>
                <a:spLocks noChangeArrowheads="1"/>
              </p:cNvSpPr>
              <p:nvPr/>
            </p:nvSpPr>
            <p:spPr bwMode="auto">
              <a:xfrm>
                <a:off x="1598" y="3075"/>
                <a:ext cx="556" cy="248"/>
              </a:xfrm>
              <a:prstGeom prst="ellipse">
                <a:avLst/>
              </a:prstGeom>
              <a:solidFill>
                <a:srgbClr val="DDDDDD"/>
              </a:solidFill>
              <a:ln w="9525">
                <a:noFill/>
                <a:round/>
                <a:headEnd/>
                <a:tailEnd/>
              </a:ln>
              <a:effectLst>
                <a:outerShdw dist="35921" dir="2700000" algn="ctr" rotWithShape="0">
                  <a:schemeClr val="tx1"/>
                </a:outerShdw>
              </a:effectLst>
            </p:spPr>
            <p:txBody>
              <a:bodyPr/>
              <a:lstStyle/>
              <a:p>
                <a:pPr>
                  <a:defRPr/>
                </a:pPr>
                <a:endParaRPr lang="zh-CN" altLang="en-US">
                  <a:ea typeface="黑体" pitchFamily="2" charset="-122"/>
                </a:endParaRPr>
              </a:p>
            </p:txBody>
          </p:sp>
          <p:sp>
            <p:nvSpPr>
              <p:cNvPr id="626814" name="Oval 126"/>
              <p:cNvSpPr>
                <a:spLocks noChangeArrowheads="1"/>
              </p:cNvSpPr>
              <p:nvPr/>
            </p:nvSpPr>
            <p:spPr bwMode="auto">
              <a:xfrm>
                <a:off x="716" y="3003"/>
                <a:ext cx="1141" cy="413"/>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黑体" pitchFamily="2" charset="-122"/>
                </a:endParaRPr>
              </a:p>
            </p:txBody>
          </p:sp>
          <p:sp>
            <p:nvSpPr>
              <p:cNvPr id="626815" name="Oval 127"/>
              <p:cNvSpPr>
                <a:spLocks noChangeArrowheads="1"/>
              </p:cNvSpPr>
              <p:nvPr/>
            </p:nvSpPr>
            <p:spPr bwMode="auto">
              <a:xfrm>
                <a:off x="513" y="3219"/>
                <a:ext cx="585" cy="282"/>
              </a:xfrm>
              <a:prstGeom prst="ellipse">
                <a:avLst/>
              </a:prstGeom>
              <a:solidFill>
                <a:srgbClr val="DDDDDD"/>
              </a:solidFill>
              <a:ln w="9525">
                <a:noFill/>
                <a:round/>
                <a:headEnd/>
                <a:tailEnd/>
              </a:ln>
              <a:effectLst>
                <a:outerShdw dist="113592" dir="20006097" algn="ctr" rotWithShape="0">
                  <a:schemeClr val="tx1"/>
                </a:outerShdw>
              </a:effectLst>
            </p:spPr>
            <p:txBody>
              <a:bodyPr/>
              <a:lstStyle/>
              <a:p>
                <a:pPr>
                  <a:defRPr/>
                </a:pPr>
                <a:endParaRPr lang="zh-CN" altLang="en-US">
                  <a:ea typeface="黑体" pitchFamily="2" charset="-122"/>
                </a:endParaRPr>
              </a:p>
            </p:txBody>
          </p:sp>
          <p:sp>
            <p:nvSpPr>
              <p:cNvPr id="2125" name="Freeform 128"/>
              <p:cNvSpPr>
                <a:spLocks/>
              </p:cNvSpPr>
              <p:nvPr/>
            </p:nvSpPr>
            <p:spPr bwMode="auto">
              <a:xfrm>
                <a:off x="567" y="2924"/>
                <a:ext cx="1451" cy="597"/>
              </a:xfrm>
              <a:custGeom>
                <a:avLst/>
                <a:gdLst>
                  <a:gd name="T0" fmla="*/ 0 w 1447"/>
                  <a:gd name="T1" fmla="*/ 39 h 1128"/>
                  <a:gd name="T2" fmla="*/ 80 w 1447"/>
                  <a:gd name="T3" fmla="*/ 31 h 1128"/>
                  <a:gd name="T4" fmla="*/ 56 w 1447"/>
                  <a:gd name="T5" fmla="*/ 30 h 1128"/>
                  <a:gd name="T6" fmla="*/ 24 w 1447"/>
                  <a:gd name="T7" fmla="*/ 31 h 1128"/>
                  <a:gd name="T8" fmla="*/ 40 w 1447"/>
                  <a:gd name="T9" fmla="*/ 30 h 1128"/>
                  <a:gd name="T10" fmla="*/ 64 w 1447"/>
                  <a:gd name="T11" fmla="*/ 28 h 1128"/>
                  <a:gd name="T12" fmla="*/ 96 w 1447"/>
                  <a:gd name="T13" fmla="*/ 24 h 1128"/>
                  <a:gd name="T14" fmla="*/ 104 w 1447"/>
                  <a:gd name="T15" fmla="*/ 22 h 1128"/>
                  <a:gd name="T16" fmla="*/ 152 w 1447"/>
                  <a:gd name="T17" fmla="*/ 16 h 1128"/>
                  <a:gd name="T18" fmla="*/ 168 w 1447"/>
                  <a:gd name="T19" fmla="*/ 14 h 1128"/>
                  <a:gd name="T20" fmla="*/ 204 w 1447"/>
                  <a:gd name="T21" fmla="*/ 14 h 1128"/>
                  <a:gd name="T22" fmla="*/ 292 w 1447"/>
                  <a:gd name="T23" fmla="*/ 8 h 1128"/>
                  <a:gd name="T24" fmla="*/ 332 w 1447"/>
                  <a:gd name="T25" fmla="*/ 6 h 1128"/>
                  <a:gd name="T26" fmla="*/ 356 w 1447"/>
                  <a:gd name="T27" fmla="*/ 4 h 1128"/>
                  <a:gd name="T28" fmla="*/ 428 w 1447"/>
                  <a:gd name="T29" fmla="*/ 3 h 1128"/>
                  <a:gd name="T30" fmla="*/ 508 w 1447"/>
                  <a:gd name="T31" fmla="*/ 0 h 1128"/>
                  <a:gd name="T32" fmla="*/ 816 w 1447"/>
                  <a:gd name="T33" fmla="*/ 3 h 1128"/>
                  <a:gd name="T34" fmla="*/ 1068 w 1447"/>
                  <a:gd name="T35" fmla="*/ 14 h 1128"/>
                  <a:gd name="T36" fmla="*/ 1092 w 1447"/>
                  <a:gd name="T37" fmla="*/ 16 h 1128"/>
                  <a:gd name="T38" fmla="*/ 1116 w 1447"/>
                  <a:gd name="T39" fmla="*/ 17 h 1128"/>
                  <a:gd name="T40" fmla="*/ 1236 w 1447"/>
                  <a:gd name="T41" fmla="*/ 24 h 1128"/>
                  <a:gd name="T42" fmla="*/ 1312 w 1447"/>
                  <a:gd name="T43" fmla="*/ 29 h 1128"/>
                  <a:gd name="T44" fmla="*/ 1360 w 1447"/>
                  <a:gd name="T45" fmla="*/ 34 h 1128"/>
                  <a:gd name="T46" fmla="*/ 1376 w 1447"/>
                  <a:gd name="T47" fmla="*/ 39 h 1128"/>
                  <a:gd name="T48" fmla="*/ 1408 w 1447"/>
                  <a:gd name="T49" fmla="*/ 42 h 1128"/>
                  <a:gd name="T50" fmla="*/ 1432 w 1447"/>
                  <a:gd name="T51" fmla="*/ 48 h 1128"/>
                  <a:gd name="T52" fmla="*/ 1448 w 1447"/>
                  <a:gd name="T53" fmla="*/ 51 h 1128"/>
                  <a:gd name="T54" fmla="*/ 1448 w 1447"/>
                  <a:gd name="T55" fmla="*/ 67 h 1128"/>
                  <a:gd name="T56" fmla="*/ 1432 w 1447"/>
                  <a:gd name="T57" fmla="*/ 71 h 1128"/>
                  <a:gd name="T58" fmla="*/ 1384 w 1447"/>
                  <a:gd name="T59" fmla="*/ 73 h 1128"/>
                  <a:gd name="T60" fmla="*/ 1368 w 1447"/>
                  <a:gd name="T61" fmla="*/ 74 h 1128"/>
                  <a:gd name="T62" fmla="*/ 1320 w 1447"/>
                  <a:gd name="T63" fmla="*/ 77 h 1128"/>
                  <a:gd name="T64" fmla="*/ 1228 w 1447"/>
                  <a:gd name="T65" fmla="*/ 82 h 1128"/>
                  <a:gd name="T66" fmla="*/ 1180 w 1447"/>
                  <a:gd name="T67" fmla="*/ 84 h 1128"/>
                  <a:gd name="T68" fmla="*/ 1124 w 1447"/>
                  <a:gd name="T69" fmla="*/ 88 h 1128"/>
                  <a:gd name="T70" fmla="*/ 444 w 1447"/>
                  <a:gd name="T71" fmla="*/ 86 h 1128"/>
                  <a:gd name="T72" fmla="*/ 364 w 1447"/>
                  <a:gd name="T73" fmla="*/ 84 h 1128"/>
                  <a:gd name="T74" fmla="*/ 308 w 1447"/>
                  <a:gd name="T75" fmla="*/ 77 h 1128"/>
                  <a:gd name="T76" fmla="*/ 244 w 1447"/>
                  <a:gd name="T77" fmla="*/ 69 h 1128"/>
                  <a:gd name="T78" fmla="*/ 204 w 1447"/>
                  <a:gd name="T79" fmla="*/ 63 h 1128"/>
                  <a:gd name="T80" fmla="*/ 120 w 1447"/>
                  <a:gd name="T81" fmla="*/ 55 h 1128"/>
                  <a:gd name="T82" fmla="*/ 56 w 1447"/>
                  <a:gd name="T83" fmla="*/ 49 h 1128"/>
                  <a:gd name="T84" fmla="*/ 16 w 1447"/>
                  <a:gd name="T85" fmla="*/ 42 h 1128"/>
                  <a:gd name="T86" fmla="*/ 8 w 1447"/>
                  <a:gd name="T87" fmla="*/ 40 h 1128"/>
                  <a:gd name="T88" fmla="*/ 0 w 1447"/>
                  <a:gd name="T89" fmla="*/ 39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a:noFill/>
                <a:round/>
                <a:headEnd/>
                <a:tailEnd/>
              </a:ln>
            </p:spPr>
            <p:txBody>
              <a:bodyPr/>
              <a:lstStyle/>
              <a:p>
                <a:endParaRPr lang="zh-CN" altLang="en-US"/>
              </a:p>
            </p:txBody>
          </p:sp>
        </p:grpSp>
        <p:pic>
          <p:nvPicPr>
            <p:cNvPr id="2088" name="Picture 129"/>
            <p:cNvPicPr>
              <a:picLocks noChangeArrowheads="1"/>
            </p:cNvPicPr>
            <p:nvPr/>
          </p:nvPicPr>
          <p:blipFill>
            <a:blip r:embed="rId6" cstate="print"/>
            <a:srcRect/>
            <a:stretch>
              <a:fillRect/>
            </a:stretch>
          </p:blipFill>
          <p:spPr bwMode="auto">
            <a:xfrm>
              <a:off x="3748" y="3321"/>
              <a:ext cx="328" cy="158"/>
            </a:xfrm>
            <a:prstGeom prst="rect">
              <a:avLst/>
            </a:prstGeom>
            <a:noFill/>
            <a:ln w="12699">
              <a:noFill/>
              <a:miter lim="800000"/>
              <a:headEnd/>
              <a:tailEnd/>
            </a:ln>
          </p:spPr>
        </p:pic>
        <p:pic>
          <p:nvPicPr>
            <p:cNvPr id="2089" name="Picture 130"/>
            <p:cNvPicPr>
              <a:picLocks noChangeArrowheads="1"/>
            </p:cNvPicPr>
            <p:nvPr/>
          </p:nvPicPr>
          <p:blipFill>
            <a:blip r:embed="rId6" cstate="print"/>
            <a:srcRect/>
            <a:stretch>
              <a:fillRect/>
            </a:stretch>
          </p:blipFill>
          <p:spPr bwMode="auto">
            <a:xfrm>
              <a:off x="1469" y="3322"/>
              <a:ext cx="328" cy="158"/>
            </a:xfrm>
            <a:prstGeom prst="rect">
              <a:avLst/>
            </a:prstGeom>
            <a:noFill/>
            <a:ln w="12699">
              <a:noFill/>
              <a:miter lim="800000"/>
              <a:headEnd/>
              <a:tailEnd/>
            </a:ln>
          </p:spPr>
        </p:pic>
        <p:pic>
          <p:nvPicPr>
            <p:cNvPr id="2090" name="Picture 131"/>
            <p:cNvPicPr>
              <a:picLocks noChangeArrowheads="1"/>
            </p:cNvPicPr>
            <p:nvPr/>
          </p:nvPicPr>
          <p:blipFill>
            <a:blip r:embed="rId4" cstate="print"/>
            <a:srcRect/>
            <a:stretch>
              <a:fillRect/>
            </a:stretch>
          </p:blipFill>
          <p:spPr bwMode="auto">
            <a:xfrm>
              <a:off x="306" y="3407"/>
              <a:ext cx="212" cy="215"/>
            </a:xfrm>
            <a:prstGeom prst="rect">
              <a:avLst/>
            </a:prstGeom>
            <a:noFill/>
            <a:ln w="9525">
              <a:noFill/>
              <a:miter lim="800000"/>
              <a:headEnd/>
              <a:tailEnd/>
            </a:ln>
          </p:spPr>
        </p:pic>
        <p:sp>
          <p:nvSpPr>
            <p:cNvPr id="2091" name="Text Box 132"/>
            <p:cNvSpPr txBox="1">
              <a:spLocks noChangeArrowheads="1"/>
            </p:cNvSpPr>
            <p:nvPr/>
          </p:nvSpPr>
          <p:spPr bwMode="auto">
            <a:xfrm>
              <a:off x="864" y="3368"/>
              <a:ext cx="511" cy="252"/>
            </a:xfrm>
            <a:prstGeom prst="rect">
              <a:avLst/>
            </a:prstGeom>
            <a:noFill/>
            <a:ln w="9525">
              <a:noFill/>
              <a:miter lim="800000"/>
              <a:headEnd/>
              <a:tailEnd/>
            </a:ln>
          </p:spPr>
          <p:txBody>
            <a:bodyPr wrap="none">
              <a:spAutoFit/>
            </a:bodyPr>
            <a:lstStyle/>
            <a:p>
              <a:r>
                <a:rPr kumimoji="1" lang="en-GB" altLang="zh-CN">
                  <a:solidFill>
                    <a:srgbClr val="333399"/>
                  </a:solidFill>
                  <a:latin typeface="Arial" charset="0"/>
                  <a:ea typeface="宋体" pitchFamily="2" charset="-122"/>
                </a:rPr>
                <a:t>site</a:t>
              </a:r>
              <a:r>
                <a:rPr kumimoji="1" lang="zh-CN" altLang="en-US">
                  <a:solidFill>
                    <a:srgbClr val="333399"/>
                  </a:solidFill>
                  <a:latin typeface="Arial" charset="0"/>
                  <a:ea typeface="宋体" pitchFamily="2" charset="-122"/>
                </a:rPr>
                <a:t> </a:t>
              </a:r>
              <a:r>
                <a:rPr kumimoji="1" lang="en-US" altLang="zh-CN">
                  <a:solidFill>
                    <a:srgbClr val="333399"/>
                  </a:solidFill>
                  <a:latin typeface="Arial" charset="0"/>
                  <a:ea typeface="宋体" pitchFamily="2" charset="-122"/>
                </a:rPr>
                <a:t>A</a:t>
              </a:r>
            </a:p>
          </p:txBody>
        </p:sp>
        <p:pic>
          <p:nvPicPr>
            <p:cNvPr id="2092" name="Picture 133"/>
            <p:cNvPicPr>
              <a:picLocks noChangeArrowheads="1"/>
            </p:cNvPicPr>
            <p:nvPr/>
          </p:nvPicPr>
          <p:blipFill>
            <a:blip r:embed="rId4" cstate="print"/>
            <a:srcRect/>
            <a:stretch>
              <a:fillRect/>
            </a:stretch>
          </p:blipFill>
          <p:spPr bwMode="auto">
            <a:xfrm>
              <a:off x="5088" y="3352"/>
              <a:ext cx="212" cy="215"/>
            </a:xfrm>
            <a:prstGeom prst="rect">
              <a:avLst/>
            </a:prstGeom>
            <a:noFill/>
            <a:ln w="9525">
              <a:noFill/>
              <a:miter lim="800000"/>
              <a:headEnd/>
              <a:tailEnd/>
            </a:ln>
          </p:spPr>
        </p:pic>
        <p:sp>
          <p:nvSpPr>
            <p:cNvPr id="2093" name="Text Box 134"/>
            <p:cNvSpPr txBox="1">
              <a:spLocks noChangeArrowheads="1"/>
            </p:cNvSpPr>
            <p:nvPr/>
          </p:nvSpPr>
          <p:spPr bwMode="auto">
            <a:xfrm>
              <a:off x="4224" y="3272"/>
              <a:ext cx="520" cy="252"/>
            </a:xfrm>
            <a:prstGeom prst="rect">
              <a:avLst/>
            </a:prstGeom>
            <a:noFill/>
            <a:ln w="9525">
              <a:noFill/>
              <a:miter lim="800000"/>
              <a:headEnd/>
              <a:tailEnd/>
            </a:ln>
          </p:spPr>
          <p:txBody>
            <a:bodyPr wrap="none">
              <a:spAutoFit/>
            </a:bodyPr>
            <a:lstStyle/>
            <a:p>
              <a:r>
                <a:rPr kumimoji="1" lang="en-GB" altLang="zh-CN">
                  <a:solidFill>
                    <a:srgbClr val="333399"/>
                  </a:solidFill>
                  <a:latin typeface="Arial" charset="0"/>
                  <a:ea typeface="宋体" pitchFamily="2" charset="-122"/>
                </a:rPr>
                <a:t>site</a:t>
              </a:r>
              <a:r>
                <a:rPr kumimoji="1" lang="zh-CN" altLang="en-US">
                  <a:solidFill>
                    <a:srgbClr val="333399"/>
                  </a:solidFill>
                  <a:latin typeface="Arial" charset="0"/>
                  <a:ea typeface="宋体" pitchFamily="2" charset="-122"/>
                </a:rPr>
                <a:t> </a:t>
              </a:r>
              <a:r>
                <a:rPr kumimoji="1" lang="en-US" altLang="zh-CN">
                  <a:solidFill>
                    <a:srgbClr val="333399"/>
                  </a:solidFill>
                  <a:latin typeface="Arial" charset="0"/>
                  <a:ea typeface="宋体" pitchFamily="2" charset="-122"/>
                </a:rPr>
                <a:t>B</a:t>
              </a:r>
            </a:p>
          </p:txBody>
        </p:sp>
        <p:sp>
          <p:nvSpPr>
            <p:cNvPr id="2094" name="Text Box 135"/>
            <p:cNvSpPr txBox="1">
              <a:spLocks noChangeArrowheads="1"/>
            </p:cNvSpPr>
            <p:nvPr/>
          </p:nvSpPr>
          <p:spPr bwMode="auto">
            <a:xfrm>
              <a:off x="309" y="3176"/>
              <a:ext cx="223" cy="250"/>
            </a:xfrm>
            <a:prstGeom prst="rect">
              <a:avLst/>
            </a:prstGeom>
            <a:noFill/>
            <a:ln w="9525">
              <a:noFill/>
              <a:miter lim="800000"/>
              <a:headEnd/>
              <a:tailEnd/>
            </a:ln>
          </p:spPr>
          <p:txBody>
            <a:bodyPr wrap="none">
              <a:spAutoFit/>
            </a:bodyPr>
            <a:lstStyle/>
            <a:p>
              <a:r>
                <a:rPr kumimoji="1" lang="en-US" altLang="zh-CN">
                  <a:solidFill>
                    <a:srgbClr val="333399"/>
                  </a:solidFill>
                  <a:latin typeface="Arial" charset="0"/>
                  <a:ea typeface="宋体" pitchFamily="2" charset="-122"/>
                </a:rPr>
                <a:t>X</a:t>
              </a:r>
            </a:p>
          </p:txBody>
        </p:sp>
        <p:sp>
          <p:nvSpPr>
            <p:cNvPr id="2095" name="Text Box 136"/>
            <p:cNvSpPr txBox="1">
              <a:spLocks noChangeArrowheads="1"/>
            </p:cNvSpPr>
            <p:nvPr/>
          </p:nvSpPr>
          <p:spPr bwMode="auto">
            <a:xfrm>
              <a:off x="5072" y="3128"/>
              <a:ext cx="223" cy="250"/>
            </a:xfrm>
            <a:prstGeom prst="rect">
              <a:avLst/>
            </a:prstGeom>
            <a:noFill/>
            <a:ln w="9525">
              <a:noFill/>
              <a:miter lim="800000"/>
              <a:headEnd/>
              <a:tailEnd/>
            </a:ln>
          </p:spPr>
          <p:txBody>
            <a:bodyPr wrap="none">
              <a:spAutoFit/>
            </a:bodyPr>
            <a:lstStyle/>
            <a:p>
              <a:r>
                <a:rPr kumimoji="1" lang="en-US" altLang="zh-CN">
                  <a:solidFill>
                    <a:srgbClr val="333399"/>
                  </a:solidFill>
                  <a:latin typeface="Arial" charset="0"/>
                  <a:ea typeface="宋体" pitchFamily="2" charset="-122"/>
                </a:rPr>
                <a:t>Y</a:t>
              </a:r>
            </a:p>
          </p:txBody>
        </p:sp>
        <p:sp>
          <p:nvSpPr>
            <p:cNvPr id="2096" name="Text Box 137"/>
            <p:cNvSpPr txBox="1">
              <a:spLocks noChangeArrowheads="1"/>
            </p:cNvSpPr>
            <p:nvPr/>
          </p:nvSpPr>
          <p:spPr bwMode="auto">
            <a:xfrm>
              <a:off x="1514" y="3132"/>
              <a:ext cx="290" cy="231"/>
            </a:xfrm>
            <a:prstGeom prst="rect">
              <a:avLst/>
            </a:prstGeom>
            <a:noFill/>
            <a:ln w="9525">
              <a:noFill/>
              <a:miter lim="800000"/>
              <a:headEnd/>
              <a:tailEnd/>
            </a:ln>
          </p:spPr>
          <p:txBody>
            <a:bodyPr wrap="none">
              <a:spAutoFit/>
            </a:bodyPr>
            <a:lstStyle/>
            <a:p>
              <a:pPr algn="ctr">
                <a:lnSpc>
                  <a:spcPct val="90000"/>
                </a:lnSpc>
              </a:pPr>
              <a:r>
                <a:rPr kumimoji="1" lang="en-US" altLang="zh-CN">
                  <a:solidFill>
                    <a:srgbClr val="333399"/>
                  </a:solidFill>
                  <a:latin typeface="Arial" charset="0"/>
                  <a:ea typeface="宋体" pitchFamily="2" charset="-122"/>
                </a:rPr>
                <a:t>R</a:t>
              </a:r>
              <a:r>
                <a:rPr kumimoji="1" lang="en-US" altLang="zh-CN" baseline="-25000">
                  <a:solidFill>
                    <a:srgbClr val="333399"/>
                  </a:solidFill>
                  <a:latin typeface="Arial" charset="0"/>
                  <a:ea typeface="宋体" pitchFamily="2" charset="-122"/>
                </a:rPr>
                <a:t>1</a:t>
              </a:r>
              <a:endParaRPr kumimoji="1" lang="en-US" altLang="zh-CN">
                <a:solidFill>
                  <a:srgbClr val="333399"/>
                </a:solidFill>
                <a:latin typeface="Arial" charset="0"/>
                <a:ea typeface="宋体" pitchFamily="2" charset="-122"/>
              </a:endParaRPr>
            </a:p>
          </p:txBody>
        </p:sp>
        <p:sp>
          <p:nvSpPr>
            <p:cNvPr id="2097" name="Text Box 138"/>
            <p:cNvSpPr txBox="1">
              <a:spLocks noChangeArrowheads="1"/>
            </p:cNvSpPr>
            <p:nvPr/>
          </p:nvSpPr>
          <p:spPr bwMode="auto">
            <a:xfrm>
              <a:off x="3806" y="3084"/>
              <a:ext cx="290" cy="231"/>
            </a:xfrm>
            <a:prstGeom prst="rect">
              <a:avLst/>
            </a:prstGeom>
            <a:noFill/>
            <a:ln w="9525">
              <a:noFill/>
              <a:miter lim="800000"/>
              <a:headEnd/>
              <a:tailEnd/>
            </a:ln>
          </p:spPr>
          <p:txBody>
            <a:bodyPr wrap="none">
              <a:spAutoFit/>
            </a:bodyPr>
            <a:lstStyle/>
            <a:p>
              <a:pPr algn="ctr">
                <a:lnSpc>
                  <a:spcPct val="90000"/>
                </a:lnSpc>
              </a:pPr>
              <a:r>
                <a:rPr kumimoji="1" lang="en-US" altLang="zh-CN">
                  <a:solidFill>
                    <a:srgbClr val="333399"/>
                  </a:solidFill>
                  <a:latin typeface="Arial" charset="0"/>
                  <a:ea typeface="宋体" pitchFamily="2" charset="-122"/>
                </a:rPr>
                <a:t>R</a:t>
              </a:r>
              <a:r>
                <a:rPr kumimoji="1" lang="en-US" altLang="zh-CN" baseline="-25000">
                  <a:solidFill>
                    <a:srgbClr val="333399"/>
                  </a:solidFill>
                  <a:latin typeface="Arial" charset="0"/>
                  <a:ea typeface="宋体" pitchFamily="2" charset="-122"/>
                </a:rPr>
                <a:t>2</a:t>
              </a:r>
              <a:endParaRPr kumimoji="1" lang="en-US" altLang="zh-CN">
                <a:solidFill>
                  <a:srgbClr val="333399"/>
                </a:solidFill>
                <a:latin typeface="Arial" charset="0"/>
                <a:ea typeface="宋体" pitchFamily="2" charset="-122"/>
              </a:endParaRPr>
            </a:p>
          </p:txBody>
        </p:sp>
        <p:sp>
          <p:nvSpPr>
            <p:cNvPr id="2098" name="Text Box 139"/>
            <p:cNvSpPr txBox="1">
              <a:spLocks noChangeArrowheads="1"/>
            </p:cNvSpPr>
            <p:nvPr/>
          </p:nvSpPr>
          <p:spPr bwMode="auto">
            <a:xfrm>
              <a:off x="1383" y="2888"/>
              <a:ext cx="782" cy="250"/>
            </a:xfrm>
            <a:prstGeom prst="rect">
              <a:avLst/>
            </a:prstGeom>
            <a:noFill/>
            <a:ln w="9525">
              <a:noFill/>
              <a:miter lim="800000"/>
              <a:headEnd/>
              <a:tailEnd/>
            </a:ln>
          </p:spPr>
          <p:txBody>
            <a:bodyPr wrap="none">
              <a:spAutoFit/>
            </a:bodyPr>
            <a:lstStyle/>
            <a:p>
              <a:pPr algn="ctr"/>
              <a:r>
                <a:rPr kumimoji="1" lang="en-US" altLang="zh-CN">
                  <a:solidFill>
                    <a:srgbClr val="333399"/>
                  </a:solidFill>
                  <a:latin typeface="Arial" charset="0"/>
                  <a:ea typeface="宋体" pitchFamily="2" charset="-122"/>
                </a:rPr>
                <a:t>125.1.2.3</a:t>
              </a:r>
            </a:p>
          </p:txBody>
        </p:sp>
        <p:sp>
          <p:nvSpPr>
            <p:cNvPr id="2099" name="Line 140"/>
            <p:cNvSpPr>
              <a:spLocks noChangeShapeType="1"/>
            </p:cNvSpPr>
            <p:nvPr/>
          </p:nvSpPr>
          <p:spPr bwMode="auto">
            <a:xfrm>
              <a:off x="1812" y="3112"/>
              <a:ext cx="48" cy="288"/>
            </a:xfrm>
            <a:prstGeom prst="line">
              <a:avLst/>
            </a:prstGeom>
            <a:noFill/>
            <a:ln w="38100">
              <a:solidFill>
                <a:srgbClr val="FF0000"/>
              </a:solidFill>
              <a:round/>
              <a:headEnd/>
              <a:tailEnd type="triangle" w="med" len="lg"/>
            </a:ln>
          </p:spPr>
          <p:txBody>
            <a:bodyPr/>
            <a:lstStyle/>
            <a:p>
              <a:endParaRPr lang="zh-CN" altLang="en-US"/>
            </a:p>
          </p:txBody>
        </p:sp>
        <p:sp>
          <p:nvSpPr>
            <p:cNvPr id="2100" name="Text Box 141"/>
            <p:cNvSpPr txBox="1">
              <a:spLocks noChangeArrowheads="1"/>
            </p:cNvSpPr>
            <p:nvPr/>
          </p:nvSpPr>
          <p:spPr bwMode="auto">
            <a:xfrm>
              <a:off x="3159" y="2892"/>
              <a:ext cx="782" cy="231"/>
            </a:xfrm>
            <a:prstGeom prst="rect">
              <a:avLst/>
            </a:prstGeom>
            <a:noFill/>
            <a:ln w="9525">
              <a:noFill/>
              <a:miter lim="800000"/>
              <a:headEnd/>
              <a:tailEnd/>
            </a:ln>
          </p:spPr>
          <p:txBody>
            <a:bodyPr wrap="none">
              <a:spAutoFit/>
            </a:bodyPr>
            <a:lstStyle/>
            <a:p>
              <a:pPr algn="ctr">
                <a:lnSpc>
                  <a:spcPct val="90000"/>
                </a:lnSpc>
              </a:pPr>
              <a:r>
                <a:rPr kumimoji="1" lang="en-US" altLang="zh-CN">
                  <a:solidFill>
                    <a:srgbClr val="333399"/>
                  </a:solidFill>
                  <a:latin typeface="Arial" charset="0"/>
                  <a:ea typeface="宋体" pitchFamily="2" charset="-122"/>
                </a:rPr>
                <a:t>194.4.5.6</a:t>
              </a:r>
            </a:p>
          </p:txBody>
        </p:sp>
        <p:sp>
          <p:nvSpPr>
            <p:cNvPr id="2101" name="Line 142"/>
            <p:cNvSpPr>
              <a:spLocks noChangeShapeType="1"/>
            </p:cNvSpPr>
            <p:nvPr/>
          </p:nvSpPr>
          <p:spPr bwMode="auto">
            <a:xfrm>
              <a:off x="3588" y="3112"/>
              <a:ext cx="48" cy="288"/>
            </a:xfrm>
            <a:prstGeom prst="line">
              <a:avLst/>
            </a:prstGeom>
            <a:noFill/>
            <a:ln w="38100">
              <a:solidFill>
                <a:srgbClr val="FF0000"/>
              </a:solidFill>
              <a:round/>
              <a:headEnd/>
              <a:tailEnd type="triangle" w="med" len="lg"/>
            </a:ln>
          </p:spPr>
          <p:txBody>
            <a:bodyPr/>
            <a:lstStyle/>
            <a:p>
              <a:endParaRPr lang="zh-CN" altLang="en-US"/>
            </a:p>
          </p:txBody>
        </p:sp>
        <p:sp>
          <p:nvSpPr>
            <p:cNvPr id="2102" name="Text Box 143"/>
            <p:cNvSpPr txBox="1">
              <a:spLocks noChangeArrowheads="1"/>
            </p:cNvSpPr>
            <p:nvPr/>
          </p:nvSpPr>
          <p:spPr bwMode="auto">
            <a:xfrm>
              <a:off x="63" y="3615"/>
              <a:ext cx="693" cy="250"/>
            </a:xfrm>
            <a:prstGeom prst="rect">
              <a:avLst/>
            </a:prstGeom>
            <a:noFill/>
            <a:ln w="9525">
              <a:noFill/>
              <a:miter lim="800000"/>
              <a:headEnd/>
              <a:tailEnd/>
            </a:ln>
          </p:spPr>
          <p:txBody>
            <a:bodyPr wrap="none">
              <a:spAutoFit/>
            </a:bodyPr>
            <a:lstStyle/>
            <a:p>
              <a:pPr algn="ctr"/>
              <a:r>
                <a:rPr kumimoji="1" lang="en-US" altLang="zh-CN">
                  <a:solidFill>
                    <a:srgbClr val="333399"/>
                  </a:solidFill>
                  <a:latin typeface="Arial" charset="0"/>
                  <a:ea typeface="宋体" pitchFamily="2" charset="-122"/>
                </a:rPr>
                <a:t>10.1.0.1</a:t>
              </a:r>
            </a:p>
          </p:txBody>
        </p:sp>
        <p:sp>
          <p:nvSpPr>
            <p:cNvPr id="2103" name="Text Box 144"/>
            <p:cNvSpPr txBox="1">
              <a:spLocks noChangeArrowheads="1"/>
            </p:cNvSpPr>
            <p:nvPr/>
          </p:nvSpPr>
          <p:spPr bwMode="auto">
            <a:xfrm>
              <a:off x="4863" y="3512"/>
              <a:ext cx="693" cy="250"/>
            </a:xfrm>
            <a:prstGeom prst="rect">
              <a:avLst/>
            </a:prstGeom>
            <a:noFill/>
            <a:ln w="9525">
              <a:noFill/>
              <a:miter lim="800000"/>
              <a:headEnd/>
              <a:tailEnd/>
            </a:ln>
          </p:spPr>
          <p:txBody>
            <a:bodyPr wrap="none">
              <a:spAutoFit/>
            </a:bodyPr>
            <a:lstStyle/>
            <a:p>
              <a:pPr algn="ctr"/>
              <a:r>
                <a:rPr kumimoji="1" lang="en-US" altLang="zh-CN">
                  <a:solidFill>
                    <a:srgbClr val="333399"/>
                  </a:solidFill>
                  <a:latin typeface="Arial" charset="0"/>
                  <a:ea typeface="宋体" pitchFamily="2" charset="-122"/>
                </a:rPr>
                <a:t>10.2.0.3</a:t>
              </a:r>
            </a:p>
          </p:txBody>
        </p:sp>
        <p:pic>
          <p:nvPicPr>
            <p:cNvPr id="2104" name="Picture 145"/>
            <p:cNvPicPr>
              <a:picLocks noChangeArrowheads="1"/>
            </p:cNvPicPr>
            <p:nvPr/>
          </p:nvPicPr>
          <p:blipFill>
            <a:blip r:embed="rId4" cstate="print"/>
            <a:srcRect/>
            <a:stretch>
              <a:fillRect/>
            </a:stretch>
          </p:blipFill>
          <p:spPr bwMode="auto">
            <a:xfrm>
              <a:off x="480" y="2968"/>
              <a:ext cx="212" cy="215"/>
            </a:xfrm>
            <a:prstGeom prst="rect">
              <a:avLst/>
            </a:prstGeom>
            <a:noFill/>
            <a:ln w="9525">
              <a:noFill/>
              <a:miter lim="800000"/>
              <a:headEnd/>
              <a:tailEnd/>
            </a:ln>
          </p:spPr>
        </p:pic>
        <p:pic>
          <p:nvPicPr>
            <p:cNvPr id="2105" name="Picture 146"/>
            <p:cNvPicPr>
              <a:picLocks noChangeArrowheads="1"/>
            </p:cNvPicPr>
            <p:nvPr/>
          </p:nvPicPr>
          <p:blipFill>
            <a:blip r:embed="rId4" cstate="print"/>
            <a:srcRect/>
            <a:stretch>
              <a:fillRect/>
            </a:stretch>
          </p:blipFill>
          <p:spPr bwMode="auto">
            <a:xfrm>
              <a:off x="672" y="3880"/>
              <a:ext cx="212" cy="215"/>
            </a:xfrm>
            <a:prstGeom prst="rect">
              <a:avLst/>
            </a:prstGeom>
            <a:noFill/>
            <a:ln w="9525">
              <a:noFill/>
              <a:miter lim="800000"/>
              <a:headEnd/>
              <a:tailEnd/>
            </a:ln>
          </p:spPr>
        </p:pic>
        <p:pic>
          <p:nvPicPr>
            <p:cNvPr id="2106" name="Picture 147"/>
            <p:cNvPicPr>
              <a:picLocks noChangeArrowheads="1"/>
            </p:cNvPicPr>
            <p:nvPr/>
          </p:nvPicPr>
          <p:blipFill>
            <a:blip r:embed="rId4" cstate="print"/>
            <a:srcRect/>
            <a:stretch>
              <a:fillRect/>
            </a:stretch>
          </p:blipFill>
          <p:spPr bwMode="auto">
            <a:xfrm>
              <a:off x="4992" y="2920"/>
              <a:ext cx="212" cy="215"/>
            </a:xfrm>
            <a:prstGeom prst="rect">
              <a:avLst/>
            </a:prstGeom>
            <a:noFill/>
            <a:ln w="9525">
              <a:noFill/>
              <a:miter lim="800000"/>
              <a:headEnd/>
              <a:tailEnd/>
            </a:ln>
          </p:spPr>
        </p:pic>
        <p:pic>
          <p:nvPicPr>
            <p:cNvPr id="2107" name="Picture 148"/>
            <p:cNvPicPr>
              <a:picLocks noChangeArrowheads="1"/>
            </p:cNvPicPr>
            <p:nvPr/>
          </p:nvPicPr>
          <p:blipFill>
            <a:blip r:embed="rId4" cstate="print"/>
            <a:srcRect/>
            <a:stretch>
              <a:fillRect/>
            </a:stretch>
          </p:blipFill>
          <p:spPr bwMode="auto">
            <a:xfrm>
              <a:off x="4944" y="3784"/>
              <a:ext cx="212" cy="215"/>
            </a:xfrm>
            <a:prstGeom prst="rect">
              <a:avLst/>
            </a:prstGeom>
            <a:noFill/>
            <a:ln w="9525">
              <a:noFill/>
              <a:miter lim="800000"/>
              <a:headEnd/>
              <a:tailEnd/>
            </a:ln>
          </p:spPr>
        </p:pic>
        <p:sp>
          <p:nvSpPr>
            <p:cNvPr id="2108" name="Text Box 149"/>
            <p:cNvSpPr txBox="1">
              <a:spLocks noChangeArrowheads="1"/>
            </p:cNvSpPr>
            <p:nvPr/>
          </p:nvSpPr>
          <p:spPr bwMode="auto">
            <a:xfrm>
              <a:off x="2600" y="3848"/>
              <a:ext cx="450" cy="252"/>
            </a:xfrm>
            <a:prstGeom prst="rect">
              <a:avLst/>
            </a:prstGeom>
            <a:noFill/>
            <a:ln w="9525">
              <a:noFill/>
              <a:miter lim="800000"/>
              <a:headEnd/>
              <a:tailEnd/>
            </a:ln>
          </p:spPr>
          <p:txBody>
            <a:bodyPr wrap="none">
              <a:spAutoFit/>
            </a:bodyPr>
            <a:lstStyle/>
            <a:p>
              <a:pPr algn="ctr"/>
              <a:r>
                <a:rPr kumimoji="1" lang="en-US" altLang="zh-CN">
                  <a:solidFill>
                    <a:srgbClr val="333399"/>
                  </a:solidFill>
                  <a:latin typeface="Arial" charset="0"/>
                  <a:ea typeface="宋体" pitchFamily="2" charset="-122"/>
                </a:rPr>
                <a:t>VPN</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228600"/>
            <a:ext cx="7772400" cy="1141413"/>
          </a:xfrm>
        </p:spPr>
        <p:txBody>
          <a:bodyPr/>
          <a:lstStyle/>
          <a:p>
            <a:r>
              <a:rPr lang="en-US" altLang="zh-CN" smtClean="0">
                <a:ea typeface="宋体" pitchFamily="2" charset="-122"/>
              </a:rPr>
              <a:t>VPN Building blocks</a:t>
            </a:r>
          </a:p>
        </p:txBody>
      </p:sp>
      <p:sp>
        <p:nvSpPr>
          <p:cNvPr id="59395" name="Rectangle 3"/>
          <p:cNvSpPr>
            <a:spLocks noGrp="1" noChangeArrowheads="1"/>
          </p:cNvSpPr>
          <p:nvPr>
            <p:ph type="body" idx="1"/>
          </p:nvPr>
        </p:nvSpPr>
        <p:spPr/>
        <p:txBody>
          <a:bodyPr/>
          <a:lstStyle/>
          <a:p>
            <a:endParaRPr lang="zh-CN" altLang="zh-CN" smtClean="0">
              <a:ea typeface="宋体" pitchFamily="2" charset="-122"/>
            </a:endParaRPr>
          </a:p>
        </p:txBody>
      </p:sp>
      <p:pic>
        <p:nvPicPr>
          <p:cNvPr id="59396" name="Picture 4"/>
          <p:cNvPicPr>
            <a:picLocks noChangeAspect="1" noChangeArrowheads="1"/>
          </p:cNvPicPr>
          <p:nvPr/>
        </p:nvPicPr>
        <p:blipFill>
          <a:blip r:embed="rId2" cstate="print"/>
          <a:srcRect/>
          <a:stretch>
            <a:fillRect/>
          </a:stretch>
        </p:blipFill>
        <p:spPr bwMode="auto">
          <a:xfrm>
            <a:off x="600075" y="1285875"/>
            <a:ext cx="7559675" cy="4591050"/>
          </a:xfrm>
          <a:prstGeom prst="rect">
            <a:avLst/>
          </a:prstGeom>
          <a:noFill/>
          <a:ln w="12700">
            <a:noFill/>
            <a:miter lim="800000"/>
            <a:headEnd/>
            <a:tailEnd/>
          </a:ln>
        </p:spPr>
      </p:pic>
      <p:sp>
        <p:nvSpPr>
          <p:cNvPr id="5" name="灯片编号占位符 3"/>
          <p:cNvSpPr>
            <a:spLocks noGrp="1"/>
          </p:cNvSpPr>
          <p:nvPr>
            <p:ph type="sldNum" sz="quarter" idx="10"/>
          </p:nvPr>
        </p:nvSpPr>
        <p:spPr/>
        <p:txBody>
          <a:bodyPr/>
          <a:lstStyle/>
          <a:p>
            <a:pPr>
              <a:defRPr/>
            </a:pPr>
            <a:r>
              <a:rPr lang="en-US" altLang="ko-KR"/>
              <a:t>VPN 8-</a:t>
            </a:r>
            <a:fld id="{949D9FE5-537C-424E-9BEE-5720886FF413}" type="slidenum">
              <a:rPr lang="en-US" altLang="ko-KR"/>
              <a:pPr>
                <a:defRPr/>
              </a:pPr>
              <a:t>42</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a:ea typeface="宋体" pitchFamily="2" charset="-122"/>
              </a:rPr>
              <a:t>Parts of a VPN</a:t>
            </a:r>
          </a:p>
        </p:txBody>
      </p:sp>
      <p:pic>
        <p:nvPicPr>
          <p:cNvPr id="7171" name="Picture 3"/>
          <p:cNvPicPr>
            <a:picLocks noGrp="1" noChangeAspect="1" noChangeArrowheads="1"/>
          </p:cNvPicPr>
          <p:nvPr>
            <p:ph type="chart" idx="1"/>
          </p:nvPr>
        </p:nvPicPr>
        <p:blipFill>
          <a:blip r:embed="rId2" cstate="print"/>
          <a:srcRect/>
          <a:stretch>
            <a:fillRect/>
          </a:stretch>
        </p:blipFill>
        <p:spPr>
          <a:xfrm>
            <a:off x="1524000" y="1828800"/>
            <a:ext cx="6705600" cy="4114800"/>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smtClean="0">
                <a:ea typeface="宋体" pitchFamily="2" charset="-122"/>
              </a:rPr>
              <a:t>Encryption</a:t>
            </a:r>
          </a:p>
        </p:txBody>
      </p:sp>
      <p:sp>
        <p:nvSpPr>
          <p:cNvPr id="60419" name="Rectangle 3"/>
          <p:cNvSpPr>
            <a:spLocks noGrp="1" noChangeArrowheads="1"/>
          </p:cNvSpPr>
          <p:nvPr>
            <p:ph type="body" idx="1"/>
          </p:nvPr>
        </p:nvSpPr>
        <p:spPr/>
        <p:txBody>
          <a:bodyPr/>
          <a:lstStyle/>
          <a:p>
            <a:pPr>
              <a:buClr>
                <a:srgbClr val="003399"/>
              </a:buClr>
              <a:buFont typeface="Wingdings" pitchFamily="2" charset="2"/>
              <a:buChar char="v"/>
            </a:pPr>
            <a:r>
              <a:rPr lang="en-US" altLang="zh-CN" smtClean="0">
                <a:ea typeface="宋体" pitchFamily="2" charset="-122"/>
              </a:rPr>
              <a:t>Encryption -- is a method of “scrambling” data before transmitting it onto the Internet.</a:t>
            </a:r>
            <a:br>
              <a:rPr lang="en-US" altLang="zh-CN" smtClean="0">
                <a:ea typeface="宋体" pitchFamily="2" charset="-122"/>
              </a:rPr>
            </a:br>
            <a:endParaRPr lang="en-US" altLang="zh-CN" smtClean="0">
              <a:ea typeface="宋体" pitchFamily="2" charset="-122"/>
            </a:endParaRPr>
          </a:p>
          <a:p>
            <a:pPr>
              <a:buClr>
                <a:srgbClr val="003399"/>
              </a:buClr>
              <a:buFont typeface="Wingdings" pitchFamily="2" charset="2"/>
              <a:buChar char="v"/>
            </a:pPr>
            <a:r>
              <a:rPr lang="en-US" altLang="zh-CN" smtClean="0">
                <a:ea typeface="宋体" pitchFamily="2" charset="-122"/>
              </a:rPr>
              <a:t>Public Key Encryption Technique</a:t>
            </a:r>
            <a:br>
              <a:rPr lang="en-US" altLang="zh-CN" smtClean="0">
                <a:ea typeface="宋体" pitchFamily="2" charset="-122"/>
              </a:rPr>
            </a:br>
            <a:endParaRPr lang="en-US" altLang="zh-CN" smtClean="0">
              <a:ea typeface="宋体" pitchFamily="2" charset="-122"/>
            </a:endParaRPr>
          </a:p>
          <a:p>
            <a:pPr>
              <a:buClr>
                <a:srgbClr val="003399"/>
              </a:buClr>
              <a:buFont typeface="Wingdings" pitchFamily="2" charset="2"/>
              <a:buChar char="v"/>
            </a:pPr>
            <a:r>
              <a:rPr lang="en-US" altLang="zh-CN" smtClean="0">
                <a:ea typeface="宋体" pitchFamily="2" charset="-122"/>
              </a:rPr>
              <a:t>Digital signature – for authentication</a:t>
            </a:r>
          </a:p>
          <a:p>
            <a:pPr>
              <a:buFont typeface="Wingdings" pitchFamily="2" charset="2"/>
              <a:buNone/>
            </a:pPr>
            <a:endParaRPr lang="en-US" altLang="zh-CN"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CD9AC598-BA8C-4C6C-90A8-8982091E2D41}" type="slidenum">
              <a:rPr lang="en-US" altLang="ko-KR"/>
              <a:pPr>
                <a:defRPr/>
              </a:pPr>
              <a:t>44</a:t>
            </a:fld>
            <a:endParaRPr lang="en-US" altLang="ko-KR"/>
          </a:p>
          <a:p>
            <a:pPr>
              <a:defRPr/>
            </a:pPr>
            <a:endParaRPr lang="en-US" altLang="ko-KR"/>
          </a:p>
        </p:txBody>
      </p:sp>
    </p:spTree>
  </p:cSld>
  <p:clrMapOvr>
    <a:masterClrMapping/>
  </p:clrMapOvr>
  <p:transition>
    <p:push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3"/>
          <p:cNvPicPr>
            <a:picLocks noGrp="1" noChangeAspect="1" noChangeArrowheads="1"/>
          </p:cNvPicPr>
          <p:nvPr>
            <p:ph type="body" idx="1"/>
          </p:nvPr>
        </p:nvPicPr>
        <p:blipFill>
          <a:blip r:embed="rId2" cstate="print"/>
          <a:srcRect/>
          <a:stretch>
            <a:fillRect/>
          </a:stretch>
        </p:blipFill>
        <p:spPr>
          <a:xfrm>
            <a:off x="685800" y="1600200"/>
            <a:ext cx="7772400" cy="4800600"/>
          </a:xfrm>
        </p:spPr>
      </p:pic>
      <p:sp>
        <p:nvSpPr>
          <p:cNvPr id="61443" name="Rectangle 2"/>
          <p:cNvSpPr>
            <a:spLocks noGrp="1" noChangeArrowheads="1"/>
          </p:cNvSpPr>
          <p:nvPr>
            <p:ph type="title"/>
          </p:nvPr>
        </p:nvSpPr>
        <p:spPr>
          <a:xfrm>
            <a:off x="685800" y="457200"/>
            <a:ext cx="7772400" cy="1143000"/>
          </a:xfrm>
        </p:spPr>
        <p:txBody>
          <a:bodyPr/>
          <a:lstStyle/>
          <a:p>
            <a:r>
              <a:rPr lang="en-US" altLang="zh-CN" smtClean="0">
                <a:ea typeface="宋体" pitchFamily="2" charset="-122"/>
              </a:rPr>
              <a:t>VPN works via crypto/Encapsulation</a:t>
            </a:r>
          </a:p>
        </p:txBody>
      </p:sp>
      <p:sp>
        <p:nvSpPr>
          <p:cNvPr id="4" name="灯片编号占位符 3"/>
          <p:cNvSpPr>
            <a:spLocks noGrp="1"/>
          </p:cNvSpPr>
          <p:nvPr>
            <p:ph type="sldNum" sz="quarter" idx="10"/>
          </p:nvPr>
        </p:nvSpPr>
        <p:spPr/>
        <p:txBody>
          <a:bodyPr/>
          <a:lstStyle/>
          <a:p>
            <a:pPr>
              <a:defRPr/>
            </a:pPr>
            <a:r>
              <a:rPr lang="en-US" altLang="ko-KR"/>
              <a:t>VPN 8-</a:t>
            </a:r>
            <a:fld id="{D0E9DFCA-E4EE-4635-8A2A-BADB1E819F63}" type="slidenum">
              <a:rPr lang="en-US" altLang="ko-KR"/>
              <a:pPr>
                <a:defRPr/>
              </a:pPr>
              <a:t>45</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rrowheads="1"/>
          </p:cNvPicPr>
          <p:nvPr/>
        </p:nvPicPr>
        <p:blipFill>
          <a:blip r:embed="rId3" cstate="print"/>
          <a:srcRect/>
          <a:stretch>
            <a:fillRect/>
          </a:stretch>
        </p:blipFill>
        <p:spPr bwMode="auto">
          <a:xfrm>
            <a:off x="2514600" y="3911600"/>
            <a:ext cx="4027488" cy="2432050"/>
          </a:xfrm>
          <a:prstGeom prst="rect">
            <a:avLst/>
          </a:prstGeom>
          <a:noFill/>
          <a:ln w="12700">
            <a:noFill/>
            <a:miter lim="800000"/>
            <a:headEnd/>
            <a:tailEnd/>
          </a:ln>
        </p:spPr>
      </p:pic>
      <p:sp>
        <p:nvSpPr>
          <p:cNvPr id="58371" name="Rectangle 3"/>
          <p:cNvSpPr>
            <a:spLocks noChangeArrowheads="1"/>
          </p:cNvSpPr>
          <p:nvPr/>
        </p:nvSpPr>
        <p:spPr bwMode="auto">
          <a:xfrm>
            <a:off x="6199188" y="4203700"/>
            <a:ext cx="1614487" cy="414338"/>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sp>
        <p:nvSpPr>
          <p:cNvPr id="58372" name="Rectangle 4"/>
          <p:cNvSpPr>
            <a:spLocks noChangeArrowheads="1"/>
          </p:cNvSpPr>
          <p:nvPr/>
        </p:nvSpPr>
        <p:spPr bwMode="auto">
          <a:xfrm>
            <a:off x="1320800" y="4206875"/>
            <a:ext cx="1614488" cy="414338"/>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grpSp>
        <p:nvGrpSpPr>
          <p:cNvPr id="62469" name="Group 5"/>
          <p:cNvGrpSpPr>
            <a:grpSpLocks/>
          </p:cNvGrpSpPr>
          <p:nvPr/>
        </p:nvGrpSpPr>
        <p:grpSpPr bwMode="auto">
          <a:xfrm>
            <a:off x="1290638" y="4191000"/>
            <a:ext cx="1674812" cy="509588"/>
            <a:chOff x="723" y="2348"/>
            <a:chExt cx="938" cy="285"/>
          </a:xfrm>
        </p:grpSpPr>
        <p:sp>
          <p:nvSpPr>
            <p:cNvPr id="58374" name="Rectangle 6"/>
            <p:cNvSpPr>
              <a:spLocks noChangeArrowheads="1"/>
            </p:cNvSpPr>
            <p:nvPr/>
          </p:nvSpPr>
          <p:spPr bwMode="auto">
            <a:xfrm>
              <a:off x="769" y="2348"/>
              <a:ext cx="840" cy="285"/>
            </a:xfrm>
            <a:prstGeom prst="rect">
              <a:avLst/>
            </a:prstGeom>
            <a:noFill/>
            <a:ln w="12700">
              <a:noFill/>
              <a:miter lim="800000"/>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sp>
          <p:nvSpPr>
            <p:cNvPr id="58375" name="Rectangle 7"/>
            <p:cNvSpPr>
              <a:spLocks noChangeArrowheads="1"/>
            </p:cNvSpPr>
            <p:nvPr/>
          </p:nvSpPr>
          <p:spPr bwMode="auto">
            <a:xfrm>
              <a:off x="723" y="2368"/>
              <a:ext cx="938" cy="242"/>
            </a:xfrm>
            <a:prstGeom prst="rect">
              <a:avLst/>
            </a:prstGeom>
            <a:noFill/>
            <a:ln w="12700">
              <a:noFill/>
              <a:miter lim="800000"/>
              <a:headEnd/>
              <a:tailEnd/>
            </a:ln>
            <a:effectLst/>
          </p:spPr>
          <p:txBody>
            <a:bodyPr wrap="none" lIns="91051" tIns="46418" rIns="91051" bIns="46418">
              <a:spAutoFit/>
            </a:bodyPr>
            <a:lstStyle/>
            <a:p>
              <a:pPr algn="ctr" defTabSz="904875">
                <a:defRPr/>
              </a:pPr>
              <a:r>
                <a:rPr lang="en-US" altLang="zh-CN" sz="2200" b="1">
                  <a:solidFill>
                    <a:schemeClr val="hlink"/>
                  </a:solidFill>
                  <a:effectLst>
                    <a:outerShdw blurRad="38100" dist="38100" dir="2700000" algn="tl">
                      <a:srgbClr val="C0C0C0"/>
                    </a:outerShdw>
                  </a:effectLst>
                  <a:latin typeface="Arial" pitchFamily="34" charset="0"/>
                  <a:ea typeface="宋体" pitchFamily="2" charset="-122"/>
                </a:rPr>
                <a:t>Encryption</a:t>
              </a:r>
            </a:p>
          </p:txBody>
        </p:sp>
      </p:grpSp>
      <p:sp>
        <p:nvSpPr>
          <p:cNvPr id="58376" name="Line 8"/>
          <p:cNvSpPr>
            <a:spLocks noChangeShapeType="1"/>
          </p:cNvSpPr>
          <p:nvPr/>
        </p:nvSpPr>
        <p:spPr bwMode="auto">
          <a:xfrm flipV="1">
            <a:off x="7056438" y="3176588"/>
            <a:ext cx="819150" cy="938212"/>
          </a:xfrm>
          <a:prstGeom prst="line">
            <a:avLst/>
          </a:prstGeom>
          <a:noFill/>
          <a:ln w="25400">
            <a:solidFill>
              <a:schemeClr val="accent2"/>
            </a:solidFill>
            <a:round/>
            <a:headEnd/>
            <a:tailEnd type="triangle" w="med" len="med"/>
          </a:ln>
          <a:effectLst>
            <a:outerShdw dist="17961" dir="2700000" algn="ctr" rotWithShape="0">
              <a:schemeClr val="tx1"/>
            </a:outerShdw>
          </a:effectLst>
        </p:spPr>
        <p:txBody>
          <a:bodyPr/>
          <a:lstStyle/>
          <a:p>
            <a:pPr>
              <a:defRPr/>
            </a:pPr>
            <a:endParaRPr lang="zh-CN" altLang="en-US"/>
          </a:p>
        </p:txBody>
      </p:sp>
      <p:sp>
        <p:nvSpPr>
          <p:cNvPr id="62471" name="Rectangle 9"/>
          <p:cNvSpPr>
            <a:spLocks noGrp="1" noChangeArrowheads="1"/>
          </p:cNvSpPr>
          <p:nvPr>
            <p:ph type="title"/>
          </p:nvPr>
        </p:nvSpPr>
        <p:spPr>
          <a:xfrm>
            <a:off x="609600" y="381000"/>
            <a:ext cx="7772400" cy="684212"/>
          </a:xfrm>
          <a:noFill/>
        </p:spPr>
        <p:txBody>
          <a:bodyPr lIns="82124" tIns="41063" rIns="82124" bIns="41063"/>
          <a:lstStyle/>
          <a:p>
            <a:r>
              <a:rPr lang="en-US" altLang="zh-CN" dirty="0" smtClean="0">
                <a:ea typeface="宋体" pitchFamily="2" charset="-122"/>
              </a:rPr>
              <a:t>Encryption and Decryption</a:t>
            </a:r>
          </a:p>
        </p:txBody>
      </p:sp>
      <p:sp>
        <p:nvSpPr>
          <p:cNvPr id="58378" name="Line 10"/>
          <p:cNvSpPr>
            <a:spLocks noChangeShapeType="1"/>
          </p:cNvSpPr>
          <p:nvPr/>
        </p:nvSpPr>
        <p:spPr bwMode="auto">
          <a:xfrm>
            <a:off x="1400175" y="3171825"/>
            <a:ext cx="727075" cy="935038"/>
          </a:xfrm>
          <a:prstGeom prst="line">
            <a:avLst/>
          </a:prstGeom>
          <a:noFill/>
          <a:ln w="25400">
            <a:solidFill>
              <a:schemeClr val="accent2"/>
            </a:solidFill>
            <a:round/>
            <a:headEnd/>
            <a:tailEnd type="triangle" w="med" len="med"/>
          </a:ln>
          <a:effectLst>
            <a:outerShdw dist="17961" dir="2700000" algn="ctr" rotWithShape="0">
              <a:schemeClr val="tx1"/>
            </a:outerShdw>
          </a:effectLst>
        </p:spPr>
        <p:txBody>
          <a:bodyPr/>
          <a:lstStyle/>
          <a:p>
            <a:pPr>
              <a:defRPr/>
            </a:pPr>
            <a:endParaRPr lang="zh-CN" altLang="en-US"/>
          </a:p>
        </p:txBody>
      </p:sp>
      <p:sp>
        <p:nvSpPr>
          <p:cNvPr id="62473" name="Rectangle 11"/>
          <p:cNvSpPr>
            <a:spLocks noChangeArrowheads="1"/>
          </p:cNvSpPr>
          <p:nvPr/>
        </p:nvSpPr>
        <p:spPr bwMode="auto">
          <a:xfrm>
            <a:off x="425450" y="1516063"/>
            <a:ext cx="1738313" cy="476250"/>
          </a:xfrm>
          <a:prstGeom prst="rect">
            <a:avLst/>
          </a:prstGeom>
          <a:noFill/>
          <a:ln w="12700">
            <a:noFill/>
            <a:miter lim="800000"/>
            <a:headEnd/>
            <a:tailEnd/>
          </a:ln>
        </p:spPr>
        <p:txBody>
          <a:bodyPr wrap="none" lIns="99977" tIns="49988" rIns="99977" bIns="49988">
            <a:spAutoFit/>
          </a:bodyPr>
          <a:lstStyle/>
          <a:p>
            <a:pPr defTabSz="1003300"/>
            <a:r>
              <a:rPr lang="en-US" altLang="zh-CN" sz="2500" b="1">
                <a:latin typeface="Arial" charset="0"/>
                <a:ea typeface="宋体" pitchFamily="2" charset="-122"/>
              </a:rPr>
              <a:t>Clear-Text</a:t>
            </a:r>
          </a:p>
        </p:txBody>
      </p:sp>
      <p:sp>
        <p:nvSpPr>
          <p:cNvPr id="62474" name="Rectangle 12"/>
          <p:cNvSpPr>
            <a:spLocks noChangeArrowheads="1"/>
          </p:cNvSpPr>
          <p:nvPr/>
        </p:nvSpPr>
        <p:spPr bwMode="auto">
          <a:xfrm>
            <a:off x="6815138" y="1516063"/>
            <a:ext cx="1739900" cy="476250"/>
          </a:xfrm>
          <a:prstGeom prst="rect">
            <a:avLst/>
          </a:prstGeom>
          <a:noFill/>
          <a:ln w="12700">
            <a:noFill/>
            <a:miter lim="800000"/>
            <a:headEnd/>
            <a:tailEnd/>
          </a:ln>
        </p:spPr>
        <p:txBody>
          <a:bodyPr wrap="none" lIns="99977" tIns="49988" rIns="99977" bIns="49988">
            <a:spAutoFit/>
          </a:bodyPr>
          <a:lstStyle/>
          <a:p>
            <a:pPr defTabSz="1003300"/>
            <a:r>
              <a:rPr lang="en-US" altLang="zh-CN" sz="2500" b="1">
                <a:latin typeface="Arial" charset="0"/>
                <a:ea typeface="宋体" pitchFamily="2" charset="-122"/>
              </a:rPr>
              <a:t>Clear-Text</a:t>
            </a:r>
          </a:p>
        </p:txBody>
      </p:sp>
      <p:sp>
        <p:nvSpPr>
          <p:cNvPr id="62475" name="Rectangle 13"/>
          <p:cNvSpPr>
            <a:spLocks noChangeArrowheads="1"/>
          </p:cNvSpPr>
          <p:nvPr/>
        </p:nvSpPr>
        <p:spPr bwMode="auto">
          <a:xfrm>
            <a:off x="3489325" y="5527675"/>
            <a:ext cx="2163763" cy="528638"/>
          </a:xfrm>
          <a:prstGeom prst="rect">
            <a:avLst/>
          </a:prstGeom>
          <a:noFill/>
          <a:ln w="12700">
            <a:noFill/>
            <a:miter lim="800000"/>
            <a:headEnd/>
            <a:tailEnd/>
          </a:ln>
        </p:spPr>
        <p:txBody>
          <a:bodyPr wrap="none" lIns="99977" tIns="49988" rIns="99977" bIns="49988">
            <a:spAutoFit/>
          </a:bodyPr>
          <a:lstStyle/>
          <a:p>
            <a:pPr algn="ctr" defTabSz="1003300"/>
            <a:r>
              <a:rPr lang="en-US" altLang="zh-CN" sz="2800" b="1">
                <a:latin typeface="Arial" charset="0"/>
                <a:ea typeface="宋体" pitchFamily="2" charset="-122"/>
              </a:rPr>
              <a:t>Cipher Text</a:t>
            </a:r>
          </a:p>
        </p:txBody>
      </p:sp>
      <p:grpSp>
        <p:nvGrpSpPr>
          <p:cNvPr id="62476" name="Group 14"/>
          <p:cNvGrpSpPr>
            <a:grpSpLocks/>
          </p:cNvGrpSpPr>
          <p:nvPr/>
        </p:nvGrpSpPr>
        <p:grpSpPr bwMode="auto">
          <a:xfrm>
            <a:off x="474663" y="2074863"/>
            <a:ext cx="1577975" cy="1101725"/>
            <a:chOff x="266" y="1162"/>
            <a:chExt cx="884" cy="618"/>
          </a:xfrm>
        </p:grpSpPr>
        <p:sp>
          <p:nvSpPr>
            <p:cNvPr id="58383" name="Freeform 15"/>
            <p:cNvSpPr>
              <a:spLocks/>
            </p:cNvSpPr>
            <p:nvPr/>
          </p:nvSpPr>
          <p:spPr bwMode="auto">
            <a:xfrm>
              <a:off x="266" y="1162"/>
              <a:ext cx="884" cy="618"/>
            </a:xfrm>
            <a:custGeom>
              <a:avLst/>
              <a:gdLst/>
              <a:ahLst/>
              <a:cxnLst>
                <a:cxn ang="0">
                  <a:pos x="100" y="616"/>
                </a:cxn>
                <a:cxn ang="0">
                  <a:pos x="105" y="536"/>
                </a:cxn>
                <a:cxn ang="0">
                  <a:pos x="88" y="425"/>
                </a:cxn>
                <a:cxn ang="0">
                  <a:pos x="68" y="326"/>
                </a:cxn>
                <a:cxn ang="0">
                  <a:pos x="42" y="257"/>
                </a:cxn>
                <a:cxn ang="0">
                  <a:pos x="31" y="222"/>
                </a:cxn>
                <a:cxn ang="0">
                  <a:pos x="24" y="196"/>
                </a:cxn>
                <a:cxn ang="0">
                  <a:pos x="12" y="176"/>
                </a:cxn>
                <a:cxn ang="0">
                  <a:pos x="0" y="160"/>
                </a:cxn>
                <a:cxn ang="0">
                  <a:pos x="781" y="0"/>
                </a:cxn>
                <a:cxn ang="0">
                  <a:pos x="775" y="33"/>
                </a:cxn>
                <a:cxn ang="0">
                  <a:pos x="780" y="105"/>
                </a:cxn>
                <a:cxn ang="0">
                  <a:pos x="788" y="175"/>
                </a:cxn>
                <a:cxn ang="0">
                  <a:pos x="796" y="216"/>
                </a:cxn>
                <a:cxn ang="0">
                  <a:pos x="805" y="253"/>
                </a:cxn>
                <a:cxn ang="0">
                  <a:pos x="818" y="302"/>
                </a:cxn>
                <a:cxn ang="0">
                  <a:pos x="832" y="355"/>
                </a:cxn>
                <a:cxn ang="0">
                  <a:pos x="855" y="413"/>
                </a:cxn>
                <a:cxn ang="0">
                  <a:pos x="883" y="455"/>
                </a:cxn>
                <a:cxn ang="0">
                  <a:pos x="98" y="617"/>
                </a:cxn>
              </a:cxnLst>
              <a:rect l="0" t="0" r="r" b="b"/>
              <a:pathLst>
                <a:path w="884" h="618">
                  <a:moveTo>
                    <a:pt x="100" y="616"/>
                  </a:moveTo>
                  <a:lnTo>
                    <a:pt x="105" y="536"/>
                  </a:lnTo>
                  <a:lnTo>
                    <a:pt x="88" y="425"/>
                  </a:lnTo>
                  <a:lnTo>
                    <a:pt x="68" y="326"/>
                  </a:lnTo>
                  <a:lnTo>
                    <a:pt x="42" y="257"/>
                  </a:lnTo>
                  <a:lnTo>
                    <a:pt x="31" y="222"/>
                  </a:lnTo>
                  <a:lnTo>
                    <a:pt x="24" y="196"/>
                  </a:lnTo>
                  <a:lnTo>
                    <a:pt x="12" y="176"/>
                  </a:lnTo>
                  <a:lnTo>
                    <a:pt x="0" y="160"/>
                  </a:lnTo>
                  <a:lnTo>
                    <a:pt x="781" y="0"/>
                  </a:lnTo>
                  <a:lnTo>
                    <a:pt x="775" y="33"/>
                  </a:lnTo>
                  <a:lnTo>
                    <a:pt x="780" y="105"/>
                  </a:lnTo>
                  <a:lnTo>
                    <a:pt x="788" y="175"/>
                  </a:lnTo>
                  <a:lnTo>
                    <a:pt x="796" y="216"/>
                  </a:lnTo>
                  <a:lnTo>
                    <a:pt x="805" y="253"/>
                  </a:lnTo>
                  <a:lnTo>
                    <a:pt x="818" y="302"/>
                  </a:lnTo>
                  <a:lnTo>
                    <a:pt x="832" y="355"/>
                  </a:lnTo>
                  <a:lnTo>
                    <a:pt x="855" y="413"/>
                  </a:lnTo>
                  <a:lnTo>
                    <a:pt x="883" y="455"/>
                  </a:lnTo>
                  <a:lnTo>
                    <a:pt x="98" y="617"/>
                  </a:lnTo>
                </a:path>
              </a:pathLst>
            </a:custGeom>
            <a:solidFill>
              <a:schemeClr val="hlink"/>
            </a:solidFill>
            <a:ln w="12700" cap="rnd" cmpd="sng">
              <a:solidFill>
                <a:schemeClr val="tx1"/>
              </a:solidFill>
              <a:prstDash val="solid"/>
              <a:round/>
              <a:headEnd type="none" w="med" len="med"/>
              <a:tailEnd type="none" w="med" len="med"/>
            </a:ln>
            <a:effectLst>
              <a:outerShdw dist="35921" dir="2700000" algn="ctr" rotWithShape="0">
                <a:schemeClr val="tx1"/>
              </a:outerShdw>
            </a:effectLst>
          </p:spPr>
          <p:txBody>
            <a:bodyPr/>
            <a:lstStyle/>
            <a:p>
              <a:pPr>
                <a:defRPr/>
              </a:pPr>
              <a:endParaRPr lang="zh-CN" altLang="en-US"/>
            </a:p>
          </p:txBody>
        </p:sp>
        <p:sp>
          <p:nvSpPr>
            <p:cNvPr id="62577" name="Rectangle 16"/>
            <p:cNvSpPr>
              <a:spLocks noChangeArrowheads="1"/>
            </p:cNvSpPr>
            <p:nvPr/>
          </p:nvSpPr>
          <p:spPr bwMode="auto">
            <a:xfrm rot="-720000">
              <a:off x="399" y="1270"/>
              <a:ext cx="689" cy="360"/>
            </a:xfrm>
            <a:prstGeom prst="rect">
              <a:avLst/>
            </a:prstGeom>
            <a:noFill/>
            <a:ln w="12700">
              <a:noFill/>
              <a:miter lim="800000"/>
              <a:headEnd/>
              <a:tailEnd/>
            </a:ln>
          </p:spPr>
          <p:txBody>
            <a:bodyPr lIns="91051" tIns="46418" rIns="91051" bIns="46418">
              <a:spAutoFit/>
            </a:bodyPr>
            <a:lstStyle/>
            <a:p>
              <a:pPr defTabSz="904875"/>
              <a:r>
                <a:rPr lang="en-US" altLang="zh-CN" sz="1800" b="1" i="1">
                  <a:latin typeface="Arial" charset="0"/>
                  <a:ea typeface="宋体" pitchFamily="2" charset="-122"/>
                </a:rPr>
                <a:t>Bob Is a Fink</a:t>
              </a:r>
            </a:p>
          </p:txBody>
        </p:sp>
      </p:grpSp>
      <p:sp>
        <p:nvSpPr>
          <p:cNvPr id="58385" name="Freeform 17"/>
          <p:cNvSpPr>
            <a:spLocks/>
          </p:cNvSpPr>
          <p:nvPr/>
        </p:nvSpPr>
        <p:spPr bwMode="auto">
          <a:xfrm>
            <a:off x="3573463" y="2743200"/>
            <a:ext cx="1901825" cy="1619250"/>
          </a:xfrm>
          <a:custGeom>
            <a:avLst/>
            <a:gdLst/>
            <a:ahLst/>
            <a:cxnLst>
              <a:cxn ang="0">
                <a:pos x="121" y="904"/>
              </a:cxn>
              <a:cxn ang="0">
                <a:pos x="127" y="787"/>
              </a:cxn>
              <a:cxn ang="0">
                <a:pos x="107" y="624"/>
              </a:cxn>
              <a:cxn ang="0">
                <a:pos x="82" y="480"/>
              </a:cxn>
              <a:cxn ang="0">
                <a:pos x="51" y="377"/>
              </a:cxn>
              <a:cxn ang="0">
                <a:pos x="37" y="326"/>
              </a:cxn>
              <a:cxn ang="0">
                <a:pos x="29" y="288"/>
              </a:cxn>
              <a:cxn ang="0">
                <a:pos x="15" y="258"/>
              </a:cxn>
              <a:cxn ang="0">
                <a:pos x="0" y="235"/>
              </a:cxn>
              <a:cxn ang="0">
                <a:pos x="941" y="0"/>
              </a:cxn>
              <a:cxn ang="0">
                <a:pos x="934" y="47"/>
              </a:cxn>
              <a:cxn ang="0">
                <a:pos x="940" y="154"/>
              </a:cxn>
              <a:cxn ang="0">
                <a:pos x="950" y="257"/>
              </a:cxn>
              <a:cxn ang="0">
                <a:pos x="960" y="316"/>
              </a:cxn>
              <a:cxn ang="0">
                <a:pos x="970" y="372"/>
              </a:cxn>
              <a:cxn ang="0">
                <a:pos x="986" y="443"/>
              </a:cxn>
              <a:cxn ang="0">
                <a:pos x="1003" y="522"/>
              </a:cxn>
              <a:cxn ang="0">
                <a:pos x="1031" y="607"/>
              </a:cxn>
              <a:cxn ang="0">
                <a:pos x="1064" y="669"/>
              </a:cxn>
              <a:cxn ang="0">
                <a:pos x="118" y="906"/>
              </a:cxn>
            </a:cxnLst>
            <a:rect l="0" t="0" r="r" b="b"/>
            <a:pathLst>
              <a:path w="1065" h="907">
                <a:moveTo>
                  <a:pt x="121" y="904"/>
                </a:moveTo>
                <a:lnTo>
                  <a:pt x="127" y="787"/>
                </a:lnTo>
                <a:lnTo>
                  <a:pt x="107" y="624"/>
                </a:lnTo>
                <a:lnTo>
                  <a:pt x="82" y="480"/>
                </a:lnTo>
                <a:lnTo>
                  <a:pt x="51" y="377"/>
                </a:lnTo>
                <a:lnTo>
                  <a:pt x="37" y="326"/>
                </a:lnTo>
                <a:lnTo>
                  <a:pt x="29" y="288"/>
                </a:lnTo>
                <a:lnTo>
                  <a:pt x="15" y="258"/>
                </a:lnTo>
                <a:lnTo>
                  <a:pt x="0" y="235"/>
                </a:lnTo>
                <a:lnTo>
                  <a:pt x="941" y="0"/>
                </a:lnTo>
                <a:lnTo>
                  <a:pt x="934" y="47"/>
                </a:lnTo>
                <a:lnTo>
                  <a:pt x="940" y="154"/>
                </a:lnTo>
                <a:lnTo>
                  <a:pt x="950" y="257"/>
                </a:lnTo>
                <a:lnTo>
                  <a:pt x="960" y="316"/>
                </a:lnTo>
                <a:lnTo>
                  <a:pt x="970" y="372"/>
                </a:lnTo>
                <a:lnTo>
                  <a:pt x="986" y="443"/>
                </a:lnTo>
                <a:lnTo>
                  <a:pt x="1003" y="522"/>
                </a:lnTo>
                <a:lnTo>
                  <a:pt x="1031" y="607"/>
                </a:lnTo>
                <a:lnTo>
                  <a:pt x="1064" y="669"/>
                </a:lnTo>
                <a:lnTo>
                  <a:pt x="118" y="906"/>
                </a:lnTo>
              </a:path>
            </a:pathLst>
          </a:custGeom>
          <a:solidFill>
            <a:schemeClr val="hlink"/>
          </a:solidFill>
          <a:ln w="12700" cap="rnd" cmpd="sng">
            <a:solidFill>
              <a:schemeClr val="tx1"/>
            </a:solidFill>
            <a:prstDash val="solid"/>
            <a:round/>
            <a:headEnd type="none" w="med" len="med"/>
            <a:tailEnd type="none" w="med" len="med"/>
          </a:ln>
          <a:effectLst>
            <a:outerShdw dist="35921" dir="2700000" algn="ctr" rotWithShape="0">
              <a:schemeClr val="tx1"/>
            </a:outerShdw>
          </a:effectLst>
        </p:spPr>
        <p:txBody>
          <a:bodyPr/>
          <a:lstStyle/>
          <a:p>
            <a:pPr>
              <a:defRPr/>
            </a:pPr>
            <a:endParaRPr lang="zh-CN" altLang="en-US"/>
          </a:p>
        </p:txBody>
      </p:sp>
      <p:sp>
        <p:nvSpPr>
          <p:cNvPr id="62478" name="Rectangle 18"/>
          <p:cNvSpPr>
            <a:spLocks noChangeArrowheads="1"/>
          </p:cNvSpPr>
          <p:nvPr/>
        </p:nvSpPr>
        <p:spPr bwMode="auto">
          <a:xfrm rot="-780000">
            <a:off x="3719513" y="3035300"/>
            <a:ext cx="1579562" cy="915988"/>
          </a:xfrm>
          <a:prstGeom prst="rect">
            <a:avLst/>
          </a:prstGeom>
          <a:noFill/>
          <a:ln w="12700">
            <a:noFill/>
            <a:miter lim="800000"/>
            <a:headEnd/>
            <a:tailEnd/>
          </a:ln>
        </p:spPr>
        <p:txBody>
          <a:bodyPr wrap="none" lIns="91051" tIns="46418" rIns="91051" bIns="46418">
            <a:spAutoFit/>
          </a:bodyPr>
          <a:lstStyle/>
          <a:p>
            <a:pPr defTabSz="904875"/>
            <a:r>
              <a:rPr lang="en-US" altLang="zh-CN" sz="1800" b="1" i="1">
                <a:latin typeface="Arial" charset="0"/>
                <a:ea typeface="宋体" pitchFamily="2" charset="-122"/>
              </a:rPr>
              <a:t>8vyaleh31&amp;d</a:t>
            </a:r>
          </a:p>
          <a:p>
            <a:pPr defTabSz="904875"/>
            <a:r>
              <a:rPr lang="en-US" altLang="zh-CN" sz="1800" b="1" i="1">
                <a:latin typeface="Arial" charset="0"/>
                <a:ea typeface="宋体" pitchFamily="2" charset="-122"/>
              </a:rPr>
              <a:t>ktu.dtrw8743</a:t>
            </a:r>
          </a:p>
          <a:p>
            <a:pPr defTabSz="904875"/>
            <a:r>
              <a:rPr lang="en-US" altLang="zh-CN" sz="1800" b="1" i="1">
                <a:latin typeface="Arial" charset="0"/>
                <a:ea typeface="宋体" pitchFamily="2" charset="-122"/>
              </a:rPr>
              <a:t>$Fie*nP093h</a:t>
            </a:r>
          </a:p>
        </p:txBody>
      </p:sp>
      <p:sp>
        <p:nvSpPr>
          <p:cNvPr id="58387" name="Arc 19"/>
          <p:cNvSpPr>
            <a:spLocks/>
          </p:cNvSpPr>
          <p:nvPr/>
        </p:nvSpPr>
        <p:spPr bwMode="auto">
          <a:xfrm>
            <a:off x="2079625" y="4725988"/>
            <a:ext cx="1382713" cy="442912"/>
          </a:xfrm>
          <a:custGeom>
            <a:avLst/>
            <a:gdLst>
              <a:gd name="G0" fmla="+- 21600 0 0"/>
              <a:gd name="G1" fmla="+- 2204 0 0"/>
              <a:gd name="G2" fmla="+- 21600 0 0"/>
              <a:gd name="T0" fmla="*/ 21572 w 21600"/>
              <a:gd name="T1" fmla="*/ 23804 h 23804"/>
              <a:gd name="T2" fmla="*/ 113 w 21600"/>
              <a:gd name="T3" fmla="*/ 0 h 23804"/>
              <a:gd name="T4" fmla="*/ 21600 w 21600"/>
              <a:gd name="T5" fmla="*/ 2204 h 23804"/>
            </a:gdLst>
            <a:ahLst/>
            <a:cxnLst>
              <a:cxn ang="0">
                <a:pos x="T0" y="T1"/>
              </a:cxn>
              <a:cxn ang="0">
                <a:pos x="T2" y="T3"/>
              </a:cxn>
              <a:cxn ang="0">
                <a:pos x="T4" y="T5"/>
              </a:cxn>
            </a:cxnLst>
            <a:rect l="0" t="0" r="r" b="b"/>
            <a:pathLst>
              <a:path w="21600" h="23804" fill="none" extrusionOk="0">
                <a:moveTo>
                  <a:pt x="21572" y="23803"/>
                </a:moveTo>
                <a:cubicBezTo>
                  <a:pt x="9653" y="23788"/>
                  <a:pt x="0" y="14122"/>
                  <a:pt x="0" y="2204"/>
                </a:cubicBezTo>
                <a:cubicBezTo>
                  <a:pt x="-1" y="1467"/>
                  <a:pt x="37" y="732"/>
                  <a:pt x="112" y="-1"/>
                </a:cubicBezTo>
              </a:path>
              <a:path w="21600" h="23804" stroke="0" extrusionOk="0">
                <a:moveTo>
                  <a:pt x="21572" y="23803"/>
                </a:moveTo>
                <a:cubicBezTo>
                  <a:pt x="9653" y="23788"/>
                  <a:pt x="0" y="14122"/>
                  <a:pt x="0" y="2204"/>
                </a:cubicBezTo>
                <a:cubicBezTo>
                  <a:pt x="-1" y="1467"/>
                  <a:pt x="37" y="732"/>
                  <a:pt x="112" y="-1"/>
                </a:cubicBezTo>
                <a:lnTo>
                  <a:pt x="21600" y="2204"/>
                </a:lnTo>
                <a:close/>
              </a:path>
            </a:pathLst>
          </a:custGeom>
          <a:noFill/>
          <a:ln w="25400" cap="rnd">
            <a:solidFill>
              <a:schemeClr val="accent2"/>
            </a:solidFill>
            <a:round/>
            <a:headEnd type="triangle" w="med" len="med"/>
            <a:tailEnd/>
          </a:ln>
          <a:effectLst>
            <a:outerShdw dist="17961" dir="2700000" algn="ctr" rotWithShape="0">
              <a:schemeClr val="tx1"/>
            </a:outerShdw>
          </a:effectLst>
        </p:spPr>
        <p:txBody>
          <a:bodyPr/>
          <a:lstStyle/>
          <a:p>
            <a:pPr>
              <a:defRPr/>
            </a:pPr>
            <a:endParaRPr lang="zh-CN" altLang="en-US"/>
          </a:p>
        </p:txBody>
      </p:sp>
      <p:sp>
        <p:nvSpPr>
          <p:cNvPr id="58388" name="Arc 20"/>
          <p:cNvSpPr>
            <a:spLocks/>
          </p:cNvSpPr>
          <p:nvPr/>
        </p:nvSpPr>
        <p:spPr bwMode="auto">
          <a:xfrm>
            <a:off x="5397500" y="4697413"/>
            <a:ext cx="1576388" cy="511175"/>
          </a:xfrm>
          <a:custGeom>
            <a:avLst/>
            <a:gdLst>
              <a:gd name="G0" fmla="+- 0 0 0"/>
              <a:gd name="G1" fmla="+- 76 0 0"/>
              <a:gd name="G2" fmla="+- 21600 0 0"/>
              <a:gd name="T0" fmla="*/ 21600 w 21600"/>
              <a:gd name="T1" fmla="*/ 0 h 21676"/>
              <a:gd name="T2" fmla="*/ 0 w 21600"/>
              <a:gd name="T3" fmla="*/ 21676 h 21676"/>
              <a:gd name="T4" fmla="*/ 0 w 21600"/>
              <a:gd name="T5" fmla="*/ 76 h 21676"/>
            </a:gdLst>
            <a:ahLst/>
            <a:cxnLst>
              <a:cxn ang="0">
                <a:pos x="T0" y="T1"/>
              </a:cxn>
              <a:cxn ang="0">
                <a:pos x="T2" y="T3"/>
              </a:cxn>
              <a:cxn ang="0">
                <a:pos x="T4" y="T5"/>
              </a:cxn>
            </a:cxnLst>
            <a:rect l="0" t="0" r="r" b="b"/>
            <a:pathLst>
              <a:path w="21600" h="21676" fill="none" extrusionOk="0">
                <a:moveTo>
                  <a:pt x="21599" y="0"/>
                </a:moveTo>
                <a:cubicBezTo>
                  <a:pt x="21599" y="25"/>
                  <a:pt x="21600" y="50"/>
                  <a:pt x="21600" y="76"/>
                </a:cubicBezTo>
                <a:cubicBezTo>
                  <a:pt x="21600" y="12005"/>
                  <a:pt x="11929" y="21675"/>
                  <a:pt x="0" y="21676"/>
                </a:cubicBezTo>
              </a:path>
              <a:path w="21600" h="21676" stroke="0" extrusionOk="0">
                <a:moveTo>
                  <a:pt x="21599" y="0"/>
                </a:moveTo>
                <a:cubicBezTo>
                  <a:pt x="21599" y="25"/>
                  <a:pt x="21600" y="50"/>
                  <a:pt x="21600" y="76"/>
                </a:cubicBezTo>
                <a:cubicBezTo>
                  <a:pt x="21600" y="12005"/>
                  <a:pt x="11929" y="21675"/>
                  <a:pt x="0" y="21676"/>
                </a:cubicBezTo>
                <a:lnTo>
                  <a:pt x="0" y="76"/>
                </a:lnTo>
                <a:close/>
              </a:path>
            </a:pathLst>
          </a:custGeom>
          <a:noFill/>
          <a:ln w="25400" cap="rnd">
            <a:solidFill>
              <a:schemeClr val="accent2"/>
            </a:solidFill>
            <a:round/>
            <a:headEnd type="triangle" w="med" len="med"/>
            <a:tailEnd/>
          </a:ln>
          <a:effectLst>
            <a:outerShdw dist="17961" dir="2700000" algn="ctr" rotWithShape="0">
              <a:schemeClr val="tx1"/>
            </a:outerShdw>
          </a:effectLst>
        </p:spPr>
        <p:txBody>
          <a:bodyPr/>
          <a:lstStyle/>
          <a:p>
            <a:pPr>
              <a:defRPr/>
            </a:pPr>
            <a:endParaRPr lang="zh-CN" altLang="en-US"/>
          </a:p>
        </p:txBody>
      </p:sp>
      <p:grpSp>
        <p:nvGrpSpPr>
          <p:cNvPr id="62481" name="Group 21"/>
          <p:cNvGrpSpPr>
            <a:grpSpLocks/>
          </p:cNvGrpSpPr>
          <p:nvPr/>
        </p:nvGrpSpPr>
        <p:grpSpPr bwMode="auto">
          <a:xfrm>
            <a:off x="6921500" y="2074863"/>
            <a:ext cx="1577975" cy="1101725"/>
            <a:chOff x="3876" y="1162"/>
            <a:chExt cx="884" cy="618"/>
          </a:xfrm>
        </p:grpSpPr>
        <p:sp>
          <p:nvSpPr>
            <p:cNvPr id="58390" name="Freeform 22"/>
            <p:cNvSpPr>
              <a:spLocks/>
            </p:cNvSpPr>
            <p:nvPr/>
          </p:nvSpPr>
          <p:spPr bwMode="auto">
            <a:xfrm>
              <a:off x="3876" y="1162"/>
              <a:ext cx="884" cy="618"/>
            </a:xfrm>
            <a:custGeom>
              <a:avLst/>
              <a:gdLst/>
              <a:ahLst/>
              <a:cxnLst>
                <a:cxn ang="0">
                  <a:pos x="100" y="616"/>
                </a:cxn>
                <a:cxn ang="0">
                  <a:pos x="105" y="536"/>
                </a:cxn>
                <a:cxn ang="0">
                  <a:pos x="88" y="425"/>
                </a:cxn>
                <a:cxn ang="0">
                  <a:pos x="68" y="326"/>
                </a:cxn>
                <a:cxn ang="0">
                  <a:pos x="42" y="257"/>
                </a:cxn>
                <a:cxn ang="0">
                  <a:pos x="31" y="222"/>
                </a:cxn>
                <a:cxn ang="0">
                  <a:pos x="24" y="196"/>
                </a:cxn>
                <a:cxn ang="0">
                  <a:pos x="12" y="176"/>
                </a:cxn>
                <a:cxn ang="0">
                  <a:pos x="0" y="160"/>
                </a:cxn>
                <a:cxn ang="0">
                  <a:pos x="781" y="0"/>
                </a:cxn>
                <a:cxn ang="0">
                  <a:pos x="775" y="33"/>
                </a:cxn>
                <a:cxn ang="0">
                  <a:pos x="780" y="105"/>
                </a:cxn>
                <a:cxn ang="0">
                  <a:pos x="788" y="175"/>
                </a:cxn>
                <a:cxn ang="0">
                  <a:pos x="796" y="216"/>
                </a:cxn>
                <a:cxn ang="0">
                  <a:pos x="805" y="253"/>
                </a:cxn>
                <a:cxn ang="0">
                  <a:pos x="818" y="302"/>
                </a:cxn>
                <a:cxn ang="0">
                  <a:pos x="832" y="355"/>
                </a:cxn>
                <a:cxn ang="0">
                  <a:pos x="855" y="413"/>
                </a:cxn>
                <a:cxn ang="0">
                  <a:pos x="883" y="455"/>
                </a:cxn>
                <a:cxn ang="0">
                  <a:pos x="98" y="617"/>
                </a:cxn>
              </a:cxnLst>
              <a:rect l="0" t="0" r="r" b="b"/>
              <a:pathLst>
                <a:path w="884" h="618">
                  <a:moveTo>
                    <a:pt x="100" y="616"/>
                  </a:moveTo>
                  <a:lnTo>
                    <a:pt x="105" y="536"/>
                  </a:lnTo>
                  <a:lnTo>
                    <a:pt x="88" y="425"/>
                  </a:lnTo>
                  <a:lnTo>
                    <a:pt x="68" y="326"/>
                  </a:lnTo>
                  <a:lnTo>
                    <a:pt x="42" y="257"/>
                  </a:lnTo>
                  <a:lnTo>
                    <a:pt x="31" y="222"/>
                  </a:lnTo>
                  <a:lnTo>
                    <a:pt x="24" y="196"/>
                  </a:lnTo>
                  <a:lnTo>
                    <a:pt x="12" y="176"/>
                  </a:lnTo>
                  <a:lnTo>
                    <a:pt x="0" y="160"/>
                  </a:lnTo>
                  <a:lnTo>
                    <a:pt x="781" y="0"/>
                  </a:lnTo>
                  <a:lnTo>
                    <a:pt x="775" y="33"/>
                  </a:lnTo>
                  <a:lnTo>
                    <a:pt x="780" y="105"/>
                  </a:lnTo>
                  <a:lnTo>
                    <a:pt x="788" y="175"/>
                  </a:lnTo>
                  <a:lnTo>
                    <a:pt x="796" y="216"/>
                  </a:lnTo>
                  <a:lnTo>
                    <a:pt x="805" y="253"/>
                  </a:lnTo>
                  <a:lnTo>
                    <a:pt x="818" y="302"/>
                  </a:lnTo>
                  <a:lnTo>
                    <a:pt x="832" y="355"/>
                  </a:lnTo>
                  <a:lnTo>
                    <a:pt x="855" y="413"/>
                  </a:lnTo>
                  <a:lnTo>
                    <a:pt x="883" y="455"/>
                  </a:lnTo>
                  <a:lnTo>
                    <a:pt x="98" y="617"/>
                  </a:lnTo>
                </a:path>
              </a:pathLst>
            </a:custGeom>
            <a:solidFill>
              <a:schemeClr val="hlink"/>
            </a:solidFill>
            <a:ln w="12700" cap="rnd" cmpd="sng">
              <a:solidFill>
                <a:schemeClr val="tx1"/>
              </a:solidFill>
              <a:prstDash val="solid"/>
              <a:round/>
              <a:headEnd type="none" w="med" len="med"/>
              <a:tailEnd type="none" w="med" len="med"/>
            </a:ln>
            <a:effectLst>
              <a:outerShdw dist="35921" dir="2700000" algn="ctr" rotWithShape="0">
                <a:schemeClr val="tx1"/>
              </a:outerShdw>
            </a:effectLst>
          </p:spPr>
          <p:txBody>
            <a:bodyPr/>
            <a:lstStyle/>
            <a:p>
              <a:pPr>
                <a:defRPr/>
              </a:pPr>
              <a:endParaRPr lang="zh-CN" altLang="en-US"/>
            </a:p>
          </p:txBody>
        </p:sp>
        <p:sp>
          <p:nvSpPr>
            <p:cNvPr id="62575" name="Rectangle 23"/>
            <p:cNvSpPr>
              <a:spLocks noChangeArrowheads="1"/>
            </p:cNvSpPr>
            <p:nvPr/>
          </p:nvSpPr>
          <p:spPr bwMode="auto">
            <a:xfrm rot="-720000">
              <a:off x="3999" y="1269"/>
              <a:ext cx="689" cy="360"/>
            </a:xfrm>
            <a:prstGeom prst="rect">
              <a:avLst/>
            </a:prstGeom>
            <a:noFill/>
            <a:ln w="12700">
              <a:noFill/>
              <a:miter lim="800000"/>
              <a:headEnd/>
              <a:tailEnd/>
            </a:ln>
          </p:spPr>
          <p:txBody>
            <a:bodyPr lIns="91051" tIns="46418" rIns="91051" bIns="46418">
              <a:spAutoFit/>
            </a:bodyPr>
            <a:lstStyle/>
            <a:p>
              <a:pPr defTabSz="904875"/>
              <a:r>
                <a:rPr lang="en-US" altLang="zh-CN" sz="1800" b="1" i="1">
                  <a:latin typeface="Arial" charset="0"/>
                  <a:ea typeface="宋体" pitchFamily="2" charset="-122"/>
                </a:rPr>
                <a:t>Bob Is a Fink</a:t>
              </a:r>
            </a:p>
          </p:txBody>
        </p:sp>
      </p:grpSp>
      <p:grpSp>
        <p:nvGrpSpPr>
          <p:cNvPr id="62482" name="Group 24"/>
          <p:cNvGrpSpPr>
            <a:grpSpLocks/>
          </p:cNvGrpSpPr>
          <p:nvPr/>
        </p:nvGrpSpPr>
        <p:grpSpPr bwMode="auto">
          <a:xfrm>
            <a:off x="6176963" y="4191000"/>
            <a:ext cx="1674812" cy="509588"/>
            <a:chOff x="3459" y="2348"/>
            <a:chExt cx="938" cy="285"/>
          </a:xfrm>
        </p:grpSpPr>
        <p:sp>
          <p:nvSpPr>
            <p:cNvPr id="58393" name="Rectangle 25"/>
            <p:cNvSpPr>
              <a:spLocks noChangeArrowheads="1"/>
            </p:cNvSpPr>
            <p:nvPr/>
          </p:nvSpPr>
          <p:spPr bwMode="auto">
            <a:xfrm>
              <a:off x="3505" y="2348"/>
              <a:ext cx="840" cy="285"/>
            </a:xfrm>
            <a:prstGeom prst="rect">
              <a:avLst/>
            </a:prstGeom>
            <a:noFill/>
            <a:ln w="12700">
              <a:noFill/>
              <a:miter lim="800000"/>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sp>
          <p:nvSpPr>
            <p:cNvPr id="58394" name="Rectangle 26"/>
            <p:cNvSpPr>
              <a:spLocks noChangeArrowheads="1"/>
            </p:cNvSpPr>
            <p:nvPr/>
          </p:nvSpPr>
          <p:spPr bwMode="auto">
            <a:xfrm>
              <a:off x="3459" y="2368"/>
              <a:ext cx="938" cy="242"/>
            </a:xfrm>
            <a:prstGeom prst="rect">
              <a:avLst/>
            </a:prstGeom>
            <a:noFill/>
            <a:ln w="12700">
              <a:noFill/>
              <a:miter lim="800000"/>
              <a:headEnd/>
              <a:tailEnd/>
            </a:ln>
            <a:effectLst/>
          </p:spPr>
          <p:txBody>
            <a:bodyPr wrap="none" lIns="91051" tIns="46418" rIns="91051" bIns="46418">
              <a:spAutoFit/>
            </a:bodyPr>
            <a:lstStyle/>
            <a:p>
              <a:pPr algn="ctr" defTabSz="904875">
                <a:defRPr/>
              </a:pPr>
              <a:r>
                <a:rPr lang="en-US" altLang="zh-CN" sz="2200" b="1">
                  <a:solidFill>
                    <a:schemeClr val="hlink"/>
                  </a:solidFill>
                  <a:effectLst>
                    <a:outerShdw blurRad="38100" dist="38100" dir="2700000" algn="tl">
                      <a:srgbClr val="C0C0C0"/>
                    </a:outerShdw>
                  </a:effectLst>
                  <a:latin typeface="Arial" pitchFamily="34" charset="0"/>
                  <a:ea typeface="宋体" pitchFamily="2" charset="-122"/>
                </a:rPr>
                <a:t>Decryption</a:t>
              </a:r>
            </a:p>
          </p:txBody>
        </p:sp>
      </p:grpSp>
      <p:grpSp>
        <p:nvGrpSpPr>
          <p:cNvPr id="62483" name="Group 27"/>
          <p:cNvGrpSpPr>
            <a:grpSpLocks/>
          </p:cNvGrpSpPr>
          <p:nvPr/>
        </p:nvGrpSpPr>
        <p:grpSpPr bwMode="auto">
          <a:xfrm>
            <a:off x="7681913" y="358775"/>
            <a:ext cx="949325" cy="777875"/>
            <a:chOff x="4302" y="201"/>
            <a:chExt cx="532" cy="436"/>
          </a:xfrm>
        </p:grpSpPr>
        <p:sp>
          <p:nvSpPr>
            <p:cNvPr id="62529" name="Freeform 28"/>
            <p:cNvSpPr>
              <a:spLocks/>
            </p:cNvSpPr>
            <p:nvPr/>
          </p:nvSpPr>
          <p:spPr bwMode="auto">
            <a:xfrm>
              <a:off x="4341" y="501"/>
              <a:ext cx="308" cy="111"/>
            </a:xfrm>
            <a:custGeom>
              <a:avLst/>
              <a:gdLst>
                <a:gd name="T0" fmla="*/ 0 w 308"/>
                <a:gd name="T1" fmla="*/ 70 h 111"/>
                <a:gd name="T2" fmla="*/ 307 w 308"/>
                <a:gd name="T3" fmla="*/ 110 h 111"/>
                <a:gd name="T4" fmla="*/ 100 w 308"/>
                <a:gd name="T5" fmla="*/ 0 h 111"/>
                <a:gd name="T6" fmla="*/ 0 w 308"/>
                <a:gd name="T7" fmla="*/ 70 h 111"/>
                <a:gd name="T8" fmla="*/ 0 60000 65536"/>
                <a:gd name="T9" fmla="*/ 0 60000 65536"/>
                <a:gd name="T10" fmla="*/ 0 60000 65536"/>
                <a:gd name="T11" fmla="*/ 0 60000 65536"/>
                <a:gd name="T12" fmla="*/ 0 w 308"/>
                <a:gd name="T13" fmla="*/ 0 h 111"/>
                <a:gd name="T14" fmla="*/ 308 w 308"/>
                <a:gd name="T15" fmla="*/ 111 h 111"/>
              </a:gdLst>
              <a:ahLst/>
              <a:cxnLst>
                <a:cxn ang="T8">
                  <a:pos x="T0" y="T1"/>
                </a:cxn>
                <a:cxn ang="T9">
                  <a:pos x="T2" y="T3"/>
                </a:cxn>
                <a:cxn ang="T10">
                  <a:pos x="T4" y="T5"/>
                </a:cxn>
                <a:cxn ang="T11">
                  <a:pos x="T6" y="T7"/>
                </a:cxn>
              </a:cxnLst>
              <a:rect l="T12" t="T13" r="T14" b="T15"/>
              <a:pathLst>
                <a:path w="308" h="111">
                  <a:moveTo>
                    <a:pt x="0" y="70"/>
                  </a:moveTo>
                  <a:lnTo>
                    <a:pt x="307" y="110"/>
                  </a:lnTo>
                  <a:lnTo>
                    <a:pt x="100" y="0"/>
                  </a:lnTo>
                  <a:lnTo>
                    <a:pt x="0" y="70"/>
                  </a:lnTo>
                </a:path>
              </a:pathLst>
            </a:custGeom>
            <a:solidFill>
              <a:srgbClr val="333333"/>
            </a:solidFill>
            <a:ln w="12700" cap="rnd">
              <a:noFill/>
              <a:round/>
              <a:headEnd/>
              <a:tailEnd/>
            </a:ln>
          </p:spPr>
          <p:txBody>
            <a:bodyPr/>
            <a:lstStyle/>
            <a:p>
              <a:endParaRPr lang="zh-CN" altLang="en-US"/>
            </a:p>
          </p:txBody>
        </p:sp>
        <p:grpSp>
          <p:nvGrpSpPr>
            <p:cNvPr id="62530" name="Group 29"/>
            <p:cNvGrpSpPr>
              <a:grpSpLocks/>
            </p:cNvGrpSpPr>
            <p:nvPr/>
          </p:nvGrpSpPr>
          <p:grpSpPr bwMode="auto">
            <a:xfrm>
              <a:off x="4431" y="251"/>
              <a:ext cx="403" cy="386"/>
              <a:chOff x="4431" y="251"/>
              <a:chExt cx="403" cy="386"/>
            </a:xfrm>
          </p:grpSpPr>
          <p:sp>
            <p:nvSpPr>
              <p:cNvPr id="62562" name="Freeform 30"/>
              <p:cNvSpPr>
                <a:spLocks/>
              </p:cNvSpPr>
              <p:nvPr/>
            </p:nvSpPr>
            <p:spPr bwMode="auto">
              <a:xfrm>
                <a:off x="4714" y="395"/>
                <a:ext cx="119" cy="239"/>
              </a:xfrm>
              <a:custGeom>
                <a:avLst/>
                <a:gdLst>
                  <a:gd name="T0" fmla="*/ 118 w 119"/>
                  <a:gd name="T1" fmla="*/ 0 h 239"/>
                  <a:gd name="T2" fmla="*/ 0 w 119"/>
                  <a:gd name="T3" fmla="*/ 33 h 239"/>
                  <a:gd name="T4" fmla="*/ 0 w 119"/>
                  <a:gd name="T5" fmla="*/ 238 h 239"/>
                  <a:gd name="T6" fmla="*/ 118 w 119"/>
                  <a:gd name="T7" fmla="*/ 194 h 239"/>
                  <a:gd name="T8" fmla="*/ 118 w 119"/>
                  <a:gd name="T9" fmla="*/ 0 h 239"/>
                  <a:gd name="T10" fmla="*/ 0 60000 65536"/>
                  <a:gd name="T11" fmla="*/ 0 60000 65536"/>
                  <a:gd name="T12" fmla="*/ 0 60000 65536"/>
                  <a:gd name="T13" fmla="*/ 0 60000 65536"/>
                  <a:gd name="T14" fmla="*/ 0 60000 65536"/>
                  <a:gd name="T15" fmla="*/ 0 w 119"/>
                  <a:gd name="T16" fmla="*/ 0 h 239"/>
                  <a:gd name="T17" fmla="*/ 119 w 119"/>
                  <a:gd name="T18" fmla="*/ 239 h 239"/>
                </a:gdLst>
                <a:ahLst/>
                <a:cxnLst>
                  <a:cxn ang="T10">
                    <a:pos x="T0" y="T1"/>
                  </a:cxn>
                  <a:cxn ang="T11">
                    <a:pos x="T2" y="T3"/>
                  </a:cxn>
                  <a:cxn ang="T12">
                    <a:pos x="T4" y="T5"/>
                  </a:cxn>
                  <a:cxn ang="T13">
                    <a:pos x="T6" y="T7"/>
                  </a:cxn>
                  <a:cxn ang="T14">
                    <a:pos x="T8" y="T9"/>
                  </a:cxn>
                </a:cxnLst>
                <a:rect l="T15" t="T16" r="T17" b="T18"/>
                <a:pathLst>
                  <a:path w="119" h="239">
                    <a:moveTo>
                      <a:pt x="118" y="0"/>
                    </a:moveTo>
                    <a:lnTo>
                      <a:pt x="0" y="33"/>
                    </a:lnTo>
                    <a:lnTo>
                      <a:pt x="0" y="238"/>
                    </a:lnTo>
                    <a:lnTo>
                      <a:pt x="118" y="194"/>
                    </a:lnTo>
                    <a:lnTo>
                      <a:pt x="118" y="0"/>
                    </a:lnTo>
                  </a:path>
                </a:pathLst>
              </a:custGeom>
              <a:solidFill>
                <a:srgbClr val="F6BF69"/>
              </a:solidFill>
              <a:ln w="12700" cap="rnd" cmpd="sng">
                <a:solidFill>
                  <a:schemeClr val="tx1"/>
                </a:solidFill>
                <a:prstDash val="solid"/>
                <a:round/>
                <a:headEnd type="none" w="med" len="med"/>
                <a:tailEnd type="none" w="med" len="med"/>
              </a:ln>
            </p:spPr>
            <p:txBody>
              <a:bodyPr/>
              <a:lstStyle/>
              <a:p>
                <a:endParaRPr lang="zh-CN" altLang="en-US"/>
              </a:p>
            </p:txBody>
          </p:sp>
          <p:sp>
            <p:nvSpPr>
              <p:cNvPr id="62563" name="Freeform 31"/>
              <p:cNvSpPr>
                <a:spLocks/>
              </p:cNvSpPr>
              <p:nvPr/>
            </p:nvSpPr>
            <p:spPr bwMode="auto">
              <a:xfrm>
                <a:off x="4431" y="352"/>
                <a:ext cx="284" cy="285"/>
              </a:xfrm>
              <a:custGeom>
                <a:avLst/>
                <a:gdLst>
                  <a:gd name="T0" fmla="*/ 283 w 284"/>
                  <a:gd name="T1" fmla="*/ 80 h 285"/>
                  <a:gd name="T2" fmla="*/ 0 w 284"/>
                  <a:gd name="T3" fmla="*/ 0 h 285"/>
                  <a:gd name="T4" fmla="*/ 0 w 284"/>
                  <a:gd name="T5" fmla="*/ 166 h 285"/>
                  <a:gd name="T6" fmla="*/ 283 w 284"/>
                  <a:gd name="T7" fmla="*/ 284 h 285"/>
                  <a:gd name="T8" fmla="*/ 283 w 284"/>
                  <a:gd name="T9" fmla="*/ 80 h 285"/>
                  <a:gd name="T10" fmla="*/ 0 60000 65536"/>
                  <a:gd name="T11" fmla="*/ 0 60000 65536"/>
                  <a:gd name="T12" fmla="*/ 0 60000 65536"/>
                  <a:gd name="T13" fmla="*/ 0 60000 65536"/>
                  <a:gd name="T14" fmla="*/ 0 60000 65536"/>
                  <a:gd name="T15" fmla="*/ 0 w 284"/>
                  <a:gd name="T16" fmla="*/ 0 h 285"/>
                  <a:gd name="T17" fmla="*/ 284 w 284"/>
                  <a:gd name="T18" fmla="*/ 285 h 285"/>
                </a:gdLst>
                <a:ahLst/>
                <a:cxnLst>
                  <a:cxn ang="T10">
                    <a:pos x="T0" y="T1"/>
                  </a:cxn>
                  <a:cxn ang="T11">
                    <a:pos x="T2" y="T3"/>
                  </a:cxn>
                  <a:cxn ang="T12">
                    <a:pos x="T4" y="T5"/>
                  </a:cxn>
                  <a:cxn ang="T13">
                    <a:pos x="T6" y="T7"/>
                  </a:cxn>
                  <a:cxn ang="T14">
                    <a:pos x="T8" y="T9"/>
                  </a:cxn>
                </a:cxnLst>
                <a:rect l="T15" t="T16" r="T17" b="T18"/>
                <a:pathLst>
                  <a:path w="284" h="285">
                    <a:moveTo>
                      <a:pt x="283" y="80"/>
                    </a:moveTo>
                    <a:lnTo>
                      <a:pt x="0" y="0"/>
                    </a:lnTo>
                    <a:lnTo>
                      <a:pt x="0" y="166"/>
                    </a:lnTo>
                    <a:lnTo>
                      <a:pt x="283" y="284"/>
                    </a:lnTo>
                    <a:lnTo>
                      <a:pt x="283" y="80"/>
                    </a:lnTo>
                  </a:path>
                </a:pathLst>
              </a:custGeom>
              <a:solidFill>
                <a:srgbClr val="EF9100"/>
              </a:solidFill>
              <a:ln w="12700" cap="rnd" cmpd="sng">
                <a:solidFill>
                  <a:schemeClr val="tx1"/>
                </a:solidFill>
                <a:prstDash val="solid"/>
                <a:round/>
                <a:headEnd type="none" w="med" len="med"/>
                <a:tailEnd type="none" w="med" len="med"/>
              </a:ln>
            </p:spPr>
            <p:txBody>
              <a:bodyPr/>
              <a:lstStyle/>
              <a:p>
                <a:endParaRPr lang="zh-CN" altLang="en-US"/>
              </a:p>
            </p:txBody>
          </p:sp>
          <p:sp>
            <p:nvSpPr>
              <p:cNvPr id="62564" name="Freeform 32"/>
              <p:cNvSpPr>
                <a:spLocks/>
              </p:cNvSpPr>
              <p:nvPr/>
            </p:nvSpPr>
            <p:spPr bwMode="auto">
              <a:xfrm>
                <a:off x="4711" y="313"/>
                <a:ext cx="123" cy="116"/>
              </a:xfrm>
              <a:custGeom>
                <a:avLst/>
                <a:gdLst>
                  <a:gd name="T0" fmla="*/ 122 w 123"/>
                  <a:gd name="T1" fmla="*/ 81 h 116"/>
                  <a:gd name="T2" fmla="*/ 0 w 123"/>
                  <a:gd name="T3" fmla="*/ 115 h 116"/>
                  <a:gd name="T4" fmla="*/ 24 w 123"/>
                  <a:gd name="T5" fmla="*/ 14 h 116"/>
                  <a:gd name="T6" fmla="*/ 84 w 123"/>
                  <a:gd name="T7" fmla="*/ 0 h 116"/>
                  <a:gd name="T8" fmla="*/ 122 w 123"/>
                  <a:gd name="T9" fmla="*/ 81 h 116"/>
                  <a:gd name="T10" fmla="*/ 0 60000 65536"/>
                  <a:gd name="T11" fmla="*/ 0 60000 65536"/>
                  <a:gd name="T12" fmla="*/ 0 60000 65536"/>
                  <a:gd name="T13" fmla="*/ 0 60000 65536"/>
                  <a:gd name="T14" fmla="*/ 0 60000 65536"/>
                  <a:gd name="T15" fmla="*/ 0 w 123"/>
                  <a:gd name="T16" fmla="*/ 0 h 116"/>
                  <a:gd name="T17" fmla="*/ 123 w 123"/>
                  <a:gd name="T18" fmla="*/ 116 h 116"/>
                </a:gdLst>
                <a:ahLst/>
                <a:cxnLst>
                  <a:cxn ang="T10">
                    <a:pos x="T0" y="T1"/>
                  </a:cxn>
                  <a:cxn ang="T11">
                    <a:pos x="T2" y="T3"/>
                  </a:cxn>
                  <a:cxn ang="T12">
                    <a:pos x="T4" y="T5"/>
                  </a:cxn>
                  <a:cxn ang="T13">
                    <a:pos x="T6" y="T7"/>
                  </a:cxn>
                  <a:cxn ang="T14">
                    <a:pos x="T8" y="T9"/>
                  </a:cxn>
                </a:cxnLst>
                <a:rect l="T15" t="T16" r="T17" b="T18"/>
                <a:pathLst>
                  <a:path w="123" h="116">
                    <a:moveTo>
                      <a:pt x="122" y="81"/>
                    </a:moveTo>
                    <a:lnTo>
                      <a:pt x="0" y="115"/>
                    </a:lnTo>
                    <a:lnTo>
                      <a:pt x="24" y="14"/>
                    </a:lnTo>
                    <a:lnTo>
                      <a:pt x="84" y="0"/>
                    </a:lnTo>
                    <a:lnTo>
                      <a:pt x="122" y="81"/>
                    </a:lnTo>
                  </a:path>
                </a:pathLst>
              </a:custGeom>
              <a:solidFill>
                <a:srgbClr val="F6BF69"/>
              </a:solidFill>
              <a:ln w="12700" cap="rnd" cmpd="sng">
                <a:solidFill>
                  <a:schemeClr val="tx1"/>
                </a:solidFill>
                <a:prstDash val="solid"/>
                <a:round/>
                <a:headEnd type="none" w="med" len="med"/>
                <a:tailEnd type="none" w="med" len="med"/>
              </a:ln>
            </p:spPr>
            <p:txBody>
              <a:bodyPr/>
              <a:lstStyle/>
              <a:p>
                <a:endParaRPr lang="zh-CN" altLang="en-US"/>
              </a:p>
            </p:txBody>
          </p:sp>
          <p:sp>
            <p:nvSpPr>
              <p:cNvPr id="62565" name="Freeform 33"/>
              <p:cNvSpPr>
                <a:spLocks/>
              </p:cNvSpPr>
              <p:nvPr/>
            </p:nvSpPr>
            <p:spPr bwMode="auto">
              <a:xfrm>
                <a:off x="4433" y="270"/>
                <a:ext cx="301" cy="159"/>
              </a:xfrm>
              <a:custGeom>
                <a:avLst/>
                <a:gdLst>
                  <a:gd name="T0" fmla="*/ 300 w 301"/>
                  <a:gd name="T1" fmla="*/ 55 h 159"/>
                  <a:gd name="T2" fmla="*/ 36 w 301"/>
                  <a:gd name="T3" fmla="*/ 0 h 159"/>
                  <a:gd name="T4" fmla="*/ 0 w 301"/>
                  <a:gd name="T5" fmla="*/ 81 h 159"/>
                  <a:gd name="T6" fmla="*/ 278 w 301"/>
                  <a:gd name="T7" fmla="*/ 158 h 159"/>
                  <a:gd name="T8" fmla="*/ 300 w 301"/>
                  <a:gd name="T9" fmla="*/ 55 h 159"/>
                  <a:gd name="T10" fmla="*/ 0 60000 65536"/>
                  <a:gd name="T11" fmla="*/ 0 60000 65536"/>
                  <a:gd name="T12" fmla="*/ 0 60000 65536"/>
                  <a:gd name="T13" fmla="*/ 0 60000 65536"/>
                  <a:gd name="T14" fmla="*/ 0 60000 65536"/>
                  <a:gd name="T15" fmla="*/ 0 w 301"/>
                  <a:gd name="T16" fmla="*/ 0 h 159"/>
                  <a:gd name="T17" fmla="*/ 301 w 301"/>
                  <a:gd name="T18" fmla="*/ 159 h 159"/>
                </a:gdLst>
                <a:ahLst/>
                <a:cxnLst>
                  <a:cxn ang="T10">
                    <a:pos x="T0" y="T1"/>
                  </a:cxn>
                  <a:cxn ang="T11">
                    <a:pos x="T2" y="T3"/>
                  </a:cxn>
                  <a:cxn ang="T12">
                    <a:pos x="T4" y="T5"/>
                  </a:cxn>
                  <a:cxn ang="T13">
                    <a:pos x="T6" y="T7"/>
                  </a:cxn>
                  <a:cxn ang="T14">
                    <a:pos x="T8" y="T9"/>
                  </a:cxn>
                </a:cxnLst>
                <a:rect l="T15" t="T16" r="T17" b="T18"/>
                <a:pathLst>
                  <a:path w="301" h="159">
                    <a:moveTo>
                      <a:pt x="300" y="55"/>
                    </a:moveTo>
                    <a:lnTo>
                      <a:pt x="36" y="0"/>
                    </a:lnTo>
                    <a:lnTo>
                      <a:pt x="0" y="81"/>
                    </a:lnTo>
                    <a:lnTo>
                      <a:pt x="278" y="158"/>
                    </a:lnTo>
                    <a:lnTo>
                      <a:pt x="300" y="55"/>
                    </a:lnTo>
                  </a:path>
                </a:pathLst>
              </a:custGeom>
              <a:solidFill>
                <a:srgbClr val="EF9100"/>
              </a:solidFill>
              <a:ln w="12700" cap="rnd" cmpd="sng">
                <a:solidFill>
                  <a:schemeClr val="tx1"/>
                </a:solidFill>
                <a:prstDash val="solid"/>
                <a:round/>
                <a:headEnd type="none" w="med" len="med"/>
                <a:tailEnd type="none" w="med" len="med"/>
              </a:ln>
            </p:spPr>
            <p:txBody>
              <a:bodyPr/>
              <a:lstStyle/>
              <a:p>
                <a:endParaRPr lang="zh-CN" altLang="en-US"/>
              </a:p>
            </p:txBody>
          </p:sp>
          <p:sp>
            <p:nvSpPr>
              <p:cNvPr id="62566" name="Freeform 34"/>
              <p:cNvSpPr>
                <a:spLocks/>
              </p:cNvSpPr>
              <p:nvPr/>
            </p:nvSpPr>
            <p:spPr bwMode="auto">
              <a:xfrm>
                <a:off x="4470" y="251"/>
                <a:ext cx="328" cy="77"/>
              </a:xfrm>
              <a:custGeom>
                <a:avLst/>
                <a:gdLst>
                  <a:gd name="T0" fmla="*/ 327 w 328"/>
                  <a:gd name="T1" fmla="*/ 60 h 77"/>
                  <a:gd name="T2" fmla="*/ 262 w 328"/>
                  <a:gd name="T3" fmla="*/ 76 h 77"/>
                  <a:gd name="T4" fmla="*/ 0 w 328"/>
                  <a:gd name="T5" fmla="*/ 16 h 77"/>
                  <a:gd name="T6" fmla="*/ 40 w 328"/>
                  <a:gd name="T7" fmla="*/ 0 h 77"/>
                  <a:gd name="T8" fmla="*/ 327 w 328"/>
                  <a:gd name="T9" fmla="*/ 60 h 77"/>
                  <a:gd name="T10" fmla="*/ 0 60000 65536"/>
                  <a:gd name="T11" fmla="*/ 0 60000 65536"/>
                  <a:gd name="T12" fmla="*/ 0 60000 65536"/>
                  <a:gd name="T13" fmla="*/ 0 60000 65536"/>
                  <a:gd name="T14" fmla="*/ 0 60000 65536"/>
                  <a:gd name="T15" fmla="*/ 0 w 328"/>
                  <a:gd name="T16" fmla="*/ 0 h 77"/>
                  <a:gd name="T17" fmla="*/ 328 w 328"/>
                  <a:gd name="T18" fmla="*/ 77 h 77"/>
                </a:gdLst>
                <a:ahLst/>
                <a:cxnLst>
                  <a:cxn ang="T10">
                    <a:pos x="T0" y="T1"/>
                  </a:cxn>
                  <a:cxn ang="T11">
                    <a:pos x="T2" y="T3"/>
                  </a:cxn>
                  <a:cxn ang="T12">
                    <a:pos x="T4" y="T5"/>
                  </a:cxn>
                  <a:cxn ang="T13">
                    <a:pos x="T6" y="T7"/>
                  </a:cxn>
                  <a:cxn ang="T14">
                    <a:pos x="T8" y="T9"/>
                  </a:cxn>
                </a:cxnLst>
                <a:rect l="T15" t="T16" r="T17" b="T18"/>
                <a:pathLst>
                  <a:path w="328" h="77">
                    <a:moveTo>
                      <a:pt x="327" y="60"/>
                    </a:moveTo>
                    <a:lnTo>
                      <a:pt x="262" y="76"/>
                    </a:lnTo>
                    <a:lnTo>
                      <a:pt x="0" y="16"/>
                    </a:lnTo>
                    <a:lnTo>
                      <a:pt x="40" y="0"/>
                    </a:lnTo>
                    <a:lnTo>
                      <a:pt x="327" y="60"/>
                    </a:lnTo>
                  </a:path>
                </a:pathLst>
              </a:custGeom>
              <a:solidFill>
                <a:srgbClr val="FDE3BA"/>
              </a:solidFill>
              <a:ln w="12700" cap="rnd" cmpd="sng">
                <a:solidFill>
                  <a:schemeClr val="tx1"/>
                </a:solidFill>
                <a:prstDash val="solid"/>
                <a:round/>
                <a:headEnd type="none" w="med" len="med"/>
                <a:tailEnd type="none" w="med" len="med"/>
              </a:ln>
            </p:spPr>
            <p:txBody>
              <a:bodyPr/>
              <a:lstStyle/>
              <a:p>
                <a:endParaRPr lang="zh-CN" altLang="en-US"/>
              </a:p>
            </p:txBody>
          </p:sp>
          <p:grpSp>
            <p:nvGrpSpPr>
              <p:cNvPr id="62567" name="Group 35"/>
              <p:cNvGrpSpPr>
                <a:grpSpLocks/>
              </p:cNvGrpSpPr>
              <p:nvPr/>
            </p:nvGrpSpPr>
            <p:grpSpPr bwMode="auto">
              <a:xfrm>
                <a:off x="4545" y="350"/>
                <a:ext cx="51" cy="86"/>
                <a:chOff x="4545" y="350"/>
                <a:chExt cx="51" cy="86"/>
              </a:xfrm>
            </p:grpSpPr>
            <p:sp>
              <p:nvSpPr>
                <p:cNvPr id="62568" name="Oval 36"/>
                <p:cNvSpPr>
                  <a:spLocks noChangeArrowheads="1"/>
                </p:cNvSpPr>
                <p:nvPr/>
              </p:nvSpPr>
              <p:spPr bwMode="auto">
                <a:xfrm>
                  <a:off x="4545" y="390"/>
                  <a:ext cx="31" cy="46"/>
                </a:xfrm>
                <a:prstGeom prst="ellipse">
                  <a:avLst/>
                </a:prstGeom>
                <a:solidFill>
                  <a:srgbClr val="714400"/>
                </a:solidFill>
                <a:ln w="12700">
                  <a:solidFill>
                    <a:schemeClr val="tx1"/>
                  </a:solidFill>
                  <a:round/>
                  <a:headEnd/>
                  <a:tailEnd/>
                </a:ln>
              </p:spPr>
              <p:txBody>
                <a:bodyPr wrap="none" anchor="ctr"/>
                <a:lstStyle/>
                <a:p>
                  <a:endParaRPr lang="zh-CN" altLang="en-US">
                    <a:ea typeface="宋体" pitchFamily="2" charset="-122"/>
                  </a:endParaRPr>
                </a:p>
              </p:txBody>
            </p:sp>
            <p:sp>
              <p:nvSpPr>
                <p:cNvPr id="62569" name="AutoShape 37"/>
                <p:cNvSpPr>
                  <a:spLocks noChangeArrowheads="1"/>
                </p:cNvSpPr>
                <p:nvPr/>
              </p:nvSpPr>
              <p:spPr bwMode="auto">
                <a:xfrm rot="720000">
                  <a:off x="4554" y="350"/>
                  <a:ext cx="42" cy="34"/>
                </a:xfrm>
                <a:prstGeom prst="parallelogram">
                  <a:avLst>
                    <a:gd name="adj" fmla="val 30877"/>
                  </a:avLst>
                </a:prstGeom>
                <a:solidFill>
                  <a:srgbClr val="714400"/>
                </a:solidFill>
                <a:ln w="12700">
                  <a:solidFill>
                    <a:schemeClr val="tx1"/>
                  </a:solidFill>
                  <a:miter lim="800000"/>
                  <a:headEnd/>
                  <a:tailEnd/>
                </a:ln>
              </p:spPr>
              <p:txBody>
                <a:bodyPr wrap="none" anchor="ctr"/>
                <a:lstStyle/>
                <a:p>
                  <a:endParaRPr lang="zh-CN" altLang="en-US">
                    <a:ea typeface="宋体" pitchFamily="2" charset="-122"/>
                  </a:endParaRPr>
                </a:p>
              </p:txBody>
            </p:sp>
            <p:sp>
              <p:nvSpPr>
                <p:cNvPr id="62570" name="Oval 38"/>
                <p:cNvSpPr>
                  <a:spLocks noChangeArrowheads="1"/>
                </p:cNvSpPr>
                <p:nvPr/>
              </p:nvSpPr>
              <p:spPr bwMode="auto">
                <a:xfrm>
                  <a:off x="4559" y="399"/>
                  <a:ext cx="8" cy="9"/>
                </a:xfrm>
                <a:prstGeom prst="ellipse">
                  <a:avLst/>
                </a:prstGeom>
                <a:solidFill>
                  <a:schemeClr val="bg2"/>
                </a:solidFill>
                <a:ln w="12700">
                  <a:solidFill>
                    <a:schemeClr val="tx1"/>
                  </a:solidFill>
                  <a:round/>
                  <a:headEnd/>
                  <a:tailEnd/>
                </a:ln>
              </p:spPr>
              <p:txBody>
                <a:bodyPr wrap="none" anchor="ctr"/>
                <a:lstStyle/>
                <a:p>
                  <a:endParaRPr lang="zh-CN" altLang="en-US">
                    <a:ea typeface="宋体" pitchFamily="2" charset="-122"/>
                  </a:endParaRPr>
                </a:p>
              </p:txBody>
            </p:sp>
            <p:sp>
              <p:nvSpPr>
                <p:cNvPr id="62571" name="Oval 39"/>
                <p:cNvSpPr>
                  <a:spLocks noChangeArrowheads="1"/>
                </p:cNvSpPr>
                <p:nvPr/>
              </p:nvSpPr>
              <p:spPr bwMode="auto">
                <a:xfrm>
                  <a:off x="4558" y="418"/>
                  <a:ext cx="9" cy="9"/>
                </a:xfrm>
                <a:prstGeom prst="ellipse">
                  <a:avLst/>
                </a:prstGeom>
                <a:solidFill>
                  <a:schemeClr val="bg2"/>
                </a:solidFill>
                <a:ln w="12700">
                  <a:solidFill>
                    <a:schemeClr val="tx1"/>
                  </a:solidFill>
                  <a:round/>
                  <a:headEnd/>
                  <a:tailEnd/>
                </a:ln>
              </p:spPr>
              <p:txBody>
                <a:bodyPr wrap="none" anchor="ctr"/>
                <a:lstStyle/>
                <a:p>
                  <a:endParaRPr lang="zh-CN" altLang="en-US">
                    <a:ea typeface="宋体" pitchFamily="2" charset="-122"/>
                  </a:endParaRPr>
                </a:p>
              </p:txBody>
            </p:sp>
          </p:grpSp>
        </p:grpSp>
        <p:sp>
          <p:nvSpPr>
            <p:cNvPr id="62531" name="Arc 40"/>
            <p:cNvSpPr>
              <a:spLocks/>
            </p:cNvSpPr>
            <p:nvPr/>
          </p:nvSpPr>
          <p:spPr bwMode="auto">
            <a:xfrm>
              <a:off x="4398" y="516"/>
              <a:ext cx="85" cy="69"/>
            </a:xfrm>
            <a:custGeom>
              <a:avLst/>
              <a:gdLst>
                <a:gd name="T0" fmla="*/ 0 w 21600"/>
                <a:gd name="T1" fmla="*/ 0 h 21920"/>
                <a:gd name="T2" fmla="*/ 0 w 21600"/>
                <a:gd name="T3" fmla="*/ 0 h 21920"/>
                <a:gd name="T4" fmla="*/ 0 w 21600"/>
                <a:gd name="T5" fmla="*/ 0 h 21920"/>
                <a:gd name="T6" fmla="*/ 0 60000 65536"/>
                <a:gd name="T7" fmla="*/ 0 60000 65536"/>
                <a:gd name="T8" fmla="*/ 0 60000 65536"/>
                <a:gd name="T9" fmla="*/ 0 w 21600"/>
                <a:gd name="T10" fmla="*/ 0 h 21920"/>
                <a:gd name="T11" fmla="*/ 21600 w 21600"/>
                <a:gd name="T12" fmla="*/ 21920 h 21920"/>
              </a:gdLst>
              <a:ahLst/>
              <a:cxnLst>
                <a:cxn ang="T6">
                  <a:pos x="T0" y="T1"/>
                </a:cxn>
                <a:cxn ang="T7">
                  <a:pos x="T2" y="T3"/>
                </a:cxn>
                <a:cxn ang="T8">
                  <a:pos x="T4" y="T5"/>
                </a:cxn>
              </a:cxnLst>
              <a:rect l="T9" t="T10" r="T11" b="T12"/>
              <a:pathLst>
                <a:path w="21600" h="21920" fill="none" extrusionOk="0">
                  <a:moveTo>
                    <a:pt x="21597" y="0"/>
                  </a:moveTo>
                  <a:cubicBezTo>
                    <a:pt x="21599" y="106"/>
                    <a:pt x="21600" y="213"/>
                    <a:pt x="21600" y="320"/>
                  </a:cubicBezTo>
                  <a:cubicBezTo>
                    <a:pt x="21600" y="12249"/>
                    <a:pt x="11929" y="21919"/>
                    <a:pt x="0" y="21920"/>
                  </a:cubicBezTo>
                </a:path>
                <a:path w="21600" h="21920" stroke="0" extrusionOk="0">
                  <a:moveTo>
                    <a:pt x="21597" y="0"/>
                  </a:moveTo>
                  <a:cubicBezTo>
                    <a:pt x="21599" y="106"/>
                    <a:pt x="21600" y="213"/>
                    <a:pt x="21600" y="320"/>
                  </a:cubicBezTo>
                  <a:cubicBezTo>
                    <a:pt x="21600" y="12249"/>
                    <a:pt x="11929" y="21919"/>
                    <a:pt x="0" y="21920"/>
                  </a:cubicBezTo>
                  <a:lnTo>
                    <a:pt x="0" y="320"/>
                  </a:lnTo>
                  <a:close/>
                </a:path>
              </a:pathLst>
            </a:custGeom>
            <a:solidFill>
              <a:schemeClr val="tx2"/>
            </a:solidFill>
            <a:ln w="12700" cap="rnd">
              <a:noFill/>
              <a:round/>
              <a:headEnd/>
              <a:tailEnd/>
            </a:ln>
          </p:spPr>
          <p:txBody>
            <a:bodyPr/>
            <a:lstStyle/>
            <a:p>
              <a:endParaRPr lang="zh-CN" altLang="en-US"/>
            </a:p>
          </p:txBody>
        </p:sp>
        <p:sp>
          <p:nvSpPr>
            <p:cNvPr id="62532" name="Freeform 41"/>
            <p:cNvSpPr>
              <a:spLocks/>
            </p:cNvSpPr>
            <p:nvPr/>
          </p:nvSpPr>
          <p:spPr bwMode="auto">
            <a:xfrm>
              <a:off x="4417" y="363"/>
              <a:ext cx="127" cy="174"/>
            </a:xfrm>
            <a:custGeom>
              <a:avLst/>
              <a:gdLst>
                <a:gd name="T0" fmla="*/ 32 w 127"/>
                <a:gd name="T1" fmla="*/ 158 h 174"/>
                <a:gd name="T2" fmla="*/ 68 w 127"/>
                <a:gd name="T3" fmla="*/ 173 h 174"/>
                <a:gd name="T4" fmla="*/ 65 w 127"/>
                <a:gd name="T5" fmla="*/ 125 h 174"/>
                <a:gd name="T6" fmla="*/ 79 w 127"/>
                <a:gd name="T7" fmla="*/ 116 h 174"/>
                <a:gd name="T8" fmla="*/ 68 w 127"/>
                <a:gd name="T9" fmla="*/ 96 h 174"/>
                <a:gd name="T10" fmla="*/ 88 w 127"/>
                <a:gd name="T11" fmla="*/ 90 h 174"/>
                <a:gd name="T12" fmla="*/ 88 w 127"/>
                <a:gd name="T13" fmla="*/ 78 h 174"/>
                <a:gd name="T14" fmla="*/ 101 w 127"/>
                <a:gd name="T15" fmla="*/ 64 h 174"/>
                <a:gd name="T16" fmla="*/ 111 w 127"/>
                <a:gd name="T17" fmla="*/ 58 h 174"/>
                <a:gd name="T18" fmla="*/ 119 w 127"/>
                <a:gd name="T19" fmla="*/ 46 h 174"/>
                <a:gd name="T20" fmla="*/ 126 w 127"/>
                <a:gd name="T21" fmla="*/ 32 h 174"/>
                <a:gd name="T22" fmla="*/ 124 w 127"/>
                <a:gd name="T23" fmla="*/ 17 h 174"/>
                <a:gd name="T24" fmla="*/ 61 w 127"/>
                <a:gd name="T25" fmla="*/ 0 h 174"/>
                <a:gd name="T26" fmla="*/ 0 w 127"/>
                <a:gd name="T27" fmla="*/ 98 h 174"/>
                <a:gd name="T28" fmla="*/ 32 w 127"/>
                <a:gd name="T29" fmla="*/ 158 h 1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7"/>
                <a:gd name="T46" fmla="*/ 0 h 174"/>
                <a:gd name="T47" fmla="*/ 127 w 127"/>
                <a:gd name="T48" fmla="*/ 174 h 17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7" h="174">
                  <a:moveTo>
                    <a:pt x="32" y="158"/>
                  </a:moveTo>
                  <a:lnTo>
                    <a:pt x="68" y="173"/>
                  </a:lnTo>
                  <a:lnTo>
                    <a:pt x="65" y="125"/>
                  </a:lnTo>
                  <a:lnTo>
                    <a:pt x="79" y="116"/>
                  </a:lnTo>
                  <a:lnTo>
                    <a:pt x="68" y="96"/>
                  </a:lnTo>
                  <a:lnTo>
                    <a:pt x="88" y="90"/>
                  </a:lnTo>
                  <a:lnTo>
                    <a:pt x="88" y="78"/>
                  </a:lnTo>
                  <a:lnTo>
                    <a:pt x="101" y="64"/>
                  </a:lnTo>
                  <a:lnTo>
                    <a:pt x="111" y="58"/>
                  </a:lnTo>
                  <a:lnTo>
                    <a:pt x="119" y="46"/>
                  </a:lnTo>
                  <a:lnTo>
                    <a:pt x="126" y="32"/>
                  </a:lnTo>
                  <a:lnTo>
                    <a:pt x="124" y="17"/>
                  </a:lnTo>
                  <a:lnTo>
                    <a:pt x="61" y="0"/>
                  </a:lnTo>
                  <a:lnTo>
                    <a:pt x="0" y="98"/>
                  </a:lnTo>
                  <a:lnTo>
                    <a:pt x="32" y="158"/>
                  </a:lnTo>
                </a:path>
              </a:pathLst>
            </a:custGeom>
            <a:solidFill>
              <a:srgbClr val="232323"/>
            </a:solidFill>
            <a:ln w="12700" cap="rnd">
              <a:noFill/>
              <a:round/>
              <a:headEnd/>
              <a:tailEnd/>
            </a:ln>
          </p:spPr>
          <p:txBody>
            <a:bodyPr/>
            <a:lstStyle/>
            <a:p>
              <a:endParaRPr lang="zh-CN" altLang="en-US"/>
            </a:p>
          </p:txBody>
        </p:sp>
        <p:grpSp>
          <p:nvGrpSpPr>
            <p:cNvPr id="62533" name="Group 42"/>
            <p:cNvGrpSpPr>
              <a:grpSpLocks/>
            </p:cNvGrpSpPr>
            <p:nvPr/>
          </p:nvGrpSpPr>
          <p:grpSpPr bwMode="auto">
            <a:xfrm>
              <a:off x="4315" y="214"/>
              <a:ext cx="293" cy="368"/>
              <a:chOff x="4315" y="214"/>
              <a:chExt cx="293" cy="368"/>
            </a:xfrm>
          </p:grpSpPr>
          <p:sp>
            <p:nvSpPr>
              <p:cNvPr id="62545" name="Rectangle 43"/>
              <p:cNvSpPr>
                <a:spLocks noChangeArrowheads="1"/>
              </p:cNvSpPr>
              <p:nvPr/>
            </p:nvSpPr>
            <p:spPr bwMode="auto">
              <a:xfrm rot="-2460000">
                <a:off x="4406" y="453"/>
                <a:ext cx="8" cy="25"/>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2546" name="Rectangle 44"/>
              <p:cNvSpPr>
                <a:spLocks noChangeArrowheads="1"/>
              </p:cNvSpPr>
              <p:nvPr/>
            </p:nvSpPr>
            <p:spPr bwMode="auto">
              <a:xfrm rot="-2460000">
                <a:off x="4419" y="437"/>
                <a:ext cx="8" cy="22"/>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2547" name="Rectangle 45"/>
              <p:cNvSpPr>
                <a:spLocks noChangeArrowheads="1"/>
              </p:cNvSpPr>
              <p:nvPr/>
            </p:nvSpPr>
            <p:spPr bwMode="auto">
              <a:xfrm rot="-2460000">
                <a:off x="4435" y="422"/>
                <a:ext cx="8" cy="23"/>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2548" name="Rectangle 46"/>
              <p:cNvSpPr>
                <a:spLocks noChangeArrowheads="1"/>
              </p:cNvSpPr>
              <p:nvPr/>
            </p:nvSpPr>
            <p:spPr bwMode="auto">
              <a:xfrm rot="-2460000">
                <a:off x="4447" y="405"/>
                <a:ext cx="9" cy="24"/>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2549" name="Rectangle 47"/>
              <p:cNvSpPr>
                <a:spLocks noChangeArrowheads="1"/>
              </p:cNvSpPr>
              <p:nvPr/>
            </p:nvSpPr>
            <p:spPr bwMode="auto">
              <a:xfrm rot="-2460000">
                <a:off x="4460" y="386"/>
                <a:ext cx="9" cy="26"/>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2550" name="Rectangle 48"/>
              <p:cNvSpPr>
                <a:spLocks noChangeArrowheads="1"/>
              </p:cNvSpPr>
              <p:nvPr/>
            </p:nvSpPr>
            <p:spPr bwMode="auto">
              <a:xfrm rot="-2460000">
                <a:off x="4475" y="372"/>
                <a:ext cx="8" cy="25"/>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2551" name="Rectangle 49"/>
              <p:cNvSpPr>
                <a:spLocks noChangeArrowheads="1"/>
              </p:cNvSpPr>
              <p:nvPr/>
            </p:nvSpPr>
            <p:spPr bwMode="auto">
              <a:xfrm rot="-2460000">
                <a:off x="4489" y="356"/>
                <a:ext cx="8" cy="22"/>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2552" name="Rectangle 50"/>
              <p:cNvSpPr>
                <a:spLocks noChangeArrowheads="1"/>
              </p:cNvSpPr>
              <p:nvPr/>
            </p:nvSpPr>
            <p:spPr bwMode="auto">
              <a:xfrm rot="-2460000">
                <a:off x="4503" y="340"/>
                <a:ext cx="9" cy="24"/>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2553" name="Oval 51"/>
              <p:cNvSpPr>
                <a:spLocks noChangeArrowheads="1"/>
              </p:cNvSpPr>
              <p:nvPr/>
            </p:nvSpPr>
            <p:spPr bwMode="auto">
              <a:xfrm rot="-2460000">
                <a:off x="4324" y="413"/>
                <a:ext cx="125" cy="169"/>
              </a:xfrm>
              <a:prstGeom prst="ellipse">
                <a:avLst/>
              </a:prstGeom>
              <a:solidFill>
                <a:schemeClr val="tx2"/>
              </a:solidFill>
              <a:ln w="12700">
                <a:solidFill>
                  <a:schemeClr val="tx2"/>
                </a:solidFill>
                <a:round/>
                <a:headEnd/>
                <a:tailEnd/>
              </a:ln>
            </p:spPr>
            <p:txBody>
              <a:bodyPr wrap="none" anchor="ctr"/>
              <a:lstStyle/>
              <a:p>
                <a:endParaRPr lang="zh-CN" altLang="en-US">
                  <a:ea typeface="宋体" pitchFamily="2" charset="-122"/>
                </a:endParaRPr>
              </a:p>
            </p:txBody>
          </p:sp>
          <p:sp>
            <p:nvSpPr>
              <p:cNvPr id="62554" name="Freeform 52"/>
              <p:cNvSpPr>
                <a:spLocks/>
              </p:cNvSpPr>
              <p:nvPr/>
            </p:nvSpPr>
            <p:spPr bwMode="auto">
              <a:xfrm>
                <a:off x="4414" y="219"/>
                <a:ext cx="194" cy="264"/>
              </a:xfrm>
              <a:custGeom>
                <a:avLst/>
                <a:gdLst>
                  <a:gd name="T0" fmla="*/ 8 w 194"/>
                  <a:gd name="T1" fmla="*/ 201 h 264"/>
                  <a:gd name="T2" fmla="*/ 7 w 194"/>
                  <a:gd name="T3" fmla="*/ 174 h 264"/>
                  <a:gd name="T4" fmla="*/ 22 w 194"/>
                  <a:gd name="T5" fmla="*/ 185 h 264"/>
                  <a:gd name="T6" fmla="*/ 179 w 194"/>
                  <a:gd name="T7" fmla="*/ 0 h 264"/>
                  <a:gd name="T8" fmla="*/ 188 w 194"/>
                  <a:gd name="T9" fmla="*/ 11 h 264"/>
                  <a:gd name="T10" fmla="*/ 185 w 194"/>
                  <a:gd name="T11" fmla="*/ 28 h 264"/>
                  <a:gd name="T12" fmla="*/ 187 w 194"/>
                  <a:gd name="T13" fmla="*/ 45 h 264"/>
                  <a:gd name="T14" fmla="*/ 193 w 194"/>
                  <a:gd name="T15" fmla="*/ 54 h 264"/>
                  <a:gd name="T16" fmla="*/ 181 w 194"/>
                  <a:gd name="T17" fmla="*/ 70 h 264"/>
                  <a:gd name="T18" fmla="*/ 173 w 194"/>
                  <a:gd name="T19" fmla="*/ 68 h 264"/>
                  <a:gd name="T20" fmla="*/ 169 w 194"/>
                  <a:gd name="T21" fmla="*/ 73 h 264"/>
                  <a:gd name="T22" fmla="*/ 167 w 194"/>
                  <a:gd name="T23" fmla="*/ 80 h 264"/>
                  <a:gd name="T24" fmla="*/ 169 w 194"/>
                  <a:gd name="T25" fmla="*/ 84 h 264"/>
                  <a:gd name="T26" fmla="*/ 175 w 194"/>
                  <a:gd name="T27" fmla="*/ 93 h 264"/>
                  <a:gd name="T28" fmla="*/ 167 w 194"/>
                  <a:gd name="T29" fmla="*/ 107 h 264"/>
                  <a:gd name="T30" fmla="*/ 159 w 194"/>
                  <a:gd name="T31" fmla="*/ 112 h 264"/>
                  <a:gd name="T32" fmla="*/ 156 w 194"/>
                  <a:gd name="T33" fmla="*/ 113 h 264"/>
                  <a:gd name="T34" fmla="*/ 150 w 194"/>
                  <a:gd name="T35" fmla="*/ 115 h 264"/>
                  <a:gd name="T36" fmla="*/ 147 w 194"/>
                  <a:gd name="T37" fmla="*/ 127 h 264"/>
                  <a:gd name="T38" fmla="*/ 142 w 194"/>
                  <a:gd name="T39" fmla="*/ 129 h 264"/>
                  <a:gd name="T40" fmla="*/ 137 w 194"/>
                  <a:gd name="T41" fmla="*/ 130 h 264"/>
                  <a:gd name="T42" fmla="*/ 132 w 194"/>
                  <a:gd name="T43" fmla="*/ 143 h 264"/>
                  <a:gd name="T44" fmla="*/ 127 w 194"/>
                  <a:gd name="T45" fmla="*/ 155 h 264"/>
                  <a:gd name="T46" fmla="*/ 126 w 194"/>
                  <a:gd name="T47" fmla="*/ 165 h 264"/>
                  <a:gd name="T48" fmla="*/ 129 w 194"/>
                  <a:gd name="T49" fmla="*/ 178 h 264"/>
                  <a:gd name="T50" fmla="*/ 119 w 194"/>
                  <a:gd name="T51" fmla="*/ 186 h 264"/>
                  <a:gd name="T52" fmla="*/ 110 w 194"/>
                  <a:gd name="T53" fmla="*/ 193 h 264"/>
                  <a:gd name="T54" fmla="*/ 105 w 194"/>
                  <a:gd name="T55" fmla="*/ 193 h 264"/>
                  <a:gd name="T56" fmla="*/ 97 w 194"/>
                  <a:gd name="T57" fmla="*/ 187 h 264"/>
                  <a:gd name="T58" fmla="*/ 93 w 194"/>
                  <a:gd name="T59" fmla="*/ 192 h 264"/>
                  <a:gd name="T60" fmla="*/ 89 w 194"/>
                  <a:gd name="T61" fmla="*/ 204 h 264"/>
                  <a:gd name="T62" fmla="*/ 88 w 194"/>
                  <a:gd name="T63" fmla="*/ 206 h 264"/>
                  <a:gd name="T64" fmla="*/ 82 w 194"/>
                  <a:gd name="T65" fmla="*/ 209 h 264"/>
                  <a:gd name="T66" fmla="*/ 77 w 194"/>
                  <a:gd name="T67" fmla="*/ 211 h 264"/>
                  <a:gd name="T68" fmla="*/ 79 w 194"/>
                  <a:gd name="T69" fmla="*/ 226 h 264"/>
                  <a:gd name="T70" fmla="*/ 74 w 194"/>
                  <a:gd name="T71" fmla="*/ 232 h 264"/>
                  <a:gd name="T72" fmla="*/ 61 w 194"/>
                  <a:gd name="T73" fmla="*/ 223 h 264"/>
                  <a:gd name="T74" fmla="*/ 62 w 194"/>
                  <a:gd name="T75" fmla="*/ 241 h 264"/>
                  <a:gd name="T76" fmla="*/ 61 w 194"/>
                  <a:gd name="T77" fmla="*/ 258 h 264"/>
                  <a:gd name="T78" fmla="*/ 33 w 194"/>
                  <a:gd name="T79" fmla="*/ 263 h 264"/>
                  <a:gd name="T80" fmla="*/ 0 w 194"/>
                  <a:gd name="T81" fmla="*/ 212 h 264"/>
                  <a:gd name="T82" fmla="*/ 8 w 194"/>
                  <a:gd name="T83" fmla="*/ 201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4"/>
                  <a:gd name="T127" fmla="*/ 0 h 264"/>
                  <a:gd name="T128" fmla="*/ 194 w 194"/>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4" h="264">
                    <a:moveTo>
                      <a:pt x="8" y="201"/>
                    </a:moveTo>
                    <a:lnTo>
                      <a:pt x="7" y="174"/>
                    </a:lnTo>
                    <a:lnTo>
                      <a:pt x="22" y="185"/>
                    </a:lnTo>
                    <a:lnTo>
                      <a:pt x="179" y="0"/>
                    </a:lnTo>
                    <a:lnTo>
                      <a:pt x="188" y="11"/>
                    </a:lnTo>
                    <a:lnTo>
                      <a:pt x="185" y="28"/>
                    </a:lnTo>
                    <a:lnTo>
                      <a:pt x="187" y="45"/>
                    </a:lnTo>
                    <a:lnTo>
                      <a:pt x="193" y="54"/>
                    </a:lnTo>
                    <a:lnTo>
                      <a:pt x="181" y="70"/>
                    </a:lnTo>
                    <a:lnTo>
                      <a:pt x="173" y="68"/>
                    </a:lnTo>
                    <a:lnTo>
                      <a:pt x="169" y="73"/>
                    </a:lnTo>
                    <a:lnTo>
                      <a:pt x="167" y="80"/>
                    </a:lnTo>
                    <a:lnTo>
                      <a:pt x="169" y="84"/>
                    </a:lnTo>
                    <a:lnTo>
                      <a:pt x="175" y="93"/>
                    </a:lnTo>
                    <a:lnTo>
                      <a:pt x="167" y="107"/>
                    </a:lnTo>
                    <a:lnTo>
                      <a:pt x="159" y="112"/>
                    </a:lnTo>
                    <a:lnTo>
                      <a:pt x="156" y="113"/>
                    </a:lnTo>
                    <a:lnTo>
                      <a:pt x="150" y="115"/>
                    </a:lnTo>
                    <a:lnTo>
                      <a:pt x="147" y="127"/>
                    </a:lnTo>
                    <a:lnTo>
                      <a:pt x="142" y="129"/>
                    </a:lnTo>
                    <a:lnTo>
                      <a:pt x="137" y="130"/>
                    </a:lnTo>
                    <a:lnTo>
                      <a:pt x="132" y="143"/>
                    </a:lnTo>
                    <a:lnTo>
                      <a:pt x="127" y="155"/>
                    </a:lnTo>
                    <a:lnTo>
                      <a:pt x="126" y="165"/>
                    </a:lnTo>
                    <a:lnTo>
                      <a:pt x="129" y="178"/>
                    </a:lnTo>
                    <a:lnTo>
                      <a:pt x="119" y="186"/>
                    </a:lnTo>
                    <a:lnTo>
                      <a:pt x="110" y="193"/>
                    </a:lnTo>
                    <a:lnTo>
                      <a:pt x="105" y="193"/>
                    </a:lnTo>
                    <a:lnTo>
                      <a:pt x="97" y="187"/>
                    </a:lnTo>
                    <a:lnTo>
                      <a:pt x="93" y="192"/>
                    </a:lnTo>
                    <a:lnTo>
                      <a:pt x="89" y="204"/>
                    </a:lnTo>
                    <a:lnTo>
                      <a:pt x="88" y="206"/>
                    </a:lnTo>
                    <a:lnTo>
                      <a:pt x="82" y="209"/>
                    </a:lnTo>
                    <a:lnTo>
                      <a:pt x="77" y="211"/>
                    </a:lnTo>
                    <a:lnTo>
                      <a:pt x="79" y="226"/>
                    </a:lnTo>
                    <a:lnTo>
                      <a:pt x="74" y="232"/>
                    </a:lnTo>
                    <a:lnTo>
                      <a:pt x="61" y="223"/>
                    </a:lnTo>
                    <a:lnTo>
                      <a:pt x="62" y="241"/>
                    </a:lnTo>
                    <a:lnTo>
                      <a:pt x="61" y="258"/>
                    </a:lnTo>
                    <a:lnTo>
                      <a:pt x="33" y="263"/>
                    </a:lnTo>
                    <a:lnTo>
                      <a:pt x="0" y="212"/>
                    </a:lnTo>
                    <a:lnTo>
                      <a:pt x="8" y="201"/>
                    </a:lnTo>
                  </a:path>
                </a:pathLst>
              </a:custGeom>
              <a:solidFill>
                <a:schemeClr val="tx2"/>
              </a:solidFill>
              <a:ln w="12700" cap="rnd" cmpd="sng">
                <a:solidFill>
                  <a:schemeClr val="tx2"/>
                </a:solidFill>
                <a:prstDash val="solid"/>
                <a:round/>
                <a:headEnd type="none" w="med" len="med"/>
                <a:tailEnd type="none" w="med" len="med"/>
              </a:ln>
            </p:spPr>
            <p:txBody>
              <a:bodyPr/>
              <a:lstStyle/>
              <a:p>
                <a:endParaRPr lang="zh-CN" altLang="en-US"/>
              </a:p>
            </p:txBody>
          </p:sp>
          <p:sp>
            <p:nvSpPr>
              <p:cNvPr id="62555" name="Freeform 53"/>
              <p:cNvSpPr>
                <a:spLocks/>
              </p:cNvSpPr>
              <p:nvPr/>
            </p:nvSpPr>
            <p:spPr bwMode="auto">
              <a:xfrm>
                <a:off x="4404" y="214"/>
                <a:ext cx="193" cy="265"/>
              </a:xfrm>
              <a:custGeom>
                <a:avLst/>
                <a:gdLst>
                  <a:gd name="T0" fmla="*/ 8 w 193"/>
                  <a:gd name="T1" fmla="*/ 204 h 265"/>
                  <a:gd name="T2" fmla="*/ 7 w 193"/>
                  <a:gd name="T3" fmla="*/ 176 h 265"/>
                  <a:gd name="T4" fmla="*/ 21 w 193"/>
                  <a:gd name="T5" fmla="*/ 186 h 265"/>
                  <a:gd name="T6" fmla="*/ 179 w 193"/>
                  <a:gd name="T7" fmla="*/ 0 h 265"/>
                  <a:gd name="T8" fmla="*/ 188 w 193"/>
                  <a:gd name="T9" fmla="*/ 13 h 265"/>
                  <a:gd name="T10" fmla="*/ 184 w 193"/>
                  <a:gd name="T11" fmla="*/ 29 h 265"/>
                  <a:gd name="T12" fmla="*/ 187 w 193"/>
                  <a:gd name="T13" fmla="*/ 47 h 265"/>
                  <a:gd name="T14" fmla="*/ 192 w 193"/>
                  <a:gd name="T15" fmla="*/ 56 h 265"/>
                  <a:gd name="T16" fmla="*/ 180 w 193"/>
                  <a:gd name="T17" fmla="*/ 71 h 265"/>
                  <a:gd name="T18" fmla="*/ 172 w 193"/>
                  <a:gd name="T19" fmla="*/ 69 h 265"/>
                  <a:gd name="T20" fmla="*/ 168 w 193"/>
                  <a:gd name="T21" fmla="*/ 74 h 265"/>
                  <a:gd name="T22" fmla="*/ 166 w 193"/>
                  <a:gd name="T23" fmla="*/ 84 h 265"/>
                  <a:gd name="T24" fmla="*/ 169 w 193"/>
                  <a:gd name="T25" fmla="*/ 87 h 265"/>
                  <a:gd name="T26" fmla="*/ 174 w 193"/>
                  <a:gd name="T27" fmla="*/ 94 h 265"/>
                  <a:gd name="T28" fmla="*/ 167 w 193"/>
                  <a:gd name="T29" fmla="*/ 109 h 265"/>
                  <a:gd name="T30" fmla="*/ 159 w 193"/>
                  <a:gd name="T31" fmla="*/ 114 h 265"/>
                  <a:gd name="T32" fmla="*/ 155 w 193"/>
                  <a:gd name="T33" fmla="*/ 114 h 265"/>
                  <a:gd name="T34" fmla="*/ 150 w 193"/>
                  <a:gd name="T35" fmla="*/ 118 h 265"/>
                  <a:gd name="T36" fmla="*/ 146 w 193"/>
                  <a:gd name="T37" fmla="*/ 128 h 265"/>
                  <a:gd name="T38" fmla="*/ 142 w 193"/>
                  <a:gd name="T39" fmla="*/ 132 h 265"/>
                  <a:gd name="T40" fmla="*/ 137 w 193"/>
                  <a:gd name="T41" fmla="*/ 131 h 265"/>
                  <a:gd name="T42" fmla="*/ 131 w 193"/>
                  <a:gd name="T43" fmla="*/ 144 h 265"/>
                  <a:gd name="T44" fmla="*/ 127 w 193"/>
                  <a:gd name="T45" fmla="*/ 157 h 265"/>
                  <a:gd name="T46" fmla="*/ 126 w 193"/>
                  <a:gd name="T47" fmla="*/ 168 h 265"/>
                  <a:gd name="T48" fmla="*/ 128 w 193"/>
                  <a:gd name="T49" fmla="*/ 180 h 265"/>
                  <a:gd name="T50" fmla="*/ 119 w 193"/>
                  <a:gd name="T51" fmla="*/ 189 h 265"/>
                  <a:gd name="T52" fmla="*/ 111 w 193"/>
                  <a:gd name="T53" fmla="*/ 196 h 265"/>
                  <a:gd name="T54" fmla="*/ 105 w 193"/>
                  <a:gd name="T55" fmla="*/ 196 h 265"/>
                  <a:gd name="T56" fmla="*/ 98 w 193"/>
                  <a:gd name="T57" fmla="*/ 189 h 265"/>
                  <a:gd name="T58" fmla="*/ 92 w 193"/>
                  <a:gd name="T59" fmla="*/ 193 h 265"/>
                  <a:gd name="T60" fmla="*/ 88 w 193"/>
                  <a:gd name="T61" fmla="*/ 206 h 265"/>
                  <a:gd name="T62" fmla="*/ 86 w 193"/>
                  <a:gd name="T63" fmla="*/ 207 h 265"/>
                  <a:gd name="T64" fmla="*/ 81 w 193"/>
                  <a:gd name="T65" fmla="*/ 210 h 265"/>
                  <a:gd name="T66" fmla="*/ 77 w 193"/>
                  <a:gd name="T67" fmla="*/ 211 h 265"/>
                  <a:gd name="T68" fmla="*/ 79 w 193"/>
                  <a:gd name="T69" fmla="*/ 228 h 265"/>
                  <a:gd name="T70" fmla="*/ 74 w 193"/>
                  <a:gd name="T71" fmla="*/ 234 h 265"/>
                  <a:gd name="T72" fmla="*/ 62 w 193"/>
                  <a:gd name="T73" fmla="*/ 222 h 265"/>
                  <a:gd name="T74" fmla="*/ 62 w 193"/>
                  <a:gd name="T75" fmla="*/ 241 h 265"/>
                  <a:gd name="T76" fmla="*/ 60 w 193"/>
                  <a:gd name="T77" fmla="*/ 258 h 265"/>
                  <a:gd name="T78" fmla="*/ 32 w 193"/>
                  <a:gd name="T79" fmla="*/ 264 h 265"/>
                  <a:gd name="T80" fmla="*/ 0 w 193"/>
                  <a:gd name="T81" fmla="*/ 215 h 265"/>
                  <a:gd name="T82" fmla="*/ 8 w 193"/>
                  <a:gd name="T83" fmla="*/ 204 h 2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3"/>
                  <a:gd name="T127" fmla="*/ 0 h 265"/>
                  <a:gd name="T128" fmla="*/ 193 w 193"/>
                  <a:gd name="T129" fmla="*/ 265 h 2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3" h="265">
                    <a:moveTo>
                      <a:pt x="8" y="204"/>
                    </a:moveTo>
                    <a:lnTo>
                      <a:pt x="7" y="176"/>
                    </a:lnTo>
                    <a:lnTo>
                      <a:pt x="21" y="186"/>
                    </a:lnTo>
                    <a:lnTo>
                      <a:pt x="179" y="0"/>
                    </a:lnTo>
                    <a:lnTo>
                      <a:pt x="188" y="13"/>
                    </a:lnTo>
                    <a:lnTo>
                      <a:pt x="184" y="29"/>
                    </a:lnTo>
                    <a:lnTo>
                      <a:pt x="187" y="47"/>
                    </a:lnTo>
                    <a:lnTo>
                      <a:pt x="192" y="56"/>
                    </a:lnTo>
                    <a:lnTo>
                      <a:pt x="180" y="71"/>
                    </a:lnTo>
                    <a:lnTo>
                      <a:pt x="172" y="69"/>
                    </a:lnTo>
                    <a:lnTo>
                      <a:pt x="168" y="74"/>
                    </a:lnTo>
                    <a:lnTo>
                      <a:pt x="166" y="84"/>
                    </a:lnTo>
                    <a:lnTo>
                      <a:pt x="169" y="87"/>
                    </a:lnTo>
                    <a:lnTo>
                      <a:pt x="174" y="94"/>
                    </a:lnTo>
                    <a:lnTo>
                      <a:pt x="167" y="109"/>
                    </a:lnTo>
                    <a:lnTo>
                      <a:pt x="159" y="114"/>
                    </a:lnTo>
                    <a:lnTo>
                      <a:pt x="155" y="114"/>
                    </a:lnTo>
                    <a:lnTo>
                      <a:pt x="150" y="118"/>
                    </a:lnTo>
                    <a:lnTo>
                      <a:pt x="146" y="128"/>
                    </a:lnTo>
                    <a:lnTo>
                      <a:pt x="142" y="132"/>
                    </a:lnTo>
                    <a:lnTo>
                      <a:pt x="137" y="131"/>
                    </a:lnTo>
                    <a:lnTo>
                      <a:pt x="131" y="144"/>
                    </a:lnTo>
                    <a:lnTo>
                      <a:pt x="127" y="157"/>
                    </a:lnTo>
                    <a:lnTo>
                      <a:pt x="126" y="168"/>
                    </a:lnTo>
                    <a:lnTo>
                      <a:pt x="128" y="180"/>
                    </a:lnTo>
                    <a:lnTo>
                      <a:pt x="119" y="189"/>
                    </a:lnTo>
                    <a:lnTo>
                      <a:pt x="111" y="196"/>
                    </a:lnTo>
                    <a:lnTo>
                      <a:pt x="105" y="196"/>
                    </a:lnTo>
                    <a:lnTo>
                      <a:pt x="98" y="189"/>
                    </a:lnTo>
                    <a:lnTo>
                      <a:pt x="92" y="193"/>
                    </a:lnTo>
                    <a:lnTo>
                      <a:pt x="88" y="206"/>
                    </a:lnTo>
                    <a:lnTo>
                      <a:pt x="86" y="207"/>
                    </a:lnTo>
                    <a:lnTo>
                      <a:pt x="81" y="210"/>
                    </a:lnTo>
                    <a:lnTo>
                      <a:pt x="77" y="211"/>
                    </a:lnTo>
                    <a:lnTo>
                      <a:pt x="79" y="228"/>
                    </a:lnTo>
                    <a:lnTo>
                      <a:pt x="74" y="234"/>
                    </a:lnTo>
                    <a:lnTo>
                      <a:pt x="62" y="222"/>
                    </a:lnTo>
                    <a:lnTo>
                      <a:pt x="62" y="241"/>
                    </a:lnTo>
                    <a:lnTo>
                      <a:pt x="60" y="258"/>
                    </a:lnTo>
                    <a:lnTo>
                      <a:pt x="32" y="264"/>
                    </a:lnTo>
                    <a:lnTo>
                      <a:pt x="0" y="215"/>
                    </a:lnTo>
                    <a:lnTo>
                      <a:pt x="8" y="204"/>
                    </a:lnTo>
                  </a:path>
                </a:pathLst>
              </a:custGeom>
              <a:solidFill>
                <a:schemeClr val="tx2"/>
              </a:solidFill>
              <a:ln w="12700" cap="rnd" cmpd="sng">
                <a:solidFill>
                  <a:schemeClr val="tx2"/>
                </a:solidFill>
                <a:prstDash val="solid"/>
                <a:round/>
                <a:headEnd type="none" w="med" len="med"/>
                <a:tailEnd type="none" w="med" len="med"/>
              </a:ln>
            </p:spPr>
            <p:txBody>
              <a:bodyPr/>
              <a:lstStyle/>
              <a:p>
                <a:endParaRPr lang="zh-CN" altLang="en-US"/>
              </a:p>
            </p:txBody>
          </p:sp>
          <p:sp>
            <p:nvSpPr>
              <p:cNvPr id="62556" name="Oval 54"/>
              <p:cNvSpPr>
                <a:spLocks noChangeArrowheads="1"/>
              </p:cNvSpPr>
              <p:nvPr/>
            </p:nvSpPr>
            <p:spPr bwMode="auto">
              <a:xfrm rot="-2460000">
                <a:off x="4315" y="413"/>
                <a:ext cx="127" cy="167"/>
              </a:xfrm>
              <a:prstGeom prst="ellipse">
                <a:avLst/>
              </a:prstGeom>
              <a:solidFill>
                <a:schemeClr val="tx2"/>
              </a:solidFill>
              <a:ln w="12700">
                <a:solidFill>
                  <a:schemeClr val="tx2"/>
                </a:solidFill>
                <a:round/>
                <a:headEnd/>
                <a:tailEnd/>
              </a:ln>
            </p:spPr>
            <p:txBody>
              <a:bodyPr wrap="none" anchor="ctr"/>
              <a:lstStyle/>
              <a:p>
                <a:endParaRPr lang="zh-CN" altLang="en-US">
                  <a:ea typeface="宋体" pitchFamily="2" charset="-122"/>
                </a:endParaRPr>
              </a:p>
            </p:txBody>
          </p:sp>
          <p:sp>
            <p:nvSpPr>
              <p:cNvPr id="62557" name="Line 55"/>
              <p:cNvSpPr>
                <a:spLocks noChangeShapeType="1"/>
              </p:cNvSpPr>
              <p:nvPr/>
            </p:nvSpPr>
            <p:spPr bwMode="auto">
              <a:xfrm flipV="1">
                <a:off x="4415" y="228"/>
                <a:ext cx="179" cy="207"/>
              </a:xfrm>
              <a:prstGeom prst="line">
                <a:avLst/>
              </a:prstGeom>
              <a:noFill/>
              <a:ln w="76200">
                <a:solidFill>
                  <a:schemeClr val="tx2"/>
                </a:solidFill>
                <a:round/>
                <a:headEnd/>
                <a:tailEnd/>
              </a:ln>
            </p:spPr>
            <p:txBody>
              <a:bodyPr/>
              <a:lstStyle/>
              <a:p>
                <a:endParaRPr lang="zh-CN" altLang="en-US"/>
              </a:p>
            </p:txBody>
          </p:sp>
          <p:sp>
            <p:nvSpPr>
              <p:cNvPr id="62558" name="Oval 56"/>
              <p:cNvSpPr>
                <a:spLocks noChangeArrowheads="1"/>
              </p:cNvSpPr>
              <p:nvPr/>
            </p:nvSpPr>
            <p:spPr bwMode="auto">
              <a:xfrm rot="-2460000">
                <a:off x="4333" y="521"/>
                <a:ext cx="17" cy="28"/>
              </a:xfrm>
              <a:prstGeom prst="ellipse">
                <a:avLst/>
              </a:prstGeom>
              <a:solidFill>
                <a:schemeClr val="tx2"/>
              </a:solidFill>
              <a:ln w="12700">
                <a:solidFill>
                  <a:schemeClr val="tx2"/>
                </a:solidFill>
                <a:round/>
                <a:headEnd/>
                <a:tailEnd/>
              </a:ln>
            </p:spPr>
            <p:txBody>
              <a:bodyPr wrap="none" anchor="ctr"/>
              <a:lstStyle/>
              <a:p>
                <a:endParaRPr lang="zh-CN" altLang="en-US">
                  <a:ea typeface="宋体" pitchFamily="2" charset="-122"/>
                </a:endParaRPr>
              </a:p>
            </p:txBody>
          </p:sp>
          <p:sp>
            <p:nvSpPr>
              <p:cNvPr id="62559" name="Oval 57"/>
              <p:cNvSpPr>
                <a:spLocks noChangeArrowheads="1"/>
              </p:cNvSpPr>
              <p:nvPr/>
            </p:nvSpPr>
            <p:spPr bwMode="auto">
              <a:xfrm rot="-2460000">
                <a:off x="4339" y="519"/>
                <a:ext cx="11" cy="23"/>
              </a:xfrm>
              <a:prstGeom prst="ellipse">
                <a:avLst/>
              </a:prstGeom>
              <a:solidFill>
                <a:schemeClr val="tx2"/>
              </a:solidFill>
              <a:ln w="12700">
                <a:solidFill>
                  <a:schemeClr val="tx2"/>
                </a:solidFill>
                <a:round/>
                <a:headEnd/>
                <a:tailEnd/>
              </a:ln>
            </p:spPr>
            <p:txBody>
              <a:bodyPr wrap="none" anchor="ctr"/>
              <a:lstStyle/>
              <a:p>
                <a:endParaRPr lang="zh-CN" altLang="en-US">
                  <a:ea typeface="宋体" pitchFamily="2" charset="-122"/>
                </a:endParaRPr>
              </a:p>
            </p:txBody>
          </p:sp>
          <p:sp>
            <p:nvSpPr>
              <p:cNvPr id="62560" name="Freeform 58"/>
              <p:cNvSpPr>
                <a:spLocks/>
              </p:cNvSpPr>
              <p:nvPr/>
            </p:nvSpPr>
            <p:spPr bwMode="auto">
              <a:xfrm>
                <a:off x="4585" y="214"/>
                <a:ext cx="18" cy="18"/>
              </a:xfrm>
              <a:custGeom>
                <a:avLst/>
                <a:gdLst>
                  <a:gd name="T0" fmla="*/ 0 w 18"/>
                  <a:gd name="T1" fmla="*/ 0 h 18"/>
                  <a:gd name="T2" fmla="*/ 17 w 18"/>
                  <a:gd name="T3" fmla="*/ 4 h 18"/>
                  <a:gd name="T4" fmla="*/ 10 w 18"/>
                  <a:gd name="T5" fmla="*/ 17 h 18"/>
                  <a:gd name="T6" fmla="*/ 0 w 18"/>
                  <a:gd name="T7" fmla="*/ 0 h 18"/>
                  <a:gd name="T8" fmla="*/ 0 60000 65536"/>
                  <a:gd name="T9" fmla="*/ 0 60000 65536"/>
                  <a:gd name="T10" fmla="*/ 0 60000 65536"/>
                  <a:gd name="T11" fmla="*/ 0 60000 65536"/>
                  <a:gd name="T12" fmla="*/ 0 w 18"/>
                  <a:gd name="T13" fmla="*/ 0 h 18"/>
                  <a:gd name="T14" fmla="*/ 18 w 18"/>
                  <a:gd name="T15" fmla="*/ 18 h 18"/>
                </a:gdLst>
                <a:ahLst/>
                <a:cxnLst>
                  <a:cxn ang="T8">
                    <a:pos x="T0" y="T1"/>
                  </a:cxn>
                  <a:cxn ang="T9">
                    <a:pos x="T2" y="T3"/>
                  </a:cxn>
                  <a:cxn ang="T10">
                    <a:pos x="T4" y="T5"/>
                  </a:cxn>
                  <a:cxn ang="T11">
                    <a:pos x="T6" y="T7"/>
                  </a:cxn>
                </a:cxnLst>
                <a:rect l="T12" t="T13" r="T14" b="T15"/>
                <a:pathLst>
                  <a:path w="18" h="18">
                    <a:moveTo>
                      <a:pt x="0" y="0"/>
                    </a:moveTo>
                    <a:lnTo>
                      <a:pt x="17" y="4"/>
                    </a:lnTo>
                    <a:lnTo>
                      <a:pt x="10" y="17"/>
                    </a:lnTo>
                    <a:lnTo>
                      <a:pt x="0" y="0"/>
                    </a:lnTo>
                  </a:path>
                </a:pathLst>
              </a:custGeom>
              <a:solidFill>
                <a:schemeClr val="tx2"/>
              </a:solidFill>
              <a:ln w="12700" cap="rnd" cmpd="sng">
                <a:solidFill>
                  <a:schemeClr val="tx2"/>
                </a:solidFill>
                <a:prstDash val="solid"/>
                <a:round/>
                <a:headEnd type="none" w="med" len="med"/>
                <a:tailEnd type="none" w="med" len="med"/>
              </a:ln>
            </p:spPr>
            <p:txBody>
              <a:bodyPr/>
              <a:lstStyle/>
              <a:p>
                <a:endParaRPr lang="zh-CN" altLang="en-US"/>
              </a:p>
            </p:txBody>
          </p:sp>
          <p:sp>
            <p:nvSpPr>
              <p:cNvPr id="62561" name="Freeform 59"/>
              <p:cNvSpPr>
                <a:spLocks/>
              </p:cNvSpPr>
              <p:nvPr/>
            </p:nvSpPr>
            <p:spPr bwMode="auto">
              <a:xfrm>
                <a:off x="4411" y="386"/>
                <a:ext cx="21" cy="17"/>
              </a:xfrm>
              <a:custGeom>
                <a:avLst/>
                <a:gdLst>
                  <a:gd name="T0" fmla="*/ 0 w 21"/>
                  <a:gd name="T1" fmla="*/ 5 h 17"/>
                  <a:gd name="T2" fmla="*/ 8 w 21"/>
                  <a:gd name="T3" fmla="*/ 0 h 17"/>
                  <a:gd name="T4" fmla="*/ 20 w 21"/>
                  <a:gd name="T5" fmla="*/ 8 h 17"/>
                  <a:gd name="T6" fmla="*/ 14 w 21"/>
                  <a:gd name="T7" fmla="*/ 16 h 17"/>
                  <a:gd name="T8" fmla="*/ 0 w 21"/>
                  <a:gd name="T9" fmla="*/ 5 h 17"/>
                  <a:gd name="T10" fmla="*/ 0 60000 65536"/>
                  <a:gd name="T11" fmla="*/ 0 60000 65536"/>
                  <a:gd name="T12" fmla="*/ 0 60000 65536"/>
                  <a:gd name="T13" fmla="*/ 0 60000 65536"/>
                  <a:gd name="T14" fmla="*/ 0 60000 65536"/>
                  <a:gd name="T15" fmla="*/ 0 w 21"/>
                  <a:gd name="T16" fmla="*/ 0 h 17"/>
                  <a:gd name="T17" fmla="*/ 21 w 21"/>
                  <a:gd name="T18" fmla="*/ 17 h 17"/>
                </a:gdLst>
                <a:ahLst/>
                <a:cxnLst>
                  <a:cxn ang="T10">
                    <a:pos x="T0" y="T1"/>
                  </a:cxn>
                  <a:cxn ang="T11">
                    <a:pos x="T2" y="T3"/>
                  </a:cxn>
                  <a:cxn ang="T12">
                    <a:pos x="T4" y="T5"/>
                  </a:cxn>
                  <a:cxn ang="T13">
                    <a:pos x="T6" y="T7"/>
                  </a:cxn>
                  <a:cxn ang="T14">
                    <a:pos x="T8" y="T9"/>
                  </a:cxn>
                </a:cxnLst>
                <a:rect l="T15" t="T16" r="T17" b="T18"/>
                <a:pathLst>
                  <a:path w="21" h="17">
                    <a:moveTo>
                      <a:pt x="0" y="5"/>
                    </a:moveTo>
                    <a:lnTo>
                      <a:pt x="8" y="0"/>
                    </a:lnTo>
                    <a:lnTo>
                      <a:pt x="20" y="8"/>
                    </a:lnTo>
                    <a:lnTo>
                      <a:pt x="14" y="16"/>
                    </a:lnTo>
                    <a:lnTo>
                      <a:pt x="0" y="5"/>
                    </a:lnTo>
                  </a:path>
                </a:pathLst>
              </a:custGeom>
              <a:solidFill>
                <a:schemeClr val="tx2"/>
              </a:solidFill>
              <a:ln w="12700" cap="rnd" cmpd="sng">
                <a:solidFill>
                  <a:schemeClr val="tx2"/>
                </a:solidFill>
                <a:prstDash val="solid"/>
                <a:round/>
                <a:headEnd type="none" w="med" len="med"/>
                <a:tailEnd type="none" w="med" len="med"/>
              </a:ln>
            </p:spPr>
            <p:txBody>
              <a:bodyPr/>
              <a:lstStyle/>
              <a:p>
                <a:endParaRPr lang="zh-CN" altLang="en-US"/>
              </a:p>
            </p:txBody>
          </p:sp>
        </p:grpSp>
        <p:sp>
          <p:nvSpPr>
            <p:cNvPr id="62534" name="Rectangle 60"/>
            <p:cNvSpPr>
              <a:spLocks noChangeArrowheads="1"/>
            </p:cNvSpPr>
            <p:nvPr/>
          </p:nvSpPr>
          <p:spPr bwMode="auto">
            <a:xfrm rot="-2460000">
              <a:off x="4393" y="435"/>
              <a:ext cx="16" cy="32"/>
            </a:xfrm>
            <a:prstGeom prst="rect">
              <a:avLst/>
            </a:prstGeom>
            <a:solidFill>
              <a:srgbClr val="BF9A28"/>
            </a:solidFill>
            <a:ln w="12700">
              <a:noFill/>
              <a:miter lim="800000"/>
              <a:headEnd/>
              <a:tailEnd/>
            </a:ln>
          </p:spPr>
          <p:txBody>
            <a:bodyPr wrap="none" anchor="ctr"/>
            <a:lstStyle/>
            <a:p>
              <a:endParaRPr lang="zh-CN" altLang="en-US">
                <a:ea typeface="宋体" pitchFamily="2" charset="-122"/>
              </a:endParaRPr>
            </a:p>
          </p:txBody>
        </p:sp>
        <p:sp>
          <p:nvSpPr>
            <p:cNvPr id="62535" name="Rectangle 61"/>
            <p:cNvSpPr>
              <a:spLocks noChangeArrowheads="1"/>
            </p:cNvSpPr>
            <p:nvPr/>
          </p:nvSpPr>
          <p:spPr bwMode="auto">
            <a:xfrm rot="-2460000">
              <a:off x="4406" y="418"/>
              <a:ext cx="16" cy="33"/>
            </a:xfrm>
            <a:prstGeom prst="rect">
              <a:avLst/>
            </a:prstGeom>
            <a:solidFill>
              <a:srgbClr val="755000"/>
            </a:solidFill>
            <a:ln w="12700">
              <a:noFill/>
              <a:miter lim="800000"/>
              <a:headEnd/>
              <a:tailEnd/>
            </a:ln>
          </p:spPr>
          <p:txBody>
            <a:bodyPr wrap="none" anchor="ctr"/>
            <a:lstStyle/>
            <a:p>
              <a:endParaRPr lang="zh-CN" altLang="en-US">
                <a:ea typeface="宋体" pitchFamily="2" charset="-122"/>
              </a:endParaRPr>
            </a:p>
          </p:txBody>
        </p:sp>
        <p:sp>
          <p:nvSpPr>
            <p:cNvPr id="62536" name="Oval 62"/>
            <p:cNvSpPr>
              <a:spLocks noChangeArrowheads="1"/>
            </p:cNvSpPr>
            <p:nvPr/>
          </p:nvSpPr>
          <p:spPr bwMode="auto">
            <a:xfrm rot="-2460000">
              <a:off x="4311" y="393"/>
              <a:ext cx="135" cy="178"/>
            </a:xfrm>
            <a:prstGeom prst="ellipse">
              <a:avLst/>
            </a:prstGeom>
            <a:solidFill>
              <a:srgbClr val="755000"/>
            </a:solidFill>
            <a:ln w="12700">
              <a:noFill/>
              <a:round/>
              <a:headEnd/>
              <a:tailEnd/>
            </a:ln>
          </p:spPr>
          <p:txBody>
            <a:bodyPr wrap="none" anchor="ctr"/>
            <a:lstStyle/>
            <a:p>
              <a:endParaRPr lang="zh-CN" altLang="en-US">
                <a:ea typeface="宋体" pitchFamily="2" charset="-122"/>
              </a:endParaRPr>
            </a:p>
          </p:txBody>
        </p:sp>
        <p:sp>
          <p:nvSpPr>
            <p:cNvPr id="62537" name="Freeform 63"/>
            <p:cNvSpPr>
              <a:spLocks/>
            </p:cNvSpPr>
            <p:nvPr/>
          </p:nvSpPr>
          <p:spPr bwMode="auto">
            <a:xfrm>
              <a:off x="4406" y="205"/>
              <a:ext cx="195" cy="263"/>
            </a:xfrm>
            <a:custGeom>
              <a:avLst/>
              <a:gdLst>
                <a:gd name="T0" fmla="*/ 8 w 195"/>
                <a:gd name="T1" fmla="*/ 201 h 263"/>
                <a:gd name="T2" fmla="*/ 7 w 195"/>
                <a:gd name="T3" fmla="*/ 173 h 263"/>
                <a:gd name="T4" fmla="*/ 22 w 195"/>
                <a:gd name="T5" fmla="*/ 184 h 263"/>
                <a:gd name="T6" fmla="*/ 180 w 195"/>
                <a:gd name="T7" fmla="*/ 0 h 263"/>
                <a:gd name="T8" fmla="*/ 188 w 195"/>
                <a:gd name="T9" fmla="*/ 11 h 263"/>
                <a:gd name="T10" fmla="*/ 186 w 195"/>
                <a:gd name="T11" fmla="*/ 27 h 263"/>
                <a:gd name="T12" fmla="*/ 188 w 195"/>
                <a:gd name="T13" fmla="*/ 44 h 263"/>
                <a:gd name="T14" fmla="*/ 194 w 195"/>
                <a:gd name="T15" fmla="*/ 55 h 263"/>
                <a:gd name="T16" fmla="*/ 182 w 195"/>
                <a:gd name="T17" fmla="*/ 69 h 263"/>
                <a:gd name="T18" fmla="*/ 174 w 195"/>
                <a:gd name="T19" fmla="*/ 67 h 263"/>
                <a:gd name="T20" fmla="*/ 170 w 195"/>
                <a:gd name="T21" fmla="*/ 72 h 263"/>
                <a:gd name="T22" fmla="*/ 167 w 195"/>
                <a:gd name="T23" fmla="*/ 80 h 263"/>
                <a:gd name="T24" fmla="*/ 170 w 195"/>
                <a:gd name="T25" fmla="*/ 85 h 263"/>
                <a:gd name="T26" fmla="*/ 175 w 195"/>
                <a:gd name="T27" fmla="*/ 93 h 263"/>
                <a:gd name="T28" fmla="*/ 168 w 195"/>
                <a:gd name="T29" fmla="*/ 107 h 263"/>
                <a:gd name="T30" fmla="*/ 160 w 195"/>
                <a:gd name="T31" fmla="*/ 111 h 263"/>
                <a:gd name="T32" fmla="*/ 157 w 195"/>
                <a:gd name="T33" fmla="*/ 112 h 263"/>
                <a:gd name="T34" fmla="*/ 151 w 195"/>
                <a:gd name="T35" fmla="*/ 114 h 263"/>
                <a:gd name="T36" fmla="*/ 148 w 195"/>
                <a:gd name="T37" fmla="*/ 127 h 263"/>
                <a:gd name="T38" fmla="*/ 143 w 195"/>
                <a:gd name="T39" fmla="*/ 129 h 263"/>
                <a:gd name="T40" fmla="*/ 138 w 195"/>
                <a:gd name="T41" fmla="*/ 130 h 263"/>
                <a:gd name="T42" fmla="*/ 133 w 195"/>
                <a:gd name="T43" fmla="*/ 142 h 263"/>
                <a:gd name="T44" fmla="*/ 128 w 195"/>
                <a:gd name="T45" fmla="*/ 154 h 263"/>
                <a:gd name="T46" fmla="*/ 127 w 195"/>
                <a:gd name="T47" fmla="*/ 165 h 263"/>
                <a:gd name="T48" fmla="*/ 129 w 195"/>
                <a:gd name="T49" fmla="*/ 177 h 263"/>
                <a:gd name="T50" fmla="*/ 120 w 195"/>
                <a:gd name="T51" fmla="*/ 186 h 263"/>
                <a:gd name="T52" fmla="*/ 111 w 195"/>
                <a:gd name="T53" fmla="*/ 193 h 263"/>
                <a:gd name="T54" fmla="*/ 105 w 195"/>
                <a:gd name="T55" fmla="*/ 193 h 263"/>
                <a:gd name="T56" fmla="*/ 98 w 195"/>
                <a:gd name="T57" fmla="*/ 187 h 263"/>
                <a:gd name="T58" fmla="*/ 93 w 195"/>
                <a:gd name="T59" fmla="*/ 191 h 263"/>
                <a:gd name="T60" fmla="*/ 89 w 195"/>
                <a:gd name="T61" fmla="*/ 204 h 263"/>
                <a:gd name="T62" fmla="*/ 88 w 195"/>
                <a:gd name="T63" fmla="*/ 205 h 263"/>
                <a:gd name="T64" fmla="*/ 82 w 195"/>
                <a:gd name="T65" fmla="*/ 207 h 263"/>
                <a:gd name="T66" fmla="*/ 77 w 195"/>
                <a:gd name="T67" fmla="*/ 209 h 263"/>
                <a:gd name="T68" fmla="*/ 79 w 195"/>
                <a:gd name="T69" fmla="*/ 225 h 263"/>
                <a:gd name="T70" fmla="*/ 74 w 195"/>
                <a:gd name="T71" fmla="*/ 231 h 263"/>
                <a:gd name="T72" fmla="*/ 61 w 195"/>
                <a:gd name="T73" fmla="*/ 222 h 263"/>
                <a:gd name="T74" fmla="*/ 62 w 195"/>
                <a:gd name="T75" fmla="*/ 240 h 263"/>
                <a:gd name="T76" fmla="*/ 61 w 195"/>
                <a:gd name="T77" fmla="*/ 257 h 263"/>
                <a:gd name="T78" fmla="*/ 33 w 195"/>
                <a:gd name="T79" fmla="*/ 262 h 263"/>
                <a:gd name="T80" fmla="*/ 0 w 195"/>
                <a:gd name="T81" fmla="*/ 211 h 263"/>
                <a:gd name="T82" fmla="*/ 8 w 195"/>
                <a:gd name="T83" fmla="*/ 201 h 2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5"/>
                <a:gd name="T127" fmla="*/ 0 h 263"/>
                <a:gd name="T128" fmla="*/ 195 w 195"/>
                <a:gd name="T129" fmla="*/ 263 h 2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5" h="263">
                  <a:moveTo>
                    <a:pt x="8" y="201"/>
                  </a:moveTo>
                  <a:lnTo>
                    <a:pt x="7" y="173"/>
                  </a:lnTo>
                  <a:lnTo>
                    <a:pt x="22" y="184"/>
                  </a:lnTo>
                  <a:lnTo>
                    <a:pt x="180" y="0"/>
                  </a:lnTo>
                  <a:lnTo>
                    <a:pt x="188" y="11"/>
                  </a:lnTo>
                  <a:lnTo>
                    <a:pt x="186" y="27"/>
                  </a:lnTo>
                  <a:lnTo>
                    <a:pt x="188" y="44"/>
                  </a:lnTo>
                  <a:lnTo>
                    <a:pt x="194" y="55"/>
                  </a:lnTo>
                  <a:lnTo>
                    <a:pt x="182" y="69"/>
                  </a:lnTo>
                  <a:lnTo>
                    <a:pt x="174" y="67"/>
                  </a:lnTo>
                  <a:lnTo>
                    <a:pt x="170" y="72"/>
                  </a:lnTo>
                  <a:lnTo>
                    <a:pt x="167" y="80"/>
                  </a:lnTo>
                  <a:lnTo>
                    <a:pt x="170" y="85"/>
                  </a:lnTo>
                  <a:lnTo>
                    <a:pt x="175" y="93"/>
                  </a:lnTo>
                  <a:lnTo>
                    <a:pt x="168" y="107"/>
                  </a:lnTo>
                  <a:lnTo>
                    <a:pt x="160" y="111"/>
                  </a:lnTo>
                  <a:lnTo>
                    <a:pt x="157" y="112"/>
                  </a:lnTo>
                  <a:lnTo>
                    <a:pt x="151" y="114"/>
                  </a:lnTo>
                  <a:lnTo>
                    <a:pt x="148" y="127"/>
                  </a:lnTo>
                  <a:lnTo>
                    <a:pt x="143" y="129"/>
                  </a:lnTo>
                  <a:lnTo>
                    <a:pt x="138" y="130"/>
                  </a:lnTo>
                  <a:lnTo>
                    <a:pt x="133" y="142"/>
                  </a:lnTo>
                  <a:lnTo>
                    <a:pt x="128" y="154"/>
                  </a:lnTo>
                  <a:lnTo>
                    <a:pt x="127" y="165"/>
                  </a:lnTo>
                  <a:lnTo>
                    <a:pt x="129" y="177"/>
                  </a:lnTo>
                  <a:lnTo>
                    <a:pt x="120" y="186"/>
                  </a:lnTo>
                  <a:lnTo>
                    <a:pt x="111" y="193"/>
                  </a:lnTo>
                  <a:lnTo>
                    <a:pt x="105" y="193"/>
                  </a:lnTo>
                  <a:lnTo>
                    <a:pt x="98" y="187"/>
                  </a:lnTo>
                  <a:lnTo>
                    <a:pt x="93" y="191"/>
                  </a:lnTo>
                  <a:lnTo>
                    <a:pt x="89" y="204"/>
                  </a:lnTo>
                  <a:lnTo>
                    <a:pt x="88" y="205"/>
                  </a:lnTo>
                  <a:lnTo>
                    <a:pt x="82" y="207"/>
                  </a:lnTo>
                  <a:lnTo>
                    <a:pt x="77" y="209"/>
                  </a:lnTo>
                  <a:lnTo>
                    <a:pt x="79" y="225"/>
                  </a:lnTo>
                  <a:lnTo>
                    <a:pt x="74" y="231"/>
                  </a:lnTo>
                  <a:lnTo>
                    <a:pt x="61" y="222"/>
                  </a:lnTo>
                  <a:lnTo>
                    <a:pt x="62" y="240"/>
                  </a:lnTo>
                  <a:lnTo>
                    <a:pt x="61" y="257"/>
                  </a:lnTo>
                  <a:lnTo>
                    <a:pt x="33" y="262"/>
                  </a:lnTo>
                  <a:lnTo>
                    <a:pt x="0" y="211"/>
                  </a:lnTo>
                  <a:lnTo>
                    <a:pt x="8" y="201"/>
                  </a:lnTo>
                </a:path>
              </a:pathLst>
            </a:custGeom>
            <a:solidFill>
              <a:srgbClr val="755000"/>
            </a:solidFill>
            <a:ln w="12700" cap="rnd">
              <a:noFill/>
              <a:round/>
              <a:headEnd/>
              <a:tailEnd/>
            </a:ln>
          </p:spPr>
          <p:txBody>
            <a:bodyPr/>
            <a:lstStyle/>
            <a:p>
              <a:endParaRPr lang="zh-CN" altLang="en-US"/>
            </a:p>
          </p:txBody>
        </p:sp>
        <p:sp>
          <p:nvSpPr>
            <p:cNvPr id="62538" name="Freeform 64"/>
            <p:cNvSpPr>
              <a:spLocks/>
            </p:cNvSpPr>
            <p:nvPr/>
          </p:nvSpPr>
          <p:spPr bwMode="auto">
            <a:xfrm>
              <a:off x="4395" y="201"/>
              <a:ext cx="193" cy="263"/>
            </a:xfrm>
            <a:custGeom>
              <a:avLst/>
              <a:gdLst>
                <a:gd name="T0" fmla="*/ 8 w 193"/>
                <a:gd name="T1" fmla="*/ 202 h 263"/>
                <a:gd name="T2" fmla="*/ 7 w 193"/>
                <a:gd name="T3" fmla="*/ 175 h 263"/>
                <a:gd name="T4" fmla="*/ 21 w 193"/>
                <a:gd name="T5" fmla="*/ 184 h 263"/>
                <a:gd name="T6" fmla="*/ 179 w 193"/>
                <a:gd name="T7" fmla="*/ 0 h 263"/>
                <a:gd name="T8" fmla="*/ 188 w 193"/>
                <a:gd name="T9" fmla="*/ 13 h 263"/>
                <a:gd name="T10" fmla="*/ 184 w 193"/>
                <a:gd name="T11" fmla="*/ 28 h 263"/>
                <a:gd name="T12" fmla="*/ 187 w 193"/>
                <a:gd name="T13" fmla="*/ 47 h 263"/>
                <a:gd name="T14" fmla="*/ 192 w 193"/>
                <a:gd name="T15" fmla="*/ 55 h 263"/>
                <a:gd name="T16" fmla="*/ 180 w 193"/>
                <a:gd name="T17" fmla="*/ 70 h 263"/>
                <a:gd name="T18" fmla="*/ 172 w 193"/>
                <a:gd name="T19" fmla="*/ 68 h 263"/>
                <a:gd name="T20" fmla="*/ 168 w 193"/>
                <a:gd name="T21" fmla="*/ 73 h 263"/>
                <a:gd name="T22" fmla="*/ 167 w 193"/>
                <a:gd name="T23" fmla="*/ 82 h 263"/>
                <a:gd name="T24" fmla="*/ 169 w 193"/>
                <a:gd name="T25" fmla="*/ 86 h 263"/>
                <a:gd name="T26" fmla="*/ 174 w 193"/>
                <a:gd name="T27" fmla="*/ 93 h 263"/>
                <a:gd name="T28" fmla="*/ 167 w 193"/>
                <a:gd name="T29" fmla="*/ 109 h 263"/>
                <a:gd name="T30" fmla="*/ 159 w 193"/>
                <a:gd name="T31" fmla="*/ 114 h 263"/>
                <a:gd name="T32" fmla="*/ 155 w 193"/>
                <a:gd name="T33" fmla="*/ 113 h 263"/>
                <a:gd name="T34" fmla="*/ 150 w 193"/>
                <a:gd name="T35" fmla="*/ 117 h 263"/>
                <a:gd name="T36" fmla="*/ 146 w 193"/>
                <a:gd name="T37" fmla="*/ 127 h 263"/>
                <a:gd name="T38" fmla="*/ 142 w 193"/>
                <a:gd name="T39" fmla="*/ 130 h 263"/>
                <a:gd name="T40" fmla="*/ 136 w 193"/>
                <a:gd name="T41" fmla="*/ 130 h 263"/>
                <a:gd name="T42" fmla="*/ 132 w 193"/>
                <a:gd name="T43" fmla="*/ 143 h 263"/>
                <a:gd name="T44" fmla="*/ 127 w 193"/>
                <a:gd name="T45" fmla="*/ 155 h 263"/>
                <a:gd name="T46" fmla="*/ 126 w 193"/>
                <a:gd name="T47" fmla="*/ 166 h 263"/>
                <a:gd name="T48" fmla="*/ 129 w 193"/>
                <a:gd name="T49" fmla="*/ 179 h 263"/>
                <a:gd name="T50" fmla="*/ 120 w 193"/>
                <a:gd name="T51" fmla="*/ 187 h 263"/>
                <a:gd name="T52" fmla="*/ 111 w 193"/>
                <a:gd name="T53" fmla="*/ 194 h 263"/>
                <a:gd name="T54" fmla="*/ 105 w 193"/>
                <a:gd name="T55" fmla="*/ 194 h 263"/>
                <a:gd name="T56" fmla="*/ 97 w 193"/>
                <a:gd name="T57" fmla="*/ 188 h 263"/>
                <a:gd name="T58" fmla="*/ 92 w 193"/>
                <a:gd name="T59" fmla="*/ 191 h 263"/>
                <a:gd name="T60" fmla="*/ 88 w 193"/>
                <a:gd name="T61" fmla="*/ 204 h 263"/>
                <a:gd name="T62" fmla="*/ 87 w 193"/>
                <a:gd name="T63" fmla="*/ 205 h 263"/>
                <a:gd name="T64" fmla="*/ 82 w 193"/>
                <a:gd name="T65" fmla="*/ 209 h 263"/>
                <a:gd name="T66" fmla="*/ 76 w 193"/>
                <a:gd name="T67" fmla="*/ 210 h 263"/>
                <a:gd name="T68" fmla="*/ 79 w 193"/>
                <a:gd name="T69" fmla="*/ 226 h 263"/>
                <a:gd name="T70" fmla="*/ 74 w 193"/>
                <a:gd name="T71" fmla="*/ 232 h 263"/>
                <a:gd name="T72" fmla="*/ 61 w 193"/>
                <a:gd name="T73" fmla="*/ 221 h 263"/>
                <a:gd name="T74" fmla="*/ 62 w 193"/>
                <a:gd name="T75" fmla="*/ 239 h 263"/>
                <a:gd name="T76" fmla="*/ 60 w 193"/>
                <a:gd name="T77" fmla="*/ 256 h 263"/>
                <a:gd name="T78" fmla="*/ 32 w 193"/>
                <a:gd name="T79" fmla="*/ 262 h 263"/>
                <a:gd name="T80" fmla="*/ 0 w 193"/>
                <a:gd name="T81" fmla="*/ 213 h 263"/>
                <a:gd name="T82" fmla="*/ 8 w 193"/>
                <a:gd name="T83" fmla="*/ 202 h 2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3"/>
                <a:gd name="T127" fmla="*/ 0 h 263"/>
                <a:gd name="T128" fmla="*/ 193 w 193"/>
                <a:gd name="T129" fmla="*/ 263 h 2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3" h="263">
                  <a:moveTo>
                    <a:pt x="8" y="202"/>
                  </a:moveTo>
                  <a:lnTo>
                    <a:pt x="7" y="175"/>
                  </a:lnTo>
                  <a:lnTo>
                    <a:pt x="21" y="184"/>
                  </a:lnTo>
                  <a:lnTo>
                    <a:pt x="179" y="0"/>
                  </a:lnTo>
                  <a:lnTo>
                    <a:pt x="188" y="13"/>
                  </a:lnTo>
                  <a:lnTo>
                    <a:pt x="184" y="28"/>
                  </a:lnTo>
                  <a:lnTo>
                    <a:pt x="187" y="47"/>
                  </a:lnTo>
                  <a:lnTo>
                    <a:pt x="192" y="55"/>
                  </a:lnTo>
                  <a:lnTo>
                    <a:pt x="180" y="70"/>
                  </a:lnTo>
                  <a:lnTo>
                    <a:pt x="172" y="68"/>
                  </a:lnTo>
                  <a:lnTo>
                    <a:pt x="168" y="73"/>
                  </a:lnTo>
                  <a:lnTo>
                    <a:pt x="167" y="82"/>
                  </a:lnTo>
                  <a:lnTo>
                    <a:pt x="169" y="86"/>
                  </a:lnTo>
                  <a:lnTo>
                    <a:pt x="174" y="93"/>
                  </a:lnTo>
                  <a:lnTo>
                    <a:pt x="167" y="109"/>
                  </a:lnTo>
                  <a:lnTo>
                    <a:pt x="159" y="114"/>
                  </a:lnTo>
                  <a:lnTo>
                    <a:pt x="155" y="113"/>
                  </a:lnTo>
                  <a:lnTo>
                    <a:pt x="150" y="117"/>
                  </a:lnTo>
                  <a:lnTo>
                    <a:pt x="146" y="127"/>
                  </a:lnTo>
                  <a:lnTo>
                    <a:pt x="142" y="130"/>
                  </a:lnTo>
                  <a:lnTo>
                    <a:pt x="136" y="130"/>
                  </a:lnTo>
                  <a:lnTo>
                    <a:pt x="132" y="143"/>
                  </a:lnTo>
                  <a:lnTo>
                    <a:pt x="127" y="155"/>
                  </a:lnTo>
                  <a:lnTo>
                    <a:pt x="126" y="166"/>
                  </a:lnTo>
                  <a:lnTo>
                    <a:pt x="129" y="179"/>
                  </a:lnTo>
                  <a:lnTo>
                    <a:pt x="120" y="187"/>
                  </a:lnTo>
                  <a:lnTo>
                    <a:pt x="111" y="194"/>
                  </a:lnTo>
                  <a:lnTo>
                    <a:pt x="105" y="194"/>
                  </a:lnTo>
                  <a:lnTo>
                    <a:pt x="97" y="188"/>
                  </a:lnTo>
                  <a:lnTo>
                    <a:pt x="92" y="191"/>
                  </a:lnTo>
                  <a:lnTo>
                    <a:pt x="88" y="204"/>
                  </a:lnTo>
                  <a:lnTo>
                    <a:pt x="87" y="205"/>
                  </a:lnTo>
                  <a:lnTo>
                    <a:pt x="82" y="209"/>
                  </a:lnTo>
                  <a:lnTo>
                    <a:pt x="76" y="210"/>
                  </a:lnTo>
                  <a:lnTo>
                    <a:pt x="79" y="226"/>
                  </a:lnTo>
                  <a:lnTo>
                    <a:pt x="74" y="232"/>
                  </a:lnTo>
                  <a:lnTo>
                    <a:pt x="61" y="221"/>
                  </a:lnTo>
                  <a:lnTo>
                    <a:pt x="62" y="239"/>
                  </a:lnTo>
                  <a:lnTo>
                    <a:pt x="60" y="256"/>
                  </a:lnTo>
                  <a:lnTo>
                    <a:pt x="32" y="262"/>
                  </a:lnTo>
                  <a:lnTo>
                    <a:pt x="0" y="213"/>
                  </a:lnTo>
                  <a:lnTo>
                    <a:pt x="8" y="202"/>
                  </a:lnTo>
                </a:path>
              </a:pathLst>
            </a:custGeom>
            <a:solidFill>
              <a:srgbClr val="BF9A28"/>
            </a:solidFill>
            <a:ln w="12700" cap="rnd">
              <a:noFill/>
              <a:round/>
              <a:headEnd/>
              <a:tailEnd/>
            </a:ln>
          </p:spPr>
          <p:txBody>
            <a:bodyPr/>
            <a:lstStyle/>
            <a:p>
              <a:endParaRPr lang="zh-CN" altLang="en-US"/>
            </a:p>
          </p:txBody>
        </p:sp>
        <p:sp>
          <p:nvSpPr>
            <p:cNvPr id="62539" name="Oval 65"/>
            <p:cNvSpPr>
              <a:spLocks noChangeArrowheads="1"/>
            </p:cNvSpPr>
            <p:nvPr/>
          </p:nvSpPr>
          <p:spPr bwMode="auto">
            <a:xfrm rot="-2460000">
              <a:off x="4302" y="395"/>
              <a:ext cx="135" cy="174"/>
            </a:xfrm>
            <a:prstGeom prst="ellipse">
              <a:avLst/>
            </a:prstGeom>
            <a:solidFill>
              <a:srgbClr val="BF9A28"/>
            </a:solidFill>
            <a:ln w="12700">
              <a:noFill/>
              <a:round/>
              <a:headEnd/>
              <a:tailEnd/>
            </a:ln>
          </p:spPr>
          <p:txBody>
            <a:bodyPr wrap="none" anchor="ctr"/>
            <a:lstStyle/>
            <a:p>
              <a:endParaRPr lang="zh-CN" altLang="en-US">
                <a:ea typeface="宋体" pitchFamily="2" charset="-122"/>
              </a:endParaRPr>
            </a:p>
          </p:txBody>
        </p:sp>
        <p:sp>
          <p:nvSpPr>
            <p:cNvPr id="62540" name="Line 66"/>
            <p:cNvSpPr>
              <a:spLocks noChangeShapeType="1"/>
            </p:cNvSpPr>
            <p:nvPr/>
          </p:nvSpPr>
          <p:spPr bwMode="auto">
            <a:xfrm flipV="1">
              <a:off x="4408" y="213"/>
              <a:ext cx="177" cy="210"/>
            </a:xfrm>
            <a:prstGeom prst="line">
              <a:avLst/>
            </a:prstGeom>
            <a:noFill/>
            <a:ln w="25400">
              <a:solidFill>
                <a:srgbClr val="755000"/>
              </a:solidFill>
              <a:round/>
              <a:headEnd/>
              <a:tailEnd/>
            </a:ln>
          </p:spPr>
          <p:txBody>
            <a:bodyPr/>
            <a:lstStyle/>
            <a:p>
              <a:endParaRPr lang="zh-CN" altLang="en-US"/>
            </a:p>
          </p:txBody>
        </p:sp>
        <p:sp>
          <p:nvSpPr>
            <p:cNvPr id="62541" name="Oval 67"/>
            <p:cNvSpPr>
              <a:spLocks noChangeArrowheads="1"/>
            </p:cNvSpPr>
            <p:nvPr/>
          </p:nvSpPr>
          <p:spPr bwMode="auto">
            <a:xfrm rot="-2460000">
              <a:off x="4320" y="503"/>
              <a:ext cx="27" cy="36"/>
            </a:xfrm>
            <a:prstGeom prst="ellipse">
              <a:avLst/>
            </a:prstGeom>
            <a:solidFill>
              <a:srgbClr val="755000"/>
            </a:solidFill>
            <a:ln w="12700">
              <a:noFill/>
              <a:round/>
              <a:headEnd/>
              <a:tailEnd/>
            </a:ln>
          </p:spPr>
          <p:txBody>
            <a:bodyPr wrap="none" anchor="ctr"/>
            <a:lstStyle/>
            <a:p>
              <a:endParaRPr lang="zh-CN" altLang="en-US">
                <a:ea typeface="宋体" pitchFamily="2" charset="-122"/>
              </a:endParaRPr>
            </a:p>
          </p:txBody>
        </p:sp>
        <p:sp>
          <p:nvSpPr>
            <p:cNvPr id="62542" name="Oval 68"/>
            <p:cNvSpPr>
              <a:spLocks noChangeArrowheads="1"/>
            </p:cNvSpPr>
            <p:nvPr/>
          </p:nvSpPr>
          <p:spPr bwMode="auto">
            <a:xfrm rot="-2460000">
              <a:off x="4327" y="500"/>
              <a:ext cx="20" cy="31"/>
            </a:xfrm>
            <a:prstGeom prst="ellipse">
              <a:avLst/>
            </a:prstGeom>
            <a:solidFill>
              <a:srgbClr val="000000"/>
            </a:solidFill>
            <a:ln w="12700">
              <a:noFill/>
              <a:round/>
              <a:headEnd/>
              <a:tailEnd/>
            </a:ln>
          </p:spPr>
          <p:txBody>
            <a:bodyPr wrap="none" anchor="ctr"/>
            <a:lstStyle/>
            <a:p>
              <a:endParaRPr lang="zh-CN" altLang="en-US">
                <a:ea typeface="宋体" pitchFamily="2" charset="-122"/>
              </a:endParaRPr>
            </a:p>
          </p:txBody>
        </p:sp>
        <p:sp>
          <p:nvSpPr>
            <p:cNvPr id="62543" name="Freeform 69"/>
            <p:cNvSpPr>
              <a:spLocks/>
            </p:cNvSpPr>
            <p:nvPr/>
          </p:nvSpPr>
          <p:spPr bwMode="auto">
            <a:xfrm>
              <a:off x="4576" y="201"/>
              <a:ext cx="17" cy="17"/>
            </a:xfrm>
            <a:custGeom>
              <a:avLst/>
              <a:gdLst>
                <a:gd name="T0" fmla="*/ 0 w 17"/>
                <a:gd name="T1" fmla="*/ 0 h 17"/>
                <a:gd name="T2" fmla="*/ 16 w 17"/>
                <a:gd name="T3" fmla="*/ 4 h 17"/>
                <a:gd name="T4" fmla="*/ 8 w 17"/>
                <a:gd name="T5" fmla="*/ 16 h 17"/>
                <a:gd name="T6" fmla="*/ 0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0"/>
                  </a:moveTo>
                  <a:lnTo>
                    <a:pt x="16" y="4"/>
                  </a:lnTo>
                  <a:lnTo>
                    <a:pt x="8" y="16"/>
                  </a:lnTo>
                  <a:lnTo>
                    <a:pt x="0" y="0"/>
                  </a:lnTo>
                </a:path>
              </a:pathLst>
            </a:custGeom>
            <a:solidFill>
              <a:srgbClr val="755000"/>
            </a:solidFill>
            <a:ln w="12700" cap="rnd">
              <a:noFill/>
              <a:round/>
              <a:headEnd/>
              <a:tailEnd/>
            </a:ln>
          </p:spPr>
          <p:txBody>
            <a:bodyPr/>
            <a:lstStyle/>
            <a:p>
              <a:endParaRPr lang="zh-CN" altLang="en-US"/>
            </a:p>
          </p:txBody>
        </p:sp>
        <p:sp>
          <p:nvSpPr>
            <p:cNvPr id="62544" name="Freeform 70"/>
            <p:cNvSpPr>
              <a:spLocks/>
            </p:cNvSpPr>
            <p:nvPr/>
          </p:nvSpPr>
          <p:spPr bwMode="auto">
            <a:xfrm>
              <a:off x="4402" y="372"/>
              <a:ext cx="20" cy="17"/>
            </a:xfrm>
            <a:custGeom>
              <a:avLst/>
              <a:gdLst>
                <a:gd name="T0" fmla="*/ 0 w 20"/>
                <a:gd name="T1" fmla="*/ 5 h 17"/>
                <a:gd name="T2" fmla="*/ 8 w 20"/>
                <a:gd name="T3" fmla="*/ 0 h 17"/>
                <a:gd name="T4" fmla="*/ 19 w 20"/>
                <a:gd name="T5" fmla="*/ 8 h 17"/>
                <a:gd name="T6" fmla="*/ 13 w 20"/>
                <a:gd name="T7" fmla="*/ 16 h 17"/>
                <a:gd name="T8" fmla="*/ 0 w 20"/>
                <a:gd name="T9" fmla="*/ 5 h 17"/>
                <a:gd name="T10" fmla="*/ 0 60000 65536"/>
                <a:gd name="T11" fmla="*/ 0 60000 65536"/>
                <a:gd name="T12" fmla="*/ 0 60000 65536"/>
                <a:gd name="T13" fmla="*/ 0 60000 65536"/>
                <a:gd name="T14" fmla="*/ 0 60000 65536"/>
                <a:gd name="T15" fmla="*/ 0 w 20"/>
                <a:gd name="T16" fmla="*/ 0 h 17"/>
                <a:gd name="T17" fmla="*/ 20 w 20"/>
                <a:gd name="T18" fmla="*/ 17 h 17"/>
              </a:gdLst>
              <a:ahLst/>
              <a:cxnLst>
                <a:cxn ang="T10">
                  <a:pos x="T0" y="T1"/>
                </a:cxn>
                <a:cxn ang="T11">
                  <a:pos x="T2" y="T3"/>
                </a:cxn>
                <a:cxn ang="T12">
                  <a:pos x="T4" y="T5"/>
                </a:cxn>
                <a:cxn ang="T13">
                  <a:pos x="T6" y="T7"/>
                </a:cxn>
                <a:cxn ang="T14">
                  <a:pos x="T8" y="T9"/>
                </a:cxn>
              </a:cxnLst>
              <a:rect l="T15" t="T16" r="T17" b="T18"/>
              <a:pathLst>
                <a:path w="20" h="17">
                  <a:moveTo>
                    <a:pt x="0" y="5"/>
                  </a:moveTo>
                  <a:lnTo>
                    <a:pt x="8" y="0"/>
                  </a:lnTo>
                  <a:lnTo>
                    <a:pt x="19" y="8"/>
                  </a:lnTo>
                  <a:lnTo>
                    <a:pt x="13" y="16"/>
                  </a:lnTo>
                  <a:lnTo>
                    <a:pt x="0" y="5"/>
                  </a:lnTo>
                </a:path>
              </a:pathLst>
            </a:custGeom>
            <a:solidFill>
              <a:srgbClr val="755000"/>
            </a:solidFill>
            <a:ln w="12700" cap="rnd">
              <a:noFill/>
              <a:round/>
              <a:headEnd/>
              <a:tailEnd/>
            </a:ln>
          </p:spPr>
          <p:txBody>
            <a:bodyPr/>
            <a:lstStyle/>
            <a:p>
              <a:endParaRPr lang="zh-CN" altLang="en-US"/>
            </a:p>
          </p:txBody>
        </p:sp>
      </p:grpSp>
      <p:grpSp>
        <p:nvGrpSpPr>
          <p:cNvPr id="62484" name="Group 71"/>
          <p:cNvGrpSpPr>
            <a:grpSpLocks/>
          </p:cNvGrpSpPr>
          <p:nvPr/>
        </p:nvGrpSpPr>
        <p:grpSpPr bwMode="auto">
          <a:xfrm>
            <a:off x="3735388" y="4338638"/>
            <a:ext cx="1408112" cy="1155700"/>
            <a:chOff x="2092" y="2431"/>
            <a:chExt cx="789" cy="647"/>
          </a:xfrm>
        </p:grpSpPr>
        <p:sp>
          <p:nvSpPr>
            <p:cNvPr id="62486" name="Freeform 72"/>
            <p:cNvSpPr>
              <a:spLocks/>
            </p:cNvSpPr>
            <p:nvPr/>
          </p:nvSpPr>
          <p:spPr bwMode="auto">
            <a:xfrm>
              <a:off x="2150" y="2876"/>
              <a:ext cx="457" cy="165"/>
            </a:xfrm>
            <a:custGeom>
              <a:avLst/>
              <a:gdLst>
                <a:gd name="T0" fmla="*/ 0 w 457"/>
                <a:gd name="T1" fmla="*/ 104 h 165"/>
                <a:gd name="T2" fmla="*/ 456 w 457"/>
                <a:gd name="T3" fmla="*/ 164 h 165"/>
                <a:gd name="T4" fmla="*/ 148 w 457"/>
                <a:gd name="T5" fmla="*/ 0 h 165"/>
                <a:gd name="T6" fmla="*/ 0 w 457"/>
                <a:gd name="T7" fmla="*/ 104 h 165"/>
                <a:gd name="T8" fmla="*/ 0 60000 65536"/>
                <a:gd name="T9" fmla="*/ 0 60000 65536"/>
                <a:gd name="T10" fmla="*/ 0 60000 65536"/>
                <a:gd name="T11" fmla="*/ 0 60000 65536"/>
                <a:gd name="T12" fmla="*/ 0 w 457"/>
                <a:gd name="T13" fmla="*/ 0 h 165"/>
                <a:gd name="T14" fmla="*/ 457 w 457"/>
                <a:gd name="T15" fmla="*/ 165 h 165"/>
              </a:gdLst>
              <a:ahLst/>
              <a:cxnLst>
                <a:cxn ang="T8">
                  <a:pos x="T0" y="T1"/>
                </a:cxn>
                <a:cxn ang="T9">
                  <a:pos x="T2" y="T3"/>
                </a:cxn>
                <a:cxn ang="T10">
                  <a:pos x="T4" y="T5"/>
                </a:cxn>
                <a:cxn ang="T11">
                  <a:pos x="T6" y="T7"/>
                </a:cxn>
              </a:cxnLst>
              <a:rect l="T12" t="T13" r="T14" b="T15"/>
              <a:pathLst>
                <a:path w="457" h="165">
                  <a:moveTo>
                    <a:pt x="0" y="104"/>
                  </a:moveTo>
                  <a:lnTo>
                    <a:pt x="456" y="164"/>
                  </a:lnTo>
                  <a:lnTo>
                    <a:pt x="148" y="0"/>
                  </a:lnTo>
                  <a:lnTo>
                    <a:pt x="0" y="104"/>
                  </a:lnTo>
                </a:path>
              </a:pathLst>
            </a:custGeom>
            <a:solidFill>
              <a:srgbClr val="333333"/>
            </a:solidFill>
            <a:ln w="12700" cap="rnd">
              <a:noFill/>
              <a:round/>
              <a:headEnd/>
              <a:tailEnd/>
            </a:ln>
          </p:spPr>
          <p:txBody>
            <a:bodyPr/>
            <a:lstStyle/>
            <a:p>
              <a:endParaRPr lang="zh-CN" altLang="en-US"/>
            </a:p>
          </p:txBody>
        </p:sp>
        <p:grpSp>
          <p:nvGrpSpPr>
            <p:cNvPr id="62487" name="Group 73"/>
            <p:cNvGrpSpPr>
              <a:grpSpLocks/>
            </p:cNvGrpSpPr>
            <p:nvPr/>
          </p:nvGrpSpPr>
          <p:grpSpPr bwMode="auto">
            <a:xfrm>
              <a:off x="2283" y="2506"/>
              <a:ext cx="598" cy="572"/>
              <a:chOff x="2283" y="2506"/>
              <a:chExt cx="598" cy="572"/>
            </a:xfrm>
          </p:grpSpPr>
          <p:sp>
            <p:nvSpPr>
              <p:cNvPr id="62519" name="Freeform 74"/>
              <p:cNvSpPr>
                <a:spLocks/>
              </p:cNvSpPr>
              <p:nvPr/>
            </p:nvSpPr>
            <p:spPr bwMode="auto">
              <a:xfrm>
                <a:off x="2704" y="2719"/>
                <a:ext cx="176" cy="355"/>
              </a:xfrm>
              <a:custGeom>
                <a:avLst/>
                <a:gdLst>
                  <a:gd name="T0" fmla="*/ 175 w 176"/>
                  <a:gd name="T1" fmla="*/ 0 h 355"/>
                  <a:gd name="T2" fmla="*/ 0 w 176"/>
                  <a:gd name="T3" fmla="*/ 49 h 355"/>
                  <a:gd name="T4" fmla="*/ 0 w 176"/>
                  <a:gd name="T5" fmla="*/ 354 h 355"/>
                  <a:gd name="T6" fmla="*/ 175 w 176"/>
                  <a:gd name="T7" fmla="*/ 288 h 355"/>
                  <a:gd name="T8" fmla="*/ 175 w 176"/>
                  <a:gd name="T9" fmla="*/ 0 h 355"/>
                  <a:gd name="T10" fmla="*/ 0 60000 65536"/>
                  <a:gd name="T11" fmla="*/ 0 60000 65536"/>
                  <a:gd name="T12" fmla="*/ 0 60000 65536"/>
                  <a:gd name="T13" fmla="*/ 0 60000 65536"/>
                  <a:gd name="T14" fmla="*/ 0 60000 65536"/>
                  <a:gd name="T15" fmla="*/ 0 w 176"/>
                  <a:gd name="T16" fmla="*/ 0 h 355"/>
                  <a:gd name="T17" fmla="*/ 176 w 176"/>
                  <a:gd name="T18" fmla="*/ 355 h 355"/>
                </a:gdLst>
                <a:ahLst/>
                <a:cxnLst>
                  <a:cxn ang="T10">
                    <a:pos x="T0" y="T1"/>
                  </a:cxn>
                  <a:cxn ang="T11">
                    <a:pos x="T2" y="T3"/>
                  </a:cxn>
                  <a:cxn ang="T12">
                    <a:pos x="T4" y="T5"/>
                  </a:cxn>
                  <a:cxn ang="T13">
                    <a:pos x="T6" y="T7"/>
                  </a:cxn>
                  <a:cxn ang="T14">
                    <a:pos x="T8" y="T9"/>
                  </a:cxn>
                </a:cxnLst>
                <a:rect l="T15" t="T16" r="T17" b="T18"/>
                <a:pathLst>
                  <a:path w="176" h="355">
                    <a:moveTo>
                      <a:pt x="175" y="0"/>
                    </a:moveTo>
                    <a:lnTo>
                      <a:pt x="0" y="49"/>
                    </a:lnTo>
                    <a:lnTo>
                      <a:pt x="0" y="354"/>
                    </a:lnTo>
                    <a:lnTo>
                      <a:pt x="175" y="288"/>
                    </a:lnTo>
                    <a:lnTo>
                      <a:pt x="175" y="0"/>
                    </a:lnTo>
                  </a:path>
                </a:pathLst>
              </a:custGeom>
              <a:solidFill>
                <a:srgbClr val="F6BF69"/>
              </a:solidFill>
              <a:ln w="12700" cap="rnd" cmpd="sng">
                <a:solidFill>
                  <a:schemeClr val="tx1"/>
                </a:solidFill>
                <a:prstDash val="solid"/>
                <a:round/>
                <a:headEnd type="none" w="med" len="med"/>
                <a:tailEnd type="none" w="med" len="med"/>
              </a:ln>
            </p:spPr>
            <p:txBody>
              <a:bodyPr/>
              <a:lstStyle/>
              <a:p>
                <a:endParaRPr lang="zh-CN" altLang="en-US"/>
              </a:p>
            </p:txBody>
          </p:sp>
          <p:sp>
            <p:nvSpPr>
              <p:cNvPr id="62520" name="Freeform 75"/>
              <p:cNvSpPr>
                <a:spLocks/>
              </p:cNvSpPr>
              <p:nvPr/>
            </p:nvSpPr>
            <p:spPr bwMode="auto">
              <a:xfrm>
                <a:off x="2283" y="2655"/>
                <a:ext cx="422" cy="423"/>
              </a:xfrm>
              <a:custGeom>
                <a:avLst/>
                <a:gdLst>
                  <a:gd name="T0" fmla="*/ 421 w 422"/>
                  <a:gd name="T1" fmla="*/ 119 h 423"/>
                  <a:gd name="T2" fmla="*/ 0 w 422"/>
                  <a:gd name="T3" fmla="*/ 0 h 423"/>
                  <a:gd name="T4" fmla="*/ 0 w 422"/>
                  <a:gd name="T5" fmla="*/ 246 h 423"/>
                  <a:gd name="T6" fmla="*/ 421 w 422"/>
                  <a:gd name="T7" fmla="*/ 422 h 423"/>
                  <a:gd name="T8" fmla="*/ 421 w 422"/>
                  <a:gd name="T9" fmla="*/ 119 h 423"/>
                  <a:gd name="T10" fmla="*/ 0 60000 65536"/>
                  <a:gd name="T11" fmla="*/ 0 60000 65536"/>
                  <a:gd name="T12" fmla="*/ 0 60000 65536"/>
                  <a:gd name="T13" fmla="*/ 0 60000 65536"/>
                  <a:gd name="T14" fmla="*/ 0 60000 65536"/>
                  <a:gd name="T15" fmla="*/ 0 w 422"/>
                  <a:gd name="T16" fmla="*/ 0 h 423"/>
                  <a:gd name="T17" fmla="*/ 422 w 422"/>
                  <a:gd name="T18" fmla="*/ 423 h 423"/>
                </a:gdLst>
                <a:ahLst/>
                <a:cxnLst>
                  <a:cxn ang="T10">
                    <a:pos x="T0" y="T1"/>
                  </a:cxn>
                  <a:cxn ang="T11">
                    <a:pos x="T2" y="T3"/>
                  </a:cxn>
                  <a:cxn ang="T12">
                    <a:pos x="T4" y="T5"/>
                  </a:cxn>
                  <a:cxn ang="T13">
                    <a:pos x="T6" y="T7"/>
                  </a:cxn>
                  <a:cxn ang="T14">
                    <a:pos x="T8" y="T9"/>
                  </a:cxn>
                </a:cxnLst>
                <a:rect l="T15" t="T16" r="T17" b="T18"/>
                <a:pathLst>
                  <a:path w="422" h="423">
                    <a:moveTo>
                      <a:pt x="421" y="119"/>
                    </a:moveTo>
                    <a:lnTo>
                      <a:pt x="0" y="0"/>
                    </a:lnTo>
                    <a:lnTo>
                      <a:pt x="0" y="246"/>
                    </a:lnTo>
                    <a:lnTo>
                      <a:pt x="421" y="422"/>
                    </a:lnTo>
                    <a:lnTo>
                      <a:pt x="421" y="119"/>
                    </a:lnTo>
                  </a:path>
                </a:pathLst>
              </a:custGeom>
              <a:solidFill>
                <a:srgbClr val="EF9100"/>
              </a:solidFill>
              <a:ln w="12700" cap="rnd" cmpd="sng">
                <a:solidFill>
                  <a:schemeClr val="tx1"/>
                </a:solidFill>
                <a:prstDash val="solid"/>
                <a:round/>
                <a:headEnd type="none" w="med" len="med"/>
                <a:tailEnd type="none" w="med" len="med"/>
              </a:ln>
            </p:spPr>
            <p:txBody>
              <a:bodyPr/>
              <a:lstStyle/>
              <a:p>
                <a:endParaRPr lang="zh-CN" altLang="en-US"/>
              </a:p>
            </p:txBody>
          </p:sp>
          <p:sp>
            <p:nvSpPr>
              <p:cNvPr id="62521" name="Freeform 76"/>
              <p:cNvSpPr>
                <a:spLocks/>
              </p:cNvSpPr>
              <p:nvPr/>
            </p:nvSpPr>
            <p:spPr bwMode="auto">
              <a:xfrm>
                <a:off x="2698" y="2598"/>
                <a:ext cx="183" cy="171"/>
              </a:xfrm>
              <a:custGeom>
                <a:avLst/>
                <a:gdLst>
                  <a:gd name="T0" fmla="*/ 182 w 183"/>
                  <a:gd name="T1" fmla="*/ 120 h 171"/>
                  <a:gd name="T2" fmla="*/ 0 w 183"/>
                  <a:gd name="T3" fmla="*/ 170 h 171"/>
                  <a:gd name="T4" fmla="*/ 35 w 183"/>
                  <a:gd name="T5" fmla="*/ 21 h 171"/>
                  <a:gd name="T6" fmla="*/ 125 w 183"/>
                  <a:gd name="T7" fmla="*/ 0 h 171"/>
                  <a:gd name="T8" fmla="*/ 182 w 183"/>
                  <a:gd name="T9" fmla="*/ 120 h 171"/>
                  <a:gd name="T10" fmla="*/ 0 60000 65536"/>
                  <a:gd name="T11" fmla="*/ 0 60000 65536"/>
                  <a:gd name="T12" fmla="*/ 0 60000 65536"/>
                  <a:gd name="T13" fmla="*/ 0 60000 65536"/>
                  <a:gd name="T14" fmla="*/ 0 60000 65536"/>
                  <a:gd name="T15" fmla="*/ 0 w 183"/>
                  <a:gd name="T16" fmla="*/ 0 h 171"/>
                  <a:gd name="T17" fmla="*/ 183 w 183"/>
                  <a:gd name="T18" fmla="*/ 171 h 171"/>
                </a:gdLst>
                <a:ahLst/>
                <a:cxnLst>
                  <a:cxn ang="T10">
                    <a:pos x="T0" y="T1"/>
                  </a:cxn>
                  <a:cxn ang="T11">
                    <a:pos x="T2" y="T3"/>
                  </a:cxn>
                  <a:cxn ang="T12">
                    <a:pos x="T4" y="T5"/>
                  </a:cxn>
                  <a:cxn ang="T13">
                    <a:pos x="T6" y="T7"/>
                  </a:cxn>
                  <a:cxn ang="T14">
                    <a:pos x="T8" y="T9"/>
                  </a:cxn>
                </a:cxnLst>
                <a:rect l="T15" t="T16" r="T17" b="T18"/>
                <a:pathLst>
                  <a:path w="183" h="171">
                    <a:moveTo>
                      <a:pt x="182" y="120"/>
                    </a:moveTo>
                    <a:lnTo>
                      <a:pt x="0" y="170"/>
                    </a:lnTo>
                    <a:lnTo>
                      <a:pt x="35" y="21"/>
                    </a:lnTo>
                    <a:lnTo>
                      <a:pt x="125" y="0"/>
                    </a:lnTo>
                    <a:lnTo>
                      <a:pt x="182" y="120"/>
                    </a:lnTo>
                  </a:path>
                </a:pathLst>
              </a:custGeom>
              <a:solidFill>
                <a:srgbClr val="F6BF69"/>
              </a:solidFill>
              <a:ln w="12700" cap="rnd" cmpd="sng">
                <a:solidFill>
                  <a:schemeClr val="tx1"/>
                </a:solidFill>
                <a:prstDash val="solid"/>
                <a:round/>
                <a:headEnd type="none" w="med" len="med"/>
                <a:tailEnd type="none" w="med" len="med"/>
              </a:ln>
            </p:spPr>
            <p:txBody>
              <a:bodyPr/>
              <a:lstStyle/>
              <a:p>
                <a:endParaRPr lang="zh-CN" altLang="en-US"/>
              </a:p>
            </p:txBody>
          </p:sp>
          <p:sp>
            <p:nvSpPr>
              <p:cNvPr id="62522" name="Freeform 77"/>
              <p:cNvSpPr>
                <a:spLocks/>
              </p:cNvSpPr>
              <p:nvPr/>
            </p:nvSpPr>
            <p:spPr bwMode="auto">
              <a:xfrm>
                <a:off x="2286" y="2534"/>
                <a:ext cx="447" cy="235"/>
              </a:xfrm>
              <a:custGeom>
                <a:avLst/>
                <a:gdLst>
                  <a:gd name="T0" fmla="*/ 446 w 447"/>
                  <a:gd name="T1" fmla="*/ 82 h 235"/>
                  <a:gd name="T2" fmla="*/ 53 w 447"/>
                  <a:gd name="T3" fmla="*/ 0 h 235"/>
                  <a:gd name="T4" fmla="*/ 0 w 447"/>
                  <a:gd name="T5" fmla="*/ 120 h 235"/>
                  <a:gd name="T6" fmla="*/ 414 w 447"/>
                  <a:gd name="T7" fmla="*/ 234 h 235"/>
                  <a:gd name="T8" fmla="*/ 446 w 447"/>
                  <a:gd name="T9" fmla="*/ 82 h 235"/>
                  <a:gd name="T10" fmla="*/ 0 60000 65536"/>
                  <a:gd name="T11" fmla="*/ 0 60000 65536"/>
                  <a:gd name="T12" fmla="*/ 0 60000 65536"/>
                  <a:gd name="T13" fmla="*/ 0 60000 65536"/>
                  <a:gd name="T14" fmla="*/ 0 60000 65536"/>
                  <a:gd name="T15" fmla="*/ 0 w 447"/>
                  <a:gd name="T16" fmla="*/ 0 h 235"/>
                  <a:gd name="T17" fmla="*/ 447 w 447"/>
                  <a:gd name="T18" fmla="*/ 235 h 235"/>
                </a:gdLst>
                <a:ahLst/>
                <a:cxnLst>
                  <a:cxn ang="T10">
                    <a:pos x="T0" y="T1"/>
                  </a:cxn>
                  <a:cxn ang="T11">
                    <a:pos x="T2" y="T3"/>
                  </a:cxn>
                  <a:cxn ang="T12">
                    <a:pos x="T4" y="T5"/>
                  </a:cxn>
                  <a:cxn ang="T13">
                    <a:pos x="T6" y="T7"/>
                  </a:cxn>
                  <a:cxn ang="T14">
                    <a:pos x="T8" y="T9"/>
                  </a:cxn>
                </a:cxnLst>
                <a:rect l="T15" t="T16" r="T17" b="T18"/>
                <a:pathLst>
                  <a:path w="447" h="235">
                    <a:moveTo>
                      <a:pt x="446" y="82"/>
                    </a:moveTo>
                    <a:lnTo>
                      <a:pt x="53" y="0"/>
                    </a:lnTo>
                    <a:lnTo>
                      <a:pt x="0" y="120"/>
                    </a:lnTo>
                    <a:lnTo>
                      <a:pt x="414" y="234"/>
                    </a:lnTo>
                    <a:lnTo>
                      <a:pt x="446" y="82"/>
                    </a:lnTo>
                  </a:path>
                </a:pathLst>
              </a:custGeom>
              <a:solidFill>
                <a:srgbClr val="EF9100"/>
              </a:solidFill>
              <a:ln w="12700" cap="rnd" cmpd="sng">
                <a:solidFill>
                  <a:schemeClr val="tx1"/>
                </a:solidFill>
                <a:prstDash val="solid"/>
                <a:round/>
                <a:headEnd type="none" w="med" len="med"/>
                <a:tailEnd type="none" w="med" len="med"/>
              </a:ln>
            </p:spPr>
            <p:txBody>
              <a:bodyPr/>
              <a:lstStyle/>
              <a:p>
                <a:endParaRPr lang="zh-CN" altLang="en-US"/>
              </a:p>
            </p:txBody>
          </p:sp>
          <p:sp>
            <p:nvSpPr>
              <p:cNvPr id="62523" name="Freeform 78"/>
              <p:cNvSpPr>
                <a:spLocks/>
              </p:cNvSpPr>
              <p:nvPr/>
            </p:nvSpPr>
            <p:spPr bwMode="auto">
              <a:xfrm>
                <a:off x="2341" y="2506"/>
                <a:ext cx="487" cy="113"/>
              </a:xfrm>
              <a:custGeom>
                <a:avLst/>
                <a:gdLst>
                  <a:gd name="T0" fmla="*/ 486 w 487"/>
                  <a:gd name="T1" fmla="*/ 88 h 113"/>
                  <a:gd name="T2" fmla="*/ 390 w 487"/>
                  <a:gd name="T3" fmla="*/ 112 h 113"/>
                  <a:gd name="T4" fmla="*/ 0 w 487"/>
                  <a:gd name="T5" fmla="*/ 24 h 113"/>
                  <a:gd name="T6" fmla="*/ 60 w 487"/>
                  <a:gd name="T7" fmla="*/ 0 h 113"/>
                  <a:gd name="T8" fmla="*/ 486 w 487"/>
                  <a:gd name="T9" fmla="*/ 88 h 113"/>
                  <a:gd name="T10" fmla="*/ 0 60000 65536"/>
                  <a:gd name="T11" fmla="*/ 0 60000 65536"/>
                  <a:gd name="T12" fmla="*/ 0 60000 65536"/>
                  <a:gd name="T13" fmla="*/ 0 60000 65536"/>
                  <a:gd name="T14" fmla="*/ 0 60000 65536"/>
                  <a:gd name="T15" fmla="*/ 0 w 487"/>
                  <a:gd name="T16" fmla="*/ 0 h 113"/>
                  <a:gd name="T17" fmla="*/ 487 w 487"/>
                  <a:gd name="T18" fmla="*/ 113 h 113"/>
                </a:gdLst>
                <a:ahLst/>
                <a:cxnLst>
                  <a:cxn ang="T10">
                    <a:pos x="T0" y="T1"/>
                  </a:cxn>
                  <a:cxn ang="T11">
                    <a:pos x="T2" y="T3"/>
                  </a:cxn>
                  <a:cxn ang="T12">
                    <a:pos x="T4" y="T5"/>
                  </a:cxn>
                  <a:cxn ang="T13">
                    <a:pos x="T6" y="T7"/>
                  </a:cxn>
                  <a:cxn ang="T14">
                    <a:pos x="T8" y="T9"/>
                  </a:cxn>
                </a:cxnLst>
                <a:rect l="T15" t="T16" r="T17" b="T18"/>
                <a:pathLst>
                  <a:path w="487" h="113">
                    <a:moveTo>
                      <a:pt x="486" y="88"/>
                    </a:moveTo>
                    <a:lnTo>
                      <a:pt x="390" y="112"/>
                    </a:lnTo>
                    <a:lnTo>
                      <a:pt x="0" y="24"/>
                    </a:lnTo>
                    <a:lnTo>
                      <a:pt x="60" y="0"/>
                    </a:lnTo>
                    <a:lnTo>
                      <a:pt x="486" y="88"/>
                    </a:lnTo>
                  </a:path>
                </a:pathLst>
              </a:custGeom>
              <a:solidFill>
                <a:srgbClr val="FDE3BA"/>
              </a:solidFill>
              <a:ln w="12700" cap="rnd" cmpd="sng">
                <a:solidFill>
                  <a:schemeClr val="tx1"/>
                </a:solidFill>
                <a:prstDash val="solid"/>
                <a:round/>
                <a:headEnd type="none" w="med" len="med"/>
                <a:tailEnd type="none" w="med" len="med"/>
              </a:ln>
            </p:spPr>
            <p:txBody>
              <a:bodyPr/>
              <a:lstStyle/>
              <a:p>
                <a:endParaRPr lang="zh-CN" altLang="en-US"/>
              </a:p>
            </p:txBody>
          </p:sp>
          <p:grpSp>
            <p:nvGrpSpPr>
              <p:cNvPr id="62524" name="Group 79"/>
              <p:cNvGrpSpPr>
                <a:grpSpLocks/>
              </p:cNvGrpSpPr>
              <p:nvPr/>
            </p:nvGrpSpPr>
            <p:grpSpPr bwMode="auto">
              <a:xfrm>
                <a:off x="2450" y="2651"/>
                <a:ext cx="80" cy="130"/>
                <a:chOff x="2450" y="2651"/>
                <a:chExt cx="80" cy="130"/>
              </a:xfrm>
            </p:grpSpPr>
            <p:sp>
              <p:nvSpPr>
                <p:cNvPr id="62525" name="Oval 80"/>
                <p:cNvSpPr>
                  <a:spLocks noChangeArrowheads="1"/>
                </p:cNvSpPr>
                <p:nvPr/>
              </p:nvSpPr>
              <p:spPr bwMode="auto">
                <a:xfrm>
                  <a:off x="2450" y="2709"/>
                  <a:ext cx="50" cy="72"/>
                </a:xfrm>
                <a:prstGeom prst="ellipse">
                  <a:avLst/>
                </a:prstGeom>
                <a:solidFill>
                  <a:srgbClr val="714400"/>
                </a:solidFill>
                <a:ln w="12700">
                  <a:solidFill>
                    <a:schemeClr val="tx1"/>
                  </a:solidFill>
                  <a:round/>
                  <a:headEnd/>
                  <a:tailEnd/>
                </a:ln>
              </p:spPr>
              <p:txBody>
                <a:bodyPr wrap="none" anchor="ctr"/>
                <a:lstStyle/>
                <a:p>
                  <a:endParaRPr lang="zh-CN" altLang="en-US">
                    <a:ea typeface="宋体" pitchFamily="2" charset="-122"/>
                  </a:endParaRPr>
                </a:p>
              </p:txBody>
            </p:sp>
            <p:sp>
              <p:nvSpPr>
                <p:cNvPr id="62526" name="AutoShape 81"/>
                <p:cNvSpPr>
                  <a:spLocks noChangeArrowheads="1"/>
                </p:cNvSpPr>
                <p:nvPr/>
              </p:nvSpPr>
              <p:spPr bwMode="auto">
                <a:xfrm rot="720000">
                  <a:off x="2464" y="2651"/>
                  <a:ext cx="66" cy="54"/>
                </a:xfrm>
                <a:prstGeom prst="parallelogram">
                  <a:avLst>
                    <a:gd name="adj" fmla="val 30550"/>
                  </a:avLst>
                </a:prstGeom>
                <a:solidFill>
                  <a:srgbClr val="714400"/>
                </a:solidFill>
                <a:ln w="12700">
                  <a:solidFill>
                    <a:schemeClr val="tx1"/>
                  </a:solidFill>
                  <a:miter lim="800000"/>
                  <a:headEnd/>
                  <a:tailEnd/>
                </a:ln>
              </p:spPr>
              <p:txBody>
                <a:bodyPr wrap="none" anchor="ctr"/>
                <a:lstStyle/>
                <a:p>
                  <a:endParaRPr lang="zh-CN" altLang="en-US">
                    <a:ea typeface="宋体" pitchFamily="2" charset="-122"/>
                  </a:endParaRPr>
                </a:p>
              </p:txBody>
            </p:sp>
            <p:sp>
              <p:nvSpPr>
                <p:cNvPr id="62527" name="Oval 82"/>
                <p:cNvSpPr>
                  <a:spLocks noChangeArrowheads="1"/>
                </p:cNvSpPr>
                <p:nvPr/>
              </p:nvSpPr>
              <p:spPr bwMode="auto">
                <a:xfrm>
                  <a:off x="2472" y="2723"/>
                  <a:ext cx="15" cy="17"/>
                </a:xfrm>
                <a:prstGeom prst="ellipse">
                  <a:avLst/>
                </a:prstGeom>
                <a:solidFill>
                  <a:schemeClr val="bg2"/>
                </a:solidFill>
                <a:ln w="12700">
                  <a:solidFill>
                    <a:schemeClr val="tx1"/>
                  </a:solidFill>
                  <a:round/>
                  <a:headEnd/>
                  <a:tailEnd/>
                </a:ln>
              </p:spPr>
              <p:txBody>
                <a:bodyPr wrap="none" anchor="ctr"/>
                <a:lstStyle/>
                <a:p>
                  <a:endParaRPr lang="zh-CN" altLang="en-US">
                    <a:ea typeface="宋体" pitchFamily="2" charset="-122"/>
                  </a:endParaRPr>
                </a:p>
              </p:txBody>
            </p:sp>
            <p:sp>
              <p:nvSpPr>
                <p:cNvPr id="62528" name="Oval 83"/>
                <p:cNvSpPr>
                  <a:spLocks noChangeArrowheads="1"/>
                </p:cNvSpPr>
                <p:nvPr/>
              </p:nvSpPr>
              <p:spPr bwMode="auto">
                <a:xfrm>
                  <a:off x="2470" y="2751"/>
                  <a:ext cx="17" cy="18"/>
                </a:xfrm>
                <a:prstGeom prst="ellipse">
                  <a:avLst/>
                </a:prstGeom>
                <a:solidFill>
                  <a:schemeClr val="bg2"/>
                </a:solidFill>
                <a:ln w="12700">
                  <a:solidFill>
                    <a:schemeClr val="tx1"/>
                  </a:solidFill>
                  <a:round/>
                  <a:headEnd/>
                  <a:tailEnd/>
                </a:ln>
              </p:spPr>
              <p:txBody>
                <a:bodyPr wrap="none" anchor="ctr"/>
                <a:lstStyle/>
                <a:p>
                  <a:endParaRPr lang="zh-CN" altLang="en-US">
                    <a:ea typeface="宋体" pitchFamily="2" charset="-122"/>
                  </a:endParaRPr>
                </a:p>
              </p:txBody>
            </p:sp>
          </p:grpSp>
        </p:grpSp>
        <p:sp>
          <p:nvSpPr>
            <p:cNvPr id="62488" name="Arc 84"/>
            <p:cNvSpPr>
              <a:spLocks/>
            </p:cNvSpPr>
            <p:nvPr/>
          </p:nvSpPr>
          <p:spPr bwMode="auto">
            <a:xfrm>
              <a:off x="2234" y="2899"/>
              <a:ext cx="128" cy="102"/>
            </a:xfrm>
            <a:custGeom>
              <a:avLst/>
              <a:gdLst>
                <a:gd name="T0" fmla="*/ 1 w 21772"/>
                <a:gd name="T1" fmla="*/ 0 h 21816"/>
                <a:gd name="T2" fmla="*/ 0 w 21772"/>
                <a:gd name="T3" fmla="*/ 0 h 21816"/>
                <a:gd name="T4" fmla="*/ 0 w 21772"/>
                <a:gd name="T5" fmla="*/ 0 h 21816"/>
                <a:gd name="T6" fmla="*/ 0 60000 65536"/>
                <a:gd name="T7" fmla="*/ 0 60000 65536"/>
                <a:gd name="T8" fmla="*/ 0 60000 65536"/>
                <a:gd name="T9" fmla="*/ 0 w 21772"/>
                <a:gd name="T10" fmla="*/ 0 h 21816"/>
                <a:gd name="T11" fmla="*/ 21772 w 21772"/>
                <a:gd name="T12" fmla="*/ 21816 h 21816"/>
              </a:gdLst>
              <a:ahLst/>
              <a:cxnLst>
                <a:cxn ang="T6">
                  <a:pos x="T0" y="T1"/>
                </a:cxn>
                <a:cxn ang="T7">
                  <a:pos x="T2" y="T3"/>
                </a:cxn>
                <a:cxn ang="T8">
                  <a:pos x="T4" y="T5"/>
                </a:cxn>
              </a:cxnLst>
              <a:rect l="T9" t="T10" r="T11" b="T12"/>
              <a:pathLst>
                <a:path w="21772" h="21816" fill="none" extrusionOk="0">
                  <a:moveTo>
                    <a:pt x="21770" y="0"/>
                  </a:moveTo>
                  <a:cubicBezTo>
                    <a:pt x="21771" y="71"/>
                    <a:pt x="21772" y="143"/>
                    <a:pt x="21772" y="216"/>
                  </a:cubicBezTo>
                  <a:cubicBezTo>
                    <a:pt x="21772" y="12145"/>
                    <a:pt x="12101" y="21816"/>
                    <a:pt x="172" y="21816"/>
                  </a:cubicBezTo>
                  <a:cubicBezTo>
                    <a:pt x="114" y="21816"/>
                    <a:pt x="57" y="21815"/>
                    <a:pt x="-1" y="21815"/>
                  </a:cubicBezTo>
                </a:path>
                <a:path w="21772" h="21816" stroke="0" extrusionOk="0">
                  <a:moveTo>
                    <a:pt x="21770" y="0"/>
                  </a:moveTo>
                  <a:cubicBezTo>
                    <a:pt x="21771" y="71"/>
                    <a:pt x="21772" y="143"/>
                    <a:pt x="21772" y="216"/>
                  </a:cubicBezTo>
                  <a:cubicBezTo>
                    <a:pt x="21772" y="12145"/>
                    <a:pt x="12101" y="21816"/>
                    <a:pt x="172" y="21816"/>
                  </a:cubicBezTo>
                  <a:cubicBezTo>
                    <a:pt x="114" y="21816"/>
                    <a:pt x="57" y="21815"/>
                    <a:pt x="-1" y="21815"/>
                  </a:cubicBezTo>
                  <a:lnTo>
                    <a:pt x="172" y="216"/>
                  </a:lnTo>
                  <a:close/>
                </a:path>
              </a:pathLst>
            </a:custGeom>
            <a:solidFill>
              <a:schemeClr val="tx2"/>
            </a:solidFill>
            <a:ln w="12700" cap="rnd">
              <a:noFill/>
              <a:round/>
              <a:headEnd/>
              <a:tailEnd/>
            </a:ln>
          </p:spPr>
          <p:txBody>
            <a:bodyPr/>
            <a:lstStyle/>
            <a:p>
              <a:endParaRPr lang="zh-CN" altLang="en-US"/>
            </a:p>
          </p:txBody>
        </p:sp>
        <p:sp>
          <p:nvSpPr>
            <p:cNvPr id="62489" name="Freeform 85"/>
            <p:cNvSpPr>
              <a:spLocks/>
            </p:cNvSpPr>
            <p:nvPr/>
          </p:nvSpPr>
          <p:spPr bwMode="auto">
            <a:xfrm>
              <a:off x="2263" y="2671"/>
              <a:ext cx="188" cy="259"/>
            </a:xfrm>
            <a:custGeom>
              <a:avLst/>
              <a:gdLst>
                <a:gd name="T0" fmla="*/ 47 w 188"/>
                <a:gd name="T1" fmla="*/ 235 h 259"/>
                <a:gd name="T2" fmla="*/ 100 w 188"/>
                <a:gd name="T3" fmla="*/ 258 h 259"/>
                <a:gd name="T4" fmla="*/ 96 w 188"/>
                <a:gd name="T5" fmla="*/ 186 h 259"/>
                <a:gd name="T6" fmla="*/ 117 w 188"/>
                <a:gd name="T7" fmla="*/ 173 h 259"/>
                <a:gd name="T8" fmla="*/ 100 w 188"/>
                <a:gd name="T9" fmla="*/ 144 h 259"/>
                <a:gd name="T10" fmla="*/ 131 w 188"/>
                <a:gd name="T11" fmla="*/ 134 h 259"/>
                <a:gd name="T12" fmla="*/ 131 w 188"/>
                <a:gd name="T13" fmla="*/ 116 h 259"/>
                <a:gd name="T14" fmla="*/ 151 w 188"/>
                <a:gd name="T15" fmla="*/ 96 h 259"/>
                <a:gd name="T16" fmla="*/ 164 w 188"/>
                <a:gd name="T17" fmla="*/ 87 h 259"/>
                <a:gd name="T18" fmla="*/ 176 w 188"/>
                <a:gd name="T19" fmla="*/ 69 h 259"/>
                <a:gd name="T20" fmla="*/ 187 w 188"/>
                <a:gd name="T21" fmla="*/ 47 h 259"/>
                <a:gd name="T22" fmla="*/ 184 w 188"/>
                <a:gd name="T23" fmla="*/ 26 h 259"/>
                <a:gd name="T24" fmla="*/ 91 w 188"/>
                <a:gd name="T25" fmla="*/ 0 h 259"/>
                <a:gd name="T26" fmla="*/ 0 w 188"/>
                <a:gd name="T27" fmla="*/ 147 h 259"/>
                <a:gd name="T28" fmla="*/ 47 w 188"/>
                <a:gd name="T29" fmla="*/ 235 h 2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8"/>
                <a:gd name="T46" fmla="*/ 0 h 259"/>
                <a:gd name="T47" fmla="*/ 188 w 188"/>
                <a:gd name="T48" fmla="*/ 259 h 2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8" h="259">
                  <a:moveTo>
                    <a:pt x="47" y="235"/>
                  </a:moveTo>
                  <a:lnTo>
                    <a:pt x="100" y="258"/>
                  </a:lnTo>
                  <a:lnTo>
                    <a:pt x="96" y="186"/>
                  </a:lnTo>
                  <a:lnTo>
                    <a:pt x="117" y="173"/>
                  </a:lnTo>
                  <a:lnTo>
                    <a:pt x="100" y="144"/>
                  </a:lnTo>
                  <a:lnTo>
                    <a:pt x="131" y="134"/>
                  </a:lnTo>
                  <a:lnTo>
                    <a:pt x="131" y="116"/>
                  </a:lnTo>
                  <a:lnTo>
                    <a:pt x="151" y="96"/>
                  </a:lnTo>
                  <a:lnTo>
                    <a:pt x="164" y="87"/>
                  </a:lnTo>
                  <a:lnTo>
                    <a:pt x="176" y="69"/>
                  </a:lnTo>
                  <a:lnTo>
                    <a:pt x="187" y="47"/>
                  </a:lnTo>
                  <a:lnTo>
                    <a:pt x="184" y="26"/>
                  </a:lnTo>
                  <a:lnTo>
                    <a:pt x="91" y="0"/>
                  </a:lnTo>
                  <a:lnTo>
                    <a:pt x="0" y="147"/>
                  </a:lnTo>
                  <a:lnTo>
                    <a:pt x="47" y="235"/>
                  </a:lnTo>
                </a:path>
              </a:pathLst>
            </a:custGeom>
            <a:solidFill>
              <a:srgbClr val="232323"/>
            </a:solidFill>
            <a:ln w="12700" cap="rnd">
              <a:noFill/>
              <a:round/>
              <a:headEnd/>
              <a:tailEnd/>
            </a:ln>
          </p:spPr>
          <p:txBody>
            <a:bodyPr/>
            <a:lstStyle/>
            <a:p>
              <a:endParaRPr lang="zh-CN" altLang="en-US"/>
            </a:p>
          </p:txBody>
        </p:sp>
        <p:grpSp>
          <p:nvGrpSpPr>
            <p:cNvPr id="62490" name="Group 86"/>
            <p:cNvGrpSpPr>
              <a:grpSpLocks/>
            </p:cNvGrpSpPr>
            <p:nvPr/>
          </p:nvGrpSpPr>
          <p:grpSpPr bwMode="auto">
            <a:xfrm>
              <a:off x="2110" y="2450"/>
              <a:ext cx="436" cy="548"/>
              <a:chOff x="2110" y="2450"/>
              <a:chExt cx="436" cy="548"/>
            </a:xfrm>
          </p:grpSpPr>
          <p:sp>
            <p:nvSpPr>
              <p:cNvPr id="62502" name="Rectangle 87"/>
              <p:cNvSpPr>
                <a:spLocks noChangeArrowheads="1"/>
              </p:cNvSpPr>
              <p:nvPr/>
            </p:nvSpPr>
            <p:spPr bwMode="auto">
              <a:xfrm rot="-2460000">
                <a:off x="2244" y="2803"/>
                <a:ext cx="16" cy="41"/>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2503" name="Rectangle 88"/>
              <p:cNvSpPr>
                <a:spLocks noChangeArrowheads="1"/>
              </p:cNvSpPr>
              <p:nvPr/>
            </p:nvSpPr>
            <p:spPr bwMode="auto">
              <a:xfrm rot="-2460000">
                <a:off x="2264" y="2780"/>
                <a:ext cx="15" cy="36"/>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2504" name="Rectangle 89"/>
              <p:cNvSpPr>
                <a:spLocks noChangeArrowheads="1"/>
              </p:cNvSpPr>
              <p:nvPr/>
            </p:nvSpPr>
            <p:spPr bwMode="auto">
              <a:xfrm rot="-2460000">
                <a:off x="2287" y="2757"/>
                <a:ext cx="17" cy="38"/>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2505" name="Rectangle 90"/>
              <p:cNvSpPr>
                <a:spLocks noChangeArrowheads="1"/>
              </p:cNvSpPr>
              <p:nvPr/>
            </p:nvSpPr>
            <p:spPr bwMode="auto">
              <a:xfrm rot="-2460000">
                <a:off x="2305" y="2732"/>
                <a:ext cx="18" cy="40"/>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2506" name="Rectangle 91"/>
              <p:cNvSpPr>
                <a:spLocks noChangeArrowheads="1"/>
              </p:cNvSpPr>
              <p:nvPr/>
            </p:nvSpPr>
            <p:spPr bwMode="auto">
              <a:xfrm rot="-2460000">
                <a:off x="2324" y="2704"/>
                <a:ext cx="18" cy="42"/>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2507" name="Rectangle 92"/>
              <p:cNvSpPr>
                <a:spLocks noChangeArrowheads="1"/>
              </p:cNvSpPr>
              <p:nvPr/>
            </p:nvSpPr>
            <p:spPr bwMode="auto">
              <a:xfrm rot="-2460000">
                <a:off x="2347" y="2683"/>
                <a:ext cx="15" cy="41"/>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2508" name="Rectangle 93"/>
              <p:cNvSpPr>
                <a:spLocks noChangeArrowheads="1"/>
              </p:cNvSpPr>
              <p:nvPr/>
            </p:nvSpPr>
            <p:spPr bwMode="auto">
              <a:xfrm rot="-2460000">
                <a:off x="2367" y="2659"/>
                <a:ext cx="17" cy="37"/>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2509" name="Rectangle 94"/>
              <p:cNvSpPr>
                <a:spLocks noChangeArrowheads="1"/>
              </p:cNvSpPr>
              <p:nvPr/>
            </p:nvSpPr>
            <p:spPr bwMode="auto">
              <a:xfrm rot="-2460000">
                <a:off x="2389" y="2636"/>
                <a:ext cx="16" cy="39"/>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2510" name="Oval 95"/>
              <p:cNvSpPr>
                <a:spLocks noChangeArrowheads="1"/>
              </p:cNvSpPr>
              <p:nvPr/>
            </p:nvSpPr>
            <p:spPr bwMode="auto">
              <a:xfrm rot="-2460000">
                <a:off x="2123" y="2744"/>
                <a:ext cx="189" cy="254"/>
              </a:xfrm>
              <a:prstGeom prst="ellipse">
                <a:avLst/>
              </a:prstGeom>
              <a:solidFill>
                <a:schemeClr val="tx2"/>
              </a:solidFill>
              <a:ln w="12700">
                <a:solidFill>
                  <a:schemeClr val="tx2"/>
                </a:solidFill>
                <a:round/>
                <a:headEnd/>
                <a:tailEnd/>
              </a:ln>
            </p:spPr>
            <p:txBody>
              <a:bodyPr wrap="none" anchor="ctr"/>
              <a:lstStyle/>
              <a:p>
                <a:endParaRPr lang="zh-CN" altLang="en-US">
                  <a:ea typeface="宋体" pitchFamily="2" charset="-122"/>
                </a:endParaRPr>
              </a:p>
            </p:txBody>
          </p:sp>
          <p:sp>
            <p:nvSpPr>
              <p:cNvPr id="62511" name="Freeform 96"/>
              <p:cNvSpPr>
                <a:spLocks/>
              </p:cNvSpPr>
              <p:nvPr/>
            </p:nvSpPr>
            <p:spPr bwMode="auto">
              <a:xfrm>
                <a:off x="2259" y="2458"/>
                <a:ext cx="287" cy="391"/>
              </a:xfrm>
              <a:custGeom>
                <a:avLst/>
                <a:gdLst>
                  <a:gd name="T0" fmla="*/ 12 w 287"/>
                  <a:gd name="T1" fmla="*/ 299 h 391"/>
                  <a:gd name="T2" fmla="*/ 11 w 287"/>
                  <a:gd name="T3" fmla="*/ 257 h 391"/>
                  <a:gd name="T4" fmla="*/ 32 w 287"/>
                  <a:gd name="T5" fmla="*/ 274 h 391"/>
                  <a:gd name="T6" fmla="*/ 265 w 287"/>
                  <a:gd name="T7" fmla="*/ 0 h 391"/>
                  <a:gd name="T8" fmla="*/ 278 w 287"/>
                  <a:gd name="T9" fmla="*/ 17 h 391"/>
                  <a:gd name="T10" fmla="*/ 274 w 287"/>
                  <a:gd name="T11" fmla="*/ 41 h 391"/>
                  <a:gd name="T12" fmla="*/ 277 w 287"/>
                  <a:gd name="T13" fmla="*/ 67 h 391"/>
                  <a:gd name="T14" fmla="*/ 286 w 287"/>
                  <a:gd name="T15" fmla="*/ 81 h 391"/>
                  <a:gd name="T16" fmla="*/ 268 w 287"/>
                  <a:gd name="T17" fmla="*/ 104 h 391"/>
                  <a:gd name="T18" fmla="*/ 257 w 287"/>
                  <a:gd name="T19" fmla="*/ 101 h 391"/>
                  <a:gd name="T20" fmla="*/ 251 w 287"/>
                  <a:gd name="T21" fmla="*/ 108 h 391"/>
                  <a:gd name="T22" fmla="*/ 248 w 287"/>
                  <a:gd name="T23" fmla="*/ 119 h 391"/>
                  <a:gd name="T24" fmla="*/ 251 w 287"/>
                  <a:gd name="T25" fmla="*/ 125 h 391"/>
                  <a:gd name="T26" fmla="*/ 260 w 287"/>
                  <a:gd name="T27" fmla="*/ 139 h 391"/>
                  <a:gd name="T28" fmla="*/ 248 w 287"/>
                  <a:gd name="T29" fmla="*/ 158 h 391"/>
                  <a:gd name="T30" fmla="*/ 236 w 287"/>
                  <a:gd name="T31" fmla="*/ 166 h 391"/>
                  <a:gd name="T32" fmla="*/ 231 w 287"/>
                  <a:gd name="T33" fmla="*/ 168 h 391"/>
                  <a:gd name="T34" fmla="*/ 222 w 287"/>
                  <a:gd name="T35" fmla="*/ 171 h 391"/>
                  <a:gd name="T36" fmla="*/ 217 w 287"/>
                  <a:gd name="T37" fmla="*/ 189 h 391"/>
                  <a:gd name="T38" fmla="*/ 211 w 287"/>
                  <a:gd name="T39" fmla="*/ 192 h 391"/>
                  <a:gd name="T40" fmla="*/ 203 w 287"/>
                  <a:gd name="T41" fmla="*/ 193 h 391"/>
                  <a:gd name="T42" fmla="*/ 196 w 287"/>
                  <a:gd name="T43" fmla="*/ 212 h 391"/>
                  <a:gd name="T44" fmla="*/ 188 w 287"/>
                  <a:gd name="T45" fmla="*/ 230 h 391"/>
                  <a:gd name="T46" fmla="*/ 187 w 287"/>
                  <a:gd name="T47" fmla="*/ 245 h 391"/>
                  <a:gd name="T48" fmla="*/ 191 w 287"/>
                  <a:gd name="T49" fmla="*/ 264 h 391"/>
                  <a:gd name="T50" fmla="*/ 176 w 287"/>
                  <a:gd name="T51" fmla="*/ 276 h 391"/>
                  <a:gd name="T52" fmla="*/ 164 w 287"/>
                  <a:gd name="T53" fmla="*/ 286 h 391"/>
                  <a:gd name="T54" fmla="*/ 156 w 287"/>
                  <a:gd name="T55" fmla="*/ 286 h 391"/>
                  <a:gd name="T56" fmla="*/ 144 w 287"/>
                  <a:gd name="T57" fmla="*/ 277 h 391"/>
                  <a:gd name="T58" fmla="*/ 138 w 287"/>
                  <a:gd name="T59" fmla="*/ 285 h 391"/>
                  <a:gd name="T60" fmla="*/ 132 w 287"/>
                  <a:gd name="T61" fmla="*/ 303 h 391"/>
                  <a:gd name="T62" fmla="*/ 130 w 287"/>
                  <a:gd name="T63" fmla="*/ 306 h 391"/>
                  <a:gd name="T64" fmla="*/ 121 w 287"/>
                  <a:gd name="T65" fmla="*/ 309 h 391"/>
                  <a:gd name="T66" fmla="*/ 115 w 287"/>
                  <a:gd name="T67" fmla="*/ 312 h 391"/>
                  <a:gd name="T68" fmla="*/ 118 w 287"/>
                  <a:gd name="T69" fmla="*/ 335 h 391"/>
                  <a:gd name="T70" fmla="*/ 110 w 287"/>
                  <a:gd name="T71" fmla="*/ 344 h 391"/>
                  <a:gd name="T72" fmla="*/ 90 w 287"/>
                  <a:gd name="T73" fmla="*/ 331 h 391"/>
                  <a:gd name="T74" fmla="*/ 92 w 287"/>
                  <a:gd name="T75" fmla="*/ 358 h 391"/>
                  <a:gd name="T76" fmla="*/ 90 w 287"/>
                  <a:gd name="T77" fmla="*/ 382 h 391"/>
                  <a:gd name="T78" fmla="*/ 49 w 287"/>
                  <a:gd name="T79" fmla="*/ 390 h 391"/>
                  <a:gd name="T80" fmla="*/ 0 w 287"/>
                  <a:gd name="T81" fmla="*/ 314 h 391"/>
                  <a:gd name="T82" fmla="*/ 12 w 287"/>
                  <a:gd name="T83" fmla="*/ 299 h 3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7"/>
                  <a:gd name="T127" fmla="*/ 0 h 391"/>
                  <a:gd name="T128" fmla="*/ 287 w 287"/>
                  <a:gd name="T129" fmla="*/ 391 h 3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7" h="391">
                    <a:moveTo>
                      <a:pt x="12" y="299"/>
                    </a:moveTo>
                    <a:lnTo>
                      <a:pt x="11" y="257"/>
                    </a:lnTo>
                    <a:lnTo>
                      <a:pt x="32" y="274"/>
                    </a:lnTo>
                    <a:lnTo>
                      <a:pt x="265" y="0"/>
                    </a:lnTo>
                    <a:lnTo>
                      <a:pt x="278" y="17"/>
                    </a:lnTo>
                    <a:lnTo>
                      <a:pt x="274" y="41"/>
                    </a:lnTo>
                    <a:lnTo>
                      <a:pt x="277" y="67"/>
                    </a:lnTo>
                    <a:lnTo>
                      <a:pt x="286" y="81"/>
                    </a:lnTo>
                    <a:lnTo>
                      <a:pt x="268" y="104"/>
                    </a:lnTo>
                    <a:lnTo>
                      <a:pt x="257" y="101"/>
                    </a:lnTo>
                    <a:lnTo>
                      <a:pt x="251" y="108"/>
                    </a:lnTo>
                    <a:lnTo>
                      <a:pt x="248" y="119"/>
                    </a:lnTo>
                    <a:lnTo>
                      <a:pt x="251" y="125"/>
                    </a:lnTo>
                    <a:lnTo>
                      <a:pt x="260" y="139"/>
                    </a:lnTo>
                    <a:lnTo>
                      <a:pt x="248" y="158"/>
                    </a:lnTo>
                    <a:lnTo>
                      <a:pt x="236" y="166"/>
                    </a:lnTo>
                    <a:lnTo>
                      <a:pt x="231" y="168"/>
                    </a:lnTo>
                    <a:lnTo>
                      <a:pt x="222" y="171"/>
                    </a:lnTo>
                    <a:lnTo>
                      <a:pt x="217" y="189"/>
                    </a:lnTo>
                    <a:lnTo>
                      <a:pt x="211" y="192"/>
                    </a:lnTo>
                    <a:lnTo>
                      <a:pt x="203" y="193"/>
                    </a:lnTo>
                    <a:lnTo>
                      <a:pt x="196" y="212"/>
                    </a:lnTo>
                    <a:lnTo>
                      <a:pt x="188" y="230"/>
                    </a:lnTo>
                    <a:lnTo>
                      <a:pt x="187" y="245"/>
                    </a:lnTo>
                    <a:lnTo>
                      <a:pt x="191" y="264"/>
                    </a:lnTo>
                    <a:lnTo>
                      <a:pt x="176" y="276"/>
                    </a:lnTo>
                    <a:lnTo>
                      <a:pt x="164" y="286"/>
                    </a:lnTo>
                    <a:lnTo>
                      <a:pt x="156" y="286"/>
                    </a:lnTo>
                    <a:lnTo>
                      <a:pt x="144" y="277"/>
                    </a:lnTo>
                    <a:lnTo>
                      <a:pt x="138" y="285"/>
                    </a:lnTo>
                    <a:lnTo>
                      <a:pt x="132" y="303"/>
                    </a:lnTo>
                    <a:lnTo>
                      <a:pt x="130" y="306"/>
                    </a:lnTo>
                    <a:lnTo>
                      <a:pt x="121" y="309"/>
                    </a:lnTo>
                    <a:lnTo>
                      <a:pt x="115" y="312"/>
                    </a:lnTo>
                    <a:lnTo>
                      <a:pt x="118" y="335"/>
                    </a:lnTo>
                    <a:lnTo>
                      <a:pt x="110" y="344"/>
                    </a:lnTo>
                    <a:lnTo>
                      <a:pt x="90" y="331"/>
                    </a:lnTo>
                    <a:lnTo>
                      <a:pt x="92" y="358"/>
                    </a:lnTo>
                    <a:lnTo>
                      <a:pt x="90" y="382"/>
                    </a:lnTo>
                    <a:lnTo>
                      <a:pt x="49" y="390"/>
                    </a:lnTo>
                    <a:lnTo>
                      <a:pt x="0" y="314"/>
                    </a:lnTo>
                    <a:lnTo>
                      <a:pt x="12" y="299"/>
                    </a:lnTo>
                  </a:path>
                </a:pathLst>
              </a:custGeom>
              <a:solidFill>
                <a:schemeClr val="tx2"/>
              </a:solidFill>
              <a:ln w="12700" cap="rnd" cmpd="sng">
                <a:solidFill>
                  <a:schemeClr val="tx2"/>
                </a:solidFill>
                <a:prstDash val="solid"/>
                <a:round/>
                <a:headEnd type="none" w="med" len="med"/>
                <a:tailEnd type="none" w="med" len="med"/>
              </a:ln>
            </p:spPr>
            <p:txBody>
              <a:bodyPr/>
              <a:lstStyle/>
              <a:p>
                <a:endParaRPr lang="zh-CN" altLang="en-US"/>
              </a:p>
            </p:txBody>
          </p:sp>
          <p:sp>
            <p:nvSpPr>
              <p:cNvPr id="62512" name="Freeform 97"/>
              <p:cNvSpPr>
                <a:spLocks/>
              </p:cNvSpPr>
              <p:nvPr/>
            </p:nvSpPr>
            <p:spPr bwMode="auto">
              <a:xfrm>
                <a:off x="2244" y="2450"/>
                <a:ext cx="286" cy="393"/>
              </a:xfrm>
              <a:custGeom>
                <a:avLst/>
                <a:gdLst>
                  <a:gd name="T0" fmla="*/ 12 w 286"/>
                  <a:gd name="T1" fmla="*/ 303 h 393"/>
                  <a:gd name="T2" fmla="*/ 11 w 286"/>
                  <a:gd name="T3" fmla="*/ 262 h 393"/>
                  <a:gd name="T4" fmla="*/ 30 w 286"/>
                  <a:gd name="T5" fmla="*/ 276 h 393"/>
                  <a:gd name="T6" fmla="*/ 265 w 286"/>
                  <a:gd name="T7" fmla="*/ 0 h 393"/>
                  <a:gd name="T8" fmla="*/ 279 w 286"/>
                  <a:gd name="T9" fmla="*/ 20 h 393"/>
                  <a:gd name="T10" fmla="*/ 273 w 286"/>
                  <a:gd name="T11" fmla="*/ 43 h 393"/>
                  <a:gd name="T12" fmla="*/ 277 w 286"/>
                  <a:gd name="T13" fmla="*/ 70 h 393"/>
                  <a:gd name="T14" fmla="*/ 285 w 286"/>
                  <a:gd name="T15" fmla="*/ 83 h 393"/>
                  <a:gd name="T16" fmla="*/ 267 w 286"/>
                  <a:gd name="T17" fmla="*/ 106 h 393"/>
                  <a:gd name="T18" fmla="*/ 256 w 286"/>
                  <a:gd name="T19" fmla="*/ 103 h 393"/>
                  <a:gd name="T20" fmla="*/ 250 w 286"/>
                  <a:gd name="T21" fmla="*/ 110 h 393"/>
                  <a:gd name="T22" fmla="*/ 247 w 286"/>
                  <a:gd name="T23" fmla="*/ 124 h 393"/>
                  <a:gd name="T24" fmla="*/ 251 w 286"/>
                  <a:gd name="T25" fmla="*/ 129 h 393"/>
                  <a:gd name="T26" fmla="*/ 258 w 286"/>
                  <a:gd name="T27" fmla="*/ 139 h 393"/>
                  <a:gd name="T28" fmla="*/ 248 w 286"/>
                  <a:gd name="T29" fmla="*/ 162 h 393"/>
                  <a:gd name="T30" fmla="*/ 236 w 286"/>
                  <a:gd name="T31" fmla="*/ 170 h 393"/>
                  <a:gd name="T32" fmla="*/ 230 w 286"/>
                  <a:gd name="T33" fmla="*/ 170 h 393"/>
                  <a:gd name="T34" fmla="*/ 223 w 286"/>
                  <a:gd name="T35" fmla="*/ 175 h 393"/>
                  <a:gd name="T36" fmla="*/ 216 w 286"/>
                  <a:gd name="T37" fmla="*/ 190 h 393"/>
                  <a:gd name="T38" fmla="*/ 210 w 286"/>
                  <a:gd name="T39" fmla="*/ 196 h 393"/>
                  <a:gd name="T40" fmla="*/ 203 w 286"/>
                  <a:gd name="T41" fmla="*/ 194 h 393"/>
                  <a:gd name="T42" fmla="*/ 195 w 286"/>
                  <a:gd name="T43" fmla="*/ 214 h 393"/>
                  <a:gd name="T44" fmla="*/ 189 w 286"/>
                  <a:gd name="T45" fmla="*/ 233 h 393"/>
                  <a:gd name="T46" fmla="*/ 187 w 286"/>
                  <a:gd name="T47" fmla="*/ 250 h 393"/>
                  <a:gd name="T48" fmla="*/ 191 w 286"/>
                  <a:gd name="T49" fmla="*/ 268 h 393"/>
                  <a:gd name="T50" fmla="*/ 177 w 286"/>
                  <a:gd name="T51" fmla="*/ 280 h 393"/>
                  <a:gd name="T52" fmla="*/ 165 w 286"/>
                  <a:gd name="T53" fmla="*/ 291 h 393"/>
                  <a:gd name="T54" fmla="*/ 155 w 286"/>
                  <a:gd name="T55" fmla="*/ 291 h 393"/>
                  <a:gd name="T56" fmla="*/ 145 w 286"/>
                  <a:gd name="T57" fmla="*/ 280 h 393"/>
                  <a:gd name="T58" fmla="*/ 137 w 286"/>
                  <a:gd name="T59" fmla="*/ 286 h 393"/>
                  <a:gd name="T60" fmla="*/ 131 w 286"/>
                  <a:gd name="T61" fmla="*/ 306 h 393"/>
                  <a:gd name="T62" fmla="*/ 128 w 286"/>
                  <a:gd name="T63" fmla="*/ 308 h 393"/>
                  <a:gd name="T64" fmla="*/ 120 w 286"/>
                  <a:gd name="T65" fmla="*/ 312 h 393"/>
                  <a:gd name="T66" fmla="*/ 114 w 286"/>
                  <a:gd name="T67" fmla="*/ 314 h 393"/>
                  <a:gd name="T68" fmla="*/ 117 w 286"/>
                  <a:gd name="T69" fmla="*/ 338 h 393"/>
                  <a:gd name="T70" fmla="*/ 110 w 286"/>
                  <a:gd name="T71" fmla="*/ 348 h 393"/>
                  <a:gd name="T72" fmla="*/ 91 w 286"/>
                  <a:gd name="T73" fmla="*/ 329 h 393"/>
                  <a:gd name="T74" fmla="*/ 91 w 286"/>
                  <a:gd name="T75" fmla="*/ 358 h 393"/>
                  <a:gd name="T76" fmla="*/ 88 w 286"/>
                  <a:gd name="T77" fmla="*/ 383 h 393"/>
                  <a:gd name="T78" fmla="*/ 47 w 286"/>
                  <a:gd name="T79" fmla="*/ 392 h 393"/>
                  <a:gd name="T80" fmla="*/ 0 w 286"/>
                  <a:gd name="T81" fmla="*/ 319 h 393"/>
                  <a:gd name="T82" fmla="*/ 12 w 286"/>
                  <a:gd name="T83" fmla="*/ 303 h 3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6"/>
                  <a:gd name="T127" fmla="*/ 0 h 393"/>
                  <a:gd name="T128" fmla="*/ 286 w 286"/>
                  <a:gd name="T129" fmla="*/ 393 h 3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6" h="393">
                    <a:moveTo>
                      <a:pt x="12" y="303"/>
                    </a:moveTo>
                    <a:lnTo>
                      <a:pt x="11" y="262"/>
                    </a:lnTo>
                    <a:lnTo>
                      <a:pt x="30" y="276"/>
                    </a:lnTo>
                    <a:lnTo>
                      <a:pt x="265" y="0"/>
                    </a:lnTo>
                    <a:lnTo>
                      <a:pt x="279" y="20"/>
                    </a:lnTo>
                    <a:lnTo>
                      <a:pt x="273" y="43"/>
                    </a:lnTo>
                    <a:lnTo>
                      <a:pt x="277" y="70"/>
                    </a:lnTo>
                    <a:lnTo>
                      <a:pt x="285" y="83"/>
                    </a:lnTo>
                    <a:lnTo>
                      <a:pt x="267" y="106"/>
                    </a:lnTo>
                    <a:lnTo>
                      <a:pt x="256" y="103"/>
                    </a:lnTo>
                    <a:lnTo>
                      <a:pt x="250" y="110"/>
                    </a:lnTo>
                    <a:lnTo>
                      <a:pt x="247" y="124"/>
                    </a:lnTo>
                    <a:lnTo>
                      <a:pt x="251" y="129"/>
                    </a:lnTo>
                    <a:lnTo>
                      <a:pt x="258" y="139"/>
                    </a:lnTo>
                    <a:lnTo>
                      <a:pt x="248" y="162"/>
                    </a:lnTo>
                    <a:lnTo>
                      <a:pt x="236" y="170"/>
                    </a:lnTo>
                    <a:lnTo>
                      <a:pt x="230" y="170"/>
                    </a:lnTo>
                    <a:lnTo>
                      <a:pt x="223" y="175"/>
                    </a:lnTo>
                    <a:lnTo>
                      <a:pt x="216" y="190"/>
                    </a:lnTo>
                    <a:lnTo>
                      <a:pt x="210" y="196"/>
                    </a:lnTo>
                    <a:lnTo>
                      <a:pt x="203" y="194"/>
                    </a:lnTo>
                    <a:lnTo>
                      <a:pt x="195" y="214"/>
                    </a:lnTo>
                    <a:lnTo>
                      <a:pt x="189" y="233"/>
                    </a:lnTo>
                    <a:lnTo>
                      <a:pt x="187" y="250"/>
                    </a:lnTo>
                    <a:lnTo>
                      <a:pt x="191" y="268"/>
                    </a:lnTo>
                    <a:lnTo>
                      <a:pt x="177" y="280"/>
                    </a:lnTo>
                    <a:lnTo>
                      <a:pt x="165" y="291"/>
                    </a:lnTo>
                    <a:lnTo>
                      <a:pt x="155" y="291"/>
                    </a:lnTo>
                    <a:lnTo>
                      <a:pt x="145" y="280"/>
                    </a:lnTo>
                    <a:lnTo>
                      <a:pt x="137" y="286"/>
                    </a:lnTo>
                    <a:lnTo>
                      <a:pt x="131" y="306"/>
                    </a:lnTo>
                    <a:lnTo>
                      <a:pt x="128" y="308"/>
                    </a:lnTo>
                    <a:lnTo>
                      <a:pt x="120" y="312"/>
                    </a:lnTo>
                    <a:lnTo>
                      <a:pt x="114" y="314"/>
                    </a:lnTo>
                    <a:lnTo>
                      <a:pt x="117" y="338"/>
                    </a:lnTo>
                    <a:lnTo>
                      <a:pt x="110" y="348"/>
                    </a:lnTo>
                    <a:lnTo>
                      <a:pt x="91" y="329"/>
                    </a:lnTo>
                    <a:lnTo>
                      <a:pt x="91" y="358"/>
                    </a:lnTo>
                    <a:lnTo>
                      <a:pt x="88" y="383"/>
                    </a:lnTo>
                    <a:lnTo>
                      <a:pt x="47" y="392"/>
                    </a:lnTo>
                    <a:lnTo>
                      <a:pt x="0" y="319"/>
                    </a:lnTo>
                    <a:lnTo>
                      <a:pt x="12" y="303"/>
                    </a:lnTo>
                  </a:path>
                </a:pathLst>
              </a:custGeom>
              <a:solidFill>
                <a:schemeClr val="tx2"/>
              </a:solidFill>
              <a:ln w="12700" cap="rnd" cmpd="sng">
                <a:solidFill>
                  <a:schemeClr val="tx2"/>
                </a:solidFill>
                <a:prstDash val="solid"/>
                <a:round/>
                <a:headEnd type="none" w="med" len="med"/>
                <a:tailEnd type="none" w="med" len="med"/>
              </a:ln>
            </p:spPr>
            <p:txBody>
              <a:bodyPr/>
              <a:lstStyle/>
              <a:p>
                <a:endParaRPr lang="zh-CN" altLang="en-US"/>
              </a:p>
            </p:txBody>
          </p:sp>
          <p:sp>
            <p:nvSpPr>
              <p:cNvPr id="62513" name="Oval 98"/>
              <p:cNvSpPr>
                <a:spLocks noChangeArrowheads="1"/>
              </p:cNvSpPr>
              <p:nvPr/>
            </p:nvSpPr>
            <p:spPr bwMode="auto">
              <a:xfrm rot="-2460000">
                <a:off x="2110" y="2744"/>
                <a:ext cx="192" cy="252"/>
              </a:xfrm>
              <a:prstGeom prst="ellipse">
                <a:avLst/>
              </a:prstGeom>
              <a:solidFill>
                <a:schemeClr val="tx2"/>
              </a:solidFill>
              <a:ln w="12700">
                <a:solidFill>
                  <a:schemeClr val="tx2"/>
                </a:solidFill>
                <a:round/>
                <a:headEnd/>
                <a:tailEnd/>
              </a:ln>
            </p:spPr>
            <p:txBody>
              <a:bodyPr wrap="none" anchor="ctr"/>
              <a:lstStyle/>
              <a:p>
                <a:endParaRPr lang="zh-CN" altLang="en-US">
                  <a:ea typeface="宋体" pitchFamily="2" charset="-122"/>
                </a:endParaRPr>
              </a:p>
            </p:txBody>
          </p:sp>
          <p:sp>
            <p:nvSpPr>
              <p:cNvPr id="62514" name="Line 99"/>
              <p:cNvSpPr>
                <a:spLocks noChangeShapeType="1"/>
              </p:cNvSpPr>
              <p:nvPr/>
            </p:nvSpPr>
            <p:spPr bwMode="auto">
              <a:xfrm flipV="1">
                <a:off x="2260" y="2472"/>
                <a:ext cx="266" cy="306"/>
              </a:xfrm>
              <a:prstGeom prst="line">
                <a:avLst/>
              </a:prstGeom>
              <a:noFill/>
              <a:ln w="76200">
                <a:solidFill>
                  <a:schemeClr val="tx2"/>
                </a:solidFill>
                <a:round/>
                <a:headEnd/>
                <a:tailEnd/>
              </a:ln>
            </p:spPr>
            <p:txBody>
              <a:bodyPr/>
              <a:lstStyle/>
              <a:p>
                <a:endParaRPr lang="zh-CN" altLang="en-US"/>
              </a:p>
            </p:txBody>
          </p:sp>
          <p:sp>
            <p:nvSpPr>
              <p:cNvPr id="62515" name="Oval 100"/>
              <p:cNvSpPr>
                <a:spLocks noChangeArrowheads="1"/>
              </p:cNvSpPr>
              <p:nvPr/>
            </p:nvSpPr>
            <p:spPr bwMode="auto">
              <a:xfrm rot="-2460000">
                <a:off x="2137" y="2904"/>
                <a:ext cx="28" cy="46"/>
              </a:xfrm>
              <a:prstGeom prst="ellipse">
                <a:avLst/>
              </a:prstGeom>
              <a:solidFill>
                <a:schemeClr val="tx2"/>
              </a:solidFill>
              <a:ln w="12700">
                <a:solidFill>
                  <a:schemeClr val="tx2"/>
                </a:solidFill>
                <a:round/>
                <a:headEnd/>
                <a:tailEnd/>
              </a:ln>
            </p:spPr>
            <p:txBody>
              <a:bodyPr wrap="none" anchor="ctr"/>
              <a:lstStyle/>
              <a:p>
                <a:endParaRPr lang="zh-CN" altLang="en-US">
                  <a:ea typeface="宋体" pitchFamily="2" charset="-122"/>
                </a:endParaRPr>
              </a:p>
            </p:txBody>
          </p:sp>
          <p:sp>
            <p:nvSpPr>
              <p:cNvPr id="62516" name="Oval 101"/>
              <p:cNvSpPr>
                <a:spLocks noChangeArrowheads="1"/>
              </p:cNvSpPr>
              <p:nvPr/>
            </p:nvSpPr>
            <p:spPr bwMode="auto">
              <a:xfrm rot="-2460000">
                <a:off x="2145" y="2902"/>
                <a:ext cx="20" cy="38"/>
              </a:xfrm>
              <a:prstGeom prst="ellipse">
                <a:avLst/>
              </a:prstGeom>
              <a:solidFill>
                <a:schemeClr val="tx2"/>
              </a:solidFill>
              <a:ln w="12700">
                <a:solidFill>
                  <a:schemeClr val="tx2"/>
                </a:solidFill>
                <a:round/>
                <a:headEnd/>
                <a:tailEnd/>
              </a:ln>
            </p:spPr>
            <p:txBody>
              <a:bodyPr wrap="none" anchor="ctr"/>
              <a:lstStyle/>
              <a:p>
                <a:endParaRPr lang="zh-CN" altLang="en-US">
                  <a:ea typeface="宋体" pitchFamily="2" charset="-122"/>
                </a:endParaRPr>
              </a:p>
            </p:txBody>
          </p:sp>
          <p:sp>
            <p:nvSpPr>
              <p:cNvPr id="62517" name="Freeform 102"/>
              <p:cNvSpPr>
                <a:spLocks/>
              </p:cNvSpPr>
              <p:nvPr/>
            </p:nvSpPr>
            <p:spPr bwMode="auto">
              <a:xfrm>
                <a:off x="2512" y="2450"/>
                <a:ext cx="26" cy="27"/>
              </a:xfrm>
              <a:custGeom>
                <a:avLst/>
                <a:gdLst>
                  <a:gd name="T0" fmla="*/ 0 w 26"/>
                  <a:gd name="T1" fmla="*/ 0 h 27"/>
                  <a:gd name="T2" fmla="*/ 25 w 26"/>
                  <a:gd name="T3" fmla="*/ 7 h 27"/>
                  <a:gd name="T4" fmla="*/ 14 w 26"/>
                  <a:gd name="T5" fmla="*/ 26 h 27"/>
                  <a:gd name="T6" fmla="*/ 0 w 26"/>
                  <a:gd name="T7" fmla="*/ 0 h 27"/>
                  <a:gd name="T8" fmla="*/ 0 60000 65536"/>
                  <a:gd name="T9" fmla="*/ 0 60000 65536"/>
                  <a:gd name="T10" fmla="*/ 0 60000 65536"/>
                  <a:gd name="T11" fmla="*/ 0 60000 65536"/>
                  <a:gd name="T12" fmla="*/ 0 w 26"/>
                  <a:gd name="T13" fmla="*/ 0 h 27"/>
                  <a:gd name="T14" fmla="*/ 26 w 26"/>
                  <a:gd name="T15" fmla="*/ 27 h 27"/>
                </a:gdLst>
                <a:ahLst/>
                <a:cxnLst>
                  <a:cxn ang="T8">
                    <a:pos x="T0" y="T1"/>
                  </a:cxn>
                  <a:cxn ang="T9">
                    <a:pos x="T2" y="T3"/>
                  </a:cxn>
                  <a:cxn ang="T10">
                    <a:pos x="T4" y="T5"/>
                  </a:cxn>
                  <a:cxn ang="T11">
                    <a:pos x="T6" y="T7"/>
                  </a:cxn>
                </a:cxnLst>
                <a:rect l="T12" t="T13" r="T14" b="T15"/>
                <a:pathLst>
                  <a:path w="26" h="27">
                    <a:moveTo>
                      <a:pt x="0" y="0"/>
                    </a:moveTo>
                    <a:lnTo>
                      <a:pt x="25" y="7"/>
                    </a:lnTo>
                    <a:lnTo>
                      <a:pt x="14" y="26"/>
                    </a:lnTo>
                    <a:lnTo>
                      <a:pt x="0" y="0"/>
                    </a:lnTo>
                  </a:path>
                </a:pathLst>
              </a:custGeom>
              <a:solidFill>
                <a:schemeClr val="tx2"/>
              </a:solidFill>
              <a:ln w="12700" cap="rnd" cmpd="sng">
                <a:solidFill>
                  <a:schemeClr val="tx2"/>
                </a:solidFill>
                <a:prstDash val="solid"/>
                <a:round/>
                <a:headEnd type="none" w="med" len="med"/>
                <a:tailEnd type="none" w="med" len="med"/>
              </a:ln>
            </p:spPr>
            <p:txBody>
              <a:bodyPr/>
              <a:lstStyle/>
              <a:p>
                <a:endParaRPr lang="zh-CN" altLang="en-US"/>
              </a:p>
            </p:txBody>
          </p:sp>
          <p:sp>
            <p:nvSpPr>
              <p:cNvPr id="62518" name="Freeform 103"/>
              <p:cNvSpPr>
                <a:spLocks/>
              </p:cNvSpPr>
              <p:nvPr/>
            </p:nvSpPr>
            <p:spPr bwMode="auto">
              <a:xfrm>
                <a:off x="2253" y="2705"/>
                <a:ext cx="31" cy="26"/>
              </a:xfrm>
              <a:custGeom>
                <a:avLst/>
                <a:gdLst>
                  <a:gd name="T0" fmla="*/ 0 w 31"/>
                  <a:gd name="T1" fmla="*/ 8 h 26"/>
                  <a:gd name="T2" fmla="*/ 13 w 31"/>
                  <a:gd name="T3" fmla="*/ 0 h 26"/>
                  <a:gd name="T4" fmla="*/ 30 w 31"/>
                  <a:gd name="T5" fmla="*/ 13 h 26"/>
                  <a:gd name="T6" fmla="*/ 21 w 31"/>
                  <a:gd name="T7" fmla="*/ 25 h 26"/>
                  <a:gd name="T8" fmla="*/ 0 w 31"/>
                  <a:gd name="T9" fmla="*/ 8 h 26"/>
                  <a:gd name="T10" fmla="*/ 0 60000 65536"/>
                  <a:gd name="T11" fmla="*/ 0 60000 65536"/>
                  <a:gd name="T12" fmla="*/ 0 60000 65536"/>
                  <a:gd name="T13" fmla="*/ 0 60000 65536"/>
                  <a:gd name="T14" fmla="*/ 0 60000 65536"/>
                  <a:gd name="T15" fmla="*/ 0 w 31"/>
                  <a:gd name="T16" fmla="*/ 0 h 26"/>
                  <a:gd name="T17" fmla="*/ 31 w 31"/>
                  <a:gd name="T18" fmla="*/ 26 h 26"/>
                </a:gdLst>
                <a:ahLst/>
                <a:cxnLst>
                  <a:cxn ang="T10">
                    <a:pos x="T0" y="T1"/>
                  </a:cxn>
                  <a:cxn ang="T11">
                    <a:pos x="T2" y="T3"/>
                  </a:cxn>
                  <a:cxn ang="T12">
                    <a:pos x="T4" y="T5"/>
                  </a:cxn>
                  <a:cxn ang="T13">
                    <a:pos x="T6" y="T7"/>
                  </a:cxn>
                  <a:cxn ang="T14">
                    <a:pos x="T8" y="T9"/>
                  </a:cxn>
                </a:cxnLst>
                <a:rect l="T15" t="T16" r="T17" b="T18"/>
                <a:pathLst>
                  <a:path w="31" h="26">
                    <a:moveTo>
                      <a:pt x="0" y="8"/>
                    </a:moveTo>
                    <a:lnTo>
                      <a:pt x="13" y="0"/>
                    </a:lnTo>
                    <a:lnTo>
                      <a:pt x="30" y="13"/>
                    </a:lnTo>
                    <a:lnTo>
                      <a:pt x="21" y="25"/>
                    </a:lnTo>
                    <a:lnTo>
                      <a:pt x="0" y="8"/>
                    </a:lnTo>
                  </a:path>
                </a:pathLst>
              </a:custGeom>
              <a:solidFill>
                <a:schemeClr val="tx2"/>
              </a:solidFill>
              <a:ln w="12700" cap="rnd" cmpd="sng">
                <a:solidFill>
                  <a:schemeClr val="tx2"/>
                </a:solidFill>
                <a:prstDash val="solid"/>
                <a:round/>
                <a:headEnd type="none" w="med" len="med"/>
                <a:tailEnd type="none" w="med" len="med"/>
              </a:ln>
            </p:spPr>
            <p:txBody>
              <a:bodyPr/>
              <a:lstStyle/>
              <a:p>
                <a:endParaRPr lang="zh-CN" altLang="en-US"/>
              </a:p>
            </p:txBody>
          </p:sp>
        </p:grpSp>
        <p:sp>
          <p:nvSpPr>
            <p:cNvPr id="62491" name="Rectangle 104"/>
            <p:cNvSpPr>
              <a:spLocks noChangeArrowheads="1"/>
            </p:cNvSpPr>
            <p:nvPr/>
          </p:nvSpPr>
          <p:spPr bwMode="auto">
            <a:xfrm rot="-2460000">
              <a:off x="2227" y="2778"/>
              <a:ext cx="24" cy="48"/>
            </a:xfrm>
            <a:prstGeom prst="rect">
              <a:avLst/>
            </a:prstGeom>
            <a:solidFill>
              <a:srgbClr val="BF9A28"/>
            </a:solidFill>
            <a:ln w="12700">
              <a:noFill/>
              <a:miter lim="800000"/>
              <a:headEnd/>
              <a:tailEnd/>
            </a:ln>
          </p:spPr>
          <p:txBody>
            <a:bodyPr wrap="none" anchor="ctr"/>
            <a:lstStyle/>
            <a:p>
              <a:endParaRPr lang="zh-CN" altLang="en-US">
                <a:ea typeface="宋体" pitchFamily="2" charset="-122"/>
              </a:endParaRPr>
            </a:p>
          </p:txBody>
        </p:sp>
        <p:sp>
          <p:nvSpPr>
            <p:cNvPr id="62492" name="Rectangle 105"/>
            <p:cNvSpPr>
              <a:spLocks noChangeArrowheads="1"/>
            </p:cNvSpPr>
            <p:nvPr/>
          </p:nvSpPr>
          <p:spPr bwMode="auto">
            <a:xfrm rot="-2460000">
              <a:off x="2247" y="2753"/>
              <a:ext cx="23" cy="50"/>
            </a:xfrm>
            <a:prstGeom prst="rect">
              <a:avLst/>
            </a:prstGeom>
            <a:solidFill>
              <a:srgbClr val="755000"/>
            </a:solidFill>
            <a:ln w="12700">
              <a:noFill/>
              <a:miter lim="800000"/>
              <a:headEnd/>
              <a:tailEnd/>
            </a:ln>
          </p:spPr>
          <p:txBody>
            <a:bodyPr wrap="none" anchor="ctr"/>
            <a:lstStyle/>
            <a:p>
              <a:endParaRPr lang="zh-CN" altLang="en-US">
                <a:ea typeface="宋体" pitchFamily="2" charset="-122"/>
              </a:endParaRPr>
            </a:p>
          </p:txBody>
        </p:sp>
        <p:sp>
          <p:nvSpPr>
            <p:cNvPr id="62493" name="Oval 106"/>
            <p:cNvSpPr>
              <a:spLocks noChangeArrowheads="1"/>
            </p:cNvSpPr>
            <p:nvPr/>
          </p:nvSpPr>
          <p:spPr bwMode="auto">
            <a:xfrm rot="-2460000">
              <a:off x="2106" y="2716"/>
              <a:ext cx="200" cy="265"/>
            </a:xfrm>
            <a:prstGeom prst="ellipse">
              <a:avLst/>
            </a:prstGeom>
            <a:solidFill>
              <a:srgbClr val="755000"/>
            </a:solidFill>
            <a:ln w="12700">
              <a:noFill/>
              <a:round/>
              <a:headEnd/>
              <a:tailEnd/>
            </a:ln>
          </p:spPr>
          <p:txBody>
            <a:bodyPr wrap="none" anchor="ctr"/>
            <a:lstStyle/>
            <a:p>
              <a:endParaRPr lang="zh-CN" altLang="en-US">
                <a:ea typeface="宋体" pitchFamily="2" charset="-122"/>
              </a:endParaRPr>
            </a:p>
          </p:txBody>
        </p:sp>
        <p:sp>
          <p:nvSpPr>
            <p:cNvPr id="62494" name="Freeform 107"/>
            <p:cNvSpPr>
              <a:spLocks/>
            </p:cNvSpPr>
            <p:nvPr/>
          </p:nvSpPr>
          <p:spPr bwMode="auto">
            <a:xfrm>
              <a:off x="2247" y="2437"/>
              <a:ext cx="288" cy="390"/>
            </a:xfrm>
            <a:custGeom>
              <a:avLst/>
              <a:gdLst>
                <a:gd name="T0" fmla="*/ 12 w 288"/>
                <a:gd name="T1" fmla="*/ 299 h 390"/>
                <a:gd name="T2" fmla="*/ 11 w 288"/>
                <a:gd name="T3" fmla="*/ 257 h 390"/>
                <a:gd name="T4" fmla="*/ 32 w 288"/>
                <a:gd name="T5" fmla="*/ 273 h 390"/>
                <a:gd name="T6" fmla="*/ 266 w 288"/>
                <a:gd name="T7" fmla="*/ 0 h 390"/>
                <a:gd name="T8" fmla="*/ 278 w 288"/>
                <a:gd name="T9" fmla="*/ 17 h 390"/>
                <a:gd name="T10" fmla="*/ 275 w 288"/>
                <a:gd name="T11" fmla="*/ 40 h 390"/>
                <a:gd name="T12" fmla="*/ 278 w 288"/>
                <a:gd name="T13" fmla="*/ 66 h 390"/>
                <a:gd name="T14" fmla="*/ 287 w 288"/>
                <a:gd name="T15" fmla="*/ 81 h 390"/>
                <a:gd name="T16" fmla="*/ 269 w 288"/>
                <a:gd name="T17" fmla="*/ 103 h 390"/>
                <a:gd name="T18" fmla="*/ 258 w 288"/>
                <a:gd name="T19" fmla="*/ 100 h 390"/>
                <a:gd name="T20" fmla="*/ 252 w 288"/>
                <a:gd name="T21" fmla="*/ 107 h 390"/>
                <a:gd name="T22" fmla="*/ 247 w 288"/>
                <a:gd name="T23" fmla="*/ 119 h 390"/>
                <a:gd name="T24" fmla="*/ 252 w 288"/>
                <a:gd name="T25" fmla="*/ 126 h 390"/>
                <a:gd name="T26" fmla="*/ 260 w 288"/>
                <a:gd name="T27" fmla="*/ 138 h 390"/>
                <a:gd name="T28" fmla="*/ 249 w 288"/>
                <a:gd name="T29" fmla="*/ 159 h 390"/>
                <a:gd name="T30" fmla="*/ 237 w 288"/>
                <a:gd name="T31" fmla="*/ 165 h 390"/>
                <a:gd name="T32" fmla="*/ 232 w 288"/>
                <a:gd name="T33" fmla="*/ 167 h 390"/>
                <a:gd name="T34" fmla="*/ 223 w 288"/>
                <a:gd name="T35" fmla="*/ 170 h 390"/>
                <a:gd name="T36" fmla="*/ 218 w 288"/>
                <a:gd name="T37" fmla="*/ 188 h 390"/>
                <a:gd name="T38" fmla="*/ 212 w 288"/>
                <a:gd name="T39" fmla="*/ 191 h 390"/>
                <a:gd name="T40" fmla="*/ 205 w 288"/>
                <a:gd name="T41" fmla="*/ 193 h 390"/>
                <a:gd name="T42" fmla="*/ 197 w 288"/>
                <a:gd name="T43" fmla="*/ 211 h 390"/>
                <a:gd name="T44" fmla="*/ 189 w 288"/>
                <a:gd name="T45" fmla="*/ 228 h 390"/>
                <a:gd name="T46" fmla="*/ 188 w 288"/>
                <a:gd name="T47" fmla="*/ 245 h 390"/>
                <a:gd name="T48" fmla="*/ 191 w 288"/>
                <a:gd name="T49" fmla="*/ 263 h 390"/>
                <a:gd name="T50" fmla="*/ 177 w 288"/>
                <a:gd name="T51" fmla="*/ 276 h 390"/>
                <a:gd name="T52" fmla="*/ 165 w 288"/>
                <a:gd name="T53" fmla="*/ 286 h 390"/>
                <a:gd name="T54" fmla="*/ 156 w 288"/>
                <a:gd name="T55" fmla="*/ 286 h 390"/>
                <a:gd name="T56" fmla="*/ 145 w 288"/>
                <a:gd name="T57" fmla="*/ 277 h 390"/>
                <a:gd name="T58" fmla="*/ 137 w 288"/>
                <a:gd name="T59" fmla="*/ 283 h 390"/>
                <a:gd name="T60" fmla="*/ 131 w 288"/>
                <a:gd name="T61" fmla="*/ 303 h 390"/>
                <a:gd name="T62" fmla="*/ 130 w 288"/>
                <a:gd name="T63" fmla="*/ 305 h 390"/>
                <a:gd name="T64" fmla="*/ 121 w 288"/>
                <a:gd name="T65" fmla="*/ 308 h 390"/>
                <a:gd name="T66" fmla="*/ 114 w 288"/>
                <a:gd name="T67" fmla="*/ 311 h 390"/>
                <a:gd name="T68" fmla="*/ 118 w 288"/>
                <a:gd name="T69" fmla="*/ 334 h 390"/>
                <a:gd name="T70" fmla="*/ 110 w 288"/>
                <a:gd name="T71" fmla="*/ 343 h 390"/>
                <a:gd name="T72" fmla="*/ 90 w 288"/>
                <a:gd name="T73" fmla="*/ 329 h 390"/>
                <a:gd name="T74" fmla="*/ 92 w 288"/>
                <a:gd name="T75" fmla="*/ 357 h 390"/>
                <a:gd name="T76" fmla="*/ 90 w 288"/>
                <a:gd name="T77" fmla="*/ 381 h 390"/>
                <a:gd name="T78" fmla="*/ 49 w 288"/>
                <a:gd name="T79" fmla="*/ 389 h 390"/>
                <a:gd name="T80" fmla="*/ 0 w 288"/>
                <a:gd name="T81" fmla="*/ 314 h 390"/>
                <a:gd name="T82" fmla="*/ 12 w 288"/>
                <a:gd name="T83" fmla="*/ 299 h 3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8"/>
                <a:gd name="T127" fmla="*/ 0 h 390"/>
                <a:gd name="T128" fmla="*/ 288 w 288"/>
                <a:gd name="T129" fmla="*/ 390 h 39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8" h="390">
                  <a:moveTo>
                    <a:pt x="12" y="299"/>
                  </a:moveTo>
                  <a:lnTo>
                    <a:pt x="11" y="257"/>
                  </a:lnTo>
                  <a:lnTo>
                    <a:pt x="32" y="273"/>
                  </a:lnTo>
                  <a:lnTo>
                    <a:pt x="266" y="0"/>
                  </a:lnTo>
                  <a:lnTo>
                    <a:pt x="278" y="17"/>
                  </a:lnTo>
                  <a:lnTo>
                    <a:pt x="275" y="40"/>
                  </a:lnTo>
                  <a:lnTo>
                    <a:pt x="278" y="66"/>
                  </a:lnTo>
                  <a:lnTo>
                    <a:pt x="287" y="81"/>
                  </a:lnTo>
                  <a:lnTo>
                    <a:pt x="269" y="103"/>
                  </a:lnTo>
                  <a:lnTo>
                    <a:pt x="258" y="100"/>
                  </a:lnTo>
                  <a:lnTo>
                    <a:pt x="252" y="107"/>
                  </a:lnTo>
                  <a:lnTo>
                    <a:pt x="247" y="119"/>
                  </a:lnTo>
                  <a:lnTo>
                    <a:pt x="252" y="126"/>
                  </a:lnTo>
                  <a:lnTo>
                    <a:pt x="260" y="138"/>
                  </a:lnTo>
                  <a:lnTo>
                    <a:pt x="249" y="159"/>
                  </a:lnTo>
                  <a:lnTo>
                    <a:pt x="237" y="165"/>
                  </a:lnTo>
                  <a:lnTo>
                    <a:pt x="232" y="167"/>
                  </a:lnTo>
                  <a:lnTo>
                    <a:pt x="223" y="170"/>
                  </a:lnTo>
                  <a:lnTo>
                    <a:pt x="218" y="188"/>
                  </a:lnTo>
                  <a:lnTo>
                    <a:pt x="212" y="191"/>
                  </a:lnTo>
                  <a:lnTo>
                    <a:pt x="205" y="193"/>
                  </a:lnTo>
                  <a:lnTo>
                    <a:pt x="197" y="211"/>
                  </a:lnTo>
                  <a:lnTo>
                    <a:pt x="189" y="228"/>
                  </a:lnTo>
                  <a:lnTo>
                    <a:pt x="188" y="245"/>
                  </a:lnTo>
                  <a:lnTo>
                    <a:pt x="191" y="263"/>
                  </a:lnTo>
                  <a:lnTo>
                    <a:pt x="177" y="276"/>
                  </a:lnTo>
                  <a:lnTo>
                    <a:pt x="165" y="286"/>
                  </a:lnTo>
                  <a:lnTo>
                    <a:pt x="156" y="286"/>
                  </a:lnTo>
                  <a:lnTo>
                    <a:pt x="145" y="277"/>
                  </a:lnTo>
                  <a:lnTo>
                    <a:pt x="137" y="283"/>
                  </a:lnTo>
                  <a:lnTo>
                    <a:pt x="131" y="303"/>
                  </a:lnTo>
                  <a:lnTo>
                    <a:pt x="130" y="305"/>
                  </a:lnTo>
                  <a:lnTo>
                    <a:pt x="121" y="308"/>
                  </a:lnTo>
                  <a:lnTo>
                    <a:pt x="114" y="311"/>
                  </a:lnTo>
                  <a:lnTo>
                    <a:pt x="118" y="334"/>
                  </a:lnTo>
                  <a:lnTo>
                    <a:pt x="110" y="343"/>
                  </a:lnTo>
                  <a:lnTo>
                    <a:pt x="90" y="329"/>
                  </a:lnTo>
                  <a:lnTo>
                    <a:pt x="92" y="357"/>
                  </a:lnTo>
                  <a:lnTo>
                    <a:pt x="90" y="381"/>
                  </a:lnTo>
                  <a:lnTo>
                    <a:pt x="49" y="389"/>
                  </a:lnTo>
                  <a:lnTo>
                    <a:pt x="0" y="314"/>
                  </a:lnTo>
                  <a:lnTo>
                    <a:pt x="12" y="299"/>
                  </a:lnTo>
                </a:path>
              </a:pathLst>
            </a:custGeom>
            <a:solidFill>
              <a:srgbClr val="755000"/>
            </a:solidFill>
            <a:ln w="12700" cap="rnd">
              <a:noFill/>
              <a:round/>
              <a:headEnd/>
              <a:tailEnd/>
            </a:ln>
          </p:spPr>
          <p:txBody>
            <a:bodyPr/>
            <a:lstStyle/>
            <a:p>
              <a:endParaRPr lang="zh-CN" altLang="en-US"/>
            </a:p>
          </p:txBody>
        </p:sp>
        <p:sp>
          <p:nvSpPr>
            <p:cNvPr id="62495" name="Freeform 108"/>
            <p:cNvSpPr>
              <a:spLocks/>
            </p:cNvSpPr>
            <p:nvPr/>
          </p:nvSpPr>
          <p:spPr bwMode="auto">
            <a:xfrm>
              <a:off x="2230" y="2431"/>
              <a:ext cx="286" cy="390"/>
            </a:xfrm>
            <a:custGeom>
              <a:avLst/>
              <a:gdLst>
                <a:gd name="T0" fmla="*/ 12 w 286"/>
                <a:gd name="T1" fmla="*/ 301 h 390"/>
                <a:gd name="T2" fmla="*/ 11 w 286"/>
                <a:gd name="T3" fmla="*/ 259 h 390"/>
                <a:gd name="T4" fmla="*/ 31 w 286"/>
                <a:gd name="T5" fmla="*/ 273 h 390"/>
                <a:gd name="T6" fmla="*/ 265 w 286"/>
                <a:gd name="T7" fmla="*/ 0 h 390"/>
                <a:gd name="T8" fmla="*/ 279 w 286"/>
                <a:gd name="T9" fmla="*/ 20 h 390"/>
                <a:gd name="T10" fmla="*/ 273 w 286"/>
                <a:gd name="T11" fmla="*/ 41 h 390"/>
                <a:gd name="T12" fmla="*/ 277 w 286"/>
                <a:gd name="T13" fmla="*/ 70 h 390"/>
                <a:gd name="T14" fmla="*/ 285 w 286"/>
                <a:gd name="T15" fmla="*/ 82 h 390"/>
                <a:gd name="T16" fmla="*/ 267 w 286"/>
                <a:gd name="T17" fmla="*/ 104 h 390"/>
                <a:gd name="T18" fmla="*/ 256 w 286"/>
                <a:gd name="T19" fmla="*/ 101 h 390"/>
                <a:gd name="T20" fmla="*/ 250 w 286"/>
                <a:gd name="T21" fmla="*/ 108 h 390"/>
                <a:gd name="T22" fmla="*/ 248 w 286"/>
                <a:gd name="T23" fmla="*/ 122 h 390"/>
                <a:gd name="T24" fmla="*/ 251 w 286"/>
                <a:gd name="T25" fmla="*/ 128 h 390"/>
                <a:gd name="T26" fmla="*/ 259 w 286"/>
                <a:gd name="T27" fmla="*/ 139 h 390"/>
                <a:gd name="T28" fmla="*/ 248 w 286"/>
                <a:gd name="T29" fmla="*/ 162 h 390"/>
                <a:gd name="T30" fmla="*/ 236 w 286"/>
                <a:gd name="T31" fmla="*/ 169 h 390"/>
                <a:gd name="T32" fmla="*/ 230 w 286"/>
                <a:gd name="T33" fmla="*/ 168 h 390"/>
                <a:gd name="T34" fmla="*/ 222 w 286"/>
                <a:gd name="T35" fmla="*/ 174 h 390"/>
                <a:gd name="T36" fmla="*/ 216 w 286"/>
                <a:gd name="T37" fmla="*/ 189 h 390"/>
                <a:gd name="T38" fmla="*/ 211 w 286"/>
                <a:gd name="T39" fmla="*/ 194 h 390"/>
                <a:gd name="T40" fmla="*/ 202 w 286"/>
                <a:gd name="T41" fmla="*/ 194 h 390"/>
                <a:gd name="T42" fmla="*/ 196 w 286"/>
                <a:gd name="T43" fmla="*/ 212 h 390"/>
                <a:gd name="T44" fmla="*/ 188 w 286"/>
                <a:gd name="T45" fmla="*/ 230 h 390"/>
                <a:gd name="T46" fmla="*/ 187 w 286"/>
                <a:gd name="T47" fmla="*/ 247 h 390"/>
                <a:gd name="T48" fmla="*/ 192 w 286"/>
                <a:gd name="T49" fmla="*/ 265 h 390"/>
                <a:gd name="T50" fmla="*/ 178 w 286"/>
                <a:gd name="T51" fmla="*/ 278 h 390"/>
                <a:gd name="T52" fmla="*/ 165 w 286"/>
                <a:gd name="T53" fmla="*/ 288 h 390"/>
                <a:gd name="T54" fmla="*/ 156 w 286"/>
                <a:gd name="T55" fmla="*/ 288 h 390"/>
                <a:gd name="T56" fmla="*/ 144 w 286"/>
                <a:gd name="T57" fmla="*/ 279 h 390"/>
                <a:gd name="T58" fmla="*/ 136 w 286"/>
                <a:gd name="T59" fmla="*/ 284 h 390"/>
                <a:gd name="T60" fmla="*/ 130 w 286"/>
                <a:gd name="T61" fmla="*/ 304 h 390"/>
                <a:gd name="T62" fmla="*/ 129 w 286"/>
                <a:gd name="T63" fmla="*/ 305 h 390"/>
                <a:gd name="T64" fmla="*/ 121 w 286"/>
                <a:gd name="T65" fmla="*/ 310 h 390"/>
                <a:gd name="T66" fmla="*/ 113 w 286"/>
                <a:gd name="T67" fmla="*/ 311 h 390"/>
                <a:gd name="T68" fmla="*/ 118 w 286"/>
                <a:gd name="T69" fmla="*/ 336 h 390"/>
                <a:gd name="T70" fmla="*/ 110 w 286"/>
                <a:gd name="T71" fmla="*/ 345 h 390"/>
                <a:gd name="T72" fmla="*/ 90 w 286"/>
                <a:gd name="T73" fmla="*/ 328 h 390"/>
                <a:gd name="T74" fmla="*/ 92 w 286"/>
                <a:gd name="T75" fmla="*/ 355 h 390"/>
                <a:gd name="T76" fmla="*/ 89 w 286"/>
                <a:gd name="T77" fmla="*/ 380 h 390"/>
                <a:gd name="T78" fmla="*/ 48 w 286"/>
                <a:gd name="T79" fmla="*/ 389 h 390"/>
                <a:gd name="T80" fmla="*/ 0 w 286"/>
                <a:gd name="T81" fmla="*/ 316 h 390"/>
                <a:gd name="T82" fmla="*/ 12 w 286"/>
                <a:gd name="T83" fmla="*/ 301 h 3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6"/>
                <a:gd name="T127" fmla="*/ 0 h 390"/>
                <a:gd name="T128" fmla="*/ 286 w 286"/>
                <a:gd name="T129" fmla="*/ 390 h 39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6" h="390">
                  <a:moveTo>
                    <a:pt x="12" y="301"/>
                  </a:moveTo>
                  <a:lnTo>
                    <a:pt x="11" y="259"/>
                  </a:lnTo>
                  <a:lnTo>
                    <a:pt x="31" y="273"/>
                  </a:lnTo>
                  <a:lnTo>
                    <a:pt x="265" y="0"/>
                  </a:lnTo>
                  <a:lnTo>
                    <a:pt x="279" y="20"/>
                  </a:lnTo>
                  <a:lnTo>
                    <a:pt x="273" y="41"/>
                  </a:lnTo>
                  <a:lnTo>
                    <a:pt x="277" y="70"/>
                  </a:lnTo>
                  <a:lnTo>
                    <a:pt x="285" y="82"/>
                  </a:lnTo>
                  <a:lnTo>
                    <a:pt x="267" y="104"/>
                  </a:lnTo>
                  <a:lnTo>
                    <a:pt x="256" y="101"/>
                  </a:lnTo>
                  <a:lnTo>
                    <a:pt x="250" y="108"/>
                  </a:lnTo>
                  <a:lnTo>
                    <a:pt x="248" y="122"/>
                  </a:lnTo>
                  <a:lnTo>
                    <a:pt x="251" y="128"/>
                  </a:lnTo>
                  <a:lnTo>
                    <a:pt x="259" y="139"/>
                  </a:lnTo>
                  <a:lnTo>
                    <a:pt x="248" y="162"/>
                  </a:lnTo>
                  <a:lnTo>
                    <a:pt x="236" y="169"/>
                  </a:lnTo>
                  <a:lnTo>
                    <a:pt x="230" y="168"/>
                  </a:lnTo>
                  <a:lnTo>
                    <a:pt x="222" y="174"/>
                  </a:lnTo>
                  <a:lnTo>
                    <a:pt x="216" y="189"/>
                  </a:lnTo>
                  <a:lnTo>
                    <a:pt x="211" y="194"/>
                  </a:lnTo>
                  <a:lnTo>
                    <a:pt x="202" y="194"/>
                  </a:lnTo>
                  <a:lnTo>
                    <a:pt x="196" y="212"/>
                  </a:lnTo>
                  <a:lnTo>
                    <a:pt x="188" y="230"/>
                  </a:lnTo>
                  <a:lnTo>
                    <a:pt x="187" y="247"/>
                  </a:lnTo>
                  <a:lnTo>
                    <a:pt x="192" y="265"/>
                  </a:lnTo>
                  <a:lnTo>
                    <a:pt x="178" y="278"/>
                  </a:lnTo>
                  <a:lnTo>
                    <a:pt x="165" y="288"/>
                  </a:lnTo>
                  <a:lnTo>
                    <a:pt x="156" y="288"/>
                  </a:lnTo>
                  <a:lnTo>
                    <a:pt x="144" y="279"/>
                  </a:lnTo>
                  <a:lnTo>
                    <a:pt x="136" y="284"/>
                  </a:lnTo>
                  <a:lnTo>
                    <a:pt x="130" y="304"/>
                  </a:lnTo>
                  <a:lnTo>
                    <a:pt x="129" y="305"/>
                  </a:lnTo>
                  <a:lnTo>
                    <a:pt x="121" y="310"/>
                  </a:lnTo>
                  <a:lnTo>
                    <a:pt x="113" y="311"/>
                  </a:lnTo>
                  <a:lnTo>
                    <a:pt x="118" y="336"/>
                  </a:lnTo>
                  <a:lnTo>
                    <a:pt x="110" y="345"/>
                  </a:lnTo>
                  <a:lnTo>
                    <a:pt x="90" y="328"/>
                  </a:lnTo>
                  <a:lnTo>
                    <a:pt x="92" y="355"/>
                  </a:lnTo>
                  <a:lnTo>
                    <a:pt x="89" y="380"/>
                  </a:lnTo>
                  <a:lnTo>
                    <a:pt x="48" y="389"/>
                  </a:lnTo>
                  <a:lnTo>
                    <a:pt x="0" y="316"/>
                  </a:lnTo>
                  <a:lnTo>
                    <a:pt x="12" y="301"/>
                  </a:lnTo>
                </a:path>
              </a:pathLst>
            </a:custGeom>
            <a:solidFill>
              <a:srgbClr val="BF9A28"/>
            </a:solidFill>
            <a:ln w="12700" cap="rnd">
              <a:noFill/>
              <a:round/>
              <a:headEnd/>
              <a:tailEnd/>
            </a:ln>
          </p:spPr>
          <p:txBody>
            <a:bodyPr/>
            <a:lstStyle/>
            <a:p>
              <a:endParaRPr lang="zh-CN" altLang="en-US"/>
            </a:p>
          </p:txBody>
        </p:sp>
        <p:sp>
          <p:nvSpPr>
            <p:cNvPr id="62496" name="Oval 109"/>
            <p:cNvSpPr>
              <a:spLocks noChangeArrowheads="1"/>
            </p:cNvSpPr>
            <p:nvPr/>
          </p:nvSpPr>
          <p:spPr bwMode="auto">
            <a:xfrm rot="-2460000">
              <a:off x="2092" y="2719"/>
              <a:ext cx="201" cy="259"/>
            </a:xfrm>
            <a:prstGeom prst="ellipse">
              <a:avLst/>
            </a:prstGeom>
            <a:solidFill>
              <a:srgbClr val="BF9A28"/>
            </a:solidFill>
            <a:ln w="12700">
              <a:noFill/>
              <a:round/>
              <a:headEnd/>
              <a:tailEnd/>
            </a:ln>
          </p:spPr>
          <p:txBody>
            <a:bodyPr wrap="none" anchor="ctr"/>
            <a:lstStyle/>
            <a:p>
              <a:endParaRPr lang="zh-CN" altLang="en-US">
                <a:ea typeface="宋体" pitchFamily="2" charset="-122"/>
              </a:endParaRPr>
            </a:p>
          </p:txBody>
        </p:sp>
        <p:sp>
          <p:nvSpPr>
            <p:cNvPr id="62497" name="Line 110"/>
            <p:cNvSpPr>
              <a:spLocks noChangeShapeType="1"/>
            </p:cNvSpPr>
            <p:nvPr/>
          </p:nvSpPr>
          <p:spPr bwMode="auto">
            <a:xfrm flipV="1">
              <a:off x="2249" y="2449"/>
              <a:ext cx="263" cy="312"/>
            </a:xfrm>
            <a:prstGeom prst="line">
              <a:avLst/>
            </a:prstGeom>
            <a:noFill/>
            <a:ln w="25400">
              <a:solidFill>
                <a:srgbClr val="755000"/>
              </a:solidFill>
              <a:round/>
              <a:headEnd/>
              <a:tailEnd/>
            </a:ln>
          </p:spPr>
          <p:txBody>
            <a:bodyPr/>
            <a:lstStyle/>
            <a:p>
              <a:endParaRPr lang="zh-CN" altLang="en-US"/>
            </a:p>
          </p:txBody>
        </p:sp>
        <p:sp>
          <p:nvSpPr>
            <p:cNvPr id="62498" name="Oval 111"/>
            <p:cNvSpPr>
              <a:spLocks noChangeArrowheads="1"/>
            </p:cNvSpPr>
            <p:nvPr/>
          </p:nvSpPr>
          <p:spPr bwMode="auto">
            <a:xfrm rot="-2460000">
              <a:off x="2119" y="2879"/>
              <a:ext cx="40" cy="54"/>
            </a:xfrm>
            <a:prstGeom prst="ellipse">
              <a:avLst/>
            </a:prstGeom>
            <a:solidFill>
              <a:srgbClr val="755000"/>
            </a:solidFill>
            <a:ln w="12700">
              <a:noFill/>
              <a:round/>
              <a:headEnd/>
              <a:tailEnd/>
            </a:ln>
          </p:spPr>
          <p:txBody>
            <a:bodyPr wrap="none" anchor="ctr"/>
            <a:lstStyle/>
            <a:p>
              <a:endParaRPr lang="zh-CN" altLang="en-US">
                <a:ea typeface="宋体" pitchFamily="2" charset="-122"/>
              </a:endParaRPr>
            </a:p>
          </p:txBody>
        </p:sp>
        <p:sp>
          <p:nvSpPr>
            <p:cNvPr id="62499" name="Oval 112"/>
            <p:cNvSpPr>
              <a:spLocks noChangeArrowheads="1"/>
            </p:cNvSpPr>
            <p:nvPr/>
          </p:nvSpPr>
          <p:spPr bwMode="auto">
            <a:xfrm rot="-2460000">
              <a:off x="2129" y="2875"/>
              <a:ext cx="30" cy="46"/>
            </a:xfrm>
            <a:prstGeom prst="ellipse">
              <a:avLst/>
            </a:prstGeom>
            <a:solidFill>
              <a:srgbClr val="000000"/>
            </a:solidFill>
            <a:ln w="12700">
              <a:noFill/>
              <a:round/>
              <a:headEnd/>
              <a:tailEnd/>
            </a:ln>
          </p:spPr>
          <p:txBody>
            <a:bodyPr wrap="none" anchor="ctr"/>
            <a:lstStyle/>
            <a:p>
              <a:endParaRPr lang="zh-CN" altLang="en-US">
                <a:ea typeface="宋体" pitchFamily="2" charset="-122"/>
              </a:endParaRPr>
            </a:p>
          </p:txBody>
        </p:sp>
        <p:sp>
          <p:nvSpPr>
            <p:cNvPr id="62500" name="Freeform 113"/>
            <p:cNvSpPr>
              <a:spLocks/>
            </p:cNvSpPr>
            <p:nvPr/>
          </p:nvSpPr>
          <p:spPr bwMode="auto">
            <a:xfrm>
              <a:off x="2499" y="2431"/>
              <a:ext cx="24" cy="24"/>
            </a:xfrm>
            <a:custGeom>
              <a:avLst/>
              <a:gdLst>
                <a:gd name="T0" fmla="*/ 0 w 24"/>
                <a:gd name="T1" fmla="*/ 0 h 24"/>
                <a:gd name="T2" fmla="*/ 23 w 24"/>
                <a:gd name="T3" fmla="*/ 6 h 24"/>
                <a:gd name="T4" fmla="*/ 12 w 24"/>
                <a:gd name="T5" fmla="*/ 23 h 24"/>
                <a:gd name="T6" fmla="*/ 0 w 24"/>
                <a:gd name="T7" fmla="*/ 0 h 24"/>
                <a:gd name="T8" fmla="*/ 0 60000 65536"/>
                <a:gd name="T9" fmla="*/ 0 60000 65536"/>
                <a:gd name="T10" fmla="*/ 0 60000 65536"/>
                <a:gd name="T11" fmla="*/ 0 60000 65536"/>
                <a:gd name="T12" fmla="*/ 0 w 24"/>
                <a:gd name="T13" fmla="*/ 0 h 24"/>
                <a:gd name="T14" fmla="*/ 24 w 24"/>
                <a:gd name="T15" fmla="*/ 24 h 24"/>
              </a:gdLst>
              <a:ahLst/>
              <a:cxnLst>
                <a:cxn ang="T8">
                  <a:pos x="T0" y="T1"/>
                </a:cxn>
                <a:cxn ang="T9">
                  <a:pos x="T2" y="T3"/>
                </a:cxn>
                <a:cxn ang="T10">
                  <a:pos x="T4" y="T5"/>
                </a:cxn>
                <a:cxn ang="T11">
                  <a:pos x="T6" y="T7"/>
                </a:cxn>
              </a:cxnLst>
              <a:rect l="T12" t="T13" r="T14" b="T15"/>
              <a:pathLst>
                <a:path w="24" h="24">
                  <a:moveTo>
                    <a:pt x="0" y="0"/>
                  </a:moveTo>
                  <a:lnTo>
                    <a:pt x="23" y="6"/>
                  </a:lnTo>
                  <a:lnTo>
                    <a:pt x="12" y="23"/>
                  </a:lnTo>
                  <a:lnTo>
                    <a:pt x="0" y="0"/>
                  </a:lnTo>
                </a:path>
              </a:pathLst>
            </a:custGeom>
            <a:solidFill>
              <a:srgbClr val="755000"/>
            </a:solidFill>
            <a:ln w="12700" cap="rnd">
              <a:noFill/>
              <a:round/>
              <a:headEnd/>
              <a:tailEnd/>
            </a:ln>
          </p:spPr>
          <p:txBody>
            <a:bodyPr/>
            <a:lstStyle/>
            <a:p>
              <a:endParaRPr lang="zh-CN" altLang="en-US"/>
            </a:p>
          </p:txBody>
        </p:sp>
        <p:sp>
          <p:nvSpPr>
            <p:cNvPr id="62501" name="Freeform 114"/>
            <p:cNvSpPr>
              <a:spLocks/>
            </p:cNvSpPr>
            <p:nvPr/>
          </p:nvSpPr>
          <p:spPr bwMode="auto">
            <a:xfrm>
              <a:off x="2240" y="2685"/>
              <a:ext cx="29" cy="25"/>
            </a:xfrm>
            <a:custGeom>
              <a:avLst/>
              <a:gdLst>
                <a:gd name="T0" fmla="*/ 0 w 29"/>
                <a:gd name="T1" fmla="*/ 8 h 25"/>
                <a:gd name="T2" fmla="*/ 12 w 29"/>
                <a:gd name="T3" fmla="*/ 0 h 25"/>
                <a:gd name="T4" fmla="*/ 28 w 29"/>
                <a:gd name="T5" fmla="*/ 12 h 25"/>
                <a:gd name="T6" fmla="*/ 19 w 29"/>
                <a:gd name="T7" fmla="*/ 24 h 25"/>
                <a:gd name="T8" fmla="*/ 0 w 29"/>
                <a:gd name="T9" fmla="*/ 8 h 25"/>
                <a:gd name="T10" fmla="*/ 0 60000 65536"/>
                <a:gd name="T11" fmla="*/ 0 60000 65536"/>
                <a:gd name="T12" fmla="*/ 0 60000 65536"/>
                <a:gd name="T13" fmla="*/ 0 60000 65536"/>
                <a:gd name="T14" fmla="*/ 0 60000 65536"/>
                <a:gd name="T15" fmla="*/ 0 w 29"/>
                <a:gd name="T16" fmla="*/ 0 h 25"/>
                <a:gd name="T17" fmla="*/ 29 w 29"/>
                <a:gd name="T18" fmla="*/ 25 h 25"/>
              </a:gdLst>
              <a:ahLst/>
              <a:cxnLst>
                <a:cxn ang="T10">
                  <a:pos x="T0" y="T1"/>
                </a:cxn>
                <a:cxn ang="T11">
                  <a:pos x="T2" y="T3"/>
                </a:cxn>
                <a:cxn ang="T12">
                  <a:pos x="T4" y="T5"/>
                </a:cxn>
                <a:cxn ang="T13">
                  <a:pos x="T6" y="T7"/>
                </a:cxn>
                <a:cxn ang="T14">
                  <a:pos x="T8" y="T9"/>
                </a:cxn>
              </a:cxnLst>
              <a:rect l="T15" t="T16" r="T17" b="T18"/>
              <a:pathLst>
                <a:path w="29" h="25">
                  <a:moveTo>
                    <a:pt x="0" y="8"/>
                  </a:moveTo>
                  <a:lnTo>
                    <a:pt x="12" y="0"/>
                  </a:lnTo>
                  <a:lnTo>
                    <a:pt x="28" y="12"/>
                  </a:lnTo>
                  <a:lnTo>
                    <a:pt x="19" y="24"/>
                  </a:lnTo>
                  <a:lnTo>
                    <a:pt x="0" y="8"/>
                  </a:lnTo>
                </a:path>
              </a:pathLst>
            </a:custGeom>
            <a:solidFill>
              <a:srgbClr val="755000"/>
            </a:solidFill>
            <a:ln w="12700" cap="rnd">
              <a:noFill/>
              <a:round/>
              <a:headEnd/>
              <a:tailEnd/>
            </a:ln>
          </p:spPr>
          <p:txBody>
            <a:bodyPr/>
            <a:lstStyle/>
            <a:p>
              <a:endParaRPr lang="zh-CN" altLang="en-US"/>
            </a:p>
          </p:txBody>
        </p:sp>
      </p:grpSp>
      <p:sp>
        <p:nvSpPr>
          <p:cNvPr id="115" name="灯片编号占位符 3"/>
          <p:cNvSpPr>
            <a:spLocks noGrp="1"/>
          </p:cNvSpPr>
          <p:nvPr>
            <p:ph type="sldNum" sz="quarter" idx="10"/>
          </p:nvPr>
        </p:nvSpPr>
        <p:spPr/>
        <p:txBody>
          <a:bodyPr/>
          <a:lstStyle/>
          <a:p>
            <a:pPr>
              <a:defRPr/>
            </a:pPr>
            <a:r>
              <a:rPr lang="en-US" altLang="ko-KR" dirty="0" smtClean="0"/>
              <a:t>VPN 8-</a:t>
            </a:r>
            <a:fld id="{33A2E2ED-702D-4FFA-A33C-9B23AD5C0F6C}" type="slidenum">
              <a:rPr lang="en-US" altLang="ko-KR" smtClean="0"/>
              <a:pPr>
                <a:defRPr/>
              </a:pPr>
              <a:t>46</a:t>
            </a:fld>
            <a:endParaRPr lang="en-US" altLang="ko-KR" dirty="0" smtClean="0"/>
          </a:p>
          <a:p>
            <a:pPr>
              <a:defRPr/>
            </a:pPr>
            <a:endParaRPr lang="en-US" altLang="ko-KR" dirty="0"/>
          </a:p>
        </p:txBody>
      </p:sp>
    </p:spTree>
  </p:cSld>
  <p:clrMapOvr>
    <a:masterClrMapping/>
  </p:clrMapOvr>
  <p:transition>
    <p:strips dir="l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smtClean="0">
                <a:ea typeface="宋体" pitchFamily="2" charset="-122"/>
              </a:rPr>
              <a:t>Basic Crypto – Keys are key</a:t>
            </a:r>
          </a:p>
        </p:txBody>
      </p:sp>
      <p:pic>
        <p:nvPicPr>
          <p:cNvPr id="63491" name="Picture 3"/>
          <p:cNvPicPr>
            <a:picLocks noGrp="1" noChangeAspect="1" noChangeArrowheads="1"/>
          </p:cNvPicPr>
          <p:nvPr>
            <p:ph type="body" idx="1"/>
          </p:nvPr>
        </p:nvPicPr>
        <p:blipFill>
          <a:blip r:embed="rId2" cstate="print"/>
          <a:srcRect/>
          <a:stretch>
            <a:fillRect/>
          </a:stretch>
        </p:blipFill>
        <p:spPr>
          <a:xfrm>
            <a:off x="1371600" y="1524000"/>
            <a:ext cx="6248400" cy="4440238"/>
          </a:xfrm>
        </p:spPr>
      </p:pic>
      <p:sp>
        <p:nvSpPr>
          <p:cNvPr id="4" name="灯片编号占位符 3"/>
          <p:cNvSpPr>
            <a:spLocks noGrp="1"/>
          </p:cNvSpPr>
          <p:nvPr>
            <p:ph type="sldNum" sz="quarter" idx="10"/>
          </p:nvPr>
        </p:nvSpPr>
        <p:spPr/>
        <p:txBody>
          <a:bodyPr/>
          <a:lstStyle/>
          <a:p>
            <a:pPr>
              <a:defRPr/>
            </a:pPr>
            <a:r>
              <a:rPr lang="en-US" altLang="ko-KR"/>
              <a:t>VPN 8-</a:t>
            </a:r>
            <a:fld id="{82190A94-8FA6-4360-A1C0-B2E7158DB3C4}" type="slidenum">
              <a:rPr lang="en-US" altLang="ko-KR"/>
              <a:pPr>
                <a:defRPr/>
              </a:pPr>
              <a:t>47</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smtClean="0">
                <a:ea typeface="宋体" pitchFamily="2" charset="-122"/>
              </a:rPr>
              <a:t>2 Kinds of Key Systems</a:t>
            </a:r>
          </a:p>
        </p:txBody>
      </p:sp>
      <p:pic>
        <p:nvPicPr>
          <p:cNvPr id="64515" name="Picture 3"/>
          <p:cNvPicPr>
            <a:picLocks noGrp="1" noChangeAspect="1" noChangeArrowheads="1"/>
          </p:cNvPicPr>
          <p:nvPr>
            <p:ph type="body" idx="1"/>
          </p:nvPr>
        </p:nvPicPr>
        <p:blipFill>
          <a:blip r:embed="rId2" cstate="print"/>
          <a:srcRect/>
          <a:stretch>
            <a:fillRect/>
          </a:stretch>
        </p:blipFill>
        <p:spPr/>
      </p:pic>
      <p:sp>
        <p:nvSpPr>
          <p:cNvPr id="4" name="灯片编号占位符 3"/>
          <p:cNvSpPr>
            <a:spLocks noGrp="1"/>
          </p:cNvSpPr>
          <p:nvPr>
            <p:ph type="sldNum" sz="quarter" idx="10"/>
          </p:nvPr>
        </p:nvSpPr>
        <p:spPr/>
        <p:txBody>
          <a:bodyPr/>
          <a:lstStyle/>
          <a:p>
            <a:pPr>
              <a:defRPr/>
            </a:pPr>
            <a:r>
              <a:rPr lang="en-US" altLang="ko-KR"/>
              <a:t>VPN 8-</a:t>
            </a:r>
            <a:fld id="{3BFFFA8D-79F6-4D78-B705-03350532034D}" type="slidenum">
              <a:rPr lang="en-US" altLang="ko-KR"/>
              <a:pPr>
                <a:defRPr/>
              </a:pPr>
              <a:t>48</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5"/>
          <p:cNvSpPr>
            <a:spLocks noGrp="1" noChangeArrowheads="1"/>
          </p:cNvSpPr>
          <p:nvPr>
            <p:ph type="body" idx="1"/>
          </p:nvPr>
        </p:nvSpPr>
        <p:spPr>
          <a:xfrm>
            <a:off x="723900" y="998538"/>
            <a:ext cx="7696200" cy="2855912"/>
          </a:xfrm>
          <a:noFill/>
        </p:spPr>
        <p:txBody>
          <a:bodyPr lIns="82124" tIns="41063" rIns="82124" bIns="41063" anchor="ctr" anchorCtr="1"/>
          <a:lstStyle/>
          <a:p>
            <a:pPr>
              <a:spcBef>
                <a:spcPct val="30000"/>
              </a:spcBef>
            </a:pPr>
            <a:r>
              <a:rPr lang="en-US" altLang="zh-CN" sz="2500" smtClean="0">
                <a:ea typeface="宋体" pitchFamily="2" charset="-122"/>
              </a:rPr>
              <a:t>Alice wants to send Bob encrypted data</a:t>
            </a:r>
            <a:endParaRPr lang="en-US" altLang="zh-CN" sz="1700" smtClean="0">
              <a:ea typeface="宋体" pitchFamily="2" charset="-122"/>
            </a:endParaRPr>
          </a:p>
          <a:p>
            <a:pPr lvl="1">
              <a:spcBef>
                <a:spcPct val="30000"/>
              </a:spcBef>
            </a:pPr>
            <a:r>
              <a:rPr lang="en-US" altLang="zh-CN" sz="1800" smtClean="0">
                <a:ea typeface="宋体" pitchFamily="2" charset="-122"/>
              </a:rPr>
              <a:t>Alice gets Bob’s public key</a:t>
            </a:r>
          </a:p>
          <a:p>
            <a:pPr lvl="1">
              <a:spcBef>
                <a:spcPct val="30000"/>
              </a:spcBef>
            </a:pPr>
            <a:r>
              <a:rPr lang="en-US" altLang="zh-CN" sz="1800" smtClean="0">
                <a:ea typeface="宋体" pitchFamily="2" charset="-122"/>
              </a:rPr>
              <a:t>Alice encrypts the data with Bob’s public key </a:t>
            </a:r>
          </a:p>
          <a:p>
            <a:pPr lvl="1">
              <a:spcBef>
                <a:spcPct val="30000"/>
              </a:spcBef>
            </a:pPr>
            <a:r>
              <a:rPr lang="en-US" altLang="zh-CN" sz="1800" smtClean="0">
                <a:ea typeface="宋体" pitchFamily="2" charset="-122"/>
              </a:rPr>
              <a:t>Alice sends the encrypted data to Bob</a:t>
            </a:r>
          </a:p>
          <a:p>
            <a:pPr>
              <a:spcBef>
                <a:spcPct val="30000"/>
              </a:spcBef>
            </a:pPr>
            <a:r>
              <a:rPr lang="en-US" altLang="zh-CN" sz="2500" smtClean="0">
                <a:ea typeface="宋体" pitchFamily="2" charset="-122"/>
              </a:rPr>
              <a:t>Bob decrypts the data with his private key</a:t>
            </a:r>
            <a:endParaRPr lang="en-US" altLang="zh-CN" smtClean="0">
              <a:ea typeface="宋体" pitchFamily="2" charset="-122"/>
            </a:endParaRPr>
          </a:p>
        </p:txBody>
      </p:sp>
      <p:sp>
        <p:nvSpPr>
          <p:cNvPr id="65539" name="Rectangle 2"/>
          <p:cNvSpPr>
            <a:spLocks noGrp="1" noChangeArrowheads="1"/>
          </p:cNvSpPr>
          <p:nvPr>
            <p:ph type="title"/>
          </p:nvPr>
        </p:nvSpPr>
        <p:spPr>
          <a:xfrm>
            <a:off x="228600" y="0"/>
            <a:ext cx="7772400" cy="1141413"/>
          </a:xfrm>
          <a:noFill/>
        </p:spPr>
        <p:txBody>
          <a:bodyPr lIns="82124" tIns="41063" rIns="82124" bIns="41063"/>
          <a:lstStyle/>
          <a:p>
            <a:r>
              <a:rPr lang="en-US" altLang="zh-CN" smtClean="0">
                <a:ea typeface="宋体" pitchFamily="2" charset="-122"/>
              </a:rPr>
              <a:t>Public Key Encryption Example</a:t>
            </a:r>
          </a:p>
        </p:txBody>
      </p:sp>
      <p:sp>
        <p:nvSpPr>
          <p:cNvPr id="65540" name="Rectangle 3"/>
          <p:cNvSpPr>
            <a:spLocks noChangeArrowheads="1"/>
          </p:cNvSpPr>
          <p:nvPr/>
        </p:nvSpPr>
        <p:spPr bwMode="auto">
          <a:xfrm>
            <a:off x="452438" y="3856038"/>
            <a:ext cx="1266825" cy="371475"/>
          </a:xfrm>
          <a:prstGeom prst="rect">
            <a:avLst/>
          </a:prstGeom>
          <a:noFill/>
          <a:ln w="12700">
            <a:noFill/>
            <a:miter lim="800000"/>
            <a:headEnd/>
            <a:tailEnd/>
          </a:ln>
        </p:spPr>
        <p:txBody>
          <a:bodyPr wrap="none" lIns="91051" tIns="46418" rIns="91051" bIns="46418">
            <a:spAutoFit/>
          </a:bodyPr>
          <a:lstStyle/>
          <a:p>
            <a:pPr algn="ctr" defTabSz="904875">
              <a:lnSpc>
                <a:spcPct val="90000"/>
              </a:lnSpc>
            </a:pPr>
            <a:r>
              <a:rPr lang="en-US" altLang="zh-CN" b="1">
                <a:latin typeface="Arial" charset="0"/>
                <a:ea typeface="宋体" pitchFamily="2" charset="-122"/>
              </a:rPr>
              <a:t>Message</a:t>
            </a:r>
          </a:p>
        </p:txBody>
      </p:sp>
      <p:sp>
        <p:nvSpPr>
          <p:cNvPr id="65541" name="Rectangle 4"/>
          <p:cNvSpPr>
            <a:spLocks noChangeArrowheads="1"/>
          </p:cNvSpPr>
          <p:nvPr/>
        </p:nvSpPr>
        <p:spPr bwMode="auto">
          <a:xfrm>
            <a:off x="1958975" y="3602038"/>
            <a:ext cx="863600" cy="401637"/>
          </a:xfrm>
          <a:prstGeom prst="rect">
            <a:avLst/>
          </a:prstGeom>
          <a:noFill/>
          <a:ln w="12700">
            <a:noFill/>
            <a:miter lim="800000"/>
            <a:headEnd/>
            <a:tailEnd/>
          </a:ln>
        </p:spPr>
        <p:txBody>
          <a:bodyPr wrap="none" lIns="91051" tIns="46418" rIns="91051" bIns="46418">
            <a:spAutoFit/>
          </a:bodyPr>
          <a:lstStyle/>
          <a:p>
            <a:pPr algn="ctr" defTabSz="904875">
              <a:lnSpc>
                <a:spcPct val="90000"/>
              </a:lnSpc>
            </a:pPr>
            <a:r>
              <a:rPr lang="en-US" altLang="zh-CN" sz="2200" b="1">
                <a:latin typeface="Arial" charset="0"/>
                <a:ea typeface="宋体" pitchFamily="2" charset="-122"/>
              </a:rPr>
              <a:t>Alice</a:t>
            </a:r>
          </a:p>
        </p:txBody>
      </p:sp>
      <p:sp>
        <p:nvSpPr>
          <p:cNvPr id="65542" name="Rectangle 5"/>
          <p:cNvSpPr>
            <a:spLocks noChangeArrowheads="1"/>
          </p:cNvSpPr>
          <p:nvPr/>
        </p:nvSpPr>
        <p:spPr bwMode="auto">
          <a:xfrm>
            <a:off x="5929313" y="3602038"/>
            <a:ext cx="739775" cy="401637"/>
          </a:xfrm>
          <a:prstGeom prst="rect">
            <a:avLst/>
          </a:prstGeom>
          <a:noFill/>
          <a:ln w="12700">
            <a:noFill/>
            <a:miter lim="800000"/>
            <a:headEnd/>
            <a:tailEnd/>
          </a:ln>
        </p:spPr>
        <p:txBody>
          <a:bodyPr wrap="none" lIns="91051" tIns="46418" rIns="91051" bIns="46418">
            <a:spAutoFit/>
          </a:bodyPr>
          <a:lstStyle/>
          <a:p>
            <a:pPr algn="ctr" defTabSz="904875">
              <a:lnSpc>
                <a:spcPct val="90000"/>
              </a:lnSpc>
            </a:pPr>
            <a:r>
              <a:rPr lang="en-US" altLang="zh-CN" sz="2200" b="1">
                <a:latin typeface="Arial" charset="0"/>
                <a:ea typeface="宋体" pitchFamily="2" charset="-122"/>
              </a:rPr>
              <a:t>Bob</a:t>
            </a:r>
          </a:p>
        </p:txBody>
      </p:sp>
      <p:sp>
        <p:nvSpPr>
          <p:cNvPr id="84998" name="Line 6"/>
          <p:cNvSpPr>
            <a:spLocks noChangeShapeType="1"/>
          </p:cNvSpPr>
          <p:nvPr/>
        </p:nvSpPr>
        <p:spPr bwMode="auto">
          <a:xfrm>
            <a:off x="363538" y="4246563"/>
            <a:ext cx="1504950" cy="0"/>
          </a:xfrm>
          <a:prstGeom prst="line">
            <a:avLst/>
          </a:prstGeom>
          <a:noFill/>
          <a:ln w="25400">
            <a:solidFill>
              <a:schemeClr val="accent2"/>
            </a:solidFill>
            <a:round/>
            <a:headEnd/>
            <a:tailEnd type="triangle" w="med" len="med"/>
          </a:ln>
          <a:effectLst>
            <a:outerShdw dist="17961" dir="2700000" algn="ctr" rotWithShape="0">
              <a:schemeClr val="tx1"/>
            </a:outerShdw>
          </a:effectLst>
        </p:spPr>
        <p:txBody>
          <a:bodyPr/>
          <a:lstStyle/>
          <a:p>
            <a:pPr>
              <a:defRPr/>
            </a:pPr>
            <a:endParaRPr lang="zh-CN" altLang="en-US"/>
          </a:p>
        </p:txBody>
      </p:sp>
      <p:sp>
        <p:nvSpPr>
          <p:cNvPr id="84999" name="Line 7"/>
          <p:cNvSpPr>
            <a:spLocks noChangeShapeType="1"/>
          </p:cNvSpPr>
          <p:nvPr/>
        </p:nvSpPr>
        <p:spPr bwMode="auto">
          <a:xfrm>
            <a:off x="2943225" y="4246563"/>
            <a:ext cx="942975" cy="0"/>
          </a:xfrm>
          <a:prstGeom prst="line">
            <a:avLst/>
          </a:prstGeom>
          <a:noFill/>
          <a:ln w="25400">
            <a:solidFill>
              <a:schemeClr val="accent2"/>
            </a:solidFill>
            <a:round/>
            <a:headEnd/>
            <a:tailEnd type="triangle" w="med" len="med"/>
          </a:ln>
          <a:effectLst>
            <a:outerShdw dist="17961" dir="2700000" algn="ctr" rotWithShape="0">
              <a:schemeClr val="tx1"/>
            </a:outerShdw>
          </a:effectLst>
        </p:spPr>
        <p:txBody>
          <a:bodyPr/>
          <a:lstStyle/>
          <a:p>
            <a:pPr>
              <a:defRPr/>
            </a:pPr>
            <a:endParaRPr lang="zh-CN" altLang="en-US"/>
          </a:p>
        </p:txBody>
      </p:sp>
      <p:sp>
        <p:nvSpPr>
          <p:cNvPr id="85000" name="Line 8"/>
          <p:cNvSpPr>
            <a:spLocks noChangeShapeType="1"/>
          </p:cNvSpPr>
          <p:nvPr/>
        </p:nvSpPr>
        <p:spPr bwMode="auto">
          <a:xfrm>
            <a:off x="6773863" y="4246563"/>
            <a:ext cx="796925" cy="0"/>
          </a:xfrm>
          <a:prstGeom prst="line">
            <a:avLst/>
          </a:prstGeom>
          <a:noFill/>
          <a:ln w="25400">
            <a:solidFill>
              <a:schemeClr val="accent2"/>
            </a:solidFill>
            <a:round/>
            <a:headEnd/>
            <a:tailEnd type="triangle" w="med" len="med"/>
          </a:ln>
          <a:effectLst>
            <a:outerShdw dist="17961" dir="2700000" algn="ctr" rotWithShape="0">
              <a:schemeClr val="tx1"/>
            </a:outerShdw>
          </a:effectLst>
        </p:spPr>
        <p:txBody>
          <a:bodyPr/>
          <a:lstStyle/>
          <a:p>
            <a:pPr>
              <a:defRPr/>
            </a:pPr>
            <a:endParaRPr lang="zh-CN" altLang="en-US"/>
          </a:p>
        </p:txBody>
      </p:sp>
      <p:sp>
        <p:nvSpPr>
          <p:cNvPr id="65546" name="Rectangle 9"/>
          <p:cNvSpPr>
            <a:spLocks noChangeArrowheads="1"/>
          </p:cNvSpPr>
          <p:nvPr/>
        </p:nvSpPr>
        <p:spPr bwMode="auto">
          <a:xfrm>
            <a:off x="3921125" y="3875088"/>
            <a:ext cx="1647825" cy="742950"/>
          </a:xfrm>
          <a:prstGeom prst="rect">
            <a:avLst/>
          </a:prstGeom>
          <a:noFill/>
          <a:ln w="12700">
            <a:noFill/>
            <a:miter lim="800000"/>
            <a:headEnd/>
            <a:tailEnd/>
          </a:ln>
        </p:spPr>
        <p:txBody>
          <a:bodyPr wrap="none" lIns="91051" tIns="46418" rIns="91051" bIns="46418">
            <a:spAutoFit/>
          </a:bodyPr>
          <a:lstStyle/>
          <a:p>
            <a:pPr algn="ctr" defTabSz="904875">
              <a:lnSpc>
                <a:spcPct val="90000"/>
              </a:lnSpc>
            </a:pPr>
            <a:r>
              <a:rPr lang="en-US" altLang="zh-CN" b="1">
                <a:latin typeface="Arial" charset="0"/>
                <a:ea typeface="宋体" pitchFamily="2" charset="-122"/>
              </a:rPr>
              <a:t>Encrypted</a:t>
            </a:r>
          </a:p>
          <a:p>
            <a:pPr algn="ctr" defTabSz="904875">
              <a:lnSpc>
                <a:spcPct val="90000"/>
              </a:lnSpc>
            </a:pPr>
            <a:r>
              <a:rPr lang="en-US" altLang="zh-CN" b="1">
                <a:latin typeface="Arial" charset="0"/>
                <a:ea typeface="宋体" pitchFamily="2" charset="-122"/>
              </a:rPr>
              <a:t>Message</a:t>
            </a:r>
          </a:p>
        </p:txBody>
      </p:sp>
      <p:sp>
        <p:nvSpPr>
          <p:cNvPr id="65547" name="Rectangle 10"/>
          <p:cNvSpPr>
            <a:spLocks noChangeArrowheads="1"/>
          </p:cNvSpPr>
          <p:nvPr/>
        </p:nvSpPr>
        <p:spPr bwMode="auto">
          <a:xfrm>
            <a:off x="7545388" y="4060825"/>
            <a:ext cx="1268412" cy="371475"/>
          </a:xfrm>
          <a:prstGeom prst="rect">
            <a:avLst/>
          </a:prstGeom>
          <a:noFill/>
          <a:ln w="12700">
            <a:noFill/>
            <a:miter lim="800000"/>
            <a:headEnd/>
            <a:tailEnd/>
          </a:ln>
        </p:spPr>
        <p:txBody>
          <a:bodyPr wrap="none" lIns="91051" tIns="46418" rIns="91051" bIns="46418">
            <a:spAutoFit/>
          </a:bodyPr>
          <a:lstStyle/>
          <a:p>
            <a:pPr defTabSz="904875">
              <a:lnSpc>
                <a:spcPct val="90000"/>
              </a:lnSpc>
            </a:pPr>
            <a:r>
              <a:rPr lang="en-US" altLang="zh-CN" b="1">
                <a:latin typeface="Arial" charset="0"/>
                <a:ea typeface="宋体" pitchFamily="2" charset="-122"/>
              </a:rPr>
              <a:t>Message</a:t>
            </a:r>
          </a:p>
        </p:txBody>
      </p:sp>
      <p:sp>
        <p:nvSpPr>
          <p:cNvPr id="65548" name="Rectangle 11"/>
          <p:cNvSpPr>
            <a:spLocks noChangeArrowheads="1"/>
          </p:cNvSpPr>
          <p:nvPr/>
        </p:nvSpPr>
        <p:spPr bwMode="auto">
          <a:xfrm>
            <a:off x="1498600" y="5468938"/>
            <a:ext cx="1787525" cy="711200"/>
          </a:xfrm>
          <a:prstGeom prst="rect">
            <a:avLst/>
          </a:prstGeom>
          <a:noFill/>
          <a:ln w="12700">
            <a:noFill/>
            <a:miter lim="800000"/>
            <a:headEnd/>
            <a:tailEnd/>
          </a:ln>
        </p:spPr>
        <p:txBody>
          <a:bodyPr lIns="91051" tIns="46418" rIns="91051" bIns="46418">
            <a:spAutoFit/>
          </a:bodyPr>
          <a:lstStyle/>
          <a:p>
            <a:pPr algn="ctr" defTabSz="904875">
              <a:lnSpc>
                <a:spcPct val="90000"/>
              </a:lnSpc>
            </a:pPr>
            <a:r>
              <a:rPr lang="en-US" altLang="zh-CN" sz="2200" b="1">
                <a:latin typeface="Arial" charset="0"/>
                <a:ea typeface="宋体" pitchFamily="2" charset="-122"/>
              </a:rPr>
              <a:t>Bob’s Public Key</a:t>
            </a:r>
          </a:p>
        </p:txBody>
      </p:sp>
      <p:sp>
        <p:nvSpPr>
          <p:cNvPr id="65549" name="Rectangle 12"/>
          <p:cNvSpPr>
            <a:spLocks noChangeArrowheads="1"/>
          </p:cNvSpPr>
          <p:nvPr/>
        </p:nvSpPr>
        <p:spPr bwMode="auto">
          <a:xfrm>
            <a:off x="5341938" y="5468938"/>
            <a:ext cx="1916112" cy="711200"/>
          </a:xfrm>
          <a:prstGeom prst="rect">
            <a:avLst/>
          </a:prstGeom>
          <a:noFill/>
          <a:ln w="12700">
            <a:noFill/>
            <a:miter lim="800000"/>
            <a:headEnd/>
            <a:tailEnd/>
          </a:ln>
        </p:spPr>
        <p:txBody>
          <a:bodyPr lIns="91051" tIns="46418" rIns="91051" bIns="46418">
            <a:spAutoFit/>
          </a:bodyPr>
          <a:lstStyle/>
          <a:p>
            <a:pPr algn="ctr" defTabSz="904875">
              <a:lnSpc>
                <a:spcPct val="90000"/>
              </a:lnSpc>
            </a:pPr>
            <a:r>
              <a:rPr lang="en-US" altLang="zh-CN" sz="2200" b="1">
                <a:latin typeface="Arial" charset="0"/>
                <a:ea typeface="宋体" pitchFamily="2" charset="-122"/>
              </a:rPr>
              <a:t>Bob’s Private Key</a:t>
            </a:r>
          </a:p>
        </p:txBody>
      </p:sp>
      <p:sp>
        <p:nvSpPr>
          <p:cNvPr id="85005" name="Line 13"/>
          <p:cNvSpPr>
            <a:spLocks noChangeShapeType="1"/>
          </p:cNvSpPr>
          <p:nvPr/>
        </p:nvSpPr>
        <p:spPr bwMode="auto">
          <a:xfrm>
            <a:off x="2390775" y="4792663"/>
            <a:ext cx="0" cy="606425"/>
          </a:xfrm>
          <a:prstGeom prst="line">
            <a:avLst/>
          </a:prstGeom>
          <a:noFill/>
          <a:ln w="25400">
            <a:solidFill>
              <a:schemeClr val="accent2"/>
            </a:solidFill>
            <a:round/>
            <a:headEnd type="triangle" w="med" len="med"/>
            <a:tailEnd/>
          </a:ln>
          <a:effectLst>
            <a:outerShdw dist="17961" dir="2700000" algn="ctr" rotWithShape="0">
              <a:schemeClr val="tx1"/>
            </a:outerShdw>
          </a:effectLst>
        </p:spPr>
        <p:txBody>
          <a:bodyPr/>
          <a:lstStyle/>
          <a:p>
            <a:pPr>
              <a:defRPr/>
            </a:pPr>
            <a:endParaRPr lang="zh-CN" altLang="en-US"/>
          </a:p>
        </p:txBody>
      </p:sp>
      <p:sp>
        <p:nvSpPr>
          <p:cNvPr id="65551" name="Rectangle 14"/>
          <p:cNvSpPr>
            <a:spLocks noChangeArrowheads="1"/>
          </p:cNvSpPr>
          <p:nvPr/>
        </p:nvSpPr>
        <p:spPr bwMode="auto">
          <a:xfrm>
            <a:off x="5719763" y="4451350"/>
            <a:ext cx="1162050" cy="371475"/>
          </a:xfrm>
          <a:prstGeom prst="rect">
            <a:avLst/>
          </a:prstGeom>
          <a:noFill/>
          <a:ln w="12700">
            <a:noFill/>
            <a:miter lim="800000"/>
            <a:headEnd/>
            <a:tailEnd/>
          </a:ln>
        </p:spPr>
        <p:txBody>
          <a:bodyPr lIns="91051" tIns="46418" rIns="91051" bIns="46418">
            <a:spAutoFit/>
          </a:bodyPr>
          <a:lstStyle/>
          <a:p>
            <a:pPr algn="ctr" defTabSz="904875">
              <a:lnSpc>
                <a:spcPct val="90000"/>
              </a:lnSpc>
            </a:pPr>
            <a:r>
              <a:rPr lang="en-US" altLang="zh-CN" b="1">
                <a:solidFill>
                  <a:schemeClr val="tx2"/>
                </a:solidFill>
                <a:latin typeface="Arial" charset="0"/>
                <a:ea typeface="宋体" pitchFamily="2" charset="-122"/>
              </a:rPr>
              <a:t>Decrypt</a:t>
            </a:r>
          </a:p>
        </p:txBody>
      </p:sp>
      <p:sp>
        <p:nvSpPr>
          <p:cNvPr id="65552" name="Rectangle 16"/>
          <p:cNvSpPr>
            <a:spLocks noChangeArrowheads="1"/>
          </p:cNvSpPr>
          <p:nvPr/>
        </p:nvSpPr>
        <p:spPr bwMode="auto">
          <a:xfrm>
            <a:off x="1628775" y="4464050"/>
            <a:ext cx="1524000" cy="371475"/>
          </a:xfrm>
          <a:prstGeom prst="rect">
            <a:avLst/>
          </a:prstGeom>
          <a:noFill/>
          <a:ln w="12700">
            <a:noFill/>
            <a:miter lim="800000"/>
            <a:headEnd/>
            <a:tailEnd/>
          </a:ln>
        </p:spPr>
        <p:txBody>
          <a:bodyPr wrap="none" lIns="91051" tIns="46418" rIns="91051" bIns="46418">
            <a:spAutoFit/>
          </a:bodyPr>
          <a:lstStyle/>
          <a:p>
            <a:pPr algn="ctr" defTabSz="904875">
              <a:lnSpc>
                <a:spcPct val="90000"/>
              </a:lnSpc>
            </a:pPr>
            <a:r>
              <a:rPr lang="en-US" altLang="zh-CN" b="1">
                <a:solidFill>
                  <a:schemeClr val="tx2"/>
                </a:solidFill>
                <a:latin typeface="Arial" charset="0"/>
                <a:ea typeface="宋体" pitchFamily="2" charset="-122"/>
              </a:rPr>
              <a:t>Encryption</a:t>
            </a:r>
          </a:p>
        </p:txBody>
      </p:sp>
      <p:grpSp>
        <p:nvGrpSpPr>
          <p:cNvPr id="65553" name="Group 17"/>
          <p:cNvGrpSpPr>
            <a:grpSpLocks/>
          </p:cNvGrpSpPr>
          <p:nvPr/>
        </p:nvGrpSpPr>
        <p:grpSpPr bwMode="auto">
          <a:xfrm>
            <a:off x="642938" y="4419600"/>
            <a:ext cx="693737" cy="1093788"/>
            <a:chOff x="360" y="2476"/>
            <a:chExt cx="389" cy="613"/>
          </a:xfrm>
        </p:grpSpPr>
        <p:sp>
          <p:nvSpPr>
            <p:cNvPr id="65664" name="Freeform 18"/>
            <p:cNvSpPr>
              <a:spLocks/>
            </p:cNvSpPr>
            <p:nvPr/>
          </p:nvSpPr>
          <p:spPr bwMode="auto">
            <a:xfrm>
              <a:off x="360" y="2476"/>
              <a:ext cx="375" cy="514"/>
            </a:xfrm>
            <a:custGeom>
              <a:avLst/>
              <a:gdLst>
                <a:gd name="T0" fmla="*/ 136 w 375"/>
                <a:gd name="T1" fmla="*/ 38 h 514"/>
                <a:gd name="T2" fmla="*/ 125 w 375"/>
                <a:gd name="T3" fmla="*/ 57 h 514"/>
                <a:gd name="T4" fmla="*/ 120 w 375"/>
                <a:gd name="T5" fmla="*/ 96 h 514"/>
                <a:gd name="T6" fmla="*/ 109 w 375"/>
                <a:gd name="T7" fmla="*/ 102 h 514"/>
                <a:gd name="T8" fmla="*/ 98 w 375"/>
                <a:gd name="T9" fmla="*/ 147 h 514"/>
                <a:gd name="T10" fmla="*/ 98 w 375"/>
                <a:gd name="T11" fmla="*/ 166 h 514"/>
                <a:gd name="T12" fmla="*/ 87 w 375"/>
                <a:gd name="T13" fmla="*/ 192 h 514"/>
                <a:gd name="T14" fmla="*/ 98 w 375"/>
                <a:gd name="T15" fmla="*/ 224 h 514"/>
                <a:gd name="T16" fmla="*/ 158 w 375"/>
                <a:gd name="T17" fmla="*/ 205 h 514"/>
                <a:gd name="T18" fmla="*/ 158 w 375"/>
                <a:gd name="T19" fmla="*/ 224 h 514"/>
                <a:gd name="T20" fmla="*/ 158 w 375"/>
                <a:gd name="T21" fmla="*/ 236 h 514"/>
                <a:gd name="T22" fmla="*/ 131 w 375"/>
                <a:gd name="T23" fmla="*/ 250 h 514"/>
                <a:gd name="T24" fmla="*/ 115 w 375"/>
                <a:gd name="T25" fmla="*/ 236 h 514"/>
                <a:gd name="T26" fmla="*/ 93 w 375"/>
                <a:gd name="T27" fmla="*/ 244 h 514"/>
                <a:gd name="T28" fmla="*/ 76 w 375"/>
                <a:gd name="T29" fmla="*/ 269 h 514"/>
                <a:gd name="T30" fmla="*/ 66 w 375"/>
                <a:gd name="T31" fmla="*/ 295 h 514"/>
                <a:gd name="T32" fmla="*/ 44 w 375"/>
                <a:gd name="T33" fmla="*/ 359 h 514"/>
                <a:gd name="T34" fmla="*/ 0 w 375"/>
                <a:gd name="T35" fmla="*/ 474 h 514"/>
                <a:gd name="T36" fmla="*/ 49 w 375"/>
                <a:gd name="T37" fmla="*/ 513 h 514"/>
                <a:gd name="T38" fmla="*/ 54 w 375"/>
                <a:gd name="T39" fmla="*/ 513 h 514"/>
                <a:gd name="T40" fmla="*/ 93 w 375"/>
                <a:gd name="T41" fmla="*/ 443 h 514"/>
                <a:gd name="T42" fmla="*/ 87 w 375"/>
                <a:gd name="T43" fmla="*/ 500 h 514"/>
                <a:gd name="T44" fmla="*/ 244 w 375"/>
                <a:gd name="T45" fmla="*/ 500 h 514"/>
                <a:gd name="T46" fmla="*/ 287 w 375"/>
                <a:gd name="T47" fmla="*/ 500 h 514"/>
                <a:gd name="T48" fmla="*/ 304 w 375"/>
                <a:gd name="T49" fmla="*/ 443 h 514"/>
                <a:gd name="T50" fmla="*/ 317 w 375"/>
                <a:gd name="T51" fmla="*/ 478 h 514"/>
                <a:gd name="T52" fmla="*/ 374 w 375"/>
                <a:gd name="T53" fmla="*/ 469 h 514"/>
                <a:gd name="T54" fmla="*/ 353 w 375"/>
                <a:gd name="T55" fmla="*/ 379 h 514"/>
                <a:gd name="T56" fmla="*/ 342 w 375"/>
                <a:gd name="T57" fmla="*/ 320 h 514"/>
                <a:gd name="T58" fmla="*/ 331 w 375"/>
                <a:gd name="T59" fmla="*/ 276 h 514"/>
                <a:gd name="T60" fmla="*/ 309 w 375"/>
                <a:gd name="T61" fmla="*/ 230 h 514"/>
                <a:gd name="T62" fmla="*/ 255 w 375"/>
                <a:gd name="T63" fmla="*/ 224 h 514"/>
                <a:gd name="T64" fmla="*/ 272 w 375"/>
                <a:gd name="T65" fmla="*/ 218 h 514"/>
                <a:gd name="T66" fmla="*/ 272 w 375"/>
                <a:gd name="T67" fmla="*/ 224 h 514"/>
                <a:gd name="T68" fmla="*/ 272 w 375"/>
                <a:gd name="T69" fmla="*/ 218 h 514"/>
                <a:gd name="T70" fmla="*/ 293 w 375"/>
                <a:gd name="T71" fmla="*/ 199 h 514"/>
                <a:gd name="T72" fmla="*/ 304 w 375"/>
                <a:gd name="T73" fmla="*/ 166 h 514"/>
                <a:gd name="T74" fmla="*/ 293 w 375"/>
                <a:gd name="T75" fmla="*/ 134 h 514"/>
                <a:gd name="T76" fmla="*/ 293 w 375"/>
                <a:gd name="T77" fmla="*/ 109 h 514"/>
                <a:gd name="T78" fmla="*/ 282 w 375"/>
                <a:gd name="T79" fmla="*/ 90 h 514"/>
                <a:gd name="T80" fmla="*/ 282 w 375"/>
                <a:gd name="T81" fmla="*/ 70 h 514"/>
                <a:gd name="T82" fmla="*/ 266 w 375"/>
                <a:gd name="T83" fmla="*/ 32 h 514"/>
                <a:gd name="T84" fmla="*/ 255 w 375"/>
                <a:gd name="T85" fmla="*/ 20 h 514"/>
                <a:gd name="T86" fmla="*/ 233 w 375"/>
                <a:gd name="T87" fmla="*/ 6 h 514"/>
                <a:gd name="T88" fmla="*/ 211 w 375"/>
                <a:gd name="T89" fmla="*/ 0 h 514"/>
                <a:gd name="T90" fmla="*/ 190 w 375"/>
                <a:gd name="T91" fmla="*/ 6 h 514"/>
                <a:gd name="T92" fmla="*/ 163 w 375"/>
                <a:gd name="T93" fmla="*/ 12 h 514"/>
                <a:gd name="T94" fmla="*/ 141 w 375"/>
                <a:gd name="T95" fmla="*/ 32 h 514"/>
                <a:gd name="T96" fmla="*/ 158 w 375"/>
                <a:gd name="T97" fmla="*/ 44 h 51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514"/>
                <a:gd name="T149" fmla="*/ 375 w 375"/>
                <a:gd name="T150" fmla="*/ 514 h 51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514">
                  <a:moveTo>
                    <a:pt x="136" y="38"/>
                  </a:moveTo>
                  <a:lnTo>
                    <a:pt x="125" y="57"/>
                  </a:lnTo>
                  <a:lnTo>
                    <a:pt x="120" y="96"/>
                  </a:lnTo>
                  <a:lnTo>
                    <a:pt x="109" y="102"/>
                  </a:lnTo>
                  <a:lnTo>
                    <a:pt x="98" y="147"/>
                  </a:lnTo>
                  <a:lnTo>
                    <a:pt x="98" y="166"/>
                  </a:lnTo>
                  <a:lnTo>
                    <a:pt x="87" y="192"/>
                  </a:lnTo>
                  <a:lnTo>
                    <a:pt x="98" y="224"/>
                  </a:lnTo>
                  <a:lnTo>
                    <a:pt x="158" y="205"/>
                  </a:lnTo>
                  <a:lnTo>
                    <a:pt x="158" y="224"/>
                  </a:lnTo>
                  <a:lnTo>
                    <a:pt x="158" y="236"/>
                  </a:lnTo>
                  <a:lnTo>
                    <a:pt x="131" y="250"/>
                  </a:lnTo>
                  <a:lnTo>
                    <a:pt x="115" y="236"/>
                  </a:lnTo>
                  <a:lnTo>
                    <a:pt x="93" y="244"/>
                  </a:lnTo>
                  <a:lnTo>
                    <a:pt x="76" y="269"/>
                  </a:lnTo>
                  <a:lnTo>
                    <a:pt x="66" y="295"/>
                  </a:lnTo>
                  <a:lnTo>
                    <a:pt x="44" y="359"/>
                  </a:lnTo>
                  <a:lnTo>
                    <a:pt x="0" y="474"/>
                  </a:lnTo>
                  <a:lnTo>
                    <a:pt x="49" y="513"/>
                  </a:lnTo>
                  <a:lnTo>
                    <a:pt x="54" y="513"/>
                  </a:lnTo>
                  <a:lnTo>
                    <a:pt x="93" y="443"/>
                  </a:lnTo>
                  <a:lnTo>
                    <a:pt x="87" y="500"/>
                  </a:lnTo>
                  <a:lnTo>
                    <a:pt x="244" y="500"/>
                  </a:lnTo>
                  <a:lnTo>
                    <a:pt x="287" y="500"/>
                  </a:lnTo>
                  <a:lnTo>
                    <a:pt x="304" y="443"/>
                  </a:lnTo>
                  <a:lnTo>
                    <a:pt x="317" y="478"/>
                  </a:lnTo>
                  <a:lnTo>
                    <a:pt x="374" y="469"/>
                  </a:lnTo>
                  <a:lnTo>
                    <a:pt x="353" y="379"/>
                  </a:lnTo>
                  <a:lnTo>
                    <a:pt x="342" y="320"/>
                  </a:lnTo>
                  <a:lnTo>
                    <a:pt x="331" y="276"/>
                  </a:lnTo>
                  <a:lnTo>
                    <a:pt x="309" y="230"/>
                  </a:lnTo>
                  <a:lnTo>
                    <a:pt x="255" y="224"/>
                  </a:lnTo>
                  <a:lnTo>
                    <a:pt x="272" y="218"/>
                  </a:lnTo>
                  <a:lnTo>
                    <a:pt x="272" y="224"/>
                  </a:lnTo>
                  <a:lnTo>
                    <a:pt x="272" y="218"/>
                  </a:lnTo>
                  <a:lnTo>
                    <a:pt x="293" y="199"/>
                  </a:lnTo>
                  <a:lnTo>
                    <a:pt x="304" y="166"/>
                  </a:lnTo>
                  <a:lnTo>
                    <a:pt x="293" y="134"/>
                  </a:lnTo>
                  <a:lnTo>
                    <a:pt x="293" y="109"/>
                  </a:lnTo>
                  <a:lnTo>
                    <a:pt x="282" y="90"/>
                  </a:lnTo>
                  <a:lnTo>
                    <a:pt x="282" y="70"/>
                  </a:lnTo>
                  <a:lnTo>
                    <a:pt x="266" y="32"/>
                  </a:lnTo>
                  <a:lnTo>
                    <a:pt x="255" y="20"/>
                  </a:lnTo>
                  <a:lnTo>
                    <a:pt x="233" y="6"/>
                  </a:lnTo>
                  <a:lnTo>
                    <a:pt x="211" y="0"/>
                  </a:lnTo>
                  <a:lnTo>
                    <a:pt x="190" y="6"/>
                  </a:lnTo>
                  <a:lnTo>
                    <a:pt x="163" y="12"/>
                  </a:lnTo>
                  <a:lnTo>
                    <a:pt x="141" y="32"/>
                  </a:lnTo>
                  <a:lnTo>
                    <a:pt x="158" y="44"/>
                  </a:lnTo>
                </a:path>
              </a:pathLst>
            </a:custGeom>
            <a:solidFill>
              <a:schemeClr val="accent2"/>
            </a:solidFill>
            <a:ln w="12700" cap="rnd" cmpd="sng">
              <a:solidFill>
                <a:srgbClr val="000000"/>
              </a:solidFill>
              <a:prstDash val="solid"/>
              <a:round/>
              <a:headEnd type="none" w="med" len="med"/>
              <a:tailEnd type="none" w="med" len="med"/>
            </a:ln>
          </p:spPr>
          <p:txBody>
            <a:bodyPr/>
            <a:lstStyle/>
            <a:p>
              <a:endParaRPr lang="zh-CN" altLang="en-US"/>
            </a:p>
          </p:txBody>
        </p:sp>
        <p:grpSp>
          <p:nvGrpSpPr>
            <p:cNvPr id="65665" name="Group 19"/>
            <p:cNvGrpSpPr>
              <a:grpSpLocks/>
            </p:cNvGrpSpPr>
            <p:nvPr/>
          </p:nvGrpSpPr>
          <p:grpSpPr bwMode="auto">
            <a:xfrm>
              <a:off x="536" y="3004"/>
              <a:ext cx="110" cy="72"/>
              <a:chOff x="536" y="3004"/>
              <a:chExt cx="110" cy="72"/>
            </a:xfrm>
          </p:grpSpPr>
          <p:sp>
            <p:nvSpPr>
              <p:cNvPr id="65693" name="Freeform 20"/>
              <p:cNvSpPr>
                <a:spLocks/>
              </p:cNvSpPr>
              <p:nvPr/>
            </p:nvSpPr>
            <p:spPr bwMode="auto">
              <a:xfrm>
                <a:off x="536" y="3004"/>
                <a:ext cx="110" cy="72"/>
              </a:xfrm>
              <a:custGeom>
                <a:avLst/>
                <a:gdLst>
                  <a:gd name="T0" fmla="*/ 65 w 110"/>
                  <a:gd name="T1" fmla="*/ 7 h 72"/>
                  <a:gd name="T2" fmla="*/ 11 w 110"/>
                  <a:gd name="T3" fmla="*/ 13 h 72"/>
                  <a:gd name="T4" fmla="*/ 0 w 110"/>
                  <a:gd name="T5" fmla="*/ 26 h 72"/>
                  <a:gd name="T6" fmla="*/ 0 w 110"/>
                  <a:gd name="T7" fmla="*/ 38 h 72"/>
                  <a:gd name="T8" fmla="*/ 0 w 110"/>
                  <a:gd name="T9" fmla="*/ 51 h 72"/>
                  <a:gd name="T10" fmla="*/ 11 w 110"/>
                  <a:gd name="T11" fmla="*/ 71 h 72"/>
                  <a:gd name="T12" fmla="*/ 27 w 110"/>
                  <a:gd name="T13" fmla="*/ 71 h 72"/>
                  <a:gd name="T14" fmla="*/ 38 w 110"/>
                  <a:gd name="T15" fmla="*/ 71 h 72"/>
                  <a:gd name="T16" fmla="*/ 44 w 110"/>
                  <a:gd name="T17" fmla="*/ 71 h 72"/>
                  <a:gd name="T18" fmla="*/ 38 w 110"/>
                  <a:gd name="T19" fmla="*/ 64 h 72"/>
                  <a:gd name="T20" fmla="*/ 60 w 110"/>
                  <a:gd name="T21" fmla="*/ 58 h 72"/>
                  <a:gd name="T22" fmla="*/ 71 w 110"/>
                  <a:gd name="T23" fmla="*/ 51 h 72"/>
                  <a:gd name="T24" fmla="*/ 92 w 110"/>
                  <a:gd name="T25" fmla="*/ 38 h 72"/>
                  <a:gd name="T26" fmla="*/ 109 w 110"/>
                  <a:gd name="T27" fmla="*/ 38 h 72"/>
                  <a:gd name="T28" fmla="*/ 92 w 110"/>
                  <a:gd name="T29" fmla="*/ 0 h 72"/>
                  <a:gd name="T30" fmla="*/ 65 w 110"/>
                  <a:gd name="T31" fmla="*/ 7 h 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0"/>
                  <a:gd name="T49" fmla="*/ 0 h 72"/>
                  <a:gd name="T50" fmla="*/ 110 w 110"/>
                  <a:gd name="T51" fmla="*/ 72 h 7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0" h="72">
                    <a:moveTo>
                      <a:pt x="65" y="7"/>
                    </a:moveTo>
                    <a:lnTo>
                      <a:pt x="11" y="13"/>
                    </a:lnTo>
                    <a:lnTo>
                      <a:pt x="0" y="26"/>
                    </a:lnTo>
                    <a:lnTo>
                      <a:pt x="0" y="38"/>
                    </a:lnTo>
                    <a:lnTo>
                      <a:pt x="0" y="51"/>
                    </a:lnTo>
                    <a:lnTo>
                      <a:pt x="11" y="71"/>
                    </a:lnTo>
                    <a:lnTo>
                      <a:pt x="27" y="71"/>
                    </a:lnTo>
                    <a:lnTo>
                      <a:pt x="38" y="71"/>
                    </a:lnTo>
                    <a:lnTo>
                      <a:pt x="44" y="71"/>
                    </a:lnTo>
                    <a:lnTo>
                      <a:pt x="38" y="64"/>
                    </a:lnTo>
                    <a:lnTo>
                      <a:pt x="60" y="58"/>
                    </a:lnTo>
                    <a:lnTo>
                      <a:pt x="71" y="51"/>
                    </a:lnTo>
                    <a:lnTo>
                      <a:pt x="92" y="38"/>
                    </a:lnTo>
                    <a:lnTo>
                      <a:pt x="109" y="38"/>
                    </a:lnTo>
                    <a:lnTo>
                      <a:pt x="92" y="0"/>
                    </a:lnTo>
                    <a:lnTo>
                      <a:pt x="65" y="7"/>
                    </a:lnTo>
                  </a:path>
                </a:pathLst>
              </a:custGeom>
              <a:solidFill>
                <a:srgbClr val="FFE9AA"/>
              </a:solidFill>
              <a:ln w="12700" cap="rnd">
                <a:noFill/>
                <a:round/>
                <a:headEnd/>
                <a:tailEnd/>
              </a:ln>
            </p:spPr>
            <p:txBody>
              <a:bodyPr/>
              <a:lstStyle/>
              <a:p>
                <a:endParaRPr lang="zh-CN" altLang="en-US"/>
              </a:p>
            </p:txBody>
          </p:sp>
          <p:sp>
            <p:nvSpPr>
              <p:cNvPr id="65694" name="Freeform 21"/>
              <p:cNvSpPr>
                <a:spLocks/>
              </p:cNvSpPr>
              <p:nvPr/>
            </p:nvSpPr>
            <p:spPr bwMode="auto">
              <a:xfrm>
                <a:off x="536" y="3004"/>
                <a:ext cx="110" cy="72"/>
              </a:xfrm>
              <a:custGeom>
                <a:avLst/>
                <a:gdLst>
                  <a:gd name="T0" fmla="*/ 65 w 110"/>
                  <a:gd name="T1" fmla="*/ 7 h 72"/>
                  <a:gd name="T2" fmla="*/ 11 w 110"/>
                  <a:gd name="T3" fmla="*/ 13 h 72"/>
                  <a:gd name="T4" fmla="*/ 0 w 110"/>
                  <a:gd name="T5" fmla="*/ 26 h 72"/>
                  <a:gd name="T6" fmla="*/ 0 w 110"/>
                  <a:gd name="T7" fmla="*/ 38 h 72"/>
                  <a:gd name="T8" fmla="*/ 0 w 110"/>
                  <a:gd name="T9" fmla="*/ 51 h 72"/>
                  <a:gd name="T10" fmla="*/ 11 w 110"/>
                  <a:gd name="T11" fmla="*/ 71 h 72"/>
                  <a:gd name="T12" fmla="*/ 27 w 110"/>
                  <a:gd name="T13" fmla="*/ 71 h 72"/>
                  <a:gd name="T14" fmla="*/ 38 w 110"/>
                  <a:gd name="T15" fmla="*/ 71 h 72"/>
                  <a:gd name="T16" fmla="*/ 44 w 110"/>
                  <a:gd name="T17" fmla="*/ 71 h 72"/>
                  <a:gd name="T18" fmla="*/ 38 w 110"/>
                  <a:gd name="T19" fmla="*/ 64 h 72"/>
                  <a:gd name="T20" fmla="*/ 60 w 110"/>
                  <a:gd name="T21" fmla="*/ 58 h 72"/>
                  <a:gd name="T22" fmla="*/ 71 w 110"/>
                  <a:gd name="T23" fmla="*/ 51 h 72"/>
                  <a:gd name="T24" fmla="*/ 92 w 110"/>
                  <a:gd name="T25" fmla="*/ 38 h 72"/>
                  <a:gd name="T26" fmla="*/ 109 w 110"/>
                  <a:gd name="T27" fmla="*/ 38 h 72"/>
                  <a:gd name="T28" fmla="*/ 92 w 110"/>
                  <a:gd name="T29" fmla="*/ 0 h 72"/>
                  <a:gd name="T30" fmla="*/ 65 w 110"/>
                  <a:gd name="T31" fmla="*/ 7 h 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0"/>
                  <a:gd name="T49" fmla="*/ 0 h 72"/>
                  <a:gd name="T50" fmla="*/ 110 w 110"/>
                  <a:gd name="T51" fmla="*/ 72 h 7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0" h="72">
                    <a:moveTo>
                      <a:pt x="65" y="7"/>
                    </a:moveTo>
                    <a:lnTo>
                      <a:pt x="11" y="13"/>
                    </a:lnTo>
                    <a:lnTo>
                      <a:pt x="0" y="26"/>
                    </a:lnTo>
                    <a:lnTo>
                      <a:pt x="0" y="38"/>
                    </a:lnTo>
                    <a:lnTo>
                      <a:pt x="0" y="51"/>
                    </a:lnTo>
                    <a:lnTo>
                      <a:pt x="11" y="71"/>
                    </a:lnTo>
                    <a:lnTo>
                      <a:pt x="27" y="71"/>
                    </a:lnTo>
                    <a:lnTo>
                      <a:pt x="38" y="71"/>
                    </a:lnTo>
                    <a:lnTo>
                      <a:pt x="44" y="71"/>
                    </a:lnTo>
                    <a:lnTo>
                      <a:pt x="38" y="64"/>
                    </a:lnTo>
                    <a:lnTo>
                      <a:pt x="60" y="58"/>
                    </a:lnTo>
                    <a:lnTo>
                      <a:pt x="71" y="51"/>
                    </a:lnTo>
                    <a:lnTo>
                      <a:pt x="92" y="38"/>
                    </a:lnTo>
                    <a:lnTo>
                      <a:pt x="109" y="38"/>
                    </a:lnTo>
                    <a:lnTo>
                      <a:pt x="92" y="0"/>
                    </a:lnTo>
                    <a:lnTo>
                      <a:pt x="65" y="7"/>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grpSp>
          <p:nvGrpSpPr>
            <p:cNvPr id="65666" name="Group 22"/>
            <p:cNvGrpSpPr>
              <a:grpSpLocks/>
            </p:cNvGrpSpPr>
            <p:nvPr/>
          </p:nvGrpSpPr>
          <p:grpSpPr bwMode="auto">
            <a:xfrm>
              <a:off x="586" y="2908"/>
              <a:ext cx="163" cy="142"/>
              <a:chOff x="586" y="2908"/>
              <a:chExt cx="163" cy="142"/>
            </a:xfrm>
          </p:grpSpPr>
          <p:sp>
            <p:nvSpPr>
              <p:cNvPr id="65691" name="Freeform 23"/>
              <p:cNvSpPr>
                <a:spLocks/>
              </p:cNvSpPr>
              <p:nvPr/>
            </p:nvSpPr>
            <p:spPr bwMode="auto">
              <a:xfrm>
                <a:off x="586" y="2908"/>
                <a:ext cx="163" cy="142"/>
              </a:xfrm>
              <a:custGeom>
                <a:avLst/>
                <a:gdLst>
                  <a:gd name="T0" fmla="*/ 152 w 163"/>
                  <a:gd name="T1" fmla="*/ 0 h 142"/>
                  <a:gd name="T2" fmla="*/ 162 w 163"/>
                  <a:gd name="T3" fmla="*/ 51 h 142"/>
                  <a:gd name="T4" fmla="*/ 152 w 163"/>
                  <a:gd name="T5" fmla="*/ 76 h 142"/>
                  <a:gd name="T6" fmla="*/ 130 w 163"/>
                  <a:gd name="T7" fmla="*/ 96 h 142"/>
                  <a:gd name="T8" fmla="*/ 76 w 163"/>
                  <a:gd name="T9" fmla="*/ 129 h 142"/>
                  <a:gd name="T10" fmla="*/ 54 w 163"/>
                  <a:gd name="T11" fmla="*/ 135 h 142"/>
                  <a:gd name="T12" fmla="*/ 27 w 163"/>
                  <a:gd name="T13" fmla="*/ 141 h 142"/>
                  <a:gd name="T14" fmla="*/ 0 w 163"/>
                  <a:gd name="T15" fmla="*/ 103 h 142"/>
                  <a:gd name="T16" fmla="*/ 76 w 163"/>
                  <a:gd name="T17" fmla="*/ 59 h 142"/>
                  <a:gd name="T18" fmla="*/ 98 w 163"/>
                  <a:gd name="T19" fmla="*/ 26 h 142"/>
                  <a:gd name="T20" fmla="*/ 152 w 163"/>
                  <a:gd name="T21" fmla="*/ 0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142"/>
                  <a:gd name="T35" fmla="*/ 163 w 163"/>
                  <a:gd name="T36" fmla="*/ 142 h 1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142">
                    <a:moveTo>
                      <a:pt x="152" y="0"/>
                    </a:moveTo>
                    <a:lnTo>
                      <a:pt x="162" y="51"/>
                    </a:lnTo>
                    <a:lnTo>
                      <a:pt x="152" y="76"/>
                    </a:lnTo>
                    <a:lnTo>
                      <a:pt x="130" y="96"/>
                    </a:lnTo>
                    <a:lnTo>
                      <a:pt x="76" y="129"/>
                    </a:lnTo>
                    <a:lnTo>
                      <a:pt x="54" y="135"/>
                    </a:lnTo>
                    <a:lnTo>
                      <a:pt x="27" y="141"/>
                    </a:lnTo>
                    <a:lnTo>
                      <a:pt x="0" y="103"/>
                    </a:lnTo>
                    <a:lnTo>
                      <a:pt x="76" y="59"/>
                    </a:lnTo>
                    <a:lnTo>
                      <a:pt x="98" y="26"/>
                    </a:lnTo>
                    <a:lnTo>
                      <a:pt x="152" y="0"/>
                    </a:lnTo>
                  </a:path>
                </a:pathLst>
              </a:custGeom>
              <a:solidFill>
                <a:srgbClr val="FF2A35"/>
              </a:solidFill>
              <a:ln w="12700" cap="rnd">
                <a:noFill/>
                <a:round/>
                <a:headEnd/>
                <a:tailEnd/>
              </a:ln>
            </p:spPr>
            <p:txBody>
              <a:bodyPr/>
              <a:lstStyle/>
              <a:p>
                <a:endParaRPr lang="zh-CN" altLang="en-US"/>
              </a:p>
            </p:txBody>
          </p:sp>
          <p:sp>
            <p:nvSpPr>
              <p:cNvPr id="65692" name="Freeform 24"/>
              <p:cNvSpPr>
                <a:spLocks/>
              </p:cNvSpPr>
              <p:nvPr/>
            </p:nvSpPr>
            <p:spPr bwMode="auto">
              <a:xfrm>
                <a:off x="586" y="2908"/>
                <a:ext cx="163" cy="142"/>
              </a:xfrm>
              <a:custGeom>
                <a:avLst/>
                <a:gdLst>
                  <a:gd name="T0" fmla="*/ 152 w 163"/>
                  <a:gd name="T1" fmla="*/ 0 h 142"/>
                  <a:gd name="T2" fmla="*/ 162 w 163"/>
                  <a:gd name="T3" fmla="*/ 51 h 142"/>
                  <a:gd name="T4" fmla="*/ 152 w 163"/>
                  <a:gd name="T5" fmla="*/ 76 h 142"/>
                  <a:gd name="T6" fmla="*/ 130 w 163"/>
                  <a:gd name="T7" fmla="*/ 96 h 142"/>
                  <a:gd name="T8" fmla="*/ 76 w 163"/>
                  <a:gd name="T9" fmla="*/ 129 h 142"/>
                  <a:gd name="T10" fmla="*/ 54 w 163"/>
                  <a:gd name="T11" fmla="*/ 135 h 142"/>
                  <a:gd name="T12" fmla="*/ 27 w 163"/>
                  <a:gd name="T13" fmla="*/ 141 h 142"/>
                  <a:gd name="T14" fmla="*/ 0 w 163"/>
                  <a:gd name="T15" fmla="*/ 103 h 142"/>
                  <a:gd name="T16" fmla="*/ 76 w 163"/>
                  <a:gd name="T17" fmla="*/ 59 h 142"/>
                  <a:gd name="T18" fmla="*/ 98 w 163"/>
                  <a:gd name="T19" fmla="*/ 26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142"/>
                  <a:gd name="T32" fmla="*/ 163 w 163"/>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142">
                    <a:moveTo>
                      <a:pt x="152" y="0"/>
                    </a:moveTo>
                    <a:lnTo>
                      <a:pt x="162" y="51"/>
                    </a:lnTo>
                    <a:lnTo>
                      <a:pt x="152" y="76"/>
                    </a:lnTo>
                    <a:lnTo>
                      <a:pt x="130" y="96"/>
                    </a:lnTo>
                    <a:lnTo>
                      <a:pt x="76" y="129"/>
                    </a:lnTo>
                    <a:lnTo>
                      <a:pt x="54" y="135"/>
                    </a:lnTo>
                    <a:lnTo>
                      <a:pt x="27" y="141"/>
                    </a:lnTo>
                    <a:lnTo>
                      <a:pt x="0" y="103"/>
                    </a:lnTo>
                    <a:lnTo>
                      <a:pt x="76" y="59"/>
                    </a:lnTo>
                    <a:lnTo>
                      <a:pt x="98" y="26"/>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grpSp>
          <p:nvGrpSpPr>
            <p:cNvPr id="65667" name="Group 25"/>
            <p:cNvGrpSpPr>
              <a:grpSpLocks/>
            </p:cNvGrpSpPr>
            <p:nvPr/>
          </p:nvGrpSpPr>
          <p:grpSpPr bwMode="auto">
            <a:xfrm>
              <a:off x="520" y="2664"/>
              <a:ext cx="110" cy="297"/>
              <a:chOff x="520" y="2664"/>
              <a:chExt cx="110" cy="297"/>
            </a:xfrm>
          </p:grpSpPr>
          <p:sp>
            <p:nvSpPr>
              <p:cNvPr id="65689" name="Freeform 26"/>
              <p:cNvSpPr>
                <a:spLocks/>
              </p:cNvSpPr>
              <p:nvPr/>
            </p:nvSpPr>
            <p:spPr bwMode="auto">
              <a:xfrm>
                <a:off x="520" y="2664"/>
                <a:ext cx="110" cy="297"/>
              </a:xfrm>
              <a:custGeom>
                <a:avLst/>
                <a:gdLst>
                  <a:gd name="T0" fmla="*/ 6 w 110"/>
                  <a:gd name="T1" fmla="*/ 6 h 297"/>
                  <a:gd name="T2" fmla="*/ 33 w 110"/>
                  <a:gd name="T3" fmla="*/ 26 h 297"/>
                  <a:gd name="T4" fmla="*/ 38 w 110"/>
                  <a:gd name="T5" fmla="*/ 26 h 297"/>
                  <a:gd name="T6" fmla="*/ 60 w 110"/>
                  <a:gd name="T7" fmla="*/ 26 h 297"/>
                  <a:gd name="T8" fmla="*/ 71 w 110"/>
                  <a:gd name="T9" fmla="*/ 26 h 297"/>
                  <a:gd name="T10" fmla="*/ 82 w 110"/>
                  <a:gd name="T11" fmla="*/ 13 h 297"/>
                  <a:gd name="T12" fmla="*/ 82 w 110"/>
                  <a:gd name="T13" fmla="*/ 6 h 297"/>
                  <a:gd name="T14" fmla="*/ 99 w 110"/>
                  <a:gd name="T15" fmla="*/ 0 h 297"/>
                  <a:gd name="T16" fmla="*/ 109 w 110"/>
                  <a:gd name="T17" fmla="*/ 26 h 297"/>
                  <a:gd name="T18" fmla="*/ 104 w 110"/>
                  <a:gd name="T19" fmla="*/ 46 h 297"/>
                  <a:gd name="T20" fmla="*/ 65 w 110"/>
                  <a:gd name="T21" fmla="*/ 296 h 297"/>
                  <a:gd name="T22" fmla="*/ 22 w 110"/>
                  <a:gd name="T23" fmla="*/ 296 h 297"/>
                  <a:gd name="T24" fmla="*/ 27 w 110"/>
                  <a:gd name="T25" fmla="*/ 257 h 297"/>
                  <a:gd name="T26" fmla="*/ 27 w 110"/>
                  <a:gd name="T27" fmla="*/ 226 h 297"/>
                  <a:gd name="T28" fmla="*/ 6 w 110"/>
                  <a:gd name="T29" fmla="*/ 110 h 297"/>
                  <a:gd name="T30" fmla="*/ 0 w 110"/>
                  <a:gd name="T31" fmla="*/ 32 h 297"/>
                  <a:gd name="T32" fmla="*/ 0 w 110"/>
                  <a:gd name="T33" fmla="*/ 13 h 297"/>
                  <a:gd name="T34" fmla="*/ 6 w 110"/>
                  <a:gd name="T35" fmla="*/ 6 h 29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0"/>
                  <a:gd name="T55" fmla="*/ 0 h 297"/>
                  <a:gd name="T56" fmla="*/ 110 w 110"/>
                  <a:gd name="T57" fmla="*/ 297 h 29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0" h="297">
                    <a:moveTo>
                      <a:pt x="6" y="6"/>
                    </a:moveTo>
                    <a:lnTo>
                      <a:pt x="33" y="26"/>
                    </a:lnTo>
                    <a:lnTo>
                      <a:pt x="38" y="26"/>
                    </a:lnTo>
                    <a:lnTo>
                      <a:pt x="60" y="26"/>
                    </a:lnTo>
                    <a:lnTo>
                      <a:pt x="71" y="26"/>
                    </a:lnTo>
                    <a:lnTo>
                      <a:pt x="82" y="13"/>
                    </a:lnTo>
                    <a:lnTo>
                      <a:pt x="82" y="6"/>
                    </a:lnTo>
                    <a:lnTo>
                      <a:pt x="99" y="0"/>
                    </a:lnTo>
                    <a:lnTo>
                      <a:pt x="109" y="26"/>
                    </a:lnTo>
                    <a:lnTo>
                      <a:pt x="104" y="46"/>
                    </a:lnTo>
                    <a:lnTo>
                      <a:pt x="65" y="296"/>
                    </a:lnTo>
                    <a:lnTo>
                      <a:pt x="22" y="296"/>
                    </a:lnTo>
                    <a:lnTo>
                      <a:pt x="27" y="257"/>
                    </a:lnTo>
                    <a:lnTo>
                      <a:pt x="27" y="226"/>
                    </a:lnTo>
                    <a:lnTo>
                      <a:pt x="6" y="110"/>
                    </a:lnTo>
                    <a:lnTo>
                      <a:pt x="0" y="32"/>
                    </a:lnTo>
                    <a:lnTo>
                      <a:pt x="0" y="13"/>
                    </a:lnTo>
                    <a:lnTo>
                      <a:pt x="6" y="6"/>
                    </a:lnTo>
                  </a:path>
                </a:pathLst>
              </a:custGeom>
              <a:solidFill>
                <a:srgbClr val="FFFFFF"/>
              </a:solidFill>
              <a:ln w="12700" cap="rnd">
                <a:noFill/>
                <a:round/>
                <a:headEnd/>
                <a:tailEnd/>
              </a:ln>
            </p:spPr>
            <p:txBody>
              <a:bodyPr/>
              <a:lstStyle/>
              <a:p>
                <a:endParaRPr lang="zh-CN" altLang="en-US"/>
              </a:p>
            </p:txBody>
          </p:sp>
          <p:sp>
            <p:nvSpPr>
              <p:cNvPr id="65690" name="Freeform 27"/>
              <p:cNvSpPr>
                <a:spLocks/>
              </p:cNvSpPr>
              <p:nvPr/>
            </p:nvSpPr>
            <p:spPr bwMode="auto">
              <a:xfrm>
                <a:off x="520" y="2664"/>
                <a:ext cx="110" cy="297"/>
              </a:xfrm>
              <a:custGeom>
                <a:avLst/>
                <a:gdLst>
                  <a:gd name="T0" fmla="*/ 6 w 110"/>
                  <a:gd name="T1" fmla="*/ 6 h 297"/>
                  <a:gd name="T2" fmla="*/ 33 w 110"/>
                  <a:gd name="T3" fmla="*/ 26 h 297"/>
                  <a:gd name="T4" fmla="*/ 38 w 110"/>
                  <a:gd name="T5" fmla="*/ 26 h 297"/>
                  <a:gd name="T6" fmla="*/ 60 w 110"/>
                  <a:gd name="T7" fmla="*/ 26 h 297"/>
                  <a:gd name="T8" fmla="*/ 71 w 110"/>
                  <a:gd name="T9" fmla="*/ 26 h 297"/>
                  <a:gd name="T10" fmla="*/ 82 w 110"/>
                  <a:gd name="T11" fmla="*/ 13 h 297"/>
                  <a:gd name="T12" fmla="*/ 82 w 110"/>
                  <a:gd name="T13" fmla="*/ 6 h 297"/>
                  <a:gd name="T14" fmla="*/ 99 w 110"/>
                  <a:gd name="T15" fmla="*/ 0 h 297"/>
                  <a:gd name="T16" fmla="*/ 109 w 110"/>
                  <a:gd name="T17" fmla="*/ 26 h 297"/>
                  <a:gd name="T18" fmla="*/ 104 w 110"/>
                  <a:gd name="T19" fmla="*/ 46 h 297"/>
                  <a:gd name="T20" fmla="*/ 65 w 110"/>
                  <a:gd name="T21" fmla="*/ 296 h 297"/>
                  <a:gd name="T22" fmla="*/ 22 w 110"/>
                  <a:gd name="T23" fmla="*/ 296 h 297"/>
                  <a:gd name="T24" fmla="*/ 27 w 110"/>
                  <a:gd name="T25" fmla="*/ 257 h 297"/>
                  <a:gd name="T26" fmla="*/ 27 w 110"/>
                  <a:gd name="T27" fmla="*/ 226 h 297"/>
                  <a:gd name="T28" fmla="*/ 6 w 110"/>
                  <a:gd name="T29" fmla="*/ 110 h 297"/>
                  <a:gd name="T30" fmla="*/ 0 w 110"/>
                  <a:gd name="T31" fmla="*/ 32 h 297"/>
                  <a:gd name="T32" fmla="*/ 0 w 110"/>
                  <a:gd name="T33" fmla="*/ 13 h 297"/>
                  <a:gd name="T34" fmla="*/ 6 w 110"/>
                  <a:gd name="T35" fmla="*/ 6 h 29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0"/>
                  <a:gd name="T55" fmla="*/ 0 h 297"/>
                  <a:gd name="T56" fmla="*/ 110 w 110"/>
                  <a:gd name="T57" fmla="*/ 297 h 29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0" h="297">
                    <a:moveTo>
                      <a:pt x="6" y="6"/>
                    </a:moveTo>
                    <a:lnTo>
                      <a:pt x="33" y="26"/>
                    </a:lnTo>
                    <a:lnTo>
                      <a:pt x="38" y="26"/>
                    </a:lnTo>
                    <a:lnTo>
                      <a:pt x="60" y="26"/>
                    </a:lnTo>
                    <a:lnTo>
                      <a:pt x="71" y="26"/>
                    </a:lnTo>
                    <a:lnTo>
                      <a:pt x="82" y="13"/>
                    </a:lnTo>
                    <a:lnTo>
                      <a:pt x="82" y="6"/>
                    </a:lnTo>
                    <a:lnTo>
                      <a:pt x="99" y="0"/>
                    </a:lnTo>
                    <a:lnTo>
                      <a:pt x="109" y="26"/>
                    </a:lnTo>
                    <a:lnTo>
                      <a:pt x="104" y="46"/>
                    </a:lnTo>
                    <a:lnTo>
                      <a:pt x="65" y="296"/>
                    </a:lnTo>
                    <a:lnTo>
                      <a:pt x="22" y="296"/>
                    </a:lnTo>
                    <a:lnTo>
                      <a:pt x="27" y="257"/>
                    </a:lnTo>
                    <a:lnTo>
                      <a:pt x="27" y="226"/>
                    </a:lnTo>
                    <a:lnTo>
                      <a:pt x="6" y="110"/>
                    </a:lnTo>
                    <a:lnTo>
                      <a:pt x="0" y="32"/>
                    </a:lnTo>
                    <a:lnTo>
                      <a:pt x="0" y="13"/>
                    </a:lnTo>
                    <a:lnTo>
                      <a:pt x="6" y="6"/>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grpSp>
          <p:nvGrpSpPr>
            <p:cNvPr id="65668" name="Group 28"/>
            <p:cNvGrpSpPr>
              <a:grpSpLocks/>
            </p:cNvGrpSpPr>
            <p:nvPr/>
          </p:nvGrpSpPr>
          <p:grpSpPr bwMode="auto">
            <a:xfrm>
              <a:off x="536" y="2664"/>
              <a:ext cx="83" cy="59"/>
              <a:chOff x="536" y="2664"/>
              <a:chExt cx="83" cy="59"/>
            </a:xfrm>
          </p:grpSpPr>
          <p:sp>
            <p:nvSpPr>
              <p:cNvPr id="65687" name="Freeform 29"/>
              <p:cNvSpPr>
                <a:spLocks/>
              </p:cNvSpPr>
              <p:nvPr/>
            </p:nvSpPr>
            <p:spPr bwMode="auto">
              <a:xfrm>
                <a:off x="536" y="2664"/>
                <a:ext cx="83" cy="59"/>
              </a:xfrm>
              <a:custGeom>
                <a:avLst/>
                <a:gdLst>
                  <a:gd name="T0" fmla="*/ 77 w 83"/>
                  <a:gd name="T1" fmla="*/ 6 h 59"/>
                  <a:gd name="T2" fmla="*/ 77 w 83"/>
                  <a:gd name="T3" fmla="*/ 20 h 59"/>
                  <a:gd name="T4" fmla="*/ 71 w 83"/>
                  <a:gd name="T5" fmla="*/ 31 h 59"/>
                  <a:gd name="T6" fmla="*/ 65 w 83"/>
                  <a:gd name="T7" fmla="*/ 45 h 59"/>
                  <a:gd name="T8" fmla="*/ 60 w 83"/>
                  <a:gd name="T9" fmla="*/ 51 h 59"/>
                  <a:gd name="T10" fmla="*/ 55 w 83"/>
                  <a:gd name="T11" fmla="*/ 51 h 59"/>
                  <a:gd name="T12" fmla="*/ 49 w 83"/>
                  <a:gd name="T13" fmla="*/ 58 h 59"/>
                  <a:gd name="T14" fmla="*/ 44 w 83"/>
                  <a:gd name="T15" fmla="*/ 58 h 59"/>
                  <a:gd name="T16" fmla="*/ 33 w 83"/>
                  <a:gd name="T17" fmla="*/ 58 h 59"/>
                  <a:gd name="T18" fmla="*/ 22 w 83"/>
                  <a:gd name="T19" fmla="*/ 51 h 59"/>
                  <a:gd name="T20" fmla="*/ 17 w 83"/>
                  <a:gd name="T21" fmla="*/ 45 h 59"/>
                  <a:gd name="T22" fmla="*/ 0 w 83"/>
                  <a:gd name="T23" fmla="*/ 20 h 59"/>
                  <a:gd name="T24" fmla="*/ 27 w 83"/>
                  <a:gd name="T25" fmla="*/ 31 h 59"/>
                  <a:gd name="T26" fmla="*/ 44 w 83"/>
                  <a:gd name="T27" fmla="*/ 31 h 59"/>
                  <a:gd name="T28" fmla="*/ 82 w 83"/>
                  <a:gd name="T29" fmla="*/ 0 h 59"/>
                  <a:gd name="T30" fmla="*/ 71 w 83"/>
                  <a:gd name="T31" fmla="*/ 13 h 59"/>
                  <a:gd name="T32" fmla="*/ 77 w 83"/>
                  <a:gd name="T33" fmla="*/ 0 h 59"/>
                  <a:gd name="T34" fmla="*/ 77 w 83"/>
                  <a:gd name="T35" fmla="*/ 6 h 5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3"/>
                  <a:gd name="T55" fmla="*/ 0 h 59"/>
                  <a:gd name="T56" fmla="*/ 83 w 83"/>
                  <a:gd name="T57" fmla="*/ 59 h 5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3" h="59">
                    <a:moveTo>
                      <a:pt x="77" y="6"/>
                    </a:moveTo>
                    <a:lnTo>
                      <a:pt x="77" y="20"/>
                    </a:lnTo>
                    <a:lnTo>
                      <a:pt x="71" y="31"/>
                    </a:lnTo>
                    <a:lnTo>
                      <a:pt x="65" y="45"/>
                    </a:lnTo>
                    <a:lnTo>
                      <a:pt x="60" y="51"/>
                    </a:lnTo>
                    <a:lnTo>
                      <a:pt x="55" y="51"/>
                    </a:lnTo>
                    <a:lnTo>
                      <a:pt x="49" y="58"/>
                    </a:lnTo>
                    <a:lnTo>
                      <a:pt x="44" y="58"/>
                    </a:lnTo>
                    <a:lnTo>
                      <a:pt x="33" y="58"/>
                    </a:lnTo>
                    <a:lnTo>
                      <a:pt x="22" y="51"/>
                    </a:lnTo>
                    <a:lnTo>
                      <a:pt x="17" y="45"/>
                    </a:lnTo>
                    <a:lnTo>
                      <a:pt x="0" y="20"/>
                    </a:lnTo>
                    <a:lnTo>
                      <a:pt x="27" y="31"/>
                    </a:lnTo>
                    <a:lnTo>
                      <a:pt x="44" y="31"/>
                    </a:lnTo>
                    <a:lnTo>
                      <a:pt x="82" y="0"/>
                    </a:lnTo>
                    <a:lnTo>
                      <a:pt x="71" y="13"/>
                    </a:lnTo>
                    <a:lnTo>
                      <a:pt x="77" y="0"/>
                    </a:lnTo>
                    <a:lnTo>
                      <a:pt x="77" y="6"/>
                    </a:lnTo>
                  </a:path>
                </a:pathLst>
              </a:custGeom>
              <a:solidFill>
                <a:srgbClr val="FFE9AA"/>
              </a:solidFill>
              <a:ln w="12700" cap="rnd">
                <a:noFill/>
                <a:round/>
                <a:headEnd/>
                <a:tailEnd/>
              </a:ln>
            </p:spPr>
            <p:txBody>
              <a:bodyPr/>
              <a:lstStyle/>
              <a:p>
                <a:endParaRPr lang="zh-CN" altLang="en-US"/>
              </a:p>
            </p:txBody>
          </p:sp>
          <p:sp>
            <p:nvSpPr>
              <p:cNvPr id="65688" name="Freeform 30"/>
              <p:cNvSpPr>
                <a:spLocks/>
              </p:cNvSpPr>
              <p:nvPr/>
            </p:nvSpPr>
            <p:spPr bwMode="auto">
              <a:xfrm>
                <a:off x="536" y="2664"/>
                <a:ext cx="83" cy="59"/>
              </a:xfrm>
              <a:custGeom>
                <a:avLst/>
                <a:gdLst>
                  <a:gd name="T0" fmla="*/ 77 w 83"/>
                  <a:gd name="T1" fmla="*/ 6 h 59"/>
                  <a:gd name="T2" fmla="*/ 77 w 83"/>
                  <a:gd name="T3" fmla="*/ 20 h 59"/>
                  <a:gd name="T4" fmla="*/ 71 w 83"/>
                  <a:gd name="T5" fmla="*/ 31 h 59"/>
                  <a:gd name="T6" fmla="*/ 65 w 83"/>
                  <a:gd name="T7" fmla="*/ 45 h 59"/>
                  <a:gd name="T8" fmla="*/ 60 w 83"/>
                  <a:gd name="T9" fmla="*/ 51 h 59"/>
                  <a:gd name="T10" fmla="*/ 55 w 83"/>
                  <a:gd name="T11" fmla="*/ 51 h 59"/>
                  <a:gd name="T12" fmla="*/ 49 w 83"/>
                  <a:gd name="T13" fmla="*/ 58 h 59"/>
                  <a:gd name="T14" fmla="*/ 44 w 83"/>
                  <a:gd name="T15" fmla="*/ 58 h 59"/>
                  <a:gd name="T16" fmla="*/ 33 w 83"/>
                  <a:gd name="T17" fmla="*/ 58 h 59"/>
                  <a:gd name="T18" fmla="*/ 22 w 83"/>
                  <a:gd name="T19" fmla="*/ 51 h 59"/>
                  <a:gd name="T20" fmla="*/ 17 w 83"/>
                  <a:gd name="T21" fmla="*/ 45 h 59"/>
                  <a:gd name="T22" fmla="*/ 0 w 83"/>
                  <a:gd name="T23" fmla="*/ 20 h 59"/>
                  <a:gd name="T24" fmla="*/ 27 w 83"/>
                  <a:gd name="T25" fmla="*/ 31 h 59"/>
                  <a:gd name="T26" fmla="*/ 44 w 83"/>
                  <a:gd name="T27" fmla="*/ 31 h 59"/>
                  <a:gd name="T28" fmla="*/ 82 w 83"/>
                  <a:gd name="T29" fmla="*/ 0 h 59"/>
                  <a:gd name="T30" fmla="*/ 71 w 83"/>
                  <a:gd name="T31" fmla="*/ 13 h 59"/>
                  <a:gd name="T32" fmla="*/ 77 w 83"/>
                  <a:gd name="T33" fmla="*/ 0 h 59"/>
                  <a:gd name="T34" fmla="*/ 77 w 83"/>
                  <a:gd name="T35" fmla="*/ 6 h 5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3"/>
                  <a:gd name="T55" fmla="*/ 0 h 59"/>
                  <a:gd name="T56" fmla="*/ 83 w 83"/>
                  <a:gd name="T57" fmla="*/ 59 h 5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3" h="59">
                    <a:moveTo>
                      <a:pt x="77" y="6"/>
                    </a:moveTo>
                    <a:lnTo>
                      <a:pt x="77" y="20"/>
                    </a:lnTo>
                    <a:lnTo>
                      <a:pt x="71" y="31"/>
                    </a:lnTo>
                    <a:lnTo>
                      <a:pt x="65" y="45"/>
                    </a:lnTo>
                    <a:lnTo>
                      <a:pt x="60" y="51"/>
                    </a:lnTo>
                    <a:lnTo>
                      <a:pt x="55" y="51"/>
                    </a:lnTo>
                    <a:lnTo>
                      <a:pt x="49" y="58"/>
                    </a:lnTo>
                    <a:lnTo>
                      <a:pt x="44" y="58"/>
                    </a:lnTo>
                    <a:lnTo>
                      <a:pt x="33" y="58"/>
                    </a:lnTo>
                    <a:lnTo>
                      <a:pt x="22" y="51"/>
                    </a:lnTo>
                    <a:lnTo>
                      <a:pt x="17" y="45"/>
                    </a:lnTo>
                    <a:lnTo>
                      <a:pt x="0" y="20"/>
                    </a:lnTo>
                    <a:lnTo>
                      <a:pt x="27" y="31"/>
                    </a:lnTo>
                    <a:lnTo>
                      <a:pt x="44" y="31"/>
                    </a:lnTo>
                    <a:lnTo>
                      <a:pt x="82" y="0"/>
                    </a:lnTo>
                    <a:lnTo>
                      <a:pt x="71" y="13"/>
                    </a:lnTo>
                    <a:lnTo>
                      <a:pt x="77" y="0"/>
                    </a:lnTo>
                    <a:lnTo>
                      <a:pt x="77" y="6"/>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sp>
          <p:nvSpPr>
            <p:cNvPr id="65669" name="Freeform 31"/>
            <p:cNvSpPr>
              <a:spLocks/>
            </p:cNvSpPr>
            <p:nvPr/>
          </p:nvSpPr>
          <p:spPr bwMode="auto">
            <a:xfrm>
              <a:off x="656" y="2818"/>
              <a:ext cx="29" cy="123"/>
            </a:xfrm>
            <a:custGeom>
              <a:avLst/>
              <a:gdLst>
                <a:gd name="T0" fmla="*/ 0 w 29"/>
                <a:gd name="T1" fmla="*/ 0 h 123"/>
                <a:gd name="T2" fmla="*/ 5 w 29"/>
                <a:gd name="T3" fmla="*/ 26 h 123"/>
                <a:gd name="T4" fmla="*/ 11 w 29"/>
                <a:gd name="T5" fmla="*/ 52 h 123"/>
                <a:gd name="T6" fmla="*/ 23 w 29"/>
                <a:gd name="T7" fmla="*/ 90 h 123"/>
                <a:gd name="T8" fmla="*/ 28 w 29"/>
                <a:gd name="T9" fmla="*/ 122 h 123"/>
                <a:gd name="T10" fmla="*/ 0 60000 65536"/>
                <a:gd name="T11" fmla="*/ 0 60000 65536"/>
                <a:gd name="T12" fmla="*/ 0 60000 65536"/>
                <a:gd name="T13" fmla="*/ 0 60000 65536"/>
                <a:gd name="T14" fmla="*/ 0 60000 65536"/>
                <a:gd name="T15" fmla="*/ 0 w 29"/>
                <a:gd name="T16" fmla="*/ 0 h 123"/>
                <a:gd name="T17" fmla="*/ 29 w 29"/>
                <a:gd name="T18" fmla="*/ 123 h 123"/>
              </a:gdLst>
              <a:ahLst/>
              <a:cxnLst>
                <a:cxn ang="T10">
                  <a:pos x="T0" y="T1"/>
                </a:cxn>
                <a:cxn ang="T11">
                  <a:pos x="T2" y="T3"/>
                </a:cxn>
                <a:cxn ang="T12">
                  <a:pos x="T4" y="T5"/>
                </a:cxn>
                <a:cxn ang="T13">
                  <a:pos x="T6" y="T7"/>
                </a:cxn>
                <a:cxn ang="T14">
                  <a:pos x="T8" y="T9"/>
                </a:cxn>
              </a:cxnLst>
              <a:rect l="T15" t="T16" r="T17" b="T18"/>
              <a:pathLst>
                <a:path w="29" h="123">
                  <a:moveTo>
                    <a:pt x="0" y="0"/>
                  </a:moveTo>
                  <a:lnTo>
                    <a:pt x="5" y="26"/>
                  </a:lnTo>
                  <a:lnTo>
                    <a:pt x="11" y="52"/>
                  </a:lnTo>
                  <a:lnTo>
                    <a:pt x="23" y="90"/>
                  </a:lnTo>
                  <a:lnTo>
                    <a:pt x="28" y="122"/>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65670" name="Freeform 32"/>
            <p:cNvSpPr>
              <a:spLocks/>
            </p:cNvSpPr>
            <p:nvPr/>
          </p:nvSpPr>
          <p:spPr bwMode="auto">
            <a:xfrm>
              <a:off x="526" y="2722"/>
              <a:ext cx="93" cy="84"/>
            </a:xfrm>
            <a:custGeom>
              <a:avLst/>
              <a:gdLst>
                <a:gd name="T0" fmla="*/ 92 w 93"/>
                <a:gd name="T1" fmla="*/ 0 h 84"/>
                <a:gd name="T2" fmla="*/ 75 w 93"/>
                <a:gd name="T3" fmla="*/ 71 h 84"/>
                <a:gd name="T4" fmla="*/ 60 w 93"/>
                <a:gd name="T5" fmla="*/ 83 h 84"/>
                <a:gd name="T6" fmla="*/ 38 w 93"/>
                <a:gd name="T7" fmla="*/ 83 h 84"/>
                <a:gd name="T8" fmla="*/ 17 w 93"/>
                <a:gd name="T9" fmla="*/ 57 h 84"/>
                <a:gd name="T10" fmla="*/ 5 w 93"/>
                <a:gd name="T11" fmla="*/ 38 h 84"/>
                <a:gd name="T12" fmla="*/ 0 w 93"/>
                <a:gd name="T13" fmla="*/ 12 h 84"/>
                <a:gd name="T14" fmla="*/ 0 60000 65536"/>
                <a:gd name="T15" fmla="*/ 0 60000 65536"/>
                <a:gd name="T16" fmla="*/ 0 60000 65536"/>
                <a:gd name="T17" fmla="*/ 0 60000 65536"/>
                <a:gd name="T18" fmla="*/ 0 60000 65536"/>
                <a:gd name="T19" fmla="*/ 0 60000 65536"/>
                <a:gd name="T20" fmla="*/ 0 60000 65536"/>
                <a:gd name="T21" fmla="*/ 0 w 93"/>
                <a:gd name="T22" fmla="*/ 0 h 84"/>
                <a:gd name="T23" fmla="*/ 93 w 93"/>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84">
                  <a:moveTo>
                    <a:pt x="92" y="0"/>
                  </a:moveTo>
                  <a:lnTo>
                    <a:pt x="75" y="71"/>
                  </a:lnTo>
                  <a:lnTo>
                    <a:pt x="60" y="83"/>
                  </a:lnTo>
                  <a:lnTo>
                    <a:pt x="38" y="83"/>
                  </a:lnTo>
                  <a:lnTo>
                    <a:pt x="17" y="57"/>
                  </a:lnTo>
                  <a:lnTo>
                    <a:pt x="5" y="38"/>
                  </a:lnTo>
                  <a:lnTo>
                    <a:pt x="0" y="12"/>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nvGrpSpPr>
            <p:cNvPr id="65671" name="Group 33"/>
            <p:cNvGrpSpPr>
              <a:grpSpLocks/>
            </p:cNvGrpSpPr>
            <p:nvPr/>
          </p:nvGrpSpPr>
          <p:grpSpPr bwMode="auto">
            <a:xfrm>
              <a:off x="515" y="2530"/>
              <a:ext cx="104" cy="167"/>
              <a:chOff x="515" y="2530"/>
              <a:chExt cx="104" cy="167"/>
            </a:xfrm>
          </p:grpSpPr>
          <p:sp>
            <p:nvSpPr>
              <p:cNvPr id="65685" name="Freeform 34"/>
              <p:cNvSpPr>
                <a:spLocks/>
              </p:cNvSpPr>
              <p:nvPr/>
            </p:nvSpPr>
            <p:spPr bwMode="auto">
              <a:xfrm>
                <a:off x="515" y="2530"/>
                <a:ext cx="104" cy="167"/>
              </a:xfrm>
              <a:custGeom>
                <a:avLst/>
                <a:gdLst>
                  <a:gd name="T0" fmla="*/ 27 w 104"/>
                  <a:gd name="T1" fmla="*/ 6 h 167"/>
                  <a:gd name="T2" fmla="*/ 49 w 104"/>
                  <a:gd name="T3" fmla="*/ 20 h 167"/>
                  <a:gd name="T4" fmla="*/ 65 w 104"/>
                  <a:gd name="T5" fmla="*/ 39 h 167"/>
                  <a:gd name="T6" fmla="*/ 103 w 104"/>
                  <a:gd name="T7" fmla="*/ 57 h 167"/>
                  <a:gd name="T8" fmla="*/ 103 w 104"/>
                  <a:gd name="T9" fmla="*/ 70 h 167"/>
                  <a:gd name="T10" fmla="*/ 103 w 104"/>
                  <a:gd name="T11" fmla="*/ 90 h 167"/>
                  <a:gd name="T12" fmla="*/ 103 w 104"/>
                  <a:gd name="T13" fmla="*/ 103 h 167"/>
                  <a:gd name="T14" fmla="*/ 103 w 104"/>
                  <a:gd name="T15" fmla="*/ 122 h 167"/>
                  <a:gd name="T16" fmla="*/ 98 w 104"/>
                  <a:gd name="T17" fmla="*/ 134 h 167"/>
                  <a:gd name="T18" fmla="*/ 93 w 104"/>
                  <a:gd name="T19" fmla="*/ 147 h 167"/>
                  <a:gd name="T20" fmla="*/ 81 w 104"/>
                  <a:gd name="T21" fmla="*/ 154 h 167"/>
                  <a:gd name="T22" fmla="*/ 59 w 104"/>
                  <a:gd name="T23" fmla="*/ 166 h 167"/>
                  <a:gd name="T24" fmla="*/ 38 w 104"/>
                  <a:gd name="T25" fmla="*/ 160 h 167"/>
                  <a:gd name="T26" fmla="*/ 32 w 104"/>
                  <a:gd name="T27" fmla="*/ 154 h 167"/>
                  <a:gd name="T28" fmla="*/ 27 w 104"/>
                  <a:gd name="T29" fmla="*/ 154 h 167"/>
                  <a:gd name="T30" fmla="*/ 11 w 104"/>
                  <a:gd name="T31" fmla="*/ 122 h 167"/>
                  <a:gd name="T32" fmla="*/ 11 w 104"/>
                  <a:gd name="T33" fmla="*/ 115 h 167"/>
                  <a:gd name="T34" fmla="*/ 0 w 104"/>
                  <a:gd name="T35" fmla="*/ 96 h 167"/>
                  <a:gd name="T36" fmla="*/ 0 w 104"/>
                  <a:gd name="T37" fmla="*/ 90 h 167"/>
                  <a:gd name="T38" fmla="*/ 0 w 104"/>
                  <a:gd name="T39" fmla="*/ 70 h 167"/>
                  <a:gd name="T40" fmla="*/ 0 w 104"/>
                  <a:gd name="T41" fmla="*/ 64 h 167"/>
                  <a:gd name="T42" fmla="*/ 5 w 104"/>
                  <a:gd name="T43" fmla="*/ 51 h 167"/>
                  <a:gd name="T44" fmla="*/ 5 w 104"/>
                  <a:gd name="T45" fmla="*/ 44 h 167"/>
                  <a:gd name="T46" fmla="*/ 17 w 104"/>
                  <a:gd name="T47" fmla="*/ 39 h 167"/>
                  <a:gd name="T48" fmla="*/ 22 w 104"/>
                  <a:gd name="T49" fmla="*/ 26 h 167"/>
                  <a:gd name="T50" fmla="*/ 27 w 104"/>
                  <a:gd name="T51" fmla="*/ 6 h 167"/>
                  <a:gd name="T52" fmla="*/ 32 w 104"/>
                  <a:gd name="T53" fmla="*/ 13 h 167"/>
                  <a:gd name="T54" fmla="*/ 22 w 104"/>
                  <a:gd name="T55" fmla="*/ 0 h 167"/>
                  <a:gd name="T56" fmla="*/ 27 w 104"/>
                  <a:gd name="T57" fmla="*/ 6 h 1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4"/>
                  <a:gd name="T88" fmla="*/ 0 h 167"/>
                  <a:gd name="T89" fmla="*/ 104 w 104"/>
                  <a:gd name="T90" fmla="*/ 167 h 1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4" h="167">
                    <a:moveTo>
                      <a:pt x="27" y="6"/>
                    </a:moveTo>
                    <a:lnTo>
                      <a:pt x="49" y="20"/>
                    </a:lnTo>
                    <a:lnTo>
                      <a:pt x="65" y="39"/>
                    </a:lnTo>
                    <a:lnTo>
                      <a:pt x="103" y="57"/>
                    </a:lnTo>
                    <a:lnTo>
                      <a:pt x="103" y="70"/>
                    </a:lnTo>
                    <a:lnTo>
                      <a:pt x="103" y="90"/>
                    </a:lnTo>
                    <a:lnTo>
                      <a:pt x="103" y="103"/>
                    </a:lnTo>
                    <a:lnTo>
                      <a:pt x="103" y="122"/>
                    </a:lnTo>
                    <a:lnTo>
                      <a:pt x="98" y="134"/>
                    </a:lnTo>
                    <a:lnTo>
                      <a:pt x="93" y="147"/>
                    </a:lnTo>
                    <a:lnTo>
                      <a:pt x="81" y="154"/>
                    </a:lnTo>
                    <a:lnTo>
                      <a:pt x="59" y="166"/>
                    </a:lnTo>
                    <a:lnTo>
                      <a:pt x="38" y="160"/>
                    </a:lnTo>
                    <a:lnTo>
                      <a:pt x="32" y="154"/>
                    </a:lnTo>
                    <a:lnTo>
                      <a:pt x="27" y="154"/>
                    </a:lnTo>
                    <a:lnTo>
                      <a:pt x="11" y="122"/>
                    </a:lnTo>
                    <a:lnTo>
                      <a:pt x="11" y="115"/>
                    </a:lnTo>
                    <a:lnTo>
                      <a:pt x="0" y="96"/>
                    </a:lnTo>
                    <a:lnTo>
                      <a:pt x="0" y="90"/>
                    </a:lnTo>
                    <a:lnTo>
                      <a:pt x="0" y="70"/>
                    </a:lnTo>
                    <a:lnTo>
                      <a:pt x="0" y="64"/>
                    </a:lnTo>
                    <a:lnTo>
                      <a:pt x="5" y="51"/>
                    </a:lnTo>
                    <a:lnTo>
                      <a:pt x="5" y="44"/>
                    </a:lnTo>
                    <a:lnTo>
                      <a:pt x="17" y="39"/>
                    </a:lnTo>
                    <a:lnTo>
                      <a:pt x="22" y="26"/>
                    </a:lnTo>
                    <a:lnTo>
                      <a:pt x="27" y="6"/>
                    </a:lnTo>
                    <a:lnTo>
                      <a:pt x="32" y="13"/>
                    </a:lnTo>
                    <a:lnTo>
                      <a:pt x="22" y="0"/>
                    </a:lnTo>
                    <a:lnTo>
                      <a:pt x="27" y="6"/>
                    </a:lnTo>
                  </a:path>
                </a:pathLst>
              </a:custGeom>
              <a:solidFill>
                <a:srgbClr val="FFE9AA"/>
              </a:solidFill>
              <a:ln w="12700" cap="rnd">
                <a:noFill/>
                <a:round/>
                <a:headEnd/>
                <a:tailEnd/>
              </a:ln>
            </p:spPr>
            <p:txBody>
              <a:bodyPr/>
              <a:lstStyle/>
              <a:p>
                <a:endParaRPr lang="zh-CN" altLang="en-US"/>
              </a:p>
            </p:txBody>
          </p:sp>
          <p:sp>
            <p:nvSpPr>
              <p:cNvPr id="65686" name="Freeform 35"/>
              <p:cNvSpPr>
                <a:spLocks/>
              </p:cNvSpPr>
              <p:nvPr/>
            </p:nvSpPr>
            <p:spPr bwMode="auto">
              <a:xfrm>
                <a:off x="515" y="2530"/>
                <a:ext cx="104" cy="167"/>
              </a:xfrm>
              <a:custGeom>
                <a:avLst/>
                <a:gdLst>
                  <a:gd name="T0" fmla="*/ 27 w 104"/>
                  <a:gd name="T1" fmla="*/ 6 h 167"/>
                  <a:gd name="T2" fmla="*/ 49 w 104"/>
                  <a:gd name="T3" fmla="*/ 20 h 167"/>
                  <a:gd name="T4" fmla="*/ 65 w 104"/>
                  <a:gd name="T5" fmla="*/ 39 h 167"/>
                  <a:gd name="T6" fmla="*/ 103 w 104"/>
                  <a:gd name="T7" fmla="*/ 57 h 167"/>
                  <a:gd name="T8" fmla="*/ 103 w 104"/>
                  <a:gd name="T9" fmla="*/ 70 h 167"/>
                  <a:gd name="T10" fmla="*/ 103 w 104"/>
                  <a:gd name="T11" fmla="*/ 90 h 167"/>
                  <a:gd name="T12" fmla="*/ 103 w 104"/>
                  <a:gd name="T13" fmla="*/ 103 h 167"/>
                  <a:gd name="T14" fmla="*/ 103 w 104"/>
                  <a:gd name="T15" fmla="*/ 122 h 167"/>
                  <a:gd name="T16" fmla="*/ 98 w 104"/>
                  <a:gd name="T17" fmla="*/ 134 h 167"/>
                  <a:gd name="T18" fmla="*/ 93 w 104"/>
                  <a:gd name="T19" fmla="*/ 147 h 167"/>
                  <a:gd name="T20" fmla="*/ 81 w 104"/>
                  <a:gd name="T21" fmla="*/ 154 h 167"/>
                  <a:gd name="T22" fmla="*/ 59 w 104"/>
                  <a:gd name="T23" fmla="*/ 166 h 167"/>
                  <a:gd name="T24" fmla="*/ 38 w 104"/>
                  <a:gd name="T25" fmla="*/ 160 h 167"/>
                  <a:gd name="T26" fmla="*/ 32 w 104"/>
                  <a:gd name="T27" fmla="*/ 154 h 167"/>
                  <a:gd name="T28" fmla="*/ 27 w 104"/>
                  <a:gd name="T29" fmla="*/ 154 h 167"/>
                  <a:gd name="T30" fmla="*/ 11 w 104"/>
                  <a:gd name="T31" fmla="*/ 122 h 167"/>
                  <a:gd name="T32" fmla="*/ 11 w 104"/>
                  <a:gd name="T33" fmla="*/ 115 h 167"/>
                  <a:gd name="T34" fmla="*/ 0 w 104"/>
                  <a:gd name="T35" fmla="*/ 96 h 167"/>
                  <a:gd name="T36" fmla="*/ 0 w 104"/>
                  <a:gd name="T37" fmla="*/ 90 h 167"/>
                  <a:gd name="T38" fmla="*/ 0 w 104"/>
                  <a:gd name="T39" fmla="*/ 70 h 167"/>
                  <a:gd name="T40" fmla="*/ 0 w 104"/>
                  <a:gd name="T41" fmla="*/ 64 h 167"/>
                  <a:gd name="T42" fmla="*/ 5 w 104"/>
                  <a:gd name="T43" fmla="*/ 51 h 167"/>
                  <a:gd name="T44" fmla="*/ 5 w 104"/>
                  <a:gd name="T45" fmla="*/ 44 h 167"/>
                  <a:gd name="T46" fmla="*/ 17 w 104"/>
                  <a:gd name="T47" fmla="*/ 39 h 167"/>
                  <a:gd name="T48" fmla="*/ 22 w 104"/>
                  <a:gd name="T49" fmla="*/ 26 h 167"/>
                  <a:gd name="T50" fmla="*/ 27 w 104"/>
                  <a:gd name="T51" fmla="*/ 6 h 167"/>
                  <a:gd name="T52" fmla="*/ 32 w 104"/>
                  <a:gd name="T53" fmla="*/ 13 h 167"/>
                  <a:gd name="T54" fmla="*/ 22 w 104"/>
                  <a:gd name="T55" fmla="*/ 0 h 167"/>
                  <a:gd name="T56" fmla="*/ 27 w 104"/>
                  <a:gd name="T57" fmla="*/ 6 h 1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4"/>
                  <a:gd name="T88" fmla="*/ 0 h 167"/>
                  <a:gd name="T89" fmla="*/ 104 w 104"/>
                  <a:gd name="T90" fmla="*/ 167 h 1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4" h="167">
                    <a:moveTo>
                      <a:pt x="27" y="6"/>
                    </a:moveTo>
                    <a:lnTo>
                      <a:pt x="49" y="20"/>
                    </a:lnTo>
                    <a:lnTo>
                      <a:pt x="65" y="39"/>
                    </a:lnTo>
                    <a:lnTo>
                      <a:pt x="103" y="57"/>
                    </a:lnTo>
                    <a:lnTo>
                      <a:pt x="103" y="70"/>
                    </a:lnTo>
                    <a:lnTo>
                      <a:pt x="103" y="90"/>
                    </a:lnTo>
                    <a:lnTo>
                      <a:pt x="103" y="103"/>
                    </a:lnTo>
                    <a:lnTo>
                      <a:pt x="103" y="122"/>
                    </a:lnTo>
                    <a:lnTo>
                      <a:pt x="98" y="134"/>
                    </a:lnTo>
                    <a:lnTo>
                      <a:pt x="93" y="147"/>
                    </a:lnTo>
                    <a:lnTo>
                      <a:pt x="81" y="154"/>
                    </a:lnTo>
                    <a:lnTo>
                      <a:pt x="59" y="166"/>
                    </a:lnTo>
                    <a:lnTo>
                      <a:pt x="38" y="160"/>
                    </a:lnTo>
                    <a:lnTo>
                      <a:pt x="32" y="154"/>
                    </a:lnTo>
                    <a:lnTo>
                      <a:pt x="27" y="154"/>
                    </a:lnTo>
                    <a:lnTo>
                      <a:pt x="11" y="122"/>
                    </a:lnTo>
                    <a:lnTo>
                      <a:pt x="11" y="115"/>
                    </a:lnTo>
                    <a:lnTo>
                      <a:pt x="0" y="96"/>
                    </a:lnTo>
                    <a:lnTo>
                      <a:pt x="0" y="90"/>
                    </a:lnTo>
                    <a:lnTo>
                      <a:pt x="0" y="70"/>
                    </a:lnTo>
                    <a:lnTo>
                      <a:pt x="0" y="64"/>
                    </a:lnTo>
                    <a:lnTo>
                      <a:pt x="5" y="51"/>
                    </a:lnTo>
                    <a:lnTo>
                      <a:pt x="5" y="44"/>
                    </a:lnTo>
                    <a:lnTo>
                      <a:pt x="17" y="39"/>
                    </a:lnTo>
                    <a:lnTo>
                      <a:pt x="22" y="26"/>
                    </a:lnTo>
                    <a:lnTo>
                      <a:pt x="27" y="6"/>
                    </a:lnTo>
                    <a:lnTo>
                      <a:pt x="32" y="13"/>
                    </a:lnTo>
                    <a:lnTo>
                      <a:pt x="22" y="0"/>
                    </a:lnTo>
                    <a:lnTo>
                      <a:pt x="27" y="6"/>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sp>
          <p:nvSpPr>
            <p:cNvPr id="65672" name="Freeform 36"/>
            <p:cNvSpPr>
              <a:spLocks/>
            </p:cNvSpPr>
            <p:nvPr/>
          </p:nvSpPr>
          <p:spPr bwMode="auto">
            <a:xfrm>
              <a:off x="531" y="2594"/>
              <a:ext cx="28" cy="1"/>
            </a:xfrm>
            <a:custGeom>
              <a:avLst/>
              <a:gdLst>
                <a:gd name="T0" fmla="*/ 17 w 28"/>
                <a:gd name="T1" fmla="*/ 0 h 1"/>
                <a:gd name="T2" fmla="*/ 0 w 28"/>
                <a:gd name="T3" fmla="*/ 0 h 1"/>
                <a:gd name="T4" fmla="*/ 17 w 28"/>
                <a:gd name="T5" fmla="*/ 0 h 1"/>
                <a:gd name="T6" fmla="*/ 27 w 28"/>
                <a:gd name="T7" fmla="*/ 0 h 1"/>
                <a:gd name="T8" fmla="*/ 0 60000 65536"/>
                <a:gd name="T9" fmla="*/ 0 60000 65536"/>
                <a:gd name="T10" fmla="*/ 0 60000 65536"/>
                <a:gd name="T11" fmla="*/ 0 60000 65536"/>
                <a:gd name="T12" fmla="*/ 0 w 28"/>
                <a:gd name="T13" fmla="*/ 0 h 1"/>
                <a:gd name="T14" fmla="*/ 28 w 28"/>
                <a:gd name="T15" fmla="*/ 1 h 1"/>
              </a:gdLst>
              <a:ahLst/>
              <a:cxnLst>
                <a:cxn ang="T8">
                  <a:pos x="T0" y="T1"/>
                </a:cxn>
                <a:cxn ang="T9">
                  <a:pos x="T2" y="T3"/>
                </a:cxn>
                <a:cxn ang="T10">
                  <a:pos x="T4" y="T5"/>
                </a:cxn>
                <a:cxn ang="T11">
                  <a:pos x="T6" y="T7"/>
                </a:cxn>
              </a:cxnLst>
              <a:rect l="T12" t="T13" r="T14" b="T15"/>
              <a:pathLst>
                <a:path w="28" h="1">
                  <a:moveTo>
                    <a:pt x="17" y="0"/>
                  </a:moveTo>
                  <a:lnTo>
                    <a:pt x="0" y="0"/>
                  </a:lnTo>
                  <a:lnTo>
                    <a:pt x="17" y="0"/>
                  </a:lnTo>
                  <a:lnTo>
                    <a:pt x="27" y="0"/>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65673" name="Freeform 37"/>
            <p:cNvSpPr>
              <a:spLocks/>
            </p:cNvSpPr>
            <p:nvPr/>
          </p:nvSpPr>
          <p:spPr bwMode="auto">
            <a:xfrm>
              <a:off x="564" y="2626"/>
              <a:ext cx="15" cy="16"/>
            </a:xfrm>
            <a:custGeom>
              <a:avLst/>
              <a:gdLst>
                <a:gd name="T0" fmla="*/ 0 w 15"/>
                <a:gd name="T1" fmla="*/ 15 h 16"/>
                <a:gd name="T2" fmla="*/ 14 w 15"/>
                <a:gd name="T3" fmla="*/ 15 h 16"/>
                <a:gd name="T4" fmla="*/ 14 w 15"/>
                <a:gd name="T5" fmla="*/ 0 h 16"/>
                <a:gd name="T6" fmla="*/ 0 60000 65536"/>
                <a:gd name="T7" fmla="*/ 0 60000 65536"/>
                <a:gd name="T8" fmla="*/ 0 60000 65536"/>
                <a:gd name="T9" fmla="*/ 0 w 15"/>
                <a:gd name="T10" fmla="*/ 0 h 16"/>
                <a:gd name="T11" fmla="*/ 15 w 15"/>
                <a:gd name="T12" fmla="*/ 16 h 16"/>
              </a:gdLst>
              <a:ahLst/>
              <a:cxnLst>
                <a:cxn ang="T6">
                  <a:pos x="T0" y="T1"/>
                </a:cxn>
                <a:cxn ang="T7">
                  <a:pos x="T2" y="T3"/>
                </a:cxn>
                <a:cxn ang="T8">
                  <a:pos x="T4" y="T5"/>
                </a:cxn>
              </a:cxnLst>
              <a:rect l="T9" t="T10" r="T11" b="T12"/>
              <a:pathLst>
                <a:path w="15" h="16">
                  <a:moveTo>
                    <a:pt x="0" y="15"/>
                  </a:moveTo>
                  <a:lnTo>
                    <a:pt x="14" y="15"/>
                  </a:lnTo>
                  <a:lnTo>
                    <a:pt x="14" y="0"/>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65674" name="Freeform 38"/>
            <p:cNvSpPr>
              <a:spLocks/>
            </p:cNvSpPr>
            <p:nvPr/>
          </p:nvSpPr>
          <p:spPr bwMode="auto">
            <a:xfrm>
              <a:off x="542" y="2594"/>
              <a:ext cx="15" cy="17"/>
            </a:xfrm>
            <a:custGeom>
              <a:avLst/>
              <a:gdLst>
                <a:gd name="T0" fmla="*/ 0 w 15"/>
                <a:gd name="T1" fmla="*/ 0 h 17"/>
                <a:gd name="T2" fmla="*/ 0 w 15"/>
                <a:gd name="T3" fmla="*/ 16 h 17"/>
                <a:gd name="T4" fmla="*/ 14 w 15"/>
                <a:gd name="T5" fmla="*/ 16 h 17"/>
                <a:gd name="T6" fmla="*/ 0 60000 65536"/>
                <a:gd name="T7" fmla="*/ 0 60000 65536"/>
                <a:gd name="T8" fmla="*/ 0 60000 65536"/>
                <a:gd name="T9" fmla="*/ 0 w 15"/>
                <a:gd name="T10" fmla="*/ 0 h 17"/>
                <a:gd name="T11" fmla="*/ 15 w 15"/>
                <a:gd name="T12" fmla="*/ 17 h 17"/>
              </a:gdLst>
              <a:ahLst/>
              <a:cxnLst>
                <a:cxn ang="T6">
                  <a:pos x="T0" y="T1"/>
                </a:cxn>
                <a:cxn ang="T7">
                  <a:pos x="T2" y="T3"/>
                </a:cxn>
                <a:cxn ang="T8">
                  <a:pos x="T4" y="T5"/>
                </a:cxn>
              </a:cxnLst>
              <a:rect l="T9" t="T10" r="T11" b="T12"/>
              <a:pathLst>
                <a:path w="15" h="17">
                  <a:moveTo>
                    <a:pt x="0" y="0"/>
                  </a:moveTo>
                  <a:lnTo>
                    <a:pt x="0" y="16"/>
                  </a:lnTo>
                  <a:lnTo>
                    <a:pt x="14" y="16"/>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65675" name="Freeform 39"/>
            <p:cNvSpPr>
              <a:spLocks/>
            </p:cNvSpPr>
            <p:nvPr/>
          </p:nvSpPr>
          <p:spPr bwMode="auto">
            <a:xfrm>
              <a:off x="575" y="2594"/>
              <a:ext cx="27" cy="1"/>
            </a:xfrm>
            <a:custGeom>
              <a:avLst/>
              <a:gdLst>
                <a:gd name="T0" fmla="*/ 16 w 27"/>
                <a:gd name="T1" fmla="*/ 0 h 1"/>
                <a:gd name="T2" fmla="*/ 0 w 27"/>
                <a:gd name="T3" fmla="*/ 0 h 1"/>
                <a:gd name="T4" fmla="*/ 16 w 27"/>
                <a:gd name="T5" fmla="*/ 0 h 1"/>
                <a:gd name="T6" fmla="*/ 26 w 27"/>
                <a:gd name="T7" fmla="*/ 0 h 1"/>
                <a:gd name="T8" fmla="*/ 0 60000 65536"/>
                <a:gd name="T9" fmla="*/ 0 60000 65536"/>
                <a:gd name="T10" fmla="*/ 0 60000 65536"/>
                <a:gd name="T11" fmla="*/ 0 60000 65536"/>
                <a:gd name="T12" fmla="*/ 0 w 27"/>
                <a:gd name="T13" fmla="*/ 0 h 1"/>
                <a:gd name="T14" fmla="*/ 27 w 27"/>
                <a:gd name="T15" fmla="*/ 1 h 1"/>
              </a:gdLst>
              <a:ahLst/>
              <a:cxnLst>
                <a:cxn ang="T8">
                  <a:pos x="T0" y="T1"/>
                </a:cxn>
                <a:cxn ang="T9">
                  <a:pos x="T2" y="T3"/>
                </a:cxn>
                <a:cxn ang="T10">
                  <a:pos x="T4" y="T5"/>
                </a:cxn>
                <a:cxn ang="T11">
                  <a:pos x="T6" y="T7"/>
                </a:cxn>
              </a:cxnLst>
              <a:rect l="T12" t="T13" r="T14" b="T15"/>
              <a:pathLst>
                <a:path w="27" h="1">
                  <a:moveTo>
                    <a:pt x="16" y="0"/>
                  </a:moveTo>
                  <a:lnTo>
                    <a:pt x="0" y="0"/>
                  </a:lnTo>
                  <a:lnTo>
                    <a:pt x="16" y="0"/>
                  </a:lnTo>
                  <a:lnTo>
                    <a:pt x="26" y="0"/>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65676" name="Freeform 40"/>
            <p:cNvSpPr>
              <a:spLocks/>
            </p:cNvSpPr>
            <p:nvPr/>
          </p:nvSpPr>
          <p:spPr bwMode="auto">
            <a:xfrm>
              <a:off x="586" y="2594"/>
              <a:ext cx="15" cy="17"/>
            </a:xfrm>
            <a:custGeom>
              <a:avLst/>
              <a:gdLst>
                <a:gd name="T0" fmla="*/ 0 w 15"/>
                <a:gd name="T1" fmla="*/ 0 h 17"/>
                <a:gd name="T2" fmla="*/ 0 w 15"/>
                <a:gd name="T3" fmla="*/ 16 h 17"/>
                <a:gd name="T4" fmla="*/ 14 w 15"/>
                <a:gd name="T5" fmla="*/ 16 h 17"/>
                <a:gd name="T6" fmla="*/ 0 60000 65536"/>
                <a:gd name="T7" fmla="*/ 0 60000 65536"/>
                <a:gd name="T8" fmla="*/ 0 60000 65536"/>
                <a:gd name="T9" fmla="*/ 0 w 15"/>
                <a:gd name="T10" fmla="*/ 0 h 17"/>
                <a:gd name="T11" fmla="*/ 15 w 15"/>
                <a:gd name="T12" fmla="*/ 17 h 17"/>
              </a:gdLst>
              <a:ahLst/>
              <a:cxnLst>
                <a:cxn ang="T6">
                  <a:pos x="T0" y="T1"/>
                </a:cxn>
                <a:cxn ang="T7">
                  <a:pos x="T2" y="T3"/>
                </a:cxn>
                <a:cxn ang="T8">
                  <a:pos x="T4" y="T5"/>
                </a:cxn>
              </a:cxnLst>
              <a:rect l="T9" t="T10" r="T11" b="T12"/>
              <a:pathLst>
                <a:path w="15" h="17">
                  <a:moveTo>
                    <a:pt x="0" y="0"/>
                  </a:moveTo>
                  <a:lnTo>
                    <a:pt x="0" y="16"/>
                  </a:lnTo>
                  <a:lnTo>
                    <a:pt x="14" y="16"/>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65677" name="Freeform 41"/>
            <p:cNvSpPr>
              <a:spLocks/>
            </p:cNvSpPr>
            <p:nvPr/>
          </p:nvSpPr>
          <p:spPr bwMode="auto">
            <a:xfrm>
              <a:off x="564" y="2671"/>
              <a:ext cx="15" cy="1"/>
            </a:xfrm>
            <a:custGeom>
              <a:avLst/>
              <a:gdLst>
                <a:gd name="T0" fmla="*/ 0 w 15"/>
                <a:gd name="T1" fmla="*/ 0 h 1"/>
                <a:gd name="T2" fmla="*/ 14 w 15"/>
                <a:gd name="T3" fmla="*/ 0 h 1"/>
                <a:gd name="T4" fmla="*/ 0 w 15"/>
                <a:gd name="T5" fmla="*/ 0 h 1"/>
                <a:gd name="T6" fmla="*/ 0 60000 65536"/>
                <a:gd name="T7" fmla="*/ 0 60000 65536"/>
                <a:gd name="T8" fmla="*/ 0 60000 65536"/>
                <a:gd name="T9" fmla="*/ 0 w 15"/>
                <a:gd name="T10" fmla="*/ 0 h 1"/>
                <a:gd name="T11" fmla="*/ 15 w 15"/>
                <a:gd name="T12" fmla="*/ 1 h 1"/>
              </a:gdLst>
              <a:ahLst/>
              <a:cxnLst>
                <a:cxn ang="T6">
                  <a:pos x="T0" y="T1"/>
                </a:cxn>
                <a:cxn ang="T7">
                  <a:pos x="T2" y="T3"/>
                </a:cxn>
                <a:cxn ang="T8">
                  <a:pos x="T4" y="T5"/>
                </a:cxn>
              </a:cxnLst>
              <a:rect l="T9" t="T10" r="T11" b="T12"/>
              <a:pathLst>
                <a:path w="15" h="1">
                  <a:moveTo>
                    <a:pt x="0" y="0"/>
                  </a:moveTo>
                  <a:lnTo>
                    <a:pt x="14" y="0"/>
                  </a:lnTo>
                  <a:lnTo>
                    <a:pt x="0" y="0"/>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65678" name="Freeform 42"/>
            <p:cNvSpPr>
              <a:spLocks/>
            </p:cNvSpPr>
            <p:nvPr/>
          </p:nvSpPr>
          <p:spPr bwMode="auto">
            <a:xfrm>
              <a:off x="547" y="2651"/>
              <a:ext cx="45" cy="17"/>
            </a:xfrm>
            <a:custGeom>
              <a:avLst/>
              <a:gdLst>
                <a:gd name="T0" fmla="*/ 0 w 45"/>
                <a:gd name="T1" fmla="*/ 0 h 17"/>
                <a:gd name="T2" fmla="*/ 22 w 45"/>
                <a:gd name="T3" fmla="*/ 16 h 17"/>
                <a:gd name="T4" fmla="*/ 44 w 45"/>
                <a:gd name="T5" fmla="*/ 0 h 17"/>
                <a:gd name="T6" fmla="*/ 0 60000 65536"/>
                <a:gd name="T7" fmla="*/ 0 60000 65536"/>
                <a:gd name="T8" fmla="*/ 0 60000 65536"/>
                <a:gd name="T9" fmla="*/ 0 w 45"/>
                <a:gd name="T10" fmla="*/ 0 h 17"/>
                <a:gd name="T11" fmla="*/ 45 w 45"/>
                <a:gd name="T12" fmla="*/ 17 h 17"/>
              </a:gdLst>
              <a:ahLst/>
              <a:cxnLst>
                <a:cxn ang="T6">
                  <a:pos x="T0" y="T1"/>
                </a:cxn>
                <a:cxn ang="T7">
                  <a:pos x="T2" y="T3"/>
                </a:cxn>
                <a:cxn ang="T8">
                  <a:pos x="T4" y="T5"/>
                </a:cxn>
              </a:cxnLst>
              <a:rect l="T9" t="T10" r="T11" b="T12"/>
              <a:pathLst>
                <a:path w="45" h="17">
                  <a:moveTo>
                    <a:pt x="0" y="0"/>
                  </a:moveTo>
                  <a:lnTo>
                    <a:pt x="22" y="16"/>
                  </a:lnTo>
                  <a:lnTo>
                    <a:pt x="44" y="0"/>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nvGrpSpPr>
            <p:cNvPr id="65679" name="Group 43"/>
            <p:cNvGrpSpPr>
              <a:grpSpLocks/>
            </p:cNvGrpSpPr>
            <p:nvPr/>
          </p:nvGrpSpPr>
          <p:grpSpPr bwMode="auto">
            <a:xfrm>
              <a:off x="461" y="3017"/>
              <a:ext cx="104" cy="72"/>
              <a:chOff x="461" y="3017"/>
              <a:chExt cx="104" cy="72"/>
            </a:xfrm>
          </p:grpSpPr>
          <p:sp>
            <p:nvSpPr>
              <p:cNvPr id="65683" name="Freeform 44"/>
              <p:cNvSpPr>
                <a:spLocks/>
              </p:cNvSpPr>
              <p:nvPr/>
            </p:nvSpPr>
            <p:spPr bwMode="auto">
              <a:xfrm>
                <a:off x="461" y="3017"/>
                <a:ext cx="104" cy="72"/>
              </a:xfrm>
              <a:custGeom>
                <a:avLst/>
                <a:gdLst>
                  <a:gd name="T0" fmla="*/ 38 w 104"/>
                  <a:gd name="T1" fmla="*/ 6 h 72"/>
                  <a:gd name="T2" fmla="*/ 92 w 104"/>
                  <a:gd name="T3" fmla="*/ 13 h 72"/>
                  <a:gd name="T4" fmla="*/ 103 w 104"/>
                  <a:gd name="T5" fmla="*/ 26 h 72"/>
                  <a:gd name="T6" fmla="*/ 103 w 104"/>
                  <a:gd name="T7" fmla="*/ 39 h 72"/>
                  <a:gd name="T8" fmla="*/ 103 w 104"/>
                  <a:gd name="T9" fmla="*/ 51 h 72"/>
                  <a:gd name="T10" fmla="*/ 92 w 104"/>
                  <a:gd name="T11" fmla="*/ 71 h 72"/>
                  <a:gd name="T12" fmla="*/ 76 w 104"/>
                  <a:gd name="T13" fmla="*/ 71 h 72"/>
                  <a:gd name="T14" fmla="*/ 65 w 104"/>
                  <a:gd name="T15" fmla="*/ 71 h 72"/>
                  <a:gd name="T16" fmla="*/ 59 w 104"/>
                  <a:gd name="T17" fmla="*/ 71 h 72"/>
                  <a:gd name="T18" fmla="*/ 65 w 104"/>
                  <a:gd name="T19" fmla="*/ 65 h 72"/>
                  <a:gd name="T20" fmla="*/ 43 w 104"/>
                  <a:gd name="T21" fmla="*/ 58 h 72"/>
                  <a:gd name="T22" fmla="*/ 33 w 104"/>
                  <a:gd name="T23" fmla="*/ 51 h 72"/>
                  <a:gd name="T24" fmla="*/ 11 w 104"/>
                  <a:gd name="T25" fmla="*/ 39 h 72"/>
                  <a:gd name="T26" fmla="*/ 0 w 104"/>
                  <a:gd name="T27" fmla="*/ 39 h 72"/>
                  <a:gd name="T28" fmla="*/ 11 w 104"/>
                  <a:gd name="T29" fmla="*/ 0 h 72"/>
                  <a:gd name="T30" fmla="*/ 38 w 104"/>
                  <a:gd name="T31" fmla="*/ 6 h 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72"/>
                  <a:gd name="T50" fmla="*/ 104 w 104"/>
                  <a:gd name="T51" fmla="*/ 72 h 7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72">
                    <a:moveTo>
                      <a:pt x="38" y="6"/>
                    </a:moveTo>
                    <a:lnTo>
                      <a:pt x="92" y="13"/>
                    </a:lnTo>
                    <a:lnTo>
                      <a:pt x="103" y="26"/>
                    </a:lnTo>
                    <a:lnTo>
                      <a:pt x="103" y="39"/>
                    </a:lnTo>
                    <a:lnTo>
                      <a:pt x="103" y="51"/>
                    </a:lnTo>
                    <a:lnTo>
                      <a:pt x="92" y="71"/>
                    </a:lnTo>
                    <a:lnTo>
                      <a:pt x="76" y="71"/>
                    </a:lnTo>
                    <a:lnTo>
                      <a:pt x="65" y="71"/>
                    </a:lnTo>
                    <a:lnTo>
                      <a:pt x="59" y="71"/>
                    </a:lnTo>
                    <a:lnTo>
                      <a:pt x="65" y="65"/>
                    </a:lnTo>
                    <a:lnTo>
                      <a:pt x="43" y="58"/>
                    </a:lnTo>
                    <a:lnTo>
                      <a:pt x="33" y="51"/>
                    </a:lnTo>
                    <a:lnTo>
                      <a:pt x="11" y="39"/>
                    </a:lnTo>
                    <a:lnTo>
                      <a:pt x="0" y="39"/>
                    </a:lnTo>
                    <a:lnTo>
                      <a:pt x="11" y="0"/>
                    </a:lnTo>
                    <a:lnTo>
                      <a:pt x="38" y="6"/>
                    </a:lnTo>
                  </a:path>
                </a:pathLst>
              </a:custGeom>
              <a:solidFill>
                <a:srgbClr val="FFE9AA"/>
              </a:solidFill>
              <a:ln w="12700" cap="rnd">
                <a:noFill/>
                <a:round/>
                <a:headEnd/>
                <a:tailEnd/>
              </a:ln>
            </p:spPr>
            <p:txBody>
              <a:bodyPr/>
              <a:lstStyle/>
              <a:p>
                <a:endParaRPr lang="zh-CN" altLang="en-US"/>
              </a:p>
            </p:txBody>
          </p:sp>
          <p:sp>
            <p:nvSpPr>
              <p:cNvPr id="65684" name="Freeform 45"/>
              <p:cNvSpPr>
                <a:spLocks/>
              </p:cNvSpPr>
              <p:nvPr/>
            </p:nvSpPr>
            <p:spPr bwMode="auto">
              <a:xfrm>
                <a:off x="461" y="3017"/>
                <a:ext cx="104" cy="72"/>
              </a:xfrm>
              <a:custGeom>
                <a:avLst/>
                <a:gdLst>
                  <a:gd name="T0" fmla="*/ 38 w 104"/>
                  <a:gd name="T1" fmla="*/ 6 h 72"/>
                  <a:gd name="T2" fmla="*/ 92 w 104"/>
                  <a:gd name="T3" fmla="*/ 13 h 72"/>
                  <a:gd name="T4" fmla="*/ 103 w 104"/>
                  <a:gd name="T5" fmla="*/ 26 h 72"/>
                  <a:gd name="T6" fmla="*/ 103 w 104"/>
                  <a:gd name="T7" fmla="*/ 39 h 72"/>
                  <a:gd name="T8" fmla="*/ 103 w 104"/>
                  <a:gd name="T9" fmla="*/ 51 h 72"/>
                  <a:gd name="T10" fmla="*/ 92 w 104"/>
                  <a:gd name="T11" fmla="*/ 71 h 72"/>
                  <a:gd name="T12" fmla="*/ 76 w 104"/>
                  <a:gd name="T13" fmla="*/ 71 h 72"/>
                  <a:gd name="T14" fmla="*/ 65 w 104"/>
                  <a:gd name="T15" fmla="*/ 71 h 72"/>
                  <a:gd name="T16" fmla="*/ 59 w 104"/>
                  <a:gd name="T17" fmla="*/ 71 h 72"/>
                  <a:gd name="T18" fmla="*/ 65 w 104"/>
                  <a:gd name="T19" fmla="*/ 65 h 72"/>
                  <a:gd name="T20" fmla="*/ 43 w 104"/>
                  <a:gd name="T21" fmla="*/ 58 h 72"/>
                  <a:gd name="T22" fmla="*/ 33 w 104"/>
                  <a:gd name="T23" fmla="*/ 51 h 72"/>
                  <a:gd name="T24" fmla="*/ 11 w 104"/>
                  <a:gd name="T25" fmla="*/ 39 h 72"/>
                  <a:gd name="T26" fmla="*/ 0 w 104"/>
                  <a:gd name="T27" fmla="*/ 39 h 72"/>
                  <a:gd name="T28" fmla="*/ 11 w 104"/>
                  <a:gd name="T29" fmla="*/ 0 h 72"/>
                  <a:gd name="T30" fmla="*/ 38 w 104"/>
                  <a:gd name="T31" fmla="*/ 6 h 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72"/>
                  <a:gd name="T50" fmla="*/ 104 w 104"/>
                  <a:gd name="T51" fmla="*/ 72 h 7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72">
                    <a:moveTo>
                      <a:pt x="38" y="6"/>
                    </a:moveTo>
                    <a:lnTo>
                      <a:pt x="92" y="13"/>
                    </a:lnTo>
                    <a:lnTo>
                      <a:pt x="103" y="26"/>
                    </a:lnTo>
                    <a:lnTo>
                      <a:pt x="103" y="39"/>
                    </a:lnTo>
                    <a:lnTo>
                      <a:pt x="103" y="51"/>
                    </a:lnTo>
                    <a:lnTo>
                      <a:pt x="92" y="71"/>
                    </a:lnTo>
                    <a:lnTo>
                      <a:pt x="76" y="71"/>
                    </a:lnTo>
                    <a:lnTo>
                      <a:pt x="65" y="71"/>
                    </a:lnTo>
                    <a:lnTo>
                      <a:pt x="59" y="71"/>
                    </a:lnTo>
                    <a:lnTo>
                      <a:pt x="65" y="65"/>
                    </a:lnTo>
                    <a:lnTo>
                      <a:pt x="43" y="58"/>
                    </a:lnTo>
                    <a:lnTo>
                      <a:pt x="33" y="51"/>
                    </a:lnTo>
                    <a:lnTo>
                      <a:pt x="11" y="39"/>
                    </a:lnTo>
                    <a:lnTo>
                      <a:pt x="0" y="39"/>
                    </a:lnTo>
                    <a:lnTo>
                      <a:pt x="11" y="0"/>
                    </a:lnTo>
                    <a:lnTo>
                      <a:pt x="38" y="6"/>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grpSp>
          <p:nvGrpSpPr>
            <p:cNvPr id="65680" name="Group 46"/>
            <p:cNvGrpSpPr>
              <a:grpSpLocks/>
            </p:cNvGrpSpPr>
            <p:nvPr/>
          </p:nvGrpSpPr>
          <p:grpSpPr bwMode="auto">
            <a:xfrm>
              <a:off x="363" y="2921"/>
              <a:ext cx="158" cy="142"/>
              <a:chOff x="363" y="2921"/>
              <a:chExt cx="158" cy="142"/>
            </a:xfrm>
          </p:grpSpPr>
          <p:sp>
            <p:nvSpPr>
              <p:cNvPr id="65681" name="Freeform 47"/>
              <p:cNvSpPr>
                <a:spLocks/>
              </p:cNvSpPr>
              <p:nvPr/>
            </p:nvSpPr>
            <p:spPr bwMode="auto">
              <a:xfrm>
                <a:off x="363" y="2921"/>
                <a:ext cx="158" cy="142"/>
              </a:xfrm>
              <a:custGeom>
                <a:avLst/>
                <a:gdLst>
                  <a:gd name="T0" fmla="*/ 5 w 158"/>
                  <a:gd name="T1" fmla="*/ 0 h 142"/>
                  <a:gd name="T2" fmla="*/ 0 w 158"/>
                  <a:gd name="T3" fmla="*/ 51 h 142"/>
                  <a:gd name="T4" fmla="*/ 5 w 158"/>
                  <a:gd name="T5" fmla="*/ 77 h 142"/>
                  <a:gd name="T6" fmla="*/ 27 w 158"/>
                  <a:gd name="T7" fmla="*/ 96 h 142"/>
                  <a:gd name="T8" fmla="*/ 82 w 158"/>
                  <a:gd name="T9" fmla="*/ 128 h 142"/>
                  <a:gd name="T10" fmla="*/ 103 w 158"/>
                  <a:gd name="T11" fmla="*/ 135 h 142"/>
                  <a:gd name="T12" fmla="*/ 131 w 158"/>
                  <a:gd name="T13" fmla="*/ 141 h 142"/>
                  <a:gd name="T14" fmla="*/ 157 w 158"/>
                  <a:gd name="T15" fmla="*/ 103 h 142"/>
                  <a:gd name="T16" fmla="*/ 82 w 158"/>
                  <a:gd name="T17" fmla="*/ 57 h 142"/>
                  <a:gd name="T18" fmla="*/ 60 w 158"/>
                  <a:gd name="T19" fmla="*/ 26 h 142"/>
                  <a:gd name="T20" fmla="*/ 5 w 158"/>
                  <a:gd name="T21" fmla="*/ 0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8"/>
                  <a:gd name="T34" fmla="*/ 0 h 142"/>
                  <a:gd name="T35" fmla="*/ 158 w 158"/>
                  <a:gd name="T36" fmla="*/ 142 h 1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8" h="142">
                    <a:moveTo>
                      <a:pt x="5" y="0"/>
                    </a:moveTo>
                    <a:lnTo>
                      <a:pt x="0" y="51"/>
                    </a:lnTo>
                    <a:lnTo>
                      <a:pt x="5" y="77"/>
                    </a:lnTo>
                    <a:lnTo>
                      <a:pt x="27" y="96"/>
                    </a:lnTo>
                    <a:lnTo>
                      <a:pt x="82" y="128"/>
                    </a:lnTo>
                    <a:lnTo>
                      <a:pt x="103" y="135"/>
                    </a:lnTo>
                    <a:lnTo>
                      <a:pt x="131" y="141"/>
                    </a:lnTo>
                    <a:lnTo>
                      <a:pt x="157" y="103"/>
                    </a:lnTo>
                    <a:lnTo>
                      <a:pt x="82" y="57"/>
                    </a:lnTo>
                    <a:lnTo>
                      <a:pt x="60" y="26"/>
                    </a:lnTo>
                    <a:lnTo>
                      <a:pt x="5" y="0"/>
                    </a:lnTo>
                  </a:path>
                </a:pathLst>
              </a:custGeom>
              <a:solidFill>
                <a:srgbClr val="FF2A35"/>
              </a:solidFill>
              <a:ln w="12700" cap="rnd">
                <a:noFill/>
                <a:round/>
                <a:headEnd/>
                <a:tailEnd/>
              </a:ln>
            </p:spPr>
            <p:txBody>
              <a:bodyPr/>
              <a:lstStyle/>
              <a:p>
                <a:endParaRPr lang="zh-CN" altLang="en-US"/>
              </a:p>
            </p:txBody>
          </p:sp>
          <p:sp>
            <p:nvSpPr>
              <p:cNvPr id="65682" name="Freeform 48"/>
              <p:cNvSpPr>
                <a:spLocks/>
              </p:cNvSpPr>
              <p:nvPr/>
            </p:nvSpPr>
            <p:spPr bwMode="auto">
              <a:xfrm>
                <a:off x="363" y="2921"/>
                <a:ext cx="158" cy="142"/>
              </a:xfrm>
              <a:custGeom>
                <a:avLst/>
                <a:gdLst>
                  <a:gd name="T0" fmla="*/ 5 w 158"/>
                  <a:gd name="T1" fmla="*/ 0 h 142"/>
                  <a:gd name="T2" fmla="*/ 0 w 158"/>
                  <a:gd name="T3" fmla="*/ 51 h 142"/>
                  <a:gd name="T4" fmla="*/ 5 w 158"/>
                  <a:gd name="T5" fmla="*/ 77 h 142"/>
                  <a:gd name="T6" fmla="*/ 27 w 158"/>
                  <a:gd name="T7" fmla="*/ 96 h 142"/>
                  <a:gd name="T8" fmla="*/ 82 w 158"/>
                  <a:gd name="T9" fmla="*/ 128 h 142"/>
                  <a:gd name="T10" fmla="*/ 103 w 158"/>
                  <a:gd name="T11" fmla="*/ 135 h 142"/>
                  <a:gd name="T12" fmla="*/ 131 w 158"/>
                  <a:gd name="T13" fmla="*/ 141 h 142"/>
                  <a:gd name="T14" fmla="*/ 157 w 158"/>
                  <a:gd name="T15" fmla="*/ 103 h 142"/>
                  <a:gd name="T16" fmla="*/ 82 w 158"/>
                  <a:gd name="T17" fmla="*/ 57 h 142"/>
                  <a:gd name="T18" fmla="*/ 60 w 158"/>
                  <a:gd name="T19" fmla="*/ 26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
                  <a:gd name="T31" fmla="*/ 0 h 142"/>
                  <a:gd name="T32" fmla="*/ 158 w 158"/>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 h="142">
                    <a:moveTo>
                      <a:pt x="5" y="0"/>
                    </a:moveTo>
                    <a:lnTo>
                      <a:pt x="0" y="51"/>
                    </a:lnTo>
                    <a:lnTo>
                      <a:pt x="5" y="77"/>
                    </a:lnTo>
                    <a:lnTo>
                      <a:pt x="27" y="96"/>
                    </a:lnTo>
                    <a:lnTo>
                      <a:pt x="82" y="128"/>
                    </a:lnTo>
                    <a:lnTo>
                      <a:pt x="103" y="135"/>
                    </a:lnTo>
                    <a:lnTo>
                      <a:pt x="131" y="141"/>
                    </a:lnTo>
                    <a:lnTo>
                      <a:pt x="157" y="103"/>
                    </a:lnTo>
                    <a:lnTo>
                      <a:pt x="82" y="57"/>
                    </a:lnTo>
                    <a:lnTo>
                      <a:pt x="60" y="26"/>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grpSp>
      <p:grpSp>
        <p:nvGrpSpPr>
          <p:cNvPr id="65554" name="Group 49"/>
          <p:cNvGrpSpPr>
            <a:grpSpLocks/>
          </p:cNvGrpSpPr>
          <p:nvPr/>
        </p:nvGrpSpPr>
        <p:grpSpPr bwMode="auto">
          <a:xfrm>
            <a:off x="7761288" y="4473575"/>
            <a:ext cx="844550" cy="987425"/>
            <a:chOff x="4347" y="2506"/>
            <a:chExt cx="473" cy="553"/>
          </a:xfrm>
        </p:grpSpPr>
        <p:sp>
          <p:nvSpPr>
            <p:cNvPr id="65603" name="Freeform 50"/>
            <p:cNvSpPr>
              <a:spLocks/>
            </p:cNvSpPr>
            <p:nvPr/>
          </p:nvSpPr>
          <p:spPr bwMode="auto">
            <a:xfrm>
              <a:off x="4347" y="2506"/>
              <a:ext cx="473" cy="495"/>
            </a:xfrm>
            <a:custGeom>
              <a:avLst/>
              <a:gdLst>
                <a:gd name="T0" fmla="*/ 190 w 473"/>
                <a:gd name="T1" fmla="*/ 44 h 495"/>
                <a:gd name="T2" fmla="*/ 168 w 473"/>
                <a:gd name="T3" fmla="*/ 39 h 495"/>
                <a:gd name="T4" fmla="*/ 157 w 473"/>
                <a:gd name="T5" fmla="*/ 58 h 495"/>
                <a:gd name="T6" fmla="*/ 152 w 473"/>
                <a:gd name="T7" fmla="*/ 97 h 495"/>
                <a:gd name="T8" fmla="*/ 157 w 473"/>
                <a:gd name="T9" fmla="*/ 123 h 495"/>
                <a:gd name="T10" fmla="*/ 152 w 473"/>
                <a:gd name="T11" fmla="*/ 154 h 495"/>
                <a:gd name="T12" fmla="*/ 157 w 473"/>
                <a:gd name="T13" fmla="*/ 173 h 495"/>
                <a:gd name="T14" fmla="*/ 162 w 473"/>
                <a:gd name="T15" fmla="*/ 173 h 495"/>
                <a:gd name="T16" fmla="*/ 174 w 473"/>
                <a:gd name="T17" fmla="*/ 187 h 495"/>
                <a:gd name="T18" fmla="*/ 190 w 473"/>
                <a:gd name="T19" fmla="*/ 206 h 495"/>
                <a:gd name="T20" fmla="*/ 190 w 473"/>
                <a:gd name="T21" fmla="*/ 224 h 495"/>
                <a:gd name="T22" fmla="*/ 190 w 473"/>
                <a:gd name="T23" fmla="*/ 237 h 495"/>
                <a:gd name="T24" fmla="*/ 162 w 473"/>
                <a:gd name="T25" fmla="*/ 251 h 495"/>
                <a:gd name="T26" fmla="*/ 119 w 473"/>
                <a:gd name="T27" fmla="*/ 263 h 495"/>
                <a:gd name="T28" fmla="*/ 92 w 473"/>
                <a:gd name="T29" fmla="*/ 276 h 495"/>
                <a:gd name="T30" fmla="*/ 75 w 473"/>
                <a:gd name="T31" fmla="*/ 288 h 495"/>
                <a:gd name="T32" fmla="*/ 70 w 473"/>
                <a:gd name="T33" fmla="*/ 301 h 495"/>
                <a:gd name="T34" fmla="*/ 64 w 473"/>
                <a:gd name="T35" fmla="*/ 314 h 495"/>
                <a:gd name="T36" fmla="*/ 59 w 473"/>
                <a:gd name="T37" fmla="*/ 327 h 495"/>
                <a:gd name="T38" fmla="*/ 38 w 473"/>
                <a:gd name="T39" fmla="*/ 371 h 495"/>
                <a:gd name="T40" fmla="*/ 32 w 473"/>
                <a:gd name="T41" fmla="*/ 385 h 495"/>
                <a:gd name="T42" fmla="*/ 11 w 473"/>
                <a:gd name="T43" fmla="*/ 423 h 495"/>
                <a:gd name="T44" fmla="*/ 11 w 473"/>
                <a:gd name="T45" fmla="*/ 436 h 495"/>
                <a:gd name="T46" fmla="*/ 5 w 473"/>
                <a:gd name="T47" fmla="*/ 455 h 495"/>
                <a:gd name="T48" fmla="*/ 0 w 473"/>
                <a:gd name="T49" fmla="*/ 481 h 495"/>
                <a:gd name="T50" fmla="*/ 11 w 473"/>
                <a:gd name="T51" fmla="*/ 494 h 495"/>
                <a:gd name="T52" fmla="*/ 455 w 473"/>
                <a:gd name="T53" fmla="*/ 494 h 495"/>
                <a:gd name="T54" fmla="*/ 461 w 473"/>
                <a:gd name="T55" fmla="*/ 487 h 495"/>
                <a:gd name="T56" fmla="*/ 472 w 473"/>
                <a:gd name="T57" fmla="*/ 474 h 495"/>
                <a:gd name="T58" fmla="*/ 472 w 473"/>
                <a:gd name="T59" fmla="*/ 442 h 495"/>
                <a:gd name="T60" fmla="*/ 472 w 473"/>
                <a:gd name="T61" fmla="*/ 436 h 495"/>
                <a:gd name="T62" fmla="*/ 467 w 473"/>
                <a:gd name="T63" fmla="*/ 404 h 495"/>
                <a:gd name="T64" fmla="*/ 461 w 473"/>
                <a:gd name="T65" fmla="*/ 391 h 495"/>
                <a:gd name="T66" fmla="*/ 450 w 473"/>
                <a:gd name="T67" fmla="*/ 377 h 495"/>
                <a:gd name="T68" fmla="*/ 445 w 473"/>
                <a:gd name="T69" fmla="*/ 371 h 495"/>
                <a:gd name="T70" fmla="*/ 440 w 473"/>
                <a:gd name="T71" fmla="*/ 366 h 495"/>
                <a:gd name="T72" fmla="*/ 440 w 473"/>
                <a:gd name="T73" fmla="*/ 353 h 495"/>
                <a:gd name="T74" fmla="*/ 401 w 473"/>
                <a:gd name="T75" fmla="*/ 288 h 495"/>
                <a:gd name="T76" fmla="*/ 379 w 473"/>
                <a:gd name="T77" fmla="*/ 257 h 495"/>
                <a:gd name="T78" fmla="*/ 341 w 473"/>
                <a:gd name="T79" fmla="*/ 231 h 495"/>
                <a:gd name="T80" fmla="*/ 298 w 473"/>
                <a:gd name="T81" fmla="*/ 224 h 495"/>
                <a:gd name="T82" fmla="*/ 288 w 473"/>
                <a:gd name="T83" fmla="*/ 199 h 495"/>
                <a:gd name="T84" fmla="*/ 282 w 473"/>
                <a:gd name="T85" fmla="*/ 193 h 495"/>
                <a:gd name="T86" fmla="*/ 288 w 473"/>
                <a:gd name="T87" fmla="*/ 187 h 495"/>
                <a:gd name="T88" fmla="*/ 298 w 473"/>
                <a:gd name="T89" fmla="*/ 179 h 495"/>
                <a:gd name="T90" fmla="*/ 298 w 473"/>
                <a:gd name="T91" fmla="*/ 167 h 495"/>
                <a:gd name="T92" fmla="*/ 304 w 473"/>
                <a:gd name="T93" fmla="*/ 134 h 495"/>
                <a:gd name="T94" fmla="*/ 309 w 473"/>
                <a:gd name="T95" fmla="*/ 109 h 495"/>
                <a:gd name="T96" fmla="*/ 314 w 473"/>
                <a:gd name="T97" fmla="*/ 90 h 495"/>
                <a:gd name="T98" fmla="*/ 314 w 473"/>
                <a:gd name="T99" fmla="*/ 70 h 495"/>
                <a:gd name="T100" fmla="*/ 298 w 473"/>
                <a:gd name="T101" fmla="*/ 33 h 495"/>
                <a:gd name="T102" fmla="*/ 288 w 473"/>
                <a:gd name="T103" fmla="*/ 20 h 495"/>
                <a:gd name="T104" fmla="*/ 266 w 473"/>
                <a:gd name="T105" fmla="*/ 7 h 495"/>
                <a:gd name="T106" fmla="*/ 244 w 473"/>
                <a:gd name="T107" fmla="*/ 0 h 495"/>
                <a:gd name="T108" fmla="*/ 222 w 473"/>
                <a:gd name="T109" fmla="*/ 7 h 495"/>
                <a:gd name="T110" fmla="*/ 195 w 473"/>
                <a:gd name="T111" fmla="*/ 13 h 495"/>
                <a:gd name="T112" fmla="*/ 174 w 473"/>
                <a:gd name="T113" fmla="*/ 39 h 495"/>
                <a:gd name="T114" fmla="*/ 190 w 473"/>
                <a:gd name="T115" fmla="*/ 44 h 49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73"/>
                <a:gd name="T175" fmla="*/ 0 h 495"/>
                <a:gd name="T176" fmla="*/ 473 w 473"/>
                <a:gd name="T177" fmla="*/ 495 h 49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73" h="495">
                  <a:moveTo>
                    <a:pt x="190" y="44"/>
                  </a:moveTo>
                  <a:lnTo>
                    <a:pt x="168" y="39"/>
                  </a:lnTo>
                  <a:lnTo>
                    <a:pt x="157" y="58"/>
                  </a:lnTo>
                  <a:lnTo>
                    <a:pt x="152" y="97"/>
                  </a:lnTo>
                  <a:lnTo>
                    <a:pt x="157" y="123"/>
                  </a:lnTo>
                  <a:lnTo>
                    <a:pt x="152" y="154"/>
                  </a:lnTo>
                  <a:lnTo>
                    <a:pt x="157" y="173"/>
                  </a:lnTo>
                  <a:lnTo>
                    <a:pt x="162" y="173"/>
                  </a:lnTo>
                  <a:lnTo>
                    <a:pt x="174" y="187"/>
                  </a:lnTo>
                  <a:lnTo>
                    <a:pt x="190" y="206"/>
                  </a:lnTo>
                  <a:lnTo>
                    <a:pt x="190" y="224"/>
                  </a:lnTo>
                  <a:lnTo>
                    <a:pt x="190" y="237"/>
                  </a:lnTo>
                  <a:lnTo>
                    <a:pt x="162" y="251"/>
                  </a:lnTo>
                  <a:lnTo>
                    <a:pt x="119" y="263"/>
                  </a:lnTo>
                  <a:lnTo>
                    <a:pt x="92" y="276"/>
                  </a:lnTo>
                  <a:lnTo>
                    <a:pt x="75" y="288"/>
                  </a:lnTo>
                  <a:lnTo>
                    <a:pt x="70" y="301"/>
                  </a:lnTo>
                  <a:lnTo>
                    <a:pt x="64" y="314"/>
                  </a:lnTo>
                  <a:lnTo>
                    <a:pt x="59" y="327"/>
                  </a:lnTo>
                  <a:lnTo>
                    <a:pt x="38" y="371"/>
                  </a:lnTo>
                  <a:lnTo>
                    <a:pt x="32" y="385"/>
                  </a:lnTo>
                  <a:lnTo>
                    <a:pt x="11" y="423"/>
                  </a:lnTo>
                  <a:lnTo>
                    <a:pt x="11" y="436"/>
                  </a:lnTo>
                  <a:lnTo>
                    <a:pt x="5" y="455"/>
                  </a:lnTo>
                  <a:lnTo>
                    <a:pt x="0" y="481"/>
                  </a:lnTo>
                  <a:lnTo>
                    <a:pt x="11" y="494"/>
                  </a:lnTo>
                  <a:lnTo>
                    <a:pt x="455" y="494"/>
                  </a:lnTo>
                  <a:lnTo>
                    <a:pt x="461" y="487"/>
                  </a:lnTo>
                  <a:lnTo>
                    <a:pt x="472" y="474"/>
                  </a:lnTo>
                  <a:lnTo>
                    <a:pt x="472" y="442"/>
                  </a:lnTo>
                  <a:lnTo>
                    <a:pt x="472" y="436"/>
                  </a:lnTo>
                  <a:lnTo>
                    <a:pt x="467" y="404"/>
                  </a:lnTo>
                  <a:lnTo>
                    <a:pt x="461" y="391"/>
                  </a:lnTo>
                  <a:lnTo>
                    <a:pt x="450" y="377"/>
                  </a:lnTo>
                  <a:lnTo>
                    <a:pt x="445" y="371"/>
                  </a:lnTo>
                  <a:lnTo>
                    <a:pt x="440" y="366"/>
                  </a:lnTo>
                  <a:lnTo>
                    <a:pt x="440" y="353"/>
                  </a:lnTo>
                  <a:lnTo>
                    <a:pt x="401" y="288"/>
                  </a:lnTo>
                  <a:lnTo>
                    <a:pt x="379" y="257"/>
                  </a:lnTo>
                  <a:lnTo>
                    <a:pt x="341" y="231"/>
                  </a:lnTo>
                  <a:lnTo>
                    <a:pt x="298" y="224"/>
                  </a:lnTo>
                  <a:lnTo>
                    <a:pt x="288" y="199"/>
                  </a:lnTo>
                  <a:lnTo>
                    <a:pt x="282" y="193"/>
                  </a:lnTo>
                  <a:lnTo>
                    <a:pt x="288" y="187"/>
                  </a:lnTo>
                  <a:lnTo>
                    <a:pt x="298" y="179"/>
                  </a:lnTo>
                  <a:lnTo>
                    <a:pt x="298" y="167"/>
                  </a:lnTo>
                  <a:lnTo>
                    <a:pt x="304" y="134"/>
                  </a:lnTo>
                  <a:lnTo>
                    <a:pt x="309" y="109"/>
                  </a:lnTo>
                  <a:lnTo>
                    <a:pt x="314" y="90"/>
                  </a:lnTo>
                  <a:lnTo>
                    <a:pt x="314" y="70"/>
                  </a:lnTo>
                  <a:lnTo>
                    <a:pt x="298" y="33"/>
                  </a:lnTo>
                  <a:lnTo>
                    <a:pt x="288" y="20"/>
                  </a:lnTo>
                  <a:lnTo>
                    <a:pt x="266" y="7"/>
                  </a:lnTo>
                  <a:lnTo>
                    <a:pt x="244" y="0"/>
                  </a:lnTo>
                  <a:lnTo>
                    <a:pt x="222" y="7"/>
                  </a:lnTo>
                  <a:lnTo>
                    <a:pt x="195" y="13"/>
                  </a:lnTo>
                  <a:lnTo>
                    <a:pt x="174" y="39"/>
                  </a:lnTo>
                  <a:lnTo>
                    <a:pt x="190" y="44"/>
                  </a:lnTo>
                </a:path>
              </a:pathLst>
            </a:custGeom>
            <a:gradFill rotWithShape="0">
              <a:gsLst>
                <a:gs pos="0">
                  <a:srgbClr val="4C4C4C"/>
                </a:gs>
                <a:gs pos="100000">
                  <a:srgbClr val="000000"/>
                </a:gs>
              </a:gsLst>
              <a:lin ang="5400000" scaled="1"/>
            </a:gradFill>
            <a:ln w="12700" cap="rnd" cmpd="sng">
              <a:solidFill>
                <a:srgbClr val="000000"/>
              </a:solidFill>
              <a:prstDash val="solid"/>
              <a:round/>
              <a:headEnd type="none" w="med" len="med"/>
              <a:tailEnd type="none" w="med" len="med"/>
            </a:ln>
          </p:spPr>
          <p:txBody>
            <a:bodyPr/>
            <a:lstStyle/>
            <a:p>
              <a:endParaRPr lang="zh-CN" altLang="en-US"/>
            </a:p>
          </p:txBody>
        </p:sp>
        <p:grpSp>
          <p:nvGrpSpPr>
            <p:cNvPr id="65604" name="Group 51"/>
            <p:cNvGrpSpPr>
              <a:grpSpLocks/>
            </p:cNvGrpSpPr>
            <p:nvPr/>
          </p:nvGrpSpPr>
          <p:grpSpPr bwMode="auto">
            <a:xfrm>
              <a:off x="4715" y="2905"/>
              <a:ext cx="86" cy="145"/>
              <a:chOff x="4715" y="2905"/>
              <a:chExt cx="86" cy="145"/>
            </a:xfrm>
          </p:grpSpPr>
          <p:sp>
            <p:nvSpPr>
              <p:cNvPr id="65662" name="Freeform 52"/>
              <p:cNvSpPr>
                <a:spLocks/>
              </p:cNvSpPr>
              <p:nvPr/>
            </p:nvSpPr>
            <p:spPr bwMode="auto">
              <a:xfrm>
                <a:off x="4715" y="2905"/>
                <a:ext cx="86" cy="145"/>
              </a:xfrm>
              <a:custGeom>
                <a:avLst/>
                <a:gdLst>
                  <a:gd name="T0" fmla="*/ 14 w 86"/>
                  <a:gd name="T1" fmla="*/ 19 h 145"/>
                  <a:gd name="T2" fmla="*/ 58 w 86"/>
                  <a:gd name="T3" fmla="*/ 0 h 145"/>
                  <a:gd name="T4" fmla="*/ 74 w 86"/>
                  <a:gd name="T5" fmla="*/ 6 h 145"/>
                  <a:gd name="T6" fmla="*/ 74 w 86"/>
                  <a:gd name="T7" fmla="*/ 19 h 145"/>
                  <a:gd name="T8" fmla="*/ 85 w 86"/>
                  <a:gd name="T9" fmla="*/ 37 h 145"/>
                  <a:gd name="T10" fmla="*/ 85 w 86"/>
                  <a:gd name="T11" fmla="*/ 57 h 145"/>
                  <a:gd name="T12" fmla="*/ 80 w 86"/>
                  <a:gd name="T13" fmla="*/ 83 h 145"/>
                  <a:gd name="T14" fmla="*/ 74 w 86"/>
                  <a:gd name="T15" fmla="*/ 96 h 145"/>
                  <a:gd name="T16" fmla="*/ 58 w 86"/>
                  <a:gd name="T17" fmla="*/ 108 h 145"/>
                  <a:gd name="T18" fmla="*/ 41 w 86"/>
                  <a:gd name="T19" fmla="*/ 134 h 145"/>
                  <a:gd name="T20" fmla="*/ 18 w 86"/>
                  <a:gd name="T21" fmla="*/ 144 h 145"/>
                  <a:gd name="T22" fmla="*/ 0 w 86"/>
                  <a:gd name="T23" fmla="*/ 135 h 145"/>
                  <a:gd name="T24" fmla="*/ 9 w 86"/>
                  <a:gd name="T25" fmla="*/ 19 h 145"/>
                  <a:gd name="T26" fmla="*/ 14 w 86"/>
                  <a:gd name="T27" fmla="*/ 19 h 14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6"/>
                  <a:gd name="T43" fmla="*/ 0 h 145"/>
                  <a:gd name="T44" fmla="*/ 86 w 86"/>
                  <a:gd name="T45" fmla="*/ 145 h 1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6" h="145">
                    <a:moveTo>
                      <a:pt x="14" y="19"/>
                    </a:moveTo>
                    <a:lnTo>
                      <a:pt x="58" y="0"/>
                    </a:lnTo>
                    <a:lnTo>
                      <a:pt x="74" y="6"/>
                    </a:lnTo>
                    <a:lnTo>
                      <a:pt x="74" y="19"/>
                    </a:lnTo>
                    <a:lnTo>
                      <a:pt x="85" y="37"/>
                    </a:lnTo>
                    <a:lnTo>
                      <a:pt x="85" y="57"/>
                    </a:lnTo>
                    <a:lnTo>
                      <a:pt x="80" y="83"/>
                    </a:lnTo>
                    <a:lnTo>
                      <a:pt x="74" y="96"/>
                    </a:lnTo>
                    <a:lnTo>
                      <a:pt x="58" y="108"/>
                    </a:lnTo>
                    <a:lnTo>
                      <a:pt x="41" y="134"/>
                    </a:lnTo>
                    <a:lnTo>
                      <a:pt x="18" y="144"/>
                    </a:lnTo>
                    <a:lnTo>
                      <a:pt x="0" y="135"/>
                    </a:lnTo>
                    <a:lnTo>
                      <a:pt x="9" y="19"/>
                    </a:lnTo>
                    <a:lnTo>
                      <a:pt x="14" y="19"/>
                    </a:lnTo>
                  </a:path>
                </a:pathLst>
              </a:custGeom>
              <a:solidFill>
                <a:srgbClr val="000000"/>
              </a:solidFill>
              <a:ln w="12700" cap="rnd">
                <a:noFill/>
                <a:round/>
                <a:headEnd/>
                <a:tailEnd/>
              </a:ln>
            </p:spPr>
            <p:txBody>
              <a:bodyPr/>
              <a:lstStyle/>
              <a:p>
                <a:endParaRPr lang="zh-CN" altLang="en-US"/>
              </a:p>
            </p:txBody>
          </p:sp>
          <p:sp>
            <p:nvSpPr>
              <p:cNvPr id="65663" name="Freeform 53"/>
              <p:cNvSpPr>
                <a:spLocks/>
              </p:cNvSpPr>
              <p:nvPr/>
            </p:nvSpPr>
            <p:spPr bwMode="auto">
              <a:xfrm>
                <a:off x="4715" y="2905"/>
                <a:ext cx="86" cy="145"/>
              </a:xfrm>
              <a:custGeom>
                <a:avLst/>
                <a:gdLst>
                  <a:gd name="T0" fmla="*/ 14 w 86"/>
                  <a:gd name="T1" fmla="*/ 19 h 145"/>
                  <a:gd name="T2" fmla="*/ 58 w 86"/>
                  <a:gd name="T3" fmla="*/ 0 h 145"/>
                  <a:gd name="T4" fmla="*/ 74 w 86"/>
                  <a:gd name="T5" fmla="*/ 6 h 145"/>
                  <a:gd name="T6" fmla="*/ 74 w 86"/>
                  <a:gd name="T7" fmla="*/ 19 h 145"/>
                  <a:gd name="T8" fmla="*/ 85 w 86"/>
                  <a:gd name="T9" fmla="*/ 37 h 145"/>
                  <a:gd name="T10" fmla="*/ 85 w 86"/>
                  <a:gd name="T11" fmla="*/ 57 h 145"/>
                  <a:gd name="T12" fmla="*/ 80 w 86"/>
                  <a:gd name="T13" fmla="*/ 83 h 145"/>
                  <a:gd name="T14" fmla="*/ 74 w 86"/>
                  <a:gd name="T15" fmla="*/ 96 h 145"/>
                  <a:gd name="T16" fmla="*/ 58 w 86"/>
                  <a:gd name="T17" fmla="*/ 108 h 145"/>
                  <a:gd name="T18" fmla="*/ 41 w 86"/>
                  <a:gd name="T19" fmla="*/ 134 h 145"/>
                  <a:gd name="T20" fmla="*/ 18 w 86"/>
                  <a:gd name="T21" fmla="*/ 144 h 145"/>
                  <a:gd name="T22" fmla="*/ 0 w 86"/>
                  <a:gd name="T23" fmla="*/ 135 h 145"/>
                  <a:gd name="T24" fmla="*/ 9 w 86"/>
                  <a:gd name="T25" fmla="*/ 19 h 145"/>
                  <a:gd name="T26" fmla="*/ 14 w 86"/>
                  <a:gd name="T27" fmla="*/ 19 h 14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6"/>
                  <a:gd name="T43" fmla="*/ 0 h 145"/>
                  <a:gd name="T44" fmla="*/ 86 w 86"/>
                  <a:gd name="T45" fmla="*/ 145 h 1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6" h="145">
                    <a:moveTo>
                      <a:pt x="14" y="19"/>
                    </a:moveTo>
                    <a:lnTo>
                      <a:pt x="58" y="0"/>
                    </a:lnTo>
                    <a:lnTo>
                      <a:pt x="74" y="6"/>
                    </a:lnTo>
                    <a:lnTo>
                      <a:pt x="74" y="19"/>
                    </a:lnTo>
                    <a:lnTo>
                      <a:pt x="85" y="37"/>
                    </a:lnTo>
                    <a:lnTo>
                      <a:pt x="85" y="57"/>
                    </a:lnTo>
                    <a:lnTo>
                      <a:pt x="80" y="83"/>
                    </a:lnTo>
                    <a:lnTo>
                      <a:pt x="74" y="96"/>
                    </a:lnTo>
                    <a:lnTo>
                      <a:pt x="58" y="108"/>
                    </a:lnTo>
                    <a:lnTo>
                      <a:pt x="41" y="134"/>
                    </a:lnTo>
                    <a:lnTo>
                      <a:pt x="18" y="144"/>
                    </a:lnTo>
                    <a:lnTo>
                      <a:pt x="0" y="135"/>
                    </a:lnTo>
                    <a:lnTo>
                      <a:pt x="9" y="19"/>
                    </a:lnTo>
                    <a:lnTo>
                      <a:pt x="14" y="19"/>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grpSp>
          <p:nvGrpSpPr>
            <p:cNvPr id="65605" name="Group 54"/>
            <p:cNvGrpSpPr>
              <a:grpSpLocks/>
            </p:cNvGrpSpPr>
            <p:nvPr/>
          </p:nvGrpSpPr>
          <p:grpSpPr bwMode="auto">
            <a:xfrm>
              <a:off x="4523" y="2684"/>
              <a:ext cx="115" cy="284"/>
              <a:chOff x="4523" y="2684"/>
              <a:chExt cx="115" cy="284"/>
            </a:xfrm>
          </p:grpSpPr>
          <p:sp>
            <p:nvSpPr>
              <p:cNvPr id="65660" name="Freeform 55"/>
              <p:cNvSpPr>
                <a:spLocks/>
              </p:cNvSpPr>
              <p:nvPr/>
            </p:nvSpPr>
            <p:spPr bwMode="auto">
              <a:xfrm>
                <a:off x="4523" y="2684"/>
                <a:ext cx="115" cy="284"/>
              </a:xfrm>
              <a:custGeom>
                <a:avLst/>
                <a:gdLst>
                  <a:gd name="T0" fmla="*/ 11 w 115"/>
                  <a:gd name="T1" fmla="*/ 26 h 284"/>
                  <a:gd name="T2" fmla="*/ 32 w 115"/>
                  <a:gd name="T3" fmla="*/ 32 h 284"/>
                  <a:gd name="T4" fmla="*/ 39 w 115"/>
                  <a:gd name="T5" fmla="*/ 32 h 284"/>
                  <a:gd name="T6" fmla="*/ 61 w 115"/>
                  <a:gd name="T7" fmla="*/ 32 h 284"/>
                  <a:gd name="T8" fmla="*/ 71 w 115"/>
                  <a:gd name="T9" fmla="*/ 32 h 284"/>
                  <a:gd name="T10" fmla="*/ 82 w 115"/>
                  <a:gd name="T11" fmla="*/ 26 h 284"/>
                  <a:gd name="T12" fmla="*/ 82 w 115"/>
                  <a:gd name="T13" fmla="*/ 20 h 284"/>
                  <a:gd name="T14" fmla="*/ 97 w 115"/>
                  <a:gd name="T15" fmla="*/ 13 h 284"/>
                  <a:gd name="T16" fmla="*/ 103 w 115"/>
                  <a:gd name="T17" fmla="*/ 0 h 284"/>
                  <a:gd name="T18" fmla="*/ 109 w 115"/>
                  <a:gd name="T19" fmla="*/ 0 h 284"/>
                  <a:gd name="T20" fmla="*/ 114 w 115"/>
                  <a:gd name="T21" fmla="*/ 20 h 284"/>
                  <a:gd name="T22" fmla="*/ 103 w 115"/>
                  <a:gd name="T23" fmla="*/ 51 h 284"/>
                  <a:gd name="T24" fmla="*/ 87 w 115"/>
                  <a:gd name="T25" fmla="*/ 148 h 284"/>
                  <a:gd name="T26" fmla="*/ 49 w 115"/>
                  <a:gd name="T27" fmla="*/ 283 h 284"/>
                  <a:gd name="T28" fmla="*/ 39 w 115"/>
                  <a:gd name="T29" fmla="*/ 219 h 284"/>
                  <a:gd name="T30" fmla="*/ 17 w 115"/>
                  <a:gd name="T31" fmla="*/ 109 h 284"/>
                  <a:gd name="T32" fmla="*/ 0 w 115"/>
                  <a:gd name="T33" fmla="*/ 39 h 284"/>
                  <a:gd name="T34" fmla="*/ 11 w 115"/>
                  <a:gd name="T35" fmla="*/ 32 h 284"/>
                  <a:gd name="T36" fmla="*/ 11 w 115"/>
                  <a:gd name="T37" fmla="*/ 26 h 2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5"/>
                  <a:gd name="T58" fmla="*/ 0 h 284"/>
                  <a:gd name="T59" fmla="*/ 115 w 115"/>
                  <a:gd name="T60" fmla="*/ 284 h 28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5" h="284">
                    <a:moveTo>
                      <a:pt x="11" y="26"/>
                    </a:moveTo>
                    <a:lnTo>
                      <a:pt x="32" y="32"/>
                    </a:lnTo>
                    <a:lnTo>
                      <a:pt x="39" y="32"/>
                    </a:lnTo>
                    <a:lnTo>
                      <a:pt x="61" y="32"/>
                    </a:lnTo>
                    <a:lnTo>
                      <a:pt x="71" y="32"/>
                    </a:lnTo>
                    <a:lnTo>
                      <a:pt x="82" y="26"/>
                    </a:lnTo>
                    <a:lnTo>
                      <a:pt x="82" y="20"/>
                    </a:lnTo>
                    <a:lnTo>
                      <a:pt x="97" y="13"/>
                    </a:lnTo>
                    <a:lnTo>
                      <a:pt x="103" y="0"/>
                    </a:lnTo>
                    <a:lnTo>
                      <a:pt x="109" y="0"/>
                    </a:lnTo>
                    <a:lnTo>
                      <a:pt x="114" y="20"/>
                    </a:lnTo>
                    <a:lnTo>
                      <a:pt x="103" y="51"/>
                    </a:lnTo>
                    <a:lnTo>
                      <a:pt x="87" y="148"/>
                    </a:lnTo>
                    <a:lnTo>
                      <a:pt x="49" y="283"/>
                    </a:lnTo>
                    <a:lnTo>
                      <a:pt x="39" y="219"/>
                    </a:lnTo>
                    <a:lnTo>
                      <a:pt x="17" y="109"/>
                    </a:lnTo>
                    <a:lnTo>
                      <a:pt x="0" y="39"/>
                    </a:lnTo>
                    <a:lnTo>
                      <a:pt x="11" y="32"/>
                    </a:lnTo>
                    <a:lnTo>
                      <a:pt x="11" y="26"/>
                    </a:lnTo>
                  </a:path>
                </a:pathLst>
              </a:custGeom>
              <a:solidFill>
                <a:srgbClr val="FFFFFF"/>
              </a:solidFill>
              <a:ln w="12700" cap="rnd">
                <a:noFill/>
                <a:round/>
                <a:headEnd/>
                <a:tailEnd/>
              </a:ln>
            </p:spPr>
            <p:txBody>
              <a:bodyPr/>
              <a:lstStyle/>
              <a:p>
                <a:endParaRPr lang="zh-CN" altLang="en-US"/>
              </a:p>
            </p:txBody>
          </p:sp>
          <p:sp>
            <p:nvSpPr>
              <p:cNvPr id="65661" name="Freeform 56"/>
              <p:cNvSpPr>
                <a:spLocks/>
              </p:cNvSpPr>
              <p:nvPr/>
            </p:nvSpPr>
            <p:spPr bwMode="auto">
              <a:xfrm>
                <a:off x="4523" y="2684"/>
                <a:ext cx="115" cy="284"/>
              </a:xfrm>
              <a:custGeom>
                <a:avLst/>
                <a:gdLst>
                  <a:gd name="T0" fmla="*/ 11 w 115"/>
                  <a:gd name="T1" fmla="*/ 26 h 284"/>
                  <a:gd name="T2" fmla="*/ 32 w 115"/>
                  <a:gd name="T3" fmla="*/ 32 h 284"/>
                  <a:gd name="T4" fmla="*/ 39 w 115"/>
                  <a:gd name="T5" fmla="*/ 32 h 284"/>
                  <a:gd name="T6" fmla="*/ 61 w 115"/>
                  <a:gd name="T7" fmla="*/ 32 h 284"/>
                  <a:gd name="T8" fmla="*/ 71 w 115"/>
                  <a:gd name="T9" fmla="*/ 32 h 284"/>
                  <a:gd name="T10" fmla="*/ 82 w 115"/>
                  <a:gd name="T11" fmla="*/ 26 h 284"/>
                  <a:gd name="T12" fmla="*/ 82 w 115"/>
                  <a:gd name="T13" fmla="*/ 20 h 284"/>
                  <a:gd name="T14" fmla="*/ 97 w 115"/>
                  <a:gd name="T15" fmla="*/ 13 h 284"/>
                  <a:gd name="T16" fmla="*/ 103 w 115"/>
                  <a:gd name="T17" fmla="*/ 0 h 284"/>
                  <a:gd name="T18" fmla="*/ 109 w 115"/>
                  <a:gd name="T19" fmla="*/ 0 h 284"/>
                  <a:gd name="T20" fmla="*/ 114 w 115"/>
                  <a:gd name="T21" fmla="*/ 20 h 284"/>
                  <a:gd name="T22" fmla="*/ 103 w 115"/>
                  <a:gd name="T23" fmla="*/ 51 h 284"/>
                  <a:gd name="T24" fmla="*/ 87 w 115"/>
                  <a:gd name="T25" fmla="*/ 148 h 284"/>
                  <a:gd name="T26" fmla="*/ 49 w 115"/>
                  <a:gd name="T27" fmla="*/ 283 h 284"/>
                  <a:gd name="T28" fmla="*/ 39 w 115"/>
                  <a:gd name="T29" fmla="*/ 219 h 284"/>
                  <a:gd name="T30" fmla="*/ 17 w 115"/>
                  <a:gd name="T31" fmla="*/ 109 h 284"/>
                  <a:gd name="T32" fmla="*/ 0 w 115"/>
                  <a:gd name="T33" fmla="*/ 39 h 284"/>
                  <a:gd name="T34" fmla="*/ 11 w 115"/>
                  <a:gd name="T35" fmla="*/ 32 h 284"/>
                  <a:gd name="T36" fmla="*/ 11 w 115"/>
                  <a:gd name="T37" fmla="*/ 26 h 2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5"/>
                  <a:gd name="T58" fmla="*/ 0 h 284"/>
                  <a:gd name="T59" fmla="*/ 115 w 115"/>
                  <a:gd name="T60" fmla="*/ 284 h 28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5" h="284">
                    <a:moveTo>
                      <a:pt x="11" y="26"/>
                    </a:moveTo>
                    <a:lnTo>
                      <a:pt x="32" y="32"/>
                    </a:lnTo>
                    <a:lnTo>
                      <a:pt x="39" y="32"/>
                    </a:lnTo>
                    <a:lnTo>
                      <a:pt x="61" y="32"/>
                    </a:lnTo>
                    <a:lnTo>
                      <a:pt x="71" y="32"/>
                    </a:lnTo>
                    <a:lnTo>
                      <a:pt x="82" y="26"/>
                    </a:lnTo>
                    <a:lnTo>
                      <a:pt x="82" y="20"/>
                    </a:lnTo>
                    <a:lnTo>
                      <a:pt x="97" y="13"/>
                    </a:lnTo>
                    <a:lnTo>
                      <a:pt x="103" y="0"/>
                    </a:lnTo>
                    <a:lnTo>
                      <a:pt x="109" y="0"/>
                    </a:lnTo>
                    <a:lnTo>
                      <a:pt x="114" y="20"/>
                    </a:lnTo>
                    <a:lnTo>
                      <a:pt x="103" y="51"/>
                    </a:lnTo>
                    <a:lnTo>
                      <a:pt x="87" y="148"/>
                    </a:lnTo>
                    <a:lnTo>
                      <a:pt x="49" y="283"/>
                    </a:lnTo>
                    <a:lnTo>
                      <a:pt x="39" y="219"/>
                    </a:lnTo>
                    <a:lnTo>
                      <a:pt x="17" y="109"/>
                    </a:lnTo>
                    <a:lnTo>
                      <a:pt x="0" y="39"/>
                    </a:lnTo>
                    <a:lnTo>
                      <a:pt x="11" y="32"/>
                    </a:lnTo>
                    <a:lnTo>
                      <a:pt x="11" y="26"/>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sp>
          <p:nvSpPr>
            <p:cNvPr id="65606" name="Freeform 57"/>
            <p:cNvSpPr>
              <a:spLocks/>
            </p:cNvSpPr>
            <p:nvPr/>
          </p:nvSpPr>
          <p:spPr bwMode="auto">
            <a:xfrm>
              <a:off x="4707" y="2793"/>
              <a:ext cx="94" cy="142"/>
            </a:xfrm>
            <a:custGeom>
              <a:avLst/>
              <a:gdLst>
                <a:gd name="T0" fmla="*/ 22 w 94"/>
                <a:gd name="T1" fmla="*/ 141 h 142"/>
                <a:gd name="T2" fmla="*/ 27 w 94"/>
                <a:gd name="T3" fmla="*/ 121 h 142"/>
                <a:gd name="T4" fmla="*/ 39 w 94"/>
                <a:gd name="T5" fmla="*/ 115 h 142"/>
                <a:gd name="T6" fmla="*/ 61 w 94"/>
                <a:gd name="T7" fmla="*/ 109 h 142"/>
                <a:gd name="T8" fmla="*/ 71 w 94"/>
                <a:gd name="T9" fmla="*/ 115 h 142"/>
                <a:gd name="T10" fmla="*/ 82 w 94"/>
                <a:gd name="T11" fmla="*/ 115 h 142"/>
                <a:gd name="T12" fmla="*/ 88 w 94"/>
                <a:gd name="T13" fmla="*/ 115 h 142"/>
                <a:gd name="T14" fmla="*/ 93 w 94"/>
                <a:gd name="T15" fmla="*/ 121 h 142"/>
                <a:gd name="T16" fmla="*/ 88 w 94"/>
                <a:gd name="T17" fmla="*/ 115 h 142"/>
                <a:gd name="T18" fmla="*/ 82 w 94"/>
                <a:gd name="T19" fmla="*/ 103 h 142"/>
                <a:gd name="T20" fmla="*/ 66 w 94"/>
                <a:gd name="T21" fmla="*/ 96 h 142"/>
                <a:gd name="T22" fmla="*/ 54 w 94"/>
                <a:gd name="T23" fmla="*/ 90 h 142"/>
                <a:gd name="T24" fmla="*/ 39 w 94"/>
                <a:gd name="T25" fmla="*/ 96 h 142"/>
                <a:gd name="T26" fmla="*/ 27 w 94"/>
                <a:gd name="T27" fmla="*/ 103 h 142"/>
                <a:gd name="T28" fmla="*/ 17 w 94"/>
                <a:gd name="T29" fmla="*/ 103 h 142"/>
                <a:gd name="T30" fmla="*/ 17 w 94"/>
                <a:gd name="T31" fmla="*/ 90 h 142"/>
                <a:gd name="T32" fmla="*/ 22 w 94"/>
                <a:gd name="T33" fmla="*/ 84 h 142"/>
                <a:gd name="T34" fmla="*/ 17 w 94"/>
                <a:gd name="T35" fmla="*/ 71 h 142"/>
                <a:gd name="T36" fmla="*/ 5 w 94"/>
                <a:gd name="T37" fmla="*/ 57 h 142"/>
                <a:gd name="T38" fmla="*/ 0 w 94"/>
                <a:gd name="T39" fmla="*/ 32 h 142"/>
                <a:gd name="T40" fmla="*/ 0 w 94"/>
                <a:gd name="T41" fmla="*/ 13 h 142"/>
                <a:gd name="T42" fmla="*/ 5 w 94"/>
                <a:gd name="T43" fmla="*/ 45 h 142"/>
                <a:gd name="T44" fmla="*/ 0 w 94"/>
                <a:gd name="T45" fmla="*/ 0 h 14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4"/>
                <a:gd name="T70" fmla="*/ 0 h 142"/>
                <a:gd name="T71" fmla="*/ 94 w 94"/>
                <a:gd name="T72" fmla="*/ 142 h 14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4" h="142">
                  <a:moveTo>
                    <a:pt x="22" y="141"/>
                  </a:moveTo>
                  <a:lnTo>
                    <a:pt x="27" y="121"/>
                  </a:lnTo>
                  <a:lnTo>
                    <a:pt x="39" y="115"/>
                  </a:lnTo>
                  <a:lnTo>
                    <a:pt x="61" y="109"/>
                  </a:lnTo>
                  <a:lnTo>
                    <a:pt x="71" y="115"/>
                  </a:lnTo>
                  <a:lnTo>
                    <a:pt x="82" y="115"/>
                  </a:lnTo>
                  <a:lnTo>
                    <a:pt x="88" y="115"/>
                  </a:lnTo>
                  <a:lnTo>
                    <a:pt x="93" y="121"/>
                  </a:lnTo>
                  <a:lnTo>
                    <a:pt x="88" y="115"/>
                  </a:lnTo>
                  <a:lnTo>
                    <a:pt x="82" y="103"/>
                  </a:lnTo>
                  <a:lnTo>
                    <a:pt x="66" y="96"/>
                  </a:lnTo>
                  <a:lnTo>
                    <a:pt x="54" y="90"/>
                  </a:lnTo>
                  <a:lnTo>
                    <a:pt x="39" y="96"/>
                  </a:lnTo>
                  <a:lnTo>
                    <a:pt x="27" y="103"/>
                  </a:lnTo>
                  <a:lnTo>
                    <a:pt x="17" y="103"/>
                  </a:lnTo>
                  <a:lnTo>
                    <a:pt x="17" y="90"/>
                  </a:lnTo>
                  <a:lnTo>
                    <a:pt x="22" y="84"/>
                  </a:lnTo>
                  <a:lnTo>
                    <a:pt x="17" y="71"/>
                  </a:lnTo>
                  <a:lnTo>
                    <a:pt x="5" y="57"/>
                  </a:lnTo>
                  <a:lnTo>
                    <a:pt x="0" y="32"/>
                  </a:lnTo>
                  <a:lnTo>
                    <a:pt x="0" y="13"/>
                  </a:lnTo>
                  <a:lnTo>
                    <a:pt x="5" y="45"/>
                  </a:lnTo>
                  <a:lnTo>
                    <a:pt x="0" y="0"/>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nvGrpSpPr>
            <p:cNvPr id="65607" name="Group 58"/>
            <p:cNvGrpSpPr>
              <a:grpSpLocks/>
            </p:cNvGrpSpPr>
            <p:nvPr/>
          </p:nvGrpSpPr>
          <p:grpSpPr bwMode="auto">
            <a:xfrm>
              <a:off x="4658" y="2941"/>
              <a:ext cx="105" cy="103"/>
              <a:chOff x="4658" y="2941"/>
              <a:chExt cx="105" cy="103"/>
            </a:xfrm>
          </p:grpSpPr>
          <p:sp>
            <p:nvSpPr>
              <p:cNvPr id="65658" name="Freeform 59"/>
              <p:cNvSpPr>
                <a:spLocks/>
              </p:cNvSpPr>
              <p:nvPr/>
            </p:nvSpPr>
            <p:spPr bwMode="auto">
              <a:xfrm>
                <a:off x="4658" y="2941"/>
                <a:ext cx="105" cy="103"/>
              </a:xfrm>
              <a:custGeom>
                <a:avLst/>
                <a:gdLst>
                  <a:gd name="T0" fmla="*/ 87 w 105"/>
                  <a:gd name="T1" fmla="*/ 51 h 103"/>
                  <a:gd name="T2" fmla="*/ 38 w 105"/>
                  <a:gd name="T3" fmla="*/ 102 h 103"/>
                  <a:gd name="T4" fmla="*/ 33 w 105"/>
                  <a:gd name="T5" fmla="*/ 96 h 103"/>
                  <a:gd name="T6" fmla="*/ 17 w 105"/>
                  <a:gd name="T7" fmla="*/ 90 h 103"/>
                  <a:gd name="T8" fmla="*/ 11 w 105"/>
                  <a:gd name="T9" fmla="*/ 90 h 103"/>
                  <a:gd name="T10" fmla="*/ 5 w 105"/>
                  <a:gd name="T11" fmla="*/ 76 h 103"/>
                  <a:gd name="T12" fmla="*/ 0 w 105"/>
                  <a:gd name="T13" fmla="*/ 76 h 103"/>
                  <a:gd name="T14" fmla="*/ 0 w 105"/>
                  <a:gd name="T15" fmla="*/ 51 h 103"/>
                  <a:gd name="T16" fmla="*/ 5 w 105"/>
                  <a:gd name="T17" fmla="*/ 45 h 103"/>
                  <a:gd name="T18" fmla="*/ 17 w 105"/>
                  <a:gd name="T19" fmla="*/ 26 h 103"/>
                  <a:gd name="T20" fmla="*/ 22 w 105"/>
                  <a:gd name="T21" fmla="*/ 19 h 103"/>
                  <a:gd name="T22" fmla="*/ 44 w 105"/>
                  <a:gd name="T23" fmla="*/ 0 h 103"/>
                  <a:gd name="T24" fmla="*/ 55 w 105"/>
                  <a:gd name="T25" fmla="*/ 0 h 103"/>
                  <a:gd name="T26" fmla="*/ 77 w 105"/>
                  <a:gd name="T27" fmla="*/ 0 h 103"/>
                  <a:gd name="T28" fmla="*/ 87 w 105"/>
                  <a:gd name="T29" fmla="*/ 0 h 103"/>
                  <a:gd name="T30" fmla="*/ 99 w 105"/>
                  <a:gd name="T31" fmla="*/ 12 h 103"/>
                  <a:gd name="T32" fmla="*/ 104 w 105"/>
                  <a:gd name="T33" fmla="*/ 19 h 103"/>
                  <a:gd name="T34" fmla="*/ 104 w 105"/>
                  <a:gd name="T35" fmla="*/ 45 h 103"/>
                  <a:gd name="T36" fmla="*/ 82 w 105"/>
                  <a:gd name="T37" fmla="*/ 90 h 103"/>
                  <a:gd name="T38" fmla="*/ 71 w 105"/>
                  <a:gd name="T39" fmla="*/ 96 h 103"/>
                  <a:gd name="T40" fmla="*/ 66 w 105"/>
                  <a:gd name="T41" fmla="*/ 82 h 103"/>
                  <a:gd name="T42" fmla="*/ 66 w 105"/>
                  <a:gd name="T43" fmla="*/ 76 h 103"/>
                  <a:gd name="T44" fmla="*/ 87 w 105"/>
                  <a:gd name="T45" fmla="*/ 51 h 10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5"/>
                  <a:gd name="T70" fmla="*/ 0 h 103"/>
                  <a:gd name="T71" fmla="*/ 105 w 105"/>
                  <a:gd name="T72" fmla="*/ 103 h 10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5" h="103">
                    <a:moveTo>
                      <a:pt x="87" y="51"/>
                    </a:moveTo>
                    <a:lnTo>
                      <a:pt x="38" y="102"/>
                    </a:lnTo>
                    <a:lnTo>
                      <a:pt x="33" y="96"/>
                    </a:lnTo>
                    <a:lnTo>
                      <a:pt x="17" y="90"/>
                    </a:lnTo>
                    <a:lnTo>
                      <a:pt x="11" y="90"/>
                    </a:lnTo>
                    <a:lnTo>
                      <a:pt x="5" y="76"/>
                    </a:lnTo>
                    <a:lnTo>
                      <a:pt x="0" y="76"/>
                    </a:lnTo>
                    <a:lnTo>
                      <a:pt x="0" y="51"/>
                    </a:lnTo>
                    <a:lnTo>
                      <a:pt x="5" y="45"/>
                    </a:lnTo>
                    <a:lnTo>
                      <a:pt x="17" y="26"/>
                    </a:lnTo>
                    <a:lnTo>
                      <a:pt x="22" y="19"/>
                    </a:lnTo>
                    <a:lnTo>
                      <a:pt x="44" y="0"/>
                    </a:lnTo>
                    <a:lnTo>
                      <a:pt x="55" y="0"/>
                    </a:lnTo>
                    <a:lnTo>
                      <a:pt x="77" y="0"/>
                    </a:lnTo>
                    <a:lnTo>
                      <a:pt x="87" y="0"/>
                    </a:lnTo>
                    <a:lnTo>
                      <a:pt x="99" y="12"/>
                    </a:lnTo>
                    <a:lnTo>
                      <a:pt x="104" y="19"/>
                    </a:lnTo>
                    <a:lnTo>
                      <a:pt x="104" y="45"/>
                    </a:lnTo>
                    <a:lnTo>
                      <a:pt x="82" y="90"/>
                    </a:lnTo>
                    <a:lnTo>
                      <a:pt x="71" y="96"/>
                    </a:lnTo>
                    <a:lnTo>
                      <a:pt x="66" y="82"/>
                    </a:lnTo>
                    <a:lnTo>
                      <a:pt x="66" y="76"/>
                    </a:lnTo>
                    <a:lnTo>
                      <a:pt x="87" y="51"/>
                    </a:lnTo>
                  </a:path>
                </a:pathLst>
              </a:custGeom>
              <a:solidFill>
                <a:srgbClr val="FFE9AA"/>
              </a:solidFill>
              <a:ln w="12700" cap="rnd">
                <a:noFill/>
                <a:round/>
                <a:headEnd/>
                <a:tailEnd/>
              </a:ln>
            </p:spPr>
            <p:txBody>
              <a:bodyPr/>
              <a:lstStyle/>
              <a:p>
                <a:endParaRPr lang="zh-CN" altLang="en-US"/>
              </a:p>
            </p:txBody>
          </p:sp>
          <p:sp>
            <p:nvSpPr>
              <p:cNvPr id="65659" name="Freeform 60"/>
              <p:cNvSpPr>
                <a:spLocks/>
              </p:cNvSpPr>
              <p:nvPr/>
            </p:nvSpPr>
            <p:spPr bwMode="auto">
              <a:xfrm>
                <a:off x="4658" y="2941"/>
                <a:ext cx="105" cy="103"/>
              </a:xfrm>
              <a:custGeom>
                <a:avLst/>
                <a:gdLst>
                  <a:gd name="T0" fmla="*/ 87 w 105"/>
                  <a:gd name="T1" fmla="*/ 51 h 103"/>
                  <a:gd name="T2" fmla="*/ 38 w 105"/>
                  <a:gd name="T3" fmla="*/ 102 h 103"/>
                  <a:gd name="T4" fmla="*/ 33 w 105"/>
                  <a:gd name="T5" fmla="*/ 96 h 103"/>
                  <a:gd name="T6" fmla="*/ 17 w 105"/>
                  <a:gd name="T7" fmla="*/ 90 h 103"/>
                  <a:gd name="T8" fmla="*/ 11 w 105"/>
                  <a:gd name="T9" fmla="*/ 90 h 103"/>
                  <a:gd name="T10" fmla="*/ 5 w 105"/>
                  <a:gd name="T11" fmla="*/ 76 h 103"/>
                  <a:gd name="T12" fmla="*/ 0 w 105"/>
                  <a:gd name="T13" fmla="*/ 76 h 103"/>
                  <a:gd name="T14" fmla="*/ 0 w 105"/>
                  <a:gd name="T15" fmla="*/ 51 h 103"/>
                  <a:gd name="T16" fmla="*/ 5 w 105"/>
                  <a:gd name="T17" fmla="*/ 45 h 103"/>
                  <a:gd name="T18" fmla="*/ 17 w 105"/>
                  <a:gd name="T19" fmla="*/ 26 h 103"/>
                  <a:gd name="T20" fmla="*/ 22 w 105"/>
                  <a:gd name="T21" fmla="*/ 19 h 103"/>
                  <a:gd name="T22" fmla="*/ 44 w 105"/>
                  <a:gd name="T23" fmla="*/ 0 h 103"/>
                  <a:gd name="T24" fmla="*/ 55 w 105"/>
                  <a:gd name="T25" fmla="*/ 0 h 103"/>
                  <a:gd name="T26" fmla="*/ 77 w 105"/>
                  <a:gd name="T27" fmla="*/ 0 h 103"/>
                  <a:gd name="T28" fmla="*/ 87 w 105"/>
                  <a:gd name="T29" fmla="*/ 0 h 103"/>
                  <a:gd name="T30" fmla="*/ 99 w 105"/>
                  <a:gd name="T31" fmla="*/ 12 h 103"/>
                  <a:gd name="T32" fmla="*/ 104 w 105"/>
                  <a:gd name="T33" fmla="*/ 19 h 103"/>
                  <a:gd name="T34" fmla="*/ 104 w 105"/>
                  <a:gd name="T35" fmla="*/ 45 h 103"/>
                  <a:gd name="T36" fmla="*/ 82 w 105"/>
                  <a:gd name="T37" fmla="*/ 90 h 103"/>
                  <a:gd name="T38" fmla="*/ 71 w 105"/>
                  <a:gd name="T39" fmla="*/ 96 h 103"/>
                  <a:gd name="T40" fmla="*/ 66 w 105"/>
                  <a:gd name="T41" fmla="*/ 82 h 103"/>
                  <a:gd name="T42" fmla="*/ 66 w 105"/>
                  <a:gd name="T43" fmla="*/ 76 h 103"/>
                  <a:gd name="T44" fmla="*/ 87 w 105"/>
                  <a:gd name="T45" fmla="*/ 51 h 10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5"/>
                  <a:gd name="T70" fmla="*/ 0 h 103"/>
                  <a:gd name="T71" fmla="*/ 105 w 105"/>
                  <a:gd name="T72" fmla="*/ 103 h 10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5" h="103">
                    <a:moveTo>
                      <a:pt x="87" y="51"/>
                    </a:moveTo>
                    <a:lnTo>
                      <a:pt x="38" y="102"/>
                    </a:lnTo>
                    <a:lnTo>
                      <a:pt x="33" y="96"/>
                    </a:lnTo>
                    <a:lnTo>
                      <a:pt x="17" y="90"/>
                    </a:lnTo>
                    <a:lnTo>
                      <a:pt x="11" y="90"/>
                    </a:lnTo>
                    <a:lnTo>
                      <a:pt x="5" y="76"/>
                    </a:lnTo>
                    <a:lnTo>
                      <a:pt x="0" y="76"/>
                    </a:lnTo>
                    <a:lnTo>
                      <a:pt x="0" y="51"/>
                    </a:lnTo>
                    <a:lnTo>
                      <a:pt x="5" y="45"/>
                    </a:lnTo>
                    <a:lnTo>
                      <a:pt x="17" y="26"/>
                    </a:lnTo>
                    <a:lnTo>
                      <a:pt x="22" y="19"/>
                    </a:lnTo>
                    <a:lnTo>
                      <a:pt x="44" y="0"/>
                    </a:lnTo>
                    <a:lnTo>
                      <a:pt x="55" y="0"/>
                    </a:lnTo>
                    <a:lnTo>
                      <a:pt x="77" y="0"/>
                    </a:lnTo>
                    <a:lnTo>
                      <a:pt x="87" y="0"/>
                    </a:lnTo>
                    <a:lnTo>
                      <a:pt x="99" y="12"/>
                    </a:lnTo>
                    <a:lnTo>
                      <a:pt x="104" y="19"/>
                    </a:lnTo>
                    <a:lnTo>
                      <a:pt x="104" y="45"/>
                    </a:lnTo>
                    <a:lnTo>
                      <a:pt x="82" y="90"/>
                    </a:lnTo>
                    <a:lnTo>
                      <a:pt x="71" y="96"/>
                    </a:lnTo>
                    <a:lnTo>
                      <a:pt x="66" y="82"/>
                    </a:lnTo>
                    <a:lnTo>
                      <a:pt x="66" y="76"/>
                    </a:lnTo>
                    <a:lnTo>
                      <a:pt x="87" y="51"/>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sp>
          <p:nvSpPr>
            <p:cNvPr id="65608" name="Freeform 61"/>
            <p:cNvSpPr>
              <a:spLocks/>
            </p:cNvSpPr>
            <p:nvPr/>
          </p:nvSpPr>
          <p:spPr bwMode="auto">
            <a:xfrm>
              <a:off x="4529" y="2684"/>
              <a:ext cx="109" cy="123"/>
            </a:xfrm>
            <a:custGeom>
              <a:avLst/>
              <a:gdLst>
                <a:gd name="T0" fmla="*/ 98 w 109"/>
                <a:gd name="T1" fmla="*/ 6 h 123"/>
                <a:gd name="T2" fmla="*/ 103 w 109"/>
                <a:gd name="T3" fmla="*/ 0 h 123"/>
                <a:gd name="T4" fmla="*/ 108 w 109"/>
                <a:gd name="T5" fmla="*/ 20 h 123"/>
                <a:gd name="T6" fmla="*/ 98 w 109"/>
                <a:gd name="T7" fmla="*/ 70 h 123"/>
                <a:gd name="T8" fmla="*/ 86 w 109"/>
                <a:gd name="T9" fmla="*/ 122 h 123"/>
                <a:gd name="T10" fmla="*/ 60 w 109"/>
                <a:gd name="T11" fmla="*/ 64 h 123"/>
                <a:gd name="T12" fmla="*/ 27 w 109"/>
                <a:gd name="T13" fmla="*/ 116 h 123"/>
                <a:gd name="T14" fmla="*/ 0 w 109"/>
                <a:gd name="T15" fmla="*/ 39 h 123"/>
                <a:gd name="T16" fmla="*/ 17 w 109"/>
                <a:gd name="T17" fmla="*/ 26 h 1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9"/>
                <a:gd name="T28" fmla="*/ 0 h 123"/>
                <a:gd name="T29" fmla="*/ 109 w 109"/>
                <a:gd name="T30" fmla="*/ 123 h 1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9" h="123">
                  <a:moveTo>
                    <a:pt x="98" y="6"/>
                  </a:moveTo>
                  <a:lnTo>
                    <a:pt x="103" y="0"/>
                  </a:lnTo>
                  <a:lnTo>
                    <a:pt x="108" y="20"/>
                  </a:lnTo>
                  <a:lnTo>
                    <a:pt x="98" y="70"/>
                  </a:lnTo>
                  <a:lnTo>
                    <a:pt x="86" y="122"/>
                  </a:lnTo>
                  <a:lnTo>
                    <a:pt x="60" y="64"/>
                  </a:lnTo>
                  <a:lnTo>
                    <a:pt x="27" y="116"/>
                  </a:lnTo>
                  <a:lnTo>
                    <a:pt x="0" y="39"/>
                  </a:lnTo>
                  <a:lnTo>
                    <a:pt x="17" y="26"/>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nvGrpSpPr>
            <p:cNvPr id="65609" name="Group 62"/>
            <p:cNvGrpSpPr>
              <a:grpSpLocks/>
            </p:cNvGrpSpPr>
            <p:nvPr/>
          </p:nvGrpSpPr>
          <p:grpSpPr bwMode="auto">
            <a:xfrm>
              <a:off x="4556" y="2743"/>
              <a:ext cx="50" cy="244"/>
              <a:chOff x="4556" y="2743"/>
              <a:chExt cx="50" cy="244"/>
            </a:xfrm>
          </p:grpSpPr>
          <p:sp>
            <p:nvSpPr>
              <p:cNvPr id="65656" name="Freeform 63"/>
              <p:cNvSpPr>
                <a:spLocks/>
              </p:cNvSpPr>
              <p:nvPr/>
            </p:nvSpPr>
            <p:spPr bwMode="auto">
              <a:xfrm>
                <a:off x="4556" y="2743"/>
                <a:ext cx="50" cy="244"/>
              </a:xfrm>
              <a:custGeom>
                <a:avLst/>
                <a:gdLst>
                  <a:gd name="T0" fmla="*/ 39 w 50"/>
                  <a:gd name="T1" fmla="*/ 0 h 244"/>
                  <a:gd name="T2" fmla="*/ 17 w 50"/>
                  <a:gd name="T3" fmla="*/ 38 h 244"/>
                  <a:gd name="T4" fmla="*/ 27 w 50"/>
                  <a:gd name="T5" fmla="*/ 57 h 244"/>
                  <a:gd name="T6" fmla="*/ 17 w 50"/>
                  <a:gd name="T7" fmla="*/ 76 h 244"/>
                  <a:gd name="T8" fmla="*/ 5 w 50"/>
                  <a:gd name="T9" fmla="*/ 108 h 244"/>
                  <a:gd name="T10" fmla="*/ 0 w 50"/>
                  <a:gd name="T11" fmla="*/ 140 h 244"/>
                  <a:gd name="T12" fmla="*/ 5 w 50"/>
                  <a:gd name="T13" fmla="*/ 160 h 244"/>
                  <a:gd name="T14" fmla="*/ 17 w 50"/>
                  <a:gd name="T15" fmla="*/ 243 h 244"/>
                  <a:gd name="T16" fmla="*/ 32 w 50"/>
                  <a:gd name="T17" fmla="*/ 172 h 244"/>
                  <a:gd name="T18" fmla="*/ 39 w 50"/>
                  <a:gd name="T19" fmla="*/ 108 h 244"/>
                  <a:gd name="T20" fmla="*/ 49 w 50"/>
                  <a:gd name="T21" fmla="*/ 108 h 244"/>
                  <a:gd name="T22" fmla="*/ 44 w 50"/>
                  <a:gd name="T23" fmla="*/ 76 h 244"/>
                  <a:gd name="T24" fmla="*/ 44 w 50"/>
                  <a:gd name="T25" fmla="*/ 57 h 244"/>
                  <a:gd name="T26" fmla="*/ 44 w 50"/>
                  <a:gd name="T27" fmla="*/ 50 h 244"/>
                  <a:gd name="T28" fmla="*/ 49 w 50"/>
                  <a:gd name="T29" fmla="*/ 38 h 244"/>
                  <a:gd name="T30" fmla="*/ 39 w 50"/>
                  <a:gd name="T31" fmla="*/ 6 h 244"/>
                  <a:gd name="T32" fmla="*/ 39 w 50"/>
                  <a:gd name="T33" fmla="*/ 0 h 2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0"/>
                  <a:gd name="T52" fmla="*/ 0 h 244"/>
                  <a:gd name="T53" fmla="*/ 50 w 50"/>
                  <a:gd name="T54" fmla="*/ 244 h 2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0" h="244">
                    <a:moveTo>
                      <a:pt x="39" y="0"/>
                    </a:moveTo>
                    <a:lnTo>
                      <a:pt x="17" y="38"/>
                    </a:lnTo>
                    <a:lnTo>
                      <a:pt x="27" y="57"/>
                    </a:lnTo>
                    <a:lnTo>
                      <a:pt x="17" y="76"/>
                    </a:lnTo>
                    <a:lnTo>
                      <a:pt x="5" y="108"/>
                    </a:lnTo>
                    <a:lnTo>
                      <a:pt x="0" y="140"/>
                    </a:lnTo>
                    <a:lnTo>
                      <a:pt x="5" y="160"/>
                    </a:lnTo>
                    <a:lnTo>
                      <a:pt x="17" y="243"/>
                    </a:lnTo>
                    <a:lnTo>
                      <a:pt x="32" y="172"/>
                    </a:lnTo>
                    <a:lnTo>
                      <a:pt x="39" y="108"/>
                    </a:lnTo>
                    <a:lnTo>
                      <a:pt x="49" y="108"/>
                    </a:lnTo>
                    <a:lnTo>
                      <a:pt x="44" y="76"/>
                    </a:lnTo>
                    <a:lnTo>
                      <a:pt x="44" y="57"/>
                    </a:lnTo>
                    <a:lnTo>
                      <a:pt x="44" y="50"/>
                    </a:lnTo>
                    <a:lnTo>
                      <a:pt x="49" y="38"/>
                    </a:lnTo>
                    <a:lnTo>
                      <a:pt x="39" y="6"/>
                    </a:lnTo>
                    <a:lnTo>
                      <a:pt x="39" y="0"/>
                    </a:lnTo>
                  </a:path>
                </a:pathLst>
              </a:custGeom>
              <a:solidFill>
                <a:srgbClr val="800040"/>
              </a:solidFill>
              <a:ln w="12700" cap="rnd">
                <a:noFill/>
                <a:round/>
                <a:headEnd/>
                <a:tailEnd/>
              </a:ln>
            </p:spPr>
            <p:txBody>
              <a:bodyPr/>
              <a:lstStyle/>
              <a:p>
                <a:endParaRPr lang="zh-CN" altLang="en-US"/>
              </a:p>
            </p:txBody>
          </p:sp>
          <p:sp>
            <p:nvSpPr>
              <p:cNvPr id="65657" name="Freeform 64"/>
              <p:cNvSpPr>
                <a:spLocks/>
              </p:cNvSpPr>
              <p:nvPr/>
            </p:nvSpPr>
            <p:spPr bwMode="auto">
              <a:xfrm>
                <a:off x="4556" y="2743"/>
                <a:ext cx="50" cy="244"/>
              </a:xfrm>
              <a:custGeom>
                <a:avLst/>
                <a:gdLst>
                  <a:gd name="T0" fmla="*/ 39 w 50"/>
                  <a:gd name="T1" fmla="*/ 0 h 244"/>
                  <a:gd name="T2" fmla="*/ 17 w 50"/>
                  <a:gd name="T3" fmla="*/ 38 h 244"/>
                  <a:gd name="T4" fmla="*/ 27 w 50"/>
                  <a:gd name="T5" fmla="*/ 57 h 244"/>
                  <a:gd name="T6" fmla="*/ 17 w 50"/>
                  <a:gd name="T7" fmla="*/ 76 h 244"/>
                  <a:gd name="T8" fmla="*/ 5 w 50"/>
                  <a:gd name="T9" fmla="*/ 108 h 244"/>
                  <a:gd name="T10" fmla="*/ 0 w 50"/>
                  <a:gd name="T11" fmla="*/ 140 h 244"/>
                  <a:gd name="T12" fmla="*/ 5 w 50"/>
                  <a:gd name="T13" fmla="*/ 160 h 244"/>
                  <a:gd name="T14" fmla="*/ 17 w 50"/>
                  <a:gd name="T15" fmla="*/ 243 h 244"/>
                  <a:gd name="T16" fmla="*/ 32 w 50"/>
                  <a:gd name="T17" fmla="*/ 172 h 244"/>
                  <a:gd name="T18" fmla="*/ 39 w 50"/>
                  <a:gd name="T19" fmla="*/ 108 h 244"/>
                  <a:gd name="T20" fmla="*/ 49 w 50"/>
                  <a:gd name="T21" fmla="*/ 108 h 244"/>
                  <a:gd name="T22" fmla="*/ 44 w 50"/>
                  <a:gd name="T23" fmla="*/ 76 h 244"/>
                  <a:gd name="T24" fmla="*/ 44 w 50"/>
                  <a:gd name="T25" fmla="*/ 57 h 244"/>
                  <a:gd name="T26" fmla="*/ 44 w 50"/>
                  <a:gd name="T27" fmla="*/ 50 h 244"/>
                  <a:gd name="T28" fmla="*/ 49 w 50"/>
                  <a:gd name="T29" fmla="*/ 38 h 244"/>
                  <a:gd name="T30" fmla="*/ 39 w 50"/>
                  <a:gd name="T31" fmla="*/ 6 h 244"/>
                  <a:gd name="T32" fmla="*/ 39 w 50"/>
                  <a:gd name="T33" fmla="*/ 0 h 2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0"/>
                  <a:gd name="T52" fmla="*/ 0 h 244"/>
                  <a:gd name="T53" fmla="*/ 50 w 50"/>
                  <a:gd name="T54" fmla="*/ 244 h 2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0" h="244">
                    <a:moveTo>
                      <a:pt x="39" y="0"/>
                    </a:moveTo>
                    <a:lnTo>
                      <a:pt x="17" y="38"/>
                    </a:lnTo>
                    <a:lnTo>
                      <a:pt x="27" y="57"/>
                    </a:lnTo>
                    <a:lnTo>
                      <a:pt x="17" y="76"/>
                    </a:lnTo>
                    <a:lnTo>
                      <a:pt x="5" y="108"/>
                    </a:lnTo>
                    <a:lnTo>
                      <a:pt x="0" y="140"/>
                    </a:lnTo>
                    <a:lnTo>
                      <a:pt x="5" y="160"/>
                    </a:lnTo>
                    <a:lnTo>
                      <a:pt x="17" y="243"/>
                    </a:lnTo>
                    <a:lnTo>
                      <a:pt x="32" y="172"/>
                    </a:lnTo>
                    <a:lnTo>
                      <a:pt x="39" y="108"/>
                    </a:lnTo>
                    <a:lnTo>
                      <a:pt x="49" y="108"/>
                    </a:lnTo>
                    <a:lnTo>
                      <a:pt x="44" y="76"/>
                    </a:lnTo>
                    <a:lnTo>
                      <a:pt x="44" y="57"/>
                    </a:lnTo>
                    <a:lnTo>
                      <a:pt x="44" y="50"/>
                    </a:lnTo>
                    <a:lnTo>
                      <a:pt x="49" y="38"/>
                    </a:lnTo>
                    <a:lnTo>
                      <a:pt x="39" y="6"/>
                    </a:lnTo>
                    <a:lnTo>
                      <a:pt x="39" y="0"/>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grpSp>
          <p:nvGrpSpPr>
            <p:cNvPr id="65610" name="Group 65"/>
            <p:cNvGrpSpPr>
              <a:grpSpLocks/>
            </p:cNvGrpSpPr>
            <p:nvPr/>
          </p:nvGrpSpPr>
          <p:grpSpPr bwMode="auto">
            <a:xfrm>
              <a:off x="4523" y="2550"/>
              <a:ext cx="115" cy="180"/>
              <a:chOff x="4523" y="2550"/>
              <a:chExt cx="115" cy="180"/>
            </a:xfrm>
          </p:grpSpPr>
          <p:sp>
            <p:nvSpPr>
              <p:cNvPr id="65654" name="Freeform 66"/>
              <p:cNvSpPr>
                <a:spLocks/>
              </p:cNvSpPr>
              <p:nvPr/>
            </p:nvSpPr>
            <p:spPr bwMode="auto">
              <a:xfrm>
                <a:off x="4523" y="2550"/>
                <a:ext cx="115" cy="180"/>
              </a:xfrm>
              <a:custGeom>
                <a:avLst/>
                <a:gdLst>
                  <a:gd name="T0" fmla="*/ 44 w 115"/>
                  <a:gd name="T1" fmla="*/ 0 h 180"/>
                  <a:gd name="T2" fmla="*/ 49 w 115"/>
                  <a:gd name="T3" fmla="*/ 12 h 180"/>
                  <a:gd name="T4" fmla="*/ 61 w 115"/>
                  <a:gd name="T5" fmla="*/ 20 h 180"/>
                  <a:gd name="T6" fmla="*/ 82 w 115"/>
                  <a:gd name="T7" fmla="*/ 20 h 180"/>
                  <a:gd name="T8" fmla="*/ 97 w 115"/>
                  <a:gd name="T9" fmla="*/ 32 h 180"/>
                  <a:gd name="T10" fmla="*/ 109 w 115"/>
                  <a:gd name="T11" fmla="*/ 45 h 180"/>
                  <a:gd name="T12" fmla="*/ 114 w 115"/>
                  <a:gd name="T13" fmla="*/ 57 h 180"/>
                  <a:gd name="T14" fmla="*/ 114 w 115"/>
                  <a:gd name="T15" fmla="*/ 64 h 180"/>
                  <a:gd name="T16" fmla="*/ 114 w 115"/>
                  <a:gd name="T17" fmla="*/ 83 h 180"/>
                  <a:gd name="T18" fmla="*/ 114 w 115"/>
                  <a:gd name="T19" fmla="*/ 115 h 180"/>
                  <a:gd name="T20" fmla="*/ 109 w 115"/>
                  <a:gd name="T21" fmla="*/ 115 h 180"/>
                  <a:gd name="T22" fmla="*/ 109 w 115"/>
                  <a:gd name="T23" fmla="*/ 134 h 180"/>
                  <a:gd name="T24" fmla="*/ 103 w 115"/>
                  <a:gd name="T25" fmla="*/ 147 h 180"/>
                  <a:gd name="T26" fmla="*/ 97 w 115"/>
                  <a:gd name="T27" fmla="*/ 159 h 180"/>
                  <a:gd name="T28" fmla="*/ 87 w 115"/>
                  <a:gd name="T29" fmla="*/ 166 h 180"/>
                  <a:gd name="T30" fmla="*/ 66 w 115"/>
                  <a:gd name="T31" fmla="*/ 179 h 180"/>
                  <a:gd name="T32" fmla="*/ 44 w 115"/>
                  <a:gd name="T33" fmla="*/ 173 h 180"/>
                  <a:gd name="T34" fmla="*/ 39 w 115"/>
                  <a:gd name="T35" fmla="*/ 166 h 180"/>
                  <a:gd name="T36" fmla="*/ 32 w 115"/>
                  <a:gd name="T37" fmla="*/ 166 h 180"/>
                  <a:gd name="T38" fmla="*/ 17 w 115"/>
                  <a:gd name="T39" fmla="*/ 134 h 180"/>
                  <a:gd name="T40" fmla="*/ 17 w 115"/>
                  <a:gd name="T41" fmla="*/ 129 h 180"/>
                  <a:gd name="T42" fmla="*/ 5 w 115"/>
                  <a:gd name="T43" fmla="*/ 109 h 180"/>
                  <a:gd name="T44" fmla="*/ 5 w 115"/>
                  <a:gd name="T45" fmla="*/ 102 h 180"/>
                  <a:gd name="T46" fmla="*/ 5 w 115"/>
                  <a:gd name="T47" fmla="*/ 83 h 180"/>
                  <a:gd name="T48" fmla="*/ 0 w 115"/>
                  <a:gd name="T49" fmla="*/ 76 h 180"/>
                  <a:gd name="T50" fmla="*/ 5 w 115"/>
                  <a:gd name="T51" fmla="*/ 64 h 180"/>
                  <a:gd name="T52" fmla="*/ 11 w 115"/>
                  <a:gd name="T53" fmla="*/ 57 h 180"/>
                  <a:gd name="T54" fmla="*/ 17 w 115"/>
                  <a:gd name="T55" fmla="*/ 39 h 180"/>
                  <a:gd name="T56" fmla="*/ 22 w 115"/>
                  <a:gd name="T57" fmla="*/ 20 h 180"/>
                  <a:gd name="T58" fmla="*/ 32 w 115"/>
                  <a:gd name="T59" fmla="*/ 12 h 180"/>
                  <a:gd name="T60" fmla="*/ 32 w 115"/>
                  <a:gd name="T61" fmla="*/ 0 h 180"/>
                  <a:gd name="T62" fmla="*/ 44 w 115"/>
                  <a:gd name="T63" fmla="*/ 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5"/>
                  <a:gd name="T97" fmla="*/ 0 h 180"/>
                  <a:gd name="T98" fmla="*/ 115 w 115"/>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5" h="180">
                    <a:moveTo>
                      <a:pt x="44" y="0"/>
                    </a:moveTo>
                    <a:lnTo>
                      <a:pt x="49" y="12"/>
                    </a:lnTo>
                    <a:lnTo>
                      <a:pt x="61" y="20"/>
                    </a:lnTo>
                    <a:lnTo>
                      <a:pt x="82" y="20"/>
                    </a:lnTo>
                    <a:lnTo>
                      <a:pt x="97" y="32"/>
                    </a:lnTo>
                    <a:lnTo>
                      <a:pt x="109" y="45"/>
                    </a:lnTo>
                    <a:lnTo>
                      <a:pt x="114" y="57"/>
                    </a:lnTo>
                    <a:lnTo>
                      <a:pt x="114" y="64"/>
                    </a:lnTo>
                    <a:lnTo>
                      <a:pt x="114" y="83"/>
                    </a:lnTo>
                    <a:lnTo>
                      <a:pt x="114" y="115"/>
                    </a:lnTo>
                    <a:lnTo>
                      <a:pt x="109" y="115"/>
                    </a:lnTo>
                    <a:lnTo>
                      <a:pt x="109" y="134"/>
                    </a:lnTo>
                    <a:lnTo>
                      <a:pt x="103" y="147"/>
                    </a:lnTo>
                    <a:lnTo>
                      <a:pt x="97" y="159"/>
                    </a:lnTo>
                    <a:lnTo>
                      <a:pt x="87" y="166"/>
                    </a:lnTo>
                    <a:lnTo>
                      <a:pt x="66" y="179"/>
                    </a:lnTo>
                    <a:lnTo>
                      <a:pt x="44" y="173"/>
                    </a:lnTo>
                    <a:lnTo>
                      <a:pt x="39" y="166"/>
                    </a:lnTo>
                    <a:lnTo>
                      <a:pt x="32" y="166"/>
                    </a:lnTo>
                    <a:lnTo>
                      <a:pt x="17" y="134"/>
                    </a:lnTo>
                    <a:lnTo>
                      <a:pt x="17" y="129"/>
                    </a:lnTo>
                    <a:lnTo>
                      <a:pt x="5" y="109"/>
                    </a:lnTo>
                    <a:lnTo>
                      <a:pt x="5" y="102"/>
                    </a:lnTo>
                    <a:lnTo>
                      <a:pt x="5" y="83"/>
                    </a:lnTo>
                    <a:lnTo>
                      <a:pt x="0" y="76"/>
                    </a:lnTo>
                    <a:lnTo>
                      <a:pt x="5" y="64"/>
                    </a:lnTo>
                    <a:lnTo>
                      <a:pt x="11" y="57"/>
                    </a:lnTo>
                    <a:lnTo>
                      <a:pt x="17" y="39"/>
                    </a:lnTo>
                    <a:lnTo>
                      <a:pt x="22" y="20"/>
                    </a:lnTo>
                    <a:lnTo>
                      <a:pt x="32" y="12"/>
                    </a:lnTo>
                    <a:lnTo>
                      <a:pt x="32" y="0"/>
                    </a:lnTo>
                    <a:lnTo>
                      <a:pt x="44" y="0"/>
                    </a:lnTo>
                  </a:path>
                </a:pathLst>
              </a:custGeom>
              <a:solidFill>
                <a:srgbClr val="FFE9AA"/>
              </a:solidFill>
              <a:ln w="12700" cap="rnd">
                <a:noFill/>
                <a:round/>
                <a:headEnd/>
                <a:tailEnd/>
              </a:ln>
            </p:spPr>
            <p:txBody>
              <a:bodyPr/>
              <a:lstStyle/>
              <a:p>
                <a:endParaRPr lang="zh-CN" altLang="en-US"/>
              </a:p>
            </p:txBody>
          </p:sp>
          <p:sp>
            <p:nvSpPr>
              <p:cNvPr id="65655" name="Freeform 67"/>
              <p:cNvSpPr>
                <a:spLocks/>
              </p:cNvSpPr>
              <p:nvPr/>
            </p:nvSpPr>
            <p:spPr bwMode="auto">
              <a:xfrm>
                <a:off x="4523" y="2550"/>
                <a:ext cx="115" cy="180"/>
              </a:xfrm>
              <a:custGeom>
                <a:avLst/>
                <a:gdLst>
                  <a:gd name="T0" fmla="*/ 44 w 115"/>
                  <a:gd name="T1" fmla="*/ 0 h 180"/>
                  <a:gd name="T2" fmla="*/ 49 w 115"/>
                  <a:gd name="T3" fmla="*/ 12 h 180"/>
                  <a:gd name="T4" fmla="*/ 61 w 115"/>
                  <a:gd name="T5" fmla="*/ 20 h 180"/>
                  <a:gd name="T6" fmla="*/ 82 w 115"/>
                  <a:gd name="T7" fmla="*/ 20 h 180"/>
                  <a:gd name="T8" fmla="*/ 97 w 115"/>
                  <a:gd name="T9" fmla="*/ 32 h 180"/>
                  <a:gd name="T10" fmla="*/ 109 w 115"/>
                  <a:gd name="T11" fmla="*/ 45 h 180"/>
                  <a:gd name="T12" fmla="*/ 114 w 115"/>
                  <a:gd name="T13" fmla="*/ 57 h 180"/>
                  <a:gd name="T14" fmla="*/ 114 w 115"/>
                  <a:gd name="T15" fmla="*/ 64 h 180"/>
                  <a:gd name="T16" fmla="*/ 114 w 115"/>
                  <a:gd name="T17" fmla="*/ 83 h 180"/>
                  <a:gd name="T18" fmla="*/ 114 w 115"/>
                  <a:gd name="T19" fmla="*/ 115 h 180"/>
                  <a:gd name="T20" fmla="*/ 109 w 115"/>
                  <a:gd name="T21" fmla="*/ 115 h 180"/>
                  <a:gd name="T22" fmla="*/ 109 w 115"/>
                  <a:gd name="T23" fmla="*/ 134 h 180"/>
                  <a:gd name="T24" fmla="*/ 103 w 115"/>
                  <a:gd name="T25" fmla="*/ 147 h 180"/>
                  <a:gd name="T26" fmla="*/ 97 w 115"/>
                  <a:gd name="T27" fmla="*/ 159 h 180"/>
                  <a:gd name="T28" fmla="*/ 87 w 115"/>
                  <a:gd name="T29" fmla="*/ 166 h 180"/>
                  <a:gd name="T30" fmla="*/ 66 w 115"/>
                  <a:gd name="T31" fmla="*/ 179 h 180"/>
                  <a:gd name="T32" fmla="*/ 44 w 115"/>
                  <a:gd name="T33" fmla="*/ 173 h 180"/>
                  <a:gd name="T34" fmla="*/ 39 w 115"/>
                  <a:gd name="T35" fmla="*/ 166 h 180"/>
                  <a:gd name="T36" fmla="*/ 32 w 115"/>
                  <a:gd name="T37" fmla="*/ 166 h 180"/>
                  <a:gd name="T38" fmla="*/ 17 w 115"/>
                  <a:gd name="T39" fmla="*/ 134 h 180"/>
                  <a:gd name="T40" fmla="*/ 17 w 115"/>
                  <a:gd name="T41" fmla="*/ 129 h 180"/>
                  <a:gd name="T42" fmla="*/ 5 w 115"/>
                  <a:gd name="T43" fmla="*/ 109 h 180"/>
                  <a:gd name="T44" fmla="*/ 5 w 115"/>
                  <a:gd name="T45" fmla="*/ 102 h 180"/>
                  <a:gd name="T46" fmla="*/ 5 w 115"/>
                  <a:gd name="T47" fmla="*/ 83 h 180"/>
                  <a:gd name="T48" fmla="*/ 0 w 115"/>
                  <a:gd name="T49" fmla="*/ 76 h 180"/>
                  <a:gd name="T50" fmla="*/ 5 w 115"/>
                  <a:gd name="T51" fmla="*/ 64 h 180"/>
                  <a:gd name="T52" fmla="*/ 11 w 115"/>
                  <a:gd name="T53" fmla="*/ 57 h 180"/>
                  <a:gd name="T54" fmla="*/ 17 w 115"/>
                  <a:gd name="T55" fmla="*/ 39 h 180"/>
                  <a:gd name="T56" fmla="*/ 22 w 115"/>
                  <a:gd name="T57" fmla="*/ 20 h 180"/>
                  <a:gd name="T58" fmla="*/ 32 w 115"/>
                  <a:gd name="T59" fmla="*/ 12 h 180"/>
                  <a:gd name="T60" fmla="*/ 32 w 115"/>
                  <a:gd name="T61" fmla="*/ 0 h 180"/>
                  <a:gd name="T62" fmla="*/ 44 w 115"/>
                  <a:gd name="T63" fmla="*/ 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5"/>
                  <a:gd name="T97" fmla="*/ 0 h 180"/>
                  <a:gd name="T98" fmla="*/ 115 w 115"/>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5" h="180">
                    <a:moveTo>
                      <a:pt x="44" y="0"/>
                    </a:moveTo>
                    <a:lnTo>
                      <a:pt x="49" y="12"/>
                    </a:lnTo>
                    <a:lnTo>
                      <a:pt x="61" y="20"/>
                    </a:lnTo>
                    <a:lnTo>
                      <a:pt x="82" y="20"/>
                    </a:lnTo>
                    <a:lnTo>
                      <a:pt x="97" y="32"/>
                    </a:lnTo>
                    <a:lnTo>
                      <a:pt x="109" y="45"/>
                    </a:lnTo>
                    <a:lnTo>
                      <a:pt x="114" y="57"/>
                    </a:lnTo>
                    <a:lnTo>
                      <a:pt x="114" y="64"/>
                    </a:lnTo>
                    <a:lnTo>
                      <a:pt x="114" y="83"/>
                    </a:lnTo>
                    <a:lnTo>
                      <a:pt x="114" y="115"/>
                    </a:lnTo>
                    <a:lnTo>
                      <a:pt x="109" y="115"/>
                    </a:lnTo>
                    <a:lnTo>
                      <a:pt x="109" y="134"/>
                    </a:lnTo>
                    <a:lnTo>
                      <a:pt x="103" y="147"/>
                    </a:lnTo>
                    <a:lnTo>
                      <a:pt x="97" y="159"/>
                    </a:lnTo>
                    <a:lnTo>
                      <a:pt x="87" y="166"/>
                    </a:lnTo>
                    <a:lnTo>
                      <a:pt x="66" y="179"/>
                    </a:lnTo>
                    <a:lnTo>
                      <a:pt x="44" y="173"/>
                    </a:lnTo>
                    <a:lnTo>
                      <a:pt x="39" y="166"/>
                    </a:lnTo>
                    <a:lnTo>
                      <a:pt x="32" y="166"/>
                    </a:lnTo>
                    <a:lnTo>
                      <a:pt x="17" y="134"/>
                    </a:lnTo>
                    <a:lnTo>
                      <a:pt x="17" y="129"/>
                    </a:lnTo>
                    <a:lnTo>
                      <a:pt x="5" y="109"/>
                    </a:lnTo>
                    <a:lnTo>
                      <a:pt x="5" y="102"/>
                    </a:lnTo>
                    <a:lnTo>
                      <a:pt x="5" y="83"/>
                    </a:lnTo>
                    <a:lnTo>
                      <a:pt x="0" y="76"/>
                    </a:lnTo>
                    <a:lnTo>
                      <a:pt x="5" y="64"/>
                    </a:lnTo>
                    <a:lnTo>
                      <a:pt x="11" y="57"/>
                    </a:lnTo>
                    <a:lnTo>
                      <a:pt x="17" y="39"/>
                    </a:lnTo>
                    <a:lnTo>
                      <a:pt x="22" y="20"/>
                    </a:lnTo>
                    <a:lnTo>
                      <a:pt x="32" y="12"/>
                    </a:lnTo>
                    <a:lnTo>
                      <a:pt x="32" y="0"/>
                    </a:lnTo>
                    <a:lnTo>
                      <a:pt x="44" y="0"/>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sp>
          <p:nvSpPr>
            <p:cNvPr id="65611" name="Freeform 68"/>
            <p:cNvSpPr>
              <a:spLocks/>
            </p:cNvSpPr>
            <p:nvPr/>
          </p:nvSpPr>
          <p:spPr bwMode="auto">
            <a:xfrm>
              <a:off x="4540" y="2607"/>
              <a:ext cx="50" cy="59"/>
            </a:xfrm>
            <a:custGeom>
              <a:avLst/>
              <a:gdLst>
                <a:gd name="T0" fmla="*/ 0 w 50"/>
                <a:gd name="T1" fmla="*/ 0 h 59"/>
                <a:gd name="T2" fmla="*/ 5 w 50"/>
                <a:gd name="T3" fmla="*/ 0 h 59"/>
                <a:gd name="T4" fmla="*/ 11 w 50"/>
                <a:gd name="T5" fmla="*/ 0 h 59"/>
                <a:gd name="T6" fmla="*/ 17 w 50"/>
                <a:gd name="T7" fmla="*/ 0 h 59"/>
                <a:gd name="T8" fmla="*/ 27 w 50"/>
                <a:gd name="T9" fmla="*/ 0 h 59"/>
                <a:gd name="T10" fmla="*/ 32 w 50"/>
                <a:gd name="T11" fmla="*/ 7 h 59"/>
                <a:gd name="T12" fmla="*/ 32 w 50"/>
                <a:gd name="T13" fmla="*/ 26 h 59"/>
                <a:gd name="T14" fmla="*/ 32 w 50"/>
                <a:gd name="T15" fmla="*/ 39 h 59"/>
                <a:gd name="T16" fmla="*/ 32 w 50"/>
                <a:gd name="T17" fmla="*/ 58 h 59"/>
                <a:gd name="T18" fmla="*/ 49 w 50"/>
                <a:gd name="T19" fmla="*/ 58 h 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
                <a:gd name="T31" fmla="*/ 0 h 59"/>
                <a:gd name="T32" fmla="*/ 50 w 50"/>
                <a:gd name="T33" fmla="*/ 59 h 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 h="59">
                  <a:moveTo>
                    <a:pt x="0" y="0"/>
                  </a:moveTo>
                  <a:lnTo>
                    <a:pt x="5" y="0"/>
                  </a:lnTo>
                  <a:lnTo>
                    <a:pt x="11" y="0"/>
                  </a:lnTo>
                  <a:lnTo>
                    <a:pt x="17" y="0"/>
                  </a:lnTo>
                  <a:lnTo>
                    <a:pt x="27" y="0"/>
                  </a:lnTo>
                  <a:lnTo>
                    <a:pt x="32" y="7"/>
                  </a:lnTo>
                  <a:lnTo>
                    <a:pt x="32" y="26"/>
                  </a:lnTo>
                  <a:lnTo>
                    <a:pt x="32" y="39"/>
                  </a:lnTo>
                  <a:lnTo>
                    <a:pt x="32" y="58"/>
                  </a:lnTo>
                  <a:lnTo>
                    <a:pt x="49" y="58"/>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65612" name="Freeform 69"/>
            <p:cNvSpPr>
              <a:spLocks/>
            </p:cNvSpPr>
            <p:nvPr/>
          </p:nvSpPr>
          <p:spPr bwMode="auto">
            <a:xfrm>
              <a:off x="4594" y="2626"/>
              <a:ext cx="22" cy="1"/>
            </a:xfrm>
            <a:custGeom>
              <a:avLst/>
              <a:gdLst>
                <a:gd name="T0" fmla="*/ 0 w 22"/>
                <a:gd name="T1" fmla="*/ 0 h 1"/>
                <a:gd name="T2" fmla="*/ 5 w 22"/>
                <a:gd name="T3" fmla="*/ 0 h 1"/>
                <a:gd name="T4" fmla="*/ 16 w 22"/>
                <a:gd name="T5" fmla="*/ 0 h 1"/>
                <a:gd name="T6" fmla="*/ 21 w 22"/>
                <a:gd name="T7" fmla="*/ 0 h 1"/>
                <a:gd name="T8" fmla="*/ 0 60000 65536"/>
                <a:gd name="T9" fmla="*/ 0 60000 65536"/>
                <a:gd name="T10" fmla="*/ 0 60000 65536"/>
                <a:gd name="T11" fmla="*/ 0 60000 65536"/>
                <a:gd name="T12" fmla="*/ 0 w 22"/>
                <a:gd name="T13" fmla="*/ 0 h 1"/>
                <a:gd name="T14" fmla="*/ 22 w 22"/>
                <a:gd name="T15" fmla="*/ 1 h 1"/>
              </a:gdLst>
              <a:ahLst/>
              <a:cxnLst>
                <a:cxn ang="T8">
                  <a:pos x="T0" y="T1"/>
                </a:cxn>
                <a:cxn ang="T9">
                  <a:pos x="T2" y="T3"/>
                </a:cxn>
                <a:cxn ang="T10">
                  <a:pos x="T4" y="T5"/>
                </a:cxn>
                <a:cxn ang="T11">
                  <a:pos x="T6" y="T7"/>
                </a:cxn>
              </a:cxnLst>
              <a:rect l="T12" t="T13" r="T14" b="T15"/>
              <a:pathLst>
                <a:path w="22" h="1">
                  <a:moveTo>
                    <a:pt x="0" y="0"/>
                  </a:moveTo>
                  <a:lnTo>
                    <a:pt x="5" y="0"/>
                  </a:lnTo>
                  <a:lnTo>
                    <a:pt x="16" y="0"/>
                  </a:lnTo>
                  <a:lnTo>
                    <a:pt x="21" y="0"/>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65613" name="Freeform 70"/>
            <p:cNvSpPr>
              <a:spLocks/>
            </p:cNvSpPr>
            <p:nvPr/>
          </p:nvSpPr>
          <p:spPr bwMode="auto">
            <a:xfrm>
              <a:off x="4589" y="2607"/>
              <a:ext cx="33" cy="17"/>
            </a:xfrm>
            <a:custGeom>
              <a:avLst/>
              <a:gdLst>
                <a:gd name="T0" fmla="*/ 0 w 33"/>
                <a:gd name="T1" fmla="*/ 16 h 17"/>
                <a:gd name="T2" fmla="*/ 11 w 33"/>
                <a:gd name="T3" fmla="*/ 0 h 17"/>
                <a:gd name="T4" fmla="*/ 21 w 33"/>
                <a:gd name="T5" fmla="*/ 0 h 17"/>
                <a:gd name="T6" fmla="*/ 27 w 33"/>
                <a:gd name="T7" fmla="*/ 0 h 17"/>
                <a:gd name="T8" fmla="*/ 32 w 33"/>
                <a:gd name="T9" fmla="*/ 16 h 17"/>
                <a:gd name="T10" fmla="*/ 0 60000 65536"/>
                <a:gd name="T11" fmla="*/ 0 60000 65536"/>
                <a:gd name="T12" fmla="*/ 0 60000 65536"/>
                <a:gd name="T13" fmla="*/ 0 60000 65536"/>
                <a:gd name="T14" fmla="*/ 0 60000 65536"/>
                <a:gd name="T15" fmla="*/ 0 w 33"/>
                <a:gd name="T16" fmla="*/ 0 h 17"/>
                <a:gd name="T17" fmla="*/ 33 w 33"/>
                <a:gd name="T18" fmla="*/ 17 h 17"/>
              </a:gdLst>
              <a:ahLst/>
              <a:cxnLst>
                <a:cxn ang="T10">
                  <a:pos x="T0" y="T1"/>
                </a:cxn>
                <a:cxn ang="T11">
                  <a:pos x="T2" y="T3"/>
                </a:cxn>
                <a:cxn ang="T12">
                  <a:pos x="T4" y="T5"/>
                </a:cxn>
                <a:cxn ang="T13">
                  <a:pos x="T6" y="T7"/>
                </a:cxn>
                <a:cxn ang="T14">
                  <a:pos x="T8" y="T9"/>
                </a:cxn>
              </a:cxnLst>
              <a:rect l="T15" t="T16" r="T17" b="T18"/>
              <a:pathLst>
                <a:path w="33" h="17">
                  <a:moveTo>
                    <a:pt x="0" y="16"/>
                  </a:moveTo>
                  <a:lnTo>
                    <a:pt x="11" y="0"/>
                  </a:lnTo>
                  <a:lnTo>
                    <a:pt x="21" y="0"/>
                  </a:lnTo>
                  <a:lnTo>
                    <a:pt x="27" y="0"/>
                  </a:lnTo>
                  <a:lnTo>
                    <a:pt x="32" y="16"/>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65614" name="Freeform 71"/>
            <p:cNvSpPr>
              <a:spLocks/>
            </p:cNvSpPr>
            <p:nvPr/>
          </p:nvSpPr>
          <p:spPr bwMode="auto">
            <a:xfrm>
              <a:off x="4561" y="2679"/>
              <a:ext cx="45" cy="16"/>
            </a:xfrm>
            <a:custGeom>
              <a:avLst/>
              <a:gdLst>
                <a:gd name="T0" fmla="*/ 0 w 45"/>
                <a:gd name="T1" fmla="*/ 0 h 16"/>
                <a:gd name="T2" fmla="*/ 17 w 45"/>
                <a:gd name="T3" fmla="*/ 15 h 16"/>
                <a:gd name="T4" fmla="*/ 27 w 45"/>
                <a:gd name="T5" fmla="*/ 15 h 16"/>
                <a:gd name="T6" fmla="*/ 44 w 45"/>
                <a:gd name="T7" fmla="*/ 0 h 16"/>
                <a:gd name="T8" fmla="*/ 0 60000 65536"/>
                <a:gd name="T9" fmla="*/ 0 60000 65536"/>
                <a:gd name="T10" fmla="*/ 0 60000 65536"/>
                <a:gd name="T11" fmla="*/ 0 60000 65536"/>
                <a:gd name="T12" fmla="*/ 0 w 45"/>
                <a:gd name="T13" fmla="*/ 0 h 16"/>
                <a:gd name="T14" fmla="*/ 45 w 45"/>
                <a:gd name="T15" fmla="*/ 16 h 16"/>
              </a:gdLst>
              <a:ahLst/>
              <a:cxnLst>
                <a:cxn ang="T8">
                  <a:pos x="T0" y="T1"/>
                </a:cxn>
                <a:cxn ang="T9">
                  <a:pos x="T2" y="T3"/>
                </a:cxn>
                <a:cxn ang="T10">
                  <a:pos x="T4" y="T5"/>
                </a:cxn>
                <a:cxn ang="T11">
                  <a:pos x="T6" y="T7"/>
                </a:cxn>
              </a:cxnLst>
              <a:rect l="T12" t="T13" r="T14" b="T15"/>
              <a:pathLst>
                <a:path w="45" h="16">
                  <a:moveTo>
                    <a:pt x="0" y="0"/>
                  </a:moveTo>
                  <a:lnTo>
                    <a:pt x="17" y="15"/>
                  </a:lnTo>
                  <a:lnTo>
                    <a:pt x="27" y="15"/>
                  </a:lnTo>
                  <a:lnTo>
                    <a:pt x="44" y="0"/>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65615" name="Freeform 72"/>
            <p:cNvSpPr>
              <a:spLocks/>
            </p:cNvSpPr>
            <p:nvPr/>
          </p:nvSpPr>
          <p:spPr bwMode="auto">
            <a:xfrm>
              <a:off x="4566" y="2690"/>
              <a:ext cx="35" cy="17"/>
            </a:xfrm>
            <a:custGeom>
              <a:avLst/>
              <a:gdLst>
                <a:gd name="T0" fmla="*/ 0 w 35"/>
                <a:gd name="T1" fmla="*/ 0 h 17"/>
                <a:gd name="T2" fmla="*/ 12 w 35"/>
                <a:gd name="T3" fmla="*/ 16 h 17"/>
                <a:gd name="T4" fmla="*/ 17 w 35"/>
                <a:gd name="T5" fmla="*/ 16 h 17"/>
                <a:gd name="T6" fmla="*/ 34 w 35"/>
                <a:gd name="T7" fmla="*/ 0 h 17"/>
                <a:gd name="T8" fmla="*/ 0 60000 65536"/>
                <a:gd name="T9" fmla="*/ 0 60000 65536"/>
                <a:gd name="T10" fmla="*/ 0 60000 65536"/>
                <a:gd name="T11" fmla="*/ 0 60000 65536"/>
                <a:gd name="T12" fmla="*/ 0 w 35"/>
                <a:gd name="T13" fmla="*/ 0 h 17"/>
                <a:gd name="T14" fmla="*/ 35 w 35"/>
                <a:gd name="T15" fmla="*/ 17 h 17"/>
              </a:gdLst>
              <a:ahLst/>
              <a:cxnLst>
                <a:cxn ang="T8">
                  <a:pos x="T0" y="T1"/>
                </a:cxn>
                <a:cxn ang="T9">
                  <a:pos x="T2" y="T3"/>
                </a:cxn>
                <a:cxn ang="T10">
                  <a:pos x="T4" y="T5"/>
                </a:cxn>
                <a:cxn ang="T11">
                  <a:pos x="T6" y="T7"/>
                </a:cxn>
              </a:cxnLst>
              <a:rect l="T12" t="T13" r="T14" b="T15"/>
              <a:pathLst>
                <a:path w="35" h="17">
                  <a:moveTo>
                    <a:pt x="0" y="0"/>
                  </a:moveTo>
                  <a:lnTo>
                    <a:pt x="12" y="16"/>
                  </a:lnTo>
                  <a:lnTo>
                    <a:pt x="17" y="16"/>
                  </a:lnTo>
                  <a:lnTo>
                    <a:pt x="34" y="0"/>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nvGrpSpPr>
            <p:cNvPr id="65616" name="Group 73"/>
            <p:cNvGrpSpPr>
              <a:grpSpLocks/>
            </p:cNvGrpSpPr>
            <p:nvPr/>
          </p:nvGrpSpPr>
          <p:grpSpPr bwMode="auto">
            <a:xfrm>
              <a:off x="4637" y="2600"/>
              <a:ext cx="15" cy="53"/>
              <a:chOff x="4637" y="2600"/>
              <a:chExt cx="15" cy="53"/>
            </a:xfrm>
          </p:grpSpPr>
          <p:sp>
            <p:nvSpPr>
              <p:cNvPr id="65652" name="Freeform 74"/>
              <p:cNvSpPr>
                <a:spLocks/>
              </p:cNvSpPr>
              <p:nvPr/>
            </p:nvSpPr>
            <p:spPr bwMode="auto">
              <a:xfrm>
                <a:off x="4637" y="2600"/>
                <a:ext cx="15" cy="53"/>
              </a:xfrm>
              <a:custGeom>
                <a:avLst/>
                <a:gdLst>
                  <a:gd name="T0" fmla="*/ 0 w 15"/>
                  <a:gd name="T1" fmla="*/ 7 h 53"/>
                  <a:gd name="T2" fmla="*/ 0 w 15"/>
                  <a:gd name="T3" fmla="*/ 0 h 53"/>
                  <a:gd name="T4" fmla="*/ 7 w 15"/>
                  <a:gd name="T5" fmla="*/ 7 h 53"/>
                  <a:gd name="T6" fmla="*/ 7 w 15"/>
                  <a:gd name="T7" fmla="*/ 14 h 53"/>
                  <a:gd name="T8" fmla="*/ 7 w 15"/>
                  <a:gd name="T9" fmla="*/ 20 h 53"/>
                  <a:gd name="T10" fmla="*/ 7 w 15"/>
                  <a:gd name="T11" fmla="*/ 33 h 53"/>
                  <a:gd name="T12" fmla="*/ 14 w 15"/>
                  <a:gd name="T13" fmla="*/ 46 h 53"/>
                  <a:gd name="T14" fmla="*/ 7 w 15"/>
                  <a:gd name="T15" fmla="*/ 52 h 53"/>
                  <a:gd name="T16" fmla="*/ 0 w 15"/>
                  <a:gd name="T17" fmla="*/ 52 h 53"/>
                  <a:gd name="T18" fmla="*/ 0 w 15"/>
                  <a:gd name="T19" fmla="*/ 46 h 53"/>
                  <a:gd name="T20" fmla="*/ 0 w 15"/>
                  <a:gd name="T21" fmla="*/ 33 h 53"/>
                  <a:gd name="T22" fmla="*/ 0 w 15"/>
                  <a:gd name="T23" fmla="*/ 20 h 53"/>
                  <a:gd name="T24" fmla="*/ 0 w 15"/>
                  <a:gd name="T25" fmla="*/ 14 h 53"/>
                  <a:gd name="T26" fmla="*/ 0 w 15"/>
                  <a:gd name="T27" fmla="*/ 7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
                  <a:gd name="T43" fmla="*/ 0 h 53"/>
                  <a:gd name="T44" fmla="*/ 15 w 15"/>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 h="53">
                    <a:moveTo>
                      <a:pt x="0" y="7"/>
                    </a:moveTo>
                    <a:lnTo>
                      <a:pt x="0" y="0"/>
                    </a:lnTo>
                    <a:lnTo>
                      <a:pt x="7" y="7"/>
                    </a:lnTo>
                    <a:lnTo>
                      <a:pt x="7" y="14"/>
                    </a:lnTo>
                    <a:lnTo>
                      <a:pt x="7" y="20"/>
                    </a:lnTo>
                    <a:lnTo>
                      <a:pt x="7" y="33"/>
                    </a:lnTo>
                    <a:lnTo>
                      <a:pt x="14" y="46"/>
                    </a:lnTo>
                    <a:lnTo>
                      <a:pt x="7" y="52"/>
                    </a:lnTo>
                    <a:lnTo>
                      <a:pt x="0" y="52"/>
                    </a:lnTo>
                    <a:lnTo>
                      <a:pt x="0" y="46"/>
                    </a:lnTo>
                    <a:lnTo>
                      <a:pt x="0" y="33"/>
                    </a:lnTo>
                    <a:lnTo>
                      <a:pt x="0" y="20"/>
                    </a:lnTo>
                    <a:lnTo>
                      <a:pt x="0" y="14"/>
                    </a:lnTo>
                    <a:lnTo>
                      <a:pt x="0" y="7"/>
                    </a:lnTo>
                  </a:path>
                </a:pathLst>
              </a:custGeom>
              <a:solidFill>
                <a:srgbClr val="FFE9AA"/>
              </a:solidFill>
              <a:ln w="12700" cap="rnd">
                <a:noFill/>
                <a:round/>
                <a:headEnd/>
                <a:tailEnd/>
              </a:ln>
            </p:spPr>
            <p:txBody>
              <a:bodyPr/>
              <a:lstStyle/>
              <a:p>
                <a:endParaRPr lang="zh-CN" altLang="en-US"/>
              </a:p>
            </p:txBody>
          </p:sp>
          <p:sp>
            <p:nvSpPr>
              <p:cNvPr id="65653" name="Freeform 75"/>
              <p:cNvSpPr>
                <a:spLocks/>
              </p:cNvSpPr>
              <p:nvPr/>
            </p:nvSpPr>
            <p:spPr bwMode="auto">
              <a:xfrm>
                <a:off x="4637" y="2600"/>
                <a:ext cx="15" cy="53"/>
              </a:xfrm>
              <a:custGeom>
                <a:avLst/>
                <a:gdLst>
                  <a:gd name="T0" fmla="*/ 0 w 15"/>
                  <a:gd name="T1" fmla="*/ 7 h 53"/>
                  <a:gd name="T2" fmla="*/ 0 w 15"/>
                  <a:gd name="T3" fmla="*/ 0 h 53"/>
                  <a:gd name="T4" fmla="*/ 7 w 15"/>
                  <a:gd name="T5" fmla="*/ 7 h 53"/>
                  <a:gd name="T6" fmla="*/ 7 w 15"/>
                  <a:gd name="T7" fmla="*/ 14 h 53"/>
                  <a:gd name="T8" fmla="*/ 7 w 15"/>
                  <a:gd name="T9" fmla="*/ 20 h 53"/>
                  <a:gd name="T10" fmla="*/ 7 w 15"/>
                  <a:gd name="T11" fmla="*/ 33 h 53"/>
                  <a:gd name="T12" fmla="*/ 14 w 15"/>
                  <a:gd name="T13" fmla="*/ 46 h 53"/>
                  <a:gd name="T14" fmla="*/ 7 w 15"/>
                  <a:gd name="T15" fmla="*/ 52 h 53"/>
                  <a:gd name="T16" fmla="*/ 0 w 15"/>
                  <a:gd name="T17" fmla="*/ 52 h 53"/>
                  <a:gd name="T18" fmla="*/ 0 w 15"/>
                  <a:gd name="T19" fmla="*/ 46 h 53"/>
                  <a:gd name="T20" fmla="*/ 0 w 15"/>
                  <a:gd name="T21" fmla="*/ 33 h 53"/>
                  <a:gd name="T22" fmla="*/ 0 w 15"/>
                  <a:gd name="T23" fmla="*/ 20 h 53"/>
                  <a:gd name="T24" fmla="*/ 0 w 15"/>
                  <a:gd name="T25" fmla="*/ 14 h 53"/>
                  <a:gd name="T26" fmla="*/ 0 w 15"/>
                  <a:gd name="T27" fmla="*/ 7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
                  <a:gd name="T43" fmla="*/ 0 h 53"/>
                  <a:gd name="T44" fmla="*/ 15 w 15"/>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 h="53">
                    <a:moveTo>
                      <a:pt x="0" y="7"/>
                    </a:moveTo>
                    <a:lnTo>
                      <a:pt x="0" y="0"/>
                    </a:lnTo>
                    <a:lnTo>
                      <a:pt x="7" y="7"/>
                    </a:lnTo>
                    <a:lnTo>
                      <a:pt x="7" y="14"/>
                    </a:lnTo>
                    <a:lnTo>
                      <a:pt x="7" y="20"/>
                    </a:lnTo>
                    <a:lnTo>
                      <a:pt x="7" y="33"/>
                    </a:lnTo>
                    <a:lnTo>
                      <a:pt x="14" y="46"/>
                    </a:lnTo>
                    <a:lnTo>
                      <a:pt x="7" y="52"/>
                    </a:lnTo>
                    <a:lnTo>
                      <a:pt x="0" y="52"/>
                    </a:lnTo>
                    <a:lnTo>
                      <a:pt x="0" y="46"/>
                    </a:lnTo>
                    <a:lnTo>
                      <a:pt x="0" y="33"/>
                    </a:lnTo>
                    <a:lnTo>
                      <a:pt x="0" y="20"/>
                    </a:lnTo>
                    <a:lnTo>
                      <a:pt x="0" y="14"/>
                    </a:lnTo>
                    <a:lnTo>
                      <a:pt x="0" y="7"/>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grpSp>
          <p:nvGrpSpPr>
            <p:cNvPr id="65617" name="Group 76"/>
            <p:cNvGrpSpPr>
              <a:grpSpLocks/>
            </p:cNvGrpSpPr>
            <p:nvPr/>
          </p:nvGrpSpPr>
          <p:grpSpPr bwMode="auto">
            <a:xfrm>
              <a:off x="4517" y="2614"/>
              <a:ext cx="15" cy="39"/>
              <a:chOff x="4517" y="2614"/>
              <a:chExt cx="15" cy="39"/>
            </a:xfrm>
          </p:grpSpPr>
          <p:sp>
            <p:nvSpPr>
              <p:cNvPr id="65650" name="Freeform 77"/>
              <p:cNvSpPr>
                <a:spLocks/>
              </p:cNvSpPr>
              <p:nvPr/>
            </p:nvSpPr>
            <p:spPr bwMode="auto">
              <a:xfrm>
                <a:off x="4517" y="2614"/>
                <a:ext cx="15" cy="39"/>
              </a:xfrm>
              <a:custGeom>
                <a:avLst/>
                <a:gdLst>
                  <a:gd name="T0" fmla="*/ 14 w 15"/>
                  <a:gd name="T1" fmla="*/ 0 h 39"/>
                  <a:gd name="T2" fmla="*/ 7 w 15"/>
                  <a:gd name="T3" fmla="*/ 0 h 39"/>
                  <a:gd name="T4" fmla="*/ 0 w 15"/>
                  <a:gd name="T5" fmla="*/ 0 h 39"/>
                  <a:gd name="T6" fmla="*/ 0 w 15"/>
                  <a:gd name="T7" fmla="*/ 6 h 39"/>
                  <a:gd name="T8" fmla="*/ 0 w 15"/>
                  <a:gd name="T9" fmla="*/ 12 h 39"/>
                  <a:gd name="T10" fmla="*/ 7 w 15"/>
                  <a:gd name="T11" fmla="*/ 20 h 39"/>
                  <a:gd name="T12" fmla="*/ 7 w 15"/>
                  <a:gd name="T13" fmla="*/ 32 h 39"/>
                  <a:gd name="T14" fmla="*/ 7 w 15"/>
                  <a:gd name="T15" fmla="*/ 38 h 39"/>
                  <a:gd name="T16" fmla="*/ 14 w 15"/>
                  <a:gd name="T17" fmla="*/ 38 h 39"/>
                  <a:gd name="T18" fmla="*/ 14 w 15"/>
                  <a:gd name="T19" fmla="*/ 32 h 39"/>
                  <a:gd name="T20" fmla="*/ 14 w 15"/>
                  <a:gd name="T21" fmla="*/ 20 h 39"/>
                  <a:gd name="T22" fmla="*/ 14 w 15"/>
                  <a:gd name="T23" fmla="*/ 6 h 39"/>
                  <a:gd name="T24" fmla="*/ 14 w 15"/>
                  <a:gd name="T25" fmla="*/ 0 h 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39"/>
                  <a:gd name="T41" fmla="*/ 15 w 15"/>
                  <a:gd name="T42" fmla="*/ 39 h 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39">
                    <a:moveTo>
                      <a:pt x="14" y="0"/>
                    </a:moveTo>
                    <a:lnTo>
                      <a:pt x="7" y="0"/>
                    </a:lnTo>
                    <a:lnTo>
                      <a:pt x="0" y="0"/>
                    </a:lnTo>
                    <a:lnTo>
                      <a:pt x="0" y="6"/>
                    </a:lnTo>
                    <a:lnTo>
                      <a:pt x="0" y="12"/>
                    </a:lnTo>
                    <a:lnTo>
                      <a:pt x="7" y="20"/>
                    </a:lnTo>
                    <a:lnTo>
                      <a:pt x="7" y="32"/>
                    </a:lnTo>
                    <a:lnTo>
                      <a:pt x="7" y="38"/>
                    </a:lnTo>
                    <a:lnTo>
                      <a:pt x="14" y="38"/>
                    </a:lnTo>
                    <a:lnTo>
                      <a:pt x="14" y="32"/>
                    </a:lnTo>
                    <a:lnTo>
                      <a:pt x="14" y="20"/>
                    </a:lnTo>
                    <a:lnTo>
                      <a:pt x="14" y="6"/>
                    </a:lnTo>
                    <a:lnTo>
                      <a:pt x="14" y="0"/>
                    </a:lnTo>
                  </a:path>
                </a:pathLst>
              </a:custGeom>
              <a:solidFill>
                <a:srgbClr val="FFE9AA"/>
              </a:solidFill>
              <a:ln w="12700" cap="rnd">
                <a:noFill/>
                <a:round/>
                <a:headEnd/>
                <a:tailEnd/>
              </a:ln>
            </p:spPr>
            <p:txBody>
              <a:bodyPr/>
              <a:lstStyle/>
              <a:p>
                <a:endParaRPr lang="zh-CN" altLang="en-US"/>
              </a:p>
            </p:txBody>
          </p:sp>
          <p:sp>
            <p:nvSpPr>
              <p:cNvPr id="65651" name="Freeform 78"/>
              <p:cNvSpPr>
                <a:spLocks/>
              </p:cNvSpPr>
              <p:nvPr/>
            </p:nvSpPr>
            <p:spPr bwMode="auto">
              <a:xfrm>
                <a:off x="4517" y="2614"/>
                <a:ext cx="15" cy="39"/>
              </a:xfrm>
              <a:custGeom>
                <a:avLst/>
                <a:gdLst>
                  <a:gd name="T0" fmla="*/ 14 w 15"/>
                  <a:gd name="T1" fmla="*/ 0 h 39"/>
                  <a:gd name="T2" fmla="*/ 7 w 15"/>
                  <a:gd name="T3" fmla="*/ 0 h 39"/>
                  <a:gd name="T4" fmla="*/ 0 w 15"/>
                  <a:gd name="T5" fmla="*/ 0 h 39"/>
                  <a:gd name="T6" fmla="*/ 0 w 15"/>
                  <a:gd name="T7" fmla="*/ 6 h 39"/>
                  <a:gd name="T8" fmla="*/ 0 w 15"/>
                  <a:gd name="T9" fmla="*/ 12 h 39"/>
                  <a:gd name="T10" fmla="*/ 7 w 15"/>
                  <a:gd name="T11" fmla="*/ 20 h 39"/>
                  <a:gd name="T12" fmla="*/ 7 w 15"/>
                  <a:gd name="T13" fmla="*/ 32 h 39"/>
                  <a:gd name="T14" fmla="*/ 7 w 15"/>
                  <a:gd name="T15" fmla="*/ 38 h 39"/>
                  <a:gd name="T16" fmla="*/ 14 w 15"/>
                  <a:gd name="T17" fmla="*/ 38 h 39"/>
                  <a:gd name="T18" fmla="*/ 14 w 15"/>
                  <a:gd name="T19" fmla="*/ 32 h 39"/>
                  <a:gd name="T20" fmla="*/ 14 w 15"/>
                  <a:gd name="T21" fmla="*/ 20 h 39"/>
                  <a:gd name="T22" fmla="*/ 14 w 15"/>
                  <a:gd name="T23" fmla="*/ 6 h 39"/>
                  <a:gd name="T24" fmla="*/ 14 w 15"/>
                  <a:gd name="T25" fmla="*/ 0 h 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39"/>
                  <a:gd name="T41" fmla="*/ 15 w 15"/>
                  <a:gd name="T42" fmla="*/ 39 h 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39">
                    <a:moveTo>
                      <a:pt x="14" y="0"/>
                    </a:moveTo>
                    <a:lnTo>
                      <a:pt x="7" y="0"/>
                    </a:lnTo>
                    <a:lnTo>
                      <a:pt x="0" y="0"/>
                    </a:lnTo>
                    <a:lnTo>
                      <a:pt x="0" y="6"/>
                    </a:lnTo>
                    <a:lnTo>
                      <a:pt x="0" y="12"/>
                    </a:lnTo>
                    <a:lnTo>
                      <a:pt x="7" y="20"/>
                    </a:lnTo>
                    <a:lnTo>
                      <a:pt x="7" y="32"/>
                    </a:lnTo>
                    <a:lnTo>
                      <a:pt x="7" y="38"/>
                    </a:lnTo>
                    <a:lnTo>
                      <a:pt x="14" y="38"/>
                    </a:lnTo>
                    <a:lnTo>
                      <a:pt x="14" y="32"/>
                    </a:lnTo>
                    <a:lnTo>
                      <a:pt x="14" y="20"/>
                    </a:lnTo>
                    <a:lnTo>
                      <a:pt x="14" y="6"/>
                    </a:lnTo>
                    <a:lnTo>
                      <a:pt x="14" y="0"/>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grpSp>
          <p:nvGrpSpPr>
            <p:cNvPr id="65618" name="Group 79"/>
            <p:cNvGrpSpPr>
              <a:grpSpLocks/>
            </p:cNvGrpSpPr>
            <p:nvPr/>
          </p:nvGrpSpPr>
          <p:grpSpPr bwMode="auto">
            <a:xfrm>
              <a:off x="4551" y="2697"/>
              <a:ext cx="82" cy="59"/>
              <a:chOff x="4551" y="2697"/>
              <a:chExt cx="82" cy="59"/>
            </a:xfrm>
          </p:grpSpPr>
          <p:sp>
            <p:nvSpPr>
              <p:cNvPr id="65648" name="Freeform 80"/>
              <p:cNvSpPr>
                <a:spLocks/>
              </p:cNvSpPr>
              <p:nvPr/>
            </p:nvSpPr>
            <p:spPr bwMode="auto">
              <a:xfrm>
                <a:off x="4551" y="2697"/>
                <a:ext cx="82" cy="59"/>
              </a:xfrm>
              <a:custGeom>
                <a:avLst/>
                <a:gdLst>
                  <a:gd name="T0" fmla="*/ 76 w 82"/>
                  <a:gd name="T1" fmla="*/ 6 h 59"/>
                  <a:gd name="T2" fmla="*/ 76 w 82"/>
                  <a:gd name="T3" fmla="*/ 19 h 59"/>
                  <a:gd name="T4" fmla="*/ 70 w 82"/>
                  <a:gd name="T5" fmla="*/ 32 h 59"/>
                  <a:gd name="T6" fmla="*/ 64 w 82"/>
                  <a:gd name="T7" fmla="*/ 46 h 59"/>
                  <a:gd name="T8" fmla="*/ 59 w 82"/>
                  <a:gd name="T9" fmla="*/ 52 h 59"/>
                  <a:gd name="T10" fmla="*/ 54 w 82"/>
                  <a:gd name="T11" fmla="*/ 52 h 59"/>
                  <a:gd name="T12" fmla="*/ 49 w 82"/>
                  <a:gd name="T13" fmla="*/ 58 h 59"/>
                  <a:gd name="T14" fmla="*/ 44 w 82"/>
                  <a:gd name="T15" fmla="*/ 58 h 59"/>
                  <a:gd name="T16" fmla="*/ 33 w 82"/>
                  <a:gd name="T17" fmla="*/ 58 h 59"/>
                  <a:gd name="T18" fmla="*/ 22 w 82"/>
                  <a:gd name="T19" fmla="*/ 52 h 59"/>
                  <a:gd name="T20" fmla="*/ 17 w 82"/>
                  <a:gd name="T21" fmla="*/ 46 h 59"/>
                  <a:gd name="T22" fmla="*/ 0 w 82"/>
                  <a:gd name="T23" fmla="*/ 19 h 59"/>
                  <a:gd name="T24" fmla="*/ 27 w 82"/>
                  <a:gd name="T25" fmla="*/ 32 h 59"/>
                  <a:gd name="T26" fmla="*/ 44 w 82"/>
                  <a:gd name="T27" fmla="*/ 32 h 59"/>
                  <a:gd name="T28" fmla="*/ 81 w 82"/>
                  <a:gd name="T29" fmla="*/ 0 h 59"/>
                  <a:gd name="T30" fmla="*/ 70 w 82"/>
                  <a:gd name="T31" fmla="*/ 12 h 59"/>
                  <a:gd name="T32" fmla="*/ 76 w 82"/>
                  <a:gd name="T33" fmla="*/ 0 h 59"/>
                  <a:gd name="T34" fmla="*/ 76 w 82"/>
                  <a:gd name="T35" fmla="*/ 6 h 5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59"/>
                  <a:gd name="T56" fmla="*/ 82 w 82"/>
                  <a:gd name="T57" fmla="*/ 59 h 5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59">
                    <a:moveTo>
                      <a:pt x="76" y="6"/>
                    </a:moveTo>
                    <a:lnTo>
                      <a:pt x="76" y="19"/>
                    </a:lnTo>
                    <a:lnTo>
                      <a:pt x="70" y="32"/>
                    </a:lnTo>
                    <a:lnTo>
                      <a:pt x="64" y="46"/>
                    </a:lnTo>
                    <a:lnTo>
                      <a:pt x="59" y="52"/>
                    </a:lnTo>
                    <a:lnTo>
                      <a:pt x="54" y="52"/>
                    </a:lnTo>
                    <a:lnTo>
                      <a:pt x="49" y="58"/>
                    </a:lnTo>
                    <a:lnTo>
                      <a:pt x="44" y="58"/>
                    </a:lnTo>
                    <a:lnTo>
                      <a:pt x="33" y="58"/>
                    </a:lnTo>
                    <a:lnTo>
                      <a:pt x="22" y="52"/>
                    </a:lnTo>
                    <a:lnTo>
                      <a:pt x="17" y="46"/>
                    </a:lnTo>
                    <a:lnTo>
                      <a:pt x="0" y="19"/>
                    </a:lnTo>
                    <a:lnTo>
                      <a:pt x="27" y="32"/>
                    </a:lnTo>
                    <a:lnTo>
                      <a:pt x="44" y="32"/>
                    </a:lnTo>
                    <a:lnTo>
                      <a:pt x="81" y="0"/>
                    </a:lnTo>
                    <a:lnTo>
                      <a:pt x="70" y="12"/>
                    </a:lnTo>
                    <a:lnTo>
                      <a:pt x="76" y="0"/>
                    </a:lnTo>
                    <a:lnTo>
                      <a:pt x="76" y="6"/>
                    </a:lnTo>
                  </a:path>
                </a:pathLst>
              </a:custGeom>
              <a:solidFill>
                <a:srgbClr val="FFE9AA"/>
              </a:solidFill>
              <a:ln w="12700" cap="rnd">
                <a:noFill/>
                <a:round/>
                <a:headEnd/>
                <a:tailEnd/>
              </a:ln>
            </p:spPr>
            <p:txBody>
              <a:bodyPr/>
              <a:lstStyle/>
              <a:p>
                <a:endParaRPr lang="zh-CN" altLang="en-US"/>
              </a:p>
            </p:txBody>
          </p:sp>
          <p:sp>
            <p:nvSpPr>
              <p:cNvPr id="65649" name="Freeform 81"/>
              <p:cNvSpPr>
                <a:spLocks/>
              </p:cNvSpPr>
              <p:nvPr/>
            </p:nvSpPr>
            <p:spPr bwMode="auto">
              <a:xfrm>
                <a:off x="4551" y="2697"/>
                <a:ext cx="82" cy="59"/>
              </a:xfrm>
              <a:custGeom>
                <a:avLst/>
                <a:gdLst>
                  <a:gd name="T0" fmla="*/ 76 w 82"/>
                  <a:gd name="T1" fmla="*/ 6 h 59"/>
                  <a:gd name="T2" fmla="*/ 76 w 82"/>
                  <a:gd name="T3" fmla="*/ 19 h 59"/>
                  <a:gd name="T4" fmla="*/ 70 w 82"/>
                  <a:gd name="T5" fmla="*/ 32 h 59"/>
                  <a:gd name="T6" fmla="*/ 64 w 82"/>
                  <a:gd name="T7" fmla="*/ 46 h 59"/>
                  <a:gd name="T8" fmla="*/ 59 w 82"/>
                  <a:gd name="T9" fmla="*/ 52 h 59"/>
                  <a:gd name="T10" fmla="*/ 54 w 82"/>
                  <a:gd name="T11" fmla="*/ 52 h 59"/>
                  <a:gd name="T12" fmla="*/ 49 w 82"/>
                  <a:gd name="T13" fmla="*/ 58 h 59"/>
                  <a:gd name="T14" fmla="*/ 44 w 82"/>
                  <a:gd name="T15" fmla="*/ 58 h 59"/>
                  <a:gd name="T16" fmla="*/ 33 w 82"/>
                  <a:gd name="T17" fmla="*/ 58 h 59"/>
                  <a:gd name="T18" fmla="*/ 22 w 82"/>
                  <a:gd name="T19" fmla="*/ 52 h 59"/>
                  <a:gd name="T20" fmla="*/ 17 w 82"/>
                  <a:gd name="T21" fmla="*/ 46 h 59"/>
                  <a:gd name="T22" fmla="*/ 0 w 82"/>
                  <a:gd name="T23" fmla="*/ 19 h 59"/>
                  <a:gd name="T24" fmla="*/ 27 w 82"/>
                  <a:gd name="T25" fmla="*/ 32 h 59"/>
                  <a:gd name="T26" fmla="*/ 44 w 82"/>
                  <a:gd name="T27" fmla="*/ 32 h 59"/>
                  <a:gd name="T28" fmla="*/ 81 w 82"/>
                  <a:gd name="T29" fmla="*/ 0 h 59"/>
                  <a:gd name="T30" fmla="*/ 70 w 82"/>
                  <a:gd name="T31" fmla="*/ 12 h 59"/>
                  <a:gd name="T32" fmla="*/ 76 w 82"/>
                  <a:gd name="T33" fmla="*/ 0 h 59"/>
                  <a:gd name="T34" fmla="*/ 76 w 82"/>
                  <a:gd name="T35" fmla="*/ 6 h 5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59"/>
                  <a:gd name="T56" fmla="*/ 82 w 82"/>
                  <a:gd name="T57" fmla="*/ 59 h 5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59">
                    <a:moveTo>
                      <a:pt x="76" y="6"/>
                    </a:moveTo>
                    <a:lnTo>
                      <a:pt x="76" y="19"/>
                    </a:lnTo>
                    <a:lnTo>
                      <a:pt x="70" y="32"/>
                    </a:lnTo>
                    <a:lnTo>
                      <a:pt x="64" y="46"/>
                    </a:lnTo>
                    <a:lnTo>
                      <a:pt x="59" y="52"/>
                    </a:lnTo>
                    <a:lnTo>
                      <a:pt x="54" y="52"/>
                    </a:lnTo>
                    <a:lnTo>
                      <a:pt x="49" y="58"/>
                    </a:lnTo>
                    <a:lnTo>
                      <a:pt x="44" y="58"/>
                    </a:lnTo>
                    <a:lnTo>
                      <a:pt x="33" y="58"/>
                    </a:lnTo>
                    <a:lnTo>
                      <a:pt x="22" y="52"/>
                    </a:lnTo>
                    <a:lnTo>
                      <a:pt x="17" y="46"/>
                    </a:lnTo>
                    <a:lnTo>
                      <a:pt x="0" y="19"/>
                    </a:lnTo>
                    <a:lnTo>
                      <a:pt x="27" y="32"/>
                    </a:lnTo>
                    <a:lnTo>
                      <a:pt x="44" y="32"/>
                    </a:lnTo>
                    <a:lnTo>
                      <a:pt x="81" y="0"/>
                    </a:lnTo>
                    <a:lnTo>
                      <a:pt x="70" y="12"/>
                    </a:lnTo>
                    <a:lnTo>
                      <a:pt x="76" y="0"/>
                    </a:lnTo>
                    <a:lnTo>
                      <a:pt x="76" y="6"/>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grpSp>
          <p:nvGrpSpPr>
            <p:cNvPr id="65619" name="Group 82"/>
            <p:cNvGrpSpPr>
              <a:grpSpLocks/>
            </p:cNvGrpSpPr>
            <p:nvPr/>
          </p:nvGrpSpPr>
          <p:grpSpPr bwMode="auto">
            <a:xfrm>
              <a:off x="4540" y="2600"/>
              <a:ext cx="33" cy="17"/>
              <a:chOff x="4540" y="2600"/>
              <a:chExt cx="33" cy="17"/>
            </a:xfrm>
          </p:grpSpPr>
          <p:sp>
            <p:nvSpPr>
              <p:cNvPr id="65646" name="Freeform 83"/>
              <p:cNvSpPr>
                <a:spLocks/>
              </p:cNvSpPr>
              <p:nvPr/>
            </p:nvSpPr>
            <p:spPr bwMode="auto">
              <a:xfrm>
                <a:off x="4540" y="2600"/>
                <a:ext cx="33" cy="17"/>
              </a:xfrm>
              <a:custGeom>
                <a:avLst/>
                <a:gdLst>
                  <a:gd name="T0" fmla="*/ 0 w 33"/>
                  <a:gd name="T1" fmla="*/ 7 h 17"/>
                  <a:gd name="T2" fmla="*/ 0 w 33"/>
                  <a:gd name="T3" fmla="*/ 0 h 17"/>
                  <a:gd name="T4" fmla="*/ 5 w 33"/>
                  <a:gd name="T5" fmla="*/ 0 h 17"/>
                  <a:gd name="T6" fmla="*/ 16 w 33"/>
                  <a:gd name="T7" fmla="*/ 0 h 17"/>
                  <a:gd name="T8" fmla="*/ 27 w 33"/>
                  <a:gd name="T9" fmla="*/ 0 h 17"/>
                  <a:gd name="T10" fmla="*/ 32 w 33"/>
                  <a:gd name="T11" fmla="*/ 7 h 17"/>
                  <a:gd name="T12" fmla="*/ 27 w 33"/>
                  <a:gd name="T13" fmla="*/ 16 h 17"/>
                  <a:gd name="T14" fmla="*/ 16 w 33"/>
                  <a:gd name="T15" fmla="*/ 7 h 17"/>
                  <a:gd name="T16" fmla="*/ 10 w 33"/>
                  <a:gd name="T17" fmla="*/ 7 h 17"/>
                  <a:gd name="T18" fmla="*/ 0 w 33"/>
                  <a:gd name="T19" fmla="*/ 16 h 17"/>
                  <a:gd name="T20" fmla="*/ 0 w 33"/>
                  <a:gd name="T21" fmla="*/ 7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7"/>
                  <a:gd name="T35" fmla="*/ 33 w 33"/>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7">
                    <a:moveTo>
                      <a:pt x="0" y="7"/>
                    </a:moveTo>
                    <a:lnTo>
                      <a:pt x="0" y="0"/>
                    </a:lnTo>
                    <a:lnTo>
                      <a:pt x="5" y="0"/>
                    </a:lnTo>
                    <a:lnTo>
                      <a:pt x="16" y="0"/>
                    </a:lnTo>
                    <a:lnTo>
                      <a:pt x="27" y="0"/>
                    </a:lnTo>
                    <a:lnTo>
                      <a:pt x="32" y="7"/>
                    </a:lnTo>
                    <a:lnTo>
                      <a:pt x="27" y="16"/>
                    </a:lnTo>
                    <a:lnTo>
                      <a:pt x="16" y="7"/>
                    </a:lnTo>
                    <a:lnTo>
                      <a:pt x="10" y="7"/>
                    </a:lnTo>
                    <a:lnTo>
                      <a:pt x="0" y="16"/>
                    </a:lnTo>
                    <a:lnTo>
                      <a:pt x="0" y="7"/>
                    </a:lnTo>
                  </a:path>
                </a:pathLst>
              </a:custGeom>
              <a:solidFill>
                <a:srgbClr val="000000"/>
              </a:solidFill>
              <a:ln w="12700" cap="rnd">
                <a:noFill/>
                <a:round/>
                <a:headEnd/>
                <a:tailEnd/>
              </a:ln>
            </p:spPr>
            <p:txBody>
              <a:bodyPr/>
              <a:lstStyle/>
              <a:p>
                <a:endParaRPr lang="zh-CN" altLang="en-US"/>
              </a:p>
            </p:txBody>
          </p:sp>
          <p:sp>
            <p:nvSpPr>
              <p:cNvPr id="65647" name="Freeform 84"/>
              <p:cNvSpPr>
                <a:spLocks/>
              </p:cNvSpPr>
              <p:nvPr/>
            </p:nvSpPr>
            <p:spPr bwMode="auto">
              <a:xfrm>
                <a:off x="4540" y="2600"/>
                <a:ext cx="33" cy="17"/>
              </a:xfrm>
              <a:custGeom>
                <a:avLst/>
                <a:gdLst>
                  <a:gd name="T0" fmla="*/ 0 w 33"/>
                  <a:gd name="T1" fmla="*/ 7 h 17"/>
                  <a:gd name="T2" fmla="*/ 0 w 33"/>
                  <a:gd name="T3" fmla="*/ 0 h 17"/>
                  <a:gd name="T4" fmla="*/ 5 w 33"/>
                  <a:gd name="T5" fmla="*/ 0 h 17"/>
                  <a:gd name="T6" fmla="*/ 16 w 33"/>
                  <a:gd name="T7" fmla="*/ 0 h 17"/>
                  <a:gd name="T8" fmla="*/ 27 w 33"/>
                  <a:gd name="T9" fmla="*/ 0 h 17"/>
                  <a:gd name="T10" fmla="*/ 32 w 33"/>
                  <a:gd name="T11" fmla="*/ 7 h 17"/>
                  <a:gd name="T12" fmla="*/ 27 w 33"/>
                  <a:gd name="T13" fmla="*/ 16 h 17"/>
                  <a:gd name="T14" fmla="*/ 16 w 33"/>
                  <a:gd name="T15" fmla="*/ 7 h 17"/>
                  <a:gd name="T16" fmla="*/ 10 w 33"/>
                  <a:gd name="T17" fmla="*/ 7 h 17"/>
                  <a:gd name="T18" fmla="*/ 0 w 33"/>
                  <a:gd name="T19" fmla="*/ 16 h 17"/>
                  <a:gd name="T20" fmla="*/ 0 w 33"/>
                  <a:gd name="T21" fmla="*/ 7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7"/>
                  <a:gd name="T35" fmla="*/ 33 w 33"/>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7">
                    <a:moveTo>
                      <a:pt x="0" y="7"/>
                    </a:moveTo>
                    <a:lnTo>
                      <a:pt x="0" y="0"/>
                    </a:lnTo>
                    <a:lnTo>
                      <a:pt x="5" y="0"/>
                    </a:lnTo>
                    <a:lnTo>
                      <a:pt x="16" y="0"/>
                    </a:lnTo>
                    <a:lnTo>
                      <a:pt x="27" y="0"/>
                    </a:lnTo>
                    <a:lnTo>
                      <a:pt x="32" y="7"/>
                    </a:lnTo>
                    <a:lnTo>
                      <a:pt x="27" y="16"/>
                    </a:lnTo>
                    <a:lnTo>
                      <a:pt x="16" y="7"/>
                    </a:lnTo>
                    <a:lnTo>
                      <a:pt x="10" y="7"/>
                    </a:lnTo>
                    <a:lnTo>
                      <a:pt x="0" y="16"/>
                    </a:lnTo>
                    <a:lnTo>
                      <a:pt x="0" y="7"/>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grpSp>
          <p:nvGrpSpPr>
            <p:cNvPr id="65620" name="Group 85"/>
            <p:cNvGrpSpPr>
              <a:grpSpLocks/>
            </p:cNvGrpSpPr>
            <p:nvPr/>
          </p:nvGrpSpPr>
          <p:grpSpPr bwMode="auto">
            <a:xfrm>
              <a:off x="4589" y="2600"/>
              <a:ext cx="33" cy="17"/>
              <a:chOff x="4589" y="2600"/>
              <a:chExt cx="33" cy="17"/>
            </a:xfrm>
          </p:grpSpPr>
          <p:sp>
            <p:nvSpPr>
              <p:cNvPr id="65644" name="Freeform 86"/>
              <p:cNvSpPr>
                <a:spLocks/>
              </p:cNvSpPr>
              <p:nvPr/>
            </p:nvSpPr>
            <p:spPr bwMode="auto">
              <a:xfrm>
                <a:off x="4589" y="2600"/>
                <a:ext cx="33" cy="17"/>
              </a:xfrm>
              <a:custGeom>
                <a:avLst/>
                <a:gdLst>
                  <a:gd name="T0" fmla="*/ 0 w 33"/>
                  <a:gd name="T1" fmla="*/ 16 h 17"/>
                  <a:gd name="T2" fmla="*/ 5 w 33"/>
                  <a:gd name="T3" fmla="*/ 7 h 17"/>
                  <a:gd name="T4" fmla="*/ 11 w 33"/>
                  <a:gd name="T5" fmla="*/ 0 h 17"/>
                  <a:gd name="T6" fmla="*/ 21 w 33"/>
                  <a:gd name="T7" fmla="*/ 0 h 17"/>
                  <a:gd name="T8" fmla="*/ 27 w 33"/>
                  <a:gd name="T9" fmla="*/ 0 h 17"/>
                  <a:gd name="T10" fmla="*/ 32 w 33"/>
                  <a:gd name="T11" fmla="*/ 7 h 17"/>
                  <a:gd name="T12" fmla="*/ 32 w 33"/>
                  <a:gd name="T13" fmla="*/ 16 h 17"/>
                  <a:gd name="T14" fmla="*/ 21 w 33"/>
                  <a:gd name="T15" fmla="*/ 7 h 17"/>
                  <a:gd name="T16" fmla="*/ 11 w 33"/>
                  <a:gd name="T17" fmla="*/ 7 h 17"/>
                  <a:gd name="T18" fmla="*/ 5 w 33"/>
                  <a:gd name="T19" fmla="*/ 7 h 17"/>
                  <a:gd name="T20" fmla="*/ 5 w 33"/>
                  <a:gd name="T21" fmla="*/ 16 h 17"/>
                  <a:gd name="T22" fmla="*/ 0 w 33"/>
                  <a:gd name="T23" fmla="*/ 16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17"/>
                  <a:gd name="T38" fmla="*/ 33 w 33"/>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17">
                    <a:moveTo>
                      <a:pt x="0" y="16"/>
                    </a:moveTo>
                    <a:lnTo>
                      <a:pt x="5" y="7"/>
                    </a:lnTo>
                    <a:lnTo>
                      <a:pt x="11" y="0"/>
                    </a:lnTo>
                    <a:lnTo>
                      <a:pt x="21" y="0"/>
                    </a:lnTo>
                    <a:lnTo>
                      <a:pt x="27" y="0"/>
                    </a:lnTo>
                    <a:lnTo>
                      <a:pt x="32" y="7"/>
                    </a:lnTo>
                    <a:lnTo>
                      <a:pt x="32" y="16"/>
                    </a:lnTo>
                    <a:lnTo>
                      <a:pt x="21" y="7"/>
                    </a:lnTo>
                    <a:lnTo>
                      <a:pt x="11" y="7"/>
                    </a:lnTo>
                    <a:lnTo>
                      <a:pt x="5" y="7"/>
                    </a:lnTo>
                    <a:lnTo>
                      <a:pt x="5" y="16"/>
                    </a:lnTo>
                    <a:lnTo>
                      <a:pt x="0" y="16"/>
                    </a:lnTo>
                  </a:path>
                </a:pathLst>
              </a:custGeom>
              <a:solidFill>
                <a:srgbClr val="000000"/>
              </a:solidFill>
              <a:ln w="12700" cap="rnd">
                <a:noFill/>
                <a:round/>
                <a:headEnd/>
                <a:tailEnd/>
              </a:ln>
            </p:spPr>
            <p:txBody>
              <a:bodyPr/>
              <a:lstStyle/>
              <a:p>
                <a:endParaRPr lang="zh-CN" altLang="en-US"/>
              </a:p>
            </p:txBody>
          </p:sp>
          <p:sp>
            <p:nvSpPr>
              <p:cNvPr id="65645" name="Freeform 87"/>
              <p:cNvSpPr>
                <a:spLocks/>
              </p:cNvSpPr>
              <p:nvPr/>
            </p:nvSpPr>
            <p:spPr bwMode="auto">
              <a:xfrm>
                <a:off x="4589" y="2600"/>
                <a:ext cx="33" cy="17"/>
              </a:xfrm>
              <a:custGeom>
                <a:avLst/>
                <a:gdLst>
                  <a:gd name="T0" fmla="*/ 0 w 33"/>
                  <a:gd name="T1" fmla="*/ 16 h 17"/>
                  <a:gd name="T2" fmla="*/ 5 w 33"/>
                  <a:gd name="T3" fmla="*/ 7 h 17"/>
                  <a:gd name="T4" fmla="*/ 11 w 33"/>
                  <a:gd name="T5" fmla="*/ 0 h 17"/>
                  <a:gd name="T6" fmla="*/ 21 w 33"/>
                  <a:gd name="T7" fmla="*/ 0 h 17"/>
                  <a:gd name="T8" fmla="*/ 27 w 33"/>
                  <a:gd name="T9" fmla="*/ 0 h 17"/>
                  <a:gd name="T10" fmla="*/ 32 w 33"/>
                  <a:gd name="T11" fmla="*/ 7 h 17"/>
                  <a:gd name="T12" fmla="*/ 32 w 33"/>
                  <a:gd name="T13" fmla="*/ 16 h 17"/>
                  <a:gd name="T14" fmla="*/ 21 w 33"/>
                  <a:gd name="T15" fmla="*/ 7 h 17"/>
                  <a:gd name="T16" fmla="*/ 11 w 33"/>
                  <a:gd name="T17" fmla="*/ 7 h 17"/>
                  <a:gd name="T18" fmla="*/ 5 w 33"/>
                  <a:gd name="T19" fmla="*/ 7 h 17"/>
                  <a:gd name="T20" fmla="*/ 5 w 33"/>
                  <a:gd name="T21" fmla="*/ 16 h 17"/>
                  <a:gd name="T22" fmla="*/ 0 w 33"/>
                  <a:gd name="T23" fmla="*/ 16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17"/>
                  <a:gd name="T38" fmla="*/ 33 w 33"/>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17">
                    <a:moveTo>
                      <a:pt x="0" y="16"/>
                    </a:moveTo>
                    <a:lnTo>
                      <a:pt x="5" y="7"/>
                    </a:lnTo>
                    <a:lnTo>
                      <a:pt x="11" y="0"/>
                    </a:lnTo>
                    <a:lnTo>
                      <a:pt x="21" y="0"/>
                    </a:lnTo>
                    <a:lnTo>
                      <a:pt x="27" y="0"/>
                    </a:lnTo>
                    <a:lnTo>
                      <a:pt x="32" y="7"/>
                    </a:lnTo>
                    <a:lnTo>
                      <a:pt x="32" y="16"/>
                    </a:lnTo>
                    <a:lnTo>
                      <a:pt x="21" y="7"/>
                    </a:lnTo>
                    <a:lnTo>
                      <a:pt x="11" y="7"/>
                    </a:lnTo>
                    <a:lnTo>
                      <a:pt x="5" y="7"/>
                    </a:lnTo>
                    <a:lnTo>
                      <a:pt x="5" y="16"/>
                    </a:lnTo>
                    <a:lnTo>
                      <a:pt x="0" y="16"/>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grpSp>
          <p:nvGrpSpPr>
            <p:cNvPr id="65621" name="Group 88"/>
            <p:cNvGrpSpPr>
              <a:grpSpLocks/>
            </p:cNvGrpSpPr>
            <p:nvPr/>
          </p:nvGrpSpPr>
          <p:grpSpPr bwMode="auto">
            <a:xfrm>
              <a:off x="4356" y="2905"/>
              <a:ext cx="83" cy="154"/>
              <a:chOff x="4356" y="2905"/>
              <a:chExt cx="83" cy="154"/>
            </a:xfrm>
          </p:grpSpPr>
          <p:sp>
            <p:nvSpPr>
              <p:cNvPr id="65642" name="Freeform 89"/>
              <p:cNvSpPr>
                <a:spLocks/>
              </p:cNvSpPr>
              <p:nvPr/>
            </p:nvSpPr>
            <p:spPr bwMode="auto">
              <a:xfrm>
                <a:off x="4356" y="2905"/>
                <a:ext cx="83" cy="154"/>
              </a:xfrm>
              <a:custGeom>
                <a:avLst/>
                <a:gdLst>
                  <a:gd name="T0" fmla="*/ 65 w 83"/>
                  <a:gd name="T1" fmla="*/ 19 h 154"/>
                  <a:gd name="T2" fmla="*/ 22 w 83"/>
                  <a:gd name="T3" fmla="*/ 0 h 154"/>
                  <a:gd name="T4" fmla="*/ 5 w 83"/>
                  <a:gd name="T5" fmla="*/ 6 h 154"/>
                  <a:gd name="T6" fmla="*/ 5 w 83"/>
                  <a:gd name="T7" fmla="*/ 19 h 154"/>
                  <a:gd name="T8" fmla="*/ 0 w 83"/>
                  <a:gd name="T9" fmla="*/ 38 h 154"/>
                  <a:gd name="T10" fmla="*/ 0 w 83"/>
                  <a:gd name="T11" fmla="*/ 57 h 154"/>
                  <a:gd name="T12" fmla="*/ 0 w 83"/>
                  <a:gd name="T13" fmla="*/ 82 h 154"/>
                  <a:gd name="T14" fmla="*/ 5 w 83"/>
                  <a:gd name="T15" fmla="*/ 96 h 154"/>
                  <a:gd name="T16" fmla="*/ 22 w 83"/>
                  <a:gd name="T17" fmla="*/ 109 h 154"/>
                  <a:gd name="T18" fmla="*/ 38 w 83"/>
                  <a:gd name="T19" fmla="*/ 134 h 154"/>
                  <a:gd name="T20" fmla="*/ 65 w 83"/>
                  <a:gd name="T21" fmla="*/ 153 h 154"/>
                  <a:gd name="T22" fmla="*/ 82 w 83"/>
                  <a:gd name="T23" fmla="*/ 146 h 154"/>
                  <a:gd name="T24" fmla="*/ 71 w 83"/>
                  <a:gd name="T25" fmla="*/ 19 h 154"/>
                  <a:gd name="T26" fmla="*/ 65 w 83"/>
                  <a:gd name="T27" fmla="*/ 19 h 1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3"/>
                  <a:gd name="T43" fmla="*/ 0 h 154"/>
                  <a:gd name="T44" fmla="*/ 83 w 83"/>
                  <a:gd name="T45" fmla="*/ 154 h 1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3" h="154">
                    <a:moveTo>
                      <a:pt x="65" y="19"/>
                    </a:moveTo>
                    <a:lnTo>
                      <a:pt x="22" y="0"/>
                    </a:lnTo>
                    <a:lnTo>
                      <a:pt x="5" y="6"/>
                    </a:lnTo>
                    <a:lnTo>
                      <a:pt x="5" y="19"/>
                    </a:lnTo>
                    <a:lnTo>
                      <a:pt x="0" y="38"/>
                    </a:lnTo>
                    <a:lnTo>
                      <a:pt x="0" y="57"/>
                    </a:lnTo>
                    <a:lnTo>
                      <a:pt x="0" y="82"/>
                    </a:lnTo>
                    <a:lnTo>
                      <a:pt x="5" y="96"/>
                    </a:lnTo>
                    <a:lnTo>
                      <a:pt x="22" y="109"/>
                    </a:lnTo>
                    <a:lnTo>
                      <a:pt x="38" y="134"/>
                    </a:lnTo>
                    <a:lnTo>
                      <a:pt x="65" y="153"/>
                    </a:lnTo>
                    <a:lnTo>
                      <a:pt x="82" y="146"/>
                    </a:lnTo>
                    <a:lnTo>
                      <a:pt x="71" y="19"/>
                    </a:lnTo>
                    <a:lnTo>
                      <a:pt x="65" y="19"/>
                    </a:lnTo>
                  </a:path>
                </a:pathLst>
              </a:custGeom>
              <a:solidFill>
                <a:srgbClr val="000000"/>
              </a:solidFill>
              <a:ln w="12700" cap="rnd">
                <a:noFill/>
                <a:round/>
                <a:headEnd/>
                <a:tailEnd/>
              </a:ln>
            </p:spPr>
            <p:txBody>
              <a:bodyPr/>
              <a:lstStyle/>
              <a:p>
                <a:endParaRPr lang="zh-CN" altLang="en-US"/>
              </a:p>
            </p:txBody>
          </p:sp>
          <p:sp>
            <p:nvSpPr>
              <p:cNvPr id="65643" name="Freeform 90"/>
              <p:cNvSpPr>
                <a:spLocks/>
              </p:cNvSpPr>
              <p:nvPr/>
            </p:nvSpPr>
            <p:spPr bwMode="auto">
              <a:xfrm>
                <a:off x="4356" y="2905"/>
                <a:ext cx="83" cy="154"/>
              </a:xfrm>
              <a:custGeom>
                <a:avLst/>
                <a:gdLst>
                  <a:gd name="T0" fmla="*/ 65 w 83"/>
                  <a:gd name="T1" fmla="*/ 19 h 154"/>
                  <a:gd name="T2" fmla="*/ 22 w 83"/>
                  <a:gd name="T3" fmla="*/ 0 h 154"/>
                  <a:gd name="T4" fmla="*/ 5 w 83"/>
                  <a:gd name="T5" fmla="*/ 6 h 154"/>
                  <a:gd name="T6" fmla="*/ 5 w 83"/>
                  <a:gd name="T7" fmla="*/ 19 h 154"/>
                  <a:gd name="T8" fmla="*/ 0 w 83"/>
                  <a:gd name="T9" fmla="*/ 38 h 154"/>
                  <a:gd name="T10" fmla="*/ 0 w 83"/>
                  <a:gd name="T11" fmla="*/ 57 h 154"/>
                  <a:gd name="T12" fmla="*/ 0 w 83"/>
                  <a:gd name="T13" fmla="*/ 82 h 154"/>
                  <a:gd name="T14" fmla="*/ 5 w 83"/>
                  <a:gd name="T15" fmla="*/ 96 h 154"/>
                  <a:gd name="T16" fmla="*/ 22 w 83"/>
                  <a:gd name="T17" fmla="*/ 109 h 154"/>
                  <a:gd name="T18" fmla="*/ 38 w 83"/>
                  <a:gd name="T19" fmla="*/ 134 h 154"/>
                  <a:gd name="T20" fmla="*/ 65 w 83"/>
                  <a:gd name="T21" fmla="*/ 153 h 154"/>
                  <a:gd name="T22" fmla="*/ 82 w 83"/>
                  <a:gd name="T23" fmla="*/ 146 h 154"/>
                  <a:gd name="T24" fmla="*/ 71 w 83"/>
                  <a:gd name="T25" fmla="*/ 19 h 154"/>
                  <a:gd name="T26" fmla="*/ 65 w 83"/>
                  <a:gd name="T27" fmla="*/ 19 h 1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3"/>
                  <a:gd name="T43" fmla="*/ 0 h 154"/>
                  <a:gd name="T44" fmla="*/ 83 w 83"/>
                  <a:gd name="T45" fmla="*/ 154 h 1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3" h="154">
                    <a:moveTo>
                      <a:pt x="65" y="19"/>
                    </a:moveTo>
                    <a:lnTo>
                      <a:pt x="22" y="0"/>
                    </a:lnTo>
                    <a:lnTo>
                      <a:pt x="5" y="6"/>
                    </a:lnTo>
                    <a:lnTo>
                      <a:pt x="5" y="19"/>
                    </a:lnTo>
                    <a:lnTo>
                      <a:pt x="0" y="38"/>
                    </a:lnTo>
                    <a:lnTo>
                      <a:pt x="0" y="57"/>
                    </a:lnTo>
                    <a:lnTo>
                      <a:pt x="0" y="82"/>
                    </a:lnTo>
                    <a:lnTo>
                      <a:pt x="5" y="96"/>
                    </a:lnTo>
                    <a:lnTo>
                      <a:pt x="22" y="109"/>
                    </a:lnTo>
                    <a:lnTo>
                      <a:pt x="38" y="134"/>
                    </a:lnTo>
                    <a:lnTo>
                      <a:pt x="65" y="153"/>
                    </a:lnTo>
                    <a:lnTo>
                      <a:pt x="82" y="146"/>
                    </a:lnTo>
                    <a:lnTo>
                      <a:pt x="71" y="19"/>
                    </a:lnTo>
                    <a:lnTo>
                      <a:pt x="65" y="19"/>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grpSp>
          <p:nvGrpSpPr>
            <p:cNvPr id="65622" name="Group 91"/>
            <p:cNvGrpSpPr>
              <a:grpSpLocks/>
            </p:cNvGrpSpPr>
            <p:nvPr/>
          </p:nvGrpSpPr>
          <p:grpSpPr bwMode="auto">
            <a:xfrm>
              <a:off x="4388" y="2953"/>
              <a:ext cx="104" cy="105"/>
              <a:chOff x="4388" y="2953"/>
              <a:chExt cx="104" cy="105"/>
            </a:xfrm>
          </p:grpSpPr>
          <p:sp>
            <p:nvSpPr>
              <p:cNvPr id="65640" name="Freeform 92"/>
              <p:cNvSpPr>
                <a:spLocks/>
              </p:cNvSpPr>
              <p:nvPr/>
            </p:nvSpPr>
            <p:spPr bwMode="auto">
              <a:xfrm>
                <a:off x="4388" y="2953"/>
                <a:ext cx="104" cy="105"/>
              </a:xfrm>
              <a:custGeom>
                <a:avLst/>
                <a:gdLst>
                  <a:gd name="T0" fmla="*/ 17 w 104"/>
                  <a:gd name="T1" fmla="*/ 52 h 105"/>
                  <a:gd name="T2" fmla="*/ 65 w 104"/>
                  <a:gd name="T3" fmla="*/ 104 h 105"/>
                  <a:gd name="T4" fmla="*/ 71 w 104"/>
                  <a:gd name="T5" fmla="*/ 97 h 105"/>
                  <a:gd name="T6" fmla="*/ 86 w 104"/>
                  <a:gd name="T7" fmla="*/ 91 h 105"/>
                  <a:gd name="T8" fmla="*/ 93 w 104"/>
                  <a:gd name="T9" fmla="*/ 91 h 105"/>
                  <a:gd name="T10" fmla="*/ 98 w 104"/>
                  <a:gd name="T11" fmla="*/ 78 h 105"/>
                  <a:gd name="T12" fmla="*/ 103 w 104"/>
                  <a:gd name="T13" fmla="*/ 78 h 105"/>
                  <a:gd name="T14" fmla="*/ 103 w 104"/>
                  <a:gd name="T15" fmla="*/ 52 h 105"/>
                  <a:gd name="T16" fmla="*/ 98 w 104"/>
                  <a:gd name="T17" fmla="*/ 46 h 105"/>
                  <a:gd name="T18" fmla="*/ 86 w 104"/>
                  <a:gd name="T19" fmla="*/ 26 h 105"/>
                  <a:gd name="T20" fmla="*/ 81 w 104"/>
                  <a:gd name="T21" fmla="*/ 20 h 105"/>
                  <a:gd name="T22" fmla="*/ 59 w 104"/>
                  <a:gd name="T23" fmla="*/ 0 h 105"/>
                  <a:gd name="T24" fmla="*/ 49 w 104"/>
                  <a:gd name="T25" fmla="*/ 0 h 105"/>
                  <a:gd name="T26" fmla="*/ 27 w 104"/>
                  <a:gd name="T27" fmla="*/ 0 h 105"/>
                  <a:gd name="T28" fmla="*/ 17 w 104"/>
                  <a:gd name="T29" fmla="*/ 0 h 105"/>
                  <a:gd name="T30" fmla="*/ 5 w 104"/>
                  <a:gd name="T31" fmla="*/ 14 h 105"/>
                  <a:gd name="T32" fmla="*/ 0 w 104"/>
                  <a:gd name="T33" fmla="*/ 20 h 105"/>
                  <a:gd name="T34" fmla="*/ 0 w 104"/>
                  <a:gd name="T35" fmla="*/ 46 h 105"/>
                  <a:gd name="T36" fmla="*/ 22 w 104"/>
                  <a:gd name="T37" fmla="*/ 91 h 105"/>
                  <a:gd name="T38" fmla="*/ 32 w 104"/>
                  <a:gd name="T39" fmla="*/ 97 h 105"/>
                  <a:gd name="T40" fmla="*/ 38 w 104"/>
                  <a:gd name="T41" fmla="*/ 84 h 105"/>
                  <a:gd name="T42" fmla="*/ 38 w 104"/>
                  <a:gd name="T43" fmla="*/ 78 h 105"/>
                  <a:gd name="T44" fmla="*/ 17 w 104"/>
                  <a:gd name="T45" fmla="*/ 52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4"/>
                  <a:gd name="T70" fmla="*/ 0 h 105"/>
                  <a:gd name="T71" fmla="*/ 104 w 104"/>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4" h="105">
                    <a:moveTo>
                      <a:pt x="17" y="52"/>
                    </a:moveTo>
                    <a:lnTo>
                      <a:pt x="65" y="104"/>
                    </a:lnTo>
                    <a:lnTo>
                      <a:pt x="71" y="97"/>
                    </a:lnTo>
                    <a:lnTo>
                      <a:pt x="86" y="91"/>
                    </a:lnTo>
                    <a:lnTo>
                      <a:pt x="93" y="91"/>
                    </a:lnTo>
                    <a:lnTo>
                      <a:pt x="98" y="78"/>
                    </a:lnTo>
                    <a:lnTo>
                      <a:pt x="103" y="78"/>
                    </a:lnTo>
                    <a:lnTo>
                      <a:pt x="103" y="52"/>
                    </a:lnTo>
                    <a:lnTo>
                      <a:pt x="98" y="46"/>
                    </a:lnTo>
                    <a:lnTo>
                      <a:pt x="86" y="26"/>
                    </a:lnTo>
                    <a:lnTo>
                      <a:pt x="81" y="20"/>
                    </a:lnTo>
                    <a:lnTo>
                      <a:pt x="59" y="0"/>
                    </a:lnTo>
                    <a:lnTo>
                      <a:pt x="49" y="0"/>
                    </a:lnTo>
                    <a:lnTo>
                      <a:pt x="27" y="0"/>
                    </a:lnTo>
                    <a:lnTo>
                      <a:pt x="17" y="0"/>
                    </a:lnTo>
                    <a:lnTo>
                      <a:pt x="5" y="14"/>
                    </a:lnTo>
                    <a:lnTo>
                      <a:pt x="0" y="20"/>
                    </a:lnTo>
                    <a:lnTo>
                      <a:pt x="0" y="46"/>
                    </a:lnTo>
                    <a:lnTo>
                      <a:pt x="22" y="91"/>
                    </a:lnTo>
                    <a:lnTo>
                      <a:pt x="32" y="97"/>
                    </a:lnTo>
                    <a:lnTo>
                      <a:pt x="38" y="84"/>
                    </a:lnTo>
                    <a:lnTo>
                      <a:pt x="38" y="78"/>
                    </a:lnTo>
                    <a:lnTo>
                      <a:pt x="17" y="52"/>
                    </a:lnTo>
                  </a:path>
                </a:pathLst>
              </a:custGeom>
              <a:solidFill>
                <a:srgbClr val="FFE9AA"/>
              </a:solidFill>
              <a:ln w="12700" cap="rnd">
                <a:noFill/>
                <a:round/>
                <a:headEnd/>
                <a:tailEnd/>
              </a:ln>
            </p:spPr>
            <p:txBody>
              <a:bodyPr/>
              <a:lstStyle/>
              <a:p>
                <a:endParaRPr lang="zh-CN" altLang="en-US"/>
              </a:p>
            </p:txBody>
          </p:sp>
          <p:sp>
            <p:nvSpPr>
              <p:cNvPr id="65641" name="Freeform 93"/>
              <p:cNvSpPr>
                <a:spLocks/>
              </p:cNvSpPr>
              <p:nvPr/>
            </p:nvSpPr>
            <p:spPr bwMode="auto">
              <a:xfrm>
                <a:off x="4388" y="2953"/>
                <a:ext cx="104" cy="105"/>
              </a:xfrm>
              <a:custGeom>
                <a:avLst/>
                <a:gdLst>
                  <a:gd name="T0" fmla="*/ 17 w 104"/>
                  <a:gd name="T1" fmla="*/ 52 h 105"/>
                  <a:gd name="T2" fmla="*/ 65 w 104"/>
                  <a:gd name="T3" fmla="*/ 104 h 105"/>
                  <a:gd name="T4" fmla="*/ 71 w 104"/>
                  <a:gd name="T5" fmla="*/ 97 h 105"/>
                  <a:gd name="T6" fmla="*/ 86 w 104"/>
                  <a:gd name="T7" fmla="*/ 91 h 105"/>
                  <a:gd name="T8" fmla="*/ 93 w 104"/>
                  <a:gd name="T9" fmla="*/ 91 h 105"/>
                  <a:gd name="T10" fmla="*/ 98 w 104"/>
                  <a:gd name="T11" fmla="*/ 78 h 105"/>
                  <a:gd name="T12" fmla="*/ 103 w 104"/>
                  <a:gd name="T13" fmla="*/ 78 h 105"/>
                  <a:gd name="T14" fmla="*/ 103 w 104"/>
                  <a:gd name="T15" fmla="*/ 52 h 105"/>
                  <a:gd name="T16" fmla="*/ 98 w 104"/>
                  <a:gd name="T17" fmla="*/ 46 h 105"/>
                  <a:gd name="T18" fmla="*/ 86 w 104"/>
                  <a:gd name="T19" fmla="*/ 26 h 105"/>
                  <a:gd name="T20" fmla="*/ 81 w 104"/>
                  <a:gd name="T21" fmla="*/ 20 h 105"/>
                  <a:gd name="T22" fmla="*/ 59 w 104"/>
                  <a:gd name="T23" fmla="*/ 0 h 105"/>
                  <a:gd name="T24" fmla="*/ 49 w 104"/>
                  <a:gd name="T25" fmla="*/ 0 h 105"/>
                  <a:gd name="T26" fmla="*/ 27 w 104"/>
                  <a:gd name="T27" fmla="*/ 0 h 105"/>
                  <a:gd name="T28" fmla="*/ 17 w 104"/>
                  <a:gd name="T29" fmla="*/ 0 h 105"/>
                  <a:gd name="T30" fmla="*/ 5 w 104"/>
                  <a:gd name="T31" fmla="*/ 14 h 105"/>
                  <a:gd name="T32" fmla="*/ 0 w 104"/>
                  <a:gd name="T33" fmla="*/ 20 h 105"/>
                  <a:gd name="T34" fmla="*/ 0 w 104"/>
                  <a:gd name="T35" fmla="*/ 46 h 105"/>
                  <a:gd name="T36" fmla="*/ 22 w 104"/>
                  <a:gd name="T37" fmla="*/ 91 h 105"/>
                  <a:gd name="T38" fmla="*/ 32 w 104"/>
                  <a:gd name="T39" fmla="*/ 97 h 105"/>
                  <a:gd name="T40" fmla="*/ 38 w 104"/>
                  <a:gd name="T41" fmla="*/ 84 h 105"/>
                  <a:gd name="T42" fmla="*/ 38 w 104"/>
                  <a:gd name="T43" fmla="*/ 78 h 105"/>
                  <a:gd name="T44" fmla="*/ 17 w 104"/>
                  <a:gd name="T45" fmla="*/ 52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4"/>
                  <a:gd name="T70" fmla="*/ 0 h 105"/>
                  <a:gd name="T71" fmla="*/ 104 w 104"/>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4" h="105">
                    <a:moveTo>
                      <a:pt x="17" y="52"/>
                    </a:moveTo>
                    <a:lnTo>
                      <a:pt x="65" y="104"/>
                    </a:lnTo>
                    <a:lnTo>
                      <a:pt x="71" y="97"/>
                    </a:lnTo>
                    <a:lnTo>
                      <a:pt x="86" y="91"/>
                    </a:lnTo>
                    <a:lnTo>
                      <a:pt x="93" y="91"/>
                    </a:lnTo>
                    <a:lnTo>
                      <a:pt x="98" y="78"/>
                    </a:lnTo>
                    <a:lnTo>
                      <a:pt x="103" y="78"/>
                    </a:lnTo>
                    <a:lnTo>
                      <a:pt x="103" y="52"/>
                    </a:lnTo>
                    <a:lnTo>
                      <a:pt x="98" y="46"/>
                    </a:lnTo>
                    <a:lnTo>
                      <a:pt x="86" y="26"/>
                    </a:lnTo>
                    <a:lnTo>
                      <a:pt x="81" y="20"/>
                    </a:lnTo>
                    <a:lnTo>
                      <a:pt x="59" y="0"/>
                    </a:lnTo>
                    <a:lnTo>
                      <a:pt x="49" y="0"/>
                    </a:lnTo>
                    <a:lnTo>
                      <a:pt x="27" y="0"/>
                    </a:lnTo>
                    <a:lnTo>
                      <a:pt x="17" y="0"/>
                    </a:lnTo>
                    <a:lnTo>
                      <a:pt x="5" y="14"/>
                    </a:lnTo>
                    <a:lnTo>
                      <a:pt x="0" y="20"/>
                    </a:lnTo>
                    <a:lnTo>
                      <a:pt x="0" y="46"/>
                    </a:lnTo>
                    <a:lnTo>
                      <a:pt x="22" y="91"/>
                    </a:lnTo>
                    <a:lnTo>
                      <a:pt x="32" y="97"/>
                    </a:lnTo>
                    <a:lnTo>
                      <a:pt x="38" y="84"/>
                    </a:lnTo>
                    <a:lnTo>
                      <a:pt x="38" y="78"/>
                    </a:lnTo>
                    <a:lnTo>
                      <a:pt x="17" y="52"/>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sp>
          <p:nvSpPr>
            <p:cNvPr id="65623" name="Freeform 94"/>
            <p:cNvSpPr>
              <a:spLocks/>
            </p:cNvSpPr>
            <p:nvPr/>
          </p:nvSpPr>
          <p:spPr bwMode="auto">
            <a:xfrm>
              <a:off x="4372" y="2800"/>
              <a:ext cx="87" cy="142"/>
            </a:xfrm>
            <a:custGeom>
              <a:avLst/>
              <a:gdLst>
                <a:gd name="T0" fmla="*/ 64 w 87"/>
                <a:gd name="T1" fmla="*/ 141 h 142"/>
                <a:gd name="T2" fmla="*/ 59 w 87"/>
                <a:gd name="T3" fmla="*/ 121 h 142"/>
                <a:gd name="T4" fmla="*/ 48 w 87"/>
                <a:gd name="T5" fmla="*/ 114 h 142"/>
                <a:gd name="T6" fmla="*/ 26 w 87"/>
                <a:gd name="T7" fmla="*/ 108 h 142"/>
                <a:gd name="T8" fmla="*/ 16 w 87"/>
                <a:gd name="T9" fmla="*/ 114 h 142"/>
                <a:gd name="T10" fmla="*/ 5 w 87"/>
                <a:gd name="T11" fmla="*/ 114 h 142"/>
                <a:gd name="T12" fmla="*/ 0 w 87"/>
                <a:gd name="T13" fmla="*/ 114 h 142"/>
                <a:gd name="T14" fmla="*/ 0 w 87"/>
                <a:gd name="T15" fmla="*/ 121 h 142"/>
                <a:gd name="T16" fmla="*/ 0 w 87"/>
                <a:gd name="T17" fmla="*/ 114 h 142"/>
                <a:gd name="T18" fmla="*/ 5 w 87"/>
                <a:gd name="T19" fmla="*/ 103 h 142"/>
                <a:gd name="T20" fmla="*/ 21 w 87"/>
                <a:gd name="T21" fmla="*/ 96 h 142"/>
                <a:gd name="T22" fmla="*/ 32 w 87"/>
                <a:gd name="T23" fmla="*/ 90 h 142"/>
                <a:gd name="T24" fmla="*/ 48 w 87"/>
                <a:gd name="T25" fmla="*/ 96 h 142"/>
                <a:gd name="T26" fmla="*/ 59 w 87"/>
                <a:gd name="T27" fmla="*/ 103 h 142"/>
                <a:gd name="T28" fmla="*/ 69 w 87"/>
                <a:gd name="T29" fmla="*/ 103 h 142"/>
                <a:gd name="T30" fmla="*/ 69 w 87"/>
                <a:gd name="T31" fmla="*/ 90 h 142"/>
                <a:gd name="T32" fmla="*/ 64 w 87"/>
                <a:gd name="T33" fmla="*/ 83 h 142"/>
                <a:gd name="T34" fmla="*/ 69 w 87"/>
                <a:gd name="T35" fmla="*/ 70 h 142"/>
                <a:gd name="T36" fmla="*/ 81 w 87"/>
                <a:gd name="T37" fmla="*/ 58 h 142"/>
                <a:gd name="T38" fmla="*/ 86 w 87"/>
                <a:gd name="T39" fmla="*/ 33 h 142"/>
                <a:gd name="T40" fmla="*/ 86 w 87"/>
                <a:gd name="T41" fmla="*/ 13 h 142"/>
                <a:gd name="T42" fmla="*/ 81 w 87"/>
                <a:gd name="T43" fmla="*/ 44 h 142"/>
                <a:gd name="T44" fmla="*/ 86 w 87"/>
                <a:gd name="T45" fmla="*/ 0 h 14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7"/>
                <a:gd name="T70" fmla="*/ 0 h 142"/>
                <a:gd name="T71" fmla="*/ 87 w 87"/>
                <a:gd name="T72" fmla="*/ 142 h 14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7" h="142">
                  <a:moveTo>
                    <a:pt x="64" y="141"/>
                  </a:moveTo>
                  <a:lnTo>
                    <a:pt x="59" y="121"/>
                  </a:lnTo>
                  <a:lnTo>
                    <a:pt x="48" y="114"/>
                  </a:lnTo>
                  <a:lnTo>
                    <a:pt x="26" y="108"/>
                  </a:lnTo>
                  <a:lnTo>
                    <a:pt x="16" y="114"/>
                  </a:lnTo>
                  <a:lnTo>
                    <a:pt x="5" y="114"/>
                  </a:lnTo>
                  <a:lnTo>
                    <a:pt x="0" y="114"/>
                  </a:lnTo>
                  <a:lnTo>
                    <a:pt x="0" y="121"/>
                  </a:lnTo>
                  <a:lnTo>
                    <a:pt x="0" y="114"/>
                  </a:lnTo>
                  <a:lnTo>
                    <a:pt x="5" y="103"/>
                  </a:lnTo>
                  <a:lnTo>
                    <a:pt x="21" y="96"/>
                  </a:lnTo>
                  <a:lnTo>
                    <a:pt x="32" y="90"/>
                  </a:lnTo>
                  <a:lnTo>
                    <a:pt x="48" y="96"/>
                  </a:lnTo>
                  <a:lnTo>
                    <a:pt x="59" y="103"/>
                  </a:lnTo>
                  <a:lnTo>
                    <a:pt x="69" y="103"/>
                  </a:lnTo>
                  <a:lnTo>
                    <a:pt x="69" y="90"/>
                  </a:lnTo>
                  <a:lnTo>
                    <a:pt x="64" y="83"/>
                  </a:lnTo>
                  <a:lnTo>
                    <a:pt x="69" y="70"/>
                  </a:lnTo>
                  <a:lnTo>
                    <a:pt x="81" y="58"/>
                  </a:lnTo>
                  <a:lnTo>
                    <a:pt x="86" y="33"/>
                  </a:lnTo>
                  <a:lnTo>
                    <a:pt x="86" y="13"/>
                  </a:lnTo>
                  <a:lnTo>
                    <a:pt x="81" y="44"/>
                  </a:lnTo>
                  <a:lnTo>
                    <a:pt x="86" y="0"/>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nvGrpSpPr>
            <p:cNvPr id="65624" name="Group 95"/>
            <p:cNvGrpSpPr>
              <a:grpSpLocks/>
            </p:cNvGrpSpPr>
            <p:nvPr/>
          </p:nvGrpSpPr>
          <p:grpSpPr bwMode="auto">
            <a:xfrm>
              <a:off x="4551" y="2620"/>
              <a:ext cx="17" cy="21"/>
              <a:chOff x="4551" y="2620"/>
              <a:chExt cx="17" cy="21"/>
            </a:xfrm>
          </p:grpSpPr>
          <p:sp>
            <p:nvSpPr>
              <p:cNvPr id="65638" name="Freeform 96"/>
              <p:cNvSpPr>
                <a:spLocks/>
              </p:cNvSpPr>
              <p:nvPr/>
            </p:nvSpPr>
            <p:spPr bwMode="auto">
              <a:xfrm>
                <a:off x="4551" y="2620"/>
                <a:ext cx="16" cy="17"/>
              </a:xfrm>
              <a:custGeom>
                <a:avLst/>
                <a:gdLst>
                  <a:gd name="T0" fmla="*/ 10 w 16"/>
                  <a:gd name="T1" fmla="*/ 16 h 17"/>
                  <a:gd name="T2" fmla="*/ 0 w 16"/>
                  <a:gd name="T3" fmla="*/ 16 h 17"/>
                  <a:gd name="T4" fmla="*/ 10 w 16"/>
                  <a:gd name="T5" fmla="*/ 16 h 17"/>
                  <a:gd name="T6" fmla="*/ 15 w 16"/>
                  <a:gd name="T7" fmla="*/ 0 h 17"/>
                  <a:gd name="T8" fmla="*/ 0 60000 65536"/>
                  <a:gd name="T9" fmla="*/ 0 60000 65536"/>
                  <a:gd name="T10" fmla="*/ 0 60000 65536"/>
                  <a:gd name="T11" fmla="*/ 0 60000 65536"/>
                  <a:gd name="T12" fmla="*/ 0 w 16"/>
                  <a:gd name="T13" fmla="*/ 0 h 17"/>
                  <a:gd name="T14" fmla="*/ 16 w 16"/>
                  <a:gd name="T15" fmla="*/ 17 h 17"/>
                </a:gdLst>
                <a:ahLst/>
                <a:cxnLst>
                  <a:cxn ang="T8">
                    <a:pos x="T0" y="T1"/>
                  </a:cxn>
                  <a:cxn ang="T9">
                    <a:pos x="T2" y="T3"/>
                  </a:cxn>
                  <a:cxn ang="T10">
                    <a:pos x="T4" y="T5"/>
                  </a:cxn>
                  <a:cxn ang="T11">
                    <a:pos x="T6" y="T7"/>
                  </a:cxn>
                </a:cxnLst>
                <a:rect l="T12" t="T13" r="T14" b="T15"/>
                <a:pathLst>
                  <a:path w="16" h="17">
                    <a:moveTo>
                      <a:pt x="10" y="16"/>
                    </a:moveTo>
                    <a:lnTo>
                      <a:pt x="0" y="16"/>
                    </a:lnTo>
                    <a:lnTo>
                      <a:pt x="10" y="16"/>
                    </a:lnTo>
                    <a:lnTo>
                      <a:pt x="15" y="0"/>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65639" name="Oval 97"/>
              <p:cNvSpPr>
                <a:spLocks noChangeArrowheads="1"/>
              </p:cNvSpPr>
              <p:nvPr/>
            </p:nvSpPr>
            <p:spPr bwMode="auto">
              <a:xfrm>
                <a:off x="4562" y="2633"/>
                <a:ext cx="6" cy="8"/>
              </a:xfrm>
              <a:prstGeom prst="ellipse">
                <a:avLst/>
              </a:prstGeom>
              <a:solidFill>
                <a:srgbClr val="000000"/>
              </a:solidFill>
              <a:ln w="12700">
                <a:solidFill>
                  <a:srgbClr val="000000"/>
                </a:solidFill>
                <a:round/>
                <a:headEnd/>
                <a:tailEnd/>
              </a:ln>
            </p:spPr>
            <p:txBody>
              <a:bodyPr wrap="none" anchor="ctr"/>
              <a:lstStyle/>
              <a:p>
                <a:endParaRPr lang="zh-CN" altLang="en-US">
                  <a:ea typeface="宋体" pitchFamily="2" charset="-122"/>
                </a:endParaRPr>
              </a:p>
            </p:txBody>
          </p:sp>
        </p:grpSp>
        <p:sp>
          <p:nvSpPr>
            <p:cNvPr id="65625" name="Oval 98"/>
            <p:cNvSpPr>
              <a:spLocks noChangeArrowheads="1"/>
            </p:cNvSpPr>
            <p:nvPr/>
          </p:nvSpPr>
          <p:spPr bwMode="auto">
            <a:xfrm>
              <a:off x="4605" y="2633"/>
              <a:ext cx="6" cy="8"/>
            </a:xfrm>
            <a:prstGeom prst="ellipse">
              <a:avLst/>
            </a:prstGeom>
            <a:solidFill>
              <a:srgbClr val="E5B070"/>
            </a:solidFill>
            <a:ln w="12700">
              <a:solidFill>
                <a:srgbClr val="000000"/>
              </a:solidFill>
              <a:round/>
              <a:headEnd/>
              <a:tailEnd/>
            </a:ln>
          </p:spPr>
          <p:txBody>
            <a:bodyPr wrap="none" anchor="ctr"/>
            <a:lstStyle/>
            <a:p>
              <a:endParaRPr lang="zh-CN" altLang="en-US">
                <a:ea typeface="宋体" pitchFamily="2" charset="-122"/>
              </a:endParaRPr>
            </a:p>
          </p:txBody>
        </p:sp>
        <p:grpSp>
          <p:nvGrpSpPr>
            <p:cNvPr id="65626" name="Group 99"/>
            <p:cNvGrpSpPr>
              <a:grpSpLocks/>
            </p:cNvGrpSpPr>
            <p:nvPr/>
          </p:nvGrpSpPr>
          <p:grpSpPr bwMode="auto">
            <a:xfrm>
              <a:off x="4502" y="2723"/>
              <a:ext cx="60" cy="193"/>
              <a:chOff x="4502" y="2723"/>
              <a:chExt cx="60" cy="193"/>
            </a:xfrm>
          </p:grpSpPr>
          <p:sp>
            <p:nvSpPr>
              <p:cNvPr id="65636" name="Freeform 100"/>
              <p:cNvSpPr>
                <a:spLocks/>
              </p:cNvSpPr>
              <p:nvPr/>
            </p:nvSpPr>
            <p:spPr bwMode="auto">
              <a:xfrm>
                <a:off x="4502" y="2723"/>
                <a:ext cx="60" cy="193"/>
              </a:xfrm>
              <a:custGeom>
                <a:avLst/>
                <a:gdLst>
                  <a:gd name="T0" fmla="*/ 22 w 60"/>
                  <a:gd name="T1" fmla="*/ 0 h 193"/>
                  <a:gd name="T2" fmla="*/ 0 w 60"/>
                  <a:gd name="T3" fmla="*/ 20 h 193"/>
                  <a:gd name="T4" fmla="*/ 59 w 60"/>
                  <a:gd name="T5" fmla="*/ 192 h 193"/>
                  <a:gd name="T6" fmla="*/ 22 w 60"/>
                  <a:gd name="T7" fmla="*/ 0 h 193"/>
                  <a:gd name="T8" fmla="*/ 0 60000 65536"/>
                  <a:gd name="T9" fmla="*/ 0 60000 65536"/>
                  <a:gd name="T10" fmla="*/ 0 60000 65536"/>
                  <a:gd name="T11" fmla="*/ 0 60000 65536"/>
                  <a:gd name="T12" fmla="*/ 0 w 60"/>
                  <a:gd name="T13" fmla="*/ 0 h 193"/>
                  <a:gd name="T14" fmla="*/ 60 w 60"/>
                  <a:gd name="T15" fmla="*/ 193 h 193"/>
                </a:gdLst>
                <a:ahLst/>
                <a:cxnLst>
                  <a:cxn ang="T8">
                    <a:pos x="T0" y="T1"/>
                  </a:cxn>
                  <a:cxn ang="T9">
                    <a:pos x="T2" y="T3"/>
                  </a:cxn>
                  <a:cxn ang="T10">
                    <a:pos x="T4" y="T5"/>
                  </a:cxn>
                  <a:cxn ang="T11">
                    <a:pos x="T6" y="T7"/>
                  </a:cxn>
                </a:cxnLst>
                <a:rect l="T12" t="T13" r="T14" b="T15"/>
                <a:pathLst>
                  <a:path w="60" h="193">
                    <a:moveTo>
                      <a:pt x="22" y="0"/>
                    </a:moveTo>
                    <a:lnTo>
                      <a:pt x="0" y="20"/>
                    </a:lnTo>
                    <a:lnTo>
                      <a:pt x="59" y="192"/>
                    </a:lnTo>
                    <a:lnTo>
                      <a:pt x="22" y="0"/>
                    </a:lnTo>
                  </a:path>
                </a:pathLst>
              </a:custGeom>
              <a:solidFill>
                <a:srgbClr val="919191"/>
              </a:solidFill>
              <a:ln w="12700" cap="rnd">
                <a:noFill/>
                <a:round/>
                <a:headEnd/>
                <a:tailEnd/>
              </a:ln>
            </p:spPr>
            <p:txBody>
              <a:bodyPr/>
              <a:lstStyle/>
              <a:p>
                <a:endParaRPr lang="zh-CN" altLang="en-US"/>
              </a:p>
            </p:txBody>
          </p:sp>
          <p:sp>
            <p:nvSpPr>
              <p:cNvPr id="65637" name="Freeform 101"/>
              <p:cNvSpPr>
                <a:spLocks/>
              </p:cNvSpPr>
              <p:nvPr/>
            </p:nvSpPr>
            <p:spPr bwMode="auto">
              <a:xfrm>
                <a:off x="4502" y="2723"/>
                <a:ext cx="60" cy="193"/>
              </a:xfrm>
              <a:custGeom>
                <a:avLst/>
                <a:gdLst>
                  <a:gd name="T0" fmla="*/ 22 w 60"/>
                  <a:gd name="T1" fmla="*/ 0 h 193"/>
                  <a:gd name="T2" fmla="*/ 0 w 60"/>
                  <a:gd name="T3" fmla="*/ 20 h 193"/>
                  <a:gd name="T4" fmla="*/ 59 w 60"/>
                  <a:gd name="T5" fmla="*/ 192 h 193"/>
                  <a:gd name="T6" fmla="*/ 22 w 60"/>
                  <a:gd name="T7" fmla="*/ 0 h 193"/>
                  <a:gd name="T8" fmla="*/ 0 60000 65536"/>
                  <a:gd name="T9" fmla="*/ 0 60000 65536"/>
                  <a:gd name="T10" fmla="*/ 0 60000 65536"/>
                  <a:gd name="T11" fmla="*/ 0 60000 65536"/>
                  <a:gd name="T12" fmla="*/ 0 w 60"/>
                  <a:gd name="T13" fmla="*/ 0 h 193"/>
                  <a:gd name="T14" fmla="*/ 60 w 60"/>
                  <a:gd name="T15" fmla="*/ 193 h 193"/>
                </a:gdLst>
                <a:ahLst/>
                <a:cxnLst>
                  <a:cxn ang="T8">
                    <a:pos x="T0" y="T1"/>
                  </a:cxn>
                  <a:cxn ang="T9">
                    <a:pos x="T2" y="T3"/>
                  </a:cxn>
                  <a:cxn ang="T10">
                    <a:pos x="T4" y="T5"/>
                  </a:cxn>
                  <a:cxn ang="T11">
                    <a:pos x="T6" y="T7"/>
                  </a:cxn>
                </a:cxnLst>
                <a:rect l="T12" t="T13" r="T14" b="T15"/>
                <a:pathLst>
                  <a:path w="60" h="193">
                    <a:moveTo>
                      <a:pt x="22" y="0"/>
                    </a:moveTo>
                    <a:lnTo>
                      <a:pt x="0" y="20"/>
                    </a:lnTo>
                    <a:lnTo>
                      <a:pt x="59" y="192"/>
                    </a:lnTo>
                    <a:lnTo>
                      <a:pt x="22" y="0"/>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grpSp>
          <p:nvGrpSpPr>
            <p:cNvPr id="65627" name="Group 102"/>
            <p:cNvGrpSpPr>
              <a:grpSpLocks/>
            </p:cNvGrpSpPr>
            <p:nvPr/>
          </p:nvGrpSpPr>
          <p:grpSpPr bwMode="auto">
            <a:xfrm>
              <a:off x="4589" y="2697"/>
              <a:ext cx="76" cy="219"/>
              <a:chOff x="4589" y="2697"/>
              <a:chExt cx="76" cy="219"/>
            </a:xfrm>
          </p:grpSpPr>
          <p:sp>
            <p:nvSpPr>
              <p:cNvPr id="65634" name="Freeform 103"/>
              <p:cNvSpPr>
                <a:spLocks/>
              </p:cNvSpPr>
              <p:nvPr/>
            </p:nvSpPr>
            <p:spPr bwMode="auto">
              <a:xfrm>
                <a:off x="4589" y="2697"/>
                <a:ext cx="76" cy="219"/>
              </a:xfrm>
              <a:custGeom>
                <a:avLst/>
                <a:gdLst>
                  <a:gd name="T0" fmla="*/ 49 w 76"/>
                  <a:gd name="T1" fmla="*/ 0 h 219"/>
                  <a:gd name="T2" fmla="*/ 75 w 76"/>
                  <a:gd name="T3" fmla="*/ 26 h 219"/>
                  <a:gd name="T4" fmla="*/ 0 w 76"/>
                  <a:gd name="T5" fmla="*/ 218 h 219"/>
                  <a:gd name="T6" fmla="*/ 49 w 76"/>
                  <a:gd name="T7" fmla="*/ 0 h 219"/>
                  <a:gd name="T8" fmla="*/ 0 60000 65536"/>
                  <a:gd name="T9" fmla="*/ 0 60000 65536"/>
                  <a:gd name="T10" fmla="*/ 0 60000 65536"/>
                  <a:gd name="T11" fmla="*/ 0 60000 65536"/>
                  <a:gd name="T12" fmla="*/ 0 w 76"/>
                  <a:gd name="T13" fmla="*/ 0 h 219"/>
                  <a:gd name="T14" fmla="*/ 76 w 76"/>
                  <a:gd name="T15" fmla="*/ 219 h 219"/>
                </a:gdLst>
                <a:ahLst/>
                <a:cxnLst>
                  <a:cxn ang="T8">
                    <a:pos x="T0" y="T1"/>
                  </a:cxn>
                  <a:cxn ang="T9">
                    <a:pos x="T2" y="T3"/>
                  </a:cxn>
                  <a:cxn ang="T10">
                    <a:pos x="T4" y="T5"/>
                  </a:cxn>
                  <a:cxn ang="T11">
                    <a:pos x="T6" y="T7"/>
                  </a:cxn>
                </a:cxnLst>
                <a:rect l="T12" t="T13" r="T14" b="T15"/>
                <a:pathLst>
                  <a:path w="76" h="219">
                    <a:moveTo>
                      <a:pt x="49" y="0"/>
                    </a:moveTo>
                    <a:lnTo>
                      <a:pt x="75" y="26"/>
                    </a:lnTo>
                    <a:lnTo>
                      <a:pt x="0" y="218"/>
                    </a:lnTo>
                    <a:lnTo>
                      <a:pt x="49" y="0"/>
                    </a:lnTo>
                  </a:path>
                </a:pathLst>
              </a:custGeom>
              <a:solidFill>
                <a:srgbClr val="919191"/>
              </a:solidFill>
              <a:ln w="12700" cap="rnd">
                <a:noFill/>
                <a:round/>
                <a:headEnd/>
                <a:tailEnd/>
              </a:ln>
            </p:spPr>
            <p:txBody>
              <a:bodyPr/>
              <a:lstStyle/>
              <a:p>
                <a:endParaRPr lang="zh-CN" altLang="en-US"/>
              </a:p>
            </p:txBody>
          </p:sp>
          <p:sp>
            <p:nvSpPr>
              <p:cNvPr id="65635" name="Freeform 104"/>
              <p:cNvSpPr>
                <a:spLocks/>
              </p:cNvSpPr>
              <p:nvPr/>
            </p:nvSpPr>
            <p:spPr bwMode="auto">
              <a:xfrm>
                <a:off x="4589" y="2697"/>
                <a:ext cx="76" cy="219"/>
              </a:xfrm>
              <a:custGeom>
                <a:avLst/>
                <a:gdLst>
                  <a:gd name="T0" fmla="*/ 49 w 76"/>
                  <a:gd name="T1" fmla="*/ 0 h 219"/>
                  <a:gd name="T2" fmla="*/ 75 w 76"/>
                  <a:gd name="T3" fmla="*/ 26 h 219"/>
                  <a:gd name="T4" fmla="*/ 0 w 76"/>
                  <a:gd name="T5" fmla="*/ 218 h 219"/>
                  <a:gd name="T6" fmla="*/ 49 w 76"/>
                  <a:gd name="T7" fmla="*/ 0 h 219"/>
                  <a:gd name="T8" fmla="*/ 0 60000 65536"/>
                  <a:gd name="T9" fmla="*/ 0 60000 65536"/>
                  <a:gd name="T10" fmla="*/ 0 60000 65536"/>
                  <a:gd name="T11" fmla="*/ 0 60000 65536"/>
                  <a:gd name="T12" fmla="*/ 0 w 76"/>
                  <a:gd name="T13" fmla="*/ 0 h 219"/>
                  <a:gd name="T14" fmla="*/ 76 w 76"/>
                  <a:gd name="T15" fmla="*/ 219 h 219"/>
                </a:gdLst>
                <a:ahLst/>
                <a:cxnLst>
                  <a:cxn ang="T8">
                    <a:pos x="T0" y="T1"/>
                  </a:cxn>
                  <a:cxn ang="T9">
                    <a:pos x="T2" y="T3"/>
                  </a:cxn>
                  <a:cxn ang="T10">
                    <a:pos x="T4" y="T5"/>
                  </a:cxn>
                  <a:cxn ang="T11">
                    <a:pos x="T6" y="T7"/>
                  </a:cxn>
                </a:cxnLst>
                <a:rect l="T12" t="T13" r="T14" b="T15"/>
                <a:pathLst>
                  <a:path w="76" h="219">
                    <a:moveTo>
                      <a:pt x="49" y="0"/>
                    </a:moveTo>
                    <a:lnTo>
                      <a:pt x="75" y="26"/>
                    </a:lnTo>
                    <a:lnTo>
                      <a:pt x="0" y="218"/>
                    </a:lnTo>
                    <a:lnTo>
                      <a:pt x="49" y="0"/>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grpSp>
          <p:nvGrpSpPr>
            <p:cNvPr id="65628" name="Group 105"/>
            <p:cNvGrpSpPr>
              <a:grpSpLocks/>
            </p:cNvGrpSpPr>
            <p:nvPr/>
          </p:nvGrpSpPr>
          <p:grpSpPr bwMode="auto">
            <a:xfrm>
              <a:off x="4382" y="2953"/>
              <a:ext cx="43" cy="93"/>
              <a:chOff x="4382" y="2953"/>
              <a:chExt cx="43" cy="93"/>
            </a:xfrm>
          </p:grpSpPr>
          <p:sp>
            <p:nvSpPr>
              <p:cNvPr id="65632" name="Freeform 106"/>
              <p:cNvSpPr>
                <a:spLocks/>
              </p:cNvSpPr>
              <p:nvPr/>
            </p:nvSpPr>
            <p:spPr bwMode="auto">
              <a:xfrm>
                <a:off x="4382" y="2953"/>
                <a:ext cx="43" cy="93"/>
              </a:xfrm>
              <a:custGeom>
                <a:avLst/>
                <a:gdLst>
                  <a:gd name="T0" fmla="*/ 33 w 43"/>
                  <a:gd name="T1" fmla="*/ 0 h 93"/>
                  <a:gd name="T2" fmla="*/ 18 w 43"/>
                  <a:gd name="T3" fmla="*/ 5 h 93"/>
                  <a:gd name="T4" fmla="*/ 0 w 43"/>
                  <a:gd name="T5" fmla="*/ 24 h 93"/>
                  <a:gd name="T6" fmla="*/ 1 w 43"/>
                  <a:gd name="T7" fmla="*/ 46 h 93"/>
                  <a:gd name="T8" fmla="*/ 5 w 43"/>
                  <a:gd name="T9" fmla="*/ 61 h 93"/>
                  <a:gd name="T10" fmla="*/ 21 w 43"/>
                  <a:gd name="T11" fmla="*/ 84 h 93"/>
                  <a:gd name="T12" fmla="*/ 32 w 43"/>
                  <a:gd name="T13" fmla="*/ 92 h 93"/>
                  <a:gd name="T14" fmla="*/ 42 w 43"/>
                  <a:gd name="T15" fmla="*/ 80 h 93"/>
                  <a:gd name="T16" fmla="*/ 33 w 43"/>
                  <a:gd name="T17" fmla="*/ 64 h 93"/>
                  <a:gd name="T18" fmla="*/ 18 w 43"/>
                  <a:gd name="T19" fmla="*/ 48 h 93"/>
                  <a:gd name="T20" fmla="*/ 17 w 43"/>
                  <a:gd name="T21" fmla="*/ 31 h 93"/>
                  <a:gd name="T22" fmla="*/ 26 w 43"/>
                  <a:gd name="T23" fmla="*/ 16 h 93"/>
                  <a:gd name="T24" fmla="*/ 33 w 43"/>
                  <a:gd name="T25" fmla="*/ 0 h 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
                  <a:gd name="T40" fmla="*/ 0 h 93"/>
                  <a:gd name="T41" fmla="*/ 43 w 43"/>
                  <a:gd name="T42" fmla="*/ 93 h 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 h="93">
                    <a:moveTo>
                      <a:pt x="33" y="0"/>
                    </a:moveTo>
                    <a:lnTo>
                      <a:pt x="18" y="5"/>
                    </a:lnTo>
                    <a:lnTo>
                      <a:pt x="0" y="24"/>
                    </a:lnTo>
                    <a:lnTo>
                      <a:pt x="1" y="46"/>
                    </a:lnTo>
                    <a:lnTo>
                      <a:pt x="5" y="61"/>
                    </a:lnTo>
                    <a:lnTo>
                      <a:pt x="21" y="84"/>
                    </a:lnTo>
                    <a:lnTo>
                      <a:pt x="32" y="92"/>
                    </a:lnTo>
                    <a:lnTo>
                      <a:pt x="42" y="80"/>
                    </a:lnTo>
                    <a:lnTo>
                      <a:pt x="33" y="64"/>
                    </a:lnTo>
                    <a:lnTo>
                      <a:pt x="18" y="48"/>
                    </a:lnTo>
                    <a:lnTo>
                      <a:pt x="17" y="31"/>
                    </a:lnTo>
                    <a:lnTo>
                      <a:pt x="26" y="16"/>
                    </a:lnTo>
                    <a:lnTo>
                      <a:pt x="33" y="0"/>
                    </a:lnTo>
                  </a:path>
                </a:pathLst>
              </a:custGeom>
              <a:solidFill>
                <a:srgbClr val="FFFFFF"/>
              </a:solidFill>
              <a:ln w="12700" cap="rnd">
                <a:noFill/>
                <a:round/>
                <a:headEnd/>
                <a:tailEnd/>
              </a:ln>
            </p:spPr>
            <p:txBody>
              <a:bodyPr/>
              <a:lstStyle/>
              <a:p>
                <a:endParaRPr lang="zh-CN" altLang="en-US"/>
              </a:p>
            </p:txBody>
          </p:sp>
          <p:sp>
            <p:nvSpPr>
              <p:cNvPr id="65633" name="Freeform 107"/>
              <p:cNvSpPr>
                <a:spLocks/>
              </p:cNvSpPr>
              <p:nvPr/>
            </p:nvSpPr>
            <p:spPr bwMode="auto">
              <a:xfrm>
                <a:off x="4382" y="2953"/>
                <a:ext cx="43" cy="93"/>
              </a:xfrm>
              <a:custGeom>
                <a:avLst/>
                <a:gdLst>
                  <a:gd name="T0" fmla="*/ 33 w 43"/>
                  <a:gd name="T1" fmla="*/ 0 h 93"/>
                  <a:gd name="T2" fmla="*/ 18 w 43"/>
                  <a:gd name="T3" fmla="*/ 5 h 93"/>
                  <a:gd name="T4" fmla="*/ 0 w 43"/>
                  <a:gd name="T5" fmla="*/ 24 h 93"/>
                  <a:gd name="T6" fmla="*/ 1 w 43"/>
                  <a:gd name="T7" fmla="*/ 46 h 93"/>
                  <a:gd name="T8" fmla="*/ 5 w 43"/>
                  <a:gd name="T9" fmla="*/ 61 h 93"/>
                  <a:gd name="T10" fmla="*/ 21 w 43"/>
                  <a:gd name="T11" fmla="*/ 84 h 93"/>
                  <a:gd name="T12" fmla="*/ 32 w 43"/>
                  <a:gd name="T13" fmla="*/ 92 h 93"/>
                  <a:gd name="T14" fmla="*/ 42 w 43"/>
                  <a:gd name="T15" fmla="*/ 80 h 93"/>
                  <a:gd name="T16" fmla="*/ 33 w 43"/>
                  <a:gd name="T17" fmla="*/ 64 h 93"/>
                  <a:gd name="T18" fmla="*/ 18 w 43"/>
                  <a:gd name="T19" fmla="*/ 48 h 93"/>
                  <a:gd name="T20" fmla="*/ 17 w 43"/>
                  <a:gd name="T21" fmla="*/ 31 h 93"/>
                  <a:gd name="T22" fmla="*/ 26 w 43"/>
                  <a:gd name="T23" fmla="*/ 16 h 93"/>
                  <a:gd name="T24" fmla="*/ 33 w 43"/>
                  <a:gd name="T25" fmla="*/ 0 h 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
                  <a:gd name="T40" fmla="*/ 0 h 93"/>
                  <a:gd name="T41" fmla="*/ 43 w 43"/>
                  <a:gd name="T42" fmla="*/ 93 h 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 h="93">
                    <a:moveTo>
                      <a:pt x="33" y="0"/>
                    </a:moveTo>
                    <a:lnTo>
                      <a:pt x="18" y="5"/>
                    </a:lnTo>
                    <a:lnTo>
                      <a:pt x="0" y="24"/>
                    </a:lnTo>
                    <a:lnTo>
                      <a:pt x="1" y="46"/>
                    </a:lnTo>
                    <a:lnTo>
                      <a:pt x="5" y="61"/>
                    </a:lnTo>
                    <a:lnTo>
                      <a:pt x="21" y="84"/>
                    </a:lnTo>
                    <a:lnTo>
                      <a:pt x="32" y="92"/>
                    </a:lnTo>
                    <a:lnTo>
                      <a:pt x="42" y="80"/>
                    </a:lnTo>
                    <a:lnTo>
                      <a:pt x="33" y="64"/>
                    </a:lnTo>
                    <a:lnTo>
                      <a:pt x="18" y="48"/>
                    </a:lnTo>
                    <a:lnTo>
                      <a:pt x="17" y="31"/>
                    </a:lnTo>
                    <a:lnTo>
                      <a:pt x="26" y="16"/>
                    </a:lnTo>
                    <a:lnTo>
                      <a:pt x="33" y="0"/>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grpSp>
          <p:nvGrpSpPr>
            <p:cNvPr id="65629" name="Group 108"/>
            <p:cNvGrpSpPr>
              <a:grpSpLocks/>
            </p:cNvGrpSpPr>
            <p:nvPr/>
          </p:nvGrpSpPr>
          <p:grpSpPr bwMode="auto">
            <a:xfrm>
              <a:off x="4727" y="2939"/>
              <a:ext cx="42" cy="93"/>
              <a:chOff x="4727" y="2939"/>
              <a:chExt cx="42" cy="93"/>
            </a:xfrm>
          </p:grpSpPr>
          <p:sp>
            <p:nvSpPr>
              <p:cNvPr id="65630" name="Freeform 109"/>
              <p:cNvSpPr>
                <a:spLocks/>
              </p:cNvSpPr>
              <p:nvPr/>
            </p:nvSpPr>
            <p:spPr bwMode="auto">
              <a:xfrm>
                <a:off x="4727" y="2939"/>
                <a:ext cx="42" cy="93"/>
              </a:xfrm>
              <a:custGeom>
                <a:avLst/>
                <a:gdLst>
                  <a:gd name="T0" fmla="*/ 8 w 42"/>
                  <a:gd name="T1" fmla="*/ 0 h 93"/>
                  <a:gd name="T2" fmla="*/ 22 w 42"/>
                  <a:gd name="T3" fmla="*/ 4 h 93"/>
                  <a:gd name="T4" fmla="*/ 41 w 42"/>
                  <a:gd name="T5" fmla="*/ 24 h 93"/>
                  <a:gd name="T6" fmla="*/ 39 w 42"/>
                  <a:gd name="T7" fmla="*/ 46 h 93"/>
                  <a:gd name="T8" fmla="*/ 36 w 42"/>
                  <a:gd name="T9" fmla="*/ 61 h 93"/>
                  <a:gd name="T10" fmla="*/ 20 w 42"/>
                  <a:gd name="T11" fmla="*/ 83 h 93"/>
                  <a:gd name="T12" fmla="*/ 10 w 42"/>
                  <a:gd name="T13" fmla="*/ 92 h 93"/>
                  <a:gd name="T14" fmla="*/ 0 w 42"/>
                  <a:gd name="T15" fmla="*/ 80 h 93"/>
                  <a:gd name="T16" fmla="*/ 8 w 42"/>
                  <a:gd name="T17" fmla="*/ 64 h 93"/>
                  <a:gd name="T18" fmla="*/ 22 w 42"/>
                  <a:gd name="T19" fmla="*/ 47 h 93"/>
                  <a:gd name="T20" fmla="*/ 24 w 42"/>
                  <a:gd name="T21" fmla="*/ 30 h 93"/>
                  <a:gd name="T22" fmla="*/ 15 w 42"/>
                  <a:gd name="T23" fmla="*/ 16 h 93"/>
                  <a:gd name="T24" fmla="*/ 8 w 42"/>
                  <a:gd name="T25" fmla="*/ 0 h 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93"/>
                  <a:gd name="T41" fmla="*/ 42 w 42"/>
                  <a:gd name="T42" fmla="*/ 93 h 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93">
                    <a:moveTo>
                      <a:pt x="8" y="0"/>
                    </a:moveTo>
                    <a:lnTo>
                      <a:pt x="22" y="4"/>
                    </a:lnTo>
                    <a:lnTo>
                      <a:pt x="41" y="24"/>
                    </a:lnTo>
                    <a:lnTo>
                      <a:pt x="39" y="46"/>
                    </a:lnTo>
                    <a:lnTo>
                      <a:pt x="36" y="61"/>
                    </a:lnTo>
                    <a:lnTo>
                      <a:pt x="20" y="83"/>
                    </a:lnTo>
                    <a:lnTo>
                      <a:pt x="10" y="92"/>
                    </a:lnTo>
                    <a:lnTo>
                      <a:pt x="0" y="80"/>
                    </a:lnTo>
                    <a:lnTo>
                      <a:pt x="8" y="64"/>
                    </a:lnTo>
                    <a:lnTo>
                      <a:pt x="22" y="47"/>
                    </a:lnTo>
                    <a:lnTo>
                      <a:pt x="24" y="30"/>
                    </a:lnTo>
                    <a:lnTo>
                      <a:pt x="15" y="16"/>
                    </a:lnTo>
                    <a:lnTo>
                      <a:pt x="8" y="0"/>
                    </a:lnTo>
                  </a:path>
                </a:pathLst>
              </a:custGeom>
              <a:solidFill>
                <a:srgbClr val="FFFFFF"/>
              </a:solidFill>
              <a:ln w="12700" cap="rnd">
                <a:noFill/>
                <a:round/>
                <a:headEnd/>
                <a:tailEnd/>
              </a:ln>
            </p:spPr>
            <p:txBody>
              <a:bodyPr/>
              <a:lstStyle/>
              <a:p>
                <a:endParaRPr lang="zh-CN" altLang="en-US"/>
              </a:p>
            </p:txBody>
          </p:sp>
          <p:sp>
            <p:nvSpPr>
              <p:cNvPr id="65631" name="Freeform 110"/>
              <p:cNvSpPr>
                <a:spLocks/>
              </p:cNvSpPr>
              <p:nvPr/>
            </p:nvSpPr>
            <p:spPr bwMode="auto">
              <a:xfrm>
                <a:off x="4727" y="2939"/>
                <a:ext cx="42" cy="93"/>
              </a:xfrm>
              <a:custGeom>
                <a:avLst/>
                <a:gdLst>
                  <a:gd name="T0" fmla="*/ 8 w 42"/>
                  <a:gd name="T1" fmla="*/ 0 h 93"/>
                  <a:gd name="T2" fmla="*/ 22 w 42"/>
                  <a:gd name="T3" fmla="*/ 4 h 93"/>
                  <a:gd name="T4" fmla="*/ 41 w 42"/>
                  <a:gd name="T5" fmla="*/ 24 h 93"/>
                  <a:gd name="T6" fmla="*/ 39 w 42"/>
                  <a:gd name="T7" fmla="*/ 46 h 93"/>
                  <a:gd name="T8" fmla="*/ 36 w 42"/>
                  <a:gd name="T9" fmla="*/ 61 h 93"/>
                  <a:gd name="T10" fmla="*/ 20 w 42"/>
                  <a:gd name="T11" fmla="*/ 83 h 93"/>
                  <a:gd name="T12" fmla="*/ 10 w 42"/>
                  <a:gd name="T13" fmla="*/ 92 h 93"/>
                  <a:gd name="T14" fmla="*/ 0 w 42"/>
                  <a:gd name="T15" fmla="*/ 80 h 93"/>
                  <a:gd name="T16" fmla="*/ 8 w 42"/>
                  <a:gd name="T17" fmla="*/ 64 h 93"/>
                  <a:gd name="T18" fmla="*/ 22 w 42"/>
                  <a:gd name="T19" fmla="*/ 47 h 93"/>
                  <a:gd name="T20" fmla="*/ 24 w 42"/>
                  <a:gd name="T21" fmla="*/ 30 h 93"/>
                  <a:gd name="T22" fmla="*/ 15 w 42"/>
                  <a:gd name="T23" fmla="*/ 16 h 93"/>
                  <a:gd name="T24" fmla="*/ 8 w 42"/>
                  <a:gd name="T25" fmla="*/ 0 h 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93"/>
                  <a:gd name="T41" fmla="*/ 42 w 42"/>
                  <a:gd name="T42" fmla="*/ 93 h 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93">
                    <a:moveTo>
                      <a:pt x="8" y="0"/>
                    </a:moveTo>
                    <a:lnTo>
                      <a:pt x="22" y="4"/>
                    </a:lnTo>
                    <a:lnTo>
                      <a:pt x="41" y="24"/>
                    </a:lnTo>
                    <a:lnTo>
                      <a:pt x="39" y="46"/>
                    </a:lnTo>
                    <a:lnTo>
                      <a:pt x="36" y="61"/>
                    </a:lnTo>
                    <a:lnTo>
                      <a:pt x="20" y="83"/>
                    </a:lnTo>
                    <a:lnTo>
                      <a:pt x="10" y="92"/>
                    </a:lnTo>
                    <a:lnTo>
                      <a:pt x="0" y="80"/>
                    </a:lnTo>
                    <a:lnTo>
                      <a:pt x="8" y="64"/>
                    </a:lnTo>
                    <a:lnTo>
                      <a:pt x="22" y="47"/>
                    </a:lnTo>
                    <a:lnTo>
                      <a:pt x="24" y="30"/>
                    </a:lnTo>
                    <a:lnTo>
                      <a:pt x="15" y="16"/>
                    </a:lnTo>
                    <a:lnTo>
                      <a:pt x="8" y="0"/>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grpSp>
      <p:pic>
        <p:nvPicPr>
          <p:cNvPr id="65555" name="Picture 111"/>
          <p:cNvPicPr>
            <a:picLocks noChangeArrowheads="1"/>
          </p:cNvPicPr>
          <p:nvPr/>
        </p:nvPicPr>
        <p:blipFill>
          <a:blip r:embed="rId3" cstate="print"/>
          <a:srcRect/>
          <a:stretch>
            <a:fillRect/>
          </a:stretch>
        </p:blipFill>
        <p:spPr bwMode="auto">
          <a:xfrm>
            <a:off x="5856288" y="3989388"/>
            <a:ext cx="885825" cy="514350"/>
          </a:xfrm>
          <a:prstGeom prst="rect">
            <a:avLst/>
          </a:prstGeom>
          <a:noFill/>
          <a:ln w="12700">
            <a:noFill/>
            <a:miter lim="800000"/>
            <a:headEnd/>
            <a:tailEnd/>
          </a:ln>
        </p:spPr>
      </p:pic>
      <p:pic>
        <p:nvPicPr>
          <p:cNvPr id="65556" name="Picture 112"/>
          <p:cNvPicPr>
            <a:picLocks noChangeArrowheads="1"/>
          </p:cNvPicPr>
          <p:nvPr/>
        </p:nvPicPr>
        <p:blipFill>
          <a:blip r:embed="rId3" cstate="print"/>
          <a:srcRect/>
          <a:stretch>
            <a:fillRect/>
          </a:stretch>
        </p:blipFill>
        <p:spPr bwMode="auto">
          <a:xfrm>
            <a:off x="1947863" y="3989388"/>
            <a:ext cx="885825" cy="514350"/>
          </a:xfrm>
          <a:prstGeom prst="rect">
            <a:avLst/>
          </a:prstGeom>
          <a:noFill/>
          <a:ln w="12700">
            <a:noFill/>
            <a:miter lim="800000"/>
            <a:headEnd/>
            <a:tailEnd/>
          </a:ln>
        </p:spPr>
      </p:pic>
      <p:sp>
        <p:nvSpPr>
          <p:cNvPr id="85105" name="Line 113"/>
          <p:cNvSpPr>
            <a:spLocks noChangeShapeType="1"/>
          </p:cNvSpPr>
          <p:nvPr/>
        </p:nvSpPr>
        <p:spPr bwMode="auto">
          <a:xfrm>
            <a:off x="6299200" y="4792663"/>
            <a:ext cx="0" cy="606425"/>
          </a:xfrm>
          <a:prstGeom prst="line">
            <a:avLst/>
          </a:prstGeom>
          <a:noFill/>
          <a:ln w="25400">
            <a:solidFill>
              <a:schemeClr val="accent2"/>
            </a:solidFill>
            <a:round/>
            <a:headEnd type="triangle" w="med" len="med"/>
            <a:tailEnd/>
          </a:ln>
          <a:effectLst>
            <a:outerShdw dist="17961" dir="2700000" algn="ctr" rotWithShape="0">
              <a:schemeClr val="tx1"/>
            </a:outerShdw>
          </a:effectLst>
        </p:spPr>
        <p:txBody>
          <a:bodyPr/>
          <a:lstStyle/>
          <a:p>
            <a:pPr>
              <a:defRPr/>
            </a:pPr>
            <a:endParaRPr lang="zh-CN" altLang="en-US"/>
          </a:p>
        </p:txBody>
      </p:sp>
      <p:grpSp>
        <p:nvGrpSpPr>
          <p:cNvPr id="65558" name="Group 114"/>
          <p:cNvGrpSpPr>
            <a:grpSpLocks/>
          </p:cNvGrpSpPr>
          <p:nvPr/>
        </p:nvGrpSpPr>
        <p:grpSpPr bwMode="auto">
          <a:xfrm>
            <a:off x="7681913" y="358775"/>
            <a:ext cx="949325" cy="777875"/>
            <a:chOff x="4302" y="201"/>
            <a:chExt cx="532" cy="436"/>
          </a:xfrm>
        </p:grpSpPr>
        <p:sp>
          <p:nvSpPr>
            <p:cNvPr id="65560" name="Freeform 115"/>
            <p:cNvSpPr>
              <a:spLocks/>
            </p:cNvSpPr>
            <p:nvPr/>
          </p:nvSpPr>
          <p:spPr bwMode="auto">
            <a:xfrm>
              <a:off x="4341" y="501"/>
              <a:ext cx="308" cy="111"/>
            </a:xfrm>
            <a:custGeom>
              <a:avLst/>
              <a:gdLst>
                <a:gd name="T0" fmla="*/ 0 w 308"/>
                <a:gd name="T1" fmla="*/ 70 h 111"/>
                <a:gd name="T2" fmla="*/ 307 w 308"/>
                <a:gd name="T3" fmla="*/ 110 h 111"/>
                <a:gd name="T4" fmla="*/ 100 w 308"/>
                <a:gd name="T5" fmla="*/ 0 h 111"/>
                <a:gd name="T6" fmla="*/ 0 w 308"/>
                <a:gd name="T7" fmla="*/ 70 h 111"/>
                <a:gd name="T8" fmla="*/ 0 60000 65536"/>
                <a:gd name="T9" fmla="*/ 0 60000 65536"/>
                <a:gd name="T10" fmla="*/ 0 60000 65536"/>
                <a:gd name="T11" fmla="*/ 0 60000 65536"/>
                <a:gd name="T12" fmla="*/ 0 w 308"/>
                <a:gd name="T13" fmla="*/ 0 h 111"/>
                <a:gd name="T14" fmla="*/ 308 w 308"/>
                <a:gd name="T15" fmla="*/ 111 h 111"/>
              </a:gdLst>
              <a:ahLst/>
              <a:cxnLst>
                <a:cxn ang="T8">
                  <a:pos x="T0" y="T1"/>
                </a:cxn>
                <a:cxn ang="T9">
                  <a:pos x="T2" y="T3"/>
                </a:cxn>
                <a:cxn ang="T10">
                  <a:pos x="T4" y="T5"/>
                </a:cxn>
                <a:cxn ang="T11">
                  <a:pos x="T6" y="T7"/>
                </a:cxn>
              </a:cxnLst>
              <a:rect l="T12" t="T13" r="T14" b="T15"/>
              <a:pathLst>
                <a:path w="308" h="111">
                  <a:moveTo>
                    <a:pt x="0" y="70"/>
                  </a:moveTo>
                  <a:lnTo>
                    <a:pt x="307" y="110"/>
                  </a:lnTo>
                  <a:lnTo>
                    <a:pt x="100" y="0"/>
                  </a:lnTo>
                  <a:lnTo>
                    <a:pt x="0" y="70"/>
                  </a:lnTo>
                </a:path>
              </a:pathLst>
            </a:custGeom>
            <a:solidFill>
              <a:srgbClr val="333333"/>
            </a:solidFill>
            <a:ln w="12700" cap="rnd">
              <a:noFill/>
              <a:round/>
              <a:headEnd/>
              <a:tailEnd/>
            </a:ln>
          </p:spPr>
          <p:txBody>
            <a:bodyPr/>
            <a:lstStyle/>
            <a:p>
              <a:endParaRPr lang="zh-CN" altLang="en-US"/>
            </a:p>
          </p:txBody>
        </p:sp>
        <p:grpSp>
          <p:nvGrpSpPr>
            <p:cNvPr id="65561" name="Group 116"/>
            <p:cNvGrpSpPr>
              <a:grpSpLocks/>
            </p:cNvGrpSpPr>
            <p:nvPr/>
          </p:nvGrpSpPr>
          <p:grpSpPr bwMode="auto">
            <a:xfrm>
              <a:off x="4431" y="251"/>
              <a:ext cx="403" cy="386"/>
              <a:chOff x="4431" y="251"/>
              <a:chExt cx="403" cy="386"/>
            </a:xfrm>
          </p:grpSpPr>
          <p:sp>
            <p:nvSpPr>
              <p:cNvPr id="65593" name="Freeform 117"/>
              <p:cNvSpPr>
                <a:spLocks/>
              </p:cNvSpPr>
              <p:nvPr/>
            </p:nvSpPr>
            <p:spPr bwMode="auto">
              <a:xfrm>
                <a:off x="4714" y="395"/>
                <a:ext cx="119" cy="239"/>
              </a:xfrm>
              <a:custGeom>
                <a:avLst/>
                <a:gdLst>
                  <a:gd name="T0" fmla="*/ 118 w 119"/>
                  <a:gd name="T1" fmla="*/ 0 h 239"/>
                  <a:gd name="T2" fmla="*/ 0 w 119"/>
                  <a:gd name="T3" fmla="*/ 33 h 239"/>
                  <a:gd name="T4" fmla="*/ 0 w 119"/>
                  <a:gd name="T5" fmla="*/ 238 h 239"/>
                  <a:gd name="T6" fmla="*/ 118 w 119"/>
                  <a:gd name="T7" fmla="*/ 194 h 239"/>
                  <a:gd name="T8" fmla="*/ 118 w 119"/>
                  <a:gd name="T9" fmla="*/ 0 h 239"/>
                  <a:gd name="T10" fmla="*/ 0 60000 65536"/>
                  <a:gd name="T11" fmla="*/ 0 60000 65536"/>
                  <a:gd name="T12" fmla="*/ 0 60000 65536"/>
                  <a:gd name="T13" fmla="*/ 0 60000 65536"/>
                  <a:gd name="T14" fmla="*/ 0 60000 65536"/>
                  <a:gd name="T15" fmla="*/ 0 w 119"/>
                  <a:gd name="T16" fmla="*/ 0 h 239"/>
                  <a:gd name="T17" fmla="*/ 119 w 119"/>
                  <a:gd name="T18" fmla="*/ 239 h 239"/>
                </a:gdLst>
                <a:ahLst/>
                <a:cxnLst>
                  <a:cxn ang="T10">
                    <a:pos x="T0" y="T1"/>
                  </a:cxn>
                  <a:cxn ang="T11">
                    <a:pos x="T2" y="T3"/>
                  </a:cxn>
                  <a:cxn ang="T12">
                    <a:pos x="T4" y="T5"/>
                  </a:cxn>
                  <a:cxn ang="T13">
                    <a:pos x="T6" y="T7"/>
                  </a:cxn>
                  <a:cxn ang="T14">
                    <a:pos x="T8" y="T9"/>
                  </a:cxn>
                </a:cxnLst>
                <a:rect l="T15" t="T16" r="T17" b="T18"/>
                <a:pathLst>
                  <a:path w="119" h="239">
                    <a:moveTo>
                      <a:pt x="118" y="0"/>
                    </a:moveTo>
                    <a:lnTo>
                      <a:pt x="0" y="33"/>
                    </a:lnTo>
                    <a:lnTo>
                      <a:pt x="0" y="238"/>
                    </a:lnTo>
                    <a:lnTo>
                      <a:pt x="118" y="194"/>
                    </a:lnTo>
                    <a:lnTo>
                      <a:pt x="118" y="0"/>
                    </a:lnTo>
                  </a:path>
                </a:pathLst>
              </a:custGeom>
              <a:solidFill>
                <a:srgbClr val="F6BF69"/>
              </a:solidFill>
              <a:ln w="12700" cap="rnd" cmpd="sng">
                <a:solidFill>
                  <a:schemeClr val="tx1"/>
                </a:solidFill>
                <a:prstDash val="solid"/>
                <a:round/>
                <a:headEnd type="none" w="med" len="med"/>
                <a:tailEnd type="none" w="med" len="med"/>
              </a:ln>
            </p:spPr>
            <p:txBody>
              <a:bodyPr/>
              <a:lstStyle/>
              <a:p>
                <a:endParaRPr lang="zh-CN" altLang="en-US"/>
              </a:p>
            </p:txBody>
          </p:sp>
          <p:sp>
            <p:nvSpPr>
              <p:cNvPr id="65594" name="Freeform 118"/>
              <p:cNvSpPr>
                <a:spLocks/>
              </p:cNvSpPr>
              <p:nvPr/>
            </p:nvSpPr>
            <p:spPr bwMode="auto">
              <a:xfrm>
                <a:off x="4431" y="352"/>
                <a:ext cx="284" cy="285"/>
              </a:xfrm>
              <a:custGeom>
                <a:avLst/>
                <a:gdLst>
                  <a:gd name="T0" fmla="*/ 283 w 284"/>
                  <a:gd name="T1" fmla="*/ 80 h 285"/>
                  <a:gd name="T2" fmla="*/ 0 w 284"/>
                  <a:gd name="T3" fmla="*/ 0 h 285"/>
                  <a:gd name="T4" fmla="*/ 0 w 284"/>
                  <a:gd name="T5" fmla="*/ 166 h 285"/>
                  <a:gd name="T6" fmla="*/ 283 w 284"/>
                  <a:gd name="T7" fmla="*/ 284 h 285"/>
                  <a:gd name="T8" fmla="*/ 283 w 284"/>
                  <a:gd name="T9" fmla="*/ 80 h 285"/>
                  <a:gd name="T10" fmla="*/ 0 60000 65536"/>
                  <a:gd name="T11" fmla="*/ 0 60000 65536"/>
                  <a:gd name="T12" fmla="*/ 0 60000 65536"/>
                  <a:gd name="T13" fmla="*/ 0 60000 65536"/>
                  <a:gd name="T14" fmla="*/ 0 60000 65536"/>
                  <a:gd name="T15" fmla="*/ 0 w 284"/>
                  <a:gd name="T16" fmla="*/ 0 h 285"/>
                  <a:gd name="T17" fmla="*/ 284 w 284"/>
                  <a:gd name="T18" fmla="*/ 285 h 285"/>
                </a:gdLst>
                <a:ahLst/>
                <a:cxnLst>
                  <a:cxn ang="T10">
                    <a:pos x="T0" y="T1"/>
                  </a:cxn>
                  <a:cxn ang="T11">
                    <a:pos x="T2" y="T3"/>
                  </a:cxn>
                  <a:cxn ang="T12">
                    <a:pos x="T4" y="T5"/>
                  </a:cxn>
                  <a:cxn ang="T13">
                    <a:pos x="T6" y="T7"/>
                  </a:cxn>
                  <a:cxn ang="T14">
                    <a:pos x="T8" y="T9"/>
                  </a:cxn>
                </a:cxnLst>
                <a:rect l="T15" t="T16" r="T17" b="T18"/>
                <a:pathLst>
                  <a:path w="284" h="285">
                    <a:moveTo>
                      <a:pt x="283" y="80"/>
                    </a:moveTo>
                    <a:lnTo>
                      <a:pt x="0" y="0"/>
                    </a:lnTo>
                    <a:lnTo>
                      <a:pt x="0" y="166"/>
                    </a:lnTo>
                    <a:lnTo>
                      <a:pt x="283" y="284"/>
                    </a:lnTo>
                    <a:lnTo>
                      <a:pt x="283" y="80"/>
                    </a:lnTo>
                  </a:path>
                </a:pathLst>
              </a:custGeom>
              <a:solidFill>
                <a:srgbClr val="EF9100"/>
              </a:solidFill>
              <a:ln w="12700" cap="rnd" cmpd="sng">
                <a:solidFill>
                  <a:schemeClr val="tx1"/>
                </a:solidFill>
                <a:prstDash val="solid"/>
                <a:round/>
                <a:headEnd type="none" w="med" len="med"/>
                <a:tailEnd type="none" w="med" len="med"/>
              </a:ln>
            </p:spPr>
            <p:txBody>
              <a:bodyPr/>
              <a:lstStyle/>
              <a:p>
                <a:endParaRPr lang="zh-CN" altLang="en-US"/>
              </a:p>
            </p:txBody>
          </p:sp>
          <p:sp>
            <p:nvSpPr>
              <p:cNvPr id="65595" name="Freeform 119"/>
              <p:cNvSpPr>
                <a:spLocks/>
              </p:cNvSpPr>
              <p:nvPr/>
            </p:nvSpPr>
            <p:spPr bwMode="auto">
              <a:xfrm>
                <a:off x="4711" y="313"/>
                <a:ext cx="123" cy="116"/>
              </a:xfrm>
              <a:custGeom>
                <a:avLst/>
                <a:gdLst>
                  <a:gd name="T0" fmla="*/ 122 w 123"/>
                  <a:gd name="T1" fmla="*/ 81 h 116"/>
                  <a:gd name="T2" fmla="*/ 0 w 123"/>
                  <a:gd name="T3" fmla="*/ 115 h 116"/>
                  <a:gd name="T4" fmla="*/ 24 w 123"/>
                  <a:gd name="T5" fmla="*/ 14 h 116"/>
                  <a:gd name="T6" fmla="*/ 84 w 123"/>
                  <a:gd name="T7" fmla="*/ 0 h 116"/>
                  <a:gd name="T8" fmla="*/ 122 w 123"/>
                  <a:gd name="T9" fmla="*/ 81 h 116"/>
                  <a:gd name="T10" fmla="*/ 0 60000 65536"/>
                  <a:gd name="T11" fmla="*/ 0 60000 65536"/>
                  <a:gd name="T12" fmla="*/ 0 60000 65536"/>
                  <a:gd name="T13" fmla="*/ 0 60000 65536"/>
                  <a:gd name="T14" fmla="*/ 0 60000 65536"/>
                  <a:gd name="T15" fmla="*/ 0 w 123"/>
                  <a:gd name="T16" fmla="*/ 0 h 116"/>
                  <a:gd name="T17" fmla="*/ 123 w 123"/>
                  <a:gd name="T18" fmla="*/ 116 h 116"/>
                </a:gdLst>
                <a:ahLst/>
                <a:cxnLst>
                  <a:cxn ang="T10">
                    <a:pos x="T0" y="T1"/>
                  </a:cxn>
                  <a:cxn ang="T11">
                    <a:pos x="T2" y="T3"/>
                  </a:cxn>
                  <a:cxn ang="T12">
                    <a:pos x="T4" y="T5"/>
                  </a:cxn>
                  <a:cxn ang="T13">
                    <a:pos x="T6" y="T7"/>
                  </a:cxn>
                  <a:cxn ang="T14">
                    <a:pos x="T8" y="T9"/>
                  </a:cxn>
                </a:cxnLst>
                <a:rect l="T15" t="T16" r="T17" b="T18"/>
                <a:pathLst>
                  <a:path w="123" h="116">
                    <a:moveTo>
                      <a:pt x="122" y="81"/>
                    </a:moveTo>
                    <a:lnTo>
                      <a:pt x="0" y="115"/>
                    </a:lnTo>
                    <a:lnTo>
                      <a:pt x="24" y="14"/>
                    </a:lnTo>
                    <a:lnTo>
                      <a:pt x="84" y="0"/>
                    </a:lnTo>
                    <a:lnTo>
                      <a:pt x="122" y="81"/>
                    </a:lnTo>
                  </a:path>
                </a:pathLst>
              </a:custGeom>
              <a:solidFill>
                <a:srgbClr val="F6BF69"/>
              </a:solidFill>
              <a:ln w="12700" cap="rnd" cmpd="sng">
                <a:solidFill>
                  <a:schemeClr val="tx1"/>
                </a:solidFill>
                <a:prstDash val="solid"/>
                <a:round/>
                <a:headEnd type="none" w="med" len="med"/>
                <a:tailEnd type="none" w="med" len="med"/>
              </a:ln>
            </p:spPr>
            <p:txBody>
              <a:bodyPr/>
              <a:lstStyle/>
              <a:p>
                <a:endParaRPr lang="zh-CN" altLang="en-US"/>
              </a:p>
            </p:txBody>
          </p:sp>
          <p:sp>
            <p:nvSpPr>
              <p:cNvPr id="65596" name="Freeform 120"/>
              <p:cNvSpPr>
                <a:spLocks/>
              </p:cNvSpPr>
              <p:nvPr/>
            </p:nvSpPr>
            <p:spPr bwMode="auto">
              <a:xfrm>
                <a:off x="4433" y="270"/>
                <a:ext cx="301" cy="159"/>
              </a:xfrm>
              <a:custGeom>
                <a:avLst/>
                <a:gdLst>
                  <a:gd name="T0" fmla="*/ 300 w 301"/>
                  <a:gd name="T1" fmla="*/ 55 h 159"/>
                  <a:gd name="T2" fmla="*/ 36 w 301"/>
                  <a:gd name="T3" fmla="*/ 0 h 159"/>
                  <a:gd name="T4" fmla="*/ 0 w 301"/>
                  <a:gd name="T5" fmla="*/ 81 h 159"/>
                  <a:gd name="T6" fmla="*/ 278 w 301"/>
                  <a:gd name="T7" fmla="*/ 158 h 159"/>
                  <a:gd name="T8" fmla="*/ 300 w 301"/>
                  <a:gd name="T9" fmla="*/ 55 h 159"/>
                  <a:gd name="T10" fmla="*/ 0 60000 65536"/>
                  <a:gd name="T11" fmla="*/ 0 60000 65536"/>
                  <a:gd name="T12" fmla="*/ 0 60000 65536"/>
                  <a:gd name="T13" fmla="*/ 0 60000 65536"/>
                  <a:gd name="T14" fmla="*/ 0 60000 65536"/>
                  <a:gd name="T15" fmla="*/ 0 w 301"/>
                  <a:gd name="T16" fmla="*/ 0 h 159"/>
                  <a:gd name="T17" fmla="*/ 301 w 301"/>
                  <a:gd name="T18" fmla="*/ 159 h 159"/>
                </a:gdLst>
                <a:ahLst/>
                <a:cxnLst>
                  <a:cxn ang="T10">
                    <a:pos x="T0" y="T1"/>
                  </a:cxn>
                  <a:cxn ang="T11">
                    <a:pos x="T2" y="T3"/>
                  </a:cxn>
                  <a:cxn ang="T12">
                    <a:pos x="T4" y="T5"/>
                  </a:cxn>
                  <a:cxn ang="T13">
                    <a:pos x="T6" y="T7"/>
                  </a:cxn>
                  <a:cxn ang="T14">
                    <a:pos x="T8" y="T9"/>
                  </a:cxn>
                </a:cxnLst>
                <a:rect l="T15" t="T16" r="T17" b="T18"/>
                <a:pathLst>
                  <a:path w="301" h="159">
                    <a:moveTo>
                      <a:pt x="300" y="55"/>
                    </a:moveTo>
                    <a:lnTo>
                      <a:pt x="36" y="0"/>
                    </a:lnTo>
                    <a:lnTo>
                      <a:pt x="0" y="81"/>
                    </a:lnTo>
                    <a:lnTo>
                      <a:pt x="278" y="158"/>
                    </a:lnTo>
                    <a:lnTo>
                      <a:pt x="300" y="55"/>
                    </a:lnTo>
                  </a:path>
                </a:pathLst>
              </a:custGeom>
              <a:solidFill>
                <a:srgbClr val="EF9100"/>
              </a:solidFill>
              <a:ln w="12700" cap="rnd" cmpd="sng">
                <a:solidFill>
                  <a:schemeClr val="tx1"/>
                </a:solidFill>
                <a:prstDash val="solid"/>
                <a:round/>
                <a:headEnd type="none" w="med" len="med"/>
                <a:tailEnd type="none" w="med" len="med"/>
              </a:ln>
            </p:spPr>
            <p:txBody>
              <a:bodyPr/>
              <a:lstStyle/>
              <a:p>
                <a:endParaRPr lang="zh-CN" altLang="en-US"/>
              </a:p>
            </p:txBody>
          </p:sp>
          <p:sp>
            <p:nvSpPr>
              <p:cNvPr id="65597" name="Freeform 121"/>
              <p:cNvSpPr>
                <a:spLocks/>
              </p:cNvSpPr>
              <p:nvPr/>
            </p:nvSpPr>
            <p:spPr bwMode="auto">
              <a:xfrm>
                <a:off x="4470" y="251"/>
                <a:ext cx="328" cy="77"/>
              </a:xfrm>
              <a:custGeom>
                <a:avLst/>
                <a:gdLst>
                  <a:gd name="T0" fmla="*/ 327 w 328"/>
                  <a:gd name="T1" fmla="*/ 60 h 77"/>
                  <a:gd name="T2" fmla="*/ 262 w 328"/>
                  <a:gd name="T3" fmla="*/ 76 h 77"/>
                  <a:gd name="T4" fmla="*/ 0 w 328"/>
                  <a:gd name="T5" fmla="*/ 16 h 77"/>
                  <a:gd name="T6" fmla="*/ 40 w 328"/>
                  <a:gd name="T7" fmla="*/ 0 h 77"/>
                  <a:gd name="T8" fmla="*/ 327 w 328"/>
                  <a:gd name="T9" fmla="*/ 60 h 77"/>
                  <a:gd name="T10" fmla="*/ 0 60000 65536"/>
                  <a:gd name="T11" fmla="*/ 0 60000 65536"/>
                  <a:gd name="T12" fmla="*/ 0 60000 65536"/>
                  <a:gd name="T13" fmla="*/ 0 60000 65536"/>
                  <a:gd name="T14" fmla="*/ 0 60000 65536"/>
                  <a:gd name="T15" fmla="*/ 0 w 328"/>
                  <a:gd name="T16" fmla="*/ 0 h 77"/>
                  <a:gd name="T17" fmla="*/ 328 w 328"/>
                  <a:gd name="T18" fmla="*/ 77 h 77"/>
                </a:gdLst>
                <a:ahLst/>
                <a:cxnLst>
                  <a:cxn ang="T10">
                    <a:pos x="T0" y="T1"/>
                  </a:cxn>
                  <a:cxn ang="T11">
                    <a:pos x="T2" y="T3"/>
                  </a:cxn>
                  <a:cxn ang="T12">
                    <a:pos x="T4" y="T5"/>
                  </a:cxn>
                  <a:cxn ang="T13">
                    <a:pos x="T6" y="T7"/>
                  </a:cxn>
                  <a:cxn ang="T14">
                    <a:pos x="T8" y="T9"/>
                  </a:cxn>
                </a:cxnLst>
                <a:rect l="T15" t="T16" r="T17" b="T18"/>
                <a:pathLst>
                  <a:path w="328" h="77">
                    <a:moveTo>
                      <a:pt x="327" y="60"/>
                    </a:moveTo>
                    <a:lnTo>
                      <a:pt x="262" y="76"/>
                    </a:lnTo>
                    <a:lnTo>
                      <a:pt x="0" y="16"/>
                    </a:lnTo>
                    <a:lnTo>
                      <a:pt x="40" y="0"/>
                    </a:lnTo>
                    <a:lnTo>
                      <a:pt x="327" y="60"/>
                    </a:lnTo>
                  </a:path>
                </a:pathLst>
              </a:custGeom>
              <a:solidFill>
                <a:srgbClr val="FDE3BA"/>
              </a:solidFill>
              <a:ln w="12700" cap="rnd" cmpd="sng">
                <a:solidFill>
                  <a:schemeClr val="tx1"/>
                </a:solidFill>
                <a:prstDash val="solid"/>
                <a:round/>
                <a:headEnd type="none" w="med" len="med"/>
                <a:tailEnd type="none" w="med" len="med"/>
              </a:ln>
            </p:spPr>
            <p:txBody>
              <a:bodyPr/>
              <a:lstStyle/>
              <a:p>
                <a:endParaRPr lang="zh-CN" altLang="en-US"/>
              </a:p>
            </p:txBody>
          </p:sp>
          <p:grpSp>
            <p:nvGrpSpPr>
              <p:cNvPr id="65598" name="Group 122"/>
              <p:cNvGrpSpPr>
                <a:grpSpLocks/>
              </p:cNvGrpSpPr>
              <p:nvPr/>
            </p:nvGrpSpPr>
            <p:grpSpPr bwMode="auto">
              <a:xfrm>
                <a:off x="4545" y="350"/>
                <a:ext cx="51" cy="86"/>
                <a:chOff x="4545" y="350"/>
                <a:chExt cx="51" cy="86"/>
              </a:xfrm>
            </p:grpSpPr>
            <p:sp>
              <p:nvSpPr>
                <p:cNvPr id="65599" name="Oval 123"/>
                <p:cNvSpPr>
                  <a:spLocks noChangeArrowheads="1"/>
                </p:cNvSpPr>
                <p:nvPr/>
              </p:nvSpPr>
              <p:spPr bwMode="auto">
                <a:xfrm>
                  <a:off x="4545" y="390"/>
                  <a:ext cx="31" cy="46"/>
                </a:xfrm>
                <a:prstGeom prst="ellipse">
                  <a:avLst/>
                </a:prstGeom>
                <a:solidFill>
                  <a:srgbClr val="714400"/>
                </a:solidFill>
                <a:ln w="12700">
                  <a:solidFill>
                    <a:schemeClr val="tx1"/>
                  </a:solidFill>
                  <a:round/>
                  <a:headEnd/>
                  <a:tailEnd/>
                </a:ln>
              </p:spPr>
              <p:txBody>
                <a:bodyPr wrap="none" anchor="ctr"/>
                <a:lstStyle/>
                <a:p>
                  <a:endParaRPr lang="zh-CN" altLang="en-US">
                    <a:ea typeface="宋体" pitchFamily="2" charset="-122"/>
                  </a:endParaRPr>
                </a:p>
              </p:txBody>
            </p:sp>
            <p:sp>
              <p:nvSpPr>
                <p:cNvPr id="65600" name="AutoShape 124"/>
                <p:cNvSpPr>
                  <a:spLocks noChangeArrowheads="1"/>
                </p:cNvSpPr>
                <p:nvPr/>
              </p:nvSpPr>
              <p:spPr bwMode="auto">
                <a:xfrm rot="720000">
                  <a:off x="4554" y="350"/>
                  <a:ext cx="42" cy="34"/>
                </a:xfrm>
                <a:prstGeom prst="parallelogram">
                  <a:avLst>
                    <a:gd name="adj" fmla="val 30877"/>
                  </a:avLst>
                </a:prstGeom>
                <a:solidFill>
                  <a:srgbClr val="714400"/>
                </a:solidFill>
                <a:ln w="12700">
                  <a:solidFill>
                    <a:schemeClr val="tx1"/>
                  </a:solidFill>
                  <a:miter lim="800000"/>
                  <a:headEnd/>
                  <a:tailEnd/>
                </a:ln>
              </p:spPr>
              <p:txBody>
                <a:bodyPr wrap="none" anchor="ctr"/>
                <a:lstStyle/>
                <a:p>
                  <a:endParaRPr lang="zh-CN" altLang="en-US">
                    <a:ea typeface="宋体" pitchFamily="2" charset="-122"/>
                  </a:endParaRPr>
                </a:p>
              </p:txBody>
            </p:sp>
            <p:sp>
              <p:nvSpPr>
                <p:cNvPr id="65601" name="Oval 125"/>
                <p:cNvSpPr>
                  <a:spLocks noChangeArrowheads="1"/>
                </p:cNvSpPr>
                <p:nvPr/>
              </p:nvSpPr>
              <p:spPr bwMode="auto">
                <a:xfrm>
                  <a:off x="4559" y="399"/>
                  <a:ext cx="8" cy="9"/>
                </a:xfrm>
                <a:prstGeom prst="ellipse">
                  <a:avLst/>
                </a:prstGeom>
                <a:solidFill>
                  <a:schemeClr val="bg2"/>
                </a:solidFill>
                <a:ln w="12700">
                  <a:solidFill>
                    <a:schemeClr val="tx1"/>
                  </a:solidFill>
                  <a:round/>
                  <a:headEnd/>
                  <a:tailEnd/>
                </a:ln>
              </p:spPr>
              <p:txBody>
                <a:bodyPr wrap="none" anchor="ctr"/>
                <a:lstStyle/>
                <a:p>
                  <a:endParaRPr lang="zh-CN" altLang="en-US">
                    <a:ea typeface="宋体" pitchFamily="2" charset="-122"/>
                  </a:endParaRPr>
                </a:p>
              </p:txBody>
            </p:sp>
            <p:sp>
              <p:nvSpPr>
                <p:cNvPr id="65602" name="Oval 126"/>
                <p:cNvSpPr>
                  <a:spLocks noChangeArrowheads="1"/>
                </p:cNvSpPr>
                <p:nvPr/>
              </p:nvSpPr>
              <p:spPr bwMode="auto">
                <a:xfrm>
                  <a:off x="4558" y="418"/>
                  <a:ext cx="9" cy="9"/>
                </a:xfrm>
                <a:prstGeom prst="ellipse">
                  <a:avLst/>
                </a:prstGeom>
                <a:solidFill>
                  <a:schemeClr val="bg2"/>
                </a:solidFill>
                <a:ln w="12700">
                  <a:solidFill>
                    <a:schemeClr val="tx1"/>
                  </a:solidFill>
                  <a:round/>
                  <a:headEnd/>
                  <a:tailEnd/>
                </a:ln>
              </p:spPr>
              <p:txBody>
                <a:bodyPr wrap="none" anchor="ctr"/>
                <a:lstStyle/>
                <a:p>
                  <a:endParaRPr lang="zh-CN" altLang="en-US">
                    <a:ea typeface="宋体" pitchFamily="2" charset="-122"/>
                  </a:endParaRPr>
                </a:p>
              </p:txBody>
            </p:sp>
          </p:grpSp>
        </p:grpSp>
        <p:sp>
          <p:nvSpPr>
            <p:cNvPr id="65562" name="Arc 127"/>
            <p:cNvSpPr>
              <a:spLocks/>
            </p:cNvSpPr>
            <p:nvPr/>
          </p:nvSpPr>
          <p:spPr bwMode="auto">
            <a:xfrm>
              <a:off x="4398" y="516"/>
              <a:ext cx="85" cy="69"/>
            </a:xfrm>
            <a:custGeom>
              <a:avLst/>
              <a:gdLst>
                <a:gd name="T0" fmla="*/ 0 w 21600"/>
                <a:gd name="T1" fmla="*/ 0 h 21920"/>
                <a:gd name="T2" fmla="*/ 0 w 21600"/>
                <a:gd name="T3" fmla="*/ 0 h 21920"/>
                <a:gd name="T4" fmla="*/ 0 w 21600"/>
                <a:gd name="T5" fmla="*/ 0 h 21920"/>
                <a:gd name="T6" fmla="*/ 0 60000 65536"/>
                <a:gd name="T7" fmla="*/ 0 60000 65536"/>
                <a:gd name="T8" fmla="*/ 0 60000 65536"/>
                <a:gd name="T9" fmla="*/ 0 w 21600"/>
                <a:gd name="T10" fmla="*/ 0 h 21920"/>
                <a:gd name="T11" fmla="*/ 21600 w 21600"/>
                <a:gd name="T12" fmla="*/ 21920 h 21920"/>
              </a:gdLst>
              <a:ahLst/>
              <a:cxnLst>
                <a:cxn ang="T6">
                  <a:pos x="T0" y="T1"/>
                </a:cxn>
                <a:cxn ang="T7">
                  <a:pos x="T2" y="T3"/>
                </a:cxn>
                <a:cxn ang="T8">
                  <a:pos x="T4" y="T5"/>
                </a:cxn>
              </a:cxnLst>
              <a:rect l="T9" t="T10" r="T11" b="T12"/>
              <a:pathLst>
                <a:path w="21600" h="21920" fill="none" extrusionOk="0">
                  <a:moveTo>
                    <a:pt x="21597" y="0"/>
                  </a:moveTo>
                  <a:cubicBezTo>
                    <a:pt x="21599" y="106"/>
                    <a:pt x="21600" y="213"/>
                    <a:pt x="21600" y="320"/>
                  </a:cubicBezTo>
                  <a:cubicBezTo>
                    <a:pt x="21600" y="12249"/>
                    <a:pt x="11929" y="21919"/>
                    <a:pt x="0" y="21920"/>
                  </a:cubicBezTo>
                </a:path>
                <a:path w="21600" h="21920" stroke="0" extrusionOk="0">
                  <a:moveTo>
                    <a:pt x="21597" y="0"/>
                  </a:moveTo>
                  <a:cubicBezTo>
                    <a:pt x="21599" y="106"/>
                    <a:pt x="21600" y="213"/>
                    <a:pt x="21600" y="320"/>
                  </a:cubicBezTo>
                  <a:cubicBezTo>
                    <a:pt x="21600" y="12249"/>
                    <a:pt x="11929" y="21919"/>
                    <a:pt x="0" y="21920"/>
                  </a:cubicBezTo>
                  <a:lnTo>
                    <a:pt x="0" y="320"/>
                  </a:lnTo>
                  <a:close/>
                </a:path>
              </a:pathLst>
            </a:custGeom>
            <a:solidFill>
              <a:schemeClr val="tx2"/>
            </a:solidFill>
            <a:ln w="12700" cap="rnd">
              <a:noFill/>
              <a:round/>
              <a:headEnd/>
              <a:tailEnd/>
            </a:ln>
          </p:spPr>
          <p:txBody>
            <a:bodyPr/>
            <a:lstStyle/>
            <a:p>
              <a:endParaRPr lang="zh-CN" altLang="en-US"/>
            </a:p>
          </p:txBody>
        </p:sp>
        <p:sp>
          <p:nvSpPr>
            <p:cNvPr id="65563" name="Freeform 128"/>
            <p:cNvSpPr>
              <a:spLocks/>
            </p:cNvSpPr>
            <p:nvPr/>
          </p:nvSpPr>
          <p:spPr bwMode="auto">
            <a:xfrm>
              <a:off x="4417" y="363"/>
              <a:ext cx="127" cy="174"/>
            </a:xfrm>
            <a:custGeom>
              <a:avLst/>
              <a:gdLst>
                <a:gd name="T0" fmla="*/ 32 w 127"/>
                <a:gd name="T1" fmla="*/ 158 h 174"/>
                <a:gd name="T2" fmla="*/ 68 w 127"/>
                <a:gd name="T3" fmla="*/ 173 h 174"/>
                <a:gd name="T4" fmla="*/ 65 w 127"/>
                <a:gd name="T5" fmla="*/ 125 h 174"/>
                <a:gd name="T6" fmla="*/ 79 w 127"/>
                <a:gd name="T7" fmla="*/ 116 h 174"/>
                <a:gd name="T8" fmla="*/ 68 w 127"/>
                <a:gd name="T9" fmla="*/ 96 h 174"/>
                <a:gd name="T10" fmla="*/ 88 w 127"/>
                <a:gd name="T11" fmla="*/ 90 h 174"/>
                <a:gd name="T12" fmla="*/ 88 w 127"/>
                <a:gd name="T13" fmla="*/ 78 h 174"/>
                <a:gd name="T14" fmla="*/ 101 w 127"/>
                <a:gd name="T15" fmla="*/ 64 h 174"/>
                <a:gd name="T16" fmla="*/ 111 w 127"/>
                <a:gd name="T17" fmla="*/ 58 h 174"/>
                <a:gd name="T18" fmla="*/ 119 w 127"/>
                <a:gd name="T19" fmla="*/ 46 h 174"/>
                <a:gd name="T20" fmla="*/ 126 w 127"/>
                <a:gd name="T21" fmla="*/ 32 h 174"/>
                <a:gd name="T22" fmla="*/ 124 w 127"/>
                <a:gd name="T23" fmla="*/ 17 h 174"/>
                <a:gd name="T24" fmla="*/ 61 w 127"/>
                <a:gd name="T25" fmla="*/ 0 h 174"/>
                <a:gd name="T26" fmla="*/ 0 w 127"/>
                <a:gd name="T27" fmla="*/ 98 h 174"/>
                <a:gd name="T28" fmla="*/ 32 w 127"/>
                <a:gd name="T29" fmla="*/ 158 h 1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7"/>
                <a:gd name="T46" fmla="*/ 0 h 174"/>
                <a:gd name="T47" fmla="*/ 127 w 127"/>
                <a:gd name="T48" fmla="*/ 174 h 17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7" h="174">
                  <a:moveTo>
                    <a:pt x="32" y="158"/>
                  </a:moveTo>
                  <a:lnTo>
                    <a:pt x="68" y="173"/>
                  </a:lnTo>
                  <a:lnTo>
                    <a:pt x="65" y="125"/>
                  </a:lnTo>
                  <a:lnTo>
                    <a:pt x="79" y="116"/>
                  </a:lnTo>
                  <a:lnTo>
                    <a:pt x="68" y="96"/>
                  </a:lnTo>
                  <a:lnTo>
                    <a:pt x="88" y="90"/>
                  </a:lnTo>
                  <a:lnTo>
                    <a:pt x="88" y="78"/>
                  </a:lnTo>
                  <a:lnTo>
                    <a:pt x="101" y="64"/>
                  </a:lnTo>
                  <a:lnTo>
                    <a:pt x="111" y="58"/>
                  </a:lnTo>
                  <a:lnTo>
                    <a:pt x="119" y="46"/>
                  </a:lnTo>
                  <a:lnTo>
                    <a:pt x="126" y="32"/>
                  </a:lnTo>
                  <a:lnTo>
                    <a:pt x="124" y="17"/>
                  </a:lnTo>
                  <a:lnTo>
                    <a:pt x="61" y="0"/>
                  </a:lnTo>
                  <a:lnTo>
                    <a:pt x="0" y="98"/>
                  </a:lnTo>
                  <a:lnTo>
                    <a:pt x="32" y="158"/>
                  </a:lnTo>
                </a:path>
              </a:pathLst>
            </a:custGeom>
            <a:solidFill>
              <a:srgbClr val="232323"/>
            </a:solidFill>
            <a:ln w="12700" cap="rnd">
              <a:noFill/>
              <a:round/>
              <a:headEnd/>
              <a:tailEnd/>
            </a:ln>
          </p:spPr>
          <p:txBody>
            <a:bodyPr/>
            <a:lstStyle/>
            <a:p>
              <a:endParaRPr lang="zh-CN" altLang="en-US"/>
            </a:p>
          </p:txBody>
        </p:sp>
        <p:grpSp>
          <p:nvGrpSpPr>
            <p:cNvPr id="65564" name="Group 129"/>
            <p:cNvGrpSpPr>
              <a:grpSpLocks/>
            </p:cNvGrpSpPr>
            <p:nvPr/>
          </p:nvGrpSpPr>
          <p:grpSpPr bwMode="auto">
            <a:xfrm>
              <a:off x="4315" y="214"/>
              <a:ext cx="293" cy="368"/>
              <a:chOff x="4315" y="214"/>
              <a:chExt cx="293" cy="368"/>
            </a:xfrm>
          </p:grpSpPr>
          <p:sp>
            <p:nvSpPr>
              <p:cNvPr id="65576" name="Rectangle 130"/>
              <p:cNvSpPr>
                <a:spLocks noChangeArrowheads="1"/>
              </p:cNvSpPr>
              <p:nvPr/>
            </p:nvSpPr>
            <p:spPr bwMode="auto">
              <a:xfrm rot="-2460000">
                <a:off x="4406" y="453"/>
                <a:ext cx="8" cy="25"/>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5577" name="Rectangle 131"/>
              <p:cNvSpPr>
                <a:spLocks noChangeArrowheads="1"/>
              </p:cNvSpPr>
              <p:nvPr/>
            </p:nvSpPr>
            <p:spPr bwMode="auto">
              <a:xfrm rot="-2460000">
                <a:off x="4419" y="437"/>
                <a:ext cx="8" cy="22"/>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5578" name="Rectangle 132"/>
              <p:cNvSpPr>
                <a:spLocks noChangeArrowheads="1"/>
              </p:cNvSpPr>
              <p:nvPr/>
            </p:nvSpPr>
            <p:spPr bwMode="auto">
              <a:xfrm rot="-2460000">
                <a:off x="4435" y="422"/>
                <a:ext cx="8" cy="23"/>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5579" name="Rectangle 133"/>
              <p:cNvSpPr>
                <a:spLocks noChangeArrowheads="1"/>
              </p:cNvSpPr>
              <p:nvPr/>
            </p:nvSpPr>
            <p:spPr bwMode="auto">
              <a:xfrm rot="-2460000">
                <a:off x="4447" y="405"/>
                <a:ext cx="9" cy="24"/>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5580" name="Rectangle 134"/>
              <p:cNvSpPr>
                <a:spLocks noChangeArrowheads="1"/>
              </p:cNvSpPr>
              <p:nvPr/>
            </p:nvSpPr>
            <p:spPr bwMode="auto">
              <a:xfrm rot="-2460000">
                <a:off x="4460" y="386"/>
                <a:ext cx="9" cy="26"/>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5581" name="Rectangle 135"/>
              <p:cNvSpPr>
                <a:spLocks noChangeArrowheads="1"/>
              </p:cNvSpPr>
              <p:nvPr/>
            </p:nvSpPr>
            <p:spPr bwMode="auto">
              <a:xfrm rot="-2460000">
                <a:off x="4475" y="372"/>
                <a:ext cx="8" cy="25"/>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5582" name="Rectangle 136"/>
              <p:cNvSpPr>
                <a:spLocks noChangeArrowheads="1"/>
              </p:cNvSpPr>
              <p:nvPr/>
            </p:nvSpPr>
            <p:spPr bwMode="auto">
              <a:xfrm rot="-2460000">
                <a:off x="4489" y="356"/>
                <a:ext cx="8" cy="22"/>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5583" name="Rectangle 137"/>
              <p:cNvSpPr>
                <a:spLocks noChangeArrowheads="1"/>
              </p:cNvSpPr>
              <p:nvPr/>
            </p:nvSpPr>
            <p:spPr bwMode="auto">
              <a:xfrm rot="-2460000">
                <a:off x="4503" y="340"/>
                <a:ext cx="9" cy="24"/>
              </a:xfrm>
              <a:prstGeom prst="rect">
                <a:avLst/>
              </a:prstGeom>
              <a:solidFill>
                <a:schemeClr val="tx2"/>
              </a:solidFill>
              <a:ln w="12700">
                <a:solidFill>
                  <a:schemeClr val="tx2"/>
                </a:solidFill>
                <a:miter lim="800000"/>
                <a:headEnd/>
                <a:tailEnd/>
              </a:ln>
            </p:spPr>
            <p:txBody>
              <a:bodyPr wrap="none" anchor="ctr"/>
              <a:lstStyle/>
              <a:p>
                <a:endParaRPr lang="zh-CN" altLang="en-US">
                  <a:ea typeface="宋体" pitchFamily="2" charset="-122"/>
                </a:endParaRPr>
              </a:p>
            </p:txBody>
          </p:sp>
          <p:sp>
            <p:nvSpPr>
              <p:cNvPr id="65584" name="Oval 138"/>
              <p:cNvSpPr>
                <a:spLocks noChangeArrowheads="1"/>
              </p:cNvSpPr>
              <p:nvPr/>
            </p:nvSpPr>
            <p:spPr bwMode="auto">
              <a:xfrm rot="-2460000">
                <a:off x="4324" y="413"/>
                <a:ext cx="125" cy="169"/>
              </a:xfrm>
              <a:prstGeom prst="ellipse">
                <a:avLst/>
              </a:prstGeom>
              <a:solidFill>
                <a:schemeClr val="tx2"/>
              </a:solidFill>
              <a:ln w="12700">
                <a:solidFill>
                  <a:schemeClr val="tx2"/>
                </a:solidFill>
                <a:round/>
                <a:headEnd/>
                <a:tailEnd/>
              </a:ln>
            </p:spPr>
            <p:txBody>
              <a:bodyPr wrap="none" anchor="ctr"/>
              <a:lstStyle/>
              <a:p>
                <a:endParaRPr lang="zh-CN" altLang="en-US">
                  <a:ea typeface="宋体" pitchFamily="2" charset="-122"/>
                </a:endParaRPr>
              </a:p>
            </p:txBody>
          </p:sp>
          <p:sp>
            <p:nvSpPr>
              <p:cNvPr id="65585" name="Freeform 139"/>
              <p:cNvSpPr>
                <a:spLocks/>
              </p:cNvSpPr>
              <p:nvPr/>
            </p:nvSpPr>
            <p:spPr bwMode="auto">
              <a:xfrm>
                <a:off x="4414" y="219"/>
                <a:ext cx="194" cy="264"/>
              </a:xfrm>
              <a:custGeom>
                <a:avLst/>
                <a:gdLst>
                  <a:gd name="T0" fmla="*/ 8 w 194"/>
                  <a:gd name="T1" fmla="*/ 201 h 264"/>
                  <a:gd name="T2" fmla="*/ 7 w 194"/>
                  <a:gd name="T3" fmla="*/ 174 h 264"/>
                  <a:gd name="T4" fmla="*/ 22 w 194"/>
                  <a:gd name="T5" fmla="*/ 185 h 264"/>
                  <a:gd name="T6" fmla="*/ 179 w 194"/>
                  <a:gd name="T7" fmla="*/ 0 h 264"/>
                  <a:gd name="T8" fmla="*/ 188 w 194"/>
                  <a:gd name="T9" fmla="*/ 11 h 264"/>
                  <a:gd name="T10" fmla="*/ 185 w 194"/>
                  <a:gd name="T11" fmla="*/ 28 h 264"/>
                  <a:gd name="T12" fmla="*/ 187 w 194"/>
                  <a:gd name="T13" fmla="*/ 45 h 264"/>
                  <a:gd name="T14" fmla="*/ 193 w 194"/>
                  <a:gd name="T15" fmla="*/ 54 h 264"/>
                  <a:gd name="T16" fmla="*/ 181 w 194"/>
                  <a:gd name="T17" fmla="*/ 70 h 264"/>
                  <a:gd name="T18" fmla="*/ 173 w 194"/>
                  <a:gd name="T19" fmla="*/ 68 h 264"/>
                  <a:gd name="T20" fmla="*/ 169 w 194"/>
                  <a:gd name="T21" fmla="*/ 73 h 264"/>
                  <a:gd name="T22" fmla="*/ 167 w 194"/>
                  <a:gd name="T23" fmla="*/ 80 h 264"/>
                  <a:gd name="T24" fmla="*/ 169 w 194"/>
                  <a:gd name="T25" fmla="*/ 84 h 264"/>
                  <a:gd name="T26" fmla="*/ 175 w 194"/>
                  <a:gd name="T27" fmla="*/ 93 h 264"/>
                  <a:gd name="T28" fmla="*/ 167 w 194"/>
                  <a:gd name="T29" fmla="*/ 107 h 264"/>
                  <a:gd name="T30" fmla="*/ 159 w 194"/>
                  <a:gd name="T31" fmla="*/ 112 h 264"/>
                  <a:gd name="T32" fmla="*/ 156 w 194"/>
                  <a:gd name="T33" fmla="*/ 113 h 264"/>
                  <a:gd name="T34" fmla="*/ 150 w 194"/>
                  <a:gd name="T35" fmla="*/ 115 h 264"/>
                  <a:gd name="T36" fmla="*/ 147 w 194"/>
                  <a:gd name="T37" fmla="*/ 127 h 264"/>
                  <a:gd name="T38" fmla="*/ 142 w 194"/>
                  <a:gd name="T39" fmla="*/ 129 h 264"/>
                  <a:gd name="T40" fmla="*/ 137 w 194"/>
                  <a:gd name="T41" fmla="*/ 130 h 264"/>
                  <a:gd name="T42" fmla="*/ 132 w 194"/>
                  <a:gd name="T43" fmla="*/ 143 h 264"/>
                  <a:gd name="T44" fmla="*/ 127 w 194"/>
                  <a:gd name="T45" fmla="*/ 155 h 264"/>
                  <a:gd name="T46" fmla="*/ 126 w 194"/>
                  <a:gd name="T47" fmla="*/ 165 h 264"/>
                  <a:gd name="T48" fmla="*/ 129 w 194"/>
                  <a:gd name="T49" fmla="*/ 178 h 264"/>
                  <a:gd name="T50" fmla="*/ 119 w 194"/>
                  <a:gd name="T51" fmla="*/ 186 h 264"/>
                  <a:gd name="T52" fmla="*/ 110 w 194"/>
                  <a:gd name="T53" fmla="*/ 193 h 264"/>
                  <a:gd name="T54" fmla="*/ 105 w 194"/>
                  <a:gd name="T55" fmla="*/ 193 h 264"/>
                  <a:gd name="T56" fmla="*/ 97 w 194"/>
                  <a:gd name="T57" fmla="*/ 187 h 264"/>
                  <a:gd name="T58" fmla="*/ 93 w 194"/>
                  <a:gd name="T59" fmla="*/ 192 h 264"/>
                  <a:gd name="T60" fmla="*/ 89 w 194"/>
                  <a:gd name="T61" fmla="*/ 204 h 264"/>
                  <a:gd name="T62" fmla="*/ 88 w 194"/>
                  <a:gd name="T63" fmla="*/ 206 h 264"/>
                  <a:gd name="T64" fmla="*/ 82 w 194"/>
                  <a:gd name="T65" fmla="*/ 209 h 264"/>
                  <a:gd name="T66" fmla="*/ 77 w 194"/>
                  <a:gd name="T67" fmla="*/ 211 h 264"/>
                  <a:gd name="T68" fmla="*/ 79 w 194"/>
                  <a:gd name="T69" fmla="*/ 226 h 264"/>
                  <a:gd name="T70" fmla="*/ 74 w 194"/>
                  <a:gd name="T71" fmla="*/ 232 h 264"/>
                  <a:gd name="T72" fmla="*/ 61 w 194"/>
                  <a:gd name="T73" fmla="*/ 223 h 264"/>
                  <a:gd name="T74" fmla="*/ 62 w 194"/>
                  <a:gd name="T75" fmla="*/ 241 h 264"/>
                  <a:gd name="T76" fmla="*/ 61 w 194"/>
                  <a:gd name="T77" fmla="*/ 258 h 264"/>
                  <a:gd name="T78" fmla="*/ 33 w 194"/>
                  <a:gd name="T79" fmla="*/ 263 h 264"/>
                  <a:gd name="T80" fmla="*/ 0 w 194"/>
                  <a:gd name="T81" fmla="*/ 212 h 264"/>
                  <a:gd name="T82" fmla="*/ 8 w 194"/>
                  <a:gd name="T83" fmla="*/ 201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4"/>
                  <a:gd name="T127" fmla="*/ 0 h 264"/>
                  <a:gd name="T128" fmla="*/ 194 w 194"/>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4" h="264">
                    <a:moveTo>
                      <a:pt x="8" y="201"/>
                    </a:moveTo>
                    <a:lnTo>
                      <a:pt x="7" y="174"/>
                    </a:lnTo>
                    <a:lnTo>
                      <a:pt x="22" y="185"/>
                    </a:lnTo>
                    <a:lnTo>
                      <a:pt x="179" y="0"/>
                    </a:lnTo>
                    <a:lnTo>
                      <a:pt x="188" y="11"/>
                    </a:lnTo>
                    <a:lnTo>
                      <a:pt x="185" y="28"/>
                    </a:lnTo>
                    <a:lnTo>
                      <a:pt x="187" y="45"/>
                    </a:lnTo>
                    <a:lnTo>
                      <a:pt x="193" y="54"/>
                    </a:lnTo>
                    <a:lnTo>
                      <a:pt x="181" y="70"/>
                    </a:lnTo>
                    <a:lnTo>
                      <a:pt x="173" y="68"/>
                    </a:lnTo>
                    <a:lnTo>
                      <a:pt x="169" y="73"/>
                    </a:lnTo>
                    <a:lnTo>
                      <a:pt x="167" y="80"/>
                    </a:lnTo>
                    <a:lnTo>
                      <a:pt x="169" y="84"/>
                    </a:lnTo>
                    <a:lnTo>
                      <a:pt x="175" y="93"/>
                    </a:lnTo>
                    <a:lnTo>
                      <a:pt x="167" y="107"/>
                    </a:lnTo>
                    <a:lnTo>
                      <a:pt x="159" y="112"/>
                    </a:lnTo>
                    <a:lnTo>
                      <a:pt x="156" y="113"/>
                    </a:lnTo>
                    <a:lnTo>
                      <a:pt x="150" y="115"/>
                    </a:lnTo>
                    <a:lnTo>
                      <a:pt x="147" y="127"/>
                    </a:lnTo>
                    <a:lnTo>
                      <a:pt x="142" y="129"/>
                    </a:lnTo>
                    <a:lnTo>
                      <a:pt x="137" y="130"/>
                    </a:lnTo>
                    <a:lnTo>
                      <a:pt x="132" y="143"/>
                    </a:lnTo>
                    <a:lnTo>
                      <a:pt x="127" y="155"/>
                    </a:lnTo>
                    <a:lnTo>
                      <a:pt x="126" y="165"/>
                    </a:lnTo>
                    <a:lnTo>
                      <a:pt x="129" y="178"/>
                    </a:lnTo>
                    <a:lnTo>
                      <a:pt x="119" y="186"/>
                    </a:lnTo>
                    <a:lnTo>
                      <a:pt x="110" y="193"/>
                    </a:lnTo>
                    <a:lnTo>
                      <a:pt x="105" y="193"/>
                    </a:lnTo>
                    <a:lnTo>
                      <a:pt x="97" y="187"/>
                    </a:lnTo>
                    <a:lnTo>
                      <a:pt x="93" y="192"/>
                    </a:lnTo>
                    <a:lnTo>
                      <a:pt x="89" y="204"/>
                    </a:lnTo>
                    <a:lnTo>
                      <a:pt x="88" y="206"/>
                    </a:lnTo>
                    <a:lnTo>
                      <a:pt x="82" y="209"/>
                    </a:lnTo>
                    <a:lnTo>
                      <a:pt x="77" y="211"/>
                    </a:lnTo>
                    <a:lnTo>
                      <a:pt x="79" y="226"/>
                    </a:lnTo>
                    <a:lnTo>
                      <a:pt x="74" y="232"/>
                    </a:lnTo>
                    <a:lnTo>
                      <a:pt x="61" y="223"/>
                    </a:lnTo>
                    <a:lnTo>
                      <a:pt x="62" y="241"/>
                    </a:lnTo>
                    <a:lnTo>
                      <a:pt x="61" y="258"/>
                    </a:lnTo>
                    <a:lnTo>
                      <a:pt x="33" y="263"/>
                    </a:lnTo>
                    <a:lnTo>
                      <a:pt x="0" y="212"/>
                    </a:lnTo>
                    <a:lnTo>
                      <a:pt x="8" y="201"/>
                    </a:lnTo>
                  </a:path>
                </a:pathLst>
              </a:custGeom>
              <a:solidFill>
                <a:schemeClr val="tx2"/>
              </a:solidFill>
              <a:ln w="12700" cap="rnd" cmpd="sng">
                <a:solidFill>
                  <a:schemeClr val="tx2"/>
                </a:solidFill>
                <a:prstDash val="solid"/>
                <a:round/>
                <a:headEnd type="none" w="med" len="med"/>
                <a:tailEnd type="none" w="med" len="med"/>
              </a:ln>
            </p:spPr>
            <p:txBody>
              <a:bodyPr/>
              <a:lstStyle/>
              <a:p>
                <a:endParaRPr lang="zh-CN" altLang="en-US"/>
              </a:p>
            </p:txBody>
          </p:sp>
          <p:sp>
            <p:nvSpPr>
              <p:cNvPr id="65586" name="Freeform 140"/>
              <p:cNvSpPr>
                <a:spLocks/>
              </p:cNvSpPr>
              <p:nvPr/>
            </p:nvSpPr>
            <p:spPr bwMode="auto">
              <a:xfrm>
                <a:off x="4404" y="214"/>
                <a:ext cx="193" cy="265"/>
              </a:xfrm>
              <a:custGeom>
                <a:avLst/>
                <a:gdLst>
                  <a:gd name="T0" fmla="*/ 8 w 193"/>
                  <a:gd name="T1" fmla="*/ 204 h 265"/>
                  <a:gd name="T2" fmla="*/ 7 w 193"/>
                  <a:gd name="T3" fmla="*/ 176 h 265"/>
                  <a:gd name="T4" fmla="*/ 21 w 193"/>
                  <a:gd name="T5" fmla="*/ 186 h 265"/>
                  <a:gd name="T6" fmla="*/ 179 w 193"/>
                  <a:gd name="T7" fmla="*/ 0 h 265"/>
                  <a:gd name="T8" fmla="*/ 188 w 193"/>
                  <a:gd name="T9" fmla="*/ 13 h 265"/>
                  <a:gd name="T10" fmla="*/ 184 w 193"/>
                  <a:gd name="T11" fmla="*/ 29 h 265"/>
                  <a:gd name="T12" fmla="*/ 187 w 193"/>
                  <a:gd name="T13" fmla="*/ 47 h 265"/>
                  <a:gd name="T14" fmla="*/ 192 w 193"/>
                  <a:gd name="T15" fmla="*/ 56 h 265"/>
                  <a:gd name="T16" fmla="*/ 180 w 193"/>
                  <a:gd name="T17" fmla="*/ 71 h 265"/>
                  <a:gd name="T18" fmla="*/ 172 w 193"/>
                  <a:gd name="T19" fmla="*/ 69 h 265"/>
                  <a:gd name="T20" fmla="*/ 168 w 193"/>
                  <a:gd name="T21" fmla="*/ 74 h 265"/>
                  <a:gd name="T22" fmla="*/ 166 w 193"/>
                  <a:gd name="T23" fmla="*/ 84 h 265"/>
                  <a:gd name="T24" fmla="*/ 169 w 193"/>
                  <a:gd name="T25" fmla="*/ 87 h 265"/>
                  <a:gd name="T26" fmla="*/ 174 w 193"/>
                  <a:gd name="T27" fmla="*/ 94 h 265"/>
                  <a:gd name="T28" fmla="*/ 167 w 193"/>
                  <a:gd name="T29" fmla="*/ 109 h 265"/>
                  <a:gd name="T30" fmla="*/ 159 w 193"/>
                  <a:gd name="T31" fmla="*/ 114 h 265"/>
                  <a:gd name="T32" fmla="*/ 155 w 193"/>
                  <a:gd name="T33" fmla="*/ 114 h 265"/>
                  <a:gd name="T34" fmla="*/ 150 w 193"/>
                  <a:gd name="T35" fmla="*/ 118 h 265"/>
                  <a:gd name="T36" fmla="*/ 146 w 193"/>
                  <a:gd name="T37" fmla="*/ 128 h 265"/>
                  <a:gd name="T38" fmla="*/ 142 w 193"/>
                  <a:gd name="T39" fmla="*/ 132 h 265"/>
                  <a:gd name="T40" fmla="*/ 137 w 193"/>
                  <a:gd name="T41" fmla="*/ 131 h 265"/>
                  <a:gd name="T42" fmla="*/ 131 w 193"/>
                  <a:gd name="T43" fmla="*/ 144 h 265"/>
                  <a:gd name="T44" fmla="*/ 127 w 193"/>
                  <a:gd name="T45" fmla="*/ 157 h 265"/>
                  <a:gd name="T46" fmla="*/ 126 w 193"/>
                  <a:gd name="T47" fmla="*/ 168 h 265"/>
                  <a:gd name="T48" fmla="*/ 128 w 193"/>
                  <a:gd name="T49" fmla="*/ 180 h 265"/>
                  <a:gd name="T50" fmla="*/ 119 w 193"/>
                  <a:gd name="T51" fmla="*/ 189 h 265"/>
                  <a:gd name="T52" fmla="*/ 111 w 193"/>
                  <a:gd name="T53" fmla="*/ 196 h 265"/>
                  <a:gd name="T54" fmla="*/ 105 w 193"/>
                  <a:gd name="T55" fmla="*/ 196 h 265"/>
                  <a:gd name="T56" fmla="*/ 98 w 193"/>
                  <a:gd name="T57" fmla="*/ 189 h 265"/>
                  <a:gd name="T58" fmla="*/ 92 w 193"/>
                  <a:gd name="T59" fmla="*/ 193 h 265"/>
                  <a:gd name="T60" fmla="*/ 88 w 193"/>
                  <a:gd name="T61" fmla="*/ 206 h 265"/>
                  <a:gd name="T62" fmla="*/ 86 w 193"/>
                  <a:gd name="T63" fmla="*/ 207 h 265"/>
                  <a:gd name="T64" fmla="*/ 81 w 193"/>
                  <a:gd name="T65" fmla="*/ 210 h 265"/>
                  <a:gd name="T66" fmla="*/ 77 w 193"/>
                  <a:gd name="T67" fmla="*/ 211 h 265"/>
                  <a:gd name="T68" fmla="*/ 79 w 193"/>
                  <a:gd name="T69" fmla="*/ 228 h 265"/>
                  <a:gd name="T70" fmla="*/ 74 w 193"/>
                  <a:gd name="T71" fmla="*/ 234 h 265"/>
                  <a:gd name="T72" fmla="*/ 62 w 193"/>
                  <a:gd name="T73" fmla="*/ 222 h 265"/>
                  <a:gd name="T74" fmla="*/ 62 w 193"/>
                  <a:gd name="T75" fmla="*/ 241 h 265"/>
                  <a:gd name="T76" fmla="*/ 60 w 193"/>
                  <a:gd name="T77" fmla="*/ 258 h 265"/>
                  <a:gd name="T78" fmla="*/ 32 w 193"/>
                  <a:gd name="T79" fmla="*/ 264 h 265"/>
                  <a:gd name="T80" fmla="*/ 0 w 193"/>
                  <a:gd name="T81" fmla="*/ 215 h 265"/>
                  <a:gd name="T82" fmla="*/ 8 w 193"/>
                  <a:gd name="T83" fmla="*/ 204 h 2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3"/>
                  <a:gd name="T127" fmla="*/ 0 h 265"/>
                  <a:gd name="T128" fmla="*/ 193 w 193"/>
                  <a:gd name="T129" fmla="*/ 265 h 2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3" h="265">
                    <a:moveTo>
                      <a:pt x="8" y="204"/>
                    </a:moveTo>
                    <a:lnTo>
                      <a:pt x="7" y="176"/>
                    </a:lnTo>
                    <a:lnTo>
                      <a:pt x="21" y="186"/>
                    </a:lnTo>
                    <a:lnTo>
                      <a:pt x="179" y="0"/>
                    </a:lnTo>
                    <a:lnTo>
                      <a:pt x="188" y="13"/>
                    </a:lnTo>
                    <a:lnTo>
                      <a:pt x="184" y="29"/>
                    </a:lnTo>
                    <a:lnTo>
                      <a:pt x="187" y="47"/>
                    </a:lnTo>
                    <a:lnTo>
                      <a:pt x="192" y="56"/>
                    </a:lnTo>
                    <a:lnTo>
                      <a:pt x="180" y="71"/>
                    </a:lnTo>
                    <a:lnTo>
                      <a:pt x="172" y="69"/>
                    </a:lnTo>
                    <a:lnTo>
                      <a:pt x="168" y="74"/>
                    </a:lnTo>
                    <a:lnTo>
                      <a:pt x="166" y="84"/>
                    </a:lnTo>
                    <a:lnTo>
                      <a:pt x="169" y="87"/>
                    </a:lnTo>
                    <a:lnTo>
                      <a:pt x="174" y="94"/>
                    </a:lnTo>
                    <a:lnTo>
                      <a:pt x="167" y="109"/>
                    </a:lnTo>
                    <a:lnTo>
                      <a:pt x="159" y="114"/>
                    </a:lnTo>
                    <a:lnTo>
                      <a:pt x="155" y="114"/>
                    </a:lnTo>
                    <a:lnTo>
                      <a:pt x="150" y="118"/>
                    </a:lnTo>
                    <a:lnTo>
                      <a:pt x="146" y="128"/>
                    </a:lnTo>
                    <a:lnTo>
                      <a:pt x="142" y="132"/>
                    </a:lnTo>
                    <a:lnTo>
                      <a:pt x="137" y="131"/>
                    </a:lnTo>
                    <a:lnTo>
                      <a:pt x="131" y="144"/>
                    </a:lnTo>
                    <a:lnTo>
                      <a:pt x="127" y="157"/>
                    </a:lnTo>
                    <a:lnTo>
                      <a:pt x="126" y="168"/>
                    </a:lnTo>
                    <a:lnTo>
                      <a:pt x="128" y="180"/>
                    </a:lnTo>
                    <a:lnTo>
                      <a:pt x="119" y="189"/>
                    </a:lnTo>
                    <a:lnTo>
                      <a:pt x="111" y="196"/>
                    </a:lnTo>
                    <a:lnTo>
                      <a:pt x="105" y="196"/>
                    </a:lnTo>
                    <a:lnTo>
                      <a:pt x="98" y="189"/>
                    </a:lnTo>
                    <a:lnTo>
                      <a:pt x="92" y="193"/>
                    </a:lnTo>
                    <a:lnTo>
                      <a:pt x="88" y="206"/>
                    </a:lnTo>
                    <a:lnTo>
                      <a:pt x="86" y="207"/>
                    </a:lnTo>
                    <a:lnTo>
                      <a:pt x="81" y="210"/>
                    </a:lnTo>
                    <a:lnTo>
                      <a:pt x="77" y="211"/>
                    </a:lnTo>
                    <a:lnTo>
                      <a:pt x="79" y="228"/>
                    </a:lnTo>
                    <a:lnTo>
                      <a:pt x="74" y="234"/>
                    </a:lnTo>
                    <a:lnTo>
                      <a:pt x="62" y="222"/>
                    </a:lnTo>
                    <a:lnTo>
                      <a:pt x="62" y="241"/>
                    </a:lnTo>
                    <a:lnTo>
                      <a:pt x="60" y="258"/>
                    </a:lnTo>
                    <a:lnTo>
                      <a:pt x="32" y="264"/>
                    </a:lnTo>
                    <a:lnTo>
                      <a:pt x="0" y="215"/>
                    </a:lnTo>
                    <a:lnTo>
                      <a:pt x="8" y="204"/>
                    </a:lnTo>
                  </a:path>
                </a:pathLst>
              </a:custGeom>
              <a:solidFill>
                <a:schemeClr val="tx2"/>
              </a:solidFill>
              <a:ln w="12700" cap="rnd" cmpd="sng">
                <a:solidFill>
                  <a:schemeClr val="tx2"/>
                </a:solidFill>
                <a:prstDash val="solid"/>
                <a:round/>
                <a:headEnd type="none" w="med" len="med"/>
                <a:tailEnd type="none" w="med" len="med"/>
              </a:ln>
            </p:spPr>
            <p:txBody>
              <a:bodyPr/>
              <a:lstStyle/>
              <a:p>
                <a:endParaRPr lang="zh-CN" altLang="en-US"/>
              </a:p>
            </p:txBody>
          </p:sp>
          <p:sp>
            <p:nvSpPr>
              <p:cNvPr id="65587" name="Oval 141"/>
              <p:cNvSpPr>
                <a:spLocks noChangeArrowheads="1"/>
              </p:cNvSpPr>
              <p:nvPr/>
            </p:nvSpPr>
            <p:spPr bwMode="auto">
              <a:xfrm rot="-2460000">
                <a:off x="4315" y="413"/>
                <a:ext cx="127" cy="167"/>
              </a:xfrm>
              <a:prstGeom prst="ellipse">
                <a:avLst/>
              </a:prstGeom>
              <a:solidFill>
                <a:schemeClr val="tx2"/>
              </a:solidFill>
              <a:ln w="12700">
                <a:solidFill>
                  <a:schemeClr val="tx2"/>
                </a:solidFill>
                <a:round/>
                <a:headEnd/>
                <a:tailEnd/>
              </a:ln>
            </p:spPr>
            <p:txBody>
              <a:bodyPr wrap="none" anchor="ctr"/>
              <a:lstStyle/>
              <a:p>
                <a:endParaRPr lang="zh-CN" altLang="en-US">
                  <a:ea typeface="宋体" pitchFamily="2" charset="-122"/>
                </a:endParaRPr>
              </a:p>
            </p:txBody>
          </p:sp>
          <p:sp>
            <p:nvSpPr>
              <p:cNvPr id="65588" name="Line 142"/>
              <p:cNvSpPr>
                <a:spLocks noChangeShapeType="1"/>
              </p:cNvSpPr>
              <p:nvPr/>
            </p:nvSpPr>
            <p:spPr bwMode="auto">
              <a:xfrm flipV="1">
                <a:off x="4415" y="228"/>
                <a:ext cx="179" cy="207"/>
              </a:xfrm>
              <a:prstGeom prst="line">
                <a:avLst/>
              </a:prstGeom>
              <a:noFill/>
              <a:ln w="76200">
                <a:solidFill>
                  <a:schemeClr val="tx2"/>
                </a:solidFill>
                <a:round/>
                <a:headEnd/>
                <a:tailEnd/>
              </a:ln>
            </p:spPr>
            <p:txBody>
              <a:bodyPr/>
              <a:lstStyle/>
              <a:p>
                <a:endParaRPr lang="zh-CN" altLang="en-US"/>
              </a:p>
            </p:txBody>
          </p:sp>
          <p:sp>
            <p:nvSpPr>
              <p:cNvPr id="65589" name="Oval 143"/>
              <p:cNvSpPr>
                <a:spLocks noChangeArrowheads="1"/>
              </p:cNvSpPr>
              <p:nvPr/>
            </p:nvSpPr>
            <p:spPr bwMode="auto">
              <a:xfrm rot="-2460000">
                <a:off x="4333" y="521"/>
                <a:ext cx="17" cy="28"/>
              </a:xfrm>
              <a:prstGeom prst="ellipse">
                <a:avLst/>
              </a:prstGeom>
              <a:solidFill>
                <a:schemeClr val="tx2"/>
              </a:solidFill>
              <a:ln w="12700">
                <a:solidFill>
                  <a:schemeClr val="tx2"/>
                </a:solidFill>
                <a:round/>
                <a:headEnd/>
                <a:tailEnd/>
              </a:ln>
            </p:spPr>
            <p:txBody>
              <a:bodyPr wrap="none" anchor="ctr"/>
              <a:lstStyle/>
              <a:p>
                <a:endParaRPr lang="zh-CN" altLang="en-US">
                  <a:ea typeface="宋体" pitchFamily="2" charset="-122"/>
                </a:endParaRPr>
              </a:p>
            </p:txBody>
          </p:sp>
          <p:sp>
            <p:nvSpPr>
              <p:cNvPr id="65590" name="Oval 144"/>
              <p:cNvSpPr>
                <a:spLocks noChangeArrowheads="1"/>
              </p:cNvSpPr>
              <p:nvPr/>
            </p:nvSpPr>
            <p:spPr bwMode="auto">
              <a:xfrm rot="-2460000">
                <a:off x="4339" y="519"/>
                <a:ext cx="11" cy="23"/>
              </a:xfrm>
              <a:prstGeom prst="ellipse">
                <a:avLst/>
              </a:prstGeom>
              <a:solidFill>
                <a:schemeClr val="tx2"/>
              </a:solidFill>
              <a:ln w="12700">
                <a:solidFill>
                  <a:schemeClr val="tx2"/>
                </a:solidFill>
                <a:round/>
                <a:headEnd/>
                <a:tailEnd/>
              </a:ln>
            </p:spPr>
            <p:txBody>
              <a:bodyPr wrap="none" anchor="ctr"/>
              <a:lstStyle/>
              <a:p>
                <a:endParaRPr lang="zh-CN" altLang="en-US">
                  <a:ea typeface="宋体" pitchFamily="2" charset="-122"/>
                </a:endParaRPr>
              </a:p>
            </p:txBody>
          </p:sp>
          <p:sp>
            <p:nvSpPr>
              <p:cNvPr id="65591" name="Freeform 145"/>
              <p:cNvSpPr>
                <a:spLocks/>
              </p:cNvSpPr>
              <p:nvPr/>
            </p:nvSpPr>
            <p:spPr bwMode="auto">
              <a:xfrm>
                <a:off x="4585" y="214"/>
                <a:ext cx="18" cy="18"/>
              </a:xfrm>
              <a:custGeom>
                <a:avLst/>
                <a:gdLst>
                  <a:gd name="T0" fmla="*/ 0 w 18"/>
                  <a:gd name="T1" fmla="*/ 0 h 18"/>
                  <a:gd name="T2" fmla="*/ 17 w 18"/>
                  <a:gd name="T3" fmla="*/ 4 h 18"/>
                  <a:gd name="T4" fmla="*/ 10 w 18"/>
                  <a:gd name="T5" fmla="*/ 17 h 18"/>
                  <a:gd name="T6" fmla="*/ 0 w 18"/>
                  <a:gd name="T7" fmla="*/ 0 h 18"/>
                  <a:gd name="T8" fmla="*/ 0 60000 65536"/>
                  <a:gd name="T9" fmla="*/ 0 60000 65536"/>
                  <a:gd name="T10" fmla="*/ 0 60000 65536"/>
                  <a:gd name="T11" fmla="*/ 0 60000 65536"/>
                  <a:gd name="T12" fmla="*/ 0 w 18"/>
                  <a:gd name="T13" fmla="*/ 0 h 18"/>
                  <a:gd name="T14" fmla="*/ 18 w 18"/>
                  <a:gd name="T15" fmla="*/ 18 h 18"/>
                </a:gdLst>
                <a:ahLst/>
                <a:cxnLst>
                  <a:cxn ang="T8">
                    <a:pos x="T0" y="T1"/>
                  </a:cxn>
                  <a:cxn ang="T9">
                    <a:pos x="T2" y="T3"/>
                  </a:cxn>
                  <a:cxn ang="T10">
                    <a:pos x="T4" y="T5"/>
                  </a:cxn>
                  <a:cxn ang="T11">
                    <a:pos x="T6" y="T7"/>
                  </a:cxn>
                </a:cxnLst>
                <a:rect l="T12" t="T13" r="T14" b="T15"/>
                <a:pathLst>
                  <a:path w="18" h="18">
                    <a:moveTo>
                      <a:pt x="0" y="0"/>
                    </a:moveTo>
                    <a:lnTo>
                      <a:pt x="17" y="4"/>
                    </a:lnTo>
                    <a:lnTo>
                      <a:pt x="10" y="17"/>
                    </a:lnTo>
                    <a:lnTo>
                      <a:pt x="0" y="0"/>
                    </a:lnTo>
                  </a:path>
                </a:pathLst>
              </a:custGeom>
              <a:solidFill>
                <a:schemeClr val="tx2"/>
              </a:solidFill>
              <a:ln w="12700" cap="rnd" cmpd="sng">
                <a:solidFill>
                  <a:schemeClr val="tx2"/>
                </a:solidFill>
                <a:prstDash val="solid"/>
                <a:round/>
                <a:headEnd type="none" w="med" len="med"/>
                <a:tailEnd type="none" w="med" len="med"/>
              </a:ln>
            </p:spPr>
            <p:txBody>
              <a:bodyPr/>
              <a:lstStyle/>
              <a:p>
                <a:endParaRPr lang="zh-CN" altLang="en-US"/>
              </a:p>
            </p:txBody>
          </p:sp>
          <p:sp>
            <p:nvSpPr>
              <p:cNvPr id="65592" name="Freeform 146"/>
              <p:cNvSpPr>
                <a:spLocks/>
              </p:cNvSpPr>
              <p:nvPr/>
            </p:nvSpPr>
            <p:spPr bwMode="auto">
              <a:xfrm>
                <a:off x="4411" y="386"/>
                <a:ext cx="21" cy="17"/>
              </a:xfrm>
              <a:custGeom>
                <a:avLst/>
                <a:gdLst>
                  <a:gd name="T0" fmla="*/ 0 w 21"/>
                  <a:gd name="T1" fmla="*/ 5 h 17"/>
                  <a:gd name="T2" fmla="*/ 8 w 21"/>
                  <a:gd name="T3" fmla="*/ 0 h 17"/>
                  <a:gd name="T4" fmla="*/ 20 w 21"/>
                  <a:gd name="T5" fmla="*/ 8 h 17"/>
                  <a:gd name="T6" fmla="*/ 14 w 21"/>
                  <a:gd name="T7" fmla="*/ 16 h 17"/>
                  <a:gd name="T8" fmla="*/ 0 w 21"/>
                  <a:gd name="T9" fmla="*/ 5 h 17"/>
                  <a:gd name="T10" fmla="*/ 0 60000 65536"/>
                  <a:gd name="T11" fmla="*/ 0 60000 65536"/>
                  <a:gd name="T12" fmla="*/ 0 60000 65536"/>
                  <a:gd name="T13" fmla="*/ 0 60000 65536"/>
                  <a:gd name="T14" fmla="*/ 0 60000 65536"/>
                  <a:gd name="T15" fmla="*/ 0 w 21"/>
                  <a:gd name="T16" fmla="*/ 0 h 17"/>
                  <a:gd name="T17" fmla="*/ 21 w 21"/>
                  <a:gd name="T18" fmla="*/ 17 h 17"/>
                </a:gdLst>
                <a:ahLst/>
                <a:cxnLst>
                  <a:cxn ang="T10">
                    <a:pos x="T0" y="T1"/>
                  </a:cxn>
                  <a:cxn ang="T11">
                    <a:pos x="T2" y="T3"/>
                  </a:cxn>
                  <a:cxn ang="T12">
                    <a:pos x="T4" y="T5"/>
                  </a:cxn>
                  <a:cxn ang="T13">
                    <a:pos x="T6" y="T7"/>
                  </a:cxn>
                  <a:cxn ang="T14">
                    <a:pos x="T8" y="T9"/>
                  </a:cxn>
                </a:cxnLst>
                <a:rect l="T15" t="T16" r="T17" b="T18"/>
                <a:pathLst>
                  <a:path w="21" h="17">
                    <a:moveTo>
                      <a:pt x="0" y="5"/>
                    </a:moveTo>
                    <a:lnTo>
                      <a:pt x="8" y="0"/>
                    </a:lnTo>
                    <a:lnTo>
                      <a:pt x="20" y="8"/>
                    </a:lnTo>
                    <a:lnTo>
                      <a:pt x="14" y="16"/>
                    </a:lnTo>
                    <a:lnTo>
                      <a:pt x="0" y="5"/>
                    </a:lnTo>
                  </a:path>
                </a:pathLst>
              </a:custGeom>
              <a:solidFill>
                <a:schemeClr val="tx2"/>
              </a:solidFill>
              <a:ln w="12700" cap="rnd" cmpd="sng">
                <a:solidFill>
                  <a:schemeClr val="tx2"/>
                </a:solidFill>
                <a:prstDash val="solid"/>
                <a:round/>
                <a:headEnd type="none" w="med" len="med"/>
                <a:tailEnd type="none" w="med" len="med"/>
              </a:ln>
            </p:spPr>
            <p:txBody>
              <a:bodyPr/>
              <a:lstStyle/>
              <a:p>
                <a:endParaRPr lang="zh-CN" altLang="en-US"/>
              </a:p>
            </p:txBody>
          </p:sp>
        </p:grpSp>
        <p:sp>
          <p:nvSpPr>
            <p:cNvPr id="65565" name="Rectangle 147"/>
            <p:cNvSpPr>
              <a:spLocks noChangeArrowheads="1"/>
            </p:cNvSpPr>
            <p:nvPr/>
          </p:nvSpPr>
          <p:spPr bwMode="auto">
            <a:xfrm rot="-2460000">
              <a:off x="4393" y="435"/>
              <a:ext cx="16" cy="32"/>
            </a:xfrm>
            <a:prstGeom prst="rect">
              <a:avLst/>
            </a:prstGeom>
            <a:solidFill>
              <a:srgbClr val="BF9A28"/>
            </a:solidFill>
            <a:ln w="12700">
              <a:noFill/>
              <a:miter lim="800000"/>
              <a:headEnd/>
              <a:tailEnd/>
            </a:ln>
          </p:spPr>
          <p:txBody>
            <a:bodyPr wrap="none" anchor="ctr"/>
            <a:lstStyle/>
            <a:p>
              <a:endParaRPr lang="zh-CN" altLang="en-US">
                <a:ea typeface="宋体" pitchFamily="2" charset="-122"/>
              </a:endParaRPr>
            </a:p>
          </p:txBody>
        </p:sp>
        <p:sp>
          <p:nvSpPr>
            <p:cNvPr id="65566" name="Rectangle 148"/>
            <p:cNvSpPr>
              <a:spLocks noChangeArrowheads="1"/>
            </p:cNvSpPr>
            <p:nvPr/>
          </p:nvSpPr>
          <p:spPr bwMode="auto">
            <a:xfrm rot="-2460000">
              <a:off x="4406" y="418"/>
              <a:ext cx="16" cy="33"/>
            </a:xfrm>
            <a:prstGeom prst="rect">
              <a:avLst/>
            </a:prstGeom>
            <a:solidFill>
              <a:srgbClr val="755000"/>
            </a:solidFill>
            <a:ln w="12700">
              <a:noFill/>
              <a:miter lim="800000"/>
              <a:headEnd/>
              <a:tailEnd/>
            </a:ln>
          </p:spPr>
          <p:txBody>
            <a:bodyPr wrap="none" anchor="ctr"/>
            <a:lstStyle/>
            <a:p>
              <a:endParaRPr lang="zh-CN" altLang="en-US">
                <a:ea typeface="宋体" pitchFamily="2" charset="-122"/>
              </a:endParaRPr>
            </a:p>
          </p:txBody>
        </p:sp>
        <p:sp>
          <p:nvSpPr>
            <p:cNvPr id="65567" name="Oval 149"/>
            <p:cNvSpPr>
              <a:spLocks noChangeArrowheads="1"/>
            </p:cNvSpPr>
            <p:nvPr/>
          </p:nvSpPr>
          <p:spPr bwMode="auto">
            <a:xfrm rot="-2460000">
              <a:off x="4311" y="393"/>
              <a:ext cx="135" cy="178"/>
            </a:xfrm>
            <a:prstGeom prst="ellipse">
              <a:avLst/>
            </a:prstGeom>
            <a:solidFill>
              <a:srgbClr val="755000"/>
            </a:solidFill>
            <a:ln w="12700">
              <a:noFill/>
              <a:round/>
              <a:headEnd/>
              <a:tailEnd/>
            </a:ln>
          </p:spPr>
          <p:txBody>
            <a:bodyPr wrap="none" anchor="ctr"/>
            <a:lstStyle/>
            <a:p>
              <a:endParaRPr lang="zh-CN" altLang="en-US">
                <a:ea typeface="宋体" pitchFamily="2" charset="-122"/>
              </a:endParaRPr>
            </a:p>
          </p:txBody>
        </p:sp>
        <p:sp>
          <p:nvSpPr>
            <p:cNvPr id="65568" name="Freeform 150"/>
            <p:cNvSpPr>
              <a:spLocks/>
            </p:cNvSpPr>
            <p:nvPr/>
          </p:nvSpPr>
          <p:spPr bwMode="auto">
            <a:xfrm>
              <a:off x="4406" y="205"/>
              <a:ext cx="195" cy="263"/>
            </a:xfrm>
            <a:custGeom>
              <a:avLst/>
              <a:gdLst>
                <a:gd name="T0" fmla="*/ 8 w 195"/>
                <a:gd name="T1" fmla="*/ 201 h 263"/>
                <a:gd name="T2" fmla="*/ 7 w 195"/>
                <a:gd name="T3" fmla="*/ 173 h 263"/>
                <a:gd name="T4" fmla="*/ 22 w 195"/>
                <a:gd name="T5" fmla="*/ 184 h 263"/>
                <a:gd name="T6" fmla="*/ 180 w 195"/>
                <a:gd name="T7" fmla="*/ 0 h 263"/>
                <a:gd name="T8" fmla="*/ 188 w 195"/>
                <a:gd name="T9" fmla="*/ 11 h 263"/>
                <a:gd name="T10" fmla="*/ 186 w 195"/>
                <a:gd name="T11" fmla="*/ 27 h 263"/>
                <a:gd name="T12" fmla="*/ 188 w 195"/>
                <a:gd name="T13" fmla="*/ 44 h 263"/>
                <a:gd name="T14" fmla="*/ 194 w 195"/>
                <a:gd name="T15" fmla="*/ 55 h 263"/>
                <a:gd name="T16" fmla="*/ 182 w 195"/>
                <a:gd name="T17" fmla="*/ 69 h 263"/>
                <a:gd name="T18" fmla="*/ 174 w 195"/>
                <a:gd name="T19" fmla="*/ 67 h 263"/>
                <a:gd name="T20" fmla="*/ 170 w 195"/>
                <a:gd name="T21" fmla="*/ 72 h 263"/>
                <a:gd name="T22" fmla="*/ 167 w 195"/>
                <a:gd name="T23" fmla="*/ 80 h 263"/>
                <a:gd name="T24" fmla="*/ 170 w 195"/>
                <a:gd name="T25" fmla="*/ 85 h 263"/>
                <a:gd name="T26" fmla="*/ 175 w 195"/>
                <a:gd name="T27" fmla="*/ 93 h 263"/>
                <a:gd name="T28" fmla="*/ 168 w 195"/>
                <a:gd name="T29" fmla="*/ 107 h 263"/>
                <a:gd name="T30" fmla="*/ 160 w 195"/>
                <a:gd name="T31" fmla="*/ 111 h 263"/>
                <a:gd name="T32" fmla="*/ 157 w 195"/>
                <a:gd name="T33" fmla="*/ 112 h 263"/>
                <a:gd name="T34" fmla="*/ 151 w 195"/>
                <a:gd name="T35" fmla="*/ 114 h 263"/>
                <a:gd name="T36" fmla="*/ 148 w 195"/>
                <a:gd name="T37" fmla="*/ 127 h 263"/>
                <a:gd name="T38" fmla="*/ 143 w 195"/>
                <a:gd name="T39" fmla="*/ 129 h 263"/>
                <a:gd name="T40" fmla="*/ 138 w 195"/>
                <a:gd name="T41" fmla="*/ 130 h 263"/>
                <a:gd name="T42" fmla="*/ 133 w 195"/>
                <a:gd name="T43" fmla="*/ 142 h 263"/>
                <a:gd name="T44" fmla="*/ 128 w 195"/>
                <a:gd name="T45" fmla="*/ 154 h 263"/>
                <a:gd name="T46" fmla="*/ 127 w 195"/>
                <a:gd name="T47" fmla="*/ 165 h 263"/>
                <a:gd name="T48" fmla="*/ 129 w 195"/>
                <a:gd name="T49" fmla="*/ 177 h 263"/>
                <a:gd name="T50" fmla="*/ 120 w 195"/>
                <a:gd name="T51" fmla="*/ 186 h 263"/>
                <a:gd name="T52" fmla="*/ 111 w 195"/>
                <a:gd name="T53" fmla="*/ 193 h 263"/>
                <a:gd name="T54" fmla="*/ 105 w 195"/>
                <a:gd name="T55" fmla="*/ 193 h 263"/>
                <a:gd name="T56" fmla="*/ 98 w 195"/>
                <a:gd name="T57" fmla="*/ 187 h 263"/>
                <a:gd name="T58" fmla="*/ 93 w 195"/>
                <a:gd name="T59" fmla="*/ 191 h 263"/>
                <a:gd name="T60" fmla="*/ 89 w 195"/>
                <a:gd name="T61" fmla="*/ 204 h 263"/>
                <a:gd name="T62" fmla="*/ 88 w 195"/>
                <a:gd name="T63" fmla="*/ 205 h 263"/>
                <a:gd name="T64" fmla="*/ 82 w 195"/>
                <a:gd name="T65" fmla="*/ 207 h 263"/>
                <a:gd name="T66" fmla="*/ 77 w 195"/>
                <a:gd name="T67" fmla="*/ 209 h 263"/>
                <a:gd name="T68" fmla="*/ 79 w 195"/>
                <a:gd name="T69" fmla="*/ 225 h 263"/>
                <a:gd name="T70" fmla="*/ 74 w 195"/>
                <a:gd name="T71" fmla="*/ 231 h 263"/>
                <a:gd name="T72" fmla="*/ 61 w 195"/>
                <a:gd name="T73" fmla="*/ 222 h 263"/>
                <a:gd name="T74" fmla="*/ 62 w 195"/>
                <a:gd name="T75" fmla="*/ 240 h 263"/>
                <a:gd name="T76" fmla="*/ 61 w 195"/>
                <a:gd name="T77" fmla="*/ 257 h 263"/>
                <a:gd name="T78" fmla="*/ 33 w 195"/>
                <a:gd name="T79" fmla="*/ 262 h 263"/>
                <a:gd name="T80" fmla="*/ 0 w 195"/>
                <a:gd name="T81" fmla="*/ 211 h 263"/>
                <a:gd name="T82" fmla="*/ 8 w 195"/>
                <a:gd name="T83" fmla="*/ 201 h 2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5"/>
                <a:gd name="T127" fmla="*/ 0 h 263"/>
                <a:gd name="T128" fmla="*/ 195 w 195"/>
                <a:gd name="T129" fmla="*/ 263 h 2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5" h="263">
                  <a:moveTo>
                    <a:pt x="8" y="201"/>
                  </a:moveTo>
                  <a:lnTo>
                    <a:pt x="7" y="173"/>
                  </a:lnTo>
                  <a:lnTo>
                    <a:pt x="22" y="184"/>
                  </a:lnTo>
                  <a:lnTo>
                    <a:pt x="180" y="0"/>
                  </a:lnTo>
                  <a:lnTo>
                    <a:pt x="188" y="11"/>
                  </a:lnTo>
                  <a:lnTo>
                    <a:pt x="186" y="27"/>
                  </a:lnTo>
                  <a:lnTo>
                    <a:pt x="188" y="44"/>
                  </a:lnTo>
                  <a:lnTo>
                    <a:pt x="194" y="55"/>
                  </a:lnTo>
                  <a:lnTo>
                    <a:pt x="182" y="69"/>
                  </a:lnTo>
                  <a:lnTo>
                    <a:pt x="174" y="67"/>
                  </a:lnTo>
                  <a:lnTo>
                    <a:pt x="170" y="72"/>
                  </a:lnTo>
                  <a:lnTo>
                    <a:pt x="167" y="80"/>
                  </a:lnTo>
                  <a:lnTo>
                    <a:pt x="170" y="85"/>
                  </a:lnTo>
                  <a:lnTo>
                    <a:pt x="175" y="93"/>
                  </a:lnTo>
                  <a:lnTo>
                    <a:pt x="168" y="107"/>
                  </a:lnTo>
                  <a:lnTo>
                    <a:pt x="160" y="111"/>
                  </a:lnTo>
                  <a:lnTo>
                    <a:pt x="157" y="112"/>
                  </a:lnTo>
                  <a:lnTo>
                    <a:pt x="151" y="114"/>
                  </a:lnTo>
                  <a:lnTo>
                    <a:pt x="148" y="127"/>
                  </a:lnTo>
                  <a:lnTo>
                    <a:pt x="143" y="129"/>
                  </a:lnTo>
                  <a:lnTo>
                    <a:pt x="138" y="130"/>
                  </a:lnTo>
                  <a:lnTo>
                    <a:pt x="133" y="142"/>
                  </a:lnTo>
                  <a:lnTo>
                    <a:pt x="128" y="154"/>
                  </a:lnTo>
                  <a:lnTo>
                    <a:pt x="127" y="165"/>
                  </a:lnTo>
                  <a:lnTo>
                    <a:pt x="129" y="177"/>
                  </a:lnTo>
                  <a:lnTo>
                    <a:pt x="120" y="186"/>
                  </a:lnTo>
                  <a:lnTo>
                    <a:pt x="111" y="193"/>
                  </a:lnTo>
                  <a:lnTo>
                    <a:pt x="105" y="193"/>
                  </a:lnTo>
                  <a:lnTo>
                    <a:pt x="98" y="187"/>
                  </a:lnTo>
                  <a:lnTo>
                    <a:pt x="93" y="191"/>
                  </a:lnTo>
                  <a:lnTo>
                    <a:pt x="89" y="204"/>
                  </a:lnTo>
                  <a:lnTo>
                    <a:pt x="88" y="205"/>
                  </a:lnTo>
                  <a:lnTo>
                    <a:pt x="82" y="207"/>
                  </a:lnTo>
                  <a:lnTo>
                    <a:pt x="77" y="209"/>
                  </a:lnTo>
                  <a:lnTo>
                    <a:pt x="79" y="225"/>
                  </a:lnTo>
                  <a:lnTo>
                    <a:pt x="74" y="231"/>
                  </a:lnTo>
                  <a:lnTo>
                    <a:pt x="61" y="222"/>
                  </a:lnTo>
                  <a:lnTo>
                    <a:pt x="62" y="240"/>
                  </a:lnTo>
                  <a:lnTo>
                    <a:pt x="61" y="257"/>
                  </a:lnTo>
                  <a:lnTo>
                    <a:pt x="33" y="262"/>
                  </a:lnTo>
                  <a:lnTo>
                    <a:pt x="0" y="211"/>
                  </a:lnTo>
                  <a:lnTo>
                    <a:pt x="8" y="201"/>
                  </a:lnTo>
                </a:path>
              </a:pathLst>
            </a:custGeom>
            <a:solidFill>
              <a:srgbClr val="755000"/>
            </a:solidFill>
            <a:ln w="12700" cap="rnd">
              <a:noFill/>
              <a:round/>
              <a:headEnd/>
              <a:tailEnd/>
            </a:ln>
          </p:spPr>
          <p:txBody>
            <a:bodyPr/>
            <a:lstStyle/>
            <a:p>
              <a:endParaRPr lang="zh-CN" altLang="en-US"/>
            </a:p>
          </p:txBody>
        </p:sp>
        <p:sp>
          <p:nvSpPr>
            <p:cNvPr id="65569" name="Freeform 151"/>
            <p:cNvSpPr>
              <a:spLocks/>
            </p:cNvSpPr>
            <p:nvPr/>
          </p:nvSpPr>
          <p:spPr bwMode="auto">
            <a:xfrm>
              <a:off x="4395" y="201"/>
              <a:ext cx="193" cy="263"/>
            </a:xfrm>
            <a:custGeom>
              <a:avLst/>
              <a:gdLst>
                <a:gd name="T0" fmla="*/ 8 w 193"/>
                <a:gd name="T1" fmla="*/ 202 h 263"/>
                <a:gd name="T2" fmla="*/ 7 w 193"/>
                <a:gd name="T3" fmla="*/ 175 h 263"/>
                <a:gd name="T4" fmla="*/ 21 w 193"/>
                <a:gd name="T5" fmla="*/ 184 h 263"/>
                <a:gd name="T6" fmla="*/ 179 w 193"/>
                <a:gd name="T7" fmla="*/ 0 h 263"/>
                <a:gd name="T8" fmla="*/ 188 w 193"/>
                <a:gd name="T9" fmla="*/ 13 h 263"/>
                <a:gd name="T10" fmla="*/ 184 w 193"/>
                <a:gd name="T11" fmla="*/ 28 h 263"/>
                <a:gd name="T12" fmla="*/ 187 w 193"/>
                <a:gd name="T13" fmla="*/ 47 h 263"/>
                <a:gd name="T14" fmla="*/ 192 w 193"/>
                <a:gd name="T15" fmla="*/ 55 h 263"/>
                <a:gd name="T16" fmla="*/ 180 w 193"/>
                <a:gd name="T17" fmla="*/ 70 h 263"/>
                <a:gd name="T18" fmla="*/ 172 w 193"/>
                <a:gd name="T19" fmla="*/ 68 h 263"/>
                <a:gd name="T20" fmla="*/ 168 w 193"/>
                <a:gd name="T21" fmla="*/ 73 h 263"/>
                <a:gd name="T22" fmla="*/ 167 w 193"/>
                <a:gd name="T23" fmla="*/ 82 h 263"/>
                <a:gd name="T24" fmla="*/ 169 w 193"/>
                <a:gd name="T25" fmla="*/ 86 h 263"/>
                <a:gd name="T26" fmla="*/ 174 w 193"/>
                <a:gd name="T27" fmla="*/ 93 h 263"/>
                <a:gd name="T28" fmla="*/ 167 w 193"/>
                <a:gd name="T29" fmla="*/ 109 h 263"/>
                <a:gd name="T30" fmla="*/ 159 w 193"/>
                <a:gd name="T31" fmla="*/ 114 h 263"/>
                <a:gd name="T32" fmla="*/ 155 w 193"/>
                <a:gd name="T33" fmla="*/ 113 h 263"/>
                <a:gd name="T34" fmla="*/ 150 w 193"/>
                <a:gd name="T35" fmla="*/ 117 h 263"/>
                <a:gd name="T36" fmla="*/ 146 w 193"/>
                <a:gd name="T37" fmla="*/ 127 h 263"/>
                <a:gd name="T38" fmla="*/ 142 w 193"/>
                <a:gd name="T39" fmla="*/ 130 h 263"/>
                <a:gd name="T40" fmla="*/ 136 w 193"/>
                <a:gd name="T41" fmla="*/ 130 h 263"/>
                <a:gd name="T42" fmla="*/ 132 w 193"/>
                <a:gd name="T43" fmla="*/ 143 h 263"/>
                <a:gd name="T44" fmla="*/ 127 w 193"/>
                <a:gd name="T45" fmla="*/ 155 h 263"/>
                <a:gd name="T46" fmla="*/ 126 w 193"/>
                <a:gd name="T47" fmla="*/ 166 h 263"/>
                <a:gd name="T48" fmla="*/ 129 w 193"/>
                <a:gd name="T49" fmla="*/ 179 h 263"/>
                <a:gd name="T50" fmla="*/ 120 w 193"/>
                <a:gd name="T51" fmla="*/ 187 h 263"/>
                <a:gd name="T52" fmla="*/ 111 w 193"/>
                <a:gd name="T53" fmla="*/ 194 h 263"/>
                <a:gd name="T54" fmla="*/ 105 w 193"/>
                <a:gd name="T55" fmla="*/ 194 h 263"/>
                <a:gd name="T56" fmla="*/ 97 w 193"/>
                <a:gd name="T57" fmla="*/ 188 h 263"/>
                <a:gd name="T58" fmla="*/ 92 w 193"/>
                <a:gd name="T59" fmla="*/ 191 h 263"/>
                <a:gd name="T60" fmla="*/ 88 w 193"/>
                <a:gd name="T61" fmla="*/ 204 h 263"/>
                <a:gd name="T62" fmla="*/ 87 w 193"/>
                <a:gd name="T63" fmla="*/ 205 h 263"/>
                <a:gd name="T64" fmla="*/ 82 w 193"/>
                <a:gd name="T65" fmla="*/ 209 h 263"/>
                <a:gd name="T66" fmla="*/ 76 w 193"/>
                <a:gd name="T67" fmla="*/ 210 h 263"/>
                <a:gd name="T68" fmla="*/ 79 w 193"/>
                <a:gd name="T69" fmla="*/ 226 h 263"/>
                <a:gd name="T70" fmla="*/ 74 w 193"/>
                <a:gd name="T71" fmla="*/ 232 h 263"/>
                <a:gd name="T72" fmla="*/ 61 w 193"/>
                <a:gd name="T73" fmla="*/ 221 h 263"/>
                <a:gd name="T74" fmla="*/ 62 w 193"/>
                <a:gd name="T75" fmla="*/ 239 h 263"/>
                <a:gd name="T76" fmla="*/ 60 w 193"/>
                <a:gd name="T77" fmla="*/ 256 h 263"/>
                <a:gd name="T78" fmla="*/ 32 w 193"/>
                <a:gd name="T79" fmla="*/ 262 h 263"/>
                <a:gd name="T80" fmla="*/ 0 w 193"/>
                <a:gd name="T81" fmla="*/ 213 h 263"/>
                <a:gd name="T82" fmla="*/ 8 w 193"/>
                <a:gd name="T83" fmla="*/ 202 h 2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3"/>
                <a:gd name="T127" fmla="*/ 0 h 263"/>
                <a:gd name="T128" fmla="*/ 193 w 193"/>
                <a:gd name="T129" fmla="*/ 263 h 2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3" h="263">
                  <a:moveTo>
                    <a:pt x="8" y="202"/>
                  </a:moveTo>
                  <a:lnTo>
                    <a:pt x="7" y="175"/>
                  </a:lnTo>
                  <a:lnTo>
                    <a:pt x="21" y="184"/>
                  </a:lnTo>
                  <a:lnTo>
                    <a:pt x="179" y="0"/>
                  </a:lnTo>
                  <a:lnTo>
                    <a:pt x="188" y="13"/>
                  </a:lnTo>
                  <a:lnTo>
                    <a:pt x="184" y="28"/>
                  </a:lnTo>
                  <a:lnTo>
                    <a:pt x="187" y="47"/>
                  </a:lnTo>
                  <a:lnTo>
                    <a:pt x="192" y="55"/>
                  </a:lnTo>
                  <a:lnTo>
                    <a:pt x="180" y="70"/>
                  </a:lnTo>
                  <a:lnTo>
                    <a:pt x="172" y="68"/>
                  </a:lnTo>
                  <a:lnTo>
                    <a:pt x="168" y="73"/>
                  </a:lnTo>
                  <a:lnTo>
                    <a:pt x="167" y="82"/>
                  </a:lnTo>
                  <a:lnTo>
                    <a:pt x="169" y="86"/>
                  </a:lnTo>
                  <a:lnTo>
                    <a:pt x="174" y="93"/>
                  </a:lnTo>
                  <a:lnTo>
                    <a:pt x="167" y="109"/>
                  </a:lnTo>
                  <a:lnTo>
                    <a:pt x="159" y="114"/>
                  </a:lnTo>
                  <a:lnTo>
                    <a:pt x="155" y="113"/>
                  </a:lnTo>
                  <a:lnTo>
                    <a:pt x="150" y="117"/>
                  </a:lnTo>
                  <a:lnTo>
                    <a:pt x="146" y="127"/>
                  </a:lnTo>
                  <a:lnTo>
                    <a:pt x="142" y="130"/>
                  </a:lnTo>
                  <a:lnTo>
                    <a:pt x="136" y="130"/>
                  </a:lnTo>
                  <a:lnTo>
                    <a:pt x="132" y="143"/>
                  </a:lnTo>
                  <a:lnTo>
                    <a:pt x="127" y="155"/>
                  </a:lnTo>
                  <a:lnTo>
                    <a:pt x="126" y="166"/>
                  </a:lnTo>
                  <a:lnTo>
                    <a:pt x="129" y="179"/>
                  </a:lnTo>
                  <a:lnTo>
                    <a:pt x="120" y="187"/>
                  </a:lnTo>
                  <a:lnTo>
                    <a:pt x="111" y="194"/>
                  </a:lnTo>
                  <a:lnTo>
                    <a:pt x="105" y="194"/>
                  </a:lnTo>
                  <a:lnTo>
                    <a:pt x="97" y="188"/>
                  </a:lnTo>
                  <a:lnTo>
                    <a:pt x="92" y="191"/>
                  </a:lnTo>
                  <a:lnTo>
                    <a:pt x="88" y="204"/>
                  </a:lnTo>
                  <a:lnTo>
                    <a:pt x="87" y="205"/>
                  </a:lnTo>
                  <a:lnTo>
                    <a:pt x="82" y="209"/>
                  </a:lnTo>
                  <a:lnTo>
                    <a:pt x="76" y="210"/>
                  </a:lnTo>
                  <a:lnTo>
                    <a:pt x="79" y="226"/>
                  </a:lnTo>
                  <a:lnTo>
                    <a:pt x="74" y="232"/>
                  </a:lnTo>
                  <a:lnTo>
                    <a:pt x="61" y="221"/>
                  </a:lnTo>
                  <a:lnTo>
                    <a:pt x="62" y="239"/>
                  </a:lnTo>
                  <a:lnTo>
                    <a:pt x="60" y="256"/>
                  </a:lnTo>
                  <a:lnTo>
                    <a:pt x="32" y="262"/>
                  </a:lnTo>
                  <a:lnTo>
                    <a:pt x="0" y="213"/>
                  </a:lnTo>
                  <a:lnTo>
                    <a:pt x="8" y="202"/>
                  </a:lnTo>
                </a:path>
              </a:pathLst>
            </a:custGeom>
            <a:solidFill>
              <a:srgbClr val="BF9A28"/>
            </a:solidFill>
            <a:ln w="12700" cap="rnd">
              <a:noFill/>
              <a:round/>
              <a:headEnd/>
              <a:tailEnd/>
            </a:ln>
          </p:spPr>
          <p:txBody>
            <a:bodyPr/>
            <a:lstStyle/>
            <a:p>
              <a:endParaRPr lang="zh-CN" altLang="en-US"/>
            </a:p>
          </p:txBody>
        </p:sp>
        <p:sp>
          <p:nvSpPr>
            <p:cNvPr id="65570" name="Oval 152"/>
            <p:cNvSpPr>
              <a:spLocks noChangeArrowheads="1"/>
            </p:cNvSpPr>
            <p:nvPr/>
          </p:nvSpPr>
          <p:spPr bwMode="auto">
            <a:xfrm rot="-2460000">
              <a:off x="4302" y="395"/>
              <a:ext cx="135" cy="174"/>
            </a:xfrm>
            <a:prstGeom prst="ellipse">
              <a:avLst/>
            </a:prstGeom>
            <a:solidFill>
              <a:srgbClr val="BF9A28"/>
            </a:solidFill>
            <a:ln w="12700">
              <a:noFill/>
              <a:round/>
              <a:headEnd/>
              <a:tailEnd/>
            </a:ln>
          </p:spPr>
          <p:txBody>
            <a:bodyPr wrap="none" anchor="ctr"/>
            <a:lstStyle/>
            <a:p>
              <a:endParaRPr lang="zh-CN" altLang="en-US">
                <a:ea typeface="宋体" pitchFamily="2" charset="-122"/>
              </a:endParaRPr>
            </a:p>
          </p:txBody>
        </p:sp>
        <p:sp>
          <p:nvSpPr>
            <p:cNvPr id="65571" name="Line 153"/>
            <p:cNvSpPr>
              <a:spLocks noChangeShapeType="1"/>
            </p:cNvSpPr>
            <p:nvPr/>
          </p:nvSpPr>
          <p:spPr bwMode="auto">
            <a:xfrm flipV="1">
              <a:off x="4408" y="213"/>
              <a:ext cx="177" cy="210"/>
            </a:xfrm>
            <a:prstGeom prst="line">
              <a:avLst/>
            </a:prstGeom>
            <a:noFill/>
            <a:ln w="25400">
              <a:solidFill>
                <a:srgbClr val="755000"/>
              </a:solidFill>
              <a:round/>
              <a:headEnd/>
              <a:tailEnd/>
            </a:ln>
          </p:spPr>
          <p:txBody>
            <a:bodyPr/>
            <a:lstStyle/>
            <a:p>
              <a:endParaRPr lang="zh-CN" altLang="en-US"/>
            </a:p>
          </p:txBody>
        </p:sp>
        <p:sp>
          <p:nvSpPr>
            <p:cNvPr id="65572" name="Oval 154"/>
            <p:cNvSpPr>
              <a:spLocks noChangeArrowheads="1"/>
            </p:cNvSpPr>
            <p:nvPr/>
          </p:nvSpPr>
          <p:spPr bwMode="auto">
            <a:xfrm rot="-2460000">
              <a:off x="4320" y="503"/>
              <a:ext cx="27" cy="36"/>
            </a:xfrm>
            <a:prstGeom prst="ellipse">
              <a:avLst/>
            </a:prstGeom>
            <a:solidFill>
              <a:srgbClr val="755000"/>
            </a:solidFill>
            <a:ln w="12700">
              <a:noFill/>
              <a:round/>
              <a:headEnd/>
              <a:tailEnd/>
            </a:ln>
          </p:spPr>
          <p:txBody>
            <a:bodyPr wrap="none" anchor="ctr"/>
            <a:lstStyle/>
            <a:p>
              <a:endParaRPr lang="zh-CN" altLang="en-US">
                <a:ea typeface="宋体" pitchFamily="2" charset="-122"/>
              </a:endParaRPr>
            </a:p>
          </p:txBody>
        </p:sp>
        <p:sp>
          <p:nvSpPr>
            <p:cNvPr id="65573" name="Oval 155"/>
            <p:cNvSpPr>
              <a:spLocks noChangeArrowheads="1"/>
            </p:cNvSpPr>
            <p:nvPr/>
          </p:nvSpPr>
          <p:spPr bwMode="auto">
            <a:xfrm rot="-2460000">
              <a:off x="4327" y="500"/>
              <a:ext cx="20" cy="31"/>
            </a:xfrm>
            <a:prstGeom prst="ellipse">
              <a:avLst/>
            </a:prstGeom>
            <a:solidFill>
              <a:srgbClr val="000000"/>
            </a:solidFill>
            <a:ln w="12700">
              <a:noFill/>
              <a:round/>
              <a:headEnd/>
              <a:tailEnd/>
            </a:ln>
          </p:spPr>
          <p:txBody>
            <a:bodyPr wrap="none" anchor="ctr"/>
            <a:lstStyle/>
            <a:p>
              <a:endParaRPr lang="zh-CN" altLang="en-US">
                <a:ea typeface="宋体" pitchFamily="2" charset="-122"/>
              </a:endParaRPr>
            </a:p>
          </p:txBody>
        </p:sp>
        <p:sp>
          <p:nvSpPr>
            <p:cNvPr id="65574" name="Freeform 156"/>
            <p:cNvSpPr>
              <a:spLocks/>
            </p:cNvSpPr>
            <p:nvPr/>
          </p:nvSpPr>
          <p:spPr bwMode="auto">
            <a:xfrm>
              <a:off x="4576" y="201"/>
              <a:ext cx="17" cy="17"/>
            </a:xfrm>
            <a:custGeom>
              <a:avLst/>
              <a:gdLst>
                <a:gd name="T0" fmla="*/ 0 w 17"/>
                <a:gd name="T1" fmla="*/ 0 h 17"/>
                <a:gd name="T2" fmla="*/ 16 w 17"/>
                <a:gd name="T3" fmla="*/ 4 h 17"/>
                <a:gd name="T4" fmla="*/ 8 w 17"/>
                <a:gd name="T5" fmla="*/ 16 h 17"/>
                <a:gd name="T6" fmla="*/ 0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0"/>
                  </a:moveTo>
                  <a:lnTo>
                    <a:pt x="16" y="4"/>
                  </a:lnTo>
                  <a:lnTo>
                    <a:pt x="8" y="16"/>
                  </a:lnTo>
                  <a:lnTo>
                    <a:pt x="0" y="0"/>
                  </a:lnTo>
                </a:path>
              </a:pathLst>
            </a:custGeom>
            <a:solidFill>
              <a:srgbClr val="755000"/>
            </a:solidFill>
            <a:ln w="12700" cap="rnd">
              <a:noFill/>
              <a:round/>
              <a:headEnd/>
              <a:tailEnd/>
            </a:ln>
          </p:spPr>
          <p:txBody>
            <a:bodyPr/>
            <a:lstStyle/>
            <a:p>
              <a:endParaRPr lang="zh-CN" altLang="en-US"/>
            </a:p>
          </p:txBody>
        </p:sp>
        <p:sp>
          <p:nvSpPr>
            <p:cNvPr id="65575" name="Freeform 157"/>
            <p:cNvSpPr>
              <a:spLocks/>
            </p:cNvSpPr>
            <p:nvPr/>
          </p:nvSpPr>
          <p:spPr bwMode="auto">
            <a:xfrm>
              <a:off x="4402" y="372"/>
              <a:ext cx="20" cy="17"/>
            </a:xfrm>
            <a:custGeom>
              <a:avLst/>
              <a:gdLst>
                <a:gd name="T0" fmla="*/ 0 w 20"/>
                <a:gd name="T1" fmla="*/ 5 h 17"/>
                <a:gd name="T2" fmla="*/ 8 w 20"/>
                <a:gd name="T3" fmla="*/ 0 h 17"/>
                <a:gd name="T4" fmla="*/ 19 w 20"/>
                <a:gd name="T5" fmla="*/ 8 h 17"/>
                <a:gd name="T6" fmla="*/ 13 w 20"/>
                <a:gd name="T7" fmla="*/ 16 h 17"/>
                <a:gd name="T8" fmla="*/ 0 w 20"/>
                <a:gd name="T9" fmla="*/ 5 h 17"/>
                <a:gd name="T10" fmla="*/ 0 60000 65536"/>
                <a:gd name="T11" fmla="*/ 0 60000 65536"/>
                <a:gd name="T12" fmla="*/ 0 60000 65536"/>
                <a:gd name="T13" fmla="*/ 0 60000 65536"/>
                <a:gd name="T14" fmla="*/ 0 60000 65536"/>
                <a:gd name="T15" fmla="*/ 0 w 20"/>
                <a:gd name="T16" fmla="*/ 0 h 17"/>
                <a:gd name="T17" fmla="*/ 20 w 20"/>
                <a:gd name="T18" fmla="*/ 17 h 17"/>
              </a:gdLst>
              <a:ahLst/>
              <a:cxnLst>
                <a:cxn ang="T10">
                  <a:pos x="T0" y="T1"/>
                </a:cxn>
                <a:cxn ang="T11">
                  <a:pos x="T2" y="T3"/>
                </a:cxn>
                <a:cxn ang="T12">
                  <a:pos x="T4" y="T5"/>
                </a:cxn>
                <a:cxn ang="T13">
                  <a:pos x="T6" y="T7"/>
                </a:cxn>
                <a:cxn ang="T14">
                  <a:pos x="T8" y="T9"/>
                </a:cxn>
              </a:cxnLst>
              <a:rect l="T15" t="T16" r="T17" b="T18"/>
              <a:pathLst>
                <a:path w="20" h="17">
                  <a:moveTo>
                    <a:pt x="0" y="5"/>
                  </a:moveTo>
                  <a:lnTo>
                    <a:pt x="8" y="0"/>
                  </a:lnTo>
                  <a:lnTo>
                    <a:pt x="19" y="8"/>
                  </a:lnTo>
                  <a:lnTo>
                    <a:pt x="13" y="16"/>
                  </a:lnTo>
                  <a:lnTo>
                    <a:pt x="0" y="5"/>
                  </a:lnTo>
                </a:path>
              </a:pathLst>
            </a:custGeom>
            <a:solidFill>
              <a:srgbClr val="755000"/>
            </a:solidFill>
            <a:ln w="12700" cap="rnd">
              <a:noFill/>
              <a:round/>
              <a:headEnd/>
              <a:tailEnd/>
            </a:ln>
          </p:spPr>
          <p:txBody>
            <a:bodyPr/>
            <a:lstStyle/>
            <a:p>
              <a:endParaRPr lang="zh-CN" altLang="en-US"/>
            </a:p>
          </p:txBody>
        </p:sp>
      </p:grpSp>
      <p:sp>
        <p:nvSpPr>
          <p:cNvPr id="158" name="灯片编号占位符 3"/>
          <p:cNvSpPr>
            <a:spLocks noGrp="1"/>
          </p:cNvSpPr>
          <p:nvPr>
            <p:ph type="sldNum" sz="quarter" idx="10"/>
          </p:nvPr>
        </p:nvSpPr>
        <p:spPr/>
        <p:txBody>
          <a:bodyPr/>
          <a:lstStyle/>
          <a:p>
            <a:pPr>
              <a:defRPr/>
            </a:pPr>
            <a:r>
              <a:rPr lang="en-US" altLang="ko-KR"/>
              <a:t>VPN 8-</a:t>
            </a:r>
            <a:fld id="{F95307FD-2CE4-43A7-9307-B7020C2195F2}" type="slidenum">
              <a:rPr lang="en-US" altLang="ko-KR"/>
              <a:pPr>
                <a:defRPr/>
              </a:pPr>
              <a:t>49</a:t>
            </a:fld>
            <a:endParaRPr lang="en-US" altLang="ko-KR"/>
          </a:p>
          <a:p>
            <a:pPr>
              <a:defRPr/>
            </a:pPr>
            <a:endParaRPr lang="en-US" altLang="ko-K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0"/>
            <a:ext cx="7772400" cy="1143000"/>
          </a:xfrm>
        </p:spPr>
        <p:txBody>
          <a:bodyPr/>
          <a:lstStyle/>
          <a:p>
            <a:r>
              <a:rPr lang="en-US" altLang="ko-KR" sz="3600" smtClean="0">
                <a:ea typeface="굴림" pitchFamily="34" charset="-127"/>
              </a:rPr>
              <a:t>Virtual Private Networks (VPNs)</a:t>
            </a:r>
          </a:p>
        </p:txBody>
      </p:sp>
      <p:sp>
        <p:nvSpPr>
          <p:cNvPr id="25603" name="Rectangle 3"/>
          <p:cNvSpPr>
            <a:spLocks noGrp="1" noChangeArrowheads="1"/>
          </p:cNvSpPr>
          <p:nvPr>
            <p:ph type="body" idx="1"/>
          </p:nvPr>
        </p:nvSpPr>
        <p:spPr>
          <a:xfrm>
            <a:off x="533400" y="1295400"/>
            <a:ext cx="7772400" cy="5257800"/>
          </a:xfrm>
        </p:spPr>
        <p:txBody>
          <a:bodyPr/>
          <a:lstStyle/>
          <a:p>
            <a:pPr>
              <a:lnSpc>
                <a:spcPct val="90000"/>
              </a:lnSpc>
              <a:spcBef>
                <a:spcPts val="1200"/>
              </a:spcBef>
            </a:pPr>
            <a:r>
              <a:rPr lang="en-US" altLang="ko-KR" dirty="0" smtClean="0">
                <a:ea typeface="굴림" pitchFamily="34" charset="-127"/>
              </a:rPr>
              <a:t>Institutions often want private networks for security. </a:t>
            </a:r>
          </a:p>
          <a:p>
            <a:pPr lvl="1">
              <a:lnSpc>
                <a:spcPct val="90000"/>
              </a:lnSpc>
              <a:spcBef>
                <a:spcPts val="1200"/>
              </a:spcBef>
            </a:pPr>
            <a:r>
              <a:rPr lang="en-US" altLang="ko-KR" dirty="0" smtClean="0">
                <a:solidFill>
                  <a:schemeClr val="accent2"/>
                </a:solidFill>
                <a:ea typeface="굴림" pitchFamily="34" charset="-127"/>
              </a:rPr>
              <a:t>Costly! Separate routers, links, DNS infrastructure</a:t>
            </a:r>
            <a:endParaRPr lang="en-US" altLang="ko-KR" dirty="0" smtClean="0">
              <a:ea typeface="굴림" pitchFamily="34" charset="-127"/>
            </a:endParaRPr>
          </a:p>
          <a:p>
            <a:pPr>
              <a:lnSpc>
                <a:spcPct val="90000"/>
              </a:lnSpc>
              <a:spcBef>
                <a:spcPts val="1200"/>
              </a:spcBef>
            </a:pPr>
            <a:r>
              <a:rPr lang="en-US" altLang="zh-CN" dirty="0" smtClean="0">
                <a:ea typeface="宋体" pitchFamily="2" charset="-122"/>
              </a:rPr>
              <a:t>With a VPN, institution’s inter-office traffic is sent over public Internet instead. </a:t>
            </a:r>
          </a:p>
          <a:p>
            <a:pPr lvl="1">
              <a:lnSpc>
                <a:spcPct val="90000"/>
              </a:lnSpc>
              <a:spcBef>
                <a:spcPts val="1200"/>
              </a:spcBef>
            </a:pPr>
            <a:r>
              <a:rPr lang="en-US" altLang="ko-KR" dirty="0" smtClean="0">
                <a:solidFill>
                  <a:schemeClr val="accent2"/>
                </a:solidFill>
                <a:ea typeface="굴림" pitchFamily="34" charset="-127"/>
              </a:rPr>
              <a:t>But inter-office traffic is encrypted before entering public Internet</a:t>
            </a:r>
          </a:p>
          <a:p>
            <a:pPr>
              <a:lnSpc>
                <a:spcPct val="90000"/>
              </a:lnSpc>
              <a:spcBef>
                <a:spcPts val="1200"/>
              </a:spcBef>
              <a:buFont typeface="ZapfDingbats" pitchFamily="82" charset="2"/>
              <a:buNone/>
            </a:pPr>
            <a:endParaRPr lang="en-US" altLang="ko-KR" dirty="0" smtClean="0">
              <a:ea typeface="굴림" pitchFamily="34" charset="-127"/>
            </a:endParaRPr>
          </a:p>
        </p:txBody>
      </p:sp>
      <p:sp>
        <p:nvSpPr>
          <p:cNvPr id="6" name="灯片编号占位符 5"/>
          <p:cNvSpPr>
            <a:spLocks noGrp="1"/>
          </p:cNvSpPr>
          <p:nvPr>
            <p:ph type="sldNum" sz="quarter" idx="10"/>
          </p:nvPr>
        </p:nvSpPr>
        <p:spPr/>
        <p:txBody>
          <a:bodyPr/>
          <a:lstStyle/>
          <a:p>
            <a:pPr>
              <a:defRPr/>
            </a:pPr>
            <a:r>
              <a:rPr lang="en-US" altLang="ko-KR"/>
              <a:t>VPN 8-</a:t>
            </a:r>
            <a:fld id="{43089C52-C2AF-4CFE-9A0E-BF0A7A8C6BD1}" type="slidenum">
              <a:rPr lang="en-US" altLang="ko-KR"/>
              <a:pPr>
                <a:defRPr/>
              </a:pPr>
              <a:t>5</a:t>
            </a:fld>
            <a:endParaRPr lang="en-US" altLang="ko-K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smtClean="0">
                <a:ea typeface="宋体" pitchFamily="2" charset="-122"/>
              </a:rPr>
              <a:t>Where you do Crypto</a:t>
            </a:r>
          </a:p>
        </p:txBody>
      </p:sp>
      <p:pic>
        <p:nvPicPr>
          <p:cNvPr id="66563" name="Picture 3"/>
          <p:cNvPicPr>
            <a:picLocks noGrp="1" noChangeAspect="1" noChangeArrowheads="1"/>
          </p:cNvPicPr>
          <p:nvPr>
            <p:ph type="body" idx="1"/>
          </p:nvPr>
        </p:nvPicPr>
        <p:blipFill>
          <a:blip r:embed="rId2" cstate="print"/>
          <a:srcRect/>
          <a:stretch>
            <a:fillRect/>
          </a:stretch>
        </p:blipFill>
        <p:spPr/>
      </p:pic>
      <p:sp>
        <p:nvSpPr>
          <p:cNvPr id="4" name="灯片编号占位符 3"/>
          <p:cNvSpPr>
            <a:spLocks noGrp="1"/>
          </p:cNvSpPr>
          <p:nvPr>
            <p:ph type="sldNum" sz="quarter" idx="10"/>
          </p:nvPr>
        </p:nvSpPr>
        <p:spPr/>
        <p:txBody>
          <a:bodyPr/>
          <a:lstStyle/>
          <a:p>
            <a:pPr>
              <a:defRPr/>
            </a:pPr>
            <a:r>
              <a:rPr lang="en-US" altLang="ko-KR"/>
              <a:t>VPN 8-</a:t>
            </a:r>
            <a:fld id="{A3F745B8-1844-4D87-BCE3-BDA40F094767}" type="slidenum">
              <a:rPr lang="en-US" altLang="ko-KR"/>
              <a:pPr>
                <a:defRPr/>
              </a:pPr>
              <a:t>50</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zh-CN" smtClean="0">
                <a:ea typeface="宋体" pitchFamily="2" charset="-122"/>
              </a:rPr>
              <a:t>Different layer technologies </a:t>
            </a:r>
          </a:p>
        </p:txBody>
      </p:sp>
      <p:pic>
        <p:nvPicPr>
          <p:cNvPr id="67587" name="Picture 3"/>
          <p:cNvPicPr>
            <a:picLocks noGrp="1" noChangeAspect="1" noChangeArrowheads="1"/>
          </p:cNvPicPr>
          <p:nvPr>
            <p:ph type="body" idx="1"/>
          </p:nvPr>
        </p:nvPicPr>
        <p:blipFill>
          <a:blip r:embed="rId2" cstate="print"/>
          <a:srcRect/>
          <a:stretch>
            <a:fillRect/>
          </a:stretch>
        </p:blipFill>
        <p:spPr/>
      </p:pic>
      <p:sp>
        <p:nvSpPr>
          <p:cNvPr id="4" name="灯片编号占位符 3"/>
          <p:cNvSpPr>
            <a:spLocks noGrp="1"/>
          </p:cNvSpPr>
          <p:nvPr>
            <p:ph type="sldNum" sz="quarter" idx="10"/>
          </p:nvPr>
        </p:nvSpPr>
        <p:spPr/>
        <p:txBody>
          <a:bodyPr/>
          <a:lstStyle/>
          <a:p>
            <a:pPr>
              <a:defRPr/>
            </a:pPr>
            <a:r>
              <a:rPr lang="en-US" altLang="ko-KR"/>
              <a:t>VPN 8-</a:t>
            </a:r>
            <a:fld id="{E72D6FDF-2EA7-4E17-89D9-7DFC7DD3EE21}" type="slidenum">
              <a:rPr lang="en-US" altLang="ko-KR"/>
              <a:pPr>
                <a:defRPr/>
              </a:pPr>
              <a:t>51</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CN" smtClean="0">
                <a:ea typeface="宋体" pitchFamily="2" charset="-122"/>
              </a:rPr>
              <a:t>Application Layer: SSL</a:t>
            </a:r>
          </a:p>
        </p:txBody>
      </p:sp>
      <p:pic>
        <p:nvPicPr>
          <p:cNvPr id="68611" name="Picture 3"/>
          <p:cNvPicPr>
            <a:picLocks noGrp="1" noChangeAspect="1" noChangeArrowheads="1"/>
          </p:cNvPicPr>
          <p:nvPr>
            <p:ph type="body" idx="1"/>
          </p:nvPr>
        </p:nvPicPr>
        <p:blipFill>
          <a:blip r:embed="rId2" cstate="print"/>
          <a:srcRect/>
          <a:stretch>
            <a:fillRect/>
          </a:stretch>
        </p:blipFill>
        <p:spPr/>
      </p:pic>
      <p:sp>
        <p:nvSpPr>
          <p:cNvPr id="4" name="灯片编号占位符 3"/>
          <p:cNvSpPr>
            <a:spLocks noGrp="1"/>
          </p:cNvSpPr>
          <p:nvPr>
            <p:ph type="sldNum" sz="quarter" idx="10"/>
          </p:nvPr>
        </p:nvSpPr>
        <p:spPr/>
        <p:txBody>
          <a:bodyPr/>
          <a:lstStyle/>
          <a:p>
            <a:pPr>
              <a:defRPr/>
            </a:pPr>
            <a:r>
              <a:rPr lang="en-US" altLang="ko-KR"/>
              <a:t>VPN 8-</a:t>
            </a:r>
            <a:fld id="{FF4E2FF4-FA3F-4ADE-BEB8-376D38AA630B}" type="slidenum">
              <a:rPr lang="en-US" altLang="ko-KR"/>
              <a:pPr>
                <a:defRPr/>
              </a:pPr>
              <a:t>52</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zh-CN" sz="3200" dirty="0" smtClean="0">
                <a:ea typeface="宋体" pitchFamily="2" charset="-122"/>
              </a:rPr>
              <a:t>Security Association (SA) is </a:t>
            </a:r>
            <a:br>
              <a:rPr lang="en-US" altLang="zh-CN" sz="3200" dirty="0" smtClean="0">
                <a:ea typeface="宋体" pitchFamily="2" charset="-122"/>
              </a:rPr>
            </a:br>
            <a:r>
              <a:rPr lang="en-US" altLang="zh-CN" sz="3200" dirty="0" smtClean="0">
                <a:ea typeface="宋体" pitchFamily="2" charset="-122"/>
              </a:rPr>
              <a:t>the agreement on how to secure</a:t>
            </a:r>
          </a:p>
        </p:txBody>
      </p:sp>
      <p:pic>
        <p:nvPicPr>
          <p:cNvPr id="69635" name="Picture 3"/>
          <p:cNvPicPr>
            <a:picLocks noGrp="1" noChangeAspect="1" noChangeArrowheads="1"/>
          </p:cNvPicPr>
          <p:nvPr>
            <p:ph type="body" idx="1"/>
          </p:nvPr>
        </p:nvPicPr>
        <p:blipFill>
          <a:blip r:embed="rId3" cstate="print"/>
          <a:srcRect/>
          <a:stretch>
            <a:fillRect/>
          </a:stretch>
        </p:blipFill>
        <p:spPr/>
      </p:pic>
      <p:sp>
        <p:nvSpPr>
          <p:cNvPr id="4" name="灯片编号占位符 3"/>
          <p:cNvSpPr>
            <a:spLocks noGrp="1"/>
          </p:cNvSpPr>
          <p:nvPr>
            <p:ph type="sldNum" sz="quarter" idx="10"/>
          </p:nvPr>
        </p:nvSpPr>
        <p:spPr/>
        <p:txBody>
          <a:bodyPr/>
          <a:lstStyle/>
          <a:p>
            <a:pPr>
              <a:defRPr/>
            </a:pPr>
            <a:r>
              <a:rPr lang="en-US" altLang="ko-KR"/>
              <a:t>VPN 8-</a:t>
            </a:r>
            <a:fld id="{61E78CCD-894E-45DF-94FA-8C9607196D08}" type="slidenum">
              <a:rPr lang="en-US" altLang="ko-KR"/>
              <a:pPr>
                <a:defRPr/>
              </a:pPr>
              <a:t>53</a:t>
            </a:fld>
            <a:endParaRPr lang="en-US" altLang="ko-KR"/>
          </a:p>
          <a:p>
            <a:pPr>
              <a:defRPr/>
            </a:pPr>
            <a:endParaRPr lang="en-US" altLang="ko-KR"/>
          </a:p>
        </p:txBody>
      </p:sp>
      <p:sp>
        <p:nvSpPr>
          <p:cNvPr id="5" name="矩形 4"/>
          <p:cNvSpPr/>
          <p:nvPr/>
        </p:nvSpPr>
        <p:spPr>
          <a:xfrm>
            <a:off x="457200" y="6324600"/>
            <a:ext cx="47244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smtClean="0"/>
              <a:t>IKE – Internet Key Exchange protocol</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Security Association (SA)</a:t>
            </a:r>
            <a:endParaRPr lang="zh-CN" altLang="en-US" dirty="0"/>
          </a:p>
        </p:txBody>
      </p:sp>
      <p:sp>
        <p:nvSpPr>
          <p:cNvPr id="3" name="内容占位符 2"/>
          <p:cNvSpPr>
            <a:spLocks noGrp="1"/>
          </p:cNvSpPr>
          <p:nvPr>
            <p:ph idx="1"/>
          </p:nvPr>
        </p:nvSpPr>
        <p:spPr>
          <a:xfrm>
            <a:off x="533400" y="1371600"/>
            <a:ext cx="7772400" cy="4876800"/>
          </a:xfrm>
        </p:spPr>
        <p:txBody>
          <a:bodyPr/>
          <a:lstStyle/>
          <a:p>
            <a:r>
              <a:rPr lang="en-US" altLang="zh-CN" sz="2400" dirty="0" err="1" smtClean="0">
                <a:solidFill>
                  <a:schemeClr val="accent2"/>
                </a:solidFill>
              </a:rPr>
              <a:t>IPsec</a:t>
            </a:r>
            <a:r>
              <a:rPr lang="en-US" altLang="zh-CN" sz="2400" dirty="0" smtClean="0">
                <a:solidFill>
                  <a:schemeClr val="accent2"/>
                </a:solidFill>
              </a:rPr>
              <a:t> </a:t>
            </a:r>
            <a:r>
              <a:rPr lang="en-US" altLang="zh-CN" sz="2400" dirty="0" err="1" smtClean="0">
                <a:solidFill>
                  <a:schemeClr val="accent2"/>
                </a:solidFill>
              </a:rPr>
              <a:t>datagrams</a:t>
            </a:r>
            <a:r>
              <a:rPr lang="en-US" altLang="zh-CN" sz="2400" dirty="0" smtClean="0">
                <a:solidFill>
                  <a:schemeClr val="accent2"/>
                </a:solidFill>
              </a:rPr>
              <a:t> </a:t>
            </a:r>
            <a:r>
              <a:rPr lang="en-US" altLang="zh-CN" sz="2400" dirty="0" smtClean="0"/>
              <a:t>are sent between pairs of network entities, </a:t>
            </a:r>
          </a:p>
          <a:p>
            <a:pPr lvl="1"/>
            <a:r>
              <a:rPr lang="en-US" altLang="zh-CN" sz="2000" dirty="0" smtClean="0"/>
              <a:t>such as between two hosts, between two routers, or between a host and router</a:t>
            </a:r>
            <a:r>
              <a:rPr lang="en-US" altLang="zh-CN" sz="2400" dirty="0" smtClean="0"/>
              <a:t>. </a:t>
            </a:r>
            <a:endParaRPr lang="en-US" altLang="zh-CN" dirty="0" smtClean="0"/>
          </a:p>
          <a:p>
            <a:r>
              <a:rPr lang="en-US" altLang="zh-CN" sz="2400" dirty="0" smtClean="0"/>
              <a:t>Before sending </a:t>
            </a:r>
            <a:r>
              <a:rPr lang="en-US" altLang="zh-CN" sz="2400" dirty="0" err="1" smtClean="0">
                <a:solidFill>
                  <a:schemeClr val="accent2"/>
                </a:solidFill>
              </a:rPr>
              <a:t>IPsec</a:t>
            </a:r>
            <a:r>
              <a:rPr lang="en-US" altLang="zh-CN" sz="2400" dirty="0" smtClean="0">
                <a:solidFill>
                  <a:schemeClr val="accent2"/>
                </a:solidFill>
              </a:rPr>
              <a:t> </a:t>
            </a:r>
            <a:r>
              <a:rPr lang="en-US" altLang="zh-CN" sz="2400" dirty="0" err="1" smtClean="0">
                <a:solidFill>
                  <a:schemeClr val="accent2"/>
                </a:solidFill>
              </a:rPr>
              <a:t>datagrams</a:t>
            </a:r>
            <a:r>
              <a:rPr lang="en-US" altLang="zh-CN" sz="2400" dirty="0" smtClean="0">
                <a:solidFill>
                  <a:schemeClr val="accent2"/>
                </a:solidFill>
              </a:rPr>
              <a:t> </a:t>
            </a:r>
            <a:r>
              <a:rPr lang="en-US" altLang="zh-CN" sz="2400" dirty="0" smtClean="0"/>
              <a:t>from source entity to destination entity, the source and destination entities create </a:t>
            </a:r>
            <a:r>
              <a:rPr lang="en-US" altLang="zh-CN" sz="2400" dirty="0" smtClean="0">
                <a:solidFill>
                  <a:schemeClr val="accent2"/>
                </a:solidFill>
              </a:rPr>
              <a:t>a network-layer logical connection</a:t>
            </a:r>
            <a:r>
              <a:rPr lang="en-US" altLang="zh-CN" sz="2400" dirty="0" smtClean="0"/>
              <a:t> – called </a:t>
            </a:r>
            <a:r>
              <a:rPr lang="en-US" altLang="zh-CN" sz="2400" u="sng" dirty="0" smtClean="0"/>
              <a:t>a security association (SA)</a:t>
            </a:r>
          </a:p>
          <a:p>
            <a:r>
              <a:rPr lang="en-US" altLang="zh-CN" sz="2400" dirty="0" smtClean="0"/>
              <a:t>An SA is a simplex logical connection, i.e., </a:t>
            </a:r>
            <a:r>
              <a:rPr lang="en-US" altLang="zh-CN" sz="2400" dirty="0" smtClean="0">
                <a:solidFill>
                  <a:schemeClr val="accent2"/>
                </a:solidFill>
              </a:rPr>
              <a:t>unidirectional </a:t>
            </a:r>
            <a:r>
              <a:rPr lang="en-US" altLang="zh-CN" sz="2400" dirty="0" smtClean="0"/>
              <a:t>from source to destination. </a:t>
            </a:r>
          </a:p>
          <a:p>
            <a:pPr lvl="1"/>
            <a:r>
              <a:rPr lang="en-US" altLang="zh-CN" sz="2000" dirty="0" smtClean="0"/>
              <a:t>If both entities want to send secure </a:t>
            </a:r>
            <a:r>
              <a:rPr lang="en-US" altLang="zh-CN" sz="2000" dirty="0" err="1" smtClean="0"/>
              <a:t>datagrams</a:t>
            </a:r>
            <a:r>
              <a:rPr lang="en-US" altLang="zh-CN" sz="2000" dirty="0" smtClean="0"/>
              <a:t> to each other, then two SAs need to be established, one in each direction.</a:t>
            </a:r>
            <a:endParaRPr lang="zh-CN" altLang="en-US" sz="2000" dirty="0"/>
          </a:p>
        </p:txBody>
      </p:sp>
      <p:sp>
        <p:nvSpPr>
          <p:cNvPr id="4" name="灯片编号占位符 3"/>
          <p:cNvSpPr>
            <a:spLocks noGrp="1"/>
          </p:cNvSpPr>
          <p:nvPr>
            <p:ph type="sldNum" sz="quarter" idx="10"/>
          </p:nvPr>
        </p:nvSpPr>
        <p:spPr/>
        <p:txBody>
          <a:bodyPr/>
          <a:lstStyle/>
          <a:p>
            <a:pPr>
              <a:defRPr/>
            </a:pPr>
            <a:r>
              <a:rPr lang="en-US" altLang="ko-KR" smtClean="0"/>
              <a:t>VPN 8-</a:t>
            </a:r>
            <a:fld id="{4C9F6A1F-7467-4853-ADA0-5AD77EF88CDD}" type="slidenum">
              <a:rPr lang="en-US" altLang="ko-KR" smtClean="0"/>
              <a:pPr>
                <a:defRPr/>
              </a:pPr>
              <a:t>54</a:t>
            </a:fld>
            <a:endParaRPr lang="en-US" altLang="ko-KR" smtClean="0"/>
          </a:p>
          <a:p>
            <a:pPr>
              <a:defRPr/>
            </a:pPr>
            <a:endParaRPr lang="en-US" altLang="ko-K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IPsec</a:t>
            </a:r>
            <a:r>
              <a:rPr lang="en-US" altLang="zh-CN" dirty="0" smtClean="0"/>
              <a:t> Datagram</a:t>
            </a:r>
            <a:endParaRPr lang="zh-CN" altLang="en-US" dirty="0"/>
          </a:p>
        </p:txBody>
      </p:sp>
      <p:sp>
        <p:nvSpPr>
          <p:cNvPr id="3" name="内容占位符 2"/>
          <p:cNvSpPr>
            <a:spLocks noGrp="1"/>
          </p:cNvSpPr>
          <p:nvPr>
            <p:ph idx="1"/>
          </p:nvPr>
        </p:nvSpPr>
        <p:spPr/>
        <p:txBody>
          <a:bodyPr/>
          <a:lstStyle/>
          <a:p>
            <a:r>
              <a:rPr lang="en-US" altLang="zh-CN" sz="2400" dirty="0" err="1" smtClean="0"/>
              <a:t>IPsec</a:t>
            </a:r>
            <a:r>
              <a:rPr lang="en-US" altLang="zh-CN" sz="2400" dirty="0" smtClean="0"/>
              <a:t> has two different packet forms: </a:t>
            </a:r>
            <a:r>
              <a:rPr lang="en-US" altLang="zh-CN" sz="2400" dirty="0" smtClean="0">
                <a:solidFill>
                  <a:schemeClr val="accent2"/>
                </a:solidFill>
              </a:rPr>
              <a:t>tunnel mode </a:t>
            </a:r>
            <a:r>
              <a:rPr lang="en-US" altLang="zh-CN" sz="2400" dirty="0" smtClean="0"/>
              <a:t>and </a:t>
            </a:r>
            <a:r>
              <a:rPr lang="en-US" altLang="zh-CN" sz="2400" dirty="0" smtClean="0">
                <a:solidFill>
                  <a:schemeClr val="accent2"/>
                </a:solidFill>
              </a:rPr>
              <a:t>transport mode</a:t>
            </a:r>
            <a:r>
              <a:rPr lang="en-US" altLang="zh-CN" sz="2400" dirty="0" smtClean="0"/>
              <a:t>. </a:t>
            </a:r>
          </a:p>
          <a:p>
            <a:endParaRPr lang="en-US" altLang="zh-CN" sz="2400" dirty="0" smtClean="0"/>
          </a:p>
          <a:p>
            <a:r>
              <a:rPr lang="en-US" altLang="zh-CN" sz="2400" dirty="0" smtClean="0"/>
              <a:t>The </a:t>
            </a:r>
            <a:r>
              <a:rPr lang="en-US" altLang="zh-CN" sz="2400" u="sng" dirty="0" smtClean="0">
                <a:solidFill>
                  <a:srgbClr val="FF0000"/>
                </a:solidFill>
              </a:rPr>
              <a:t>tunnel mode</a:t>
            </a:r>
            <a:r>
              <a:rPr lang="en-US" altLang="zh-CN" sz="2400" dirty="0" smtClean="0"/>
              <a:t>, being more appropriate for VPNs, is </a:t>
            </a:r>
            <a:r>
              <a:rPr lang="en-US" altLang="zh-CN" sz="2400" dirty="0" smtClean="0">
                <a:solidFill>
                  <a:srgbClr val="FF0000"/>
                </a:solidFill>
              </a:rPr>
              <a:t>more widely deployed </a:t>
            </a:r>
            <a:r>
              <a:rPr lang="en-US" altLang="zh-CN" sz="2400" dirty="0" smtClean="0"/>
              <a:t>than the </a:t>
            </a:r>
            <a:r>
              <a:rPr lang="en-US" altLang="zh-CN" sz="2400" u="sng" dirty="0" smtClean="0">
                <a:solidFill>
                  <a:schemeClr val="accent2"/>
                </a:solidFill>
              </a:rPr>
              <a:t>transport mode</a:t>
            </a:r>
            <a:r>
              <a:rPr lang="en-US" altLang="zh-CN" sz="2400" dirty="0" smtClean="0"/>
              <a:t>. </a:t>
            </a:r>
          </a:p>
          <a:p>
            <a:endParaRPr lang="en-US" altLang="zh-CN" sz="2400" dirty="0" smtClean="0"/>
          </a:p>
          <a:p>
            <a:r>
              <a:rPr lang="en-US" altLang="zh-CN" sz="2400" dirty="0" err="1" smtClean="0"/>
              <a:t>IPsec</a:t>
            </a:r>
            <a:r>
              <a:rPr lang="en-US" altLang="zh-CN" sz="2400" dirty="0" smtClean="0"/>
              <a:t> provides—between any pair of devices that process packets through the network layer—</a:t>
            </a:r>
            <a:r>
              <a:rPr lang="en-US" altLang="zh-CN" sz="2400" dirty="0" smtClean="0">
                <a:solidFill>
                  <a:schemeClr val="accent2"/>
                </a:solidFill>
              </a:rPr>
              <a:t>confidentiality, source authentication, data integrity, and replay-attack prevention.</a:t>
            </a:r>
            <a:endParaRPr lang="zh-CN" altLang="en-US" sz="2400" dirty="0">
              <a:solidFill>
                <a:schemeClr val="accent2"/>
              </a:solidFill>
            </a:endParaRPr>
          </a:p>
        </p:txBody>
      </p:sp>
      <p:sp>
        <p:nvSpPr>
          <p:cNvPr id="4" name="灯片编号占位符 3"/>
          <p:cNvSpPr>
            <a:spLocks noGrp="1"/>
          </p:cNvSpPr>
          <p:nvPr>
            <p:ph type="sldNum" sz="quarter" idx="10"/>
          </p:nvPr>
        </p:nvSpPr>
        <p:spPr/>
        <p:txBody>
          <a:bodyPr/>
          <a:lstStyle/>
          <a:p>
            <a:pPr>
              <a:defRPr/>
            </a:pPr>
            <a:r>
              <a:rPr lang="en-US" altLang="ko-KR" smtClean="0"/>
              <a:t>VPN 8-</a:t>
            </a:r>
            <a:fld id="{4C9F6A1F-7467-4853-ADA0-5AD77EF88CDD}" type="slidenum">
              <a:rPr lang="en-US" altLang="ko-KR" smtClean="0"/>
              <a:pPr>
                <a:defRPr/>
              </a:pPr>
              <a:t>55</a:t>
            </a:fld>
            <a:endParaRPr lang="en-US" altLang="ko-KR" smtClean="0"/>
          </a:p>
          <a:p>
            <a:pPr>
              <a:defRPr/>
            </a:pPr>
            <a:endParaRPr lang="en-US" altLang="ko-K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dirty="0" smtClean="0">
                <a:ea typeface="宋体" pitchFamily="2" charset="-122"/>
              </a:rPr>
              <a:t>PPTP: Free from Microsoft</a:t>
            </a:r>
          </a:p>
        </p:txBody>
      </p:sp>
      <p:pic>
        <p:nvPicPr>
          <p:cNvPr id="70659" name="Picture 3"/>
          <p:cNvPicPr>
            <a:picLocks noGrp="1" noChangeAspect="1" noChangeArrowheads="1"/>
          </p:cNvPicPr>
          <p:nvPr>
            <p:ph type="body" idx="1"/>
          </p:nvPr>
        </p:nvPicPr>
        <p:blipFill>
          <a:blip r:embed="rId2" cstate="print"/>
          <a:srcRect/>
          <a:stretch>
            <a:fillRect/>
          </a:stretch>
        </p:blipFill>
        <p:spPr>
          <a:xfrm>
            <a:off x="1524000" y="1828800"/>
            <a:ext cx="6477000" cy="4602163"/>
          </a:xfrm>
        </p:spPr>
      </p:pic>
      <p:sp>
        <p:nvSpPr>
          <p:cNvPr id="4" name="灯片编号占位符 3"/>
          <p:cNvSpPr>
            <a:spLocks noGrp="1"/>
          </p:cNvSpPr>
          <p:nvPr>
            <p:ph type="sldNum" sz="quarter" idx="10"/>
          </p:nvPr>
        </p:nvSpPr>
        <p:spPr/>
        <p:txBody>
          <a:bodyPr/>
          <a:lstStyle/>
          <a:p>
            <a:pPr>
              <a:defRPr/>
            </a:pPr>
            <a:r>
              <a:rPr lang="en-US" altLang="ko-KR"/>
              <a:t>VPN 8-</a:t>
            </a:r>
            <a:fld id="{0F966CAB-C043-45B2-B474-AAD1C260C0B1}" type="slidenum">
              <a:rPr lang="en-US" altLang="ko-KR"/>
              <a:pPr>
                <a:defRPr/>
              </a:pPr>
              <a:t>56</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dirty="0" smtClean="0">
                <a:ea typeface="宋体" pitchFamily="2" charset="-122"/>
              </a:rPr>
              <a:t>So why have a private network: </a:t>
            </a:r>
            <a:r>
              <a:rPr lang="en-US" altLang="zh-CN" dirty="0" err="1" smtClean="0">
                <a:ea typeface="宋体" pitchFamily="2" charset="-122"/>
              </a:rPr>
              <a:t>QoS</a:t>
            </a:r>
            <a:r>
              <a:rPr lang="en-US" altLang="zh-CN" dirty="0" smtClean="0">
                <a:ea typeface="宋体" pitchFamily="2" charset="-122"/>
              </a:rPr>
              <a:t> not fully cooked</a:t>
            </a:r>
          </a:p>
        </p:txBody>
      </p:sp>
      <p:sp>
        <p:nvSpPr>
          <p:cNvPr id="71683" name="Rectangle 4"/>
          <p:cNvSpPr>
            <a:spLocks noGrp="1" noChangeArrowheads="1"/>
          </p:cNvSpPr>
          <p:nvPr>
            <p:ph type="body" idx="1"/>
          </p:nvPr>
        </p:nvSpPr>
        <p:spPr>
          <a:xfrm>
            <a:off x="1219200" y="4800600"/>
            <a:ext cx="7010400" cy="1219200"/>
          </a:xfrm>
        </p:spPr>
        <p:txBody>
          <a:bodyPr/>
          <a:lstStyle/>
          <a:p>
            <a:pPr>
              <a:lnSpc>
                <a:spcPct val="90000"/>
              </a:lnSpc>
            </a:pPr>
            <a:r>
              <a:rPr lang="en-US" altLang="zh-CN" smtClean="0">
                <a:ea typeface="宋体" pitchFamily="2" charset="-122"/>
              </a:rPr>
              <a:t>Very dependent on your ISP</a:t>
            </a:r>
          </a:p>
          <a:p>
            <a:pPr>
              <a:lnSpc>
                <a:spcPct val="90000"/>
              </a:lnSpc>
            </a:pPr>
            <a:r>
              <a:rPr lang="en-US" altLang="zh-CN" smtClean="0">
                <a:ea typeface="宋体" pitchFamily="2" charset="-122"/>
              </a:rPr>
              <a:t>Real hard to do across ISPs</a:t>
            </a:r>
          </a:p>
          <a:p>
            <a:pPr>
              <a:lnSpc>
                <a:spcPct val="90000"/>
              </a:lnSpc>
            </a:pPr>
            <a:r>
              <a:rPr lang="en-US" altLang="zh-CN" smtClean="0">
                <a:ea typeface="宋体" pitchFamily="2" charset="-122"/>
              </a:rPr>
              <a:t>So no guarantee of performance</a:t>
            </a:r>
          </a:p>
        </p:txBody>
      </p:sp>
      <p:pic>
        <p:nvPicPr>
          <p:cNvPr id="71684" name="Picture 5"/>
          <p:cNvPicPr>
            <a:picLocks noChangeAspect="1" noChangeArrowheads="1"/>
          </p:cNvPicPr>
          <p:nvPr/>
        </p:nvPicPr>
        <p:blipFill>
          <a:blip r:embed="rId2" cstate="print"/>
          <a:srcRect/>
          <a:stretch>
            <a:fillRect/>
          </a:stretch>
        </p:blipFill>
        <p:spPr bwMode="auto">
          <a:xfrm>
            <a:off x="838200" y="1828800"/>
            <a:ext cx="7448550" cy="2781300"/>
          </a:xfrm>
          <a:prstGeom prst="rect">
            <a:avLst/>
          </a:prstGeom>
          <a:noFill/>
          <a:ln w="9525">
            <a:noFill/>
            <a:miter lim="800000"/>
            <a:headEnd/>
            <a:tailEnd/>
          </a:ln>
        </p:spPr>
      </p:pic>
      <p:sp>
        <p:nvSpPr>
          <p:cNvPr id="5" name="灯片编号占位符 3"/>
          <p:cNvSpPr>
            <a:spLocks noGrp="1"/>
          </p:cNvSpPr>
          <p:nvPr>
            <p:ph type="sldNum" sz="quarter" idx="10"/>
          </p:nvPr>
        </p:nvSpPr>
        <p:spPr/>
        <p:txBody>
          <a:bodyPr/>
          <a:lstStyle/>
          <a:p>
            <a:pPr>
              <a:defRPr/>
            </a:pPr>
            <a:r>
              <a:rPr lang="en-US" altLang="ko-KR"/>
              <a:t>VPN 8-</a:t>
            </a:r>
            <a:fld id="{C345D340-045C-43E2-AD6D-D5ED20848C2E}" type="slidenum">
              <a:rPr lang="en-US" altLang="ko-KR"/>
              <a:pPr>
                <a:defRPr/>
              </a:pPr>
              <a:t>57</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smtClean="0">
                <a:ea typeface="宋体" pitchFamily="2" charset="-122"/>
              </a:rPr>
              <a:t>Other Issues</a:t>
            </a:r>
          </a:p>
        </p:txBody>
      </p:sp>
      <p:pic>
        <p:nvPicPr>
          <p:cNvPr id="72707" name="Picture 3"/>
          <p:cNvPicPr>
            <a:picLocks noGrp="1" noChangeAspect="1" noChangeArrowheads="1"/>
          </p:cNvPicPr>
          <p:nvPr>
            <p:ph type="body" idx="1"/>
          </p:nvPr>
        </p:nvPicPr>
        <p:blipFill>
          <a:blip r:embed="rId3" cstate="print"/>
          <a:srcRect/>
          <a:stretch>
            <a:fillRect/>
          </a:stretch>
        </p:blipFill>
        <p:spPr/>
      </p:pic>
      <p:sp>
        <p:nvSpPr>
          <p:cNvPr id="4" name="灯片编号占位符 3"/>
          <p:cNvSpPr>
            <a:spLocks noGrp="1"/>
          </p:cNvSpPr>
          <p:nvPr>
            <p:ph type="sldNum" sz="quarter" idx="10"/>
          </p:nvPr>
        </p:nvSpPr>
        <p:spPr/>
        <p:txBody>
          <a:bodyPr/>
          <a:lstStyle/>
          <a:p>
            <a:pPr>
              <a:defRPr/>
            </a:pPr>
            <a:r>
              <a:rPr lang="en-US" altLang="ko-KR"/>
              <a:t>VPN 8-</a:t>
            </a:r>
            <a:fld id="{DFA12F63-58C8-4B0E-A3C8-66A60829B964}" type="slidenum">
              <a:rPr lang="en-US" altLang="ko-KR"/>
              <a:pPr>
                <a:defRPr/>
              </a:pPr>
              <a:t>58</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smtClean="0">
                <a:ea typeface="宋体" pitchFamily="2" charset="-122"/>
              </a:rPr>
              <a:t>Like NAT</a:t>
            </a:r>
          </a:p>
        </p:txBody>
      </p:sp>
      <p:pic>
        <p:nvPicPr>
          <p:cNvPr id="73731" name="Picture 3"/>
          <p:cNvPicPr>
            <a:picLocks noGrp="1" noChangeAspect="1" noChangeArrowheads="1"/>
          </p:cNvPicPr>
          <p:nvPr>
            <p:ph type="body" idx="1"/>
          </p:nvPr>
        </p:nvPicPr>
        <p:blipFill>
          <a:blip r:embed="rId2" cstate="print"/>
          <a:srcRect/>
          <a:stretch>
            <a:fillRect/>
          </a:stretch>
        </p:blipFill>
        <p:spPr/>
      </p:pic>
      <p:sp>
        <p:nvSpPr>
          <p:cNvPr id="4" name="灯片编号占位符 3"/>
          <p:cNvSpPr>
            <a:spLocks noGrp="1"/>
          </p:cNvSpPr>
          <p:nvPr>
            <p:ph type="sldNum" sz="quarter" idx="10"/>
          </p:nvPr>
        </p:nvSpPr>
        <p:spPr/>
        <p:txBody>
          <a:bodyPr/>
          <a:lstStyle/>
          <a:p>
            <a:pPr>
              <a:defRPr/>
            </a:pPr>
            <a:r>
              <a:rPr lang="en-US" altLang="ko-KR"/>
              <a:t>VPN 8-</a:t>
            </a:r>
            <a:fld id="{97C7201C-D47C-4F98-AA8D-BD118CE0BDC8}" type="slidenum">
              <a:rPr lang="en-US" altLang="ko-KR"/>
              <a:pPr>
                <a:defRPr/>
              </a:pPr>
              <a:t>59</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ea typeface="宋体" pitchFamily="2" charset="-122"/>
              </a:rPr>
              <a:t>Private Networks vs. </a:t>
            </a:r>
            <a:br>
              <a:rPr lang="en-US" altLang="zh-CN" smtClean="0">
                <a:ea typeface="宋体" pitchFamily="2" charset="-122"/>
              </a:rPr>
            </a:br>
            <a:r>
              <a:rPr lang="en-US" altLang="zh-CN" smtClean="0">
                <a:ea typeface="宋体" pitchFamily="2" charset="-122"/>
              </a:rPr>
              <a:t>Virtual Private Networks</a:t>
            </a:r>
            <a:endParaRPr lang="zh-CN" altLang="en-US" smtClean="0">
              <a:ea typeface="宋体" pitchFamily="2" charset="-122"/>
            </a:endParaRPr>
          </a:p>
        </p:txBody>
      </p:sp>
      <p:sp>
        <p:nvSpPr>
          <p:cNvPr id="26627" name="内容占位符 2"/>
          <p:cNvSpPr>
            <a:spLocks noGrp="1"/>
          </p:cNvSpPr>
          <p:nvPr>
            <p:ph idx="1"/>
          </p:nvPr>
        </p:nvSpPr>
        <p:spPr>
          <a:xfrm>
            <a:off x="533400" y="1600200"/>
            <a:ext cx="8458200" cy="4648200"/>
          </a:xfrm>
        </p:spPr>
        <p:txBody>
          <a:bodyPr/>
          <a:lstStyle/>
          <a:p>
            <a:pPr>
              <a:spcAft>
                <a:spcPts val="600"/>
              </a:spcAft>
            </a:pPr>
            <a:r>
              <a:rPr lang="en-US" altLang="zh-CN" dirty="0" smtClean="0">
                <a:ea typeface="宋体" pitchFamily="2" charset="-122"/>
              </a:rPr>
              <a:t>Employees can access the network (</a:t>
            </a:r>
            <a:r>
              <a:rPr lang="en-US" altLang="zh-CN" dirty="0" smtClean="0">
                <a:solidFill>
                  <a:schemeClr val="accent2"/>
                </a:solidFill>
                <a:ea typeface="宋体" pitchFamily="2" charset="-122"/>
              </a:rPr>
              <a:t>Intranet</a:t>
            </a:r>
            <a:r>
              <a:rPr lang="en-US" altLang="zh-CN" dirty="0" smtClean="0">
                <a:ea typeface="宋体" pitchFamily="2" charset="-122"/>
              </a:rPr>
              <a:t>) from remote locations</a:t>
            </a:r>
          </a:p>
          <a:p>
            <a:pPr>
              <a:spcAft>
                <a:spcPts val="600"/>
              </a:spcAft>
            </a:pPr>
            <a:r>
              <a:rPr lang="en-US" altLang="zh-CN" dirty="0" smtClean="0">
                <a:ea typeface="宋体" pitchFamily="2" charset="-122"/>
              </a:rPr>
              <a:t>Secured networks</a:t>
            </a:r>
          </a:p>
          <a:p>
            <a:pPr>
              <a:spcAft>
                <a:spcPts val="600"/>
              </a:spcAft>
            </a:pPr>
            <a:r>
              <a:rPr lang="en-US" altLang="zh-CN" dirty="0" smtClean="0">
                <a:ea typeface="宋体" pitchFamily="2" charset="-122"/>
              </a:rPr>
              <a:t>The Internet is used as the backbone for VPNs</a:t>
            </a:r>
          </a:p>
          <a:p>
            <a:pPr>
              <a:spcAft>
                <a:spcPts val="600"/>
              </a:spcAft>
            </a:pPr>
            <a:r>
              <a:rPr lang="en-US" altLang="zh-CN" dirty="0" smtClean="0">
                <a:ea typeface="宋体" pitchFamily="2" charset="-122"/>
              </a:rPr>
              <a:t>Saves cost tremendously from reduction of equipment and maintenance costs</a:t>
            </a:r>
          </a:p>
          <a:p>
            <a:pPr>
              <a:spcAft>
                <a:spcPts val="600"/>
              </a:spcAft>
            </a:pPr>
            <a:r>
              <a:rPr lang="en-US" altLang="zh-CN" dirty="0" smtClean="0">
                <a:ea typeface="宋体" pitchFamily="2" charset="-122"/>
              </a:rPr>
              <a:t>Scalability</a:t>
            </a:r>
          </a:p>
        </p:txBody>
      </p:sp>
      <p:sp>
        <p:nvSpPr>
          <p:cNvPr id="4" name="灯片编号占位符 3"/>
          <p:cNvSpPr>
            <a:spLocks noGrp="1"/>
          </p:cNvSpPr>
          <p:nvPr>
            <p:ph type="sldNum" sz="quarter" idx="10"/>
          </p:nvPr>
        </p:nvSpPr>
        <p:spPr/>
        <p:txBody>
          <a:bodyPr/>
          <a:lstStyle/>
          <a:p>
            <a:pPr>
              <a:defRPr/>
            </a:pPr>
            <a:r>
              <a:rPr lang="en-US" altLang="ko-KR"/>
              <a:t>VPN 8-</a:t>
            </a:r>
            <a:fld id="{38AD2A99-7F19-41A7-9938-9A1C64C3C05F}" type="slidenum">
              <a:rPr lang="en-US" altLang="ko-KR"/>
              <a:pPr>
                <a:defRPr/>
              </a:pPr>
              <a:t>6</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smtClean="0">
                <a:ea typeface="宋体" pitchFamily="2" charset="-122"/>
              </a:rPr>
              <a:t>Wireless: a new big driver, WAS (Work At Starbucks)</a:t>
            </a:r>
          </a:p>
        </p:txBody>
      </p:sp>
      <p:pic>
        <p:nvPicPr>
          <p:cNvPr id="74755" name="Picture 3"/>
          <p:cNvPicPr>
            <a:picLocks noGrp="1" noChangeAspect="1" noChangeArrowheads="1"/>
          </p:cNvPicPr>
          <p:nvPr>
            <p:ph type="body" idx="1"/>
          </p:nvPr>
        </p:nvPicPr>
        <p:blipFill>
          <a:blip r:embed="rId2" cstate="print"/>
          <a:srcRect/>
          <a:stretch>
            <a:fillRect/>
          </a:stretch>
        </p:blipFill>
        <p:spPr>
          <a:xfrm>
            <a:off x="1676400" y="2057400"/>
            <a:ext cx="5791200" cy="4114800"/>
          </a:xfrm>
        </p:spPr>
      </p:pic>
      <p:sp>
        <p:nvSpPr>
          <p:cNvPr id="4" name="灯片编号占位符 3"/>
          <p:cNvSpPr>
            <a:spLocks noGrp="1"/>
          </p:cNvSpPr>
          <p:nvPr>
            <p:ph type="sldNum" sz="quarter" idx="10"/>
          </p:nvPr>
        </p:nvSpPr>
        <p:spPr/>
        <p:txBody>
          <a:bodyPr/>
          <a:lstStyle/>
          <a:p>
            <a:pPr>
              <a:defRPr/>
            </a:pPr>
            <a:r>
              <a:rPr lang="en-US" altLang="ko-KR" dirty="0"/>
              <a:t>VPN 8-</a:t>
            </a:r>
            <a:fld id="{D2E98EBD-C9B8-47BC-A2A4-61AFBE985E24}" type="slidenum">
              <a:rPr lang="en-US" altLang="ko-KR"/>
              <a:pPr>
                <a:defRPr/>
              </a:pPr>
              <a:t>60</a:t>
            </a:fld>
            <a:endParaRPr lang="en-US" altLang="ko-KR" dirty="0"/>
          </a:p>
          <a:p>
            <a:pPr>
              <a:defRPr/>
            </a:pPr>
            <a:endParaRPr lang="en-US" altLang="ko-KR"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a:ea typeface="宋体" pitchFamily="2" charset="-122"/>
              </a:rPr>
              <a:t>VPN means I don’t care how you connect</a:t>
            </a:r>
          </a:p>
        </p:txBody>
      </p:sp>
      <p:pic>
        <p:nvPicPr>
          <p:cNvPr id="43011" name="Picture 3"/>
          <p:cNvPicPr>
            <a:picLocks noGrp="1" noChangeAspect="1" noChangeArrowheads="1"/>
          </p:cNvPicPr>
          <p:nvPr>
            <p:ph type="body" idx="1"/>
          </p:nvPr>
        </p:nvPicPr>
        <p:blipFill>
          <a:blip r:embed="rId2" cstate="print"/>
          <a:srcRect/>
          <a:stretch>
            <a:fillRect/>
          </a:stretch>
        </p:blipFill>
        <p:spPr/>
      </p:pic>
      <p:sp>
        <p:nvSpPr>
          <p:cNvPr id="4" name="灯片编号占位符 3"/>
          <p:cNvSpPr>
            <a:spLocks noGrp="1"/>
          </p:cNvSpPr>
          <p:nvPr>
            <p:ph type="sldNum" sz="quarter" idx="10"/>
          </p:nvPr>
        </p:nvSpPr>
        <p:spPr>
          <a:xfrm>
            <a:off x="7620000" y="6400800"/>
            <a:ext cx="1143000" cy="457200"/>
          </a:xfrm>
        </p:spPr>
        <p:txBody>
          <a:bodyPr/>
          <a:lstStyle/>
          <a:p>
            <a:pPr>
              <a:defRPr/>
            </a:pPr>
            <a:r>
              <a:rPr lang="en-US" altLang="ko-KR" dirty="0"/>
              <a:t>VPN 8-</a:t>
            </a:r>
            <a:fld id="{D2E98EBD-C9B8-47BC-A2A4-61AFBE985E24}" type="slidenum">
              <a:rPr lang="en-US" altLang="ko-KR"/>
              <a:pPr>
                <a:defRPr/>
              </a:pPr>
              <a:t>61</a:t>
            </a:fld>
            <a:endParaRPr lang="en-US" altLang="ko-KR" dirty="0"/>
          </a:p>
          <a:p>
            <a:pPr>
              <a:defRPr/>
            </a:pPr>
            <a:endParaRPr lang="en-US" altLang="ko-KR"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dirty="0">
                <a:ea typeface="宋体" pitchFamily="2" charset="-122"/>
              </a:rPr>
              <a:t>So what could be wrong?</a:t>
            </a:r>
          </a:p>
        </p:txBody>
      </p:sp>
      <p:sp>
        <p:nvSpPr>
          <p:cNvPr id="72707" name="Rectangle 3"/>
          <p:cNvSpPr>
            <a:spLocks noGrp="1" noChangeArrowheads="1"/>
          </p:cNvSpPr>
          <p:nvPr>
            <p:ph type="body" idx="1"/>
          </p:nvPr>
        </p:nvSpPr>
        <p:spPr/>
        <p:txBody>
          <a:bodyPr/>
          <a:lstStyle/>
          <a:p>
            <a:pPr>
              <a:lnSpc>
                <a:spcPct val="90000"/>
              </a:lnSpc>
              <a:spcBef>
                <a:spcPts val="1200"/>
              </a:spcBef>
            </a:pPr>
            <a:r>
              <a:rPr lang="en-US" altLang="zh-CN" dirty="0">
                <a:ea typeface="宋体" pitchFamily="2" charset="-122"/>
              </a:rPr>
              <a:t>VPN clients hit the network stack</a:t>
            </a:r>
          </a:p>
          <a:p>
            <a:pPr>
              <a:lnSpc>
                <a:spcPct val="90000"/>
              </a:lnSpc>
              <a:spcBef>
                <a:spcPts val="1200"/>
              </a:spcBef>
            </a:pPr>
            <a:r>
              <a:rPr lang="en-US" altLang="zh-CN" dirty="0">
                <a:ea typeface="宋体" pitchFamily="2" charset="-122"/>
              </a:rPr>
              <a:t>May not play well with </a:t>
            </a:r>
            <a:r>
              <a:rPr lang="en-US" altLang="zh-CN">
                <a:ea typeface="宋体" pitchFamily="2" charset="-122"/>
              </a:rPr>
              <a:t>personal </a:t>
            </a:r>
            <a:r>
              <a:rPr lang="en-US" altLang="zh-CN" smtClean="0">
                <a:ea typeface="宋体" pitchFamily="2" charset="-122"/>
              </a:rPr>
              <a:t>firewalls or </a:t>
            </a:r>
            <a:r>
              <a:rPr lang="en-US" altLang="zh-CN" dirty="0">
                <a:ea typeface="宋体" pitchFamily="2" charset="-122"/>
              </a:rPr>
              <a:t>other software</a:t>
            </a:r>
          </a:p>
          <a:p>
            <a:pPr>
              <a:lnSpc>
                <a:spcPct val="90000"/>
              </a:lnSpc>
              <a:spcBef>
                <a:spcPts val="1200"/>
              </a:spcBef>
            </a:pPr>
            <a:r>
              <a:rPr lang="en-US" altLang="zh-CN" dirty="0">
                <a:ea typeface="宋体" pitchFamily="2" charset="-122"/>
              </a:rPr>
              <a:t>May not need full access to the target network just encrypted access</a:t>
            </a:r>
          </a:p>
        </p:txBody>
      </p:sp>
      <p:sp>
        <p:nvSpPr>
          <p:cNvPr id="4" name="灯片编号占位符 3"/>
          <p:cNvSpPr>
            <a:spLocks noGrp="1"/>
          </p:cNvSpPr>
          <p:nvPr>
            <p:ph type="sldNum" sz="quarter" idx="10"/>
          </p:nvPr>
        </p:nvSpPr>
        <p:spPr>
          <a:xfrm>
            <a:off x="7620000" y="6400800"/>
            <a:ext cx="1143000" cy="457200"/>
          </a:xfrm>
        </p:spPr>
        <p:txBody>
          <a:bodyPr/>
          <a:lstStyle/>
          <a:p>
            <a:pPr>
              <a:defRPr/>
            </a:pPr>
            <a:r>
              <a:rPr lang="en-US" altLang="ko-KR" dirty="0"/>
              <a:t>VPN 8-</a:t>
            </a:r>
            <a:fld id="{D2E98EBD-C9B8-47BC-A2A4-61AFBE985E24}" type="slidenum">
              <a:rPr lang="en-US" altLang="ko-KR"/>
              <a:pPr>
                <a:defRPr/>
              </a:pPr>
              <a:t>62</a:t>
            </a:fld>
            <a:endParaRPr lang="en-US" altLang="ko-KR" dirty="0"/>
          </a:p>
          <a:p>
            <a:pPr>
              <a:defRPr/>
            </a:pPr>
            <a:endParaRPr lang="en-US" altLang="ko-KR"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a:ea typeface="宋体" pitchFamily="2" charset="-122"/>
              </a:rPr>
              <a:t>One answer: clientless VPN</a:t>
            </a:r>
          </a:p>
        </p:txBody>
      </p:sp>
      <p:sp>
        <p:nvSpPr>
          <p:cNvPr id="74755" name="Rectangle 3"/>
          <p:cNvSpPr>
            <a:spLocks noGrp="1" noChangeArrowheads="1"/>
          </p:cNvSpPr>
          <p:nvPr>
            <p:ph type="body" idx="1"/>
          </p:nvPr>
        </p:nvSpPr>
        <p:spPr>
          <a:xfrm>
            <a:off x="533400" y="1371600"/>
            <a:ext cx="7848600" cy="4953000"/>
          </a:xfrm>
        </p:spPr>
        <p:txBody>
          <a:bodyPr/>
          <a:lstStyle/>
          <a:p>
            <a:pPr>
              <a:lnSpc>
                <a:spcPct val="90000"/>
              </a:lnSpc>
              <a:spcBef>
                <a:spcPts val="1200"/>
              </a:spcBef>
            </a:pPr>
            <a:r>
              <a:rPr lang="en-US" altLang="zh-CN" sz="2400" dirty="0">
                <a:ea typeface="宋体" pitchFamily="2" charset="-122"/>
              </a:rPr>
              <a:t>Use SSL as the </a:t>
            </a:r>
            <a:r>
              <a:rPr lang="en-US" altLang="zh-CN" sz="2400" u="sng" dirty="0">
                <a:ea typeface="宋体" pitchFamily="2" charset="-122"/>
              </a:rPr>
              <a:t>transport protocol </a:t>
            </a:r>
            <a:r>
              <a:rPr lang="en-US" altLang="zh-CN" sz="2400" dirty="0">
                <a:ea typeface="宋体" pitchFamily="2" charset="-122"/>
              </a:rPr>
              <a:t>to an appliance</a:t>
            </a:r>
          </a:p>
          <a:p>
            <a:pPr>
              <a:lnSpc>
                <a:spcPct val="90000"/>
              </a:lnSpc>
              <a:spcBef>
                <a:spcPts val="1200"/>
              </a:spcBef>
            </a:pPr>
            <a:r>
              <a:rPr lang="en-US" altLang="zh-CN" sz="2400" dirty="0">
                <a:ea typeface="宋体" pitchFamily="2" charset="-122"/>
              </a:rPr>
              <a:t>Can add NT authentication to the appliance</a:t>
            </a:r>
          </a:p>
          <a:p>
            <a:pPr>
              <a:lnSpc>
                <a:spcPct val="90000"/>
              </a:lnSpc>
              <a:spcBef>
                <a:spcPts val="1200"/>
              </a:spcBef>
            </a:pPr>
            <a:r>
              <a:rPr lang="en-US" altLang="zh-CN" sz="2400" dirty="0">
                <a:ea typeface="宋体" pitchFamily="2" charset="-122"/>
              </a:rPr>
              <a:t>Clientless mode: Use web enabled applications over the Internet, the appliance </a:t>
            </a:r>
            <a:r>
              <a:rPr lang="en-US" altLang="zh-CN" sz="2400" dirty="0" err="1">
                <a:ea typeface="宋体" pitchFamily="2" charset="-122"/>
              </a:rPr>
              <a:t>SSLifies</a:t>
            </a:r>
            <a:r>
              <a:rPr lang="en-US" altLang="zh-CN" sz="2400" dirty="0">
                <a:ea typeface="宋体" pitchFamily="2" charset="-122"/>
              </a:rPr>
              <a:t> web sites</a:t>
            </a:r>
          </a:p>
          <a:p>
            <a:pPr>
              <a:lnSpc>
                <a:spcPct val="90000"/>
              </a:lnSpc>
              <a:spcBef>
                <a:spcPts val="1200"/>
              </a:spcBef>
            </a:pPr>
            <a:r>
              <a:rPr lang="en-US" altLang="zh-CN" sz="2400" dirty="0">
                <a:ea typeface="宋体" pitchFamily="2" charset="-122"/>
              </a:rPr>
              <a:t>Java Applet: Use an downloadable applet to send traffic over SSL, get more support for applications.</a:t>
            </a:r>
          </a:p>
          <a:p>
            <a:pPr>
              <a:lnSpc>
                <a:spcPct val="90000"/>
              </a:lnSpc>
              <a:spcBef>
                <a:spcPts val="1200"/>
              </a:spcBef>
            </a:pPr>
            <a:r>
              <a:rPr lang="en-US" altLang="zh-CN" sz="2400" dirty="0">
                <a:ea typeface="宋体" pitchFamily="2" charset="-122"/>
              </a:rPr>
              <a:t>Can work well if you want to have encrypted web based apps without redoing the application</a:t>
            </a:r>
          </a:p>
          <a:p>
            <a:pPr lvl="1">
              <a:lnSpc>
                <a:spcPct val="90000"/>
              </a:lnSpc>
              <a:spcBef>
                <a:spcPts val="1200"/>
              </a:spcBef>
            </a:pPr>
            <a:r>
              <a:rPr lang="en-US" altLang="zh-CN" dirty="0">
                <a:ea typeface="宋体" pitchFamily="2" charset="-122"/>
              </a:rPr>
              <a:t>to use SSL you need </a:t>
            </a:r>
            <a:r>
              <a:rPr lang="en-US" altLang="zh-CN" dirty="0" err="1">
                <a:ea typeface="宋体" pitchFamily="2" charset="-122"/>
              </a:rPr>
              <a:t>certs</a:t>
            </a:r>
            <a:r>
              <a:rPr lang="en-US" altLang="zh-CN" dirty="0">
                <a:ea typeface="宋体" pitchFamily="2" charset="-122"/>
              </a:rPr>
              <a:t> and have to change EVERY link to </a:t>
            </a:r>
            <a:r>
              <a:rPr lang="en-US" altLang="zh-CN" dirty="0">
                <a:solidFill>
                  <a:srgbClr val="FF0000"/>
                </a:solidFill>
                <a:ea typeface="宋体" pitchFamily="2" charset="-122"/>
              </a:rPr>
              <a:t>HTTPs</a:t>
            </a:r>
          </a:p>
          <a:p>
            <a:pPr lvl="1">
              <a:lnSpc>
                <a:spcPct val="90000"/>
              </a:lnSpc>
              <a:spcBef>
                <a:spcPts val="1200"/>
              </a:spcBef>
            </a:pPr>
            <a:r>
              <a:rPr lang="en-US" altLang="zh-CN" dirty="0">
                <a:ea typeface="宋体" pitchFamily="2" charset="-122"/>
              </a:rPr>
              <a:t>Also big hit on the server </a:t>
            </a:r>
            <a:r>
              <a:rPr lang="en-US" altLang="zh-CN" dirty="0" smtClean="0">
                <a:ea typeface="宋体" pitchFamily="2" charset="-122"/>
              </a:rPr>
              <a:t>CPU	</a:t>
            </a:r>
            <a:endParaRPr lang="en-US" altLang="zh-CN" dirty="0">
              <a:ea typeface="宋体" pitchFamily="2" charset="-122"/>
            </a:endParaRPr>
          </a:p>
          <a:p>
            <a:pPr>
              <a:lnSpc>
                <a:spcPct val="90000"/>
              </a:lnSpc>
              <a:spcBef>
                <a:spcPts val="1200"/>
              </a:spcBef>
            </a:pPr>
            <a:endParaRPr lang="en-US" altLang="zh-CN" sz="2400" dirty="0">
              <a:ea typeface="宋体" pitchFamily="2" charset="-122"/>
            </a:endParaRPr>
          </a:p>
        </p:txBody>
      </p:sp>
      <p:sp>
        <p:nvSpPr>
          <p:cNvPr id="4" name="灯片编号占位符 3"/>
          <p:cNvSpPr>
            <a:spLocks noGrp="1"/>
          </p:cNvSpPr>
          <p:nvPr>
            <p:ph type="sldNum" sz="quarter" idx="10"/>
          </p:nvPr>
        </p:nvSpPr>
        <p:spPr>
          <a:xfrm>
            <a:off x="7620000" y="6400800"/>
            <a:ext cx="1143000" cy="457200"/>
          </a:xfrm>
        </p:spPr>
        <p:txBody>
          <a:bodyPr/>
          <a:lstStyle/>
          <a:p>
            <a:pPr>
              <a:defRPr/>
            </a:pPr>
            <a:r>
              <a:rPr lang="en-US" altLang="ko-KR" dirty="0"/>
              <a:t>VPN 8-</a:t>
            </a:r>
            <a:fld id="{D2E98EBD-C9B8-47BC-A2A4-61AFBE985E24}" type="slidenum">
              <a:rPr lang="en-US" altLang="ko-KR"/>
              <a:pPr>
                <a:defRPr/>
              </a:pPr>
              <a:t>63</a:t>
            </a:fld>
            <a:endParaRPr lang="en-US" altLang="ko-KR" dirty="0"/>
          </a:p>
          <a:p>
            <a:pPr>
              <a:defRPr/>
            </a:pPr>
            <a:endParaRPr lang="en-US" altLang="ko-KR"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33400" y="228600"/>
            <a:ext cx="8382000" cy="1143000"/>
          </a:xfrm>
        </p:spPr>
        <p:txBody>
          <a:bodyPr/>
          <a:lstStyle/>
          <a:p>
            <a:r>
              <a:rPr lang="en-US" altLang="ko-KR" sz="3600" smtClean="0">
                <a:ea typeface="굴림" pitchFamily="34" charset="-127"/>
              </a:rPr>
              <a:t>Unit 8 Virtual Private Networks (VPN) </a:t>
            </a:r>
          </a:p>
        </p:txBody>
      </p:sp>
      <p:sp>
        <p:nvSpPr>
          <p:cNvPr id="75779" name="Rectangle 3"/>
          <p:cNvSpPr>
            <a:spLocks noGrp="1" noChangeArrowheads="1"/>
          </p:cNvSpPr>
          <p:nvPr>
            <p:ph type="body" idx="1"/>
          </p:nvPr>
        </p:nvSpPr>
        <p:spPr>
          <a:xfrm>
            <a:off x="650875" y="1668463"/>
            <a:ext cx="7772400" cy="4648200"/>
          </a:xfrm>
        </p:spPr>
        <p:txBody>
          <a:bodyPr/>
          <a:lstStyle/>
          <a:p>
            <a:pPr>
              <a:buFont typeface="ZapfDingbats" pitchFamily="82" charset="2"/>
              <a:buNone/>
            </a:pPr>
            <a:r>
              <a:rPr lang="en-US" altLang="zh-CN" smtClean="0">
                <a:ea typeface="宋体" pitchFamily="2" charset="-122"/>
              </a:rPr>
              <a:t>8.1 Private and hybrid networks?</a:t>
            </a:r>
          </a:p>
          <a:p>
            <a:pPr>
              <a:buFont typeface="ZapfDingbats" pitchFamily="82" charset="2"/>
              <a:buNone/>
            </a:pPr>
            <a:r>
              <a:rPr lang="en-US" altLang="zh-CN" smtClean="0">
                <a:ea typeface="宋体" pitchFamily="2" charset="-122"/>
              </a:rPr>
              <a:t>8.2 VPN devices</a:t>
            </a:r>
          </a:p>
          <a:p>
            <a:pPr>
              <a:buFont typeface="ZapfDingbats" pitchFamily="82" charset="2"/>
              <a:buNone/>
            </a:pPr>
            <a:r>
              <a:rPr lang="en-US" altLang="zh-CN" smtClean="0">
                <a:ea typeface="宋体" pitchFamily="2" charset="-122"/>
              </a:rPr>
              <a:t>8.3 VPN technologies and protocols</a:t>
            </a:r>
          </a:p>
          <a:p>
            <a:pPr>
              <a:buFont typeface="ZapfDingbats" pitchFamily="82" charset="2"/>
              <a:buNone/>
            </a:pPr>
            <a:r>
              <a:rPr lang="en-US" altLang="zh-CN" smtClean="0">
                <a:ea typeface="宋体" pitchFamily="2" charset="-122"/>
              </a:rPr>
              <a:t>8.4 Modeling and characterizing VPNs</a:t>
            </a:r>
          </a:p>
          <a:p>
            <a:pPr>
              <a:buFont typeface="ZapfDingbats" pitchFamily="82" charset="2"/>
              <a:buNone/>
            </a:pPr>
            <a:r>
              <a:rPr lang="en-US" altLang="zh-CN" smtClean="0">
                <a:ea typeface="宋体" pitchFamily="2" charset="-122"/>
              </a:rPr>
              <a:t>8.5 Other methods of categorizing VPNs</a:t>
            </a:r>
          </a:p>
          <a:p>
            <a:pPr>
              <a:buFont typeface="ZapfDingbats" pitchFamily="82" charset="2"/>
              <a:buNone/>
            </a:pPr>
            <a:r>
              <a:rPr lang="en-US" altLang="zh-CN" smtClean="0">
                <a:ea typeface="宋体" pitchFamily="2" charset="-122"/>
              </a:rPr>
              <a:t>8.6 How VPN works?</a:t>
            </a:r>
          </a:p>
          <a:p>
            <a:pPr>
              <a:buFont typeface="ZapfDingbats" pitchFamily="82" charset="2"/>
              <a:buNone/>
            </a:pPr>
            <a:r>
              <a:rPr lang="en-US" altLang="zh-CN" smtClean="0">
                <a:solidFill>
                  <a:srgbClr val="FF0000"/>
                </a:solidFill>
                <a:ea typeface="宋体" pitchFamily="2" charset="-122"/>
              </a:rPr>
              <a:t>8.7 Component types</a:t>
            </a:r>
          </a:p>
          <a:p>
            <a:pPr>
              <a:buFont typeface="ZapfDingbats" pitchFamily="82" charset="2"/>
              <a:buNone/>
            </a:pPr>
            <a:r>
              <a:rPr lang="en-US" altLang="zh-CN" smtClean="0">
                <a:solidFill>
                  <a:schemeClr val="accent2"/>
                </a:solidFill>
                <a:ea typeface="宋体" pitchFamily="2" charset="-122"/>
              </a:rPr>
              <a:t>8.8</a:t>
            </a:r>
            <a:r>
              <a:rPr lang="en-US" altLang="zh-CN" smtClean="0">
                <a:ea typeface="宋体" pitchFamily="2" charset="-122"/>
              </a:rPr>
              <a:t> Summary</a:t>
            </a:r>
          </a:p>
        </p:txBody>
      </p:sp>
      <p:sp>
        <p:nvSpPr>
          <p:cNvPr id="4" name="灯片编号占位符 3"/>
          <p:cNvSpPr>
            <a:spLocks noGrp="1"/>
          </p:cNvSpPr>
          <p:nvPr>
            <p:ph type="sldNum" sz="quarter" idx="10"/>
          </p:nvPr>
        </p:nvSpPr>
        <p:spPr/>
        <p:txBody>
          <a:bodyPr/>
          <a:lstStyle/>
          <a:p>
            <a:pPr>
              <a:defRPr/>
            </a:pPr>
            <a:r>
              <a:rPr lang="en-US" altLang="ko-KR"/>
              <a:t>VPN 8-</a:t>
            </a:r>
            <a:fld id="{7CB277E3-4059-4E53-B587-A7C6566C5DC2}" type="slidenum">
              <a:rPr lang="en-US" altLang="ko-KR"/>
              <a:pPr>
                <a:defRPr/>
              </a:pPr>
              <a:t>64</a:t>
            </a:fld>
            <a:endParaRPr lang="en-US" altLang="ko-K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smtClean="0">
                <a:ea typeface="宋体" pitchFamily="2" charset="-122"/>
              </a:rPr>
              <a:t>Component Types</a:t>
            </a:r>
          </a:p>
        </p:txBody>
      </p:sp>
      <p:sp>
        <p:nvSpPr>
          <p:cNvPr id="76803" name="Rectangle 3"/>
          <p:cNvSpPr>
            <a:spLocks noGrp="1" noChangeArrowheads="1"/>
          </p:cNvSpPr>
          <p:nvPr>
            <p:ph type="body" idx="1"/>
          </p:nvPr>
        </p:nvSpPr>
        <p:spPr/>
        <p:txBody>
          <a:bodyPr/>
          <a:lstStyle/>
          <a:p>
            <a:pPr>
              <a:buClr>
                <a:srgbClr val="003399"/>
              </a:buClr>
              <a:buSzTx/>
            </a:pPr>
            <a:r>
              <a:rPr lang="en-US" altLang="zh-CN" smtClean="0">
                <a:ea typeface="宋体" pitchFamily="2" charset="-122"/>
              </a:rPr>
              <a:t>What it means</a:t>
            </a:r>
            <a:br>
              <a:rPr lang="en-US" altLang="zh-CN" smtClean="0">
                <a:ea typeface="宋体" pitchFamily="2" charset="-122"/>
              </a:rPr>
            </a:br>
            <a:endParaRPr lang="en-US" altLang="zh-CN" smtClean="0">
              <a:ea typeface="宋体" pitchFamily="2" charset="-122"/>
            </a:endParaRPr>
          </a:p>
          <a:p>
            <a:pPr>
              <a:buClr>
                <a:srgbClr val="003399"/>
              </a:buClr>
              <a:buSzTx/>
            </a:pPr>
            <a:r>
              <a:rPr lang="en-US" altLang="zh-CN" smtClean="0">
                <a:ea typeface="宋体" pitchFamily="2" charset="-122"/>
              </a:rPr>
              <a:t>3 types</a:t>
            </a:r>
          </a:p>
          <a:p>
            <a:pPr lvl="1">
              <a:buClr>
                <a:srgbClr val="003399"/>
              </a:buClr>
            </a:pPr>
            <a:r>
              <a:rPr lang="en-US" altLang="zh-CN" smtClean="0">
                <a:ea typeface="宋体" pitchFamily="2" charset="-122"/>
              </a:rPr>
              <a:t>Hardware</a:t>
            </a:r>
          </a:p>
          <a:p>
            <a:pPr lvl="1">
              <a:buClr>
                <a:srgbClr val="003399"/>
              </a:buClr>
            </a:pPr>
            <a:r>
              <a:rPr lang="en-US" altLang="zh-CN" smtClean="0">
                <a:ea typeface="宋体" pitchFamily="2" charset="-122"/>
              </a:rPr>
              <a:t>Firewall</a:t>
            </a:r>
          </a:p>
          <a:p>
            <a:pPr lvl="1">
              <a:buClr>
                <a:srgbClr val="003399"/>
              </a:buClr>
            </a:pPr>
            <a:r>
              <a:rPr lang="en-US" altLang="zh-CN" smtClean="0">
                <a:ea typeface="宋体" pitchFamily="2" charset="-122"/>
              </a:rPr>
              <a:t>Software</a:t>
            </a:r>
          </a:p>
        </p:txBody>
      </p:sp>
      <p:sp>
        <p:nvSpPr>
          <p:cNvPr id="4" name="灯片编号占位符 3"/>
          <p:cNvSpPr>
            <a:spLocks noGrp="1"/>
          </p:cNvSpPr>
          <p:nvPr>
            <p:ph type="sldNum" sz="quarter" idx="10"/>
          </p:nvPr>
        </p:nvSpPr>
        <p:spPr/>
        <p:txBody>
          <a:bodyPr/>
          <a:lstStyle/>
          <a:p>
            <a:pPr>
              <a:defRPr/>
            </a:pPr>
            <a:r>
              <a:rPr lang="en-US" altLang="ko-KR"/>
              <a:t>VPN 8-</a:t>
            </a:r>
            <a:fld id="{6E3DCF04-DB35-4250-A390-E7413BC37A77}" type="slidenum">
              <a:rPr lang="en-US" altLang="ko-KR"/>
              <a:pPr>
                <a:defRPr/>
              </a:pPr>
              <a:t>65</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smtClean="0">
                <a:ea typeface="宋体" pitchFamily="2" charset="-122"/>
              </a:rPr>
              <a:t>Hardware</a:t>
            </a:r>
          </a:p>
        </p:txBody>
      </p:sp>
      <p:sp>
        <p:nvSpPr>
          <p:cNvPr id="77827" name="Rectangle 3"/>
          <p:cNvSpPr>
            <a:spLocks noGrp="1" noChangeArrowheads="1"/>
          </p:cNvSpPr>
          <p:nvPr>
            <p:ph type="body" idx="1"/>
          </p:nvPr>
        </p:nvSpPr>
        <p:spPr/>
        <p:txBody>
          <a:bodyPr/>
          <a:lstStyle/>
          <a:p>
            <a:pPr>
              <a:buClr>
                <a:srgbClr val="003399"/>
              </a:buClr>
            </a:pPr>
            <a:r>
              <a:rPr lang="en-US" altLang="zh-CN" dirty="0" smtClean="0">
                <a:ea typeface="宋体" pitchFamily="2" charset="-122"/>
              </a:rPr>
              <a:t>Usually a VPN type of router</a:t>
            </a:r>
          </a:p>
        </p:txBody>
      </p:sp>
      <p:sp>
        <p:nvSpPr>
          <p:cNvPr id="56344" name="Text Box 24"/>
          <p:cNvSpPr txBox="1">
            <a:spLocks noChangeArrowheads="1"/>
          </p:cNvSpPr>
          <p:nvPr/>
        </p:nvSpPr>
        <p:spPr bwMode="auto">
          <a:xfrm>
            <a:off x="533400" y="2895600"/>
            <a:ext cx="4648200" cy="2123658"/>
          </a:xfrm>
          <a:prstGeom prst="rect">
            <a:avLst/>
          </a:prstGeom>
          <a:solidFill>
            <a:srgbClr val="99CCFF"/>
          </a:solidFill>
          <a:ln w="12700">
            <a:solidFill>
              <a:srgbClr val="808080"/>
            </a:solidFill>
            <a:miter lim="800000"/>
            <a:headEnd/>
            <a:tailEnd/>
          </a:ln>
        </p:spPr>
        <p:txBody>
          <a:bodyPr wrap="square">
            <a:spAutoFit/>
          </a:bodyPr>
          <a:lstStyle/>
          <a:p>
            <a:pPr>
              <a:spcBef>
                <a:spcPct val="50000"/>
              </a:spcBef>
            </a:pPr>
            <a:r>
              <a:rPr lang="en-US" altLang="zh-CN" sz="2400" b="1" u="sng" dirty="0">
                <a:ea typeface="宋体" pitchFamily="2" charset="-122"/>
              </a:rPr>
              <a:t>Pros</a:t>
            </a:r>
          </a:p>
          <a:p>
            <a:pPr>
              <a:spcBef>
                <a:spcPct val="50000"/>
              </a:spcBef>
              <a:buFontTx/>
              <a:buChar char="•"/>
            </a:pPr>
            <a:r>
              <a:rPr lang="en-US" altLang="zh-CN" sz="2400" dirty="0">
                <a:ea typeface="宋体" pitchFamily="2" charset="-122"/>
              </a:rPr>
              <a:t> Highest network throughput</a:t>
            </a:r>
          </a:p>
          <a:p>
            <a:pPr>
              <a:spcBef>
                <a:spcPct val="50000"/>
              </a:spcBef>
              <a:buFontTx/>
              <a:buChar char="•"/>
            </a:pPr>
            <a:r>
              <a:rPr lang="en-US" altLang="zh-CN" sz="2400" dirty="0">
                <a:ea typeface="宋体" pitchFamily="2" charset="-122"/>
              </a:rPr>
              <a:t> Plug and Play </a:t>
            </a:r>
          </a:p>
          <a:p>
            <a:pPr>
              <a:spcBef>
                <a:spcPct val="50000"/>
              </a:spcBef>
              <a:buFontTx/>
              <a:buChar char="•"/>
            </a:pPr>
            <a:r>
              <a:rPr lang="en-US" altLang="zh-CN" sz="2400" dirty="0">
                <a:ea typeface="宋体" pitchFamily="2" charset="-122"/>
              </a:rPr>
              <a:t> Dual-purpose</a:t>
            </a:r>
          </a:p>
        </p:txBody>
      </p:sp>
      <p:sp>
        <p:nvSpPr>
          <p:cNvPr id="56345" name="Text Box 25"/>
          <p:cNvSpPr txBox="1">
            <a:spLocks noChangeArrowheads="1"/>
          </p:cNvSpPr>
          <p:nvPr/>
        </p:nvSpPr>
        <p:spPr bwMode="auto">
          <a:xfrm>
            <a:off x="5410200" y="2895600"/>
            <a:ext cx="3200400" cy="1569660"/>
          </a:xfrm>
          <a:prstGeom prst="rect">
            <a:avLst/>
          </a:prstGeom>
          <a:solidFill>
            <a:srgbClr val="99CCFF"/>
          </a:solidFill>
          <a:ln w="12700">
            <a:solidFill>
              <a:srgbClr val="808080"/>
            </a:solidFill>
            <a:miter lim="800000"/>
            <a:headEnd/>
            <a:tailEnd/>
          </a:ln>
        </p:spPr>
        <p:txBody>
          <a:bodyPr wrap="square">
            <a:spAutoFit/>
          </a:bodyPr>
          <a:lstStyle/>
          <a:p>
            <a:pPr>
              <a:spcBef>
                <a:spcPct val="50000"/>
              </a:spcBef>
            </a:pPr>
            <a:r>
              <a:rPr lang="en-US" altLang="zh-CN" sz="2400" b="1" u="sng" dirty="0">
                <a:ea typeface="宋体" pitchFamily="2" charset="-122"/>
              </a:rPr>
              <a:t>Cons</a:t>
            </a:r>
          </a:p>
          <a:p>
            <a:pPr>
              <a:spcBef>
                <a:spcPct val="50000"/>
              </a:spcBef>
              <a:buFontTx/>
              <a:buChar char="•"/>
            </a:pPr>
            <a:r>
              <a:rPr lang="en-US" altLang="zh-CN" sz="2400" dirty="0">
                <a:ea typeface="宋体" pitchFamily="2" charset="-122"/>
              </a:rPr>
              <a:t> Cost</a:t>
            </a:r>
          </a:p>
          <a:p>
            <a:pPr>
              <a:spcBef>
                <a:spcPct val="50000"/>
              </a:spcBef>
              <a:buFontTx/>
              <a:buChar char="•"/>
            </a:pPr>
            <a:r>
              <a:rPr lang="en-US" altLang="zh-CN" sz="2400" dirty="0">
                <a:ea typeface="宋体" pitchFamily="2" charset="-122"/>
              </a:rPr>
              <a:t> Lack of flexibility </a:t>
            </a:r>
          </a:p>
        </p:txBody>
      </p:sp>
      <p:sp>
        <p:nvSpPr>
          <p:cNvPr id="6" name="灯片编号占位符 3"/>
          <p:cNvSpPr>
            <a:spLocks noGrp="1"/>
          </p:cNvSpPr>
          <p:nvPr>
            <p:ph type="sldNum" sz="quarter" idx="10"/>
          </p:nvPr>
        </p:nvSpPr>
        <p:spPr/>
        <p:txBody>
          <a:bodyPr/>
          <a:lstStyle/>
          <a:p>
            <a:pPr>
              <a:defRPr/>
            </a:pPr>
            <a:r>
              <a:rPr lang="en-US" altLang="ko-KR"/>
              <a:t>VPN 8-</a:t>
            </a:r>
            <a:fld id="{D230891E-57AC-440C-AA5D-94ADD71A8282}" type="slidenum">
              <a:rPr lang="en-US" altLang="ko-KR"/>
              <a:pPr>
                <a:defRPr/>
              </a:pPr>
              <a:t>66</a:t>
            </a:fld>
            <a:endParaRPr lang="en-US" altLang="ko-KR"/>
          </a:p>
          <a:p>
            <a:pPr>
              <a:defRPr/>
            </a:pPr>
            <a:endParaRPr lang="en-US" altLang="ko-K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6344"/>
                                        </p:tgtEl>
                                        <p:attrNameLst>
                                          <p:attrName>style.visibility</p:attrName>
                                        </p:attrNameLst>
                                      </p:cBhvr>
                                      <p:to>
                                        <p:strVal val="visible"/>
                                      </p:to>
                                    </p:set>
                                    <p:animEffect transition="in" filter="blinds(horizontal)">
                                      <p:cBhvr>
                                        <p:cTn id="7" dur="500"/>
                                        <p:tgtEl>
                                          <p:spTgt spid="563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6345"/>
                                        </p:tgtEl>
                                        <p:attrNameLst>
                                          <p:attrName>style.visibility</p:attrName>
                                        </p:attrNameLst>
                                      </p:cBhvr>
                                      <p:to>
                                        <p:strVal val="visible"/>
                                      </p:to>
                                    </p:set>
                                    <p:animEffect transition="in" filter="blinds(vertical)">
                                      <p:cBhvr>
                                        <p:cTn id="12" dur="500"/>
                                        <p:tgtEl>
                                          <p:spTgt spid="56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4" grpId="0" animBg="1" autoUpdateAnimBg="0"/>
      <p:bldP spid="56345"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smtClean="0">
                <a:ea typeface="宋体" pitchFamily="2" charset="-122"/>
              </a:rPr>
              <a:t>Firewall</a:t>
            </a:r>
          </a:p>
        </p:txBody>
      </p:sp>
      <p:sp>
        <p:nvSpPr>
          <p:cNvPr id="78851" name="Rectangle 3"/>
          <p:cNvSpPr>
            <a:spLocks noGrp="1" noChangeArrowheads="1"/>
          </p:cNvSpPr>
          <p:nvPr>
            <p:ph type="body" idx="1"/>
          </p:nvPr>
        </p:nvSpPr>
        <p:spPr/>
        <p:txBody>
          <a:bodyPr/>
          <a:lstStyle/>
          <a:p>
            <a:pPr>
              <a:buClr>
                <a:srgbClr val="003399"/>
              </a:buClr>
            </a:pPr>
            <a:r>
              <a:rPr lang="en-US" altLang="zh-CN" smtClean="0">
                <a:ea typeface="宋体" pitchFamily="2" charset="-122"/>
              </a:rPr>
              <a:t>More security?</a:t>
            </a:r>
          </a:p>
        </p:txBody>
      </p:sp>
      <p:sp>
        <p:nvSpPr>
          <p:cNvPr id="58372" name="Text Box 4"/>
          <p:cNvSpPr txBox="1">
            <a:spLocks noChangeArrowheads="1"/>
          </p:cNvSpPr>
          <p:nvPr/>
        </p:nvSpPr>
        <p:spPr bwMode="auto">
          <a:xfrm>
            <a:off x="533400" y="2895600"/>
            <a:ext cx="4191000" cy="2492375"/>
          </a:xfrm>
          <a:prstGeom prst="rect">
            <a:avLst/>
          </a:prstGeom>
          <a:solidFill>
            <a:srgbClr val="99CCFF"/>
          </a:solidFill>
          <a:ln w="12700">
            <a:solidFill>
              <a:srgbClr val="808080"/>
            </a:solidFill>
            <a:miter lim="800000"/>
            <a:headEnd/>
            <a:tailEnd/>
          </a:ln>
        </p:spPr>
        <p:txBody>
          <a:bodyPr>
            <a:spAutoFit/>
          </a:bodyPr>
          <a:lstStyle/>
          <a:p>
            <a:pPr>
              <a:spcBef>
                <a:spcPct val="50000"/>
              </a:spcBef>
            </a:pPr>
            <a:r>
              <a:rPr lang="en-US" altLang="zh-CN" sz="2400" b="1" u="sng">
                <a:ea typeface="宋体" pitchFamily="2" charset="-122"/>
              </a:rPr>
              <a:t>Pros</a:t>
            </a:r>
          </a:p>
          <a:p>
            <a:pPr>
              <a:spcBef>
                <a:spcPct val="50000"/>
              </a:spcBef>
              <a:buFontTx/>
              <a:buChar char="•"/>
            </a:pPr>
            <a:r>
              <a:rPr lang="en-US" altLang="zh-CN" sz="2400">
                <a:ea typeface="宋体" pitchFamily="2" charset="-122"/>
              </a:rPr>
              <a:t> “Harden” Operating System</a:t>
            </a:r>
          </a:p>
          <a:p>
            <a:pPr>
              <a:spcBef>
                <a:spcPct val="50000"/>
              </a:spcBef>
              <a:buFontTx/>
              <a:buChar char="•"/>
            </a:pPr>
            <a:r>
              <a:rPr lang="en-US" altLang="zh-CN" sz="2400">
                <a:ea typeface="宋体" pitchFamily="2" charset="-122"/>
              </a:rPr>
              <a:t> Tri-purpose</a:t>
            </a:r>
          </a:p>
          <a:p>
            <a:pPr>
              <a:spcBef>
                <a:spcPct val="50000"/>
              </a:spcBef>
              <a:buFontTx/>
              <a:buChar char="•"/>
            </a:pPr>
            <a:r>
              <a:rPr lang="en-US" altLang="zh-CN" sz="2400">
                <a:ea typeface="宋体" pitchFamily="2" charset="-122"/>
              </a:rPr>
              <a:t> Cost-effective </a:t>
            </a:r>
          </a:p>
        </p:txBody>
      </p:sp>
      <p:sp>
        <p:nvSpPr>
          <p:cNvPr id="58373" name="Text Box 5"/>
          <p:cNvSpPr txBox="1">
            <a:spLocks noChangeArrowheads="1"/>
          </p:cNvSpPr>
          <p:nvPr/>
        </p:nvSpPr>
        <p:spPr bwMode="auto">
          <a:xfrm>
            <a:off x="5410200" y="2895600"/>
            <a:ext cx="3200400" cy="1565275"/>
          </a:xfrm>
          <a:prstGeom prst="rect">
            <a:avLst/>
          </a:prstGeom>
          <a:solidFill>
            <a:srgbClr val="99CCFF"/>
          </a:solidFill>
          <a:ln w="12700">
            <a:solidFill>
              <a:srgbClr val="808080"/>
            </a:solidFill>
            <a:miter lim="800000"/>
            <a:headEnd/>
            <a:tailEnd/>
          </a:ln>
        </p:spPr>
        <p:txBody>
          <a:bodyPr>
            <a:spAutoFit/>
          </a:bodyPr>
          <a:lstStyle/>
          <a:p>
            <a:pPr>
              <a:spcBef>
                <a:spcPct val="50000"/>
              </a:spcBef>
            </a:pPr>
            <a:r>
              <a:rPr lang="en-US" altLang="zh-CN" sz="2400" b="1" u="sng">
                <a:ea typeface="宋体" pitchFamily="2" charset="-122"/>
              </a:rPr>
              <a:t>Cons</a:t>
            </a:r>
          </a:p>
          <a:p>
            <a:pPr>
              <a:spcBef>
                <a:spcPct val="50000"/>
              </a:spcBef>
              <a:buFontTx/>
              <a:buChar char="•"/>
            </a:pPr>
            <a:r>
              <a:rPr lang="en-US" altLang="zh-CN" sz="2400">
                <a:ea typeface="宋体" pitchFamily="2" charset="-122"/>
              </a:rPr>
              <a:t> Still relatively costly</a:t>
            </a:r>
          </a:p>
          <a:p>
            <a:pPr>
              <a:spcBef>
                <a:spcPct val="50000"/>
              </a:spcBef>
            </a:pPr>
            <a:endParaRPr lang="en-US" altLang="zh-CN" sz="2400">
              <a:ea typeface="宋体" pitchFamily="2" charset="-122"/>
            </a:endParaRPr>
          </a:p>
        </p:txBody>
      </p:sp>
      <p:sp>
        <p:nvSpPr>
          <p:cNvPr id="6" name="灯片编号占位符 3"/>
          <p:cNvSpPr>
            <a:spLocks noGrp="1"/>
          </p:cNvSpPr>
          <p:nvPr>
            <p:ph type="sldNum" sz="quarter" idx="10"/>
          </p:nvPr>
        </p:nvSpPr>
        <p:spPr/>
        <p:txBody>
          <a:bodyPr/>
          <a:lstStyle/>
          <a:p>
            <a:pPr>
              <a:defRPr/>
            </a:pPr>
            <a:r>
              <a:rPr lang="en-US" altLang="ko-KR"/>
              <a:t>VPN 8-</a:t>
            </a:r>
            <a:fld id="{C2901E1F-196D-4D3E-BC61-364BF92EB822}" type="slidenum">
              <a:rPr lang="en-US" altLang="ko-KR"/>
              <a:pPr>
                <a:defRPr/>
              </a:pPr>
              <a:t>67</a:t>
            </a:fld>
            <a:endParaRPr lang="en-US" altLang="ko-KR"/>
          </a:p>
          <a:p>
            <a:pPr>
              <a:defRPr/>
            </a:pPr>
            <a:endParaRPr lang="en-US" altLang="ko-K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blinds(horizontal)">
                                      <p:cBhvr>
                                        <p:cTn id="7" dur="500"/>
                                        <p:tgtEl>
                                          <p:spTgt spid="583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8373"/>
                                        </p:tgtEl>
                                        <p:attrNameLst>
                                          <p:attrName>style.visibility</p:attrName>
                                        </p:attrNameLst>
                                      </p:cBhvr>
                                      <p:to>
                                        <p:strVal val="visible"/>
                                      </p:to>
                                    </p:set>
                                    <p:animEffect transition="in" filter="blinds(vertical)">
                                      <p:cBhvr>
                                        <p:cTn id="12" dur="500"/>
                                        <p:tgtEl>
                                          <p:spTgt spid="58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nimBg="1" autoUpdateAnimBg="0"/>
      <p:bldP spid="58373"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smtClean="0">
                <a:ea typeface="宋体" pitchFamily="2" charset="-122"/>
              </a:rPr>
              <a:t>Software</a:t>
            </a:r>
          </a:p>
        </p:txBody>
      </p:sp>
      <p:sp>
        <p:nvSpPr>
          <p:cNvPr id="79875" name="Rectangle 3"/>
          <p:cNvSpPr>
            <a:spLocks noGrp="1" noChangeArrowheads="1"/>
          </p:cNvSpPr>
          <p:nvPr>
            <p:ph type="body" idx="1"/>
          </p:nvPr>
        </p:nvSpPr>
        <p:spPr/>
        <p:txBody>
          <a:bodyPr/>
          <a:lstStyle/>
          <a:p>
            <a:pPr>
              <a:buClr>
                <a:srgbClr val="003399"/>
              </a:buClr>
            </a:pPr>
            <a:r>
              <a:rPr lang="en-US" altLang="zh-CN" smtClean="0">
                <a:ea typeface="宋体" pitchFamily="2" charset="-122"/>
              </a:rPr>
              <a:t>Ideal for 2 end points not in same org.</a:t>
            </a:r>
          </a:p>
          <a:p>
            <a:pPr>
              <a:buClr>
                <a:srgbClr val="003399"/>
              </a:buClr>
            </a:pPr>
            <a:r>
              <a:rPr lang="en-US" altLang="zh-CN" smtClean="0">
                <a:ea typeface="宋体" pitchFamily="2" charset="-122"/>
              </a:rPr>
              <a:t>Great when different firewalls implemented</a:t>
            </a:r>
          </a:p>
        </p:txBody>
      </p:sp>
      <p:sp>
        <p:nvSpPr>
          <p:cNvPr id="60420" name="Text Box 4"/>
          <p:cNvSpPr txBox="1">
            <a:spLocks noChangeArrowheads="1"/>
          </p:cNvSpPr>
          <p:nvPr/>
        </p:nvSpPr>
        <p:spPr bwMode="auto">
          <a:xfrm>
            <a:off x="533400" y="3352800"/>
            <a:ext cx="4191000" cy="1565275"/>
          </a:xfrm>
          <a:prstGeom prst="rect">
            <a:avLst/>
          </a:prstGeom>
          <a:solidFill>
            <a:srgbClr val="99CCFF"/>
          </a:solidFill>
          <a:ln w="12700">
            <a:solidFill>
              <a:srgbClr val="808080"/>
            </a:solidFill>
            <a:miter lim="800000"/>
            <a:headEnd/>
            <a:tailEnd/>
          </a:ln>
        </p:spPr>
        <p:txBody>
          <a:bodyPr>
            <a:spAutoFit/>
          </a:bodyPr>
          <a:lstStyle/>
          <a:p>
            <a:pPr>
              <a:spcBef>
                <a:spcPct val="50000"/>
              </a:spcBef>
            </a:pPr>
            <a:r>
              <a:rPr lang="en-US" altLang="zh-CN" sz="2400" b="1" u="sng">
                <a:ea typeface="宋体" pitchFamily="2" charset="-122"/>
              </a:rPr>
              <a:t>Pros</a:t>
            </a:r>
          </a:p>
          <a:p>
            <a:pPr>
              <a:spcBef>
                <a:spcPct val="50000"/>
              </a:spcBef>
              <a:buFontTx/>
              <a:buChar char="•"/>
            </a:pPr>
            <a:r>
              <a:rPr lang="en-US" altLang="zh-CN" sz="2400">
                <a:ea typeface="宋体" pitchFamily="2" charset="-122"/>
              </a:rPr>
              <a:t> Flexible</a:t>
            </a:r>
          </a:p>
          <a:p>
            <a:pPr>
              <a:spcBef>
                <a:spcPct val="50000"/>
              </a:spcBef>
              <a:buFontTx/>
              <a:buChar char="•"/>
            </a:pPr>
            <a:r>
              <a:rPr lang="en-US" altLang="zh-CN" sz="2400">
                <a:ea typeface="宋体" pitchFamily="2" charset="-122"/>
              </a:rPr>
              <a:t> Low relative cost</a:t>
            </a:r>
          </a:p>
        </p:txBody>
      </p:sp>
      <p:sp>
        <p:nvSpPr>
          <p:cNvPr id="60421" name="Text Box 5"/>
          <p:cNvSpPr txBox="1">
            <a:spLocks noChangeArrowheads="1"/>
          </p:cNvSpPr>
          <p:nvPr/>
        </p:nvSpPr>
        <p:spPr bwMode="auto">
          <a:xfrm>
            <a:off x="5257800" y="3352800"/>
            <a:ext cx="3429000" cy="2862263"/>
          </a:xfrm>
          <a:prstGeom prst="rect">
            <a:avLst/>
          </a:prstGeom>
          <a:solidFill>
            <a:srgbClr val="99CCFF"/>
          </a:solidFill>
          <a:ln w="12700">
            <a:solidFill>
              <a:srgbClr val="808080"/>
            </a:solidFill>
            <a:miter lim="800000"/>
            <a:headEnd/>
            <a:tailEnd/>
          </a:ln>
        </p:spPr>
        <p:txBody>
          <a:bodyPr>
            <a:spAutoFit/>
          </a:bodyPr>
          <a:lstStyle/>
          <a:p>
            <a:pPr>
              <a:spcBef>
                <a:spcPct val="50000"/>
              </a:spcBef>
            </a:pPr>
            <a:r>
              <a:rPr lang="en-US" altLang="zh-CN" sz="2400" b="1" u="sng" dirty="0">
                <a:ea typeface="宋体" pitchFamily="2" charset="-122"/>
              </a:rPr>
              <a:t>Cons</a:t>
            </a:r>
          </a:p>
          <a:p>
            <a:pPr>
              <a:spcBef>
                <a:spcPct val="50000"/>
              </a:spcBef>
              <a:buFontTx/>
              <a:buChar char="•"/>
            </a:pPr>
            <a:r>
              <a:rPr lang="en-US" altLang="zh-CN" sz="2400" dirty="0">
                <a:ea typeface="宋体" pitchFamily="2" charset="-122"/>
              </a:rPr>
              <a:t> Lack of efficiency</a:t>
            </a:r>
          </a:p>
          <a:p>
            <a:pPr>
              <a:spcBef>
                <a:spcPct val="50000"/>
              </a:spcBef>
              <a:buFontTx/>
              <a:buChar char="•"/>
            </a:pPr>
            <a:r>
              <a:rPr lang="en-US" altLang="zh-CN" sz="2400" dirty="0">
                <a:ea typeface="宋体" pitchFamily="2" charset="-122"/>
              </a:rPr>
              <a:t> More labor training required</a:t>
            </a:r>
          </a:p>
          <a:p>
            <a:pPr>
              <a:spcBef>
                <a:spcPct val="50000"/>
              </a:spcBef>
              <a:buFontTx/>
              <a:buChar char="•"/>
            </a:pPr>
            <a:r>
              <a:rPr lang="en-US" altLang="zh-CN" sz="2400" dirty="0">
                <a:ea typeface="宋体" pitchFamily="2" charset="-122"/>
              </a:rPr>
              <a:t> Lower productivity; higher </a:t>
            </a:r>
            <a:r>
              <a:rPr lang="en-US" altLang="zh-CN" sz="2400" dirty="0" smtClean="0">
                <a:ea typeface="宋体" pitchFamily="2" charset="-122"/>
              </a:rPr>
              <a:t>labor </a:t>
            </a:r>
            <a:r>
              <a:rPr lang="en-US" altLang="zh-CN" sz="2400" dirty="0">
                <a:ea typeface="宋体" pitchFamily="2" charset="-122"/>
              </a:rPr>
              <a:t>costs </a:t>
            </a:r>
          </a:p>
        </p:txBody>
      </p:sp>
      <p:sp>
        <p:nvSpPr>
          <p:cNvPr id="6" name="灯片编号占位符 3"/>
          <p:cNvSpPr>
            <a:spLocks noGrp="1"/>
          </p:cNvSpPr>
          <p:nvPr>
            <p:ph type="sldNum" sz="quarter" idx="10"/>
          </p:nvPr>
        </p:nvSpPr>
        <p:spPr/>
        <p:txBody>
          <a:bodyPr/>
          <a:lstStyle/>
          <a:p>
            <a:pPr>
              <a:defRPr/>
            </a:pPr>
            <a:r>
              <a:rPr lang="en-US" altLang="ko-KR"/>
              <a:t>VPN 8-</a:t>
            </a:r>
            <a:fld id="{30A5FC60-E218-49DF-8125-C50E74EB1CED}" type="slidenum">
              <a:rPr lang="en-US" altLang="ko-KR"/>
              <a:pPr>
                <a:defRPr/>
              </a:pPr>
              <a:t>68</a:t>
            </a:fld>
            <a:endParaRPr lang="en-US" altLang="ko-KR"/>
          </a:p>
          <a:p>
            <a:pPr>
              <a:defRPr/>
            </a:pPr>
            <a:endParaRPr lang="en-US" altLang="ko-K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blinds(horizontal)">
                                      <p:cBhvr>
                                        <p:cTn id="7" dur="500"/>
                                        <p:tgtEl>
                                          <p:spTgt spid="604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0421"/>
                                        </p:tgtEl>
                                        <p:attrNameLst>
                                          <p:attrName>style.visibility</p:attrName>
                                        </p:attrNameLst>
                                      </p:cBhvr>
                                      <p:to>
                                        <p:strVal val="visible"/>
                                      </p:to>
                                    </p:set>
                                    <p:animEffect transition="in" filter="blinds(vertical)">
                                      <p:cBhvr>
                                        <p:cTn id="12"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nimBg="1" autoUpdateAnimBg="0"/>
      <p:bldP spid="60421"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33400" y="228600"/>
            <a:ext cx="8382000" cy="1143000"/>
          </a:xfrm>
        </p:spPr>
        <p:txBody>
          <a:bodyPr/>
          <a:lstStyle/>
          <a:p>
            <a:r>
              <a:rPr lang="en-US" altLang="ko-KR" sz="3600" smtClean="0">
                <a:ea typeface="굴림" pitchFamily="34" charset="-127"/>
              </a:rPr>
              <a:t>Unit 8 Virtual Private Networks (VPN) </a:t>
            </a:r>
          </a:p>
        </p:txBody>
      </p:sp>
      <p:sp>
        <p:nvSpPr>
          <p:cNvPr id="80899" name="Rectangle 3"/>
          <p:cNvSpPr>
            <a:spLocks noGrp="1" noChangeArrowheads="1"/>
          </p:cNvSpPr>
          <p:nvPr>
            <p:ph type="body" idx="1"/>
          </p:nvPr>
        </p:nvSpPr>
        <p:spPr>
          <a:xfrm>
            <a:off x="650875" y="1668463"/>
            <a:ext cx="7772400" cy="4648200"/>
          </a:xfrm>
        </p:spPr>
        <p:txBody>
          <a:bodyPr/>
          <a:lstStyle/>
          <a:p>
            <a:pPr>
              <a:buFont typeface="ZapfDingbats" pitchFamily="82" charset="2"/>
              <a:buNone/>
            </a:pPr>
            <a:r>
              <a:rPr lang="en-US" altLang="zh-CN" smtClean="0">
                <a:ea typeface="宋体" pitchFamily="2" charset="-122"/>
              </a:rPr>
              <a:t>8.1 Private and hybrid networks?</a:t>
            </a:r>
          </a:p>
          <a:p>
            <a:pPr>
              <a:buFont typeface="ZapfDingbats" pitchFamily="82" charset="2"/>
              <a:buNone/>
            </a:pPr>
            <a:r>
              <a:rPr lang="en-US" altLang="zh-CN" smtClean="0">
                <a:ea typeface="宋体" pitchFamily="2" charset="-122"/>
              </a:rPr>
              <a:t>8.2 VPN devices</a:t>
            </a:r>
          </a:p>
          <a:p>
            <a:pPr>
              <a:buFont typeface="ZapfDingbats" pitchFamily="82" charset="2"/>
              <a:buNone/>
            </a:pPr>
            <a:r>
              <a:rPr lang="en-US" altLang="zh-CN" smtClean="0">
                <a:ea typeface="宋体" pitchFamily="2" charset="-122"/>
              </a:rPr>
              <a:t>8.3 VPN technologies and protocols</a:t>
            </a:r>
          </a:p>
          <a:p>
            <a:pPr>
              <a:buFont typeface="ZapfDingbats" pitchFamily="82" charset="2"/>
              <a:buNone/>
            </a:pPr>
            <a:r>
              <a:rPr lang="en-US" altLang="zh-CN" smtClean="0">
                <a:ea typeface="宋体" pitchFamily="2" charset="-122"/>
              </a:rPr>
              <a:t>8.4 Modeling and characterizing VPNs</a:t>
            </a:r>
          </a:p>
          <a:p>
            <a:pPr>
              <a:buFont typeface="ZapfDingbats" pitchFamily="82" charset="2"/>
              <a:buNone/>
            </a:pPr>
            <a:r>
              <a:rPr lang="en-US" altLang="zh-CN" smtClean="0">
                <a:ea typeface="宋体" pitchFamily="2" charset="-122"/>
              </a:rPr>
              <a:t>8.5 Other methods of categorizing VPNs</a:t>
            </a:r>
          </a:p>
          <a:p>
            <a:pPr>
              <a:buFont typeface="ZapfDingbats" pitchFamily="82" charset="2"/>
              <a:buNone/>
            </a:pPr>
            <a:r>
              <a:rPr lang="en-US" altLang="zh-CN" smtClean="0">
                <a:ea typeface="宋体" pitchFamily="2" charset="-122"/>
              </a:rPr>
              <a:t>8.6 How VPN works?</a:t>
            </a:r>
          </a:p>
          <a:p>
            <a:pPr>
              <a:buFont typeface="ZapfDingbats" pitchFamily="82" charset="2"/>
              <a:buNone/>
            </a:pPr>
            <a:r>
              <a:rPr lang="en-US" altLang="zh-CN" smtClean="0">
                <a:ea typeface="宋体" pitchFamily="2" charset="-122"/>
              </a:rPr>
              <a:t>8.7 Component types</a:t>
            </a:r>
          </a:p>
          <a:p>
            <a:pPr>
              <a:buFont typeface="ZapfDingbats" pitchFamily="82" charset="2"/>
              <a:buNone/>
            </a:pPr>
            <a:r>
              <a:rPr lang="en-US" altLang="zh-CN" smtClean="0">
                <a:solidFill>
                  <a:srgbClr val="FF0000"/>
                </a:solidFill>
                <a:ea typeface="宋体" pitchFamily="2" charset="-122"/>
              </a:rPr>
              <a:t>8.8 Summary</a:t>
            </a:r>
          </a:p>
        </p:txBody>
      </p:sp>
      <p:sp>
        <p:nvSpPr>
          <p:cNvPr id="4" name="灯片编号占位符 3"/>
          <p:cNvSpPr>
            <a:spLocks noGrp="1"/>
          </p:cNvSpPr>
          <p:nvPr>
            <p:ph type="sldNum" sz="quarter" idx="10"/>
          </p:nvPr>
        </p:nvSpPr>
        <p:spPr/>
        <p:txBody>
          <a:bodyPr/>
          <a:lstStyle/>
          <a:p>
            <a:pPr>
              <a:defRPr/>
            </a:pPr>
            <a:r>
              <a:rPr lang="en-US" altLang="ko-KR"/>
              <a:t>VPN 8-</a:t>
            </a:r>
            <a:fld id="{ADA9A027-BA1D-4010-B35C-2C57B5CECD3C}" type="slidenum">
              <a:rPr lang="en-US" altLang="ko-KR"/>
              <a:pPr>
                <a:defRPr/>
              </a:pPr>
              <a:t>69</a:t>
            </a:fld>
            <a:endParaRPr lang="en-US" altLang="ko-K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GB" altLang="zh-CN" smtClean="0">
                <a:ea typeface="宋体" pitchFamily="2" charset="-122"/>
              </a:rPr>
              <a:t>Basic architecture</a:t>
            </a:r>
            <a:endParaRPr lang="zh-CN" altLang="en-US"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E4CCB31A-0F02-492C-8EEF-5806C96783C8}" type="slidenum">
              <a:rPr lang="en-US" altLang="ko-KR"/>
              <a:pPr>
                <a:defRPr/>
              </a:pPr>
              <a:t>7</a:t>
            </a:fld>
            <a:endParaRPr lang="en-US" altLang="ko-KR"/>
          </a:p>
          <a:p>
            <a:pPr>
              <a:defRPr/>
            </a:pPr>
            <a:endParaRPr lang="en-US" altLang="ko-KR"/>
          </a:p>
        </p:txBody>
      </p:sp>
      <p:pic>
        <p:nvPicPr>
          <p:cNvPr id="5" name="Picture 3" descr="08"/>
          <p:cNvPicPr>
            <a:picLocks noGrp="1" noChangeAspect="1" noChangeArrowheads="1"/>
          </p:cNvPicPr>
          <p:nvPr>
            <p:ph idx="1"/>
          </p:nvPr>
        </p:nvPicPr>
        <p:blipFill>
          <a:blip r:embed="rId2" cstate="print"/>
          <a:srcRect/>
          <a:stretch>
            <a:fillRect/>
          </a:stretch>
        </p:blipFill>
        <p:spPr>
          <a:xfrm>
            <a:off x="304800" y="1219200"/>
            <a:ext cx="8382000" cy="5105400"/>
          </a:xfrm>
          <a:noFill/>
          <a:ln>
            <a:solidFill>
              <a:srgbClr val="6600CC"/>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smtClean="0">
                <a:ea typeface="宋体" pitchFamily="2" charset="-122"/>
              </a:rPr>
              <a:t>Summary: VPNs</a:t>
            </a:r>
          </a:p>
        </p:txBody>
      </p:sp>
      <p:sp>
        <p:nvSpPr>
          <p:cNvPr id="81923" name="Rectangle 3"/>
          <p:cNvSpPr>
            <a:spLocks noGrp="1" noChangeArrowheads="1"/>
          </p:cNvSpPr>
          <p:nvPr>
            <p:ph type="body" idx="1"/>
          </p:nvPr>
        </p:nvSpPr>
        <p:spPr>
          <a:xfrm>
            <a:off x="609600" y="1600200"/>
            <a:ext cx="8229600" cy="4419600"/>
          </a:xfrm>
        </p:spPr>
        <p:txBody>
          <a:bodyPr/>
          <a:lstStyle/>
          <a:p>
            <a:pPr>
              <a:spcBef>
                <a:spcPts val="1200"/>
              </a:spcBef>
            </a:pPr>
            <a:r>
              <a:rPr lang="en-US" altLang="zh-CN" dirty="0" smtClean="0">
                <a:ea typeface="宋体" pitchFamily="2" charset="-122"/>
              </a:rPr>
              <a:t>Very big in the work access space</a:t>
            </a:r>
          </a:p>
          <a:p>
            <a:pPr lvl="1">
              <a:spcBef>
                <a:spcPts val="1200"/>
              </a:spcBef>
            </a:pPr>
            <a:r>
              <a:rPr lang="en-US" altLang="zh-CN" dirty="0" smtClean="0">
                <a:ea typeface="宋体" pitchFamily="2" charset="-122"/>
              </a:rPr>
              <a:t>Exploit High speed</a:t>
            </a:r>
          </a:p>
          <a:p>
            <a:pPr>
              <a:spcBef>
                <a:spcPts val="1200"/>
              </a:spcBef>
            </a:pPr>
            <a:r>
              <a:rPr lang="en-US" altLang="zh-CN" dirty="0" smtClean="0">
                <a:ea typeface="宋体" pitchFamily="2" charset="-122"/>
              </a:rPr>
              <a:t>Wireless </a:t>
            </a:r>
          </a:p>
          <a:p>
            <a:pPr lvl="1">
              <a:spcBef>
                <a:spcPts val="1200"/>
              </a:spcBef>
            </a:pPr>
            <a:r>
              <a:rPr lang="en-US" altLang="zh-CN" dirty="0" smtClean="0">
                <a:ea typeface="宋体" pitchFamily="2" charset="-122"/>
              </a:rPr>
              <a:t>in the office</a:t>
            </a:r>
          </a:p>
          <a:p>
            <a:pPr lvl="1">
              <a:spcBef>
                <a:spcPts val="1200"/>
              </a:spcBef>
            </a:pPr>
            <a:r>
              <a:rPr lang="en-US" altLang="zh-CN" dirty="0" smtClean="0">
                <a:ea typeface="宋体" pitchFamily="2" charset="-122"/>
              </a:rPr>
              <a:t>public ‘hot spots’ like Borders</a:t>
            </a:r>
          </a:p>
          <a:p>
            <a:pPr>
              <a:spcBef>
                <a:spcPts val="1200"/>
              </a:spcBef>
            </a:pPr>
            <a:r>
              <a:rPr lang="en-US" altLang="zh-CN" dirty="0" smtClean="0">
                <a:ea typeface="宋体" pitchFamily="2" charset="-122"/>
              </a:rPr>
              <a:t>Replaces direct dial into the work network</a:t>
            </a:r>
          </a:p>
          <a:p>
            <a:pPr>
              <a:spcBef>
                <a:spcPts val="1200"/>
              </a:spcBef>
            </a:pPr>
            <a:r>
              <a:rPr lang="en-US" altLang="zh-CN" dirty="0" smtClean="0">
                <a:ea typeface="宋体" pitchFamily="2" charset="-122"/>
              </a:rPr>
              <a:t>Replace dedicated Business partners</a:t>
            </a:r>
          </a:p>
          <a:p>
            <a:pPr>
              <a:spcBef>
                <a:spcPts val="1200"/>
              </a:spcBef>
            </a:pPr>
            <a:r>
              <a:rPr lang="en-US" altLang="zh-CN" dirty="0" smtClean="0">
                <a:ea typeface="宋体" pitchFamily="2" charset="-122"/>
              </a:rPr>
              <a:t>May replace the corporate WAN</a:t>
            </a:r>
          </a:p>
        </p:txBody>
      </p:sp>
      <p:sp>
        <p:nvSpPr>
          <p:cNvPr id="4" name="灯片编号占位符 3"/>
          <p:cNvSpPr>
            <a:spLocks noGrp="1"/>
          </p:cNvSpPr>
          <p:nvPr>
            <p:ph type="sldNum" sz="quarter" idx="10"/>
          </p:nvPr>
        </p:nvSpPr>
        <p:spPr/>
        <p:txBody>
          <a:bodyPr/>
          <a:lstStyle/>
          <a:p>
            <a:pPr>
              <a:defRPr/>
            </a:pPr>
            <a:r>
              <a:rPr lang="en-US" altLang="ko-KR"/>
              <a:t>VPN 8-</a:t>
            </a:r>
            <a:fld id="{C6E9D51B-4261-49D1-8C52-213BF5B7CFD5}" type="slidenum">
              <a:rPr lang="en-US" altLang="ko-KR"/>
              <a:pPr>
                <a:defRPr/>
              </a:pPr>
              <a:t>70</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p:txBody>
          <a:bodyPr/>
          <a:lstStyle/>
          <a:p>
            <a:pPr>
              <a:spcBef>
                <a:spcPts val="1200"/>
              </a:spcBef>
            </a:pPr>
            <a:r>
              <a:rPr lang="en-US" altLang="zh-CN" dirty="0" smtClean="0">
                <a:ea typeface="宋体" pitchFamily="2" charset="-122"/>
              </a:rPr>
              <a:t>Eliminating the need for expensive long-distance leased lines </a:t>
            </a:r>
          </a:p>
          <a:p>
            <a:pPr>
              <a:spcBef>
                <a:spcPts val="1200"/>
              </a:spcBef>
            </a:pPr>
            <a:r>
              <a:rPr lang="en-US" altLang="zh-CN" dirty="0" smtClean="0">
                <a:ea typeface="宋体" pitchFamily="2" charset="-122"/>
              </a:rPr>
              <a:t>Reducing the long-distance telephone charges for remote access. </a:t>
            </a:r>
          </a:p>
          <a:p>
            <a:pPr>
              <a:spcBef>
                <a:spcPts val="1200"/>
              </a:spcBef>
            </a:pPr>
            <a:r>
              <a:rPr lang="en-US" altLang="zh-CN" dirty="0" smtClean="0">
                <a:ea typeface="宋体" pitchFamily="2" charset="-122"/>
              </a:rPr>
              <a:t>Transferring the support burden to the service providers </a:t>
            </a:r>
          </a:p>
          <a:p>
            <a:pPr>
              <a:spcBef>
                <a:spcPts val="1200"/>
              </a:spcBef>
            </a:pPr>
            <a:r>
              <a:rPr lang="en-US" altLang="zh-CN" dirty="0" smtClean="0">
                <a:ea typeface="宋体" pitchFamily="2" charset="-122"/>
              </a:rPr>
              <a:t>Operational costs</a:t>
            </a:r>
            <a:r>
              <a:rPr lang="en-US" altLang="zh-CN" sz="2400" dirty="0" smtClean="0">
                <a:ea typeface="宋体" pitchFamily="2" charset="-122"/>
              </a:rPr>
              <a:t> </a:t>
            </a:r>
          </a:p>
          <a:p>
            <a:pPr>
              <a:spcBef>
                <a:spcPts val="1200"/>
              </a:spcBef>
            </a:pPr>
            <a:endParaRPr lang="en-US" altLang="zh-CN" sz="2400" dirty="0" smtClean="0">
              <a:ea typeface="宋体" pitchFamily="2" charset="-122"/>
            </a:endParaRPr>
          </a:p>
          <a:p>
            <a:pPr>
              <a:spcBef>
                <a:spcPts val="1200"/>
              </a:spcBef>
              <a:buFont typeface="Wingdings" pitchFamily="2" charset="2"/>
              <a:buNone/>
            </a:pPr>
            <a:endParaRPr lang="en-US" altLang="zh-CN" sz="2400" dirty="0" smtClean="0">
              <a:ea typeface="宋体" pitchFamily="2" charset="-122"/>
            </a:endParaRPr>
          </a:p>
        </p:txBody>
      </p:sp>
      <p:sp>
        <p:nvSpPr>
          <p:cNvPr id="82947" name="Rectangle 6"/>
          <p:cNvSpPr>
            <a:spLocks noGrp="1" noChangeArrowheads="1"/>
          </p:cNvSpPr>
          <p:nvPr>
            <p:ph type="title"/>
          </p:nvPr>
        </p:nvSpPr>
        <p:spPr/>
        <p:txBody>
          <a:bodyPr/>
          <a:lstStyle/>
          <a:p>
            <a:r>
              <a:rPr lang="en-US" altLang="zh-CN" smtClean="0">
                <a:ea typeface="宋体" pitchFamily="2" charset="-122"/>
              </a:rPr>
              <a:t>Advantages:  Cost Savings</a:t>
            </a:r>
          </a:p>
        </p:txBody>
      </p:sp>
      <p:sp>
        <p:nvSpPr>
          <p:cNvPr id="4" name="灯片编号占位符 3"/>
          <p:cNvSpPr>
            <a:spLocks noGrp="1"/>
          </p:cNvSpPr>
          <p:nvPr>
            <p:ph type="sldNum" sz="quarter" idx="10"/>
          </p:nvPr>
        </p:nvSpPr>
        <p:spPr/>
        <p:txBody>
          <a:bodyPr/>
          <a:lstStyle/>
          <a:p>
            <a:pPr>
              <a:defRPr/>
            </a:pPr>
            <a:r>
              <a:rPr lang="en-US" altLang="ko-KR"/>
              <a:t>VPN 8-</a:t>
            </a:r>
            <a:fld id="{664A0759-B563-4295-AD0B-F2BE995B4EDB}" type="slidenum">
              <a:rPr lang="en-US" altLang="ko-KR"/>
              <a:pPr>
                <a:defRPr/>
              </a:pPr>
              <a:t>71</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en-US" altLang="zh-CN" smtClean="0">
                <a:ea typeface="宋体" pitchFamily="2" charset="-122"/>
              </a:rPr>
              <a:t>Advantages:  Scalability</a:t>
            </a:r>
            <a:endParaRPr lang="zh-CN" altLang="en-US" smtClean="0">
              <a:ea typeface="宋体" pitchFamily="2" charset="-122"/>
            </a:endParaRPr>
          </a:p>
        </p:txBody>
      </p:sp>
      <p:sp>
        <p:nvSpPr>
          <p:cNvPr id="83971" name="内容占位符 2"/>
          <p:cNvSpPr>
            <a:spLocks noGrp="1"/>
          </p:cNvSpPr>
          <p:nvPr>
            <p:ph idx="1"/>
          </p:nvPr>
        </p:nvSpPr>
        <p:spPr/>
        <p:txBody>
          <a:bodyPr/>
          <a:lstStyle/>
          <a:p>
            <a:r>
              <a:rPr lang="en-US" altLang="zh-CN" smtClean="0">
                <a:ea typeface="宋体" pitchFamily="2" charset="-122"/>
              </a:rPr>
              <a:t>Flexibility of growth</a:t>
            </a:r>
          </a:p>
          <a:p>
            <a:endParaRPr lang="en-US" altLang="zh-CN" smtClean="0">
              <a:ea typeface="宋体" pitchFamily="2" charset="-122"/>
            </a:endParaRPr>
          </a:p>
          <a:p>
            <a:r>
              <a:rPr lang="en-US" altLang="zh-CN" smtClean="0">
                <a:ea typeface="宋体" pitchFamily="2" charset="-122"/>
              </a:rPr>
              <a:t>Efficiency with broadband technology </a:t>
            </a:r>
          </a:p>
          <a:p>
            <a:pPr>
              <a:buFont typeface="ZapfDingbats" pitchFamily="82" charset="2"/>
              <a:buNone/>
            </a:pPr>
            <a:r>
              <a:rPr lang="en-US" altLang="zh-CN" smtClean="0">
                <a:ea typeface="宋体" pitchFamily="2" charset="-122"/>
              </a:rPr>
              <a:t> </a:t>
            </a:r>
          </a:p>
          <a:p>
            <a:endParaRPr lang="zh-CN" altLang="en-US"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112D1C28-C46E-4D2E-B63C-3C0695792A2F}" type="slidenum">
              <a:rPr lang="en-US" altLang="ko-KR"/>
              <a:pPr>
                <a:defRPr/>
              </a:pPr>
              <a:t>72</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en-US" altLang="zh-CN" smtClean="0">
                <a:ea typeface="宋体" pitchFamily="2" charset="-122"/>
              </a:rPr>
              <a:t>Disadvantages</a:t>
            </a:r>
            <a:endParaRPr lang="zh-CN" altLang="en-US" smtClean="0">
              <a:ea typeface="宋体" pitchFamily="2" charset="-122"/>
            </a:endParaRPr>
          </a:p>
        </p:txBody>
      </p:sp>
      <p:sp>
        <p:nvSpPr>
          <p:cNvPr id="84995" name="内容占位符 2"/>
          <p:cNvSpPr>
            <a:spLocks noGrp="1"/>
          </p:cNvSpPr>
          <p:nvPr>
            <p:ph idx="1"/>
          </p:nvPr>
        </p:nvSpPr>
        <p:spPr/>
        <p:txBody>
          <a:bodyPr/>
          <a:lstStyle/>
          <a:p>
            <a:pPr>
              <a:spcBef>
                <a:spcPts val="1200"/>
              </a:spcBef>
            </a:pPr>
            <a:r>
              <a:rPr lang="en-US" altLang="zh-CN" dirty="0" smtClean="0">
                <a:ea typeface="宋体" pitchFamily="2" charset="-122"/>
              </a:rPr>
              <a:t>VPNs require an in-depth understanding of public network security issues and proper deployment of precautions</a:t>
            </a:r>
          </a:p>
          <a:p>
            <a:pPr>
              <a:spcBef>
                <a:spcPts val="1200"/>
              </a:spcBef>
            </a:pPr>
            <a:r>
              <a:rPr lang="en-US" altLang="zh-CN" dirty="0" smtClean="0">
                <a:ea typeface="宋体" pitchFamily="2" charset="-122"/>
              </a:rPr>
              <a:t>Availability and performance depends on factors largely outside of their control</a:t>
            </a:r>
          </a:p>
          <a:p>
            <a:pPr>
              <a:spcBef>
                <a:spcPts val="1200"/>
              </a:spcBef>
            </a:pPr>
            <a:r>
              <a:rPr lang="en-US" altLang="zh-CN" dirty="0" smtClean="0">
                <a:ea typeface="宋体" pitchFamily="2" charset="-122"/>
              </a:rPr>
              <a:t>Immature standards </a:t>
            </a:r>
          </a:p>
          <a:p>
            <a:pPr>
              <a:spcBef>
                <a:spcPts val="1200"/>
              </a:spcBef>
            </a:pPr>
            <a:r>
              <a:rPr lang="en-US" altLang="zh-CN" dirty="0" smtClean="0">
                <a:ea typeface="宋体" pitchFamily="2" charset="-122"/>
              </a:rPr>
              <a:t>VPNs need to accommodate protocols other than IP and existing internal network technology </a:t>
            </a:r>
            <a:endParaRPr lang="zh-CN" altLang="en-US" dirty="0"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1E4740E8-DEDF-4C63-B626-4D05A0070839}" type="slidenum">
              <a:rPr lang="en-US" altLang="ko-KR"/>
              <a:pPr>
                <a:defRPr/>
              </a:pPr>
              <a:t>73</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en-US" altLang="zh-CN" smtClean="0">
                <a:ea typeface="宋体" pitchFamily="2" charset="-122"/>
              </a:rPr>
              <a:t>Applications: Site-to-Site VPNs </a:t>
            </a:r>
            <a:endParaRPr lang="zh-CN" altLang="en-US" smtClean="0">
              <a:ea typeface="宋体" pitchFamily="2" charset="-122"/>
            </a:endParaRPr>
          </a:p>
        </p:txBody>
      </p:sp>
      <p:sp>
        <p:nvSpPr>
          <p:cNvPr id="86019" name="内容占位符 2"/>
          <p:cNvSpPr>
            <a:spLocks noGrp="1"/>
          </p:cNvSpPr>
          <p:nvPr>
            <p:ph idx="1"/>
          </p:nvPr>
        </p:nvSpPr>
        <p:spPr/>
        <p:txBody>
          <a:bodyPr/>
          <a:lstStyle/>
          <a:p>
            <a:r>
              <a:rPr lang="en-US" altLang="zh-CN" smtClean="0">
                <a:ea typeface="宋体" pitchFamily="2" charset="-122"/>
              </a:rPr>
              <a:t>Large-scale encryption between multiple fixed sites such as remote offices and central offices </a:t>
            </a:r>
          </a:p>
          <a:p>
            <a:endParaRPr lang="en-GB" altLang="zh-CN" smtClean="0">
              <a:ea typeface="宋体" pitchFamily="2" charset="-122"/>
            </a:endParaRPr>
          </a:p>
          <a:p>
            <a:r>
              <a:rPr lang="en-US" altLang="zh-CN" smtClean="0">
                <a:ea typeface="宋体" pitchFamily="2" charset="-122"/>
              </a:rPr>
              <a:t>Network traffic is sent over the branch office Internet connection</a:t>
            </a:r>
          </a:p>
          <a:p>
            <a:endParaRPr lang="en-GB" altLang="zh-CN" smtClean="0">
              <a:ea typeface="宋体" pitchFamily="2" charset="-122"/>
            </a:endParaRPr>
          </a:p>
          <a:p>
            <a:r>
              <a:rPr lang="en-US" altLang="zh-CN" smtClean="0">
                <a:ea typeface="宋体" pitchFamily="2" charset="-122"/>
              </a:rPr>
              <a:t>This saves the company hardware and management expenses</a:t>
            </a:r>
          </a:p>
          <a:p>
            <a:pPr>
              <a:buFont typeface="ZapfDingbats" pitchFamily="82" charset="2"/>
              <a:buNone/>
            </a:pPr>
            <a:endParaRPr lang="en-US" altLang="zh-CN" smtClean="0">
              <a:ea typeface="宋体" pitchFamily="2" charset="-122"/>
            </a:endParaRPr>
          </a:p>
          <a:p>
            <a:endParaRPr lang="en-US" altLang="zh-CN" smtClean="0">
              <a:ea typeface="宋体" pitchFamily="2" charset="-122"/>
            </a:endParaRPr>
          </a:p>
          <a:p>
            <a:endParaRPr lang="zh-CN" altLang="en-US"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A2E923DA-7827-4E19-AC0F-4A0A93F72960}" type="slidenum">
              <a:rPr lang="en-US" altLang="ko-KR"/>
              <a:pPr>
                <a:defRPr/>
              </a:pPr>
              <a:t>74</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smtClean="0">
                <a:ea typeface="宋体" pitchFamily="2" charset="-122"/>
              </a:rPr>
              <a:t>Applications:  Remote Access</a:t>
            </a:r>
            <a:endParaRPr lang="zh-CN" altLang="en-US" smtClean="0">
              <a:ea typeface="宋体" pitchFamily="2" charset="-122"/>
            </a:endParaRPr>
          </a:p>
        </p:txBody>
      </p:sp>
      <p:sp>
        <p:nvSpPr>
          <p:cNvPr id="87043" name="内容占位符 2"/>
          <p:cNvSpPr>
            <a:spLocks noGrp="1"/>
          </p:cNvSpPr>
          <p:nvPr>
            <p:ph idx="1"/>
          </p:nvPr>
        </p:nvSpPr>
        <p:spPr>
          <a:xfrm>
            <a:off x="533400" y="1447800"/>
            <a:ext cx="7772400" cy="4800600"/>
          </a:xfrm>
        </p:spPr>
        <p:txBody>
          <a:bodyPr/>
          <a:lstStyle/>
          <a:p>
            <a:pPr>
              <a:spcBef>
                <a:spcPts val="1200"/>
              </a:spcBef>
            </a:pPr>
            <a:r>
              <a:rPr lang="en-US" altLang="zh-CN" sz="2400" dirty="0" smtClean="0">
                <a:ea typeface="宋体" pitchFamily="2" charset="-122"/>
              </a:rPr>
              <a:t>Encrypted connections between mobile or remote users and their corporate networks</a:t>
            </a:r>
          </a:p>
          <a:p>
            <a:pPr>
              <a:spcBef>
                <a:spcPts val="1200"/>
              </a:spcBef>
            </a:pPr>
            <a:r>
              <a:rPr lang="en-US" altLang="zh-CN" sz="2400" dirty="0" smtClean="0">
                <a:ea typeface="宋体" pitchFamily="2" charset="-122"/>
              </a:rPr>
              <a:t>Remote user can make a local call to an ISP, as opposed to a long distance call to the corporate remote access server </a:t>
            </a:r>
          </a:p>
          <a:p>
            <a:pPr>
              <a:spcBef>
                <a:spcPts val="1200"/>
              </a:spcBef>
            </a:pPr>
            <a:r>
              <a:rPr lang="en-US" altLang="zh-CN" sz="2400" dirty="0" smtClean="0">
                <a:ea typeface="宋体" pitchFamily="2" charset="-122"/>
              </a:rPr>
              <a:t>Ideal for a telecommuter or mobile sales people</a:t>
            </a:r>
          </a:p>
          <a:p>
            <a:pPr>
              <a:spcBef>
                <a:spcPts val="1200"/>
              </a:spcBef>
            </a:pPr>
            <a:r>
              <a:rPr lang="en-US" altLang="zh-CN" sz="2400" dirty="0" smtClean="0">
                <a:ea typeface="宋体" pitchFamily="2" charset="-122"/>
              </a:rPr>
              <a:t>VPN allows mobile workers &amp; telecommuters to take advantage of broadband connectivity</a:t>
            </a:r>
            <a:br>
              <a:rPr lang="en-US" altLang="zh-CN" sz="2400" dirty="0" smtClean="0">
                <a:ea typeface="宋体" pitchFamily="2" charset="-122"/>
              </a:rPr>
            </a:br>
            <a:r>
              <a:rPr lang="en-US" altLang="zh-CN" sz="2400" dirty="0" smtClean="0">
                <a:ea typeface="宋体" pitchFamily="2" charset="-122"/>
              </a:rPr>
              <a:t>        i.e. DSL, Cable</a:t>
            </a:r>
          </a:p>
          <a:p>
            <a:pPr>
              <a:spcBef>
                <a:spcPts val="1200"/>
              </a:spcBef>
            </a:pPr>
            <a:endParaRPr lang="en-US" altLang="zh-CN" sz="2400" dirty="0" smtClean="0">
              <a:ea typeface="宋体" pitchFamily="2" charset="-122"/>
            </a:endParaRPr>
          </a:p>
          <a:p>
            <a:pPr>
              <a:spcBef>
                <a:spcPts val="1200"/>
              </a:spcBef>
            </a:pPr>
            <a:endParaRPr lang="en-US" altLang="zh-CN" sz="2400" dirty="0" smtClean="0">
              <a:ea typeface="宋体" pitchFamily="2" charset="-122"/>
            </a:endParaRPr>
          </a:p>
          <a:p>
            <a:pPr>
              <a:spcBef>
                <a:spcPts val="1200"/>
              </a:spcBef>
            </a:pPr>
            <a:endParaRPr lang="zh-CN" altLang="en-US" sz="2400" dirty="0"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2642171F-AEFA-4CAB-9D55-0A3A3CAC65B8}" type="slidenum">
              <a:rPr lang="en-US" altLang="ko-KR"/>
              <a:pPr>
                <a:defRPr/>
              </a:pPr>
              <a:t>75</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273050"/>
            <a:ext cx="8229600" cy="946150"/>
          </a:xfrm>
        </p:spPr>
        <p:txBody>
          <a:bodyPr/>
          <a:lstStyle/>
          <a:p>
            <a:r>
              <a:rPr lang="en-US" altLang="zh-CN" smtClean="0">
                <a:ea typeface="宋体" pitchFamily="2" charset="-122"/>
              </a:rPr>
              <a:t>Industries that may use a VPN</a:t>
            </a:r>
          </a:p>
        </p:txBody>
      </p:sp>
      <p:sp>
        <p:nvSpPr>
          <p:cNvPr id="46083" name="Rectangle 3"/>
          <p:cNvSpPr>
            <a:spLocks noGrp="1" noChangeArrowheads="1"/>
          </p:cNvSpPr>
          <p:nvPr>
            <p:ph type="body" idx="1"/>
          </p:nvPr>
        </p:nvSpPr>
        <p:spPr>
          <a:xfrm>
            <a:off x="381000" y="1219200"/>
            <a:ext cx="8382000" cy="4953000"/>
          </a:xfrm>
        </p:spPr>
        <p:txBody>
          <a:bodyPr/>
          <a:lstStyle/>
          <a:p>
            <a:pPr>
              <a:lnSpc>
                <a:spcPct val="90000"/>
              </a:lnSpc>
              <a:spcBef>
                <a:spcPts val="1200"/>
              </a:spcBef>
              <a:spcAft>
                <a:spcPts val="600"/>
              </a:spcAft>
              <a:buFont typeface="Wingdings" pitchFamily="2" charset="2"/>
              <a:buChar char="q"/>
              <a:defRPr/>
            </a:pPr>
            <a:r>
              <a:rPr lang="en-US" altLang="zh-CN" b="1" dirty="0">
                <a:ea typeface="宋体" pitchFamily="2" charset="-122"/>
              </a:rPr>
              <a:t>Healthcare: </a:t>
            </a:r>
            <a:r>
              <a:rPr lang="en-US" altLang="zh-CN" sz="2400" dirty="0">
                <a:ea typeface="宋体" pitchFamily="2" charset="-122"/>
              </a:rPr>
              <a:t>enables the transferring of confidential patient information within the medical facilities &amp; health care provider</a:t>
            </a:r>
          </a:p>
          <a:p>
            <a:pPr>
              <a:lnSpc>
                <a:spcPct val="90000"/>
              </a:lnSpc>
              <a:spcBef>
                <a:spcPts val="1200"/>
              </a:spcBef>
              <a:spcAft>
                <a:spcPts val="600"/>
              </a:spcAft>
              <a:buClr>
                <a:srgbClr val="003399"/>
              </a:buClr>
              <a:buFont typeface="Wingdings" pitchFamily="2" charset="2"/>
              <a:buChar char="q"/>
              <a:defRPr/>
            </a:pPr>
            <a:r>
              <a:rPr lang="en-US" altLang="zh-CN" b="1" dirty="0" smtClean="0">
                <a:ea typeface="宋体" pitchFamily="2" charset="-122"/>
              </a:rPr>
              <a:t>Manufacturing</a:t>
            </a:r>
            <a:r>
              <a:rPr lang="en-US" altLang="zh-CN" dirty="0">
                <a:ea typeface="宋体" pitchFamily="2" charset="-122"/>
              </a:rPr>
              <a:t>: </a:t>
            </a:r>
            <a:r>
              <a:rPr lang="en-US" altLang="zh-CN" sz="2400" dirty="0">
                <a:ea typeface="宋体" pitchFamily="2" charset="-122"/>
              </a:rPr>
              <a:t>allow suppliers to view inventory &amp; allow clients to purchase online safely</a:t>
            </a:r>
          </a:p>
          <a:p>
            <a:pPr>
              <a:lnSpc>
                <a:spcPct val="90000"/>
              </a:lnSpc>
              <a:spcBef>
                <a:spcPts val="1200"/>
              </a:spcBef>
              <a:spcAft>
                <a:spcPts val="600"/>
              </a:spcAft>
              <a:buClr>
                <a:schemeClr val="accent6"/>
              </a:buClr>
              <a:buFont typeface="Wingdings" pitchFamily="2" charset="2"/>
              <a:buChar char="q"/>
              <a:defRPr/>
            </a:pPr>
            <a:r>
              <a:rPr lang="en-US" altLang="zh-CN" b="1" dirty="0" smtClean="0">
                <a:ea typeface="宋体" pitchFamily="2" charset="-122"/>
              </a:rPr>
              <a:t>Retail</a:t>
            </a:r>
            <a:r>
              <a:rPr lang="en-US" altLang="zh-CN" b="1" dirty="0">
                <a:ea typeface="宋体" pitchFamily="2" charset="-122"/>
              </a:rPr>
              <a:t>:</a:t>
            </a:r>
            <a:r>
              <a:rPr lang="en-US" altLang="zh-CN" dirty="0">
                <a:ea typeface="宋体" pitchFamily="2" charset="-122"/>
              </a:rPr>
              <a:t> </a:t>
            </a:r>
            <a:r>
              <a:rPr lang="en-US" altLang="zh-CN" sz="2400" dirty="0">
                <a:ea typeface="宋体" pitchFamily="2" charset="-122"/>
              </a:rPr>
              <a:t>able to securely transfer sales data or customer info between stores &amp; the headquarters</a:t>
            </a:r>
          </a:p>
          <a:p>
            <a:pPr>
              <a:lnSpc>
                <a:spcPct val="90000"/>
              </a:lnSpc>
              <a:spcBef>
                <a:spcPts val="1200"/>
              </a:spcBef>
              <a:spcAft>
                <a:spcPts val="600"/>
              </a:spcAft>
              <a:buFont typeface="Wingdings" pitchFamily="2" charset="2"/>
              <a:buChar char="q"/>
              <a:defRPr/>
            </a:pPr>
            <a:r>
              <a:rPr lang="en-US" altLang="zh-CN" b="1" dirty="0" smtClean="0">
                <a:ea typeface="宋体" pitchFamily="2" charset="-122"/>
              </a:rPr>
              <a:t>Banking/Financial</a:t>
            </a:r>
            <a:r>
              <a:rPr lang="en-US" altLang="zh-CN" b="1" dirty="0">
                <a:ea typeface="宋体" pitchFamily="2" charset="-122"/>
              </a:rPr>
              <a:t>:</a:t>
            </a:r>
            <a:r>
              <a:rPr lang="en-US" altLang="zh-CN" dirty="0">
                <a:ea typeface="宋体" pitchFamily="2" charset="-122"/>
              </a:rPr>
              <a:t> </a:t>
            </a:r>
            <a:r>
              <a:rPr lang="en-US" altLang="zh-CN" sz="2400" dirty="0">
                <a:ea typeface="宋体" pitchFamily="2" charset="-122"/>
              </a:rPr>
              <a:t>enables account information to be transferred safely within departments &amp; branches</a:t>
            </a:r>
          </a:p>
          <a:p>
            <a:pPr>
              <a:lnSpc>
                <a:spcPct val="90000"/>
              </a:lnSpc>
              <a:spcBef>
                <a:spcPts val="1200"/>
              </a:spcBef>
              <a:spcAft>
                <a:spcPts val="600"/>
              </a:spcAft>
              <a:buFont typeface="Wingdings" pitchFamily="2" charset="2"/>
              <a:buChar char="q"/>
              <a:defRPr/>
            </a:pPr>
            <a:r>
              <a:rPr lang="en-US" altLang="zh-CN" b="1" dirty="0" smtClean="0">
                <a:ea typeface="宋体" pitchFamily="2" charset="-122"/>
              </a:rPr>
              <a:t>General </a:t>
            </a:r>
            <a:r>
              <a:rPr lang="en-US" altLang="zh-CN" b="1" dirty="0">
                <a:ea typeface="宋体" pitchFamily="2" charset="-122"/>
              </a:rPr>
              <a:t>Business:</a:t>
            </a:r>
            <a:r>
              <a:rPr lang="en-US" altLang="zh-CN" dirty="0">
                <a:ea typeface="宋体" pitchFamily="2" charset="-122"/>
              </a:rPr>
              <a:t> </a:t>
            </a:r>
            <a:r>
              <a:rPr lang="en-US" altLang="zh-CN" sz="2400" dirty="0">
                <a:ea typeface="宋体" pitchFamily="2" charset="-122"/>
              </a:rPr>
              <a:t>communication between remote employees can be securely exchanged</a:t>
            </a:r>
          </a:p>
          <a:p>
            <a:pPr>
              <a:lnSpc>
                <a:spcPct val="90000"/>
              </a:lnSpc>
              <a:spcBef>
                <a:spcPts val="1200"/>
              </a:spcBef>
              <a:spcAft>
                <a:spcPts val="600"/>
              </a:spcAft>
              <a:defRPr/>
            </a:pPr>
            <a:endParaRPr lang="en-US" altLang="zh-CN" sz="2400" dirty="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01AAC51E-07CD-4B10-B1A3-B114316AE543}" type="slidenum">
              <a:rPr lang="en-US" altLang="ko-KR"/>
              <a:pPr>
                <a:defRPr/>
              </a:pPr>
              <a:t>76</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304800" y="228600"/>
            <a:ext cx="8382000" cy="1143000"/>
          </a:xfrm>
        </p:spPr>
        <p:txBody>
          <a:bodyPr/>
          <a:lstStyle/>
          <a:p>
            <a:r>
              <a:rPr lang="en-US" altLang="zh-CN" sz="3600" smtClean="0">
                <a:ea typeface="宋体" pitchFamily="2" charset="-122"/>
              </a:rPr>
              <a:t>Statistics From Gartner-consulting</a:t>
            </a:r>
          </a:p>
        </p:txBody>
      </p:sp>
      <p:graphicFrame>
        <p:nvGraphicFramePr>
          <p:cNvPr id="3074" name="Object 2"/>
          <p:cNvGraphicFramePr>
            <a:graphicFrameLocks noChangeAspect="1"/>
          </p:cNvGraphicFramePr>
          <p:nvPr>
            <p:ph idx="1"/>
          </p:nvPr>
        </p:nvGraphicFramePr>
        <p:xfrm>
          <a:off x="0" y="1447800"/>
          <a:ext cx="9144000" cy="4884738"/>
        </p:xfrm>
        <a:graphic>
          <a:graphicData uri="http://schemas.openxmlformats.org/presentationml/2006/ole">
            <p:oleObj spid="_x0000_s3074" name="图表" r:id="rId3" imgW="8572399" imgH="4105350" progId="MSGraph.Chart.8">
              <p:embed followColorScheme="full"/>
            </p:oleObj>
          </a:graphicData>
        </a:graphic>
      </p:graphicFrame>
      <p:sp>
        <p:nvSpPr>
          <p:cNvPr id="3076" name="Text Box 6"/>
          <p:cNvSpPr txBox="1">
            <a:spLocks noChangeArrowheads="1"/>
          </p:cNvSpPr>
          <p:nvPr/>
        </p:nvSpPr>
        <p:spPr bwMode="auto">
          <a:xfrm>
            <a:off x="304800" y="6248400"/>
            <a:ext cx="2590800" cy="336550"/>
          </a:xfrm>
          <a:prstGeom prst="rect">
            <a:avLst/>
          </a:prstGeom>
          <a:noFill/>
          <a:ln w="9525">
            <a:noFill/>
            <a:miter lim="800000"/>
            <a:headEnd/>
            <a:tailEnd/>
          </a:ln>
        </p:spPr>
        <p:txBody>
          <a:bodyPr>
            <a:spAutoFit/>
          </a:bodyPr>
          <a:lstStyle/>
          <a:p>
            <a:pPr eaLnBrk="1" hangingPunct="1">
              <a:spcBef>
                <a:spcPct val="50000"/>
              </a:spcBef>
            </a:pPr>
            <a:r>
              <a:rPr lang="en-US" altLang="zh-CN" sz="1600">
                <a:latin typeface="Times New Roman" pitchFamily="18" charset="0"/>
                <a:ea typeface="宋体" pitchFamily="2" charset="-122"/>
              </a:rPr>
              <a:t>*Source: www.cisco.com</a:t>
            </a:r>
          </a:p>
        </p:txBody>
      </p:sp>
      <p:sp>
        <p:nvSpPr>
          <p:cNvPr id="3077" name="灯片编号占位符 3"/>
          <p:cNvSpPr txBox="1">
            <a:spLocks/>
          </p:cNvSpPr>
          <p:nvPr/>
        </p:nvSpPr>
        <p:spPr bwMode="auto">
          <a:xfrm>
            <a:off x="7620000" y="6400800"/>
            <a:ext cx="1143000" cy="457200"/>
          </a:xfrm>
          <a:prstGeom prst="rect">
            <a:avLst/>
          </a:prstGeom>
          <a:noFill/>
          <a:ln w="9525">
            <a:noFill/>
            <a:miter lim="800000"/>
            <a:headEnd/>
            <a:tailEnd/>
          </a:ln>
        </p:spPr>
        <p:txBody>
          <a:bodyPr/>
          <a:lstStyle/>
          <a:p>
            <a:r>
              <a:rPr lang="en-US" altLang="ko-KR" sz="1400">
                <a:ea typeface="굴림" pitchFamily="34" charset="-127"/>
              </a:rPr>
              <a:t>VPN 8-</a:t>
            </a:r>
            <a:fld id="{DEB13233-86ED-478C-A3B3-E8C860729A83}" type="slidenum">
              <a:rPr lang="en-US" altLang="ko-KR" sz="1400">
                <a:ea typeface="굴림" pitchFamily="34" charset="-127"/>
              </a:rPr>
              <a:pPr/>
              <a:t>77</a:t>
            </a:fld>
            <a:endParaRPr lang="en-US" altLang="ko-KR" sz="1400">
              <a:ea typeface="굴림" pitchFamily="34" charset="-127"/>
            </a:endParaRPr>
          </a:p>
          <a:p>
            <a:endParaRPr lang="en-US" altLang="ko-KR" sz="1400">
              <a:ea typeface="굴림" pitchFamily="34" charset="-127"/>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矩形 18"/>
          <p:cNvSpPr/>
          <p:nvPr/>
        </p:nvSpPr>
        <p:spPr bwMode="auto">
          <a:xfrm>
            <a:off x="3886200" y="3276600"/>
            <a:ext cx="3810000" cy="304800"/>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a:lstStyle/>
          <a:p>
            <a:pPr>
              <a:defRPr/>
            </a:pPr>
            <a:endParaRPr lang="zh-CN" altLang="en-US">
              <a:ea typeface="宋体" pitchFamily="2" charset="-122"/>
            </a:endParaRPr>
          </a:p>
        </p:txBody>
      </p:sp>
      <p:sp>
        <p:nvSpPr>
          <p:cNvPr id="43010" name="Rectangle 2"/>
          <p:cNvSpPr>
            <a:spLocks noGrp="1" noChangeArrowheads="1"/>
          </p:cNvSpPr>
          <p:nvPr>
            <p:ph type="title"/>
          </p:nvPr>
        </p:nvSpPr>
        <p:spPr>
          <a:xfrm>
            <a:off x="455613" y="273050"/>
            <a:ext cx="8226425" cy="1022350"/>
          </a:xfrm>
        </p:spPr>
        <p:txBody>
          <a:bodyPr/>
          <a:lstStyle/>
          <a:p>
            <a:r>
              <a:rPr lang="en-US" altLang="zh-CN" b="1" smtClean="0">
                <a:solidFill>
                  <a:srgbClr val="003399"/>
                </a:solidFill>
                <a:ea typeface="宋体" pitchFamily="2" charset="-122"/>
              </a:rPr>
              <a:t>Pop Quiz!</a:t>
            </a:r>
          </a:p>
        </p:txBody>
      </p:sp>
      <p:sp>
        <p:nvSpPr>
          <p:cNvPr id="89092" name="Rectangle 5"/>
          <p:cNvSpPr>
            <a:spLocks noChangeArrowheads="1"/>
          </p:cNvSpPr>
          <p:nvPr/>
        </p:nvSpPr>
        <p:spPr bwMode="auto">
          <a:xfrm>
            <a:off x="619125" y="2362200"/>
            <a:ext cx="6837363" cy="511175"/>
          </a:xfrm>
          <a:prstGeom prst="rect">
            <a:avLst/>
          </a:prstGeom>
          <a:noFill/>
          <a:ln w="9525">
            <a:noFill/>
            <a:miter lim="800000"/>
            <a:headEnd/>
            <a:tailEnd/>
          </a:ln>
        </p:spPr>
        <p:txBody>
          <a:bodyPr anchor="ctr"/>
          <a:lstStyle/>
          <a:p>
            <a:pPr eaLnBrk="1" hangingPunct="1"/>
            <a:r>
              <a:rPr lang="en-US" altLang="zh-CN" sz="2400">
                <a:latin typeface="Verdana" pitchFamily="34" charset="0"/>
                <a:ea typeface="Arial Unicode MS" pitchFamily="34" charset="-122"/>
                <a:cs typeface="Arial Unicode MS" pitchFamily="34" charset="-122"/>
              </a:rPr>
              <a:t>VPN stands for…</a:t>
            </a:r>
            <a:endParaRPr lang="en-US" altLang="zh-CN" sz="2400">
              <a:latin typeface="Arial Unicode MS" pitchFamily="34" charset="-122"/>
              <a:ea typeface="Arial Unicode MS" pitchFamily="34" charset="-122"/>
              <a:cs typeface="Arial Unicode MS" pitchFamily="34" charset="-122"/>
            </a:endParaRPr>
          </a:p>
          <a:p>
            <a:pPr algn="ctr"/>
            <a:endParaRPr lang="en-US" altLang="zh-CN" sz="2400">
              <a:ea typeface="宋体" pitchFamily="2" charset="-122"/>
            </a:endParaRPr>
          </a:p>
        </p:txBody>
      </p:sp>
      <p:sp>
        <p:nvSpPr>
          <p:cNvPr id="89093" name="Rectangle 10"/>
          <p:cNvSpPr>
            <a:spLocks noChangeArrowheads="1"/>
          </p:cNvSpPr>
          <p:nvPr/>
        </p:nvSpPr>
        <p:spPr bwMode="auto">
          <a:xfrm>
            <a:off x="609600" y="2901950"/>
            <a:ext cx="3363913" cy="538163"/>
          </a:xfrm>
          <a:prstGeom prst="rect">
            <a:avLst/>
          </a:prstGeom>
          <a:solidFill>
            <a:srgbClr val="CCCCCC"/>
          </a:solidFill>
          <a:ln w="9525">
            <a:noFill/>
            <a:miter lim="800000"/>
            <a:headEnd/>
            <a:tailEnd/>
          </a:ln>
        </p:spPr>
        <p:txBody>
          <a:bodyPr/>
          <a:lstStyle/>
          <a:p>
            <a:endParaRPr lang="zh-CN" altLang="en-US">
              <a:solidFill>
                <a:srgbClr val="2D2DB9"/>
              </a:solidFill>
              <a:ea typeface="宋体" pitchFamily="2" charset="-122"/>
            </a:endParaRPr>
          </a:p>
        </p:txBody>
      </p:sp>
      <p:sp>
        <p:nvSpPr>
          <p:cNvPr id="89094" name="Rectangle 6"/>
          <p:cNvSpPr>
            <a:spLocks noChangeArrowheads="1"/>
          </p:cNvSpPr>
          <p:nvPr/>
        </p:nvSpPr>
        <p:spPr bwMode="auto">
          <a:xfrm>
            <a:off x="619125" y="2911475"/>
            <a:ext cx="3344863" cy="481013"/>
          </a:xfrm>
          <a:prstGeom prst="rect">
            <a:avLst/>
          </a:prstGeom>
          <a:solidFill>
            <a:srgbClr val="CCCCCC"/>
          </a:solidFill>
          <a:ln w="9525">
            <a:noFill/>
            <a:miter lim="800000"/>
            <a:headEnd/>
            <a:tailEnd/>
          </a:ln>
        </p:spPr>
        <p:txBody>
          <a:bodyPr anchor="ctr"/>
          <a:lstStyle/>
          <a:p>
            <a:pPr eaLnBrk="1" hangingPunct="1"/>
            <a:r>
              <a:rPr lang="en-US" altLang="zh-CN" sz="1600" b="1">
                <a:latin typeface="Verdana" pitchFamily="34" charset="0"/>
                <a:ea typeface="Arial Unicode MS" pitchFamily="34" charset="-122"/>
                <a:cs typeface="Arial Unicode MS" pitchFamily="34" charset="-122"/>
              </a:rPr>
              <a:t>a) Virtual Public Network </a:t>
            </a:r>
            <a:endParaRPr lang="en-US" altLang="zh-CN" sz="1600" b="1">
              <a:latin typeface="Arial Unicode MS" pitchFamily="34" charset="-122"/>
              <a:ea typeface="Arial Unicode MS" pitchFamily="34" charset="-122"/>
              <a:cs typeface="Arial Unicode MS" pitchFamily="34" charset="-122"/>
            </a:endParaRPr>
          </a:p>
          <a:p>
            <a:endParaRPr lang="en-US" altLang="zh-CN" sz="1600" b="1">
              <a:ea typeface="宋体" pitchFamily="2" charset="-122"/>
            </a:endParaRPr>
          </a:p>
        </p:txBody>
      </p:sp>
      <p:grpSp>
        <p:nvGrpSpPr>
          <p:cNvPr id="89095" name="Group 13"/>
          <p:cNvGrpSpPr>
            <a:grpSpLocks/>
          </p:cNvGrpSpPr>
          <p:nvPr/>
        </p:nvGrpSpPr>
        <p:grpSpPr bwMode="auto">
          <a:xfrm>
            <a:off x="3973513" y="2901950"/>
            <a:ext cx="3722687" cy="538163"/>
            <a:chOff x="2119" y="346"/>
            <a:chExt cx="2200" cy="339"/>
          </a:xfrm>
        </p:grpSpPr>
        <p:sp>
          <p:nvSpPr>
            <p:cNvPr id="89102" name="Rectangle 12"/>
            <p:cNvSpPr>
              <a:spLocks noChangeArrowheads="1"/>
            </p:cNvSpPr>
            <p:nvPr/>
          </p:nvSpPr>
          <p:spPr bwMode="auto">
            <a:xfrm>
              <a:off x="2119" y="346"/>
              <a:ext cx="2200" cy="339"/>
            </a:xfrm>
            <a:prstGeom prst="rect">
              <a:avLst/>
            </a:prstGeom>
            <a:solidFill>
              <a:srgbClr val="CCCCCC"/>
            </a:solidFill>
            <a:ln w="9525">
              <a:noFill/>
              <a:miter lim="800000"/>
              <a:headEnd/>
              <a:tailEnd/>
            </a:ln>
          </p:spPr>
          <p:txBody>
            <a:bodyPr/>
            <a:lstStyle/>
            <a:p>
              <a:endParaRPr lang="zh-CN" altLang="en-US">
                <a:ea typeface="宋体" pitchFamily="2" charset="-122"/>
              </a:endParaRPr>
            </a:p>
          </p:txBody>
        </p:sp>
        <p:sp>
          <p:nvSpPr>
            <p:cNvPr id="89103" name="Rectangle 7"/>
            <p:cNvSpPr>
              <a:spLocks noChangeArrowheads="1"/>
            </p:cNvSpPr>
            <p:nvPr/>
          </p:nvSpPr>
          <p:spPr bwMode="auto">
            <a:xfrm>
              <a:off x="2125" y="352"/>
              <a:ext cx="2188" cy="303"/>
            </a:xfrm>
            <a:prstGeom prst="rect">
              <a:avLst/>
            </a:prstGeom>
            <a:solidFill>
              <a:srgbClr val="CCCCCC"/>
            </a:solidFill>
            <a:ln w="9525">
              <a:noFill/>
              <a:miter lim="800000"/>
              <a:headEnd/>
              <a:tailEnd/>
            </a:ln>
          </p:spPr>
          <p:txBody>
            <a:bodyPr anchor="ctr"/>
            <a:lstStyle/>
            <a:p>
              <a:pPr eaLnBrk="1" hangingPunct="1"/>
              <a:r>
                <a:rPr lang="en-US" altLang="zh-CN" sz="1600" b="1">
                  <a:latin typeface="Verdana" pitchFamily="34" charset="0"/>
                  <a:ea typeface="Arial Unicode MS" pitchFamily="34" charset="-122"/>
                  <a:cs typeface="Arial Unicode MS" pitchFamily="34" charset="-122"/>
                </a:rPr>
                <a:t>b) Virtual Private Network </a:t>
              </a:r>
              <a:endParaRPr lang="en-US" altLang="zh-CN" sz="1600" b="1">
                <a:latin typeface="Arial Unicode MS" pitchFamily="34" charset="-122"/>
                <a:ea typeface="Arial Unicode MS" pitchFamily="34" charset="-122"/>
                <a:cs typeface="Arial Unicode MS" pitchFamily="34" charset="-122"/>
              </a:endParaRPr>
            </a:p>
            <a:p>
              <a:endParaRPr lang="en-US" altLang="zh-CN" sz="1600" b="1">
                <a:ea typeface="宋体" pitchFamily="2" charset="-122"/>
              </a:endParaRPr>
            </a:p>
          </p:txBody>
        </p:sp>
      </p:grpSp>
      <p:grpSp>
        <p:nvGrpSpPr>
          <p:cNvPr id="89096" name="Group 15"/>
          <p:cNvGrpSpPr>
            <a:grpSpLocks/>
          </p:cNvGrpSpPr>
          <p:nvPr/>
        </p:nvGrpSpPr>
        <p:grpSpPr bwMode="auto">
          <a:xfrm>
            <a:off x="609600" y="3421063"/>
            <a:ext cx="3363913" cy="538162"/>
            <a:chOff x="0" y="673"/>
            <a:chExt cx="2119" cy="339"/>
          </a:xfrm>
        </p:grpSpPr>
        <p:sp>
          <p:nvSpPr>
            <p:cNvPr id="89100" name="Rectangle 14"/>
            <p:cNvSpPr>
              <a:spLocks noChangeArrowheads="1"/>
            </p:cNvSpPr>
            <p:nvPr/>
          </p:nvSpPr>
          <p:spPr bwMode="auto">
            <a:xfrm>
              <a:off x="0" y="673"/>
              <a:ext cx="2119" cy="339"/>
            </a:xfrm>
            <a:prstGeom prst="rect">
              <a:avLst/>
            </a:prstGeom>
            <a:solidFill>
              <a:srgbClr val="CCCCCC"/>
            </a:solidFill>
            <a:ln w="9525">
              <a:noFill/>
              <a:miter lim="800000"/>
              <a:headEnd/>
              <a:tailEnd/>
            </a:ln>
          </p:spPr>
          <p:txBody>
            <a:bodyPr/>
            <a:lstStyle/>
            <a:p>
              <a:endParaRPr lang="zh-CN" altLang="en-US">
                <a:ea typeface="宋体" pitchFamily="2" charset="-122"/>
              </a:endParaRPr>
            </a:p>
          </p:txBody>
        </p:sp>
        <p:sp>
          <p:nvSpPr>
            <p:cNvPr id="89101" name="Rectangle 8"/>
            <p:cNvSpPr>
              <a:spLocks noChangeArrowheads="1"/>
            </p:cNvSpPr>
            <p:nvPr/>
          </p:nvSpPr>
          <p:spPr bwMode="auto">
            <a:xfrm>
              <a:off x="6" y="679"/>
              <a:ext cx="2107" cy="303"/>
            </a:xfrm>
            <a:prstGeom prst="rect">
              <a:avLst/>
            </a:prstGeom>
            <a:solidFill>
              <a:srgbClr val="CCCCCC"/>
            </a:solidFill>
            <a:ln w="9525">
              <a:noFill/>
              <a:miter lim="800000"/>
              <a:headEnd/>
              <a:tailEnd/>
            </a:ln>
          </p:spPr>
          <p:txBody>
            <a:bodyPr anchor="ctr"/>
            <a:lstStyle/>
            <a:p>
              <a:pPr eaLnBrk="1" hangingPunct="1"/>
              <a:r>
                <a:rPr lang="en-US" altLang="zh-CN" sz="1600" b="1">
                  <a:latin typeface="Verdana" pitchFamily="34" charset="0"/>
                  <a:ea typeface="Arial Unicode MS" pitchFamily="34" charset="-122"/>
                  <a:cs typeface="Arial Unicode MS" pitchFamily="34" charset="-122"/>
                </a:rPr>
                <a:t>c) Virtual Protocol Network </a:t>
              </a:r>
              <a:endParaRPr lang="en-US" altLang="zh-CN" sz="1600" b="1">
                <a:latin typeface="Arial Unicode MS" pitchFamily="34" charset="-122"/>
                <a:ea typeface="Arial Unicode MS" pitchFamily="34" charset="-122"/>
                <a:cs typeface="Arial Unicode MS" pitchFamily="34" charset="-122"/>
              </a:endParaRPr>
            </a:p>
            <a:p>
              <a:endParaRPr lang="en-US" altLang="zh-CN" sz="1600" b="1">
                <a:ea typeface="宋体" pitchFamily="2" charset="-122"/>
              </a:endParaRPr>
            </a:p>
          </p:txBody>
        </p:sp>
      </p:grpSp>
      <p:sp>
        <p:nvSpPr>
          <p:cNvPr id="89097" name="Rectangle 9"/>
          <p:cNvSpPr>
            <a:spLocks noChangeArrowheads="1"/>
          </p:cNvSpPr>
          <p:nvPr/>
        </p:nvSpPr>
        <p:spPr bwMode="auto">
          <a:xfrm>
            <a:off x="3975100" y="3481388"/>
            <a:ext cx="3721100" cy="481012"/>
          </a:xfrm>
          <a:prstGeom prst="rect">
            <a:avLst/>
          </a:prstGeom>
          <a:solidFill>
            <a:srgbClr val="CCCCCC"/>
          </a:solidFill>
          <a:ln w="9525">
            <a:noFill/>
            <a:miter lim="800000"/>
            <a:headEnd/>
            <a:tailEnd/>
          </a:ln>
        </p:spPr>
        <p:txBody>
          <a:bodyPr anchor="ctr"/>
          <a:lstStyle/>
          <a:p>
            <a:pPr eaLnBrk="1" hangingPunct="1"/>
            <a:r>
              <a:rPr lang="en-US" altLang="zh-CN" sz="1600" b="1">
                <a:latin typeface="Verdana" pitchFamily="34" charset="0"/>
                <a:ea typeface="Arial Unicode MS" pitchFamily="34" charset="-122"/>
                <a:cs typeface="Arial Unicode MS" pitchFamily="34" charset="-122"/>
              </a:rPr>
              <a:t>d) Virtual Perimeter Network</a:t>
            </a:r>
            <a:endParaRPr lang="en-US" altLang="zh-CN" sz="1600" b="1">
              <a:latin typeface="Arial Unicode MS" pitchFamily="34" charset="-122"/>
              <a:ea typeface="Arial Unicode MS" pitchFamily="34" charset="-122"/>
              <a:cs typeface="Arial Unicode MS" pitchFamily="34" charset="-122"/>
            </a:endParaRPr>
          </a:p>
          <a:p>
            <a:endParaRPr lang="en-US" altLang="zh-CN" sz="1600" b="1">
              <a:ea typeface="宋体" pitchFamily="2" charset="-122"/>
            </a:endParaRPr>
          </a:p>
        </p:txBody>
      </p:sp>
      <p:sp>
        <p:nvSpPr>
          <p:cNvPr id="43028" name="Oval 20"/>
          <p:cNvSpPr>
            <a:spLocks noChangeArrowheads="1"/>
          </p:cNvSpPr>
          <p:nvPr/>
        </p:nvSpPr>
        <p:spPr bwMode="auto">
          <a:xfrm>
            <a:off x="609600" y="1447800"/>
            <a:ext cx="762000" cy="762000"/>
          </a:xfrm>
          <a:prstGeom prst="ellipse">
            <a:avLst/>
          </a:prstGeom>
          <a:solidFill>
            <a:srgbClr val="99CCFF"/>
          </a:solidFill>
          <a:ln w="12700">
            <a:solidFill>
              <a:srgbClr val="8D8D8D"/>
            </a:solidFill>
            <a:round/>
            <a:headEnd/>
            <a:tailEnd/>
          </a:ln>
          <a:effectLst/>
        </p:spPr>
        <p:txBody>
          <a:bodyPr wrap="none" anchor="ctr"/>
          <a:lstStyle/>
          <a:p>
            <a:pPr algn="ctr">
              <a:defRPr/>
            </a:pPr>
            <a:r>
              <a:rPr lang="en-US" altLang="zh-CN" sz="3200" b="1">
                <a:solidFill>
                  <a:srgbClr val="0066CC"/>
                </a:solidFill>
                <a:effectLst>
                  <a:outerShdw blurRad="38100" dist="38100" dir="2700000" algn="tl">
                    <a:srgbClr val="000000"/>
                  </a:outerShdw>
                </a:effectLst>
                <a:ea typeface="宋体" pitchFamily="2" charset="-122"/>
              </a:rPr>
              <a:t>Q.1</a:t>
            </a:r>
          </a:p>
        </p:txBody>
      </p:sp>
      <p:sp>
        <p:nvSpPr>
          <p:cNvPr id="20" name="灯片编号占位符 3"/>
          <p:cNvSpPr>
            <a:spLocks noGrp="1"/>
          </p:cNvSpPr>
          <p:nvPr>
            <p:ph type="sldNum" sz="quarter" idx="10"/>
          </p:nvPr>
        </p:nvSpPr>
        <p:spPr/>
        <p:txBody>
          <a:bodyPr/>
          <a:lstStyle/>
          <a:p>
            <a:pPr>
              <a:defRPr/>
            </a:pPr>
            <a:r>
              <a:rPr lang="en-US" altLang="ko-KR"/>
              <a:t>VPN 8-</a:t>
            </a:r>
            <a:fld id="{A23E67DA-26EB-4C6C-B74F-8982CAA9BA09}" type="slidenum">
              <a:rPr lang="en-US" altLang="ko-KR"/>
              <a:pPr>
                <a:defRPr/>
              </a:pPr>
              <a:t>78</a:t>
            </a:fld>
            <a:endParaRPr lang="en-US" altLang="ko-KR"/>
          </a:p>
          <a:p>
            <a:pPr>
              <a:defRPr/>
            </a:pPr>
            <a:endParaRPr lang="en-US" altLang="ko-K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p:cTn id="7" dur="500" fill="hold"/>
                                        <p:tgtEl>
                                          <p:spTgt spid="43010"/>
                                        </p:tgtEl>
                                        <p:attrNameLst>
                                          <p:attrName>ppt_w</p:attrName>
                                        </p:attrNameLst>
                                      </p:cBhvr>
                                      <p:tavLst>
                                        <p:tav tm="0">
                                          <p:val>
                                            <p:fltVal val="0"/>
                                          </p:val>
                                        </p:tav>
                                        <p:tav tm="100000">
                                          <p:val>
                                            <p:strVal val="#ppt_w"/>
                                          </p:val>
                                        </p:tav>
                                      </p:tavLst>
                                    </p:anim>
                                    <p:anim calcmode="lin" valueType="num">
                                      <p:cBhvr>
                                        <p:cTn id="8" dur="500" fill="hold"/>
                                        <p:tgtEl>
                                          <p:spTgt spid="430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5613" y="273050"/>
            <a:ext cx="8226425" cy="1022350"/>
          </a:xfrm>
        </p:spPr>
        <p:txBody>
          <a:bodyPr/>
          <a:lstStyle/>
          <a:p>
            <a:r>
              <a:rPr lang="en-US" altLang="zh-CN" b="1" smtClean="0">
                <a:solidFill>
                  <a:srgbClr val="003399"/>
                </a:solidFill>
                <a:ea typeface="宋体" pitchFamily="2" charset="-122"/>
              </a:rPr>
              <a:t>Pop Quiz!</a:t>
            </a:r>
          </a:p>
        </p:txBody>
      </p:sp>
      <p:sp>
        <p:nvSpPr>
          <p:cNvPr id="90115" name="Rectangle 3"/>
          <p:cNvSpPr>
            <a:spLocks noGrp="1" noChangeArrowheads="1"/>
          </p:cNvSpPr>
          <p:nvPr>
            <p:ph type="body" idx="1"/>
          </p:nvPr>
        </p:nvSpPr>
        <p:spPr>
          <a:xfrm>
            <a:off x="455613" y="1598613"/>
            <a:ext cx="8226425" cy="611187"/>
          </a:xfrm>
        </p:spPr>
        <p:txBody>
          <a:bodyPr/>
          <a:lstStyle/>
          <a:p>
            <a:pPr>
              <a:buFont typeface="Wingdings" pitchFamily="2" charset="2"/>
              <a:buNone/>
            </a:pPr>
            <a:r>
              <a:rPr lang="en-US" altLang="zh-CN" b="1" smtClean="0">
                <a:solidFill>
                  <a:srgbClr val="A50021"/>
                </a:solidFill>
                <a:ea typeface="宋体" pitchFamily="2" charset="-122"/>
              </a:rPr>
              <a:t>A.1</a:t>
            </a:r>
          </a:p>
        </p:txBody>
      </p:sp>
      <p:sp>
        <p:nvSpPr>
          <p:cNvPr id="90116" name="Rectangle 18"/>
          <p:cNvSpPr>
            <a:spLocks noChangeArrowheads="1"/>
          </p:cNvSpPr>
          <p:nvPr/>
        </p:nvSpPr>
        <p:spPr bwMode="auto">
          <a:xfrm>
            <a:off x="609600" y="2794000"/>
            <a:ext cx="4819650" cy="457200"/>
          </a:xfrm>
          <a:prstGeom prst="rect">
            <a:avLst/>
          </a:prstGeom>
          <a:noFill/>
          <a:ln w="9525">
            <a:noFill/>
            <a:miter lim="800000"/>
            <a:headEnd/>
            <a:tailEnd/>
          </a:ln>
        </p:spPr>
        <p:txBody>
          <a:bodyPr wrap="none">
            <a:spAutoFit/>
          </a:bodyPr>
          <a:lstStyle/>
          <a:p>
            <a:pPr eaLnBrk="1" hangingPunct="1"/>
            <a:r>
              <a:rPr lang="en-US" altLang="zh-CN" sz="2400" b="1">
                <a:latin typeface="Verdana" pitchFamily="34" charset="0"/>
                <a:ea typeface="Arial Unicode MS" pitchFamily="34" charset="-122"/>
                <a:cs typeface="Arial Unicode MS" pitchFamily="34" charset="-122"/>
              </a:rPr>
              <a:t>b) Virtual Private Network </a:t>
            </a:r>
          </a:p>
        </p:txBody>
      </p:sp>
      <p:sp>
        <p:nvSpPr>
          <p:cNvPr id="90117" name="Rectangle 19"/>
          <p:cNvSpPr>
            <a:spLocks noChangeArrowheads="1"/>
          </p:cNvSpPr>
          <p:nvPr/>
        </p:nvSpPr>
        <p:spPr bwMode="auto">
          <a:xfrm>
            <a:off x="533400" y="2286000"/>
            <a:ext cx="2271713" cy="396875"/>
          </a:xfrm>
          <a:prstGeom prst="rect">
            <a:avLst/>
          </a:prstGeom>
          <a:noFill/>
          <a:ln w="9525">
            <a:noFill/>
            <a:miter lim="800000"/>
            <a:headEnd/>
            <a:tailEnd/>
          </a:ln>
        </p:spPr>
        <p:txBody>
          <a:bodyPr wrap="none">
            <a:spAutoFit/>
          </a:bodyPr>
          <a:lstStyle/>
          <a:p>
            <a:pPr eaLnBrk="1" hangingPunct="1"/>
            <a:r>
              <a:rPr lang="en-US" altLang="zh-CN">
                <a:latin typeface="Verdana" pitchFamily="34" charset="0"/>
                <a:ea typeface="Arial Unicode MS" pitchFamily="34" charset="-122"/>
                <a:cs typeface="Arial Unicode MS" pitchFamily="34" charset="-122"/>
              </a:rPr>
              <a:t>VPN stands for…</a:t>
            </a:r>
          </a:p>
        </p:txBody>
      </p:sp>
      <p:sp>
        <p:nvSpPr>
          <p:cNvPr id="90118" name="Rectangle 20"/>
          <p:cNvSpPr>
            <a:spLocks noChangeArrowheads="1"/>
          </p:cNvSpPr>
          <p:nvPr/>
        </p:nvSpPr>
        <p:spPr bwMode="auto">
          <a:xfrm>
            <a:off x="533400" y="3657600"/>
            <a:ext cx="8229600" cy="1368425"/>
          </a:xfrm>
          <a:prstGeom prst="rect">
            <a:avLst/>
          </a:prstGeom>
          <a:noFill/>
          <a:ln w="9525">
            <a:noFill/>
            <a:miter lim="800000"/>
            <a:headEnd/>
            <a:tailEnd/>
          </a:ln>
        </p:spPr>
        <p:txBody>
          <a:bodyPr>
            <a:spAutoFit/>
          </a:bodyPr>
          <a:lstStyle/>
          <a:p>
            <a:pPr eaLnBrk="1" hangingPunct="1"/>
            <a:r>
              <a:rPr lang="en-US" altLang="zh-CN" sz="1400" dirty="0">
                <a:latin typeface="Verdana" pitchFamily="34" charset="0"/>
                <a:ea typeface="Arial Unicode MS" pitchFamily="34" charset="-122"/>
                <a:cs typeface="Arial Unicode MS" pitchFamily="34" charset="-122"/>
              </a:rPr>
              <a:t>VPN stands for "Virtual Private Network" or "Virtual Private Networking." A VPN is a private network in the sense that it carries controlled information, protected by various security mechanisms, between known parties. VPNs are only "virtually" private, however, because this data actually travels over shared public networks instead of fully dedicated private connections. </a:t>
            </a:r>
            <a:endParaRPr lang="en-US" altLang="zh-CN" sz="1400" dirty="0">
              <a:latin typeface="Arial Unicode MS" pitchFamily="34" charset="-122"/>
              <a:ea typeface="Arial Unicode MS" pitchFamily="34" charset="-122"/>
              <a:cs typeface="Arial Unicode MS" pitchFamily="34" charset="-122"/>
            </a:endParaRPr>
          </a:p>
          <a:p>
            <a:endParaRPr lang="en-US" altLang="zh-CN" sz="1400" dirty="0">
              <a:ea typeface="宋体" pitchFamily="2" charset="-122"/>
            </a:endParaRPr>
          </a:p>
        </p:txBody>
      </p:sp>
      <p:sp>
        <p:nvSpPr>
          <p:cNvPr id="7" name="灯片编号占位符 3"/>
          <p:cNvSpPr>
            <a:spLocks noGrp="1"/>
          </p:cNvSpPr>
          <p:nvPr>
            <p:ph type="sldNum" sz="quarter" idx="10"/>
          </p:nvPr>
        </p:nvSpPr>
        <p:spPr/>
        <p:txBody>
          <a:bodyPr/>
          <a:lstStyle/>
          <a:p>
            <a:pPr>
              <a:defRPr/>
            </a:pPr>
            <a:r>
              <a:rPr lang="en-US" altLang="ko-KR"/>
              <a:t>VPN 8-</a:t>
            </a:r>
            <a:fld id="{130359C8-F6F9-48EB-A8D2-E8D27B4EFA8C}" type="slidenum">
              <a:rPr lang="en-US" altLang="ko-KR"/>
              <a:pPr>
                <a:defRPr/>
              </a:pPr>
              <a:t>79</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152400"/>
            <a:ext cx="8763000" cy="1143000"/>
          </a:xfrm>
        </p:spPr>
        <p:txBody>
          <a:bodyPr/>
          <a:lstStyle/>
          <a:p>
            <a:r>
              <a:rPr lang="en-US" altLang="zh-CN" sz="3600" smtClean="0">
                <a:ea typeface="宋体" pitchFamily="2" charset="-122"/>
              </a:rPr>
              <a:t>Remote Access Virtual Private Network </a:t>
            </a:r>
          </a:p>
        </p:txBody>
      </p:sp>
      <p:pic>
        <p:nvPicPr>
          <p:cNvPr id="28675" name="Picture 4"/>
          <p:cNvPicPr>
            <a:picLocks noGrp="1" noChangeAspect="1" noChangeArrowheads="1"/>
          </p:cNvPicPr>
          <p:nvPr>
            <p:ph idx="1"/>
          </p:nvPr>
        </p:nvPicPr>
        <p:blipFill>
          <a:blip r:embed="rId2" cstate="print"/>
          <a:srcRect/>
          <a:stretch>
            <a:fillRect/>
          </a:stretch>
        </p:blipFill>
        <p:spPr>
          <a:xfrm>
            <a:off x="152400" y="1371600"/>
            <a:ext cx="8686800" cy="4703763"/>
          </a:xfrm>
          <a:noFill/>
        </p:spPr>
      </p:pic>
      <p:sp>
        <p:nvSpPr>
          <p:cNvPr id="28676" name="Rectangle 6"/>
          <p:cNvSpPr>
            <a:spLocks noChangeArrowheads="1"/>
          </p:cNvSpPr>
          <p:nvPr/>
        </p:nvSpPr>
        <p:spPr bwMode="auto">
          <a:xfrm>
            <a:off x="990600" y="5791200"/>
            <a:ext cx="2314575" cy="366713"/>
          </a:xfrm>
          <a:prstGeom prst="rect">
            <a:avLst/>
          </a:prstGeom>
          <a:noFill/>
          <a:ln w="9525">
            <a:noFill/>
            <a:miter lim="800000"/>
            <a:headEnd/>
            <a:tailEnd/>
          </a:ln>
        </p:spPr>
        <p:txBody>
          <a:bodyPr wrap="none" anchor="ctr">
            <a:spAutoFit/>
          </a:bodyPr>
          <a:lstStyle/>
          <a:p>
            <a:pPr eaLnBrk="1" hangingPunct="1"/>
            <a:r>
              <a:rPr lang="en-US" altLang="zh-CN" sz="1400">
                <a:ea typeface="宋体" pitchFamily="2" charset="-122"/>
              </a:rPr>
              <a:t>(From Gartner Consulting)</a:t>
            </a:r>
            <a:r>
              <a:rPr lang="en-US" altLang="zh-CN">
                <a:ea typeface="宋体" pitchFamily="2" charset="-122"/>
              </a:rPr>
              <a:t> </a:t>
            </a:r>
          </a:p>
        </p:txBody>
      </p:sp>
      <p:sp>
        <p:nvSpPr>
          <p:cNvPr id="5" name="灯片编号占位符 3"/>
          <p:cNvSpPr>
            <a:spLocks noGrp="1"/>
          </p:cNvSpPr>
          <p:nvPr>
            <p:ph type="sldNum" sz="quarter" idx="10"/>
          </p:nvPr>
        </p:nvSpPr>
        <p:spPr/>
        <p:txBody>
          <a:bodyPr/>
          <a:lstStyle/>
          <a:p>
            <a:pPr>
              <a:defRPr/>
            </a:pPr>
            <a:r>
              <a:rPr lang="en-US" altLang="ko-KR"/>
              <a:t>VPN 8-</a:t>
            </a:r>
            <a:fld id="{D789FEB1-A730-4221-9A19-B1F26E465E6E}" type="slidenum">
              <a:rPr lang="en-US" altLang="ko-KR"/>
              <a:pPr>
                <a:defRPr/>
              </a:pPr>
              <a:t>8</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5613" y="273050"/>
            <a:ext cx="8226425" cy="1022350"/>
          </a:xfrm>
        </p:spPr>
        <p:txBody>
          <a:bodyPr/>
          <a:lstStyle/>
          <a:p>
            <a:r>
              <a:rPr lang="en-US" altLang="zh-CN" b="1" smtClean="0">
                <a:solidFill>
                  <a:srgbClr val="003399"/>
                </a:solidFill>
                <a:ea typeface="宋体" pitchFamily="2" charset="-122"/>
              </a:rPr>
              <a:t>Pop Quiz!</a:t>
            </a:r>
          </a:p>
        </p:txBody>
      </p:sp>
      <p:sp>
        <p:nvSpPr>
          <p:cNvPr id="91139" name="Rectangle 18"/>
          <p:cNvSpPr>
            <a:spLocks noChangeArrowheads="1"/>
          </p:cNvSpPr>
          <p:nvPr/>
        </p:nvSpPr>
        <p:spPr bwMode="auto">
          <a:xfrm>
            <a:off x="609600" y="2514600"/>
            <a:ext cx="8397875" cy="822325"/>
          </a:xfrm>
          <a:prstGeom prst="rect">
            <a:avLst/>
          </a:prstGeom>
          <a:noFill/>
          <a:ln w="9525">
            <a:noFill/>
            <a:miter lim="800000"/>
            <a:headEnd/>
            <a:tailEnd/>
          </a:ln>
        </p:spPr>
        <p:txBody>
          <a:bodyPr>
            <a:spAutoFit/>
          </a:bodyPr>
          <a:lstStyle/>
          <a:p>
            <a:pPr eaLnBrk="1" hangingPunct="1"/>
            <a:r>
              <a:rPr lang="en-US" altLang="zh-CN" sz="2400">
                <a:latin typeface="Verdana" pitchFamily="34" charset="0"/>
                <a:ea typeface="宋体" pitchFamily="2" charset="-122"/>
                <a:cs typeface="Times New Roman" pitchFamily="18" charset="0"/>
              </a:rPr>
              <a:t>What are the acronyms for the 3 most common VPN protocols?</a:t>
            </a:r>
          </a:p>
        </p:txBody>
      </p:sp>
      <p:sp>
        <p:nvSpPr>
          <p:cNvPr id="64532" name="Oval 20"/>
          <p:cNvSpPr>
            <a:spLocks noChangeArrowheads="1"/>
          </p:cNvSpPr>
          <p:nvPr/>
        </p:nvSpPr>
        <p:spPr bwMode="auto">
          <a:xfrm>
            <a:off x="609600" y="1600200"/>
            <a:ext cx="762000" cy="762000"/>
          </a:xfrm>
          <a:prstGeom prst="ellipse">
            <a:avLst/>
          </a:prstGeom>
          <a:solidFill>
            <a:srgbClr val="99CCFF"/>
          </a:solidFill>
          <a:ln w="12700">
            <a:solidFill>
              <a:srgbClr val="8D8D8D"/>
            </a:solidFill>
            <a:round/>
            <a:headEnd/>
            <a:tailEnd/>
          </a:ln>
          <a:effectLst/>
        </p:spPr>
        <p:txBody>
          <a:bodyPr wrap="none" anchor="ctr"/>
          <a:lstStyle/>
          <a:p>
            <a:pPr algn="ctr">
              <a:defRPr/>
            </a:pPr>
            <a:r>
              <a:rPr lang="en-US" altLang="zh-CN" sz="3200" b="1">
                <a:solidFill>
                  <a:srgbClr val="0066CC"/>
                </a:solidFill>
                <a:effectLst>
                  <a:outerShdw blurRad="38100" dist="38100" dir="2700000" algn="tl">
                    <a:srgbClr val="000000"/>
                  </a:outerShdw>
                </a:effectLst>
                <a:ea typeface="宋体" pitchFamily="2" charset="-122"/>
              </a:rPr>
              <a:t>Q.2</a:t>
            </a:r>
          </a:p>
        </p:txBody>
      </p:sp>
      <p:sp>
        <p:nvSpPr>
          <p:cNvPr id="5" name="灯片编号占位符 3"/>
          <p:cNvSpPr>
            <a:spLocks noGrp="1"/>
          </p:cNvSpPr>
          <p:nvPr>
            <p:ph type="sldNum" sz="quarter" idx="10"/>
          </p:nvPr>
        </p:nvSpPr>
        <p:spPr/>
        <p:txBody>
          <a:bodyPr/>
          <a:lstStyle/>
          <a:p>
            <a:pPr>
              <a:defRPr/>
            </a:pPr>
            <a:r>
              <a:rPr lang="en-US" altLang="ko-KR"/>
              <a:t>VPN 8-</a:t>
            </a:r>
            <a:fld id="{BE3EF616-372B-4DC7-A6F2-E3B359E8C76D}" type="slidenum">
              <a:rPr lang="en-US" altLang="ko-KR"/>
              <a:pPr>
                <a:defRPr/>
              </a:pPr>
              <a:t>80</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5613" y="273050"/>
            <a:ext cx="8226425" cy="1022350"/>
          </a:xfrm>
        </p:spPr>
        <p:txBody>
          <a:bodyPr/>
          <a:lstStyle/>
          <a:p>
            <a:r>
              <a:rPr lang="en-US" altLang="zh-CN" b="1" smtClean="0">
                <a:solidFill>
                  <a:srgbClr val="003399"/>
                </a:solidFill>
                <a:ea typeface="宋体" pitchFamily="2" charset="-122"/>
              </a:rPr>
              <a:t>Pop Quiz!</a:t>
            </a:r>
          </a:p>
        </p:txBody>
      </p:sp>
      <p:sp>
        <p:nvSpPr>
          <p:cNvPr id="92163" name="Rectangle 3"/>
          <p:cNvSpPr>
            <a:spLocks noGrp="1" noChangeArrowheads="1"/>
          </p:cNvSpPr>
          <p:nvPr>
            <p:ph type="body" idx="1"/>
          </p:nvPr>
        </p:nvSpPr>
        <p:spPr>
          <a:xfrm>
            <a:off x="455613" y="1598613"/>
            <a:ext cx="8226425" cy="611187"/>
          </a:xfrm>
        </p:spPr>
        <p:txBody>
          <a:bodyPr/>
          <a:lstStyle/>
          <a:p>
            <a:pPr>
              <a:buFont typeface="Wingdings" pitchFamily="2" charset="2"/>
              <a:buNone/>
            </a:pPr>
            <a:r>
              <a:rPr lang="en-US" altLang="zh-CN" b="1" smtClean="0">
                <a:solidFill>
                  <a:srgbClr val="A50021"/>
                </a:solidFill>
                <a:ea typeface="宋体" pitchFamily="2" charset="-122"/>
              </a:rPr>
              <a:t>A.2</a:t>
            </a:r>
          </a:p>
        </p:txBody>
      </p:sp>
      <p:sp>
        <p:nvSpPr>
          <p:cNvPr id="92164" name="Rectangle 4"/>
          <p:cNvSpPr>
            <a:spLocks noChangeArrowheads="1"/>
          </p:cNvSpPr>
          <p:nvPr/>
        </p:nvSpPr>
        <p:spPr bwMode="auto">
          <a:xfrm>
            <a:off x="609600" y="2794000"/>
            <a:ext cx="1585913" cy="1187450"/>
          </a:xfrm>
          <a:prstGeom prst="rect">
            <a:avLst/>
          </a:prstGeom>
          <a:noFill/>
          <a:ln w="9525">
            <a:noFill/>
            <a:miter lim="800000"/>
            <a:headEnd/>
            <a:tailEnd/>
          </a:ln>
        </p:spPr>
        <p:txBody>
          <a:bodyPr wrap="none">
            <a:spAutoFit/>
          </a:bodyPr>
          <a:lstStyle/>
          <a:p>
            <a:pPr marL="342900" indent="-342900" eaLnBrk="1" hangingPunct="1">
              <a:buFontTx/>
              <a:buChar char="•"/>
            </a:pPr>
            <a:r>
              <a:rPr lang="en-US" altLang="zh-CN" sz="2400" b="1" dirty="0">
                <a:latin typeface="Verdana" pitchFamily="34" charset="0"/>
                <a:ea typeface="Arial Unicode MS" pitchFamily="34" charset="-122"/>
                <a:cs typeface="Arial Unicode MS" pitchFamily="34" charset="-122"/>
              </a:rPr>
              <a:t>PPTP</a:t>
            </a:r>
          </a:p>
          <a:p>
            <a:pPr marL="342900" indent="-342900" eaLnBrk="1" hangingPunct="1">
              <a:buFontTx/>
              <a:buChar char="•"/>
            </a:pPr>
            <a:r>
              <a:rPr lang="en-US" altLang="zh-CN" sz="2400" b="1" dirty="0">
                <a:latin typeface="Verdana" pitchFamily="34" charset="0"/>
                <a:ea typeface="Arial Unicode MS" pitchFamily="34" charset="-122"/>
                <a:cs typeface="Arial Unicode MS" pitchFamily="34" charset="-122"/>
              </a:rPr>
              <a:t>L2TP</a:t>
            </a:r>
          </a:p>
          <a:p>
            <a:pPr marL="342900" indent="-342900" eaLnBrk="1" hangingPunct="1">
              <a:buFontTx/>
              <a:buChar char="•"/>
            </a:pPr>
            <a:r>
              <a:rPr lang="en-US" altLang="zh-CN" sz="2400" b="1" dirty="0" err="1">
                <a:latin typeface="Verdana" pitchFamily="34" charset="0"/>
                <a:ea typeface="Arial Unicode MS" pitchFamily="34" charset="-122"/>
                <a:cs typeface="Arial Unicode MS" pitchFamily="34" charset="-122"/>
              </a:rPr>
              <a:t>IPsec</a:t>
            </a:r>
            <a:r>
              <a:rPr lang="en-US" altLang="zh-CN" sz="2400" b="1" dirty="0">
                <a:latin typeface="Verdana" pitchFamily="34" charset="0"/>
                <a:ea typeface="Arial Unicode MS" pitchFamily="34" charset="-122"/>
                <a:cs typeface="Arial Unicode MS" pitchFamily="34" charset="-122"/>
              </a:rPr>
              <a:t> </a:t>
            </a:r>
          </a:p>
        </p:txBody>
      </p:sp>
      <p:sp>
        <p:nvSpPr>
          <p:cNvPr id="92165" name="Rectangle 5"/>
          <p:cNvSpPr>
            <a:spLocks noChangeArrowheads="1"/>
          </p:cNvSpPr>
          <p:nvPr/>
        </p:nvSpPr>
        <p:spPr bwMode="auto">
          <a:xfrm>
            <a:off x="533400" y="2286000"/>
            <a:ext cx="4816475" cy="396875"/>
          </a:xfrm>
          <a:prstGeom prst="rect">
            <a:avLst/>
          </a:prstGeom>
          <a:noFill/>
          <a:ln w="9525">
            <a:noFill/>
            <a:miter lim="800000"/>
            <a:headEnd/>
            <a:tailEnd/>
          </a:ln>
        </p:spPr>
        <p:txBody>
          <a:bodyPr wrap="none">
            <a:spAutoFit/>
          </a:bodyPr>
          <a:lstStyle/>
          <a:p>
            <a:pPr eaLnBrk="1" hangingPunct="1"/>
            <a:r>
              <a:rPr lang="en-US" altLang="zh-CN">
                <a:latin typeface="Verdana" pitchFamily="34" charset="0"/>
                <a:ea typeface="Arial Unicode MS" pitchFamily="34" charset="-122"/>
                <a:cs typeface="Arial Unicode MS" pitchFamily="34" charset="-122"/>
              </a:rPr>
              <a:t>3 most common VPN protocols are…</a:t>
            </a:r>
          </a:p>
        </p:txBody>
      </p:sp>
      <p:sp>
        <p:nvSpPr>
          <p:cNvPr id="92166" name="Rectangle 6"/>
          <p:cNvSpPr>
            <a:spLocks noChangeArrowheads="1"/>
          </p:cNvSpPr>
          <p:nvPr/>
        </p:nvSpPr>
        <p:spPr bwMode="auto">
          <a:xfrm>
            <a:off x="533400" y="4114800"/>
            <a:ext cx="8229600" cy="730250"/>
          </a:xfrm>
          <a:prstGeom prst="rect">
            <a:avLst/>
          </a:prstGeom>
          <a:noFill/>
          <a:ln w="9525">
            <a:noFill/>
            <a:miter lim="800000"/>
            <a:headEnd/>
            <a:tailEnd/>
          </a:ln>
        </p:spPr>
        <p:txBody>
          <a:bodyPr>
            <a:spAutoFit/>
          </a:bodyPr>
          <a:lstStyle/>
          <a:p>
            <a:pPr eaLnBrk="1" hangingPunct="1"/>
            <a:r>
              <a:rPr lang="en-US" altLang="zh-CN" sz="1400" dirty="0">
                <a:latin typeface="Verdana" pitchFamily="34" charset="0"/>
                <a:ea typeface="Arial Unicode MS" pitchFamily="34" charset="-122"/>
                <a:cs typeface="Arial Unicode MS" pitchFamily="34" charset="-122"/>
              </a:rPr>
              <a:t>PPTP, </a:t>
            </a:r>
            <a:r>
              <a:rPr lang="en-US" altLang="zh-CN" sz="1400" dirty="0" err="1">
                <a:latin typeface="Verdana" pitchFamily="34" charset="0"/>
                <a:ea typeface="Arial Unicode MS" pitchFamily="34" charset="-122"/>
                <a:cs typeface="Arial Unicode MS" pitchFamily="34" charset="-122"/>
              </a:rPr>
              <a:t>IPsec</a:t>
            </a:r>
            <a:r>
              <a:rPr lang="en-US" altLang="zh-CN" sz="1400" dirty="0">
                <a:latin typeface="Verdana" pitchFamily="34" charset="0"/>
                <a:ea typeface="Arial Unicode MS" pitchFamily="34" charset="-122"/>
                <a:cs typeface="Arial Unicode MS" pitchFamily="34" charset="-122"/>
              </a:rPr>
              <a:t>, and L2TP are three of today's most popular VPN tunneling protocols. Each one of these is capable of supporting a secure VPN connection. </a:t>
            </a:r>
            <a:endParaRPr lang="en-US" altLang="zh-CN" sz="1400" dirty="0">
              <a:latin typeface="Arial Unicode MS" pitchFamily="34" charset="-122"/>
              <a:ea typeface="Arial Unicode MS" pitchFamily="34" charset="-122"/>
              <a:cs typeface="Arial Unicode MS" pitchFamily="34" charset="-122"/>
            </a:endParaRPr>
          </a:p>
          <a:p>
            <a:endParaRPr lang="en-US" altLang="zh-CN" sz="1400" dirty="0">
              <a:ea typeface="宋体" pitchFamily="2" charset="-122"/>
            </a:endParaRPr>
          </a:p>
        </p:txBody>
      </p:sp>
      <p:sp>
        <p:nvSpPr>
          <p:cNvPr id="7" name="灯片编号占位符 3"/>
          <p:cNvSpPr>
            <a:spLocks noGrp="1"/>
          </p:cNvSpPr>
          <p:nvPr>
            <p:ph type="sldNum" sz="quarter" idx="10"/>
          </p:nvPr>
        </p:nvSpPr>
        <p:spPr/>
        <p:txBody>
          <a:bodyPr/>
          <a:lstStyle/>
          <a:p>
            <a:pPr>
              <a:defRPr/>
            </a:pPr>
            <a:r>
              <a:rPr lang="en-US" altLang="ko-KR"/>
              <a:t>VPN 8-</a:t>
            </a:r>
            <a:fld id="{020A2661-89F4-4D78-814C-F5D22BAE6ADB}" type="slidenum">
              <a:rPr lang="en-US" altLang="ko-KR"/>
              <a:pPr>
                <a:defRPr/>
              </a:pPr>
              <a:t>81</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5613" y="273050"/>
            <a:ext cx="8226425" cy="1022350"/>
          </a:xfrm>
        </p:spPr>
        <p:txBody>
          <a:bodyPr/>
          <a:lstStyle/>
          <a:p>
            <a:r>
              <a:rPr lang="en-US" altLang="zh-CN" b="1" smtClean="0">
                <a:solidFill>
                  <a:srgbClr val="003399"/>
                </a:solidFill>
                <a:ea typeface="宋体" pitchFamily="2" charset="-122"/>
              </a:rPr>
              <a:t>Pop Quiz!</a:t>
            </a:r>
          </a:p>
        </p:txBody>
      </p:sp>
      <p:sp>
        <p:nvSpPr>
          <p:cNvPr id="93187" name="Rectangle 3"/>
          <p:cNvSpPr>
            <a:spLocks noChangeArrowheads="1"/>
          </p:cNvSpPr>
          <p:nvPr/>
        </p:nvSpPr>
        <p:spPr bwMode="auto">
          <a:xfrm>
            <a:off x="609600" y="2514600"/>
            <a:ext cx="8397875" cy="457200"/>
          </a:xfrm>
          <a:prstGeom prst="rect">
            <a:avLst/>
          </a:prstGeom>
          <a:noFill/>
          <a:ln w="9525">
            <a:noFill/>
            <a:miter lim="800000"/>
            <a:headEnd/>
            <a:tailEnd/>
          </a:ln>
        </p:spPr>
        <p:txBody>
          <a:bodyPr>
            <a:spAutoFit/>
          </a:bodyPr>
          <a:lstStyle/>
          <a:p>
            <a:pPr eaLnBrk="1" hangingPunct="1"/>
            <a:r>
              <a:rPr lang="en-US" altLang="zh-CN" sz="2400" dirty="0">
                <a:latin typeface="Verdana" pitchFamily="34" charset="0"/>
                <a:ea typeface="宋体" pitchFamily="2" charset="-122"/>
                <a:cs typeface="Times New Roman" pitchFamily="18" charset="0"/>
              </a:rPr>
              <a:t>What does PPTP stand for?</a:t>
            </a:r>
          </a:p>
        </p:txBody>
      </p:sp>
      <p:sp>
        <p:nvSpPr>
          <p:cNvPr id="68612" name="Oval 4"/>
          <p:cNvSpPr>
            <a:spLocks noChangeArrowheads="1"/>
          </p:cNvSpPr>
          <p:nvPr/>
        </p:nvSpPr>
        <p:spPr bwMode="auto">
          <a:xfrm>
            <a:off x="609600" y="1600200"/>
            <a:ext cx="762000" cy="762000"/>
          </a:xfrm>
          <a:prstGeom prst="ellipse">
            <a:avLst/>
          </a:prstGeom>
          <a:solidFill>
            <a:srgbClr val="99CCFF"/>
          </a:solidFill>
          <a:ln w="12700">
            <a:solidFill>
              <a:srgbClr val="8D8D8D"/>
            </a:solidFill>
            <a:round/>
            <a:headEnd/>
            <a:tailEnd/>
          </a:ln>
          <a:effectLst/>
        </p:spPr>
        <p:txBody>
          <a:bodyPr wrap="none" anchor="ctr"/>
          <a:lstStyle/>
          <a:p>
            <a:pPr algn="ctr">
              <a:defRPr/>
            </a:pPr>
            <a:r>
              <a:rPr lang="en-US" altLang="zh-CN" sz="3200" b="1">
                <a:solidFill>
                  <a:srgbClr val="0066CC"/>
                </a:solidFill>
                <a:effectLst>
                  <a:outerShdw blurRad="38100" dist="38100" dir="2700000" algn="tl">
                    <a:srgbClr val="000000"/>
                  </a:outerShdw>
                </a:effectLst>
                <a:ea typeface="宋体" pitchFamily="2" charset="-122"/>
              </a:rPr>
              <a:t>Q.3</a:t>
            </a:r>
          </a:p>
        </p:txBody>
      </p:sp>
      <p:sp>
        <p:nvSpPr>
          <p:cNvPr id="5" name="灯片编号占位符 3"/>
          <p:cNvSpPr>
            <a:spLocks noGrp="1"/>
          </p:cNvSpPr>
          <p:nvPr>
            <p:ph type="sldNum" sz="quarter" idx="10"/>
          </p:nvPr>
        </p:nvSpPr>
        <p:spPr/>
        <p:txBody>
          <a:bodyPr/>
          <a:lstStyle/>
          <a:p>
            <a:pPr>
              <a:defRPr/>
            </a:pPr>
            <a:r>
              <a:rPr lang="en-US" altLang="ko-KR"/>
              <a:t>VPN 8-</a:t>
            </a:r>
            <a:fld id="{893D478B-990C-4193-8280-FCF475FAAFCD}" type="slidenum">
              <a:rPr lang="en-US" altLang="ko-KR"/>
              <a:pPr>
                <a:defRPr/>
              </a:pPr>
              <a:t>82</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5613" y="273050"/>
            <a:ext cx="8226425" cy="1022350"/>
          </a:xfrm>
        </p:spPr>
        <p:txBody>
          <a:bodyPr/>
          <a:lstStyle/>
          <a:p>
            <a:r>
              <a:rPr lang="en-US" altLang="zh-CN" b="1" smtClean="0">
                <a:solidFill>
                  <a:srgbClr val="003399"/>
                </a:solidFill>
                <a:ea typeface="宋体" pitchFamily="2" charset="-122"/>
              </a:rPr>
              <a:t>Pop Quiz!</a:t>
            </a:r>
          </a:p>
        </p:txBody>
      </p:sp>
      <p:sp>
        <p:nvSpPr>
          <p:cNvPr id="94211" name="Rectangle 3"/>
          <p:cNvSpPr>
            <a:spLocks noGrp="1" noChangeArrowheads="1"/>
          </p:cNvSpPr>
          <p:nvPr>
            <p:ph type="body" idx="1"/>
          </p:nvPr>
        </p:nvSpPr>
        <p:spPr>
          <a:xfrm>
            <a:off x="455613" y="1598613"/>
            <a:ext cx="8226425" cy="611187"/>
          </a:xfrm>
        </p:spPr>
        <p:txBody>
          <a:bodyPr/>
          <a:lstStyle/>
          <a:p>
            <a:pPr>
              <a:buFont typeface="Wingdings" pitchFamily="2" charset="2"/>
              <a:buNone/>
            </a:pPr>
            <a:r>
              <a:rPr lang="en-US" altLang="zh-CN" b="1" smtClean="0">
                <a:solidFill>
                  <a:srgbClr val="A50021"/>
                </a:solidFill>
                <a:ea typeface="宋体" pitchFamily="2" charset="-122"/>
              </a:rPr>
              <a:t>A.3</a:t>
            </a:r>
          </a:p>
        </p:txBody>
      </p:sp>
      <p:sp>
        <p:nvSpPr>
          <p:cNvPr id="94212" name="Rectangle 4"/>
          <p:cNvSpPr>
            <a:spLocks noChangeArrowheads="1"/>
          </p:cNvSpPr>
          <p:nvPr/>
        </p:nvSpPr>
        <p:spPr bwMode="auto">
          <a:xfrm>
            <a:off x="609600" y="2794000"/>
            <a:ext cx="7531100" cy="457200"/>
          </a:xfrm>
          <a:prstGeom prst="rect">
            <a:avLst/>
          </a:prstGeom>
          <a:noFill/>
          <a:ln w="9525">
            <a:noFill/>
            <a:miter lim="800000"/>
            <a:headEnd/>
            <a:tailEnd/>
          </a:ln>
        </p:spPr>
        <p:txBody>
          <a:bodyPr wrap="none">
            <a:spAutoFit/>
          </a:bodyPr>
          <a:lstStyle/>
          <a:p>
            <a:pPr marL="342900" indent="-342900" eaLnBrk="1" hangingPunct="1"/>
            <a:r>
              <a:rPr lang="en-US" altLang="zh-CN" sz="2400" b="1" dirty="0">
                <a:latin typeface="Verdana" pitchFamily="34" charset="0"/>
                <a:ea typeface="Arial Unicode MS" pitchFamily="34" charset="-122"/>
                <a:cs typeface="Arial Unicode MS" pitchFamily="34" charset="-122"/>
              </a:rPr>
              <a:t>PPTP = Point-to-Point Tunneling Protocol !</a:t>
            </a:r>
          </a:p>
        </p:txBody>
      </p:sp>
      <p:sp>
        <p:nvSpPr>
          <p:cNvPr id="5" name="灯片编号占位符 3"/>
          <p:cNvSpPr>
            <a:spLocks noGrp="1"/>
          </p:cNvSpPr>
          <p:nvPr>
            <p:ph type="sldNum" sz="quarter" idx="10"/>
          </p:nvPr>
        </p:nvSpPr>
        <p:spPr/>
        <p:txBody>
          <a:bodyPr/>
          <a:lstStyle/>
          <a:p>
            <a:pPr>
              <a:defRPr/>
            </a:pPr>
            <a:r>
              <a:rPr lang="en-US" altLang="ko-KR"/>
              <a:t>VPN 8-</a:t>
            </a:r>
            <a:fld id="{47B5A729-A2AD-44D5-938D-900281B84C50}" type="slidenum">
              <a:rPr lang="en-US" altLang="ko-KR"/>
              <a:pPr>
                <a:defRPr/>
              </a:pPr>
              <a:t>83</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55613" y="273050"/>
            <a:ext cx="8226425" cy="1022350"/>
          </a:xfrm>
        </p:spPr>
        <p:txBody>
          <a:bodyPr/>
          <a:lstStyle/>
          <a:p>
            <a:r>
              <a:rPr lang="en-US" altLang="zh-CN" b="1" smtClean="0">
                <a:solidFill>
                  <a:srgbClr val="003399"/>
                </a:solidFill>
                <a:ea typeface="宋体" pitchFamily="2" charset="-122"/>
              </a:rPr>
              <a:t>Pop Quiz!</a:t>
            </a:r>
          </a:p>
        </p:txBody>
      </p:sp>
      <p:sp>
        <p:nvSpPr>
          <p:cNvPr id="95235" name="Rectangle 4"/>
          <p:cNvSpPr>
            <a:spLocks noChangeArrowheads="1"/>
          </p:cNvSpPr>
          <p:nvPr/>
        </p:nvSpPr>
        <p:spPr bwMode="auto">
          <a:xfrm>
            <a:off x="685800" y="2514600"/>
            <a:ext cx="7772400" cy="1187450"/>
          </a:xfrm>
          <a:prstGeom prst="rect">
            <a:avLst/>
          </a:prstGeom>
          <a:noFill/>
          <a:ln w="9525">
            <a:noFill/>
            <a:miter lim="800000"/>
            <a:headEnd/>
            <a:tailEnd/>
          </a:ln>
        </p:spPr>
        <p:txBody>
          <a:bodyPr>
            <a:spAutoFit/>
          </a:bodyPr>
          <a:lstStyle/>
          <a:p>
            <a:pPr eaLnBrk="1" hangingPunct="1"/>
            <a:r>
              <a:rPr lang="en-US" altLang="zh-CN" sz="2400">
                <a:latin typeface="Verdana" pitchFamily="34" charset="0"/>
                <a:ea typeface="宋体" pitchFamily="2" charset="-122"/>
                <a:cs typeface="Times New Roman" pitchFamily="18" charset="0"/>
              </a:rPr>
              <a:t>What is the </a:t>
            </a:r>
            <a:r>
              <a:rPr lang="en-US" altLang="zh-CN" sz="2400">
                <a:solidFill>
                  <a:srgbClr val="0066CC"/>
                </a:solidFill>
                <a:latin typeface="Verdana" pitchFamily="34" charset="0"/>
                <a:ea typeface="宋体" pitchFamily="2" charset="-122"/>
                <a:cs typeface="Times New Roman" pitchFamily="18" charset="0"/>
              </a:rPr>
              <a:t>main benefit of VPNs</a:t>
            </a:r>
            <a:r>
              <a:rPr lang="en-US" altLang="zh-CN" sz="2400">
                <a:latin typeface="Verdana" pitchFamily="34" charset="0"/>
                <a:ea typeface="宋体" pitchFamily="2" charset="-122"/>
                <a:cs typeface="Times New Roman" pitchFamily="18" charset="0"/>
              </a:rPr>
              <a:t> compared to dedicated networks utilizing frame relay, leased lines, and traditional dial-up? </a:t>
            </a:r>
          </a:p>
        </p:txBody>
      </p:sp>
      <p:sp>
        <p:nvSpPr>
          <p:cNvPr id="66565" name="Oval 5"/>
          <p:cNvSpPr>
            <a:spLocks noChangeArrowheads="1"/>
          </p:cNvSpPr>
          <p:nvPr/>
        </p:nvSpPr>
        <p:spPr bwMode="auto">
          <a:xfrm>
            <a:off x="609600" y="1600200"/>
            <a:ext cx="762000" cy="762000"/>
          </a:xfrm>
          <a:prstGeom prst="ellipse">
            <a:avLst/>
          </a:prstGeom>
          <a:solidFill>
            <a:srgbClr val="99CCFF"/>
          </a:solidFill>
          <a:ln w="12700">
            <a:solidFill>
              <a:srgbClr val="8D8D8D"/>
            </a:solidFill>
            <a:round/>
            <a:headEnd/>
            <a:tailEnd/>
          </a:ln>
          <a:effectLst/>
        </p:spPr>
        <p:txBody>
          <a:bodyPr wrap="none" anchor="ctr"/>
          <a:lstStyle/>
          <a:p>
            <a:pPr algn="ctr">
              <a:defRPr/>
            </a:pPr>
            <a:r>
              <a:rPr lang="en-US" altLang="zh-CN" sz="3200" b="1">
                <a:solidFill>
                  <a:srgbClr val="0066CC"/>
                </a:solidFill>
                <a:effectLst>
                  <a:outerShdw blurRad="38100" dist="38100" dir="2700000" algn="tl">
                    <a:srgbClr val="000000"/>
                  </a:outerShdw>
                </a:effectLst>
                <a:ea typeface="宋体" pitchFamily="2" charset="-122"/>
              </a:rPr>
              <a:t>Q.4</a:t>
            </a:r>
          </a:p>
        </p:txBody>
      </p:sp>
      <p:grpSp>
        <p:nvGrpSpPr>
          <p:cNvPr id="95237" name="Group 10"/>
          <p:cNvGrpSpPr>
            <a:grpSpLocks/>
          </p:cNvGrpSpPr>
          <p:nvPr/>
        </p:nvGrpSpPr>
        <p:grpSpPr bwMode="auto">
          <a:xfrm>
            <a:off x="685800" y="4038600"/>
            <a:ext cx="6818313" cy="1000125"/>
            <a:chOff x="6" y="6"/>
            <a:chExt cx="4295" cy="630"/>
          </a:xfrm>
        </p:grpSpPr>
        <p:sp>
          <p:nvSpPr>
            <p:cNvPr id="95239" name="Rectangle 6"/>
            <p:cNvSpPr>
              <a:spLocks noChangeArrowheads="1"/>
            </p:cNvSpPr>
            <p:nvPr/>
          </p:nvSpPr>
          <p:spPr bwMode="auto">
            <a:xfrm>
              <a:off x="6" y="6"/>
              <a:ext cx="2209" cy="303"/>
            </a:xfrm>
            <a:prstGeom prst="rect">
              <a:avLst/>
            </a:prstGeom>
            <a:noFill/>
            <a:ln w="9525">
              <a:noFill/>
              <a:miter lim="800000"/>
              <a:headEnd/>
              <a:tailEnd/>
            </a:ln>
          </p:spPr>
          <p:txBody>
            <a:bodyPr anchor="ctr"/>
            <a:lstStyle/>
            <a:p>
              <a:pPr eaLnBrk="1" hangingPunct="1"/>
              <a:r>
                <a:rPr lang="en-US" altLang="zh-CN" sz="1600">
                  <a:latin typeface="Verdana" pitchFamily="34" charset="0"/>
                  <a:ea typeface="Arial Unicode MS" pitchFamily="34" charset="-122"/>
                  <a:cs typeface="Arial Unicode MS" pitchFamily="34" charset="-122"/>
                </a:rPr>
                <a:t>a) better network performance </a:t>
              </a:r>
              <a:endParaRPr lang="en-US" altLang="zh-CN" sz="1600">
                <a:latin typeface="Arial Unicode MS" pitchFamily="34" charset="-122"/>
                <a:ea typeface="Arial Unicode MS" pitchFamily="34" charset="-122"/>
                <a:cs typeface="Arial Unicode MS" pitchFamily="34" charset="-122"/>
              </a:endParaRPr>
            </a:p>
            <a:p>
              <a:endParaRPr lang="en-US" altLang="zh-CN" sz="1600">
                <a:ea typeface="宋体" pitchFamily="2" charset="-122"/>
              </a:endParaRPr>
            </a:p>
          </p:txBody>
        </p:sp>
        <p:sp>
          <p:nvSpPr>
            <p:cNvPr id="95240" name="Rectangle 7"/>
            <p:cNvSpPr>
              <a:spLocks noChangeArrowheads="1"/>
            </p:cNvSpPr>
            <p:nvPr/>
          </p:nvSpPr>
          <p:spPr bwMode="auto">
            <a:xfrm>
              <a:off x="2215" y="6"/>
              <a:ext cx="2086" cy="303"/>
            </a:xfrm>
            <a:prstGeom prst="rect">
              <a:avLst/>
            </a:prstGeom>
            <a:noFill/>
            <a:ln w="9525">
              <a:noFill/>
              <a:miter lim="800000"/>
              <a:headEnd/>
              <a:tailEnd/>
            </a:ln>
          </p:spPr>
          <p:txBody>
            <a:bodyPr anchor="ctr"/>
            <a:lstStyle/>
            <a:p>
              <a:pPr eaLnBrk="1" hangingPunct="1"/>
              <a:r>
                <a:rPr lang="en-US" altLang="zh-CN" sz="1600">
                  <a:latin typeface="Verdana" pitchFamily="34" charset="0"/>
                  <a:ea typeface="Arial Unicode MS" pitchFamily="34" charset="-122"/>
                  <a:cs typeface="Arial Unicode MS" pitchFamily="34" charset="-122"/>
                </a:rPr>
                <a:t>b) less downtime on average </a:t>
              </a:r>
              <a:endParaRPr lang="en-US" altLang="zh-CN" sz="1600">
                <a:latin typeface="Arial Unicode MS" pitchFamily="34" charset="-122"/>
                <a:ea typeface="Arial Unicode MS" pitchFamily="34" charset="-122"/>
                <a:cs typeface="Arial Unicode MS" pitchFamily="34" charset="-122"/>
              </a:endParaRPr>
            </a:p>
            <a:p>
              <a:endParaRPr lang="en-US" altLang="zh-CN" sz="1600">
                <a:ea typeface="宋体" pitchFamily="2" charset="-122"/>
              </a:endParaRPr>
            </a:p>
          </p:txBody>
        </p:sp>
        <p:sp>
          <p:nvSpPr>
            <p:cNvPr id="95241" name="Rectangle 8"/>
            <p:cNvSpPr>
              <a:spLocks noChangeArrowheads="1"/>
            </p:cNvSpPr>
            <p:nvPr/>
          </p:nvSpPr>
          <p:spPr bwMode="auto">
            <a:xfrm>
              <a:off x="6" y="333"/>
              <a:ext cx="2209" cy="303"/>
            </a:xfrm>
            <a:prstGeom prst="rect">
              <a:avLst/>
            </a:prstGeom>
            <a:noFill/>
            <a:ln w="9525">
              <a:noFill/>
              <a:miter lim="800000"/>
              <a:headEnd/>
              <a:tailEnd/>
            </a:ln>
          </p:spPr>
          <p:txBody>
            <a:bodyPr anchor="ctr"/>
            <a:lstStyle/>
            <a:p>
              <a:pPr eaLnBrk="1" hangingPunct="1"/>
              <a:r>
                <a:rPr lang="en-US" altLang="zh-CN" sz="1600">
                  <a:latin typeface="Verdana" pitchFamily="34" charset="0"/>
                  <a:ea typeface="Arial Unicode MS" pitchFamily="34" charset="-122"/>
                  <a:cs typeface="Arial Unicode MS" pitchFamily="34" charset="-122"/>
                </a:rPr>
                <a:t>c) reduced cost </a:t>
              </a:r>
              <a:endParaRPr lang="en-US" altLang="zh-CN" sz="1600">
                <a:latin typeface="Arial Unicode MS" pitchFamily="34" charset="-122"/>
                <a:ea typeface="Arial Unicode MS" pitchFamily="34" charset="-122"/>
                <a:cs typeface="Arial Unicode MS" pitchFamily="34" charset="-122"/>
              </a:endParaRPr>
            </a:p>
            <a:p>
              <a:endParaRPr lang="en-US" altLang="zh-CN" sz="1600">
                <a:ea typeface="宋体" pitchFamily="2" charset="-122"/>
              </a:endParaRPr>
            </a:p>
          </p:txBody>
        </p:sp>
        <p:sp>
          <p:nvSpPr>
            <p:cNvPr id="95242" name="Rectangle 9"/>
            <p:cNvSpPr>
              <a:spLocks noChangeArrowheads="1"/>
            </p:cNvSpPr>
            <p:nvPr/>
          </p:nvSpPr>
          <p:spPr bwMode="auto">
            <a:xfrm>
              <a:off x="2215" y="333"/>
              <a:ext cx="2086" cy="303"/>
            </a:xfrm>
            <a:prstGeom prst="rect">
              <a:avLst/>
            </a:prstGeom>
            <a:noFill/>
            <a:ln w="9525">
              <a:noFill/>
              <a:miter lim="800000"/>
              <a:headEnd/>
              <a:tailEnd/>
            </a:ln>
          </p:spPr>
          <p:txBody>
            <a:bodyPr anchor="ctr"/>
            <a:lstStyle/>
            <a:p>
              <a:pPr eaLnBrk="1" hangingPunct="1"/>
              <a:r>
                <a:rPr lang="en-US" altLang="zh-CN" sz="1600">
                  <a:latin typeface="Verdana" pitchFamily="34" charset="0"/>
                  <a:ea typeface="Arial Unicode MS" pitchFamily="34" charset="-122"/>
                  <a:cs typeface="Arial Unicode MS" pitchFamily="34" charset="-122"/>
                </a:rPr>
                <a:t>d) improved security</a:t>
              </a:r>
              <a:endParaRPr lang="en-US" altLang="zh-CN" sz="1600">
                <a:latin typeface="Arial Unicode MS" pitchFamily="34" charset="-122"/>
                <a:ea typeface="Arial Unicode MS" pitchFamily="34" charset="-122"/>
                <a:cs typeface="Arial Unicode MS" pitchFamily="34" charset="-122"/>
              </a:endParaRPr>
            </a:p>
            <a:p>
              <a:endParaRPr lang="en-US" altLang="zh-CN" sz="1600">
                <a:ea typeface="宋体" pitchFamily="2" charset="-122"/>
              </a:endParaRPr>
            </a:p>
          </p:txBody>
        </p:sp>
      </p:grpSp>
      <p:sp>
        <p:nvSpPr>
          <p:cNvPr id="10" name="灯片编号占位符 3"/>
          <p:cNvSpPr>
            <a:spLocks noGrp="1"/>
          </p:cNvSpPr>
          <p:nvPr>
            <p:ph type="sldNum" sz="quarter" idx="10"/>
          </p:nvPr>
        </p:nvSpPr>
        <p:spPr/>
        <p:txBody>
          <a:bodyPr/>
          <a:lstStyle/>
          <a:p>
            <a:pPr>
              <a:defRPr/>
            </a:pPr>
            <a:r>
              <a:rPr lang="en-US" altLang="ko-KR"/>
              <a:t>VPN 8-</a:t>
            </a:r>
            <a:fld id="{A8EAE128-DF93-40D0-AC0B-3D64A0E49624}" type="slidenum">
              <a:rPr lang="en-US" altLang="ko-KR"/>
              <a:pPr>
                <a:defRPr/>
              </a:pPr>
              <a:t>84</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55613" y="273050"/>
            <a:ext cx="8226425" cy="1022350"/>
          </a:xfrm>
        </p:spPr>
        <p:txBody>
          <a:bodyPr/>
          <a:lstStyle/>
          <a:p>
            <a:r>
              <a:rPr lang="en-US" altLang="zh-CN" b="1" smtClean="0">
                <a:solidFill>
                  <a:srgbClr val="003399"/>
                </a:solidFill>
                <a:ea typeface="宋体" pitchFamily="2" charset="-122"/>
              </a:rPr>
              <a:t>Pop Quiz!</a:t>
            </a:r>
          </a:p>
        </p:txBody>
      </p:sp>
      <p:sp>
        <p:nvSpPr>
          <p:cNvPr id="96259" name="Rectangle 3"/>
          <p:cNvSpPr>
            <a:spLocks noGrp="1" noChangeArrowheads="1"/>
          </p:cNvSpPr>
          <p:nvPr>
            <p:ph type="body" idx="1"/>
          </p:nvPr>
        </p:nvSpPr>
        <p:spPr>
          <a:xfrm>
            <a:off x="455613" y="1598613"/>
            <a:ext cx="8226425" cy="611187"/>
          </a:xfrm>
        </p:spPr>
        <p:txBody>
          <a:bodyPr/>
          <a:lstStyle/>
          <a:p>
            <a:pPr>
              <a:buFont typeface="Wingdings" pitchFamily="2" charset="2"/>
              <a:buNone/>
            </a:pPr>
            <a:r>
              <a:rPr lang="en-US" altLang="zh-CN" b="1" smtClean="0">
                <a:solidFill>
                  <a:srgbClr val="A50021"/>
                </a:solidFill>
                <a:ea typeface="宋体" pitchFamily="2" charset="-122"/>
              </a:rPr>
              <a:t>A.4</a:t>
            </a:r>
          </a:p>
        </p:txBody>
      </p:sp>
      <p:sp>
        <p:nvSpPr>
          <p:cNvPr id="96260" name="Rectangle 4"/>
          <p:cNvSpPr>
            <a:spLocks noChangeArrowheads="1"/>
          </p:cNvSpPr>
          <p:nvPr/>
        </p:nvSpPr>
        <p:spPr bwMode="auto">
          <a:xfrm>
            <a:off x="609600" y="2794000"/>
            <a:ext cx="2825750" cy="457200"/>
          </a:xfrm>
          <a:prstGeom prst="rect">
            <a:avLst/>
          </a:prstGeom>
          <a:noFill/>
          <a:ln w="9525">
            <a:noFill/>
            <a:miter lim="800000"/>
            <a:headEnd/>
            <a:tailEnd/>
          </a:ln>
        </p:spPr>
        <p:txBody>
          <a:bodyPr wrap="none">
            <a:spAutoFit/>
          </a:bodyPr>
          <a:lstStyle/>
          <a:p>
            <a:pPr marL="342900" indent="-342900" eaLnBrk="1" hangingPunct="1"/>
            <a:r>
              <a:rPr lang="en-US" altLang="zh-CN" sz="2400" b="1">
                <a:latin typeface="Verdana" pitchFamily="34" charset="0"/>
                <a:ea typeface="Arial Unicode MS" pitchFamily="34" charset="-122"/>
                <a:cs typeface="Arial Unicode MS" pitchFamily="34" charset="-122"/>
              </a:rPr>
              <a:t>c) reduced cost</a:t>
            </a:r>
          </a:p>
        </p:txBody>
      </p:sp>
      <p:sp>
        <p:nvSpPr>
          <p:cNvPr id="96261" name="Rectangle 5"/>
          <p:cNvSpPr>
            <a:spLocks noChangeArrowheads="1"/>
          </p:cNvSpPr>
          <p:nvPr/>
        </p:nvSpPr>
        <p:spPr bwMode="auto">
          <a:xfrm>
            <a:off x="533400" y="2286000"/>
            <a:ext cx="3906838" cy="396875"/>
          </a:xfrm>
          <a:prstGeom prst="rect">
            <a:avLst/>
          </a:prstGeom>
          <a:noFill/>
          <a:ln w="9525">
            <a:noFill/>
            <a:miter lim="800000"/>
            <a:headEnd/>
            <a:tailEnd/>
          </a:ln>
        </p:spPr>
        <p:txBody>
          <a:bodyPr wrap="none">
            <a:spAutoFit/>
          </a:bodyPr>
          <a:lstStyle/>
          <a:p>
            <a:pPr eaLnBrk="1" hangingPunct="1"/>
            <a:r>
              <a:rPr lang="en-US" altLang="zh-CN">
                <a:latin typeface="Verdana" pitchFamily="34" charset="0"/>
                <a:ea typeface="Arial Unicode MS" pitchFamily="34" charset="-122"/>
                <a:cs typeface="Arial Unicode MS" pitchFamily="34" charset="-122"/>
              </a:rPr>
              <a:t>The main benefit of VPNs is…</a:t>
            </a:r>
          </a:p>
        </p:txBody>
      </p:sp>
      <p:sp>
        <p:nvSpPr>
          <p:cNvPr id="96262" name="Rectangle 6"/>
          <p:cNvSpPr>
            <a:spLocks noChangeArrowheads="1"/>
          </p:cNvSpPr>
          <p:nvPr/>
        </p:nvSpPr>
        <p:spPr bwMode="auto">
          <a:xfrm>
            <a:off x="609600" y="3810000"/>
            <a:ext cx="8229600" cy="942975"/>
          </a:xfrm>
          <a:prstGeom prst="rect">
            <a:avLst/>
          </a:prstGeom>
          <a:noFill/>
          <a:ln w="9525">
            <a:noFill/>
            <a:miter lim="800000"/>
            <a:headEnd/>
            <a:tailEnd/>
          </a:ln>
        </p:spPr>
        <p:txBody>
          <a:bodyPr>
            <a:spAutoFit/>
          </a:bodyPr>
          <a:lstStyle/>
          <a:p>
            <a:pPr eaLnBrk="1" hangingPunct="1"/>
            <a:r>
              <a:rPr lang="en-US" altLang="zh-CN" sz="1400">
                <a:latin typeface="Verdana" pitchFamily="34" charset="0"/>
                <a:ea typeface="宋体" pitchFamily="2" charset="-122"/>
                <a:cs typeface="Times New Roman" pitchFamily="18" charset="0"/>
              </a:rPr>
              <a:t>The main benefit of a VPN is the potential for significant cost savings compared to traditional leased lines or dial up networking. These savings come with a certain amount of risk, however, particularly when using the public Internet as the delivery mechanism for VPN data. </a:t>
            </a:r>
          </a:p>
        </p:txBody>
      </p:sp>
      <p:sp>
        <p:nvSpPr>
          <p:cNvPr id="7" name="灯片编号占位符 3"/>
          <p:cNvSpPr>
            <a:spLocks noGrp="1"/>
          </p:cNvSpPr>
          <p:nvPr>
            <p:ph type="sldNum" sz="quarter" idx="10"/>
          </p:nvPr>
        </p:nvSpPr>
        <p:spPr/>
        <p:txBody>
          <a:bodyPr/>
          <a:lstStyle/>
          <a:p>
            <a:pPr>
              <a:defRPr/>
            </a:pPr>
            <a:r>
              <a:rPr lang="en-US" altLang="ko-KR"/>
              <a:t>VPN 8-</a:t>
            </a:r>
            <a:fld id="{A03ECAB6-E040-47B2-85A0-C0543452EDE5}" type="slidenum">
              <a:rPr lang="en-US" altLang="ko-KR"/>
              <a:pPr>
                <a:defRPr/>
              </a:pPr>
              <a:t>85</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5613" y="273050"/>
            <a:ext cx="8226425" cy="1022350"/>
          </a:xfrm>
        </p:spPr>
        <p:txBody>
          <a:bodyPr/>
          <a:lstStyle/>
          <a:p>
            <a:r>
              <a:rPr lang="en-US" altLang="zh-CN" b="1" smtClean="0">
                <a:solidFill>
                  <a:srgbClr val="003399"/>
                </a:solidFill>
                <a:ea typeface="宋体" pitchFamily="2" charset="-122"/>
              </a:rPr>
              <a:t>Pop Quiz!</a:t>
            </a:r>
          </a:p>
        </p:txBody>
      </p:sp>
      <p:sp>
        <p:nvSpPr>
          <p:cNvPr id="97283" name="Rectangle 3"/>
          <p:cNvSpPr>
            <a:spLocks noChangeArrowheads="1"/>
          </p:cNvSpPr>
          <p:nvPr/>
        </p:nvSpPr>
        <p:spPr bwMode="auto">
          <a:xfrm>
            <a:off x="685800" y="2514600"/>
            <a:ext cx="7772400" cy="457200"/>
          </a:xfrm>
          <a:prstGeom prst="rect">
            <a:avLst/>
          </a:prstGeom>
          <a:noFill/>
          <a:ln w="9525">
            <a:noFill/>
            <a:miter lim="800000"/>
            <a:headEnd/>
            <a:tailEnd/>
          </a:ln>
        </p:spPr>
        <p:txBody>
          <a:bodyPr>
            <a:spAutoFit/>
          </a:bodyPr>
          <a:lstStyle/>
          <a:p>
            <a:pPr eaLnBrk="1" hangingPunct="1"/>
            <a:r>
              <a:rPr lang="en-US" altLang="zh-CN" sz="2400">
                <a:latin typeface="Verdana" pitchFamily="34" charset="0"/>
                <a:ea typeface="宋体" pitchFamily="2" charset="-122"/>
                <a:cs typeface="Times New Roman" pitchFamily="18" charset="0"/>
              </a:rPr>
              <a:t>In VPNs, the term "tunneling" refers to </a:t>
            </a:r>
          </a:p>
        </p:txBody>
      </p:sp>
      <p:sp>
        <p:nvSpPr>
          <p:cNvPr id="70660" name="Oval 4"/>
          <p:cNvSpPr>
            <a:spLocks noChangeArrowheads="1"/>
          </p:cNvSpPr>
          <p:nvPr/>
        </p:nvSpPr>
        <p:spPr bwMode="auto">
          <a:xfrm>
            <a:off x="609600" y="1600200"/>
            <a:ext cx="762000" cy="762000"/>
          </a:xfrm>
          <a:prstGeom prst="ellipse">
            <a:avLst/>
          </a:prstGeom>
          <a:solidFill>
            <a:srgbClr val="99CCFF"/>
          </a:solidFill>
          <a:ln w="12700">
            <a:solidFill>
              <a:srgbClr val="8D8D8D"/>
            </a:solidFill>
            <a:round/>
            <a:headEnd/>
            <a:tailEnd/>
          </a:ln>
          <a:effectLst/>
        </p:spPr>
        <p:txBody>
          <a:bodyPr wrap="none" anchor="ctr"/>
          <a:lstStyle/>
          <a:p>
            <a:pPr algn="ctr">
              <a:defRPr/>
            </a:pPr>
            <a:r>
              <a:rPr lang="en-US" altLang="zh-CN" sz="3200" b="1">
                <a:solidFill>
                  <a:srgbClr val="0066CC"/>
                </a:solidFill>
                <a:effectLst>
                  <a:outerShdw blurRad="38100" dist="38100" dir="2700000" algn="tl">
                    <a:srgbClr val="000000"/>
                  </a:outerShdw>
                </a:effectLst>
                <a:ea typeface="宋体" pitchFamily="2" charset="-122"/>
              </a:rPr>
              <a:t>Q.5</a:t>
            </a:r>
          </a:p>
        </p:txBody>
      </p:sp>
      <p:sp>
        <p:nvSpPr>
          <p:cNvPr id="97285" name="Rectangle 10"/>
          <p:cNvSpPr>
            <a:spLocks noChangeArrowheads="1"/>
          </p:cNvSpPr>
          <p:nvPr/>
        </p:nvSpPr>
        <p:spPr bwMode="auto">
          <a:xfrm>
            <a:off x="685800" y="3222625"/>
            <a:ext cx="2719388" cy="1120775"/>
          </a:xfrm>
          <a:prstGeom prst="rect">
            <a:avLst/>
          </a:prstGeom>
          <a:noFill/>
          <a:ln w="9525">
            <a:noFill/>
            <a:miter lim="800000"/>
            <a:headEnd/>
            <a:tailEnd/>
          </a:ln>
        </p:spPr>
        <p:txBody>
          <a:bodyPr anchor="ctr"/>
          <a:lstStyle/>
          <a:p>
            <a:pPr eaLnBrk="1" hangingPunct="1"/>
            <a:endParaRPr lang="en-US" altLang="zh-CN" sz="1800">
              <a:latin typeface="Verdana" pitchFamily="34" charset="0"/>
              <a:ea typeface="Arial Unicode MS" pitchFamily="34" charset="-122"/>
              <a:cs typeface="Arial Unicode MS" pitchFamily="34" charset="-122"/>
            </a:endParaRPr>
          </a:p>
          <a:p>
            <a:pPr eaLnBrk="1" hangingPunct="1"/>
            <a:r>
              <a:rPr lang="en-US" altLang="zh-CN" sz="1800">
                <a:latin typeface="Verdana" pitchFamily="34" charset="0"/>
                <a:ea typeface="Arial Unicode MS" pitchFamily="34" charset="-122"/>
                <a:cs typeface="Arial Unicode MS" pitchFamily="34" charset="-122"/>
              </a:rPr>
              <a:t>a) an optional feature that increases network performance if it is turned on </a:t>
            </a:r>
            <a:endParaRPr lang="en-US" altLang="zh-CN" sz="1800">
              <a:latin typeface="Arial Unicode MS" pitchFamily="34" charset="-122"/>
              <a:ea typeface="Arial Unicode MS" pitchFamily="34" charset="-122"/>
              <a:cs typeface="Arial Unicode MS" pitchFamily="34" charset="-122"/>
            </a:endParaRPr>
          </a:p>
          <a:p>
            <a:endParaRPr lang="en-US" altLang="zh-CN" sz="1800">
              <a:ea typeface="宋体" pitchFamily="2" charset="-122"/>
            </a:endParaRPr>
          </a:p>
        </p:txBody>
      </p:sp>
      <p:sp>
        <p:nvSpPr>
          <p:cNvPr id="97286" name="Rectangle 11"/>
          <p:cNvSpPr>
            <a:spLocks noChangeArrowheads="1"/>
          </p:cNvSpPr>
          <p:nvPr/>
        </p:nvSpPr>
        <p:spPr bwMode="auto">
          <a:xfrm>
            <a:off x="4114800" y="3222625"/>
            <a:ext cx="4098925" cy="1349375"/>
          </a:xfrm>
          <a:prstGeom prst="rect">
            <a:avLst/>
          </a:prstGeom>
          <a:noFill/>
          <a:ln w="9525">
            <a:noFill/>
            <a:miter lim="800000"/>
            <a:headEnd/>
            <a:tailEnd/>
          </a:ln>
        </p:spPr>
        <p:txBody>
          <a:bodyPr anchor="ctr"/>
          <a:lstStyle/>
          <a:p>
            <a:pPr eaLnBrk="1" hangingPunct="1"/>
            <a:r>
              <a:rPr lang="en-US" altLang="zh-CN" sz="1800">
                <a:latin typeface="Verdana" pitchFamily="34" charset="0"/>
                <a:ea typeface="Arial Unicode MS" pitchFamily="34" charset="-122"/>
                <a:cs typeface="Arial Unicode MS" pitchFamily="34" charset="-122"/>
              </a:rPr>
              <a:t>b) the encapsulation of packets inside packets of a different protocol to create and maintain the virtual circuit</a:t>
            </a:r>
            <a:r>
              <a:rPr lang="en-US" altLang="zh-CN" sz="1800">
                <a:latin typeface="Arial Unicode MS" pitchFamily="34" charset="-122"/>
                <a:ea typeface="Arial Unicode MS" pitchFamily="34" charset="-122"/>
                <a:cs typeface="Arial Unicode MS" pitchFamily="34" charset="-122"/>
              </a:rPr>
              <a:t> </a:t>
            </a:r>
          </a:p>
          <a:p>
            <a:endParaRPr lang="en-US" altLang="zh-CN" sz="1800">
              <a:ea typeface="宋体" pitchFamily="2" charset="-122"/>
            </a:endParaRPr>
          </a:p>
        </p:txBody>
      </p:sp>
      <p:sp>
        <p:nvSpPr>
          <p:cNvPr id="97287" name="Rectangle 12"/>
          <p:cNvSpPr>
            <a:spLocks noChangeArrowheads="1"/>
          </p:cNvSpPr>
          <p:nvPr/>
        </p:nvSpPr>
        <p:spPr bwMode="auto">
          <a:xfrm>
            <a:off x="685800" y="4572000"/>
            <a:ext cx="2719388" cy="1508125"/>
          </a:xfrm>
          <a:prstGeom prst="rect">
            <a:avLst/>
          </a:prstGeom>
          <a:noFill/>
          <a:ln w="9525">
            <a:noFill/>
            <a:miter lim="800000"/>
            <a:headEnd/>
            <a:tailEnd/>
          </a:ln>
        </p:spPr>
        <p:txBody>
          <a:bodyPr anchor="ctr"/>
          <a:lstStyle/>
          <a:p>
            <a:pPr eaLnBrk="1" hangingPunct="1"/>
            <a:endParaRPr lang="en-US" altLang="zh-CN" sz="1800">
              <a:latin typeface="Verdana" pitchFamily="34" charset="0"/>
              <a:ea typeface="Arial Unicode MS" pitchFamily="34" charset="-122"/>
              <a:cs typeface="Arial Unicode MS" pitchFamily="34" charset="-122"/>
            </a:endParaRPr>
          </a:p>
          <a:p>
            <a:pPr eaLnBrk="1" hangingPunct="1"/>
            <a:r>
              <a:rPr lang="en-US" altLang="zh-CN" sz="1800">
                <a:latin typeface="Verdana" pitchFamily="34" charset="0"/>
                <a:ea typeface="Arial Unicode MS" pitchFamily="34" charset="-122"/>
                <a:cs typeface="Arial Unicode MS" pitchFamily="34" charset="-122"/>
              </a:rPr>
              <a:t>c) the method a system administrator uses to detect hackers on the network </a:t>
            </a:r>
            <a:endParaRPr lang="en-US" altLang="zh-CN" sz="1800">
              <a:latin typeface="Arial Unicode MS" pitchFamily="34" charset="-122"/>
              <a:ea typeface="Arial Unicode MS" pitchFamily="34" charset="-122"/>
              <a:cs typeface="Arial Unicode MS" pitchFamily="34" charset="-122"/>
            </a:endParaRPr>
          </a:p>
          <a:p>
            <a:endParaRPr lang="en-US" altLang="zh-CN" sz="1800">
              <a:ea typeface="宋体" pitchFamily="2" charset="-122"/>
            </a:endParaRPr>
          </a:p>
        </p:txBody>
      </p:sp>
      <p:sp>
        <p:nvSpPr>
          <p:cNvPr id="97288" name="Rectangle 13"/>
          <p:cNvSpPr>
            <a:spLocks noChangeArrowheads="1"/>
          </p:cNvSpPr>
          <p:nvPr/>
        </p:nvSpPr>
        <p:spPr bwMode="auto">
          <a:xfrm>
            <a:off x="4114800" y="4572000"/>
            <a:ext cx="4098925" cy="1447800"/>
          </a:xfrm>
          <a:prstGeom prst="rect">
            <a:avLst/>
          </a:prstGeom>
          <a:noFill/>
          <a:ln w="9525">
            <a:noFill/>
            <a:miter lim="800000"/>
            <a:headEnd/>
            <a:tailEnd/>
          </a:ln>
        </p:spPr>
        <p:txBody>
          <a:bodyPr anchor="ctr"/>
          <a:lstStyle/>
          <a:p>
            <a:pPr eaLnBrk="1" hangingPunct="1"/>
            <a:r>
              <a:rPr lang="en-US" altLang="zh-CN" sz="1800">
                <a:latin typeface="Verdana" pitchFamily="34" charset="0"/>
                <a:ea typeface="Arial Unicode MS" pitchFamily="34" charset="-122"/>
                <a:cs typeface="Arial Unicode MS" pitchFamily="34" charset="-122"/>
              </a:rPr>
              <a:t>d) a marketing strategy that involves selling VPN products for very low prices in return for expensive service contracts</a:t>
            </a:r>
            <a:endParaRPr lang="en-US" altLang="zh-CN" sz="1800">
              <a:latin typeface="Arial Unicode MS" pitchFamily="34" charset="-122"/>
              <a:ea typeface="Arial Unicode MS" pitchFamily="34" charset="-122"/>
              <a:cs typeface="Arial Unicode MS" pitchFamily="34" charset="-122"/>
            </a:endParaRPr>
          </a:p>
          <a:p>
            <a:endParaRPr lang="en-US" altLang="zh-CN" sz="1800">
              <a:ea typeface="宋体" pitchFamily="2" charset="-122"/>
            </a:endParaRPr>
          </a:p>
        </p:txBody>
      </p:sp>
      <p:sp>
        <p:nvSpPr>
          <p:cNvPr id="10" name="灯片编号占位符 3"/>
          <p:cNvSpPr>
            <a:spLocks noGrp="1"/>
          </p:cNvSpPr>
          <p:nvPr>
            <p:ph type="sldNum" sz="quarter" idx="10"/>
          </p:nvPr>
        </p:nvSpPr>
        <p:spPr/>
        <p:txBody>
          <a:bodyPr/>
          <a:lstStyle/>
          <a:p>
            <a:pPr>
              <a:defRPr/>
            </a:pPr>
            <a:r>
              <a:rPr lang="en-US" altLang="ko-KR"/>
              <a:t>VPN 8-</a:t>
            </a:r>
            <a:fld id="{36D32AAB-316D-4C12-8488-1C0618D728E3}" type="slidenum">
              <a:rPr lang="en-US" altLang="ko-KR"/>
              <a:pPr>
                <a:defRPr/>
              </a:pPr>
              <a:t>86</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5613" y="273050"/>
            <a:ext cx="8226425" cy="1022350"/>
          </a:xfrm>
        </p:spPr>
        <p:txBody>
          <a:bodyPr/>
          <a:lstStyle/>
          <a:p>
            <a:r>
              <a:rPr lang="en-US" altLang="zh-CN" b="1" smtClean="0">
                <a:solidFill>
                  <a:srgbClr val="003399"/>
                </a:solidFill>
                <a:ea typeface="宋体" pitchFamily="2" charset="-122"/>
              </a:rPr>
              <a:t>Pop Quiz!</a:t>
            </a:r>
          </a:p>
        </p:txBody>
      </p:sp>
      <p:sp>
        <p:nvSpPr>
          <p:cNvPr id="98307" name="Rectangle 3"/>
          <p:cNvSpPr>
            <a:spLocks noGrp="1" noChangeArrowheads="1"/>
          </p:cNvSpPr>
          <p:nvPr>
            <p:ph type="body" idx="1"/>
          </p:nvPr>
        </p:nvSpPr>
        <p:spPr>
          <a:xfrm>
            <a:off x="455613" y="1598613"/>
            <a:ext cx="8226425" cy="611187"/>
          </a:xfrm>
        </p:spPr>
        <p:txBody>
          <a:bodyPr/>
          <a:lstStyle/>
          <a:p>
            <a:pPr>
              <a:buFont typeface="Wingdings" pitchFamily="2" charset="2"/>
              <a:buNone/>
            </a:pPr>
            <a:r>
              <a:rPr lang="en-US" altLang="zh-CN" b="1" smtClean="0">
                <a:solidFill>
                  <a:srgbClr val="A50021"/>
                </a:solidFill>
                <a:ea typeface="宋体" pitchFamily="2" charset="-122"/>
              </a:rPr>
              <a:t>A.5</a:t>
            </a:r>
          </a:p>
        </p:txBody>
      </p:sp>
      <p:sp>
        <p:nvSpPr>
          <p:cNvPr id="98308" name="Rectangle 4"/>
          <p:cNvSpPr>
            <a:spLocks noChangeArrowheads="1"/>
          </p:cNvSpPr>
          <p:nvPr/>
        </p:nvSpPr>
        <p:spPr bwMode="auto">
          <a:xfrm>
            <a:off x="685800" y="2819400"/>
            <a:ext cx="8229600" cy="1187450"/>
          </a:xfrm>
          <a:prstGeom prst="rect">
            <a:avLst/>
          </a:prstGeom>
          <a:noFill/>
          <a:ln w="9525">
            <a:noFill/>
            <a:miter lim="800000"/>
            <a:headEnd/>
            <a:tailEnd/>
          </a:ln>
        </p:spPr>
        <p:txBody>
          <a:bodyPr>
            <a:spAutoFit/>
          </a:bodyPr>
          <a:lstStyle/>
          <a:p>
            <a:pPr marL="342900" indent="-342900" eaLnBrk="1" hangingPunct="1"/>
            <a:r>
              <a:rPr lang="en-US" altLang="zh-CN" sz="2400" b="1">
                <a:latin typeface="Verdana" pitchFamily="34" charset="0"/>
                <a:ea typeface="宋体" pitchFamily="2" charset="-122"/>
                <a:cs typeface="Times New Roman" pitchFamily="18" charset="0"/>
              </a:rPr>
              <a:t>b) the encapsulation of packets inside packets of a different protocol to create and maintain the virtual circuit </a:t>
            </a:r>
          </a:p>
        </p:txBody>
      </p:sp>
      <p:sp>
        <p:nvSpPr>
          <p:cNvPr id="98309" name="Rectangle 5"/>
          <p:cNvSpPr>
            <a:spLocks noChangeArrowheads="1"/>
          </p:cNvSpPr>
          <p:nvPr/>
        </p:nvSpPr>
        <p:spPr bwMode="auto">
          <a:xfrm>
            <a:off x="533400" y="2286000"/>
            <a:ext cx="5364163" cy="396875"/>
          </a:xfrm>
          <a:prstGeom prst="rect">
            <a:avLst/>
          </a:prstGeom>
          <a:noFill/>
          <a:ln w="9525">
            <a:noFill/>
            <a:miter lim="800000"/>
            <a:headEnd/>
            <a:tailEnd/>
          </a:ln>
        </p:spPr>
        <p:txBody>
          <a:bodyPr wrap="none">
            <a:spAutoFit/>
          </a:bodyPr>
          <a:lstStyle/>
          <a:p>
            <a:pPr eaLnBrk="1" hangingPunct="1"/>
            <a:r>
              <a:rPr lang="en-US" altLang="zh-CN">
                <a:latin typeface="Verdana" pitchFamily="34" charset="0"/>
                <a:ea typeface="宋体" pitchFamily="2" charset="-122"/>
                <a:cs typeface="Times New Roman" pitchFamily="18" charset="0"/>
              </a:rPr>
              <a:t>In VPNs, the term "tunneling" refers to…</a:t>
            </a:r>
          </a:p>
        </p:txBody>
      </p:sp>
      <p:sp>
        <p:nvSpPr>
          <p:cNvPr id="6" name="灯片编号占位符 3"/>
          <p:cNvSpPr>
            <a:spLocks noGrp="1"/>
          </p:cNvSpPr>
          <p:nvPr>
            <p:ph type="sldNum" sz="quarter" idx="10"/>
          </p:nvPr>
        </p:nvSpPr>
        <p:spPr/>
        <p:txBody>
          <a:bodyPr/>
          <a:lstStyle/>
          <a:p>
            <a:pPr>
              <a:defRPr/>
            </a:pPr>
            <a:r>
              <a:rPr lang="en-US" altLang="ko-KR"/>
              <a:t>VPN 8-</a:t>
            </a:r>
            <a:fld id="{355C299C-DEC8-457F-8E5A-DEBEFBF33986}" type="slidenum">
              <a:rPr lang="en-US" altLang="ko-KR"/>
              <a:pPr>
                <a:defRPr/>
              </a:pPr>
              <a:t>87</a:t>
            </a:fld>
            <a:endParaRPr lang="en-US" altLang="ko-KR"/>
          </a:p>
          <a:p>
            <a:pPr>
              <a:defRPr/>
            </a:pPr>
            <a:endParaRPr lang="en-US" altLang="ko-K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en-GB" altLang="zh-CN" smtClean="0">
                <a:ea typeface="宋体" pitchFamily="2" charset="-122"/>
              </a:rPr>
              <a:t>Homework</a:t>
            </a:r>
            <a:endParaRPr lang="zh-CN" altLang="en-US" smtClean="0">
              <a:ea typeface="宋体" pitchFamily="2" charset="-122"/>
            </a:endParaRPr>
          </a:p>
        </p:txBody>
      </p:sp>
      <p:sp>
        <p:nvSpPr>
          <p:cNvPr id="99331" name="内容占位符 2"/>
          <p:cNvSpPr>
            <a:spLocks noGrp="1"/>
          </p:cNvSpPr>
          <p:nvPr>
            <p:ph idx="1"/>
          </p:nvPr>
        </p:nvSpPr>
        <p:spPr>
          <a:xfrm>
            <a:off x="2438400" y="1219200"/>
            <a:ext cx="6400800" cy="5029200"/>
          </a:xfrm>
        </p:spPr>
        <p:txBody>
          <a:bodyPr/>
          <a:lstStyle/>
          <a:p>
            <a:pPr marL="514350" indent="-514350">
              <a:buFont typeface="+mj-lt"/>
              <a:buAutoNum type="arabicPeriod"/>
            </a:pPr>
            <a:r>
              <a:rPr lang="en-US" altLang="zh-CN" dirty="0" smtClean="0">
                <a:ea typeface="宋体" pitchFamily="2" charset="-122"/>
              </a:rPr>
              <a:t>Better understanding and description of SSL / TLS. Give at least one example. </a:t>
            </a:r>
          </a:p>
          <a:p>
            <a:pPr marL="514350" indent="-514350">
              <a:buFont typeface="+mj-lt"/>
              <a:buAutoNum type="arabicPeriod"/>
            </a:pPr>
            <a:r>
              <a:rPr lang="en-GB" altLang="zh-CN" dirty="0" smtClean="0">
                <a:ea typeface="宋体" pitchFamily="2" charset="-122"/>
              </a:rPr>
              <a:t>Detailed description of </a:t>
            </a:r>
            <a:r>
              <a:rPr lang="en-GB" altLang="zh-CN" dirty="0" err="1" smtClean="0">
                <a:ea typeface="宋体" pitchFamily="2" charset="-122"/>
              </a:rPr>
              <a:t>Ipsec</a:t>
            </a:r>
            <a:r>
              <a:rPr lang="en-GB" altLang="zh-CN" dirty="0" smtClean="0">
                <a:ea typeface="宋体" pitchFamily="2" charset="-122"/>
              </a:rPr>
              <a:t>.</a:t>
            </a:r>
          </a:p>
          <a:p>
            <a:pPr marL="514350" indent="-514350">
              <a:buFont typeface="+mj-lt"/>
              <a:buAutoNum type="arabicPeriod"/>
            </a:pPr>
            <a:r>
              <a:rPr lang="en-GB" altLang="zh-CN" dirty="0" smtClean="0">
                <a:ea typeface="宋体" pitchFamily="2" charset="-122"/>
              </a:rPr>
              <a:t>Detailed description of L2TPv3.</a:t>
            </a:r>
          </a:p>
          <a:p>
            <a:pPr marL="514350" indent="-514350">
              <a:buFont typeface="+mj-lt"/>
              <a:buAutoNum type="arabicPeriod"/>
            </a:pPr>
            <a:r>
              <a:rPr lang="en-GB" altLang="zh-CN" dirty="0" smtClean="0">
                <a:ea typeface="宋体" pitchFamily="2" charset="-122"/>
              </a:rPr>
              <a:t>Detailed description of GRE.</a:t>
            </a:r>
          </a:p>
          <a:p>
            <a:pPr marL="514350" indent="-514350">
              <a:buFont typeface="+mj-lt"/>
              <a:buAutoNum type="arabicPeriod"/>
            </a:pPr>
            <a:r>
              <a:rPr lang="en-GB" altLang="zh-CN" dirty="0" smtClean="0">
                <a:ea typeface="宋体" pitchFamily="2" charset="-122"/>
              </a:rPr>
              <a:t>Detailed description of PPTP.</a:t>
            </a:r>
          </a:p>
          <a:p>
            <a:pPr marL="514350" indent="-514350">
              <a:buFont typeface="+mj-lt"/>
              <a:buAutoNum type="arabicPeriod"/>
            </a:pPr>
            <a:r>
              <a:rPr lang="en-GB" altLang="zh-CN" dirty="0" smtClean="0">
                <a:ea typeface="宋体" pitchFamily="2" charset="-122"/>
              </a:rPr>
              <a:t>Directions of development and improvement of VPNs in </a:t>
            </a:r>
            <a:r>
              <a:rPr lang="en-GB" altLang="zh-CN" smtClean="0">
                <a:ea typeface="宋体" pitchFamily="2" charset="-122"/>
              </a:rPr>
              <a:t>the future.</a:t>
            </a:r>
            <a:endParaRPr lang="zh-CN" altLang="en-US" dirty="0" smtClean="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ko-KR"/>
              <a:t>VPN 8-</a:t>
            </a:r>
            <a:fld id="{30340DA7-CDB7-4B8A-BCC8-1609D3274C9B}" type="slidenum">
              <a:rPr lang="en-US" altLang="ko-KR"/>
              <a:pPr>
                <a:defRPr/>
              </a:pPr>
              <a:t>88</a:t>
            </a:fld>
            <a:endParaRPr lang="en-US" altLang="ko-KR"/>
          </a:p>
          <a:p>
            <a:pPr>
              <a:defRPr/>
            </a:pPr>
            <a:endParaRPr lang="en-US" altLang="ko-KR"/>
          </a:p>
        </p:txBody>
      </p:sp>
      <p:pic>
        <p:nvPicPr>
          <p:cNvPr id="99333" name="Picture 8"/>
          <p:cNvPicPr>
            <a:picLocks noChangeAspect="1" noChangeArrowheads="1"/>
          </p:cNvPicPr>
          <p:nvPr/>
        </p:nvPicPr>
        <p:blipFill>
          <a:blip r:embed="rId2" cstate="print"/>
          <a:srcRect/>
          <a:stretch>
            <a:fillRect/>
          </a:stretch>
        </p:blipFill>
        <p:spPr bwMode="auto">
          <a:xfrm>
            <a:off x="381000" y="1752600"/>
            <a:ext cx="2143125" cy="2143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228600"/>
            <a:ext cx="8382000" cy="1143000"/>
          </a:xfrm>
        </p:spPr>
        <p:txBody>
          <a:bodyPr/>
          <a:lstStyle/>
          <a:p>
            <a:r>
              <a:rPr lang="en-US" altLang="ko-KR" sz="3600" smtClean="0">
                <a:ea typeface="굴림" pitchFamily="34" charset="-127"/>
              </a:rPr>
              <a:t>Unit 8 Virtual Private Networks (VPN) </a:t>
            </a:r>
          </a:p>
        </p:txBody>
      </p:sp>
      <p:sp>
        <p:nvSpPr>
          <p:cNvPr id="222211" name="Rectangle 3"/>
          <p:cNvSpPr>
            <a:spLocks noGrp="1" noChangeArrowheads="1"/>
          </p:cNvSpPr>
          <p:nvPr>
            <p:ph type="body" idx="1"/>
          </p:nvPr>
        </p:nvSpPr>
        <p:spPr>
          <a:xfrm>
            <a:off x="650875" y="1668463"/>
            <a:ext cx="7772400" cy="4648200"/>
          </a:xfrm>
        </p:spPr>
        <p:txBody>
          <a:bodyPr/>
          <a:lstStyle/>
          <a:p>
            <a:pPr>
              <a:buFont typeface="ZapfDingbats" pitchFamily="82" charset="2"/>
              <a:buNone/>
              <a:defRPr/>
            </a:pPr>
            <a:r>
              <a:rPr lang="en-US" dirty="0"/>
              <a:t>8.1 </a:t>
            </a:r>
            <a:r>
              <a:rPr lang="en-US" dirty="0" smtClean="0"/>
              <a:t>Private and hybrid networks?</a:t>
            </a:r>
            <a:endParaRPr lang="en-US" dirty="0"/>
          </a:p>
          <a:p>
            <a:pPr>
              <a:buFont typeface="ZapfDingbats" pitchFamily="82" charset="2"/>
              <a:buNone/>
              <a:defRPr/>
            </a:pPr>
            <a:r>
              <a:rPr lang="en-US" dirty="0">
                <a:solidFill>
                  <a:srgbClr val="FF0000"/>
                </a:solidFill>
              </a:rPr>
              <a:t>8.2 </a:t>
            </a:r>
            <a:r>
              <a:rPr lang="en-US" dirty="0" smtClean="0">
                <a:solidFill>
                  <a:srgbClr val="FF0000"/>
                </a:solidFill>
              </a:rPr>
              <a:t>VPN devices</a:t>
            </a:r>
            <a:endParaRPr lang="en-US" dirty="0">
              <a:solidFill>
                <a:srgbClr val="FF0000"/>
              </a:solidFill>
            </a:endParaRPr>
          </a:p>
          <a:p>
            <a:pPr>
              <a:buFont typeface="ZapfDingbats" pitchFamily="82" charset="2"/>
              <a:buNone/>
              <a:defRPr/>
            </a:pPr>
            <a:r>
              <a:rPr lang="en-US" dirty="0">
                <a:solidFill>
                  <a:schemeClr val="accent2"/>
                </a:solidFill>
              </a:rPr>
              <a:t>8.3</a:t>
            </a:r>
            <a:r>
              <a:rPr lang="en-US" dirty="0"/>
              <a:t> </a:t>
            </a:r>
            <a:r>
              <a:rPr lang="en-US" altLang="zh-CN" dirty="0" smtClean="0"/>
              <a:t>VPN technologies and protocols</a:t>
            </a:r>
            <a:endParaRPr lang="en-US" dirty="0"/>
          </a:p>
          <a:p>
            <a:pPr>
              <a:buFont typeface="ZapfDingbats" pitchFamily="82" charset="2"/>
              <a:buNone/>
              <a:defRPr/>
            </a:pPr>
            <a:r>
              <a:rPr lang="en-US" dirty="0" smtClean="0">
                <a:solidFill>
                  <a:schemeClr val="accent6"/>
                </a:solidFill>
              </a:rPr>
              <a:t>8.4</a:t>
            </a:r>
            <a:r>
              <a:rPr lang="en-US" dirty="0" smtClean="0"/>
              <a:t> Modeling and characterizing VPNs</a:t>
            </a:r>
            <a:endParaRPr lang="en-US" dirty="0"/>
          </a:p>
          <a:p>
            <a:pPr>
              <a:buFont typeface="ZapfDingbats" pitchFamily="82" charset="2"/>
              <a:buNone/>
              <a:defRPr/>
            </a:pPr>
            <a:r>
              <a:rPr lang="en-US" dirty="0" smtClean="0">
                <a:solidFill>
                  <a:schemeClr val="accent6"/>
                </a:solidFill>
              </a:rPr>
              <a:t>8.5</a:t>
            </a:r>
            <a:r>
              <a:rPr lang="en-US" dirty="0" smtClean="0"/>
              <a:t> </a:t>
            </a:r>
            <a:r>
              <a:rPr lang="en-US" altLang="zh-CN" dirty="0" smtClean="0"/>
              <a:t>Other methods of categorizing VPNs</a:t>
            </a:r>
            <a:endParaRPr lang="en-US" dirty="0"/>
          </a:p>
          <a:p>
            <a:pPr>
              <a:buFont typeface="ZapfDingbats" pitchFamily="82" charset="2"/>
              <a:buNone/>
              <a:defRPr/>
            </a:pPr>
            <a:r>
              <a:rPr lang="en-US" dirty="0" smtClean="0">
                <a:solidFill>
                  <a:schemeClr val="accent2"/>
                </a:solidFill>
              </a:rPr>
              <a:t>8.6</a:t>
            </a:r>
            <a:r>
              <a:rPr lang="en-US" dirty="0" smtClean="0"/>
              <a:t> How VPN works?</a:t>
            </a:r>
          </a:p>
          <a:p>
            <a:pPr>
              <a:buFont typeface="ZapfDingbats" pitchFamily="82" charset="2"/>
              <a:buNone/>
              <a:defRPr/>
            </a:pPr>
            <a:r>
              <a:rPr lang="en-US" dirty="0" smtClean="0">
                <a:solidFill>
                  <a:schemeClr val="accent2"/>
                </a:solidFill>
              </a:rPr>
              <a:t>8.7</a:t>
            </a:r>
            <a:r>
              <a:rPr lang="en-US" dirty="0" smtClean="0"/>
              <a:t> Component types</a:t>
            </a:r>
            <a:endParaRPr lang="en-US" dirty="0"/>
          </a:p>
          <a:p>
            <a:pPr>
              <a:buFont typeface="ZapfDingbats" pitchFamily="82" charset="2"/>
              <a:buNone/>
              <a:defRPr/>
            </a:pPr>
            <a:r>
              <a:rPr lang="en-US" dirty="0" smtClean="0">
                <a:solidFill>
                  <a:schemeClr val="accent2"/>
                </a:solidFill>
              </a:rPr>
              <a:t>8.8</a:t>
            </a:r>
            <a:r>
              <a:rPr lang="en-US" dirty="0" smtClean="0"/>
              <a:t> Summary</a:t>
            </a:r>
            <a:endParaRPr lang="en-US" dirty="0"/>
          </a:p>
        </p:txBody>
      </p:sp>
      <p:sp>
        <p:nvSpPr>
          <p:cNvPr id="4" name="灯片编号占位符 3"/>
          <p:cNvSpPr>
            <a:spLocks noGrp="1"/>
          </p:cNvSpPr>
          <p:nvPr>
            <p:ph type="sldNum" sz="quarter" idx="10"/>
          </p:nvPr>
        </p:nvSpPr>
        <p:spPr/>
        <p:txBody>
          <a:bodyPr/>
          <a:lstStyle/>
          <a:p>
            <a:pPr>
              <a:defRPr/>
            </a:pPr>
            <a:r>
              <a:rPr lang="en-US" altLang="ko-KR"/>
              <a:t>VPN 8-</a:t>
            </a:r>
            <a:fld id="{50E28CA8-A636-4D36-932F-34F04B67628A}" type="slidenum">
              <a:rPr lang="en-US" altLang="ko-KR"/>
              <a:pPr>
                <a:defRPr/>
              </a:pPr>
              <a:t>9</a:t>
            </a:fld>
            <a:endParaRPr lang="en-US" altLang="ko-K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10957</TotalTime>
  <Words>3733</Words>
  <Application>Microsoft Office PowerPoint</Application>
  <PresentationFormat>全屏显示(4:3)</PresentationFormat>
  <Paragraphs>638</Paragraphs>
  <Slides>88</Slides>
  <Notes>16</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88</vt:i4>
      </vt:variant>
    </vt:vector>
  </HeadingPairs>
  <TitlesOfParts>
    <vt:vector size="91" baseType="lpstr">
      <vt:lpstr>Default Design</vt:lpstr>
      <vt:lpstr>VISIO</vt:lpstr>
      <vt:lpstr>图表</vt:lpstr>
      <vt:lpstr>Unit 8 Virtual Private Networks (VPN) </vt:lpstr>
      <vt:lpstr>Private and hybrid networks</vt:lpstr>
      <vt:lpstr>Private networks</vt:lpstr>
      <vt:lpstr>Private IPv4 addresses (RFC 1918)</vt:lpstr>
      <vt:lpstr>Virtual Private Networks (VPNs)</vt:lpstr>
      <vt:lpstr>Private Networks vs.  Virtual Private Networks</vt:lpstr>
      <vt:lpstr>Basic architecture</vt:lpstr>
      <vt:lpstr>Remote Access Virtual Private Network </vt:lpstr>
      <vt:lpstr>Unit 8 Virtual Private Networks (VPN) </vt:lpstr>
      <vt:lpstr>Devices in the customer network</vt:lpstr>
      <vt:lpstr>Devices in the service provider network in a site-to-site VPN</vt:lpstr>
      <vt:lpstr>Customer and provider network devices</vt:lpstr>
      <vt:lpstr>User-facing and network-facing PE devices</vt:lpstr>
      <vt:lpstr>Other VPN device types </vt:lpstr>
      <vt:lpstr>Unit 8 Virtual Private Networks (VPN) </vt:lpstr>
      <vt:lpstr>VPN Technologies and Protocols                for site-to-site VPNs</vt:lpstr>
      <vt:lpstr>VPN Technologies and Protocols for Remote Access VPNs</vt:lpstr>
      <vt:lpstr>SSL</vt:lpstr>
      <vt:lpstr>Unit 8 Virtual Private Networks (VPN) </vt:lpstr>
      <vt:lpstr>Modelling and Characterizing VPNs</vt:lpstr>
      <vt:lpstr>Service Provider and Customer Provisioned VPNs</vt:lpstr>
      <vt:lpstr>Site-to-Site and Remote Access VPNs</vt:lpstr>
      <vt:lpstr>Typical Site-to-Site VPN</vt:lpstr>
      <vt:lpstr>Remote Access VPNs</vt:lpstr>
      <vt:lpstr>Service Provider Provisioned  Site-to-Site VPNs</vt:lpstr>
      <vt:lpstr>Two overall types of L3VPN</vt:lpstr>
      <vt:lpstr>Typical PE-based site-to-site VPN</vt:lpstr>
      <vt:lpstr>Typical CE-based site-to-site VPN</vt:lpstr>
      <vt:lpstr>Unit 8 Virtual Private Networks (VPN) </vt:lpstr>
      <vt:lpstr>Overlay and Peer-to-Peer VPNs</vt:lpstr>
      <vt:lpstr>Connection-Oriented and Connectionless VPNs</vt:lpstr>
      <vt:lpstr>Trusted and Secure VPNs</vt:lpstr>
      <vt:lpstr>Unit 8 Virtual Private Networks (VPN) </vt:lpstr>
      <vt:lpstr>Brief Overview of How VPN Works</vt:lpstr>
      <vt:lpstr>What a VPN needs</vt:lpstr>
      <vt:lpstr>VPN Components</vt:lpstr>
      <vt:lpstr>Four Critical Functions</vt:lpstr>
      <vt:lpstr>Tunneling</vt:lpstr>
      <vt:lpstr>VPN Encapsulation of Packets</vt:lpstr>
      <vt:lpstr>Tunnelling (1)</vt:lpstr>
      <vt:lpstr>Tunnelling (2)</vt:lpstr>
      <vt:lpstr>VPN Building blocks</vt:lpstr>
      <vt:lpstr>Parts of a VPN</vt:lpstr>
      <vt:lpstr>Encryption</vt:lpstr>
      <vt:lpstr>VPN works via crypto/Encapsulation</vt:lpstr>
      <vt:lpstr>Encryption and Decryption</vt:lpstr>
      <vt:lpstr>Basic Crypto – Keys are key</vt:lpstr>
      <vt:lpstr>2 Kinds of Key Systems</vt:lpstr>
      <vt:lpstr>Public Key Encryption Example</vt:lpstr>
      <vt:lpstr>Where you do Crypto</vt:lpstr>
      <vt:lpstr>Different layer technologies </vt:lpstr>
      <vt:lpstr>Application Layer: SSL</vt:lpstr>
      <vt:lpstr>Security Association (SA) is  the agreement on how to secure</vt:lpstr>
      <vt:lpstr>Security Association (SA)</vt:lpstr>
      <vt:lpstr>IPsec Datagram</vt:lpstr>
      <vt:lpstr>PPTP: Free from Microsoft</vt:lpstr>
      <vt:lpstr>So why have a private network: QoS not fully cooked</vt:lpstr>
      <vt:lpstr>Other Issues</vt:lpstr>
      <vt:lpstr>Like NAT</vt:lpstr>
      <vt:lpstr>Wireless: a new big driver, WAS (Work At Starbucks)</vt:lpstr>
      <vt:lpstr>VPN means I don’t care how you connect</vt:lpstr>
      <vt:lpstr>So what could be wrong?</vt:lpstr>
      <vt:lpstr>One answer: clientless VPN</vt:lpstr>
      <vt:lpstr>Unit 8 Virtual Private Networks (VPN) </vt:lpstr>
      <vt:lpstr>Component Types</vt:lpstr>
      <vt:lpstr>Hardware</vt:lpstr>
      <vt:lpstr>Firewall</vt:lpstr>
      <vt:lpstr>Software</vt:lpstr>
      <vt:lpstr>Unit 8 Virtual Private Networks (VPN) </vt:lpstr>
      <vt:lpstr>Summary: VPNs</vt:lpstr>
      <vt:lpstr>Advantages:  Cost Savings</vt:lpstr>
      <vt:lpstr>Advantages:  Scalability</vt:lpstr>
      <vt:lpstr>Disadvantages</vt:lpstr>
      <vt:lpstr>Applications: Site-to-Site VPNs </vt:lpstr>
      <vt:lpstr>Applications:  Remote Access</vt:lpstr>
      <vt:lpstr>Industries that may use a VPN</vt:lpstr>
      <vt:lpstr>Statistics From Gartner-consulting</vt:lpstr>
      <vt:lpstr>Pop Quiz!</vt:lpstr>
      <vt:lpstr>Pop Quiz!</vt:lpstr>
      <vt:lpstr>Pop Quiz!</vt:lpstr>
      <vt:lpstr>Pop Quiz!</vt:lpstr>
      <vt:lpstr>Pop Quiz!</vt:lpstr>
      <vt:lpstr>Pop Quiz!</vt:lpstr>
      <vt:lpstr>Pop Quiz!</vt:lpstr>
      <vt:lpstr>Pop Quiz!</vt:lpstr>
      <vt:lpstr>Pop Quiz!</vt:lpstr>
      <vt:lpstr>Pop Quiz!</vt:lpstr>
      <vt:lpstr>Homework</vt:lpstr>
    </vt:vector>
  </TitlesOfParts>
  <Company>Polytechnic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Introduction</dc:title>
  <dc:creator>Keith W. Ross</dc:creator>
  <cp:lastModifiedBy>周玲</cp:lastModifiedBy>
  <cp:revision>417</cp:revision>
  <dcterms:created xsi:type="dcterms:W3CDTF">1999-10-08T19:08:27Z</dcterms:created>
  <dcterms:modified xsi:type="dcterms:W3CDTF">2017-11-23T02:09:52Z</dcterms:modified>
</cp:coreProperties>
</file>