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442D84-C67D-4C8A-8887-AD02D656C978}">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8471C-9FFF-4FE5-A99B-9B5B4E21AB95}" type="datetimeFigureOut">
              <a:rPr lang="vi-VN" smtClean="0"/>
              <a:t>06/09/2023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F2DA7-2F15-48DA-A245-53A11E3786BC}" type="slidenum">
              <a:rPr lang="vi-VN" smtClean="0"/>
              <a:t>‹#›</a:t>
            </a:fld>
            <a:endParaRPr lang="vi-VN"/>
          </a:p>
        </p:txBody>
      </p:sp>
    </p:spTree>
    <p:extLst>
      <p:ext uri="{BB962C8B-B14F-4D97-AF65-F5344CB8AC3E}">
        <p14:creationId xmlns:p14="http://schemas.microsoft.com/office/powerpoint/2010/main" val="4240029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manifests: chứa AndroidManifest.xml </a:t>
            </a:r>
          </a:p>
          <a:p>
            <a:r>
              <a:rPr lang="vi-VN" dirty="0"/>
              <a:t>AndroidManifest cung cấp thông tin cơ bản của ứng dụng cho hệ điều hành Android ví dụ:</a:t>
            </a:r>
          </a:p>
          <a:p>
            <a:r>
              <a:rPr lang="vi-VN" dirty="0"/>
              <a:t>+ Tên java package của ứng dụng.</a:t>
            </a:r>
          </a:p>
          <a:p>
            <a:r>
              <a:rPr lang="vi-VN" dirty="0"/>
              <a:t>+ Các thành phần của ứng dụng, như danh sách các thành phần của ứng dụng, như activity, services, broadcast receiver,…</a:t>
            </a:r>
          </a:p>
          <a:p>
            <a:r>
              <a:rPr lang="vi-VN" dirty="0"/>
              <a:t>+ Tính chất của các thành phần trong ứng dụng (ví dụ, một app có nhiều activity thì activity nào sẽ được gọi đầu tiên khi vào app).</a:t>
            </a:r>
          </a:p>
          <a:p>
            <a:r>
              <a:rPr lang="vi-VN" dirty="0"/>
              <a:t>+ Đánh giá các tiến trình chứa runtime của ứng dụng.</a:t>
            </a:r>
          </a:p>
          <a:p>
            <a:r>
              <a:rPr lang="vi-VN" dirty="0"/>
              <a:t>+ Danh sách các quyền truy cập của ứng dụng cần được người dùng cho phép.</a:t>
            </a:r>
          </a:p>
          <a:p>
            <a:r>
              <a:rPr lang="vi-VN" dirty="0"/>
              <a:t>+ Phiên bản Android tối thiểu.</a:t>
            </a:r>
          </a:p>
          <a:p>
            <a:r>
              <a:rPr lang="vi-VN" dirty="0"/>
              <a:t>+ Các thư viện liên kết với ứng dụng Android.</a:t>
            </a:r>
          </a:p>
        </p:txBody>
      </p:sp>
      <p:sp>
        <p:nvSpPr>
          <p:cNvPr id="4" name="Slide Number Placeholder 3"/>
          <p:cNvSpPr>
            <a:spLocks noGrp="1"/>
          </p:cNvSpPr>
          <p:nvPr>
            <p:ph type="sldNum" sz="quarter" idx="5"/>
          </p:nvPr>
        </p:nvSpPr>
        <p:spPr/>
        <p:txBody>
          <a:bodyPr/>
          <a:lstStyle/>
          <a:p>
            <a:fld id="{F3AF2DA7-2F15-48DA-A245-53A11E3786BC}" type="slidenum">
              <a:rPr lang="vi-VN" smtClean="0"/>
              <a:t>3</a:t>
            </a:fld>
            <a:endParaRPr lang="vi-VN"/>
          </a:p>
        </p:txBody>
      </p:sp>
    </p:spTree>
    <p:extLst>
      <p:ext uri="{BB962C8B-B14F-4D97-AF65-F5344CB8AC3E}">
        <p14:creationId xmlns:p14="http://schemas.microsoft.com/office/powerpoint/2010/main" val="2642790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java: chứa mã nguồn Java và các package của dự án</a:t>
            </a:r>
          </a:p>
        </p:txBody>
      </p:sp>
      <p:sp>
        <p:nvSpPr>
          <p:cNvPr id="4" name="Slide Number Placeholder 3"/>
          <p:cNvSpPr>
            <a:spLocks noGrp="1"/>
          </p:cNvSpPr>
          <p:nvPr>
            <p:ph type="sldNum" sz="quarter" idx="5"/>
          </p:nvPr>
        </p:nvSpPr>
        <p:spPr/>
        <p:txBody>
          <a:bodyPr/>
          <a:lstStyle/>
          <a:p>
            <a:fld id="{F3AF2DA7-2F15-48DA-A245-53A11E3786BC}" type="slidenum">
              <a:rPr lang="vi-VN" smtClean="0"/>
              <a:t>4</a:t>
            </a:fld>
            <a:endParaRPr lang="vi-VN"/>
          </a:p>
        </p:txBody>
      </p:sp>
    </p:spTree>
    <p:extLst>
      <p:ext uri="{BB962C8B-B14F-4D97-AF65-F5344CB8AC3E}">
        <p14:creationId xmlns:p14="http://schemas.microsoft.com/office/powerpoint/2010/main" val="41582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386267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354503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610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2419958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2895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1793589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4226604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44338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96214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C95066-0A89-4E6A-A353-E135C52D6887}" type="datetimeFigureOut">
              <a:rPr lang="vi-VN" smtClean="0"/>
              <a:t>06/09/2023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245396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95066-0A89-4E6A-A353-E135C52D6887}" type="datetimeFigureOut">
              <a:rPr lang="vi-VN" smtClean="0"/>
              <a:t>06/09/2023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413385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95066-0A89-4E6A-A353-E135C52D6887}" type="datetimeFigureOut">
              <a:rPr lang="vi-VN" smtClean="0"/>
              <a:t>06/09/2023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95602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95066-0A89-4E6A-A353-E135C52D6887}" type="datetimeFigureOut">
              <a:rPr lang="vi-VN" smtClean="0"/>
              <a:t>06/09/2023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384190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95066-0A89-4E6A-A353-E135C52D6887}" type="datetimeFigureOut">
              <a:rPr lang="vi-VN" smtClean="0"/>
              <a:t>06/09/2023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262544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C95066-0A89-4E6A-A353-E135C52D6887}" type="datetimeFigureOut">
              <a:rPr lang="vi-VN" smtClean="0"/>
              <a:t>06/09/2023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78682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C95066-0A89-4E6A-A353-E135C52D6887}" type="datetimeFigureOut">
              <a:rPr lang="vi-VN" smtClean="0"/>
              <a:t>06/09/2023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03C5117-DA09-4B55-955F-8DC03F8B1ACE}" type="slidenum">
              <a:rPr lang="vi-VN" smtClean="0"/>
              <a:t>‹#›</a:t>
            </a:fld>
            <a:endParaRPr lang="vi-VN"/>
          </a:p>
        </p:txBody>
      </p:sp>
    </p:spTree>
    <p:extLst>
      <p:ext uri="{BB962C8B-B14F-4D97-AF65-F5344CB8AC3E}">
        <p14:creationId xmlns:p14="http://schemas.microsoft.com/office/powerpoint/2010/main" val="318218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C95066-0A89-4E6A-A353-E135C52D6887}" type="datetimeFigureOut">
              <a:rPr lang="vi-VN" smtClean="0"/>
              <a:t>06/09/2023</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3C5117-DA09-4B55-955F-8DC03F8B1ACE}" type="slidenum">
              <a:rPr lang="vi-VN" smtClean="0"/>
              <a:t>‹#›</a:t>
            </a:fld>
            <a:endParaRPr lang="vi-VN"/>
          </a:p>
        </p:txBody>
      </p:sp>
    </p:spTree>
    <p:extLst>
      <p:ext uri="{BB962C8B-B14F-4D97-AF65-F5344CB8AC3E}">
        <p14:creationId xmlns:p14="http://schemas.microsoft.com/office/powerpoint/2010/main" val="1007374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2771A-DD3E-4025-B15D-3479AF515ED0}"/>
              </a:ext>
            </a:extLst>
          </p:cNvPr>
          <p:cNvSpPr/>
          <p:nvPr/>
        </p:nvSpPr>
        <p:spPr>
          <a:xfrm>
            <a:off x="1432875" y="895547"/>
            <a:ext cx="8135332" cy="2045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dirty="0">
                <a:latin typeface="Times New Roman" panose="02020603050405020304" pitchFamily="18" charset="0"/>
                <a:cs typeface="Times New Roman" panose="02020603050405020304" pitchFamily="18" charset="0"/>
              </a:rPr>
              <a:t>Các thành phần của ứng dụng Android</a:t>
            </a:r>
          </a:p>
        </p:txBody>
      </p:sp>
      <p:pic>
        <p:nvPicPr>
          <p:cNvPr id="1026" name="Picture 2" descr="File:Android robot.svg - Wikimedia Commons">
            <a:extLst>
              <a:ext uri="{FF2B5EF4-FFF2-40B4-BE49-F238E27FC236}">
                <a16:creationId xmlns:a16="http://schemas.microsoft.com/office/drawing/2014/main" id="{E1E26456-C4B4-4D92-BE41-74C54858B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281" y="2941163"/>
            <a:ext cx="3274520" cy="384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05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42;p11">
            <a:extLst>
              <a:ext uri="{FF2B5EF4-FFF2-40B4-BE49-F238E27FC236}">
                <a16:creationId xmlns:a16="http://schemas.microsoft.com/office/drawing/2014/main" id="{DAB92AEE-A6EF-4EA6-9CEF-38DDA9393AB1}"/>
              </a:ext>
            </a:extLst>
          </p:cNvPr>
          <p:cNvPicPr preferRelativeResize="0"/>
          <p:nvPr/>
        </p:nvPicPr>
        <p:blipFill rotWithShape="1">
          <a:blip r:embed="rId2">
            <a:alphaModFix/>
          </a:blip>
          <a:srcRect/>
          <a:stretch/>
        </p:blipFill>
        <p:spPr>
          <a:xfrm>
            <a:off x="2436534" y="334197"/>
            <a:ext cx="5585676" cy="6055656"/>
          </a:xfrm>
          <a:prstGeom prst="rect">
            <a:avLst/>
          </a:prstGeom>
          <a:noFill/>
          <a:ln>
            <a:noFill/>
          </a:ln>
        </p:spPr>
      </p:pic>
      <p:sp>
        <p:nvSpPr>
          <p:cNvPr id="4" name="Google Shape;135;p10">
            <a:extLst>
              <a:ext uri="{FF2B5EF4-FFF2-40B4-BE49-F238E27FC236}">
                <a16:creationId xmlns:a16="http://schemas.microsoft.com/office/drawing/2014/main" id="{FAF546F0-5389-496A-A059-B897752AF5E7}"/>
              </a:ext>
            </a:extLst>
          </p:cNvPr>
          <p:cNvSpPr txBox="1">
            <a:spLocks noGrp="1"/>
          </p:cNvSpPr>
          <p:nvPr>
            <p:ph type="title"/>
          </p:nvPr>
        </p:nvSpPr>
        <p:spPr>
          <a:xfrm>
            <a:off x="258505" y="110618"/>
            <a:ext cx="8826600" cy="602700"/>
          </a:xfrm>
          <a:prstGeom prst="rect">
            <a:avLst/>
          </a:prstGeom>
          <a:noFill/>
          <a:ln>
            <a:noFill/>
          </a:ln>
        </p:spPr>
        <p:txBody>
          <a:bodyPr spcFirstLastPara="1" wrap="square" lIns="91425" tIns="91425" rIns="91425" bIns="91425" anchor="ctr" anchorCtr="0">
            <a:noAutofit/>
          </a:bodyPr>
          <a:lstStyle/>
          <a:p>
            <a:pPr marL="0" lvl="0" indent="0">
              <a:lnSpc>
                <a:spcPct val="100000"/>
              </a:lnSpc>
              <a:spcBef>
                <a:spcPts val="0"/>
              </a:spcBef>
              <a:spcAft>
                <a:spcPts val="0"/>
              </a:spcAft>
              <a:buSzPts val="1800"/>
              <a:buNone/>
            </a:pPr>
            <a:r>
              <a:rPr lang="vi-VN" sz="2400" dirty="0">
                <a:solidFill>
                  <a:schemeClr val="tx1"/>
                </a:solidFill>
                <a:latin typeface="Times New Roman" panose="02020603050405020304" pitchFamily="18" charset="0"/>
                <a:ea typeface="+mn-ea"/>
                <a:cs typeface="Times New Roman" panose="02020603050405020304" pitchFamily="18" charset="0"/>
              </a:rPr>
              <a:t>Vòng đời của Activities</a:t>
            </a:r>
            <a:endParaRPr sz="2400"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7480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5;p10">
            <a:extLst>
              <a:ext uri="{FF2B5EF4-FFF2-40B4-BE49-F238E27FC236}">
                <a16:creationId xmlns:a16="http://schemas.microsoft.com/office/drawing/2014/main" id="{182213FA-E732-4713-BA4C-7E5B03F5C560}"/>
              </a:ext>
            </a:extLst>
          </p:cNvPr>
          <p:cNvSpPr txBox="1">
            <a:spLocks noGrp="1"/>
          </p:cNvSpPr>
          <p:nvPr>
            <p:ph type="title"/>
          </p:nvPr>
        </p:nvSpPr>
        <p:spPr>
          <a:xfrm>
            <a:off x="277359" y="0"/>
            <a:ext cx="8826600" cy="602700"/>
          </a:xfrm>
          <a:prstGeom prst="rect">
            <a:avLst/>
          </a:prstGeom>
          <a:noFill/>
          <a:ln>
            <a:noFill/>
          </a:ln>
        </p:spPr>
        <p:txBody>
          <a:bodyPr spcFirstLastPara="1" wrap="square" lIns="91425" tIns="91425" rIns="91425" bIns="91425" anchor="ctr" anchorCtr="0">
            <a:noAutofit/>
          </a:bodyPr>
          <a:lstStyle/>
          <a:p>
            <a:pPr marL="0" lvl="0" indent="0">
              <a:lnSpc>
                <a:spcPct val="100000"/>
              </a:lnSpc>
              <a:spcBef>
                <a:spcPts val="0"/>
              </a:spcBef>
              <a:spcAft>
                <a:spcPts val="0"/>
              </a:spcAft>
              <a:buSzPts val="1800"/>
              <a:buNone/>
            </a:pPr>
            <a:r>
              <a:rPr lang="vi-VN" sz="2400" dirty="0">
                <a:solidFill>
                  <a:schemeClr val="tx1"/>
                </a:solidFill>
                <a:latin typeface="Times New Roman" panose="02020603050405020304" pitchFamily="18" charset="0"/>
                <a:ea typeface="+mn-ea"/>
                <a:cs typeface="Times New Roman" panose="02020603050405020304" pitchFamily="18" charset="0"/>
              </a:rPr>
              <a:t>View</a:t>
            </a:r>
            <a:endParaRPr sz="2400" dirty="0">
              <a:solidFill>
                <a:schemeClr val="tx1"/>
              </a:solidFill>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FCBA5540-186B-43C7-AD99-652DC52988E4}"/>
              </a:ext>
            </a:extLst>
          </p:cNvPr>
          <p:cNvPicPr>
            <a:picLocks noChangeAspect="1"/>
          </p:cNvPicPr>
          <p:nvPr/>
        </p:nvPicPr>
        <p:blipFill>
          <a:blip r:embed="rId2"/>
          <a:stretch>
            <a:fillRect/>
          </a:stretch>
        </p:blipFill>
        <p:spPr>
          <a:xfrm>
            <a:off x="1066737" y="411968"/>
            <a:ext cx="9624894" cy="6210838"/>
          </a:xfrm>
          <a:prstGeom prst="rect">
            <a:avLst/>
          </a:prstGeom>
        </p:spPr>
      </p:pic>
    </p:spTree>
    <p:extLst>
      <p:ext uri="{BB962C8B-B14F-4D97-AF65-F5344CB8AC3E}">
        <p14:creationId xmlns:p14="http://schemas.microsoft.com/office/powerpoint/2010/main" val="327437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14">
            <a:extLst>
              <a:ext uri="{FF2B5EF4-FFF2-40B4-BE49-F238E27FC236}">
                <a16:creationId xmlns:a16="http://schemas.microsoft.com/office/drawing/2014/main" id="{08040C1E-F297-4418-85FC-7AC53E617565}"/>
              </a:ext>
            </a:extLst>
          </p:cNvPr>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a:spcBef>
                <a:spcPts val="0"/>
              </a:spcBef>
              <a:buSzPts val="1800"/>
            </a:pPr>
            <a:r>
              <a:rPr lang="en" sz="2400" dirty="0">
                <a:solidFill>
                  <a:schemeClr val="tx1"/>
                </a:solidFill>
                <a:latin typeface="Times New Roman" panose="02020603050405020304" pitchFamily="18" charset="0"/>
                <a:ea typeface="+mn-ea"/>
                <a:cs typeface="Times New Roman" panose="02020603050405020304" pitchFamily="18" charset="0"/>
              </a:rPr>
              <a:t>ViewGroup</a:t>
            </a:r>
            <a:endParaRPr sz="24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5" name="Google Shape;161;p14">
            <a:extLst>
              <a:ext uri="{FF2B5EF4-FFF2-40B4-BE49-F238E27FC236}">
                <a16:creationId xmlns:a16="http://schemas.microsoft.com/office/drawing/2014/main" id="{393084EE-48F1-4442-9481-AAC7BAB4FA51}"/>
              </a:ext>
            </a:extLst>
          </p:cNvPr>
          <p:cNvGraphicFramePr/>
          <p:nvPr>
            <p:extLst>
              <p:ext uri="{D42A27DB-BD31-4B8C-83A1-F6EECF244321}">
                <p14:modId xmlns:p14="http://schemas.microsoft.com/office/powerpoint/2010/main" val="3788180313"/>
              </p:ext>
            </p:extLst>
          </p:nvPr>
        </p:nvGraphicFramePr>
        <p:xfrm>
          <a:off x="377274" y="1079899"/>
          <a:ext cx="9464309" cy="5269910"/>
        </p:xfrm>
        <a:graphic>
          <a:graphicData uri="http://schemas.openxmlformats.org/drawingml/2006/table">
            <a:tbl>
              <a:tblPr>
                <a:noFill/>
              </a:tblPr>
              <a:tblGrid>
                <a:gridCol w="3570560">
                  <a:extLst>
                    <a:ext uri="{9D8B030D-6E8A-4147-A177-3AD203B41FA5}">
                      <a16:colId xmlns:a16="http://schemas.microsoft.com/office/drawing/2014/main" val="20000"/>
                    </a:ext>
                  </a:extLst>
                </a:gridCol>
                <a:gridCol w="5893749">
                  <a:extLst>
                    <a:ext uri="{9D8B030D-6E8A-4147-A177-3AD203B41FA5}">
                      <a16:colId xmlns:a16="http://schemas.microsoft.com/office/drawing/2014/main" val="20001"/>
                    </a:ext>
                  </a:extLst>
                </a:gridCol>
              </a:tblGrid>
              <a:tr h="526430">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dirty="0">
                          <a:solidFill>
                            <a:schemeClr val="tx1"/>
                          </a:solidFill>
                          <a:latin typeface="Times New Roman" panose="02020603050405020304" pitchFamily="18" charset="0"/>
                          <a:cs typeface="Times New Roman" panose="02020603050405020304" pitchFamily="18" charset="0"/>
                        </a:rPr>
                        <a:t>Thuộc tính </a:t>
                      </a:r>
                      <a:endParaRPr sz="20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dirty="0">
                          <a:solidFill>
                            <a:schemeClr val="tx1"/>
                          </a:solidFill>
                          <a:latin typeface="Times New Roman" panose="02020603050405020304" pitchFamily="18" charset="0"/>
                          <a:cs typeface="Times New Roman" panose="02020603050405020304" pitchFamily="18" charset="0"/>
                        </a:rPr>
                        <a:t>Mô tả </a:t>
                      </a:r>
                      <a:endParaRPr sz="20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26430">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a:solidFill>
                            <a:schemeClr val="tx1"/>
                          </a:solidFill>
                          <a:latin typeface="Times New Roman" panose="02020603050405020304" pitchFamily="18" charset="0"/>
                          <a:cs typeface="Times New Roman" panose="02020603050405020304" pitchFamily="18" charset="0"/>
                        </a:rPr>
                        <a:t>layout_width </a:t>
                      </a:r>
                      <a:endParaRPr sz="2000" b="1"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u="none" strike="noStrike" cap="none">
                          <a:solidFill>
                            <a:schemeClr val="tx1"/>
                          </a:solidFill>
                          <a:latin typeface="Times New Roman" panose="02020603050405020304" pitchFamily="18" charset="0"/>
                          <a:cs typeface="Times New Roman" panose="02020603050405020304" pitchFamily="18" charset="0"/>
                        </a:rPr>
                        <a:t>Chiều rộng của View/ViewGroup </a:t>
                      </a:r>
                      <a:endParaRPr sz="2000"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26430">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a:solidFill>
                            <a:schemeClr val="tx1"/>
                          </a:solidFill>
                          <a:latin typeface="Times New Roman" panose="02020603050405020304" pitchFamily="18" charset="0"/>
                          <a:cs typeface="Times New Roman" panose="02020603050405020304" pitchFamily="18" charset="0"/>
                        </a:rPr>
                        <a:t>layout_height </a:t>
                      </a:r>
                      <a:endParaRPr sz="2000" b="1"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u="none" strike="noStrike" cap="none">
                          <a:solidFill>
                            <a:schemeClr val="tx1"/>
                          </a:solidFill>
                          <a:latin typeface="Times New Roman" panose="02020603050405020304" pitchFamily="18" charset="0"/>
                          <a:cs typeface="Times New Roman" panose="02020603050405020304" pitchFamily="18" charset="0"/>
                        </a:rPr>
                        <a:t>Chiều cao của View/ViewGroup </a:t>
                      </a:r>
                      <a:endParaRPr sz="2000"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526430">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a:solidFill>
                            <a:schemeClr val="tx1"/>
                          </a:solidFill>
                          <a:latin typeface="Times New Roman" panose="02020603050405020304" pitchFamily="18" charset="0"/>
                          <a:cs typeface="Times New Roman" panose="02020603050405020304" pitchFamily="18" charset="0"/>
                        </a:rPr>
                        <a:t>layout_marginTop </a:t>
                      </a:r>
                      <a:endParaRPr sz="2000" b="1"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u="none" strike="noStrike" cap="none">
                          <a:solidFill>
                            <a:schemeClr val="tx1"/>
                          </a:solidFill>
                          <a:latin typeface="Times New Roman" panose="02020603050405020304" pitchFamily="18" charset="0"/>
                          <a:cs typeface="Times New Roman" panose="02020603050405020304" pitchFamily="18" charset="0"/>
                        </a:rPr>
                        <a:t>Chiều rộng khoảng trống (lề) phía trên của View </a:t>
                      </a:r>
                      <a:endParaRPr sz="2000"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26430">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a:solidFill>
                            <a:schemeClr val="tx1"/>
                          </a:solidFill>
                          <a:latin typeface="Times New Roman" panose="02020603050405020304" pitchFamily="18" charset="0"/>
                          <a:cs typeface="Times New Roman" panose="02020603050405020304" pitchFamily="18" charset="0"/>
                        </a:rPr>
                        <a:t>layout_marginBottom </a:t>
                      </a:r>
                      <a:endParaRPr sz="2000" b="1"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u="none" strike="noStrike" cap="none">
                          <a:solidFill>
                            <a:schemeClr val="tx1"/>
                          </a:solidFill>
                          <a:latin typeface="Times New Roman" panose="02020603050405020304" pitchFamily="18" charset="0"/>
                          <a:cs typeface="Times New Roman" panose="02020603050405020304" pitchFamily="18" charset="0"/>
                        </a:rPr>
                        <a:t>Chiều rộng khoảng trống (lề) phía dưới của View </a:t>
                      </a:r>
                      <a:endParaRPr sz="2000"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526430">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a:solidFill>
                            <a:schemeClr val="tx1"/>
                          </a:solidFill>
                          <a:latin typeface="Times New Roman" panose="02020603050405020304" pitchFamily="18" charset="0"/>
                          <a:cs typeface="Times New Roman" panose="02020603050405020304" pitchFamily="18" charset="0"/>
                        </a:rPr>
                        <a:t>layout_marginLeft </a:t>
                      </a:r>
                      <a:endParaRPr sz="2000" b="1"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u="none" strike="noStrike" cap="none">
                          <a:solidFill>
                            <a:schemeClr val="tx1"/>
                          </a:solidFill>
                          <a:latin typeface="Times New Roman" panose="02020603050405020304" pitchFamily="18" charset="0"/>
                          <a:cs typeface="Times New Roman" panose="02020603050405020304" pitchFamily="18" charset="0"/>
                        </a:rPr>
                        <a:t>Chiều rộng khoảng trống (lề) phía bên trái của View </a:t>
                      </a:r>
                      <a:endParaRPr sz="2000"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526430">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a:solidFill>
                            <a:schemeClr val="tx1"/>
                          </a:solidFill>
                          <a:latin typeface="Times New Roman" panose="02020603050405020304" pitchFamily="18" charset="0"/>
                          <a:cs typeface="Times New Roman" panose="02020603050405020304" pitchFamily="18" charset="0"/>
                        </a:rPr>
                        <a:t>layout_marginRight </a:t>
                      </a:r>
                      <a:endParaRPr sz="2000" b="1"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u="none" strike="noStrike" cap="none">
                          <a:solidFill>
                            <a:schemeClr val="tx1"/>
                          </a:solidFill>
                          <a:latin typeface="Times New Roman" panose="02020603050405020304" pitchFamily="18" charset="0"/>
                          <a:cs typeface="Times New Roman" panose="02020603050405020304" pitchFamily="18" charset="0"/>
                        </a:rPr>
                        <a:t>Chiều rộng khoảng trống (lề) phía bên phải của View </a:t>
                      </a:r>
                      <a:endParaRPr sz="2000"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789666">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dirty="0">
                          <a:solidFill>
                            <a:schemeClr val="tx1"/>
                          </a:solidFill>
                          <a:latin typeface="Times New Roman" panose="02020603050405020304" pitchFamily="18" charset="0"/>
                          <a:cs typeface="Times New Roman" panose="02020603050405020304" pitchFamily="18" charset="0"/>
                        </a:rPr>
                        <a:t>layout_gravity </a:t>
                      </a:r>
                      <a:endParaRPr sz="20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u="none" strike="noStrike" cap="none" dirty="0">
                          <a:solidFill>
                            <a:schemeClr val="tx1"/>
                          </a:solidFill>
                          <a:latin typeface="Times New Roman" panose="02020603050405020304" pitchFamily="18" charset="0"/>
                          <a:cs typeface="Times New Roman" panose="02020603050405020304" pitchFamily="18" charset="0"/>
                        </a:rPr>
                        <a:t>Cách xếp đặt View (trái, phải, trên, dưới, giữa theo chiều dọc, giữa theo chiều ngang)</a:t>
                      </a:r>
                      <a:endParaRPr sz="2000"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r h="789666">
                <a:tc>
                  <a:txBody>
                    <a:bodyPr/>
                    <a:lstStyle/>
                    <a:p>
                      <a:pPr marL="0" marR="0" lvl="0" indent="0" algn="l" rtl="0">
                        <a:lnSpc>
                          <a:spcPct val="100000"/>
                        </a:lnSpc>
                        <a:spcBef>
                          <a:spcPts val="0"/>
                        </a:spcBef>
                        <a:spcAft>
                          <a:spcPts val="0"/>
                        </a:spcAft>
                        <a:buClr>
                          <a:srgbClr val="000000"/>
                        </a:buClr>
                        <a:buSzPts val="1200"/>
                        <a:buFont typeface="Arial"/>
                        <a:buNone/>
                      </a:pPr>
                      <a:r>
                        <a:rPr lang="en" sz="2000" b="1" u="none" strike="noStrike" cap="none">
                          <a:solidFill>
                            <a:schemeClr val="tx1"/>
                          </a:solidFill>
                          <a:latin typeface="Times New Roman" panose="02020603050405020304" pitchFamily="18" charset="0"/>
                          <a:cs typeface="Times New Roman" panose="02020603050405020304" pitchFamily="18" charset="0"/>
                        </a:rPr>
                        <a:t>paddingLeft/Right/Top/Bottom</a:t>
                      </a:r>
                      <a:endParaRPr sz="2000" b="1" u="none" strike="noStrike" cap="none">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2000" u="none" strike="noStrike" cap="none" dirty="0">
                          <a:solidFill>
                            <a:schemeClr val="tx1"/>
                          </a:solidFill>
                          <a:latin typeface="Times New Roman" panose="02020603050405020304" pitchFamily="18" charset="0"/>
                          <a:cs typeface="Times New Roman" panose="02020603050405020304" pitchFamily="18" charset="0"/>
                        </a:rPr>
                        <a:t>Thêm khoảng không gian bên trái/phải/trên/dưới bên trong thành phần</a:t>
                      </a:r>
                      <a:endParaRPr sz="2000"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3484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11AAC5-A834-45E3-9899-171E73C43199}"/>
              </a:ext>
            </a:extLst>
          </p:cNvPr>
          <p:cNvSpPr/>
          <p:nvPr/>
        </p:nvSpPr>
        <p:spPr>
          <a:xfrm>
            <a:off x="223934" y="208903"/>
            <a:ext cx="1106393" cy="461665"/>
          </a:xfrm>
          <a:prstGeom prst="rect">
            <a:avLst/>
          </a:prstGeom>
        </p:spPr>
        <p:txBody>
          <a:bodyPr wrap="none">
            <a:spAutoFit/>
          </a:bodyPr>
          <a:lstStyle/>
          <a:p>
            <a:pPr>
              <a:buSzPts val="1800"/>
            </a:pPr>
            <a:r>
              <a:rPr lang="en" sz="2400" dirty="0">
                <a:latin typeface="Times New Roman" panose="02020603050405020304" pitchFamily="18" charset="0"/>
                <a:cs typeface="Times New Roman" panose="02020603050405020304" pitchFamily="18" charset="0"/>
              </a:rPr>
              <a:t>Service</a:t>
            </a:r>
            <a:endParaRPr lang="vi-VN" sz="2400" dirty="0">
              <a:latin typeface="Times New Roman" panose="02020603050405020304" pitchFamily="18" charset="0"/>
              <a:cs typeface="Times New Roman" panose="02020603050405020304" pitchFamily="18" charset="0"/>
            </a:endParaRPr>
          </a:p>
        </p:txBody>
      </p:sp>
      <p:sp>
        <p:nvSpPr>
          <p:cNvPr id="6" name="Google Shape;188;p18">
            <a:extLst>
              <a:ext uri="{FF2B5EF4-FFF2-40B4-BE49-F238E27FC236}">
                <a16:creationId xmlns:a16="http://schemas.microsoft.com/office/drawing/2014/main" id="{43F2EDA4-CE6F-440E-A14F-F0938FBA6EE4}"/>
              </a:ext>
            </a:extLst>
          </p:cNvPr>
          <p:cNvSpPr txBox="1"/>
          <p:nvPr/>
        </p:nvSpPr>
        <p:spPr>
          <a:xfrm>
            <a:off x="552200" y="2051152"/>
            <a:ext cx="4422740" cy="247455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Arial"/>
                <a:ea typeface="Arial"/>
                <a:cs typeface="Arial"/>
                <a:sym typeface="Arial"/>
              </a:rPr>
              <a:t>Service được sử dụng để thực hiện các tác vụ cần nhiều thời gian, chạy ở chế độ ngầm và thường không cần giao diện hiển thị</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Arial"/>
                <a:ea typeface="Arial"/>
                <a:cs typeface="Arial"/>
                <a:sym typeface="Arial"/>
              </a:rPr>
              <a:t>Service có thể khởi chạy và hoạt động xuyên suốt ngay cả khi ứng dụng không hoạt động</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pic>
        <p:nvPicPr>
          <p:cNvPr id="7" name="Google Shape;189;p18">
            <a:extLst>
              <a:ext uri="{FF2B5EF4-FFF2-40B4-BE49-F238E27FC236}">
                <a16:creationId xmlns:a16="http://schemas.microsoft.com/office/drawing/2014/main" id="{B38E114C-3258-4DA4-97BB-3C3FE4313BF1}"/>
              </a:ext>
            </a:extLst>
          </p:cNvPr>
          <p:cNvPicPr preferRelativeResize="0"/>
          <p:nvPr/>
        </p:nvPicPr>
        <p:blipFill rotWithShape="1">
          <a:blip r:embed="rId2">
            <a:alphaModFix/>
          </a:blip>
          <a:srcRect/>
          <a:stretch/>
        </p:blipFill>
        <p:spPr>
          <a:xfrm>
            <a:off x="5433008" y="637298"/>
            <a:ext cx="4422740" cy="5665215"/>
          </a:xfrm>
          <a:prstGeom prst="rect">
            <a:avLst/>
          </a:prstGeom>
          <a:noFill/>
          <a:ln>
            <a:noFill/>
          </a:ln>
        </p:spPr>
      </p:pic>
    </p:spTree>
    <p:extLst>
      <p:ext uri="{BB962C8B-B14F-4D97-AF65-F5344CB8AC3E}">
        <p14:creationId xmlns:p14="http://schemas.microsoft.com/office/powerpoint/2010/main" val="414511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3A70F1-51FE-4F51-92F2-E5251E56D1AC}"/>
              </a:ext>
            </a:extLst>
          </p:cNvPr>
          <p:cNvSpPr/>
          <p:nvPr/>
        </p:nvSpPr>
        <p:spPr>
          <a:xfrm>
            <a:off x="544551" y="454000"/>
            <a:ext cx="2574744" cy="461665"/>
          </a:xfrm>
          <a:prstGeom prst="rect">
            <a:avLst/>
          </a:prstGeom>
        </p:spPr>
        <p:txBody>
          <a:bodyPr wrap="none">
            <a:spAutoFit/>
          </a:bodyPr>
          <a:lstStyle/>
          <a:p>
            <a:r>
              <a:rPr lang="en" sz="2400" dirty="0">
                <a:latin typeface="Times New Roman" panose="02020603050405020304" pitchFamily="18" charset="0"/>
                <a:cs typeface="Times New Roman" panose="02020603050405020304" pitchFamily="18" charset="0"/>
              </a:rPr>
              <a:t>Broadcast</a:t>
            </a:r>
            <a:r>
              <a:rPr lang="en" b="1" dirty="0"/>
              <a:t> </a:t>
            </a:r>
            <a:r>
              <a:rPr lang="en" sz="2400" dirty="0">
                <a:latin typeface="Times New Roman" panose="02020603050405020304" pitchFamily="18" charset="0"/>
                <a:cs typeface="Times New Roman" panose="02020603050405020304" pitchFamily="18" charset="0"/>
              </a:rPr>
              <a:t>Receiver</a:t>
            </a:r>
            <a:endParaRPr lang="vi-VN" sz="2400" dirty="0">
              <a:latin typeface="Times New Roman" panose="02020603050405020304" pitchFamily="18" charset="0"/>
              <a:cs typeface="Times New Roman" panose="02020603050405020304" pitchFamily="18" charset="0"/>
            </a:endParaRPr>
          </a:p>
        </p:txBody>
      </p:sp>
      <p:sp>
        <p:nvSpPr>
          <p:cNvPr id="5" name="Google Shape;195;p19">
            <a:extLst>
              <a:ext uri="{FF2B5EF4-FFF2-40B4-BE49-F238E27FC236}">
                <a16:creationId xmlns:a16="http://schemas.microsoft.com/office/drawing/2014/main" id="{290B69FA-520E-47D4-9494-D993F440DE2C}"/>
              </a:ext>
            </a:extLst>
          </p:cNvPr>
          <p:cNvSpPr txBox="1">
            <a:spLocks/>
          </p:cNvSpPr>
          <p:nvPr/>
        </p:nvSpPr>
        <p:spPr>
          <a:xfrm>
            <a:off x="471900" y="928475"/>
            <a:ext cx="8222100" cy="3229800"/>
          </a:xfrm>
          <a:prstGeom prst="rect">
            <a:avLst/>
          </a:prstGeom>
          <a:noFill/>
          <a:ln>
            <a:noFill/>
          </a:ln>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a:lnSpc>
                <a:spcPct val="115000"/>
              </a:lnSpc>
              <a:spcBef>
                <a:spcPts val="0"/>
              </a:spcBef>
              <a:buSzPts val="1800"/>
              <a:buFont typeface="Wingdings 3" charset="2"/>
              <a:buChar char="●"/>
            </a:pPr>
            <a:r>
              <a:rPr lang="vi-VN" dirty="0"/>
              <a:t>Thành phần ứng dụng cho phép truyền tải các thông báo trong phạm vi toàn hệ thống, không có giao diện nhưng có thể thực hiện thông báo thông qua thanh trạng thái</a:t>
            </a:r>
          </a:p>
          <a:p>
            <a:pPr marL="457200">
              <a:lnSpc>
                <a:spcPct val="115000"/>
              </a:lnSpc>
              <a:spcBef>
                <a:spcPts val="0"/>
              </a:spcBef>
              <a:buSzPts val="1800"/>
              <a:buFont typeface="Wingdings 3" charset="2"/>
              <a:buChar char="●"/>
            </a:pPr>
            <a:r>
              <a:rPr lang="vi-VN" dirty="0"/>
              <a:t>Broadcast Receiver truyền thông báo ở 2 dạng:</a:t>
            </a:r>
          </a:p>
          <a:p>
            <a:pPr marL="914400" lvl="1" indent="-317500">
              <a:lnSpc>
                <a:spcPct val="115000"/>
              </a:lnSpc>
              <a:spcBef>
                <a:spcPts val="0"/>
              </a:spcBef>
              <a:buSzPts val="1400"/>
              <a:buFont typeface="Wingdings 3" charset="2"/>
              <a:buChar char="○"/>
            </a:pPr>
            <a:r>
              <a:rPr lang="vi-VN" dirty="0"/>
              <a:t>Hệ thống: các thông báo được truyền trực tiếp từ hệ thống như tắt màn hình, pin yếu, thay đổi kết nối mạng…</a:t>
            </a:r>
          </a:p>
          <a:p>
            <a:pPr marL="914400" lvl="1" indent="-317500">
              <a:lnSpc>
                <a:spcPct val="115000"/>
              </a:lnSpc>
              <a:spcBef>
                <a:spcPts val="0"/>
              </a:spcBef>
              <a:buSzPts val="1400"/>
              <a:buFont typeface="Wingdings 3" charset="2"/>
              <a:buChar char="○"/>
            </a:pPr>
            <a:r>
              <a:rPr lang="vi-VN" dirty="0"/>
              <a:t>Ứng dụng: truyền thông báo đến các thành phần trong ứng dụng, khởi động Service, tải nội dung đến ứng dụng</a:t>
            </a:r>
          </a:p>
          <a:p>
            <a:pPr marL="0" indent="0">
              <a:lnSpc>
                <a:spcPct val="115000"/>
              </a:lnSpc>
              <a:spcBef>
                <a:spcPts val="1600"/>
              </a:spcBef>
              <a:buSzPts val="1800"/>
              <a:buFont typeface="Wingdings 3" charset="2"/>
              <a:buNone/>
            </a:pPr>
            <a:endParaRPr lang="vi-VN" dirty="0"/>
          </a:p>
          <a:p>
            <a:pPr marL="0" indent="0">
              <a:lnSpc>
                <a:spcPct val="115000"/>
              </a:lnSpc>
              <a:spcBef>
                <a:spcPts val="1600"/>
              </a:spcBef>
              <a:buSzPts val="1800"/>
              <a:buFont typeface="Wingdings 3" charset="2"/>
              <a:buNone/>
            </a:pPr>
            <a:endParaRPr lang="vi-VN" dirty="0"/>
          </a:p>
          <a:p>
            <a:pPr marL="0" indent="0">
              <a:lnSpc>
                <a:spcPct val="115000"/>
              </a:lnSpc>
              <a:spcBef>
                <a:spcPts val="1600"/>
              </a:spcBef>
              <a:spcAft>
                <a:spcPts val="1600"/>
              </a:spcAft>
              <a:buSzPts val="1800"/>
              <a:buFont typeface="Wingdings 3" charset="2"/>
              <a:buNone/>
            </a:pPr>
            <a:endParaRPr lang="vi-VN" dirty="0"/>
          </a:p>
        </p:txBody>
      </p:sp>
      <p:pic>
        <p:nvPicPr>
          <p:cNvPr id="6" name="Google Shape;196;p19">
            <a:extLst>
              <a:ext uri="{FF2B5EF4-FFF2-40B4-BE49-F238E27FC236}">
                <a16:creationId xmlns:a16="http://schemas.microsoft.com/office/drawing/2014/main" id="{90C18523-63E8-4737-93A5-CBE9F2C0964D}"/>
              </a:ext>
            </a:extLst>
          </p:cNvPr>
          <p:cNvPicPr preferRelativeResize="0"/>
          <p:nvPr/>
        </p:nvPicPr>
        <p:blipFill rotWithShape="1">
          <a:blip r:embed="rId2">
            <a:alphaModFix/>
          </a:blip>
          <a:srcRect/>
          <a:stretch/>
        </p:blipFill>
        <p:spPr>
          <a:xfrm>
            <a:off x="3727528" y="3645692"/>
            <a:ext cx="5557873" cy="2651414"/>
          </a:xfrm>
          <a:prstGeom prst="rect">
            <a:avLst/>
          </a:prstGeom>
          <a:noFill/>
          <a:ln>
            <a:noFill/>
          </a:ln>
        </p:spPr>
      </p:pic>
    </p:spTree>
    <p:extLst>
      <p:ext uri="{BB962C8B-B14F-4D97-AF65-F5344CB8AC3E}">
        <p14:creationId xmlns:p14="http://schemas.microsoft.com/office/powerpoint/2010/main" val="3758908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EFAA01-4DE3-4901-B09C-857BA73FFD36}"/>
              </a:ext>
            </a:extLst>
          </p:cNvPr>
          <p:cNvSpPr/>
          <p:nvPr/>
        </p:nvSpPr>
        <p:spPr>
          <a:xfrm>
            <a:off x="662566" y="227756"/>
            <a:ext cx="2294218" cy="461665"/>
          </a:xfrm>
          <a:prstGeom prst="rect">
            <a:avLst/>
          </a:prstGeom>
        </p:spPr>
        <p:txBody>
          <a:bodyPr wrap="none">
            <a:spAutoFit/>
          </a:bodyPr>
          <a:lstStyle/>
          <a:p>
            <a:r>
              <a:rPr lang="en" sz="2400" dirty="0">
                <a:latin typeface="Times New Roman" panose="02020603050405020304" pitchFamily="18" charset="0"/>
                <a:cs typeface="Times New Roman" panose="02020603050405020304" pitchFamily="18" charset="0"/>
              </a:rPr>
              <a:t>Content Provider</a:t>
            </a:r>
            <a:endParaRPr lang="vi-VN" sz="2400" dirty="0">
              <a:latin typeface="Times New Roman" panose="02020603050405020304" pitchFamily="18" charset="0"/>
              <a:cs typeface="Times New Roman" panose="02020603050405020304" pitchFamily="18" charset="0"/>
            </a:endParaRPr>
          </a:p>
        </p:txBody>
      </p:sp>
      <p:sp>
        <p:nvSpPr>
          <p:cNvPr id="5" name="Google Shape;202;p20">
            <a:extLst>
              <a:ext uri="{FF2B5EF4-FFF2-40B4-BE49-F238E27FC236}">
                <a16:creationId xmlns:a16="http://schemas.microsoft.com/office/drawing/2014/main" id="{04435B13-B22C-4CEE-B825-BE7908B5D5D2}"/>
              </a:ext>
            </a:extLst>
          </p:cNvPr>
          <p:cNvSpPr txBox="1">
            <a:spLocks/>
          </p:cNvSpPr>
          <p:nvPr/>
        </p:nvSpPr>
        <p:spPr>
          <a:xfrm>
            <a:off x="471900" y="928475"/>
            <a:ext cx="4167000" cy="3914400"/>
          </a:xfrm>
          <a:prstGeom prst="rect">
            <a:avLst/>
          </a:prstGeom>
          <a:noFill/>
          <a:ln>
            <a:noFill/>
          </a:ln>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a:lnSpc>
                <a:spcPct val="115000"/>
              </a:lnSpc>
              <a:spcBef>
                <a:spcPts val="0"/>
              </a:spcBef>
              <a:buSzPts val="1800"/>
              <a:buFont typeface="Wingdings 3" charset="2"/>
              <a:buChar char="●"/>
            </a:pPr>
            <a:r>
              <a:rPr lang="vi-VN" dirty="0"/>
              <a:t>Content Provider cung cấp cách thức truy cập tập hợp các dữ liệu ứng dụng. Dữ liệu có thể lưu trữ ở nhiều dạng: tệp tin, SQLite, tài nguyên Web và rất nhiều mục lưu trữ khác</a:t>
            </a:r>
          </a:p>
          <a:p>
            <a:pPr marL="457200">
              <a:lnSpc>
                <a:spcPct val="115000"/>
              </a:lnSpc>
              <a:spcBef>
                <a:spcPts val="0"/>
              </a:spcBef>
              <a:buSzPts val="1800"/>
              <a:buFont typeface="Wingdings 3" charset="2"/>
              <a:buChar char="●"/>
            </a:pPr>
            <a:r>
              <a:rPr lang="vi-VN" dirty="0"/>
              <a:t>Trong Android, một số Content Provider được xây dựng sẵn như: Danh bạ, tài nguyên đa phương tiện, lịch v.v </a:t>
            </a:r>
          </a:p>
          <a:p>
            <a:pPr marL="0" indent="0">
              <a:lnSpc>
                <a:spcPct val="115000"/>
              </a:lnSpc>
              <a:spcBef>
                <a:spcPts val="1600"/>
              </a:spcBef>
              <a:buSzPts val="1800"/>
              <a:buFont typeface="Wingdings 3" charset="2"/>
              <a:buNone/>
            </a:pPr>
            <a:endParaRPr lang="vi-VN" dirty="0"/>
          </a:p>
          <a:p>
            <a:pPr marL="0" indent="0">
              <a:lnSpc>
                <a:spcPct val="115000"/>
              </a:lnSpc>
              <a:spcBef>
                <a:spcPts val="1600"/>
              </a:spcBef>
              <a:spcAft>
                <a:spcPts val="1600"/>
              </a:spcAft>
              <a:buSzPts val="1800"/>
              <a:buFont typeface="Wingdings 3" charset="2"/>
              <a:buNone/>
            </a:pPr>
            <a:endParaRPr lang="vi-VN" dirty="0"/>
          </a:p>
        </p:txBody>
      </p:sp>
      <p:pic>
        <p:nvPicPr>
          <p:cNvPr id="6" name="Google Shape;203;p20">
            <a:extLst>
              <a:ext uri="{FF2B5EF4-FFF2-40B4-BE49-F238E27FC236}">
                <a16:creationId xmlns:a16="http://schemas.microsoft.com/office/drawing/2014/main" id="{2CDE161F-DEB2-4DD3-9C5A-8CFD73593F81}"/>
              </a:ext>
            </a:extLst>
          </p:cNvPr>
          <p:cNvPicPr preferRelativeResize="0"/>
          <p:nvPr/>
        </p:nvPicPr>
        <p:blipFill rotWithShape="1">
          <a:blip r:embed="rId2">
            <a:alphaModFix/>
          </a:blip>
          <a:srcRect/>
          <a:stretch/>
        </p:blipFill>
        <p:spPr>
          <a:xfrm>
            <a:off x="5099901" y="843258"/>
            <a:ext cx="6777871" cy="4322631"/>
          </a:xfrm>
          <a:prstGeom prst="rect">
            <a:avLst/>
          </a:prstGeom>
          <a:noFill/>
          <a:ln>
            <a:noFill/>
          </a:ln>
        </p:spPr>
      </p:pic>
    </p:spTree>
    <p:extLst>
      <p:ext uri="{BB962C8B-B14F-4D97-AF65-F5344CB8AC3E}">
        <p14:creationId xmlns:p14="http://schemas.microsoft.com/office/powerpoint/2010/main" val="111246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57A4B3-CC4E-48F8-B968-BA8DE5C40B74}"/>
              </a:ext>
            </a:extLst>
          </p:cNvPr>
          <p:cNvSpPr/>
          <p:nvPr/>
        </p:nvSpPr>
        <p:spPr>
          <a:xfrm>
            <a:off x="662566" y="227756"/>
            <a:ext cx="1669047" cy="461665"/>
          </a:xfrm>
          <a:prstGeom prst="rect">
            <a:avLst/>
          </a:prstGeom>
        </p:spPr>
        <p:txBody>
          <a:bodyPr wrap="none">
            <a:spAutoFit/>
          </a:bodyPr>
          <a:lstStyle/>
          <a:p>
            <a:r>
              <a:rPr lang="en" sz="2400" dirty="0">
                <a:latin typeface="Times New Roman" panose="02020603050405020304" pitchFamily="18" charset="0"/>
                <a:cs typeface="Times New Roman" panose="02020603050405020304" pitchFamily="18" charset="0"/>
              </a:rPr>
              <a:t>Notification</a:t>
            </a:r>
            <a:endParaRPr lang="vi-VN" sz="2400" dirty="0">
              <a:latin typeface="Times New Roman" panose="02020603050405020304" pitchFamily="18" charset="0"/>
              <a:cs typeface="Times New Roman" panose="02020603050405020304" pitchFamily="18" charset="0"/>
            </a:endParaRPr>
          </a:p>
        </p:txBody>
      </p:sp>
      <p:sp>
        <p:nvSpPr>
          <p:cNvPr id="5" name="Google Shape;209;p21">
            <a:extLst>
              <a:ext uri="{FF2B5EF4-FFF2-40B4-BE49-F238E27FC236}">
                <a16:creationId xmlns:a16="http://schemas.microsoft.com/office/drawing/2014/main" id="{532D6EA0-6962-4B2D-962D-F6A30696A0DF}"/>
              </a:ext>
            </a:extLst>
          </p:cNvPr>
          <p:cNvSpPr txBox="1">
            <a:spLocks/>
          </p:cNvSpPr>
          <p:nvPr/>
        </p:nvSpPr>
        <p:spPr>
          <a:xfrm>
            <a:off x="471899" y="1041595"/>
            <a:ext cx="6013741" cy="4576779"/>
          </a:xfrm>
          <a:prstGeom prst="rect">
            <a:avLst/>
          </a:prstGeom>
          <a:noFill/>
          <a:ln>
            <a:noFill/>
          </a:ln>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a:lnSpc>
                <a:spcPct val="115000"/>
              </a:lnSpc>
              <a:spcBef>
                <a:spcPts val="0"/>
              </a:spcBef>
              <a:buSzPts val="1800"/>
              <a:buFont typeface="Wingdings 3" charset="2"/>
              <a:buChar char="●"/>
            </a:pPr>
            <a:r>
              <a:rPr lang="vi-VN" dirty="0"/>
              <a:t>Notification là chức năng gửi thông báo tới người dùng thông qua khu vực thông báo trên thanh trạng thái</a:t>
            </a:r>
          </a:p>
          <a:p>
            <a:pPr marL="457200">
              <a:lnSpc>
                <a:spcPct val="115000"/>
              </a:lnSpc>
              <a:spcBef>
                <a:spcPts val="0"/>
              </a:spcBef>
              <a:buSzPts val="1800"/>
              <a:buFont typeface="Wingdings 3" charset="2"/>
              <a:buChar char="●"/>
            </a:pPr>
            <a:r>
              <a:rPr lang="vi-VN" dirty="0"/>
              <a:t>Giao diện của thông báo không thuộc giao diện của ứng dụng mà thuộc về HĐH nhưng ứng dụng có thể tùy biến được thông qua một số phương thức mà Android cung cấp sẵn</a:t>
            </a:r>
          </a:p>
          <a:p>
            <a:pPr marL="0" indent="0">
              <a:lnSpc>
                <a:spcPct val="115000"/>
              </a:lnSpc>
              <a:spcBef>
                <a:spcPts val="1600"/>
              </a:spcBef>
              <a:buSzPts val="1800"/>
              <a:buFont typeface="Wingdings 3" charset="2"/>
              <a:buNone/>
            </a:pPr>
            <a:endParaRPr lang="vi-VN" dirty="0"/>
          </a:p>
          <a:p>
            <a:pPr marL="0" indent="0">
              <a:lnSpc>
                <a:spcPct val="115000"/>
              </a:lnSpc>
              <a:spcBef>
                <a:spcPts val="1600"/>
              </a:spcBef>
              <a:spcAft>
                <a:spcPts val="1600"/>
              </a:spcAft>
              <a:buSzPts val="1800"/>
              <a:buFont typeface="Wingdings 3" charset="2"/>
              <a:buNone/>
            </a:pPr>
            <a:endParaRPr lang="vi-VN" dirty="0"/>
          </a:p>
        </p:txBody>
      </p:sp>
      <p:pic>
        <p:nvPicPr>
          <p:cNvPr id="6" name="Google Shape;210;p21">
            <a:extLst>
              <a:ext uri="{FF2B5EF4-FFF2-40B4-BE49-F238E27FC236}">
                <a16:creationId xmlns:a16="http://schemas.microsoft.com/office/drawing/2014/main" id="{751A3867-5706-4F70-BFD0-7AD3673462F4}"/>
              </a:ext>
            </a:extLst>
          </p:cNvPr>
          <p:cNvPicPr preferRelativeResize="0"/>
          <p:nvPr/>
        </p:nvPicPr>
        <p:blipFill rotWithShape="1">
          <a:blip r:embed="rId2">
            <a:alphaModFix/>
          </a:blip>
          <a:srcRect/>
          <a:stretch/>
        </p:blipFill>
        <p:spPr>
          <a:xfrm>
            <a:off x="7380486" y="304771"/>
            <a:ext cx="3111648" cy="6248458"/>
          </a:xfrm>
          <a:prstGeom prst="rect">
            <a:avLst/>
          </a:prstGeom>
          <a:noFill/>
          <a:ln>
            <a:noFill/>
          </a:ln>
        </p:spPr>
      </p:pic>
    </p:spTree>
    <p:extLst>
      <p:ext uri="{BB962C8B-B14F-4D97-AF65-F5344CB8AC3E}">
        <p14:creationId xmlns:p14="http://schemas.microsoft.com/office/powerpoint/2010/main" val="215354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3A8C49-0CC0-4436-AF3D-8477BF6ABD0C}"/>
              </a:ext>
            </a:extLst>
          </p:cNvPr>
          <p:cNvSpPr/>
          <p:nvPr/>
        </p:nvSpPr>
        <p:spPr>
          <a:xfrm>
            <a:off x="605834" y="218330"/>
            <a:ext cx="901209" cy="461665"/>
          </a:xfrm>
          <a:prstGeom prst="rect">
            <a:avLst/>
          </a:prstGeom>
        </p:spPr>
        <p:txBody>
          <a:bodyPr wrap="none">
            <a:spAutoFit/>
          </a:bodyPr>
          <a:lstStyle/>
          <a:p>
            <a:r>
              <a:rPr lang="en" sz="2400" dirty="0">
                <a:latin typeface="Times New Roman" panose="02020603050405020304" pitchFamily="18" charset="0"/>
                <a:cs typeface="Times New Roman" panose="02020603050405020304" pitchFamily="18" charset="0"/>
              </a:rPr>
              <a:t>Intent</a:t>
            </a:r>
            <a:endParaRPr lang="vi-VN" sz="2400" dirty="0">
              <a:latin typeface="Times New Roman" panose="02020603050405020304" pitchFamily="18" charset="0"/>
              <a:cs typeface="Times New Roman" panose="02020603050405020304" pitchFamily="18" charset="0"/>
            </a:endParaRPr>
          </a:p>
        </p:txBody>
      </p:sp>
      <p:sp>
        <p:nvSpPr>
          <p:cNvPr id="5" name="Google Shape;216;p22">
            <a:extLst>
              <a:ext uri="{FF2B5EF4-FFF2-40B4-BE49-F238E27FC236}">
                <a16:creationId xmlns:a16="http://schemas.microsoft.com/office/drawing/2014/main" id="{EDC0168C-5C1B-440F-A233-EE65B2C703DC}"/>
              </a:ext>
            </a:extLst>
          </p:cNvPr>
          <p:cNvSpPr txBox="1">
            <a:spLocks/>
          </p:cNvSpPr>
          <p:nvPr/>
        </p:nvSpPr>
        <p:spPr>
          <a:xfrm>
            <a:off x="267092" y="1011074"/>
            <a:ext cx="4769403" cy="4359962"/>
          </a:xfrm>
          <a:prstGeom prst="rect">
            <a:avLst/>
          </a:prstGeom>
          <a:noFill/>
          <a:ln>
            <a:noFill/>
          </a:ln>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a:lnSpc>
                <a:spcPct val="115000"/>
              </a:lnSpc>
              <a:spcBef>
                <a:spcPts val="0"/>
              </a:spcBef>
              <a:buSzPts val="1800"/>
              <a:buFont typeface="Wingdings 3" charset="2"/>
              <a:buChar char="●"/>
            </a:pPr>
            <a:r>
              <a:rPr lang="vi-VN" dirty="0"/>
              <a:t>Intent là đối tượng mang thông điệp cho phép tạo ra các yêu cầu, hành động giữa các thành phần trong ứng dụng hay giữa các ứng dụng khác nhau</a:t>
            </a:r>
          </a:p>
          <a:p>
            <a:pPr marL="457200">
              <a:lnSpc>
                <a:spcPct val="115000"/>
              </a:lnSpc>
              <a:spcBef>
                <a:spcPts val="0"/>
              </a:spcBef>
              <a:buSzPts val="1800"/>
              <a:buFont typeface="Wingdings 3" charset="2"/>
              <a:buChar char="●"/>
            </a:pPr>
            <a:r>
              <a:rPr lang="vi-VN" dirty="0"/>
              <a:t>Intent thường được sử dụng trong 3 trường hợp sau:</a:t>
            </a:r>
          </a:p>
          <a:p>
            <a:pPr marL="914400" lvl="1" indent="-317500">
              <a:lnSpc>
                <a:spcPct val="115000"/>
              </a:lnSpc>
              <a:spcBef>
                <a:spcPts val="0"/>
              </a:spcBef>
              <a:buSzPts val="1400"/>
              <a:buFont typeface="Wingdings 3" charset="2"/>
              <a:buChar char="○"/>
            </a:pPr>
            <a:r>
              <a:rPr lang="vi-VN" dirty="0"/>
              <a:t>Khởi động Activity</a:t>
            </a:r>
          </a:p>
          <a:p>
            <a:pPr marL="914400" lvl="1" indent="-317500">
              <a:lnSpc>
                <a:spcPct val="115000"/>
              </a:lnSpc>
              <a:spcBef>
                <a:spcPts val="0"/>
              </a:spcBef>
              <a:buSzPts val="1400"/>
              <a:buFont typeface="Wingdings 3" charset="2"/>
              <a:buChar char="○"/>
            </a:pPr>
            <a:r>
              <a:rPr lang="vi-VN" dirty="0"/>
              <a:t>Khởi động Service</a:t>
            </a:r>
          </a:p>
          <a:p>
            <a:pPr marL="914400" lvl="1" indent="-317500">
              <a:lnSpc>
                <a:spcPct val="115000"/>
              </a:lnSpc>
              <a:spcBef>
                <a:spcPts val="0"/>
              </a:spcBef>
              <a:buSzPts val="1400"/>
              <a:buFont typeface="Wingdings 3" charset="2"/>
              <a:buChar char="○"/>
            </a:pPr>
            <a:r>
              <a:rPr lang="vi-VN" dirty="0"/>
              <a:t>Chuyển phát thông tin cho Broadcast Receiver</a:t>
            </a:r>
          </a:p>
          <a:p>
            <a:pPr marL="0" indent="0">
              <a:lnSpc>
                <a:spcPct val="115000"/>
              </a:lnSpc>
              <a:spcBef>
                <a:spcPts val="1600"/>
              </a:spcBef>
              <a:buSzPts val="1800"/>
              <a:buFont typeface="Wingdings 3" charset="2"/>
              <a:buNone/>
            </a:pPr>
            <a:endParaRPr lang="vi-VN" dirty="0"/>
          </a:p>
          <a:p>
            <a:pPr marL="0" indent="0">
              <a:lnSpc>
                <a:spcPct val="115000"/>
              </a:lnSpc>
              <a:spcBef>
                <a:spcPts val="1600"/>
              </a:spcBef>
              <a:buSzPts val="1800"/>
              <a:buFont typeface="Wingdings 3" charset="2"/>
              <a:buNone/>
            </a:pPr>
            <a:endParaRPr lang="vi-VN" dirty="0"/>
          </a:p>
          <a:p>
            <a:pPr marL="0" indent="0">
              <a:lnSpc>
                <a:spcPct val="115000"/>
              </a:lnSpc>
              <a:spcBef>
                <a:spcPts val="1600"/>
              </a:spcBef>
              <a:spcAft>
                <a:spcPts val="1600"/>
              </a:spcAft>
              <a:buSzPts val="1800"/>
              <a:buFont typeface="Wingdings 3" charset="2"/>
              <a:buNone/>
            </a:pPr>
            <a:endParaRPr lang="vi-VN" dirty="0"/>
          </a:p>
        </p:txBody>
      </p:sp>
      <p:pic>
        <p:nvPicPr>
          <p:cNvPr id="6" name="Google Shape;217;p22">
            <a:extLst>
              <a:ext uri="{FF2B5EF4-FFF2-40B4-BE49-F238E27FC236}">
                <a16:creationId xmlns:a16="http://schemas.microsoft.com/office/drawing/2014/main" id="{3D85A20A-921B-4708-B93D-E9C7654E5335}"/>
              </a:ext>
            </a:extLst>
          </p:cNvPr>
          <p:cNvPicPr preferRelativeResize="0"/>
          <p:nvPr/>
        </p:nvPicPr>
        <p:blipFill rotWithShape="1">
          <a:blip r:embed="rId2">
            <a:alphaModFix/>
          </a:blip>
          <a:srcRect/>
          <a:stretch/>
        </p:blipFill>
        <p:spPr>
          <a:xfrm>
            <a:off x="5564281" y="1548402"/>
            <a:ext cx="6360627" cy="3127293"/>
          </a:xfrm>
          <a:prstGeom prst="rect">
            <a:avLst/>
          </a:prstGeom>
          <a:noFill/>
          <a:ln>
            <a:noFill/>
          </a:ln>
        </p:spPr>
      </p:pic>
    </p:spTree>
    <p:extLst>
      <p:ext uri="{BB962C8B-B14F-4D97-AF65-F5344CB8AC3E}">
        <p14:creationId xmlns:p14="http://schemas.microsoft.com/office/powerpoint/2010/main" val="10559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AF153E-80AE-4214-8CFC-8E2556517E8E}"/>
              </a:ext>
            </a:extLst>
          </p:cNvPr>
          <p:cNvSpPr txBox="1"/>
          <p:nvPr/>
        </p:nvSpPr>
        <p:spPr>
          <a:xfrm>
            <a:off x="641022" y="273378"/>
            <a:ext cx="8144759" cy="5755422"/>
          </a:xfrm>
          <a:prstGeom prst="rect">
            <a:avLst/>
          </a:prstGeom>
          <a:noFill/>
        </p:spPr>
        <p:txBody>
          <a:bodyPr wrap="square" rtlCol="0">
            <a:spAutoFit/>
          </a:bodyPr>
          <a:lstStyle/>
          <a:p>
            <a:r>
              <a:rPr lang="vi-VN" sz="3600" dirty="0">
                <a:latin typeface="Times New Roman" panose="02020603050405020304" pitchFamily="18" charset="0"/>
                <a:cs typeface="Times New Roman" panose="02020603050405020304" pitchFamily="18" charset="0"/>
              </a:rPr>
              <a:t>*Cấu trúc của 1 dự án Android</a:t>
            </a:r>
          </a:p>
          <a:p>
            <a:r>
              <a:rPr lang="vi-VN" sz="3600" dirty="0">
                <a:latin typeface="Times New Roman" panose="02020603050405020304" pitchFamily="18" charset="0"/>
                <a:cs typeface="Times New Roman" panose="02020603050405020304" pitchFamily="18" charset="0"/>
              </a:rPr>
              <a:t>	- </a:t>
            </a:r>
            <a:r>
              <a:rPr lang="vi-VN" sz="2800" dirty="0">
                <a:latin typeface="Times New Roman" panose="02020603050405020304" pitchFamily="18" charset="0"/>
                <a:cs typeface="Times New Roman" panose="02020603050405020304" pitchFamily="18" charset="0"/>
              </a:rPr>
              <a:t>manifests</a:t>
            </a:r>
          </a:p>
          <a:p>
            <a:r>
              <a:rPr lang="vi-VN" sz="2800" dirty="0">
                <a:latin typeface="Times New Roman" panose="02020603050405020304" pitchFamily="18" charset="0"/>
                <a:cs typeface="Times New Roman" panose="02020603050405020304" pitchFamily="18" charset="0"/>
              </a:rPr>
              <a:t>	- java</a:t>
            </a:r>
          </a:p>
          <a:p>
            <a:r>
              <a:rPr lang="vi-VN" sz="2800" dirty="0">
                <a:latin typeface="Times New Roman" panose="02020603050405020304" pitchFamily="18" charset="0"/>
                <a:cs typeface="Times New Roman" panose="02020603050405020304" pitchFamily="18" charset="0"/>
              </a:rPr>
              <a:t>	- res</a:t>
            </a:r>
          </a:p>
          <a:p>
            <a:r>
              <a:rPr lang="vi-VN" sz="3600" dirty="0">
                <a:latin typeface="Times New Roman" panose="02020603050405020304" pitchFamily="18" charset="0"/>
                <a:cs typeface="Times New Roman" panose="02020603050405020304" pitchFamily="18" charset="0"/>
              </a:rPr>
              <a:t>*Các thành phần ứng dụng Android</a:t>
            </a:r>
          </a:p>
          <a:p>
            <a:r>
              <a:rPr lang="vi-VN" sz="36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Activity</a:t>
            </a:r>
          </a:p>
          <a:p>
            <a:r>
              <a:rPr lang="vi-VN" sz="2800" dirty="0">
                <a:latin typeface="Times New Roman" panose="02020603050405020304" pitchFamily="18" charset="0"/>
                <a:cs typeface="Times New Roman" panose="02020603050405020304" pitchFamily="18" charset="0"/>
              </a:rPr>
              <a:t>	- View</a:t>
            </a:r>
          </a:p>
          <a:p>
            <a:r>
              <a:rPr lang="vi-VN" sz="2800" dirty="0">
                <a:latin typeface="Times New Roman" panose="02020603050405020304" pitchFamily="18" charset="0"/>
                <a:cs typeface="Times New Roman" panose="02020603050405020304" pitchFamily="18" charset="0"/>
              </a:rPr>
              <a:t>	- Service</a:t>
            </a:r>
          </a:p>
          <a:p>
            <a:r>
              <a:rPr lang="vi-VN" sz="2800" dirty="0">
                <a:latin typeface="Times New Roman" panose="02020603050405020304" pitchFamily="18" charset="0"/>
                <a:cs typeface="Times New Roman" panose="02020603050405020304" pitchFamily="18" charset="0"/>
              </a:rPr>
              <a:t> 	- Broadcast Receiver</a:t>
            </a:r>
          </a:p>
          <a:p>
            <a:r>
              <a:rPr lang="vi-VN" sz="2800" dirty="0">
                <a:latin typeface="Times New Roman" panose="02020603050405020304" pitchFamily="18" charset="0"/>
                <a:cs typeface="Times New Roman" panose="02020603050405020304" pitchFamily="18" charset="0"/>
              </a:rPr>
              <a:t>	- Content Provider</a:t>
            </a:r>
          </a:p>
          <a:p>
            <a:r>
              <a:rPr lang="vi-VN" sz="2800" dirty="0">
                <a:latin typeface="Times New Roman" panose="02020603050405020304" pitchFamily="18" charset="0"/>
                <a:cs typeface="Times New Roman" panose="02020603050405020304" pitchFamily="18" charset="0"/>
              </a:rPr>
              <a:t>	- Notification</a:t>
            </a:r>
          </a:p>
          <a:p>
            <a:r>
              <a:rPr lang="vi-VN" sz="2800" dirty="0">
                <a:latin typeface="Times New Roman" panose="02020603050405020304" pitchFamily="18" charset="0"/>
                <a:cs typeface="Times New Roman" panose="02020603050405020304" pitchFamily="18" charset="0"/>
              </a:rPr>
              <a:t>	- Intent</a:t>
            </a:r>
          </a:p>
        </p:txBody>
      </p:sp>
    </p:spTree>
    <p:extLst>
      <p:ext uri="{BB962C8B-B14F-4D97-AF65-F5344CB8AC3E}">
        <p14:creationId xmlns:p14="http://schemas.microsoft.com/office/powerpoint/2010/main" val="20521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C28D6-8025-4031-8B89-CC562A80F165}"/>
              </a:ext>
            </a:extLst>
          </p:cNvPr>
          <p:cNvSpPr txBox="1"/>
          <p:nvPr/>
        </p:nvSpPr>
        <p:spPr>
          <a:xfrm>
            <a:off x="160256" y="131975"/>
            <a:ext cx="6023728" cy="646331"/>
          </a:xfrm>
          <a:prstGeom prst="rect">
            <a:avLst/>
          </a:prstGeom>
          <a:noFill/>
        </p:spPr>
        <p:txBody>
          <a:bodyPr wrap="square" rtlCol="0">
            <a:spAutoFit/>
          </a:bodyPr>
          <a:lstStyle/>
          <a:p>
            <a:r>
              <a:rPr lang="vi-VN" dirty="0"/>
              <a:t>Cấu trúc của 1 dự án Android</a:t>
            </a:r>
          </a:p>
          <a:p>
            <a:r>
              <a:rPr lang="vi-VN" dirty="0"/>
              <a:t> 	- manifests</a:t>
            </a:r>
          </a:p>
        </p:txBody>
      </p:sp>
      <p:pic>
        <p:nvPicPr>
          <p:cNvPr id="5" name="Picture 4">
            <a:extLst>
              <a:ext uri="{FF2B5EF4-FFF2-40B4-BE49-F238E27FC236}">
                <a16:creationId xmlns:a16="http://schemas.microsoft.com/office/drawing/2014/main" id="{6AEB5462-5E54-43DA-A849-D0D1776E8385}"/>
              </a:ext>
            </a:extLst>
          </p:cNvPr>
          <p:cNvPicPr>
            <a:picLocks noChangeAspect="1"/>
          </p:cNvPicPr>
          <p:nvPr/>
        </p:nvPicPr>
        <p:blipFill>
          <a:blip r:embed="rId3"/>
          <a:stretch>
            <a:fillRect/>
          </a:stretch>
        </p:blipFill>
        <p:spPr>
          <a:xfrm>
            <a:off x="959057" y="848976"/>
            <a:ext cx="9655525" cy="6009024"/>
          </a:xfrm>
          <a:prstGeom prst="rect">
            <a:avLst/>
          </a:prstGeom>
        </p:spPr>
      </p:pic>
    </p:spTree>
    <p:extLst>
      <p:ext uri="{BB962C8B-B14F-4D97-AF65-F5344CB8AC3E}">
        <p14:creationId xmlns:p14="http://schemas.microsoft.com/office/powerpoint/2010/main" val="5922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46EAD3-27E8-4371-A1D5-FC5AADF892C7}"/>
              </a:ext>
            </a:extLst>
          </p:cNvPr>
          <p:cNvSpPr txBox="1"/>
          <p:nvPr/>
        </p:nvSpPr>
        <p:spPr>
          <a:xfrm>
            <a:off x="160256" y="131975"/>
            <a:ext cx="6023728" cy="646331"/>
          </a:xfrm>
          <a:prstGeom prst="rect">
            <a:avLst/>
          </a:prstGeom>
          <a:noFill/>
        </p:spPr>
        <p:txBody>
          <a:bodyPr wrap="square" rtlCol="0">
            <a:spAutoFit/>
          </a:bodyPr>
          <a:lstStyle/>
          <a:p>
            <a:r>
              <a:rPr lang="vi-VN" dirty="0"/>
              <a:t>Cấu trúc của 1 dự án Android</a:t>
            </a:r>
          </a:p>
          <a:p>
            <a:r>
              <a:rPr lang="vi-VN" dirty="0"/>
              <a:t> 	- java</a:t>
            </a:r>
          </a:p>
        </p:txBody>
      </p:sp>
      <p:pic>
        <p:nvPicPr>
          <p:cNvPr id="5" name="Picture 4">
            <a:extLst>
              <a:ext uri="{FF2B5EF4-FFF2-40B4-BE49-F238E27FC236}">
                <a16:creationId xmlns:a16="http://schemas.microsoft.com/office/drawing/2014/main" id="{B152DBD0-C1C8-4E11-B369-3ABC5A50D729}"/>
              </a:ext>
            </a:extLst>
          </p:cNvPr>
          <p:cNvPicPr>
            <a:picLocks noChangeAspect="1"/>
          </p:cNvPicPr>
          <p:nvPr/>
        </p:nvPicPr>
        <p:blipFill>
          <a:blip r:embed="rId3"/>
          <a:stretch>
            <a:fillRect/>
          </a:stretch>
        </p:blipFill>
        <p:spPr>
          <a:xfrm>
            <a:off x="878723" y="1550134"/>
            <a:ext cx="8436071" cy="4191363"/>
          </a:xfrm>
          <a:prstGeom prst="rect">
            <a:avLst/>
          </a:prstGeom>
        </p:spPr>
      </p:pic>
    </p:spTree>
    <p:extLst>
      <p:ext uri="{BB962C8B-B14F-4D97-AF65-F5344CB8AC3E}">
        <p14:creationId xmlns:p14="http://schemas.microsoft.com/office/powerpoint/2010/main" val="73219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3E88D-11BD-404C-9309-053901C9D40D}"/>
              </a:ext>
            </a:extLst>
          </p:cNvPr>
          <p:cNvPicPr>
            <a:picLocks noChangeAspect="1"/>
          </p:cNvPicPr>
          <p:nvPr/>
        </p:nvPicPr>
        <p:blipFill>
          <a:blip r:embed="rId2"/>
          <a:stretch>
            <a:fillRect/>
          </a:stretch>
        </p:blipFill>
        <p:spPr>
          <a:xfrm>
            <a:off x="2080394" y="1137523"/>
            <a:ext cx="5149964" cy="5539560"/>
          </a:xfrm>
          <a:prstGeom prst="rect">
            <a:avLst/>
          </a:prstGeom>
        </p:spPr>
      </p:pic>
      <p:sp>
        <p:nvSpPr>
          <p:cNvPr id="5" name="TextBox 4">
            <a:extLst>
              <a:ext uri="{FF2B5EF4-FFF2-40B4-BE49-F238E27FC236}">
                <a16:creationId xmlns:a16="http://schemas.microsoft.com/office/drawing/2014/main" id="{75451E8F-94BE-42D9-88C7-2D7BF7CECE88}"/>
              </a:ext>
            </a:extLst>
          </p:cNvPr>
          <p:cNvSpPr txBox="1"/>
          <p:nvPr/>
        </p:nvSpPr>
        <p:spPr>
          <a:xfrm>
            <a:off x="160256" y="131975"/>
            <a:ext cx="6023728" cy="646331"/>
          </a:xfrm>
          <a:prstGeom prst="rect">
            <a:avLst/>
          </a:prstGeom>
          <a:noFill/>
        </p:spPr>
        <p:txBody>
          <a:bodyPr wrap="square" rtlCol="0">
            <a:spAutoFit/>
          </a:bodyPr>
          <a:lstStyle/>
          <a:p>
            <a:r>
              <a:rPr lang="vi-VN" dirty="0"/>
              <a:t>Cấu trúc của 1 dự án Android</a:t>
            </a:r>
          </a:p>
          <a:p>
            <a:r>
              <a:rPr lang="vi-VN" dirty="0"/>
              <a:t> 	- res</a:t>
            </a:r>
          </a:p>
        </p:txBody>
      </p:sp>
    </p:spTree>
    <p:extLst>
      <p:ext uri="{BB962C8B-B14F-4D97-AF65-F5344CB8AC3E}">
        <p14:creationId xmlns:p14="http://schemas.microsoft.com/office/powerpoint/2010/main" val="286663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E15849-65F8-40D9-9048-6634E60A545A}"/>
              </a:ext>
            </a:extLst>
          </p:cNvPr>
          <p:cNvSpPr txBox="1"/>
          <p:nvPr/>
        </p:nvSpPr>
        <p:spPr>
          <a:xfrm>
            <a:off x="160256" y="131975"/>
            <a:ext cx="6023728" cy="646331"/>
          </a:xfrm>
          <a:prstGeom prst="rect">
            <a:avLst/>
          </a:prstGeom>
          <a:noFill/>
        </p:spPr>
        <p:txBody>
          <a:bodyPr wrap="square" rtlCol="0">
            <a:spAutoFit/>
          </a:bodyPr>
          <a:lstStyle/>
          <a:p>
            <a:r>
              <a:rPr lang="vi-VN" dirty="0"/>
              <a:t>Các thành phần của một ứng dụng Android</a:t>
            </a:r>
          </a:p>
          <a:p>
            <a:r>
              <a:rPr lang="vi-VN" dirty="0"/>
              <a:t> 	- Activites</a:t>
            </a:r>
          </a:p>
        </p:txBody>
      </p:sp>
      <p:pic>
        <p:nvPicPr>
          <p:cNvPr id="5" name="Picture 4">
            <a:extLst>
              <a:ext uri="{FF2B5EF4-FFF2-40B4-BE49-F238E27FC236}">
                <a16:creationId xmlns:a16="http://schemas.microsoft.com/office/drawing/2014/main" id="{472BAE6B-A3FD-4C3F-9D33-7CDAC13F895C}"/>
              </a:ext>
            </a:extLst>
          </p:cNvPr>
          <p:cNvPicPr>
            <a:picLocks noChangeAspect="1"/>
          </p:cNvPicPr>
          <p:nvPr/>
        </p:nvPicPr>
        <p:blipFill>
          <a:blip r:embed="rId2"/>
          <a:stretch>
            <a:fillRect/>
          </a:stretch>
        </p:blipFill>
        <p:spPr>
          <a:xfrm>
            <a:off x="1853922" y="1136525"/>
            <a:ext cx="5806943" cy="3909399"/>
          </a:xfrm>
          <a:prstGeom prst="rect">
            <a:avLst/>
          </a:prstGeom>
        </p:spPr>
      </p:pic>
    </p:spTree>
    <p:extLst>
      <p:ext uri="{BB962C8B-B14F-4D97-AF65-F5344CB8AC3E}">
        <p14:creationId xmlns:p14="http://schemas.microsoft.com/office/powerpoint/2010/main" val="272346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0DA5F-03CE-40F6-A23F-68C662E3DA64}"/>
              </a:ext>
            </a:extLst>
          </p:cNvPr>
          <p:cNvSpPr>
            <a:spLocks noGrp="1"/>
          </p:cNvSpPr>
          <p:nvPr>
            <p:ph idx="1"/>
          </p:nvPr>
        </p:nvSpPr>
        <p:spPr/>
        <p:txBody>
          <a:bodyPr/>
          <a:lstStyle/>
          <a:p>
            <a:endParaRPr lang="vi-VN"/>
          </a:p>
        </p:txBody>
      </p:sp>
      <p:pic>
        <p:nvPicPr>
          <p:cNvPr id="4" name="Picture 3">
            <a:extLst>
              <a:ext uri="{FF2B5EF4-FFF2-40B4-BE49-F238E27FC236}">
                <a16:creationId xmlns:a16="http://schemas.microsoft.com/office/drawing/2014/main" id="{7698C6D1-7DA5-4718-AB69-7E4334A509C5}"/>
              </a:ext>
            </a:extLst>
          </p:cNvPr>
          <p:cNvPicPr>
            <a:picLocks noChangeAspect="1"/>
          </p:cNvPicPr>
          <p:nvPr/>
        </p:nvPicPr>
        <p:blipFill>
          <a:blip r:embed="rId2"/>
          <a:stretch>
            <a:fillRect/>
          </a:stretch>
        </p:blipFill>
        <p:spPr>
          <a:xfrm>
            <a:off x="33396" y="935915"/>
            <a:ext cx="12192000" cy="5759168"/>
          </a:xfrm>
          <a:prstGeom prst="rect">
            <a:avLst/>
          </a:prstGeom>
        </p:spPr>
      </p:pic>
      <p:sp>
        <p:nvSpPr>
          <p:cNvPr id="5" name="TextBox 4">
            <a:extLst>
              <a:ext uri="{FF2B5EF4-FFF2-40B4-BE49-F238E27FC236}">
                <a16:creationId xmlns:a16="http://schemas.microsoft.com/office/drawing/2014/main" id="{E869C019-4A49-4562-A2BB-C44B3A2D390E}"/>
              </a:ext>
            </a:extLst>
          </p:cNvPr>
          <p:cNvSpPr txBox="1"/>
          <p:nvPr/>
        </p:nvSpPr>
        <p:spPr>
          <a:xfrm>
            <a:off x="320512" y="170307"/>
            <a:ext cx="6023728" cy="646331"/>
          </a:xfrm>
          <a:prstGeom prst="rect">
            <a:avLst/>
          </a:prstGeom>
          <a:noFill/>
        </p:spPr>
        <p:txBody>
          <a:bodyPr wrap="square" rtlCol="0">
            <a:spAutoFit/>
          </a:bodyPr>
          <a:lstStyle/>
          <a:p>
            <a:r>
              <a:rPr lang="vi-VN" dirty="0"/>
              <a:t>Các thành phần của một ứng dụng Android</a:t>
            </a:r>
          </a:p>
          <a:p>
            <a:r>
              <a:rPr lang="vi-VN" dirty="0"/>
              <a:t> 	- Activites</a:t>
            </a:r>
          </a:p>
        </p:txBody>
      </p:sp>
    </p:spTree>
    <p:extLst>
      <p:ext uri="{BB962C8B-B14F-4D97-AF65-F5344CB8AC3E}">
        <p14:creationId xmlns:p14="http://schemas.microsoft.com/office/powerpoint/2010/main" val="150466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9073A3-6A7D-4A72-BB45-D4E228C95A6A}"/>
              </a:ext>
            </a:extLst>
          </p:cNvPr>
          <p:cNvSpPr txBox="1"/>
          <p:nvPr/>
        </p:nvSpPr>
        <p:spPr>
          <a:xfrm>
            <a:off x="763571" y="150829"/>
            <a:ext cx="2005677" cy="646331"/>
          </a:xfrm>
          <a:prstGeom prst="rect">
            <a:avLst/>
          </a:prstGeom>
          <a:noFill/>
        </p:spPr>
        <p:txBody>
          <a:bodyPr wrap="none" rtlCol="0">
            <a:spAutoFit/>
          </a:bodyPr>
          <a:lstStyle/>
          <a:p>
            <a:r>
              <a:rPr lang="vi-VN" sz="3600" dirty="0">
                <a:latin typeface="Times New Roman" panose="02020603050405020304" pitchFamily="18" charset="0"/>
                <a:cs typeface="Times New Roman" panose="02020603050405020304" pitchFamily="18" charset="0"/>
              </a:rPr>
              <a:t>Activities</a:t>
            </a:r>
          </a:p>
        </p:txBody>
      </p:sp>
      <p:sp>
        <p:nvSpPr>
          <p:cNvPr id="5" name="TextBox 4">
            <a:extLst>
              <a:ext uri="{FF2B5EF4-FFF2-40B4-BE49-F238E27FC236}">
                <a16:creationId xmlns:a16="http://schemas.microsoft.com/office/drawing/2014/main" id="{22E4CAD2-271E-41FF-8033-8DB3B1CA0954}"/>
              </a:ext>
            </a:extLst>
          </p:cNvPr>
          <p:cNvSpPr txBox="1"/>
          <p:nvPr/>
        </p:nvSpPr>
        <p:spPr>
          <a:xfrm>
            <a:off x="556181" y="2343155"/>
            <a:ext cx="8376011" cy="2677656"/>
          </a:xfrm>
          <a:prstGeom prst="rect">
            <a:avLst/>
          </a:prstGeom>
          <a:noFill/>
        </p:spPr>
        <p:txBody>
          <a:bodyPr wrap="none" rtlCol="0">
            <a:spAutoFit/>
          </a:bodyPr>
          <a:lstStyle/>
          <a:p>
            <a:r>
              <a:rPr lang="vi-VN" sz="2400" dirty="0">
                <a:latin typeface="Times New Roman" panose="02020603050405020304" pitchFamily="18" charset="0"/>
                <a:cs typeface="Times New Roman" panose="02020603050405020304" pitchFamily="18" charset="0"/>
              </a:rPr>
              <a:t>Các trạng thái của activities:</a:t>
            </a:r>
          </a:p>
          <a:p>
            <a:endParaRPr lang="vi-VN" sz="2400" dirty="0">
              <a:latin typeface="Times New Roman" panose="02020603050405020304" pitchFamily="18" charset="0"/>
              <a:cs typeface="Times New Roman" panose="02020603050405020304" pitchFamily="18" charset="0"/>
            </a:endParaRPr>
          </a:p>
          <a:p>
            <a:pPr marL="457200" lvl="0" indent="-342900">
              <a:buClr>
                <a:srgbClr val="000000"/>
              </a:buClr>
              <a:buSzPts val="1800"/>
              <a:buFont typeface="Arial"/>
              <a:buChar char="●"/>
            </a:pPr>
            <a:r>
              <a:rPr lang="vi-VN" sz="2400" b="1" dirty="0">
                <a:solidFill>
                  <a:srgbClr val="000000"/>
                </a:solidFill>
                <a:latin typeface="Times New Roman" panose="02020603050405020304" pitchFamily="18" charset="0"/>
                <a:ea typeface="Arial"/>
                <a:cs typeface="Times New Roman" panose="02020603050405020304" pitchFamily="18" charset="0"/>
                <a:sym typeface="Arial"/>
              </a:rPr>
              <a:t>Resumed</a:t>
            </a:r>
            <a:r>
              <a:rPr lang="vi-VN" sz="2400" dirty="0">
                <a:solidFill>
                  <a:srgbClr val="000000"/>
                </a:solidFill>
                <a:latin typeface="Times New Roman" panose="02020603050405020304" pitchFamily="18" charset="0"/>
                <a:ea typeface="Arial"/>
                <a:cs typeface="Times New Roman" panose="02020603050405020304" pitchFamily="18" charset="0"/>
                <a:sym typeface="Arial"/>
              </a:rPr>
              <a:t>: Đang trong trạng thái nhận tương tác</a:t>
            </a:r>
          </a:p>
          <a:p>
            <a:pPr marL="457200" lvl="0" indent="-342900">
              <a:buClr>
                <a:srgbClr val="000000"/>
              </a:buClr>
              <a:buSzPts val="1800"/>
              <a:buFont typeface="Arial"/>
              <a:buChar char="●"/>
            </a:pPr>
            <a:r>
              <a:rPr lang="vi-VN" sz="2400" b="1" dirty="0">
                <a:solidFill>
                  <a:srgbClr val="000000"/>
                </a:solidFill>
                <a:latin typeface="Times New Roman" panose="02020603050405020304" pitchFamily="18" charset="0"/>
                <a:ea typeface="Arial"/>
                <a:cs typeface="Times New Roman" panose="02020603050405020304" pitchFamily="18" charset="0"/>
                <a:sym typeface="Arial"/>
              </a:rPr>
              <a:t>Paused</a:t>
            </a:r>
            <a:r>
              <a:rPr lang="vi-VN" sz="2400" dirty="0">
                <a:solidFill>
                  <a:srgbClr val="000000"/>
                </a:solidFill>
                <a:latin typeface="Times New Roman" panose="02020603050405020304" pitchFamily="18" charset="0"/>
                <a:ea typeface="Arial"/>
                <a:cs typeface="Times New Roman" panose="02020603050405020304" pitchFamily="18" charset="0"/>
                <a:sym typeface="Arial"/>
              </a:rPr>
              <a:t>: Không thể tương tác nhưng người dùng vẫn nhìn thấy</a:t>
            </a:r>
          </a:p>
          <a:p>
            <a:pPr marL="114300" lvl="0">
              <a:buClr>
                <a:srgbClr val="000000"/>
              </a:buClr>
              <a:buSzPts val="1800"/>
            </a:pPr>
            <a:r>
              <a:rPr lang="vi-VN" sz="2400" dirty="0">
                <a:solidFill>
                  <a:srgbClr val="000000"/>
                </a:solidFill>
                <a:latin typeface="Times New Roman" panose="02020603050405020304" pitchFamily="18" charset="0"/>
                <a:ea typeface="Arial"/>
                <a:cs typeface="Times New Roman" panose="02020603050405020304" pitchFamily="18" charset="0"/>
                <a:sym typeface="Arial"/>
              </a:rPr>
              <a:t>(một phần hoặc toàn phần) </a:t>
            </a:r>
          </a:p>
          <a:p>
            <a:pPr marL="457200" lvl="0" indent="-342900">
              <a:buClr>
                <a:srgbClr val="000000"/>
              </a:buClr>
              <a:buSzPts val="1800"/>
              <a:buFont typeface="Arial"/>
              <a:buChar char="●"/>
            </a:pPr>
            <a:r>
              <a:rPr lang="vi-VN" sz="2400" b="1" dirty="0">
                <a:solidFill>
                  <a:srgbClr val="000000"/>
                </a:solidFill>
                <a:latin typeface="Times New Roman" panose="02020603050405020304" pitchFamily="18" charset="0"/>
                <a:ea typeface="Arial"/>
                <a:cs typeface="Times New Roman" panose="02020603050405020304" pitchFamily="18" charset="0"/>
                <a:sym typeface="Arial"/>
              </a:rPr>
              <a:t>Stopped</a:t>
            </a:r>
            <a:r>
              <a:rPr lang="vi-VN" sz="2400" dirty="0">
                <a:solidFill>
                  <a:srgbClr val="000000"/>
                </a:solidFill>
                <a:latin typeface="Times New Roman" panose="02020603050405020304" pitchFamily="18" charset="0"/>
                <a:ea typeface="Arial"/>
                <a:cs typeface="Times New Roman" panose="02020603050405020304" pitchFamily="18" charset="0"/>
                <a:sym typeface="Arial"/>
              </a:rPr>
              <a:t>: Thực hiện ở chế độ ngầm</a:t>
            </a:r>
          </a:p>
          <a:p>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5;p10">
            <a:extLst>
              <a:ext uri="{FF2B5EF4-FFF2-40B4-BE49-F238E27FC236}">
                <a16:creationId xmlns:a16="http://schemas.microsoft.com/office/drawing/2014/main" id="{DF5B0F45-A279-425E-80C9-9FD2B0CDAFFF}"/>
              </a:ext>
            </a:extLst>
          </p:cNvPr>
          <p:cNvSpPr txBox="1">
            <a:spLocks noGrp="1"/>
          </p:cNvSpPr>
          <p:nvPr>
            <p:ph type="title"/>
          </p:nvPr>
        </p:nvSpPr>
        <p:spPr>
          <a:xfrm>
            <a:off x="258505" y="299154"/>
            <a:ext cx="8826600" cy="602700"/>
          </a:xfrm>
          <a:prstGeom prst="rect">
            <a:avLst/>
          </a:prstGeom>
          <a:noFill/>
          <a:ln>
            <a:noFill/>
          </a:ln>
        </p:spPr>
        <p:txBody>
          <a:bodyPr spcFirstLastPara="1" wrap="square" lIns="91425" tIns="91425" rIns="91425" bIns="91425" anchor="ctr" anchorCtr="0">
            <a:noAutofit/>
          </a:bodyPr>
          <a:lstStyle/>
          <a:p>
            <a:pPr marL="0" lvl="0" indent="0">
              <a:lnSpc>
                <a:spcPct val="100000"/>
              </a:lnSpc>
              <a:spcBef>
                <a:spcPts val="0"/>
              </a:spcBef>
              <a:spcAft>
                <a:spcPts val="0"/>
              </a:spcAft>
              <a:buSzPts val="1800"/>
              <a:buNone/>
            </a:pPr>
            <a:r>
              <a:rPr lang="en" sz="2400" dirty="0">
                <a:solidFill>
                  <a:schemeClr val="tx1"/>
                </a:solidFill>
                <a:latin typeface="Times New Roman" panose="02020603050405020304" pitchFamily="18" charset="0"/>
                <a:ea typeface="+mn-ea"/>
                <a:cs typeface="Times New Roman" panose="02020603050405020304" pitchFamily="18" charset="0"/>
              </a:rPr>
              <a:t>Các hàm sự kiện trạng thái của Activity</a:t>
            </a:r>
            <a:endParaRPr sz="2400" dirty="0">
              <a:solidFill>
                <a:schemeClr val="tx1"/>
              </a:solidFill>
              <a:latin typeface="Times New Roman" panose="02020603050405020304" pitchFamily="18" charset="0"/>
              <a:ea typeface="+mn-ea"/>
              <a:cs typeface="Times New Roman" panose="02020603050405020304" pitchFamily="18" charset="0"/>
            </a:endParaRPr>
          </a:p>
        </p:txBody>
      </p:sp>
      <p:sp>
        <p:nvSpPr>
          <p:cNvPr id="5" name="Google Shape;136;p10">
            <a:extLst>
              <a:ext uri="{FF2B5EF4-FFF2-40B4-BE49-F238E27FC236}">
                <a16:creationId xmlns:a16="http://schemas.microsoft.com/office/drawing/2014/main" id="{4C9733DE-1B49-4073-9104-7FA33865FA1D}"/>
              </a:ext>
            </a:extLst>
          </p:cNvPr>
          <p:cNvSpPr txBox="1">
            <a:spLocks/>
          </p:cNvSpPr>
          <p:nvPr/>
        </p:nvSpPr>
        <p:spPr>
          <a:xfrm>
            <a:off x="258505" y="1192424"/>
            <a:ext cx="8222100" cy="3914400"/>
          </a:xfrm>
          <a:prstGeom prst="rect">
            <a:avLst/>
          </a:prstGeom>
          <a:noFill/>
          <a:ln>
            <a:noFill/>
          </a:ln>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a:lnSpc>
                <a:spcPct val="115000"/>
              </a:lnSpc>
              <a:spcBef>
                <a:spcPts val="0"/>
              </a:spcBef>
              <a:buSzPts val="1800"/>
              <a:buFont typeface="Wingdings 3" charset="2"/>
              <a:buChar char="●"/>
            </a:pPr>
            <a:r>
              <a:rPr lang="vi-VN" b="1" dirty="0"/>
              <a:t>onCreate() </a:t>
            </a:r>
            <a:r>
              <a:rPr lang="vi-VN" dirty="0"/>
              <a:t>– được gọi khi Activity được khởi tạo </a:t>
            </a:r>
          </a:p>
          <a:p>
            <a:pPr marL="457200">
              <a:lnSpc>
                <a:spcPct val="115000"/>
              </a:lnSpc>
              <a:spcBef>
                <a:spcPts val="0"/>
              </a:spcBef>
              <a:buSzPts val="1800"/>
              <a:buFont typeface="Wingdings 3" charset="2"/>
              <a:buChar char="●"/>
            </a:pPr>
            <a:r>
              <a:rPr lang="vi-VN" b="1" dirty="0"/>
              <a:t>onStart() </a:t>
            </a:r>
            <a:r>
              <a:rPr lang="vi-VN" dirty="0"/>
              <a:t>– được gọi khi Activity bắt đầu hiện ra (chúng ta bắt đầu nhìn thấy giao diện) </a:t>
            </a:r>
          </a:p>
          <a:p>
            <a:pPr marL="457200">
              <a:lnSpc>
                <a:spcPct val="115000"/>
              </a:lnSpc>
              <a:spcBef>
                <a:spcPts val="0"/>
              </a:spcBef>
              <a:buSzPts val="1800"/>
              <a:buFont typeface="Wingdings 3" charset="2"/>
              <a:buChar char="●"/>
            </a:pPr>
            <a:r>
              <a:rPr lang="vi-VN" b="1" dirty="0"/>
              <a:t>onResume() </a:t>
            </a:r>
            <a:r>
              <a:rPr lang="vi-VN" dirty="0"/>
              <a:t>– bắt đầu nhận các tương tác với người dùng </a:t>
            </a:r>
          </a:p>
          <a:p>
            <a:pPr marL="457200">
              <a:lnSpc>
                <a:spcPct val="115000"/>
              </a:lnSpc>
              <a:spcBef>
                <a:spcPts val="0"/>
              </a:spcBef>
              <a:buSzPts val="1800"/>
              <a:buFont typeface="Wingdings 3" charset="2"/>
              <a:buChar char="●"/>
            </a:pPr>
            <a:r>
              <a:rPr lang="vi-VN" b="1" dirty="0"/>
              <a:t>onPause()</a:t>
            </a:r>
            <a:r>
              <a:rPr lang="vi-VN" dirty="0"/>
              <a:t> – được gọi khi activity bi dừng lại để chuyển qua activity khác </a:t>
            </a:r>
          </a:p>
          <a:p>
            <a:pPr marL="457200">
              <a:lnSpc>
                <a:spcPct val="115000"/>
              </a:lnSpc>
              <a:spcBef>
                <a:spcPts val="0"/>
              </a:spcBef>
              <a:buSzPts val="1800"/>
              <a:buFont typeface="Wingdings 3" charset="2"/>
              <a:buChar char="●"/>
            </a:pPr>
            <a:r>
              <a:rPr lang="vi-VN" b="1" dirty="0"/>
              <a:t>onStop()</a:t>
            </a:r>
            <a:r>
              <a:rPr lang="vi-VN" dirty="0"/>
              <a:t> – được gọi khi activity biến mất khỏi màn hình </a:t>
            </a:r>
          </a:p>
          <a:p>
            <a:pPr marL="457200">
              <a:lnSpc>
                <a:spcPct val="115000"/>
              </a:lnSpc>
              <a:spcBef>
                <a:spcPts val="0"/>
              </a:spcBef>
              <a:buSzPts val="1800"/>
              <a:buFont typeface="Wingdings 3" charset="2"/>
              <a:buChar char="●"/>
            </a:pPr>
            <a:r>
              <a:rPr lang="vi-VN" b="1" dirty="0"/>
              <a:t>onDestroy() </a:t>
            </a:r>
            <a:r>
              <a:rPr lang="vi-VN" dirty="0"/>
              <a:t>– được gọi khi activity bị hủy (hủy chủ động hoặc bị hủy bởi hệ thống trong trường hợp hệ điều hành xác nhận thiếu RAM) </a:t>
            </a:r>
          </a:p>
          <a:p>
            <a:pPr marL="457200">
              <a:lnSpc>
                <a:spcPct val="115000"/>
              </a:lnSpc>
              <a:spcBef>
                <a:spcPts val="0"/>
              </a:spcBef>
              <a:buSzPts val="1800"/>
              <a:buFont typeface="Wingdings 3" charset="2"/>
              <a:buChar char="●"/>
            </a:pPr>
            <a:r>
              <a:rPr lang="vi-VN" b="1" dirty="0"/>
              <a:t>onRestart()</a:t>
            </a:r>
            <a:r>
              <a:rPr lang="vi-VN" dirty="0"/>
              <a:t> – được gọi khi activity được khởi động lại sau khi đã bị dừng</a:t>
            </a:r>
          </a:p>
        </p:txBody>
      </p:sp>
    </p:spTree>
    <p:extLst>
      <p:ext uri="{BB962C8B-B14F-4D97-AF65-F5344CB8AC3E}">
        <p14:creationId xmlns:p14="http://schemas.microsoft.com/office/powerpoint/2010/main" val="31069386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445</TotalTime>
  <Words>890</Words>
  <Application>Microsoft Office PowerPoint</Application>
  <PresentationFormat>Widescreen</PresentationFormat>
  <Paragraphs>93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hàm sự kiện trạng thái của Activity</vt:lpstr>
      <vt:lpstr>Vòng đời của Activities</vt:lpstr>
      <vt:lpstr>View</vt:lpstr>
      <vt:lpstr>ViewGroup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Thanh</cp:lastModifiedBy>
  <cp:revision>31</cp:revision>
  <dcterms:created xsi:type="dcterms:W3CDTF">2023-09-06T02:43:48Z</dcterms:created>
  <dcterms:modified xsi:type="dcterms:W3CDTF">2023-09-06T17:11:41Z</dcterms:modified>
</cp:coreProperties>
</file>