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gVj2IfdB8vn2DPj3Zp4nBA7U/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E34D81-F7F8-4BD8-9A24-E63D6A4BCEA9}">
  <a:tblStyle styleId="{74E34D81-F7F8-4BD8-9A24-E63D6A4BCEA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9"/>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9"/>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9"/>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9"/>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3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59" name="Google Shape;59;p3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3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4" name="Google Shape;64;p3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5" name="Google Shape;65;p3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66" name="Google Shape;66;p3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4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71" name="Google Shape;71;p4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72"/>
        <p:cNvGrpSpPr/>
        <p:nvPr/>
      </p:nvGrpSpPr>
      <p:grpSpPr>
        <a:xfrm>
          <a:off x="0" y="0"/>
          <a:ext cx="0" cy="0"/>
          <a:chOff x="0" y="0"/>
          <a:chExt cx="0" cy="0"/>
        </a:xfrm>
      </p:grpSpPr>
      <p:sp>
        <p:nvSpPr>
          <p:cNvPr id="73" name="Google Shape;73;p4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74" name="Google Shape;74;p4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4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mall title and body">
  <p:cSld name="TITLE_ONLY_1">
    <p:spTree>
      <p:nvGrpSpPr>
        <p:cNvPr id="1" name="Shape 15"/>
        <p:cNvGrpSpPr/>
        <p:nvPr/>
      </p:nvGrpSpPr>
      <p:grpSpPr>
        <a:xfrm>
          <a:off x="0" y="0"/>
          <a:ext cx="0" cy="0"/>
          <a:chOff x="0" y="0"/>
          <a:chExt cx="0" cy="0"/>
        </a:xfrm>
      </p:grpSpPr>
      <p:sp>
        <p:nvSpPr>
          <p:cNvPr id="16" name="Google Shape;16;p30"/>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9" name="Google Shape;19;p3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30"/>
          <p:cNvSpPr txBox="1">
            <a:spLocks noGrp="1"/>
          </p:cNvSpPr>
          <p:nvPr>
            <p:ph type="body" idx="1"/>
          </p:nvPr>
        </p:nvSpPr>
        <p:spPr>
          <a:xfrm>
            <a:off x="471900" y="928475"/>
            <a:ext cx="8222100" cy="3914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000000"/>
              </a:buClr>
              <a:buSzPts val="1800"/>
              <a:buChar char="●"/>
              <a:defRPr>
                <a:solidFill>
                  <a:srgbClr val="000000"/>
                </a:solidFill>
              </a:defRPr>
            </a:lvl1pPr>
            <a:lvl2pPr marL="914400" lvl="1" indent="-317500" algn="l">
              <a:lnSpc>
                <a:spcPct val="115000"/>
              </a:lnSpc>
              <a:spcBef>
                <a:spcPts val="1600"/>
              </a:spcBef>
              <a:spcAft>
                <a:spcPts val="0"/>
              </a:spcAft>
              <a:buClr>
                <a:srgbClr val="000000"/>
              </a:buClr>
              <a:buSzPts val="1400"/>
              <a:buChar char="○"/>
              <a:defRPr>
                <a:solidFill>
                  <a:srgbClr val="000000"/>
                </a:solidFill>
              </a:defRPr>
            </a:lvl2pPr>
            <a:lvl3pPr marL="1371600" lvl="2" indent="-317500" algn="l">
              <a:lnSpc>
                <a:spcPct val="115000"/>
              </a:lnSpc>
              <a:spcBef>
                <a:spcPts val="1600"/>
              </a:spcBef>
              <a:spcAft>
                <a:spcPts val="0"/>
              </a:spcAft>
              <a:buClr>
                <a:srgbClr val="000000"/>
              </a:buClr>
              <a:buSzPts val="1400"/>
              <a:buChar char="■"/>
              <a:defRPr>
                <a:solidFill>
                  <a:srgbClr val="000000"/>
                </a:solidFill>
              </a:defRPr>
            </a:lvl3pPr>
            <a:lvl4pPr marL="1828800" lvl="3" indent="-317500" algn="l">
              <a:lnSpc>
                <a:spcPct val="115000"/>
              </a:lnSpc>
              <a:spcBef>
                <a:spcPts val="1600"/>
              </a:spcBef>
              <a:spcAft>
                <a:spcPts val="0"/>
              </a:spcAft>
              <a:buClr>
                <a:srgbClr val="000000"/>
              </a:buClr>
              <a:buSzPts val="1400"/>
              <a:buChar char="●"/>
              <a:defRPr>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1"/>
        <p:cNvGrpSpPr/>
        <p:nvPr/>
      </p:nvGrpSpPr>
      <p:grpSpPr>
        <a:xfrm>
          <a:off x="0" y="0"/>
          <a:ext cx="0" cy="0"/>
          <a:chOff x="0" y="0"/>
          <a:chExt cx="0" cy="0"/>
        </a:xfrm>
      </p:grpSpPr>
      <p:sp>
        <p:nvSpPr>
          <p:cNvPr id="22" name="Google Shape;22;p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5" name="Google Shape;25;p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3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0" name="Google Shape;30;p3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000000"/>
              </a:buClr>
              <a:buSzPts val="1800"/>
              <a:buChar char="●"/>
              <a:defRPr>
                <a:solidFill>
                  <a:srgbClr val="000000"/>
                </a:solidFill>
              </a:defRPr>
            </a:lvl1pPr>
            <a:lvl2pPr marL="914400" lvl="1" indent="-317500" algn="l">
              <a:lnSpc>
                <a:spcPct val="115000"/>
              </a:lnSpc>
              <a:spcBef>
                <a:spcPts val="1600"/>
              </a:spcBef>
              <a:spcAft>
                <a:spcPts val="0"/>
              </a:spcAft>
              <a:buClr>
                <a:srgbClr val="000000"/>
              </a:buClr>
              <a:buSzPts val="1400"/>
              <a:buChar char="○"/>
              <a:defRPr>
                <a:solidFill>
                  <a:srgbClr val="000000"/>
                </a:solidFill>
              </a:defRPr>
            </a:lvl2pPr>
            <a:lvl3pPr marL="1371600" lvl="2" indent="-317500" algn="l">
              <a:lnSpc>
                <a:spcPct val="115000"/>
              </a:lnSpc>
              <a:spcBef>
                <a:spcPts val="1600"/>
              </a:spcBef>
              <a:spcAft>
                <a:spcPts val="0"/>
              </a:spcAft>
              <a:buClr>
                <a:srgbClr val="000000"/>
              </a:buClr>
              <a:buSzPts val="1400"/>
              <a:buChar char="■"/>
              <a:defRPr>
                <a:solidFill>
                  <a:srgbClr val="000000"/>
                </a:solidFill>
              </a:defRPr>
            </a:lvl3pPr>
            <a:lvl4pPr marL="1828800" lvl="3" indent="-317500" algn="l">
              <a:lnSpc>
                <a:spcPct val="115000"/>
              </a:lnSpc>
              <a:spcBef>
                <a:spcPts val="1600"/>
              </a:spcBef>
              <a:spcAft>
                <a:spcPts val="0"/>
              </a:spcAft>
              <a:buClr>
                <a:srgbClr val="000000"/>
              </a:buClr>
              <a:buSzPts val="1400"/>
              <a:buChar char="●"/>
              <a:defRPr>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Clr>
                <a:srgbClr val="000000"/>
              </a:buClr>
              <a:buSzPts val="1400"/>
              <a:buChar char="■"/>
              <a:defRPr>
                <a:solidFill>
                  <a:srgbClr val="000000"/>
                </a:solidFill>
              </a:defRPr>
            </a:lvl9pPr>
          </a:lstStyle>
          <a:p>
            <a:endParaRPr/>
          </a:p>
        </p:txBody>
      </p:sp>
      <p:sp>
        <p:nvSpPr>
          <p:cNvPr id="31" name="Google Shape;31;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3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6" name="Google Shape;36;p34"/>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000000"/>
              </a:buClr>
              <a:buSzPts val="1400"/>
              <a:buChar char="●"/>
              <a:defRPr sz="1400">
                <a:solidFill>
                  <a:srgbClr val="000000"/>
                </a:solidFill>
              </a:defRPr>
            </a:lvl1pPr>
            <a:lvl2pPr marL="914400" lvl="1" indent="-304800" algn="l">
              <a:lnSpc>
                <a:spcPct val="115000"/>
              </a:lnSpc>
              <a:spcBef>
                <a:spcPts val="1600"/>
              </a:spcBef>
              <a:spcAft>
                <a:spcPts val="0"/>
              </a:spcAft>
              <a:buClr>
                <a:srgbClr val="000000"/>
              </a:buClr>
              <a:buSzPts val="1200"/>
              <a:buChar char="○"/>
              <a:defRPr sz="1200">
                <a:solidFill>
                  <a:srgbClr val="000000"/>
                </a:solidFill>
              </a:defRPr>
            </a:lvl2pPr>
            <a:lvl3pPr marL="1371600" lvl="2" indent="-304800" algn="l">
              <a:lnSpc>
                <a:spcPct val="115000"/>
              </a:lnSpc>
              <a:spcBef>
                <a:spcPts val="1600"/>
              </a:spcBef>
              <a:spcAft>
                <a:spcPts val="0"/>
              </a:spcAft>
              <a:buClr>
                <a:srgbClr val="000000"/>
              </a:buClr>
              <a:buSzPts val="1200"/>
              <a:buChar char="■"/>
              <a:defRPr sz="1200">
                <a:solidFill>
                  <a:srgbClr val="000000"/>
                </a:solidFill>
              </a:defRPr>
            </a:lvl3pPr>
            <a:lvl4pPr marL="1828800" lvl="3" indent="-304800" algn="l">
              <a:lnSpc>
                <a:spcPct val="115000"/>
              </a:lnSpc>
              <a:spcBef>
                <a:spcPts val="1600"/>
              </a:spcBef>
              <a:spcAft>
                <a:spcPts val="0"/>
              </a:spcAft>
              <a:buClr>
                <a:srgbClr val="000000"/>
              </a:buClr>
              <a:buSzPts val="1200"/>
              <a:buChar char="●"/>
              <a:defRPr sz="1200">
                <a:solidFill>
                  <a:srgbClr val="000000"/>
                </a:solidFill>
              </a:defRPr>
            </a:lvl4pPr>
            <a:lvl5pPr marL="2286000" lvl="4" indent="-304800" algn="l">
              <a:lnSpc>
                <a:spcPct val="115000"/>
              </a:lnSpc>
              <a:spcBef>
                <a:spcPts val="1600"/>
              </a:spcBef>
              <a:spcAft>
                <a:spcPts val="0"/>
              </a:spcAft>
              <a:buClr>
                <a:srgbClr val="000000"/>
              </a:buClr>
              <a:buSzPts val="1200"/>
              <a:buChar char="○"/>
              <a:defRPr sz="1200">
                <a:solidFill>
                  <a:srgbClr val="000000"/>
                </a:solidFill>
              </a:defRPr>
            </a:lvl5pPr>
            <a:lvl6pPr marL="2743200" lvl="5" indent="-304800" algn="l">
              <a:lnSpc>
                <a:spcPct val="115000"/>
              </a:lnSpc>
              <a:spcBef>
                <a:spcPts val="1600"/>
              </a:spcBef>
              <a:spcAft>
                <a:spcPts val="0"/>
              </a:spcAft>
              <a:buClr>
                <a:srgbClr val="000000"/>
              </a:buClr>
              <a:buSzPts val="1200"/>
              <a:buChar char="■"/>
              <a:defRPr sz="1200">
                <a:solidFill>
                  <a:srgbClr val="000000"/>
                </a:solidFill>
              </a:defRPr>
            </a:lvl6pPr>
            <a:lvl7pPr marL="3200400" lvl="6" indent="-304800" algn="l">
              <a:lnSpc>
                <a:spcPct val="115000"/>
              </a:lnSpc>
              <a:spcBef>
                <a:spcPts val="1600"/>
              </a:spcBef>
              <a:spcAft>
                <a:spcPts val="0"/>
              </a:spcAft>
              <a:buClr>
                <a:srgbClr val="000000"/>
              </a:buClr>
              <a:buSzPts val="1200"/>
              <a:buChar char="●"/>
              <a:defRPr sz="1200">
                <a:solidFill>
                  <a:srgbClr val="000000"/>
                </a:solidFill>
              </a:defRPr>
            </a:lvl7pPr>
            <a:lvl8pPr marL="3657600" lvl="7" indent="-304800" algn="l">
              <a:lnSpc>
                <a:spcPct val="115000"/>
              </a:lnSpc>
              <a:spcBef>
                <a:spcPts val="1600"/>
              </a:spcBef>
              <a:spcAft>
                <a:spcPts val="0"/>
              </a:spcAft>
              <a:buClr>
                <a:srgbClr val="000000"/>
              </a:buClr>
              <a:buSzPts val="1200"/>
              <a:buChar char="○"/>
              <a:defRPr sz="1200">
                <a:solidFill>
                  <a:srgbClr val="000000"/>
                </a:solidFill>
              </a:defRPr>
            </a:lvl8pPr>
            <a:lvl9pPr marL="4114800" lvl="8" indent="-304800" algn="l">
              <a:lnSpc>
                <a:spcPct val="115000"/>
              </a:lnSpc>
              <a:spcBef>
                <a:spcPts val="1600"/>
              </a:spcBef>
              <a:spcAft>
                <a:spcPts val="1600"/>
              </a:spcAft>
              <a:buClr>
                <a:srgbClr val="000000"/>
              </a:buClr>
              <a:buSzPts val="1200"/>
              <a:buChar char="■"/>
              <a:defRPr sz="1200">
                <a:solidFill>
                  <a:srgbClr val="000000"/>
                </a:solidFill>
              </a:defRPr>
            </a:lvl9pPr>
          </a:lstStyle>
          <a:p>
            <a:endParaRPr/>
          </a:p>
        </p:txBody>
      </p:sp>
      <p:sp>
        <p:nvSpPr>
          <p:cNvPr id="37" name="Google Shape;37;p34"/>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000000"/>
              </a:buClr>
              <a:buSzPts val="1400"/>
              <a:buChar char="●"/>
              <a:defRPr sz="1400">
                <a:solidFill>
                  <a:srgbClr val="000000"/>
                </a:solidFill>
              </a:defRPr>
            </a:lvl1pPr>
            <a:lvl2pPr marL="914400" lvl="1" indent="-304800" algn="l">
              <a:lnSpc>
                <a:spcPct val="115000"/>
              </a:lnSpc>
              <a:spcBef>
                <a:spcPts val="1600"/>
              </a:spcBef>
              <a:spcAft>
                <a:spcPts val="0"/>
              </a:spcAft>
              <a:buClr>
                <a:srgbClr val="000000"/>
              </a:buClr>
              <a:buSzPts val="1200"/>
              <a:buChar char="○"/>
              <a:defRPr sz="1200">
                <a:solidFill>
                  <a:srgbClr val="000000"/>
                </a:solidFill>
              </a:defRPr>
            </a:lvl2pPr>
            <a:lvl3pPr marL="1371600" lvl="2" indent="-304800" algn="l">
              <a:lnSpc>
                <a:spcPct val="115000"/>
              </a:lnSpc>
              <a:spcBef>
                <a:spcPts val="1600"/>
              </a:spcBef>
              <a:spcAft>
                <a:spcPts val="0"/>
              </a:spcAft>
              <a:buClr>
                <a:srgbClr val="000000"/>
              </a:buClr>
              <a:buSzPts val="1200"/>
              <a:buChar char="■"/>
              <a:defRPr sz="1200">
                <a:solidFill>
                  <a:srgbClr val="000000"/>
                </a:solidFill>
              </a:defRPr>
            </a:lvl3pPr>
            <a:lvl4pPr marL="1828800" lvl="3" indent="-304800" algn="l">
              <a:lnSpc>
                <a:spcPct val="115000"/>
              </a:lnSpc>
              <a:spcBef>
                <a:spcPts val="1600"/>
              </a:spcBef>
              <a:spcAft>
                <a:spcPts val="0"/>
              </a:spcAft>
              <a:buClr>
                <a:srgbClr val="000000"/>
              </a:buClr>
              <a:buSzPts val="1200"/>
              <a:buChar char="●"/>
              <a:defRPr sz="1200">
                <a:solidFill>
                  <a:srgbClr val="000000"/>
                </a:solidFill>
              </a:defRPr>
            </a:lvl4pPr>
            <a:lvl5pPr marL="2286000" lvl="4" indent="-304800" algn="l">
              <a:lnSpc>
                <a:spcPct val="115000"/>
              </a:lnSpc>
              <a:spcBef>
                <a:spcPts val="1600"/>
              </a:spcBef>
              <a:spcAft>
                <a:spcPts val="0"/>
              </a:spcAft>
              <a:buClr>
                <a:srgbClr val="000000"/>
              </a:buClr>
              <a:buSzPts val="1200"/>
              <a:buChar char="○"/>
              <a:defRPr sz="1200">
                <a:solidFill>
                  <a:srgbClr val="000000"/>
                </a:solidFill>
              </a:defRPr>
            </a:lvl5pPr>
            <a:lvl6pPr marL="2743200" lvl="5" indent="-304800" algn="l">
              <a:lnSpc>
                <a:spcPct val="115000"/>
              </a:lnSpc>
              <a:spcBef>
                <a:spcPts val="1600"/>
              </a:spcBef>
              <a:spcAft>
                <a:spcPts val="0"/>
              </a:spcAft>
              <a:buClr>
                <a:srgbClr val="000000"/>
              </a:buClr>
              <a:buSzPts val="1200"/>
              <a:buChar char="■"/>
              <a:defRPr sz="1200">
                <a:solidFill>
                  <a:srgbClr val="000000"/>
                </a:solidFill>
              </a:defRPr>
            </a:lvl6pPr>
            <a:lvl7pPr marL="3200400" lvl="6" indent="-304800" algn="l">
              <a:lnSpc>
                <a:spcPct val="115000"/>
              </a:lnSpc>
              <a:spcBef>
                <a:spcPts val="1600"/>
              </a:spcBef>
              <a:spcAft>
                <a:spcPts val="0"/>
              </a:spcAft>
              <a:buClr>
                <a:srgbClr val="000000"/>
              </a:buClr>
              <a:buSzPts val="1200"/>
              <a:buChar char="●"/>
              <a:defRPr sz="1200">
                <a:solidFill>
                  <a:srgbClr val="000000"/>
                </a:solidFill>
              </a:defRPr>
            </a:lvl7pPr>
            <a:lvl8pPr marL="3657600" lvl="7" indent="-304800" algn="l">
              <a:lnSpc>
                <a:spcPct val="115000"/>
              </a:lnSpc>
              <a:spcBef>
                <a:spcPts val="1600"/>
              </a:spcBef>
              <a:spcAft>
                <a:spcPts val="0"/>
              </a:spcAft>
              <a:buClr>
                <a:srgbClr val="000000"/>
              </a:buClr>
              <a:buSzPts val="1200"/>
              <a:buChar char="○"/>
              <a:defRPr sz="1200">
                <a:solidFill>
                  <a:srgbClr val="000000"/>
                </a:solidFill>
              </a:defRPr>
            </a:lvl8pPr>
            <a:lvl9pPr marL="4114800" lvl="8" indent="-304800" algn="l">
              <a:lnSpc>
                <a:spcPct val="115000"/>
              </a:lnSpc>
              <a:spcBef>
                <a:spcPts val="1600"/>
              </a:spcBef>
              <a:spcAft>
                <a:spcPts val="1600"/>
              </a:spcAft>
              <a:buClr>
                <a:srgbClr val="000000"/>
              </a:buClr>
              <a:buSzPts val="1200"/>
              <a:buChar char="■"/>
              <a:defRPr sz="1200">
                <a:solidFill>
                  <a:srgbClr val="000000"/>
                </a:solidFill>
              </a:defRPr>
            </a:lvl9pPr>
          </a:lstStyle>
          <a:p>
            <a:endParaRPr/>
          </a:p>
        </p:txBody>
      </p:sp>
      <p:sp>
        <p:nvSpPr>
          <p:cNvPr id="38" name="Google Shape;38;p3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35"/>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3" name="Google Shape;43;p3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35"/>
          <p:cNvSpPr txBox="1">
            <a:spLocks noGrp="1"/>
          </p:cNvSpPr>
          <p:nvPr>
            <p:ph type="body" idx="1"/>
          </p:nvPr>
        </p:nvSpPr>
        <p:spPr>
          <a:xfrm>
            <a:off x="471900" y="928475"/>
            <a:ext cx="3999900" cy="3888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000000"/>
              </a:buClr>
              <a:buSzPts val="1400"/>
              <a:buChar char="●"/>
              <a:defRPr sz="1400">
                <a:solidFill>
                  <a:srgbClr val="000000"/>
                </a:solidFill>
              </a:defRPr>
            </a:lvl1pPr>
            <a:lvl2pPr marL="914400" lvl="1" indent="-304800" algn="l">
              <a:lnSpc>
                <a:spcPct val="115000"/>
              </a:lnSpc>
              <a:spcBef>
                <a:spcPts val="1600"/>
              </a:spcBef>
              <a:spcAft>
                <a:spcPts val="0"/>
              </a:spcAft>
              <a:buClr>
                <a:srgbClr val="000000"/>
              </a:buClr>
              <a:buSzPts val="1200"/>
              <a:buChar char="○"/>
              <a:defRPr sz="1200">
                <a:solidFill>
                  <a:srgbClr val="000000"/>
                </a:solidFill>
              </a:defRPr>
            </a:lvl2pPr>
            <a:lvl3pPr marL="1371600" lvl="2" indent="-304800" algn="l">
              <a:lnSpc>
                <a:spcPct val="115000"/>
              </a:lnSpc>
              <a:spcBef>
                <a:spcPts val="1600"/>
              </a:spcBef>
              <a:spcAft>
                <a:spcPts val="0"/>
              </a:spcAft>
              <a:buClr>
                <a:srgbClr val="000000"/>
              </a:buClr>
              <a:buSzPts val="1200"/>
              <a:buChar char="■"/>
              <a:defRPr sz="1200">
                <a:solidFill>
                  <a:srgbClr val="000000"/>
                </a:solidFill>
              </a:defRPr>
            </a:lvl3pPr>
            <a:lvl4pPr marL="1828800" lvl="3" indent="-304800" algn="l">
              <a:lnSpc>
                <a:spcPct val="115000"/>
              </a:lnSpc>
              <a:spcBef>
                <a:spcPts val="1600"/>
              </a:spcBef>
              <a:spcAft>
                <a:spcPts val="0"/>
              </a:spcAft>
              <a:buClr>
                <a:srgbClr val="000000"/>
              </a:buClr>
              <a:buSzPts val="1200"/>
              <a:buChar char="●"/>
              <a:defRPr sz="1200">
                <a:solidFill>
                  <a:srgbClr val="000000"/>
                </a:solidFill>
              </a:defRPr>
            </a:lvl4pPr>
            <a:lvl5pPr marL="2286000" lvl="4" indent="-304800" algn="l">
              <a:lnSpc>
                <a:spcPct val="115000"/>
              </a:lnSpc>
              <a:spcBef>
                <a:spcPts val="1600"/>
              </a:spcBef>
              <a:spcAft>
                <a:spcPts val="0"/>
              </a:spcAft>
              <a:buClr>
                <a:srgbClr val="000000"/>
              </a:buClr>
              <a:buSzPts val="1200"/>
              <a:buChar char="○"/>
              <a:defRPr sz="1200">
                <a:solidFill>
                  <a:srgbClr val="000000"/>
                </a:solidFill>
              </a:defRPr>
            </a:lvl5pPr>
            <a:lvl6pPr marL="2743200" lvl="5" indent="-304800" algn="l">
              <a:lnSpc>
                <a:spcPct val="115000"/>
              </a:lnSpc>
              <a:spcBef>
                <a:spcPts val="1600"/>
              </a:spcBef>
              <a:spcAft>
                <a:spcPts val="0"/>
              </a:spcAft>
              <a:buClr>
                <a:srgbClr val="000000"/>
              </a:buClr>
              <a:buSzPts val="1200"/>
              <a:buChar char="■"/>
              <a:defRPr sz="1200">
                <a:solidFill>
                  <a:srgbClr val="000000"/>
                </a:solidFill>
              </a:defRPr>
            </a:lvl6pPr>
            <a:lvl7pPr marL="3200400" lvl="6" indent="-304800" algn="l">
              <a:lnSpc>
                <a:spcPct val="115000"/>
              </a:lnSpc>
              <a:spcBef>
                <a:spcPts val="1600"/>
              </a:spcBef>
              <a:spcAft>
                <a:spcPts val="0"/>
              </a:spcAft>
              <a:buClr>
                <a:srgbClr val="000000"/>
              </a:buClr>
              <a:buSzPts val="1200"/>
              <a:buChar char="●"/>
              <a:defRPr sz="1200">
                <a:solidFill>
                  <a:srgbClr val="000000"/>
                </a:solidFill>
              </a:defRPr>
            </a:lvl7pPr>
            <a:lvl8pPr marL="3657600" lvl="7" indent="-304800" algn="l">
              <a:lnSpc>
                <a:spcPct val="115000"/>
              </a:lnSpc>
              <a:spcBef>
                <a:spcPts val="1600"/>
              </a:spcBef>
              <a:spcAft>
                <a:spcPts val="0"/>
              </a:spcAft>
              <a:buClr>
                <a:srgbClr val="000000"/>
              </a:buClr>
              <a:buSzPts val="1200"/>
              <a:buChar char="○"/>
              <a:defRPr sz="1200">
                <a:solidFill>
                  <a:srgbClr val="000000"/>
                </a:solidFill>
              </a:defRPr>
            </a:lvl8pPr>
            <a:lvl9pPr marL="4114800" lvl="8" indent="-304800" algn="l">
              <a:lnSpc>
                <a:spcPct val="115000"/>
              </a:lnSpc>
              <a:spcBef>
                <a:spcPts val="1600"/>
              </a:spcBef>
              <a:spcAft>
                <a:spcPts val="1600"/>
              </a:spcAft>
              <a:buClr>
                <a:srgbClr val="000000"/>
              </a:buClr>
              <a:buSzPts val="1200"/>
              <a:buChar char="■"/>
              <a:defRPr sz="1200">
                <a:solidFill>
                  <a:srgbClr val="000000"/>
                </a:solidFill>
              </a:defRPr>
            </a:lvl9pPr>
          </a:lstStyle>
          <a:p>
            <a:endParaRPr/>
          </a:p>
        </p:txBody>
      </p:sp>
      <p:sp>
        <p:nvSpPr>
          <p:cNvPr id="45" name="Google Shape;45;p35"/>
          <p:cNvSpPr txBox="1">
            <a:spLocks noGrp="1"/>
          </p:cNvSpPr>
          <p:nvPr>
            <p:ph type="body" idx="2"/>
          </p:nvPr>
        </p:nvSpPr>
        <p:spPr>
          <a:xfrm>
            <a:off x="4694250" y="928475"/>
            <a:ext cx="3999900" cy="3888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000000"/>
              </a:buClr>
              <a:buSzPts val="1400"/>
              <a:buChar char="●"/>
              <a:defRPr sz="1400">
                <a:solidFill>
                  <a:srgbClr val="000000"/>
                </a:solidFill>
              </a:defRPr>
            </a:lvl1pPr>
            <a:lvl2pPr marL="914400" lvl="1" indent="-304800" algn="l">
              <a:lnSpc>
                <a:spcPct val="115000"/>
              </a:lnSpc>
              <a:spcBef>
                <a:spcPts val="1600"/>
              </a:spcBef>
              <a:spcAft>
                <a:spcPts val="0"/>
              </a:spcAft>
              <a:buClr>
                <a:srgbClr val="000000"/>
              </a:buClr>
              <a:buSzPts val="1200"/>
              <a:buChar char="○"/>
              <a:defRPr sz="1200">
                <a:solidFill>
                  <a:srgbClr val="000000"/>
                </a:solidFill>
              </a:defRPr>
            </a:lvl2pPr>
            <a:lvl3pPr marL="1371600" lvl="2" indent="-304800" algn="l">
              <a:lnSpc>
                <a:spcPct val="115000"/>
              </a:lnSpc>
              <a:spcBef>
                <a:spcPts val="1600"/>
              </a:spcBef>
              <a:spcAft>
                <a:spcPts val="0"/>
              </a:spcAft>
              <a:buClr>
                <a:srgbClr val="000000"/>
              </a:buClr>
              <a:buSzPts val="1200"/>
              <a:buChar char="■"/>
              <a:defRPr sz="1200">
                <a:solidFill>
                  <a:srgbClr val="000000"/>
                </a:solidFill>
              </a:defRPr>
            </a:lvl3pPr>
            <a:lvl4pPr marL="1828800" lvl="3" indent="-304800" algn="l">
              <a:lnSpc>
                <a:spcPct val="115000"/>
              </a:lnSpc>
              <a:spcBef>
                <a:spcPts val="1600"/>
              </a:spcBef>
              <a:spcAft>
                <a:spcPts val="0"/>
              </a:spcAft>
              <a:buClr>
                <a:srgbClr val="000000"/>
              </a:buClr>
              <a:buSzPts val="1200"/>
              <a:buChar char="●"/>
              <a:defRPr sz="1200">
                <a:solidFill>
                  <a:srgbClr val="000000"/>
                </a:solidFill>
              </a:defRPr>
            </a:lvl4pPr>
            <a:lvl5pPr marL="2286000" lvl="4" indent="-304800" algn="l">
              <a:lnSpc>
                <a:spcPct val="115000"/>
              </a:lnSpc>
              <a:spcBef>
                <a:spcPts val="1600"/>
              </a:spcBef>
              <a:spcAft>
                <a:spcPts val="0"/>
              </a:spcAft>
              <a:buClr>
                <a:srgbClr val="000000"/>
              </a:buClr>
              <a:buSzPts val="1200"/>
              <a:buChar char="○"/>
              <a:defRPr sz="1200">
                <a:solidFill>
                  <a:srgbClr val="000000"/>
                </a:solidFill>
              </a:defRPr>
            </a:lvl5pPr>
            <a:lvl6pPr marL="2743200" lvl="5" indent="-304800" algn="l">
              <a:lnSpc>
                <a:spcPct val="115000"/>
              </a:lnSpc>
              <a:spcBef>
                <a:spcPts val="1600"/>
              </a:spcBef>
              <a:spcAft>
                <a:spcPts val="0"/>
              </a:spcAft>
              <a:buClr>
                <a:srgbClr val="000000"/>
              </a:buClr>
              <a:buSzPts val="1200"/>
              <a:buChar char="■"/>
              <a:defRPr sz="1200">
                <a:solidFill>
                  <a:srgbClr val="000000"/>
                </a:solidFill>
              </a:defRPr>
            </a:lvl6pPr>
            <a:lvl7pPr marL="3200400" lvl="6" indent="-304800" algn="l">
              <a:lnSpc>
                <a:spcPct val="115000"/>
              </a:lnSpc>
              <a:spcBef>
                <a:spcPts val="1600"/>
              </a:spcBef>
              <a:spcAft>
                <a:spcPts val="0"/>
              </a:spcAft>
              <a:buClr>
                <a:srgbClr val="000000"/>
              </a:buClr>
              <a:buSzPts val="1200"/>
              <a:buChar char="●"/>
              <a:defRPr sz="1200">
                <a:solidFill>
                  <a:srgbClr val="000000"/>
                </a:solidFill>
              </a:defRPr>
            </a:lvl7pPr>
            <a:lvl8pPr marL="3657600" lvl="7" indent="-304800" algn="l">
              <a:lnSpc>
                <a:spcPct val="115000"/>
              </a:lnSpc>
              <a:spcBef>
                <a:spcPts val="1600"/>
              </a:spcBef>
              <a:spcAft>
                <a:spcPts val="0"/>
              </a:spcAft>
              <a:buClr>
                <a:srgbClr val="000000"/>
              </a:buClr>
              <a:buSzPts val="1200"/>
              <a:buChar char="○"/>
              <a:defRPr sz="1200">
                <a:solidFill>
                  <a:srgbClr val="000000"/>
                </a:solidFill>
              </a:defRPr>
            </a:lvl8pPr>
            <a:lvl9pPr marL="4114800" lvl="8" indent="-304800" algn="l">
              <a:lnSpc>
                <a:spcPct val="115000"/>
              </a:lnSpc>
              <a:spcBef>
                <a:spcPts val="1600"/>
              </a:spcBef>
              <a:spcAft>
                <a:spcPts val="1600"/>
              </a:spcAft>
              <a:buClr>
                <a:srgbClr val="000000"/>
              </a:buClr>
              <a:buSzPts val="1200"/>
              <a:buChar char="■"/>
              <a:defRPr sz="1200">
                <a:solidFill>
                  <a:srgbClr val="000000"/>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mall title and two columns">
  <p:cSld name="TITLE_ONLY_2">
    <p:spTree>
      <p:nvGrpSpPr>
        <p:cNvPr id="1" name="Shape 46"/>
        <p:cNvGrpSpPr/>
        <p:nvPr/>
      </p:nvGrpSpPr>
      <p:grpSpPr>
        <a:xfrm>
          <a:off x="0" y="0"/>
          <a:ext cx="0" cy="0"/>
          <a:chOff x="0" y="0"/>
          <a:chExt cx="0" cy="0"/>
        </a:xfrm>
      </p:grpSpPr>
      <p:sp>
        <p:nvSpPr>
          <p:cNvPr id="47" name="Google Shape;47;p3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0" name="Google Shape;50;p3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3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5" name="Google Shape;55;p3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56" name="Google Shape;56;p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2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2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ctrTitle"/>
          </p:nvPr>
        </p:nvSpPr>
        <p:spPr>
          <a:xfrm>
            <a:off x="409725" y="2403300"/>
            <a:ext cx="8222100" cy="933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Các thành phần của một </a:t>
            </a:r>
            <a:endParaRPr/>
          </a:p>
          <a:p>
            <a:pPr marL="0" lvl="0" indent="0" algn="l" rtl="0">
              <a:lnSpc>
                <a:spcPct val="100000"/>
              </a:lnSpc>
              <a:spcBef>
                <a:spcPts val="0"/>
              </a:spcBef>
              <a:spcAft>
                <a:spcPts val="0"/>
              </a:spcAft>
              <a:buSzPts val="4800"/>
              <a:buNone/>
            </a:pPr>
            <a:r>
              <a:rPr lang="en"/>
              <a:t>ứng dụng Android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hàm sự kiện trạng thái của Activity</a:t>
            </a:r>
            <a:endParaRPr/>
          </a:p>
        </p:txBody>
      </p:sp>
      <p:sp>
        <p:nvSpPr>
          <p:cNvPr id="136" name="Google Shape;136;p10"/>
          <p:cNvSpPr txBox="1">
            <a:spLocks noGrp="1"/>
          </p:cNvSpPr>
          <p:nvPr>
            <p:ph type="body" idx="1"/>
          </p:nvPr>
        </p:nvSpPr>
        <p:spPr>
          <a:xfrm>
            <a:off x="471900" y="928475"/>
            <a:ext cx="82221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a:t>onCreate() </a:t>
            </a:r>
            <a:r>
              <a:rPr lang="en"/>
              <a:t>– được gọi khi Activity được khởi tạo </a:t>
            </a:r>
            <a:endParaRPr/>
          </a:p>
          <a:p>
            <a:pPr marL="457200" lvl="0" indent="-342900" algn="l" rtl="0">
              <a:lnSpc>
                <a:spcPct val="115000"/>
              </a:lnSpc>
              <a:spcBef>
                <a:spcPts val="0"/>
              </a:spcBef>
              <a:spcAft>
                <a:spcPts val="0"/>
              </a:spcAft>
              <a:buSzPts val="1800"/>
              <a:buChar char="●"/>
            </a:pPr>
            <a:r>
              <a:rPr lang="en" b="1"/>
              <a:t>onStart() </a:t>
            </a:r>
            <a:r>
              <a:rPr lang="en"/>
              <a:t>– được gọi khi Activity bắt đầu hiện ra (chúng ta bắt đầu nhìn thấy giao diện) </a:t>
            </a:r>
            <a:endParaRPr/>
          </a:p>
          <a:p>
            <a:pPr marL="457200" lvl="0" indent="-342900" algn="l" rtl="0">
              <a:lnSpc>
                <a:spcPct val="115000"/>
              </a:lnSpc>
              <a:spcBef>
                <a:spcPts val="0"/>
              </a:spcBef>
              <a:spcAft>
                <a:spcPts val="0"/>
              </a:spcAft>
              <a:buSzPts val="1800"/>
              <a:buChar char="●"/>
            </a:pPr>
            <a:r>
              <a:rPr lang="en" b="1"/>
              <a:t>onResume() </a:t>
            </a:r>
            <a:r>
              <a:rPr lang="en"/>
              <a:t>– bắt đầu nhận các tương tác với người dùng </a:t>
            </a:r>
            <a:endParaRPr/>
          </a:p>
          <a:p>
            <a:pPr marL="457200" lvl="0" indent="-342900" algn="l" rtl="0">
              <a:lnSpc>
                <a:spcPct val="115000"/>
              </a:lnSpc>
              <a:spcBef>
                <a:spcPts val="0"/>
              </a:spcBef>
              <a:spcAft>
                <a:spcPts val="0"/>
              </a:spcAft>
              <a:buSzPts val="1800"/>
              <a:buChar char="●"/>
            </a:pPr>
            <a:r>
              <a:rPr lang="en" b="1"/>
              <a:t>onPause()</a:t>
            </a:r>
            <a:r>
              <a:rPr lang="en"/>
              <a:t> – được gọi khi activity bi dừng lại để chuyển qua activity khác </a:t>
            </a:r>
            <a:endParaRPr/>
          </a:p>
          <a:p>
            <a:pPr marL="457200" lvl="0" indent="-342900" algn="l" rtl="0">
              <a:lnSpc>
                <a:spcPct val="115000"/>
              </a:lnSpc>
              <a:spcBef>
                <a:spcPts val="0"/>
              </a:spcBef>
              <a:spcAft>
                <a:spcPts val="0"/>
              </a:spcAft>
              <a:buSzPts val="1800"/>
              <a:buChar char="●"/>
            </a:pPr>
            <a:r>
              <a:rPr lang="en" b="1"/>
              <a:t>onStop()</a:t>
            </a:r>
            <a:r>
              <a:rPr lang="en"/>
              <a:t> – được gọi khi activity biến mất khỏi màn hình </a:t>
            </a:r>
            <a:endParaRPr/>
          </a:p>
          <a:p>
            <a:pPr marL="457200" lvl="0" indent="-342900" algn="l" rtl="0">
              <a:lnSpc>
                <a:spcPct val="115000"/>
              </a:lnSpc>
              <a:spcBef>
                <a:spcPts val="0"/>
              </a:spcBef>
              <a:spcAft>
                <a:spcPts val="0"/>
              </a:spcAft>
              <a:buSzPts val="1800"/>
              <a:buChar char="●"/>
            </a:pPr>
            <a:r>
              <a:rPr lang="en" b="1"/>
              <a:t>onDestroy() </a:t>
            </a:r>
            <a:r>
              <a:rPr lang="en"/>
              <a:t>– được gọi khi activity bị hủy (hủy chủ động hoặc bị hủy bởi hệ thống trong trường hợp hệ điều hành xác nhận thiếu RAM) </a:t>
            </a:r>
            <a:endParaRPr/>
          </a:p>
          <a:p>
            <a:pPr marL="457200" lvl="0" indent="-342900" algn="l" rtl="0">
              <a:lnSpc>
                <a:spcPct val="115000"/>
              </a:lnSpc>
              <a:spcBef>
                <a:spcPts val="0"/>
              </a:spcBef>
              <a:spcAft>
                <a:spcPts val="0"/>
              </a:spcAft>
              <a:buSzPts val="1800"/>
              <a:buChar char="●"/>
            </a:pPr>
            <a:r>
              <a:rPr lang="en" b="1"/>
              <a:t>onRestart()</a:t>
            </a:r>
            <a:r>
              <a:rPr lang="en"/>
              <a:t> – được gọi khi activity được khởi động lại sau khi đã bị dừng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Vòng đời của Activity</a:t>
            </a:r>
            <a:endParaRPr/>
          </a:p>
        </p:txBody>
      </p:sp>
      <p:pic>
        <p:nvPicPr>
          <p:cNvPr id="142" name="Google Shape;142;p11"/>
          <p:cNvPicPr preferRelativeResize="0"/>
          <p:nvPr/>
        </p:nvPicPr>
        <p:blipFill rotWithShape="1">
          <a:blip r:embed="rId3">
            <a:alphaModFix/>
          </a:blip>
          <a:srcRect/>
          <a:stretch/>
        </p:blipFill>
        <p:spPr>
          <a:xfrm>
            <a:off x="2592263" y="878825"/>
            <a:ext cx="3838575" cy="415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Tạo Activity cho ứng dụng</a:t>
            </a:r>
            <a:endParaRPr/>
          </a:p>
        </p:txBody>
      </p:sp>
      <p:sp>
        <p:nvSpPr>
          <p:cNvPr id="148" name="Google Shape;148;p12"/>
          <p:cNvSpPr txBox="1">
            <a:spLocks noGrp="1"/>
          </p:cNvSpPr>
          <p:nvPr>
            <p:ph type="body" idx="1"/>
          </p:nvPr>
        </p:nvSpPr>
        <p:spPr>
          <a:xfrm>
            <a:off x="471900" y="928475"/>
            <a:ext cx="82221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Tạo lớp mới kế thừa (extend) từ những lớp cha như AppCompatActivity, Activity, FragmentActivity</a:t>
            </a:r>
            <a:endParaRPr/>
          </a:p>
          <a:p>
            <a:pPr marL="457200" lvl="0" indent="-342900" algn="l" rtl="0">
              <a:lnSpc>
                <a:spcPct val="115000"/>
              </a:lnSpc>
              <a:spcBef>
                <a:spcPts val="0"/>
              </a:spcBef>
              <a:spcAft>
                <a:spcPts val="0"/>
              </a:spcAft>
              <a:buSzPts val="1800"/>
              <a:buChar char="●"/>
            </a:pPr>
            <a:r>
              <a:rPr lang="en"/>
              <a:t>Xây dựng giao diện trong tài nguyên res/layout</a:t>
            </a:r>
            <a:endParaRPr/>
          </a:p>
          <a:p>
            <a:pPr marL="457200" lvl="0" indent="-342900" algn="l" rtl="0">
              <a:lnSpc>
                <a:spcPct val="115000"/>
              </a:lnSpc>
              <a:spcBef>
                <a:spcPts val="0"/>
              </a:spcBef>
              <a:spcAft>
                <a:spcPts val="0"/>
              </a:spcAft>
              <a:buSzPts val="1800"/>
              <a:buChar char="●"/>
            </a:pPr>
            <a:r>
              <a:rPr lang="en"/>
              <a:t>Khai báo Activity trong tập tin AndroidManifest.xml</a:t>
            </a:r>
            <a:endParaRPr/>
          </a:p>
          <a:p>
            <a:pPr marL="457200" lvl="0" indent="-342900" algn="l" rtl="0">
              <a:lnSpc>
                <a:spcPct val="115000"/>
              </a:lnSpc>
              <a:spcBef>
                <a:spcPts val="0"/>
              </a:spcBef>
              <a:spcAft>
                <a:spcPts val="0"/>
              </a:spcAft>
              <a:buSzPts val="1800"/>
              <a:buChar char="●"/>
            </a:pPr>
            <a:r>
              <a:rPr lang="en"/>
              <a:t>Tạo các hàm thực thi theo trạng thái Activity</a:t>
            </a:r>
            <a:endParaRPr/>
          </a:p>
          <a:p>
            <a:pPr marL="457200" lvl="0" indent="-342900" algn="l" rtl="0">
              <a:lnSpc>
                <a:spcPct val="115000"/>
              </a:lnSpc>
              <a:spcBef>
                <a:spcPts val="0"/>
              </a:spcBef>
              <a:spcAft>
                <a:spcPts val="0"/>
              </a:spcAft>
              <a:buSzPts val="1800"/>
              <a:buChar char="●"/>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a:t>
            </a:r>
            <a:r>
              <a:rPr lang="en" b="1"/>
              <a:t>View</a:t>
            </a:r>
            <a:endParaRPr b="1"/>
          </a:p>
        </p:txBody>
      </p:sp>
      <p:sp>
        <p:nvSpPr>
          <p:cNvPr id="154" name="Google Shape;154;p13"/>
          <p:cNvSpPr txBox="1">
            <a:spLocks noGrp="1"/>
          </p:cNvSpPr>
          <p:nvPr>
            <p:ph type="body" idx="1"/>
          </p:nvPr>
        </p:nvSpPr>
        <p:spPr>
          <a:xfrm>
            <a:off x="471900" y="928475"/>
            <a:ext cx="5003700" cy="39144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Char char="●"/>
            </a:pPr>
            <a:r>
              <a:rPr lang="en" sz="1600"/>
              <a:t>View là các thành phần giao diện được sử dụng để tạo ra các điều khiển trên màn hình cho phép tương tác với người dung hay hiển thị các thông tin cần thiết</a:t>
            </a:r>
            <a:endParaRPr sz="1600"/>
          </a:p>
          <a:p>
            <a:pPr marL="457200" marR="0" lvl="0" indent="-330200" algn="l" rtl="0">
              <a:lnSpc>
                <a:spcPct val="115000"/>
              </a:lnSpc>
              <a:spcBef>
                <a:spcPts val="0"/>
              </a:spcBef>
              <a:spcAft>
                <a:spcPts val="0"/>
              </a:spcAft>
              <a:buSzPts val="1600"/>
              <a:buChar char="●"/>
            </a:pPr>
            <a:r>
              <a:rPr lang="en" sz="1600"/>
              <a:t>View bao gồm 2 dạng</a:t>
            </a:r>
            <a:endParaRPr sz="1600"/>
          </a:p>
          <a:p>
            <a:pPr marL="914400" marR="0" lvl="1" indent="-330200" algn="l" rtl="0">
              <a:lnSpc>
                <a:spcPct val="115000"/>
              </a:lnSpc>
              <a:spcBef>
                <a:spcPts val="0"/>
              </a:spcBef>
              <a:spcAft>
                <a:spcPts val="0"/>
              </a:spcAft>
              <a:buSzPts val="1600"/>
              <a:buChar char="○"/>
            </a:pPr>
            <a:r>
              <a:rPr lang="en" sz="1600"/>
              <a:t>View: Các thành phần giao diện đơn lẻ</a:t>
            </a:r>
            <a:endParaRPr sz="1600"/>
          </a:p>
          <a:p>
            <a:pPr marL="914400" marR="0" lvl="1" indent="-330200" algn="l" rtl="0">
              <a:lnSpc>
                <a:spcPct val="115000"/>
              </a:lnSpc>
              <a:spcBef>
                <a:spcPts val="0"/>
              </a:spcBef>
              <a:spcAft>
                <a:spcPts val="0"/>
              </a:spcAft>
              <a:buSzPts val="1600"/>
              <a:buChar char="○"/>
            </a:pPr>
            <a:r>
              <a:rPr lang="en" sz="1600"/>
              <a:t>ViewGroup: Tập hợp nhiều thành phần đơn lẻ</a:t>
            </a:r>
            <a:endParaRPr sz="1600"/>
          </a:p>
        </p:txBody>
      </p:sp>
      <p:pic>
        <p:nvPicPr>
          <p:cNvPr id="155" name="Google Shape;155;p13"/>
          <p:cNvPicPr preferRelativeResize="0"/>
          <p:nvPr/>
        </p:nvPicPr>
        <p:blipFill rotWithShape="1">
          <a:blip r:embed="rId3">
            <a:alphaModFix/>
          </a:blip>
          <a:srcRect/>
          <a:stretch/>
        </p:blipFill>
        <p:spPr>
          <a:xfrm>
            <a:off x="5717675" y="928700"/>
            <a:ext cx="2638975" cy="365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a:t>
            </a:r>
            <a:r>
              <a:rPr lang="en" b="1"/>
              <a:t>ViewGroup</a:t>
            </a:r>
            <a:endParaRPr b="1"/>
          </a:p>
        </p:txBody>
      </p:sp>
      <p:graphicFrame>
        <p:nvGraphicFramePr>
          <p:cNvPr id="161" name="Google Shape;161;p14"/>
          <p:cNvGraphicFramePr/>
          <p:nvPr/>
        </p:nvGraphicFramePr>
        <p:xfrm>
          <a:off x="377275" y="1079900"/>
          <a:ext cx="6460300" cy="3657330"/>
        </p:xfrm>
        <a:graphic>
          <a:graphicData uri="http://schemas.openxmlformats.org/drawingml/2006/table">
            <a:tbl>
              <a:tblPr>
                <a:noFill/>
                <a:tableStyleId>{74E34D81-F7F8-4BD8-9A24-E63D6A4BCEA9}</a:tableStyleId>
              </a:tblPr>
              <a:tblGrid>
                <a:gridCol w="2437250">
                  <a:extLst>
                    <a:ext uri="{9D8B030D-6E8A-4147-A177-3AD203B41FA5}">
                      <a16:colId xmlns:a16="http://schemas.microsoft.com/office/drawing/2014/main" val="20000"/>
                    </a:ext>
                  </a:extLst>
                </a:gridCol>
                <a:gridCol w="4023050">
                  <a:extLst>
                    <a:ext uri="{9D8B030D-6E8A-4147-A177-3AD203B41FA5}">
                      <a16:colId xmlns:a16="http://schemas.microsoft.com/office/drawing/2014/main" val="20001"/>
                    </a:ext>
                  </a:extLst>
                </a:gridCol>
              </a:tblGrid>
              <a:tr h="29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Thuộc tính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Mô tả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layout_width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Chiều rộng của View/ViewGroup </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9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layout_height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Chiều cao của View/ViewGroup </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9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layout_marginTop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Chiều rộng khoảng trống (lề) phía trên của View </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9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layout_marginBottom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Chiều rộng khoảng trống (lề) phía dưới của View </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9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layout_marginLeft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Chiều rộng khoảng trống (lề) phía bên trái của View </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291000">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layout_marginRight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Chiều rộng khoảng trống (lề) phía bên phải của View </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3572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layout_gravity </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Cách xếp đặt View (trái, phải, trên, dưới, giữa theo chiều dọc, giữa theo chiều ngang)</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r h="43572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paddingLeft/Right/Top/Bottom</a:t>
                      </a:r>
                      <a:endParaRPr sz="1200" b="1"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FFFFFF"/>
                          </a:solidFill>
                        </a:rPr>
                        <a:t>Thêm khoảng không gian bên trái/phải/trên/dưới bên trong thành phần</a:t>
                      </a:r>
                      <a:endParaRPr sz="1200" u="none" strike="noStrike" cap="none">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bl>
          </a:graphicData>
        </a:graphic>
      </p:graphicFrame>
      <p:pic>
        <p:nvPicPr>
          <p:cNvPr id="162" name="Google Shape;162;p14"/>
          <p:cNvPicPr preferRelativeResize="0"/>
          <p:nvPr/>
        </p:nvPicPr>
        <p:blipFill rotWithShape="1">
          <a:blip r:embed="rId3">
            <a:alphaModFix/>
          </a:blip>
          <a:srcRect/>
          <a:stretch/>
        </p:blipFill>
        <p:spPr>
          <a:xfrm>
            <a:off x="6923225" y="1079900"/>
            <a:ext cx="2001625" cy="18476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View/ViewGroup</a:t>
            </a:r>
            <a:endParaRPr/>
          </a:p>
        </p:txBody>
      </p:sp>
      <p:pic>
        <p:nvPicPr>
          <p:cNvPr id="168" name="Google Shape;168;p15"/>
          <p:cNvPicPr preferRelativeResize="0"/>
          <p:nvPr/>
        </p:nvPicPr>
        <p:blipFill rotWithShape="1">
          <a:blip r:embed="rId3">
            <a:alphaModFix/>
          </a:blip>
          <a:srcRect/>
          <a:stretch/>
        </p:blipFill>
        <p:spPr>
          <a:xfrm>
            <a:off x="1614475" y="1319925"/>
            <a:ext cx="5915025" cy="321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Ghi chú: Một số đơn vị đo kích thước trong Android</a:t>
            </a:r>
            <a:endParaRPr/>
          </a:p>
        </p:txBody>
      </p:sp>
      <p:sp>
        <p:nvSpPr>
          <p:cNvPr id="174" name="Google Shape;174;p16"/>
          <p:cNvSpPr txBox="1"/>
          <p:nvPr/>
        </p:nvSpPr>
        <p:spPr>
          <a:xfrm>
            <a:off x="697950" y="962725"/>
            <a:ext cx="7748100" cy="2645700"/>
          </a:xfrm>
          <a:prstGeom prst="rect">
            <a:avLst/>
          </a:prstGeom>
          <a:noFill/>
          <a:ln>
            <a:noFill/>
          </a:ln>
        </p:spPr>
        <p:txBody>
          <a:bodyPr spcFirstLastPara="1" wrap="square" lIns="91425" tIns="91425" rIns="91425" bIns="91425" anchor="ctr"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dp (hoặc dip) - Density-independent pixel</a:t>
            </a:r>
            <a:r>
              <a:rPr lang="en" sz="1400" b="0" i="0" u="none" strike="noStrike" cap="none">
                <a:solidFill>
                  <a:srgbClr val="000000"/>
                </a:solidFill>
                <a:latin typeface="Arial"/>
                <a:ea typeface="Arial"/>
                <a:cs typeface="Arial"/>
                <a:sym typeface="Arial"/>
              </a:rPr>
              <a:t> (điểm ảnh không phụ thuộc vào mật độ màn hình). Đây là một đơn vị đo chiều dài vật lý (=1/160 hay 0.00625 inch) được khuyến nghị dùng trong hầu hết các trường hợp đặt kích thước của view trong layout.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sp - Scale-independent pixel</a:t>
            </a:r>
            <a:r>
              <a:rPr lang="en" sz="1400" b="0" i="0" u="none" strike="noStrike" cap="none">
                <a:solidFill>
                  <a:srgbClr val="000000"/>
                </a:solidFill>
                <a:latin typeface="Arial"/>
                <a:ea typeface="Arial"/>
                <a:cs typeface="Arial"/>
                <a:sym typeface="Arial"/>
              </a:rPr>
              <a:t>, đơn vị này tương tự dp, được dùng khi mô tả kích thước font chữ (font size)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pt - Point</a:t>
            </a:r>
            <a:r>
              <a:rPr lang="en" sz="1400" b="0" i="0" u="none" strike="noStrike" cap="none">
                <a:solidFill>
                  <a:srgbClr val="000000"/>
                </a:solidFill>
                <a:latin typeface="Arial"/>
                <a:ea typeface="Arial"/>
                <a:cs typeface="Arial"/>
                <a:sym typeface="Arial"/>
              </a:rPr>
              <a:t>. 1 point = 1/72 inch, dựa trên kích thước vật lý thật của màn hình.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1" i="0" u="none" strike="noStrike" cap="none">
                <a:solidFill>
                  <a:srgbClr val="000000"/>
                </a:solidFill>
                <a:latin typeface="Arial"/>
                <a:ea typeface="Arial"/>
                <a:cs typeface="Arial"/>
                <a:sym typeface="Arial"/>
              </a:rPr>
              <a:t>px – Pixel</a:t>
            </a:r>
            <a:r>
              <a:rPr lang="en" sz="1400" b="0" i="0" u="none" strike="noStrike" cap="none">
                <a:solidFill>
                  <a:srgbClr val="000000"/>
                </a:solidFill>
                <a:latin typeface="Arial"/>
                <a:ea typeface="Arial"/>
                <a:cs typeface="Arial"/>
                <a:sym typeface="Arial"/>
              </a:rPr>
              <a:t> – một pixel vật lý trên màn hình, đơn vị này không được khuyên dùng trong thiết kế giao diện ứng dụng vì giao diện sẽ hiển thị không đồng nhất trên các màn hình có độ phân giải khác nhau.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Ghi chú: Một số đơn vị đo kích thước trong Android</a:t>
            </a:r>
            <a:endParaRPr/>
          </a:p>
        </p:txBody>
      </p:sp>
      <p:pic>
        <p:nvPicPr>
          <p:cNvPr id="180" name="Google Shape;180;p17"/>
          <p:cNvPicPr preferRelativeResize="0"/>
          <p:nvPr/>
        </p:nvPicPr>
        <p:blipFill rotWithShape="1">
          <a:blip r:embed="rId3">
            <a:alphaModFix/>
          </a:blip>
          <a:srcRect/>
          <a:stretch/>
        </p:blipFill>
        <p:spPr>
          <a:xfrm>
            <a:off x="1011325" y="1039875"/>
            <a:ext cx="2171700" cy="3257550"/>
          </a:xfrm>
          <a:prstGeom prst="rect">
            <a:avLst/>
          </a:prstGeom>
          <a:noFill/>
          <a:ln>
            <a:noFill/>
          </a:ln>
        </p:spPr>
      </p:pic>
      <p:pic>
        <p:nvPicPr>
          <p:cNvPr id="181" name="Google Shape;181;p17"/>
          <p:cNvPicPr preferRelativeResize="0"/>
          <p:nvPr/>
        </p:nvPicPr>
        <p:blipFill rotWithShape="1">
          <a:blip r:embed="rId4">
            <a:alphaModFix/>
          </a:blip>
          <a:srcRect/>
          <a:stretch/>
        </p:blipFill>
        <p:spPr>
          <a:xfrm>
            <a:off x="4388263" y="1039875"/>
            <a:ext cx="2962275" cy="1352550"/>
          </a:xfrm>
          <a:prstGeom prst="rect">
            <a:avLst/>
          </a:prstGeom>
          <a:noFill/>
          <a:ln>
            <a:noFill/>
          </a:ln>
        </p:spPr>
      </p:pic>
      <p:sp>
        <p:nvSpPr>
          <p:cNvPr id="182" name="Google Shape;182;p17"/>
          <p:cNvSpPr txBox="1"/>
          <p:nvPr/>
        </p:nvSpPr>
        <p:spPr>
          <a:xfrm>
            <a:off x="3471500" y="3853725"/>
            <a:ext cx="4795800" cy="443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Màn hình normal screen mdpi (160dpi) cho các đơn vị đo dp, sp, px, pt, inch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Service</a:t>
            </a:r>
            <a:endParaRPr/>
          </a:p>
        </p:txBody>
      </p:sp>
      <p:sp>
        <p:nvSpPr>
          <p:cNvPr id="188" name="Google Shape;188;p18"/>
          <p:cNvSpPr txBox="1"/>
          <p:nvPr/>
        </p:nvSpPr>
        <p:spPr>
          <a:xfrm>
            <a:off x="552200" y="995350"/>
            <a:ext cx="4348200" cy="224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Service được sử dụng để thực hiện các tác vụ cần nhiều thời gian, chạy ở chế độ ngầm và thường không cần giao diện hiển thị</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Service có thể khởi chạy và hoạt động xuyên suốt ngay cả khi ứng dụng không hoạt động</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89" name="Google Shape;189;p18"/>
          <p:cNvPicPr preferRelativeResize="0"/>
          <p:nvPr/>
        </p:nvPicPr>
        <p:blipFill rotWithShape="1">
          <a:blip r:embed="rId3">
            <a:alphaModFix/>
          </a:blip>
          <a:srcRect/>
          <a:stretch/>
        </p:blipFill>
        <p:spPr>
          <a:xfrm>
            <a:off x="5395300" y="942975"/>
            <a:ext cx="2925550" cy="380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a:t>
            </a:r>
            <a:r>
              <a:rPr lang="en" b="1"/>
              <a:t>Broadcast Receiver</a:t>
            </a:r>
            <a:endParaRPr b="1"/>
          </a:p>
        </p:txBody>
      </p:sp>
      <p:sp>
        <p:nvSpPr>
          <p:cNvPr id="195" name="Google Shape;195;p19"/>
          <p:cNvSpPr txBox="1">
            <a:spLocks noGrp="1"/>
          </p:cNvSpPr>
          <p:nvPr>
            <p:ph type="body" idx="1"/>
          </p:nvPr>
        </p:nvSpPr>
        <p:spPr>
          <a:xfrm>
            <a:off x="471900" y="928475"/>
            <a:ext cx="8222100" cy="3229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Thành phần ứng dụng cho phép truyền tải các thông báo trong phạm vi toàn hệ thống, không có giao diện nhưng có thể thực hiện thông báo thông qua thanh trạng thái</a:t>
            </a:r>
            <a:endParaRPr/>
          </a:p>
          <a:p>
            <a:pPr marL="457200" lvl="0" indent="-342900" algn="l" rtl="0">
              <a:lnSpc>
                <a:spcPct val="115000"/>
              </a:lnSpc>
              <a:spcBef>
                <a:spcPts val="0"/>
              </a:spcBef>
              <a:spcAft>
                <a:spcPts val="0"/>
              </a:spcAft>
              <a:buSzPts val="1800"/>
              <a:buChar char="●"/>
            </a:pPr>
            <a:r>
              <a:rPr lang="en"/>
              <a:t>Broadcast Receiver truyền thông báo ở 2 dạng:</a:t>
            </a:r>
            <a:endParaRPr/>
          </a:p>
          <a:p>
            <a:pPr marL="914400" lvl="1" indent="-317500" algn="l" rtl="0">
              <a:lnSpc>
                <a:spcPct val="115000"/>
              </a:lnSpc>
              <a:spcBef>
                <a:spcPts val="0"/>
              </a:spcBef>
              <a:spcAft>
                <a:spcPts val="0"/>
              </a:spcAft>
              <a:buSzPts val="1400"/>
              <a:buChar char="○"/>
            </a:pPr>
            <a:r>
              <a:rPr lang="en"/>
              <a:t>Hệ thống: các thông báo được truyền trực tiếp từ hệ thống như tắt màn hình, pin yếu, thay đổi kết nối mạng…</a:t>
            </a:r>
            <a:endParaRPr/>
          </a:p>
          <a:p>
            <a:pPr marL="914400" lvl="1" indent="-317500" algn="l" rtl="0">
              <a:lnSpc>
                <a:spcPct val="115000"/>
              </a:lnSpc>
              <a:spcBef>
                <a:spcPts val="0"/>
              </a:spcBef>
              <a:spcAft>
                <a:spcPts val="0"/>
              </a:spcAft>
              <a:buSzPts val="1400"/>
              <a:buChar char="○"/>
            </a:pPr>
            <a:r>
              <a:rPr lang="en"/>
              <a:t>Ứng dụng: truyền thông báo đến các thành phần trong ứng dụng, khởi động Service, tải nội dung đến ứng dụng</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pic>
        <p:nvPicPr>
          <p:cNvPr id="196" name="Google Shape;196;p19"/>
          <p:cNvPicPr preferRelativeResize="0"/>
          <p:nvPr/>
        </p:nvPicPr>
        <p:blipFill rotWithShape="1">
          <a:blip r:embed="rId3">
            <a:alphaModFix/>
          </a:blip>
          <a:srcRect/>
          <a:stretch/>
        </p:blipFill>
        <p:spPr>
          <a:xfrm>
            <a:off x="3708675" y="3230913"/>
            <a:ext cx="4038600" cy="170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Mục lục</a:t>
            </a:r>
            <a:endParaRPr/>
          </a:p>
        </p:txBody>
      </p:sp>
      <p:sp>
        <p:nvSpPr>
          <p:cNvPr id="86" name="Google Shape;86;p2"/>
          <p:cNvSpPr txBox="1">
            <a:spLocks noGrp="1"/>
          </p:cNvSpPr>
          <p:nvPr>
            <p:ph type="body" idx="1"/>
          </p:nvPr>
        </p:nvSpPr>
        <p:spPr>
          <a:xfrm>
            <a:off x="471900" y="928475"/>
            <a:ext cx="82221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b="1"/>
              <a:t>Cấu trúc của một dự án Android</a:t>
            </a:r>
            <a:endParaRPr b="1"/>
          </a:p>
          <a:p>
            <a:pPr marL="457200" lvl="0" indent="-342900" algn="l" rtl="0">
              <a:lnSpc>
                <a:spcPct val="115000"/>
              </a:lnSpc>
              <a:spcBef>
                <a:spcPts val="0"/>
              </a:spcBef>
              <a:spcAft>
                <a:spcPts val="0"/>
              </a:spcAft>
              <a:buClr>
                <a:srgbClr val="000000"/>
              </a:buClr>
              <a:buSzPts val="1800"/>
              <a:buChar char="●"/>
            </a:pPr>
            <a:r>
              <a:rPr lang="en"/>
              <a:t>Các thành phần ứng dụng Android</a:t>
            </a:r>
            <a:endParaRPr/>
          </a:p>
          <a:p>
            <a:pPr marL="914400" lvl="1" indent="-317500" algn="l" rtl="0">
              <a:lnSpc>
                <a:spcPct val="115000"/>
              </a:lnSpc>
              <a:spcBef>
                <a:spcPts val="0"/>
              </a:spcBef>
              <a:spcAft>
                <a:spcPts val="0"/>
              </a:spcAft>
              <a:buClr>
                <a:srgbClr val="000000"/>
              </a:buClr>
              <a:buSzPts val="1400"/>
              <a:buChar char="○"/>
            </a:pPr>
            <a:r>
              <a:rPr lang="en"/>
              <a:t>Activity</a:t>
            </a:r>
            <a:endParaRPr/>
          </a:p>
          <a:p>
            <a:pPr marL="914400" lvl="1" indent="-317500" algn="l" rtl="0">
              <a:lnSpc>
                <a:spcPct val="115000"/>
              </a:lnSpc>
              <a:spcBef>
                <a:spcPts val="0"/>
              </a:spcBef>
              <a:spcAft>
                <a:spcPts val="0"/>
              </a:spcAft>
              <a:buClr>
                <a:srgbClr val="000000"/>
              </a:buClr>
              <a:buSzPts val="1400"/>
              <a:buChar char="○"/>
            </a:pPr>
            <a:r>
              <a:rPr lang="en"/>
              <a:t>View</a:t>
            </a:r>
            <a:endParaRPr/>
          </a:p>
          <a:p>
            <a:pPr marL="914400" lvl="1" indent="-317500" algn="l" rtl="0">
              <a:lnSpc>
                <a:spcPct val="115000"/>
              </a:lnSpc>
              <a:spcBef>
                <a:spcPts val="0"/>
              </a:spcBef>
              <a:spcAft>
                <a:spcPts val="0"/>
              </a:spcAft>
              <a:buClr>
                <a:srgbClr val="000000"/>
              </a:buClr>
              <a:buSzPts val="1400"/>
              <a:buChar char="○"/>
            </a:pPr>
            <a:r>
              <a:rPr lang="en"/>
              <a:t>Service</a:t>
            </a:r>
            <a:endParaRPr/>
          </a:p>
          <a:p>
            <a:pPr marL="914400" lvl="1" indent="-317500" algn="l" rtl="0">
              <a:lnSpc>
                <a:spcPct val="115000"/>
              </a:lnSpc>
              <a:spcBef>
                <a:spcPts val="0"/>
              </a:spcBef>
              <a:spcAft>
                <a:spcPts val="0"/>
              </a:spcAft>
              <a:buClr>
                <a:srgbClr val="000000"/>
              </a:buClr>
              <a:buSzPts val="1400"/>
              <a:buChar char="○"/>
            </a:pPr>
            <a:r>
              <a:rPr lang="en"/>
              <a:t>Broadcast Receiver</a:t>
            </a:r>
            <a:endParaRPr/>
          </a:p>
          <a:p>
            <a:pPr marL="914400" lvl="1" indent="-317500" algn="l" rtl="0">
              <a:lnSpc>
                <a:spcPct val="115000"/>
              </a:lnSpc>
              <a:spcBef>
                <a:spcPts val="0"/>
              </a:spcBef>
              <a:spcAft>
                <a:spcPts val="0"/>
              </a:spcAft>
              <a:buClr>
                <a:srgbClr val="000000"/>
              </a:buClr>
              <a:buSzPts val="1400"/>
              <a:buChar char="○"/>
            </a:pPr>
            <a:r>
              <a:rPr lang="en"/>
              <a:t>Content Provider</a:t>
            </a:r>
            <a:endParaRPr/>
          </a:p>
          <a:p>
            <a:pPr marL="914400" lvl="1" indent="-317500" algn="l" rtl="0">
              <a:lnSpc>
                <a:spcPct val="115000"/>
              </a:lnSpc>
              <a:spcBef>
                <a:spcPts val="0"/>
              </a:spcBef>
              <a:spcAft>
                <a:spcPts val="0"/>
              </a:spcAft>
              <a:buClr>
                <a:srgbClr val="000000"/>
              </a:buClr>
              <a:buSzPts val="1400"/>
              <a:buChar char="○"/>
            </a:pPr>
            <a:r>
              <a:rPr lang="en"/>
              <a:t>Notification</a:t>
            </a:r>
            <a:endParaRPr/>
          </a:p>
          <a:p>
            <a:pPr marL="914400" lvl="1" indent="-317500" algn="l" rtl="0">
              <a:lnSpc>
                <a:spcPct val="115000"/>
              </a:lnSpc>
              <a:spcBef>
                <a:spcPts val="0"/>
              </a:spcBef>
              <a:spcAft>
                <a:spcPts val="0"/>
              </a:spcAft>
              <a:buClr>
                <a:srgbClr val="000000"/>
              </a:buClr>
              <a:buSzPts val="1400"/>
              <a:buChar char="○"/>
            </a:pPr>
            <a:r>
              <a:rPr lang="en"/>
              <a:t>Intent</a:t>
            </a:r>
            <a:br>
              <a:rPr lang="en"/>
            </a:br>
            <a:br>
              <a:rPr lang="en"/>
            </a:b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a:t>
            </a:r>
            <a:r>
              <a:rPr lang="en" b="1"/>
              <a:t>Content Provider</a:t>
            </a:r>
            <a:endParaRPr b="1"/>
          </a:p>
        </p:txBody>
      </p:sp>
      <p:sp>
        <p:nvSpPr>
          <p:cNvPr id="202" name="Google Shape;202;p20"/>
          <p:cNvSpPr txBox="1">
            <a:spLocks noGrp="1"/>
          </p:cNvSpPr>
          <p:nvPr>
            <p:ph type="body" idx="1"/>
          </p:nvPr>
        </p:nvSpPr>
        <p:spPr>
          <a:xfrm>
            <a:off x="471900" y="928475"/>
            <a:ext cx="41670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Content Provider cung cấp cách thức truy cập tập hợp các dữ liệu ứng dụng. Dữ liệu có thể lưu trữ ở nhiều dạng: tệp tin, SQLite, tài nguyên Web và rất nhiều mục lưu trữ khác</a:t>
            </a:r>
            <a:endParaRPr/>
          </a:p>
          <a:p>
            <a:pPr marL="457200" lvl="0" indent="-342900" algn="l" rtl="0">
              <a:lnSpc>
                <a:spcPct val="115000"/>
              </a:lnSpc>
              <a:spcBef>
                <a:spcPts val="0"/>
              </a:spcBef>
              <a:spcAft>
                <a:spcPts val="0"/>
              </a:spcAft>
              <a:buSzPts val="1800"/>
              <a:buChar char="●"/>
            </a:pPr>
            <a:r>
              <a:rPr lang="en"/>
              <a:t>Trong Android, một số Content Provider được xây dựng sẵn như: Danh bạ, tài nguyên đa phương tiện, lịch v.v </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pic>
        <p:nvPicPr>
          <p:cNvPr id="203" name="Google Shape;203;p20"/>
          <p:cNvPicPr preferRelativeResize="0"/>
          <p:nvPr/>
        </p:nvPicPr>
        <p:blipFill rotWithShape="1">
          <a:blip r:embed="rId3">
            <a:alphaModFix/>
          </a:blip>
          <a:srcRect/>
          <a:stretch/>
        </p:blipFill>
        <p:spPr>
          <a:xfrm>
            <a:off x="4746850" y="1571625"/>
            <a:ext cx="4048125" cy="200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a:t>
            </a:r>
            <a:r>
              <a:rPr lang="en" b="1"/>
              <a:t>Notification</a:t>
            </a:r>
            <a:endParaRPr b="1"/>
          </a:p>
        </p:txBody>
      </p:sp>
      <p:sp>
        <p:nvSpPr>
          <p:cNvPr id="209" name="Google Shape;209;p21"/>
          <p:cNvSpPr txBox="1">
            <a:spLocks noGrp="1"/>
          </p:cNvSpPr>
          <p:nvPr>
            <p:ph type="body" idx="1"/>
          </p:nvPr>
        </p:nvSpPr>
        <p:spPr>
          <a:xfrm>
            <a:off x="471900" y="928475"/>
            <a:ext cx="56043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Notification là chức năng gửi thông báo tới người dùng thông qua khu vực thông báo trên thanh trạng thái</a:t>
            </a:r>
            <a:endParaRPr/>
          </a:p>
          <a:p>
            <a:pPr marL="457200" lvl="0" indent="-342900" algn="l" rtl="0">
              <a:lnSpc>
                <a:spcPct val="115000"/>
              </a:lnSpc>
              <a:spcBef>
                <a:spcPts val="0"/>
              </a:spcBef>
              <a:spcAft>
                <a:spcPts val="0"/>
              </a:spcAft>
              <a:buSzPts val="1800"/>
              <a:buChar char="●"/>
            </a:pPr>
            <a:r>
              <a:rPr lang="en"/>
              <a:t>Giao diện của thông báo không thuộc giao diện của ứng dụng mà thuộc về HĐH nhưng ứng dụng có thể tùy biến được thông qua một số phương thức mà Android cung cấp sẵn</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pic>
        <p:nvPicPr>
          <p:cNvPr id="210" name="Google Shape;210;p21"/>
          <p:cNvPicPr preferRelativeResize="0"/>
          <p:nvPr/>
        </p:nvPicPr>
        <p:blipFill rotWithShape="1">
          <a:blip r:embed="rId3">
            <a:alphaModFix/>
          </a:blip>
          <a:srcRect/>
          <a:stretch/>
        </p:blipFill>
        <p:spPr>
          <a:xfrm>
            <a:off x="6673375" y="970613"/>
            <a:ext cx="1685250" cy="383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thành phần ứng dụng: </a:t>
            </a:r>
            <a:r>
              <a:rPr lang="en" b="1"/>
              <a:t>Intent</a:t>
            </a:r>
            <a:endParaRPr b="1"/>
          </a:p>
        </p:txBody>
      </p:sp>
      <p:sp>
        <p:nvSpPr>
          <p:cNvPr id="216" name="Google Shape;216;p22"/>
          <p:cNvSpPr txBox="1">
            <a:spLocks noGrp="1"/>
          </p:cNvSpPr>
          <p:nvPr>
            <p:ph type="body" idx="1"/>
          </p:nvPr>
        </p:nvSpPr>
        <p:spPr>
          <a:xfrm>
            <a:off x="471900" y="928475"/>
            <a:ext cx="42705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Intent là đối tượng mang thông điệp cho phép tạo ra các yêu cầu, hành động giữa các thành phần trong ứng dụng hay giữa các ứng dụng khác nhau</a:t>
            </a:r>
            <a:endParaRPr/>
          </a:p>
          <a:p>
            <a:pPr marL="457200" lvl="0" indent="-342900" algn="l" rtl="0">
              <a:lnSpc>
                <a:spcPct val="115000"/>
              </a:lnSpc>
              <a:spcBef>
                <a:spcPts val="0"/>
              </a:spcBef>
              <a:spcAft>
                <a:spcPts val="0"/>
              </a:spcAft>
              <a:buSzPts val="1800"/>
              <a:buChar char="●"/>
            </a:pPr>
            <a:r>
              <a:rPr lang="en"/>
              <a:t>Intent thường được sử dụng trong 3 trường hợp sau:</a:t>
            </a:r>
            <a:endParaRPr/>
          </a:p>
          <a:p>
            <a:pPr marL="914400" lvl="1" indent="-317500" algn="l" rtl="0">
              <a:lnSpc>
                <a:spcPct val="115000"/>
              </a:lnSpc>
              <a:spcBef>
                <a:spcPts val="0"/>
              </a:spcBef>
              <a:spcAft>
                <a:spcPts val="0"/>
              </a:spcAft>
              <a:buSzPts val="1400"/>
              <a:buChar char="○"/>
            </a:pPr>
            <a:r>
              <a:rPr lang="en"/>
              <a:t>Khởi động Activity</a:t>
            </a:r>
            <a:endParaRPr/>
          </a:p>
          <a:p>
            <a:pPr marL="914400" lvl="1" indent="-317500" algn="l" rtl="0">
              <a:lnSpc>
                <a:spcPct val="115000"/>
              </a:lnSpc>
              <a:spcBef>
                <a:spcPts val="0"/>
              </a:spcBef>
              <a:spcAft>
                <a:spcPts val="0"/>
              </a:spcAft>
              <a:buSzPts val="1400"/>
              <a:buChar char="○"/>
            </a:pPr>
            <a:r>
              <a:rPr lang="en"/>
              <a:t>Khởi động Service</a:t>
            </a:r>
            <a:endParaRPr/>
          </a:p>
          <a:p>
            <a:pPr marL="914400" lvl="1" indent="-317500" algn="l" rtl="0">
              <a:lnSpc>
                <a:spcPct val="115000"/>
              </a:lnSpc>
              <a:spcBef>
                <a:spcPts val="0"/>
              </a:spcBef>
              <a:spcAft>
                <a:spcPts val="0"/>
              </a:spcAft>
              <a:buSzPts val="1400"/>
              <a:buChar char="○"/>
            </a:pPr>
            <a:r>
              <a:rPr lang="en"/>
              <a:t>Chuyển phát thông tin cho Broadcast Receiver</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pic>
        <p:nvPicPr>
          <p:cNvPr id="217" name="Google Shape;217;p22"/>
          <p:cNvPicPr preferRelativeResize="0"/>
          <p:nvPr/>
        </p:nvPicPr>
        <p:blipFill rotWithShape="1">
          <a:blip r:embed="rId3">
            <a:alphaModFix/>
          </a:blip>
          <a:srcRect/>
          <a:stretch/>
        </p:blipFill>
        <p:spPr>
          <a:xfrm>
            <a:off x="4819563" y="1604963"/>
            <a:ext cx="4105275" cy="1933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hướng/vấn đề trong lập trình Android</a:t>
            </a:r>
            <a:endParaRPr/>
          </a:p>
        </p:txBody>
      </p:sp>
      <p:sp>
        <p:nvSpPr>
          <p:cNvPr id="223" name="Google Shape;223;p23"/>
          <p:cNvSpPr txBox="1">
            <a:spLocks noGrp="1"/>
          </p:cNvSpPr>
          <p:nvPr>
            <p:ph type="body" idx="1"/>
          </p:nvPr>
        </p:nvSpPr>
        <p:spPr>
          <a:xfrm>
            <a:off x="471900" y="928475"/>
            <a:ext cx="43299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Đọc ghi dữ liệu internal, external</a:t>
            </a:r>
            <a:endParaRPr/>
          </a:p>
          <a:p>
            <a:pPr marL="457200" lvl="0" indent="-342900" algn="l" rtl="0">
              <a:lnSpc>
                <a:spcPct val="115000"/>
              </a:lnSpc>
              <a:spcBef>
                <a:spcPts val="0"/>
              </a:spcBef>
              <a:spcAft>
                <a:spcPts val="0"/>
              </a:spcAft>
              <a:buSzPts val="1800"/>
              <a:buChar char="●"/>
            </a:pPr>
            <a:r>
              <a:rPr lang="en"/>
              <a:t>Lập trình đa phương tiện, audio, video</a:t>
            </a:r>
            <a:endParaRPr/>
          </a:p>
          <a:p>
            <a:pPr marL="457200" lvl="0" indent="-342900" algn="l" rtl="0">
              <a:lnSpc>
                <a:spcPct val="115000"/>
              </a:lnSpc>
              <a:spcBef>
                <a:spcPts val="0"/>
              </a:spcBef>
              <a:spcAft>
                <a:spcPts val="0"/>
              </a:spcAft>
              <a:buSzPts val="1800"/>
              <a:buChar char="●"/>
            </a:pPr>
            <a:r>
              <a:rPr lang="en"/>
              <a:t>Game</a:t>
            </a:r>
            <a:endParaRPr/>
          </a:p>
          <a:p>
            <a:pPr marL="457200" lvl="0" indent="-342900" algn="l" rtl="0">
              <a:lnSpc>
                <a:spcPct val="115000"/>
              </a:lnSpc>
              <a:spcBef>
                <a:spcPts val="0"/>
              </a:spcBef>
              <a:spcAft>
                <a:spcPts val="0"/>
              </a:spcAft>
              <a:buSzPts val="1800"/>
              <a:buChar char="●"/>
            </a:pPr>
            <a:r>
              <a:rPr lang="en"/>
              <a:t>Multitouch</a:t>
            </a:r>
            <a:endParaRPr/>
          </a:p>
          <a:p>
            <a:pPr marL="457200" lvl="0" indent="-342900" algn="l" rtl="0">
              <a:lnSpc>
                <a:spcPct val="115000"/>
              </a:lnSpc>
              <a:spcBef>
                <a:spcPts val="0"/>
              </a:spcBef>
              <a:spcAft>
                <a:spcPts val="0"/>
              </a:spcAft>
              <a:buSzPts val="1800"/>
              <a:buChar char="●"/>
            </a:pPr>
            <a:r>
              <a:rPr lang="en"/>
              <a:t>Multithread</a:t>
            </a:r>
            <a:endParaRPr/>
          </a:p>
          <a:p>
            <a:pPr marL="457200" lvl="0" indent="-342900" algn="l" rtl="0">
              <a:lnSpc>
                <a:spcPct val="115000"/>
              </a:lnSpc>
              <a:spcBef>
                <a:spcPts val="0"/>
              </a:spcBef>
              <a:spcAft>
                <a:spcPts val="0"/>
              </a:spcAft>
              <a:buSzPts val="1800"/>
              <a:buChar char="●"/>
            </a:pPr>
            <a:r>
              <a:rPr lang="en"/>
              <a:t>Camera, Pictures</a:t>
            </a:r>
            <a:endParaRPr/>
          </a:p>
          <a:p>
            <a:pPr marL="457200" lvl="0" indent="-342900" algn="l" rtl="0">
              <a:lnSpc>
                <a:spcPct val="115000"/>
              </a:lnSpc>
              <a:spcBef>
                <a:spcPts val="0"/>
              </a:spcBef>
              <a:spcAft>
                <a:spcPts val="0"/>
              </a:spcAft>
              <a:buSzPts val="1800"/>
              <a:buChar char="●"/>
            </a:pPr>
            <a:r>
              <a:rPr lang="en"/>
              <a:t>Text to speech</a:t>
            </a:r>
            <a:endParaRPr/>
          </a:p>
          <a:p>
            <a:pPr marL="457200" lvl="0" indent="-342900" algn="l" rtl="0">
              <a:lnSpc>
                <a:spcPct val="115000"/>
              </a:lnSpc>
              <a:spcBef>
                <a:spcPts val="0"/>
              </a:spcBef>
              <a:spcAft>
                <a:spcPts val="0"/>
              </a:spcAft>
              <a:buSzPts val="1800"/>
              <a:buChar char="●"/>
            </a:pPr>
            <a:r>
              <a:rPr lang="en"/>
              <a:t>Email, SMS, Call</a:t>
            </a:r>
            <a:endParaRPr/>
          </a:p>
          <a:p>
            <a:pPr marL="457200" lvl="0" indent="-342900" algn="l" rtl="0">
              <a:lnSpc>
                <a:spcPct val="115000"/>
              </a:lnSpc>
              <a:spcBef>
                <a:spcPts val="0"/>
              </a:spcBef>
              <a:spcAft>
                <a:spcPts val="0"/>
              </a:spcAft>
              <a:buSzPts val="1800"/>
              <a:buChar char="●"/>
            </a:pPr>
            <a:r>
              <a:rPr lang="en"/>
              <a:t>Notification</a:t>
            </a:r>
            <a:endParaRPr/>
          </a:p>
        </p:txBody>
      </p:sp>
      <p:sp>
        <p:nvSpPr>
          <p:cNvPr id="224" name="Google Shape;224;p23"/>
          <p:cNvSpPr txBox="1">
            <a:spLocks noGrp="1"/>
          </p:cNvSpPr>
          <p:nvPr>
            <p:ph type="body" idx="1"/>
          </p:nvPr>
        </p:nvSpPr>
        <p:spPr>
          <a:xfrm>
            <a:off x="4401650" y="928475"/>
            <a:ext cx="46281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Database, SQLite</a:t>
            </a:r>
            <a:endParaRPr/>
          </a:p>
          <a:p>
            <a:pPr marL="457200" lvl="0" indent="-342900" algn="l" rtl="0">
              <a:lnSpc>
                <a:spcPct val="115000"/>
              </a:lnSpc>
              <a:spcBef>
                <a:spcPts val="0"/>
              </a:spcBef>
              <a:spcAft>
                <a:spcPts val="0"/>
              </a:spcAft>
              <a:buSzPts val="1800"/>
              <a:buChar char="●"/>
            </a:pPr>
            <a:r>
              <a:rPr lang="en"/>
              <a:t>Service</a:t>
            </a:r>
            <a:endParaRPr/>
          </a:p>
          <a:p>
            <a:pPr marL="457200" lvl="0" indent="-342900" algn="l" rtl="0">
              <a:lnSpc>
                <a:spcPct val="115000"/>
              </a:lnSpc>
              <a:spcBef>
                <a:spcPts val="0"/>
              </a:spcBef>
              <a:spcAft>
                <a:spcPts val="0"/>
              </a:spcAft>
              <a:buSzPts val="1800"/>
              <a:buChar char="●"/>
            </a:pPr>
            <a:r>
              <a:rPr lang="en"/>
              <a:t>Network, socket</a:t>
            </a:r>
            <a:endParaRPr/>
          </a:p>
          <a:p>
            <a:pPr marL="457200" lvl="0" indent="-342900" algn="l" rtl="0">
              <a:lnSpc>
                <a:spcPct val="115000"/>
              </a:lnSpc>
              <a:spcBef>
                <a:spcPts val="0"/>
              </a:spcBef>
              <a:spcAft>
                <a:spcPts val="0"/>
              </a:spcAft>
              <a:buSzPts val="1800"/>
              <a:buChar char="●"/>
            </a:pPr>
            <a:r>
              <a:rPr lang="en"/>
              <a:t>Internet, HTTP, Web service, JSON, API </a:t>
            </a:r>
            <a:endParaRPr/>
          </a:p>
          <a:p>
            <a:pPr marL="457200" lvl="0" indent="-342900" algn="l" rtl="0">
              <a:lnSpc>
                <a:spcPct val="115000"/>
              </a:lnSpc>
              <a:spcBef>
                <a:spcPts val="0"/>
              </a:spcBef>
              <a:spcAft>
                <a:spcPts val="0"/>
              </a:spcAft>
              <a:buSzPts val="1800"/>
              <a:buChar char="●"/>
            </a:pPr>
            <a:r>
              <a:rPr lang="en"/>
              <a:t>Tích hợp Facebook, Youtube</a:t>
            </a:r>
            <a:endParaRPr/>
          </a:p>
          <a:p>
            <a:pPr marL="457200" lvl="0" indent="-342900" algn="l" rtl="0">
              <a:lnSpc>
                <a:spcPct val="115000"/>
              </a:lnSpc>
              <a:spcBef>
                <a:spcPts val="0"/>
              </a:spcBef>
              <a:spcAft>
                <a:spcPts val="0"/>
              </a:spcAft>
              <a:buSzPts val="1800"/>
              <a:buChar char="●"/>
            </a:pPr>
            <a:r>
              <a:rPr lang="en"/>
              <a:t>LocationManager , LocationProvider</a:t>
            </a:r>
            <a:endParaRPr/>
          </a:p>
          <a:p>
            <a:pPr marL="457200" lvl="0" indent="-342900" algn="l" rtl="0">
              <a:lnSpc>
                <a:spcPct val="115000"/>
              </a:lnSpc>
              <a:spcBef>
                <a:spcPts val="0"/>
              </a:spcBef>
              <a:spcAft>
                <a:spcPts val="0"/>
              </a:spcAft>
              <a:buSzPts val="1800"/>
              <a:buChar char="●"/>
            </a:pPr>
            <a:r>
              <a:rPr lang="en"/>
              <a:t>Google maps /places API</a:t>
            </a:r>
            <a:endParaRPr/>
          </a:p>
          <a:p>
            <a:pPr marL="457200" lvl="0" indent="-342900" algn="l" rtl="0">
              <a:lnSpc>
                <a:spcPct val="115000"/>
              </a:lnSpc>
              <a:spcBef>
                <a:spcPts val="0"/>
              </a:spcBef>
              <a:spcAft>
                <a:spcPts val="0"/>
              </a:spcAft>
              <a:buSzPts val="1800"/>
              <a:buChar char="●"/>
            </a:pPr>
            <a:r>
              <a:rPr lang="en"/>
              <a:t>Sensors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Bài tập</a:t>
            </a:r>
            <a:endParaRPr/>
          </a:p>
        </p:txBody>
      </p:sp>
      <p:sp>
        <p:nvSpPr>
          <p:cNvPr id="230" name="Google Shape;230;p26"/>
          <p:cNvSpPr txBox="1">
            <a:spLocks noGrp="1"/>
          </p:cNvSpPr>
          <p:nvPr>
            <p:ph type="body" idx="1"/>
          </p:nvPr>
        </p:nvSpPr>
        <p:spPr>
          <a:xfrm>
            <a:off x="471900" y="928475"/>
            <a:ext cx="8222100" cy="3914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rgbClr val="000000"/>
              </a:buClr>
              <a:buSzPts val="1800"/>
              <a:buNone/>
            </a:pPr>
            <a:endParaRPr/>
          </a:p>
        </p:txBody>
      </p:sp>
      <p:pic>
        <p:nvPicPr>
          <p:cNvPr id="231" name="Google Shape;231;p26"/>
          <p:cNvPicPr preferRelativeResize="0"/>
          <p:nvPr/>
        </p:nvPicPr>
        <p:blipFill rotWithShape="1">
          <a:blip r:embed="rId3">
            <a:alphaModFix/>
          </a:blip>
          <a:srcRect/>
          <a:stretch/>
        </p:blipFill>
        <p:spPr>
          <a:xfrm>
            <a:off x="2816352" y="16350"/>
            <a:ext cx="3063241" cy="5127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5"/>
        <p:cNvGrpSpPr/>
        <p:nvPr/>
      </p:nvGrpSpPr>
      <p:grpSpPr>
        <a:xfrm>
          <a:off x="0" y="0"/>
          <a:ext cx="0" cy="0"/>
          <a:chOff x="0" y="0"/>
          <a:chExt cx="0" cy="0"/>
        </a:xfrm>
      </p:grpSpPr>
      <p:pic>
        <p:nvPicPr>
          <p:cNvPr id="236" name="Google Shape;236;p27" descr="Questions-question-and-answer-clipart-clipart-kid.jpg"/>
          <p:cNvPicPr preferRelativeResize="0"/>
          <p:nvPr/>
        </p:nvPicPr>
        <p:blipFill rotWithShape="1">
          <a:blip r:embed="rId3">
            <a:alphaModFix/>
          </a:blip>
          <a:srcRect/>
          <a:stretch/>
        </p:blipFill>
        <p:spPr>
          <a:xfrm>
            <a:off x="2666988" y="1143000"/>
            <a:ext cx="381000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Cấu trúc của một dự án Android</a:t>
            </a:r>
            <a:endParaRPr/>
          </a:p>
        </p:txBody>
      </p:sp>
      <p:sp>
        <p:nvSpPr>
          <p:cNvPr id="92" name="Google Shape;92;p3"/>
          <p:cNvSpPr txBox="1"/>
          <p:nvPr/>
        </p:nvSpPr>
        <p:spPr>
          <a:xfrm>
            <a:off x="340000" y="980600"/>
            <a:ext cx="4849200" cy="3954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Arial"/>
                <a:ea typeface="Arial"/>
                <a:cs typeface="Arial"/>
                <a:sym typeface="Arial"/>
              </a:rPr>
              <a:t>Một bộ mã nguồn của ứng dụng Android thường bao gồm các thành phần như sau:</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java - Đây chính là nơi chứa mã nguồn Java và các package của dự án, ta có thể tạo các package ở đây và bên trong là các class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res – thư mục chứa tất cả các tài nguyên được sử dụng trong ứng dụng như: hình ảnh (drawable), bố cục giao diện (layout), các chuỗi, màu sắc, kích thước… , trình đơn (menu), (values). </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manifests – chứa file AndroidManifest.xml và một số file dạng xml khác là file đặc tả ứng dụng. </a:t>
            </a:r>
            <a:br>
              <a:rPr lang="en"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pic>
        <p:nvPicPr>
          <p:cNvPr id="93" name="Google Shape;93;p3"/>
          <p:cNvPicPr preferRelativeResize="0"/>
          <p:nvPr/>
        </p:nvPicPr>
        <p:blipFill rotWithShape="1">
          <a:blip r:embed="rId3">
            <a:alphaModFix/>
          </a:blip>
          <a:srcRect/>
          <a:stretch/>
        </p:blipFill>
        <p:spPr>
          <a:xfrm>
            <a:off x="5569600" y="843888"/>
            <a:ext cx="3194000" cy="407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Mục lục</a:t>
            </a:r>
            <a:endParaRPr/>
          </a:p>
        </p:txBody>
      </p:sp>
      <p:sp>
        <p:nvSpPr>
          <p:cNvPr id="99" name="Google Shape;99;p4"/>
          <p:cNvSpPr txBox="1">
            <a:spLocks noGrp="1"/>
          </p:cNvSpPr>
          <p:nvPr>
            <p:ph type="body" idx="1"/>
          </p:nvPr>
        </p:nvSpPr>
        <p:spPr>
          <a:xfrm>
            <a:off x="471900" y="928475"/>
            <a:ext cx="8222100" cy="3914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
              <a:t>Cấu trúc của một dự án Android</a:t>
            </a:r>
            <a:endParaRPr/>
          </a:p>
          <a:p>
            <a:pPr marL="457200" lvl="0" indent="-342900" algn="l" rtl="0">
              <a:lnSpc>
                <a:spcPct val="115000"/>
              </a:lnSpc>
              <a:spcBef>
                <a:spcPts val="0"/>
              </a:spcBef>
              <a:spcAft>
                <a:spcPts val="0"/>
              </a:spcAft>
              <a:buClr>
                <a:srgbClr val="000000"/>
              </a:buClr>
              <a:buSzPts val="1800"/>
              <a:buChar char="●"/>
            </a:pPr>
            <a:r>
              <a:rPr lang="en" b="1"/>
              <a:t>Các thành phần ứng dụng Android</a:t>
            </a:r>
            <a:endParaRPr b="1"/>
          </a:p>
          <a:p>
            <a:pPr marL="914400" lvl="1" indent="-317500" algn="l" rtl="0">
              <a:lnSpc>
                <a:spcPct val="115000"/>
              </a:lnSpc>
              <a:spcBef>
                <a:spcPts val="0"/>
              </a:spcBef>
              <a:spcAft>
                <a:spcPts val="0"/>
              </a:spcAft>
              <a:buClr>
                <a:srgbClr val="000000"/>
              </a:buClr>
              <a:buSzPts val="1400"/>
              <a:buChar char="○"/>
            </a:pPr>
            <a:r>
              <a:rPr lang="en"/>
              <a:t>Activity</a:t>
            </a:r>
            <a:endParaRPr/>
          </a:p>
          <a:p>
            <a:pPr marL="914400" lvl="1" indent="-317500" algn="l" rtl="0">
              <a:lnSpc>
                <a:spcPct val="115000"/>
              </a:lnSpc>
              <a:spcBef>
                <a:spcPts val="0"/>
              </a:spcBef>
              <a:spcAft>
                <a:spcPts val="0"/>
              </a:spcAft>
              <a:buClr>
                <a:srgbClr val="000000"/>
              </a:buClr>
              <a:buSzPts val="1400"/>
              <a:buChar char="○"/>
            </a:pPr>
            <a:r>
              <a:rPr lang="en"/>
              <a:t>View</a:t>
            </a:r>
            <a:endParaRPr/>
          </a:p>
          <a:p>
            <a:pPr marL="914400" lvl="1" indent="-317500" algn="l" rtl="0">
              <a:lnSpc>
                <a:spcPct val="115000"/>
              </a:lnSpc>
              <a:spcBef>
                <a:spcPts val="0"/>
              </a:spcBef>
              <a:spcAft>
                <a:spcPts val="0"/>
              </a:spcAft>
              <a:buClr>
                <a:srgbClr val="000000"/>
              </a:buClr>
              <a:buSzPts val="1400"/>
              <a:buChar char="○"/>
            </a:pPr>
            <a:r>
              <a:rPr lang="en"/>
              <a:t>Service</a:t>
            </a:r>
            <a:endParaRPr/>
          </a:p>
          <a:p>
            <a:pPr marL="914400" lvl="1" indent="-317500" algn="l" rtl="0">
              <a:lnSpc>
                <a:spcPct val="115000"/>
              </a:lnSpc>
              <a:spcBef>
                <a:spcPts val="0"/>
              </a:spcBef>
              <a:spcAft>
                <a:spcPts val="0"/>
              </a:spcAft>
              <a:buClr>
                <a:srgbClr val="000000"/>
              </a:buClr>
              <a:buSzPts val="1400"/>
              <a:buChar char="○"/>
            </a:pPr>
            <a:r>
              <a:rPr lang="en"/>
              <a:t>Broadcast Receiver</a:t>
            </a:r>
            <a:endParaRPr/>
          </a:p>
          <a:p>
            <a:pPr marL="914400" lvl="1" indent="-317500" algn="l" rtl="0">
              <a:lnSpc>
                <a:spcPct val="115000"/>
              </a:lnSpc>
              <a:spcBef>
                <a:spcPts val="0"/>
              </a:spcBef>
              <a:spcAft>
                <a:spcPts val="0"/>
              </a:spcAft>
              <a:buClr>
                <a:srgbClr val="000000"/>
              </a:buClr>
              <a:buSzPts val="1400"/>
              <a:buChar char="○"/>
            </a:pPr>
            <a:r>
              <a:rPr lang="en"/>
              <a:t>Content Provider</a:t>
            </a:r>
            <a:endParaRPr/>
          </a:p>
          <a:p>
            <a:pPr marL="914400" lvl="1" indent="-317500" algn="l" rtl="0">
              <a:lnSpc>
                <a:spcPct val="115000"/>
              </a:lnSpc>
              <a:spcBef>
                <a:spcPts val="0"/>
              </a:spcBef>
              <a:spcAft>
                <a:spcPts val="0"/>
              </a:spcAft>
              <a:buClr>
                <a:srgbClr val="000000"/>
              </a:buClr>
              <a:buSzPts val="1400"/>
              <a:buChar char="○"/>
            </a:pPr>
            <a:r>
              <a:rPr lang="en"/>
              <a:t>Notification</a:t>
            </a:r>
            <a:endParaRPr/>
          </a:p>
          <a:p>
            <a:pPr marL="914400" lvl="1" indent="-317500" algn="l" rtl="0">
              <a:lnSpc>
                <a:spcPct val="115000"/>
              </a:lnSpc>
              <a:spcBef>
                <a:spcPts val="0"/>
              </a:spcBef>
              <a:spcAft>
                <a:spcPts val="0"/>
              </a:spcAft>
              <a:buClr>
                <a:srgbClr val="000000"/>
              </a:buClr>
              <a:buSzPts val="1400"/>
              <a:buChar char="○"/>
            </a:pPr>
            <a:r>
              <a:rPr lang="en"/>
              <a:t>Intent</a:t>
            </a:r>
            <a:br>
              <a:rPr lang="en"/>
            </a:br>
            <a:br>
              <a:rPr lang="en"/>
            </a:b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java/MainActivity.java</a:t>
            </a:r>
            <a:endParaRPr/>
          </a:p>
        </p:txBody>
      </p:sp>
      <p:sp>
        <p:nvSpPr>
          <p:cNvPr id="105" name="Google Shape;105;p5"/>
          <p:cNvSpPr txBox="1"/>
          <p:nvPr/>
        </p:nvSpPr>
        <p:spPr>
          <a:xfrm>
            <a:off x="911350" y="1071750"/>
            <a:ext cx="49815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FF"/>
                </a:solidFill>
                <a:latin typeface="Arial"/>
                <a:ea typeface="Arial"/>
                <a:cs typeface="Arial"/>
                <a:sym typeface="Arial"/>
              </a:rPr>
              <a:t>package</a:t>
            </a:r>
            <a:r>
              <a:rPr lang="en" sz="1400" b="0" i="0" u="none" strike="noStrike" cap="none">
                <a:solidFill>
                  <a:srgbClr val="000000"/>
                </a:solidFill>
                <a:latin typeface="Arial"/>
                <a:ea typeface="Arial"/>
                <a:cs typeface="Arial"/>
                <a:sym typeface="Arial"/>
              </a:rPr>
              <a:t> vn.edu.vnu.tannguyen.sayhello;</a:t>
            </a:r>
            <a:br>
              <a:rPr lang="en" sz="1400" b="0" i="0" u="none" strike="noStrike" cap="none">
                <a:solidFill>
                  <a:srgbClr val="000000"/>
                </a:solidFill>
                <a:latin typeface="Arial"/>
                <a:ea typeface="Arial"/>
                <a:cs typeface="Arial"/>
                <a:sym typeface="Arial"/>
              </a:rPr>
            </a:br>
            <a:br>
              <a:rPr lang="en" sz="1400" b="0" i="0" u="none" strike="noStrike" cap="none">
                <a:solidFill>
                  <a:srgbClr val="000000"/>
                </a:solidFill>
                <a:latin typeface="Arial"/>
                <a:ea typeface="Arial"/>
                <a:cs typeface="Arial"/>
                <a:sym typeface="Arial"/>
              </a:rPr>
            </a:br>
            <a:r>
              <a:rPr lang="en" sz="1400" b="0" i="0" u="none" strike="noStrike" cap="none">
                <a:solidFill>
                  <a:srgbClr val="0000FF"/>
                </a:solidFill>
                <a:latin typeface="Arial"/>
                <a:ea typeface="Arial"/>
                <a:cs typeface="Arial"/>
                <a:sym typeface="Arial"/>
              </a:rPr>
              <a:t>import</a:t>
            </a:r>
            <a:r>
              <a:rPr lang="en" sz="1400" b="0" i="0" u="none" strike="noStrike" cap="none">
                <a:solidFill>
                  <a:srgbClr val="000000"/>
                </a:solidFill>
                <a:latin typeface="Arial"/>
                <a:ea typeface="Arial"/>
                <a:cs typeface="Arial"/>
                <a:sym typeface="Arial"/>
              </a:rPr>
              <a:t> android.support.v7.app.AppCompatActivity;</a:t>
            </a:r>
            <a:br>
              <a:rPr lang="en" sz="1400" b="0" i="0" u="none" strike="noStrike" cap="none">
                <a:solidFill>
                  <a:srgbClr val="000000"/>
                </a:solidFill>
                <a:latin typeface="Arial"/>
                <a:ea typeface="Arial"/>
                <a:cs typeface="Arial"/>
                <a:sym typeface="Arial"/>
              </a:rPr>
            </a:br>
            <a:r>
              <a:rPr lang="en" sz="1400" b="0" i="0" u="none" strike="noStrike" cap="none">
                <a:solidFill>
                  <a:srgbClr val="0000FF"/>
                </a:solidFill>
                <a:latin typeface="Arial"/>
                <a:ea typeface="Arial"/>
                <a:cs typeface="Arial"/>
                <a:sym typeface="Arial"/>
              </a:rPr>
              <a:t>import </a:t>
            </a:r>
            <a:r>
              <a:rPr lang="en" sz="1400" b="0" i="0" u="none" strike="noStrike" cap="none">
                <a:solidFill>
                  <a:srgbClr val="000000"/>
                </a:solidFill>
                <a:latin typeface="Arial"/>
                <a:ea typeface="Arial"/>
                <a:cs typeface="Arial"/>
                <a:sym typeface="Arial"/>
              </a:rPr>
              <a:t>android.os.Bundle;</a:t>
            </a:r>
            <a:br>
              <a:rPr lang="en" sz="1400" b="0" i="0" u="none" strike="noStrike" cap="none">
                <a:solidFill>
                  <a:srgbClr val="000000"/>
                </a:solidFill>
                <a:latin typeface="Arial"/>
                <a:ea typeface="Arial"/>
                <a:cs typeface="Arial"/>
                <a:sym typeface="Arial"/>
              </a:rPr>
            </a:br>
            <a:br>
              <a:rPr lang="en" sz="1400" b="0" i="0" u="none" strike="noStrike" cap="none">
                <a:solidFill>
                  <a:srgbClr val="000000"/>
                </a:solidFill>
                <a:latin typeface="Arial"/>
                <a:ea typeface="Arial"/>
                <a:cs typeface="Arial"/>
                <a:sym typeface="Arial"/>
              </a:rPr>
            </a:br>
            <a:r>
              <a:rPr lang="en" sz="1400" b="0" i="0" u="none" strike="noStrike" cap="none">
                <a:solidFill>
                  <a:srgbClr val="0000FF"/>
                </a:solidFill>
                <a:latin typeface="Arial"/>
                <a:ea typeface="Arial"/>
                <a:cs typeface="Arial"/>
                <a:sym typeface="Arial"/>
              </a:rPr>
              <a:t>public class</a:t>
            </a:r>
            <a:r>
              <a:rPr lang="en" sz="1400" b="0" i="0" u="none" strike="noStrike" cap="none">
                <a:solidFill>
                  <a:srgbClr val="000000"/>
                </a:solidFill>
                <a:latin typeface="Arial"/>
                <a:ea typeface="Arial"/>
                <a:cs typeface="Arial"/>
                <a:sym typeface="Arial"/>
              </a:rPr>
              <a:t> MainActivity </a:t>
            </a:r>
            <a:r>
              <a:rPr lang="en" sz="1400" b="0" i="0" u="none" strike="noStrike" cap="none">
                <a:solidFill>
                  <a:srgbClr val="0000FF"/>
                </a:solidFill>
                <a:latin typeface="Arial"/>
                <a:ea typeface="Arial"/>
                <a:cs typeface="Arial"/>
                <a:sym typeface="Arial"/>
              </a:rPr>
              <a:t>extends</a:t>
            </a:r>
            <a:r>
              <a:rPr lang="en" sz="1400" b="0" i="0" u="none" strike="noStrike" cap="none">
                <a:solidFill>
                  <a:srgbClr val="000000"/>
                </a:solidFill>
                <a:latin typeface="Arial"/>
                <a:ea typeface="Arial"/>
                <a:cs typeface="Arial"/>
                <a:sym typeface="Arial"/>
              </a:rPr>
              <a:t> AppCompatActivity {</a:t>
            </a:r>
            <a:br>
              <a:rPr lang="en" sz="1400" b="0" i="0" u="none" strike="noStrike" cap="none">
                <a:solidFill>
                  <a:srgbClr val="000000"/>
                </a:solidFill>
                <a:latin typeface="Arial"/>
                <a:ea typeface="Arial"/>
                <a:cs typeface="Arial"/>
                <a:sym typeface="Arial"/>
              </a:rPr>
            </a:b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    </a:t>
            </a:r>
            <a:r>
              <a:rPr lang="en" sz="1400" b="0" i="0" u="none" strike="noStrike" cap="none">
                <a:solidFill>
                  <a:srgbClr val="FF9900"/>
                </a:solidFill>
                <a:latin typeface="Arial"/>
                <a:ea typeface="Arial"/>
                <a:cs typeface="Arial"/>
                <a:sym typeface="Arial"/>
              </a:rPr>
              <a:t>@Override</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    </a:t>
            </a:r>
            <a:r>
              <a:rPr lang="en" sz="1400" b="0" i="0" u="none" strike="noStrike" cap="none">
                <a:solidFill>
                  <a:srgbClr val="0000FF"/>
                </a:solidFill>
                <a:latin typeface="Arial"/>
                <a:ea typeface="Arial"/>
                <a:cs typeface="Arial"/>
                <a:sym typeface="Arial"/>
              </a:rPr>
              <a:t>protected void</a:t>
            </a:r>
            <a:r>
              <a:rPr lang="en" sz="1400" b="0" i="0" u="none" strike="noStrike" cap="none">
                <a:solidFill>
                  <a:srgbClr val="000000"/>
                </a:solidFill>
                <a:latin typeface="Arial"/>
                <a:ea typeface="Arial"/>
                <a:cs typeface="Arial"/>
                <a:sym typeface="Arial"/>
              </a:rPr>
              <a:t> onCreate(Bundle savedInstanceState) {</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        </a:t>
            </a:r>
            <a:r>
              <a:rPr lang="en" sz="1400" b="0" i="0" u="none" strike="noStrike" cap="none">
                <a:solidFill>
                  <a:srgbClr val="0000FF"/>
                </a:solidFill>
                <a:latin typeface="Arial"/>
                <a:ea typeface="Arial"/>
                <a:cs typeface="Arial"/>
                <a:sym typeface="Arial"/>
              </a:rPr>
              <a:t>super</a:t>
            </a:r>
            <a:r>
              <a:rPr lang="en" sz="1400" b="0" i="0" u="none" strike="noStrike" cap="none">
                <a:solidFill>
                  <a:srgbClr val="000000"/>
                </a:solidFill>
                <a:latin typeface="Arial"/>
                <a:ea typeface="Arial"/>
                <a:cs typeface="Arial"/>
                <a:sym typeface="Arial"/>
              </a:rPr>
              <a:t>.onCreate(savedInstanceState);</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        setContentView(R.layout.</a:t>
            </a:r>
            <a:r>
              <a:rPr lang="en" sz="1400" b="0" i="1" u="none" strike="noStrike" cap="none">
                <a:solidFill>
                  <a:srgbClr val="0000FF"/>
                </a:solidFill>
                <a:latin typeface="Arial"/>
                <a:ea typeface="Arial"/>
                <a:cs typeface="Arial"/>
                <a:sym typeface="Arial"/>
              </a:rPr>
              <a:t>activity_main</a:t>
            </a:r>
            <a:r>
              <a:rPr lang="en" sz="1400" b="0" i="0" u="none" strike="noStrike" cap="none">
                <a:solidFill>
                  <a:srgbClr val="000000"/>
                </a:solidFill>
                <a:latin typeface="Arial"/>
                <a:ea typeface="Arial"/>
                <a:cs typeface="Arial"/>
                <a:sym typeface="Arial"/>
              </a:rPr>
              <a:t>);</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    }</a:t>
            </a:r>
            <a:br>
              <a:rPr lang="en" sz="1400" b="0" i="0" u="none" strike="noStrike" cap="none">
                <a:solidFill>
                  <a:srgbClr val="000000"/>
                </a:solidFill>
                <a:latin typeface="Arial"/>
                <a:ea typeface="Arial"/>
                <a:cs typeface="Arial"/>
                <a:sym typeface="Arial"/>
              </a:rPr>
            </a:br>
            <a:r>
              <a:rPr lang="en" sz="1400" b="0" i="0" u="none" strike="noStrike" cap="none">
                <a:solidFill>
                  <a:srgbClr val="000000"/>
                </a:solidFill>
                <a:latin typeface="Arial"/>
                <a:ea typeface="Arial"/>
                <a:cs typeface="Arial"/>
                <a:sym typeface="Arial"/>
              </a:rPr>
              <a:t>}</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res/layout/activity_main.xml</a:t>
            </a:r>
            <a:endParaRPr/>
          </a:p>
        </p:txBody>
      </p:sp>
      <p:sp>
        <p:nvSpPr>
          <p:cNvPr id="111" name="Google Shape;111;p6"/>
          <p:cNvSpPr txBox="1"/>
          <p:nvPr/>
        </p:nvSpPr>
        <p:spPr>
          <a:xfrm>
            <a:off x="836525" y="962725"/>
            <a:ext cx="7024500" cy="393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38761D"/>
                </a:solidFill>
                <a:latin typeface="Courier New"/>
                <a:ea typeface="Courier New"/>
                <a:cs typeface="Courier New"/>
                <a:sym typeface="Courier New"/>
              </a:rPr>
              <a:t>&lt;?</a:t>
            </a:r>
            <a:r>
              <a:rPr lang="en" sz="1400" b="1" i="0" u="none" strike="noStrike" cap="none">
                <a:solidFill>
                  <a:srgbClr val="0000FF"/>
                </a:solidFill>
                <a:latin typeface="Courier New"/>
                <a:ea typeface="Courier New"/>
                <a:cs typeface="Courier New"/>
                <a:sym typeface="Courier New"/>
              </a:rPr>
              <a:t>xml version=</a:t>
            </a:r>
            <a:r>
              <a:rPr lang="en" sz="1400" b="1" i="0" u="none" strike="noStrike" cap="none">
                <a:solidFill>
                  <a:srgbClr val="38761D"/>
                </a:solidFill>
                <a:latin typeface="Courier New"/>
                <a:ea typeface="Courier New"/>
                <a:cs typeface="Courier New"/>
                <a:sym typeface="Courier New"/>
              </a:rPr>
              <a:t>"1.0" </a:t>
            </a:r>
            <a:r>
              <a:rPr lang="en" sz="1400" b="1" i="0" u="none" strike="noStrike" cap="none">
                <a:solidFill>
                  <a:srgbClr val="0000FF"/>
                </a:solidFill>
                <a:latin typeface="Courier New"/>
                <a:ea typeface="Courier New"/>
                <a:cs typeface="Courier New"/>
                <a:sym typeface="Courier New"/>
              </a:rPr>
              <a:t>encoding=</a:t>
            </a:r>
            <a:r>
              <a:rPr lang="en" sz="1400" b="1" i="0" u="none" strike="noStrike" cap="none">
                <a:solidFill>
                  <a:srgbClr val="38761D"/>
                </a:solidFill>
                <a:latin typeface="Courier New"/>
                <a:ea typeface="Courier New"/>
                <a:cs typeface="Courier New"/>
                <a:sym typeface="Courier New"/>
              </a:rPr>
              <a:t>"utf-8"?&gt;</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&lt;</a:t>
            </a:r>
            <a:r>
              <a:rPr lang="en" sz="1400" b="1" i="0" u="none" strike="noStrike" cap="none">
                <a:solidFill>
                  <a:srgbClr val="0000FF"/>
                </a:solidFill>
                <a:latin typeface="Courier New"/>
                <a:ea typeface="Courier New"/>
                <a:cs typeface="Courier New"/>
                <a:sym typeface="Courier New"/>
              </a:rPr>
              <a:t>RelativeLayout xmlns</a:t>
            </a:r>
            <a:r>
              <a:rPr lang="en" sz="1400" b="1" i="0" u="none" strike="noStrike" cap="none">
                <a:solidFill>
                  <a:srgbClr val="38761D"/>
                </a:solidFill>
                <a:latin typeface="Courier New"/>
                <a:ea typeface="Courier New"/>
                <a:cs typeface="Courier New"/>
                <a:sym typeface="Courier New"/>
              </a:rPr>
              <a:t>:</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38761D"/>
                </a:solidFill>
                <a:latin typeface="Courier New"/>
                <a:ea typeface="Courier New"/>
                <a:cs typeface="Courier New"/>
                <a:sym typeface="Courier New"/>
              </a:rPr>
              <a:t>="http://schemas.android.com/apk/res/android"</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0000FF"/>
                </a:solidFill>
                <a:latin typeface="Courier New"/>
                <a:ea typeface="Courier New"/>
                <a:cs typeface="Courier New"/>
                <a:sym typeface="Courier New"/>
              </a:rPr>
              <a:t>xmlns</a:t>
            </a:r>
            <a:r>
              <a:rPr lang="en" sz="1400" b="1" i="0" u="none" strike="noStrike" cap="none">
                <a:solidFill>
                  <a:srgbClr val="38761D"/>
                </a:solidFill>
                <a:latin typeface="Courier New"/>
                <a:ea typeface="Courier New"/>
                <a:cs typeface="Courier New"/>
                <a:sym typeface="Courier New"/>
              </a:rPr>
              <a:t>:tools="http://schemas.android.com/tools"</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38761D"/>
                </a:solidFill>
                <a:latin typeface="Courier New"/>
                <a:ea typeface="Courier New"/>
                <a:cs typeface="Courier New"/>
                <a:sym typeface="Courier New"/>
              </a:rPr>
              <a:t>:</a:t>
            </a:r>
            <a:r>
              <a:rPr lang="en" sz="1400" b="1" i="0" u="none" strike="noStrike" cap="none">
                <a:solidFill>
                  <a:srgbClr val="0000FF"/>
                </a:solidFill>
                <a:latin typeface="Courier New"/>
                <a:ea typeface="Courier New"/>
                <a:cs typeface="Courier New"/>
                <a:sym typeface="Courier New"/>
              </a:rPr>
              <a:t>id=</a:t>
            </a:r>
            <a:r>
              <a:rPr lang="en" sz="1400" b="1" i="0" u="none" strike="noStrike" cap="none">
                <a:solidFill>
                  <a:srgbClr val="38761D"/>
                </a:solidFill>
                <a:latin typeface="Courier New"/>
                <a:ea typeface="Courier New"/>
                <a:cs typeface="Courier New"/>
                <a:sym typeface="Courier New"/>
              </a:rPr>
              <a:t>"@+id/activity_main"</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layout_width=</a:t>
            </a:r>
            <a:r>
              <a:rPr lang="en" sz="1400" b="1" i="0" u="none" strike="noStrike" cap="none">
                <a:solidFill>
                  <a:srgbClr val="38761D"/>
                </a:solidFill>
                <a:latin typeface="Courier New"/>
                <a:ea typeface="Courier New"/>
                <a:cs typeface="Courier New"/>
                <a:sym typeface="Courier New"/>
              </a:rPr>
              <a:t>"match_parent"</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layout_height=</a:t>
            </a:r>
            <a:r>
              <a:rPr lang="en" sz="1400" b="1" i="0" u="none" strike="noStrike" cap="none">
                <a:solidFill>
                  <a:srgbClr val="38761D"/>
                </a:solidFill>
                <a:latin typeface="Courier New"/>
                <a:ea typeface="Courier New"/>
                <a:cs typeface="Courier New"/>
                <a:sym typeface="Courier New"/>
              </a:rPr>
              <a:t>"match_parent"</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paddingBottom=</a:t>
            </a:r>
            <a:r>
              <a:rPr lang="en" sz="1400" b="1" i="0" u="none" strike="noStrike" cap="none">
                <a:solidFill>
                  <a:srgbClr val="38761D"/>
                </a:solidFill>
                <a:latin typeface="Courier New"/>
                <a:ea typeface="Courier New"/>
                <a:cs typeface="Courier New"/>
                <a:sym typeface="Courier New"/>
              </a:rPr>
              <a:t>"@dimen/activity_vertical_margin"</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paddingLeft=</a:t>
            </a:r>
            <a:r>
              <a:rPr lang="en" sz="1400" b="1" i="0" u="none" strike="noStrike" cap="none">
                <a:solidFill>
                  <a:srgbClr val="38761D"/>
                </a:solidFill>
                <a:latin typeface="Courier New"/>
                <a:ea typeface="Courier New"/>
                <a:cs typeface="Courier New"/>
                <a:sym typeface="Courier New"/>
              </a:rPr>
              <a:t>"@dimen/activity_horizontal_margin"</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paddingRight=</a:t>
            </a:r>
            <a:r>
              <a:rPr lang="en" sz="1400" b="1" i="0" u="none" strike="noStrike" cap="none">
                <a:solidFill>
                  <a:srgbClr val="38761D"/>
                </a:solidFill>
                <a:latin typeface="Courier New"/>
                <a:ea typeface="Courier New"/>
                <a:cs typeface="Courier New"/>
                <a:sym typeface="Courier New"/>
              </a:rPr>
              <a:t>"@dimen/activity_horizontal_margin"</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paddingTop=</a:t>
            </a:r>
            <a:r>
              <a:rPr lang="en" sz="1400" b="1" i="0" u="none" strike="noStrike" cap="none">
                <a:solidFill>
                  <a:srgbClr val="38761D"/>
                </a:solidFill>
                <a:latin typeface="Courier New"/>
                <a:ea typeface="Courier New"/>
                <a:cs typeface="Courier New"/>
                <a:sym typeface="Courier New"/>
              </a:rPr>
              <a:t>"@dimen/activity_vertical_margin"</a:t>
            </a:r>
            <a:endParaRPr sz="1400" b="1" i="0" u="none" strike="noStrike" cap="none">
              <a:solidFill>
                <a:srgbClr val="38761D"/>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9900FF"/>
                </a:solidFill>
                <a:latin typeface="Courier New"/>
                <a:ea typeface="Courier New"/>
                <a:cs typeface="Courier New"/>
                <a:sym typeface="Courier New"/>
              </a:rPr>
              <a:t>    tools:</a:t>
            </a:r>
            <a:r>
              <a:rPr lang="en" sz="1400" b="1" i="0" u="none" strike="noStrike" cap="none">
                <a:solidFill>
                  <a:srgbClr val="0000FF"/>
                </a:solidFill>
                <a:latin typeface="Courier New"/>
                <a:ea typeface="Courier New"/>
                <a:cs typeface="Courier New"/>
                <a:sym typeface="Courier New"/>
              </a:rPr>
              <a:t>context=</a:t>
            </a:r>
            <a:r>
              <a:rPr lang="en" sz="1400" b="1" i="0" u="none" strike="noStrike" cap="none">
                <a:solidFill>
                  <a:srgbClr val="38761D"/>
                </a:solidFill>
                <a:latin typeface="Courier New"/>
                <a:ea typeface="Courier New"/>
                <a:cs typeface="Courier New"/>
                <a:sym typeface="Courier New"/>
              </a:rPr>
              <a:t>"vn.edu.vnu.tannguyen.sayhello.MainActivity"&gt;</a:t>
            </a:r>
            <a:br>
              <a:rPr lang="en" sz="1400" b="1" i="0" u="none" strike="noStrike" cap="none">
                <a:solidFill>
                  <a:srgbClr val="38761D"/>
                </a:solidFill>
                <a:latin typeface="Courier New"/>
                <a:ea typeface="Courier New"/>
                <a:cs typeface="Courier New"/>
                <a:sym typeface="Courier New"/>
              </a:rPr>
            </a:b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&lt;TextView</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layout_width=</a:t>
            </a:r>
            <a:r>
              <a:rPr lang="en" sz="1400" b="1" i="0" u="none" strike="noStrike" cap="none">
                <a:solidFill>
                  <a:srgbClr val="38761D"/>
                </a:solidFill>
                <a:latin typeface="Courier New"/>
                <a:ea typeface="Courier New"/>
                <a:cs typeface="Courier New"/>
                <a:sym typeface="Courier New"/>
              </a:rPr>
              <a:t>"wrap_content"</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layout_height=</a:t>
            </a:r>
            <a:r>
              <a:rPr lang="en" sz="1400" b="1" i="0" u="none" strike="noStrike" cap="none">
                <a:solidFill>
                  <a:srgbClr val="38761D"/>
                </a:solidFill>
                <a:latin typeface="Courier New"/>
                <a:ea typeface="Courier New"/>
                <a:cs typeface="Courier New"/>
                <a:sym typeface="Courier New"/>
              </a:rPr>
              <a:t>"wrap_content"</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38761D"/>
                </a:solidFill>
                <a:latin typeface="Courier New"/>
                <a:ea typeface="Courier New"/>
                <a:cs typeface="Courier New"/>
                <a:sym typeface="Courier New"/>
              </a:rPr>
              <a:t>        </a:t>
            </a:r>
            <a:r>
              <a:rPr lang="en" sz="1400" b="1" i="0" u="none" strike="noStrike" cap="none">
                <a:solidFill>
                  <a:srgbClr val="9900FF"/>
                </a:solidFill>
                <a:latin typeface="Courier New"/>
                <a:ea typeface="Courier New"/>
                <a:cs typeface="Courier New"/>
                <a:sym typeface="Courier New"/>
              </a:rPr>
              <a:t>android:</a:t>
            </a:r>
            <a:r>
              <a:rPr lang="en" sz="1400" b="1" i="0" u="none" strike="noStrike" cap="none">
                <a:solidFill>
                  <a:srgbClr val="0000FF"/>
                </a:solidFill>
                <a:latin typeface="Courier New"/>
                <a:ea typeface="Courier New"/>
                <a:cs typeface="Courier New"/>
                <a:sym typeface="Courier New"/>
              </a:rPr>
              <a:t>text=</a:t>
            </a:r>
            <a:r>
              <a:rPr lang="en" sz="1400" b="1" i="0" u="none" strike="noStrike" cap="none">
                <a:solidFill>
                  <a:srgbClr val="38761D"/>
                </a:solidFill>
                <a:latin typeface="Courier New"/>
                <a:ea typeface="Courier New"/>
                <a:cs typeface="Courier New"/>
                <a:sym typeface="Courier New"/>
              </a:rPr>
              <a:t>"Hello World!" /&gt;</a:t>
            </a:r>
            <a:br>
              <a:rPr lang="en" sz="1400" b="1" i="0" u="none" strike="noStrike" cap="none">
                <a:solidFill>
                  <a:srgbClr val="38761D"/>
                </a:solidFill>
                <a:latin typeface="Courier New"/>
                <a:ea typeface="Courier New"/>
                <a:cs typeface="Courier New"/>
                <a:sym typeface="Courier New"/>
              </a:rPr>
            </a:br>
            <a:r>
              <a:rPr lang="en" sz="1400" b="1" i="0" u="none" strike="noStrike" cap="none">
                <a:solidFill>
                  <a:srgbClr val="9900FF"/>
                </a:solidFill>
                <a:latin typeface="Courier New"/>
                <a:ea typeface="Courier New"/>
                <a:cs typeface="Courier New"/>
                <a:sym typeface="Courier New"/>
              </a:rPr>
              <a:t>&lt;/RelativeLayout&gt;</a:t>
            </a:r>
            <a:br>
              <a:rPr lang="en" sz="1400" b="1" i="0" u="none" strike="noStrike" cap="none">
                <a:solidFill>
                  <a:srgbClr val="9900FF"/>
                </a:solidFill>
                <a:latin typeface="Courier New"/>
                <a:ea typeface="Courier New"/>
                <a:cs typeface="Courier New"/>
                <a:sym typeface="Courier New"/>
              </a:rPr>
            </a:br>
            <a:br>
              <a:rPr lang="en" sz="1400" b="1" i="0" u="none" strike="noStrike" cap="none">
                <a:solidFill>
                  <a:srgbClr val="38761D"/>
                </a:solidFill>
                <a:latin typeface="Courier New"/>
                <a:ea typeface="Courier New"/>
                <a:cs typeface="Courier New"/>
                <a:sym typeface="Courier New"/>
              </a:rPr>
            </a:br>
            <a:endParaRPr sz="1400" b="1" i="0" u="none" strike="noStrike" cap="none">
              <a:solidFill>
                <a:srgbClr val="38761D"/>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AndroidManifest</a:t>
            </a:r>
            <a:endParaRPr/>
          </a:p>
        </p:txBody>
      </p:sp>
      <p:sp>
        <p:nvSpPr>
          <p:cNvPr id="117" name="Google Shape;117;p7"/>
          <p:cNvSpPr txBox="1"/>
          <p:nvPr/>
        </p:nvSpPr>
        <p:spPr>
          <a:xfrm>
            <a:off x="375775" y="1016400"/>
            <a:ext cx="2738400" cy="2979300"/>
          </a:xfrm>
          <a:prstGeom prst="rect">
            <a:avLst/>
          </a:prstGeom>
          <a:noFill/>
          <a:ln>
            <a:noFill/>
          </a:ln>
        </p:spPr>
        <p:txBody>
          <a:bodyPr spcFirstLastPara="1" wrap="square" lIns="91425" tIns="91425" rIns="91425" bIns="91425" anchor="ctr"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Là tệp tin dạng xml để kê khai, đặc tả những thông tin thiết yếu về ứng dụng của bạn với hệ thống Android. </a:t>
            </a: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Arial"/>
                <a:ea typeface="Arial"/>
                <a:cs typeface="Arial"/>
                <a:sym typeface="Arial"/>
              </a:rPr>
              <a:t>Mọi ứng dụng Android đều cần có file này. Hệ thống sẽ đọc file này lúc cài đặt để xác định các quyền cần cấp cho ứng dụng, các activity có trong ứng dụng, và nhiều tính năng khác.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7"/>
          <p:cNvSpPr txBox="1"/>
          <p:nvPr/>
        </p:nvSpPr>
        <p:spPr>
          <a:xfrm>
            <a:off x="3017925" y="1016400"/>
            <a:ext cx="6297300" cy="318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38761D"/>
                </a:solidFill>
                <a:latin typeface="Courier New"/>
                <a:ea typeface="Courier New"/>
                <a:cs typeface="Courier New"/>
                <a:sym typeface="Courier New"/>
              </a:rPr>
              <a:t>&lt;?</a:t>
            </a:r>
            <a:r>
              <a:rPr lang="en" sz="1000" b="1" i="0" u="none" strike="noStrike" cap="none">
                <a:solidFill>
                  <a:srgbClr val="0000FF"/>
                </a:solidFill>
                <a:latin typeface="Courier New"/>
                <a:ea typeface="Courier New"/>
                <a:cs typeface="Courier New"/>
                <a:sym typeface="Courier New"/>
              </a:rPr>
              <a:t>xml version=</a:t>
            </a:r>
            <a:r>
              <a:rPr lang="en" sz="1000" b="1" i="0" u="none" strike="noStrike" cap="none">
                <a:solidFill>
                  <a:srgbClr val="38761D"/>
                </a:solidFill>
                <a:latin typeface="Courier New"/>
                <a:ea typeface="Courier New"/>
                <a:cs typeface="Courier New"/>
                <a:sym typeface="Courier New"/>
              </a:rPr>
              <a:t>"1.0" </a:t>
            </a:r>
            <a:r>
              <a:rPr lang="en" sz="1000" b="1" i="0" u="none" strike="noStrike" cap="none">
                <a:solidFill>
                  <a:srgbClr val="0000FF"/>
                </a:solidFill>
                <a:latin typeface="Courier New"/>
                <a:ea typeface="Courier New"/>
                <a:cs typeface="Courier New"/>
                <a:sym typeface="Courier New"/>
              </a:rPr>
              <a:t>encoding=</a:t>
            </a:r>
            <a:r>
              <a:rPr lang="en" sz="1000" b="1" i="0" u="none" strike="noStrike" cap="none">
                <a:solidFill>
                  <a:srgbClr val="38761D"/>
                </a:solidFill>
                <a:latin typeface="Courier New"/>
                <a:ea typeface="Courier New"/>
                <a:cs typeface="Courier New"/>
                <a:sym typeface="Courier New"/>
              </a:rPr>
              <a:t>"utf-8"?&gt;</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9900FF"/>
                </a:solidFill>
                <a:latin typeface="Courier New"/>
                <a:ea typeface="Courier New"/>
                <a:cs typeface="Courier New"/>
                <a:sym typeface="Courier New"/>
              </a:rPr>
              <a:t>&lt;manifest xmlns:android=</a:t>
            </a:r>
            <a:r>
              <a:rPr lang="en" sz="1000" b="1" i="0" u="none" strike="noStrike" cap="none">
                <a:solidFill>
                  <a:srgbClr val="38761D"/>
                </a:solidFill>
                <a:latin typeface="Courier New"/>
                <a:ea typeface="Courier New"/>
                <a:cs typeface="Courier New"/>
                <a:sym typeface="Courier New"/>
              </a:rPr>
              <a:t>"http://schemas.android.com/apk/res/android"</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0000FF"/>
                </a:solidFill>
                <a:latin typeface="Courier New"/>
                <a:ea typeface="Courier New"/>
                <a:cs typeface="Courier New"/>
                <a:sym typeface="Courier New"/>
              </a:rPr>
              <a:t>package=</a:t>
            </a:r>
            <a:r>
              <a:rPr lang="en" sz="1000" b="1" i="0" u="none" strike="noStrike" cap="none">
                <a:solidFill>
                  <a:srgbClr val="38761D"/>
                </a:solidFill>
                <a:latin typeface="Courier New"/>
                <a:ea typeface="Courier New"/>
                <a:cs typeface="Courier New"/>
                <a:sym typeface="Courier New"/>
              </a:rPr>
              <a:t>"vn.edu.vnu.tannguyen.sayhello"&gt;</a:t>
            </a:r>
            <a:br>
              <a:rPr lang="en" sz="1000" b="1" i="0" u="none" strike="noStrike" cap="none">
                <a:solidFill>
                  <a:srgbClr val="38761D"/>
                </a:solidFill>
                <a:latin typeface="Courier New"/>
                <a:ea typeface="Courier New"/>
                <a:cs typeface="Courier New"/>
                <a:sym typeface="Courier New"/>
              </a:rPr>
            </a:b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&lt;application</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android:</a:t>
            </a:r>
            <a:r>
              <a:rPr lang="en" sz="1000" b="1" i="0" u="none" strike="noStrike" cap="none">
                <a:solidFill>
                  <a:srgbClr val="0000FF"/>
                </a:solidFill>
                <a:latin typeface="Courier New"/>
                <a:ea typeface="Courier New"/>
                <a:cs typeface="Courier New"/>
                <a:sym typeface="Courier New"/>
              </a:rPr>
              <a:t>allowBackup=</a:t>
            </a:r>
            <a:r>
              <a:rPr lang="en" sz="1000" b="1" i="0" u="none" strike="noStrike" cap="none">
                <a:solidFill>
                  <a:srgbClr val="38761D"/>
                </a:solidFill>
                <a:latin typeface="Courier New"/>
                <a:ea typeface="Courier New"/>
                <a:cs typeface="Courier New"/>
                <a:sym typeface="Courier New"/>
              </a:rPr>
              <a:t>"true"</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       android:</a:t>
            </a:r>
            <a:r>
              <a:rPr lang="en" sz="1000" b="1" i="0" u="none" strike="noStrike" cap="none">
                <a:solidFill>
                  <a:srgbClr val="0000FF"/>
                </a:solidFill>
                <a:latin typeface="Courier New"/>
                <a:ea typeface="Courier New"/>
                <a:cs typeface="Courier New"/>
                <a:sym typeface="Courier New"/>
              </a:rPr>
              <a:t>icon=</a:t>
            </a:r>
            <a:r>
              <a:rPr lang="en" sz="1000" b="1" i="0" u="none" strike="noStrike" cap="none">
                <a:solidFill>
                  <a:srgbClr val="38761D"/>
                </a:solidFill>
                <a:latin typeface="Courier New"/>
                <a:ea typeface="Courier New"/>
                <a:cs typeface="Courier New"/>
                <a:sym typeface="Courier New"/>
              </a:rPr>
              <a:t>"@mipmap/ic_launcher"</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    android:</a:t>
            </a:r>
            <a:r>
              <a:rPr lang="en" sz="1000" b="1" i="0" u="none" strike="noStrike" cap="none">
                <a:solidFill>
                  <a:srgbClr val="0000FF"/>
                </a:solidFill>
                <a:latin typeface="Courier New"/>
                <a:ea typeface="Courier New"/>
                <a:cs typeface="Courier New"/>
                <a:sym typeface="Courier New"/>
              </a:rPr>
              <a:t>label=</a:t>
            </a:r>
            <a:r>
              <a:rPr lang="en" sz="1000" b="1" i="0" u="none" strike="noStrike" cap="none">
                <a:solidFill>
                  <a:srgbClr val="38761D"/>
                </a:solidFill>
                <a:latin typeface="Courier New"/>
                <a:ea typeface="Courier New"/>
                <a:cs typeface="Courier New"/>
                <a:sym typeface="Courier New"/>
              </a:rPr>
              <a:t>"@string/app_name"</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android:</a:t>
            </a:r>
            <a:r>
              <a:rPr lang="en" sz="1000" b="1" i="0" u="none" strike="noStrike" cap="none">
                <a:solidFill>
                  <a:srgbClr val="0000FF"/>
                </a:solidFill>
                <a:latin typeface="Courier New"/>
                <a:ea typeface="Courier New"/>
                <a:cs typeface="Courier New"/>
                <a:sym typeface="Courier New"/>
              </a:rPr>
              <a:t>supportsRtl=</a:t>
            </a:r>
            <a:r>
              <a:rPr lang="en" sz="1000" b="1" i="0" u="none" strike="noStrike" cap="none">
                <a:solidFill>
                  <a:srgbClr val="38761D"/>
                </a:solidFill>
                <a:latin typeface="Courier New"/>
                <a:ea typeface="Courier New"/>
                <a:cs typeface="Courier New"/>
                <a:sym typeface="Courier New"/>
              </a:rPr>
              <a:t>"true"</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android:</a:t>
            </a:r>
            <a:r>
              <a:rPr lang="en" sz="1000" b="1" i="0" u="none" strike="noStrike" cap="none">
                <a:solidFill>
                  <a:srgbClr val="0000FF"/>
                </a:solidFill>
                <a:latin typeface="Courier New"/>
                <a:ea typeface="Courier New"/>
                <a:cs typeface="Courier New"/>
                <a:sym typeface="Courier New"/>
              </a:rPr>
              <a:t>theme=</a:t>
            </a:r>
            <a:r>
              <a:rPr lang="en" sz="1000" b="1" i="0" u="none" strike="noStrike" cap="none">
                <a:solidFill>
                  <a:srgbClr val="38761D"/>
                </a:solidFill>
                <a:latin typeface="Courier New"/>
                <a:ea typeface="Courier New"/>
                <a:cs typeface="Courier New"/>
                <a:sym typeface="Courier New"/>
              </a:rPr>
              <a:t>"@style/AppTheme"&gt;</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&lt;activity android:</a:t>
            </a:r>
            <a:r>
              <a:rPr lang="en" sz="1000" b="1" i="0" u="none" strike="noStrike" cap="none">
                <a:solidFill>
                  <a:srgbClr val="0000FF"/>
                </a:solidFill>
                <a:latin typeface="Courier New"/>
                <a:ea typeface="Courier New"/>
                <a:cs typeface="Courier New"/>
                <a:sym typeface="Courier New"/>
              </a:rPr>
              <a:t>name=</a:t>
            </a:r>
            <a:r>
              <a:rPr lang="en" sz="1000" b="1" i="0" u="none" strike="noStrike" cap="none">
                <a:solidFill>
                  <a:srgbClr val="38761D"/>
                </a:solidFill>
                <a:latin typeface="Courier New"/>
                <a:ea typeface="Courier New"/>
                <a:cs typeface="Courier New"/>
                <a:sym typeface="Courier New"/>
              </a:rPr>
              <a:t>".MainActivity"&gt;</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 &lt;intent-filter&gt;</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   &lt;action</a:t>
            </a:r>
            <a:r>
              <a:rPr lang="en" sz="1000" b="1" i="0" u="none" strike="noStrike" cap="none">
                <a:solidFill>
                  <a:srgbClr val="38761D"/>
                </a:solidFill>
                <a:latin typeface="Courier New"/>
                <a:ea typeface="Courier New"/>
                <a:cs typeface="Courier New"/>
                <a:sym typeface="Courier New"/>
              </a:rPr>
              <a:t> android:</a:t>
            </a:r>
            <a:r>
              <a:rPr lang="en" sz="1000" b="1" i="0" u="none" strike="noStrike" cap="none">
                <a:solidFill>
                  <a:srgbClr val="0000FF"/>
                </a:solidFill>
                <a:latin typeface="Courier New"/>
                <a:ea typeface="Courier New"/>
                <a:cs typeface="Courier New"/>
                <a:sym typeface="Courier New"/>
              </a:rPr>
              <a:t>name=</a:t>
            </a:r>
            <a:r>
              <a:rPr lang="en" sz="1000" b="1" i="0" u="none" strike="noStrike" cap="none">
                <a:solidFill>
                  <a:srgbClr val="38761D"/>
                </a:solidFill>
                <a:latin typeface="Courier New"/>
                <a:ea typeface="Courier New"/>
                <a:cs typeface="Courier New"/>
                <a:sym typeface="Courier New"/>
              </a:rPr>
              <a:t>"android.intent.action.MAIN" /&gt;</a:t>
            </a:r>
            <a:br>
              <a:rPr lang="en" sz="1000" b="1" i="0" u="none" strike="noStrike" cap="none">
                <a:solidFill>
                  <a:srgbClr val="38761D"/>
                </a:solidFill>
                <a:latin typeface="Courier New"/>
                <a:ea typeface="Courier New"/>
                <a:cs typeface="Courier New"/>
                <a:sym typeface="Courier New"/>
              </a:rPr>
            </a:b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  &lt;category </a:t>
            </a:r>
            <a:r>
              <a:rPr lang="en" sz="1000" b="1" i="0" u="none" strike="noStrike" cap="none">
                <a:solidFill>
                  <a:srgbClr val="38761D"/>
                </a:solidFill>
                <a:latin typeface="Courier New"/>
                <a:ea typeface="Courier New"/>
                <a:cs typeface="Courier New"/>
                <a:sym typeface="Courier New"/>
              </a:rPr>
              <a:t>android:</a:t>
            </a:r>
            <a:r>
              <a:rPr lang="en" sz="1000" b="1" i="0" u="none" strike="noStrike" cap="none">
                <a:solidFill>
                  <a:srgbClr val="0000FF"/>
                </a:solidFill>
                <a:latin typeface="Courier New"/>
                <a:ea typeface="Courier New"/>
                <a:cs typeface="Courier New"/>
                <a:sym typeface="Courier New"/>
              </a:rPr>
              <a:t>name=</a:t>
            </a:r>
            <a:r>
              <a:rPr lang="en" sz="1000" b="1" i="0" u="none" strike="noStrike" cap="none">
                <a:solidFill>
                  <a:srgbClr val="38761D"/>
                </a:solidFill>
                <a:latin typeface="Courier New"/>
                <a:ea typeface="Courier New"/>
                <a:cs typeface="Courier New"/>
                <a:sym typeface="Courier New"/>
              </a:rPr>
              <a:t>"android.intent.category.LAUNCHER" /&gt;</a:t>
            </a: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38761D"/>
                </a:solidFill>
                <a:latin typeface="Courier New"/>
                <a:ea typeface="Courier New"/>
                <a:cs typeface="Courier New"/>
                <a:sym typeface="Courier New"/>
              </a:rPr>
              <a:t>        </a:t>
            </a:r>
            <a:r>
              <a:rPr lang="en" sz="1000" b="1" i="0" u="none" strike="noStrike" cap="none">
                <a:solidFill>
                  <a:srgbClr val="9900FF"/>
                </a:solidFill>
                <a:latin typeface="Courier New"/>
                <a:ea typeface="Courier New"/>
                <a:cs typeface="Courier New"/>
                <a:sym typeface="Courier New"/>
              </a:rPr>
              <a:t>    &lt;/intent-filter&gt;</a:t>
            </a:r>
            <a:br>
              <a:rPr lang="en" sz="1000" b="1" i="0" u="none" strike="noStrike" cap="none">
                <a:solidFill>
                  <a:srgbClr val="9900FF"/>
                </a:solidFill>
                <a:latin typeface="Courier New"/>
                <a:ea typeface="Courier New"/>
                <a:cs typeface="Courier New"/>
                <a:sym typeface="Courier New"/>
              </a:rPr>
            </a:br>
            <a:r>
              <a:rPr lang="en" sz="1000" b="1" i="0" u="none" strike="noStrike" cap="none">
                <a:solidFill>
                  <a:srgbClr val="9900FF"/>
                </a:solidFill>
                <a:latin typeface="Courier New"/>
                <a:ea typeface="Courier New"/>
                <a:cs typeface="Courier New"/>
                <a:sym typeface="Courier New"/>
              </a:rPr>
              <a:t>        &lt;/activity&gt;</a:t>
            </a:r>
            <a:br>
              <a:rPr lang="en" sz="1000" b="1" i="0" u="none" strike="noStrike" cap="none">
                <a:solidFill>
                  <a:srgbClr val="9900FF"/>
                </a:solidFill>
                <a:latin typeface="Courier New"/>
                <a:ea typeface="Courier New"/>
                <a:cs typeface="Courier New"/>
                <a:sym typeface="Courier New"/>
              </a:rPr>
            </a:br>
            <a:r>
              <a:rPr lang="en" sz="1000" b="1" i="0" u="none" strike="noStrike" cap="none">
                <a:solidFill>
                  <a:srgbClr val="9900FF"/>
                </a:solidFill>
                <a:latin typeface="Courier New"/>
                <a:ea typeface="Courier New"/>
                <a:cs typeface="Courier New"/>
                <a:sym typeface="Courier New"/>
              </a:rPr>
              <a:t>    &lt;/application&gt;</a:t>
            </a:r>
            <a:br>
              <a:rPr lang="en" sz="1000" b="1" i="0" u="none" strike="noStrike" cap="none">
                <a:solidFill>
                  <a:srgbClr val="38761D"/>
                </a:solidFill>
                <a:latin typeface="Courier New"/>
                <a:ea typeface="Courier New"/>
                <a:cs typeface="Courier New"/>
                <a:sym typeface="Courier New"/>
              </a:rPr>
            </a:br>
            <a:br>
              <a:rPr lang="en" sz="1000" b="1" i="0" u="none" strike="noStrike" cap="none">
                <a:solidFill>
                  <a:srgbClr val="38761D"/>
                </a:solidFill>
                <a:latin typeface="Courier New"/>
                <a:ea typeface="Courier New"/>
                <a:cs typeface="Courier New"/>
                <a:sym typeface="Courier New"/>
              </a:rPr>
            </a:br>
            <a:r>
              <a:rPr lang="en" sz="1000" b="1" i="0" u="none" strike="noStrike" cap="none">
                <a:solidFill>
                  <a:srgbClr val="9900FF"/>
                </a:solidFill>
                <a:latin typeface="Courier New"/>
                <a:ea typeface="Courier New"/>
                <a:cs typeface="Courier New"/>
                <a:sym typeface="Courier New"/>
              </a:rPr>
              <a:t>&lt;/manifest&gt;</a:t>
            </a:r>
            <a:endParaRPr sz="1000" b="1" i="0" u="none" strike="noStrike" cap="none">
              <a:solidFill>
                <a:srgbClr val="99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38761D"/>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Activity</a:t>
            </a:r>
            <a:endParaRPr/>
          </a:p>
        </p:txBody>
      </p:sp>
      <p:sp>
        <p:nvSpPr>
          <p:cNvPr id="124" name="Google Shape;124;p8"/>
          <p:cNvSpPr txBox="1">
            <a:spLocks noGrp="1"/>
          </p:cNvSpPr>
          <p:nvPr>
            <p:ph type="body" idx="1"/>
          </p:nvPr>
        </p:nvSpPr>
        <p:spPr>
          <a:xfrm>
            <a:off x="471900" y="928475"/>
            <a:ext cx="8222100" cy="3914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a:t>Trong ứng dụng Android, Activity đóng vai trò là một cửa sổ (hay màn hình, form) nơi người dung có thể tương tác với ứng dụng</a:t>
            </a:r>
            <a:endParaRPr/>
          </a:p>
          <a:p>
            <a:pPr marL="457200" marR="0" lvl="0" indent="-342900" algn="l" rtl="0">
              <a:lnSpc>
                <a:spcPct val="115000"/>
              </a:lnSpc>
              <a:spcBef>
                <a:spcPts val="0"/>
              </a:spcBef>
              <a:spcAft>
                <a:spcPts val="0"/>
              </a:spcAft>
              <a:buSzPts val="1800"/>
              <a:buChar char="●"/>
            </a:pPr>
            <a:r>
              <a:rPr lang="en"/>
              <a:t>Một ứng dụng thường có một hoặc nhiều Activity, Activity được khởi chạy đầu tiên khi ứng dụng hoạt động là MainActivity</a:t>
            </a:r>
            <a:endParaRPr/>
          </a:p>
          <a:p>
            <a:pPr marL="457200" marR="0" lvl="0" indent="-342900" algn="l" rtl="0">
              <a:lnSpc>
                <a:spcPct val="115000"/>
              </a:lnSpc>
              <a:spcBef>
                <a:spcPts val="0"/>
              </a:spcBef>
              <a:spcAft>
                <a:spcPts val="0"/>
              </a:spcAft>
              <a:buSzPts val="1800"/>
              <a:buChar char="●"/>
            </a:pPr>
            <a:r>
              <a:rPr lang="en"/>
              <a:t>Activity có thể hiển thị ở chế độ toàn màn hình hoặc ở dạng cửa số với kích thước nhất định</a:t>
            </a:r>
            <a:endParaRPr/>
          </a:p>
          <a:p>
            <a:pPr marL="457200" marR="0" lvl="0" indent="-342900" algn="l" rtl="0">
              <a:lnSpc>
                <a:spcPct val="115000"/>
              </a:lnSpc>
              <a:spcBef>
                <a:spcPts val="0"/>
              </a:spcBef>
              <a:spcAft>
                <a:spcPts val="0"/>
              </a:spcAft>
              <a:buSzPts val="1800"/>
              <a:buChar char="●"/>
            </a:pPr>
            <a:r>
              <a:rPr lang="en"/>
              <a:t>Các Activity có thể gọi đến Activity khác, các Activity được gọi sẽ nhận được tương tác ở thời điểm đó</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Các trạng thái của Activity</a:t>
            </a:r>
            <a:endParaRPr/>
          </a:p>
        </p:txBody>
      </p:sp>
      <p:sp>
        <p:nvSpPr>
          <p:cNvPr id="130" name="Google Shape;130;p9"/>
          <p:cNvSpPr txBox="1"/>
          <p:nvPr/>
        </p:nvSpPr>
        <p:spPr>
          <a:xfrm>
            <a:off x="483125" y="1077650"/>
            <a:ext cx="7229400" cy="153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1" i="0" u="none" strike="noStrike" cap="none">
                <a:solidFill>
                  <a:srgbClr val="000000"/>
                </a:solidFill>
                <a:latin typeface="Arial"/>
                <a:ea typeface="Arial"/>
                <a:cs typeface="Arial"/>
                <a:sym typeface="Arial"/>
              </a:rPr>
              <a:t>Resumed</a:t>
            </a:r>
            <a:r>
              <a:rPr lang="en" sz="1800" b="0" i="0" u="none" strike="noStrike" cap="none">
                <a:solidFill>
                  <a:srgbClr val="000000"/>
                </a:solidFill>
                <a:latin typeface="Arial"/>
                <a:ea typeface="Arial"/>
                <a:cs typeface="Arial"/>
                <a:sym typeface="Arial"/>
              </a:rPr>
              <a:t>: Đang trong trạng thái nhận tương tác</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1" i="0" u="none" strike="noStrike" cap="none">
                <a:solidFill>
                  <a:srgbClr val="000000"/>
                </a:solidFill>
                <a:latin typeface="Arial"/>
                <a:ea typeface="Arial"/>
                <a:cs typeface="Arial"/>
                <a:sym typeface="Arial"/>
              </a:rPr>
              <a:t>Paused</a:t>
            </a:r>
            <a:r>
              <a:rPr lang="en" sz="1800" b="0" i="0" u="none" strike="noStrike" cap="none">
                <a:solidFill>
                  <a:srgbClr val="000000"/>
                </a:solidFill>
                <a:latin typeface="Arial"/>
                <a:ea typeface="Arial"/>
                <a:cs typeface="Arial"/>
                <a:sym typeface="Arial"/>
              </a:rPr>
              <a:t>: Không thể tương tác nhưng người dùng vẫn nhìn thấy (một phần hoặc toàn phần) </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1" i="0" u="none" strike="noStrike" cap="none">
                <a:solidFill>
                  <a:srgbClr val="000000"/>
                </a:solidFill>
                <a:latin typeface="Arial"/>
                <a:ea typeface="Arial"/>
                <a:cs typeface="Arial"/>
                <a:sym typeface="Arial"/>
              </a:rPr>
              <a:t>Stopped</a:t>
            </a:r>
            <a:r>
              <a:rPr lang="en" sz="1800" b="0" i="0" u="none" strike="noStrike" cap="none">
                <a:solidFill>
                  <a:srgbClr val="000000"/>
                </a:solidFill>
                <a:latin typeface="Arial"/>
                <a:ea typeface="Arial"/>
                <a:cs typeface="Arial"/>
                <a:sym typeface="Arial"/>
              </a:rPr>
              <a:t>: Thực hiện ở chế độ ngầm</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1869</Words>
  <Application>Microsoft Macintosh PowerPoint</Application>
  <PresentationFormat>On-screen Show (16:9)</PresentationFormat>
  <Paragraphs>136</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vt:lpstr>
      <vt:lpstr>Arial</vt:lpstr>
      <vt:lpstr>Courier New</vt:lpstr>
      <vt:lpstr>Material</vt:lpstr>
      <vt:lpstr>Các thành phần của một  ứng dụng Android</vt:lpstr>
      <vt:lpstr>Mục lục</vt:lpstr>
      <vt:lpstr>Cấu trúc của một dự án Android</vt:lpstr>
      <vt:lpstr>Mục lục</vt:lpstr>
      <vt:lpstr>java/MainActivity.java</vt:lpstr>
      <vt:lpstr>res/layout/activity_main.xml</vt:lpstr>
      <vt:lpstr>AndroidManifest</vt:lpstr>
      <vt:lpstr>Activity</vt:lpstr>
      <vt:lpstr>Các trạng thái của Activity</vt:lpstr>
      <vt:lpstr>Các hàm sự kiện trạng thái của Activity</vt:lpstr>
      <vt:lpstr>Vòng đời của Activity</vt:lpstr>
      <vt:lpstr>Tạo Activity cho ứng dụng</vt:lpstr>
      <vt:lpstr>Các thành phần ứng dụng: View</vt:lpstr>
      <vt:lpstr>Các thành phần ứng dụng: ViewGroup</vt:lpstr>
      <vt:lpstr>Các thành phần ứng dụng: View/ViewGroup</vt:lpstr>
      <vt:lpstr>Ghi chú: Một số đơn vị đo kích thước trong Android</vt:lpstr>
      <vt:lpstr>Ghi chú: Một số đơn vị đo kích thước trong Android</vt:lpstr>
      <vt:lpstr>Các thành phần ứng dụng: Service</vt:lpstr>
      <vt:lpstr>Các thành phần ứng dụng: Broadcast Receiver</vt:lpstr>
      <vt:lpstr>Các thành phần ứng dụng: Content Provider</vt:lpstr>
      <vt:lpstr>Các thành phần ứng dụng: Notification</vt:lpstr>
      <vt:lpstr>Các thành phần ứng dụng: Intent</vt:lpstr>
      <vt:lpstr>Các hướng/vấn đề trong lập trình Android</vt:lpstr>
      <vt:lpstr>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thành phần của một  ứng dụng Android</dc:title>
  <cp:lastModifiedBy>Lê Khánh Trình</cp:lastModifiedBy>
  <cp:revision>1</cp:revision>
  <dcterms:modified xsi:type="dcterms:W3CDTF">2023-08-30T16:35:18Z</dcterms:modified>
</cp:coreProperties>
</file>