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57" r:id="rId6"/>
    <p:sldId id="262" r:id="rId7"/>
    <p:sldId id="259" r:id="rId8"/>
    <p:sldId id="270" r:id="rId9"/>
    <p:sldId id="271" r:id="rId10"/>
    <p:sldId id="268" r:id="rId11"/>
    <p:sldId id="269" r:id="rId12"/>
    <p:sldId id="266"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FCB18-AEF7-47C4-A8BF-8CC77DD78727}" v="108" dt="2023-03-08T13:35:36.932"/>
    <p1510:client id="{5D5E9D0B-38F9-4685-9D00-B430AD2A748F}" v="70" dt="2023-03-08T13:35:43.604"/>
    <p1510:client id="{7C771496-9A97-4E49-AD05-2D9868518F58}" v="826" dt="2023-03-08T16:38:02.833"/>
    <p1510:client id="{9C4AFEC2-1A93-6044-A744-62223CC857F2}" v="509" dt="2023-03-08T16:37:03.171"/>
    <p1510:client id="{BEE3D965-722D-4130-ACC2-132F98866F4D}" v="376" vWet="378" dt="2023-03-08T16:33:30.098"/>
    <p1510:client id="{EEB6C9CB-4BB3-4350-93BF-2BFDDE1E1C20}" v="940" vWet="942" dt="2023-03-08T14:01:33.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2"/>
  </p:normalViewPr>
  <p:slideViewPr>
    <p:cSldViewPr snapToGrid="0">
      <p:cViewPr varScale="1">
        <p:scale>
          <a:sx n="99" d="100"/>
          <a:sy n="99"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3D0466-339A-4F4A-B8A2-633474A59CB9}" type="datetimeFigureOut">
              <a:rPr lang="fr-FR" smtClean="0"/>
              <a:t>12/06/2023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1CAEB-1933-459E-A2D7-1336E76831F0}" type="slidenum">
              <a:rPr lang="fr-FR" smtClean="0"/>
              <a:t>‹#›</a:t>
            </a:fld>
            <a:endParaRPr lang="fr-FR"/>
          </a:p>
        </p:txBody>
      </p:sp>
    </p:spTree>
    <p:extLst>
      <p:ext uri="{BB962C8B-B14F-4D97-AF65-F5344CB8AC3E}">
        <p14:creationId xmlns:p14="http://schemas.microsoft.com/office/powerpoint/2010/main" val="1296333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Fibres optiques. Ces fibres utilisent l’intensité, la phase, la fréquence ou la polarisation de la modulation pour mesurer la déformation, la température, les champs électriques et magnétiques, la pression et autres quantités mesurables. Ce sont d’excellents capteurs.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p>
          <a:p>
            <a:pPr marL="0" marR="0" lvl="0" indent="0" algn="l" defTabSz="914400" rtl="0" eaLnBrk="1" fontAlgn="auto" latinLnBrk="0" hangingPunct="1">
              <a:lnSpc>
                <a:spcPct val="100000"/>
              </a:lnSpc>
              <a:spcBef>
                <a:spcPts val="0"/>
              </a:spcBef>
              <a:spcAft>
                <a:spcPts val="0"/>
              </a:spcAft>
              <a:buClrTx/>
              <a:buSzTx/>
              <a:buFontTx/>
              <a:buNone/>
              <a:tabLst/>
              <a:defRPr/>
            </a:pPr>
            <a:r>
              <a:rPr lang="fr-FR"/>
              <a:t>Alliage à mémoire de forme. Soumis à un champ thermique, ce matériau subira des transformations de phase qui entraîneront des déformations. Il retrouvera son état « martensitique » à basse température, et sa forme originale et son état « austénitique » à haute température. Le </a:t>
            </a:r>
            <a:r>
              <a:rPr lang="fr-FR" err="1"/>
              <a:t>Nitinol</a:t>
            </a:r>
            <a:r>
              <a:rPr lang="fr-FR"/>
              <a:t> </a:t>
            </a:r>
            <a:r>
              <a:rPr lang="fr-FR" err="1"/>
              <a:t>TiNi</a:t>
            </a:r>
            <a:r>
              <a:rPr lang="fr-FR"/>
              <a:t> en est un exemple.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p>
          <a:p>
            <a:r>
              <a:rPr lang="fr-FR"/>
              <a:t>Piézoélectrique. Lorsqu’il est soumis à une charge électrique ou à une variation de tension, un matériau piézoélectrique subit des transformations mécaniques, et vice versa. Ces changements sont appelés effets directs et effets inverses. </a:t>
            </a:r>
          </a:p>
          <a:p>
            <a:endParaRPr lang="fr-FR"/>
          </a:p>
          <a:p>
            <a:pPr marL="0" marR="0" lvl="0" indent="0" algn="l" defTabSz="914400" rtl="0" eaLnBrk="1" fontAlgn="auto" latinLnBrk="0" hangingPunct="1">
              <a:lnSpc>
                <a:spcPct val="100000"/>
              </a:lnSpc>
              <a:spcBef>
                <a:spcPts val="0"/>
              </a:spcBef>
              <a:spcAft>
                <a:spcPts val="0"/>
              </a:spcAft>
              <a:buClrTx/>
              <a:buSzTx/>
              <a:buFontTx/>
              <a:buNone/>
              <a:tabLst/>
              <a:defRPr/>
            </a:pPr>
            <a:r>
              <a:rPr lang="fr-FR"/>
              <a:t>Magnétostrictif. Soumis à un champ magnétique, ce matériau subira une déformation mécanique induite, et vice versa (effets direct et inverse). Il peut donc servir de capteur et/ou d’actionneur. Le </a:t>
            </a:r>
            <a:r>
              <a:rPr lang="fr-FR" err="1"/>
              <a:t>Terfenol</a:t>
            </a:r>
            <a:r>
              <a:rPr lang="fr-FR"/>
              <a:t>-D en est un exemple.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p>
          <a:p>
            <a:pPr marL="0" marR="0" lvl="0" indent="0" algn="l" defTabSz="914400" rtl="0" eaLnBrk="1" fontAlgn="auto" latinLnBrk="0" hangingPunct="1">
              <a:lnSpc>
                <a:spcPct val="100000"/>
              </a:lnSpc>
              <a:spcBef>
                <a:spcPts val="0"/>
              </a:spcBef>
              <a:spcAft>
                <a:spcPts val="0"/>
              </a:spcAft>
              <a:buClrTx/>
              <a:buSzTx/>
              <a:buFontTx/>
              <a:buNone/>
              <a:tabLst/>
              <a:defRPr/>
            </a:pPr>
            <a:r>
              <a:rPr lang="fr-FR" err="1"/>
              <a:t>Électrodestrictif</a:t>
            </a:r>
            <a:r>
              <a:rPr lang="fr-FR"/>
              <a:t>. Ce matériau a les mêmes propriétés qu’un matériau piézoélectrique, mais la transformation mécanique est proportionnelle au carré du champ électrique. Cette caractéristique entraîne toujours des déplacements dans le même sens. </a:t>
            </a:r>
          </a:p>
          <a:p>
            <a:endParaRPr lang="fr-FR"/>
          </a:p>
          <a:p>
            <a:endParaRPr lang="fr-FR"/>
          </a:p>
          <a:p>
            <a:endParaRPr lang="fr-FR"/>
          </a:p>
        </p:txBody>
      </p:sp>
      <p:sp>
        <p:nvSpPr>
          <p:cNvPr id="4" name="Espace réservé du numéro de diapositive 3"/>
          <p:cNvSpPr>
            <a:spLocks noGrp="1"/>
          </p:cNvSpPr>
          <p:nvPr>
            <p:ph type="sldNum" sz="quarter" idx="5"/>
          </p:nvPr>
        </p:nvSpPr>
        <p:spPr/>
        <p:txBody>
          <a:bodyPr/>
          <a:lstStyle/>
          <a:p>
            <a:fld id="{E501CAEB-1933-459E-A2D7-1336E76831F0}" type="slidenum">
              <a:rPr lang="fr-FR" smtClean="0"/>
              <a:t>8</a:t>
            </a:fld>
            <a:endParaRPr lang="fr-FR"/>
          </a:p>
        </p:txBody>
      </p:sp>
    </p:spTree>
    <p:extLst>
      <p:ext uri="{BB962C8B-B14F-4D97-AF65-F5344CB8AC3E}">
        <p14:creationId xmlns:p14="http://schemas.microsoft.com/office/powerpoint/2010/main" val="2603980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Piézoélectrique. Lorsqu’il est soumis à une charge électrique ou à une variation de tension, un matériau piézoélectrique subit des transformations mécaniques, et vice versa. Ces changements sont appelés effets directs et effets inverses.</a:t>
            </a:r>
          </a:p>
          <a:p>
            <a:endParaRPr lang="fr-FR"/>
          </a:p>
          <a:p>
            <a:r>
              <a:rPr lang="fr-FR"/>
              <a:t> </a:t>
            </a:r>
            <a:r>
              <a:rPr lang="fr-FR" err="1"/>
              <a:t>Électrodestrictif</a:t>
            </a:r>
            <a:r>
              <a:rPr lang="fr-FR"/>
              <a:t>. Ce matériau a les mêmes propriétés qu’un matériau piézoélectrique, mais la transformation mécanique est proportionnelle au carré du champ électrique. Cette caractéristique entraîne toujours des déplacements dans le même sens.</a:t>
            </a:r>
          </a:p>
          <a:p>
            <a:endParaRPr lang="fr-FR"/>
          </a:p>
          <a:p>
            <a:r>
              <a:rPr lang="fr-FR"/>
              <a:t> Magnétostrictif. Soumis à un champ magnétique, ce matériau subira une déformation mécanique induite, et vice versa (effets direct et inverse). Il peut donc servir de capteur et/ou d’actionneur. Le </a:t>
            </a:r>
            <a:r>
              <a:rPr lang="fr-FR" err="1"/>
              <a:t>Terfenol</a:t>
            </a:r>
            <a:r>
              <a:rPr lang="fr-FR"/>
              <a:t>-D en est un exemple. </a:t>
            </a:r>
          </a:p>
          <a:p>
            <a:endParaRPr lang="fr-FR"/>
          </a:p>
          <a:p>
            <a:r>
              <a:rPr lang="fr-FR"/>
              <a:t>Alliage à mémoire de forme. Soumis à un champ thermique, ce matériau subira des transformations de phase qui entraîneront des déformations. Il retrouvera son état « martensitique » à basse température, et sa forme originale et son état « austénitique » à haute température. Le </a:t>
            </a:r>
            <a:r>
              <a:rPr lang="fr-FR" err="1"/>
              <a:t>Nitinol</a:t>
            </a:r>
            <a:r>
              <a:rPr lang="fr-FR"/>
              <a:t> </a:t>
            </a:r>
            <a:r>
              <a:rPr lang="fr-FR" err="1"/>
              <a:t>TiNi</a:t>
            </a:r>
            <a:r>
              <a:rPr lang="fr-FR"/>
              <a:t> en est un exemple.</a:t>
            </a:r>
          </a:p>
          <a:p>
            <a:endParaRPr lang="fr-FR"/>
          </a:p>
          <a:p>
            <a:r>
              <a:rPr lang="fr-FR"/>
              <a:t> Fibres optiques. Ces fibres utilisent l’intensité, la phase, la fréquence ou la polarisation de la modulation pour mesurer la déformation, la température, les champs électriques et magnétiques, la pression et autres quantités mesurables. Ce sont d’excellents capteurs.</a:t>
            </a:r>
          </a:p>
        </p:txBody>
      </p:sp>
      <p:sp>
        <p:nvSpPr>
          <p:cNvPr id="4" name="Espace réservé du numéro de diapositive 3"/>
          <p:cNvSpPr>
            <a:spLocks noGrp="1"/>
          </p:cNvSpPr>
          <p:nvPr>
            <p:ph type="sldNum" sz="quarter" idx="5"/>
          </p:nvPr>
        </p:nvSpPr>
        <p:spPr/>
        <p:txBody>
          <a:bodyPr/>
          <a:lstStyle/>
          <a:p>
            <a:fld id="{E501CAEB-1933-459E-A2D7-1336E76831F0}" type="slidenum">
              <a:rPr lang="fr-FR" smtClean="0"/>
              <a:t>9</a:t>
            </a:fld>
            <a:endParaRPr lang="fr-FR"/>
          </a:p>
        </p:txBody>
      </p:sp>
    </p:spTree>
    <p:extLst>
      <p:ext uri="{BB962C8B-B14F-4D97-AF65-F5344CB8AC3E}">
        <p14:creationId xmlns:p14="http://schemas.microsoft.com/office/powerpoint/2010/main" val="2007841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63C600-C3E0-87EB-386F-6A680E6AD59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6833757-782C-D8A3-F3A9-5130C8819F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73410CB-F717-9B8B-9A44-E651DB5758F3}"/>
              </a:ext>
            </a:extLst>
          </p:cNvPr>
          <p:cNvSpPr>
            <a:spLocks noGrp="1"/>
          </p:cNvSpPr>
          <p:nvPr>
            <p:ph type="dt" sz="half" idx="10"/>
          </p:nvPr>
        </p:nvSpPr>
        <p:spPr/>
        <p:txBody>
          <a:bodyPr/>
          <a:lstStyle/>
          <a:p>
            <a:fld id="{DCB5FD5A-1770-4ED7-BD09-91AFC03834D7}" type="datetimeFigureOut">
              <a:rPr lang="fr-FR" smtClean="0"/>
              <a:t>12/06/2023</a:t>
            </a:fld>
            <a:endParaRPr lang="fr-FR"/>
          </a:p>
        </p:txBody>
      </p:sp>
      <p:sp>
        <p:nvSpPr>
          <p:cNvPr id="5" name="Espace réservé du pied de page 4">
            <a:extLst>
              <a:ext uri="{FF2B5EF4-FFF2-40B4-BE49-F238E27FC236}">
                <a16:creationId xmlns:a16="http://schemas.microsoft.com/office/drawing/2014/main" id="{F81206AE-D915-98B8-677A-4DF54B2FF5D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55C67A7-C33E-E5EC-80EC-A28A50D25E35}"/>
              </a:ext>
            </a:extLst>
          </p:cNvPr>
          <p:cNvSpPr>
            <a:spLocks noGrp="1"/>
          </p:cNvSpPr>
          <p:nvPr>
            <p:ph type="sldNum" sz="quarter" idx="12"/>
          </p:nvPr>
        </p:nvSpPr>
        <p:spPr/>
        <p:txBody>
          <a:bodyPr/>
          <a:lstStyle/>
          <a:p>
            <a:fld id="{3FC6055A-B378-4996-9B6C-38044DDD0B7E}" type="slidenum">
              <a:rPr lang="fr-FR" smtClean="0"/>
              <a:t>‹#›</a:t>
            </a:fld>
            <a:endParaRPr lang="fr-FR"/>
          </a:p>
        </p:txBody>
      </p:sp>
    </p:spTree>
    <p:extLst>
      <p:ext uri="{BB962C8B-B14F-4D97-AF65-F5344CB8AC3E}">
        <p14:creationId xmlns:p14="http://schemas.microsoft.com/office/powerpoint/2010/main" val="114411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A1173C-AEC0-2079-C85D-17C6000D5BE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3A16820-4CA3-4090-803C-4547544BBC8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A491D04-FB79-B104-68BC-5396A5E8087F}"/>
              </a:ext>
            </a:extLst>
          </p:cNvPr>
          <p:cNvSpPr>
            <a:spLocks noGrp="1"/>
          </p:cNvSpPr>
          <p:nvPr>
            <p:ph type="dt" sz="half" idx="10"/>
          </p:nvPr>
        </p:nvSpPr>
        <p:spPr/>
        <p:txBody>
          <a:bodyPr/>
          <a:lstStyle/>
          <a:p>
            <a:fld id="{DCB5FD5A-1770-4ED7-BD09-91AFC03834D7}" type="datetimeFigureOut">
              <a:rPr lang="fr-FR" smtClean="0"/>
              <a:t>12/06/2023</a:t>
            </a:fld>
            <a:endParaRPr lang="fr-FR"/>
          </a:p>
        </p:txBody>
      </p:sp>
      <p:sp>
        <p:nvSpPr>
          <p:cNvPr id="5" name="Espace réservé du pied de page 4">
            <a:extLst>
              <a:ext uri="{FF2B5EF4-FFF2-40B4-BE49-F238E27FC236}">
                <a16:creationId xmlns:a16="http://schemas.microsoft.com/office/drawing/2014/main" id="{E3469555-D767-BD5A-C001-801A200709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C67239-B996-7CF0-4699-B3CE38A70AF3}"/>
              </a:ext>
            </a:extLst>
          </p:cNvPr>
          <p:cNvSpPr>
            <a:spLocks noGrp="1"/>
          </p:cNvSpPr>
          <p:nvPr>
            <p:ph type="sldNum" sz="quarter" idx="12"/>
          </p:nvPr>
        </p:nvSpPr>
        <p:spPr/>
        <p:txBody>
          <a:bodyPr/>
          <a:lstStyle/>
          <a:p>
            <a:fld id="{3FC6055A-B378-4996-9B6C-38044DDD0B7E}" type="slidenum">
              <a:rPr lang="fr-FR" smtClean="0"/>
              <a:t>‹#›</a:t>
            </a:fld>
            <a:endParaRPr lang="fr-FR"/>
          </a:p>
        </p:txBody>
      </p:sp>
    </p:spTree>
    <p:extLst>
      <p:ext uri="{BB962C8B-B14F-4D97-AF65-F5344CB8AC3E}">
        <p14:creationId xmlns:p14="http://schemas.microsoft.com/office/powerpoint/2010/main" val="509495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1F06DC7-F708-9399-A31A-B1E6DA1BD2C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24A4871-A092-17FA-53F5-7B6505F848A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5E9867-FBC3-F4FC-D863-068E200639EC}"/>
              </a:ext>
            </a:extLst>
          </p:cNvPr>
          <p:cNvSpPr>
            <a:spLocks noGrp="1"/>
          </p:cNvSpPr>
          <p:nvPr>
            <p:ph type="dt" sz="half" idx="10"/>
          </p:nvPr>
        </p:nvSpPr>
        <p:spPr/>
        <p:txBody>
          <a:bodyPr/>
          <a:lstStyle/>
          <a:p>
            <a:fld id="{DCB5FD5A-1770-4ED7-BD09-91AFC03834D7}" type="datetimeFigureOut">
              <a:rPr lang="fr-FR" smtClean="0"/>
              <a:t>12/06/2023</a:t>
            </a:fld>
            <a:endParaRPr lang="fr-FR"/>
          </a:p>
        </p:txBody>
      </p:sp>
      <p:sp>
        <p:nvSpPr>
          <p:cNvPr id="5" name="Espace réservé du pied de page 4">
            <a:extLst>
              <a:ext uri="{FF2B5EF4-FFF2-40B4-BE49-F238E27FC236}">
                <a16:creationId xmlns:a16="http://schemas.microsoft.com/office/drawing/2014/main" id="{DFC3280D-C52C-3DA8-BB6B-1FA1BDB0282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78B5C35-CAB2-7B6C-EDF3-397229B2EFA0}"/>
              </a:ext>
            </a:extLst>
          </p:cNvPr>
          <p:cNvSpPr>
            <a:spLocks noGrp="1"/>
          </p:cNvSpPr>
          <p:nvPr>
            <p:ph type="sldNum" sz="quarter" idx="12"/>
          </p:nvPr>
        </p:nvSpPr>
        <p:spPr/>
        <p:txBody>
          <a:bodyPr/>
          <a:lstStyle/>
          <a:p>
            <a:fld id="{3FC6055A-B378-4996-9B6C-38044DDD0B7E}" type="slidenum">
              <a:rPr lang="fr-FR" smtClean="0"/>
              <a:t>‹#›</a:t>
            </a:fld>
            <a:endParaRPr lang="fr-FR"/>
          </a:p>
        </p:txBody>
      </p:sp>
    </p:spTree>
    <p:extLst>
      <p:ext uri="{BB962C8B-B14F-4D97-AF65-F5344CB8AC3E}">
        <p14:creationId xmlns:p14="http://schemas.microsoft.com/office/powerpoint/2010/main" val="53476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71904B-690F-42AF-6E55-CEAF729B86D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CB186E2-9538-4B61-21ED-E9E34C5F17E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B7F983-5271-E8A4-F958-A774064281D1}"/>
              </a:ext>
            </a:extLst>
          </p:cNvPr>
          <p:cNvSpPr>
            <a:spLocks noGrp="1"/>
          </p:cNvSpPr>
          <p:nvPr>
            <p:ph type="dt" sz="half" idx="10"/>
          </p:nvPr>
        </p:nvSpPr>
        <p:spPr/>
        <p:txBody>
          <a:bodyPr/>
          <a:lstStyle/>
          <a:p>
            <a:fld id="{DCB5FD5A-1770-4ED7-BD09-91AFC03834D7}" type="datetimeFigureOut">
              <a:rPr lang="fr-FR" smtClean="0"/>
              <a:t>12/06/2023</a:t>
            </a:fld>
            <a:endParaRPr lang="fr-FR"/>
          </a:p>
        </p:txBody>
      </p:sp>
      <p:sp>
        <p:nvSpPr>
          <p:cNvPr id="5" name="Espace réservé du pied de page 4">
            <a:extLst>
              <a:ext uri="{FF2B5EF4-FFF2-40B4-BE49-F238E27FC236}">
                <a16:creationId xmlns:a16="http://schemas.microsoft.com/office/drawing/2014/main" id="{48473575-88A2-842C-CA37-14252602C5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D4CC21-E5D0-84F4-42CB-0B37CF6FB476}"/>
              </a:ext>
            </a:extLst>
          </p:cNvPr>
          <p:cNvSpPr>
            <a:spLocks noGrp="1"/>
          </p:cNvSpPr>
          <p:nvPr>
            <p:ph type="sldNum" sz="quarter" idx="12"/>
          </p:nvPr>
        </p:nvSpPr>
        <p:spPr/>
        <p:txBody>
          <a:bodyPr/>
          <a:lstStyle/>
          <a:p>
            <a:fld id="{3FC6055A-B378-4996-9B6C-38044DDD0B7E}" type="slidenum">
              <a:rPr lang="fr-FR" smtClean="0"/>
              <a:t>‹#›</a:t>
            </a:fld>
            <a:endParaRPr lang="fr-FR"/>
          </a:p>
        </p:txBody>
      </p:sp>
    </p:spTree>
    <p:extLst>
      <p:ext uri="{BB962C8B-B14F-4D97-AF65-F5344CB8AC3E}">
        <p14:creationId xmlns:p14="http://schemas.microsoft.com/office/powerpoint/2010/main" val="3186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33DC4-37B5-49D0-356C-35BE9DB99D8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536BA22-ED34-422F-8770-85FFC570B3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01E6C71-8799-D19A-5EE2-FB5C3F812EA2}"/>
              </a:ext>
            </a:extLst>
          </p:cNvPr>
          <p:cNvSpPr>
            <a:spLocks noGrp="1"/>
          </p:cNvSpPr>
          <p:nvPr>
            <p:ph type="dt" sz="half" idx="10"/>
          </p:nvPr>
        </p:nvSpPr>
        <p:spPr/>
        <p:txBody>
          <a:bodyPr/>
          <a:lstStyle/>
          <a:p>
            <a:fld id="{DCB5FD5A-1770-4ED7-BD09-91AFC03834D7}" type="datetimeFigureOut">
              <a:rPr lang="fr-FR" smtClean="0"/>
              <a:t>12/06/2023</a:t>
            </a:fld>
            <a:endParaRPr lang="fr-FR"/>
          </a:p>
        </p:txBody>
      </p:sp>
      <p:sp>
        <p:nvSpPr>
          <p:cNvPr id="5" name="Espace réservé du pied de page 4">
            <a:extLst>
              <a:ext uri="{FF2B5EF4-FFF2-40B4-BE49-F238E27FC236}">
                <a16:creationId xmlns:a16="http://schemas.microsoft.com/office/drawing/2014/main" id="{D160C5E5-74EC-660B-9404-90EF8EE91D4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3318C2-965B-0548-05A1-9E98954512FE}"/>
              </a:ext>
            </a:extLst>
          </p:cNvPr>
          <p:cNvSpPr>
            <a:spLocks noGrp="1"/>
          </p:cNvSpPr>
          <p:nvPr>
            <p:ph type="sldNum" sz="quarter" idx="12"/>
          </p:nvPr>
        </p:nvSpPr>
        <p:spPr/>
        <p:txBody>
          <a:bodyPr/>
          <a:lstStyle/>
          <a:p>
            <a:fld id="{3FC6055A-B378-4996-9B6C-38044DDD0B7E}" type="slidenum">
              <a:rPr lang="fr-FR" smtClean="0"/>
              <a:t>‹#›</a:t>
            </a:fld>
            <a:endParaRPr lang="fr-FR"/>
          </a:p>
        </p:txBody>
      </p:sp>
    </p:spTree>
    <p:extLst>
      <p:ext uri="{BB962C8B-B14F-4D97-AF65-F5344CB8AC3E}">
        <p14:creationId xmlns:p14="http://schemas.microsoft.com/office/powerpoint/2010/main" val="274577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0B031C-701E-BEA1-B03B-D3E80AEBE54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3884FC8-A0BB-7F44-A78E-01143D3A99E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D665CF2-9AAA-265F-8F1A-11EF36F25A9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E5FC605-6DBB-672E-78AF-6F85ABF8A3CF}"/>
              </a:ext>
            </a:extLst>
          </p:cNvPr>
          <p:cNvSpPr>
            <a:spLocks noGrp="1"/>
          </p:cNvSpPr>
          <p:nvPr>
            <p:ph type="dt" sz="half" idx="10"/>
          </p:nvPr>
        </p:nvSpPr>
        <p:spPr/>
        <p:txBody>
          <a:bodyPr/>
          <a:lstStyle/>
          <a:p>
            <a:fld id="{DCB5FD5A-1770-4ED7-BD09-91AFC03834D7}" type="datetimeFigureOut">
              <a:rPr lang="fr-FR" smtClean="0"/>
              <a:t>12/06/2023</a:t>
            </a:fld>
            <a:endParaRPr lang="fr-FR"/>
          </a:p>
        </p:txBody>
      </p:sp>
      <p:sp>
        <p:nvSpPr>
          <p:cNvPr id="6" name="Espace réservé du pied de page 5">
            <a:extLst>
              <a:ext uri="{FF2B5EF4-FFF2-40B4-BE49-F238E27FC236}">
                <a16:creationId xmlns:a16="http://schemas.microsoft.com/office/drawing/2014/main" id="{1A666894-C225-63D0-9851-5965FDA3349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154C247-85B3-4341-7F8C-784CFACC40D5}"/>
              </a:ext>
            </a:extLst>
          </p:cNvPr>
          <p:cNvSpPr>
            <a:spLocks noGrp="1"/>
          </p:cNvSpPr>
          <p:nvPr>
            <p:ph type="sldNum" sz="quarter" idx="12"/>
          </p:nvPr>
        </p:nvSpPr>
        <p:spPr/>
        <p:txBody>
          <a:bodyPr/>
          <a:lstStyle/>
          <a:p>
            <a:fld id="{3FC6055A-B378-4996-9B6C-38044DDD0B7E}" type="slidenum">
              <a:rPr lang="fr-FR" smtClean="0"/>
              <a:t>‹#›</a:t>
            </a:fld>
            <a:endParaRPr lang="fr-FR"/>
          </a:p>
        </p:txBody>
      </p:sp>
    </p:spTree>
    <p:extLst>
      <p:ext uri="{BB962C8B-B14F-4D97-AF65-F5344CB8AC3E}">
        <p14:creationId xmlns:p14="http://schemas.microsoft.com/office/powerpoint/2010/main" val="309414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28D4CB-2A3D-510B-8395-E765D0DE4BF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C3B198-AF3B-9811-3265-2B45635412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865DC47-47F7-2BC9-3FE8-5FDB1F67959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3A9FE09-0245-5FDF-2D81-6B2ED6E2EC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CE2A15B-0600-D3C8-508A-0604ECECB74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0EE0C10-5A83-8ECB-AA63-EB22ED190A8D}"/>
              </a:ext>
            </a:extLst>
          </p:cNvPr>
          <p:cNvSpPr>
            <a:spLocks noGrp="1"/>
          </p:cNvSpPr>
          <p:nvPr>
            <p:ph type="dt" sz="half" idx="10"/>
          </p:nvPr>
        </p:nvSpPr>
        <p:spPr/>
        <p:txBody>
          <a:bodyPr/>
          <a:lstStyle/>
          <a:p>
            <a:fld id="{DCB5FD5A-1770-4ED7-BD09-91AFC03834D7}" type="datetimeFigureOut">
              <a:rPr lang="fr-FR" smtClean="0"/>
              <a:t>12/06/2023</a:t>
            </a:fld>
            <a:endParaRPr lang="fr-FR"/>
          </a:p>
        </p:txBody>
      </p:sp>
      <p:sp>
        <p:nvSpPr>
          <p:cNvPr id="8" name="Espace réservé du pied de page 7">
            <a:extLst>
              <a:ext uri="{FF2B5EF4-FFF2-40B4-BE49-F238E27FC236}">
                <a16:creationId xmlns:a16="http://schemas.microsoft.com/office/drawing/2014/main" id="{FFF78272-3784-177A-0E6D-C9FE3EAABCA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E49EDCC-7DEC-C7EB-44B0-8C13386C88B2}"/>
              </a:ext>
            </a:extLst>
          </p:cNvPr>
          <p:cNvSpPr>
            <a:spLocks noGrp="1"/>
          </p:cNvSpPr>
          <p:nvPr>
            <p:ph type="sldNum" sz="quarter" idx="12"/>
          </p:nvPr>
        </p:nvSpPr>
        <p:spPr/>
        <p:txBody>
          <a:bodyPr/>
          <a:lstStyle/>
          <a:p>
            <a:fld id="{3FC6055A-B378-4996-9B6C-38044DDD0B7E}" type="slidenum">
              <a:rPr lang="fr-FR" smtClean="0"/>
              <a:t>‹#›</a:t>
            </a:fld>
            <a:endParaRPr lang="fr-FR"/>
          </a:p>
        </p:txBody>
      </p:sp>
    </p:spTree>
    <p:extLst>
      <p:ext uri="{BB962C8B-B14F-4D97-AF65-F5344CB8AC3E}">
        <p14:creationId xmlns:p14="http://schemas.microsoft.com/office/powerpoint/2010/main" val="241428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A319B-4696-8136-DA22-1342F7999E6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4C1AD28-7C21-8FDD-912B-FE2DCEBE8DAE}"/>
              </a:ext>
            </a:extLst>
          </p:cNvPr>
          <p:cNvSpPr>
            <a:spLocks noGrp="1"/>
          </p:cNvSpPr>
          <p:nvPr>
            <p:ph type="dt" sz="half" idx="10"/>
          </p:nvPr>
        </p:nvSpPr>
        <p:spPr/>
        <p:txBody>
          <a:bodyPr/>
          <a:lstStyle/>
          <a:p>
            <a:fld id="{DCB5FD5A-1770-4ED7-BD09-91AFC03834D7}" type="datetimeFigureOut">
              <a:rPr lang="fr-FR" smtClean="0"/>
              <a:t>12/06/2023</a:t>
            </a:fld>
            <a:endParaRPr lang="fr-FR"/>
          </a:p>
        </p:txBody>
      </p:sp>
      <p:sp>
        <p:nvSpPr>
          <p:cNvPr id="4" name="Espace réservé du pied de page 3">
            <a:extLst>
              <a:ext uri="{FF2B5EF4-FFF2-40B4-BE49-F238E27FC236}">
                <a16:creationId xmlns:a16="http://schemas.microsoft.com/office/drawing/2014/main" id="{D1068DD8-C6E4-F674-CC37-4618E7080CE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5B4E791-87DA-8F32-E492-69967329AC83}"/>
              </a:ext>
            </a:extLst>
          </p:cNvPr>
          <p:cNvSpPr>
            <a:spLocks noGrp="1"/>
          </p:cNvSpPr>
          <p:nvPr>
            <p:ph type="sldNum" sz="quarter" idx="12"/>
          </p:nvPr>
        </p:nvSpPr>
        <p:spPr/>
        <p:txBody>
          <a:bodyPr/>
          <a:lstStyle/>
          <a:p>
            <a:fld id="{3FC6055A-B378-4996-9B6C-38044DDD0B7E}" type="slidenum">
              <a:rPr lang="fr-FR" smtClean="0"/>
              <a:t>‹#›</a:t>
            </a:fld>
            <a:endParaRPr lang="fr-FR"/>
          </a:p>
        </p:txBody>
      </p:sp>
    </p:spTree>
    <p:extLst>
      <p:ext uri="{BB962C8B-B14F-4D97-AF65-F5344CB8AC3E}">
        <p14:creationId xmlns:p14="http://schemas.microsoft.com/office/powerpoint/2010/main" val="245607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FF077BC-F2AB-D97D-B753-73A54E6E1FA0}"/>
              </a:ext>
            </a:extLst>
          </p:cNvPr>
          <p:cNvSpPr>
            <a:spLocks noGrp="1"/>
          </p:cNvSpPr>
          <p:nvPr>
            <p:ph type="dt" sz="half" idx="10"/>
          </p:nvPr>
        </p:nvSpPr>
        <p:spPr/>
        <p:txBody>
          <a:bodyPr/>
          <a:lstStyle/>
          <a:p>
            <a:fld id="{DCB5FD5A-1770-4ED7-BD09-91AFC03834D7}" type="datetimeFigureOut">
              <a:rPr lang="fr-FR" smtClean="0"/>
              <a:t>12/06/2023</a:t>
            </a:fld>
            <a:endParaRPr lang="fr-FR"/>
          </a:p>
        </p:txBody>
      </p:sp>
      <p:sp>
        <p:nvSpPr>
          <p:cNvPr id="3" name="Espace réservé du pied de page 2">
            <a:extLst>
              <a:ext uri="{FF2B5EF4-FFF2-40B4-BE49-F238E27FC236}">
                <a16:creationId xmlns:a16="http://schemas.microsoft.com/office/drawing/2014/main" id="{DA928167-B34A-B183-C72E-06D9BAAA0BF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F9C29A0-D295-F9E6-276C-16FB7440AF94}"/>
              </a:ext>
            </a:extLst>
          </p:cNvPr>
          <p:cNvSpPr>
            <a:spLocks noGrp="1"/>
          </p:cNvSpPr>
          <p:nvPr>
            <p:ph type="sldNum" sz="quarter" idx="12"/>
          </p:nvPr>
        </p:nvSpPr>
        <p:spPr/>
        <p:txBody>
          <a:bodyPr/>
          <a:lstStyle/>
          <a:p>
            <a:fld id="{3FC6055A-B378-4996-9B6C-38044DDD0B7E}" type="slidenum">
              <a:rPr lang="fr-FR" smtClean="0"/>
              <a:t>‹#›</a:t>
            </a:fld>
            <a:endParaRPr lang="fr-FR"/>
          </a:p>
        </p:txBody>
      </p:sp>
    </p:spTree>
    <p:extLst>
      <p:ext uri="{BB962C8B-B14F-4D97-AF65-F5344CB8AC3E}">
        <p14:creationId xmlns:p14="http://schemas.microsoft.com/office/powerpoint/2010/main" val="280703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82DA83-98FB-0AD6-D55A-D64904AE44E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B923228-DA95-27EB-AE5F-D017850A61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69980A7-93D1-2421-202F-B351D189E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B20108A-956B-CB61-2A3A-47BF3F3B89CF}"/>
              </a:ext>
            </a:extLst>
          </p:cNvPr>
          <p:cNvSpPr>
            <a:spLocks noGrp="1"/>
          </p:cNvSpPr>
          <p:nvPr>
            <p:ph type="dt" sz="half" idx="10"/>
          </p:nvPr>
        </p:nvSpPr>
        <p:spPr/>
        <p:txBody>
          <a:bodyPr/>
          <a:lstStyle/>
          <a:p>
            <a:fld id="{DCB5FD5A-1770-4ED7-BD09-91AFC03834D7}" type="datetimeFigureOut">
              <a:rPr lang="fr-FR" smtClean="0"/>
              <a:t>12/06/2023</a:t>
            </a:fld>
            <a:endParaRPr lang="fr-FR"/>
          </a:p>
        </p:txBody>
      </p:sp>
      <p:sp>
        <p:nvSpPr>
          <p:cNvPr id="6" name="Espace réservé du pied de page 5">
            <a:extLst>
              <a:ext uri="{FF2B5EF4-FFF2-40B4-BE49-F238E27FC236}">
                <a16:creationId xmlns:a16="http://schemas.microsoft.com/office/drawing/2014/main" id="{7340A313-EDED-82BB-D3E8-66262D93774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1BF4A69-BCA1-4E05-8857-23865FA1BEAB}"/>
              </a:ext>
            </a:extLst>
          </p:cNvPr>
          <p:cNvSpPr>
            <a:spLocks noGrp="1"/>
          </p:cNvSpPr>
          <p:nvPr>
            <p:ph type="sldNum" sz="quarter" idx="12"/>
          </p:nvPr>
        </p:nvSpPr>
        <p:spPr/>
        <p:txBody>
          <a:bodyPr/>
          <a:lstStyle/>
          <a:p>
            <a:fld id="{3FC6055A-B378-4996-9B6C-38044DDD0B7E}" type="slidenum">
              <a:rPr lang="fr-FR" smtClean="0"/>
              <a:t>‹#›</a:t>
            </a:fld>
            <a:endParaRPr lang="fr-FR"/>
          </a:p>
        </p:txBody>
      </p:sp>
    </p:spTree>
    <p:extLst>
      <p:ext uri="{BB962C8B-B14F-4D97-AF65-F5344CB8AC3E}">
        <p14:creationId xmlns:p14="http://schemas.microsoft.com/office/powerpoint/2010/main" val="1079313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595DFB-F629-CF3A-0D76-29C353EB810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35EB09E-FD89-7F86-743A-588B847529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DFE0067-ED91-EEEA-CC95-E9E1789EB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354EE83-10B1-6759-F376-53C981FF7F11}"/>
              </a:ext>
            </a:extLst>
          </p:cNvPr>
          <p:cNvSpPr>
            <a:spLocks noGrp="1"/>
          </p:cNvSpPr>
          <p:nvPr>
            <p:ph type="dt" sz="half" idx="10"/>
          </p:nvPr>
        </p:nvSpPr>
        <p:spPr/>
        <p:txBody>
          <a:bodyPr/>
          <a:lstStyle/>
          <a:p>
            <a:fld id="{DCB5FD5A-1770-4ED7-BD09-91AFC03834D7}" type="datetimeFigureOut">
              <a:rPr lang="fr-FR" smtClean="0"/>
              <a:t>12/06/2023</a:t>
            </a:fld>
            <a:endParaRPr lang="fr-FR"/>
          </a:p>
        </p:txBody>
      </p:sp>
      <p:sp>
        <p:nvSpPr>
          <p:cNvPr id="6" name="Espace réservé du pied de page 5">
            <a:extLst>
              <a:ext uri="{FF2B5EF4-FFF2-40B4-BE49-F238E27FC236}">
                <a16:creationId xmlns:a16="http://schemas.microsoft.com/office/drawing/2014/main" id="{6A57EFB5-64E7-2AF0-034B-DC81396B38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53363A-C734-610B-CEFF-946C5D92CAA9}"/>
              </a:ext>
            </a:extLst>
          </p:cNvPr>
          <p:cNvSpPr>
            <a:spLocks noGrp="1"/>
          </p:cNvSpPr>
          <p:nvPr>
            <p:ph type="sldNum" sz="quarter" idx="12"/>
          </p:nvPr>
        </p:nvSpPr>
        <p:spPr/>
        <p:txBody>
          <a:bodyPr/>
          <a:lstStyle/>
          <a:p>
            <a:fld id="{3FC6055A-B378-4996-9B6C-38044DDD0B7E}" type="slidenum">
              <a:rPr lang="fr-FR" smtClean="0"/>
              <a:t>‹#›</a:t>
            </a:fld>
            <a:endParaRPr lang="fr-FR"/>
          </a:p>
        </p:txBody>
      </p:sp>
    </p:spTree>
    <p:extLst>
      <p:ext uri="{BB962C8B-B14F-4D97-AF65-F5344CB8AC3E}">
        <p14:creationId xmlns:p14="http://schemas.microsoft.com/office/powerpoint/2010/main" val="106252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1DA4F8E-87CE-B2E1-8243-5336E00790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9270F86-87D6-9668-0127-68DD20A10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F53EE73-92B0-9CF7-2DC8-987C62B04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5FD5A-1770-4ED7-BD09-91AFC03834D7}" type="datetimeFigureOut">
              <a:rPr lang="fr-FR" smtClean="0"/>
              <a:t>12/06/2023</a:t>
            </a:fld>
            <a:endParaRPr lang="fr-FR"/>
          </a:p>
        </p:txBody>
      </p:sp>
      <p:sp>
        <p:nvSpPr>
          <p:cNvPr id="5" name="Espace réservé du pied de page 4">
            <a:extLst>
              <a:ext uri="{FF2B5EF4-FFF2-40B4-BE49-F238E27FC236}">
                <a16:creationId xmlns:a16="http://schemas.microsoft.com/office/drawing/2014/main" id="{901F503A-13F8-24D2-33FF-3BF877599B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5DBB1E4-DE08-1C05-6D17-D5AECA1906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C6055A-B378-4996-9B6C-38044DDD0B7E}" type="slidenum">
              <a:rPr lang="fr-FR" smtClean="0"/>
              <a:t>‹#›</a:t>
            </a:fld>
            <a:endParaRPr lang="fr-FR"/>
          </a:p>
        </p:txBody>
      </p:sp>
    </p:spTree>
    <p:extLst>
      <p:ext uri="{BB962C8B-B14F-4D97-AF65-F5344CB8AC3E}">
        <p14:creationId xmlns:p14="http://schemas.microsoft.com/office/powerpoint/2010/main" val="3344204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nstruction: utiliser les matériaux récupérés dans les bâtiments pour ...">
            <a:extLst>
              <a:ext uri="{FF2B5EF4-FFF2-40B4-BE49-F238E27FC236}">
                <a16:creationId xmlns:a16="http://schemas.microsoft.com/office/drawing/2014/main" id="{C42068AC-5861-E847-F91A-CFC95F9D70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07" r="22177"/>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935C987-9143-08D1-D338-2D51956AE385}"/>
              </a:ext>
            </a:extLst>
          </p:cNvPr>
          <p:cNvSpPr>
            <a:spLocks noGrp="1"/>
          </p:cNvSpPr>
          <p:nvPr>
            <p:ph type="ctrTitle"/>
          </p:nvPr>
        </p:nvSpPr>
        <p:spPr>
          <a:xfrm>
            <a:off x="477981" y="1122363"/>
            <a:ext cx="4023360" cy="3204134"/>
          </a:xfrm>
        </p:spPr>
        <p:txBody>
          <a:bodyPr anchor="b">
            <a:normAutofit/>
          </a:bodyPr>
          <a:lstStyle/>
          <a:p>
            <a:pPr algn="l"/>
            <a:r>
              <a:rPr lang="fr-FR" sz="4800"/>
              <a:t>Propriétés intrinsèques des matériaux</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95047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7000">
              <a:schemeClr val="accent2">
                <a:lumMod val="60000"/>
                <a:lumOff val="40000"/>
              </a:schemeClr>
            </a:gs>
            <a:gs pos="47000">
              <a:schemeClr val="accent2">
                <a:lumMod val="40000"/>
                <a:lumOff val="60000"/>
              </a:schemeClr>
            </a:gs>
            <a:gs pos="100000">
              <a:schemeClr val="accent2">
                <a:lumMod val="20000"/>
                <a:lumOff val="80000"/>
              </a:schemeClr>
            </a:gs>
          </a:gsLst>
          <a:lin ang="108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172901C-BF64-7F94-E0C0-7333AA2C6D01}"/>
              </a:ext>
            </a:extLst>
          </p:cNvPr>
          <p:cNvSpPr>
            <a:spLocks noGrp="1"/>
          </p:cNvSpPr>
          <p:nvPr>
            <p:ph idx="1"/>
          </p:nvPr>
        </p:nvSpPr>
        <p:spPr>
          <a:xfrm>
            <a:off x="1614053" y="439467"/>
            <a:ext cx="4023359" cy="681670"/>
          </a:xfrm>
        </p:spPr>
        <p:txBody>
          <a:bodyPr vert="horz" lIns="91440" tIns="45720" rIns="91440" bIns="45720" rtlCol="0" anchor="t">
            <a:normAutofit fontScale="92500" lnSpcReduction="10000"/>
          </a:bodyPr>
          <a:lstStyle/>
          <a:p>
            <a:pPr marL="0" indent="0">
              <a:buNone/>
            </a:pPr>
            <a:r>
              <a:rPr lang="en-US" sz="4800" err="1">
                <a:latin typeface="Calibri Light"/>
                <a:cs typeface="Calibri Light"/>
              </a:rPr>
              <a:t>Définition</a:t>
            </a:r>
            <a:r>
              <a:rPr lang="en-US" sz="4000"/>
              <a:t>  </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C419D800-BF76-D456-6C1F-1C8E30D88D27}"/>
              </a:ext>
            </a:extLst>
          </p:cNvPr>
          <p:cNvSpPr/>
          <p:nvPr/>
        </p:nvSpPr>
        <p:spPr>
          <a:xfrm>
            <a:off x="415636" y="4031672"/>
            <a:ext cx="4043033"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 coins arrondis 1">
            <a:extLst>
              <a:ext uri="{FF2B5EF4-FFF2-40B4-BE49-F238E27FC236}">
                <a16:creationId xmlns:a16="http://schemas.microsoft.com/office/drawing/2014/main" id="{19E9B125-554F-A08F-AD84-CA03D91D6B12}"/>
              </a:ext>
            </a:extLst>
          </p:cNvPr>
          <p:cNvSpPr/>
          <p:nvPr/>
        </p:nvSpPr>
        <p:spPr>
          <a:xfrm>
            <a:off x="691264" y="2288604"/>
            <a:ext cx="4323054" cy="558384"/>
          </a:xfrm>
          <a:prstGeom prst="roundRect">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bg1"/>
                </a:solidFill>
              </a:rPr>
              <a:t>Propriété intrinsèque </a:t>
            </a:r>
          </a:p>
        </p:txBody>
      </p:sp>
      <p:sp>
        <p:nvSpPr>
          <p:cNvPr id="4" name="Rectangle : coins arrondis 3">
            <a:extLst>
              <a:ext uri="{FF2B5EF4-FFF2-40B4-BE49-F238E27FC236}">
                <a16:creationId xmlns:a16="http://schemas.microsoft.com/office/drawing/2014/main" id="{AC9A5B33-ED82-982B-2D24-9F85C275763A}"/>
              </a:ext>
            </a:extLst>
          </p:cNvPr>
          <p:cNvSpPr/>
          <p:nvPr/>
        </p:nvSpPr>
        <p:spPr>
          <a:xfrm>
            <a:off x="7018317" y="2288604"/>
            <a:ext cx="4438552" cy="56234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tx1"/>
                </a:solidFill>
              </a:rPr>
              <a:t>Propriété extrinsèque </a:t>
            </a:r>
          </a:p>
        </p:txBody>
      </p:sp>
      <p:sp>
        <p:nvSpPr>
          <p:cNvPr id="7" name="Rectangle 6">
            <a:extLst>
              <a:ext uri="{FF2B5EF4-FFF2-40B4-BE49-F238E27FC236}">
                <a16:creationId xmlns:a16="http://schemas.microsoft.com/office/drawing/2014/main" id="{3332A5D7-38E2-3B7B-B863-68B750206660}"/>
              </a:ext>
            </a:extLst>
          </p:cNvPr>
          <p:cNvSpPr/>
          <p:nvPr/>
        </p:nvSpPr>
        <p:spPr>
          <a:xfrm>
            <a:off x="691264" y="2826328"/>
            <a:ext cx="4323054" cy="1669472"/>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bg1"/>
                </a:solidFill>
                <a:latin typeface="Calibri" panose="020F0502020204030204" pitchFamily="34" charset="0"/>
              </a:rPr>
              <a:t>C</a:t>
            </a:r>
            <a:r>
              <a:rPr lang="fr-FR" b="0" i="0">
                <a:solidFill>
                  <a:schemeClr val="bg1"/>
                </a:solidFill>
                <a:effectLst/>
                <a:latin typeface="Calibri" panose="020F0502020204030204" pitchFamily="34" charset="0"/>
              </a:rPr>
              <a:t>aractéristiques physiques et chimiques propres au matériau.</a:t>
            </a:r>
          </a:p>
          <a:p>
            <a:pPr algn="ctr"/>
            <a:r>
              <a:rPr lang="fr-FR">
                <a:solidFill>
                  <a:schemeClr val="bg1"/>
                </a:solidFill>
                <a:latin typeface="Calibri" panose="020F0502020204030204" pitchFamily="34" charset="0"/>
              </a:rPr>
              <a:t>I</a:t>
            </a:r>
            <a:r>
              <a:rPr lang="fr-FR" b="0" i="0">
                <a:solidFill>
                  <a:schemeClr val="bg1"/>
                </a:solidFill>
                <a:effectLst/>
                <a:latin typeface="Calibri" panose="020F0502020204030204" pitchFamily="34" charset="0"/>
              </a:rPr>
              <a:t>ndépendant de son utilisation spécifique.</a:t>
            </a:r>
            <a:endParaRPr lang="fr-FR">
              <a:solidFill>
                <a:schemeClr val="bg1"/>
              </a:solidFill>
            </a:endParaRPr>
          </a:p>
        </p:txBody>
      </p:sp>
      <p:sp>
        <p:nvSpPr>
          <p:cNvPr id="13" name="Rectangle 12">
            <a:extLst>
              <a:ext uri="{FF2B5EF4-FFF2-40B4-BE49-F238E27FC236}">
                <a16:creationId xmlns:a16="http://schemas.microsoft.com/office/drawing/2014/main" id="{F82BE8AA-96B5-688A-1039-42B335B132B0}"/>
              </a:ext>
            </a:extLst>
          </p:cNvPr>
          <p:cNvSpPr/>
          <p:nvPr/>
        </p:nvSpPr>
        <p:spPr>
          <a:xfrm>
            <a:off x="7018317" y="2818452"/>
            <a:ext cx="4438552" cy="1681306"/>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0" i="0">
                <a:solidFill>
                  <a:schemeClr val="bg1"/>
                </a:solidFill>
                <a:effectLst/>
                <a:latin typeface="Calibri" panose="020F0502020204030204" pitchFamily="34" charset="0"/>
              </a:rPr>
              <a:t>Non inhérente au matériaux. </a:t>
            </a:r>
          </a:p>
          <a:p>
            <a:pPr algn="ctr"/>
            <a:r>
              <a:rPr lang="fr-FR">
                <a:solidFill>
                  <a:schemeClr val="bg1"/>
                </a:solidFill>
                <a:latin typeface="Calibri" panose="020F0502020204030204" pitchFamily="34" charset="0"/>
              </a:rPr>
              <a:t>Propriétés qui fluctuent en fonction du milieu extérieur.  </a:t>
            </a:r>
            <a:endParaRPr lang="fr-FR">
              <a:solidFill>
                <a:schemeClr val="bg1"/>
              </a:solidFill>
            </a:endParaRPr>
          </a:p>
        </p:txBody>
      </p:sp>
    </p:spTree>
    <p:extLst>
      <p:ext uri="{BB962C8B-B14F-4D97-AF65-F5344CB8AC3E}">
        <p14:creationId xmlns:p14="http://schemas.microsoft.com/office/powerpoint/2010/main" val="77310749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172901C-BF64-7F94-E0C0-7333AA2C6D01}"/>
              </a:ext>
            </a:extLst>
          </p:cNvPr>
          <p:cNvSpPr>
            <a:spLocks noGrp="1"/>
          </p:cNvSpPr>
          <p:nvPr>
            <p:ph idx="1"/>
          </p:nvPr>
        </p:nvSpPr>
        <p:spPr>
          <a:xfrm>
            <a:off x="1296076" y="417816"/>
            <a:ext cx="2347545" cy="681670"/>
          </a:xfrm>
        </p:spPr>
        <p:txBody>
          <a:bodyPr vert="horz" lIns="91440" tIns="45720" rIns="91440" bIns="45720" rtlCol="0" anchor="t">
            <a:normAutofit fontScale="85000" lnSpcReduction="10000"/>
          </a:bodyPr>
          <a:lstStyle/>
          <a:p>
            <a:pPr marL="0" indent="0">
              <a:buNone/>
            </a:pPr>
            <a:r>
              <a:rPr lang="en-US" sz="4800" b="1" u="sng" err="1">
                <a:latin typeface="Calibri Light"/>
                <a:cs typeface="Calibri Light"/>
              </a:rPr>
              <a:t>Exemples</a:t>
            </a:r>
            <a:r>
              <a:rPr lang="en-US" sz="4000"/>
              <a:t>  </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C419D800-BF76-D456-6C1F-1C8E30D88D27}"/>
              </a:ext>
            </a:extLst>
          </p:cNvPr>
          <p:cNvSpPr/>
          <p:nvPr/>
        </p:nvSpPr>
        <p:spPr>
          <a:xfrm>
            <a:off x="415636" y="4031672"/>
            <a:ext cx="4821381"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endParaRPr lang="fr-FR">
              <a:cs typeface="Calibri" panose="020F0502020204030204"/>
            </a:endParaRPr>
          </a:p>
        </p:txBody>
      </p:sp>
      <p:cxnSp>
        <p:nvCxnSpPr>
          <p:cNvPr id="4" name="Straight Arrow Connector 3">
            <a:extLst>
              <a:ext uri="{FF2B5EF4-FFF2-40B4-BE49-F238E27FC236}">
                <a16:creationId xmlns:a16="http://schemas.microsoft.com/office/drawing/2014/main" id="{AB0465A8-BF5A-2386-36CF-9D5C1FC2DBBB}"/>
              </a:ext>
            </a:extLst>
          </p:cNvPr>
          <p:cNvCxnSpPr>
            <a:cxnSpLocks/>
          </p:cNvCxnSpPr>
          <p:nvPr/>
        </p:nvCxnSpPr>
        <p:spPr>
          <a:xfrm>
            <a:off x="6107865" y="2220686"/>
            <a:ext cx="0" cy="4635810"/>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08D61738-ED54-E53B-D896-7215F237AF8E}"/>
              </a:ext>
            </a:extLst>
          </p:cNvPr>
          <p:cNvSpPr txBox="1"/>
          <p:nvPr/>
        </p:nvSpPr>
        <p:spPr>
          <a:xfrm>
            <a:off x="1702752" y="1952181"/>
            <a:ext cx="234753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FF9966"/>
                </a:solidFill>
                <a:latin typeface="Calibri Light"/>
              </a:rPr>
              <a:t>INTRINSEQUES</a:t>
            </a:r>
            <a:endParaRPr lang="en-GB" sz="2800">
              <a:solidFill>
                <a:srgbClr val="FF9966"/>
              </a:solidFill>
            </a:endParaRPr>
          </a:p>
        </p:txBody>
      </p:sp>
      <p:sp>
        <p:nvSpPr>
          <p:cNvPr id="6" name="TextBox 5">
            <a:extLst>
              <a:ext uri="{FF2B5EF4-FFF2-40B4-BE49-F238E27FC236}">
                <a16:creationId xmlns:a16="http://schemas.microsoft.com/office/drawing/2014/main" id="{BCF690AE-EA26-87ED-7D24-5DFC8AD92A7B}"/>
              </a:ext>
            </a:extLst>
          </p:cNvPr>
          <p:cNvSpPr txBox="1"/>
          <p:nvPr/>
        </p:nvSpPr>
        <p:spPr>
          <a:xfrm>
            <a:off x="7742010" y="1989853"/>
            <a:ext cx="2074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solidFill>
                  <a:srgbClr val="FF9966"/>
                </a:solidFill>
                <a:latin typeface="Calibri Light"/>
              </a:rPr>
              <a:t>EXTRINSEQUES</a:t>
            </a:r>
            <a:r>
              <a:rPr lang="en-GB" sz="2400">
                <a:latin typeface="Calibri Light"/>
              </a:rPr>
              <a:t>​</a:t>
            </a:r>
            <a:endParaRPr lang="en-GB" sz="2400"/>
          </a:p>
        </p:txBody>
      </p:sp>
      <p:sp>
        <p:nvSpPr>
          <p:cNvPr id="2" name="TextBox 1">
            <a:extLst>
              <a:ext uri="{FF2B5EF4-FFF2-40B4-BE49-F238E27FC236}">
                <a16:creationId xmlns:a16="http://schemas.microsoft.com/office/drawing/2014/main" id="{5F15907D-8FF4-1668-C0EE-83D2025C8E81}"/>
              </a:ext>
            </a:extLst>
          </p:cNvPr>
          <p:cNvSpPr txBox="1"/>
          <p:nvPr/>
        </p:nvSpPr>
        <p:spPr>
          <a:xfrm>
            <a:off x="6528749" y="3429000"/>
            <a:ext cx="3132076" cy="1477328"/>
          </a:xfrm>
          <a:prstGeom prst="rect">
            <a:avLst/>
          </a:prstGeom>
          <a:noFill/>
        </p:spPr>
        <p:txBody>
          <a:bodyPr wrap="none" rtlCol="0">
            <a:spAutoFit/>
          </a:bodyPr>
          <a:lstStyle/>
          <a:p>
            <a:pPr marL="285750" indent="-285750">
              <a:buFont typeface="Arial" panose="020B0604020202020204" pitchFamily="34" charset="0"/>
              <a:buChar char="•"/>
            </a:pPr>
            <a:r>
              <a:rPr lang="en-FR" sz="2400"/>
              <a:t>Le poids </a:t>
            </a:r>
          </a:p>
          <a:p>
            <a:pPr marL="285750" indent="-285750">
              <a:buFont typeface="Arial" panose="020B0604020202020204" pitchFamily="34" charset="0"/>
              <a:buChar char="•"/>
            </a:pPr>
            <a:r>
              <a:rPr lang="en-FR" sz="2400"/>
              <a:t>Fonction </a:t>
            </a:r>
          </a:p>
          <a:p>
            <a:pPr marL="285750" indent="-285750">
              <a:buFont typeface="Arial" panose="020B0604020202020204" pitchFamily="34" charset="0"/>
              <a:buChar char="•"/>
            </a:pPr>
            <a:r>
              <a:rPr lang="en-FR" sz="2400"/>
              <a:t>Contexte d’utilisation</a:t>
            </a:r>
          </a:p>
          <a:p>
            <a:pPr marL="285750" indent="-285750">
              <a:buFont typeface="Arial" panose="020B0604020202020204" pitchFamily="34" charset="0"/>
              <a:buChar char="•"/>
            </a:pPr>
            <a:endParaRPr lang="en-FR"/>
          </a:p>
        </p:txBody>
      </p:sp>
      <p:sp>
        <p:nvSpPr>
          <p:cNvPr id="7" name="TextBox 6">
            <a:extLst>
              <a:ext uri="{FF2B5EF4-FFF2-40B4-BE49-F238E27FC236}">
                <a16:creationId xmlns:a16="http://schemas.microsoft.com/office/drawing/2014/main" id="{958DDEFF-FD66-C854-14F8-7B7EBA034900}"/>
              </a:ext>
            </a:extLst>
          </p:cNvPr>
          <p:cNvSpPr txBox="1"/>
          <p:nvPr/>
        </p:nvSpPr>
        <p:spPr>
          <a:xfrm>
            <a:off x="626842" y="3430595"/>
            <a:ext cx="5350446" cy="1846659"/>
          </a:xfrm>
          <a:prstGeom prst="rect">
            <a:avLst/>
          </a:prstGeom>
          <a:noFill/>
        </p:spPr>
        <p:txBody>
          <a:bodyPr wrap="square" rtlCol="0">
            <a:spAutoFit/>
          </a:bodyPr>
          <a:lstStyle/>
          <a:p>
            <a:pPr marL="285750" indent="-285750">
              <a:buFont typeface="Arial" panose="020B0604020202020204" pitchFamily="34" charset="0"/>
              <a:buChar char="•"/>
            </a:pPr>
            <a:r>
              <a:rPr lang="en-GB" sz="2400"/>
              <a:t>L</a:t>
            </a:r>
            <a:r>
              <a:rPr lang="en-FR" sz="2400"/>
              <a:t>a masse</a:t>
            </a:r>
          </a:p>
          <a:p>
            <a:pPr marL="285750" indent="-285750">
              <a:buFont typeface="Arial" panose="020B0604020202020204" pitchFamily="34" charset="0"/>
              <a:buChar char="•"/>
            </a:pPr>
            <a:r>
              <a:rPr lang="en-FR" sz="2400"/>
              <a:t>La densité</a:t>
            </a:r>
          </a:p>
          <a:p>
            <a:pPr marL="285750" indent="-285750">
              <a:buFont typeface="Arial" panose="020B0604020202020204" pitchFamily="34" charset="0"/>
              <a:buChar char="•"/>
            </a:pPr>
            <a:r>
              <a:rPr lang="en-FR" sz="2400"/>
              <a:t>Résistance</a:t>
            </a:r>
          </a:p>
          <a:p>
            <a:pPr marL="285750" indent="-285750">
              <a:buFont typeface="Arial" panose="020B0604020202020204" pitchFamily="34" charset="0"/>
              <a:buChar char="•"/>
            </a:pPr>
            <a:r>
              <a:rPr lang="en-FR" sz="2400"/>
              <a:t>Conductivité</a:t>
            </a:r>
          </a:p>
          <a:p>
            <a:pPr marL="285750" indent="-285750">
              <a:buFont typeface="Arial" panose="020B0604020202020204" pitchFamily="34" charset="0"/>
              <a:buChar char="•"/>
            </a:pPr>
            <a:endParaRPr lang="en-FR"/>
          </a:p>
        </p:txBody>
      </p:sp>
      <p:pic>
        <p:nvPicPr>
          <p:cNvPr id="11" name="Graphic 10" descr="Road outline">
            <a:extLst>
              <a:ext uri="{FF2B5EF4-FFF2-40B4-BE49-F238E27FC236}">
                <a16:creationId xmlns:a16="http://schemas.microsoft.com/office/drawing/2014/main" id="{5E5D75F8-4140-FE05-1D68-49981E881D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66461" y="1826171"/>
            <a:ext cx="789027" cy="789027"/>
          </a:xfrm>
          <a:prstGeom prst="rect">
            <a:avLst/>
          </a:prstGeom>
        </p:spPr>
      </p:pic>
      <p:pic>
        <p:nvPicPr>
          <p:cNvPr id="18" name="Graphic 17" descr="Nails outline">
            <a:extLst>
              <a:ext uri="{FF2B5EF4-FFF2-40B4-BE49-F238E27FC236}">
                <a16:creationId xmlns:a16="http://schemas.microsoft.com/office/drawing/2014/main" id="{5DA25E1D-F409-4EDC-13ED-216AD840B7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95537" y="1756272"/>
            <a:ext cx="789027" cy="789027"/>
          </a:xfrm>
          <a:prstGeom prst="rect">
            <a:avLst/>
          </a:prstGeom>
        </p:spPr>
      </p:pic>
      <p:cxnSp>
        <p:nvCxnSpPr>
          <p:cNvPr id="23" name="Straight Arrow Connector 22">
            <a:extLst>
              <a:ext uri="{FF2B5EF4-FFF2-40B4-BE49-F238E27FC236}">
                <a16:creationId xmlns:a16="http://schemas.microsoft.com/office/drawing/2014/main" id="{B07B6CCA-477D-4171-1697-D369330BD217}"/>
              </a:ext>
            </a:extLst>
          </p:cNvPr>
          <p:cNvCxnSpPr>
            <a:cxnSpLocks/>
          </p:cNvCxnSpPr>
          <p:nvPr/>
        </p:nvCxnSpPr>
        <p:spPr>
          <a:xfrm>
            <a:off x="626842" y="2615198"/>
            <a:ext cx="10938316" cy="0"/>
          </a:xfrm>
          <a:prstGeom prst="straightConnector1">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124936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Vieille clé photo stock. Image du macro, brun, possibilité - 14972248">
            <a:extLst>
              <a:ext uri="{FF2B5EF4-FFF2-40B4-BE49-F238E27FC236}">
                <a16:creationId xmlns:a16="http://schemas.microsoft.com/office/drawing/2014/main" id="{20A11995-7695-985B-EEC9-B3F73EEA19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82" r="22436" b="4509"/>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F3BA46D-23AD-2BF5-ABD5-CA19361BA02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ANALOGIE DE LA CLE</a:t>
            </a:r>
          </a:p>
        </p:txBody>
      </p:sp>
      <p:sp>
        <p:nvSpPr>
          <p:cNvPr id="2059" name="Rectangle 205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1" name="Rectangle 206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31263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ABB90E-BF7B-19E0-09B1-C2A7DA292F91}"/>
              </a:ext>
            </a:extLst>
          </p:cNvPr>
          <p:cNvSpPr>
            <a:spLocks noGrp="1"/>
          </p:cNvSpPr>
          <p:nvPr>
            <p:ph type="title"/>
          </p:nvPr>
        </p:nvSpPr>
        <p:spPr>
          <a:xfrm>
            <a:off x="4654295" y="4522156"/>
            <a:ext cx="5609222" cy="1363215"/>
          </a:xfrm>
        </p:spPr>
        <p:txBody>
          <a:bodyPr vert="horz" lIns="91440" tIns="45720" rIns="91440" bIns="45720" rtlCol="0" anchor="t">
            <a:normAutofit/>
          </a:bodyPr>
          <a:lstStyle/>
          <a:p>
            <a:r>
              <a:rPr lang="en-US" err="1"/>
              <a:t>Propriétés</a:t>
            </a:r>
            <a:r>
              <a:rPr lang="en-US"/>
              <a:t> </a:t>
            </a:r>
            <a:r>
              <a:rPr lang="en-US" err="1"/>
              <a:t>appartenant</a:t>
            </a:r>
            <a:r>
              <a:rPr lang="en-US"/>
              <a:t> </a:t>
            </a:r>
            <a:r>
              <a:rPr lang="en-US" err="1"/>
              <a:t>uniquement</a:t>
            </a:r>
            <a:r>
              <a:rPr lang="en-US"/>
              <a:t> </a:t>
            </a:r>
            <a:r>
              <a:rPr lang="en-US" err="1"/>
              <a:t>à</a:t>
            </a:r>
            <a:r>
              <a:rPr lang="en-US"/>
              <a:t> </a:t>
            </a:r>
            <a:r>
              <a:rPr lang="en-US" err="1"/>
              <a:t>cette</a:t>
            </a:r>
            <a:r>
              <a:rPr lang="en-US"/>
              <a:t> </a:t>
            </a:r>
            <a:r>
              <a:rPr lang="en-US" err="1"/>
              <a:t>clé</a:t>
            </a:r>
            <a:endParaRPr lang="en-US"/>
          </a:p>
        </p:txBody>
      </p:sp>
      <p:sp>
        <p:nvSpPr>
          <p:cNvPr id="1042" name="Freeform: Shape 1041">
            <a:extLst>
              <a:ext uri="{FF2B5EF4-FFF2-40B4-BE49-F238E27FC236}">
                <a16:creationId xmlns:a16="http://schemas.microsoft.com/office/drawing/2014/main" id="{C4051FED-CF0D-4DDD-A9BB-E58FEEFE7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580" y="2042"/>
            <a:ext cx="3224421" cy="4020664"/>
          </a:xfrm>
          <a:custGeom>
            <a:avLst/>
            <a:gdLst>
              <a:gd name="connsiteX0" fmla="*/ 449733 w 3224421"/>
              <a:gd name="connsiteY0" fmla="*/ 0 h 4020664"/>
              <a:gd name="connsiteX1" fmla="*/ 3224421 w 3224421"/>
              <a:gd name="connsiteY1" fmla="*/ 0 h 4020664"/>
              <a:gd name="connsiteX2" fmla="*/ 3224421 w 3224421"/>
              <a:gd name="connsiteY2" fmla="*/ 3933205 h 4020664"/>
              <a:gd name="connsiteX3" fmla="*/ 3087301 w 3224421"/>
              <a:gd name="connsiteY3" fmla="*/ 3968462 h 4020664"/>
              <a:gd name="connsiteX4" fmla="*/ 2569464 w 3224421"/>
              <a:gd name="connsiteY4" fmla="*/ 4020664 h 4020664"/>
              <a:gd name="connsiteX5" fmla="*/ 0 w 3224421"/>
              <a:gd name="connsiteY5" fmla="*/ 1451200 h 4020664"/>
              <a:gd name="connsiteX6" fmla="*/ 438824 w 3224421"/>
              <a:gd name="connsiteY6" fmla="*/ 14588 h 4020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4421" h="4020664">
                <a:moveTo>
                  <a:pt x="449733" y="0"/>
                </a:moveTo>
                <a:lnTo>
                  <a:pt x="3224421" y="0"/>
                </a:lnTo>
                <a:lnTo>
                  <a:pt x="3224421" y="3933205"/>
                </a:lnTo>
                <a:lnTo>
                  <a:pt x="3087301" y="3968462"/>
                </a:lnTo>
                <a:cubicBezTo>
                  <a:pt x="2920035" y="4002689"/>
                  <a:pt x="2746849" y="4020664"/>
                  <a:pt x="2569464" y="4020664"/>
                </a:cubicBezTo>
                <a:cubicBezTo>
                  <a:pt x="1150388" y="4020664"/>
                  <a:pt x="0" y="2870276"/>
                  <a:pt x="0" y="1451200"/>
                </a:cubicBezTo>
                <a:cubicBezTo>
                  <a:pt x="0" y="919047"/>
                  <a:pt x="161773" y="424677"/>
                  <a:pt x="438824" y="14588"/>
                </a:cubicBezTo>
                <a:close/>
              </a:path>
            </a:pathLst>
          </a:custGeom>
          <a:solidFill>
            <a:schemeClr val="tx1"/>
          </a:solidFill>
          <a:ln w="95250" cmpd="dbl">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4" name="Freeform: Shape 1043">
            <a:extLst>
              <a:ext uri="{FF2B5EF4-FFF2-40B4-BE49-F238E27FC236}">
                <a16:creationId xmlns:a16="http://schemas.microsoft.com/office/drawing/2014/main" id="{F2E5A8E1-2A22-48D0-9556-E21648FA1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6518"/>
            <a:ext cx="4100079" cy="6194580"/>
          </a:xfrm>
          <a:custGeom>
            <a:avLst/>
            <a:gdLst>
              <a:gd name="connsiteX0" fmla="*/ 1002789 w 4100079"/>
              <a:gd name="connsiteY0" fmla="*/ 0 h 6194580"/>
              <a:gd name="connsiteX1" fmla="*/ 4100079 w 4100079"/>
              <a:gd name="connsiteY1" fmla="*/ 3097290 h 6194580"/>
              <a:gd name="connsiteX2" fmla="*/ 1002789 w 4100079"/>
              <a:gd name="connsiteY2" fmla="*/ 6194580 h 6194580"/>
              <a:gd name="connsiteX3" fmla="*/ 81750 w 4100079"/>
              <a:gd name="connsiteY3" fmla="*/ 6055332 h 6194580"/>
              <a:gd name="connsiteX4" fmla="*/ 0 w 4100079"/>
              <a:gd name="connsiteY4" fmla="*/ 6025411 h 6194580"/>
              <a:gd name="connsiteX5" fmla="*/ 0 w 4100079"/>
              <a:gd name="connsiteY5" fmla="*/ 169169 h 6194580"/>
              <a:gd name="connsiteX6" fmla="*/ 81750 w 4100079"/>
              <a:gd name="connsiteY6" fmla="*/ 139248 h 6194580"/>
              <a:gd name="connsiteX7" fmla="*/ 1002789 w 4100079"/>
              <a:gd name="connsiteY7" fmla="*/ 0 h 6194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0079" h="6194580">
                <a:moveTo>
                  <a:pt x="1002789" y="0"/>
                </a:moveTo>
                <a:cubicBezTo>
                  <a:pt x="2713375" y="0"/>
                  <a:pt x="4100079" y="1386704"/>
                  <a:pt x="4100079" y="3097290"/>
                </a:cubicBezTo>
                <a:cubicBezTo>
                  <a:pt x="4100079" y="4807876"/>
                  <a:pt x="2713375" y="6194580"/>
                  <a:pt x="1002789" y="6194580"/>
                </a:cubicBezTo>
                <a:cubicBezTo>
                  <a:pt x="682054" y="6194580"/>
                  <a:pt x="372706" y="6145829"/>
                  <a:pt x="81750" y="6055332"/>
                </a:cubicBezTo>
                <a:lnTo>
                  <a:pt x="0" y="6025411"/>
                </a:lnTo>
                <a:lnTo>
                  <a:pt x="0" y="169169"/>
                </a:lnTo>
                <a:lnTo>
                  <a:pt x="81750" y="139248"/>
                </a:lnTo>
                <a:cubicBezTo>
                  <a:pt x="372706" y="48751"/>
                  <a:pt x="682054" y="0"/>
                  <a:pt x="1002789"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6" name="Freeform: Shape 1045">
            <a:extLst>
              <a:ext uri="{FF2B5EF4-FFF2-40B4-BE49-F238E27FC236}">
                <a16:creationId xmlns:a16="http://schemas.microsoft.com/office/drawing/2014/main" id="{92AA2300-0FA6-4328-9BD8-1D67925C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3543" y="0"/>
            <a:ext cx="3566160" cy="3159748"/>
          </a:xfrm>
          <a:custGeom>
            <a:avLst/>
            <a:gdLst>
              <a:gd name="connsiteX0" fmla="*/ 649888 w 3566160"/>
              <a:gd name="connsiteY0" fmla="*/ 0 h 3159748"/>
              <a:gd name="connsiteX1" fmla="*/ 2916273 w 3566160"/>
              <a:gd name="connsiteY1" fmla="*/ 0 h 3159748"/>
              <a:gd name="connsiteX2" fmla="*/ 2917285 w 3566160"/>
              <a:gd name="connsiteY2" fmla="*/ 757 h 3159748"/>
              <a:gd name="connsiteX3" fmla="*/ 3566160 w 3566160"/>
              <a:gd name="connsiteY3" fmla="*/ 1376668 h 3159748"/>
              <a:gd name="connsiteX4" fmla="*/ 1783080 w 3566160"/>
              <a:gd name="connsiteY4" fmla="*/ 3159748 h 3159748"/>
              <a:gd name="connsiteX5" fmla="*/ 0 w 3566160"/>
              <a:gd name="connsiteY5" fmla="*/ 1376668 h 3159748"/>
              <a:gd name="connsiteX6" fmla="*/ 648876 w 3566160"/>
              <a:gd name="connsiteY6" fmla="*/ 757 h 315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6160" h="3159748">
                <a:moveTo>
                  <a:pt x="649888" y="0"/>
                </a:moveTo>
                <a:lnTo>
                  <a:pt x="2916273" y="0"/>
                </a:lnTo>
                <a:lnTo>
                  <a:pt x="2917285" y="757"/>
                </a:lnTo>
                <a:cubicBezTo>
                  <a:pt x="3313569" y="327800"/>
                  <a:pt x="3566160" y="822736"/>
                  <a:pt x="3566160" y="1376668"/>
                </a:cubicBezTo>
                <a:cubicBezTo>
                  <a:pt x="3566160" y="2361436"/>
                  <a:pt x="2767848" y="3159748"/>
                  <a:pt x="1783080" y="3159748"/>
                </a:cubicBezTo>
                <a:cubicBezTo>
                  <a:pt x="798312" y="3159748"/>
                  <a:pt x="0" y="2361436"/>
                  <a:pt x="0" y="1376668"/>
                </a:cubicBezTo>
                <a:cubicBezTo>
                  <a:pt x="0" y="822736"/>
                  <a:pt x="252591" y="327800"/>
                  <a:pt x="648876" y="7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8" name="Freeform: Shape 1047">
            <a:extLst>
              <a:ext uri="{FF2B5EF4-FFF2-40B4-BE49-F238E27FC236}">
                <a16:creationId xmlns:a16="http://schemas.microsoft.com/office/drawing/2014/main" id="{D3E1FE85-D0BF-41D3-8B85-04776368E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8135" y="0"/>
            <a:ext cx="3236976" cy="2995156"/>
          </a:xfrm>
          <a:custGeom>
            <a:avLst/>
            <a:gdLst>
              <a:gd name="connsiteX0" fmla="*/ 770517 w 3236976"/>
              <a:gd name="connsiteY0" fmla="*/ 0 h 2995156"/>
              <a:gd name="connsiteX1" fmla="*/ 2466460 w 3236976"/>
              <a:gd name="connsiteY1" fmla="*/ 0 h 2995156"/>
              <a:gd name="connsiteX2" fmla="*/ 2523400 w 3236976"/>
              <a:gd name="connsiteY2" fmla="*/ 34592 h 2995156"/>
              <a:gd name="connsiteX3" fmla="*/ 3236976 w 3236976"/>
              <a:gd name="connsiteY3" fmla="*/ 1376668 h 2995156"/>
              <a:gd name="connsiteX4" fmla="*/ 1618488 w 3236976"/>
              <a:gd name="connsiteY4" fmla="*/ 2995156 h 2995156"/>
              <a:gd name="connsiteX5" fmla="*/ 0 w 3236976"/>
              <a:gd name="connsiteY5" fmla="*/ 1376668 h 2995156"/>
              <a:gd name="connsiteX6" fmla="*/ 713576 w 3236976"/>
              <a:gd name="connsiteY6" fmla="*/ 34592 h 299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976" h="2995156">
                <a:moveTo>
                  <a:pt x="770517" y="0"/>
                </a:moveTo>
                <a:lnTo>
                  <a:pt x="2466460" y="0"/>
                </a:lnTo>
                <a:lnTo>
                  <a:pt x="2523400" y="34592"/>
                </a:lnTo>
                <a:cubicBezTo>
                  <a:pt x="2953921" y="325446"/>
                  <a:pt x="3236976" y="818002"/>
                  <a:pt x="3236976" y="1376668"/>
                </a:cubicBezTo>
                <a:cubicBezTo>
                  <a:pt x="3236976" y="2270534"/>
                  <a:pt x="2512354" y="2995156"/>
                  <a:pt x="1618488" y="2995156"/>
                </a:cubicBezTo>
                <a:cubicBezTo>
                  <a:pt x="724622" y="2995156"/>
                  <a:pt x="0" y="2270534"/>
                  <a:pt x="0" y="1376668"/>
                </a:cubicBezTo>
                <a:cubicBezTo>
                  <a:pt x="0" y="818002"/>
                  <a:pt x="283056" y="325446"/>
                  <a:pt x="713576" y="3459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0" name="Freeform: Shape 1049">
            <a:extLst>
              <a:ext uri="{FF2B5EF4-FFF2-40B4-BE49-F238E27FC236}">
                <a16:creationId xmlns:a16="http://schemas.microsoft.com/office/drawing/2014/main" id="{1072B470-1E76-42B5-86EA-1FB0F881D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4396" y="2042"/>
            <a:ext cx="3387604" cy="4183848"/>
          </a:xfrm>
          <a:custGeom>
            <a:avLst/>
            <a:gdLst>
              <a:gd name="connsiteX0" fmla="*/ 420128 w 3387604"/>
              <a:gd name="connsiteY0" fmla="*/ 0 h 4183848"/>
              <a:gd name="connsiteX1" fmla="*/ 3387604 w 3387604"/>
              <a:gd name="connsiteY1" fmla="*/ 0 h 4183848"/>
              <a:gd name="connsiteX2" fmla="*/ 3387604 w 3387604"/>
              <a:gd name="connsiteY2" fmla="*/ 4101530 h 4183848"/>
              <a:gd name="connsiteX3" fmla="*/ 3283372 w 3387604"/>
              <a:gd name="connsiteY3" fmla="*/ 4128330 h 4183848"/>
              <a:gd name="connsiteX4" fmla="*/ 2732648 w 3387604"/>
              <a:gd name="connsiteY4" fmla="*/ 4183848 h 4183848"/>
              <a:gd name="connsiteX5" fmla="*/ 0 w 3387604"/>
              <a:gd name="connsiteY5" fmla="*/ 1451200 h 4183848"/>
              <a:gd name="connsiteX6" fmla="*/ 329816 w 3387604"/>
              <a:gd name="connsiteY6" fmla="*/ 148658 h 418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7604" h="4183848">
                <a:moveTo>
                  <a:pt x="420128" y="0"/>
                </a:moveTo>
                <a:lnTo>
                  <a:pt x="3387604" y="0"/>
                </a:lnTo>
                <a:lnTo>
                  <a:pt x="3387604" y="4101530"/>
                </a:lnTo>
                <a:lnTo>
                  <a:pt x="3283372" y="4128330"/>
                </a:lnTo>
                <a:cubicBezTo>
                  <a:pt x="3105483" y="4164732"/>
                  <a:pt x="2921298" y="4183848"/>
                  <a:pt x="2732648" y="4183848"/>
                </a:cubicBezTo>
                <a:cubicBezTo>
                  <a:pt x="1223448" y="4183848"/>
                  <a:pt x="0" y="2960400"/>
                  <a:pt x="0" y="1451200"/>
                </a:cubicBezTo>
                <a:cubicBezTo>
                  <a:pt x="0" y="979575"/>
                  <a:pt x="119477" y="535856"/>
                  <a:pt x="329816" y="14865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2" name="Freeform: Shape 1051">
            <a:extLst>
              <a:ext uri="{FF2B5EF4-FFF2-40B4-BE49-F238E27FC236}">
                <a16:creationId xmlns:a16="http://schemas.microsoft.com/office/drawing/2014/main" id="{DDD8B025-3845-4DEF-98B6-7C0BF531D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3156"/>
            <a:ext cx="3933440" cy="5861304"/>
          </a:xfrm>
          <a:custGeom>
            <a:avLst/>
            <a:gdLst>
              <a:gd name="connsiteX0" fmla="*/ 1002788 w 3933440"/>
              <a:gd name="connsiteY0" fmla="*/ 0 h 5861304"/>
              <a:gd name="connsiteX1" fmla="*/ 3933440 w 3933440"/>
              <a:gd name="connsiteY1" fmla="*/ 2930652 h 5861304"/>
              <a:gd name="connsiteX2" fmla="*/ 1002788 w 3933440"/>
              <a:gd name="connsiteY2" fmla="*/ 5861304 h 5861304"/>
              <a:gd name="connsiteX3" fmla="*/ 131302 w 3933440"/>
              <a:gd name="connsiteY3" fmla="*/ 5729548 h 5861304"/>
              <a:gd name="connsiteX4" fmla="*/ 0 w 3933440"/>
              <a:gd name="connsiteY4" fmla="*/ 5681491 h 5861304"/>
              <a:gd name="connsiteX5" fmla="*/ 0 w 3933440"/>
              <a:gd name="connsiteY5" fmla="*/ 179814 h 5861304"/>
              <a:gd name="connsiteX6" fmla="*/ 131302 w 3933440"/>
              <a:gd name="connsiteY6" fmla="*/ 131756 h 5861304"/>
              <a:gd name="connsiteX7" fmla="*/ 1002788 w 3933440"/>
              <a:gd name="connsiteY7" fmla="*/ 0 h 586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3440" h="5861304">
                <a:moveTo>
                  <a:pt x="1002788" y="0"/>
                </a:moveTo>
                <a:cubicBezTo>
                  <a:pt x="2621342" y="0"/>
                  <a:pt x="3933440" y="1312098"/>
                  <a:pt x="3933440" y="2930652"/>
                </a:cubicBezTo>
                <a:cubicBezTo>
                  <a:pt x="3933440" y="4549206"/>
                  <a:pt x="2621342" y="5861304"/>
                  <a:pt x="1002788" y="5861304"/>
                </a:cubicBezTo>
                <a:cubicBezTo>
                  <a:pt x="699309" y="5861304"/>
                  <a:pt x="406604" y="5815176"/>
                  <a:pt x="131302" y="5729548"/>
                </a:cubicBezTo>
                <a:lnTo>
                  <a:pt x="0" y="5681491"/>
                </a:lnTo>
                <a:lnTo>
                  <a:pt x="0" y="179814"/>
                </a:lnTo>
                <a:lnTo>
                  <a:pt x="131302" y="131756"/>
                </a:lnTo>
                <a:cubicBezTo>
                  <a:pt x="406604" y="46129"/>
                  <a:pt x="699309" y="0"/>
                  <a:pt x="1002788" y="0"/>
                </a:cubicBezTo>
                <a:close/>
              </a:path>
            </a:pathLst>
          </a:custGeom>
          <a:solidFill>
            <a:schemeClr val="tx1"/>
          </a:solidFill>
          <a:ln w="95250" cmpd="dbl">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Key Template Craft Hawaii Dermatology | Key drawings, Coloring pages ...">
            <a:extLst>
              <a:ext uri="{FF2B5EF4-FFF2-40B4-BE49-F238E27FC236}">
                <a16:creationId xmlns:a16="http://schemas.microsoft.com/office/drawing/2014/main" id="{EF5D83C7-CCD2-7467-D096-5A80D0E662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32" t="1614" r="12183" b="8636"/>
          <a:stretch/>
        </p:blipFill>
        <p:spPr bwMode="auto">
          <a:xfrm>
            <a:off x="774817" y="1662545"/>
            <a:ext cx="1725345" cy="3424115"/>
          </a:xfrm>
          <a:prstGeom prst="rect">
            <a:avLst/>
          </a:prstGeom>
          <a:extLst>
            <a:ext uri="{909E8E84-426E-40DD-AFC4-6F175D3DCCD1}">
              <a14:hiddenFill xmlns:a14="http://schemas.microsoft.com/office/drawing/2010/main">
                <a:solidFill>
                  <a:srgbClr val="FFFFFF"/>
                </a:solidFill>
              </a14:hiddenFill>
            </a:ext>
          </a:extLst>
        </p:spPr>
      </p:pic>
      <p:pic>
        <p:nvPicPr>
          <p:cNvPr id="1032" name="Picture 8" descr="SVG &gt; bigorna metal massa peso - Imagem e ícone grátis do SVG. | SVG Silh">
            <a:extLst>
              <a:ext uri="{FF2B5EF4-FFF2-40B4-BE49-F238E27FC236}">
                <a16:creationId xmlns:a16="http://schemas.microsoft.com/office/drawing/2014/main" id="{F8F83B49-4B31-1F9F-8AF5-3F61D7AAE66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9682" y="628805"/>
            <a:ext cx="2308893" cy="1539262"/>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descr="Résultat d’images pour matière métal">
            <a:extLst>
              <a:ext uri="{FF2B5EF4-FFF2-40B4-BE49-F238E27FC236}">
                <a16:creationId xmlns:a16="http://schemas.microsoft.com/office/drawing/2014/main" id="{E9F41898-02AA-F453-B600-E1733AFE760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747682" y="787225"/>
            <a:ext cx="2178429" cy="191588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47773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939D9EF8-7128-DD69-C889-3A6F195A54F9}"/>
              </a:ext>
            </a:extLst>
          </p:cNvPr>
          <p:cNvSpPr txBox="1">
            <a:spLocks/>
          </p:cNvSpPr>
          <p:nvPr/>
        </p:nvSpPr>
        <p:spPr>
          <a:xfrm>
            <a:off x="4654295" y="4522156"/>
            <a:ext cx="5609222" cy="136321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t>Propriétés extrinsèques</a:t>
            </a:r>
          </a:p>
        </p:txBody>
      </p:sp>
      <p:sp>
        <p:nvSpPr>
          <p:cNvPr id="4103" name="Freeform: Shape 4102">
            <a:extLst>
              <a:ext uri="{FF2B5EF4-FFF2-40B4-BE49-F238E27FC236}">
                <a16:creationId xmlns:a16="http://schemas.microsoft.com/office/drawing/2014/main" id="{C4051FED-CF0D-4DDD-A9BB-E58FEEFE7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580" y="2042"/>
            <a:ext cx="3224421" cy="4020664"/>
          </a:xfrm>
          <a:custGeom>
            <a:avLst/>
            <a:gdLst>
              <a:gd name="connsiteX0" fmla="*/ 449733 w 3224421"/>
              <a:gd name="connsiteY0" fmla="*/ 0 h 4020664"/>
              <a:gd name="connsiteX1" fmla="*/ 3224421 w 3224421"/>
              <a:gd name="connsiteY1" fmla="*/ 0 h 4020664"/>
              <a:gd name="connsiteX2" fmla="*/ 3224421 w 3224421"/>
              <a:gd name="connsiteY2" fmla="*/ 3933205 h 4020664"/>
              <a:gd name="connsiteX3" fmla="*/ 3087301 w 3224421"/>
              <a:gd name="connsiteY3" fmla="*/ 3968462 h 4020664"/>
              <a:gd name="connsiteX4" fmla="*/ 2569464 w 3224421"/>
              <a:gd name="connsiteY4" fmla="*/ 4020664 h 4020664"/>
              <a:gd name="connsiteX5" fmla="*/ 0 w 3224421"/>
              <a:gd name="connsiteY5" fmla="*/ 1451200 h 4020664"/>
              <a:gd name="connsiteX6" fmla="*/ 438824 w 3224421"/>
              <a:gd name="connsiteY6" fmla="*/ 14588 h 4020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4421" h="4020664">
                <a:moveTo>
                  <a:pt x="449733" y="0"/>
                </a:moveTo>
                <a:lnTo>
                  <a:pt x="3224421" y="0"/>
                </a:lnTo>
                <a:lnTo>
                  <a:pt x="3224421" y="3933205"/>
                </a:lnTo>
                <a:lnTo>
                  <a:pt x="3087301" y="3968462"/>
                </a:lnTo>
                <a:cubicBezTo>
                  <a:pt x="2920035" y="4002689"/>
                  <a:pt x="2746849" y="4020664"/>
                  <a:pt x="2569464" y="4020664"/>
                </a:cubicBezTo>
                <a:cubicBezTo>
                  <a:pt x="1150388" y="4020664"/>
                  <a:pt x="0" y="2870276"/>
                  <a:pt x="0" y="1451200"/>
                </a:cubicBezTo>
                <a:cubicBezTo>
                  <a:pt x="0" y="919047"/>
                  <a:pt x="161773" y="424677"/>
                  <a:pt x="438824" y="14588"/>
                </a:cubicBezTo>
                <a:close/>
              </a:path>
            </a:pathLst>
          </a:custGeom>
          <a:solidFill>
            <a:schemeClr val="tx1"/>
          </a:solidFill>
          <a:ln w="95250" cmpd="dbl">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5" name="Freeform: Shape 4104">
            <a:extLst>
              <a:ext uri="{FF2B5EF4-FFF2-40B4-BE49-F238E27FC236}">
                <a16:creationId xmlns:a16="http://schemas.microsoft.com/office/drawing/2014/main" id="{F2E5A8E1-2A22-48D0-9556-E21648FA1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6518"/>
            <a:ext cx="4100079" cy="6194580"/>
          </a:xfrm>
          <a:custGeom>
            <a:avLst/>
            <a:gdLst>
              <a:gd name="connsiteX0" fmla="*/ 1002789 w 4100079"/>
              <a:gd name="connsiteY0" fmla="*/ 0 h 6194580"/>
              <a:gd name="connsiteX1" fmla="*/ 4100079 w 4100079"/>
              <a:gd name="connsiteY1" fmla="*/ 3097290 h 6194580"/>
              <a:gd name="connsiteX2" fmla="*/ 1002789 w 4100079"/>
              <a:gd name="connsiteY2" fmla="*/ 6194580 h 6194580"/>
              <a:gd name="connsiteX3" fmla="*/ 81750 w 4100079"/>
              <a:gd name="connsiteY3" fmla="*/ 6055332 h 6194580"/>
              <a:gd name="connsiteX4" fmla="*/ 0 w 4100079"/>
              <a:gd name="connsiteY4" fmla="*/ 6025411 h 6194580"/>
              <a:gd name="connsiteX5" fmla="*/ 0 w 4100079"/>
              <a:gd name="connsiteY5" fmla="*/ 169169 h 6194580"/>
              <a:gd name="connsiteX6" fmla="*/ 81750 w 4100079"/>
              <a:gd name="connsiteY6" fmla="*/ 139248 h 6194580"/>
              <a:gd name="connsiteX7" fmla="*/ 1002789 w 4100079"/>
              <a:gd name="connsiteY7" fmla="*/ 0 h 6194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0079" h="6194580">
                <a:moveTo>
                  <a:pt x="1002789" y="0"/>
                </a:moveTo>
                <a:cubicBezTo>
                  <a:pt x="2713375" y="0"/>
                  <a:pt x="4100079" y="1386704"/>
                  <a:pt x="4100079" y="3097290"/>
                </a:cubicBezTo>
                <a:cubicBezTo>
                  <a:pt x="4100079" y="4807876"/>
                  <a:pt x="2713375" y="6194580"/>
                  <a:pt x="1002789" y="6194580"/>
                </a:cubicBezTo>
                <a:cubicBezTo>
                  <a:pt x="682054" y="6194580"/>
                  <a:pt x="372706" y="6145829"/>
                  <a:pt x="81750" y="6055332"/>
                </a:cubicBezTo>
                <a:lnTo>
                  <a:pt x="0" y="6025411"/>
                </a:lnTo>
                <a:lnTo>
                  <a:pt x="0" y="169169"/>
                </a:lnTo>
                <a:lnTo>
                  <a:pt x="81750" y="139248"/>
                </a:lnTo>
                <a:cubicBezTo>
                  <a:pt x="372706" y="48751"/>
                  <a:pt x="682054" y="0"/>
                  <a:pt x="1002789"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7" name="Freeform: Shape 4106">
            <a:extLst>
              <a:ext uri="{FF2B5EF4-FFF2-40B4-BE49-F238E27FC236}">
                <a16:creationId xmlns:a16="http://schemas.microsoft.com/office/drawing/2014/main" id="{92AA2300-0FA6-4328-9BD8-1D67925C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3543" y="0"/>
            <a:ext cx="3566160" cy="3159748"/>
          </a:xfrm>
          <a:custGeom>
            <a:avLst/>
            <a:gdLst>
              <a:gd name="connsiteX0" fmla="*/ 649888 w 3566160"/>
              <a:gd name="connsiteY0" fmla="*/ 0 h 3159748"/>
              <a:gd name="connsiteX1" fmla="*/ 2916273 w 3566160"/>
              <a:gd name="connsiteY1" fmla="*/ 0 h 3159748"/>
              <a:gd name="connsiteX2" fmla="*/ 2917285 w 3566160"/>
              <a:gd name="connsiteY2" fmla="*/ 757 h 3159748"/>
              <a:gd name="connsiteX3" fmla="*/ 3566160 w 3566160"/>
              <a:gd name="connsiteY3" fmla="*/ 1376668 h 3159748"/>
              <a:gd name="connsiteX4" fmla="*/ 1783080 w 3566160"/>
              <a:gd name="connsiteY4" fmla="*/ 3159748 h 3159748"/>
              <a:gd name="connsiteX5" fmla="*/ 0 w 3566160"/>
              <a:gd name="connsiteY5" fmla="*/ 1376668 h 3159748"/>
              <a:gd name="connsiteX6" fmla="*/ 648876 w 3566160"/>
              <a:gd name="connsiteY6" fmla="*/ 757 h 315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6160" h="3159748">
                <a:moveTo>
                  <a:pt x="649888" y="0"/>
                </a:moveTo>
                <a:lnTo>
                  <a:pt x="2916273" y="0"/>
                </a:lnTo>
                <a:lnTo>
                  <a:pt x="2917285" y="757"/>
                </a:lnTo>
                <a:cubicBezTo>
                  <a:pt x="3313569" y="327800"/>
                  <a:pt x="3566160" y="822736"/>
                  <a:pt x="3566160" y="1376668"/>
                </a:cubicBezTo>
                <a:cubicBezTo>
                  <a:pt x="3566160" y="2361436"/>
                  <a:pt x="2767848" y="3159748"/>
                  <a:pt x="1783080" y="3159748"/>
                </a:cubicBezTo>
                <a:cubicBezTo>
                  <a:pt x="798312" y="3159748"/>
                  <a:pt x="0" y="2361436"/>
                  <a:pt x="0" y="1376668"/>
                </a:cubicBezTo>
                <a:cubicBezTo>
                  <a:pt x="0" y="822736"/>
                  <a:pt x="252591" y="327800"/>
                  <a:pt x="648876" y="7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9" name="Freeform: Shape 4108">
            <a:extLst>
              <a:ext uri="{FF2B5EF4-FFF2-40B4-BE49-F238E27FC236}">
                <a16:creationId xmlns:a16="http://schemas.microsoft.com/office/drawing/2014/main" id="{D3E1FE85-D0BF-41D3-8B85-04776368E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8135" y="0"/>
            <a:ext cx="3236976" cy="2995156"/>
          </a:xfrm>
          <a:custGeom>
            <a:avLst/>
            <a:gdLst>
              <a:gd name="connsiteX0" fmla="*/ 770517 w 3236976"/>
              <a:gd name="connsiteY0" fmla="*/ 0 h 2995156"/>
              <a:gd name="connsiteX1" fmla="*/ 2466460 w 3236976"/>
              <a:gd name="connsiteY1" fmla="*/ 0 h 2995156"/>
              <a:gd name="connsiteX2" fmla="*/ 2523400 w 3236976"/>
              <a:gd name="connsiteY2" fmla="*/ 34592 h 2995156"/>
              <a:gd name="connsiteX3" fmla="*/ 3236976 w 3236976"/>
              <a:gd name="connsiteY3" fmla="*/ 1376668 h 2995156"/>
              <a:gd name="connsiteX4" fmla="*/ 1618488 w 3236976"/>
              <a:gd name="connsiteY4" fmla="*/ 2995156 h 2995156"/>
              <a:gd name="connsiteX5" fmla="*/ 0 w 3236976"/>
              <a:gd name="connsiteY5" fmla="*/ 1376668 h 2995156"/>
              <a:gd name="connsiteX6" fmla="*/ 713576 w 3236976"/>
              <a:gd name="connsiteY6" fmla="*/ 34592 h 299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976" h="2995156">
                <a:moveTo>
                  <a:pt x="770517" y="0"/>
                </a:moveTo>
                <a:lnTo>
                  <a:pt x="2466460" y="0"/>
                </a:lnTo>
                <a:lnTo>
                  <a:pt x="2523400" y="34592"/>
                </a:lnTo>
                <a:cubicBezTo>
                  <a:pt x="2953921" y="325446"/>
                  <a:pt x="3236976" y="818002"/>
                  <a:pt x="3236976" y="1376668"/>
                </a:cubicBezTo>
                <a:cubicBezTo>
                  <a:pt x="3236976" y="2270534"/>
                  <a:pt x="2512354" y="2995156"/>
                  <a:pt x="1618488" y="2995156"/>
                </a:cubicBezTo>
                <a:cubicBezTo>
                  <a:pt x="724622" y="2995156"/>
                  <a:pt x="0" y="2270534"/>
                  <a:pt x="0" y="1376668"/>
                </a:cubicBezTo>
                <a:cubicBezTo>
                  <a:pt x="0" y="818002"/>
                  <a:pt x="283056" y="325446"/>
                  <a:pt x="713576" y="3459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11" name="Freeform: Shape 4110">
            <a:extLst>
              <a:ext uri="{FF2B5EF4-FFF2-40B4-BE49-F238E27FC236}">
                <a16:creationId xmlns:a16="http://schemas.microsoft.com/office/drawing/2014/main" id="{1072B470-1E76-42B5-86EA-1FB0F881D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4396" y="2042"/>
            <a:ext cx="3387604" cy="4183848"/>
          </a:xfrm>
          <a:custGeom>
            <a:avLst/>
            <a:gdLst>
              <a:gd name="connsiteX0" fmla="*/ 420128 w 3387604"/>
              <a:gd name="connsiteY0" fmla="*/ 0 h 4183848"/>
              <a:gd name="connsiteX1" fmla="*/ 3387604 w 3387604"/>
              <a:gd name="connsiteY1" fmla="*/ 0 h 4183848"/>
              <a:gd name="connsiteX2" fmla="*/ 3387604 w 3387604"/>
              <a:gd name="connsiteY2" fmla="*/ 4101530 h 4183848"/>
              <a:gd name="connsiteX3" fmla="*/ 3283372 w 3387604"/>
              <a:gd name="connsiteY3" fmla="*/ 4128330 h 4183848"/>
              <a:gd name="connsiteX4" fmla="*/ 2732648 w 3387604"/>
              <a:gd name="connsiteY4" fmla="*/ 4183848 h 4183848"/>
              <a:gd name="connsiteX5" fmla="*/ 0 w 3387604"/>
              <a:gd name="connsiteY5" fmla="*/ 1451200 h 4183848"/>
              <a:gd name="connsiteX6" fmla="*/ 329816 w 3387604"/>
              <a:gd name="connsiteY6" fmla="*/ 148658 h 418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7604" h="4183848">
                <a:moveTo>
                  <a:pt x="420128" y="0"/>
                </a:moveTo>
                <a:lnTo>
                  <a:pt x="3387604" y="0"/>
                </a:lnTo>
                <a:lnTo>
                  <a:pt x="3387604" y="4101530"/>
                </a:lnTo>
                <a:lnTo>
                  <a:pt x="3283372" y="4128330"/>
                </a:lnTo>
                <a:cubicBezTo>
                  <a:pt x="3105483" y="4164732"/>
                  <a:pt x="2921298" y="4183848"/>
                  <a:pt x="2732648" y="4183848"/>
                </a:cubicBezTo>
                <a:cubicBezTo>
                  <a:pt x="1223448" y="4183848"/>
                  <a:pt x="0" y="2960400"/>
                  <a:pt x="0" y="1451200"/>
                </a:cubicBezTo>
                <a:cubicBezTo>
                  <a:pt x="0" y="979575"/>
                  <a:pt x="119477" y="535856"/>
                  <a:pt x="329816" y="14865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13" name="Freeform: Shape 4112">
            <a:extLst>
              <a:ext uri="{FF2B5EF4-FFF2-40B4-BE49-F238E27FC236}">
                <a16:creationId xmlns:a16="http://schemas.microsoft.com/office/drawing/2014/main" id="{DDD8B025-3845-4DEF-98B6-7C0BF531D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3156"/>
            <a:ext cx="3933440" cy="5861304"/>
          </a:xfrm>
          <a:custGeom>
            <a:avLst/>
            <a:gdLst>
              <a:gd name="connsiteX0" fmla="*/ 1002788 w 3933440"/>
              <a:gd name="connsiteY0" fmla="*/ 0 h 5861304"/>
              <a:gd name="connsiteX1" fmla="*/ 3933440 w 3933440"/>
              <a:gd name="connsiteY1" fmla="*/ 2930652 h 5861304"/>
              <a:gd name="connsiteX2" fmla="*/ 1002788 w 3933440"/>
              <a:gd name="connsiteY2" fmla="*/ 5861304 h 5861304"/>
              <a:gd name="connsiteX3" fmla="*/ 131302 w 3933440"/>
              <a:gd name="connsiteY3" fmla="*/ 5729548 h 5861304"/>
              <a:gd name="connsiteX4" fmla="*/ 0 w 3933440"/>
              <a:gd name="connsiteY4" fmla="*/ 5681491 h 5861304"/>
              <a:gd name="connsiteX5" fmla="*/ 0 w 3933440"/>
              <a:gd name="connsiteY5" fmla="*/ 179814 h 5861304"/>
              <a:gd name="connsiteX6" fmla="*/ 131302 w 3933440"/>
              <a:gd name="connsiteY6" fmla="*/ 131756 h 5861304"/>
              <a:gd name="connsiteX7" fmla="*/ 1002788 w 3933440"/>
              <a:gd name="connsiteY7" fmla="*/ 0 h 586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3440" h="5861304">
                <a:moveTo>
                  <a:pt x="1002788" y="0"/>
                </a:moveTo>
                <a:cubicBezTo>
                  <a:pt x="2621342" y="0"/>
                  <a:pt x="3933440" y="1312098"/>
                  <a:pt x="3933440" y="2930652"/>
                </a:cubicBezTo>
                <a:cubicBezTo>
                  <a:pt x="3933440" y="4549206"/>
                  <a:pt x="2621342" y="5861304"/>
                  <a:pt x="1002788" y="5861304"/>
                </a:cubicBezTo>
                <a:cubicBezTo>
                  <a:pt x="699309" y="5861304"/>
                  <a:pt x="406604" y="5815176"/>
                  <a:pt x="131302" y="5729548"/>
                </a:cubicBezTo>
                <a:lnTo>
                  <a:pt x="0" y="5681491"/>
                </a:lnTo>
                <a:lnTo>
                  <a:pt x="0" y="179814"/>
                </a:lnTo>
                <a:lnTo>
                  <a:pt x="131302" y="131756"/>
                </a:lnTo>
                <a:cubicBezTo>
                  <a:pt x="406604" y="46129"/>
                  <a:pt x="699309" y="0"/>
                  <a:pt x="1002788" y="0"/>
                </a:cubicBezTo>
                <a:close/>
              </a:path>
            </a:pathLst>
          </a:custGeom>
          <a:solidFill>
            <a:schemeClr val="tx1"/>
          </a:solidFill>
          <a:ln w="95250" cmpd="dbl">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2" descr="Dessins poches">
            <a:extLst>
              <a:ext uri="{FF2B5EF4-FFF2-40B4-BE49-F238E27FC236}">
                <a16:creationId xmlns:a16="http://schemas.microsoft.com/office/drawing/2014/main" id="{C399F238-517B-1DDA-6D80-689A3E223A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86" b="19435"/>
          <a:stretch/>
        </p:blipFill>
        <p:spPr bwMode="auto">
          <a:xfrm>
            <a:off x="265889" y="1983663"/>
            <a:ext cx="2743200" cy="2720290"/>
          </a:xfrm>
          <a:prstGeom prst="rect">
            <a:avLst/>
          </a:prstGeom>
          <a:extLst>
            <a:ext uri="{909E8E84-426E-40DD-AFC4-6F175D3DCCD1}">
              <a14:hiddenFill xmlns:a14="http://schemas.microsoft.com/office/drawing/2010/main">
                <a:solidFill>
                  <a:srgbClr val="FFFFFF"/>
                </a:solidFill>
              </a14:hiddenFill>
            </a:ext>
          </a:extLst>
        </p:spPr>
      </p:pic>
      <p:pic>
        <p:nvPicPr>
          <p:cNvPr id="6" name="Picture 8" descr="&quot;Key in keyhole&quot; Stock photo and royalty-free images on Fotolia.com ...">
            <a:extLst>
              <a:ext uri="{FF2B5EF4-FFF2-40B4-BE49-F238E27FC236}">
                <a16:creationId xmlns:a16="http://schemas.microsoft.com/office/drawing/2014/main" id="{651AAD9D-465F-14ED-05CB-344F8185F6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975" r="5905" b="-1"/>
          <a:stretch/>
        </p:blipFill>
        <p:spPr bwMode="auto">
          <a:xfrm>
            <a:off x="5116367" y="379262"/>
            <a:ext cx="2055523" cy="2038348"/>
          </a:xfrm>
          <a:prstGeom prst="rect">
            <a:avLst/>
          </a:prstGeom>
          <a:extLst>
            <a:ext uri="{909E8E84-426E-40DD-AFC4-6F175D3DCCD1}">
              <a14:hiddenFill xmlns:a14="http://schemas.microsoft.com/office/drawing/2010/main">
                <a:solidFill>
                  <a:srgbClr val="FFFFFF"/>
                </a:solidFill>
              </a14:hiddenFill>
            </a:ext>
          </a:extLst>
        </p:spPr>
      </p:pic>
      <p:pic>
        <p:nvPicPr>
          <p:cNvPr id="4098" name="Picture 2" descr="La meilleure photo de la Terre – La boite verte">
            <a:extLst>
              <a:ext uri="{FF2B5EF4-FFF2-40B4-BE49-F238E27FC236}">
                <a16:creationId xmlns:a16="http://schemas.microsoft.com/office/drawing/2014/main" id="{CF45DB99-42FF-5DBF-2F09-5467DE1A924F}"/>
              </a:ext>
            </a:extLst>
          </p:cNvPr>
          <p:cNvPicPr>
            <a:picLocks noChangeAspect="1" noChangeArrowheads="1"/>
          </p:cNvPicPr>
          <p:nvPr/>
        </p:nvPicPr>
        <p:blipFill rotWithShape="1">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l="-10" r="-10"/>
          <a:stretch/>
        </p:blipFill>
        <p:spPr bwMode="auto">
          <a:xfrm>
            <a:off x="9747682" y="655951"/>
            <a:ext cx="2178429" cy="217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44566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Vers des matériaux de plus en plus intelligents - Grenoble INP Institut  d'ingénierie et de management, Université Grenoble Alpes">
            <a:extLst>
              <a:ext uri="{FF2B5EF4-FFF2-40B4-BE49-F238E27FC236}">
                <a16:creationId xmlns:a16="http://schemas.microsoft.com/office/drawing/2014/main" id="{D5DF5A4F-27BC-22F3-9A44-822628AD032F}"/>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18222" r="1" b="1"/>
          <a:stretch/>
        </p:blipFill>
        <p:spPr bwMode="auto">
          <a:xfrm>
            <a:off x="20" y="10"/>
            <a:ext cx="12191979" cy="6857990"/>
          </a:xfrm>
          <a:prstGeom prst="rect">
            <a:avLst/>
          </a:prstGeom>
          <a:noFill/>
          <a:effectLst>
            <a:outerShdw blurRad="50800" dist="50800" dir="5400000" algn="ctr" rotWithShape="0">
              <a:schemeClr val="accent2">
                <a:lumMod val="60000"/>
                <a:lumOff val="40000"/>
              </a:schemeClr>
            </a:outerShdw>
          </a:effectLst>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9A9BF5F-520B-CA88-6090-8B9D50F17577}"/>
              </a:ext>
            </a:extLst>
          </p:cNvPr>
          <p:cNvSpPr>
            <a:spLocks noGrp="1"/>
          </p:cNvSpPr>
          <p:nvPr>
            <p:ph type="title"/>
          </p:nvPr>
        </p:nvSpPr>
        <p:spPr>
          <a:xfrm>
            <a:off x="841249" y="941832"/>
            <a:ext cx="10506456" cy="2057400"/>
          </a:xfrm>
        </p:spPr>
        <p:txBody>
          <a:bodyPr vert="horz" lIns="91440" tIns="45720" rIns="91440" bIns="45720" rtlCol="0" anchor="b">
            <a:normAutofit/>
          </a:bodyPr>
          <a:lstStyle/>
          <a:p>
            <a:r>
              <a:rPr lang="en-US" sz="5400" b="1"/>
              <a:t>Les </a:t>
            </a:r>
            <a:r>
              <a:rPr lang="en-US" sz="5400" b="1" err="1"/>
              <a:t>matériaux</a:t>
            </a:r>
            <a:r>
              <a:rPr lang="en-US" sz="5400" b="1"/>
              <a:t> </a:t>
            </a:r>
            <a:r>
              <a:rPr lang="en-US" sz="5400" b="1" err="1"/>
              <a:t>intelligents</a:t>
            </a:r>
            <a:endParaRPr lang="en-US" sz="5400" b="1"/>
          </a:p>
        </p:txBody>
      </p:sp>
      <p:sp>
        <p:nvSpPr>
          <p:cNvPr id="2059" name="Rectangle 205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1" name="Rectangle 206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ZoneTexte 5">
            <a:extLst>
              <a:ext uri="{FF2B5EF4-FFF2-40B4-BE49-F238E27FC236}">
                <a16:creationId xmlns:a16="http://schemas.microsoft.com/office/drawing/2014/main" id="{6BEEFE4B-7966-E3B0-CD28-9BF869C5A3F7}"/>
              </a:ext>
            </a:extLst>
          </p:cNvPr>
          <p:cNvSpPr txBox="1"/>
          <p:nvPr/>
        </p:nvSpPr>
        <p:spPr>
          <a:xfrm>
            <a:off x="841248" y="3502152"/>
            <a:ext cx="10506456" cy="2670048"/>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2800" err="1"/>
              <a:t>Possèdent</a:t>
            </a:r>
            <a:r>
              <a:rPr lang="en-US" sz="2800"/>
              <a:t> </a:t>
            </a:r>
            <a:r>
              <a:rPr lang="en-US" sz="2800">
                <a:effectLst/>
              </a:rPr>
              <a:t>des </a:t>
            </a:r>
            <a:r>
              <a:rPr lang="en-US" sz="2800" err="1">
                <a:effectLst/>
              </a:rPr>
              <a:t>capacités</a:t>
            </a:r>
            <a:r>
              <a:rPr lang="en-US" sz="2800">
                <a:effectLst/>
              </a:rPr>
              <a:t> </a:t>
            </a:r>
            <a:r>
              <a:rPr lang="en-US" sz="2800" err="1">
                <a:effectLst/>
              </a:rPr>
              <a:t>intrinsèques</a:t>
            </a:r>
            <a:r>
              <a:rPr lang="en-US" sz="2800">
                <a:effectLst/>
              </a:rPr>
              <a:t> et </a:t>
            </a:r>
            <a:r>
              <a:rPr lang="en-US" sz="2800" err="1">
                <a:effectLst/>
              </a:rPr>
              <a:t>extrinsèques</a:t>
            </a:r>
            <a:endParaRPr lang="en-US" sz="2800">
              <a:effectLst/>
            </a:endParaRPr>
          </a:p>
          <a:p>
            <a:pPr indent="-228600">
              <a:lnSpc>
                <a:spcPct val="90000"/>
              </a:lnSpc>
              <a:spcAft>
                <a:spcPts val="600"/>
              </a:spcAft>
              <a:buFont typeface="Arial" panose="020B0604020202020204" pitchFamily="34" charset="0"/>
              <a:buChar char="•"/>
            </a:pPr>
            <a:endParaRPr lang="en-US" sz="2800">
              <a:effectLst/>
            </a:endParaRPr>
          </a:p>
          <a:p>
            <a:pPr>
              <a:lnSpc>
                <a:spcPct val="90000"/>
              </a:lnSpc>
              <a:spcAft>
                <a:spcPts val="600"/>
              </a:spcAft>
            </a:pPr>
            <a:r>
              <a:rPr lang="en-US" sz="2800" err="1"/>
              <a:t>Ces</a:t>
            </a:r>
            <a:r>
              <a:rPr lang="en-US" sz="2800"/>
              <a:t> </a:t>
            </a:r>
            <a:r>
              <a:rPr lang="en-US" sz="2800" err="1"/>
              <a:t>propriétés</a:t>
            </a:r>
            <a:r>
              <a:rPr lang="en-US" sz="2800"/>
              <a:t> </a:t>
            </a:r>
            <a:r>
              <a:rPr lang="en-US" sz="2800" err="1"/>
              <a:t>leur</a:t>
            </a:r>
            <a:r>
              <a:rPr lang="en-US" sz="2800">
                <a:effectLst/>
              </a:rPr>
              <a:t> </a:t>
            </a:r>
            <a:r>
              <a:rPr lang="en-US" sz="2800" err="1">
                <a:effectLst/>
              </a:rPr>
              <a:t>permettent</a:t>
            </a:r>
            <a:r>
              <a:rPr lang="en-US" sz="2800">
                <a:effectLst/>
              </a:rPr>
              <a:t> :</a:t>
            </a:r>
          </a:p>
          <a:p>
            <a:pPr marL="457200" indent="-457200">
              <a:lnSpc>
                <a:spcPct val="90000"/>
              </a:lnSpc>
              <a:spcAft>
                <a:spcPts val="600"/>
              </a:spcAft>
              <a:buFontTx/>
              <a:buChar char="-"/>
            </a:pPr>
            <a:r>
              <a:rPr lang="en-US" sz="2800">
                <a:effectLst/>
              </a:rPr>
              <a:t>De </a:t>
            </a:r>
            <a:r>
              <a:rPr lang="en-US" sz="2800" b="1" err="1">
                <a:effectLst/>
              </a:rPr>
              <a:t>répondre</a:t>
            </a:r>
            <a:r>
              <a:rPr lang="en-US" sz="2800" b="1">
                <a:effectLst/>
              </a:rPr>
              <a:t> aux stimuli et aux </a:t>
            </a:r>
            <a:r>
              <a:rPr lang="en-US" sz="2800" b="1" err="1">
                <a:effectLst/>
              </a:rPr>
              <a:t>changements</a:t>
            </a:r>
            <a:r>
              <a:rPr lang="en-US" sz="2800" b="1">
                <a:effectLst/>
              </a:rPr>
              <a:t> </a:t>
            </a:r>
            <a:r>
              <a:rPr lang="en-US" sz="2800">
                <a:effectLst/>
              </a:rPr>
              <a:t>qui se </a:t>
            </a:r>
            <a:r>
              <a:rPr lang="en-US" sz="2800" err="1">
                <a:effectLst/>
              </a:rPr>
              <a:t>produisent</a:t>
            </a:r>
            <a:r>
              <a:rPr lang="en-US" sz="2800">
                <a:effectLst/>
              </a:rPr>
              <a:t> dans </a:t>
            </a:r>
            <a:r>
              <a:rPr lang="en-US" sz="2800" err="1">
                <a:effectLst/>
              </a:rPr>
              <a:t>l’environnement</a:t>
            </a:r>
            <a:endParaRPr lang="en-US" sz="2800"/>
          </a:p>
          <a:p>
            <a:pPr marL="457200" indent="-457200">
              <a:lnSpc>
                <a:spcPct val="90000"/>
              </a:lnSpc>
              <a:spcAft>
                <a:spcPts val="600"/>
              </a:spcAft>
              <a:buFontTx/>
              <a:buChar char="-"/>
            </a:pPr>
            <a:r>
              <a:rPr lang="en-US" sz="2800" err="1"/>
              <a:t>D’</a:t>
            </a:r>
            <a:r>
              <a:rPr lang="en-US" sz="2800" b="1" err="1"/>
              <a:t>a</a:t>
            </a:r>
            <a:r>
              <a:rPr lang="en-US" sz="2800" b="1" err="1">
                <a:effectLst/>
              </a:rPr>
              <a:t>ctiver</a:t>
            </a:r>
            <a:r>
              <a:rPr lang="en-US" sz="2800">
                <a:effectLst/>
              </a:rPr>
              <a:t> </a:t>
            </a:r>
            <a:r>
              <a:rPr lang="en-US" sz="2800" err="1">
                <a:effectLst/>
              </a:rPr>
              <a:t>en</a:t>
            </a:r>
            <a:r>
              <a:rPr lang="en-US" sz="2800">
                <a:effectLst/>
              </a:rPr>
              <a:t> </a:t>
            </a:r>
            <a:r>
              <a:rPr lang="en-US" sz="2800" err="1">
                <a:effectLst/>
              </a:rPr>
              <a:t>conséquence</a:t>
            </a:r>
            <a:r>
              <a:rPr lang="en-US" sz="2800">
                <a:effectLst/>
              </a:rPr>
              <a:t> </a:t>
            </a:r>
            <a:r>
              <a:rPr lang="en-US" sz="2800" err="1">
                <a:effectLst/>
              </a:rPr>
              <a:t>leurs</a:t>
            </a:r>
            <a:r>
              <a:rPr lang="en-US" sz="2800">
                <a:effectLst/>
              </a:rPr>
              <a:t> </a:t>
            </a:r>
            <a:r>
              <a:rPr lang="en-US" sz="2800" err="1">
                <a:effectLst/>
              </a:rPr>
              <a:t>fonctions</a:t>
            </a:r>
            <a:r>
              <a:rPr lang="en-US" sz="2800">
                <a:effectLst/>
              </a:rPr>
              <a:t> </a:t>
            </a:r>
            <a:r>
              <a:rPr lang="en-US" sz="2800" err="1">
                <a:effectLst/>
              </a:rPr>
              <a:t>correspondantes</a:t>
            </a:r>
            <a:endParaRPr lang="en-US" sz="2800"/>
          </a:p>
        </p:txBody>
      </p:sp>
      <p:sp>
        <p:nvSpPr>
          <p:cNvPr id="11" name="TextBox 10">
            <a:extLst>
              <a:ext uri="{FF2B5EF4-FFF2-40B4-BE49-F238E27FC236}">
                <a16:creationId xmlns:a16="http://schemas.microsoft.com/office/drawing/2014/main" id="{0705554B-2A71-01C6-23A4-1E3D6369B145}"/>
              </a:ext>
            </a:extLst>
          </p:cNvPr>
          <p:cNvSpPr txBox="1"/>
          <p:nvPr/>
        </p:nvSpPr>
        <p:spPr>
          <a:xfrm>
            <a:off x="9227127" y="167652"/>
            <a:ext cx="2884219" cy="707886"/>
          </a:xfrm>
          <a:prstGeom prst="rect">
            <a:avLst/>
          </a:prstGeom>
          <a:noFill/>
        </p:spPr>
        <p:txBody>
          <a:bodyPr wrap="square">
            <a:spAutoFit/>
          </a:bodyPr>
          <a:lstStyle/>
          <a:p>
            <a:r>
              <a:rPr lang="en-US" sz="4000"/>
              <a:t>Fin XX° siècle</a:t>
            </a:r>
            <a:endParaRPr lang="en-FR" sz="4000"/>
          </a:p>
        </p:txBody>
      </p:sp>
    </p:spTree>
    <p:extLst>
      <p:ext uri="{BB962C8B-B14F-4D97-AF65-F5344CB8AC3E}">
        <p14:creationId xmlns:p14="http://schemas.microsoft.com/office/powerpoint/2010/main" val="128389984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EA6A57-6ED8-8439-B19A-65E526539820}"/>
              </a:ext>
            </a:extLst>
          </p:cNvPr>
          <p:cNvSpPr>
            <a:spLocks noGrp="1"/>
          </p:cNvSpPr>
          <p:nvPr>
            <p:ph type="title"/>
          </p:nvPr>
        </p:nvSpPr>
        <p:spPr>
          <a:xfrm>
            <a:off x="132509" y="-158317"/>
            <a:ext cx="10515600" cy="1325563"/>
          </a:xfrm>
        </p:spPr>
        <p:txBody>
          <a:bodyPr/>
          <a:lstStyle/>
          <a:p>
            <a:r>
              <a:rPr lang="fr-FR">
                <a:solidFill>
                  <a:schemeClr val="bg1"/>
                </a:solidFill>
              </a:rPr>
              <a:t>Les matériaux intelligents</a:t>
            </a:r>
          </a:p>
        </p:txBody>
      </p:sp>
      <p:pic>
        <p:nvPicPr>
          <p:cNvPr id="5122" name="Picture 2" descr="Définition | Fibre optique | Futura Tech">
            <a:extLst>
              <a:ext uri="{FF2B5EF4-FFF2-40B4-BE49-F238E27FC236}">
                <a16:creationId xmlns:a16="http://schemas.microsoft.com/office/drawing/2014/main" id="{4A04CD4E-24B3-A2F9-D65B-8F94D3477C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575" y="1622021"/>
            <a:ext cx="3455643" cy="21588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portant Characteristics in a Spring Manufacturers | Airedale Springs">
            <a:extLst>
              <a:ext uri="{FF2B5EF4-FFF2-40B4-BE49-F238E27FC236}">
                <a16:creationId xmlns:a16="http://schemas.microsoft.com/office/drawing/2014/main" id="{2FBB9E16-9FE6-BB31-6147-8B91C3C4E1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503" t="9739" r="4064" b="14123"/>
          <a:stretch/>
        </p:blipFill>
        <p:spPr bwMode="auto">
          <a:xfrm>
            <a:off x="7222214" y="1531244"/>
            <a:ext cx="3587211" cy="214226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ekceleo - Expert majeur en mécatronique et piézoélectricité">
            <a:extLst>
              <a:ext uri="{FF2B5EF4-FFF2-40B4-BE49-F238E27FC236}">
                <a16:creationId xmlns:a16="http://schemas.microsoft.com/office/drawing/2014/main" id="{04F11CF9-6ED5-8FC4-BEAF-E99EF05039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868" y="4464240"/>
            <a:ext cx="3455643" cy="20543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GNÉTOSTRICTION - Encyclopædia Universalis">
            <a:extLst>
              <a:ext uri="{FF2B5EF4-FFF2-40B4-BE49-F238E27FC236}">
                <a16:creationId xmlns:a16="http://schemas.microsoft.com/office/drawing/2014/main" id="{2CE5657E-241D-BA08-AC88-301B652408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3784" y="4420302"/>
            <a:ext cx="2783857" cy="214226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CE3E450E-3B22-001D-7000-A72035EA8558}"/>
              </a:ext>
            </a:extLst>
          </p:cNvPr>
          <p:cNvSpPr txBox="1"/>
          <p:nvPr/>
        </p:nvSpPr>
        <p:spPr>
          <a:xfrm>
            <a:off x="1382575" y="1209968"/>
            <a:ext cx="2314937" cy="369332"/>
          </a:xfrm>
          <a:prstGeom prst="rect">
            <a:avLst/>
          </a:prstGeom>
          <a:noFill/>
        </p:spPr>
        <p:txBody>
          <a:bodyPr wrap="square" rtlCol="0">
            <a:spAutoFit/>
          </a:bodyPr>
          <a:lstStyle/>
          <a:p>
            <a:r>
              <a:rPr lang="fr-FR">
                <a:solidFill>
                  <a:schemeClr val="bg1"/>
                </a:solidFill>
              </a:rPr>
              <a:t>Fibres optiques</a:t>
            </a:r>
          </a:p>
        </p:txBody>
      </p:sp>
      <p:sp>
        <p:nvSpPr>
          <p:cNvPr id="5" name="ZoneTexte 4">
            <a:extLst>
              <a:ext uri="{FF2B5EF4-FFF2-40B4-BE49-F238E27FC236}">
                <a16:creationId xmlns:a16="http://schemas.microsoft.com/office/drawing/2014/main" id="{415DBA7F-C914-86DE-0CDF-38ECB56AE9E2}"/>
              </a:ext>
            </a:extLst>
          </p:cNvPr>
          <p:cNvSpPr txBox="1"/>
          <p:nvPr/>
        </p:nvSpPr>
        <p:spPr>
          <a:xfrm>
            <a:off x="1382574" y="4050970"/>
            <a:ext cx="2314937" cy="369332"/>
          </a:xfrm>
          <a:prstGeom prst="rect">
            <a:avLst/>
          </a:prstGeom>
          <a:noFill/>
        </p:spPr>
        <p:txBody>
          <a:bodyPr wrap="square" rtlCol="0">
            <a:spAutoFit/>
          </a:bodyPr>
          <a:lstStyle/>
          <a:p>
            <a:r>
              <a:rPr lang="fr-FR">
                <a:solidFill>
                  <a:schemeClr val="bg1"/>
                </a:solidFill>
              </a:rPr>
              <a:t>Piézoélectrique</a:t>
            </a:r>
          </a:p>
        </p:txBody>
      </p:sp>
      <p:sp>
        <p:nvSpPr>
          <p:cNvPr id="6" name="ZoneTexte 5">
            <a:extLst>
              <a:ext uri="{FF2B5EF4-FFF2-40B4-BE49-F238E27FC236}">
                <a16:creationId xmlns:a16="http://schemas.microsoft.com/office/drawing/2014/main" id="{4A2166B1-3772-EBF9-9EA9-1588145DEEAA}"/>
              </a:ext>
            </a:extLst>
          </p:cNvPr>
          <p:cNvSpPr txBox="1"/>
          <p:nvPr/>
        </p:nvSpPr>
        <p:spPr>
          <a:xfrm>
            <a:off x="7222214" y="1064945"/>
            <a:ext cx="2314937" cy="369332"/>
          </a:xfrm>
          <a:prstGeom prst="rect">
            <a:avLst/>
          </a:prstGeom>
          <a:noFill/>
        </p:spPr>
        <p:txBody>
          <a:bodyPr wrap="square" rtlCol="0">
            <a:spAutoFit/>
          </a:bodyPr>
          <a:lstStyle/>
          <a:p>
            <a:r>
              <a:rPr lang="fr-FR">
                <a:solidFill>
                  <a:schemeClr val="bg1"/>
                </a:solidFill>
              </a:rPr>
              <a:t>Mémoire de forme</a:t>
            </a:r>
          </a:p>
        </p:txBody>
      </p:sp>
      <p:sp>
        <p:nvSpPr>
          <p:cNvPr id="8" name="ZoneTexte 7">
            <a:extLst>
              <a:ext uri="{FF2B5EF4-FFF2-40B4-BE49-F238E27FC236}">
                <a16:creationId xmlns:a16="http://schemas.microsoft.com/office/drawing/2014/main" id="{2FC0F759-ADBD-3F66-F837-F21B0583F771}"/>
              </a:ext>
            </a:extLst>
          </p:cNvPr>
          <p:cNvSpPr txBox="1"/>
          <p:nvPr/>
        </p:nvSpPr>
        <p:spPr>
          <a:xfrm>
            <a:off x="7433947" y="4035449"/>
            <a:ext cx="2314937" cy="369332"/>
          </a:xfrm>
          <a:prstGeom prst="rect">
            <a:avLst/>
          </a:prstGeom>
          <a:noFill/>
        </p:spPr>
        <p:txBody>
          <a:bodyPr wrap="square" rtlCol="0">
            <a:spAutoFit/>
          </a:bodyPr>
          <a:lstStyle/>
          <a:p>
            <a:r>
              <a:rPr lang="fr-FR">
                <a:solidFill>
                  <a:schemeClr val="bg1"/>
                </a:solidFill>
              </a:rPr>
              <a:t>Magnétostrictif</a:t>
            </a:r>
          </a:p>
        </p:txBody>
      </p:sp>
      <p:pic>
        <p:nvPicPr>
          <p:cNvPr id="9" name="Image 8">
            <a:extLst>
              <a:ext uri="{FF2B5EF4-FFF2-40B4-BE49-F238E27FC236}">
                <a16:creationId xmlns:a16="http://schemas.microsoft.com/office/drawing/2014/main" id="{626E366F-BE1B-A1FE-8BA0-FBD213A6F87E}"/>
              </a:ext>
            </a:extLst>
          </p:cNvPr>
          <p:cNvPicPr>
            <a:picLocks noChangeAspect="1"/>
          </p:cNvPicPr>
          <p:nvPr/>
        </p:nvPicPr>
        <p:blipFill>
          <a:blip r:embed="rId7"/>
          <a:stretch>
            <a:fillRect/>
          </a:stretch>
        </p:blipFill>
        <p:spPr>
          <a:xfrm>
            <a:off x="4045863" y="4699079"/>
            <a:ext cx="1584707" cy="1584707"/>
          </a:xfrm>
          <a:prstGeom prst="rect">
            <a:avLst/>
          </a:prstGeom>
        </p:spPr>
      </p:pic>
    </p:spTree>
    <p:extLst>
      <p:ext uri="{BB962C8B-B14F-4D97-AF65-F5344CB8AC3E}">
        <p14:creationId xmlns:p14="http://schemas.microsoft.com/office/powerpoint/2010/main" val="757292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71E98657-EBE5-CED3-3983-85AB42960E8D}"/>
              </a:ext>
            </a:extLst>
          </p:cNvPr>
          <p:cNvSpPr>
            <a:spLocks noGrp="1"/>
          </p:cNvSpPr>
          <p:nvPr>
            <p:ph type="title"/>
          </p:nvPr>
        </p:nvSpPr>
        <p:spPr>
          <a:xfrm>
            <a:off x="838200" y="913765"/>
            <a:ext cx="10515600" cy="1325563"/>
          </a:xfrm>
        </p:spPr>
        <p:txBody>
          <a:bodyPr>
            <a:normAutofit/>
          </a:bodyPr>
          <a:lstStyle/>
          <a:p>
            <a:r>
              <a:rPr lang="fr-FR" sz="8800">
                <a:solidFill>
                  <a:schemeClr val="bg1"/>
                </a:solidFill>
              </a:rPr>
              <a:t>A votre avis ?</a:t>
            </a:r>
          </a:p>
        </p:txBody>
      </p:sp>
      <p:sp>
        <p:nvSpPr>
          <p:cNvPr id="5" name="TextBox 4">
            <a:extLst>
              <a:ext uri="{FF2B5EF4-FFF2-40B4-BE49-F238E27FC236}">
                <a16:creationId xmlns:a16="http://schemas.microsoft.com/office/drawing/2014/main" id="{57463783-F561-DF5F-0CA5-F67757222C9C}"/>
              </a:ext>
            </a:extLst>
          </p:cNvPr>
          <p:cNvSpPr txBox="1"/>
          <p:nvPr/>
        </p:nvSpPr>
        <p:spPr>
          <a:xfrm>
            <a:off x="1189175" y="3429000"/>
            <a:ext cx="9813649" cy="461665"/>
          </a:xfrm>
          <a:prstGeom prst="rect">
            <a:avLst/>
          </a:prstGeom>
          <a:noFill/>
        </p:spPr>
        <p:txBody>
          <a:bodyPr wrap="square" rtlCol="0">
            <a:spAutoFit/>
          </a:bodyPr>
          <a:lstStyle/>
          <a:p>
            <a:r>
              <a:rPr lang="en-FR" sz="2400">
                <a:solidFill>
                  <a:schemeClr val="bg1"/>
                </a:solidFill>
              </a:rPr>
              <a:t>L’élasticité d’un matériau est-elle une propriété </a:t>
            </a:r>
            <a:r>
              <a:rPr lang="en-FR" sz="2400" u="sng">
                <a:solidFill>
                  <a:schemeClr val="bg1"/>
                </a:solidFill>
              </a:rPr>
              <a:t>intrinsèque</a:t>
            </a:r>
            <a:r>
              <a:rPr lang="en-FR" sz="2400">
                <a:solidFill>
                  <a:schemeClr val="bg1"/>
                </a:solidFill>
              </a:rPr>
              <a:t> ou </a:t>
            </a:r>
            <a:r>
              <a:rPr lang="en-FR" sz="2400" u="sng">
                <a:solidFill>
                  <a:schemeClr val="bg1"/>
                </a:solidFill>
              </a:rPr>
              <a:t>extrinsèques</a:t>
            </a:r>
            <a:r>
              <a:rPr lang="en-FR" sz="2400">
                <a:solidFill>
                  <a:schemeClr val="bg1"/>
                </a:solidFill>
              </a:rPr>
              <a:t> ?</a:t>
            </a:r>
          </a:p>
        </p:txBody>
      </p:sp>
    </p:spTree>
    <p:extLst>
      <p:ext uri="{BB962C8B-B14F-4D97-AF65-F5344CB8AC3E}">
        <p14:creationId xmlns:p14="http://schemas.microsoft.com/office/powerpoint/2010/main" val="29592748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C9500A06DCDF409C50CBF1869B02CC" ma:contentTypeVersion="2" ma:contentTypeDescription="Crée un document." ma:contentTypeScope="" ma:versionID="2ee624401a7ca96e86fa251bc15f469b">
  <xsd:schema xmlns:xsd="http://www.w3.org/2001/XMLSchema" xmlns:xs="http://www.w3.org/2001/XMLSchema" xmlns:p="http://schemas.microsoft.com/office/2006/metadata/properties" xmlns:ns2="7b73f21b-70fb-45e6-b5cf-e01734a8c7b2" targetNamespace="http://schemas.microsoft.com/office/2006/metadata/properties" ma:root="true" ma:fieldsID="3c83a3fa8177635b97bc7360f709ec00" ns2:_="">
    <xsd:import namespace="7b73f21b-70fb-45e6-b5cf-e01734a8c7b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73f21b-70fb-45e6-b5cf-e01734a8c7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04E56-584C-4DAF-AC74-6EE4C6D9D5AF}">
  <ds:schemaRefs>
    <ds:schemaRef ds:uri="http://schemas.microsoft.com/sharepoint/v3/contenttype/forms"/>
  </ds:schemaRefs>
</ds:datastoreItem>
</file>

<file path=customXml/itemProps2.xml><?xml version="1.0" encoding="utf-8"?>
<ds:datastoreItem xmlns:ds="http://schemas.openxmlformats.org/officeDocument/2006/customXml" ds:itemID="{F13C7F9C-6CDD-476B-B5D3-3164AF992CD0}">
  <ds:schemaRefs>
    <ds:schemaRef ds:uri="http://purl.org/dc/dcmitype/"/>
    <ds:schemaRef ds:uri="http://schemas.microsoft.com/office/2006/documentManagement/types"/>
    <ds:schemaRef ds:uri="http://purl.org/dc/elements/1.1/"/>
    <ds:schemaRef ds:uri="http://schemas.microsoft.com/office/2006/metadata/properties"/>
    <ds:schemaRef ds:uri="http://www.w3.org/XML/1998/namespace"/>
    <ds:schemaRef ds:uri="http://purl.org/dc/terms/"/>
    <ds:schemaRef ds:uri="7b73f21b-70fb-45e6-b5cf-e01734a8c7b2"/>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517613F5-5DCD-4FD3-A4E4-0FBB1409A425}">
  <ds:schemaRefs>
    <ds:schemaRef ds:uri="7b73f21b-70fb-45e6-b5cf-e01734a8c7b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565</Words>
  <Application>Microsoft Macintosh PowerPoint</Application>
  <PresentationFormat>Widescreen</PresentationFormat>
  <Paragraphs>56</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Thème Office</vt:lpstr>
      <vt:lpstr>Propriétés intrinsèques des matériaux</vt:lpstr>
      <vt:lpstr>PowerPoint Presentation</vt:lpstr>
      <vt:lpstr>PowerPoint Presentation</vt:lpstr>
      <vt:lpstr>ANALOGIE DE LA CLE</vt:lpstr>
      <vt:lpstr>Propriétés appartenant uniquement à cette clé</vt:lpstr>
      <vt:lpstr>PowerPoint Presentation</vt:lpstr>
      <vt:lpstr>Les matériaux intelligents</vt:lpstr>
      <vt:lpstr>Les matériaux intelligents</vt:lpstr>
      <vt:lpstr>A votre avis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Lucie Sabourdy</dc:creator>
  <cp:lastModifiedBy>Eloise Macias</cp:lastModifiedBy>
  <cp:revision>2</cp:revision>
  <dcterms:created xsi:type="dcterms:W3CDTF">2023-03-08T13:08:09Z</dcterms:created>
  <dcterms:modified xsi:type="dcterms:W3CDTF">2023-06-12T06:41:32Z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0x0101001AC9500A06DCDF409C50CBF1869B02CC</vt:lpwstr>
  </property>
</Properties>
</file>