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86" d="100"/>
          <a:sy n="86" d="100"/>
        </p:scale>
        <p:origin x="4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9/5/2021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‹Nº›</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9/5/2021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9/5/2021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9/5/2021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E5059C3-6A89-4494-99FF-5A4D6FFD50EB}" type="datetimeFigureOut">
              <a:rPr lang="en-US" dirty="0"/>
              <a:t>9/5/2021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9/5/2021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609285" y="2851331"/>
            <a:ext cx="3893623"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66635" y="2851331"/>
            <a:ext cx="3899798"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9/5/2021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9/5/2021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9/5/2021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7D525BB-DA17-4BA0-B3C8-3AC3ABC827E6}" type="datetimeFigureOut">
              <a:rPr lang="en-US" dirty="0"/>
              <a:t>9/5/2021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16C4C9A-3960-41CF-A4E9-2A8FB932454B}" type="datetimeFigureOut">
              <a:rPr lang="en-US" dirty="0"/>
              <a:t>9/5/2021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9/5/2021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‹Nº›</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091B7E-DAFE-49DD-A9AD-16DABB2BBC94}"/>
              </a:ext>
            </a:extLst>
          </p:cNvPr>
          <p:cNvSpPr>
            <a:spLocks noGrp="1"/>
          </p:cNvSpPr>
          <p:nvPr>
            <p:ph type="ctrTitle"/>
          </p:nvPr>
        </p:nvSpPr>
        <p:spPr/>
        <p:txBody>
          <a:bodyPr/>
          <a:lstStyle/>
          <a:p>
            <a:r>
              <a:rPr lang="es-MX" dirty="0"/>
              <a:t>Diseño de procesos. </a:t>
            </a:r>
          </a:p>
        </p:txBody>
      </p:sp>
      <p:sp>
        <p:nvSpPr>
          <p:cNvPr id="3" name="Subtítulo 2">
            <a:extLst>
              <a:ext uri="{FF2B5EF4-FFF2-40B4-BE49-F238E27FC236}">
                <a16:creationId xmlns:a16="http://schemas.microsoft.com/office/drawing/2014/main" id="{B7B8BE37-9857-4EDE-8106-A7700D783E5E}"/>
              </a:ext>
            </a:extLst>
          </p:cNvPr>
          <p:cNvSpPr>
            <a:spLocks noGrp="1"/>
          </p:cNvSpPr>
          <p:nvPr>
            <p:ph type="subTitle" idx="1"/>
          </p:nvPr>
        </p:nvSpPr>
        <p:spPr/>
        <p:txBody>
          <a:bodyPr/>
          <a:lstStyle/>
          <a:p>
            <a:r>
              <a:rPr lang="es-MX" dirty="0"/>
              <a:t>Actividad 3</a:t>
            </a:r>
          </a:p>
        </p:txBody>
      </p:sp>
    </p:spTree>
    <p:extLst>
      <p:ext uri="{BB962C8B-B14F-4D97-AF65-F5344CB8AC3E}">
        <p14:creationId xmlns:p14="http://schemas.microsoft.com/office/powerpoint/2010/main" val="4010942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045394-261A-4FE8-B160-3C33FF7B6CC9}"/>
              </a:ext>
            </a:extLst>
          </p:cNvPr>
          <p:cNvSpPr>
            <a:spLocks noGrp="1"/>
          </p:cNvSpPr>
          <p:nvPr>
            <p:ph type="title"/>
          </p:nvPr>
        </p:nvSpPr>
        <p:spPr/>
        <p:txBody>
          <a:bodyPr/>
          <a:lstStyle/>
          <a:p>
            <a:r>
              <a:rPr lang="es-MX" dirty="0"/>
              <a:t>Smartphones</a:t>
            </a:r>
          </a:p>
        </p:txBody>
      </p:sp>
      <p:sp>
        <p:nvSpPr>
          <p:cNvPr id="3" name="Marcador de contenido 2">
            <a:extLst>
              <a:ext uri="{FF2B5EF4-FFF2-40B4-BE49-F238E27FC236}">
                <a16:creationId xmlns:a16="http://schemas.microsoft.com/office/drawing/2014/main" id="{ABFDE4F8-3C06-4BF6-BE50-FF0C37E4F2BB}"/>
              </a:ext>
            </a:extLst>
          </p:cNvPr>
          <p:cNvSpPr>
            <a:spLocks noGrp="1"/>
          </p:cNvSpPr>
          <p:nvPr>
            <p:ph idx="1"/>
          </p:nvPr>
        </p:nvSpPr>
        <p:spPr>
          <a:xfrm>
            <a:off x="1363236" y="1379945"/>
            <a:ext cx="8216956" cy="1010680"/>
          </a:xfrm>
        </p:spPr>
        <p:txBody>
          <a:bodyPr>
            <a:normAutofit fontScale="55000" lnSpcReduction="20000"/>
          </a:bodyPr>
          <a:lstStyle/>
          <a:p>
            <a:r>
              <a:rPr lang="es-ES" sz="1800" dirty="0">
                <a:effectLst/>
                <a:latin typeface="Arial" panose="020B0604020202020204" pitchFamily="34" charset="0"/>
                <a:ea typeface="DengXian" panose="02010600030101010101" pitchFamily="2" charset="-122"/>
              </a:rPr>
              <a:t>Tipo de flujo de proceso: Por lote.</a:t>
            </a:r>
            <a:br>
              <a:rPr lang="es-ES" sz="1800" dirty="0">
                <a:effectLst/>
                <a:latin typeface="Arial" panose="020B0604020202020204" pitchFamily="34" charset="0"/>
                <a:ea typeface="DengXian" panose="02010600030101010101" pitchFamily="2" charset="-122"/>
              </a:rPr>
            </a:br>
            <a:r>
              <a:rPr lang="es-ES" sz="1800" dirty="0">
                <a:effectLst/>
                <a:latin typeface="Arial" panose="020B0604020202020204" pitchFamily="34" charset="0"/>
                <a:ea typeface="DengXian" panose="02010600030101010101" pitchFamily="2" charset="-122"/>
              </a:rPr>
              <a:t>Lo que noto que le dan más importancia durante el proceso es en las pruebas de resistencia de los smartphones, ya que los someten a muchísimas pruebas durante un lapso de 24 horas, esperando que estos pasen todas las pruebas.</a:t>
            </a:r>
            <a:br>
              <a:rPr lang="es-ES" sz="1800" dirty="0">
                <a:effectLst/>
                <a:latin typeface="Arial" panose="020B0604020202020204" pitchFamily="34" charset="0"/>
                <a:ea typeface="DengXian" panose="02010600030101010101" pitchFamily="2" charset="-122"/>
              </a:rPr>
            </a:br>
            <a:r>
              <a:rPr lang="es-ES" sz="1800" dirty="0">
                <a:effectLst/>
                <a:latin typeface="Arial" panose="020B0604020202020204" pitchFamily="34" charset="0"/>
                <a:ea typeface="DengXian" panose="02010600030101010101" pitchFamily="2" charset="-122"/>
              </a:rPr>
              <a:t>Utilizan maquinaria para el ensamble de partes y para la realización de las pruebas de durabilidad.</a:t>
            </a:r>
          </a:p>
          <a:p>
            <a:r>
              <a:rPr lang="es-ES" sz="1800" dirty="0">
                <a:latin typeface="Arial" panose="020B0604020202020204" pitchFamily="34" charset="0"/>
                <a:ea typeface="DengXian" panose="02010600030101010101" pitchFamily="2" charset="-122"/>
              </a:rPr>
              <a:t>Todo el proceso a excepción del diseño tanto de hardware como de software se hacen de manera automatizada.</a:t>
            </a:r>
            <a:endParaRPr lang="es-MX" dirty="0"/>
          </a:p>
        </p:txBody>
      </p:sp>
      <p:sp>
        <p:nvSpPr>
          <p:cNvPr id="4" name="Elipse 3">
            <a:extLst>
              <a:ext uri="{FF2B5EF4-FFF2-40B4-BE49-F238E27FC236}">
                <a16:creationId xmlns:a16="http://schemas.microsoft.com/office/drawing/2014/main" id="{CEAD2C86-A9FD-4C92-AC91-15ADADD9B970}"/>
              </a:ext>
            </a:extLst>
          </p:cNvPr>
          <p:cNvSpPr/>
          <p:nvPr/>
        </p:nvSpPr>
        <p:spPr>
          <a:xfrm>
            <a:off x="1571347" y="2583402"/>
            <a:ext cx="1740023" cy="568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t>Diseño de los componentes</a:t>
            </a:r>
          </a:p>
        </p:txBody>
      </p:sp>
      <p:sp>
        <p:nvSpPr>
          <p:cNvPr id="5" name="Elipse 4">
            <a:extLst>
              <a:ext uri="{FF2B5EF4-FFF2-40B4-BE49-F238E27FC236}">
                <a16:creationId xmlns:a16="http://schemas.microsoft.com/office/drawing/2014/main" id="{D92C0098-B78B-41CA-903B-6DDC1AA4101F}"/>
              </a:ext>
            </a:extLst>
          </p:cNvPr>
          <p:cNvSpPr/>
          <p:nvPr/>
        </p:nvSpPr>
        <p:spPr>
          <a:xfrm>
            <a:off x="1642368" y="3559945"/>
            <a:ext cx="1669002" cy="568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t>Elaboración de los componentes</a:t>
            </a:r>
          </a:p>
        </p:txBody>
      </p:sp>
      <p:sp>
        <p:nvSpPr>
          <p:cNvPr id="6" name="Elipse 5">
            <a:extLst>
              <a:ext uri="{FF2B5EF4-FFF2-40B4-BE49-F238E27FC236}">
                <a16:creationId xmlns:a16="http://schemas.microsoft.com/office/drawing/2014/main" id="{67916A35-613B-414B-9F82-30F28CBE13A9}"/>
              </a:ext>
            </a:extLst>
          </p:cNvPr>
          <p:cNvSpPr/>
          <p:nvPr/>
        </p:nvSpPr>
        <p:spPr>
          <a:xfrm>
            <a:off x="1571347" y="4467376"/>
            <a:ext cx="1669002" cy="568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t>Pruebas de software</a:t>
            </a:r>
          </a:p>
        </p:txBody>
      </p:sp>
      <p:sp>
        <p:nvSpPr>
          <p:cNvPr id="7" name="Elipse 6">
            <a:extLst>
              <a:ext uri="{FF2B5EF4-FFF2-40B4-BE49-F238E27FC236}">
                <a16:creationId xmlns:a16="http://schemas.microsoft.com/office/drawing/2014/main" id="{C7ED42C2-6ADC-4C5B-A664-DB35C0D4F409}"/>
              </a:ext>
            </a:extLst>
          </p:cNvPr>
          <p:cNvSpPr/>
          <p:nvPr/>
        </p:nvSpPr>
        <p:spPr>
          <a:xfrm>
            <a:off x="1571347" y="5283693"/>
            <a:ext cx="1669002" cy="568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t>Pruebas de hardware (resistencia)</a:t>
            </a:r>
          </a:p>
        </p:txBody>
      </p:sp>
      <p:sp>
        <p:nvSpPr>
          <p:cNvPr id="8" name="Elipse 7">
            <a:extLst>
              <a:ext uri="{FF2B5EF4-FFF2-40B4-BE49-F238E27FC236}">
                <a16:creationId xmlns:a16="http://schemas.microsoft.com/office/drawing/2014/main" id="{7FB3B03C-8FBD-4B06-B473-3CD4D7AB9E0D}"/>
              </a:ext>
            </a:extLst>
          </p:cNvPr>
          <p:cNvSpPr/>
          <p:nvPr/>
        </p:nvSpPr>
        <p:spPr>
          <a:xfrm>
            <a:off x="1571347" y="6206970"/>
            <a:ext cx="1669002" cy="568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t>Empaquetado y distribución.</a:t>
            </a:r>
          </a:p>
        </p:txBody>
      </p:sp>
      <p:cxnSp>
        <p:nvCxnSpPr>
          <p:cNvPr id="10" name="Conector recto de flecha 9">
            <a:extLst>
              <a:ext uri="{FF2B5EF4-FFF2-40B4-BE49-F238E27FC236}">
                <a16:creationId xmlns:a16="http://schemas.microsoft.com/office/drawing/2014/main" id="{43045130-F991-4A7B-993F-518F7661A362}"/>
              </a:ext>
            </a:extLst>
          </p:cNvPr>
          <p:cNvCxnSpPr>
            <a:stCxn id="4" idx="4"/>
            <a:endCxn id="5" idx="0"/>
          </p:cNvCxnSpPr>
          <p:nvPr/>
        </p:nvCxnSpPr>
        <p:spPr>
          <a:xfrm>
            <a:off x="2441359" y="3151573"/>
            <a:ext cx="35510" cy="408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7EAC90D1-1CC5-462C-9888-593A98F91649}"/>
              </a:ext>
            </a:extLst>
          </p:cNvPr>
          <p:cNvCxnSpPr>
            <a:stCxn id="5" idx="4"/>
            <a:endCxn id="6" idx="0"/>
          </p:cNvCxnSpPr>
          <p:nvPr/>
        </p:nvCxnSpPr>
        <p:spPr>
          <a:xfrm flipH="1">
            <a:off x="2405848" y="4128116"/>
            <a:ext cx="71021" cy="339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E91ADF98-A026-4D8E-B78A-1817A99E35DC}"/>
              </a:ext>
            </a:extLst>
          </p:cNvPr>
          <p:cNvCxnSpPr>
            <a:stCxn id="6" idx="4"/>
            <a:endCxn id="7" idx="0"/>
          </p:cNvCxnSpPr>
          <p:nvPr/>
        </p:nvCxnSpPr>
        <p:spPr>
          <a:xfrm>
            <a:off x="2405848" y="5035547"/>
            <a:ext cx="0" cy="248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FB9FE6FB-EEAD-4BC8-969D-7136CD62058A}"/>
              </a:ext>
            </a:extLst>
          </p:cNvPr>
          <p:cNvCxnSpPr>
            <a:stCxn id="7" idx="4"/>
            <a:endCxn id="8" idx="0"/>
          </p:cNvCxnSpPr>
          <p:nvPr/>
        </p:nvCxnSpPr>
        <p:spPr>
          <a:xfrm>
            <a:off x="2405848" y="5851864"/>
            <a:ext cx="0" cy="355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Elipse 16">
            <a:extLst>
              <a:ext uri="{FF2B5EF4-FFF2-40B4-BE49-F238E27FC236}">
                <a16:creationId xmlns:a16="http://schemas.microsoft.com/office/drawing/2014/main" id="{A440A2CB-F72D-4A1C-954A-FFB1BB039F0B}"/>
              </a:ext>
            </a:extLst>
          </p:cNvPr>
          <p:cNvSpPr/>
          <p:nvPr/>
        </p:nvSpPr>
        <p:spPr>
          <a:xfrm>
            <a:off x="5834108" y="3020333"/>
            <a:ext cx="1740023" cy="568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t>Diseño de los componentes</a:t>
            </a:r>
          </a:p>
        </p:txBody>
      </p:sp>
      <p:sp>
        <p:nvSpPr>
          <p:cNvPr id="18" name="Elipse 17">
            <a:extLst>
              <a:ext uri="{FF2B5EF4-FFF2-40B4-BE49-F238E27FC236}">
                <a16:creationId xmlns:a16="http://schemas.microsoft.com/office/drawing/2014/main" id="{C2736792-1F8A-41C1-965E-CBEE1A81CCA5}"/>
              </a:ext>
            </a:extLst>
          </p:cNvPr>
          <p:cNvSpPr/>
          <p:nvPr/>
        </p:nvSpPr>
        <p:spPr>
          <a:xfrm>
            <a:off x="5869619" y="3801647"/>
            <a:ext cx="1669002" cy="568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t>Elaboración de los componentes</a:t>
            </a:r>
          </a:p>
        </p:txBody>
      </p:sp>
      <p:sp>
        <p:nvSpPr>
          <p:cNvPr id="19" name="Elipse 18">
            <a:extLst>
              <a:ext uri="{FF2B5EF4-FFF2-40B4-BE49-F238E27FC236}">
                <a16:creationId xmlns:a16="http://schemas.microsoft.com/office/drawing/2014/main" id="{8175E202-FA58-401B-BA23-A195F86906FF}"/>
              </a:ext>
            </a:extLst>
          </p:cNvPr>
          <p:cNvSpPr/>
          <p:nvPr/>
        </p:nvSpPr>
        <p:spPr>
          <a:xfrm>
            <a:off x="5869619" y="4548968"/>
            <a:ext cx="1669002" cy="568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t>Pruebas de software</a:t>
            </a:r>
          </a:p>
        </p:txBody>
      </p:sp>
      <p:sp>
        <p:nvSpPr>
          <p:cNvPr id="20" name="Elipse 19">
            <a:extLst>
              <a:ext uri="{FF2B5EF4-FFF2-40B4-BE49-F238E27FC236}">
                <a16:creationId xmlns:a16="http://schemas.microsoft.com/office/drawing/2014/main" id="{CFFF055F-4A0D-4F21-A6FE-277299B7858A}"/>
              </a:ext>
            </a:extLst>
          </p:cNvPr>
          <p:cNvSpPr/>
          <p:nvPr/>
        </p:nvSpPr>
        <p:spPr>
          <a:xfrm>
            <a:off x="5869619" y="5283693"/>
            <a:ext cx="1669002" cy="568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t>Pruebas de hardware (resistencia)</a:t>
            </a:r>
          </a:p>
        </p:txBody>
      </p:sp>
      <p:sp>
        <p:nvSpPr>
          <p:cNvPr id="21" name="Elipse 20">
            <a:extLst>
              <a:ext uri="{FF2B5EF4-FFF2-40B4-BE49-F238E27FC236}">
                <a16:creationId xmlns:a16="http://schemas.microsoft.com/office/drawing/2014/main" id="{38AC3BBE-235B-451D-BD8D-89DDBC5311C4}"/>
              </a:ext>
            </a:extLst>
          </p:cNvPr>
          <p:cNvSpPr/>
          <p:nvPr/>
        </p:nvSpPr>
        <p:spPr>
          <a:xfrm>
            <a:off x="5869619" y="6049944"/>
            <a:ext cx="1669002" cy="568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t>Empaquetado y distribución.</a:t>
            </a:r>
          </a:p>
        </p:txBody>
      </p:sp>
      <p:cxnSp>
        <p:nvCxnSpPr>
          <p:cNvPr id="22" name="Conector recto de flecha 21">
            <a:extLst>
              <a:ext uri="{FF2B5EF4-FFF2-40B4-BE49-F238E27FC236}">
                <a16:creationId xmlns:a16="http://schemas.microsoft.com/office/drawing/2014/main" id="{C28C7B99-6179-4ED6-953B-23DC45A53855}"/>
              </a:ext>
            </a:extLst>
          </p:cNvPr>
          <p:cNvCxnSpPr>
            <a:stCxn id="17" idx="4"/>
            <a:endCxn id="18" idx="0"/>
          </p:cNvCxnSpPr>
          <p:nvPr/>
        </p:nvCxnSpPr>
        <p:spPr>
          <a:xfrm>
            <a:off x="6704120" y="3588504"/>
            <a:ext cx="0" cy="213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F50DD3AB-53C4-4331-A562-479889D46F04}"/>
              </a:ext>
            </a:extLst>
          </p:cNvPr>
          <p:cNvCxnSpPr>
            <a:stCxn id="18" idx="4"/>
            <a:endCxn id="19" idx="0"/>
          </p:cNvCxnSpPr>
          <p:nvPr/>
        </p:nvCxnSpPr>
        <p:spPr>
          <a:xfrm>
            <a:off x="6704120" y="4369818"/>
            <a:ext cx="0" cy="179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id="{CD433633-FD59-4437-818A-A1C0A74F274B}"/>
              </a:ext>
            </a:extLst>
          </p:cNvPr>
          <p:cNvCxnSpPr>
            <a:stCxn id="19" idx="4"/>
            <a:endCxn id="20" idx="0"/>
          </p:cNvCxnSpPr>
          <p:nvPr/>
        </p:nvCxnSpPr>
        <p:spPr>
          <a:xfrm>
            <a:off x="6704120" y="5117139"/>
            <a:ext cx="0" cy="166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44FEAA74-1DA7-43EB-8665-2A730E8206A7}"/>
              </a:ext>
            </a:extLst>
          </p:cNvPr>
          <p:cNvCxnSpPr>
            <a:stCxn id="20" idx="4"/>
            <a:endCxn id="21" idx="0"/>
          </p:cNvCxnSpPr>
          <p:nvPr/>
        </p:nvCxnSpPr>
        <p:spPr>
          <a:xfrm>
            <a:off x="6704120" y="5851864"/>
            <a:ext cx="0" cy="198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Elipse 33">
            <a:extLst>
              <a:ext uri="{FF2B5EF4-FFF2-40B4-BE49-F238E27FC236}">
                <a16:creationId xmlns:a16="http://schemas.microsoft.com/office/drawing/2014/main" id="{B348EDD9-D8CB-4474-881E-C43B0AF8C3C0}"/>
              </a:ext>
            </a:extLst>
          </p:cNvPr>
          <p:cNvSpPr/>
          <p:nvPr/>
        </p:nvSpPr>
        <p:spPr>
          <a:xfrm>
            <a:off x="8549196" y="2390625"/>
            <a:ext cx="1740023" cy="64553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50" dirty="0"/>
              <a:t>Estudio del mercado</a:t>
            </a:r>
          </a:p>
        </p:txBody>
      </p:sp>
      <p:cxnSp>
        <p:nvCxnSpPr>
          <p:cNvPr id="36" name="Conector: angular 35">
            <a:extLst>
              <a:ext uri="{FF2B5EF4-FFF2-40B4-BE49-F238E27FC236}">
                <a16:creationId xmlns:a16="http://schemas.microsoft.com/office/drawing/2014/main" id="{2BBC3D6F-66E4-4E9A-911C-878A19D749B6}"/>
              </a:ext>
            </a:extLst>
          </p:cNvPr>
          <p:cNvCxnSpPr>
            <a:stCxn id="34" idx="2"/>
            <a:endCxn id="17" idx="0"/>
          </p:cNvCxnSpPr>
          <p:nvPr/>
        </p:nvCxnSpPr>
        <p:spPr>
          <a:xfrm rot="10800000" flipV="1">
            <a:off x="6704120" y="2713393"/>
            <a:ext cx="1845076" cy="30693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uadroTexto 36">
            <a:extLst>
              <a:ext uri="{FF2B5EF4-FFF2-40B4-BE49-F238E27FC236}">
                <a16:creationId xmlns:a16="http://schemas.microsoft.com/office/drawing/2014/main" id="{289D5A4A-22CC-4CC8-B0CB-3333BF3E5CD0}"/>
              </a:ext>
            </a:extLst>
          </p:cNvPr>
          <p:cNvSpPr txBox="1"/>
          <p:nvPr/>
        </p:nvSpPr>
        <p:spPr>
          <a:xfrm>
            <a:off x="9580192" y="1998011"/>
            <a:ext cx="1518080" cy="369332"/>
          </a:xfrm>
          <a:prstGeom prst="rect">
            <a:avLst/>
          </a:prstGeom>
          <a:noFill/>
        </p:spPr>
        <p:txBody>
          <a:bodyPr wrap="square" rtlCol="0">
            <a:spAutoFit/>
          </a:bodyPr>
          <a:lstStyle/>
          <a:p>
            <a:r>
              <a:rPr lang="es-MX" dirty="0"/>
              <a:t>Mejora:</a:t>
            </a:r>
          </a:p>
        </p:txBody>
      </p:sp>
    </p:spTree>
    <p:extLst>
      <p:ext uri="{BB962C8B-B14F-4D97-AF65-F5344CB8AC3E}">
        <p14:creationId xmlns:p14="http://schemas.microsoft.com/office/powerpoint/2010/main" val="924045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E44F62-56F2-465B-B6BA-1D945BC60104}"/>
              </a:ext>
            </a:extLst>
          </p:cNvPr>
          <p:cNvSpPr>
            <a:spLocks noGrp="1"/>
          </p:cNvSpPr>
          <p:nvPr>
            <p:ph type="title"/>
          </p:nvPr>
        </p:nvSpPr>
        <p:spPr/>
        <p:txBody>
          <a:bodyPr/>
          <a:lstStyle/>
          <a:p>
            <a:r>
              <a:rPr lang="es-MX" dirty="0"/>
              <a:t>Automotriz</a:t>
            </a:r>
          </a:p>
        </p:txBody>
      </p:sp>
      <p:sp>
        <p:nvSpPr>
          <p:cNvPr id="3" name="Marcador de contenido 2">
            <a:extLst>
              <a:ext uri="{FF2B5EF4-FFF2-40B4-BE49-F238E27FC236}">
                <a16:creationId xmlns:a16="http://schemas.microsoft.com/office/drawing/2014/main" id="{1FFFCDAE-8E39-4437-BC97-29A32F6BDF0F}"/>
              </a:ext>
            </a:extLst>
          </p:cNvPr>
          <p:cNvSpPr>
            <a:spLocks noGrp="1"/>
          </p:cNvSpPr>
          <p:nvPr>
            <p:ph idx="1"/>
          </p:nvPr>
        </p:nvSpPr>
        <p:spPr>
          <a:xfrm>
            <a:off x="2711455" y="1346670"/>
            <a:ext cx="8554309" cy="770983"/>
          </a:xfrm>
        </p:spPr>
        <p:txBody>
          <a:bodyPr>
            <a:normAutofit fontScale="62500" lnSpcReduction="20000"/>
          </a:bodyPr>
          <a:lstStyle/>
          <a:p>
            <a:r>
              <a:rPr lang="es-ES" sz="1800" dirty="0">
                <a:effectLst/>
                <a:latin typeface="Arial" panose="020B0604020202020204" pitchFamily="34" charset="0"/>
                <a:ea typeface="DengXian" panose="02010600030101010101" pitchFamily="2" charset="-122"/>
              </a:rPr>
              <a:t>Tipo de flujo de proceso: Por lote.</a:t>
            </a:r>
            <a:br>
              <a:rPr lang="es-ES" sz="1800" dirty="0">
                <a:effectLst/>
                <a:latin typeface="Arial" panose="020B0604020202020204" pitchFamily="34" charset="0"/>
                <a:ea typeface="DengXian" panose="02010600030101010101" pitchFamily="2" charset="-122"/>
              </a:rPr>
            </a:br>
            <a:r>
              <a:rPr lang="es-ES" sz="1800" dirty="0">
                <a:effectLst/>
                <a:latin typeface="Arial" panose="020B0604020202020204" pitchFamily="34" charset="0"/>
                <a:ea typeface="DengXian" panose="02010600030101010101" pitchFamily="2" charset="-122"/>
              </a:rPr>
              <a:t>Los detalles a considerar son: Diversidad de modelos, la variabilidad de la demanda y la logística y tiempos de entrega.</a:t>
            </a:r>
            <a:br>
              <a:rPr lang="es-ES" sz="1800" dirty="0">
                <a:effectLst/>
                <a:latin typeface="Arial" panose="020B0604020202020204" pitchFamily="34" charset="0"/>
                <a:ea typeface="DengXian" panose="02010600030101010101" pitchFamily="2" charset="-122"/>
              </a:rPr>
            </a:br>
            <a:r>
              <a:rPr lang="es-ES" sz="1800" dirty="0">
                <a:effectLst/>
                <a:latin typeface="Arial" panose="020B0604020202020204" pitchFamily="34" charset="0"/>
                <a:ea typeface="DengXian" panose="02010600030101010101" pitchFamily="2" charset="-122"/>
              </a:rPr>
              <a:t>Su proceso es enfocado en el proceso.</a:t>
            </a:r>
            <a:endParaRPr lang="es-MX" dirty="0"/>
          </a:p>
        </p:txBody>
      </p:sp>
      <p:sp>
        <p:nvSpPr>
          <p:cNvPr id="4" name="Elipse 3">
            <a:extLst>
              <a:ext uri="{FF2B5EF4-FFF2-40B4-BE49-F238E27FC236}">
                <a16:creationId xmlns:a16="http://schemas.microsoft.com/office/drawing/2014/main" id="{225D7A4C-7753-4763-B14F-8155FFD1DAA2}"/>
              </a:ext>
            </a:extLst>
          </p:cNvPr>
          <p:cNvSpPr/>
          <p:nvPr/>
        </p:nvSpPr>
        <p:spPr>
          <a:xfrm>
            <a:off x="1118586" y="2088096"/>
            <a:ext cx="1669002" cy="568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t>Recepción y clasificación de piezas.</a:t>
            </a:r>
          </a:p>
        </p:txBody>
      </p:sp>
      <p:sp>
        <p:nvSpPr>
          <p:cNvPr id="5" name="Elipse 4">
            <a:extLst>
              <a:ext uri="{FF2B5EF4-FFF2-40B4-BE49-F238E27FC236}">
                <a16:creationId xmlns:a16="http://schemas.microsoft.com/office/drawing/2014/main" id="{005AEB48-45C4-4798-8A75-E2F278021D99}"/>
              </a:ext>
            </a:extLst>
          </p:cNvPr>
          <p:cNvSpPr/>
          <p:nvPr/>
        </p:nvSpPr>
        <p:spPr>
          <a:xfrm>
            <a:off x="1131229" y="2860829"/>
            <a:ext cx="1669002" cy="568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t>Corte de piezas metálicas.</a:t>
            </a:r>
          </a:p>
        </p:txBody>
      </p:sp>
      <p:sp>
        <p:nvSpPr>
          <p:cNvPr id="6" name="Elipse 5">
            <a:extLst>
              <a:ext uri="{FF2B5EF4-FFF2-40B4-BE49-F238E27FC236}">
                <a16:creationId xmlns:a16="http://schemas.microsoft.com/office/drawing/2014/main" id="{CCB7DEE2-1577-48C1-8190-386470F06EBB}"/>
              </a:ext>
            </a:extLst>
          </p:cNvPr>
          <p:cNvSpPr/>
          <p:nvPr/>
        </p:nvSpPr>
        <p:spPr>
          <a:xfrm>
            <a:off x="1118586" y="3603300"/>
            <a:ext cx="1669002" cy="568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t>Ensamblado de chasis y carrocería</a:t>
            </a:r>
          </a:p>
        </p:txBody>
      </p:sp>
      <p:sp>
        <p:nvSpPr>
          <p:cNvPr id="7" name="Elipse 6">
            <a:extLst>
              <a:ext uri="{FF2B5EF4-FFF2-40B4-BE49-F238E27FC236}">
                <a16:creationId xmlns:a16="http://schemas.microsoft.com/office/drawing/2014/main" id="{F748356F-A611-4C41-8A89-54D5089A8505}"/>
              </a:ext>
            </a:extLst>
          </p:cNvPr>
          <p:cNvSpPr/>
          <p:nvPr/>
        </p:nvSpPr>
        <p:spPr>
          <a:xfrm>
            <a:off x="1131229" y="4456262"/>
            <a:ext cx="1669002" cy="568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t>Pintura</a:t>
            </a:r>
          </a:p>
        </p:txBody>
      </p:sp>
      <p:sp>
        <p:nvSpPr>
          <p:cNvPr id="8" name="Elipse 7">
            <a:extLst>
              <a:ext uri="{FF2B5EF4-FFF2-40B4-BE49-F238E27FC236}">
                <a16:creationId xmlns:a16="http://schemas.microsoft.com/office/drawing/2014/main" id="{02EA0A2B-03F5-4C8A-8478-85F65DF5731A}"/>
              </a:ext>
            </a:extLst>
          </p:cNvPr>
          <p:cNvSpPr/>
          <p:nvPr/>
        </p:nvSpPr>
        <p:spPr>
          <a:xfrm>
            <a:off x="1131229" y="5271974"/>
            <a:ext cx="1669002" cy="568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t>Ensamble de partes mecánicas</a:t>
            </a:r>
          </a:p>
        </p:txBody>
      </p:sp>
      <p:sp>
        <p:nvSpPr>
          <p:cNvPr id="9" name="Elipse 8">
            <a:extLst>
              <a:ext uri="{FF2B5EF4-FFF2-40B4-BE49-F238E27FC236}">
                <a16:creationId xmlns:a16="http://schemas.microsoft.com/office/drawing/2014/main" id="{FFB8FE8A-00DC-4A83-8482-7055AD72928F}"/>
              </a:ext>
            </a:extLst>
          </p:cNvPr>
          <p:cNvSpPr/>
          <p:nvPr/>
        </p:nvSpPr>
        <p:spPr>
          <a:xfrm>
            <a:off x="1131229" y="6088279"/>
            <a:ext cx="1669002" cy="568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t>Terminación de exteriores</a:t>
            </a:r>
          </a:p>
        </p:txBody>
      </p:sp>
      <p:sp>
        <p:nvSpPr>
          <p:cNvPr id="10" name="Elipse 9">
            <a:extLst>
              <a:ext uri="{FF2B5EF4-FFF2-40B4-BE49-F238E27FC236}">
                <a16:creationId xmlns:a16="http://schemas.microsoft.com/office/drawing/2014/main" id="{925405A2-D3DE-4C9F-BCCA-59C3D8B4F64B}"/>
              </a:ext>
            </a:extLst>
          </p:cNvPr>
          <p:cNvSpPr/>
          <p:nvPr/>
        </p:nvSpPr>
        <p:spPr>
          <a:xfrm>
            <a:off x="3369882" y="2117653"/>
            <a:ext cx="1669002" cy="568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t>Acabados interiores</a:t>
            </a:r>
          </a:p>
        </p:txBody>
      </p:sp>
      <p:sp>
        <p:nvSpPr>
          <p:cNvPr id="11" name="Elipse 10">
            <a:extLst>
              <a:ext uri="{FF2B5EF4-FFF2-40B4-BE49-F238E27FC236}">
                <a16:creationId xmlns:a16="http://schemas.microsoft.com/office/drawing/2014/main" id="{06F84017-DBBA-4A56-8156-80BC33D795F9}"/>
              </a:ext>
            </a:extLst>
          </p:cNvPr>
          <p:cNvSpPr/>
          <p:nvPr/>
        </p:nvSpPr>
        <p:spPr>
          <a:xfrm>
            <a:off x="3369882" y="2894274"/>
            <a:ext cx="1669002" cy="568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t>Verificación</a:t>
            </a:r>
          </a:p>
        </p:txBody>
      </p:sp>
      <p:sp>
        <p:nvSpPr>
          <p:cNvPr id="12" name="Elipse 11">
            <a:extLst>
              <a:ext uri="{FF2B5EF4-FFF2-40B4-BE49-F238E27FC236}">
                <a16:creationId xmlns:a16="http://schemas.microsoft.com/office/drawing/2014/main" id="{FD558B13-E09D-438C-AB5B-67BF57A18537}"/>
              </a:ext>
            </a:extLst>
          </p:cNvPr>
          <p:cNvSpPr/>
          <p:nvPr/>
        </p:nvSpPr>
        <p:spPr>
          <a:xfrm>
            <a:off x="3369882" y="3670895"/>
            <a:ext cx="1669002" cy="568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t>Pruebas</a:t>
            </a:r>
          </a:p>
        </p:txBody>
      </p:sp>
      <p:cxnSp>
        <p:nvCxnSpPr>
          <p:cNvPr id="14" name="Conector recto de flecha 13">
            <a:extLst>
              <a:ext uri="{FF2B5EF4-FFF2-40B4-BE49-F238E27FC236}">
                <a16:creationId xmlns:a16="http://schemas.microsoft.com/office/drawing/2014/main" id="{C8D0F987-EFE0-4B40-8668-13AD947AA2DB}"/>
              </a:ext>
            </a:extLst>
          </p:cNvPr>
          <p:cNvCxnSpPr>
            <a:stCxn id="4" idx="4"/>
            <a:endCxn id="5" idx="0"/>
          </p:cNvCxnSpPr>
          <p:nvPr/>
        </p:nvCxnSpPr>
        <p:spPr>
          <a:xfrm>
            <a:off x="1953087" y="2656267"/>
            <a:ext cx="12643" cy="204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64245DE8-5043-426E-B60A-493915441740}"/>
              </a:ext>
            </a:extLst>
          </p:cNvPr>
          <p:cNvCxnSpPr>
            <a:stCxn id="5" idx="4"/>
            <a:endCxn id="6" idx="0"/>
          </p:cNvCxnSpPr>
          <p:nvPr/>
        </p:nvCxnSpPr>
        <p:spPr>
          <a:xfrm flipH="1">
            <a:off x="1953087" y="3429000"/>
            <a:ext cx="12643" cy="17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A525B189-308D-4DC6-B3E2-6847C1734AAD}"/>
              </a:ext>
            </a:extLst>
          </p:cNvPr>
          <p:cNvCxnSpPr>
            <a:stCxn id="6" idx="4"/>
            <a:endCxn id="7" idx="0"/>
          </p:cNvCxnSpPr>
          <p:nvPr/>
        </p:nvCxnSpPr>
        <p:spPr>
          <a:xfrm>
            <a:off x="1953087" y="4171471"/>
            <a:ext cx="12643" cy="284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18DDA10B-BCDF-472F-8355-4178433E95A2}"/>
              </a:ext>
            </a:extLst>
          </p:cNvPr>
          <p:cNvCxnSpPr>
            <a:stCxn id="7" idx="4"/>
            <a:endCxn id="8" idx="0"/>
          </p:cNvCxnSpPr>
          <p:nvPr/>
        </p:nvCxnSpPr>
        <p:spPr>
          <a:xfrm>
            <a:off x="1965730" y="5024433"/>
            <a:ext cx="0" cy="247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4AA3BA9B-DA31-4118-8D9E-75CB71927B30}"/>
              </a:ext>
            </a:extLst>
          </p:cNvPr>
          <p:cNvCxnSpPr>
            <a:stCxn id="8" idx="4"/>
            <a:endCxn id="9" idx="0"/>
          </p:cNvCxnSpPr>
          <p:nvPr/>
        </p:nvCxnSpPr>
        <p:spPr>
          <a:xfrm>
            <a:off x="1965730" y="5840145"/>
            <a:ext cx="0" cy="248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angular 23">
            <a:extLst>
              <a:ext uri="{FF2B5EF4-FFF2-40B4-BE49-F238E27FC236}">
                <a16:creationId xmlns:a16="http://schemas.microsoft.com/office/drawing/2014/main" id="{A6D44FF3-CCC5-455D-8D68-C6FFA8EB8735}"/>
              </a:ext>
            </a:extLst>
          </p:cNvPr>
          <p:cNvCxnSpPr>
            <a:stCxn id="9" idx="4"/>
            <a:endCxn id="10" idx="2"/>
          </p:cNvCxnSpPr>
          <p:nvPr/>
        </p:nvCxnSpPr>
        <p:spPr>
          <a:xfrm rot="5400000" flipH="1" flipV="1">
            <a:off x="540450" y="3827019"/>
            <a:ext cx="4254711" cy="1404152"/>
          </a:xfrm>
          <a:prstGeom prst="bentConnector4">
            <a:avLst>
              <a:gd name="adj1" fmla="val -3912"/>
              <a:gd name="adj2" fmla="val 7971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447ABD56-8BF2-4AD0-9EE4-8C3B3AA7C29B}"/>
              </a:ext>
            </a:extLst>
          </p:cNvPr>
          <p:cNvCxnSpPr>
            <a:stCxn id="10" idx="4"/>
            <a:endCxn id="11" idx="0"/>
          </p:cNvCxnSpPr>
          <p:nvPr/>
        </p:nvCxnSpPr>
        <p:spPr>
          <a:xfrm>
            <a:off x="4204383" y="2685824"/>
            <a:ext cx="0" cy="208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a:extLst>
              <a:ext uri="{FF2B5EF4-FFF2-40B4-BE49-F238E27FC236}">
                <a16:creationId xmlns:a16="http://schemas.microsoft.com/office/drawing/2014/main" id="{17A625BA-735B-415E-8109-689FAC5EBDE0}"/>
              </a:ext>
            </a:extLst>
          </p:cNvPr>
          <p:cNvCxnSpPr>
            <a:stCxn id="11" idx="4"/>
            <a:endCxn id="12" idx="0"/>
          </p:cNvCxnSpPr>
          <p:nvPr/>
        </p:nvCxnSpPr>
        <p:spPr>
          <a:xfrm>
            <a:off x="4204383" y="3462445"/>
            <a:ext cx="0" cy="208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CuadroTexto 29">
            <a:extLst>
              <a:ext uri="{FF2B5EF4-FFF2-40B4-BE49-F238E27FC236}">
                <a16:creationId xmlns:a16="http://schemas.microsoft.com/office/drawing/2014/main" id="{D6EDCF5E-4F55-48DC-92C4-DBD1FF6D4C5D}"/>
              </a:ext>
            </a:extLst>
          </p:cNvPr>
          <p:cNvSpPr txBox="1"/>
          <p:nvPr/>
        </p:nvSpPr>
        <p:spPr>
          <a:xfrm>
            <a:off x="5743852" y="2401738"/>
            <a:ext cx="4826287" cy="900246"/>
          </a:xfrm>
          <a:prstGeom prst="rect">
            <a:avLst/>
          </a:prstGeom>
          <a:noFill/>
        </p:spPr>
        <p:txBody>
          <a:bodyPr wrap="square" rtlCol="0">
            <a:spAutoFit/>
          </a:bodyPr>
          <a:lstStyle/>
          <a:p>
            <a:r>
              <a:rPr lang="es-MX" sz="1050" dirty="0"/>
              <a:t>Cabe mencionar que para el diseño del auto se hace estudios del mercado, comparativos con la competencia para hacer sus nuevos modelos mas relevantes para el mercado objetivo, que últimamente ha sido el chino.</a:t>
            </a:r>
          </a:p>
          <a:p>
            <a:endParaRPr lang="es-MX" sz="1050" dirty="0"/>
          </a:p>
          <a:p>
            <a:r>
              <a:rPr lang="es-MX" sz="1050" dirty="0"/>
              <a:t>No tengo mejoras en mente para este proceso.</a:t>
            </a:r>
          </a:p>
        </p:txBody>
      </p:sp>
    </p:spTree>
    <p:extLst>
      <p:ext uri="{BB962C8B-B14F-4D97-AF65-F5344CB8AC3E}">
        <p14:creationId xmlns:p14="http://schemas.microsoft.com/office/powerpoint/2010/main" val="2308942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98DBD0-B767-4483-9338-8D0A9EE99925}"/>
              </a:ext>
            </a:extLst>
          </p:cNvPr>
          <p:cNvSpPr>
            <a:spLocks noGrp="1"/>
          </p:cNvSpPr>
          <p:nvPr>
            <p:ph type="title"/>
          </p:nvPr>
        </p:nvSpPr>
        <p:spPr>
          <a:xfrm>
            <a:off x="2692703" y="0"/>
            <a:ext cx="7958331" cy="1077229"/>
          </a:xfrm>
        </p:spPr>
        <p:txBody>
          <a:bodyPr/>
          <a:lstStyle/>
          <a:p>
            <a:r>
              <a:rPr lang="es-MX" dirty="0"/>
              <a:t>Ropa</a:t>
            </a:r>
          </a:p>
        </p:txBody>
      </p:sp>
      <p:sp>
        <p:nvSpPr>
          <p:cNvPr id="3" name="Marcador de contenido 2">
            <a:extLst>
              <a:ext uri="{FF2B5EF4-FFF2-40B4-BE49-F238E27FC236}">
                <a16:creationId xmlns:a16="http://schemas.microsoft.com/office/drawing/2014/main" id="{FC094306-3269-4384-9983-60C50E1B2B33}"/>
              </a:ext>
            </a:extLst>
          </p:cNvPr>
          <p:cNvSpPr>
            <a:spLocks noGrp="1"/>
          </p:cNvSpPr>
          <p:nvPr>
            <p:ph idx="1"/>
          </p:nvPr>
        </p:nvSpPr>
        <p:spPr>
          <a:xfrm>
            <a:off x="3830041" y="538614"/>
            <a:ext cx="7480110" cy="1880692"/>
          </a:xfrm>
        </p:spPr>
        <p:txBody>
          <a:bodyPr>
            <a:normAutofit/>
          </a:bodyPr>
          <a:lstStyle/>
          <a:p>
            <a:r>
              <a:rPr lang="es-MX" sz="1050" dirty="0"/>
              <a:t>Tipo de flujo de proceso: Por lote.</a:t>
            </a:r>
          </a:p>
          <a:p>
            <a:r>
              <a:rPr lang="es-MX" sz="1050" dirty="0"/>
              <a:t>Los detalles a considerar son: características y variables como: inspiración, mercado objetivo, tipo de textil, tallaje, cantidad de cortes, proceso de personalización e insumos.</a:t>
            </a:r>
          </a:p>
          <a:p>
            <a:r>
              <a:rPr lang="es-MX" sz="1050" dirty="0"/>
              <a:t>Su proceso esta enfocado al producto.</a:t>
            </a:r>
          </a:p>
          <a:p>
            <a:endParaRPr lang="es-MX" sz="1050" dirty="0"/>
          </a:p>
        </p:txBody>
      </p:sp>
      <p:sp>
        <p:nvSpPr>
          <p:cNvPr id="4" name="Elipse 3">
            <a:extLst>
              <a:ext uri="{FF2B5EF4-FFF2-40B4-BE49-F238E27FC236}">
                <a16:creationId xmlns:a16="http://schemas.microsoft.com/office/drawing/2014/main" id="{E0D45338-063E-4941-870B-7F71AAC95628}"/>
              </a:ext>
            </a:extLst>
          </p:cNvPr>
          <p:cNvSpPr/>
          <p:nvPr/>
        </p:nvSpPr>
        <p:spPr>
          <a:xfrm>
            <a:off x="1023701" y="1851135"/>
            <a:ext cx="1669002" cy="568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t>Diseño</a:t>
            </a:r>
          </a:p>
        </p:txBody>
      </p:sp>
      <p:sp>
        <p:nvSpPr>
          <p:cNvPr id="5" name="Elipse 4">
            <a:extLst>
              <a:ext uri="{FF2B5EF4-FFF2-40B4-BE49-F238E27FC236}">
                <a16:creationId xmlns:a16="http://schemas.microsoft.com/office/drawing/2014/main" id="{AA8B3B49-3A40-40D2-9B79-0999FB53FD35}"/>
              </a:ext>
            </a:extLst>
          </p:cNvPr>
          <p:cNvSpPr/>
          <p:nvPr/>
        </p:nvSpPr>
        <p:spPr>
          <a:xfrm>
            <a:off x="1023701" y="2712106"/>
            <a:ext cx="1669002" cy="568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t>Patronaje</a:t>
            </a:r>
          </a:p>
        </p:txBody>
      </p:sp>
      <p:sp>
        <p:nvSpPr>
          <p:cNvPr id="6" name="Elipse 5">
            <a:extLst>
              <a:ext uri="{FF2B5EF4-FFF2-40B4-BE49-F238E27FC236}">
                <a16:creationId xmlns:a16="http://schemas.microsoft.com/office/drawing/2014/main" id="{E1DCCEF4-92DA-4239-9978-BEDA82A9B28A}"/>
              </a:ext>
            </a:extLst>
          </p:cNvPr>
          <p:cNvSpPr/>
          <p:nvPr/>
        </p:nvSpPr>
        <p:spPr>
          <a:xfrm>
            <a:off x="1023701" y="3422299"/>
            <a:ext cx="1669002" cy="568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t>Reposo</a:t>
            </a:r>
          </a:p>
        </p:txBody>
      </p:sp>
      <p:sp>
        <p:nvSpPr>
          <p:cNvPr id="7" name="Elipse 6">
            <a:extLst>
              <a:ext uri="{FF2B5EF4-FFF2-40B4-BE49-F238E27FC236}">
                <a16:creationId xmlns:a16="http://schemas.microsoft.com/office/drawing/2014/main" id="{D44772AC-9EB8-4A63-905D-180F75AF7199}"/>
              </a:ext>
            </a:extLst>
          </p:cNvPr>
          <p:cNvSpPr/>
          <p:nvPr/>
        </p:nvSpPr>
        <p:spPr>
          <a:xfrm>
            <a:off x="1023701" y="4156186"/>
            <a:ext cx="1669002" cy="568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t>Trazo</a:t>
            </a:r>
          </a:p>
        </p:txBody>
      </p:sp>
      <p:sp>
        <p:nvSpPr>
          <p:cNvPr id="8" name="Elipse 7">
            <a:extLst>
              <a:ext uri="{FF2B5EF4-FFF2-40B4-BE49-F238E27FC236}">
                <a16:creationId xmlns:a16="http://schemas.microsoft.com/office/drawing/2014/main" id="{BCA25C3C-CC38-4ED9-BCB0-CD299E3CD378}"/>
              </a:ext>
            </a:extLst>
          </p:cNvPr>
          <p:cNvSpPr/>
          <p:nvPr/>
        </p:nvSpPr>
        <p:spPr>
          <a:xfrm>
            <a:off x="1060018" y="4873797"/>
            <a:ext cx="1669002" cy="568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t>Disposición de las capas del textil</a:t>
            </a:r>
          </a:p>
        </p:txBody>
      </p:sp>
      <p:sp>
        <p:nvSpPr>
          <p:cNvPr id="9" name="Elipse 8">
            <a:extLst>
              <a:ext uri="{FF2B5EF4-FFF2-40B4-BE49-F238E27FC236}">
                <a16:creationId xmlns:a16="http://schemas.microsoft.com/office/drawing/2014/main" id="{53FC3B68-5CEF-4B42-AEDA-762B7D2E1BAA}"/>
              </a:ext>
            </a:extLst>
          </p:cNvPr>
          <p:cNvSpPr/>
          <p:nvPr/>
        </p:nvSpPr>
        <p:spPr>
          <a:xfrm>
            <a:off x="1060018" y="5649161"/>
            <a:ext cx="1669002" cy="568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t>Corte</a:t>
            </a:r>
          </a:p>
        </p:txBody>
      </p:sp>
      <p:sp>
        <p:nvSpPr>
          <p:cNvPr id="10" name="Elipse 9">
            <a:extLst>
              <a:ext uri="{FF2B5EF4-FFF2-40B4-BE49-F238E27FC236}">
                <a16:creationId xmlns:a16="http://schemas.microsoft.com/office/drawing/2014/main" id="{3E05EBF2-1B91-4647-BA62-1A6CB9F40965}"/>
              </a:ext>
            </a:extLst>
          </p:cNvPr>
          <p:cNvSpPr/>
          <p:nvPr/>
        </p:nvSpPr>
        <p:spPr>
          <a:xfrm>
            <a:off x="3449781" y="2389749"/>
            <a:ext cx="1669002" cy="568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t>Etiquetado</a:t>
            </a:r>
          </a:p>
        </p:txBody>
      </p:sp>
      <p:sp>
        <p:nvSpPr>
          <p:cNvPr id="11" name="Elipse 10">
            <a:extLst>
              <a:ext uri="{FF2B5EF4-FFF2-40B4-BE49-F238E27FC236}">
                <a16:creationId xmlns:a16="http://schemas.microsoft.com/office/drawing/2014/main" id="{5E5A47A0-5F4C-4DC4-B8EC-C2A7583E6AA8}"/>
              </a:ext>
            </a:extLst>
          </p:cNvPr>
          <p:cNvSpPr/>
          <p:nvPr/>
        </p:nvSpPr>
        <p:spPr>
          <a:xfrm>
            <a:off x="3449781" y="3368292"/>
            <a:ext cx="1669002" cy="568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t>Fusionado</a:t>
            </a:r>
          </a:p>
        </p:txBody>
      </p:sp>
      <p:sp>
        <p:nvSpPr>
          <p:cNvPr id="12" name="Elipse 11">
            <a:extLst>
              <a:ext uri="{FF2B5EF4-FFF2-40B4-BE49-F238E27FC236}">
                <a16:creationId xmlns:a16="http://schemas.microsoft.com/office/drawing/2014/main" id="{C81A5E0E-2ECE-42DA-9DC3-C24A4F1C0D81}"/>
              </a:ext>
            </a:extLst>
          </p:cNvPr>
          <p:cNvSpPr/>
          <p:nvPr/>
        </p:nvSpPr>
        <p:spPr>
          <a:xfrm>
            <a:off x="3449781" y="4305626"/>
            <a:ext cx="1669002" cy="568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t>Estampado</a:t>
            </a:r>
          </a:p>
        </p:txBody>
      </p:sp>
      <p:cxnSp>
        <p:nvCxnSpPr>
          <p:cNvPr id="15" name="Conector recto de flecha 14">
            <a:extLst>
              <a:ext uri="{FF2B5EF4-FFF2-40B4-BE49-F238E27FC236}">
                <a16:creationId xmlns:a16="http://schemas.microsoft.com/office/drawing/2014/main" id="{19AAE548-0AF7-458E-B6F2-760E9A6E06F6}"/>
              </a:ext>
            </a:extLst>
          </p:cNvPr>
          <p:cNvCxnSpPr>
            <a:stCxn id="4" idx="4"/>
            <a:endCxn id="5" idx="0"/>
          </p:cNvCxnSpPr>
          <p:nvPr/>
        </p:nvCxnSpPr>
        <p:spPr>
          <a:xfrm>
            <a:off x="1858202" y="2419306"/>
            <a:ext cx="0" cy="292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90B5236A-FA5A-4AB8-A841-67087DAA6D8A}"/>
              </a:ext>
            </a:extLst>
          </p:cNvPr>
          <p:cNvCxnSpPr>
            <a:stCxn id="5" idx="4"/>
            <a:endCxn id="6" idx="0"/>
          </p:cNvCxnSpPr>
          <p:nvPr/>
        </p:nvCxnSpPr>
        <p:spPr>
          <a:xfrm>
            <a:off x="1858202" y="3280277"/>
            <a:ext cx="0" cy="142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7EEFB0B7-6858-4BA5-B625-6E030C1C5839}"/>
              </a:ext>
            </a:extLst>
          </p:cNvPr>
          <p:cNvCxnSpPr>
            <a:stCxn id="6" idx="4"/>
            <a:endCxn id="7" idx="0"/>
          </p:cNvCxnSpPr>
          <p:nvPr/>
        </p:nvCxnSpPr>
        <p:spPr>
          <a:xfrm>
            <a:off x="1858202" y="3990470"/>
            <a:ext cx="0" cy="165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47A97150-4DF9-4739-A78B-179CC2C3416E}"/>
              </a:ext>
            </a:extLst>
          </p:cNvPr>
          <p:cNvCxnSpPr>
            <a:stCxn id="7" idx="4"/>
            <a:endCxn id="8" idx="0"/>
          </p:cNvCxnSpPr>
          <p:nvPr/>
        </p:nvCxnSpPr>
        <p:spPr>
          <a:xfrm>
            <a:off x="1858202" y="4724357"/>
            <a:ext cx="36317" cy="149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B4609829-3A3B-4C6E-8DCC-17CF508D5A86}"/>
              </a:ext>
            </a:extLst>
          </p:cNvPr>
          <p:cNvCxnSpPr>
            <a:stCxn id="8" idx="4"/>
            <a:endCxn id="9" idx="0"/>
          </p:cNvCxnSpPr>
          <p:nvPr/>
        </p:nvCxnSpPr>
        <p:spPr>
          <a:xfrm>
            <a:off x="1894519" y="5441968"/>
            <a:ext cx="0" cy="207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angular 24">
            <a:extLst>
              <a:ext uri="{FF2B5EF4-FFF2-40B4-BE49-F238E27FC236}">
                <a16:creationId xmlns:a16="http://schemas.microsoft.com/office/drawing/2014/main" id="{7BAEE41E-A301-4890-A37C-5648712EFEA7}"/>
              </a:ext>
            </a:extLst>
          </p:cNvPr>
          <p:cNvCxnSpPr>
            <a:stCxn id="9" idx="6"/>
            <a:endCxn id="10" idx="2"/>
          </p:cNvCxnSpPr>
          <p:nvPr/>
        </p:nvCxnSpPr>
        <p:spPr>
          <a:xfrm flipV="1">
            <a:off x="2729020" y="2673835"/>
            <a:ext cx="720761" cy="32594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287123C1-F52E-4A58-90C4-2EA33CE5134F}"/>
              </a:ext>
            </a:extLst>
          </p:cNvPr>
          <p:cNvCxnSpPr>
            <a:stCxn id="10" idx="4"/>
            <a:endCxn id="11" idx="0"/>
          </p:cNvCxnSpPr>
          <p:nvPr/>
        </p:nvCxnSpPr>
        <p:spPr>
          <a:xfrm>
            <a:off x="4284282" y="2957920"/>
            <a:ext cx="0" cy="410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a:extLst>
              <a:ext uri="{FF2B5EF4-FFF2-40B4-BE49-F238E27FC236}">
                <a16:creationId xmlns:a16="http://schemas.microsoft.com/office/drawing/2014/main" id="{B345978E-30D2-44A5-B48F-5AC7083A7832}"/>
              </a:ext>
            </a:extLst>
          </p:cNvPr>
          <p:cNvCxnSpPr>
            <a:stCxn id="11" idx="4"/>
            <a:endCxn id="12" idx="0"/>
          </p:cNvCxnSpPr>
          <p:nvPr/>
        </p:nvCxnSpPr>
        <p:spPr>
          <a:xfrm>
            <a:off x="4284282" y="3936463"/>
            <a:ext cx="0" cy="369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CuadroTexto 29">
            <a:extLst>
              <a:ext uri="{FF2B5EF4-FFF2-40B4-BE49-F238E27FC236}">
                <a16:creationId xmlns:a16="http://schemas.microsoft.com/office/drawing/2014/main" id="{508D79C4-8DBA-4871-8AF4-E2F01003B7E2}"/>
              </a:ext>
            </a:extLst>
          </p:cNvPr>
          <p:cNvSpPr txBox="1"/>
          <p:nvPr/>
        </p:nvSpPr>
        <p:spPr>
          <a:xfrm>
            <a:off x="5343741" y="2277165"/>
            <a:ext cx="4119239" cy="577081"/>
          </a:xfrm>
          <a:prstGeom prst="rect">
            <a:avLst/>
          </a:prstGeom>
          <a:noFill/>
        </p:spPr>
        <p:txBody>
          <a:bodyPr wrap="square" rtlCol="0">
            <a:spAutoFit/>
          </a:bodyPr>
          <a:lstStyle/>
          <a:p>
            <a:r>
              <a:rPr lang="es-MX" sz="1050" dirty="0"/>
              <a:t>En el caso de la elaboración manual, se realiza directamente sobre el papel por el patronista. Ahora bien, el proceso industrial se elabora con  programas especializados.</a:t>
            </a:r>
          </a:p>
        </p:txBody>
      </p:sp>
      <p:sp>
        <p:nvSpPr>
          <p:cNvPr id="31" name="CuadroTexto 30">
            <a:extLst>
              <a:ext uri="{FF2B5EF4-FFF2-40B4-BE49-F238E27FC236}">
                <a16:creationId xmlns:a16="http://schemas.microsoft.com/office/drawing/2014/main" id="{5AF41CAF-2BF6-4A06-B1BE-8B8F17995754}"/>
              </a:ext>
            </a:extLst>
          </p:cNvPr>
          <p:cNvSpPr txBox="1"/>
          <p:nvPr/>
        </p:nvSpPr>
        <p:spPr>
          <a:xfrm>
            <a:off x="5717410" y="3330701"/>
            <a:ext cx="4616388" cy="577081"/>
          </a:xfrm>
          <a:prstGeom prst="rect">
            <a:avLst/>
          </a:prstGeom>
          <a:noFill/>
        </p:spPr>
        <p:txBody>
          <a:bodyPr wrap="square" rtlCol="0">
            <a:spAutoFit/>
          </a:bodyPr>
          <a:lstStyle/>
          <a:p>
            <a:r>
              <a:rPr lang="es-MX" sz="1050" dirty="0"/>
              <a:t>La mejora que haría seria en la parte del diseño, ya que puede reutilizar algunos diseños y hacerles cambios menores para diferentes prendas que pueden ir a diferentes mercados objetivos.</a:t>
            </a:r>
          </a:p>
        </p:txBody>
      </p:sp>
    </p:spTree>
    <p:extLst>
      <p:ext uri="{BB962C8B-B14F-4D97-AF65-F5344CB8AC3E}">
        <p14:creationId xmlns:p14="http://schemas.microsoft.com/office/powerpoint/2010/main" val="3710223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5FFB4A-939D-4F58-A6D7-6CE6D5264C56}"/>
              </a:ext>
            </a:extLst>
          </p:cNvPr>
          <p:cNvSpPr>
            <a:spLocks noGrp="1"/>
          </p:cNvSpPr>
          <p:nvPr>
            <p:ph type="title"/>
          </p:nvPr>
        </p:nvSpPr>
        <p:spPr/>
        <p:txBody>
          <a:bodyPr/>
          <a:lstStyle/>
          <a:p>
            <a:r>
              <a:rPr lang="es-MX" dirty="0"/>
              <a:t>Banco</a:t>
            </a:r>
          </a:p>
        </p:txBody>
      </p:sp>
      <p:sp>
        <p:nvSpPr>
          <p:cNvPr id="3" name="Marcador de contenido 2">
            <a:extLst>
              <a:ext uri="{FF2B5EF4-FFF2-40B4-BE49-F238E27FC236}">
                <a16:creationId xmlns:a16="http://schemas.microsoft.com/office/drawing/2014/main" id="{8F3177B1-9C0E-48C4-8636-2D8E5B8F4041}"/>
              </a:ext>
            </a:extLst>
          </p:cNvPr>
          <p:cNvSpPr>
            <a:spLocks noGrp="1"/>
          </p:cNvSpPr>
          <p:nvPr>
            <p:ph idx="1"/>
          </p:nvPr>
        </p:nvSpPr>
        <p:spPr>
          <a:xfrm>
            <a:off x="6360178" y="1421802"/>
            <a:ext cx="7480110" cy="549041"/>
          </a:xfrm>
        </p:spPr>
        <p:txBody>
          <a:bodyPr/>
          <a:lstStyle/>
          <a:p>
            <a:r>
              <a:rPr lang="es-MX" dirty="0"/>
              <a:t>Esquema: Cliente como participante</a:t>
            </a:r>
          </a:p>
        </p:txBody>
      </p:sp>
      <p:sp>
        <p:nvSpPr>
          <p:cNvPr id="4" name="Elipse 3">
            <a:extLst>
              <a:ext uri="{FF2B5EF4-FFF2-40B4-BE49-F238E27FC236}">
                <a16:creationId xmlns:a16="http://schemas.microsoft.com/office/drawing/2014/main" id="{7A065EEF-C6FC-4BC1-B2D4-382932694AFD}"/>
              </a:ext>
            </a:extLst>
          </p:cNvPr>
          <p:cNvSpPr/>
          <p:nvPr/>
        </p:nvSpPr>
        <p:spPr>
          <a:xfrm>
            <a:off x="1704989" y="2192076"/>
            <a:ext cx="1669002" cy="568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t>Cliente introduce su tarjeta</a:t>
            </a:r>
          </a:p>
        </p:txBody>
      </p:sp>
      <p:sp>
        <p:nvSpPr>
          <p:cNvPr id="5" name="Elipse 4">
            <a:extLst>
              <a:ext uri="{FF2B5EF4-FFF2-40B4-BE49-F238E27FC236}">
                <a16:creationId xmlns:a16="http://schemas.microsoft.com/office/drawing/2014/main" id="{261A65AA-946F-4681-8D8B-E2DC3C621AC0}"/>
              </a:ext>
            </a:extLst>
          </p:cNvPr>
          <p:cNvSpPr/>
          <p:nvPr/>
        </p:nvSpPr>
        <p:spPr>
          <a:xfrm>
            <a:off x="1621861" y="2985219"/>
            <a:ext cx="1669002" cy="568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t>Selecciona la operación que desea realizar</a:t>
            </a:r>
          </a:p>
        </p:txBody>
      </p:sp>
      <p:sp>
        <p:nvSpPr>
          <p:cNvPr id="7" name="Elipse 6">
            <a:extLst>
              <a:ext uri="{FF2B5EF4-FFF2-40B4-BE49-F238E27FC236}">
                <a16:creationId xmlns:a16="http://schemas.microsoft.com/office/drawing/2014/main" id="{D30D993D-5E07-4DF9-A29D-2ED1FF4E0DB9}"/>
              </a:ext>
            </a:extLst>
          </p:cNvPr>
          <p:cNvSpPr/>
          <p:nvPr/>
        </p:nvSpPr>
        <p:spPr>
          <a:xfrm>
            <a:off x="1621861" y="3778362"/>
            <a:ext cx="1669002" cy="568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t>El cajero realiza la operación</a:t>
            </a:r>
          </a:p>
        </p:txBody>
      </p:sp>
      <p:sp>
        <p:nvSpPr>
          <p:cNvPr id="8" name="Elipse 7">
            <a:extLst>
              <a:ext uri="{FF2B5EF4-FFF2-40B4-BE49-F238E27FC236}">
                <a16:creationId xmlns:a16="http://schemas.microsoft.com/office/drawing/2014/main" id="{DB6F5EE2-D434-4B9E-917F-5EE3586E942D}"/>
              </a:ext>
            </a:extLst>
          </p:cNvPr>
          <p:cNvSpPr/>
          <p:nvPr/>
        </p:nvSpPr>
        <p:spPr>
          <a:xfrm>
            <a:off x="1621861" y="4688630"/>
            <a:ext cx="1669002" cy="568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t>El cliente se retira con la operación realizada.</a:t>
            </a:r>
          </a:p>
        </p:txBody>
      </p:sp>
      <p:cxnSp>
        <p:nvCxnSpPr>
          <p:cNvPr id="10" name="Conector recto de flecha 9">
            <a:extLst>
              <a:ext uri="{FF2B5EF4-FFF2-40B4-BE49-F238E27FC236}">
                <a16:creationId xmlns:a16="http://schemas.microsoft.com/office/drawing/2014/main" id="{74908491-BC82-4981-9F8D-ACFE5376FF52}"/>
              </a:ext>
            </a:extLst>
          </p:cNvPr>
          <p:cNvCxnSpPr>
            <a:stCxn id="4" idx="4"/>
            <a:endCxn id="5" idx="0"/>
          </p:cNvCxnSpPr>
          <p:nvPr/>
        </p:nvCxnSpPr>
        <p:spPr>
          <a:xfrm flipH="1">
            <a:off x="2456362" y="2760247"/>
            <a:ext cx="83128" cy="224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A0BD6F16-1C37-430A-A089-968F4E9BF1FF}"/>
              </a:ext>
            </a:extLst>
          </p:cNvPr>
          <p:cNvCxnSpPr>
            <a:stCxn id="5" idx="4"/>
            <a:endCxn id="7" idx="0"/>
          </p:cNvCxnSpPr>
          <p:nvPr/>
        </p:nvCxnSpPr>
        <p:spPr>
          <a:xfrm>
            <a:off x="2456362" y="3553390"/>
            <a:ext cx="0" cy="224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169428F4-1B27-4F57-9ACE-AEEB5F5A12FB}"/>
              </a:ext>
            </a:extLst>
          </p:cNvPr>
          <p:cNvCxnSpPr>
            <a:stCxn id="7" idx="4"/>
            <a:endCxn id="8" idx="0"/>
          </p:cNvCxnSpPr>
          <p:nvPr/>
        </p:nvCxnSpPr>
        <p:spPr>
          <a:xfrm>
            <a:off x="2456362" y="4346533"/>
            <a:ext cx="0" cy="342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uadroTexto 14">
            <a:extLst>
              <a:ext uri="{FF2B5EF4-FFF2-40B4-BE49-F238E27FC236}">
                <a16:creationId xmlns:a16="http://schemas.microsoft.com/office/drawing/2014/main" id="{23BB6FD2-6436-4B48-BCF6-4CAF7BA84691}"/>
              </a:ext>
            </a:extLst>
          </p:cNvPr>
          <p:cNvSpPr txBox="1"/>
          <p:nvPr/>
        </p:nvSpPr>
        <p:spPr>
          <a:xfrm>
            <a:off x="4350327" y="2587931"/>
            <a:ext cx="6978068" cy="577081"/>
          </a:xfrm>
          <a:prstGeom prst="rect">
            <a:avLst/>
          </a:prstGeom>
          <a:noFill/>
        </p:spPr>
        <p:txBody>
          <a:bodyPr wrap="square" rtlCol="0">
            <a:spAutoFit/>
          </a:bodyPr>
          <a:lstStyle/>
          <a:p>
            <a:r>
              <a:rPr lang="es-MX" sz="1050" dirty="0"/>
              <a:t>En este tipo de servicios siempre hay que considerar el </a:t>
            </a:r>
            <a:r>
              <a:rPr lang="es-MX" sz="1050" dirty="0" err="1"/>
              <a:t>feedback</a:t>
            </a:r>
            <a:r>
              <a:rPr lang="es-MX" sz="1050" dirty="0"/>
              <a:t> realizado por parte del usuario, ya que si el usuario esta inconforme con este o algo se dificulta mucho, ira con un competidor que cumpla con eso que busca el cliente, en los servicios, lo que el cliente suele preferir es la comodidad.</a:t>
            </a:r>
          </a:p>
        </p:txBody>
      </p:sp>
      <p:sp>
        <p:nvSpPr>
          <p:cNvPr id="16" name="CuadroTexto 15">
            <a:extLst>
              <a:ext uri="{FF2B5EF4-FFF2-40B4-BE49-F238E27FC236}">
                <a16:creationId xmlns:a16="http://schemas.microsoft.com/office/drawing/2014/main" id="{8E02FE1D-4089-4D38-9838-D6970E958093}"/>
              </a:ext>
            </a:extLst>
          </p:cNvPr>
          <p:cNvSpPr txBox="1"/>
          <p:nvPr/>
        </p:nvSpPr>
        <p:spPr>
          <a:xfrm>
            <a:off x="4363303" y="4082676"/>
            <a:ext cx="6206836" cy="769441"/>
          </a:xfrm>
          <a:prstGeom prst="rect">
            <a:avLst/>
          </a:prstGeom>
          <a:noFill/>
        </p:spPr>
        <p:txBody>
          <a:bodyPr wrap="square" rtlCol="0">
            <a:spAutoFit/>
          </a:bodyPr>
          <a:lstStyle/>
          <a:p>
            <a:r>
              <a:rPr lang="es-MX" sz="1100" dirty="0"/>
              <a:t>Basándome en experiencia propia lo que yo mejoraría seria la distribución de los cajeros e incluso poner instrucciones de uso (sobre todo para personas mayores) para que al usuario no le tome tanto tiempo realizar sus operaciones, ya que he visto en muchos lugares las largas filas de gente que se acumulan, lo que genera descontento en el usuario.</a:t>
            </a:r>
          </a:p>
        </p:txBody>
      </p:sp>
    </p:spTree>
    <p:extLst>
      <p:ext uri="{BB962C8B-B14F-4D97-AF65-F5344CB8AC3E}">
        <p14:creationId xmlns:p14="http://schemas.microsoft.com/office/powerpoint/2010/main" val="3115927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AC599B-72A8-4C37-B75A-568286B929D1}"/>
              </a:ext>
            </a:extLst>
          </p:cNvPr>
          <p:cNvSpPr>
            <a:spLocks noGrp="1"/>
          </p:cNvSpPr>
          <p:nvPr>
            <p:ph type="title"/>
          </p:nvPr>
        </p:nvSpPr>
        <p:spPr/>
        <p:txBody>
          <a:bodyPr/>
          <a:lstStyle/>
          <a:p>
            <a:r>
              <a:rPr lang="es-MX" dirty="0"/>
              <a:t>Escuela</a:t>
            </a:r>
          </a:p>
        </p:txBody>
      </p:sp>
      <p:sp>
        <p:nvSpPr>
          <p:cNvPr id="3" name="Marcador de contenido 2">
            <a:extLst>
              <a:ext uri="{FF2B5EF4-FFF2-40B4-BE49-F238E27FC236}">
                <a16:creationId xmlns:a16="http://schemas.microsoft.com/office/drawing/2014/main" id="{D726A100-ABA2-4401-AF3C-5B6703A7869B}"/>
              </a:ext>
            </a:extLst>
          </p:cNvPr>
          <p:cNvSpPr>
            <a:spLocks noGrp="1"/>
          </p:cNvSpPr>
          <p:nvPr>
            <p:ph idx="1"/>
          </p:nvPr>
        </p:nvSpPr>
        <p:spPr/>
        <p:txBody>
          <a:bodyPr/>
          <a:lstStyle/>
          <a:p>
            <a:r>
              <a:rPr lang="es-MX" dirty="0"/>
              <a:t>Esquema: Cliente como producto.</a:t>
            </a:r>
          </a:p>
          <a:p>
            <a:r>
              <a:rPr lang="es-MX" dirty="0"/>
              <a:t>El producto final en este servicio es que el cliente salga con el conocimiento deseado.</a:t>
            </a:r>
          </a:p>
          <a:p>
            <a:r>
              <a:rPr lang="es-MX" dirty="0"/>
              <a:t>Los insumos que hay que considerar son, redes informáticas, instalaciones lo suficientemente grandes, consumo de electricidad, servicio de cafetería, estacionamiento, áreas de recreación, entre otras.</a:t>
            </a:r>
          </a:p>
        </p:txBody>
      </p:sp>
    </p:spTree>
    <p:extLst>
      <p:ext uri="{BB962C8B-B14F-4D97-AF65-F5344CB8AC3E}">
        <p14:creationId xmlns:p14="http://schemas.microsoft.com/office/powerpoint/2010/main" val="218443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6C2BF4-581B-44A5-A85E-E384E49D502C}"/>
              </a:ext>
            </a:extLst>
          </p:cNvPr>
          <p:cNvSpPr>
            <a:spLocks noGrp="1"/>
          </p:cNvSpPr>
          <p:nvPr>
            <p:ph type="title"/>
          </p:nvPr>
        </p:nvSpPr>
        <p:spPr/>
        <p:txBody>
          <a:bodyPr/>
          <a:lstStyle/>
          <a:p>
            <a:r>
              <a:rPr lang="es-MX" dirty="0"/>
              <a:t>Hospital</a:t>
            </a:r>
          </a:p>
        </p:txBody>
      </p:sp>
      <p:sp>
        <p:nvSpPr>
          <p:cNvPr id="3" name="Marcador de contenido 2">
            <a:extLst>
              <a:ext uri="{FF2B5EF4-FFF2-40B4-BE49-F238E27FC236}">
                <a16:creationId xmlns:a16="http://schemas.microsoft.com/office/drawing/2014/main" id="{B50D7F60-EBA3-4033-9F46-469C9FC7AF5B}"/>
              </a:ext>
            </a:extLst>
          </p:cNvPr>
          <p:cNvSpPr>
            <a:spLocks noGrp="1"/>
          </p:cNvSpPr>
          <p:nvPr>
            <p:ph idx="1"/>
          </p:nvPr>
        </p:nvSpPr>
        <p:spPr>
          <a:xfrm>
            <a:off x="2773599" y="1812419"/>
            <a:ext cx="7796540" cy="3997828"/>
          </a:xfrm>
        </p:spPr>
        <p:txBody>
          <a:bodyPr/>
          <a:lstStyle/>
          <a:p>
            <a:r>
              <a:rPr lang="es-MX" dirty="0"/>
              <a:t>Esquema: Cliente como producto</a:t>
            </a:r>
          </a:p>
          <a:p>
            <a:r>
              <a:rPr lang="es-MX" dirty="0"/>
              <a:t>En este servicio el producto final es que el cliente salga con una solución a su problema medico, ya sea una consulta medica por enfermedad, operaciones, etc.</a:t>
            </a:r>
          </a:p>
          <a:p>
            <a:r>
              <a:rPr lang="es-MX" dirty="0"/>
              <a:t>Los insumos van desde el equipo medico, habitaciones, consultorios, baños, salas de operación, estacionamiento, camas, camillas, indumentarias, todo lo necesario para que el hospital funcione como debe ser.</a:t>
            </a:r>
          </a:p>
        </p:txBody>
      </p:sp>
    </p:spTree>
    <p:extLst>
      <p:ext uri="{BB962C8B-B14F-4D97-AF65-F5344CB8AC3E}">
        <p14:creationId xmlns:p14="http://schemas.microsoft.com/office/powerpoint/2010/main" val="10069298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emplate>TM16401375[[fn=Madison]]</Template>
  <TotalTime>97</TotalTime>
  <Words>670</Words>
  <Application>Microsoft Office PowerPoint</Application>
  <PresentationFormat>Panorámica</PresentationFormat>
  <Paragraphs>62</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MS Shell Dlg 2</vt:lpstr>
      <vt:lpstr>Wingdings</vt:lpstr>
      <vt:lpstr>Wingdings 3</vt:lpstr>
      <vt:lpstr>Madison</vt:lpstr>
      <vt:lpstr>Diseño de procesos. </vt:lpstr>
      <vt:lpstr>Smartphones</vt:lpstr>
      <vt:lpstr>Automotriz</vt:lpstr>
      <vt:lpstr>Ropa</vt:lpstr>
      <vt:lpstr>Banco</vt:lpstr>
      <vt:lpstr>Escuela</vt:lpstr>
      <vt:lpstr>Hospital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de procesos. </dc:title>
  <dc:creator>Luis Fernando Cayeros</dc:creator>
  <cp:lastModifiedBy>Luis Fernando Cayeros</cp:lastModifiedBy>
  <cp:revision>1</cp:revision>
  <dcterms:created xsi:type="dcterms:W3CDTF">2021-09-06T02:51:31Z</dcterms:created>
  <dcterms:modified xsi:type="dcterms:W3CDTF">2021-09-06T04:28:38Z</dcterms:modified>
</cp:coreProperties>
</file>