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046" r:id="rId2"/>
    <p:sldId id="2086" r:id="rId3"/>
    <p:sldId id="2084" r:id="rId4"/>
    <p:sldId id="2085" r:id="rId5"/>
    <p:sldId id="2090" r:id="rId6"/>
    <p:sldId id="2114" r:id="rId7"/>
    <p:sldId id="2091" r:id="rId8"/>
    <p:sldId id="2089" r:id="rId9"/>
    <p:sldId id="2093" r:id="rId10"/>
    <p:sldId id="2096" r:id="rId11"/>
    <p:sldId id="2097" r:id="rId12"/>
    <p:sldId id="2098" r:id="rId13"/>
    <p:sldId id="2099" r:id="rId14"/>
    <p:sldId id="2100" r:id="rId15"/>
    <p:sldId id="2101" r:id="rId16"/>
    <p:sldId id="2102" r:id="rId17"/>
    <p:sldId id="2103" r:id="rId18"/>
    <p:sldId id="2104" r:id="rId19"/>
    <p:sldId id="2105" r:id="rId20"/>
    <p:sldId id="2106" r:id="rId21"/>
    <p:sldId id="2107" r:id="rId22"/>
    <p:sldId id="2108" r:id="rId23"/>
    <p:sldId id="2115" r:id="rId24"/>
    <p:sldId id="2109" r:id="rId25"/>
    <p:sldId id="2116" r:id="rId26"/>
    <p:sldId id="2110" r:id="rId27"/>
    <p:sldId id="2117" r:id="rId28"/>
    <p:sldId id="2111" r:id="rId29"/>
    <p:sldId id="2112" r:id="rId30"/>
    <p:sldId id="2080" r:id="rId3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36" userDrawn="1">
          <p15:clr>
            <a:srgbClr val="A4A3A4"/>
          </p15:clr>
        </p15:guide>
        <p15:guide id="4" pos="14278" userDrawn="1">
          <p15:clr>
            <a:srgbClr val="A4A3A4"/>
          </p15:clr>
        </p15:guide>
        <p15:guide id="5" pos="1078" userDrawn="1">
          <p15:clr>
            <a:srgbClr val="A4A3A4"/>
          </p15:clr>
        </p15:guide>
        <p15:guide id="7" pos="7678" userDrawn="1">
          <p15:clr>
            <a:srgbClr val="A4A3A4"/>
          </p15:clr>
        </p15:guide>
        <p15:guide id="8" orient="horz" pos="504" userDrawn="1">
          <p15:clr>
            <a:srgbClr val="A4A3A4"/>
          </p15:clr>
        </p15:guide>
        <p15:guide id="9" orient="horz" pos="8640" userDrawn="1">
          <p15:clr>
            <a:srgbClr val="A4A3A4"/>
          </p15:clr>
        </p15:guide>
        <p15:guide id="10" orient="horz" pos="463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3" clrIdx="0">
    <p:extLst/>
  </p:cmAuthor>
  <p:cmAuthor id="2" name="Microsoft Office User" initials="Office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8DB"/>
    <a:srgbClr val="00ABF2"/>
    <a:srgbClr val="1B8BCD"/>
    <a:srgbClr val="27C7CF"/>
    <a:srgbClr val="7AE1E6"/>
    <a:srgbClr val="1B243B"/>
    <a:srgbClr val="A6A6A6"/>
    <a:srgbClr val="165AB6"/>
    <a:srgbClr val="131316"/>
    <a:srgbClr val="CEE9F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88957" autoAdjust="0"/>
  </p:normalViewPr>
  <p:slideViewPr>
    <p:cSldViewPr snapToGrid="0" snapToObjects="1">
      <p:cViewPr varScale="1">
        <p:scale>
          <a:sx n="39" d="100"/>
          <a:sy n="39" d="100"/>
        </p:scale>
        <p:origin x="269" y="24"/>
      </p:cViewPr>
      <p:guideLst>
        <p:guide orient="horz" pos="8136"/>
        <p:guide pos="14278"/>
        <p:guide pos="1078"/>
        <p:guide pos="7678"/>
        <p:guide orient="horz" pos="504"/>
        <p:guide orient="horz" pos="8640"/>
        <p:guide orient="horz" pos="4632"/>
      </p:guideLst>
    </p:cSldViewPr>
  </p:slideViewPr>
  <p:notesTextViewPr>
    <p:cViewPr>
      <p:scale>
        <a:sx n="100" d="100"/>
        <a:sy n="100" d="100"/>
      </p:scale>
      <p:origin x="0" y="0"/>
    </p:cViewPr>
  </p:notesTextViewPr>
  <p:sorterViewPr>
    <p:cViewPr>
      <p:scale>
        <a:sx n="105" d="100"/>
        <a:sy n="105"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Nunito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Nunito Light" charset="0"/>
              </a:defRPr>
            </a:lvl1pPr>
          </a:lstStyle>
          <a:p>
            <a:fld id="{EFC10EE1-B198-C942-8235-326C972CBB30}" type="datetimeFigureOut">
              <a:rPr lang="en-US" smtClean="0"/>
              <a:pPr/>
              <a:t>10/3/2017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Nunito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Nunito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Nunito Light" charset="0"/>
        <a:ea typeface="+mn-ea"/>
        <a:cs typeface="+mn-cs"/>
      </a:defRPr>
    </a:lvl1pPr>
    <a:lvl2pPr marL="914217" algn="l" defTabSz="914217" rtl="0" eaLnBrk="1" latinLnBrk="0" hangingPunct="1">
      <a:defRPr sz="2400" b="0" i="0" kern="1200">
        <a:solidFill>
          <a:schemeClr val="tx1"/>
        </a:solidFill>
        <a:latin typeface="Nunito Light" charset="0"/>
        <a:ea typeface="+mn-ea"/>
        <a:cs typeface="+mn-cs"/>
      </a:defRPr>
    </a:lvl2pPr>
    <a:lvl3pPr marL="1828434" algn="l" defTabSz="914217" rtl="0" eaLnBrk="1" latinLnBrk="0" hangingPunct="1">
      <a:defRPr sz="2400" b="0" i="0" kern="1200">
        <a:solidFill>
          <a:schemeClr val="tx1"/>
        </a:solidFill>
        <a:latin typeface="Nunito Light" charset="0"/>
        <a:ea typeface="+mn-ea"/>
        <a:cs typeface="+mn-cs"/>
      </a:defRPr>
    </a:lvl3pPr>
    <a:lvl4pPr marL="2742651" algn="l" defTabSz="914217" rtl="0" eaLnBrk="1" latinLnBrk="0" hangingPunct="1">
      <a:defRPr sz="2400" b="0" i="0" kern="1200">
        <a:solidFill>
          <a:schemeClr val="tx1"/>
        </a:solidFill>
        <a:latin typeface="Nunito Light" charset="0"/>
        <a:ea typeface="+mn-ea"/>
        <a:cs typeface="+mn-cs"/>
      </a:defRPr>
    </a:lvl4pPr>
    <a:lvl5pPr marL="3656868" algn="l" defTabSz="914217" rtl="0" eaLnBrk="1" latinLnBrk="0" hangingPunct="1">
      <a:defRPr sz="2400" b="0" i="0" kern="1200">
        <a:solidFill>
          <a:schemeClr val="tx1"/>
        </a:solidFill>
        <a:latin typeface="Nunito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fr-FR" altLang="en-US" noProof="0" dirty="0"/>
              <a:t>Avant de commencer, permettez moi, Mesdames et messieurs, d’</a:t>
            </a:r>
            <a:r>
              <a:rPr lang="fr-FR" altLang="en-US" noProof="0" dirty="0" err="1"/>
              <a:t>éxprimer</a:t>
            </a:r>
            <a:r>
              <a:rPr lang="fr-FR" altLang="en-US" noProof="0" dirty="0"/>
              <a:t> mes gratitudes à Mr. Ben Salem Kamel pour son encadrement de qualité et ses valeureux conseils.</a:t>
            </a:r>
          </a:p>
          <a:p>
            <a:r>
              <a:rPr lang="fr-FR" altLang="en-US" noProof="0" dirty="0"/>
              <a:t>Je tiens aussi à remercier Mr. </a:t>
            </a:r>
            <a:r>
              <a:rPr lang="fr-FR" altLang="en-US" noProof="0" dirty="0" err="1"/>
              <a:t>Dhaoued</a:t>
            </a:r>
            <a:r>
              <a:rPr lang="fr-FR" altLang="en-US" noProof="0" dirty="0"/>
              <a:t> </a:t>
            </a:r>
            <a:r>
              <a:rPr lang="fr-FR" altLang="en-US" noProof="0" dirty="0" err="1"/>
              <a:t>Chehir</a:t>
            </a:r>
            <a:r>
              <a:rPr lang="fr-FR" altLang="en-US" noProof="0" dirty="0"/>
              <a:t> et tout le staff d’</a:t>
            </a:r>
            <a:r>
              <a:rPr lang="fr-FR" altLang="en-US" noProof="0" dirty="0" err="1"/>
              <a:t>ili</a:t>
            </a:r>
            <a:r>
              <a:rPr lang="fr-FR" altLang="en-US" noProof="0" dirty="0"/>
              <a:t>-studios d’avoir cru en moi en me donnant la possibilité de passer mon stage au seins de leur entreprise.</a:t>
            </a:r>
          </a:p>
          <a:p>
            <a:r>
              <a:rPr lang="fr-FR" altLang="en-US" noProof="0" dirty="0"/>
              <a:t>J’aimerais encore remercier toute ma famille, et spécialement mes parents, et mon oncle </a:t>
            </a:r>
            <a:r>
              <a:rPr lang="fr-FR" altLang="en-US" noProof="0" dirty="0" err="1"/>
              <a:t>Tej</a:t>
            </a:r>
            <a:r>
              <a:rPr lang="fr-FR" altLang="en-US" noProof="0" dirty="0"/>
              <a:t> Abdennadher, pour l’aide, l’</a:t>
            </a:r>
            <a:r>
              <a:rPr lang="fr-FR" altLang="en-US" noProof="0" dirty="0" err="1"/>
              <a:t>éffort</a:t>
            </a:r>
            <a:r>
              <a:rPr lang="fr-FR" altLang="en-US" noProof="0" dirty="0"/>
              <a:t> et les sacrifices qu’ils ont consentis.</a:t>
            </a:r>
          </a:p>
          <a:p>
            <a:r>
              <a:rPr lang="fr-FR" altLang="en-US" noProof="0" dirty="0"/>
              <a:t>Et encore, un grand merci à vous, mesdames et messieurs les jurys de m’avoir honoré en acceptant de juger se modeste travail.</a:t>
            </a:r>
          </a:p>
        </p:txBody>
      </p:sp>
    </p:spTree>
    <p:extLst>
      <p:ext uri="{BB962C8B-B14F-4D97-AF65-F5344CB8AC3E}">
        <p14:creationId xmlns:p14="http://schemas.microsoft.com/office/powerpoint/2010/main" val="208114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342900" indent="-342900">
              <a:buFontTx/>
              <a:buChar char="-"/>
            </a:pPr>
            <a:r>
              <a:rPr lang="fr-FR" altLang="en-US" noProof="0" dirty="0"/>
              <a:t>Cette faible représentativité est du essentiellement par les coûts….. Et génère peu de clientèle</a:t>
            </a:r>
          </a:p>
          <a:p>
            <a:pPr marL="342900" marR="0" lvl="0" indent="-342900" algn="l" defTabSz="914217" rtl="0" eaLnBrk="1" fontAlgn="auto" latinLnBrk="0" hangingPunct="1">
              <a:lnSpc>
                <a:spcPct val="100000"/>
              </a:lnSpc>
              <a:spcBef>
                <a:spcPts val="0"/>
              </a:spcBef>
              <a:spcAft>
                <a:spcPts val="0"/>
              </a:spcAft>
              <a:buClrTx/>
              <a:buSzTx/>
              <a:buFontTx/>
              <a:buChar char="-"/>
              <a:tabLst/>
              <a:defRPr/>
            </a:pPr>
            <a:r>
              <a:rPr lang="fr-FR" altLang="en-US" noProof="0" dirty="0"/>
              <a:t>Le client quand à lui, perd beaucoup de temps en cherchant ce qu’il a besoin fasse à une plage de choix restreinte </a:t>
            </a:r>
          </a:p>
        </p:txBody>
      </p:sp>
    </p:spTree>
    <p:extLst>
      <p:ext uri="{BB962C8B-B14F-4D97-AF65-F5344CB8AC3E}">
        <p14:creationId xmlns:p14="http://schemas.microsoft.com/office/powerpoint/2010/main" val="1462306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fr-FR" altLang="en-US" noProof="0" dirty="0"/>
              <a:t>Notre solution serait donc de concevoir et réaliser une application multiplateforme, présentant une interface simple, capable de regrouper plusieurs pâtisseries ainsi que plusieurs client, pout offrir un marché élargit, et a faible coût.</a:t>
            </a:r>
          </a:p>
        </p:txBody>
      </p:sp>
    </p:spTree>
    <p:extLst>
      <p:ext uri="{BB962C8B-B14F-4D97-AF65-F5344CB8AC3E}">
        <p14:creationId xmlns:p14="http://schemas.microsoft.com/office/powerpoint/2010/main" val="2018496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en-US" altLang="en-US" dirty="0" err="1"/>
              <a:t>En</a:t>
            </a:r>
            <a:r>
              <a:rPr lang="en-US" altLang="en-US" dirty="0"/>
              <a:t> </a:t>
            </a:r>
            <a:r>
              <a:rPr lang="en-US" altLang="en-US" dirty="0" err="1"/>
              <a:t>analysant</a:t>
            </a:r>
            <a:r>
              <a:rPr lang="en-US" altLang="en-US" dirty="0"/>
              <a:t> </a:t>
            </a:r>
            <a:r>
              <a:rPr lang="en-US" altLang="en-US" dirty="0" err="1"/>
              <a:t>notre</a:t>
            </a:r>
            <a:r>
              <a:rPr lang="en-US" altLang="en-US" dirty="0"/>
              <a:t> solution…..</a:t>
            </a:r>
          </a:p>
        </p:txBody>
      </p:sp>
    </p:spTree>
    <p:extLst>
      <p:ext uri="{BB962C8B-B14F-4D97-AF65-F5344CB8AC3E}">
        <p14:creationId xmlns:p14="http://schemas.microsoft.com/office/powerpoint/2010/main" val="2442345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342900" indent="-342900">
              <a:buFontTx/>
              <a:buChar char="-"/>
            </a:pPr>
            <a:r>
              <a:rPr lang="en-US" altLang="en-US" dirty="0"/>
              <a:t>On </a:t>
            </a:r>
            <a:r>
              <a:rPr lang="en-US" altLang="en-US" dirty="0" err="1"/>
              <a:t>analysant</a:t>
            </a:r>
            <a:r>
              <a:rPr lang="en-US" altLang="en-US" dirty="0"/>
              <a:t> </a:t>
            </a:r>
            <a:r>
              <a:rPr lang="en-US" altLang="en-US" dirty="0" err="1"/>
              <a:t>notre</a:t>
            </a:r>
            <a:r>
              <a:rPr lang="en-US" altLang="en-US" dirty="0"/>
              <a:t> solution on a </a:t>
            </a:r>
            <a:r>
              <a:rPr lang="en-US" altLang="en-US" dirty="0" err="1"/>
              <a:t>pu</a:t>
            </a:r>
            <a:r>
              <a:rPr lang="en-US" altLang="en-US" dirty="0"/>
              <a:t> </a:t>
            </a:r>
            <a:r>
              <a:rPr lang="en-US" altLang="en-US" dirty="0" err="1"/>
              <a:t>dégager</a:t>
            </a:r>
            <a:r>
              <a:rPr lang="en-US" altLang="en-US" dirty="0"/>
              <a:t> 3 </a:t>
            </a:r>
            <a:r>
              <a:rPr lang="en-US" altLang="en-US" dirty="0" err="1"/>
              <a:t>acteurs</a:t>
            </a:r>
            <a:r>
              <a:rPr lang="en-US" altLang="en-US" dirty="0"/>
              <a:t> qui </a:t>
            </a:r>
            <a:r>
              <a:rPr lang="en-US" altLang="en-US" dirty="0" err="1"/>
              <a:t>sont</a:t>
            </a:r>
            <a:r>
              <a:rPr lang="en-US" altLang="en-US" dirty="0"/>
              <a:t>:</a:t>
            </a:r>
          </a:p>
          <a:p>
            <a:pPr marL="342900" indent="-342900">
              <a:buFontTx/>
              <a:buChar char="-"/>
            </a:pPr>
            <a:r>
              <a:rPr lang="en-US" altLang="en-US" dirty="0" err="1"/>
              <a:t>Comme</a:t>
            </a:r>
            <a:r>
              <a:rPr lang="en-US" altLang="en-US" dirty="0"/>
              <a:t> </a:t>
            </a:r>
            <a:r>
              <a:rPr lang="en-US" altLang="en-US" dirty="0" err="1"/>
              <a:t>besoin</a:t>
            </a:r>
            <a:r>
              <a:rPr lang="en-US" altLang="en-US" dirty="0"/>
              <a:t> </a:t>
            </a:r>
            <a:r>
              <a:rPr lang="en-US" altLang="en-US" dirty="0" err="1"/>
              <a:t>fonctionnel</a:t>
            </a:r>
            <a:r>
              <a:rPr lang="en-US" altLang="en-US" dirty="0"/>
              <a:t>, la patisserie aura la </a:t>
            </a:r>
            <a:r>
              <a:rPr lang="en-US" altLang="en-US" dirty="0" err="1"/>
              <a:t>possibilité</a:t>
            </a:r>
            <a:r>
              <a:rPr lang="en-US" altLang="en-US" dirty="0"/>
              <a:t> de …., le client </a:t>
            </a:r>
            <a:r>
              <a:rPr lang="en-US" altLang="en-US" dirty="0" err="1"/>
              <a:t>d’autre</a:t>
            </a:r>
            <a:r>
              <a:rPr lang="en-US" altLang="en-US" dirty="0"/>
              <a:t> part, aura la </a:t>
            </a:r>
            <a:r>
              <a:rPr lang="en-US" altLang="en-US" dirty="0" err="1"/>
              <a:t>possibilité</a:t>
            </a:r>
            <a:r>
              <a:rPr lang="en-US" altLang="en-US" dirty="0"/>
              <a:t> de…., et </a:t>
            </a:r>
            <a:r>
              <a:rPr lang="en-US" altLang="en-US" dirty="0" err="1"/>
              <a:t>en</a:t>
            </a:r>
            <a:r>
              <a:rPr lang="en-US" altLang="en-US" dirty="0"/>
              <a:t> </a:t>
            </a:r>
            <a:r>
              <a:rPr lang="en-US" altLang="en-US" dirty="0" err="1"/>
              <a:t>l’administrateur</a:t>
            </a:r>
            <a:r>
              <a:rPr lang="en-US" altLang="en-US" dirty="0"/>
              <a:t> sera capable de ….</a:t>
            </a:r>
          </a:p>
          <a:p>
            <a:pPr marL="342900" indent="-342900">
              <a:buFontTx/>
              <a:buChar char="-"/>
            </a:pPr>
            <a:r>
              <a:rPr lang="en-US" altLang="en-US" dirty="0" err="1"/>
              <a:t>L’application</a:t>
            </a:r>
            <a:r>
              <a:rPr lang="en-US" altLang="en-US" dirty="0"/>
              <a:t> </a:t>
            </a:r>
            <a:r>
              <a:rPr lang="en-US" altLang="en-US" dirty="0" err="1"/>
              <a:t>doit</a:t>
            </a:r>
            <a:r>
              <a:rPr lang="en-US" altLang="en-US" dirty="0"/>
              <a:t> </a:t>
            </a:r>
            <a:r>
              <a:rPr lang="en-US" altLang="en-US" dirty="0" err="1"/>
              <a:t>aussi</a:t>
            </a:r>
            <a:r>
              <a:rPr lang="en-US" altLang="en-US" dirty="0"/>
              <a:t> </a:t>
            </a:r>
            <a:r>
              <a:rPr lang="en-US" altLang="en-US" dirty="0" err="1"/>
              <a:t>permetre</a:t>
            </a:r>
            <a:r>
              <a:rPr lang="en-US" altLang="en-US" dirty="0"/>
              <a:t> au 3 </a:t>
            </a:r>
            <a:r>
              <a:rPr lang="en-US" altLang="en-US" dirty="0" err="1"/>
              <a:t>acteur</a:t>
            </a:r>
            <a:r>
              <a:rPr lang="en-US" altLang="en-US" dirty="0"/>
              <a:t> de </a:t>
            </a:r>
            <a:r>
              <a:rPr lang="en-US" altLang="en-US" dirty="0" err="1"/>
              <a:t>réinitialiser</a:t>
            </a:r>
            <a:r>
              <a:rPr lang="en-US" altLang="en-US" dirty="0"/>
              <a:t> </a:t>
            </a:r>
            <a:r>
              <a:rPr lang="en-US" altLang="en-US" dirty="0" err="1"/>
              <a:t>leurs</a:t>
            </a:r>
            <a:r>
              <a:rPr lang="en-US" altLang="en-US" dirty="0"/>
              <a:t> mot de </a:t>
            </a:r>
            <a:r>
              <a:rPr lang="en-US" altLang="en-US" dirty="0" err="1"/>
              <a:t>passe</a:t>
            </a:r>
            <a:r>
              <a:rPr lang="en-US" altLang="en-US" dirty="0"/>
              <a:t>.</a:t>
            </a:r>
          </a:p>
        </p:txBody>
      </p:sp>
    </p:spTree>
    <p:extLst>
      <p:ext uri="{BB962C8B-B14F-4D97-AF65-F5344CB8AC3E}">
        <p14:creationId xmlns:p14="http://schemas.microsoft.com/office/powerpoint/2010/main" val="1460056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342900" indent="-342900">
              <a:buFontTx/>
              <a:buChar char="-"/>
            </a:pPr>
            <a:r>
              <a:rPr lang="fr-FR" altLang="en-US" noProof="0" dirty="0"/>
              <a:t>Comme besoins non-fonctionnels, l’application devra être extensible en offrant la possibilité et  la facilité de modifier ou ajouter des nouvelle fonctionnalités.</a:t>
            </a:r>
          </a:p>
          <a:p>
            <a:pPr marL="342900" indent="-342900">
              <a:buFontTx/>
              <a:buChar char="-"/>
            </a:pPr>
            <a:r>
              <a:rPr lang="fr-FR" altLang="en-US" noProof="0" dirty="0"/>
              <a:t>Performante en traitant les actions de l’utilisateur dans des délais acceptable.</a:t>
            </a:r>
          </a:p>
          <a:p>
            <a:pPr marL="342900" indent="-342900">
              <a:buFontTx/>
              <a:buChar char="-"/>
            </a:pPr>
            <a:r>
              <a:rPr lang="fr-FR" altLang="en-US" noProof="0" dirty="0"/>
              <a:t>Sécurisé: c’est-à-dire que les ressources de l’application ne doivent pas être accessible qu’a travers un login et un mot de passe valide</a:t>
            </a:r>
          </a:p>
          <a:p>
            <a:pPr marL="342900" indent="-342900">
              <a:buFontTx/>
              <a:buChar char="-"/>
            </a:pPr>
            <a:r>
              <a:rPr lang="fr-FR" altLang="en-US" noProof="0" dirty="0"/>
              <a:t>Tous ça en gardant l’ergonomie, en présentant une interface claire, simple à comprendre et à utiliser.</a:t>
            </a:r>
          </a:p>
        </p:txBody>
      </p:sp>
    </p:spTree>
    <p:extLst>
      <p:ext uri="{BB962C8B-B14F-4D97-AF65-F5344CB8AC3E}">
        <p14:creationId xmlns:p14="http://schemas.microsoft.com/office/powerpoint/2010/main" val="513338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fr-FR" altLang="en-US" noProof="0" dirty="0"/>
              <a:t>Maintenant je vais vous présenter le diagramme de cas d’utilisation globale….</a:t>
            </a:r>
          </a:p>
        </p:txBody>
      </p:sp>
    </p:spTree>
    <p:extLst>
      <p:ext uri="{BB962C8B-B14F-4D97-AF65-F5344CB8AC3E}">
        <p14:creationId xmlns:p14="http://schemas.microsoft.com/office/powerpoint/2010/main" val="1905410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18423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fr-FR" altLang="en-US" noProof="0" dirty="0"/>
              <a:t>Ici je vais vous présenter le raffinement du cas d’utilisation « Gérer ses commande » de l’acteur client.</a:t>
            </a:r>
          </a:p>
          <a:p>
            <a:r>
              <a:rPr lang="fr-FR" altLang="en-US" noProof="0" dirty="0"/>
              <a:t>Pour gérer ses commandes, le client peut passer une commande, ou consulter ses commandes, d’où il peut sélectionner une commande, ou il aura la possibilité d’annuler la commande sélectionnée si son statut est encore en attente</a:t>
            </a:r>
          </a:p>
        </p:txBody>
      </p:sp>
    </p:spTree>
    <p:extLst>
      <p:ext uri="{BB962C8B-B14F-4D97-AF65-F5344CB8AC3E}">
        <p14:creationId xmlns:p14="http://schemas.microsoft.com/office/powerpoint/2010/main" val="1601486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47973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en-US" altLang="en-US" dirty="0"/>
              <a:t>Pour passer </a:t>
            </a:r>
            <a:r>
              <a:rPr lang="en-US" altLang="en-US" dirty="0" err="1"/>
              <a:t>une</a:t>
            </a:r>
            <a:r>
              <a:rPr lang="en-US" altLang="en-US" dirty="0"/>
              <a:t> </a:t>
            </a:r>
            <a:r>
              <a:rPr lang="en-US" altLang="en-US" dirty="0" err="1"/>
              <a:t>commande</a:t>
            </a:r>
            <a:r>
              <a:rPr lang="en-US" altLang="en-US" dirty="0"/>
              <a:t>, </a:t>
            </a:r>
            <a:r>
              <a:rPr lang="en-US" altLang="en-US" dirty="0" err="1"/>
              <a:t>l’utilisateur</a:t>
            </a:r>
            <a:r>
              <a:rPr lang="en-US" altLang="en-US" dirty="0"/>
              <a:t> </a:t>
            </a:r>
            <a:r>
              <a:rPr lang="en-US" altLang="en-US" dirty="0" err="1"/>
              <a:t>doit</a:t>
            </a:r>
            <a:r>
              <a:rPr lang="en-US" altLang="en-US" dirty="0"/>
              <a:t> </a:t>
            </a:r>
            <a:r>
              <a:rPr lang="en-US" altLang="en-US" dirty="0" err="1"/>
              <a:t>ajouter</a:t>
            </a:r>
            <a:r>
              <a:rPr lang="en-US" altLang="en-US" dirty="0"/>
              <a:t> un </a:t>
            </a:r>
            <a:r>
              <a:rPr lang="en-US" altLang="en-US" dirty="0" err="1"/>
              <a:t>produit</a:t>
            </a:r>
            <a:r>
              <a:rPr lang="en-US" altLang="en-US" dirty="0"/>
              <a:t> à son chariot, le </a:t>
            </a:r>
            <a:r>
              <a:rPr lang="en-US" altLang="en-US" dirty="0" err="1"/>
              <a:t>produit</a:t>
            </a:r>
            <a:r>
              <a:rPr lang="en-US" altLang="en-US" dirty="0"/>
              <a:t> </a:t>
            </a:r>
            <a:r>
              <a:rPr lang="en-US" altLang="en-US" dirty="0" err="1"/>
              <a:t>va</a:t>
            </a:r>
            <a:r>
              <a:rPr lang="en-US" altLang="en-US" dirty="0"/>
              <a:t> </a:t>
            </a:r>
            <a:r>
              <a:rPr lang="en-US" altLang="en-US" dirty="0" err="1"/>
              <a:t>être</a:t>
            </a:r>
            <a:r>
              <a:rPr lang="en-US" altLang="en-US" dirty="0"/>
              <a:t> </a:t>
            </a:r>
            <a:r>
              <a:rPr lang="en-US" altLang="en-US" dirty="0" err="1"/>
              <a:t>ajouter</a:t>
            </a:r>
            <a:r>
              <a:rPr lang="en-US" altLang="en-US" dirty="0"/>
              <a:t> au </a:t>
            </a:r>
            <a:r>
              <a:rPr lang="en-US" altLang="en-US" dirty="0" err="1"/>
              <a:t>niveau</a:t>
            </a:r>
            <a:r>
              <a:rPr lang="en-US" altLang="en-US" dirty="0"/>
              <a:t> du </a:t>
            </a:r>
            <a:r>
              <a:rPr lang="en-US" altLang="en-US" dirty="0" err="1"/>
              <a:t>controlleur</a:t>
            </a:r>
            <a:endParaRPr lang="en-US" altLang="en-US" dirty="0"/>
          </a:p>
          <a:p>
            <a:r>
              <a:rPr lang="en-US" altLang="en-US" dirty="0" err="1"/>
              <a:t>Aprés</a:t>
            </a:r>
            <a:r>
              <a:rPr lang="en-US" altLang="en-US" dirty="0"/>
              <a:t> la confirmation de chariot, </a:t>
            </a:r>
            <a:r>
              <a:rPr lang="en-US" altLang="en-US" dirty="0" err="1"/>
              <a:t>une</a:t>
            </a:r>
            <a:r>
              <a:rPr lang="en-US" altLang="en-US" dirty="0"/>
              <a:t> passage de </a:t>
            </a:r>
            <a:r>
              <a:rPr lang="en-US" altLang="en-US" dirty="0" err="1"/>
              <a:t>commande</a:t>
            </a:r>
            <a:r>
              <a:rPr lang="en-US" altLang="en-US" dirty="0"/>
              <a:t> </a:t>
            </a:r>
            <a:r>
              <a:rPr lang="en-US" altLang="en-US" dirty="0" err="1"/>
              <a:t>va</a:t>
            </a:r>
            <a:r>
              <a:rPr lang="en-US" altLang="en-US" dirty="0"/>
              <a:t> </a:t>
            </a:r>
            <a:r>
              <a:rPr lang="en-US" altLang="en-US" dirty="0" err="1"/>
              <a:t>s’effecture</a:t>
            </a:r>
            <a:r>
              <a:rPr lang="en-US" altLang="en-US" dirty="0"/>
              <a:t>, le </a:t>
            </a:r>
            <a:r>
              <a:rPr lang="en-US" altLang="en-US" dirty="0" err="1"/>
              <a:t>controlleur</a:t>
            </a:r>
            <a:r>
              <a:rPr lang="en-US" altLang="en-US" dirty="0"/>
              <a:t> </a:t>
            </a:r>
            <a:r>
              <a:rPr lang="en-US" altLang="en-US" dirty="0" err="1"/>
              <a:t>ajouter</a:t>
            </a:r>
            <a:r>
              <a:rPr lang="en-US" altLang="en-US" dirty="0"/>
              <a:t> </a:t>
            </a:r>
            <a:r>
              <a:rPr lang="en-US" altLang="en-US" dirty="0" err="1"/>
              <a:t>une</a:t>
            </a:r>
            <a:r>
              <a:rPr lang="en-US" altLang="en-US" dirty="0"/>
              <a:t> </a:t>
            </a:r>
            <a:r>
              <a:rPr lang="en-US" altLang="en-US" dirty="0" err="1"/>
              <a:t>commande</a:t>
            </a:r>
            <a:r>
              <a:rPr lang="en-US" altLang="en-US" dirty="0"/>
              <a:t> </a:t>
            </a:r>
            <a:r>
              <a:rPr lang="en-US" altLang="en-US" dirty="0" err="1"/>
              <a:t>dans</a:t>
            </a:r>
            <a:r>
              <a:rPr lang="en-US" altLang="en-US" dirty="0"/>
              <a:t> la base de </a:t>
            </a:r>
            <a:r>
              <a:rPr lang="en-US" altLang="en-US" dirty="0" err="1"/>
              <a:t>donnée</a:t>
            </a:r>
            <a:r>
              <a:rPr lang="en-US" altLang="en-US" dirty="0"/>
              <a:t>, et après </a:t>
            </a:r>
            <a:r>
              <a:rPr lang="en-US" altLang="en-US" dirty="0" err="1"/>
              <a:t>l’ajout</a:t>
            </a:r>
            <a:r>
              <a:rPr lang="en-US" altLang="en-US" dirty="0"/>
              <a:t>, </a:t>
            </a:r>
            <a:r>
              <a:rPr lang="en-US" altLang="en-US" dirty="0" err="1"/>
              <a:t>il</a:t>
            </a:r>
            <a:r>
              <a:rPr lang="en-US" altLang="en-US" dirty="0"/>
              <a:t> </a:t>
            </a:r>
            <a:r>
              <a:rPr lang="en-US" altLang="en-US" dirty="0" err="1"/>
              <a:t>va</a:t>
            </a:r>
            <a:r>
              <a:rPr lang="en-US" altLang="en-US" dirty="0"/>
              <a:t> </a:t>
            </a:r>
            <a:r>
              <a:rPr lang="en-US" altLang="en-US" dirty="0" err="1"/>
              <a:t>envoyer</a:t>
            </a:r>
            <a:r>
              <a:rPr lang="en-US" altLang="en-US" dirty="0"/>
              <a:t> un email pour confirmer le passage de </a:t>
            </a:r>
            <a:r>
              <a:rPr lang="en-US" altLang="en-US" dirty="0" err="1"/>
              <a:t>commande</a:t>
            </a:r>
            <a:r>
              <a:rPr lang="en-US" altLang="en-US" dirty="0"/>
              <a:t> au patisserie et client </a:t>
            </a:r>
            <a:r>
              <a:rPr lang="en-US" altLang="en-US" dirty="0" err="1"/>
              <a:t>conserné</a:t>
            </a:r>
            <a:r>
              <a:rPr lang="en-US" altLang="en-US" dirty="0"/>
              <a:t>.</a:t>
            </a:r>
          </a:p>
        </p:txBody>
      </p:sp>
    </p:spTree>
    <p:extLst>
      <p:ext uri="{BB962C8B-B14F-4D97-AF65-F5344CB8AC3E}">
        <p14:creationId xmlns:p14="http://schemas.microsoft.com/office/powerpoint/2010/main" val="1844095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37202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81254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en-US" altLang="en-US" dirty="0"/>
              <a:t>Pour </a:t>
            </a:r>
            <a:r>
              <a:rPr lang="en-US" altLang="en-US" dirty="0" err="1"/>
              <a:t>rélaiser</a:t>
            </a:r>
            <a:r>
              <a:rPr lang="en-US" altLang="en-US" dirty="0"/>
              <a:t> </a:t>
            </a:r>
            <a:r>
              <a:rPr lang="en-US" altLang="en-US" dirty="0" err="1"/>
              <a:t>notre</a:t>
            </a:r>
            <a:r>
              <a:rPr lang="en-US" altLang="en-US" dirty="0"/>
              <a:t> application, on a </a:t>
            </a:r>
            <a:r>
              <a:rPr lang="en-US" altLang="en-US" dirty="0" err="1"/>
              <a:t>opté</a:t>
            </a:r>
            <a:r>
              <a:rPr lang="en-US" altLang="en-US" dirty="0"/>
              <a:t> pour </a:t>
            </a:r>
            <a:r>
              <a:rPr lang="en-US" altLang="en-US" dirty="0" err="1"/>
              <a:t>une</a:t>
            </a:r>
            <a:r>
              <a:rPr lang="en-US" altLang="en-US" dirty="0"/>
              <a:t> architecture 2 tiers, compose d’un client, </a:t>
            </a:r>
            <a:r>
              <a:rPr lang="en-US" altLang="en-US" dirty="0" err="1"/>
              <a:t>présenté</a:t>
            </a:r>
            <a:r>
              <a:rPr lang="en-US" altLang="en-US" dirty="0"/>
              <a:t> par </a:t>
            </a:r>
            <a:r>
              <a:rPr lang="en-US" altLang="en-US" dirty="0" err="1"/>
              <a:t>l’application</a:t>
            </a:r>
            <a:r>
              <a:rPr lang="en-US" altLang="en-US" dirty="0"/>
              <a:t> </a:t>
            </a:r>
            <a:r>
              <a:rPr lang="en-US" altLang="en-US" dirty="0" err="1"/>
              <a:t>lancée</a:t>
            </a:r>
            <a:r>
              <a:rPr lang="en-US" altLang="en-US" dirty="0"/>
              <a:t> sur </a:t>
            </a:r>
            <a:r>
              <a:rPr lang="en-US" altLang="en-US" dirty="0" err="1"/>
              <a:t>une</a:t>
            </a:r>
            <a:r>
              <a:rPr lang="en-US" altLang="en-US" dirty="0"/>
              <a:t> 3 </a:t>
            </a:r>
            <a:r>
              <a:rPr lang="en-US" altLang="en-US" dirty="0" err="1"/>
              <a:t>plateformes</a:t>
            </a:r>
            <a:r>
              <a:rPr lang="en-US" altLang="en-US" dirty="0"/>
              <a:t>, </a:t>
            </a:r>
            <a:r>
              <a:rPr lang="en-US" altLang="en-US" dirty="0" err="1"/>
              <a:t>une</a:t>
            </a:r>
            <a:r>
              <a:rPr lang="en-US" altLang="en-US" dirty="0"/>
              <a:t> </a:t>
            </a:r>
            <a:r>
              <a:rPr lang="en-US" altLang="en-US" dirty="0" err="1"/>
              <a:t>Serveur</a:t>
            </a:r>
            <a:r>
              <a:rPr lang="en-US" altLang="en-US" dirty="0"/>
              <a:t> </a:t>
            </a:r>
            <a:r>
              <a:rPr lang="en-US" altLang="en-US" dirty="0" err="1"/>
              <a:t>contenant</a:t>
            </a:r>
            <a:r>
              <a:rPr lang="en-US" altLang="en-US" dirty="0"/>
              <a:t> le service web asp.net, et </a:t>
            </a:r>
            <a:r>
              <a:rPr lang="en-US" altLang="en-US" dirty="0" err="1"/>
              <a:t>une</a:t>
            </a:r>
            <a:r>
              <a:rPr lang="en-US" altLang="en-US" dirty="0"/>
              <a:t> base </a:t>
            </a:r>
            <a:r>
              <a:rPr lang="en-US" altLang="en-US" dirty="0" err="1"/>
              <a:t>données</a:t>
            </a:r>
            <a:r>
              <a:rPr lang="en-US" altLang="en-US" dirty="0"/>
              <a:t>.</a:t>
            </a:r>
          </a:p>
          <a:p>
            <a:r>
              <a:rPr lang="en-US" altLang="en-US" dirty="0"/>
              <a:t>Pour </a:t>
            </a:r>
            <a:r>
              <a:rPr lang="en-US" altLang="en-US" dirty="0" err="1"/>
              <a:t>communiquer</a:t>
            </a:r>
            <a:r>
              <a:rPr lang="en-US" altLang="en-US" dirty="0"/>
              <a:t>, le client </a:t>
            </a:r>
            <a:r>
              <a:rPr lang="en-US" altLang="en-US" dirty="0" err="1"/>
              <a:t>envoie</a:t>
            </a:r>
            <a:r>
              <a:rPr lang="en-US" altLang="en-US" dirty="0"/>
              <a:t> des </a:t>
            </a:r>
            <a:r>
              <a:rPr lang="en-US" altLang="en-US" dirty="0" err="1"/>
              <a:t>requettes</a:t>
            </a:r>
            <a:r>
              <a:rPr lang="en-US" altLang="en-US" dirty="0"/>
              <a:t> http au service web, qui à son </a:t>
            </a:r>
            <a:r>
              <a:rPr lang="en-US" altLang="en-US" dirty="0" err="1"/>
              <a:t>toure</a:t>
            </a:r>
            <a:r>
              <a:rPr lang="en-US" altLang="en-US" dirty="0"/>
              <a:t>, </a:t>
            </a:r>
            <a:r>
              <a:rPr lang="en-US" altLang="en-US" dirty="0" err="1"/>
              <a:t>var</a:t>
            </a:r>
            <a:r>
              <a:rPr lang="en-US" altLang="en-US" dirty="0"/>
              <a:t> </a:t>
            </a:r>
            <a:r>
              <a:rPr lang="en-US" altLang="en-US" dirty="0" err="1"/>
              <a:t>traité</a:t>
            </a:r>
            <a:r>
              <a:rPr lang="en-US" altLang="en-US" dirty="0"/>
              <a:t> </a:t>
            </a:r>
            <a:r>
              <a:rPr lang="en-US" altLang="en-US" dirty="0" err="1"/>
              <a:t>cette</a:t>
            </a:r>
            <a:r>
              <a:rPr lang="en-US" altLang="en-US" dirty="0"/>
              <a:t> </a:t>
            </a:r>
            <a:r>
              <a:rPr lang="en-US" altLang="en-US" dirty="0" err="1"/>
              <a:t>demande</a:t>
            </a:r>
            <a:r>
              <a:rPr lang="en-US" altLang="en-US" dirty="0"/>
              <a:t>, et </a:t>
            </a:r>
            <a:r>
              <a:rPr lang="en-US" altLang="en-US" dirty="0" err="1"/>
              <a:t>si</a:t>
            </a:r>
            <a:r>
              <a:rPr lang="en-US" altLang="en-US" dirty="0"/>
              <a:t> </a:t>
            </a:r>
            <a:r>
              <a:rPr lang="en-US" altLang="en-US" dirty="0" err="1"/>
              <a:t>il</a:t>
            </a:r>
            <a:r>
              <a:rPr lang="en-US" altLang="en-US" dirty="0"/>
              <a:t> a </a:t>
            </a:r>
            <a:r>
              <a:rPr lang="en-US" altLang="en-US" dirty="0" err="1"/>
              <a:t>besoin</a:t>
            </a:r>
            <a:r>
              <a:rPr lang="en-US" altLang="en-US" dirty="0"/>
              <a:t>, </a:t>
            </a:r>
            <a:r>
              <a:rPr lang="en-US" altLang="en-US" dirty="0" err="1"/>
              <a:t>chercher</a:t>
            </a:r>
            <a:r>
              <a:rPr lang="en-US" altLang="en-US" dirty="0"/>
              <a:t> et </a:t>
            </a:r>
            <a:r>
              <a:rPr lang="en-US" altLang="en-US" dirty="0" err="1"/>
              <a:t>récupéer</a:t>
            </a:r>
            <a:r>
              <a:rPr lang="en-US" altLang="en-US" dirty="0"/>
              <a:t> des </a:t>
            </a:r>
            <a:r>
              <a:rPr lang="en-US" altLang="en-US" dirty="0" err="1"/>
              <a:t>données</a:t>
            </a:r>
            <a:r>
              <a:rPr lang="en-US" altLang="en-US" dirty="0"/>
              <a:t> de la base de </a:t>
            </a:r>
            <a:r>
              <a:rPr lang="en-US" altLang="en-US" dirty="0" err="1"/>
              <a:t>données</a:t>
            </a:r>
            <a:r>
              <a:rPr lang="en-US" altLang="en-US" dirty="0"/>
              <a:t>. </a:t>
            </a:r>
            <a:r>
              <a:rPr lang="en-US" altLang="en-US" dirty="0" err="1"/>
              <a:t>Puis</a:t>
            </a:r>
            <a:r>
              <a:rPr lang="en-US" altLang="en-US" dirty="0"/>
              <a:t> le </a:t>
            </a:r>
            <a:r>
              <a:rPr lang="en-US" altLang="en-US" dirty="0" err="1"/>
              <a:t>serveur</a:t>
            </a:r>
            <a:r>
              <a:rPr lang="en-US" altLang="en-US" dirty="0"/>
              <a:t> </a:t>
            </a:r>
            <a:r>
              <a:rPr lang="en-US" altLang="en-US" dirty="0" err="1"/>
              <a:t>envoir</a:t>
            </a:r>
            <a:r>
              <a:rPr lang="en-US" altLang="en-US" dirty="0"/>
              <a:t> </a:t>
            </a:r>
            <a:r>
              <a:rPr lang="en-US" altLang="en-US" dirty="0" err="1"/>
              <a:t>une</a:t>
            </a:r>
            <a:r>
              <a:rPr lang="en-US" altLang="en-US" dirty="0"/>
              <a:t> </a:t>
            </a:r>
            <a:r>
              <a:rPr lang="en-US" altLang="en-US" dirty="0" err="1"/>
              <a:t>répense</a:t>
            </a:r>
            <a:r>
              <a:rPr lang="en-US" altLang="en-US" dirty="0"/>
              <a:t> http au client.</a:t>
            </a:r>
          </a:p>
        </p:txBody>
      </p:sp>
    </p:spTree>
    <p:extLst>
      <p:ext uri="{BB962C8B-B14F-4D97-AF65-F5344CB8AC3E}">
        <p14:creationId xmlns:p14="http://schemas.microsoft.com/office/powerpoint/2010/main" val="290271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fr-FR" altLang="en-US" noProof="0" dirty="0"/>
              <a:t>Pour garantir la sécurité de notre application, on a utiliser l’architecture suivante:</a:t>
            </a:r>
          </a:p>
          <a:p>
            <a:r>
              <a:rPr lang="fr-FR" altLang="en-US" noProof="0" dirty="0"/>
              <a:t>On a un utilisateur, l’application, et le serveur web qui se compose de deux parties: un serveur d’</a:t>
            </a:r>
            <a:r>
              <a:rPr lang="fr-FR" altLang="en-US" noProof="0" dirty="0" err="1"/>
              <a:t>authorisation</a:t>
            </a:r>
            <a:r>
              <a:rPr lang="fr-FR" altLang="en-US" noProof="0" dirty="0"/>
              <a:t>, et une serveur de ressources.</a:t>
            </a:r>
          </a:p>
          <a:p>
            <a:r>
              <a:rPr lang="fr-FR" altLang="en-US" noProof="0" dirty="0"/>
              <a:t>L’utilisateur fournis ses données, l’application va utiliser ses données auprès du serveur d’</a:t>
            </a:r>
            <a:r>
              <a:rPr lang="fr-FR" altLang="en-US" noProof="0" dirty="0" err="1"/>
              <a:t>authorisation</a:t>
            </a:r>
            <a:r>
              <a:rPr lang="fr-FR" altLang="en-US" noProof="0" dirty="0"/>
              <a:t>, ce dernier va vérifier ses données, puis générer un </a:t>
            </a:r>
            <a:r>
              <a:rPr lang="fr-FR" altLang="en-US" noProof="0" dirty="0" err="1"/>
              <a:t>token</a:t>
            </a:r>
            <a:r>
              <a:rPr lang="fr-FR" altLang="en-US" noProof="0" dirty="0"/>
              <a:t> d’accès et le rendre à l’application, l’application, doit stocker ce </a:t>
            </a:r>
            <a:r>
              <a:rPr lang="fr-FR" altLang="en-US" noProof="0" dirty="0" err="1"/>
              <a:t>Toke</a:t>
            </a:r>
            <a:r>
              <a:rPr lang="fr-FR" altLang="en-US" noProof="0" dirty="0"/>
              <a:t>, et l’utilisé dorénavant pour avoir accès au ressources de l’application</a:t>
            </a:r>
          </a:p>
        </p:txBody>
      </p:sp>
    </p:spTree>
    <p:extLst>
      <p:ext uri="{BB962C8B-B14F-4D97-AF65-F5344CB8AC3E}">
        <p14:creationId xmlns:p14="http://schemas.microsoft.com/office/powerpoint/2010/main" val="2239320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en-US" altLang="en-US" dirty="0"/>
              <a:t>XAML: </a:t>
            </a:r>
            <a:r>
              <a:rPr lang="en-US" altLang="en-US" dirty="0" err="1"/>
              <a:t>eXtended</a:t>
            </a:r>
            <a:r>
              <a:rPr lang="en-US" altLang="en-US" dirty="0"/>
              <a:t> Application Markup Language</a:t>
            </a:r>
          </a:p>
        </p:txBody>
      </p:sp>
    </p:spTree>
    <p:extLst>
      <p:ext uri="{BB962C8B-B14F-4D97-AF65-F5344CB8AC3E}">
        <p14:creationId xmlns:p14="http://schemas.microsoft.com/office/powerpoint/2010/main" val="5762521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83153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885999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129443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592418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786216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342900" indent="-342900">
              <a:buFontTx/>
              <a:buChar char="-"/>
            </a:pPr>
            <a:r>
              <a:rPr lang="fr-FR" altLang="en-US" noProof="0" dirty="0"/>
              <a:t>Les fruits des recherches que j’ai fait ont été très enrichissantes.</a:t>
            </a:r>
          </a:p>
          <a:p>
            <a:pPr marL="342900" indent="-342900">
              <a:buFontTx/>
              <a:buChar char="-"/>
            </a:pPr>
            <a:r>
              <a:rPr lang="fr-FR" altLang="en-US" noProof="0" dirty="0"/>
              <a:t>Je me suis familiariser avec des différent technologies tel que </a:t>
            </a:r>
            <a:r>
              <a:rPr lang="fr-FR" altLang="en-US" noProof="0" dirty="0" err="1"/>
              <a:t>xamarin.forms</a:t>
            </a:r>
            <a:r>
              <a:rPr lang="fr-FR" altLang="en-US" noProof="0" dirty="0"/>
              <a:t>, asp.net.</a:t>
            </a:r>
          </a:p>
          <a:p>
            <a:pPr marL="342900" indent="-342900">
              <a:buFontTx/>
              <a:buChar char="-"/>
            </a:pPr>
            <a:r>
              <a:rPr lang="fr-FR" altLang="en-US" noProof="0" dirty="0"/>
              <a:t>Je souhaite que cette application continue son évolution, pour s’amarrer à un module de paiement en ligne, par le biais de sa capacité d’extensibilité.</a:t>
            </a:r>
          </a:p>
          <a:p>
            <a:pPr marL="342900" indent="-342900">
              <a:buFontTx/>
              <a:buChar char="-"/>
            </a:pPr>
            <a:r>
              <a:rPr lang="fr-FR" altLang="en-US" noProof="0" dirty="0"/>
              <a:t>Et s’intégrer pourquoi pas dans le marché de l’e-commerce international.</a:t>
            </a:r>
          </a:p>
          <a:p>
            <a:pPr marL="342900" indent="-342900">
              <a:buFontTx/>
              <a:buChar char="-"/>
            </a:pPr>
            <a:endParaRPr lang="fr-FR" altLang="en-US" noProof="0" dirty="0"/>
          </a:p>
        </p:txBody>
      </p:sp>
    </p:spTree>
    <p:extLst>
      <p:ext uri="{BB962C8B-B14F-4D97-AF65-F5344CB8AC3E}">
        <p14:creationId xmlns:p14="http://schemas.microsoft.com/office/powerpoint/2010/main" val="3780041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fr-FR" altLang="en-US" noProof="0" dirty="0"/>
              <a:t>- En faisan une recherche sur l’e-commerce, on a trouvé que le chiffre d’affaire ….</a:t>
            </a:r>
          </a:p>
        </p:txBody>
      </p:sp>
    </p:spTree>
    <p:extLst>
      <p:ext uri="{BB962C8B-B14F-4D97-AF65-F5344CB8AC3E}">
        <p14:creationId xmlns:p14="http://schemas.microsoft.com/office/powerpoint/2010/main" val="3695185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342900" indent="-342900">
              <a:buFontTx/>
              <a:buChar char="-"/>
            </a:pPr>
            <a:r>
              <a:rPr lang="fr-FR" altLang="en-US" noProof="0" dirty="0"/>
              <a:t>le chiffre d’affaire de ce dernier a atteint le 1915M$ en 2016, ce que représente 8.7% du total des ventes de détails dans le monde</a:t>
            </a:r>
          </a:p>
          <a:p>
            <a:pPr marL="342900" indent="-342900">
              <a:buFontTx/>
              <a:buChar char="-"/>
            </a:pPr>
            <a:r>
              <a:rPr lang="fr-FR" altLang="en-US" noProof="0" dirty="0"/>
              <a:t>Selon la projection, ce chiffre devrait atteindre le 4058M$ en 2020 ce que représenterait 14.6% du total des vente de détails</a:t>
            </a:r>
            <a:endParaRPr lang="en-US" altLang="en-US" dirty="0"/>
          </a:p>
        </p:txBody>
      </p:sp>
    </p:spTree>
    <p:extLst>
      <p:ext uri="{BB962C8B-B14F-4D97-AF65-F5344CB8AC3E}">
        <p14:creationId xmlns:p14="http://schemas.microsoft.com/office/powerpoint/2010/main" val="3781755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fr-FR" altLang="en-US" noProof="0" dirty="0"/>
              <a:t>En Tunisie, avec 1150 sites marchands fin 2016, et un chiffre d’</a:t>
            </a:r>
            <a:r>
              <a:rPr lang="fr-FR" altLang="en-US" noProof="0" dirty="0" err="1"/>
              <a:t>affair</a:t>
            </a:r>
            <a:r>
              <a:rPr lang="fr-FR" altLang="en-US" noProof="0" dirty="0"/>
              <a:t> de plus de 100 </a:t>
            </a:r>
            <a:r>
              <a:rPr lang="fr-FR" altLang="en-US" noProof="0" dirty="0" err="1"/>
              <a:t>millios</a:t>
            </a:r>
            <a:r>
              <a:rPr lang="fr-FR" altLang="en-US" noProof="0" dirty="0"/>
              <a:t> de dinars </a:t>
            </a:r>
            <a:r>
              <a:rPr lang="fr-FR" altLang="en-US" noProof="0" dirty="0" err="1"/>
              <a:t>echangé</a:t>
            </a:r>
            <a:r>
              <a:rPr lang="fr-FR" altLang="en-US" noProof="0" dirty="0"/>
              <a:t> via e-dinar, et pour plus de 4.2 millions d’internaute, avec 70% des tunisiens prédisposés à acheter en ligne, avec une nette évolution du nombre des site marchand sur la plateforme de la poste tunisienne, </a:t>
            </a:r>
            <a:r>
              <a:rPr lang="fr-FR" altLang="en-US" noProof="0" dirty="0" err="1"/>
              <a:t>allan</a:t>
            </a:r>
            <a:r>
              <a:rPr lang="fr-FR" altLang="en-US" noProof="0" dirty="0"/>
              <a:t> de 15 en 2005 à 700 site en 2016, on a constater que le marché de e-commerce en Tunisie est un marche porteur </a:t>
            </a:r>
          </a:p>
        </p:txBody>
      </p:sp>
    </p:spTree>
    <p:extLst>
      <p:ext uri="{BB962C8B-B14F-4D97-AF65-F5344CB8AC3E}">
        <p14:creationId xmlns:p14="http://schemas.microsoft.com/office/powerpoint/2010/main" val="3895819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r>
              <a:rPr lang="fr-FR" altLang="en-US" noProof="0" dirty="0"/>
              <a:t>Et d’après l’observation qu’on a mené au sein d’</a:t>
            </a:r>
            <a:r>
              <a:rPr lang="fr-FR" altLang="en-US" noProof="0" dirty="0" err="1"/>
              <a:t>ili</a:t>
            </a:r>
            <a:r>
              <a:rPr lang="fr-FR" altLang="en-US" noProof="0" dirty="0"/>
              <a:t>-studios, on a trouvé une faible représentativité des pâtisseries dans ce marche, d’où on a eu l’idée de réaliser une application de e-commerce dédiée aux pâtisseries.</a:t>
            </a:r>
          </a:p>
        </p:txBody>
      </p:sp>
    </p:spTree>
    <p:extLst>
      <p:ext uri="{BB962C8B-B14F-4D97-AF65-F5344CB8AC3E}">
        <p14:creationId xmlns:p14="http://schemas.microsoft.com/office/powerpoint/2010/main" val="2363394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837962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342900" indent="-342900">
              <a:buFontTx/>
              <a:buChar char="-"/>
            </a:pPr>
            <a:r>
              <a:rPr lang="fr-FR" altLang="en-US" noProof="0" dirty="0" err="1"/>
              <a:t>iLi</a:t>
            </a:r>
            <a:r>
              <a:rPr lang="fr-FR" altLang="en-US" noProof="0" dirty="0"/>
              <a:t>-Studios qui est une jeune entreprise crée en 2015, et spécialisé dans le développement web, a pour mission d’accompagner ses clients tout au long de leur projets, </a:t>
            </a:r>
            <a:r>
              <a:rPr lang="fr-FR" altLang="en-US" noProof="0" dirty="0" err="1"/>
              <a:t>depuit</a:t>
            </a:r>
            <a:r>
              <a:rPr lang="fr-FR" altLang="en-US" noProof="0" dirty="0"/>
              <a:t> l’étude, jusqu’à l’hébergement en passant par le dépôt du nom de domaine, ainsi que le référencement dans les principaux moteurs de recherche.</a:t>
            </a:r>
          </a:p>
          <a:p>
            <a:pPr marL="342900" indent="-342900">
              <a:buFontTx/>
              <a:buChar char="-"/>
            </a:pPr>
            <a:r>
              <a:rPr lang="fr-FR" altLang="en-US" noProof="0" dirty="0"/>
              <a:t>L’année dernière </a:t>
            </a:r>
            <a:r>
              <a:rPr lang="fr-FR" altLang="en-US" noProof="0" dirty="0" err="1"/>
              <a:t>ili</a:t>
            </a:r>
            <a:r>
              <a:rPr lang="fr-FR" altLang="en-US" noProof="0" dirty="0"/>
              <a:t>-studios a voulu </a:t>
            </a:r>
            <a:r>
              <a:rPr lang="fr-FR" altLang="en-US" noProof="0" dirty="0" err="1"/>
              <a:t>elargir</a:t>
            </a:r>
            <a:r>
              <a:rPr lang="fr-FR" altLang="en-US" noProof="0" dirty="0"/>
              <a:t> la porté dans le domaine des applications mobile à travers la solution </a:t>
            </a:r>
            <a:r>
              <a:rPr lang="fr-FR" altLang="en-US" noProof="0" dirty="0" err="1"/>
              <a:t>rechargiliTN</a:t>
            </a:r>
            <a:r>
              <a:rPr lang="fr-FR" altLang="en-US" noProof="0" dirty="0"/>
              <a:t>, et cette année, elle a décidé de foncer encode dans le domaine en </a:t>
            </a:r>
            <a:r>
              <a:rPr lang="fr-FR" altLang="en-US" noProof="0" dirty="0" err="1"/>
              <a:t>porposant</a:t>
            </a:r>
            <a:r>
              <a:rPr lang="fr-FR" altLang="en-US" noProof="0" dirty="0"/>
              <a:t> la solution </a:t>
            </a:r>
            <a:r>
              <a:rPr lang="fr-FR" altLang="en-US" noProof="0" dirty="0" err="1"/>
              <a:t>Kmandili</a:t>
            </a:r>
            <a:r>
              <a:rPr lang="fr-FR" altLang="en-US" noProof="0" dirty="0"/>
              <a:t>.</a:t>
            </a:r>
          </a:p>
        </p:txBody>
      </p:sp>
    </p:spTree>
    <p:extLst>
      <p:ext uri="{BB962C8B-B14F-4D97-AF65-F5344CB8AC3E}">
        <p14:creationId xmlns:p14="http://schemas.microsoft.com/office/powerpoint/2010/main" val="2422086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342900" indent="-342900">
              <a:buFontTx/>
              <a:buChar char="-"/>
            </a:pPr>
            <a:r>
              <a:rPr lang="fr-FR" altLang="en-US" noProof="0" dirty="0"/>
              <a:t>Après l’étude qu’on a fait, on a trouvé que la majorité des pâtisseries sont resté tributaire de la vente en magasin, Le marche de e-commerce est alors resté sous-exploité par cette population de commerçants.</a:t>
            </a:r>
          </a:p>
          <a:p>
            <a:pPr marL="342900" indent="-342900">
              <a:buFontTx/>
              <a:buChar char="-"/>
            </a:pPr>
            <a:r>
              <a:rPr lang="fr-FR" altLang="en-US" noProof="0" dirty="0"/>
              <a:t>Le client d’autre part ce trouve obligé de se déplacer d’un point de vente à un autre de trouver le produit dont il a besoin avec le prix et la qualité d’il accepte.</a:t>
            </a:r>
          </a:p>
          <a:p>
            <a:endParaRPr lang="fr-FR" altLang="en-US" noProof="0" dirty="0"/>
          </a:p>
        </p:txBody>
      </p:sp>
    </p:spTree>
    <p:extLst>
      <p:ext uri="{BB962C8B-B14F-4D97-AF65-F5344CB8AC3E}">
        <p14:creationId xmlns:p14="http://schemas.microsoft.com/office/powerpoint/2010/main" val="30980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grpSp>
        <p:nvGrpSpPr>
          <p:cNvPr id="49" name="Group 48"/>
          <p:cNvGrpSpPr/>
          <p:nvPr userDrawn="1"/>
        </p:nvGrpSpPr>
        <p:grpSpPr>
          <a:xfrm rot="5400000">
            <a:off x="-16715231" y="-397359"/>
            <a:ext cx="24535152" cy="4304369"/>
            <a:chOff x="0" y="-156114"/>
            <a:chExt cx="24535152" cy="4304369"/>
          </a:xfrm>
        </p:grpSpPr>
        <p:sp>
          <p:nvSpPr>
            <p:cNvPr id="50" name="Freeform 49"/>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51" name="Freeform 50"/>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52" name="Freeform 51"/>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53" name="Freeform 52"/>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54" name="Freeform 53"/>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55" name="Freeform 54"/>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56" name="Freeform 55"/>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57" name="Freeform 56"/>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58" name="Freeform 57"/>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59" name="Freeform 58"/>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60"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61"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62"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63"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64"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65"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66"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67"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68"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69"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70"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71"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72"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73"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74"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extLst>
      <p:ext uri="{BB962C8B-B14F-4D97-AF65-F5344CB8AC3E}">
        <p14:creationId xmlns:p14="http://schemas.microsoft.com/office/powerpoint/2010/main" val="2099736512"/>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fault">
    <p:spTree>
      <p:nvGrpSpPr>
        <p:cNvPr id="1" name=""/>
        <p:cNvGrpSpPr/>
        <p:nvPr/>
      </p:nvGrpSpPr>
      <p:grpSpPr>
        <a:xfrm>
          <a:off x="0" y="0"/>
          <a:ext cx="0" cy="0"/>
          <a:chOff x="0" y="0"/>
          <a:chExt cx="0" cy="0"/>
        </a:xfrm>
      </p:grpSpPr>
    </p:spTree>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efault">
    <p:spTree>
      <p:nvGrpSpPr>
        <p:cNvPr id="1" name=""/>
        <p:cNvGrpSpPr/>
        <p:nvPr/>
      </p:nvGrpSpPr>
      <p:grpSpPr>
        <a:xfrm>
          <a:off x="0" y="0"/>
          <a:ext cx="0" cy="0"/>
          <a:chOff x="0" y="0"/>
          <a:chExt cx="0" cy="0"/>
        </a:xfrm>
      </p:grpSpPr>
      <p:grpSp>
        <p:nvGrpSpPr>
          <p:cNvPr id="2" name="Group 1"/>
          <p:cNvGrpSpPr/>
          <p:nvPr userDrawn="1"/>
        </p:nvGrpSpPr>
        <p:grpSpPr>
          <a:xfrm rot="10800000">
            <a:off x="-23443" y="10974735"/>
            <a:ext cx="24535152" cy="4304369"/>
            <a:chOff x="0" y="-156114"/>
            <a:chExt cx="24535152" cy="4304369"/>
          </a:xfrm>
        </p:grpSpPr>
        <p:sp>
          <p:nvSpPr>
            <p:cNvPr id="3" name="Freeform 2"/>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4" name="Freeform 3"/>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5" name="Freeform 4"/>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6" name="Freeform 5"/>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7" name="Freeform 6"/>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8" name="Freeform 7"/>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9" name="Freeform 8"/>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0" name="Freeform 9"/>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1" name="Freeform 10"/>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2" name="Freeform 11"/>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3"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4"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5"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6"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17"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18"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9"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0"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1"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2"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3"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4"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5"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6"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7"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ktop Web Mockup">
    <p:spTree>
      <p:nvGrpSpPr>
        <p:cNvPr id="1" name=""/>
        <p:cNvGrpSpPr/>
        <p:nvPr/>
      </p:nvGrpSpPr>
      <p:grpSpPr>
        <a:xfrm>
          <a:off x="0" y="0"/>
          <a:ext cx="0" cy="0"/>
          <a:chOff x="0" y="0"/>
          <a:chExt cx="0" cy="0"/>
        </a:xfrm>
      </p:grpSpPr>
      <p:sp>
        <p:nvSpPr>
          <p:cNvPr id="18" name="Picture Placeholder 13"/>
          <p:cNvSpPr>
            <a:spLocks noGrp="1"/>
          </p:cNvSpPr>
          <p:nvPr>
            <p:ph type="pic" sz="quarter" idx="14"/>
          </p:nvPr>
        </p:nvSpPr>
        <p:spPr>
          <a:xfrm>
            <a:off x="12901753" y="3940395"/>
            <a:ext cx="6780686" cy="3870367"/>
          </a:xfrm>
          <a:prstGeom prst="rect">
            <a:avLst/>
          </a:prstGeom>
          <a:solidFill>
            <a:schemeClr val="bg1">
              <a:lumMod val="95000"/>
            </a:schemeClr>
          </a:solidFill>
          <a:effectLst/>
        </p:spPr>
        <p:txBody>
          <a:bodyPr>
            <a:normAutofit/>
          </a:bodyPr>
          <a:lstStyle>
            <a:lvl1pPr marL="0" indent="0">
              <a:buNone/>
              <a:defRPr sz="2399" b="0" i="0">
                <a:ln>
                  <a:noFill/>
                </a:ln>
                <a:solidFill>
                  <a:schemeClr val="tx2"/>
                </a:solidFill>
                <a:latin typeface="Nunito Light" charset="0"/>
                <a:ea typeface="Nunito Light" charset="0"/>
                <a:cs typeface="Nunito Light" charset="0"/>
              </a:defRPr>
            </a:lvl1pPr>
          </a:lstStyle>
          <a:p>
            <a:endParaRPr lang="en-US" dirty="0"/>
          </a:p>
        </p:txBody>
      </p:sp>
      <p:grpSp>
        <p:nvGrpSpPr>
          <p:cNvPr id="9" name="Group 8"/>
          <p:cNvGrpSpPr/>
          <p:nvPr userDrawn="1"/>
        </p:nvGrpSpPr>
        <p:grpSpPr>
          <a:xfrm rot="10800000">
            <a:off x="-23443" y="10974735"/>
            <a:ext cx="24535152" cy="4304369"/>
            <a:chOff x="0" y="-156114"/>
            <a:chExt cx="24535152" cy="4304369"/>
          </a:xfrm>
        </p:grpSpPr>
        <p:sp>
          <p:nvSpPr>
            <p:cNvPr id="10" name="Freeform 9"/>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1" name="Freeform 10"/>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2" name="Freeform 11"/>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3" name="Freeform 12"/>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4" name="Freeform 13"/>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5" name="Freeform 14"/>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6" name="Freeform 15"/>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7" name="Freeform 16"/>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9" name="Freeform 18"/>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0" name="Freeform 19"/>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1"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2"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3"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4"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25"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6"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7"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8"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9"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30"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31"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32"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33"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34"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35"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extLst>
      <p:ext uri="{BB962C8B-B14F-4D97-AF65-F5344CB8AC3E}">
        <p14:creationId xmlns:p14="http://schemas.microsoft.com/office/powerpoint/2010/main" val="65190758"/>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pp features">
    <p:spTree>
      <p:nvGrpSpPr>
        <p:cNvPr id="1" name=""/>
        <p:cNvGrpSpPr/>
        <p:nvPr/>
      </p:nvGrpSpPr>
      <p:grpSpPr>
        <a:xfrm>
          <a:off x="0" y="0"/>
          <a:ext cx="0" cy="0"/>
          <a:chOff x="0" y="0"/>
          <a:chExt cx="0" cy="0"/>
        </a:xfrm>
      </p:grpSpPr>
      <p:sp>
        <p:nvSpPr>
          <p:cNvPr id="4" name="Picture Placeholder 13"/>
          <p:cNvSpPr>
            <a:spLocks noGrp="1"/>
          </p:cNvSpPr>
          <p:nvPr>
            <p:ph type="pic" sz="quarter" idx="14"/>
          </p:nvPr>
        </p:nvSpPr>
        <p:spPr>
          <a:xfrm>
            <a:off x="4770026" y="2436720"/>
            <a:ext cx="4290417" cy="7627435"/>
          </a:xfrm>
          <a:prstGeom prst="rect">
            <a:avLst/>
          </a:prstGeom>
          <a:solidFill>
            <a:schemeClr val="bg1">
              <a:lumMod val="95000"/>
            </a:schemeClr>
          </a:solidFill>
          <a:effectLst/>
        </p:spPr>
        <p:txBody>
          <a:bodyPr>
            <a:normAutofit/>
          </a:bodyPr>
          <a:lstStyle>
            <a:lvl1pPr marL="0" indent="0">
              <a:buNone/>
              <a:defRPr sz="2399" b="0" i="0">
                <a:ln>
                  <a:noFill/>
                </a:ln>
                <a:solidFill>
                  <a:schemeClr val="tx2"/>
                </a:solidFill>
                <a:latin typeface="Nunito Light" charset="0"/>
                <a:ea typeface="Nunito Light" charset="0"/>
                <a:cs typeface="Nunito Light" charset="0"/>
              </a:defRPr>
            </a:lvl1pPr>
          </a:lstStyle>
          <a:p>
            <a:endParaRPr lang="en-US" dirty="0"/>
          </a:p>
        </p:txBody>
      </p:sp>
      <p:grpSp>
        <p:nvGrpSpPr>
          <p:cNvPr id="3" name="Group 2"/>
          <p:cNvGrpSpPr/>
          <p:nvPr userDrawn="1"/>
        </p:nvGrpSpPr>
        <p:grpSpPr>
          <a:xfrm rot="10800000">
            <a:off x="-23443" y="10974735"/>
            <a:ext cx="24535152" cy="4304369"/>
            <a:chOff x="0" y="-156114"/>
            <a:chExt cx="24535152" cy="4304369"/>
          </a:xfrm>
        </p:grpSpPr>
        <p:sp>
          <p:nvSpPr>
            <p:cNvPr id="5" name="Freeform 4"/>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6" name="Freeform 5"/>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7" name="Freeform 6"/>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8" name="Freeform 7"/>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9" name="Freeform 8"/>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0" name="Freeform 9"/>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1" name="Freeform 10"/>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2" name="Freeform 11"/>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3" name="Freeform 12"/>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4" name="Freeform 13"/>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5"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6"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7"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8"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19"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0"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1"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2"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3"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4"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5"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6"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7"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8"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9"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extLst>
      <p:ext uri="{BB962C8B-B14F-4D97-AF65-F5344CB8AC3E}">
        <p14:creationId xmlns:p14="http://schemas.microsoft.com/office/powerpoint/2010/main" val="1597461797"/>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pp features">
    <p:spTree>
      <p:nvGrpSpPr>
        <p:cNvPr id="1" name=""/>
        <p:cNvGrpSpPr/>
        <p:nvPr/>
      </p:nvGrpSpPr>
      <p:grpSpPr>
        <a:xfrm>
          <a:off x="0" y="0"/>
          <a:ext cx="0" cy="0"/>
          <a:chOff x="0" y="0"/>
          <a:chExt cx="0" cy="0"/>
        </a:xfrm>
      </p:grpSpPr>
      <p:sp>
        <p:nvSpPr>
          <p:cNvPr id="5" name="Picture Placeholder 13"/>
          <p:cNvSpPr>
            <a:spLocks noGrp="1"/>
          </p:cNvSpPr>
          <p:nvPr>
            <p:ph type="pic" sz="quarter" idx="14"/>
          </p:nvPr>
        </p:nvSpPr>
        <p:spPr>
          <a:xfrm>
            <a:off x="3410889" y="3912686"/>
            <a:ext cx="7567383" cy="4780342"/>
          </a:xfrm>
          <a:prstGeom prst="rect">
            <a:avLst/>
          </a:prstGeom>
          <a:solidFill>
            <a:schemeClr val="bg1">
              <a:lumMod val="95000"/>
            </a:schemeClr>
          </a:solidFill>
          <a:effectLst/>
        </p:spPr>
        <p:txBody>
          <a:bodyPr>
            <a:normAutofit/>
          </a:bodyPr>
          <a:lstStyle>
            <a:lvl1pPr marL="0" indent="0">
              <a:buNone/>
              <a:defRPr sz="2399" b="0" i="0">
                <a:ln>
                  <a:noFill/>
                </a:ln>
                <a:solidFill>
                  <a:schemeClr val="tx2"/>
                </a:solidFill>
                <a:latin typeface="Nunito Light" charset="0"/>
                <a:ea typeface="Nunito Light" charset="0"/>
                <a:cs typeface="Nunito Light" charset="0"/>
              </a:defRPr>
            </a:lvl1pPr>
          </a:lstStyle>
          <a:p>
            <a:endParaRPr lang="en-US" dirty="0"/>
          </a:p>
        </p:txBody>
      </p:sp>
      <p:grpSp>
        <p:nvGrpSpPr>
          <p:cNvPr id="3" name="Group 2"/>
          <p:cNvGrpSpPr/>
          <p:nvPr userDrawn="1"/>
        </p:nvGrpSpPr>
        <p:grpSpPr>
          <a:xfrm rot="10800000">
            <a:off x="-23443" y="10974735"/>
            <a:ext cx="24535152" cy="4304369"/>
            <a:chOff x="0" y="-156114"/>
            <a:chExt cx="24535152" cy="4304369"/>
          </a:xfrm>
        </p:grpSpPr>
        <p:sp>
          <p:nvSpPr>
            <p:cNvPr id="4" name="Freeform 3"/>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6" name="Freeform 5"/>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7" name="Freeform 6"/>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8" name="Freeform 7"/>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9" name="Freeform 8"/>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0" name="Freeform 9"/>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1" name="Freeform 10"/>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2" name="Freeform 11"/>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3" name="Freeform 12"/>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4" name="Freeform 13"/>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5"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6"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7"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8"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19"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0"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1"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2"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3"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4"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5"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6"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7"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8"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9"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extLst>
      <p:ext uri="{BB962C8B-B14F-4D97-AF65-F5344CB8AC3E}">
        <p14:creationId xmlns:p14="http://schemas.microsoft.com/office/powerpoint/2010/main" val="565679538"/>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49" name="Picture Placeholder 13"/>
          <p:cNvSpPr>
            <a:spLocks noGrp="1"/>
          </p:cNvSpPr>
          <p:nvPr>
            <p:ph type="pic" sz="quarter" idx="14"/>
          </p:nvPr>
        </p:nvSpPr>
        <p:spPr>
          <a:xfrm>
            <a:off x="0" y="0"/>
            <a:ext cx="24377650" cy="13716000"/>
          </a:xfrm>
          <a:prstGeom prst="rect">
            <a:avLst/>
          </a:prstGeom>
          <a:solidFill>
            <a:schemeClr val="bg1">
              <a:lumMod val="95000"/>
            </a:schemeClr>
          </a:solidFill>
          <a:effectLst/>
        </p:spPr>
        <p:txBody>
          <a:bodyPr>
            <a:normAutofit/>
          </a:bodyPr>
          <a:lstStyle>
            <a:lvl1pPr marL="0" indent="0">
              <a:buNone/>
              <a:defRPr sz="2399" b="0" i="0">
                <a:ln>
                  <a:noFill/>
                </a:ln>
                <a:solidFill>
                  <a:schemeClr val="tx2"/>
                </a:solidFill>
                <a:latin typeface="Nunito Light" charset="0"/>
                <a:ea typeface="Nunito Light" charset="0"/>
                <a:cs typeface="Nunito Light" charset="0"/>
              </a:defRPr>
            </a:lvl1pPr>
          </a:lstStyle>
          <a:p>
            <a:endParaRPr lang="en-US" dirty="0"/>
          </a:p>
        </p:txBody>
      </p:sp>
    </p:spTree>
    <p:extLst>
      <p:ext uri="{BB962C8B-B14F-4D97-AF65-F5344CB8AC3E}">
        <p14:creationId xmlns:p14="http://schemas.microsoft.com/office/powerpoint/2010/main" val="420089133"/>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reative Break Picture">
    <p:spTree>
      <p:nvGrpSpPr>
        <p:cNvPr id="1" name=""/>
        <p:cNvGrpSpPr/>
        <p:nvPr/>
      </p:nvGrpSpPr>
      <p:grpSpPr>
        <a:xfrm>
          <a:off x="0" y="0"/>
          <a:ext cx="0" cy="0"/>
          <a:chOff x="0" y="0"/>
          <a:chExt cx="0" cy="0"/>
        </a:xfrm>
      </p:grpSpPr>
      <p:sp>
        <p:nvSpPr>
          <p:cNvPr id="4" name="Picture Placeholder 3"/>
          <p:cNvSpPr>
            <a:spLocks noGrp="1"/>
          </p:cNvSpPr>
          <p:nvPr>
            <p:ph type="pic" sz="quarter" idx="15"/>
          </p:nvPr>
        </p:nvSpPr>
        <p:spPr>
          <a:xfrm>
            <a:off x="13905211" y="1952726"/>
            <a:ext cx="8420998" cy="8420998"/>
          </a:xfrm>
          <a:custGeom>
            <a:avLst/>
            <a:gdLst>
              <a:gd name="connsiteX0" fmla="*/ 1794805 w 3589610"/>
              <a:gd name="connsiteY0" fmla="*/ 0 h 3589610"/>
              <a:gd name="connsiteX1" fmla="*/ 3589610 w 3589610"/>
              <a:gd name="connsiteY1" fmla="*/ 1794805 h 3589610"/>
              <a:gd name="connsiteX2" fmla="*/ 1794805 w 3589610"/>
              <a:gd name="connsiteY2" fmla="*/ 3589610 h 3589610"/>
              <a:gd name="connsiteX3" fmla="*/ 0 w 3589610"/>
              <a:gd name="connsiteY3" fmla="*/ 1794805 h 3589610"/>
              <a:gd name="connsiteX4" fmla="*/ 1794805 w 3589610"/>
              <a:gd name="connsiteY4" fmla="*/ 0 h 3589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9610" h="3589610">
                <a:moveTo>
                  <a:pt x="1794805" y="0"/>
                </a:moveTo>
                <a:cubicBezTo>
                  <a:pt x="2786048" y="0"/>
                  <a:pt x="3589610" y="803562"/>
                  <a:pt x="3589610" y="1794805"/>
                </a:cubicBezTo>
                <a:cubicBezTo>
                  <a:pt x="3589610" y="2786048"/>
                  <a:pt x="2786048" y="3589610"/>
                  <a:pt x="1794805" y="3589610"/>
                </a:cubicBezTo>
                <a:cubicBezTo>
                  <a:pt x="803562" y="3589610"/>
                  <a:pt x="0" y="2786048"/>
                  <a:pt x="0" y="1794805"/>
                </a:cubicBezTo>
                <a:cubicBezTo>
                  <a:pt x="0" y="803562"/>
                  <a:pt x="803562" y="0"/>
                  <a:pt x="1794805" y="0"/>
                </a:cubicBezTo>
                <a:close/>
              </a:path>
            </a:pathLst>
          </a:custGeom>
          <a:solidFill>
            <a:schemeClr val="bg1">
              <a:lumMod val="95000"/>
            </a:schemeClr>
          </a:solidFill>
          <a:effectLst/>
        </p:spPr>
        <p:txBody>
          <a:bodyPr wrap="square">
            <a:noAutofit/>
          </a:bodyPr>
          <a:lstStyle>
            <a:lvl1pPr marL="0" indent="0">
              <a:buNone/>
              <a:defRPr sz="2399" b="0" i="0">
                <a:ln>
                  <a:noFill/>
                </a:ln>
                <a:solidFill>
                  <a:schemeClr val="tx2"/>
                </a:solidFill>
                <a:latin typeface="Nunito Light" charset="0"/>
                <a:ea typeface="Nunito Light" charset="0"/>
                <a:cs typeface="Nunito Light" charset="0"/>
              </a:defRPr>
            </a:lvl1pPr>
          </a:lstStyle>
          <a:p>
            <a:endParaRPr lang="en-US" dirty="0"/>
          </a:p>
        </p:txBody>
      </p:sp>
      <p:grpSp>
        <p:nvGrpSpPr>
          <p:cNvPr id="5" name="Group 4"/>
          <p:cNvGrpSpPr/>
          <p:nvPr userDrawn="1"/>
        </p:nvGrpSpPr>
        <p:grpSpPr>
          <a:xfrm rot="10800000">
            <a:off x="-23443" y="10974735"/>
            <a:ext cx="24535152" cy="4304369"/>
            <a:chOff x="0" y="-156114"/>
            <a:chExt cx="24535152" cy="4304369"/>
          </a:xfrm>
        </p:grpSpPr>
        <p:sp>
          <p:nvSpPr>
            <p:cNvPr id="6" name="Freeform 5"/>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7" name="Freeform 6"/>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8" name="Freeform 7"/>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9" name="Freeform 8"/>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0" name="Freeform 9"/>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1" name="Freeform 10"/>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2" name="Freeform 11"/>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3" name="Freeform 12"/>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4" name="Freeform 13"/>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5" name="Freeform 14"/>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6"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7"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8"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9"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20"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1"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2"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3"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4"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5"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6"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7"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8"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9"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30"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extLst>
      <p:ext uri="{BB962C8B-B14F-4D97-AF65-F5344CB8AC3E}">
        <p14:creationId xmlns:p14="http://schemas.microsoft.com/office/powerpoint/2010/main" val="1721947180"/>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54" r:id="rId1"/>
    <p:sldLayoutId id="2147483964" r:id="rId2"/>
    <p:sldLayoutId id="2147483965" r:id="rId3"/>
    <p:sldLayoutId id="2147483958" r:id="rId4"/>
    <p:sldLayoutId id="2147483959" r:id="rId5"/>
    <p:sldLayoutId id="2147483960" r:id="rId6"/>
    <p:sldLayoutId id="2147483953" r:id="rId7"/>
    <p:sldLayoutId id="2147483956" r:id="rId8"/>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hf hdr="0" ftr="0" dt="0"/>
  <p:txStyles>
    <p:titleStyle>
      <a:lvl1pPr algn="l" defTabSz="1828495" rtl="0" eaLnBrk="1" latinLnBrk="0" hangingPunct="1">
        <a:lnSpc>
          <a:spcPct val="90000"/>
        </a:lnSpc>
        <a:spcBef>
          <a:spcPct val="0"/>
        </a:spcBef>
        <a:buNone/>
        <a:defRPr lang="en-US" sz="6000" kern="1200">
          <a:solidFill>
            <a:schemeClr val="tx1"/>
          </a:solidFill>
          <a:latin typeface="Lato Light" charset="0"/>
          <a:ea typeface="Lato Light" charset="0"/>
          <a:cs typeface="Lato Light" charset="0"/>
        </a:defRPr>
      </a:lvl1pPr>
    </p:titleStyle>
    <p:bodyStyle>
      <a:lvl1pPr marL="457123" indent="-457123" algn="l" defTabSz="1828495"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Light" charset="0"/>
          <a:ea typeface="Lato Light" charset="0"/>
          <a:cs typeface="Lato Light" charset="0"/>
        </a:defRPr>
      </a:lvl1pPr>
      <a:lvl2pPr marL="1371372" indent="-457123" algn="l" defTabSz="1828495"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Light" charset="0"/>
          <a:ea typeface="Lato Light" charset="0"/>
          <a:cs typeface="Lato Light" charset="0"/>
        </a:defRPr>
      </a:lvl2pPr>
      <a:lvl3pPr marL="2285618" indent="-457123" algn="l" defTabSz="1828495"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Light" charset="0"/>
          <a:ea typeface="Lato Light" charset="0"/>
          <a:cs typeface="Lato Light" charset="0"/>
        </a:defRPr>
      </a:lvl3pPr>
      <a:lvl4pPr marL="3199867" indent="-457123" algn="l" defTabSz="1828495" rtl="0" eaLnBrk="1" latinLnBrk="0" hangingPunct="1">
        <a:lnSpc>
          <a:spcPct val="90000"/>
        </a:lnSpc>
        <a:spcBef>
          <a:spcPts val="1000"/>
        </a:spcBef>
        <a:buFont typeface="Arial" panose="020B0604020202020204" pitchFamily="34" charset="0"/>
        <a:buChar char="•"/>
        <a:defRPr lang="en-US" sz="3201" kern="1200" dirty="0" smtClean="0">
          <a:solidFill>
            <a:schemeClr val="tx1"/>
          </a:solidFill>
          <a:effectLst/>
          <a:latin typeface="Lato Light" charset="0"/>
          <a:ea typeface="Lato Light" charset="0"/>
          <a:cs typeface="Lato Light" charset="0"/>
        </a:defRPr>
      </a:lvl4pPr>
      <a:lvl5pPr marL="4114114" indent="-457123" algn="l" defTabSz="1828495" rtl="0" eaLnBrk="1" latinLnBrk="0" hangingPunct="1">
        <a:lnSpc>
          <a:spcPct val="90000"/>
        </a:lnSpc>
        <a:spcBef>
          <a:spcPts val="1000"/>
        </a:spcBef>
        <a:buFont typeface="Arial" panose="020B0604020202020204" pitchFamily="34" charset="0"/>
        <a:buChar char="•"/>
        <a:defRPr lang="en-US" sz="3201" kern="1200" dirty="0">
          <a:solidFill>
            <a:schemeClr val="tx1"/>
          </a:solidFill>
          <a:effectLst/>
          <a:latin typeface="Lato Light" charset="0"/>
          <a:ea typeface="Lato Light" charset="0"/>
          <a:cs typeface="Lato Light" charset="0"/>
        </a:defRPr>
      </a:lvl5pPr>
      <a:lvl6pPr marL="5028360" indent="-457123" algn="l" defTabSz="182849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609" indent="-457123" algn="l" defTabSz="182849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855" indent="-457123" algn="l" defTabSz="182849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103" indent="-457123" algn="l" defTabSz="182849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95" rtl="0" eaLnBrk="1" latinLnBrk="0" hangingPunct="1">
        <a:defRPr sz="3600" kern="1200">
          <a:solidFill>
            <a:schemeClr val="tx1"/>
          </a:solidFill>
          <a:latin typeface="+mn-lt"/>
          <a:ea typeface="+mn-ea"/>
          <a:cs typeface="+mn-cs"/>
        </a:defRPr>
      </a:lvl1pPr>
      <a:lvl2pPr marL="914249" algn="l" defTabSz="1828495" rtl="0" eaLnBrk="1" latinLnBrk="0" hangingPunct="1">
        <a:defRPr sz="3600" kern="1200">
          <a:solidFill>
            <a:schemeClr val="tx1"/>
          </a:solidFill>
          <a:latin typeface="+mn-lt"/>
          <a:ea typeface="+mn-ea"/>
          <a:cs typeface="+mn-cs"/>
        </a:defRPr>
      </a:lvl2pPr>
      <a:lvl3pPr marL="1828495" algn="l" defTabSz="1828495" rtl="0" eaLnBrk="1" latinLnBrk="0" hangingPunct="1">
        <a:defRPr sz="3600" kern="1200">
          <a:solidFill>
            <a:schemeClr val="tx1"/>
          </a:solidFill>
          <a:latin typeface="+mn-lt"/>
          <a:ea typeface="+mn-ea"/>
          <a:cs typeface="+mn-cs"/>
        </a:defRPr>
      </a:lvl3pPr>
      <a:lvl4pPr marL="2742742" algn="l" defTabSz="1828495" rtl="0" eaLnBrk="1" latinLnBrk="0" hangingPunct="1">
        <a:defRPr sz="3600" kern="1200">
          <a:solidFill>
            <a:schemeClr val="tx1"/>
          </a:solidFill>
          <a:latin typeface="+mn-lt"/>
          <a:ea typeface="+mn-ea"/>
          <a:cs typeface="+mn-cs"/>
        </a:defRPr>
      </a:lvl4pPr>
      <a:lvl5pPr marL="3656988" algn="l" defTabSz="1828495" rtl="0" eaLnBrk="1" latinLnBrk="0" hangingPunct="1">
        <a:defRPr sz="3600" kern="1200">
          <a:solidFill>
            <a:schemeClr val="tx1"/>
          </a:solidFill>
          <a:latin typeface="+mn-lt"/>
          <a:ea typeface="+mn-ea"/>
          <a:cs typeface="+mn-cs"/>
        </a:defRPr>
      </a:lvl5pPr>
      <a:lvl6pPr marL="4571238" algn="l" defTabSz="1828495" rtl="0" eaLnBrk="1" latinLnBrk="0" hangingPunct="1">
        <a:defRPr sz="3600" kern="1200">
          <a:solidFill>
            <a:schemeClr val="tx1"/>
          </a:solidFill>
          <a:latin typeface="+mn-lt"/>
          <a:ea typeface="+mn-ea"/>
          <a:cs typeface="+mn-cs"/>
        </a:defRPr>
      </a:lvl6pPr>
      <a:lvl7pPr marL="5485486" algn="l" defTabSz="1828495" rtl="0" eaLnBrk="1" latinLnBrk="0" hangingPunct="1">
        <a:defRPr sz="3600" kern="1200">
          <a:solidFill>
            <a:schemeClr val="tx1"/>
          </a:solidFill>
          <a:latin typeface="+mn-lt"/>
          <a:ea typeface="+mn-ea"/>
          <a:cs typeface="+mn-cs"/>
        </a:defRPr>
      </a:lvl7pPr>
      <a:lvl8pPr marL="6399732" algn="l" defTabSz="1828495" rtl="0" eaLnBrk="1" latinLnBrk="0" hangingPunct="1">
        <a:defRPr sz="3600" kern="1200">
          <a:solidFill>
            <a:schemeClr val="tx1"/>
          </a:solidFill>
          <a:latin typeface="+mn-lt"/>
          <a:ea typeface="+mn-ea"/>
          <a:cs typeface="+mn-cs"/>
        </a:defRPr>
      </a:lvl8pPr>
      <a:lvl9pPr marL="7313979" algn="l" defTabSz="1828495"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Box 311"/>
          <p:cNvSpPr txBox="1"/>
          <p:nvPr/>
        </p:nvSpPr>
        <p:spPr>
          <a:xfrm>
            <a:off x="0" y="5793254"/>
            <a:ext cx="24377650" cy="1938992"/>
          </a:xfrm>
          <a:prstGeom prst="rect">
            <a:avLst/>
          </a:prstGeom>
          <a:noFill/>
        </p:spPr>
        <p:txBody>
          <a:bodyPr wrap="square" rtlCol="0">
            <a:spAutoFit/>
          </a:bodyPr>
          <a:lstStyle/>
          <a:p>
            <a:pPr algn="ctr"/>
            <a:r>
              <a:rPr lang="en-US" sz="6000" b="1" spc="300" dirty="0">
                <a:latin typeface="Nunito" charset="0"/>
                <a:ea typeface="Nunito" charset="0"/>
                <a:cs typeface="Nunito" charset="0"/>
              </a:rPr>
              <a:t>Conception et </a:t>
            </a:r>
            <a:r>
              <a:rPr lang="en-US" sz="6000" b="1" spc="300" dirty="0" err="1">
                <a:latin typeface="Nunito" charset="0"/>
                <a:ea typeface="Nunito" charset="0"/>
                <a:cs typeface="Nunito" charset="0"/>
              </a:rPr>
              <a:t>realisation</a:t>
            </a:r>
            <a:r>
              <a:rPr lang="en-US" sz="6000" b="1" spc="300" dirty="0">
                <a:latin typeface="Nunito" charset="0"/>
                <a:ea typeface="Nunito" charset="0"/>
                <a:cs typeface="Nunito" charset="0"/>
              </a:rPr>
              <a:t> </a:t>
            </a:r>
            <a:r>
              <a:rPr lang="fr-FR" sz="6000" b="1" spc="300" dirty="0">
                <a:latin typeface="Nunito" charset="0"/>
                <a:ea typeface="Nunito" charset="0"/>
                <a:cs typeface="Nunito" charset="0"/>
              </a:rPr>
              <a:t>d’une</a:t>
            </a:r>
            <a:r>
              <a:rPr lang="en-US" sz="6000" b="1" spc="300" dirty="0">
                <a:latin typeface="Nunito" charset="0"/>
                <a:ea typeface="Nunito" charset="0"/>
                <a:cs typeface="Nunito" charset="0"/>
              </a:rPr>
              <a:t> application </a:t>
            </a:r>
            <a:r>
              <a:rPr lang="fr-FR" sz="6000" b="1" spc="300" dirty="0">
                <a:latin typeface="Nunito" charset="0"/>
                <a:ea typeface="Nunito" charset="0"/>
                <a:cs typeface="Nunito" charset="0"/>
              </a:rPr>
              <a:t>multiplateforme</a:t>
            </a:r>
            <a:r>
              <a:rPr lang="en-US" sz="6000" b="1" spc="300" dirty="0">
                <a:latin typeface="Nunito" charset="0"/>
                <a:ea typeface="Nunito" charset="0"/>
                <a:cs typeface="Nunito" charset="0"/>
              </a:rPr>
              <a:t> de commerce </a:t>
            </a:r>
            <a:r>
              <a:rPr lang="fr-FR" sz="6000" b="1" spc="300" dirty="0">
                <a:latin typeface="Nunito" charset="0"/>
                <a:ea typeface="Nunito" charset="0"/>
                <a:cs typeface="Nunito" charset="0"/>
              </a:rPr>
              <a:t>électronique</a:t>
            </a:r>
            <a:r>
              <a:rPr lang="en-US" sz="6000" b="1" spc="300" dirty="0">
                <a:latin typeface="Nunito" charset="0"/>
                <a:ea typeface="Nunito" charset="0"/>
                <a:cs typeface="Nunito" charset="0"/>
              </a:rPr>
              <a:t> “</a:t>
            </a:r>
            <a:r>
              <a:rPr lang="en-US" sz="6000" b="1" spc="300" dirty="0" err="1">
                <a:latin typeface="Nunito" charset="0"/>
                <a:ea typeface="Nunito" charset="0"/>
                <a:cs typeface="Nunito" charset="0"/>
              </a:rPr>
              <a:t>Kmandili</a:t>
            </a:r>
            <a:r>
              <a:rPr lang="en-US" sz="6000" b="1" spc="300" dirty="0">
                <a:latin typeface="Nunito" charset="0"/>
                <a:ea typeface="Nunito" charset="0"/>
                <a:cs typeface="Nunito" charset="0"/>
              </a:rPr>
              <a:t>” </a:t>
            </a:r>
          </a:p>
        </p:txBody>
      </p:sp>
      <p:sp>
        <p:nvSpPr>
          <p:cNvPr id="313" name="TextBox 312"/>
          <p:cNvSpPr txBox="1"/>
          <p:nvPr/>
        </p:nvSpPr>
        <p:spPr>
          <a:xfrm>
            <a:off x="0" y="8334796"/>
            <a:ext cx="24377650" cy="646331"/>
          </a:xfrm>
          <a:prstGeom prst="rect">
            <a:avLst/>
          </a:prstGeom>
          <a:noFill/>
        </p:spPr>
        <p:txBody>
          <a:bodyPr wrap="square" rtlCol="0">
            <a:spAutoFit/>
          </a:bodyPr>
          <a:lstStyle/>
          <a:p>
            <a:pPr algn="ctr"/>
            <a:r>
              <a:rPr lang="fr-FR" b="1" spc="600" dirty="0">
                <a:latin typeface="Nunito" charset="0"/>
                <a:ea typeface="Nunito" charset="0"/>
                <a:cs typeface="Nunito" charset="0"/>
              </a:rPr>
              <a:t>Réalisé</a:t>
            </a:r>
            <a:r>
              <a:rPr lang="en-US" b="1" spc="600" dirty="0">
                <a:latin typeface="Nunito" charset="0"/>
                <a:ea typeface="Nunito" charset="0"/>
                <a:cs typeface="Nunito" charset="0"/>
              </a:rPr>
              <a:t> par: </a:t>
            </a:r>
            <a:r>
              <a:rPr lang="en-US" spc="600" dirty="0">
                <a:latin typeface="Nunito" charset="0"/>
                <a:ea typeface="Nunito" charset="0"/>
                <a:cs typeface="Nunito" charset="0"/>
              </a:rPr>
              <a:t>Abdennadher Seif</a:t>
            </a:r>
          </a:p>
        </p:txBody>
      </p:sp>
      <p:grpSp>
        <p:nvGrpSpPr>
          <p:cNvPr id="130" name="Group 129"/>
          <p:cNvGrpSpPr/>
          <p:nvPr/>
        </p:nvGrpSpPr>
        <p:grpSpPr>
          <a:xfrm>
            <a:off x="0" y="-1582768"/>
            <a:ext cx="24535152" cy="4304369"/>
            <a:chOff x="0" y="-156114"/>
            <a:chExt cx="24535152" cy="4304369"/>
          </a:xfrm>
        </p:grpSpPr>
        <p:sp>
          <p:nvSpPr>
            <p:cNvPr id="131" name="Freeform 130"/>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dirty="0">
                <a:latin typeface="Nunito Light" charset="0"/>
              </a:endParaRPr>
            </a:p>
          </p:txBody>
        </p:sp>
        <p:sp>
          <p:nvSpPr>
            <p:cNvPr id="132" name="Freeform 131"/>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133" name="Freeform 132"/>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134" name="Freeform 133"/>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135" name="Freeform 134"/>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136" name="Freeform 135"/>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137" name="Freeform 136"/>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138" name="Freeform 137"/>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139" name="Freeform 138"/>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dirty="0">
                <a:latin typeface="Nunito Light" charset="0"/>
              </a:endParaRPr>
            </a:p>
          </p:txBody>
        </p:sp>
        <p:sp>
          <p:nvSpPr>
            <p:cNvPr id="140" name="Freeform 139"/>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sp>
          <p:nvSpPr>
            <p:cNvPr id="141"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sp>
          <p:nvSpPr>
            <p:cNvPr id="142"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dirty="0">
                <a:latin typeface="Nunito Light" charset="0"/>
              </a:endParaRPr>
            </a:p>
          </p:txBody>
        </p:sp>
        <p:sp>
          <p:nvSpPr>
            <p:cNvPr id="143"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sp>
          <p:nvSpPr>
            <p:cNvPr id="144"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dirty="0">
                <a:latin typeface="Nunito Light" charset="0"/>
              </a:endParaRPr>
            </a:p>
          </p:txBody>
        </p:sp>
        <p:sp>
          <p:nvSpPr>
            <p:cNvPr id="145"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dirty="0">
                <a:latin typeface="Nunito Light" charset="0"/>
              </a:endParaRPr>
            </a:p>
          </p:txBody>
        </p:sp>
        <p:sp>
          <p:nvSpPr>
            <p:cNvPr id="146"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dirty="0">
                <a:latin typeface="Nunito Light" charset="0"/>
              </a:endParaRPr>
            </a:p>
          </p:txBody>
        </p:sp>
        <p:sp>
          <p:nvSpPr>
            <p:cNvPr id="147"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dirty="0">
                <a:latin typeface="Nunito Light" charset="0"/>
              </a:endParaRPr>
            </a:p>
          </p:txBody>
        </p:sp>
        <p:sp>
          <p:nvSpPr>
            <p:cNvPr id="148"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dirty="0">
                <a:latin typeface="Nunito Light" charset="0"/>
              </a:endParaRPr>
            </a:p>
          </p:txBody>
        </p:sp>
        <p:sp>
          <p:nvSpPr>
            <p:cNvPr id="149"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dirty="0">
                <a:latin typeface="Nunito Light" charset="0"/>
              </a:endParaRPr>
            </a:p>
          </p:txBody>
        </p:sp>
        <p:sp>
          <p:nvSpPr>
            <p:cNvPr id="150"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dirty="0">
                <a:latin typeface="Nunito Light" charset="0"/>
              </a:endParaRPr>
            </a:p>
          </p:txBody>
        </p:sp>
        <p:sp>
          <p:nvSpPr>
            <p:cNvPr id="151"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dirty="0">
                <a:latin typeface="Nunito Light" charset="0"/>
              </a:endParaRPr>
            </a:p>
          </p:txBody>
        </p:sp>
        <p:sp>
          <p:nvSpPr>
            <p:cNvPr id="152"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dirty="0">
                <a:latin typeface="Nunito Light" charset="0"/>
              </a:endParaRPr>
            </a:p>
          </p:txBody>
        </p:sp>
        <p:sp>
          <p:nvSpPr>
            <p:cNvPr id="153"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dirty="0">
                <a:latin typeface="Nunito Light" charset="0"/>
              </a:endParaRPr>
            </a:p>
          </p:txBody>
        </p:sp>
        <p:sp>
          <p:nvSpPr>
            <p:cNvPr id="154"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sp>
          <p:nvSpPr>
            <p:cNvPr id="155"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grpSp>
      <p:sp>
        <p:nvSpPr>
          <p:cNvPr id="30" name="Titre 1">
            <a:extLst>
              <a:ext uri="{FF2B5EF4-FFF2-40B4-BE49-F238E27FC236}">
                <a16:creationId xmlns:a16="http://schemas.microsoft.com/office/drawing/2014/main" id="{1CDE564D-AD10-4C92-92E7-C401E2FFFD37}"/>
              </a:ext>
            </a:extLst>
          </p:cNvPr>
          <p:cNvSpPr txBox="1">
            <a:spLocks/>
          </p:cNvSpPr>
          <p:nvPr/>
        </p:nvSpPr>
        <p:spPr>
          <a:xfrm>
            <a:off x="0" y="2479814"/>
            <a:ext cx="24377650" cy="1556491"/>
          </a:xfrm>
          <a:prstGeom prst="rect">
            <a:avLst/>
          </a:prstGeom>
        </p:spPr>
        <p:txBody>
          <a:bodyPr>
            <a:noAutofit/>
          </a:bodyPr>
          <a:lstStyle>
            <a:lvl1pPr algn="l" defTabSz="1828434" rtl="0" eaLnBrk="1" latinLnBrk="0" hangingPunct="1">
              <a:lnSpc>
                <a:spcPct val="90000"/>
              </a:lnSpc>
              <a:spcBef>
                <a:spcPct val="0"/>
              </a:spcBef>
              <a:buNone/>
              <a:defRPr lang="en-US" sz="6000" kern="1200">
                <a:solidFill>
                  <a:schemeClr val="tx1"/>
                </a:solidFill>
                <a:latin typeface="Lato Light" charset="0"/>
                <a:ea typeface="Lato Light" charset="0"/>
                <a:cs typeface="Lato Light" charset="0"/>
              </a:defRPr>
            </a:lvl1pPr>
          </a:lstStyle>
          <a:p>
            <a:pPr algn="ctr"/>
            <a:r>
              <a:rPr lang="fr-FR" sz="3600" dirty="0">
                <a:solidFill>
                  <a:schemeClr val="bg2">
                    <a:lumMod val="25000"/>
                  </a:schemeClr>
                </a:solidFill>
                <a:latin typeface="Nunito"/>
                <a:cs typeface="Times New Roman" panose="02020603050405020304" pitchFamily="18" charset="0"/>
              </a:rPr>
              <a:t>FACULTE DES SCIENCES DE TUNIS</a:t>
            </a:r>
          </a:p>
          <a:p>
            <a:pPr algn="ctr"/>
            <a:br>
              <a:rPr lang="fr-FR" sz="3600" dirty="0">
                <a:solidFill>
                  <a:schemeClr val="bg2">
                    <a:lumMod val="25000"/>
                  </a:schemeClr>
                </a:solidFill>
                <a:latin typeface="Nunito"/>
                <a:cs typeface="Times New Roman" panose="02020603050405020304" pitchFamily="18" charset="0"/>
              </a:rPr>
            </a:br>
            <a:r>
              <a:rPr lang="fr-FR" sz="3600" b="1" dirty="0">
                <a:solidFill>
                  <a:schemeClr val="bg2">
                    <a:lumMod val="25000"/>
                  </a:schemeClr>
                </a:solidFill>
                <a:latin typeface="Nunito"/>
                <a:cs typeface="Times New Roman" panose="02020603050405020304" pitchFamily="18" charset="0"/>
              </a:rPr>
              <a:t>DÉPARTEMENT DES SCIENCES DE L'INFORMATIQUE</a:t>
            </a:r>
          </a:p>
        </p:txBody>
      </p:sp>
      <p:sp>
        <p:nvSpPr>
          <p:cNvPr id="31" name="Sous-titre 2">
            <a:extLst>
              <a:ext uri="{FF2B5EF4-FFF2-40B4-BE49-F238E27FC236}">
                <a16:creationId xmlns:a16="http://schemas.microsoft.com/office/drawing/2014/main" id="{0F7C5866-7B1E-44EE-934C-EDCA3E73B76A}"/>
              </a:ext>
            </a:extLst>
          </p:cNvPr>
          <p:cNvSpPr txBox="1">
            <a:spLocks/>
          </p:cNvSpPr>
          <p:nvPr/>
        </p:nvSpPr>
        <p:spPr>
          <a:xfrm>
            <a:off x="0" y="4832526"/>
            <a:ext cx="24377650" cy="773533"/>
          </a:xfrm>
          <a:prstGeom prst="rect">
            <a:avLst/>
          </a:prstGeom>
        </p:spPr>
        <p:txBody>
          <a:bodyPr/>
          <a:lst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Light" charset="0"/>
                <a:ea typeface="Lato Light" charset="0"/>
                <a:cs typeface="Lato Light"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Light" charset="0"/>
                <a:ea typeface="Lato Light" charset="0"/>
                <a:cs typeface="Lato Light"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Light" charset="0"/>
                <a:ea typeface="Lato Light" charset="0"/>
                <a:cs typeface="Lato Light"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Light" charset="0"/>
                <a:ea typeface="Lato Light" charset="0"/>
                <a:cs typeface="Lato Light"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Light" charset="0"/>
                <a:ea typeface="Lato Light" charset="0"/>
                <a:cs typeface="Lato Light"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gn="ctr">
              <a:buNone/>
            </a:pPr>
            <a:r>
              <a:rPr lang="fr-FR" b="1" dirty="0">
                <a:solidFill>
                  <a:schemeClr val="bg2">
                    <a:lumMod val="25000"/>
                  </a:schemeClr>
                </a:solidFill>
                <a:latin typeface="Times New Roman" panose="02020603050405020304" pitchFamily="18" charset="0"/>
                <a:cs typeface="Times New Roman" panose="02020603050405020304" pitchFamily="18" charset="0"/>
              </a:rPr>
              <a:t>Présentation du projet de fin d’études</a:t>
            </a:r>
          </a:p>
        </p:txBody>
      </p:sp>
      <p:sp>
        <p:nvSpPr>
          <p:cNvPr id="32" name="ZoneTexte 20">
            <a:extLst>
              <a:ext uri="{FF2B5EF4-FFF2-40B4-BE49-F238E27FC236}">
                <a16:creationId xmlns:a16="http://schemas.microsoft.com/office/drawing/2014/main" id="{1C159BB5-053E-485A-A3B0-EF2B9FCDA387}"/>
              </a:ext>
            </a:extLst>
          </p:cNvPr>
          <p:cNvSpPr txBox="1"/>
          <p:nvPr/>
        </p:nvSpPr>
        <p:spPr>
          <a:xfrm>
            <a:off x="443059" y="10230010"/>
            <a:ext cx="6475311" cy="1754326"/>
          </a:xfrm>
          <a:prstGeom prst="rect">
            <a:avLst/>
          </a:prstGeom>
          <a:noFill/>
        </p:spPr>
        <p:txBody>
          <a:bodyPr wrap="square" rtlCol="0">
            <a:spAutoFit/>
          </a:bodyPr>
          <a:lstStyle/>
          <a:p>
            <a:r>
              <a:rPr lang="fr-FR" dirty="0">
                <a:solidFill>
                  <a:schemeClr val="bg2">
                    <a:lumMod val="25000"/>
                  </a:schemeClr>
                </a:solidFill>
                <a:latin typeface="Nunito"/>
                <a:cs typeface="Times New Roman" panose="02020603050405020304" pitchFamily="18" charset="0"/>
              </a:rPr>
              <a:t>ENCADRÉ PAR :</a:t>
            </a:r>
          </a:p>
          <a:p>
            <a:r>
              <a:rPr lang="fr-FR" b="1" dirty="0">
                <a:solidFill>
                  <a:schemeClr val="bg2">
                    <a:lumMod val="25000"/>
                  </a:schemeClr>
                </a:solidFill>
                <a:latin typeface="Nunito"/>
                <a:cs typeface="Times New Roman" panose="02020603050405020304" pitchFamily="18" charset="0"/>
              </a:rPr>
              <a:t>Mr. Ben Salem Kamel </a:t>
            </a:r>
            <a:r>
              <a:rPr lang="fr-FR" dirty="0">
                <a:solidFill>
                  <a:schemeClr val="bg2">
                    <a:lumMod val="25000"/>
                  </a:schemeClr>
                </a:solidFill>
                <a:latin typeface="Nunito"/>
                <a:cs typeface="Times New Roman" panose="02020603050405020304" pitchFamily="18" charset="0"/>
              </a:rPr>
              <a:t>(FST)</a:t>
            </a:r>
          </a:p>
          <a:p>
            <a:r>
              <a:rPr lang="fr-FR" b="1" dirty="0">
                <a:solidFill>
                  <a:schemeClr val="bg2">
                    <a:lumMod val="25000"/>
                  </a:schemeClr>
                </a:solidFill>
                <a:latin typeface="Nunito"/>
                <a:cs typeface="Times New Roman" panose="02020603050405020304" pitchFamily="18" charset="0"/>
              </a:rPr>
              <a:t>Mr. </a:t>
            </a:r>
            <a:r>
              <a:rPr lang="fr-FR" b="1" dirty="0" err="1">
                <a:solidFill>
                  <a:schemeClr val="bg2">
                    <a:lumMod val="25000"/>
                  </a:schemeClr>
                </a:solidFill>
                <a:latin typeface="Nunito"/>
                <a:cs typeface="Times New Roman" panose="02020603050405020304" pitchFamily="18" charset="0"/>
              </a:rPr>
              <a:t>Dhaouedi</a:t>
            </a:r>
            <a:r>
              <a:rPr lang="fr-FR" b="1" dirty="0">
                <a:solidFill>
                  <a:schemeClr val="bg2">
                    <a:lumMod val="25000"/>
                  </a:schemeClr>
                </a:solidFill>
                <a:latin typeface="Nunito"/>
                <a:cs typeface="Times New Roman" panose="02020603050405020304" pitchFamily="18" charset="0"/>
              </a:rPr>
              <a:t> </a:t>
            </a:r>
            <a:r>
              <a:rPr lang="fr-FR" b="1" dirty="0" err="1">
                <a:solidFill>
                  <a:schemeClr val="bg2">
                    <a:lumMod val="25000"/>
                  </a:schemeClr>
                </a:solidFill>
                <a:latin typeface="Nunito"/>
                <a:cs typeface="Times New Roman" panose="02020603050405020304" pitchFamily="18" charset="0"/>
              </a:rPr>
              <a:t>Chehir</a:t>
            </a:r>
            <a:r>
              <a:rPr lang="fr-FR" b="1" dirty="0">
                <a:solidFill>
                  <a:schemeClr val="bg2">
                    <a:lumMod val="25000"/>
                  </a:schemeClr>
                </a:solidFill>
                <a:latin typeface="Nunito"/>
                <a:cs typeface="Times New Roman" panose="02020603050405020304" pitchFamily="18" charset="0"/>
              </a:rPr>
              <a:t> </a:t>
            </a:r>
            <a:r>
              <a:rPr lang="fr-FR" dirty="0">
                <a:solidFill>
                  <a:schemeClr val="bg2">
                    <a:lumMod val="25000"/>
                  </a:schemeClr>
                </a:solidFill>
                <a:latin typeface="Nunito"/>
                <a:cs typeface="Times New Roman" panose="02020603050405020304" pitchFamily="18" charset="0"/>
              </a:rPr>
              <a:t>(</a:t>
            </a:r>
            <a:r>
              <a:rPr lang="fr-FR" dirty="0" err="1">
                <a:solidFill>
                  <a:schemeClr val="bg2">
                    <a:lumMod val="25000"/>
                  </a:schemeClr>
                </a:solidFill>
                <a:latin typeface="Nunito"/>
                <a:cs typeface="Times New Roman" panose="02020603050405020304" pitchFamily="18" charset="0"/>
              </a:rPr>
              <a:t>ili</a:t>
            </a:r>
            <a:r>
              <a:rPr lang="fr-FR" dirty="0">
                <a:solidFill>
                  <a:schemeClr val="bg2">
                    <a:lumMod val="25000"/>
                  </a:schemeClr>
                </a:solidFill>
                <a:latin typeface="Nunito"/>
                <a:cs typeface="Times New Roman" panose="02020603050405020304" pitchFamily="18" charset="0"/>
              </a:rPr>
              <a:t>-Studios)</a:t>
            </a:r>
          </a:p>
        </p:txBody>
      </p:sp>
      <p:sp>
        <p:nvSpPr>
          <p:cNvPr id="33" name="ZoneTexte 20">
            <a:extLst>
              <a:ext uri="{FF2B5EF4-FFF2-40B4-BE49-F238E27FC236}">
                <a16:creationId xmlns:a16="http://schemas.microsoft.com/office/drawing/2014/main" id="{65DE7AD2-2A5B-49FA-B8A1-344CD80BD664}"/>
              </a:ext>
            </a:extLst>
          </p:cNvPr>
          <p:cNvSpPr txBox="1"/>
          <p:nvPr/>
        </p:nvSpPr>
        <p:spPr>
          <a:xfrm>
            <a:off x="19774794" y="10507010"/>
            <a:ext cx="4170658" cy="1200329"/>
          </a:xfrm>
          <a:prstGeom prst="rect">
            <a:avLst/>
          </a:prstGeom>
          <a:noFill/>
        </p:spPr>
        <p:txBody>
          <a:bodyPr wrap="square" rtlCol="0">
            <a:spAutoFit/>
          </a:bodyPr>
          <a:lstStyle/>
          <a:p>
            <a:r>
              <a:rPr lang="fr-FR" dirty="0">
                <a:solidFill>
                  <a:schemeClr val="bg2">
                    <a:lumMod val="25000"/>
                  </a:schemeClr>
                </a:solidFill>
                <a:latin typeface="Nunito"/>
                <a:cs typeface="Times New Roman" panose="02020603050405020304" pitchFamily="18" charset="0"/>
              </a:rPr>
              <a:t>Organisme d’accueil:</a:t>
            </a:r>
          </a:p>
          <a:p>
            <a:r>
              <a:rPr lang="fr-FR" b="1" dirty="0" err="1">
                <a:solidFill>
                  <a:schemeClr val="bg2">
                    <a:lumMod val="25000"/>
                  </a:schemeClr>
                </a:solidFill>
                <a:latin typeface="Nunito"/>
                <a:cs typeface="Times New Roman" panose="02020603050405020304" pitchFamily="18" charset="0"/>
              </a:rPr>
              <a:t>ili</a:t>
            </a:r>
            <a:r>
              <a:rPr lang="fr-FR" b="1" dirty="0">
                <a:solidFill>
                  <a:schemeClr val="bg2">
                    <a:lumMod val="25000"/>
                  </a:schemeClr>
                </a:solidFill>
                <a:latin typeface="Nunito"/>
                <a:cs typeface="Times New Roman" panose="02020603050405020304" pitchFamily="18" charset="0"/>
              </a:rPr>
              <a:t>-Studios</a:t>
            </a:r>
            <a:endParaRPr lang="fr-FR" dirty="0">
              <a:solidFill>
                <a:schemeClr val="bg2">
                  <a:lumMod val="25000"/>
                </a:schemeClr>
              </a:solidFill>
              <a:latin typeface="Nunito"/>
              <a:cs typeface="Times New Roman" panose="02020603050405020304" pitchFamily="18" charset="0"/>
            </a:endParaRPr>
          </a:p>
        </p:txBody>
      </p:sp>
      <p:sp>
        <p:nvSpPr>
          <p:cNvPr id="34" name="ZoneTexte 22">
            <a:extLst>
              <a:ext uri="{FF2B5EF4-FFF2-40B4-BE49-F238E27FC236}">
                <a16:creationId xmlns:a16="http://schemas.microsoft.com/office/drawing/2014/main" id="{DB7AD950-B0D9-4906-A65D-C4B7D44E7997}"/>
              </a:ext>
            </a:extLst>
          </p:cNvPr>
          <p:cNvSpPr txBox="1"/>
          <p:nvPr/>
        </p:nvSpPr>
        <p:spPr>
          <a:xfrm>
            <a:off x="0" y="12747067"/>
            <a:ext cx="24377650" cy="646331"/>
          </a:xfrm>
          <a:prstGeom prst="rect">
            <a:avLst/>
          </a:prstGeom>
          <a:noFill/>
        </p:spPr>
        <p:txBody>
          <a:bodyPr wrap="square" rtlCol="0">
            <a:spAutoFit/>
          </a:bodyPr>
          <a:lstStyle/>
          <a:p>
            <a:pPr algn="ctr"/>
            <a:r>
              <a:rPr lang="fr-FR" dirty="0">
                <a:solidFill>
                  <a:schemeClr val="bg2">
                    <a:lumMod val="25000"/>
                  </a:schemeClr>
                </a:solidFill>
                <a:latin typeface="Times New Roman" panose="02020603050405020304" pitchFamily="18" charset="0"/>
                <a:cs typeface="Times New Roman" panose="02020603050405020304" pitchFamily="18" charset="0"/>
              </a:rPr>
              <a:t>Année universitaire : 2016 – 2017</a:t>
            </a:r>
          </a:p>
        </p:txBody>
      </p:sp>
    </p:spTree>
    <p:extLst>
      <p:ext uri="{BB962C8B-B14F-4D97-AF65-F5344CB8AC3E}">
        <p14:creationId xmlns:p14="http://schemas.microsoft.com/office/powerpoint/2010/main" val="15227966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5">
            <a:extLst>
              <a:ext uri="{FF2B5EF4-FFF2-40B4-BE49-F238E27FC236}">
                <a16:creationId xmlns:a16="http://schemas.microsoft.com/office/drawing/2014/main" id="{A53CD1A8-4BFB-4970-9CE7-95AE001FD2BE}"/>
              </a:ext>
            </a:extLst>
          </p:cNvPr>
          <p:cNvPicPr>
            <a:picLocks noChangeAspect="1"/>
          </p:cNvPicPr>
          <p:nvPr/>
        </p:nvPicPr>
        <p:blipFill>
          <a:blip r:embed="rId3">
            <a:extLst>
              <a:ext uri="{28A0092B-C50C-407E-A947-70E740481C1C}">
                <a14:useLocalDpi xmlns:a14="http://schemas.microsoft.com/office/drawing/2010/main" val="0"/>
              </a:ext>
            </a:extLst>
          </a:blip>
          <a:srcRect t="3336" b="3336"/>
          <a:stretch>
            <a:fillRect/>
          </a:stretch>
        </p:blipFill>
        <p:spPr>
          <a:xfrm flipH="1">
            <a:off x="0" y="-1"/>
            <a:ext cx="24377650" cy="13716001"/>
          </a:xfrm>
          <a:prstGeom prst="rect">
            <a:avLst/>
          </a:prstGeom>
        </p:spPr>
      </p:pic>
      <p:sp>
        <p:nvSpPr>
          <p:cNvPr id="2" name="Rectangle 1">
            <a:extLst>
              <a:ext uri="{FF2B5EF4-FFF2-40B4-BE49-F238E27FC236}">
                <a16:creationId xmlns:a16="http://schemas.microsoft.com/office/drawing/2014/main" id="{E9B19000-84FF-4FC7-A8BC-B5397D81CD71}"/>
              </a:ext>
            </a:extLst>
          </p:cNvPr>
          <p:cNvSpPr/>
          <p:nvPr/>
        </p:nvSpPr>
        <p:spPr>
          <a:xfrm>
            <a:off x="0" y="-2"/>
            <a:ext cx="24377650" cy="13716001"/>
          </a:xfrm>
          <a:prstGeom prst="rect">
            <a:avLst/>
          </a:prstGeom>
          <a:solidFill>
            <a:srgbClr val="1B243B">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3" name="TextBox 12">
            <a:extLst>
              <a:ext uri="{FF2B5EF4-FFF2-40B4-BE49-F238E27FC236}">
                <a16:creationId xmlns:a16="http://schemas.microsoft.com/office/drawing/2014/main" id="{6FDE1F2B-2BEE-407F-A70B-B3C888157623}"/>
              </a:ext>
            </a:extLst>
          </p:cNvPr>
          <p:cNvSpPr txBox="1"/>
          <p:nvPr/>
        </p:nvSpPr>
        <p:spPr>
          <a:xfrm>
            <a:off x="0" y="279732"/>
            <a:ext cx="24377650" cy="1569660"/>
          </a:xfrm>
          <a:prstGeom prst="rect">
            <a:avLst/>
          </a:prstGeom>
          <a:noFill/>
        </p:spPr>
        <p:txBody>
          <a:bodyPr wrap="square" rtlCol="0">
            <a:spAutoFit/>
          </a:bodyPr>
          <a:lstStyle/>
          <a:p>
            <a:pPr algn="ctr"/>
            <a:r>
              <a:rPr lang="fr-FR" sz="9600" b="1" dirty="0">
                <a:solidFill>
                  <a:schemeClr val="bg1"/>
                </a:solidFill>
                <a:latin typeface="Nunito Light"/>
                <a:ea typeface="Nunito" charset="0"/>
                <a:cs typeface="Nunito" charset="0"/>
              </a:rPr>
              <a:t>Problématique</a:t>
            </a:r>
          </a:p>
        </p:txBody>
      </p:sp>
      <p:grpSp>
        <p:nvGrpSpPr>
          <p:cNvPr id="4" name="Group 3">
            <a:extLst>
              <a:ext uri="{FF2B5EF4-FFF2-40B4-BE49-F238E27FC236}">
                <a16:creationId xmlns:a16="http://schemas.microsoft.com/office/drawing/2014/main" id="{8D9B60CA-B668-4F64-92F6-2DD33A766E0D}"/>
              </a:ext>
            </a:extLst>
          </p:cNvPr>
          <p:cNvGrpSpPr/>
          <p:nvPr/>
        </p:nvGrpSpPr>
        <p:grpSpPr>
          <a:xfrm>
            <a:off x="1982524" y="2956595"/>
            <a:ext cx="18761413" cy="1200329"/>
            <a:chOff x="1982522" y="5121896"/>
            <a:chExt cx="18761415" cy="1200329"/>
          </a:xfrm>
        </p:grpSpPr>
        <p:pic>
          <p:nvPicPr>
            <p:cNvPr id="16" name="Picture 15">
              <a:extLst>
                <a:ext uri="{FF2B5EF4-FFF2-40B4-BE49-F238E27FC236}">
                  <a16:creationId xmlns:a16="http://schemas.microsoft.com/office/drawing/2014/main" id="{5E44C331-6CE5-43C1-8220-DB5EDBF1171F}"/>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982522" y="5143794"/>
              <a:ext cx="1562278" cy="1156533"/>
            </a:xfrm>
            <a:prstGeom prst="rect">
              <a:avLst/>
            </a:prstGeom>
          </p:spPr>
        </p:pic>
        <p:sp>
          <p:nvSpPr>
            <p:cNvPr id="19" name="TextBox 18">
              <a:extLst>
                <a:ext uri="{FF2B5EF4-FFF2-40B4-BE49-F238E27FC236}">
                  <a16:creationId xmlns:a16="http://schemas.microsoft.com/office/drawing/2014/main" id="{30DF3B39-BFC9-4BBE-8EF6-9A61B3537407}"/>
                </a:ext>
              </a:extLst>
            </p:cNvPr>
            <p:cNvSpPr txBox="1"/>
            <p:nvPr/>
          </p:nvSpPr>
          <p:spPr>
            <a:xfrm>
              <a:off x="4136376" y="5121896"/>
              <a:ext cx="16607561" cy="1200329"/>
            </a:xfrm>
            <a:prstGeom prst="rect">
              <a:avLst/>
            </a:prstGeom>
            <a:noFill/>
          </p:spPr>
          <p:txBody>
            <a:bodyPr wrap="none" rtlCol="0">
              <a:spAutoFit/>
            </a:bodyPr>
            <a:lstStyle/>
            <a:p>
              <a:r>
                <a:rPr lang="fr-FR" sz="7200" b="1" dirty="0">
                  <a:solidFill>
                    <a:schemeClr val="bg1"/>
                  </a:solidFill>
                  <a:latin typeface="Nunito Light"/>
                </a:rPr>
                <a:t>Coût élevés des solutions de vente en ligne</a:t>
              </a:r>
            </a:p>
          </p:txBody>
        </p:sp>
      </p:grpSp>
      <p:grpSp>
        <p:nvGrpSpPr>
          <p:cNvPr id="3" name="Group 2">
            <a:extLst>
              <a:ext uri="{FF2B5EF4-FFF2-40B4-BE49-F238E27FC236}">
                <a16:creationId xmlns:a16="http://schemas.microsoft.com/office/drawing/2014/main" id="{DB252B00-F7F6-4352-821C-D20E350864CD}"/>
              </a:ext>
            </a:extLst>
          </p:cNvPr>
          <p:cNvGrpSpPr/>
          <p:nvPr/>
        </p:nvGrpSpPr>
        <p:grpSpPr>
          <a:xfrm>
            <a:off x="1982524" y="4980111"/>
            <a:ext cx="9683600" cy="1374778"/>
            <a:chOff x="2076272" y="2869368"/>
            <a:chExt cx="9683600" cy="1374778"/>
          </a:xfrm>
        </p:grpSpPr>
        <p:pic>
          <p:nvPicPr>
            <p:cNvPr id="14" name="Picture 13">
              <a:extLst>
                <a:ext uri="{FF2B5EF4-FFF2-40B4-BE49-F238E27FC236}">
                  <a16:creationId xmlns:a16="http://schemas.microsoft.com/office/drawing/2014/main" id="{524B3E81-45FC-44F8-8E7C-39DBC95EFB08}"/>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076272" y="2869368"/>
              <a:ext cx="1374778" cy="1374778"/>
            </a:xfrm>
            <a:prstGeom prst="rect">
              <a:avLst/>
            </a:prstGeom>
          </p:spPr>
        </p:pic>
        <p:sp>
          <p:nvSpPr>
            <p:cNvPr id="15" name="TextBox 14">
              <a:extLst>
                <a:ext uri="{FF2B5EF4-FFF2-40B4-BE49-F238E27FC236}">
                  <a16:creationId xmlns:a16="http://schemas.microsoft.com/office/drawing/2014/main" id="{0FCB8939-F5A3-457B-A506-02E5BFEB4C94}"/>
                </a:ext>
              </a:extLst>
            </p:cNvPr>
            <p:cNvSpPr txBox="1"/>
            <p:nvPr/>
          </p:nvSpPr>
          <p:spPr>
            <a:xfrm>
              <a:off x="4136375" y="2956593"/>
              <a:ext cx="7623497" cy="1200329"/>
            </a:xfrm>
            <a:prstGeom prst="rect">
              <a:avLst/>
            </a:prstGeom>
            <a:noFill/>
          </p:spPr>
          <p:txBody>
            <a:bodyPr wrap="none" rtlCol="0">
              <a:spAutoFit/>
            </a:bodyPr>
            <a:lstStyle/>
            <a:p>
              <a:r>
                <a:rPr lang="fr-FR" sz="7200" b="1" dirty="0">
                  <a:solidFill>
                    <a:schemeClr val="bg1"/>
                  </a:solidFill>
                  <a:latin typeface="Nunito Light"/>
                </a:rPr>
                <a:t>Une clientèle limité</a:t>
              </a:r>
            </a:p>
          </p:txBody>
        </p:sp>
      </p:grpSp>
      <p:grpSp>
        <p:nvGrpSpPr>
          <p:cNvPr id="5" name="Group 4">
            <a:extLst>
              <a:ext uri="{FF2B5EF4-FFF2-40B4-BE49-F238E27FC236}">
                <a16:creationId xmlns:a16="http://schemas.microsoft.com/office/drawing/2014/main" id="{1316AC0F-D6DC-4B83-A16D-E602473C3099}"/>
              </a:ext>
            </a:extLst>
          </p:cNvPr>
          <p:cNvGrpSpPr/>
          <p:nvPr/>
        </p:nvGrpSpPr>
        <p:grpSpPr>
          <a:xfrm>
            <a:off x="2019820" y="7199975"/>
            <a:ext cx="13720182" cy="1431230"/>
            <a:chOff x="2019820" y="7199975"/>
            <a:chExt cx="13720180" cy="1431230"/>
          </a:xfrm>
        </p:grpSpPr>
        <p:pic>
          <p:nvPicPr>
            <p:cNvPr id="20" name="Picture 19">
              <a:extLst>
                <a:ext uri="{FF2B5EF4-FFF2-40B4-BE49-F238E27FC236}">
                  <a16:creationId xmlns:a16="http://schemas.microsoft.com/office/drawing/2014/main" id="{A6F7228F-F6EC-4A4D-BAF0-D27C5A6330BF}"/>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019820" y="7199975"/>
              <a:ext cx="1431230" cy="1431230"/>
            </a:xfrm>
            <a:prstGeom prst="rect">
              <a:avLst/>
            </a:prstGeom>
          </p:spPr>
        </p:pic>
        <p:sp>
          <p:nvSpPr>
            <p:cNvPr id="24" name="TextBox 23">
              <a:extLst>
                <a:ext uri="{FF2B5EF4-FFF2-40B4-BE49-F238E27FC236}">
                  <a16:creationId xmlns:a16="http://schemas.microsoft.com/office/drawing/2014/main" id="{CECF09C3-5885-4CC3-9394-E6830ECBD631}"/>
                </a:ext>
              </a:extLst>
            </p:cNvPr>
            <p:cNvSpPr txBox="1"/>
            <p:nvPr/>
          </p:nvSpPr>
          <p:spPr>
            <a:xfrm>
              <a:off x="4136375" y="7315425"/>
              <a:ext cx="11603625" cy="1200329"/>
            </a:xfrm>
            <a:prstGeom prst="rect">
              <a:avLst/>
            </a:prstGeom>
            <a:noFill/>
          </p:spPr>
          <p:txBody>
            <a:bodyPr wrap="none" rtlCol="0">
              <a:spAutoFit/>
            </a:bodyPr>
            <a:lstStyle/>
            <a:p>
              <a:r>
                <a:rPr lang="fr-FR" sz="7200" b="1" dirty="0">
                  <a:solidFill>
                    <a:schemeClr val="bg1"/>
                  </a:solidFill>
                  <a:latin typeface="Nunito Light"/>
                </a:rPr>
                <a:t>Perte de temps pour les client</a:t>
              </a:r>
            </a:p>
          </p:txBody>
        </p:sp>
      </p:grpSp>
      <p:grpSp>
        <p:nvGrpSpPr>
          <p:cNvPr id="7" name="Group 6">
            <a:extLst>
              <a:ext uri="{FF2B5EF4-FFF2-40B4-BE49-F238E27FC236}">
                <a16:creationId xmlns:a16="http://schemas.microsoft.com/office/drawing/2014/main" id="{B5E6B13F-F9E3-4AB0-B7C2-BAAAECAA07BD}"/>
              </a:ext>
            </a:extLst>
          </p:cNvPr>
          <p:cNvGrpSpPr/>
          <p:nvPr/>
        </p:nvGrpSpPr>
        <p:grpSpPr>
          <a:xfrm>
            <a:off x="2131053" y="9530856"/>
            <a:ext cx="17582984" cy="1315780"/>
            <a:chOff x="2131053" y="9530853"/>
            <a:chExt cx="17582984" cy="1315780"/>
          </a:xfrm>
        </p:grpSpPr>
        <p:pic>
          <p:nvPicPr>
            <p:cNvPr id="26" name="Picture 25">
              <a:extLst>
                <a:ext uri="{FF2B5EF4-FFF2-40B4-BE49-F238E27FC236}">
                  <a16:creationId xmlns:a16="http://schemas.microsoft.com/office/drawing/2014/main" id="{7A22F678-5A9F-4AAE-87F2-AD5D7A27E431}"/>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131053" y="9530853"/>
              <a:ext cx="1319997" cy="1315780"/>
            </a:xfrm>
            <a:prstGeom prst="rect">
              <a:avLst/>
            </a:prstGeom>
          </p:spPr>
        </p:pic>
        <p:sp>
          <p:nvSpPr>
            <p:cNvPr id="27" name="TextBox 26">
              <a:extLst>
                <a:ext uri="{FF2B5EF4-FFF2-40B4-BE49-F238E27FC236}">
                  <a16:creationId xmlns:a16="http://schemas.microsoft.com/office/drawing/2014/main" id="{1D74E5A4-5B61-446B-B727-C3F2C1FB8468}"/>
                </a:ext>
              </a:extLst>
            </p:cNvPr>
            <p:cNvSpPr txBox="1"/>
            <p:nvPr/>
          </p:nvSpPr>
          <p:spPr>
            <a:xfrm>
              <a:off x="4136375" y="9582430"/>
              <a:ext cx="15577662" cy="1200329"/>
            </a:xfrm>
            <a:prstGeom prst="rect">
              <a:avLst/>
            </a:prstGeom>
            <a:noFill/>
          </p:spPr>
          <p:txBody>
            <a:bodyPr wrap="none" rtlCol="0">
              <a:spAutoFit/>
            </a:bodyPr>
            <a:lstStyle/>
            <a:p>
              <a:r>
                <a:rPr lang="fr-FR" sz="7200" b="1" dirty="0">
                  <a:solidFill>
                    <a:schemeClr val="bg1"/>
                  </a:solidFill>
                  <a:latin typeface="Nunito Light"/>
                </a:rPr>
                <a:t>Plage de choix restreinte pour les clients</a:t>
              </a:r>
            </a:p>
          </p:txBody>
        </p:sp>
      </p:grpSp>
    </p:spTree>
    <p:extLst>
      <p:ext uri="{BB962C8B-B14F-4D97-AF65-F5344CB8AC3E}">
        <p14:creationId xmlns:p14="http://schemas.microsoft.com/office/powerpoint/2010/main" val="1050877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20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300"/>
                                        <p:tgtEl>
                                          <p:spTgt spid="13"/>
                                        </p:tgtEl>
                                      </p:cBhvr>
                                    </p:animEffect>
                                    <p:anim calcmode="lin" valueType="num">
                                      <p:cBhvr>
                                        <p:cTn id="13" dur="300" fill="hold"/>
                                        <p:tgtEl>
                                          <p:spTgt spid="13"/>
                                        </p:tgtEl>
                                        <p:attrNameLst>
                                          <p:attrName>ppt_x</p:attrName>
                                        </p:attrNameLst>
                                      </p:cBhvr>
                                      <p:tavLst>
                                        <p:tav tm="0">
                                          <p:val>
                                            <p:strVal val="#ppt_x"/>
                                          </p:val>
                                        </p:tav>
                                        <p:tav tm="100000">
                                          <p:val>
                                            <p:strVal val="#ppt_x"/>
                                          </p:val>
                                        </p:tav>
                                      </p:tavLst>
                                    </p:anim>
                                    <p:anim calcmode="lin" valueType="num">
                                      <p:cBhvr>
                                        <p:cTn id="14" dur="3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0-#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CE6EBAF-5F41-477F-8F4C-5AE864B42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783" y="761136"/>
            <a:ext cx="3726140" cy="9971766"/>
          </a:xfrm>
          <a:prstGeom prst="rect">
            <a:avLst/>
          </a:prstGeom>
          <a:effectLst/>
        </p:spPr>
      </p:pic>
      <p:pic>
        <p:nvPicPr>
          <p:cNvPr id="9" name="Picture 8">
            <a:extLst>
              <a:ext uri="{FF2B5EF4-FFF2-40B4-BE49-F238E27FC236}">
                <a16:creationId xmlns:a16="http://schemas.microsoft.com/office/drawing/2014/main" id="{8263E87C-260A-4F29-BBAE-B749DD036A13}"/>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440890" y="777777"/>
            <a:ext cx="3364703" cy="9938485"/>
          </a:xfrm>
          <a:prstGeom prst="rect">
            <a:avLst/>
          </a:prstGeom>
        </p:spPr>
      </p:pic>
      <p:pic>
        <p:nvPicPr>
          <p:cNvPr id="3" name="Picture 2">
            <a:extLst>
              <a:ext uri="{FF2B5EF4-FFF2-40B4-BE49-F238E27FC236}">
                <a16:creationId xmlns:a16="http://schemas.microsoft.com/office/drawing/2014/main" id="{29DFE5F7-A64C-413F-8A46-ADDD81B2698E}"/>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637343" y="1135695"/>
            <a:ext cx="5108127" cy="10017880"/>
          </a:xfrm>
          <a:prstGeom prst="rect">
            <a:avLst/>
          </a:prstGeom>
        </p:spPr>
      </p:pic>
      <p:sp>
        <p:nvSpPr>
          <p:cNvPr id="8" name="TextBox 7">
            <a:extLst>
              <a:ext uri="{FF2B5EF4-FFF2-40B4-BE49-F238E27FC236}">
                <a16:creationId xmlns:a16="http://schemas.microsoft.com/office/drawing/2014/main" id="{21881C7B-5A5A-46E6-8412-C1BAABA8C3FF}"/>
              </a:ext>
            </a:extLst>
          </p:cNvPr>
          <p:cNvSpPr txBox="1"/>
          <p:nvPr/>
        </p:nvSpPr>
        <p:spPr>
          <a:xfrm>
            <a:off x="10805592" y="279732"/>
            <a:ext cx="13572057" cy="1569660"/>
          </a:xfrm>
          <a:prstGeom prst="rect">
            <a:avLst/>
          </a:prstGeom>
          <a:noFill/>
        </p:spPr>
        <p:txBody>
          <a:bodyPr wrap="square" rtlCol="0">
            <a:spAutoFit/>
          </a:bodyPr>
          <a:lstStyle/>
          <a:p>
            <a:pPr algn="ctr"/>
            <a:r>
              <a:rPr lang="fr-FR" sz="9600" b="1" dirty="0">
                <a:latin typeface="Nunito Light"/>
                <a:ea typeface="Nunito" charset="0"/>
                <a:cs typeface="Nunito" charset="0"/>
              </a:rPr>
              <a:t>Solution</a:t>
            </a:r>
          </a:p>
        </p:txBody>
      </p:sp>
      <p:sp>
        <p:nvSpPr>
          <p:cNvPr id="10" name="TextBox 9">
            <a:extLst>
              <a:ext uri="{FF2B5EF4-FFF2-40B4-BE49-F238E27FC236}">
                <a16:creationId xmlns:a16="http://schemas.microsoft.com/office/drawing/2014/main" id="{06BC2C3B-31F9-4507-9096-123672DF36E0}"/>
              </a:ext>
            </a:extLst>
          </p:cNvPr>
          <p:cNvSpPr txBox="1"/>
          <p:nvPr/>
        </p:nvSpPr>
        <p:spPr>
          <a:xfrm>
            <a:off x="14418861" y="2680473"/>
            <a:ext cx="6345520" cy="1200329"/>
          </a:xfrm>
          <a:prstGeom prst="rect">
            <a:avLst/>
          </a:prstGeom>
          <a:noFill/>
        </p:spPr>
        <p:txBody>
          <a:bodyPr wrap="none" rtlCol="0">
            <a:spAutoFit/>
          </a:bodyPr>
          <a:lstStyle/>
          <a:p>
            <a:r>
              <a:rPr lang="fr-FR" sz="7200" b="1" dirty="0">
                <a:latin typeface="Nunito"/>
              </a:rPr>
              <a:t>Interface simple</a:t>
            </a:r>
          </a:p>
        </p:txBody>
      </p:sp>
      <p:sp>
        <p:nvSpPr>
          <p:cNvPr id="11" name="TextBox 10">
            <a:extLst>
              <a:ext uri="{FF2B5EF4-FFF2-40B4-BE49-F238E27FC236}">
                <a16:creationId xmlns:a16="http://schemas.microsoft.com/office/drawing/2014/main" id="{E0C9714F-5001-4694-BE62-4538D22C6797}"/>
              </a:ext>
            </a:extLst>
          </p:cNvPr>
          <p:cNvSpPr txBox="1"/>
          <p:nvPr/>
        </p:nvSpPr>
        <p:spPr>
          <a:xfrm>
            <a:off x="11284638" y="4589805"/>
            <a:ext cx="12613966" cy="1200329"/>
          </a:xfrm>
          <a:prstGeom prst="rect">
            <a:avLst/>
          </a:prstGeom>
          <a:noFill/>
        </p:spPr>
        <p:txBody>
          <a:bodyPr wrap="none" rtlCol="0">
            <a:spAutoFit/>
          </a:bodyPr>
          <a:lstStyle/>
          <a:p>
            <a:r>
              <a:rPr lang="fr-FR" sz="7200" b="1" dirty="0">
                <a:latin typeface="Nunito"/>
              </a:rPr>
              <a:t>Regroupant plusieurs pâtisseries</a:t>
            </a:r>
          </a:p>
        </p:txBody>
      </p:sp>
      <p:sp>
        <p:nvSpPr>
          <p:cNvPr id="12" name="TextBox 11">
            <a:extLst>
              <a:ext uri="{FF2B5EF4-FFF2-40B4-BE49-F238E27FC236}">
                <a16:creationId xmlns:a16="http://schemas.microsoft.com/office/drawing/2014/main" id="{CDCFA058-9F67-4254-A4D6-948A5FA17599}"/>
              </a:ext>
            </a:extLst>
          </p:cNvPr>
          <p:cNvSpPr txBox="1"/>
          <p:nvPr/>
        </p:nvSpPr>
        <p:spPr>
          <a:xfrm>
            <a:off x="14083222" y="6499137"/>
            <a:ext cx="7016793" cy="1200329"/>
          </a:xfrm>
          <a:prstGeom prst="rect">
            <a:avLst/>
          </a:prstGeom>
          <a:noFill/>
        </p:spPr>
        <p:txBody>
          <a:bodyPr wrap="none" rtlCol="0">
            <a:spAutoFit/>
          </a:bodyPr>
          <a:lstStyle/>
          <a:p>
            <a:r>
              <a:rPr lang="fr-FR" sz="7200" b="1" dirty="0">
                <a:latin typeface="Nunito"/>
              </a:rPr>
              <a:t>Un marché élargit</a:t>
            </a:r>
          </a:p>
        </p:txBody>
      </p:sp>
      <p:sp>
        <p:nvSpPr>
          <p:cNvPr id="13" name="TextBox 12">
            <a:extLst>
              <a:ext uri="{FF2B5EF4-FFF2-40B4-BE49-F238E27FC236}">
                <a16:creationId xmlns:a16="http://schemas.microsoft.com/office/drawing/2014/main" id="{ADA7CDBD-8B7B-426D-8445-28930E213BA4}"/>
              </a:ext>
            </a:extLst>
          </p:cNvPr>
          <p:cNvSpPr txBox="1"/>
          <p:nvPr/>
        </p:nvSpPr>
        <p:spPr>
          <a:xfrm>
            <a:off x="15415031" y="8408469"/>
            <a:ext cx="4353179" cy="1200329"/>
          </a:xfrm>
          <a:prstGeom prst="rect">
            <a:avLst/>
          </a:prstGeom>
          <a:noFill/>
        </p:spPr>
        <p:txBody>
          <a:bodyPr wrap="none" rtlCol="0">
            <a:spAutoFit/>
          </a:bodyPr>
          <a:lstStyle/>
          <a:p>
            <a:r>
              <a:rPr lang="fr-FR" sz="7200" b="1" dirty="0">
                <a:latin typeface="Nunito"/>
              </a:rPr>
              <a:t>Faible coût</a:t>
            </a:r>
          </a:p>
        </p:txBody>
      </p:sp>
    </p:spTree>
    <p:extLst>
      <p:ext uri="{BB962C8B-B14F-4D97-AF65-F5344CB8AC3E}">
        <p14:creationId xmlns:p14="http://schemas.microsoft.com/office/powerpoint/2010/main" val="1332555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 fill="hold"/>
                                        <p:tgtEl>
                                          <p:spTgt spid="9"/>
                                        </p:tgtEl>
                                        <p:attrNameLst>
                                          <p:attrName>ppt_x</p:attrName>
                                        </p:attrNameLst>
                                      </p:cBhvr>
                                      <p:tavLst>
                                        <p:tav tm="0">
                                          <p:val>
                                            <p:strVal val="0-#ppt_w/2"/>
                                          </p:val>
                                        </p:tav>
                                        <p:tav tm="100000">
                                          <p:val>
                                            <p:strVal val="#ppt_x"/>
                                          </p:val>
                                        </p:tav>
                                      </p:tavLst>
                                    </p:anim>
                                    <p:anim calcmode="lin" valueType="num">
                                      <p:cBhvr additive="base">
                                        <p:cTn id="14" dur="100" fill="hold"/>
                                        <p:tgtEl>
                                          <p:spTgt spid="9"/>
                                        </p:tgtEl>
                                        <p:attrNameLst>
                                          <p:attrName>ppt_y</p:attrName>
                                        </p:attrNameLst>
                                      </p:cBhvr>
                                      <p:tavLst>
                                        <p:tav tm="0">
                                          <p:val>
                                            <p:strVal val="#ppt_y"/>
                                          </p:val>
                                        </p:tav>
                                        <p:tav tm="100000">
                                          <p:val>
                                            <p:strVal val="#ppt_y"/>
                                          </p:val>
                                        </p:tav>
                                      </p:tavLst>
                                    </p:anim>
                                  </p:childTnLst>
                                </p:cTn>
                              </p:par>
                            </p:childTnLst>
                          </p:cTn>
                        </p:par>
                        <p:par>
                          <p:cTn id="15" fill="hold">
                            <p:stCondLst>
                              <p:cond delay="100"/>
                            </p:stCondLst>
                            <p:childTnLst>
                              <p:par>
                                <p:cTn id="16" presetID="2" presetClass="entr" presetSubtype="8" fill="hold" nodeType="afterEffect">
                                  <p:stCondLst>
                                    <p:cond delay="10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100" fill="hold"/>
                                        <p:tgtEl>
                                          <p:spTgt spid="3"/>
                                        </p:tgtEl>
                                        <p:attrNameLst>
                                          <p:attrName>ppt_x</p:attrName>
                                        </p:attrNameLst>
                                      </p:cBhvr>
                                      <p:tavLst>
                                        <p:tav tm="0">
                                          <p:val>
                                            <p:strVal val="0-#ppt_w/2"/>
                                          </p:val>
                                        </p:tav>
                                        <p:tav tm="100000">
                                          <p:val>
                                            <p:strVal val="#ppt_x"/>
                                          </p:val>
                                        </p:tav>
                                      </p:tavLst>
                                    </p:anim>
                                    <p:anim calcmode="lin" valueType="num">
                                      <p:cBhvr additive="base">
                                        <p:cTn id="19" dur="100" fill="hold"/>
                                        <p:tgtEl>
                                          <p:spTgt spid="3"/>
                                        </p:tgtEl>
                                        <p:attrNameLst>
                                          <p:attrName>ppt_y</p:attrName>
                                        </p:attrNameLst>
                                      </p:cBhvr>
                                      <p:tavLst>
                                        <p:tav tm="0">
                                          <p:val>
                                            <p:strVal val="#ppt_y"/>
                                          </p:val>
                                        </p:tav>
                                        <p:tav tm="100000">
                                          <p:val>
                                            <p:strVal val="#ppt_y"/>
                                          </p:val>
                                        </p:tav>
                                      </p:tavLst>
                                    </p:anim>
                                  </p:childTnLst>
                                </p:cTn>
                              </p:par>
                            </p:childTnLst>
                          </p:cTn>
                        </p:par>
                        <p:par>
                          <p:cTn id="20" fill="hold">
                            <p:stCondLst>
                              <p:cond delay="300"/>
                            </p:stCondLst>
                            <p:childTnLst>
                              <p:par>
                                <p:cTn id="21" presetID="2" presetClass="entr" presetSubtype="8" fill="hold" nodeType="afterEffect">
                                  <p:stCondLst>
                                    <p:cond delay="1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 fill="hold"/>
                                        <p:tgtEl>
                                          <p:spTgt spid="7"/>
                                        </p:tgtEl>
                                        <p:attrNameLst>
                                          <p:attrName>ppt_x</p:attrName>
                                        </p:attrNameLst>
                                      </p:cBhvr>
                                      <p:tavLst>
                                        <p:tav tm="0">
                                          <p:val>
                                            <p:strVal val="0-#ppt_w/2"/>
                                          </p:val>
                                        </p:tav>
                                        <p:tav tm="100000">
                                          <p:val>
                                            <p:strVal val="#ppt_x"/>
                                          </p:val>
                                        </p:tav>
                                      </p:tavLst>
                                    </p:anim>
                                    <p:anim calcmode="lin" valueType="num">
                                      <p:cBhvr additive="base">
                                        <p:cTn id="24" dur="1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300"/>
                                        <p:tgtEl>
                                          <p:spTgt spid="10"/>
                                        </p:tgtEl>
                                      </p:cBhvr>
                                    </p:animEffect>
                                    <p:anim calcmode="lin" valueType="num">
                                      <p:cBhvr>
                                        <p:cTn id="30" dur="300" fill="hold"/>
                                        <p:tgtEl>
                                          <p:spTgt spid="10"/>
                                        </p:tgtEl>
                                        <p:attrNameLst>
                                          <p:attrName>ppt_x</p:attrName>
                                        </p:attrNameLst>
                                      </p:cBhvr>
                                      <p:tavLst>
                                        <p:tav tm="0">
                                          <p:val>
                                            <p:strVal val="#ppt_x"/>
                                          </p:val>
                                        </p:tav>
                                        <p:tav tm="100000">
                                          <p:val>
                                            <p:strVal val="#ppt_x"/>
                                          </p:val>
                                        </p:tav>
                                      </p:tavLst>
                                    </p:anim>
                                    <p:anim calcmode="lin" valueType="num">
                                      <p:cBhvr>
                                        <p:cTn id="31" dur="3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300"/>
                                        <p:tgtEl>
                                          <p:spTgt spid="11"/>
                                        </p:tgtEl>
                                      </p:cBhvr>
                                    </p:animEffect>
                                    <p:anim calcmode="lin" valueType="num">
                                      <p:cBhvr>
                                        <p:cTn id="37" dur="300" fill="hold"/>
                                        <p:tgtEl>
                                          <p:spTgt spid="11"/>
                                        </p:tgtEl>
                                        <p:attrNameLst>
                                          <p:attrName>ppt_x</p:attrName>
                                        </p:attrNameLst>
                                      </p:cBhvr>
                                      <p:tavLst>
                                        <p:tav tm="0">
                                          <p:val>
                                            <p:strVal val="#ppt_x"/>
                                          </p:val>
                                        </p:tav>
                                        <p:tav tm="100000">
                                          <p:val>
                                            <p:strVal val="#ppt_x"/>
                                          </p:val>
                                        </p:tav>
                                      </p:tavLst>
                                    </p:anim>
                                    <p:anim calcmode="lin" valueType="num">
                                      <p:cBhvr>
                                        <p:cTn id="38" dur="3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300"/>
                                        <p:tgtEl>
                                          <p:spTgt spid="12"/>
                                        </p:tgtEl>
                                      </p:cBhvr>
                                    </p:animEffect>
                                    <p:anim calcmode="lin" valueType="num">
                                      <p:cBhvr>
                                        <p:cTn id="44" dur="300" fill="hold"/>
                                        <p:tgtEl>
                                          <p:spTgt spid="12"/>
                                        </p:tgtEl>
                                        <p:attrNameLst>
                                          <p:attrName>ppt_x</p:attrName>
                                        </p:attrNameLst>
                                      </p:cBhvr>
                                      <p:tavLst>
                                        <p:tav tm="0">
                                          <p:val>
                                            <p:strVal val="#ppt_x"/>
                                          </p:val>
                                        </p:tav>
                                        <p:tav tm="100000">
                                          <p:val>
                                            <p:strVal val="#ppt_x"/>
                                          </p:val>
                                        </p:tav>
                                      </p:tavLst>
                                    </p:anim>
                                    <p:anim calcmode="lin" valueType="num">
                                      <p:cBhvr>
                                        <p:cTn id="45" dur="3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300"/>
                                        <p:tgtEl>
                                          <p:spTgt spid="13"/>
                                        </p:tgtEl>
                                      </p:cBhvr>
                                    </p:animEffect>
                                    <p:anim calcmode="lin" valueType="num">
                                      <p:cBhvr>
                                        <p:cTn id="51" dur="300" fill="hold"/>
                                        <p:tgtEl>
                                          <p:spTgt spid="13"/>
                                        </p:tgtEl>
                                        <p:attrNameLst>
                                          <p:attrName>ppt_x</p:attrName>
                                        </p:attrNameLst>
                                      </p:cBhvr>
                                      <p:tavLst>
                                        <p:tav tm="0">
                                          <p:val>
                                            <p:strVal val="#ppt_x"/>
                                          </p:val>
                                        </p:tav>
                                        <p:tav tm="100000">
                                          <p:val>
                                            <p:strVal val="#ppt_x"/>
                                          </p:val>
                                        </p:tav>
                                      </p:tavLst>
                                    </p:anim>
                                    <p:anim calcmode="lin" valueType="num">
                                      <p:cBhvr>
                                        <p:cTn id="52" dur="3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752137" y="4089294"/>
            <a:ext cx="11783264" cy="5537413"/>
          </a:xfrm>
          <a:prstGeom prst="rect">
            <a:avLst/>
          </a:prstGeom>
          <a:noFill/>
        </p:spPr>
        <p:txBody>
          <a:bodyPr wrap="square" rtlCol="0">
            <a:spAutoFit/>
          </a:bodyPr>
          <a:lstStyle/>
          <a:p>
            <a:pPr>
              <a:lnSpc>
                <a:spcPts val="14000"/>
              </a:lnSpc>
            </a:pPr>
            <a:r>
              <a:rPr lang="fr-FR" sz="15000" b="1" spc="600" dirty="0">
                <a:solidFill>
                  <a:schemeClr val="tx2"/>
                </a:solidFill>
                <a:latin typeface="Nunito" charset="0"/>
                <a:ea typeface="Nunito" charset="0"/>
                <a:cs typeface="Nunito" charset="0"/>
              </a:rPr>
              <a:t>Analyse et spécification des besoins</a:t>
            </a:r>
          </a:p>
        </p:txBody>
      </p:sp>
      <p:grpSp>
        <p:nvGrpSpPr>
          <p:cNvPr id="2" name="Group 1"/>
          <p:cNvGrpSpPr/>
          <p:nvPr/>
        </p:nvGrpSpPr>
        <p:grpSpPr>
          <a:xfrm>
            <a:off x="-859297" y="4741470"/>
            <a:ext cx="4092370" cy="4233061"/>
            <a:chOff x="-858390" y="4477832"/>
            <a:chExt cx="4092370" cy="4233061"/>
          </a:xfrm>
        </p:grpSpPr>
        <p:sp>
          <p:nvSpPr>
            <p:cNvPr id="6" name="Freeform 5"/>
            <p:cNvSpPr>
              <a:spLocks noChangeArrowheads="1"/>
            </p:cNvSpPr>
            <p:nvPr/>
          </p:nvSpPr>
          <p:spPr bwMode="auto">
            <a:xfrm>
              <a:off x="2099658" y="6974920"/>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dirty="0">
                <a:latin typeface="Nunito Light" charset="0"/>
              </a:endParaRPr>
            </a:p>
          </p:txBody>
        </p:sp>
        <p:sp>
          <p:nvSpPr>
            <p:cNvPr id="7" name="Freeform 6"/>
            <p:cNvSpPr>
              <a:spLocks noChangeArrowheads="1"/>
            </p:cNvSpPr>
            <p:nvPr/>
          </p:nvSpPr>
          <p:spPr bwMode="auto">
            <a:xfrm>
              <a:off x="1777142" y="4477832"/>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8" name="Freeform 7"/>
            <p:cNvSpPr>
              <a:spLocks noChangeArrowheads="1"/>
            </p:cNvSpPr>
            <p:nvPr/>
          </p:nvSpPr>
          <p:spPr bwMode="auto">
            <a:xfrm>
              <a:off x="-525459" y="4477832"/>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9" name="Freeform 8"/>
            <p:cNvSpPr>
              <a:spLocks noChangeArrowheads="1"/>
            </p:cNvSpPr>
            <p:nvPr/>
          </p:nvSpPr>
          <p:spPr bwMode="auto">
            <a:xfrm>
              <a:off x="-858390" y="4477832"/>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grpSp>
      <p:sp>
        <p:nvSpPr>
          <p:cNvPr id="3" name="TextBox 2"/>
          <p:cNvSpPr txBox="1"/>
          <p:nvPr/>
        </p:nvSpPr>
        <p:spPr>
          <a:xfrm>
            <a:off x="18137964" y="2964630"/>
            <a:ext cx="3433954" cy="7787068"/>
          </a:xfrm>
          <a:prstGeom prst="rect">
            <a:avLst/>
          </a:prstGeom>
          <a:noFill/>
        </p:spPr>
        <p:txBody>
          <a:bodyPr wrap="square" rtlCol="0">
            <a:spAutoFit/>
          </a:bodyPr>
          <a:lstStyle/>
          <a:p>
            <a:r>
              <a:rPr lang="en-US" sz="50002" dirty="0">
                <a:solidFill>
                  <a:schemeClr val="tx2"/>
                </a:solidFill>
                <a:latin typeface="Nunito" charset="0"/>
                <a:ea typeface="Nunito" charset="0"/>
                <a:cs typeface="Nunito" charset="0"/>
              </a:rPr>
              <a:t>3</a:t>
            </a:r>
          </a:p>
        </p:txBody>
      </p:sp>
    </p:spTree>
    <p:extLst>
      <p:ext uri="{BB962C8B-B14F-4D97-AF65-F5344CB8AC3E}">
        <p14:creationId xmlns:p14="http://schemas.microsoft.com/office/powerpoint/2010/main" val="4175322036"/>
      </p:ext>
    </p:extLst>
  </p:cSld>
  <p:clrMapOvr>
    <a:masterClrMapping/>
  </p:clrMapOvr>
  <p:transition spd="slow">
    <p:cover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1881C7B-5A5A-46E6-8412-C1BAABA8C3FF}"/>
              </a:ext>
            </a:extLst>
          </p:cNvPr>
          <p:cNvSpPr txBox="1"/>
          <p:nvPr/>
        </p:nvSpPr>
        <p:spPr>
          <a:xfrm>
            <a:off x="0" y="279732"/>
            <a:ext cx="24377649" cy="1569660"/>
          </a:xfrm>
          <a:prstGeom prst="rect">
            <a:avLst/>
          </a:prstGeom>
          <a:noFill/>
        </p:spPr>
        <p:txBody>
          <a:bodyPr wrap="square" rtlCol="0">
            <a:spAutoFit/>
          </a:bodyPr>
          <a:lstStyle/>
          <a:p>
            <a:pPr algn="ctr"/>
            <a:r>
              <a:rPr lang="fr-FR" sz="9600" b="1" dirty="0">
                <a:latin typeface="Nunito Light"/>
                <a:ea typeface="Nunito" charset="0"/>
                <a:cs typeface="Nunito" charset="0"/>
              </a:rPr>
              <a:t>Identification des acteurs</a:t>
            </a:r>
          </a:p>
        </p:txBody>
      </p:sp>
      <p:grpSp>
        <p:nvGrpSpPr>
          <p:cNvPr id="20" name="Group 19">
            <a:extLst>
              <a:ext uri="{FF2B5EF4-FFF2-40B4-BE49-F238E27FC236}">
                <a16:creationId xmlns:a16="http://schemas.microsoft.com/office/drawing/2014/main" id="{DA9E8E9A-130C-41D2-89B6-6108643B0360}"/>
              </a:ext>
            </a:extLst>
          </p:cNvPr>
          <p:cNvGrpSpPr/>
          <p:nvPr/>
        </p:nvGrpSpPr>
        <p:grpSpPr>
          <a:xfrm>
            <a:off x="1601369" y="3623277"/>
            <a:ext cx="5200903" cy="6401232"/>
            <a:chOff x="1601369" y="3657384"/>
            <a:chExt cx="5200903" cy="6401232"/>
          </a:xfrm>
        </p:grpSpPr>
        <p:pic>
          <p:nvPicPr>
            <p:cNvPr id="4" name="Picture 3">
              <a:extLst>
                <a:ext uri="{FF2B5EF4-FFF2-40B4-BE49-F238E27FC236}">
                  <a16:creationId xmlns:a16="http://schemas.microsoft.com/office/drawing/2014/main" id="{3922072B-4A53-48DE-9C78-4EF6B81E04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1369" y="3657384"/>
              <a:ext cx="5200903" cy="5200903"/>
            </a:xfrm>
            <a:prstGeom prst="rect">
              <a:avLst/>
            </a:prstGeom>
          </p:spPr>
        </p:pic>
        <p:sp>
          <p:nvSpPr>
            <p:cNvPr id="16" name="TextBox 15">
              <a:extLst>
                <a:ext uri="{FF2B5EF4-FFF2-40B4-BE49-F238E27FC236}">
                  <a16:creationId xmlns:a16="http://schemas.microsoft.com/office/drawing/2014/main" id="{F8F77BEB-4A0E-4C97-AB54-5DE823A9B5CE}"/>
                </a:ext>
              </a:extLst>
            </p:cNvPr>
            <p:cNvSpPr txBox="1"/>
            <p:nvPr/>
          </p:nvSpPr>
          <p:spPr>
            <a:xfrm>
              <a:off x="2080566" y="8858287"/>
              <a:ext cx="3873817" cy="1200329"/>
            </a:xfrm>
            <a:prstGeom prst="rect">
              <a:avLst/>
            </a:prstGeom>
            <a:noFill/>
          </p:spPr>
          <p:txBody>
            <a:bodyPr wrap="none" rtlCol="0">
              <a:spAutoFit/>
            </a:bodyPr>
            <a:lstStyle/>
            <a:p>
              <a:r>
                <a:rPr lang="fr-FR" sz="7200" b="1" dirty="0">
                  <a:latin typeface="Nunito"/>
                </a:rPr>
                <a:t>Pâtisserie</a:t>
              </a:r>
            </a:p>
          </p:txBody>
        </p:sp>
      </p:grpSp>
      <p:grpSp>
        <p:nvGrpSpPr>
          <p:cNvPr id="21" name="Group 20">
            <a:extLst>
              <a:ext uri="{FF2B5EF4-FFF2-40B4-BE49-F238E27FC236}">
                <a16:creationId xmlns:a16="http://schemas.microsoft.com/office/drawing/2014/main" id="{5A43940C-E642-4E7C-A5D8-841080BD85C8}"/>
              </a:ext>
            </a:extLst>
          </p:cNvPr>
          <p:cNvGrpSpPr/>
          <p:nvPr/>
        </p:nvGrpSpPr>
        <p:grpSpPr>
          <a:xfrm>
            <a:off x="9588373" y="3657384"/>
            <a:ext cx="5200903" cy="6401232"/>
            <a:chOff x="9588373" y="3657384"/>
            <a:chExt cx="5200903" cy="6401232"/>
          </a:xfrm>
        </p:grpSpPr>
        <p:pic>
          <p:nvPicPr>
            <p:cNvPr id="6" name="Picture 5">
              <a:extLst>
                <a:ext uri="{FF2B5EF4-FFF2-40B4-BE49-F238E27FC236}">
                  <a16:creationId xmlns:a16="http://schemas.microsoft.com/office/drawing/2014/main" id="{CAA7BF3E-8D0E-469E-92BB-6CA5AE7B4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8373" y="3657384"/>
              <a:ext cx="5200903" cy="5200903"/>
            </a:xfrm>
            <a:prstGeom prst="rect">
              <a:avLst/>
            </a:prstGeom>
          </p:spPr>
        </p:pic>
        <p:sp>
          <p:nvSpPr>
            <p:cNvPr id="17" name="TextBox 16">
              <a:extLst>
                <a:ext uri="{FF2B5EF4-FFF2-40B4-BE49-F238E27FC236}">
                  <a16:creationId xmlns:a16="http://schemas.microsoft.com/office/drawing/2014/main" id="{7587AC84-3837-414C-BB82-AC375C968F19}"/>
                </a:ext>
              </a:extLst>
            </p:cNvPr>
            <p:cNvSpPr txBox="1"/>
            <p:nvPr/>
          </p:nvSpPr>
          <p:spPr>
            <a:xfrm>
              <a:off x="10989906" y="8858287"/>
              <a:ext cx="2397836" cy="1200329"/>
            </a:xfrm>
            <a:prstGeom prst="rect">
              <a:avLst/>
            </a:prstGeom>
            <a:noFill/>
          </p:spPr>
          <p:txBody>
            <a:bodyPr wrap="none" rtlCol="0">
              <a:spAutoFit/>
            </a:bodyPr>
            <a:lstStyle/>
            <a:p>
              <a:r>
                <a:rPr lang="fr-FR" sz="7200" b="1" dirty="0">
                  <a:latin typeface="Nunito"/>
                </a:rPr>
                <a:t>Client</a:t>
              </a:r>
            </a:p>
          </p:txBody>
        </p:sp>
      </p:grpSp>
      <p:grpSp>
        <p:nvGrpSpPr>
          <p:cNvPr id="22" name="Group 21">
            <a:extLst>
              <a:ext uri="{FF2B5EF4-FFF2-40B4-BE49-F238E27FC236}">
                <a16:creationId xmlns:a16="http://schemas.microsoft.com/office/drawing/2014/main" id="{12FD947E-062C-4D7A-8C31-F5B7F2076D69}"/>
              </a:ext>
            </a:extLst>
          </p:cNvPr>
          <p:cNvGrpSpPr/>
          <p:nvPr/>
        </p:nvGrpSpPr>
        <p:grpSpPr>
          <a:xfrm>
            <a:off x="17190491" y="3657384"/>
            <a:ext cx="5970673" cy="6401232"/>
            <a:chOff x="17190491" y="3657384"/>
            <a:chExt cx="5970673" cy="6401232"/>
          </a:xfrm>
        </p:grpSpPr>
        <p:pic>
          <p:nvPicPr>
            <p:cNvPr id="15" name="Picture 14">
              <a:extLst>
                <a:ext uri="{FF2B5EF4-FFF2-40B4-BE49-F238E27FC236}">
                  <a16:creationId xmlns:a16="http://schemas.microsoft.com/office/drawing/2014/main" id="{79EE0ECD-097A-4CF7-AE05-C5FE74C015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75377" y="3657384"/>
              <a:ext cx="5200903" cy="5200903"/>
            </a:xfrm>
            <a:prstGeom prst="rect">
              <a:avLst/>
            </a:prstGeom>
          </p:spPr>
        </p:pic>
        <p:sp>
          <p:nvSpPr>
            <p:cNvPr id="18" name="TextBox 17">
              <a:extLst>
                <a:ext uri="{FF2B5EF4-FFF2-40B4-BE49-F238E27FC236}">
                  <a16:creationId xmlns:a16="http://schemas.microsoft.com/office/drawing/2014/main" id="{F6AD9DAD-7BAC-4103-B925-BCE348EEE78C}"/>
                </a:ext>
              </a:extLst>
            </p:cNvPr>
            <p:cNvSpPr txBox="1"/>
            <p:nvPr/>
          </p:nvSpPr>
          <p:spPr>
            <a:xfrm>
              <a:off x="17190491" y="8858287"/>
              <a:ext cx="5970673" cy="1200329"/>
            </a:xfrm>
            <a:prstGeom prst="rect">
              <a:avLst/>
            </a:prstGeom>
            <a:noFill/>
          </p:spPr>
          <p:txBody>
            <a:bodyPr wrap="none" rtlCol="0">
              <a:spAutoFit/>
            </a:bodyPr>
            <a:lstStyle/>
            <a:p>
              <a:r>
                <a:rPr lang="fr-FR" sz="7200" b="1" dirty="0">
                  <a:latin typeface="Nunito"/>
                </a:rPr>
                <a:t>Administrateur</a:t>
              </a:r>
            </a:p>
          </p:txBody>
        </p:sp>
      </p:grpSp>
      <p:sp>
        <p:nvSpPr>
          <p:cNvPr id="23" name="TextBox 22">
            <a:extLst>
              <a:ext uri="{FF2B5EF4-FFF2-40B4-BE49-F238E27FC236}">
                <a16:creationId xmlns:a16="http://schemas.microsoft.com/office/drawing/2014/main" id="{6359F52B-1136-4D8B-AD7F-925419A7F9A7}"/>
              </a:ext>
            </a:extLst>
          </p:cNvPr>
          <p:cNvSpPr txBox="1"/>
          <p:nvPr/>
        </p:nvSpPr>
        <p:spPr>
          <a:xfrm>
            <a:off x="-1" y="272103"/>
            <a:ext cx="24377649" cy="1569660"/>
          </a:xfrm>
          <a:prstGeom prst="rect">
            <a:avLst/>
          </a:prstGeom>
          <a:noFill/>
        </p:spPr>
        <p:txBody>
          <a:bodyPr wrap="square" rtlCol="0">
            <a:spAutoFit/>
          </a:bodyPr>
          <a:lstStyle/>
          <a:p>
            <a:pPr algn="ctr"/>
            <a:r>
              <a:rPr lang="fr-FR" sz="9600" b="1" dirty="0">
                <a:latin typeface="Nunito Light"/>
                <a:ea typeface="Nunito" charset="0"/>
                <a:cs typeface="Nunito" charset="0"/>
              </a:rPr>
              <a:t>Besoins fonctionnels</a:t>
            </a:r>
          </a:p>
        </p:txBody>
      </p:sp>
      <p:sp>
        <p:nvSpPr>
          <p:cNvPr id="24" name="TextBox 23">
            <a:extLst>
              <a:ext uri="{FF2B5EF4-FFF2-40B4-BE49-F238E27FC236}">
                <a16:creationId xmlns:a16="http://schemas.microsoft.com/office/drawing/2014/main" id="{34B0B9E2-C96A-4D10-A90A-C4014EFBAFE6}"/>
              </a:ext>
            </a:extLst>
          </p:cNvPr>
          <p:cNvSpPr txBox="1"/>
          <p:nvPr/>
        </p:nvSpPr>
        <p:spPr>
          <a:xfrm>
            <a:off x="10614738" y="3116530"/>
            <a:ext cx="8720721" cy="1015663"/>
          </a:xfrm>
          <a:prstGeom prst="rect">
            <a:avLst/>
          </a:prstGeom>
          <a:noFill/>
        </p:spPr>
        <p:txBody>
          <a:bodyPr wrap="none" rtlCol="0">
            <a:spAutoFit/>
          </a:bodyPr>
          <a:lstStyle/>
          <a:p>
            <a:r>
              <a:rPr lang="fr-FR" sz="6000" b="1" dirty="0">
                <a:latin typeface="Nunito"/>
              </a:rPr>
              <a:t>Présenter ses informations</a:t>
            </a:r>
          </a:p>
        </p:txBody>
      </p:sp>
      <p:sp>
        <p:nvSpPr>
          <p:cNvPr id="25" name="TextBox 24">
            <a:extLst>
              <a:ext uri="{FF2B5EF4-FFF2-40B4-BE49-F238E27FC236}">
                <a16:creationId xmlns:a16="http://schemas.microsoft.com/office/drawing/2014/main" id="{6C6F27B3-404A-4E24-A829-ECF6EB35A0B1}"/>
              </a:ext>
            </a:extLst>
          </p:cNvPr>
          <p:cNvSpPr txBox="1"/>
          <p:nvPr/>
        </p:nvSpPr>
        <p:spPr>
          <a:xfrm>
            <a:off x="10617850" y="4687183"/>
            <a:ext cx="6020815" cy="1015663"/>
          </a:xfrm>
          <a:prstGeom prst="rect">
            <a:avLst/>
          </a:prstGeom>
          <a:noFill/>
        </p:spPr>
        <p:txBody>
          <a:bodyPr wrap="none" rtlCol="0">
            <a:spAutoFit/>
          </a:bodyPr>
          <a:lstStyle/>
          <a:p>
            <a:r>
              <a:rPr lang="fr-FR" sz="6000" b="1" dirty="0">
                <a:latin typeface="Nunito"/>
              </a:rPr>
              <a:t>Gérer ses produits</a:t>
            </a:r>
          </a:p>
        </p:txBody>
      </p:sp>
      <p:sp>
        <p:nvSpPr>
          <p:cNvPr id="26" name="TextBox 25">
            <a:extLst>
              <a:ext uri="{FF2B5EF4-FFF2-40B4-BE49-F238E27FC236}">
                <a16:creationId xmlns:a16="http://schemas.microsoft.com/office/drawing/2014/main" id="{59E9ACB8-2FC8-4F55-B3CD-034FAB55C363}"/>
              </a:ext>
            </a:extLst>
          </p:cNvPr>
          <p:cNvSpPr txBox="1"/>
          <p:nvPr/>
        </p:nvSpPr>
        <p:spPr>
          <a:xfrm>
            <a:off x="10620962" y="6257836"/>
            <a:ext cx="7223837" cy="1015663"/>
          </a:xfrm>
          <a:prstGeom prst="rect">
            <a:avLst/>
          </a:prstGeom>
          <a:noFill/>
        </p:spPr>
        <p:txBody>
          <a:bodyPr wrap="none" rtlCol="0">
            <a:spAutoFit/>
          </a:bodyPr>
          <a:lstStyle/>
          <a:p>
            <a:r>
              <a:rPr lang="fr-FR" sz="6000" b="1" dirty="0">
                <a:latin typeface="Nunito"/>
              </a:rPr>
              <a:t>Gérer ses commandes</a:t>
            </a:r>
          </a:p>
        </p:txBody>
      </p:sp>
      <p:sp>
        <p:nvSpPr>
          <p:cNvPr id="27" name="TextBox 26">
            <a:extLst>
              <a:ext uri="{FF2B5EF4-FFF2-40B4-BE49-F238E27FC236}">
                <a16:creationId xmlns:a16="http://schemas.microsoft.com/office/drawing/2014/main" id="{9E422CF7-019C-4C70-845D-1DB8B48AD76A}"/>
              </a:ext>
            </a:extLst>
          </p:cNvPr>
          <p:cNvSpPr txBox="1"/>
          <p:nvPr/>
        </p:nvSpPr>
        <p:spPr>
          <a:xfrm>
            <a:off x="10624074" y="7828489"/>
            <a:ext cx="5885778" cy="1015663"/>
          </a:xfrm>
          <a:prstGeom prst="rect">
            <a:avLst/>
          </a:prstGeom>
          <a:noFill/>
        </p:spPr>
        <p:txBody>
          <a:bodyPr wrap="none" rtlCol="0">
            <a:spAutoFit/>
          </a:bodyPr>
          <a:lstStyle/>
          <a:p>
            <a:r>
              <a:rPr lang="fr-FR" sz="6000" b="1" dirty="0">
                <a:latin typeface="Nunito"/>
              </a:rPr>
              <a:t>Gérer son compte</a:t>
            </a:r>
          </a:p>
        </p:txBody>
      </p:sp>
      <p:sp>
        <p:nvSpPr>
          <p:cNvPr id="28" name="TextBox 27">
            <a:extLst>
              <a:ext uri="{FF2B5EF4-FFF2-40B4-BE49-F238E27FC236}">
                <a16:creationId xmlns:a16="http://schemas.microsoft.com/office/drawing/2014/main" id="{CD2F6E64-9E47-41E2-A47E-49A3F7AF020D}"/>
              </a:ext>
            </a:extLst>
          </p:cNvPr>
          <p:cNvSpPr txBox="1"/>
          <p:nvPr/>
        </p:nvSpPr>
        <p:spPr>
          <a:xfrm>
            <a:off x="10627186" y="9399142"/>
            <a:ext cx="6179512" cy="1015663"/>
          </a:xfrm>
          <a:prstGeom prst="rect">
            <a:avLst/>
          </a:prstGeom>
          <a:noFill/>
        </p:spPr>
        <p:txBody>
          <a:bodyPr wrap="none" rtlCol="0">
            <a:spAutoFit/>
          </a:bodyPr>
          <a:lstStyle/>
          <a:p>
            <a:r>
              <a:rPr lang="fr-FR" sz="6000" b="1" dirty="0">
                <a:latin typeface="Nunito"/>
              </a:rPr>
              <a:t>Suivre ses activités</a:t>
            </a:r>
          </a:p>
        </p:txBody>
      </p:sp>
      <p:sp>
        <p:nvSpPr>
          <p:cNvPr id="32" name="TextBox 31">
            <a:extLst>
              <a:ext uri="{FF2B5EF4-FFF2-40B4-BE49-F238E27FC236}">
                <a16:creationId xmlns:a16="http://schemas.microsoft.com/office/drawing/2014/main" id="{88EA1D3A-A46F-4A03-A5FB-888136BFDFB5}"/>
              </a:ext>
            </a:extLst>
          </p:cNvPr>
          <p:cNvSpPr txBox="1"/>
          <p:nvPr/>
        </p:nvSpPr>
        <p:spPr>
          <a:xfrm>
            <a:off x="10617850" y="3966204"/>
            <a:ext cx="13293639" cy="1015663"/>
          </a:xfrm>
          <a:prstGeom prst="rect">
            <a:avLst/>
          </a:prstGeom>
          <a:noFill/>
        </p:spPr>
        <p:txBody>
          <a:bodyPr wrap="none" rtlCol="0">
            <a:spAutoFit/>
          </a:bodyPr>
          <a:lstStyle/>
          <a:p>
            <a:r>
              <a:rPr lang="fr-FR" sz="6000" b="1" dirty="0">
                <a:latin typeface="Nunito"/>
              </a:rPr>
              <a:t>Consulter les pâtisseries et leurs produits</a:t>
            </a:r>
          </a:p>
        </p:txBody>
      </p:sp>
      <p:sp>
        <p:nvSpPr>
          <p:cNvPr id="33" name="TextBox 32">
            <a:extLst>
              <a:ext uri="{FF2B5EF4-FFF2-40B4-BE49-F238E27FC236}">
                <a16:creationId xmlns:a16="http://schemas.microsoft.com/office/drawing/2014/main" id="{032BD1AD-1FBD-401E-8FA4-EE9DA6DEF8F6}"/>
              </a:ext>
            </a:extLst>
          </p:cNvPr>
          <p:cNvSpPr txBox="1"/>
          <p:nvPr/>
        </p:nvSpPr>
        <p:spPr>
          <a:xfrm>
            <a:off x="10620962" y="5555514"/>
            <a:ext cx="7194726" cy="1015663"/>
          </a:xfrm>
          <a:prstGeom prst="rect">
            <a:avLst/>
          </a:prstGeom>
          <a:noFill/>
        </p:spPr>
        <p:txBody>
          <a:bodyPr wrap="none" rtlCol="0">
            <a:spAutoFit/>
          </a:bodyPr>
          <a:lstStyle/>
          <a:p>
            <a:r>
              <a:rPr lang="fr-FR" sz="6000" b="1" dirty="0">
                <a:latin typeface="Nunito"/>
              </a:rPr>
              <a:t>Évaluer une pâtisserie</a:t>
            </a:r>
          </a:p>
        </p:txBody>
      </p:sp>
      <p:sp>
        <p:nvSpPr>
          <p:cNvPr id="34" name="TextBox 33">
            <a:extLst>
              <a:ext uri="{FF2B5EF4-FFF2-40B4-BE49-F238E27FC236}">
                <a16:creationId xmlns:a16="http://schemas.microsoft.com/office/drawing/2014/main" id="{0AF651F4-4382-4CAF-94EA-A56FCCB364E9}"/>
              </a:ext>
            </a:extLst>
          </p:cNvPr>
          <p:cNvSpPr txBox="1"/>
          <p:nvPr/>
        </p:nvSpPr>
        <p:spPr>
          <a:xfrm>
            <a:off x="10624074" y="7144824"/>
            <a:ext cx="7223837" cy="1015663"/>
          </a:xfrm>
          <a:prstGeom prst="rect">
            <a:avLst/>
          </a:prstGeom>
          <a:noFill/>
        </p:spPr>
        <p:txBody>
          <a:bodyPr wrap="none" rtlCol="0">
            <a:spAutoFit/>
          </a:bodyPr>
          <a:lstStyle/>
          <a:p>
            <a:r>
              <a:rPr lang="fr-FR" sz="6000" b="1" dirty="0">
                <a:latin typeface="Nunito"/>
              </a:rPr>
              <a:t>Gérer ses commandes</a:t>
            </a:r>
          </a:p>
        </p:txBody>
      </p:sp>
      <p:sp>
        <p:nvSpPr>
          <p:cNvPr id="35" name="TextBox 34">
            <a:extLst>
              <a:ext uri="{FF2B5EF4-FFF2-40B4-BE49-F238E27FC236}">
                <a16:creationId xmlns:a16="http://schemas.microsoft.com/office/drawing/2014/main" id="{78468146-FE17-4946-9C2C-9C5AD3AE58DB}"/>
              </a:ext>
            </a:extLst>
          </p:cNvPr>
          <p:cNvSpPr txBox="1"/>
          <p:nvPr/>
        </p:nvSpPr>
        <p:spPr>
          <a:xfrm>
            <a:off x="10627186" y="8734134"/>
            <a:ext cx="5885778" cy="1015663"/>
          </a:xfrm>
          <a:prstGeom prst="rect">
            <a:avLst/>
          </a:prstGeom>
          <a:noFill/>
        </p:spPr>
        <p:txBody>
          <a:bodyPr wrap="none" rtlCol="0">
            <a:spAutoFit/>
          </a:bodyPr>
          <a:lstStyle/>
          <a:p>
            <a:r>
              <a:rPr lang="fr-FR" sz="6000" b="1" dirty="0">
                <a:latin typeface="Nunito"/>
              </a:rPr>
              <a:t>Gérer son compte</a:t>
            </a:r>
          </a:p>
        </p:txBody>
      </p:sp>
      <p:sp>
        <p:nvSpPr>
          <p:cNvPr id="37" name="TextBox 36">
            <a:extLst>
              <a:ext uri="{FF2B5EF4-FFF2-40B4-BE49-F238E27FC236}">
                <a16:creationId xmlns:a16="http://schemas.microsoft.com/office/drawing/2014/main" id="{CA0FA178-8584-4F14-B3CB-C45BFCEAB663}"/>
              </a:ext>
            </a:extLst>
          </p:cNvPr>
          <p:cNvSpPr txBox="1"/>
          <p:nvPr/>
        </p:nvSpPr>
        <p:spPr>
          <a:xfrm>
            <a:off x="10617850" y="2922734"/>
            <a:ext cx="9086013" cy="1015663"/>
          </a:xfrm>
          <a:prstGeom prst="rect">
            <a:avLst/>
          </a:prstGeom>
          <a:noFill/>
        </p:spPr>
        <p:txBody>
          <a:bodyPr wrap="none" rtlCol="0">
            <a:spAutoFit/>
          </a:bodyPr>
          <a:lstStyle/>
          <a:p>
            <a:r>
              <a:rPr lang="fr-FR" sz="6000" b="1" dirty="0">
                <a:latin typeface="Nunito"/>
              </a:rPr>
              <a:t>Gérer la liste des pâtisseries</a:t>
            </a:r>
          </a:p>
        </p:txBody>
      </p:sp>
      <p:sp>
        <p:nvSpPr>
          <p:cNvPr id="46" name="TextBox 45">
            <a:extLst>
              <a:ext uri="{FF2B5EF4-FFF2-40B4-BE49-F238E27FC236}">
                <a16:creationId xmlns:a16="http://schemas.microsoft.com/office/drawing/2014/main" id="{27B82880-6073-45FA-89EA-1AE663321ECE}"/>
              </a:ext>
            </a:extLst>
          </p:cNvPr>
          <p:cNvSpPr txBox="1"/>
          <p:nvPr/>
        </p:nvSpPr>
        <p:spPr>
          <a:xfrm>
            <a:off x="10627185" y="4070399"/>
            <a:ext cx="7753918" cy="1015663"/>
          </a:xfrm>
          <a:prstGeom prst="rect">
            <a:avLst/>
          </a:prstGeom>
          <a:noFill/>
        </p:spPr>
        <p:txBody>
          <a:bodyPr wrap="none" rtlCol="0">
            <a:spAutoFit/>
          </a:bodyPr>
          <a:lstStyle/>
          <a:p>
            <a:r>
              <a:rPr lang="fr-FR" sz="6000" b="1" dirty="0">
                <a:latin typeface="Nunito"/>
              </a:rPr>
              <a:t>Gérer la liste des clients</a:t>
            </a:r>
          </a:p>
        </p:txBody>
      </p:sp>
      <p:sp>
        <p:nvSpPr>
          <p:cNvPr id="47" name="TextBox 46">
            <a:extLst>
              <a:ext uri="{FF2B5EF4-FFF2-40B4-BE49-F238E27FC236}">
                <a16:creationId xmlns:a16="http://schemas.microsoft.com/office/drawing/2014/main" id="{8F67A807-A2E0-42B5-B1A8-51F400B9B0C5}"/>
              </a:ext>
            </a:extLst>
          </p:cNvPr>
          <p:cNvSpPr txBox="1"/>
          <p:nvPr/>
        </p:nvSpPr>
        <p:spPr>
          <a:xfrm>
            <a:off x="10630296" y="5211840"/>
            <a:ext cx="10639259" cy="1015663"/>
          </a:xfrm>
          <a:prstGeom prst="rect">
            <a:avLst/>
          </a:prstGeom>
          <a:noFill/>
        </p:spPr>
        <p:txBody>
          <a:bodyPr wrap="none" rtlCol="0">
            <a:spAutoFit/>
          </a:bodyPr>
          <a:lstStyle/>
          <a:p>
            <a:r>
              <a:rPr lang="fr-FR" sz="6000" b="1" dirty="0">
                <a:latin typeface="Nunito"/>
              </a:rPr>
              <a:t>Gérer les méthodes de paiement</a:t>
            </a:r>
          </a:p>
        </p:txBody>
      </p:sp>
      <p:sp>
        <p:nvSpPr>
          <p:cNvPr id="48" name="TextBox 47">
            <a:extLst>
              <a:ext uri="{FF2B5EF4-FFF2-40B4-BE49-F238E27FC236}">
                <a16:creationId xmlns:a16="http://schemas.microsoft.com/office/drawing/2014/main" id="{39D17385-2B24-4144-A104-B07301A74AE0}"/>
              </a:ext>
            </a:extLst>
          </p:cNvPr>
          <p:cNvSpPr txBox="1"/>
          <p:nvPr/>
        </p:nvSpPr>
        <p:spPr>
          <a:xfrm>
            <a:off x="10633407" y="6353281"/>
            <a:ext cx="12748233" cy="1015663"/>
          </a:xfrm>
          <a:prstGeom prst="rect">
            <a:avLst/>
          </a:prstGeom>
          <a:noFill/>
        </p:spPr>
        <p:txBody>
          <a:bodyPr wrap="none" rtlCol="0">
            <a:spAutoFit/>
          </a:bodyPr>
          <a:lstStyle/>
          <a:p>
            <a:r>
              <a:rPr lang="fr-FR" sz="6000" b="1" dirty="0">
                <a:latin typeface="Nunito"/>
              </a:rPr>
              <a:t>Gérer la liste des méthodes de livraison</a:t>
            </a:r>
          </a:p>
        </p:txBody>
      </p:sp>
      <p:sp>
        <p:nvSpPr>
          <p:cNvPr id="49" name="TextBox 48">
            <a:extLst>
              <a:ext uri="{FF2B5EF4-FFF2-40B4-BE49-F238E27FC236}">
                <a16:creationId xmlns:a16="http://schemas.microsoft.com/office/drawing/2014/main" id="{781D526E-89D9-441B-9548-C239955E6B0F}"/>
              </a:ext>
            </a:extLst>
          </p:cNvPr>
          <p:cNvSpPr txBox="1"/>
          <p:nvPr/>
        </p:nvSpPr>
        <p:spPr>
          <a:xfrm>
            <a:off x="10636518" y="7494722"/>
            <a:ext cx="6487417" cy="1015663"/>
          </a:xfrm>
          <a:prstGeom prst="rect">
            <a:avLst/>
          </a:prstGeom>
          <a:noFill/>
        </p:spPr>
        <p:txBody>
          <a:bodyPr wrap="none" rtlCol="0">
            <a:spAutoFit/>
          </a:bodyPr>
          <a:lstStyle/>
          <a:p>
            <a:r>
              <a:rPr lang="fr-FR" sz="6000" b="1" dirty="0">
                <a:latin typeface="Nunito"/>
              </a:rPr>
              <a:t>Gérer les catégories</a:t>
            </a:r>
          </a:p>
        </p:txBody>
      </p:sp>
      <p:sp>
        <p:nvSpPr>
          <p:cNvPr id="50" name="TextBox 49">
            <a:extLst>
              <a:ext uri="{FF2B5EF4-FFF2-40B4-BE49-F238E27FC236}">
                <a16:creationId xmlns:a16="http://schemas.microsoft.com/office/drawing/2014/main" id="{3E7BD806-BD01-4A06-9253-DB1587795511}"/>
              </a:ext>
            </a:extLst>
          </p:cNvPr>
          <p:cNvSpPr txBox="1"/>
          <p:nvPr/>
        </p:nvSpPr>
        <p:spPr>
          <a:xfrm>
            <a:off x="10639629" y="8636163"/>
            <a:ext cx="5885778" cy="1015663"/>
          </a:xfrm>
          <a:prstGeom prst="rect">
            <a:avLst/>
          </a:prstGeom>
          <a:noFill/>
        </p:spPr>
        <p:txBody>
          <a:bodyPr wrap="none" rtlCol="0">
            <a:spAutoFit/>
          </a:bodyPr>
          <a:lstStyle/>
          <a:p>
            <a:r>
              <a:rPr lang="fr-FR" sz="6000" b="1" dirty="0">
                <a:latin typeface="Nunito"/>
              </a:rPr>
              <a:t>Gérer son compte</a:t>
            </a:r>
          </a:p>
        </p:txBody>
      </p:sp>
      <p:sp>
        <p:nvSpPr>
          <p:cNvPr id="51" name="TextBox 50">
            <a:extLst>
              <a:ext uri="{FF2B5EF4-FFF2-40B4-BE49-F238E27FC236}">
                <a16:creationId xmlns:a16="http://schemas.microsoft.com/office/drawing/2014/main" id="{EB4B55F2-DE57-47D2-BA7A-9E826CE4899D}"/>
              </a:ext>
            </a:extLst>
          </p:cNvPr>
          <p:cNvSpPr txBox="1"/>
          <p:nvPr/>
        </p:nvSpPr>
        <p:spPr>
          <a:xfrm>
            <a:off x="10642740" y="9777604"/>
            <a:ext cx="13744788" cy="1015663"/>
          </a:xfrm>
          <a:prstGeom prst="rect">
            <a:avLst/>
          </a:prstGeom>
          <a:noFill/>
        </p:spPr>
        <p:txBody>
          <a:bodyPr wrap="none" rtlCol="0">
            <a:spAutoFit/>
          </a:bodyPr>
          <a:lstStyle/>
          <a:p>
            <a:r>
              <a:rPr lang="fr-FR" sz="6000" b="1" dirty="0">
                <a:latin typeface="Nunito"/>
              </a:rPr>
              <a:t>Suivre l’évolution du nombre d’utilisateurs</a:t>
            </a:r>
          </a:p>
        </p:txBody>
      </p:sp>
      <p:sp>
        <p:nvSpPr>
          <p:cNvPr id="54" name="Right Brace 53">
            <a:extLst>
              <a:ext uri="{FF2B5EF4-FFF2-40B4-BE49-F238E27FC236}">
                <a16:creationId xmlns:a16="http://schemas.microsoft.com/office/drawing/2014/main" id="{255F1AB0-1B51-447C-8FDC-2B0DA62AFA07}"/>
              </a:ext>
            </a:extLst>
          </p:cNvPr>
          <p:cNvSpPr/>
          <p:nvPr/>
        </p:nvSpPr>
        <p:spPr>
          <a:xfrm>
            <a:off x="7928654" y="2922733"/>
            <a:ext cx="2108718" cy="7492071"/>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55" name="TextBox 54">
            <a:extLst>
              <a:ext uri="{FF2B5EF4-FFF2-40B4-BE49-F238E27FC236}">
                <a16:creationId xmlns:a16="http://schemas.microsoft.com/office/drawing/2014/main" id="{A7D0FE37-1D5A-43F8-A128-DA65C42AF399}"/>
              </a:ext>
            </a:extLst>
          </p:cNvPr>
          <p:cNvSpPr txBox="1"/>
          <p:nvPr/>
        </p:nvSpPr>
        <p:spPr>
          <a:xfrm>
            <a:off x="10403205" y="6139832"/>
            <a:ext cx="9143785" cy="1015663"/>
          </a:xfrm>
          <a:prstGeom prst="rect">
            <a:avLst/>
          </a:prstGeom>
          <a:solidFill>
            <a:schemeClr val="bg1"/>
          </a:solidFill>
        </p:spPr>
        <p:txBody>
          <a:bodyPr wrap="none" rtlCol="0">
            <a:spAutoFit/>
          </a:bodyPr>
          <a:lstStyle/>
          <a:p>
            <a:r>
              <a:rPr lang="fr-FR" sz="6000" b="1" dirty="0">
                <a:latin typeface="Nunito Light"/>
              </a:rPr>
              <a:t>Réinitialiser le mot de passe</a:t>
            </a:r>
          </a:p>
        </p:txBody>
      </p:sp>
    </p:spTree>
    <p:extLst>
      <p:ext uri="{BB962C8B-B14F-4D97-AF65-F5344CB8AC3E}">
        <p14:creationId xmlns:p14="http://schemas.microsoft.com/office/powerpoint/2010/main" val="31186387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anim calcmode="lin" valueType="num">
                                      <p:cBhvr>
                                        <p:cTn id="13" dur="500" fill="hold"/>
                                        <p:tgtEl>
                                          <p:spTgt spid="20"/>
                                        </p:tgtEl>
                                        <p:attrNameLst>
                                          <p:attrName>ppt_x</p:attrName>
                                        </p:attrNameLst>
                                      </p:cBhvr>
                                      <p:tavLst>
                                        <p:tav tm="0">
                                          <p:val>
                                            <p:strVal val="#ppt_x"/>
                                          </p:val>
                                        </p:tav>
                                        <p:tav tm="100000">
                                          <p:val>
                                            <p:strVal val="#ppt_x"/>
                                          </p:val>
                                        </p:tav>
                                      </p:tavLst>
                                    </p:anim>
                                    <p:anim calcmode="lin" valueType="num">
                                      <p:cBhvr>
                                        <p:cTn id="14"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anim calcmode="lin" valueType="num">
                                      <p:cBhvr>
                                        <p:cTn id="20" dur="500" fill="hold"/>
                                        <p:tgtEl>
                                          <p:spTgt spid="21"/>
                                        </p:tgtEl>
                                        <p:attrNameLst>
                                          <p:attrName>ppt_x</p:attrName>
                                        </p:attrNameLst>
                                      </p:cBhvr>
                                      <p:tavLst>
                                        <p:tav tm="0">
                                          <p:val>
                                            <p:strVal val="#ppt_x"/>
                                          </p:val>
                                        </p:tav>
                                        <p:tav tm="100000">
                                          <p:val>
                                            <p:strVal val="#ppt_x"/>
                                          </p:val>
                                        </p:tav>
                                      </p:tavLst>
                                    </p:anim>
                                    <p:anim calcmode="lin" valueType="num">
                                      <p:cBhvr>
                                        <p:cTn id="21"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anim calcmode="lin" valueType="num">
                                      <p:cBhvr>
                                        <p:cTn id="27" dur="500" fill="hold"/>
                                        <p:tgtEl>
                                          <p:spTgt spid="22"/>
                                        </p:tgtEl>
                                        <p:attrNameLst>
                                          <p:attrName>ppt_x</p:attrName>
                                        </p:attrNameLst>
                                      </p:cBhvr>
                                      <p:tavLst>
                                        <p:tav tm="0">
                                          <p:val>
                                            <p:strVal val="#ppt_x"/>
                                          </p:val>
                                        </p:tav>
                                        <p:tav tm="100000">
                                          <p:val>
                                            <p:strVal val="#ppt_x"/>
                                          </p:val>
                                        </p:tav>
                                      </p:tavLst>
                                    </p:anim>
                                    <p:anim calcmode="lin" valueType="num">
                                      <p:cBhvr>
                                        <p:cTn id="28"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4.38135E-6 -3.7037E-6 L 0.09175 0.0007 " pathEditMode="relative" rAng="0" ptsTypes="AA">
                                      <p:cBhvr>
                                        <p:cTn id="32" dur="2000" fill="hold"/>
                                        <p:tgtEl>
                                          <p:spTgt spid="20"/>
                                        </p:tgtEl>
                                        <p:attrNameLst>
                                          <p:attrName>ppt_x</p:attrName>
                                          <p:attrName>ppt_y</p:attrName>
                                        </p:attrNameLst>
                                      </p:cBhvr>
                                      <p:rCtr x="4585" y="35"/>
                                    </p:animMotion>
                                  </p:childTnLst>
                                </p:cTn>
                              </p:par>
                              <p:par>
                                <p:cTn id="33" presetID="42" presetClass="path" presetSubtype="0" accel="50000" decel="50000" fill="hold" nodeType="withEffect">
                                  <p:stCondLst>
                                    <p:cond delay="0"/>
                                  </p:stCondLst>
                                  <p:childTnLst>
                                    <p:animMotion origin="layout" path="M 0 0 L -0.43429 -0.09722 " pathEditMode="relative" rAng="0" ptsTypes="AA">
                                      <p:cBhvr>
                                        <p:cTn id="34" dur="2000" fill="hold"/>
                                        <p:tgtEl>
                                          <p:spTgt spid="21"/>
                                        </p:tgtEl>
                                        <p:attrNameLst>
                                          <p:attrName>ppt_x</p:attrName>
                                          <p:attrName>ppt_y</p:attrName>
                                        </p:attrNameLst>
                                      </p:cBhvr>
                                      <p:rCtr x="-21718" y="-4861"/>
                                    </p:animMotion>
                                  </p:childTnLst>
                                </p:cTn>
                              </p:par>
                              <p:par>
                                <p:cTn id="35" presetID="6" presetClass="emph" presetSubtype="0" fill="hold" nodeType="withEffect">
                                  <p:stCondLst>
                                    <p:cond delay="0"/>
                                  </p:stCondLst>
                                  <p:childTnLst>
                                    <p:animScale>
                                      <p:cBhvr>
                                        <p:cTn id="36" dur="2000" fill="hold"/>
                                        <p:tgtEl>
                                          <p:spTgt spid="21"/>
                                        </p:tgtEl>
                                      </p:cBhvr>
                                      <p:by x="25000" y="25000"/>
                                    </p:animScale>
                                  </p:childTnLst>
                                </p:cTn>
                              </p:par>
                              <p:par>
                                <p:cTn id="37" presetID="42" presetClass="path" presetSubtype="0" accel="50000" decel="50000" fill="hold" nodeType="withEffect">
                                  <p:stCondLst>
                                    <p:cond delay="0"/>
                                  </p:stCondLst>
                                  <p:childTnLst>
                                    <p:animMotion origin="layout" path="M -4.38135E-6 0 L -0.76191 0.02928 " pathEditMode="relative" rAng="0" ptsTypes="AA">
                                      <p:cBhvr>
                                        <p:cTn id="38" dur="2000" fill="hold"/>
                                        <p:tgtEl>
                                          <p:spTgt spid="22"/>
                                        </p:tgtEl>
                                        <p:attrNameLst>
                                          <p:attrName>ppt_x</p:attrName>
                                          <p:attrName>ppt_y</p:attrName>
                                        </p:attrNameLst>
                                      </p:cBhvr>
                                      <p:rCtr x="-38096" y="1458"/>
                                    </p:animMotion>
                                  </p:childTnLst>
                                </p:cTn>
                              </p:par>
                              <p:par>
                                <p:cTn id="39" presetID="6" presetClass="emph" presetSubtype="0" fill="hold" nodeType="withEffect">
                                  <p:stCondLst>
                                    <p:cond delay="0"/>
                                  </p:stCondLst>
                                  <p:childTnLst>
                                    <p:animScale>
                                      <p:cBhvr>
                                        <p:cTn id="40" dur="2000" fill="hold"/>
                                        <p:tgtEl>
                                          <p:spTgt spid="22"/>
                                        </p:tgtEl>
                                      </p:cBhvr>
                                      <p:by x="25000" y="25000"/>
                                    </p:animScale>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xit" presetSubtype="0" fill="hold" grpId="1" nodeType="with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anim calcmode="lin" valueType="num">
                                      <p:cBhvr>
                                        <p:cTn id="52" dur="500" fill="hold"/>
                                        <p:tgtEl>
                                          <p:spTgt spid="24"/>
                                        </p:tgtEl>
                                        <p:attrNameLst>
                                          <p:attrName>ppt_x</p:attrName>
                                        </p:attrNameLst>
                                      </p:cBhvr>
                                      <p:tavLst>
                                        <p:tav tm="0">
                                          <p:val>
                                            <p:strVal val="#ppt_x"/>
                                          </p:val>
                                        </p:tav>
                                        <p:tav tm="100000">
                                          <p:val>
                                            <p:strVal val="#ppt_x"/>
                                          </p:val>
                                        </p:tav>
                                      </p:tavLst>
                                    </p:anim>
                                    <p:anim calcmode="lin" valueType="num">
                                      <p:cBhvr>
                                        <p:cTn id="53"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anim calcmode="lin" valueType="num">
                                      <p:cBhvr>
                                        <p:cTn id="59" dur="500" fill="hold"/>
                                        <p:tgtEl>
                                          <p:spTgt spid="25"/>
                                        </p:tgtEl>
                                        <p:attrNameLst>
                                          <p:attrName>ppt_x</p:attrName>
                                        </p:attrNameLst>
                                      </p:cBhvr>
                                      <p:tavLst>
                                        <p:tav tm="0">
                                          <p:val>
                                            <p:strVal val="#ppt_x"/>
                                          </p:val>
                                        </p:tav>
                                        <p:tav tm="100000">
                                          <p:val>
                                            <p:strVal val="#ppt_x"/>
                                          </p:val>
                                        </p:tav>
                                      </p:tavLst>
                                    </p:anim>
                                    <p:anim calcmode="lin" valueType="num">
                                      <p:cBhvr>
                                        <p:cTn id="60"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anim calcmode="lin" valueType="num">
                                      <p:cBhvr>
                                        <p:cTn id="66" dur="500" fill="hold"/>
                                        <p:tgtEl>
                                          <p:spTgt spid="26"/>
                                        </p:tgtEl>
                                        <p:attrNameLst>
                                          <p:attrName>ppt_x</p:attrName>
                                        </p:attrNameLst>
                                      </p:cBhvr>
                                      <p:tavLst>
                                        <p:tav tm="0">
                                          <p:val>
                                            <p:strVal val="#ppt_x"/>
                                          </p:val>
                                        </p:tav>
                                        <p:tav tm="100000">
                                          <p:val>
                                            <p:strVal val="#ppt_x"/>
                                          </p:val>
                                        </p:tav>
                                      </p:tavLst>
                                    </p:anim>
                                    <p:anim calcmode="lin" valueType="num">
                                      <p:cBhvr>
                                        <p:cTn id="67" dur="5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anim calcmode="lin" valueType="num">
                                      <p:cBhvr>
                                        <p:cTn id="73" dur="500" fill="hold"/>
                                        <p:tgtEl>
                                          <p:spTgt spid="27"/>
                                        </p:tgtEl>
                                        <p:attrNameLst>
                                          <p:attrName>ppt_x</p:attrName>
                                        </p:attrNameLst>
                                      </p:cBhvr>
                                      <p:tavLst>
                                        <p:tav tm="0">
                                          <p:val>
                                            <p:strVal val="#ppt_x"/>
                                          </p:val>
                                        </p:tav>
                                        <p:tav tm="100000">
                                          <p:val>
                                            <p:strVal val="#ppt_x"/>
                                          </p:val>
                                        </p:tav>
                                      </p:tavLst>
                                    </p:anim>
                                    <p:anim calcmode="lin" valueType="num">
                                      <p:cBhvr>
                                        <p:cTn id="74"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anim calcmode="lin" valueType="num">
                                      <p:cBhvr>
                                        <p:cTn id="80" dur="500" fill="hold"/>
                                        <p:tgtEl>
                                          <p:spTgt spid="28"/>
                                        </p:tgtEl>
                                        <p:attrNameLst>
                                          <p:attrName>ppt_x</p:attrName>
                                        </p:attrNameLst>
                                      </p:cBhvr>
                                      <p:tavLst>
                                        <p:tav tm="0">
                                          <p:val>
                                            <p:strVal val="#ppt_x"/>
                                          </p:val>
                                        </p:tav>
                                        <p:tav tm="100000">
                                          <p:val>
                                            <p:strVal val="#ppt_x"/>
                                          </p:val>
                                        </p:tav>
                                      </p:tavLst>
                                    </p:anim>
                                    <p:anim calcmode="lin" valueType="num">
                                      <p:cBhvr>
                                        <p:cTn id="81"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nodeType="clickEffect">
                                  <p:stCondLst>
                                    <p:cond delay="0"/>
                                  </p:stCondLst>
                                  <p:childTnLst>
                                    <p:animMotion origin="layout" path="M -0.43429 -0.09722 L -0.23665 0.00208 " pathEditMode="relative" rAng="0" ptsTypes="AA">
                                      <p:cBhvr>
                                        <p:cTn id="85" dur="2000" fill="hold"/>
                                        <p:tgtEl>
                                          <p:spTgt spid="21"/>
                                        </p:tgtEl>
                                        <p:attrNameLst>
                                          <p:attrName>ppt_x</p:attrName>
                                          <p:attrName>ppt_y</p:attrName>
                                        </p:attrNameLst>
                                      </p:cBhvr>
                                      <p:rCtr x="9879" y="4965"/>
                                    </p:animMotion>
                                  </p:childTnLst>
                                </p:cTn>
                              </p:par>
                              <p:par>
                                <p:cTn id="86" presetID="6" presetClass="emph" presetSubtype="0" fill="hold" nodeType="withEffect">
                                  <p:stCondLst>
                                    <p:cond delay="0"/>
                                  </p:stCondLst>
                                  <p:childTnLst>
                                    <p:animScale>
                                      <p:cBhvr>
                                        <p:cTn id="87" dur="2000" fill="hold"/>
                                        <p:tgtEl>
                                          <p:spTgt spid="21"/>
                                        </p:tgtEl>
                                      </p:cBhvr>
                                      <p:by x="400000" y="400000"/>
                                    </p:animScale>
                                  </p:childTnLst>
                                </p:cTn>
                              </p:par>
                              <p:par>
                                <p:cTn id="88" presetID="42" presetClass="path" presetSubtype="0" accel="50000" decel="50000" fill="hold" nodeType="withEffect">
                                  <p:stCondLst>
                                    <p:cond delay="0"/>
                                  </p:stCondLst>
                                  <p:childTnLst>
                                    <p:animMotion origin="layout" path="M 0.09175 0.0007 L -0.10667 -0.09722 " pathEditMode="relative" rAng="0" ptsTypes="AA">
                                      <p:cBhvr>
                                        <p:cTn id="89" dur="2000" fill="hold"/>
                                        <p:tgtEl>
                                          <p:spTgt spid="20"/>
                                        </p:tgtEl>
                                        <p:attrNameLst>
                                          <p:attrName>ppt_x</p:attrName>
                                          <p:attrName>ppt_y</p:attrName>
                                        </p:attrNameLst>
                                      </p:cBhvr>
                                      <p:rCtr x="-9924" y="-4896"/>
                                    </p:animMotion>
                                  </p:childTnLst>
                                </p:cTn>
                              </p:par>
                              <p:par>
                                <p:cTn id="90" presetID="6" presetClass="emph" presetSubtype="0" fill="hold" nodeType="withEffect">
                                  <p:stCondLst>
                                    <p:cond delay="0"/>
                                  </p:stCondLst>
                                  <p:childTnLst>
                                    <p:animScale>
                                      <p:cBhvr>
                                        <p:cTn id="91" dur="2000" fill="hold"/>
                                        <p:tgtEl>
                                          <p:spTgt spid="20"/>
                                        </p:tgtEl>
                                      </p:cBhvr>
                                      <p:by x="25000" y="25000"/>
                                    </p:animScale>
                                  </p:childTnLst>
                                </p:cTn>
                              </p:par>
                              <p:par>
                                <p:cTn id="92" presetID="2" presetClass="exit" presetSubtype="2" fill="hold" grpId="1" nodeType="withEffect">
                                  <p:stCondLst>
                                    <p:cond delay="0"/>
                                  </p:stCondLst>
                                  <p:childTnLst>
                                    <p:anim calcmode="lin" valueType="num">
                                      <p:cBhvr additive="base">
                                        <p:cTn id="93" dur="500"/>
                                        <p:tgtEl>
                                          <p:spTgt spid="24"/>
                                        </p:tgtEl>
                                        <p:attrNameLst>
                                          <p:attrName>ppt_x</p:attrName>
                                        </p:attrNameLst>
                                      </p:cBhvr>
                                      <p:tavLst>
                                        <p:tav tm="0">
                                          <p:val>
                                            <p:strVal val="ppt_x"/>
                                          </p:val>
                                        </p:tav>
                                        <p:tav tm="100000">
                                          <p:val>
                                            <p:strVal val="1+ppt_w/2"/>
                                          </p:val>
                                        </p:tav>
                                      </p:tavLst>
                                    </p:anim>
                                    <p:anim calcmode="lin" valueType="num">
                                      <p:cBhvr additive="base">
                                        <p:cTn id="94" dur="500"/>
                                        <p:tgtEl>
                                          <p:spTgt spid="24"/>
                                        </p:tgtEl>
                                        <p:attrNameLst>
                                          <p:attrName>ppt_y</p:attrName>
                                        </p:attrNameLst>
                                      </p:cBhvr>
                                      <p:tavLst>
                                        <p:tav tm="0">
                                          <p:val>
                                            <p:strVal val="ppt_y"/>
                                          </p:val>
                                        </p:tav>
                                        <p:tav tm="100000">
                                          <p:val>
                                            <p:strVal val="ppt_y"/>
                                          </p:val>
                                        </p:tav>
                                      </p:tavLst>
                                    </p:anim>
                                    <p:set>
                                      <p:cBhvr>
                                        <p:cTn id="95" dur="1" fill="hold">
                                          <p:stCondLst>
                                            <p:cond delay="499"/>
                                          </p:stCondLst>
                                        </p:cTn>
                                        <p:tgtEl>
                                          <p:spTgt spid="24"/>
                                        </p:tgtEl>
                                        <p:attrNameLst>
                                          <p:attrName>style.visibility</p:attrName>
                                        </p:attrNameLst>
                                      </p:cBhvr>
                                      <p:to>
                                        <p:strVal val="hidden"/>
                                      </p:to>
                                    </p:set>
                                  </p:childTnLst>
                                </p:cTn>
                              </p:par>
                              <p:par>
                                <p:cTn id="96" presetID="2" presetClass="exit" presetSubtype="2" fill="hold" grpId="1" nodeType="withEffect">
                                  <p:stCondLst>
                                    <p:cond delay="200"/>
                                  </p:stCondLst>
                                  <p:childTnLst>
                                    <p:anim calcmode="lin" valueType="num">
                                      <p:cBhvr additive="base">
                                        <p:cTn id="97" dur="500"/>
                                        <p:tgtEl>
                                          <p:spTgt spid="25"/>
                                        </p:tgtEl>
                                        <p:attrNameLst>
                                          <p:attrName>ppt_x</p:attrName>
                                        </p:attrNameLst>
                                      </p:cBhvr>
                                      <p:tavLst>
                                        <p:tav tm="0">
                                          <p:val>
                                            <p:strVal val="ppt_x"/>
                                          </p:val>
                                        </p:tav>
                                        <p:tav tm="100000">
                                          <p:val>
                                            <p:strVal val="1+ppt_w/2"/>
                                          </p:val>
                                        </p:tav>
                                      </p:tavLst>
                                    </p:anim>
                                    <p:anim calcmode="lin" valueType="num">
                                      <p:cBhvr additive="base">
                                        <p:cTn id="98" dur="500"/>
                                        <p:tgtEl>
                                          <p:spTgt spid="25"/>
                                        </p:tgtEl>
                                        <p:attrNameLst>
                                          <p:attrName>ppt_y</p:attrName>
                                        </p:attrNameLst>
                                      </p:cBhvr>
                                      <p:tavLst>
                                        <p:tav tm="0">
                                          <p:val>
                                            <p:strVal val="ppt_y"/>
                                          </p:val>
                                        </p:tav>
                                        <p:tav tm="100000">
                                          <p:val>
                                            <p:strVal val="ppt_y"/>
                                          </p:val>
                                        </p:tav>
                                      </p:tavLst>
                                    </p:anim>
                                    <p:set>
                                      <p:cBhvr>
                                        <p:cTn id="99" dur="1" fill="hold">
                                          <p:stCondLst>
                                            <p:cond delay="499"/>
                                          </p:stCondLst>
                                        </p:cTn>
                                        <p:tgtEl>
                                          <p:spTgt spid="25"/>
                                        </p:tgtEl>
                                        <p:attrNameLst>
                                          <p:attrName>style.visibility</p:attrName>
                                        </p:attrNameLst>
                                      </p:cBhvr>
                                      <p:to>
                                        <p:strVal val="hidden"/>
                                      </p:to>
                                    </p:set>
                                  </p:childTnLst>
                                </p:cTn>
                              </p:par>
                              <p:par>
                                <p:cTn id="100" presetID="2" presetClass="exit" presetSubtype="2" fill="hold" grpId="1" nodeType="withEffect">
                                  <p:stCondLst>
                                    <p:cond delay="400"/>
                                  </p:stCondLst>
                                  <p:childTnLst>
                                    <p:anim calcmode="lin" valueType="num">
                                      <p:cBhvr additive="base">
                                        <p:cTn id="101" dur="500"/>
                                        <p:tgtEl>
                                          <p:spTgt spid="26"/>
                                        </p:tgtEl>
                                        <p:attrNameLst>
                                          <p:attrName>ppt_x</p:attrName>
                                        </p:attrNameLst>
                                      </p:cBhvr>
                                      <p:tavLst>
                                        <p:tav tm="0">
                                          <p:val>
                                            <p:strVal val="ppt_x"/>
                                          </p:val>
                                        </p:tav>
                                        <p:tav tm="100000">
                                          <p:val>
                                            <p:strVal val="1+ppt_w/2"/>
                                          </p:val>
                                        </p:tav>
                                      </p:tavLst>
                                    </p:anim>
                                    <p:anim calcmode="lin" valueType="num">
                                      <p:cBhvr additive="base">
                                        <p:cTn id="102" dur="500"/>
                                        <p:tgtEl>
                                          <p:spTgt spid="26"/>
                                        </p:tgtEl>
                                        <p:attrNameLst>
                                          <p:attrName>ppt_y</p:attrName>
                                        </p:attrNameLst>
                                      </p:cBhvr>
                                      <p:tavLst>
                                        <p:tav tm="0">
                                          <p:val>
                                            <p:strVal val="ppt_y"/>
                                          </p:val>
                                        </p:tav>
                                        <p:tav tm="100000">
                                          <p:val>
                                            <p:strVal val="ppt_y"/>
                                          </p:val>
                                        </p:tav>
                                      </p:tavLst>
                                    </p:anim>
                                    <p:set>
                                      <p:cBhvr>
                                        <p:cTn id="103" dur="1" fill="hold">
                                          <p:stCondLst>
                                            <p:cond delay="499"/>
                                          </p:stCondLst>
                                        </p:cTn>
                                        <p:tgtEl>
                                          <p:spTgt spid="26"/>
                                        </p:tgtEl>
                                        <p:attrNameLst>
                                          <p:attrName>style.visibility</p:attrName>
                                        </p:attrNameLst>
                                      </p:cBhvr>
                                      <p:to>
                                        <p:strVal val="hidden"/>
                                      </p:to>
                                    </p:set>
                                  </p:childTnLst>
                                </p:cTn>
                              </p:par>
                              <p:par>
                                <p:cTn id="104" presetID="2" presetClass="exit" presetSubtype="2" fill="hold" grpId="1" nodeType="withEffect">
                                  <p:stCondLst>
                                    <p:cond delay="600"/>
                                  </p:stCondLst>
                                  <p:childTnLst>
                                    <p:anim calcmode="lin" valueType="num">
                                      <p:cBhvr additive="base">
                                        <p:cTn id="105" dur="500"/>
                                        <p:tgtEl>
                                          <p:spTgt spid="27"/>
                                        </p:tgtEl>
                                        <p:attrNameLst>
                                          <p:attrName>ppt_x</p:attrName>
                                        </p:attrNameLst>
                                      </p:cBhvr>
                                      <p:tavLst>
                                        <p:tav tm="0">
                                          <p:val>
                                            <p:strVal val="ppt_x"/>
                                          </p:val>
                                        </p:tav>
                                        <p:tav tm="100000">
                                          <p:val>
                                            <p:strVal val="1+ppt_w/2"/>
                                          </p:val>
                                        </p:tav>
                                      </p:tavLst>
                                    </p:anim>
                                    <p:anim calcmode="lin" valueType="num">
                                      <p:cBhvr additive="base">
                                        <p:cTn id="106" dur="500"/>
                                        <p:tgtEl>
                                          <p:spTgt spid="27"/>
                                        </p:tgtEl>
                                        <p:attrNameLst>
                                          <p:attrName>ppt_y</p:attrName>
                                        </p:attrNameLst>
                                      </p:cBhvr>
                                      <p:tavLst>
                                        <p:tav tm="0">
                                          <p:val>
                                            <p:strVal val="ppt_y"/>
                                          </p:val>
                                        </p:tav>
                                        <p:tav tm="100000">
                                          <p:val>
                                            <p:strVal val="ppt_y"/>
                                          </p:val>
                                        </p:tav>
                                      </p:tavLst>
                                    </p:anim>
                                    <p:set>
                                      <p:cBhvr>
                                        <p:cTn id="107" dur="1" fill="hold">
                                          <p:stCondLst>
                                            <p:cond delay="499"/>
                                          </p:stCondLst>
                                        </p:cTn>
                                        <p:tgtEl>
                                          <p:spTgt spid="27"/>
                                        </p:tgtEl>
                                        <p:attrNameLst>
                                          <p:attrName>style.visibility</p:attrName>
                                        </p:attrNameLst>
                                      </p:cBhvr>
                                      <p:to>
                                        <p:strVal val="hidden"/>
                                      </p:to>
                                    </p:set>
                                  </p:childTnLst>
                                </p:cTn>
                              </p:par>
                              <p:par>
                                <p:cTn id="108" presetID="2" presetClass="exit" presetSubtype="2" fill="hold" grpId="1" nodeType="withEffect">
                                  <p:stCondLst>
                                    <p:cond delay="800"/>
                                  </p:stCondLst>
                                  <p:childTnLst>
                                    <p:anim calcmode="lin" valueType="num">
                                      <p:cBhvr additive="base">
                                        <p:cTn id="109" dur="500"/>
                                        <p:tgtEl>
                                          <p:spTgt spid="28"/>
                                        </p:tgtEl>
                                        <p:attrNameLst>
                                          <p:attrName>ppt_x</p:attrName>
                                        </p:attrNameLst>
                                      </p:cBhvr>
                                      <p:tavLst>
                                        <p:tav tm="0">
                                          <p:val>
                                            <p:strVal val="ppt_x"/>
                                          </p:val>
                                        </p:tav>
                                        <p:tav tm="100000">
                                          <p:val>
                                            <p:strVal val="1+ppt_w/2"/>
                                          </p:val>
                                        </p:tav>
                                      </p:tavLst>
                                    </p:anim>
                                    <p:anim calcmode="lin" valueType="num">
                                      <p:cBhvr additive="base">
                                        <p:cTn id="110" dur="500"/>
                                        <p:tgtEl>
                                          <p:spTgt spid="28"/>
                                        </p:tgtEl>
                                        <p:attrNameLst>
                                          <p:attrName>ppt_y</p:attrName>
                                        </p:attrNameLst>
                                      </p:cBhvr>
                                      <p:tavLst>
                                        <p:tav tm="0">
                                          <p:val>
                                            <p:strVal val="ppt_y"/>
                                          </p:val>
                                        </p:tav>
                                        <p:tav tm="100000">
                                          <p:val>
                                            <p:strVal val="ppt_y"/>
                                          </p:val>
                                        </p:tav>
                                      </p:tavLst>
                                    </p:anim>
                                    <p:set>
                                      <p:cBhvr>
                                        <p:cTn id="111" dur="1" fill="hold">
                                          <p:stCondLst>
                                            <p:cond delay="499"/>
                                          </p:stCondLst>
                                        </p:cTn>
                                        <p:tgtEl>
                                          <p:spTgt spid="2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fade">
                                      <p:cBhvr>
                                        <p:cTn id="116" dur="500"/>
                                        <p:tgtEl>
                                          <p:spTgt spid="32"/>
                                        </p:tgtEl>
                                      </p:cBhvr>
                                    </p:animEffect>
                                    <p:anim calcmode="lin" valueType="num">
                                      <p:cBhvr>
                                        <p:cTn id="117" dur="500" fill="hold"/>
                                        <p:tgtEl>
                                          <p:spTgt spid="32"/>
                                        </p:tgtEl>
                                        <p:attrNameLst>
                                          <p:attrName>ppt_x</p:attrName>
                                        </p:attrNameLst>
                                      </p:cBhvr>
                                      <p:tavLst>
                                        <p:tav tm="0">
                                          <p:val>
                                            <p:strVal val="#ppt_x"/>
                                          </p:val>
                                        </p:tav>
                                        <p:tav tm="100000">
                                          <p:val>
                                            <p:strVal val="#ppt_x"/>
                                          </p:val>
                                        </p:tav>
                                      </p:tavLst>
                                    </p:anim>
                                    <p:anim calcmode="lin" valueType="num">
                                      <p:cBhvr>
                                        <p:cTn id="118"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grpId="0" nodeType="clickEffect">
                                  <p:stCondLst>
                                    <p:cond delay="0"/>
                                  </p:stCondLst>
                                  <p:childTnLst>
                                    <p:set>
                                      <p:cBhvr>
                                        <p:cTn id="122" dur="1" fill="hold">
                                          <p:stCondLst>
                                            <p:cond delay="0"/>
                                          </p:stCondLst>
                                        </p:cTn>
                                        <p:tgtEl>
                                          <p:spTgt spid="33"/>
                                        </p:tgtEl>
                                        <p:attrNameLst>
                                          <p:attrName>style.visibility</p:attrName>
                                        </p:attrNameLst>
                                      </p:cBhvr>
                                      <p:to>
                                        <p:strVal val="visible"/>
                                      </p:to>
                                    </p:set>
                                    <p:animEffect transition="in" filter="fade">
                                      <p:cBhvr>
                                        <p:cTn id="123" dur="500"/>
                                        <p:tgtEl>
                                          <p:spTgt spid="33"/>
                                        </p:tgtEl>
                                      </p:cBhvr>
                                    </p:animEffect>
                                    <p:anim calcmode="lin" valueType="num">
                                      <p:cBhvr>
                                        <p:cTn id="124" dur="500" fill="hold"/>
                                        <p:tgtEl>
                                          <p:spTgt spid="33"/>
                                        </p:tgtEl>
                                        <p:attrNameLst>
                                          <p:attrName>ppt_x</p:attrName>
                                        </p:attrNameLst>
                                      </p:cBhvr>
                                      <p:tavLst>
                                        <p:tav tm="0">
                                          <p:val>
                                            <p:strVal val="#ppt_x"/>
                                          </p:val>
                                        </p:tav>
                                        <p:tav tm="100000">
                                          <p:val>
                                            <p:strVal val="#ppt_x"/>
                                          </p:val>
                                        </p:tav>
                                      </p:tavLst>
                                    </p:anim>
                                    <p:anim calcmode="lin" valueType="num">
                                      <p:cBhvr>
                                        <p:cTn id="125" dur="5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grpId="0" nodeType="clickEffect">
                                  <p:stCondLst>
                                    <p:cond delay="0"/>
                                  </p:stCondLst>
                                  <p:childTnLst>
                                    <p:set>
                                      <p:cBhvr>
                                        <p:cTn id="129" dur="1" fill="hold">
                                          <p:stCondLst>
                                            <p:cond delay="0"/>
                                          </p:stCondLst>
                                        </p:cTn>
                                        <p:tgtEl>
                                          <p:spTgt spid="34"/>
                                        </p:tgtEl>
                                        <p:attrNameLst>
                                          <p:attrName>style.visibility</p:attrName>
                                        </p:attrNameLst>
                                      </p:cBhvr>
                                      <p:to>
                                        <p:strVal val="visible"/>
                                      </p:to>
                                    </p:set>
                                    <p:animEffect transition="in" filter="fade">
                                      <p:cBhvr>
                                        <p:cTn id="130" dur="500"/>
                                        <p:tgtEl>
                                          <p:spTgt spid="34"/>
                                        </p:tgtEl>
                                      </p:cBhvr>
                                    </p:animEffect>
                                    <p:anim calcmode="lin" valueType="num">
                                      <p:cBhvr>
                                        <p:cTn id="131" dur="500" fill="hold"/>
                                        <p:tgtEl>
                                          <p:spTgt spid="34"/>
                                        </p:tgtEl>
                                        <p:attrNameLst>
                                          <p:attrName>ppt_x</p:attrName>
                                        </p:attrNameLst>
                                      </p:cBhvr>
                                      <p:tavLst>
                                        <p:tav tm="0">
                                          <p:val>
                                            <p:strVal val="#ppt_x"/>
                                          </p:val>
                                        </p:tav>
                                        <p:tav tm="100000">
                                          <p:val>
                                            <p:strVal val="#ppt_x"/>
                                          </p:val>
                                        </p:tav>
                                      </p:tavLst>
                                    </p:anim>
                                    <p:anim calcmode="lin" valueType="num">
                                      <p:cBhvr>
                                        <p:cTn id="132" dur="5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42" presetClass="entr" presetSubtype="0" fill="hold" grpId="0" nodeType="clickEffect">
                                  <p:stCondLst>
                                    <p:cond delay="0"/>
                                  </p:stCondLst>
                                  <p:childTnLst>
                                    <p:set>
                                      <p:cBhvr>
                                        <p:cTn id="136" dur="1" fill="hold">
                                          <p:stCondLst>
                                            <p:cond delay="0"/>
                                          </p:stCondLst>
                                        </p:cTn>
                                        <p:tgtEl>
                                          <p:spTgt spid="35"/>
                                        </p:tgtEl>
                                        <p:attrNameLst>
                                          <p:attrName>style.visibility</p:attrName>
                                        </p:attrNameLst>
                                      </p:cBhvr>
                                      <p:to>
                                        <p:strVal val="visible"/>
                                      </p:to>
                                    </p:set>
                                    <p:animEffect transition="in" filter="fade">
                                      <p:cBhvr>
                                        <p:cTn id="137" dur="500"/>
                                        <p:tgtEl>
                                          <p:spTgt spid="35"/>
                                        </p:tgtEl>
                                      </p:cBhvr>
                                    </p:animEffect>
                                    <p:anim calcmode="lin" valueType="num">
                                      <p:cBhvr>
                                        <p:cTn id="138" dur="500" fill="hold"/>
                                        <p:tgtEl>
                                          <p:spTgt spid="35"/>
                                        </p:tgtEl>
                                        <p:attrNameLst>
                                          <p:attrName>ppt_x</p:attrName>
                                        </p:attrNameLst>
                                      </p:cBhvr>
                                      <p:tavLst>
                                        <p:tav tm="0">
                                          <p:val>
                                            <p:strVal val="#ppt_x"/>
                                          </p:val>
                                        </p:tav>
                                        <p:tav tm="100000">
                                          <p:val>
                                            <p:strVal val="#ppt_x"/>
                                          </p:val>
                                        </p:tav>
                                      </p:tavLst>
                                    </p:anim>
                                    <p:anim calcmode="lin" valueType="num">
                                      <p:cBhvr>
                                        <p:cTn id="139"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42" presetClass="path" presetSubtype="0" accel="50000" decel="50000" fill="hold" nodeType="clickEffect">
                                  <p:stCondLst>
                                    <p:cond delay="0"/>
                                  </p:stCondLst>
                                  <p:childTnLst>
                                    <p:animMotion origin="layout" path="M -0.23587 0.00069 L -0.43429 0.03032 " pathEditMode="relative" rAng="0" ptsTypes="AA">
                                      <p:cBhvr>
                                        <p:cTn id="143" dur="2000" fill="hold"/>
                                        <p:tgtEl>
                                          <p:spTgt spid="21"/>
                                        </p:tgtEl>
                                        <p:attrNameLst>
                                          <p:attrName>ppt_x</p:attrName>
                                          <p:attrName>ppt_y</p:attrName>
                                        </p:attrNameLst>
                                      </p:cBhvr>
                                      <p:rCtr x="-9924" y="1481"/>
                                    </p:animMotion>
                                  </p:childTnLst>
                                </p:cTn>
                              </p:par>
                              <p:par>
                                <p:cTn id="144" presetID="6" presetClass="emph" presetSubtype="0" fill="hold" nodeType="withEffect">
                                  <p:stCondLst>
                                    <p:cond delay="0"/>
                                  </p:stCondLst>
                                  <p:childTnLst>
                                    <p:animScale>
                                      <p:cBhvr>
                                        <p:cTn id="145" dur="2000" fill="hold"/>
                                        <p:tgtEl>
                                          <p:spTgt spid="21"/>
                                        </p:tgtEl>
                                      </p:cBhvr>
                                      <p:by x="25000" y="25000"/>
                                    </p:animScale>
                                  </p:childTnLst>
                                </p:cTn>
                              </p:par>
                              <p:par>
                                <p:cTn id="146" presetID="42" presetClass="path" presetSubtype="0" accel="50000" decel="50000" fill="hold" nodeType="withEffect">
                                  <p:stCondLst>
                                    <p:cond delay="0"/>
                                  </p:stCondLst>
                                  <p:childTnLst>
                                    <p:animMotion origin="layout" path="M -0.76191 0.02928 L -0.56349 0.00069 " pathEditMode="relative" rAng="0" ptsTypes="AA">
                                      <p:cBhvr>
                                        <p:cTn id="147" dur="2000" fill="hold"/>
                                        <p:tgtEl>
                                          <p:spTgt spid="22"/>
                                        </p:tgtEl>
                                        <p:attrNameLst>
                                          <p:attrName>ppt_x</p:attrName>
                                          <p:attrName>ppt_y</p:attrName>
                                        </p:attrNameLst>
                                      </p:cBhvr>
                                      <p:rCtr x="9762" y="-1366"/>
                                    </p:animMotion>
                                  </p:childTnLst>
                                </p:cTn>
                              </p:par>
                              <p:par>
                                <p:cTn id="148" presetID="6" presetClass="emph" presetSubtype="0" fill="hold" nodeType="withEffect">
                                  <p:stCondLst>
                                    <p:cond delay="0"/>
                                  </p:stCondLst>
                                  <p:childTnLst>
                                    <p:animScale>
                                      <p:cBhvr>
                                        <p:cTn id="149" dur="2000" fill="hold"/>
                                        <p:tgtEl>
                                          <p:spTgt spid="22"/>
                                        </p:tgtEl>
                                      </p:cBhvr>
                                      <p:by x="400000" y="400000"/>
                                    </p:animScale>
                                  </p:childTnLst>
                                </p:cTn>
                              </p:par>
                              <p:par>
                                <p:cTn id="150" presetID="2" presetClass="exit" presetSubtype="2" fill="hold" grpId="1" nodeType="withEffect">
                                  <p:stCondLst>
                                    <p:cond delay="0"/>
                                  </p:stCondLst>
                                  <p:childTnLst>
                                    <p:anim calcmode="lin" valueType="num">
                                      <p:cBhvr additive="base">
                                        <p:cTn id="151" dur="500"/>
                                        <p:tgtEl>
                                          <p:spTgt spid="32"/>
                                        </p:tgtEl>
                                        <p:attrNameLst>
                                          <p:attrName>ppt_x</p:attrName>
                                        </p:attrNameLst>
                                      </p:cBhvr>
                                      <p:tavLst>
                                        <p:tav tm="0">
                                          <p:val>
                                            <p:strVal val="ppt_x"/>
                                          </p:val>
                                        </p:tav>
                                        <p:tav tm="100000">
                                          <p:val>
                                            <p:strVal val="1+ppt_w/2"/>
                                          </p:val>
                                        </p:tav>
                                      </p:tavLst>
                                    </p:anim>
                                    <p:anim calcmode="lin" valueType="num">
                                      <p:cBhvr additive="base">
                                        <p:cTn id="152" dur="500"/>
                                        <p:tgtEl>
                                          <p:spTgt spid="32"/>
                                        </p:tgtEl>
                                        <p:attrNameLst>
                                          <p:attrName>ppt_y</p:attrName>
                                        </p:attrNameLst>
                                      </p:cBhvr>
                                      <p:tavLst>
                                        <p:tav tm="0">
                                          <p:val>
                                            <p:strVal val="ppt_y"/>
                                          </p:val>
                                        </p:tav>
                                        <p:tav tm="100000">
                                          <p:val>
                                            <p:strVal val="ppt_y"/>
                                          </p:val>
                                        </p:tav>
                                      </p:tavLst>
                                    </p:anim>
                                    <p:set>
                                      <p:cBhvr>
                                        <p:cTn id="153" dur="1" fill="hold">
                                          <p:stCondLst>
                                            <p:cond delay="499"/>
                                          </p:stCondLst>
                                        </p:cTn>
                                        <p:tgtEl>
                                          <p:spTgt spid="32"/>
                                        </p:tgtEl>
                                        <p:attrNameLst>
                                          <p:attrName>style.visibility</p:attrName>
                                        </p:attrNameLst>
                                      </p:cBhvr>
                                      <p:to>
                                        <p:strVal val="hidden"/>
                                      </p:to>
                                    </p:set>
                                  </p:childTnLst>
                                </p:cTn>
                              </p:par>
                              <p:par>
                                <p:cTn id="154" presetID="2" presetClass="exit" presetSubtype="2" fill="hold" grpId="1" nodeType="withEffect">
                                  <p:stCondLst>
                                    <p:cond delay="200"/>
                                  </p:stCondLst>
                                  <p:childTnLst>
                                    <p:anim calcmode="lin" valueType="num">
                                      <p:cBhvr additive="base">
                                        <p:cTn id="155" dur="500"/>
                                        <p:tgtEl>
                                          <p:spTgt spid="33"/>
                                        </p:tgtEl>
                                        <p:attrNameLst>
                                          <p:attrName>ppt_x</p:attrName>
                                        </p:attrNameLst>
                                      </p:cBhvr>
                                      <p:tavLst>
                                        <p:tav tm="0">
                                          <p:val>
                                            <p:strVal val="ppt_x"/>
                                          </p:val>
                                        </p:tav>
                                        <p:tav tm="100000">
                                          <p:val>
                                            <p:strVal val="1+ppt_w/2"/>
                                          </p:val>
                                        </p:tav>
                                      </p:tavLst>
                                    </p:anim>
                                    <p:anim calcmode="lin" valueType="num">
                                      <p:cBhvr additive="base">
                                        <p:cTn id="156" dur="500"/>
                                        <p:tgtEl>
                                          <p:spTgt spid="33"/>
                                        </p:tgtEl>
                                        <p:attrNameLst>
                                          <p:attrName>ppt_y</p:attrName>
                                        </p:attrNameLst>
                                      </p:cBhvr>
                                      <p:tavLst>
                                        <p:tav tm="0">
                                          <p:val>
                                            <p:strVal val="ppt_y"/>
                                          </p:val>
                                        </p:tav>
                                        <p:tav tm="100000">
                                          <p:val>
                                            <p:strVal val="ppt_y"/>
                                          </p:val>
                                        </p:tav>
                                      </p:tavLst>
                                    </p:anim>
                                    <p:set>
                                      <p:cBhvr>
                                        <p:cTn id="157" dur="1" fill="hold">
                                          <p:stCondLst>
                                            <p:cond delay="499"/>
                                          </p:stCondLst>
                                        </p:cTn>
                                        <p:tgtEl>
                                          <p:spTgt spid="33"/>
                                        </p:tgtEl>
                                        <p:attrNameLst>
                                          <p:attrName>style.visibility</p:attrName>
                                        </p:attrNameLst>
                                      </p:cBhvr>
                                      <p:to>
                                        <p:strVal val="hidden"/>
                                      </p:to>
                                    </p:set>
                                  </p:childTnLst>
                                </p:cTn>
                              </p:par>
                              <p:par>
                                <p:cTn id="158" presetID="2" presetClass="exit" presetSubtype="2" fill="hold" grpId="1" nodeType="withEffect">
                                  <p:stCondLst>
                                    <p:cond delay="400"/>
                                  </p:stCondLst>
                                  <p:childTnLst>
                                    <p:anim calcmode="lin" valueType="num">
                                      <p:cBhvr additive="base">
                                        <p:cTn id="159" dur="500"/>
                                        <p:tgtEl>
                                          <p:spTgt spid="34"/>
                                        </p:tgtEl>
                                        <p:attrNameLst>
                                          <p:attrName>ppt_x</p:attrName>
                                        </p:attrNameLst>
                                      </p:cBhvr>
                                      <p:tavLst>
                                        <p:tav tm="0">
                                          <p:val>
                                            <p:strVal val="ppt_x"/>
                                          </p:val>
                                        </p:tav>
                                        <p:tav tm="100000">
                                          <p:val>
                                            <p:strVal val="1+ppt_w/2"/>
                                          </p:val>
                                        </p:tav>
                                      </p:tavLst>
                                    </p:anim>
                                    <p:anim calcmode="lin" valueType="num">
                                      <p:cBhvr additive="base">
                                        <p:cTn id="160" dur="500"/>
                                        <p:tgtEl>
                                          <p:spTgt spid="34"/>
                                        </p:tgtEl>
                                        <p:attrNameLst>
                                          <p:attrName>ppt_y</p:attrName>
                                        </p:attrNameLst>
                                      </p:cBhvr>
                                      <p:tavLst>
                                        <p:tav tm="0">
                                          <p:val>
                                            <p:strVal val="ppt_y"/>
                                          </p:val>
                                        </p:tav>
                                        <p:tav tm="100000">
                                          <p:val>
                                            <p:strVal val="ppt_y"/>
                                          </p:val>
                                        </p:tav>
                                      </p:tavLst>
                                    </p:anim>
                                    <p:set>
                                      <p:cBhvr>
                                        <p:cTn id="161" dur="1" fill="hold">
                                          <p:stCondLst>
                                            <p:cond delay="499"/>
                                          </p:stCondLst>
                                        </p:cTn>
                                        <p:tgtEl>
                                          <p:spTgt spid="34"/>
                                        </p:tgtEl>
                                        <p:attrNameLst>
                                          <p:attrName>style.visibility</p:attrName>
                                        </p:attrNameLst>
                                      </p:cBhvr>
                                      <p:to>
                                        <p:strVal val="hidden"/>
                                      </p:to>
                                    </p:set>
                                  </p:childTnLst>
                                </p:cTn>
                              </p:par>
                              <p:par>
                                <p:cTn id="162" presetID="2" presetClass="exit" presetSubtype="2" fill="hold" grpId="1" nodeType="withEffect">
                                  <p:stCondLst>
                                    <p:cond delay="600"/>
                                  </p:stCondLst>
                                  <p:childTnLst>
                                    <p:anim calcmode="lin" valueType="num">
                                      <p:cBhvr additive="base">
                                        <p:cTn id="163" dur="500"/>
                                        <p:tgtEl>
                                          <p:spTgt spid="35"/>
                                        </p:tgtEl>
                                        <p:attrNameLst>
                                          <p:attrName>ppt_x</p:attrName>
                                        </p:attrNameLst>
                                      </p:cBhvr>
                                      <p:tavLst>
                                        <p:tav tm="0">
                                          <p:val>
                                            <p:strVal val="ppt_x"/>
                                          </p:val>
                                        </p:tav>
                                        <p:tav tm="100000">
                                          <p:val>
                                            <p:strVal val="1+ppt_w/2"/>
                                          </p:val>
                                        </p:tav>
                                      </p:tavLst>
                                    </p:anim>
                                    <p:anim calcmode="lin" valueType="num">
                                      <p:cBhvr additive="base">
                                        <p:cTn id="164" dur="500"/>
                                        <p:tgtEl>
                                          <p:spTgt spid="35"/>
                                        </p:tgtEl>
                                        <p:attrNameLst>
                                          <p:attrName>ppt_y</p:attrName>
                                        </p:attrNameLst>
                                      </p:cBhvr>
                                      <p:tavLst>
                                        <p:tav tm="0">
                                          <p:val>
                                            <p:strVal val="ppt_y"/>
                                          </p:val>
                                        </p:tav>
                                        <p:tav tm="100000">
                                          <p:val>
                                            <p:strVal val="ppt_y"/>
                                          </p:val>
                                        </p:tav>
                                      </p:tavLst>
                                    </p:anim>
                                    <p:set>
                                      <p:cBhvr>
                                        <p:cTn id="165" dur="1" fill="hold">
                                          <p:stCondLst>
                                            <p:cond delay="499"/>
                                          </p:stCondLst>
                                        </p:cTn>
                                        <p:tgtEl>
                                          <p:spTgt spid="35"/>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42" presetClass="entr" presetSubtype="0" fill="hold" grpId="0" nodeType="clickEffect">
                                  <p:stCondLst>
                                    <p:cond delay="0"/>
                                  </p:stCondLst>
                                  <p:childTnLst>
                                    <p:set>
                                      <p:cBhvr>
                                        <p:cTn id="169" dur="1" fill="hold">
                                          <p:stCondLst>
                                            <p:cond delay="0"/>
                                          </p:stCondLst>
                                        </p:cTn>
                                        <p:tgtEl>
                                          <p:spTgt spid="37"/>
                                        </p:tgtEl>
                                        <p:attrNameLst>
                                          <p:attrName>style.visibility</p:attrName>
                                        </p:attrNameLst>
                                      </p:cBhvr>
                                      <p:to>
                                        <p:strVal val="visible"/>
                                      </p:to>
                                    </p:set>
                                    <p:animEffect transition="in" filter="fade">
                                      <p:cBhvr>
                                        <p:cTn id="170" dur="500"/>
                                        <p:tgtEl>
                                          <p:spTgt spid="37"/>
                                        </p:tgtEl>
                                      </p:cBhvr>
                                    </p:animEffect>
                                    <p:anim calcmode="lin" valueType="num">
                                      <p:cBhvr>
                                        <p:cTn id="171" dur="500" fill="hold"/>
                                        <p:tgtEl>
                                          <p:spTgt spid="37"/>
                                        </p:tgtEl>
                                        <p:attrNameLst>
                                          <p:attrName>ppt_x</p:attrName>
                                        </p:attrNameLst>
                                      </p:cBhvr>
                                      <p:tavLst>
                                        <p:tav tm="0">
                                          <p:val>
                                            <p:strVal val="#ppt_x"/>
                                          </p:val>
                                        </p:tav>
                                        <p:tav tm="100000">
                                          <p:val>
                                            <p:strVal val="#ppt_x"/>
                                          </p:val>
                                        </p:tav>
                                      </p:tavLst>
                                    </p:anim>
                                    <p:anim calcmode="lin" valueType="num">
                                      <p:cBhvr>
                                        <p:cTn id="172"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42" presetClass="entr" presetSubtype="0" fill="hold" grpId="0" nodeType="clickEffect">
                                  <p:stCondLst>
                                    <p:cond delay="0"/>
                                  </p:stCondLst>
                                  <p:childTnLst>
                                    <p:set>
                                      <p:cBhvr>
                                        <p:cTn id="176" dur="1" fill="hold">
                                          <p:stCondLst>
                                            <p:cond delay="0"/>
                                          </p:stCondLst>
                                        </p:cTn>
                                        <p:tgtEl>
                                          <p:spTgt spid="46"/>
                                        </p:tgtEl>
                                        <p:attrNameLst>
                                          <p:attrName>style.visibility</p:attrName>
                                        </p:attrNameLst>
                                      </p:cBhvr>
                                      <p:to>
                                        <p:strVal val="visible"/>
                                      </p:to>
                                    </p:set>
                                    <p:animEffect transition="in" filter="fade">
                                      <p:cBhvr>
                                        <p:cTn id="177" dur="500"/>
                                        <p:tgtEl>
                                          <p:spTgt spid="46"/>
                                        </p:tgtEl>
                                      </p:cBhvr>
                                    </p:animEffect>
                                    <p:anim calcmode="lin" valueType="num">
                                      <p:cBhvr>
                                        <p:cTn id="178" dur="500" fill="hold"/>
                                        <p:tgtEl>
                                          <p:spTgt spid="46"/>
                                        </p:tgtEl>
                                        <p:attrNameLst>
                                          <p:attrName>ppt_x</p:attrName>
                                        </p:attrNameLst>
                                      </p:cBhvr>
                                      <p:tavLst>
                                        <p:tav tm="0">
                                          <p:val>
                                            <p:strVal val="#ppt_x"/>
                                          </p:val>
                                        </p:tav>
                                        <p:tav tm="100000">
                                          <p:val>
                                            <p:strVal val="#ppt_x"/>
                                          </p:val>
                                        </p:tav>
                                      </p:tavLst>
                                    </p:anim>
                                    <p:anim calcmode="lin" valueType="num">
                                      <p:cBhvr>
                                        <p:cTn id="179" dur="5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presetID="42" presetClass="entr" presetSubtype="0" fill="hold" grpId="0" nodeType="clickEffect">
                                  <p:stCondLst>
                                    <p:cond delay="0"/>
                                  </p:stCondLst>
                                  <p:childTnLst>
                                    <p:set>
                                      <p:cBhvr>
                                        <p:cTn id="183" dur="1" fill="hold">
                                          <p:stCondLst>
                                            <p:cond delay="0"/>
                                          </p:stCondLst>
                                        </p:cTn>
                                        <p:tgtEl>
                                          <p:spTgt spid="47"/>
                                        </p:tgtEl>
                                        <p:attrNameLst>
                                          <p:attrName>style.visibility</p:attrName>
                                        </p:attrNameLst>
                                      </p:cBhvr>
                                      <p:to>
                                        <p:strVal val="visible"/>
                                      </p:to>
                                    </p:set>
                                    <p:animEffect transition="in" filter="fade">
                                      <p:cBhvr>
                                        <p:cTn id="184" dur="500"/>
                                        <p:tgtEl>
                                          <p:spTgt spid="47"/>
                                        </p:tgtEl>
                                      </p:cBhvr>
                                    </p:animEffect>
                                    <p:anim calcmode="lin" valueType="num">
                                      <p:cBhvr>
                                        <p:cTn id="185" dur="500" fill="hold"/>
                                        <p:tgtEl>
                                          <p:spTgt spid="47"/>
                                        </p:tgtEl>
                                        <p:attrNameLst>
                                          <p:attrName>ppt_x</p:attrName>
                                        </p:attrNameLst>
                                      </p:cBhvr>
                                      <p:tavLst>
                                        <p:tav tm="0">
                                          <p:val>
                                            <p:strVal val="#ppt_x"/>
                                          </p:val>
                                        </p:tav>
                                        <p:tav tm="100000">
                                          <p:val>
                                            <p:strVal val="#ppt_x"/>
                                          </p:val>
                                        </p:tav>
                                      </p:tavLst>
                                    </p:anim>
                                    <p:anim calcmode="lin" valueType="num">
                                      <p:cBhvr>
                                        <p:cTn id="186" dur="5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42" presetClass="entr" presetSubtype="0" fill="hold" grpId="0" nodeType="clickEffect">
                                  <p:stCondLst>
                                    <p:cond delay="0"/>
                                  </p:stCondLst>
                                  <p:childTnLst>
                                    <p:set>
                                      <p:cBhvr>
                                        <p:cTn id="190" dur="1" fill="hold">
                                          <p:stCondLst>
                                            <p:cond delay="0"/>
                                          </p:stCondLst>
                                        </p:cTn>
                                        <p:tgtEl>
                                          <p:spTgt spid="48"/>
                                        </p:tgtEl>
                                        <p:attrNameLst>
                                          <p:attrName>style.visibility</p:attrName>
                                        </p:attrNameLst>
                                      </p:cBhvr>
                                      <p:to>
                                        <p:strVal val="visible"/>
                                      </p:to>
                                    </p:set>
                                    <p:animEffect transition="in" filter="fade">
                                      <p:cBhvr>
                                        <p:cTn id="191" dur="500"/>
                                        <p:tgtEl>
                                          <p:spTgt spid="48"/>
                                        </p:tgtEl>
                                      </p:cBhvr>
                                    </p:animEffect>
                                    <p:anim calcmode="lin" valueType="num">
                                      <p:cBhvr>
                                        <p:cTn id="192" dur="500" fill="hold"/>
                                        <p:tgtEl>
                                          <p:spTgt spid="48"/>
                                        </p:tgtEl>
                                        <p:attrNameLst>
                                          <p:attrName>ppt_x</p:attrName>
                                        </p:attrNameLst>
                                      </p:cBhvr>
                                      <p:tavLst>
                                        <p:tav tm="0">
                                          <p:val>
                                            <p:strVal val="#ppt_x"/>
                                          </p:val>
                                        </p:tav>
                                        <p:tav tm="100000">
                                          <p:val>
                                            <p:strVal val="#ppt_x"/>
                                          </p:val>
                                        </p:tav>
                                      </p:tavLst>
                                    </p:anim>
                                    <p:anim calcmode="lin" valueType="num">
                                      <p:cBhvr>
                                        <p:cTn id="193" dur="5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94" fill="hold">
                      <p:stCondLst>
                        <p:cond delay="indefinite"/>
                      </p:stCondLst>
                      <p:childTnLst>
                        <p:par>
                          <p:cTn id="195" fill="hold">
                            <p:stCondLst>
                              <p:cond delay="0"/>
                            </p:stCondLst>
                            <p:childTnLst>
                              <p:par>
                                <p:cTn id="196" presetID="42" presetClass="entr" presetSubtype="0" fill="hold" grpId="0" nodeType="clickEffect">
                                  <p:stCondLst>
                                    <p:cond delay="0"/>
                                  </p:stCondLst>
                                  <p:childTnLst>
                                    <p:set>
                                      <p:cBhvr>
                                        <p:cTn id="197" dur="1" fill="hold">
                                          <p:stCondLst>
                                            <p:cond delay="0"/>
                                          </p:stCondLst>
                                        </p:cTn>
                                        <p:tgtEl>
                                          <p:spTgt spid="49"/>
                                        </p:tgtEl>
                                        <p:attrNameLst>
                                          <p:attrName>style.visibility</p:attrName>
                                        </p:attrNameLst>
                                      </p:cBhvr>
                                      <p:to>
                                        <p:strVal val="visible"/>
                                      </p:to>
                                    </p:set>
                                    <p:animEffect transition="in" filter="fade">
                                      <p:cBhvr>
                                        <p:cTn id="198" dur="500"/>
                                        <p:tgtEl>
                                          <p:spTgt spid="49"/>
                                        </p:tgtEl>
                                      </p:cBhvr>
                                    </p:animEffect>
                                    <p:anim calcmode="lin" valueType="num">
                                      <p:cBhvr>
                                        <p:cTn id="199" dur="500" fill="hold"/>
                                        <p:tgtEl>
                                          <p:spTgt spid="49"/>
                                        </p:tgtEl>
                                        <p:attrNameLst>
                                          <p:attrName>ppt_x</p:attrName>
                                        </p:attrNameLst>
                                      </p:cBhvr>
                                      <p:tavLst>
                                        <p:tav tm="0">
                                          <p:val>
                                            <p:strVal val="#ppt_x"/>
                                          </p:val>
                                        </p:tav>
                                        <p:tav tm="100000">
                                          <p:val>
                                            <p:strVal val="#ppt_x"/>
                                          </p:val>
                                        </p:tav>
                                      </p:tavLst>
                                    </p:anim>
                                    <p:anim calcmode="lin" valueType="num">
                                      <p:cBhvr>
                                        <p:cTn id="200" dur="5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42" presetClass="entr" presetSubtype="0" fill="hold" grpId="0" nodeType="clickEffect">
                                  <p:stCondLst>
                                    <p:cond delay="0"/>
                                  </p:stCondLst>
                                  <p:childTnLst>
                                    <p:set>
                                      <p:cBhvr>
                                        <p:cTn id="204" dur="1" fill="hold">
                                          <p:stCondLst>
                                            <p:cond delay="0"/>
                                          </p:stCondLst>
                                        </p:cTn>
                                        <p:tgtEl>
                                          <p:spTgt spid="50"/>
                                        </p:tgtEl>
                                        <p:attrNameLst>
                                          <p:attrName>style.visibility</p:attrName>
                                        </p:attrNameLst>
                                      </p:cBhvr>
                                      <p:to>
                                        <p:strVal val="visible"/>
                                      </p:to>
                                    </p:set>
                                    <p:animEffect transition="in" filter="fade">
                                      <p:cBhvr>
                                        <p:cTn id="205" dur="500"/>
                                        <p:tgtEl>
                                          <p:spTgt spid="50"/>
                                        </p:tgtEl>
                                      </p:cBhvr>
                                    </p:animEffect>
                                    <p:anim calcmode="lin" valueType="num">
                                      <p:cBhvr>
                                        <p:cTn id="206" dur="500" fill="hold"/>
                                        <p:tgtEl>
                                          <p:spTgt spid="50"/>
                                        </p:tgtEl>
                                        <p:attrNameLst>
                                          <p:attrName>ppt_x</p:attrName>
                                        </p:attrNameLst>
                                      </p:cBhvr>
                                      <p:tavLst>
                                        <p:tav tm="0">
                                          <p:val>
                                            <p:strVal val="#ppt_x"/>
                                          </p:val>
                                        </p:tav>
                                        <p:tav tm="100000">
                                          <p:val>
                                            <p:strVal val="#ppt_x"/>
                                          </p:val>
                                        </p:tav>
                                      </p:tavLst>
                                    </p:anim>
                                    <p:anim calcmode="lin" valueType="num">
                                      <p:cBhvr>
                                        <p:cTn id="207" dur="5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208" fill="hold">
                      <p:stCondLst>
                        <p:cond delay="indefinite"/>
                      </p:stCondLst>
                      <p:childTnLst>
                        <p:par>
                          <p:cTn id="209" fill="hold">
                            <p:stCondLst>
                              <p:cond delay="0"/>
                            </p:stCondLst>
                            <p:childTnLst>
                              <p:par>
                                <p:cTn id="210" presetID="42" presetClass="entr" presetSubtype="0" fill="hold" grpId="0" nodeType="clickEffect">
                                  <p:stCondLst>
                                    <p:cond delay="0"/>
                                  </p:stCondLst>
                                  <p:childTnLst>
                                    <p:set>
                                      <p:cBhvr>
                                        <p:cTn id="211" dur="1" fill="hold">
                                          <p:stCondLst>
                                            <p:cond delay="0"/>
                                          </p:stCondLst>
                                        </p:cTn>
                                        <p:tgtEl>
                                          <p:spTgt spid="51"/>
                                        </p:tgtEl>
                                        <p:attrNameLst>
                                          <p:attrName>style.visibility</p:attrName>
                                        </p:attrNameLst>
                                      </p:cBhvr>
                                      <p:to>
                                        <p:strVal val="visible"/>
                                      </p:to>
                                    </p:set>
                                    <p:animEffect transition="in" filter="fade">
                                      <p:cBhvr>
                                        <p:cTn id="212" dur="500"/>
                                        <p:tgtEl>
                                          <p:spTgt spid="51"/>
                                        </p:tgtEl>
                                      </p:cBhvr>
                                    </p:animEffect>
                                    <p:anim calcmode="lin" valueType="num">
                                      <p:cBhvr>
                                        <p:cTn id="213" dur="500" fill="hold"/>
                                        <p:tgtEl>
                                          <p:spTgt spid="51"/>
                                        </p:tgtEl>
                                        <p:attrNameLst>
                                          <p:attrName>ppt_x</p:attrName>
                                        </p:attrNameLst>
                                      </p:cBhvr>
                                      <p:tavLst>
                                        <p:tav tm="0">
                                          <p:val>
                                            <p:strVal val="#ppt_x"/>
                                          </p:val>
                                        </p:tav>
                                        <p:tav tm="100000">
                                          <p:val>
                                            <p:strVal val="#ppt_x"/>
                                          </p:val>
                                        </p:tav>
                                      </p:tavLst>
                                    </p:anim>
                                    <p:anim calcmode="lin" valueType="num">
                                      <p:cBhvr>
                                        <p:cTn id="214" dur="5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presetID="6" presetClass="emph" presetSubtype="0" fill="hold" nodeType="clickEffect">
                                  <p:stCondLst>
                                    <p:cond delay="0"/>
                                  </p:stCondLst>
                                  <p:childTnLst>
                                    <p:animScale>
                                      <p:cBhvr>
                                        <p:cTn id="218" dur="1000" fill="hold"/>
                                        <p:tgtEl>
                                          <p:spTgt spid="22"/>
                                        </p:tgtEl>
                                      </p:cBhvr>
                                      <p:by x="25000" y="25000"/>
                                    </p:animScale>
                                  </p:childTnLst>
                                </p:cTn>
                              </p:par>
                              <p:par>
                                <p:cTn id="219" presetID="2" presetClass="exit" presetSubtype="2" fill="hold" grpId="1" nodeType="withEffect">
                                  <p:stCondLst>
                                    <p:cond delay="0"/>
                                  </p:stCondLst>
                                  <p:childTnLst>
                                    <p:anim calcmode="lin" valueType="num">
                                      <p:cBhvr additive="base">
                                        <p:cTn id="220" dur="500"/>
                                        <p:tgtEl>
                                          <p:spTgt spid="37"/>
                                        </p:tgtEl>
                                        <p:attrNameLst>
                                          <p:attrName>ppt_x</p:attrName>
                                        </p:attrNameLst>
                                      </p:cBhvr>
                                      <p:tavLst>
                                        <p:tav tm="0">
                                          <p:val>
                                            <p:strVal val="ppt_x"/>
                                          </p:val>
                                        </p:tav>
                                        <p:tav tm="100000">
                                          <p:val>
                                            <p:strVal val="1+ppt_w/2"/>
                                          </p:val>
                                        </p:tav>
                                      </p:tavLst>
                                    </p:anim>
                                    <p:anim calcmode="lin" valueType="num">
                                      <p:cBhvr additive="base">
                                        <p:cTn id="221" dur="500"/>
                                        <p:tgtEl>
                                          <p:spTgt spid="37"/>
                                        </p:tgtEl>
                                        <p:attrNameLst>
                                          <p:attrName>ppt_y</p:attrName>
                                        </p:attrNameLst>
                                      </p:cBhvr>
                                      <p:tavLst>
                                        <p:tav tm="0">
                                          <p:val>
                                            <p:strVal val="ppt_y"/>
                                          </p:val>
                                        </p:tav>
                                        <p:tav tm="100000">
                                          <p:val>
                                            <p:strVal val="ppt_y"/>
                                          </p:val>
                                        </p:tav>
                                      </p:tavLst>
                                    </p:anim>
                                    <p:set>
                                      <p:cBhvr>
                                        <p:cTn id="222" dur="1" fill="hold">
                                          <p:stCondLst>
                                            <p:cond delay="499"/>
                                          </p:stCondLst>
                                        </p:cTn>
                                        <p:tgtEl>
                                          <p:spTgt spid="37"/>
                                        </p:tgtEl>
                                        <p:attrNameLst>
                                          <p:attrName>style.visibility</p:attrName>
                                        </p:attrNameLst>
                                      </p:cBhvr>
                                      <p:to>
                                        <p:strVal val="hidden"/>
                                      </p:to>
                                    </p:set>
                                  </p:childTnLst>
                                </p:cTn>
                              </p:par>
                              <p:par>
                                <p:cTn id="223" presetID="2" presetClass="exit" presetSubtype="2" fill="hold" grpId="1" nodeType="withEffect">
                                  <p:stCondLst>
                                    <p:cond delay="200"/>
                                  </p:stCondLst>
                                  <p:childTnLst>
                                    <p:anim calcmode="lin" valueType="num">
                                      <p:cBhvr additive="base">
                                        <p:cTn id="224" dur="500"/>
                                        <p:tgtEl>
                                          <p:spTgt spid="46"/>
                                        </p:tgtEl>
                                        <p:attrNameLst>
                                          <p:attrName>ppt_x</p:attrName>
                                        </p:attrNameLst>
                                      </p:cBhvr>
                                      <p:tavLst>
                                        <p:tav tm="0">
                                          <p:val>
                                            <p:strVal val="ppt_x"/>
                                          </p:val>
                                        </p:tav>
                                        <p:tav tm="100000">
                                          <p:val>
                                            <p:strVal val="1+ppt_w/2"/>
                                          </p:val>
                                        </p:tav>
                                      </p:tavLst>
                                    </p:anim>
                                    <p:anim calcmode="lin" valueType="num">
                                      <p:cBhvr additive="base">
                                        <p:cTn id="225" dur="500"/>
                                        <p:tgtEl>
                                          <p:spTgt spid="46"/>
                                        </p:tgtEl>
                                        <p:attrNameLst>
                                          <p:attrName>ppt_y</p:attrName>
                                        </p:attrNameLst>
                                      </p:cBhvr>
                                      <p:tavLst>
                                        <p:tav tm="0">
                                          <p:val>
                                            <p:strVal val="ppt_y"/>
                                          </p:val>
                                        </p:tav>
                                        <p:tav tm="100000">
                                          <p:val>
                                            <p:strVal val="ppt_y"/>
                                          </p:val>
                                        </p:tav>
                                      </p:tavLst>
                                    </p:anim>
                                    <p:set>
                                      <p:cBhvr>
                                        <p:cTn id="226" dur="1" fill="hold">
                                          <p:stCondLst>
                                            <p:cond delay="499"/>
                                          </p:stCondLst>
                                        </p:cTn>
                                        <p:tgtEl>
                                          <p:spTgt spid="46"/>
                                        </p:tgtEl>
                                        <p:attrNameLst>
                                          <p:attrName>style.visibility</p:attrName>
                                        </p:attrNameLst>
                                      </p:cBhvr>
                                      <p:to>
                                        <p:strVal val="hidden"/>
                                      </p:to>
                                    </p:set>
                                  </p:childTnLst>
                                </p:cTn>
                              </p:par>
                              <p:par>
                                <p:cTn id="227" presetID="2" presetClass="exit" presetSubtype="2" fill="hold" grpId="1" nodeType="withEffect">
                                  <p:stCondLst>
                                    <p:cond delay="400"/>
                                  </p:stCondLst>
                                  <p:childTnLst>
                                    <p:anim calcmode="lin" valueType="num">
                                      <p:cBhvr additive="base">
                                        <p:cTn id="228" dur="500"/>
                                        <p:tgtEl>
                                          <p:spTgt spid="47"/>
                                        </p:tgtEl>
                                        <p:attrNameLst>
                                          <p:attrName>ppt_x</p:attrName>
                                        </p:attrNameLst>
                                      </p:cBhvr>
                                      <p:tavLst>
                                        <p:tav tm="0">
                                          <p:val>
                                            <p:strVal val="ppt_x"/>
                                          </p:val>
                                        </p:tav>
                                        <p:tav tm="100000">
                                          <p:val>
                                            <p:strVal val="1+ppt_w/2"/>
                                          </p:val>
                                        </p:tav>
                                      </p:tavLst>
                                    </p:anim>
                                    <p:anim calcmode="lin" valueType="num">
                                      <p:cBhvr additive="base">
                                        <p:cTn id="229" dur="500"/>
                                        <p:tgtEl>
                                          <p:spTgt spid="47"/>
                                        </p:tgtEl>
                                        <p:attrNameLst>
                                          <p:attrName>ppt_y</p:attrName>
                                        </p:attrNameLst>
                                      </p:cBhvr>
                                      <p:tavLst>
                                        <p:tav tm="0">
                                          <p:val>
                                            <p:strVal val="ppt_y"/>
                                          </p:val>
                                        </p:tav>
                                        <p:tav tm="100000">
                                          <p:val>
                                            <p:strVal val="ppt_y"/>
                                          </p:val>
                                        </p:tav>
                                      </p:tavLst>
                                    </p:anim>
                                    <p:set>
                                      <p:cBhvr>
                                        <p:cTn id="230" dur="1" fill="hold">
                                          <p:stCondLst>
                                            <p:cond delay="499"/>
                                          </p:stCondLst>
                                        </p:cTn>
                                        <p:tgtEl>
                                          <p:spTgt spid="47"/>
                                        </p:tgtEl>
                                        <p:attrNameLst>
                                          <p:attrName>style.visibility</p:attrName>
                                        </p:attrNameLst>
                                      </p:cBhvr>
                                      <p:to>
                                        <p:strVal val="hidden"/>
                                      </p:to>
                                    </p:set>
                                  </p:childTnLst>
                                </p:cTn>
                              </p:par>
                              <p:par>
                                <p:cTn id="231" presetID="2" presetClass="exit" presetSubtype="2" fill="hold" grpId="1" nodeType="withEffect">
                                  <p:stCondLst>
                                    <p:cond delay="600"/>
                                  </p:stCondLst>
                                  <p:childTnLst>
                                    <p:anim calcmode="lin" valueType="num">
                                      <p:cBhvr additive="base">
                                        <p:cTn id="232" dur="500"/>
                                        <p:tgtEl>
                                          <p:spTgt spid="48"/>
                                        </p:tgtEl>
                                        <p:attrNameLst>
                                          <p:attrName>ppt_x</p:attrName>
                                        </p:attrNameLst>
                                      </p:cBhvr>
                                      <p:tavLst>
                                        <p:tav tm="0">
                                          <p:val>
                                            <p:strVal val="ppt_x"/>
                                          </p:val>
                                        </p:tav>
                                        <p:tav tm="100000">
                                          <p:val>
                                            <p:strVal val="1+ppt_w/2"/>
                                          </p:val>
                                        </p:tav>
                                      </p:tavLst>
                                    </p:anim>
                                    <p:anim calcmode="lin" valueType="num">
                                      <p:cBhvr additive="base">
                                        <p:cTn id="233" dur="500"/>
                                        <p:tgtEl>
                                          <p:spTgt spid="48"/>
                                        </p:tgtEl>
                                        <p:attrNameLst>
                                          <p:attrName>ppt_y</p:attrName>
                                        </p:attrNameLst>
                                      </p:cBhvr>
                                      <p:tavLst>
                                        <p:tav tm="0">
                                          <p:val>
                                            <p:strVal val="ppt_y"/>
                                          </p:val>
                                        </p:tav>
                                        <p:tav tm="100000">
                                          <p:val>
                                            <p:strVal val="ppt_y"/>
                                          </p:val>
                                        </p:tav>
                                      </p:tavLst>
                                    </p:anim>
                                    <p:set>
                                      <p:cBhvr>
                                        <p:cTn id="234" dur="1" fill="hold">
                                          <p:stCondLst>
                                            <p:cond delay="499"/>
                                          </p:stCondLst>
                                        </p:cTn>
                                        <p:tgtEl>
                                          <p:spTgt spid="48"/>
                                        </p:tgtEl>
                                        <p:attrNameLst>
                                          <p:attrName>style.visibility</p:attrName>
                                        </p:attrNameLst>
                                      </p:cBhvr>
                                      <p:to>
                                        <p:strVal val="hidden"/>
                                      </p:to>
                                    </p:set>
                                  </p:childTnLst>
                                </p:cTn>
                              </p:par>
                              <p:par>
                                <p:cTn id="235" presetID="2" presetClass="exit" presetSubtype="2" fill="hold" grpId="1" nodeType="withEffect">
                                  <p:stCondLst>
                                    <p:cond delay="800"/>
                                  </p:stCondLst>
                                  <p:childTnLst>
                                    <p:anim calcmode="lin" valueType="num">
                                      <p:cBhvr additive="base">
                                        <p:cTn id="236" dur="500"/>
                                        <p:tgtEl>
                                          <p:spTgt spid="49"/>
                                        </p:tgtEl>
                                        <p:attrNameLst>
                                          <p:attrName>ppt_x</p:attrName>
                                        </p:attrNameLst>
                                      </p:cBhvr>
                                      <p:tavLst>
                                        <p:tav tm="0">
                                          <p:val>
                                            <p:strVal val="ppt_x"/>
                                          </p:val>
                                        </p:tav>
                                        <p:tav tm="100000">
                                          <p:val>
                                            <p:strVal val="1+ppt_w/2"/>
                                          </p:val>
                                        </p:tav>
                                      </p:tavLst>
                                    </p:anim>
                                    <p:anim calcmode="lin" valueType="num">
                                      <p:cBhvr additive="base">
                                        <p:cTn id="237" dur="500"/>
                                        <p:tgtEl>
                                          <p:spTgt spid="49"/>
                                        </p:tgtEl>
                                        <p:attrNameLst>
                                          <p:attrName>ppt_y</p:attrName>
                                        </p:attrNameLst>
                                      </p:cBhvr>
                                      <p:tavLst>
                                        <p:tav tm="0">
                                          <p:val>
                                            <p:strVal val="ppt_y"/>
                                          </p:val>
                                        </p:tav>
                                        <p:tav tm="100000">
                                          <p:val>
                                            <p:strVal val="ppt_y"/>
                                          </p:val>
                                        </p:tav>
                                      </p:tavLst>
                                    </p:anim>
                                    <p:set>
                                      <p:cBhvr>
                                        <p:cTn id="238" dur="1" fill="hold">
                                          <p:stCondLst>
                                            <p:cond delay="499"/>
                                          </p:stCondLst>
                                        </p:cTn>
                                        <p:tgtEl>
                                          <p:spTgt spid="49"/>
                                        </p:tgtEl>
                                        <p:attrNameLst>
                                          <p:attrName>style.visibility</p:attrName>
                                        </p:attrNameLst>
                                      </p:cBhvr>
                                      <p:to>
                                        <p:strVal val="hidden"/>
                                      </p:to>
                                    </p:set>
                                  </p:childTnLst>
                                </p:cTn>
                              </p:par>
                              <p:par>
                                <p:cTn id="239" presetID="2" presetClass="exit" presetSubtype="2" fill="hold" grpId="1" nodeType="withEffect">
                                  <p:stCondLst>
                                    <p:cond delay="1000"/>
                                  </p:stCondLst>
                                  <p:childTnLst>
                                    <p:anim calcmode="lin" valueType="num">
                                      <p:cBhvr additive="base">
                                        <p:cTn id="240" dur="500"/>
                                        <p:tgtEl>
                                          <p:spTgt spid="50"/>
                                        </p:tgtEl>
                                        <p:attrNameLst>
                                          <p:attrName>ppt_x</p:attrName>
                                        </p:attrNameLst>
                                      </p:cBhvr>
                                      <p:tavLst>
                                        <p:tav tm="0">
                                          <p:val>
                                            <p:strVal val="ppt_x"/>
                                          </p:val>
                                        </p:tav>
                                        <p:tav tm="100000">
                                          <p:val>
                                            <p:strVal val="1+ppt_w/2"/>
                                          </p:val>
                                        </p:tav>
                                      </p:tavLst>
                                    </p:anim>
                                    <p:anim calcmode="lin" valueType="num">
                                      <p:cBhvr additive="base">
                                        <p:cTn id="241" dur="500"/>
                                        <p:tgtEl>
                                          <p:spTgt spid="50"/>
                                        </p:tgtEl>
                                        <p:attrNameLst>
                                          <p:attrName>ppt_y</p:attrName>
                                        </p:attrNameLst>
                                      </p:cBhvr>
                                      <p:tavLst>
                                        <p:tav tm="0">
                                          <p:val>
                                            <p:strVal val="ppt_y"/>
                                          </p:val>
                                        </p:tav>
                                        <p:tav tm="100000">
                                          <p:val>
                                            <p:strVal val="ppt_y"/>
                                          </p:val>
                                        </p:tav>
                                      </p:tavLst>
                                    </p:anim>
                                    <p:set>
                                      <p:cBhvr>
                                        <p:cTn id="242" dur="1" fill="hold">
                                          <p:stCondLst>
                                            <p:cond delay="499"/>
                                          </p:stCondLst>
                                        </p:cTn>
                                        <p:tgtEl>
                                          <p:spTgt spid="50"/>
                                        </p:tgtEl>
                                        <p:attrNameLst>
                                          <p:attrName>style.visibility</p:attrName>
                                        </p:attrNameLst>
                                      </p:cBhvr>
                                      <p:to>
                                        <p:strVal val="hidden"/>
                                      </p:to>
                                    </p:set>
                                  </p:childTnLst>
                                </p:cTn>
                              </p:par>
                              <p:par>
                                <p:cTn id="243" presetID="2" presetClass="exit" presetSubtype="2" fill="hold" grpId="1" nodeType="withEffect">
                                  <p:stCondLst>
                                    <p:cond delay="1200"/>
                                  </p:stCondLst>
                                  <p:childTnLst>
                                    <p:anim calcmode="lin" valueType="num">
                                      <p:cBhvr additive="base">
                                        <p:cTn id="244" dur="500"/>
                                        <p:tgtEl>
                                          <p:spTgt spid="51"/>
                                        </p:tgtEl>
                                        <p:attrNameLst>
                                          <p:attrName>ppt_x</p:attrName>
                                        </p:attrNameLst>
                                      </p:cBhvr>
                                      <p:tavLst>
                                        <p:tav tm="0">
                                          <p:val>
                                            <p:strVal val="ppt_x"/>
                                          </p:val>
                                        </p:tav>
                                        <p:tav tm="100000">
                                          <p:val>
                                            <p:strVal val="1+ppt_w/2"/>
                                          </p:val>
                                        </p:tav>
                                      </p:tavLst>
                                    </p:anim>
                                    <p:anim calcmode="lin" valueType="num">
                                      <p:cBhvr additive="base">
                                        <p:cTn id="245" dur="500"/>
                                        <p:tgtEl>
                                          <p:spTgt spid="51"/>
                                        </p:tgtEl>
                                        <p:attrNameLst>
                                          <p:attrName>ppt_y</p:attrName>
                                        </p:attrNameLst>
                                      </p:cBhvr>
                                      <p:tavLst>
                                        <p:tav tm="0">
                                          <p:val>
                                            <p:strVal val="ppt_y"/>
                                          </p:val>
                                        </p:tav>
                                        <p:tav tm="100000">
                                          <p:val>
                                            <p:strVal val="ppt_y"/>
                                          </p:val>
                                        </p:tav>
                                      </p:tavLst>
                                    </p:anim>
                                    <p:set>
                                      <p:cBhvr>
                                        <p:cTn id="246" dur="1" fill="hold">
                                          <p:stCondLst>
                                            <p:cond delay="499"/>
                                          </p:stCondLst>
                                        </p:cTn>
                                        <p:tgtEl>
                                          <p:spTgt spid="51"/>
                                        </p:tgtEl>
                                        <p:attrNameLst>
                                          <p:attrName>style.visibility</p:attrName>
                                        </p:attrNameLst>
                                      </p:cBhvr>
                                      <p:to>
                                        <p:strVal val="hidden"/>
                                      </p:to>
                                    </p:set>
                                  </p:childTnLst>
                                </p:cTn>
                              </p:par>
                              <p:par>
                                <p:cTn id="247" presetID="42" presetClass="path" presetSubtype="0" accel="50000" decel="50000" fill="hold" nodeType="withEffect">
                                  <p:stCondLst>
                                    <p:cond delay="0"/>
                                  </p:stCondLst>
                                  <p:childTnLst>
                                    <p:animMotion origin="layout" path="M -0.10667 -0.09722 L 0.09103 -0.18588 " pathEditMode="relative" rAng="0" ptsTypes="AA">
                                      <p:cBhvr>
                                        <p:cTn id="248" dur="2000" fill="hold"/>
                                        <p:tgtEl>
                                          <p:spTgt spid="20"/>
                                        </p:tgtEl>
                                        <p:attrNameLst>
                                          <p:attrName>ppt_x</p:attrName>
                                          <p:attrName>ppt_y</p:attrName>
                                        </p:attrNameLst>
                                      </p:cBhvr>
                                      <p:rCtr x="9885" y="-4433"/>
                                    </p:animMotion>
                                  </p:childTnLst>
                                </p:cTn>
                              </p:par>
                              <p:par>
                                <p:cTn id="249" presetID="6" presetClass="emph" presetSubtype="0" fill="hold" nodeType="withEffect">
                                  <p:stCondLst>
                                    <p:cond delay="0"/>
                                  </p:stCondLst>
                                  <p:childTnLst>
                                    <p:animScale>
                                      <p:cBhvr>
                                        <p:cTn id="250" dur="2000" fill="hold"/>
                                        <p:tgtEl>
                                          <p:spTgt spid="20"/>
                                        </p:tgtEl>
                                      </p:cBhvr>
                                      <p:by x="150000" y="150000"/>
                                    </p:animScale>
                                  </p:childTnLst>
                                </p:cTn>
                              </p:par>
                              <p:par>
                                <p:cTn id="251" presetID="42" presetClass="path" presetSubtype="0" accel="50000" decel="50000" fill="hold" nodeType="withEffect">
                                  <p:stCondLst>
                                    <p:cond delay="0"/>
                                  </p:stCondLst>
                                  <p:childTnLst>
                                    <p:animMotion origin="layout" path="M -0.43429 0.02928 L -0.23665 0.1853 " pathEditMode="relative" rAng="0" ptsTypes="AA">
                                      <p:cBhvr>
                                        <p:cTn id="252" dur="2000" fill="hold"/>
                                        <p:tgtEl>
                                          <p:spTgt spid="21"/>
                                        </p:tgtEl>
                                        <p:attrNameLst>
                                          <p:attrName>ppt_x</p:attrName>
                                          <p:attrName>ppt_y</p:attrName>
                                        </p:attrNameLst>
                                      </p:cBhvr>
                                      <p:rCtr x="9879" y="7801"/>
                                    </p:animMotion>
                                  </p:childTnLst>
                                </p:cTn>
                              </p:par>
                              <p:par>
                                <p:cTn id="253" presetID="6" presetClass="emph" presetSubtype="0" fill="hold" nodeType="withEffect">
                                  <p:stCondLst>
                                    <p:cond delay="0"/>
                                  </p:stCondLst>
                                  <p:childTnLst>
                                    <p:animScale>
                                      <p:cBhvr>
                                        <p:cTn id="254" dur="2000" fill="hold"/>
                                        <p:tgtEl>
                                          <p:spTgt spid="21"/>
                                        </p:tgtEl>
                                      </p:cBhvr>
                                      <p:by x="150000" y="150000"/>
                                    </p:animScale>
                                  </p:childTnLst>
                                </p:cTn>
                              </p:par>
                              <p:par>
                                <p:cTn id="255" presetID="6" presetClass="emph" presetSubtype="0" fill="hold" nodeType="withEffect">
                                  <p:stCondLst>
                                    <p:cond delay="1000"/>
                                  </p:stCondLst>
                                  <p:childTnLst>
                                    <p:animScale>
                                      <p:cBhvr>
                                        <p:cTn id="256" dur="1000" fill="hold"/>
                                        <p:tgtEl>
                                          <p:spTgt spid="22"/>
                                        </p:tgtEl>
                                      </p:cBhvr>
                                      <p:by x="150000" y="150000"/>
                                    </p:animScale>
                                  </p:childTnLst>
                                </p:cTn>
                              </p:par>
                            </p:childTnLst>
                          </p:cTn>
                        </p:par>
                        <p:par>
                          <p:cTn id="257" fill="hold">
                            <p:stCondLst>
                              <p:cond delay="2000"/>
                            </p:stCondLst>
                            <p:childTnLst>
                              <p:par>
                                <p:cTn id="258" presetID="10" presetClass="entr" presetSubtype="0" fill="hold" grpId="0" nodeType="afterEffect">
                                  <p:stCondLst>
                                    <p:cond delay="0"/>
                                  </p:stCondLst>
                                  <p:childTnLst>
                                    <p:set>
                                      <p:cBhvr>
                                        <p:cTn id="259" dur="1" fill="hold">
                                          <p:stCondLst>
                                            <p:cond delay="0"/>
                                          </p:stCondLst>
                                        </p:cTn>
                                        <p:tgtEl>
                                          <p:spTgt spid="54"/>
                                        </p:tgtEl>
                                        <p:attrNameLst>
                                          <p:attrName>style.visibility</p:attrName>
                                        </p:attrNameLst>
                                      </p:cBhvr>
                                      <p:to>
                                        <p:strVal val="visible"/>
                                      </p:to>
                                    </p:set>
                                    <p:animEffect transition="in" filter="fade">
                                      <p:cBhvr>
                                        <p:cTn id="260" dur="500"/>
                                        <p:tgtEl>
                                          <p:spTgt spid="54"/>
                                        </p:tgtEl>
                                      </p:cBhvr>
                                    </p:animEffect>
                                  </p:childTnLst>
                                </p:cTn>
                              </p:par>
                            </p:childTnLst>
                          </p:cTn>
                        </p:par>
                        <p:par>
                          <p:cTn id="261" fill="hold">
                            <p:stCondLst>
                              <p:cond delay="2500"/>
                            </p:stCondLst>
                            <p:childTnLst>
                              <p:par>
                                <p:cTn id="262" presetID="10" presetClass="entr" presetSubtype="0" fill="hold" grpId="0" nodeType="afterEffect">
                                  <p:stCondLst>
                                    <p:cond delay="0"/>
                                  </p:stCondLst>
                                  <p:childTnLst>
                                    <p:set>
                                      <p:cBhvr>
                                        <p:cTn id="263" dur="1" fill="hold">
                                          <p:stCondLst>
                                            <p:cond delay="0"/>
                                          </p:stCondLst>
                                        </p:cTn>
                                        <p:tgtEl>
                                          <p:spTgt spid="55"/>
                                        </p:tgtEl>
                                        <p:attrNameLst>
                                          <p:attrName>style.visibility</p:attrName>
                                        </p:attrNameLst>
                                      </p:cBhvr>
                                      <p:to>
                                        <p:strVal val="visible"/>
                                      </p:to>
                                    </p:set>
                                    <p:animEffect transition="in" filter="fade">
                                      <p:cBhvr>
                                        <p:cTn id="26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23" grpId="0"/>
      <p:bldP spid="24" grpId="0"/>
      <p:bldP spid="24" grpId="1"/>
      <p:bldP spid="25" grpId="0"/>
      <p:bldP spid="25" grpId="1"/>
      <p:bldP spid="26" grpId="0"/>
      <p:bldP spid="26" grpId="1"/>
      <p:bldP spid="27" grpId="0"/>
      <p:bldP spid="27" grpId="1"/>
      <p:bldP spid="28" grpId="0"/>
      <p:bldP spid="28" grpId="1"/>
      <p:bldP spid="32" grpId="0"/>
      <p:bldP spid="32" grpId="1"/>
      <p:bldP spid="33" grpId="0"/>
      <p:bldP spid="33" grpId="1"/>
      <p:bldP spid="34" grpId="0"/>
      <p:bldP spid="34" grpId="1"/>
      <p:bldP spid="35" grpId="0"/>
      <p:bldP spid="35" grpId="1"/>
      <p:bldP spid="37" grpId="0"/>
      <p:bldP spid="37" grpId="1"/>
      <p:bldP spid="46" grpId="0"/>
      <p:bldP spid="46" grpId="1"/>
      <p:bldP spid="47" grpId="0"/>
      <p:bldP spid="47" grpId="1"/>
      <p:bldP spid="48" grpId="0"/>
      <p:bldP spid="48" grpId="1"/>
      <p:bldP spid="49" grpId="0"/>
      <p:bldP spid="49" grpId="1"/>
      <p:bldP spid="50" grpId="0"/>
      <p:bldP spid="50" grpId="1"/>
      <p:bldP spid="51" grpId="0"/>
      <p:bldP spid="51" grpId="1"/>
      <p:bldP spid="54" grpId="0" animBg="1"/>
      <p:bldP spid="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1881C7B-5A5A-46E6-8412-C1BAABA8C3FF}"/>
              </a:ext>
            </a:extLst>
          </p:cNvPr>
          <p:cNvSpPr txBox="1"/>
          <p:nvPr/>
        </p:nvSpPr>
        <p:spPr>
          <a:xfrm>
            <a:off x="0" y="279732"/>
            <a:ext cx="24377649" cy="1569660"/>
          </a:xfrm>
          <a:prstGeom prst="rect">
            <a:avLst/>
          </a:prstGeom>
          <a:noFill/>
        </p:spPr>
        <p:txBody>
          <a:bodyPr wrap="square" rtlCol="0">
            <a:spAutoFit/>
          </a:bodyPr>
          <a:lstStyle/>
          <a:p>
            <a:pPr algn="ctr"/>
            <a:r>
              <a:rPr lang="fr-FR" sz="9600" b="1" dirty="0">
                <a:latin typeface="Nunito Light"/>
                <a:ea typeface="Nunito" charset="0"/>
                <a:cs typeface="Nunito" charset="0"/>
              </a:rPr>
              <a:t>Besoins non-fonctionnels</a:t>
            </a:r>
          </a:p>
        </p:txBody>
      </p:sp>
      <p:grpSp>
        <p:nvGrpSpPr>
          <p:cNvPr id="24" name="Group 23">
            <a:extLst>
              <a:ext uri="{FF2B5EF4-FFF2-40B4-BE49-F238E27FC236}">
                <a16:creationId xmlns:a16="http://schemas.microsoft.com/office/drawing/2014/main" id="{D3EFD126-51F5-4673-BBB2-74A0C77F1E0E}"/>
              </a:ext>
            </a:extLst>
          </p:cNvPr>
          <p:cNvGrpSpPr/>
          <p:nvPr/>
        </p:nvGrpSpPr>
        <p:grpSpPr>
          <a:xfrm>
            <a:off x="1655849" y="4681349"/>
            <a:ext cx="3305136" cy="4353303"/>
            <a:chOff x="1655849" y="4681349"/>
            <a:chExt cx="3305136" cy="4353303"/>
          </a:xfrm>
        </p:grpSpPr>
        <p:pic>
          <p:nvPicPr>
            <p:cNvPr id="4" name="Picture 3">
              <a:extLst>
                <a:ext uri="{FF2B5EF4-FFF2-40B4-BE49-F238E27FC236}">
                  <a16:creationId xmlns:a16="http://schemas.microsoft.com/office/drawing/2014/main" id="{464099F9-362B-4961-A9C4-5D87824F9F3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98885" y="4681349"/>
              <a:ext cx="3219064" cy="3219064"/>
            </a:xfrm>
            <a:prstGeom prst="rect">
              <a:avLst/>
            </a:prstGeom>
          </p:spPr>
        </p:pic>
        <p:sp>
          <p:nvSpPr>
            <p:cNvPr id="19" name="TextBox 18">
              <a:extLst>
                <a:ext uri="{FF2B5EF4-FFF2-40B4-BE49-F238E27FC236}">
                  <a16:creationId xmlns:a16="http://schemas.microsoft.com/office/drawing/2014/main" id="{5E43DECF-A7C6-48E3-911A-C082DF70AC4A}"/>
                </a:ext>
              </a:extLst>
            </p:cNvPr>
            <p:cNvSpPr txBox="1"/>
            <p:nvPr/>
          </p:nvSpPr>
          <p:spPr>
            <a:xfrm>
              <a:off x="1655849" y="8203655"/>
              <a:ext cx="3305136" cy="830997"/>
            </a:xfrm>
            <a:prstGeom prst="rect">
              <a:avLst/>
            </a:prstGeom>
            <a:noFill/>
          </p:spPr>
          <p:txBody>
            <a:bodyPr wrap="none" rtlCol="0">
              <a:spAutoFit/>
            </a:bodyPr>
            <a:lstStyle/>
            <a:p>
              <a:r>
                <a:rPr lang="fr-FR" sz="4800" b="1" dirty="0">
                  <a:latin typeface="Nunito Light"/>
                </a:rPr>
                <a:t>Extensibilité</a:t>
              </a:r>
            </a:p>
          </p:txBody>
        </p:sp>
      </p:grpSp>
      <p:grpSp>
        <p:nvGrpSpPr>
          <p:cNvPr id="25" name="Group 24">
            <a:extLst>
              <a:ext uri="{FF2B5EF4-FFF2-40B4-BE49-F238E27FC236}">
                <a16:creationId xmlns:a16="http://schemas.microsoft.com/office/drawing/2014/main" id="{7CA7844D-2BB2-4EB4-9E17-F19B112B23DE}"/>
              </a:ext>
            </a:extLst>
          </p:cNvPr>
          <p:cNvGrpSpPr/>
          <p:nvPr/>
        </p:nvGrpSpPr>
        <p:grpSpPr>
          <a:xfrm>
            <a:off x="7494079" y="4681349"/>
            <a:ext cx="3469219" cy="4353303"/>
            <a:chOff x="7494079" y="4681349"/>
            <a:chExt cx="3469219" cy="4353303"/>
          </a:xfrm>
        </p:grpSpPr>
        <p:pic>
          <p:nvPicPr>
            <p:cNvPr id="6" name="Picture 5">
              <a:extLst>
                <a:ext uri="{FF2B5EF4-FFF2-40B4-BE49-F238E27FC236}">
                  <a16:creationId xmlns:a16="http://schemas.microsoft.com/office/drawing/2014/main" id="{E77F2E74-8340-4F11-92E0-A5B2101535CF}"/>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619157" y="4681349"/>
              <a:ext cx="3219064" cy="3219064"/>
            </a:xfrm>
            <a:prstGeom prst="rect">
              <a:avLst/>
            </a:prstGeom>
          </p:spPr>
        </p:pic>
        <p:sp>
          <p:nvSpPr>
            <p:cNvPr id="20" name="TextBox 19">
              <a:extLst>
                <a:ext uri="{FF2B5EF4-FFF2-40B4-BE49-F238E27FC236}">
                  <a16:creationId xmlns:a16="http://schemas.microsoft.com/office/drawing/2014/main" id="{BA5A82AF-817D-4520-9986-13AE5A126AA0}"/>
                </a:ext>
              </a:extLst>
            </p:cNvPr>
            <p:cNvSpPr txBox="1"/>
            <p:nvPr/>
          </p:nvSpPr>
          <p:spPr>
            <a:xfrm>
              <a:off x="7494079" y="8203655"/>
              <a:ext cx="3469219" cy="830997"/>
            </a:xfrm>
            <a:prstGeom prst="rect">
              <a:avLst/>
            </a:prstGeom>
            <a:noFill/>
          </p:spPr>
          <p:txBody>
            <a:bodyPr wrap="none" rtlCol="0">
              <a:spAutoFit/>
            </a:bodyPr>
            <a:lstStyle/>
            <a:p>
              <a:r>
                <a:rPr lang="fr-FR" sz="4800" b="1" dirty="0">
                  <a:latin typeface="Nunito Light"/>
                </a:rPr>
                <a:t>Performance</a:t>
              </a:r>
            </a:p>
          </p:txBody>
        </p:sp>
      </p:grpSp>
      <p:grpSp>
        <p:nvGrpSpPr>
          <p:cNvPr id="26" name="Group 25">
            <a:extLst>
              <a:ext uri="{FF2B5EF4-FFF2-40B4-BE49-F238E27FC236}">
                <a16:creationId xmlns:a16="http://schemas.microsoft.com/office/drawing/2014/main" id="{25119F26-CB9D-44BD-B84B-17C2CE904662}"/>
              </a:ext>
            </a:extLst>
          </p:cNvPr>
          <p:cNvGrpSpPr/>
          <p:nvPr/>
        </p:nvGrpSpPr>
        <p:grpSpPr>
          <a:xfrm>
            <a:off x="13539428" y="4681349"/>
            <a:ext cx="3219064" cy="4353303"/>
            <a:chOff x="13539428" y="4681349"/>
            <a:chExt cx="3219064" cy="4353303"/>
          </a:xfrm>
        </p:grpSpPr>
        <p:pic>
          <p:nvPicPr>
            <p:cNvPr id="15" name="Picture 14">
              <a:extLst>
                <a:ext uri="{FF2B5EF4-FFF2-40B4-BE49-F238E27FC236}">
                  <a16:creationId xmlns:a16="http://schemas.microsoft.com/office/drawing/2014/main" id="{49BCE4E7-D307-417A-A0C3-7845C34E060D}"/>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3539428" y="4681349"/>
              <a:ext cx="3219064" cy="3219064"/>
            </a:xfrm>
            <a:prstGeom prst="rect">
              <a:avLst/>
            </a:prstGeom>
          </p:spPr>
        </p:pic>
        <p:sp>
          <p:nvSpPr>
            <p:cNvPr id="21" name="TextBox 20">
              <a:extLst>
                <a:ext uri="{FF2B5EF4-FFF2-40B4-BE49-F238E27FC236}">
                  <a16:creationId xmlns:a16="http://schemas.microsoft.com/office/drawing/2014/main" id="{F099E8C0-5F86-4901-A352-DE7A82FA9002}"/>
                </a:ext>
              </a:extLst>
            </p:cNvPr>
            <p:cNvSpPr txBox="1"/>
            <p:nvPr/>
          </p:nvSpPr>
          <p:spPr>
            <a:xfrm>
              <a:off x="14019227" y="8203655"/>
              <a:ext cx="2259465" cy="830997"/>
            </a:xfrm>
            <a:prstGeom prst="rect">
              <a:avLst/>
            </a:prstGeom>
            <a:noFill/>
          </p:spPr>
          <p:txBody>
            <a:bodyPr wrap="none" rtlCol="0">
              <a:spAutoFit/>
            </a:bodyPr>
            <a:lstStyle/>
            <a:p>
              <a:r>
                <a:rPr lang="fr-FR" sz="4800" b="1" dirty="0">
                  <a:latin typeface="Nunito Light"/>
                </a:rPr>
                <a:t>Sécurité</a:t>
              </a:r>
            </a:p>
          </p:txBody>
        </p:sp>
      </p:grpSp>
      <p:grpSp>
        <p:nvGrpSpPr>
          <p:cNvPr id="27" name="Group 26">
            <a:extLst>
              <a:ext uri="{FF2B5EF4-FFF2-40B4-BE49-F238E27FC236}">
                <a16:creationId xmlns:a16="http://schemas.microsoft.com/office/drawing/2014/main" id="{A574226C-30F4-4CDB-8969-162250B81A06}"/>
              </a:ext>
            </a:extLst>
          </p:cNvPr>
          <p:cNvGrpSpPr/>
          <p:nvPr/>
        </p:nvGrpSpPr>
        <p:grpSpPr>
          <a:xfrm>
            <a:off x="19455745" y="4681349"/>
            <a:ext cx="3219064" cy="4353302"/>
            <a:chOff x="19455745" y="4681349"/>
            <a:chExt cx="3219064" cy="4353302"/>
          </a:xfrm>
        </p:grpSpPr>
        <p:pic>
          <p:nvPicPr>
            <p:cNvPr id="17" name="Picture 16">
              <a:extLst>
                <a:ext uri="{FF2B5EF4-FFF2-40B4-BE49-F238E27FC236}">
                  <a16:creationId xmlns:a16="http://schemas.microsoft.com/office/drawing/2014/main" id="{80D86EDA-16C3-4734-B0E2-B040FEE4E70A}"/>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9455745" y="4681349"/>
              <a:ext cx="3219064" cy="3219064"/>
            </a:xfrm>
            <a:prstGeom prst="rect">
              <a:avLst/>
            </a:prstGeom>
          </p:spPr>
        </p:pic>
        <p:sp>
          <p:nvSpPr>
            <p:cNvPr id="22" name="TextBox 21">
              <a:extLst>
                <a:ext uri="{FF2B5EF4-FFF2-40B4-BE49-F238E27FC236}">
                  <a16:creationId xmlns:a16="http://schemas.microsoft.com/office/drawing/2014/main" id="{ECCC9974-1010-449A-BFD4-DC3F3DC851EF}"/>
                </a:ext>
              </a:extLst>
            </p:cNvPr>
            <p:cNvSpPr txBox="1"/>
            <p:nvPr/>
          </p:nvSpPr>
          <p:spPr>
            <a:xfrm>
              <a:off x="19598593" y="8203654"/>
              <a:ext cx="2933367" cy="830997"/>
            </a:xfrm>
            <a:prstGeom prst="rect">
              <a:avLst/>
            </a:prstGeom>
            <a:noFill/>
          </p:spPr>
          <p:txBody>
            <a:bodyPr wrap="none" rtlCol="0">
              <a:spAutoFit/>
            </a:bodyPr>
            <a:lstStyle/>
            <a:p>
              <a:r>
                <a:rPr lang="fr-FR" sz="4800" b="1" dirty="0">
                  <a:latin typeface="Nunito Light"/>
                </a:rPr>
                <a:t>Ergonomie</a:t>
              </a:r>
            </a:p>
          </p:txBody>
        </p:sp>
      </p:grpSp>
    </p:spTree>
    <p:extLst>
      <p:ext uri="{BB962C8B-B14F-4D97-AF65-F5344CB8AC3E}">
        <p14:creationId xmlns:p14="http://schemas.microsoft.com/office/powerpoint/2010/main" val="229025830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anim calcmode="lin" valueType="num">
                                      <p:cBhvr>
                                        <p:cTn id="14" dur="500" fill="hold"/>
                                        <p:tgtEl>
                                          <p:spTgt spid="24"/>
                                        </p:tgtEl>
                                        <p:attrNameLst>
                                          <p:attrName>ppt_x</p:attrName>
                                        </p:attrNameLst>
                                      </p:cBhvr>
                                      <p:tavLst>
                                        <p:tav tm="0">
                                          <p:val>
                                            <p:strVal val="#ppt_x"/>
                                          </p:val>
                                        </p:tav>
                                        <p:tav tm="100000">
                                          <p:val>
                                            <p:strVal val="#ppt_x"/>
                                          </p:val>
                                        </p:tav>
                                      </p:tavLst>
                                    </p:anim>
                                    <p:anim calcmode="lin" valueType="num">
                                      <p:cBhvr>
                                        <p:cTn id="15"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anim calcmode="lin" valueType="num">
                                      <p:cBhvr>
                                        <p:cTn id="21" dur="500" fill="hold"/>
                                        <p:tgtEl>
                                          <p:spTgt spid="25"/>
                                        </p:tgtEl>
                                        <p:attrNameLst>
                                          <p:attrName>ppt_x</p:attrName>
                                        </p:attrNameLst>
                                      </p:cBhvr>
                                      <p:tavLst>
                                        <p:tav tm="0">
                                          <p:val>
                                            <p:strVal val="#ppt_x"/>
                                          </p:val>
                                        </p:tav>
                                        <p:tav tm="100000">
                                          <p:val>
                                            <p:strVal val="#ppt_x"/>
                                          </p:val>
                                        </p:tav>
                                      </p:tavLst>
                                    </p:anim>
                                    <p:anim calcmode="lin" valueType="num">
                                      <p:cBhvr>
                                        <p:cTn id="22"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anim calcmode="lin" valueType="num">
                                      <p:cBhvr>
                                        <p:cTn id="28" dur="500" fill="hold"/>
                                        <p:tgtEl>
                                          <p:spTgt spid="26"/>
                                        </p:tgtEl>
                                        <p:attrNameLst>
                                          <p:attrName>ppt_x</p:attrName>
                                        </p:attrNameLst>
                                      </p:cBhvr>
                                      <p:tavLst>
                                        <p:tav tm="0">
                                          <p:val>
                                            <p:strVal val="#ppt_x"/>
                                          </p:val>
                                        </p:tav>
                                        <p:tav tm="100000">
                                          <p:val>
                                            <p:strVal val="#ppt_x"/>
                                          </p:val>
                                        </p:tav>
                                      </p:tavLst>
                                    </p:anim>
                                    <p:anim calcmode="lin" valueType="num">
                                      <p:cBhvr>
                                        <p:cTn id="29" dur="5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anim calcmode="lin" valueType="num">
                                      <p:cBhvr>
                                        <p:cTn id="35" dur="500" fill="hold"/>
                                        <p:tgtEl>
                                          <p:spTgt spid="27"/>
                                        </p:tgtEl>
                                        <p:attrNameLst>
                                          <p:attrName>ppt_x</p:attrName>
                                        </p:attrNameLst>
                                      </p:cBhvr>
                                      <p:tavLst>
                                        <p:tav tm="0">
                                          <p:val>
                                            <p:strVal val="#ppt_x"/>
                                          </p:val>
                                        </p:tav>
                                        <p:tav tm="100000">
                                          <p:val>
                                            <p:strVal val="#ppt_x"/>
                                          </p:val>
                                        </p:tav>
                                      </p:tavLst>
                                    </p:anim>
                                    <p:anim calcmode="lin" valueType="num">
                                      <p:cBhvr>
                                        <p:cTn id="36"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0C5A4C-118A-4940-B637-AF1B33B4ED42}"/>
              </a:ext>
            </a:extLst>
          </p:cNvPr>
          <p:cNvSpPr/>
          <p:nvPr/>
        </p:nvSpPr>
        <p:spPr>
          <a:xfrm>
            <a:off x="0" y="0"/>
            <a:ext cx="24377650" cy="147796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4">
            <a:extLst>
              <a:ext uri="{FF2B5EF4-FFF2-40B4-BE49-F238E27FC236}">
                <a16:creationId xmlns:a16="http://schemas.microsoft.com/office/drawing/2014/main" id="{B95EAA7E-BF79-45A2-A955-20636E033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1104" y="68008"/>
            <a:ext cx="19315442" cy="13579985"/>
          </a:xfrm>
          <a:prstGeom prst="rect">
            <a:avLst/>
          </a:prstGeom>
        </p:spPr>
      </p:pic>
      <p:grpSp>
        <p:nvGrpSpPr>
          <p:cNvPr id="9" name="Group 8">
            <a:extLst>
              <a:ext uri="{FF2B5EF4-FFF2-40B4-BE49-F238E27FC236}">
                <a16:creationId xmlns:a16="http://schemas.microsoft.com/office/drawing/2014/main" id="{9BD59325-AF92-4D59-892A-1BEF542C777C}"/>
              </a:ext>
            </a:extLst>
          </p:cNvPr>
          <p:cNvGrpSpPr/>
          <p:nvPr/>
        </p:nvGrpSpPr>
        <p:grpSpPr>
          <a:xfrm>
            <a:off x="0" y="0"/>
            <a:ext cx="24377650" cy="14779690"/>
            <a:chOff x="0" y="0"/>
            <a:chExt cx="24377650" cy="14779690"/>
          </a:xfrm>
        </p:grpSpPr>
        <p:sp>
          <p:nvSpPr>
            <p:cNvPr id="7" name="Rectangle 6">
              <a:extLst>
                <a:ext uri="{FF2B5EF4-FFF2-40B4-BE49-F238E27FC236}">
                  <a16:creationId xmlns:a16="http://schemas.microsoft.com/office/drawing/2014/main" id="{F7EB609E-A461-401C-BB64-31685D462854}"/>
                </a:ext>
              </a:extLst>
            </p:cNvPr>
            <p:cNvSpPr/>
            <p:nvPr/>
          </p:nvSpPr>
          <p:spPr>
            <a:xfrm>
              <a:off x="0" y="0"/>
              <a:ext cx="24377650" cy="14779690"/>
            </a:xfrm>
            <a:prstGeom prst="rect">
              <a:avLst/>
            </a:prstGeom>
            <a:solidFill>
              <a:srgbClr val="1B243B">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a:extLst>
                <a:ext uri="{FF2B5EF4-FFF2-40B4-BE49-F238E27FC236}">
                  <a16:creationId xmlns:a16="http://schemas.microsoft.com/office/drawing/2014/main" id="{7CE2B298-738D-4EB2-B3A8-D203DC6730BD}"/>
                </a:ext>
              </a:extLst>
            </p:cNvPr>
            <p:cNvSpPr txBox="1"/>
            <p:nvPr/>
          </p:nvSpPr>
          <p:spPr>
            <a:xfrm>
              <a:off x="1" y="5272951"/>
              <a:ext cx="24377649" cy="3170099"/>
            </a:xfrm>
            <a:prstGeom prst="rect">
              <a:avLst/>
            </a:prstGeom>
            <a:noFill/>
          </p:spPr>
          <p:txBody>
            <a:bodyPr wrap="square" rtlCol="0">
              <a:spAutoFit/>
            </a:bodyPr>
            <a:lstStyle/>
            <a:p>
              <a:pPr algn="ctr"/>
              <a:r>
                <a:rPr lang="fr-FR" sz="20000" b="1" dirty="0">
                  <a:solidFill>
                    <a:schemeClr val="bg1"/>
                  </a:solidFill>
                  <a:latin typeface="Nunito Light"/>
                  <a:ea typeface="Nunito" charset="0"/>
                  <a:cs typeface="Nunito" charset="0"/>
                </a:rPr>
                <a:t>Cas d’utilisation</a:t>
              </a:r>
            </a:p>
          </p:txBody>
        </p:sp>
      </p:grpSp>
    </p:spTree>
    <p:extLst>
      <p:ext uri="{BB962C8B-B14F-4D97-AF65-F5344CB8AC3E}">
        <p14:creationId xmlns:p14="http://schemas.microsoft.com/office/powerpoint/2010/main" val="11854062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ppt_x"/>
                                          </p:val>
                                        </p:tav>
                                      </p:tavLst>
                                    </p:anim>
                                    <p:anim calcmode="lin" valueType="num">
                                      <p:cBhvr additive="base">
                                        <p:cTn id="7" dur="500"/>
                                        <p:tgtEl>
                                          <p:spTgt spid="9"/>
                                        </p:tgtEl>
                                        <p:attrNameLst>
                                          <p:attrName>ppt_y</p:attrName>
                                        </p:attrNameLst>
                                      </p:cBhvr>
                                      <p:tavLst>
                                        <p:tav tm="0">
                                          <p:val>
                                            <p:strVal val="ppt_y"/>
                                          </p:val>
                                        </p:tav>
                                        <p:tav tm="100000">
                                          <p:val>
                                            <p:strVal val="1+ppt_h/2"/>
                                          </p:val>
                                        </p:tav>
                                      </p:tavLst>
                                    </p:anim>
                                    <p:set>
                                      <p:cBhvr>
                                        <p:cTn id="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752137" y="5884657"/>
            <a:ext cx="11783264" cy="1946687"/>
          </a:xfrm>
          <a:prstGeom prst="rect">
            <a:avLst/>
          </a:prstGeom>
          <a:noFill/>
        </p:spPr>
        <p:txBody>
          <a:bodyPr wrap="square" rtlCol="0">
            <a:spAutoFit/>
          </a:bodyPr>
          <a:lstStyle/>
          <a:p>
            <a:pPr>
              <a:lnSpc>
                <a:spcPts val="14000"/>
              </a:lnSpc>
            </a:pPr>
            <a:r>
              <a:rPr lang="fr-FR" sz="15000" b="1" spc="600" dirty="0">
                <a:solidFill>
                  <a:schemeClr val="tx2"/>
                </a:solidFill>
                <a:latin typeface="Nunito" charset="0"/>
                <a:ea typeface="Nunito" charset="0"/>
                <a:cs typeface="Nunito" charset="0"/>
              </a:rPr>
              <a:t>Conception</a:t>
            </a:r>
          </a:p>
        </p:txBody>
      </p:sp>
      <p:grpSp>
        <p:nvGrpSpPr>
          <p:cNvPr id="2" name="Group 1"/>
          <p:cNvGrpSpPr/>
          <p:nvPr/>
        </p:nvGrpSpPr>
        <p:grpSpPr>
          <a:xfrm>
            <a:off x="-859297" y="4741470"/>
            <a:ext cx="4092370" cy="4233061"/>
            <a:chOff x="-858390" y="4477832"/>
            <a:chExt cx="4092370" cy="4233061"/>
          </a:xfrm>
        </p:grpSpPr>
        <p:sp>
          <p:nvSpPr>
            <p:cNvPr id="6" name="Freeform 5"/>
            <p:cNvSpPr>
              <a:spLocks noChangeArrowheads="1"/>
            </p:cNvSpPr>
            <p:nvPr/>
          </p:nvSpPr>
          <p:spPr bwMode="auto">
            <a:xfrm>
              <a:off x="2099658" y="6974920"/>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dirty="0">
                <a:latin typeface="Nunito Light" charset="0"/>
              </a:endParaRPr>
            </a:p>
          </p:txBody>
        </p:sp>
        <p:sp>
          <p:nvSpPr>
            <p:cNvPr id="7" name="Freeform 6"/>
            <p:cNvSpPr>
              <a:spLocks noChangeArrowheads="1"/>
            </p:cNvSpPr>
            <p:nvPr/>
          </p:nvSpPr>
          <p:spPr bwMode="auto">
            <a:xfrm>
              <a:off x="1777142" y="4477832"/>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8" name="Freeform 7"/>
            <p:cNvSpPr>
              <a:spLocks noChangeArrowheads="1"/>
            </p:cNvSpPr>
            <p:nvPr/>
          </p:nvSpPr>
          <p:spPr bwMode="auto">
            <a:xfrm>
              <a:off x="-525459" y="4477832"/>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9" name="Freeform 8"/>
            <p:cNvSpPr>
              <a:spLocks noChangeArrowheads="1"/>
            </p:cNvSpPr>
            <p:nvPr/>
          </p:nvSpPr>
          <p:spPr bwMode="auto">
            <a:xfrm>
              <a:off x="-858390" y="4477832"/>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grpSp>
      <p:sp>
        <p:nvSpPr>
          <p:cNvPr id="3" name="TextBox 2"/>
          <p:cNvSpPr txBox="1"/>
          <p:nvPr/>
        </p:nvSpPr>
        <p:spPr>
          <a:xfrm>
            <a:off x="18137964" y="2964630"/>
            <a:ext cx="3433954" cy="7787068"/>
          </a:xfrm>
          <a:prstGeom prst="rect">
            <a:avLst/>
          </a:prstGeom>
          <a:noFill/>
        </p:spPr>
        <p:txBody>
          <a:bodyPr wrap="square" rtlCol="0">
            <a:spAutoFit/>
          </a:bodyPr>
          <a:lstStyle/>
          <a:p>
            <a:r>
              <a:rPr lang="en-US" sz="50002" dirty="0">
                <a:solidFill>
                  <a:schemeClr val="tx2"/>
                </a:solidFill>
                <a:latin typeface="Nunito" charset="0"/>
                <a:ea typeface="Nunito" charset="0"/>
                <a:cs typeface="Nunito" charset="0"/>
              </a:rPr>
              <a:t>4</a:t>
            </a:r>
          </a:p>
        </p:txBody>
      </p:sp>
    </p:spTree>
    <p:extLst>
      <p:ext uri="{BB962C8B-B14F-4D97-AF65-F5344CB8AC3E}">
        <p14:creationId xmlns:p14="http://schemas.microsoft.com/office/powerpoint/2010/main" val="272812718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79F8004-8072-480F-B0A6-CA4CFAB3BF21}"/>
              </a:ext>
            </a:extLst>
          </p:cNvPr>
          <p:cNvSpPr txBox="1"/>
          <p:nvPr/>
        </p:nvSpPr>
        <p:spPr>
          <a:xfrm>
            <a:off x="0" y="279732"/>
            <a:ext cx="24377650" cy="1938992"/>
          </a:xfrm>
          <a:prstGeom prst="rect">
            <a:avLst/>
          </a:prstGeom>
          <a:noFill/>
        </p:spPr>
        <p:txBody>
          <a:bodyPr wrap="square" rtlCol="0">
            <a:spAutoFit/>
          </a:bodyPr>
          <a:lstStyle/>
          <a:p>
            <a:pPr algn="ctr"/>
            <a:r>
              <a:rPr lang="fr-FR" sz="6000" b="1" dirty="0">
                <a:latin typeface="Nunito Light"/>
                <a:ea typeface="Nunito" charset="0"/>
                <a:cs typeface="Nunito" charset="0"/>
              </a:rPr>
              <a:t>Raffinement du cas d’utilisation</a:t>
            </a:r>
          </a:p>
          <a:p>
            <a:pPr algn="ctr"/>
            <a:r>
              <a:rPr lang="fr-FR" sz="6000" b="1" dirty="0">
                <a:latin typeface="Nunito Light"/>
                <a:ea typeface="Nunito" charset="0"/>
                <a:cs typeface="Nunito" charset="0"/>
              </a:rPr>
              <a:t>« Gérer ses commande » de l’acteur client</a:t>
            </a:r>
          </a:p>
        </p:txBody>
      </p:sp>
      <p:sp>
        <p:nvSpPr>
          <p:cNvPr id="6" name="Rectangle 5">
            <a:extLst>
              <a:ext uri="{FF2B5EF4-FFF2-40B4-BE49-F238E27FC236}">
                <a16:creationId xmlns:a16="http://schemas.microsoft.com/office/drawing/2014/main" id="{24BD21EB-8A48-4589-86E6-BC8E05B38DC4}"/>
              </a:ext>
            </a:extLst>
          </p:cNvPr>
          <p:cNvSpPr/>
          <p:nvPr/>
        </p:nvSpPr>
        <p:spPr>
          <a:xfrm>
            <a:off x="0" y="2425959"/>
            <a:ext cx="24377650" cy="11290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Picture 3">
            <a:extLst>
              <a:ext uri="{FF2B5EF4-FFF2-40B4-BE49-F238E27FC236}">
                <a16:creationId xmlns:a16="http://schemas.microsoft.com/office/drawing/2014/main" id="{E68A3B19-3114-4C72-B69E-6996B1C49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486" y="2825154"/>
            <a:ext cx="22604678" cy="10890846"/>
          </a:xfrm>
          <a:prstGeom prst="rect">
            <a:avLst/>
          </a:prstGeom>
        </p:spPr>
      </p:pic>
    </p:spTree>
    <p:extLst>
      <p:ext uri="{BB962C8B-B14F-4D97-AF65-F5344CB8AC3E}">
        <p14:creationId xmlns:p14="http://schemas.microsoft.com/office/powerpoint/2010/main" val="927736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0C5A4C-118A-4940-B637-AF1B33B4ED42}"/>
              </a:ext>
            </a:extLst>
          </p:cNvPr>
          <p:cNvSpPr/>
          <p:nvPr/>
        </p:nvSpPr>
        <p:spPr>
          <a:xfrm>
            <a:off x="0" y="0"/>
            <a:ext cx="24377650" cy="147796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a:extLst>
              <a:ext uri="{FF2B5EF4-FFF2-40B4-BE49-F238E27FC236}">
                <a16:creationId xmlns:a16="http://schemas.microsoft.com/office/drawing/2014/main" id="{7CE2B298-738D-4EB2-B3A8-D203DC6730BD}"/>
              </a:ext>
            </a:extLst>
          </p:cNvPr>
          <p:cNvSpPr txBox="1"/>
          <p:nvPr/>
        </p:nvSpPr>
        <p:spPr>
          <a:xfrm>
            <a:off x="1" y="5272951"/>
            <a:ext cx="13641354" cy="3170099"/>
          </a:xfrm>
          <a:prstGeom prst="rect">
            <a:avLst/>
          </a:prstGeom>
          <a:noFill/>
        </p:spPr>
        <p:txBody>
          <a:bodyPr wrap="square" rtlCol="0">
            <a:spAutoFit/>
          </a:bodyPr>
          <a:lstStyle/>
          <a:p>
            <a:pPr algn="ctr"/>
            <a:r>
              <a:rPr lang="fr-FR" sz="20000" b="1" dirty="0">
                <a:solidFill>
                  <a:schemeClr val="bg1"/>
                </a:solidFill>
                <a:latin typeface="Nunito Light"/>
                <a:ea typeface="Nunito" charset="0"/>
                <a:cs typeface="Nunito" charset="0"/>
              </a:rPr>
              <a:t>Cas d’utilisation</a:t>
            </a:r>
          </a:p>
        </p:txBody>
      </p:sp>
      <p:grpSp>
        <p:nvGrpSpPr>
          <p:cNvPr id="12" name="Group 11">
            <a:extLst>
              <a:ext uri="{FF2B5EF4-FFF2-40B4-BE49-F238E27FC236}">
                <a16:creationId xmlns:a16="http://schemas.microsoft.com/office/drawing/2014/main" id="{E69FFE67-760C-455D-A9D9-4A420225224A}"/>
              </a:ext>
            </a:extLst>
          </p:cNvPr>
          <p:cNvGrpSpPr/>
          <p:nvPr/>
        </p:nvGrpSpPr>
        <p:grpSpPr>
          <a:xfrm>
            <a:off x="5699654" y="50240"/>
            <a:ext cx="12978341" cy="13615521"/>
            <a:chOff x="5699654" y="50240"/>
            <a:chExt cx="12978341" cy="13615521"/>
          </a:xfrm>
        </p:grpSpPr>
        <p:pic>
          <p:nvPicPr>
            <p:cNvPr id="4" name="Picture 3">
              <a:extLst>
                <a:ext uri="{FF2B5EF4-FFF2-40B4-BE49-F238E27FC236}">
                  <a16:creationId xmlns:a16="http://schemas.microsoft.com/office/drawing/2014/main" id="{4EF669A7-96F5-4FB0-9447-D32FD5A0753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699654" y="50240"/>
              <a:ext cx="12978341" cy="13615521"/>
            </a:xfrm>
            <a:prstGeom prst="rect">
              <a:avLst/>
            </a:prstGeom>
          </p:spPr>
        </p:pic>
        <p:sp>
          <p:nvSpPr>
            <p:cNvPr id="11" name="TextBox 10">
              <a:extLst>
                <a:ext uri="{FF2B5EF4-FFF2-40B4-BE49-F238E27FC236}">
                  <a16:creationId xmlns:a16="http://schemas.microsoft.com/office/drawing/2014/main" id="{BDFFAEC1-0099-43ED-A38D-9B9F1E5C6F8B}"/>
                </a:ext>
              </a:extLst>
            </p:cNvPr>
            <p:cNvSpPr txBox="1"/>
            <p:nvPr/>
          </p:nvSpPr>
          <p:spPr>
            <a:xfrm>
              <a:off x="8901404" y="877080"/>
              <a:ext cx="920830" cy="338554"/>
            </a:xfrm>
            <a:prstGeom prst="rect">
              <a:avLst/>
            </a:prstGeom>
            <a:noFill/>
          </p:spPr>
          <p:txBody>
            <a:bodyPr wrap="none" rtlCol="0">
              <a:spAutoFit/>
            </a:bodyPr>
            <a:lstStyle/>
            <a:p>
              <a:r>
                <a:rPr lang="fr-FR" sz="1600" dirty="0"/>
                <a:t>Possède</a:t>
              </a:r>
            </a:p>
          </p:txBody>
        </p:sp>
        <p:sp>
          <p:nvSpPr>
            <p:cNvPr id="13" name="TextBox 12">
              <a:extLst>
                <a:ext uri="{FF2B5EF4-FFF2-40B4-BE49-F238E27FC236}">
                  <a16:creationId xmlns:a16="http://schemas.microsoft.com/office/drawing/2014/main" id="{AE77CBE7-7349-43A0-8EAB-B5BBB764C6A6}"/>
                </a:ext>
              </a:extLst>
            </p:cNvPr>
            <p:cNvSpPr txBox="1"/>
            <p:nvPr/>
          </p:nvSpPr>
          <p:spPr>
            <a:xfrm>
              <a:off x="16611600" y="1496011"/>
              <a:ext cx="920830" cy="338554"/>
            </a:xfrm>
            <a:prstGeom prst="rect">
              <a:avLst/>
            </a:prstGeom>
            <a:noFill/>
          </p:spPr>
          <p:txBody>
            <a:bodyPr wrap="none" rtlCol="0">
              <a:spAutoFit/>
            </a:bodyPr>
            <a:lstStyle/>
            <a:p>
              <a:r>
                <a:rPr lang="fr-FR" sz="1600" dirty="0"/>
                <a:t>Possède</a:t>
              </a:r>
            </a:p>
          </p:txBody>
        </p:sp>
        <p:sp>
          <p:nvSpPr>
            <p:cNvPr id="14" name="TextBox 13">
              <a:extLst>
                <a:ext uri="{FF2B5EF4-FFF2-40B4-BE49-F238E27FC236}">
                  <a16:creationId xmlns:a16="http://schemas.microsoft.com/office/drawing/2014/main" id="{9C7A9585-5C76-4035-884E-36A9B02FF54A}"/>
                </a:ext>
              </a:extLst>
            </p:cNvPr>
            <p:cNvSpPr txBox="1"/>
            <p:nvPr/>
          </p:nvSpPr>
          <p:spPr>
            <a:xfrm>
              <a:off x="8901404" y="1609086"/>
              <a:ext cx="939681" cy="338554"/>
            </a:xfrm>
            <a:prstGeom prst="rect">
              <a:avLst/>
            </a:prstGeom>
            <a:noFill/>
          </p:spPr>
          <p:txBody>
            <a:bodyPr wrap="none" rtlCol="0">
              <a:spAutoFit/>
            </a:bodyPr>
            <a:lstStyle/>
            <a:p>
              <a:r>
                <a:rPr lang="fr-FR" sz="1600" dirty="0"/>
                <a:t>Habite à</a:t>
              </a:r>
            </a:p>
          </p:txBody>
        </p:sp>
        <p:sp>
          <p:nvSpPr>
            <p:cNvPr id="15" name="TextBox 14">
              <a:extLst>
                <a:ext uri="{FF2B5EF4-FFF2-40B4-BE49-F238E27FC236}">
                  <a16:creationId xmlns:a16="http://schemas.microsoft.com/office/drawing/2014/main" id="{D3700819-E51F-410D-BA84-A8B4D2AA5B98}"/>
                </a:ext>
              </a:extLst>
            </p:cNvPr>
            <p:cNvSpPr txBox="1"/>
            <p:nvPr/>
          </p:nvSpPr>
          <p:spPr>
            <a:xfrm>
              <a:off x="12850018" y="1761486"/>
              <a:ext cx="854721" cy="338554"/>
            </a:xfrm>
            <a:prstGeom prst="rect">
              <a:avLst/>
            </a:prstGeom>
            <a:noFill/>
          </p:spPr>
          <p:txBody>
            <a:bodyPr wrap="none" rtlCol="0">
              <a:spAutoFit/>
            </a:bodyPr>
            <a:lstStyle/>
            <a:p>
              <a:r>
                <a:rPr lang="fr-FR" sz="1600" dirty="0"/>
                <a:t>Existe à</a:t>
              </a:r>
            </a:p>
          </p:txBody>
        </p:sp>
        <p:sp>
          <p:nvSpPr>
            <p:cNvPr id="16" name="TextBox 15">
              <a:extLst>
                <a:ext uri="{FF2B5EF4-FFF2-40B4-BE49-F238E27FC236}">
                  <a16:creationId xmlns:a16="http://schemas.microsoft.com/office/drawing/2014/main" id="{22A15907-5E6C-4D0E-9EB6-7E257C4B21F7}"/>
                </a:ext>
              </a:extLst>
            </p:cNvPr>
            <p:cNvSpPr txBox="1"/>
            <p:nvPr/>
          </p:nvSpPr>
          <p:spPr>
            <a:xfrm>
              <a:off x="13002418" y="2637015"/>
              <a:ext cx="854721" cy="338554"/>
            </a:xfrm>
            <a:prstGeom prst="rect">
              <a:avLst/>
            </a:prstGeom>
            <a:noFill/>
          </p:spPr>
          <p:txBody>
            <a:bodyPr wrap="none" rtlCol="0">
              <a:spAutoFit/>
            </a:bodyPr>
            <a:lstStyle/>
            <a:p>
              <a:r>
                <a:rPr lang="fr-FR" sz="1600" dirty="0"/>
                <a:t>Existe à</a:t>
              </a:r>
            </a:p>
          </p:txBody>
        </p:sp>
        <p:sp>
          <p:nvSpPr>
            <p:cNvPr id="17" name="TextBox 16">
              <a:extLst>
                <a:ext uri="{FF2B5EF4-FFF2-40B4-BE49-F238E27FC236}">
                  <a16:creationId xmlns:a16="http://schemas.microsoft.com/office/drawing/2014/main" id="{4C667EA0-769F-4C4A-B253-910FB39C7B4F}"/>
                </a:ext>
              </a:extLst>
            </p:cNvPr>
            <p:cNvSpPr txBox="1"/>
            <p:nvPr/>
          </p:nvSpPr>
          <p:spPr>
            <a:xfrm>
              <a:off x="8901404" y="3047676"/>
              <a:ext cx="759632" cy="338554"/>
            </a:xfrm>
            <a:prstGeom prst="rect">
              <a:avLst/>
            </a:prstGeom>
            <a:noFill/>
          </p:spPr>
          <p:txBody>
            <a:bodyPr wrap="none" rtlCol="0">
              <a:spAutoFit/>
            </a:bodyPr>
            <a:lstStyle/>
            <a:p>
              <a:r>
                <a:rPr lang="fr-FR" sz="1600" dirty="0"/>
                <a:t>Evalue</a:t>
              </a:r>
            </a:p>
          </p:txBody>
        </p:sp>
        <p:sp>
          <p:nvSpPr>
            <p:cNvPr id="18" name="TextBox 17">
              <a:extLst>
                <a:ext uri="{FF2B5EF4-FFF2-40B4-BE49-F238E27FC236}">
                  <a16:creationId xmlns:a16="http://schemas.microsoft.com/office/drawing/2014/main" id="{99AFCEBC-60F7-4884-93FF-A07CDB295A3D}"/>
                </a:ext>
              </a:extLst>
            </p:cNvPr>
            <p:cNvSpPr txBox="1"/>
            <p:nvPr/>
          </p:nvSpPr>
          <p:spPr>
            <a:xfrm>
              <a:off x="7560906" y="4011079"/>
              <a:ext cx="1231427" cy="338554"/>
            </a:xfrm>
            <a:prstGeom prst="rect">
              <a:avLst/>
            </a:prstGeom>
            <a:noFill/>
          </p:spPr>
          <p:txBody>
            <a:bodyPr wrap="none" rtlCol="0">
              <a:spAutoFit/>
            </a:bodyPr>
            <a:lstStyle/>
            <a:p>
              <a:r>
                <a:rPr lang="fr-FR" sz="1600" dirty="0"/>
                <a:t>Commande</a:t>
              </a:r>
            </a:p>
          </p:txBody>
        </p:sp>
        <p:sp>
          <p:nvSpPr>
            <p:cNvPr id="19" name="TextBox 18">
              <a:extLst>
                <a:ext uri="{FF2B5EF4-FFF2-40B4-BE49-F238E27FC236}">
                  <a16:creationId xmlns:a16="http://schemas.microsoft.com/office/drawing/2014/main" id="{6AE2C876-28A5-4CD7-BF57-CEAC1217D573}"/>
                </a:ext>
              </a:extLst>
            </p:cNvPr>
            <p:cNvSpPr txBox="1"/>
            <p:nvPr/>
          </p:nvSpPr>
          <p:spPr>
            <a:xfrm>
              <a:off x="14853603" y="5264775"/>
              <a:ext cx="920830" cy="338554"/>
            </a:xfrm>
            <a:prstGeom prst="rect">
              <a:avLst/>
            </a:prstGeom>
            <a:noFill/>
          </p:spPr>
          <p:txBody>
            <a:bodyPr wrap="none" rtlCol="0">
              <a:spAutoFit/>
            </a:bodyPr>
            <a:lstStyle/>
            <a:p>
              <a:r>
                <a:rPr lang="fr-FR" sz="1600" dirty="0"/>
                <a:t>Possède</a:t>
              </a:r>
            </a:p>
          </p:txBody>
        </p:sp>
        <p:sp>
          <p:nvSpPr>
            <p:cNvPr id="20" name="TextBox 19">
              <a:extLst>
                <a:ext uri="{FF2B5EF4-FFF2-40B4-BE49-F238E27FC236}">
                  <a16:creationId xmlns:a16="http://schemas.microsoft.com/office/drawing/2014/main" id="{6F911CE9-C3BD-4204-98EA-6B2516AE58BB}"/>
                </a:ext>
              </a:extLst>
            </p:cNvPr>
            <p:cNvSpPr txBox="1"/>
            <p:nvPr/>
          </p:nvSpPr>
          <p:spPr>
            <a:xfrm>
              <a:off x="16816142" y="4349633"/>
              <a:ext cx="1300228" cy="338554"/>
            </a:xfrm>
            <a:prstGeom prst="rect">
              <a:avLst/>
            </a:prstGeom>
            <a:noFill/>
          </p:spPr>
          <p:txBody>
            <a:bodyPr wrap="none" rtlCol="0">
              <a:spAutoFit/>
            </a:bodyPr>
            <a:lstStyle/>
            <a:p>
              <a:r>
                <a:rPr lang="fr-FR" sz="1600" dirty="0"/>
                <a:t>Est ouvert le</a:t>
              </a:r>
            </a:p>
          </p:txBody>
        </p:sp>
        <p:sp>
          <p:nvSpPr>
            <p:cNvPr id="21" name="TextBox 20">
              <a:extLst>
                <a:ext uri="{FF2B5EF4-FFF2-40B4-BE49-F238E27FC236}">
                  <a16:creationId xmlns:a16="http://schemas.microsoft.com/office/drawing/2014/main" id="{05492B37-3BCB-4E93-A0B4-EAC484C3ED01}"/>
                </a:ext>
              </a:extLst>
            </p:cNvPr>
            <p:cNvSpPr txBox="1"/>
            <p:nvPr/>
          </p:nvSpPr>
          <p:spPr>
            <a:xfrm>
              <a:off x="11267994" y="6688723"/>
              <a:ext cx="920830" cy="338554"/>
            </a:xfrm>
            <a:prstGeom prst="rect">
              <a:avLst/>
            </a:prstGeom>
            <a:noFill/>
          </p:spPr>
          <p:txBody>
            <a:bodyPr wrap="none" rtlCol="0">
              <a:spAutoFit/>
            </a:bodyPr>
            <a:lstStyle/>
            <a:p>
              <a:r>
                <a:rPr lang="fr-FR" sz="1600" dirty="0"/>
                <a:t>Possède</a:t>
              </a:r>
            </a:p>
          </p:txBody>
        </p:sp>
        <p:sp>
          <p:nvSpPr>
            <p:cNvPr id="22" name="TextBox 21">
              <a:extLst>
                <a:ext uri="{FF2B5EF4-FFF2-40B4-BE49-F238E27FC236}">
                  <a16:creationId xmlns:a16="http://schemas.microsoft.com/office/drawing/2014/main" id="{85072B35-8FC8-41A3-B132-166A3C4FDBB5}"/>
                </a:ext>
              </a:extLst>
            </p:cNvPr>
            <p:cNvSpPr txBox="1"/>
            <p:nvPr/>
          </p:nvSpPr>
          <p:spPr>
            <a:xfrm>
              <a:off x="12657130" y="11597297"/>
              <a:ext cx="1545295" cy="338554"/>
            </a:xfrm>
            <a:prstGeom prst="rect">
              <a:avLst/>
            </a:prstGeom>
            <a:noFill/>
          </p:spPr>
          <p:txBody>
            <a:bodyPr wrap="none" rtlCol="0">
              <a:spAutoFit/>
            </a:bodyPr>
            <a:lstStyle/>
            <a:p>
              <a:r>
                <a:rPr lang="fr-FR" sz="1600" dirty="0"/>
                <a:t>Peut livrer avec</a:t>
              </a:r>
            </a:p>
          </p:txBody>
        </p:sp>
        <p:sp>
          <p:nvSpPr>
            <p:cNvPr id="24" name="TextBox 23">
              <a:extLst>
                <a:ext uri="{FF2B5EF4-FFF2-40B4-BE49-F238E27FC236}">
                  <a16:creationId xmlns:a16="http://schemas.microsoft.com/office/drawing/2014/main" id="{B8F727F0-A017-431B-B78A-C4E25785DBC2}"/>
                </a:ext>
              </a:extLst>
            </p:cNvPr>
            <p:cNvSpPr txBox="1"/>
            <p:nvPr/>
          </p:nvSpPr>
          <p:spPr>
            <a:xfrm>
              <a:off x="16355727" y="6133958"/>
              <a:ext cx="920830" cy="338554"/>
            </a:xfrm>
            <a:prstGeom prst="rect">
              <a:avLst/>
            </a:prstGeom>
            <a:noFill/>
          </p:spPr>
          <p:txBody>
            <a:bodyPr wrap="none" rtlCol="0">
              <a:spAutoFit/>
            </a:bodyPr>
            <a:lstStyle/>
            <a:p>
              <a:r>
                <a:rPr lang="fr-FR" sz="1600" dirty="0"/>
                <a:t>Possède</a:t>
              </a:r>
            </a:p>
          </p:txBody>
        </p:sp>
        <p:sp>
          <p:nvSpPr>
            <p:cNvPr id="26" name="TextBox 25">
              <a:extLst>
                <a:ext uri="{FF2B5EF4-FFF2-40B4-BE49-F238E27FC236}">
                  <a16:creationId xmlns:a16="http://schemas.microsoft.com/office/drawing/2014/main" id="{04D05340-B0DF-405E-9392-64AC1241BB58}"/>
                </a:ext>
              </a:extLst>
            </p:cNvPr>
            <p:cNvSpPr txBox="1"/>
            <p:nvPr/>
          </p:nvSpPr>
          <p:spPr>
            <a:xfrm rot="5400000">
              <a:off x="9750108" y="7481827"/>
              <a:ext cx="957313" cy="338554"/>
            </a:xfrm>
            <a:prstGeom prst="rect">
              <a:avLst/>
            </a:prstGeom>
            <a:noFill/>
          </p:spPr>
          <p:txBody>
            <a:bodyPr wrap="none" rtlCol="0">
              <a:spAutoFit/>
            </a:bodyPr>
            <a:lstStyle/>
            <a:p>
              <a:r>
                <a:rPr lang="fr-FR" sz="1600" dirty="0"/>
                <a:t>Contient</a:t>
              </a:r>
            </a:p>
          </p:txBody>
        </p:sp>
        <p:sp>
          <p:nvSpPr>
            <p:cNvPr id="27" name="TextBox 26">
              <a:extLst>
                <a:ext uri="{FF2B5EF4-FFF2-40B4-BE49-F238E27FC236}">
                  <a16:creationId xmlns:a16="http://schemas.microsoft.com/office/drawing/2014/main" id="{B8FE53F2-65EC-4ABC-ACB7-87A4F5FD3E87}"/>
                </a:ext>
              </a:extLst>
            </p:cNvPr>
            <p:cNvSpPr txBox="1"/>
            <p:nvPr/>
          </p:nvSpPr>
          <p:spPr>
            <a:xfrm rot="5400000">
              <a:off x="6005116" y="8112884"/>
              <a:ext cx="1333314" cy="338554"/>
            </a:xfrm>
            <a:prstGeom prst="rect">
              <a:avLst/>
            </a:prstGeom>
            <a:noFill/>
          </p:spPr>
          <p:txBody>
            <a:bodyPr wrap="none" rtlCol="0">
              <a:spAutoFit/>
            </a:bodyPr>
            <a:lstStyle/>
            <a:p>
              <a:r>
                <a:rPr lang="fr-FR" sz="1600" dirty="0"/>
                <a:t>Est livré avec</a:t>
              </a:r>
            </a:p>
          </p:txBody>
        </p:sp>
        <p:sp>
          <p:nvSpPr>
            <p:cNvPr id="28" name="TextBox 27">
              <a:extLst>
                <a:ext uri="{FF2B5EF4-FFF2-40B4-BE49-F238E27FC236}">
                  <a16:creationId xmlns:a16="http://schemas.microsoft.com/office/drawing/2014/main" id="{FC7007EF-705B-4A49-B5C1-64531D8059A8}"/>
                </a:ext>
              </a:extLst>
            </p:cNvPr>
            <p:cNvSpPr txBox="1"/>
            <p:nvPr/>
          </p:nvSpPr>
          <p:spPr>
            <a:xfrm rot="5400000">
              <a:off x="5434418" y="9030247"/>
              <a:ext cx="1386790" cy="338554"/>
            </a:xfrm>
            <a:prstGeom prst="rect">
              <a:avLst/>
            </a:prstGeom>
            <a:noFill/>
          </p:spPr>
          <p:txBody>
            <a:bodyPr wrap="none" rtlCol="0">
              <a:spAutoFit/>
            </a:bodyPr>
            <a:lstStyle/>
            <a:p>
              <a:r>
                <a:rPr lang="fr-FR" sz="1600" dirty="0"/>
                <a:t>Est payé avec</a:t>
              </a:r>
            </a:p>
          </p:txBody>
        </p:sp>
      </p:grpSp>
      <p:grpSp>
        <p:nvGrpSpPr>
          <p:cNvPr id="31" name="Group 30">
            <a:extLst>
              <a:ext uri="{FF2B5EF4-FFF2-40B4-BE49-F238E27FC236}">
                <a16:creationId xmlns:a16="http://schemas.microsoft.com/office/drawing/2014/main" id="{53ADF1EF-F7AE-4BAF-8AAB-7D7614E94B7B}"/>
              </a:ext>
            </a:extLst>
          </p:cNvPr>
          <p:cNvGrpSpPr/>
          <p:nvPr/>
        </p:nvGrpSpPr>
        <p:grpSpPr>
          <a:xfrm>
            <a:off x="0" y="0"/>
            <a:ext cx="24377650" cy="14779690"/>
            <a:chOff x="0" y="50240"/>
            <a:chExt cx="24377650" cy="14779690"/>
          </a:xfrm>
        </p:grpSpPr>
        <p:sp>
          <p:nvSpPr>
            <p:cNvPr id="29" name="Rectangle 28">
              <a:extLst>
                <a:ext uri="{FF2B5EF4-FFF2-40B4-BE49-F238E27FC236}">
                  <a16:creationId xmlns:a16="http://schemas.microsoft.com/office/drawing/2014/main" id="{1874FC4A-FFF6-406C-B41C-3D9624AFADF0}"/>
                </a:ext>
              </a:extLst>
            </p:cNvPr>
            <p:cNvSpPr/>
            <p:nvPr/>
          </p:nvSpPr>
          <p:spPr>
            <a:xfrm>
              <a:off x="0" y="50240"/>
              <a:ext cx="24377650" cy="14779690"/>
            </a:xfrm>
            <a:prstGeom prst="rect">
              <a:avLst/>
            </a:prstGeom>
            <a:solidFill>
              <a:srgbClr val="1B243B">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TextBox 29">
              <a:extLst>
                <a:ext uri="{FF2B5EF4-FFF2-40B4-BE49-F238E27FC236}">
                  <a16:creationId xmlns:a16="http://schemas.microsoft.com/office/drawing/2014/main" id="{8BEDAC8A-AAFC-4514-8386-3F07DFF914AA}"/>
                </a:ext>
              </a:extLst>
            </p:cNvPr>
            <p:cNvSpPr txBox="1"/>
            <p:nvPr/>
          </p:nvSpPr>
          <p:spPr>
            <a:xfrm>
              <a:off x="1" y="5323191"/>
              <a:ext cx="24377649" cy="3170099"/>
            </a:xfrm>
            <a:prstGeom prst="rect">
              <a:avLst/>
            </a:prstGeom>
            <a:noFill/>
          </p:spPr>
          <p:txBody>
            <a:bodyPr wrap="square" rtlCol="0">
              <a:spAutoFit/>
            </a:bodyPr>
            <a:lstStyle/>
            <a:p>
              <a:pPr algn="ctr"/>
              <a:r>
                <a:rPr lang="fr-FR" sz="20000" b="1" dirty="0">
                  <a:solidFill>
                    <a:schemeClr val="bg1"/>
                  </a:solidFill>
                  <a:latin typeface="Nunito Light"/>
                  <a:ea typeface="Nunito" charset="0"/>
                  <a:cs typeface="Nunito" charset="0"/>
                </a:rPr>
                <a:t>Diagramme de classe</a:t>
              </a:r>
            </a:p>
          </p:txBody>
        </p:sp>
      </p:grpSp>
    </p:spTree>
    <p:extLst>
      <p:ext uri="{BB962C8B-B14F-4D97-AF65-F5344CB8AC3E}">
        <p14:creationId xmlns:p14="http://schemas.microsoft.com/office/powerpoint/2010/main" val="20254888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1"/>
                                        </p:tgtEl>
                                        <p:attrNameLst>
                                          <p:attrName>ppt_x</p:attrName>
                                        </p:attrNameLst>
                                      </p:cBhvr>
                                      <p:tavLst>
                                        <p:tav tm="0">
                                          <p:val>
                                            <p:strVal val="ppt_x"/>
                                          </p:val>
                                        </p:tav>
                                        <p:tav tm="100000">
                                          <p:val>
                                            <p:strVal val="ppt_x"/>
                                          </p:val>
                                        </p:tav>
                                      </p:tavLst>
                                    </p:anim>
                                    <p:anim calcmode="lin" valueType="num">
                                      <p:cBhvr additive="base">
                                        <p:cTn id="7" dur="500"/>
                                        <p:tgtEl>
                                          <p:spTgt spid="31"/>
                                        </p:tgtEl>
                                        <p:attrNameLst>
                                          <p:attrName>ppt_y</p:attrName>
                                        </p:attrNameLst>
                                      </p:cBhvr>
                                      <p:tavLst>
                                        <p:tav tm="0">
                                          <p:val>
                                            <p:strVal val="ppt_y"/>
                                          </p:val>
                                        </p:tav>
                                        <p:tav tm="100000">
                                          <p:val>
                                            <p:strVal val="1+ppt_h/2"/>
                                          </p:val>
                                        </p:tav>
                                      </p:tavLst>
                                    </p:anim>
                                    <p:set>
                                      <p:cBhvr>
                                        <p:cTn id="8" dur="1" fill="hold">
                                          <p:stCondLst>
                                            <p:cond delay="499"/>
                                          </p:stCondLst>
                                        </p:cTn>
                                        <p:tgtEl>
                                          <p:spTgt spid="31"/>
                                        </p:tgtEl>
                                        <p:attrNameLst>
                                          <p:attrName>style.visibility</p:attrName>
                                        </p:attrNameLst>
                                      </p:cBhvr>
                                      <p:to>
                                        <p:strVal val="hidden"/>
                                      </p:to>
                                    </p:set>
                                  </p:childTnLst>
                                </p:cTn>
                              </p:par>
                            </p:childTnLst>
                          </p:cTn>
                        </p:par>
                        <p:par>
                          <p:cTn id="9" fill="hold">
                            <p:stCondLst>
                              <p:cond delay="500"/>
                            </p:stCondLst>
                            <p:childTnLst>
                              <p:par>
                                <p:cTn id="10" presetID="6" presetClass="emph" presetSubtype="0" fill="hold" nodeType="afterEffect">
                                  <p:stCondLst>
                                    <p:cond delay="0"/>
                                  </p:stCondLst>
                                  <p:childTnLst>
                                    <p:animScale>
                                      <p:cBhvr>
                                        <p:cTn id="11" dur="2000" fill="hold"/>
                                        <p:tgtEl>
                                          <p:spTgt spid="12"/>
                                        </p:tgtEl>
                                      </p:cBhvr>
                                      <p:by x="150000" y="150000"/>
                                    </p:animScale>
                                  </p:childTnLst>
                                </p:cTn>
                              </p:par>
                              <p:par>
                                <p:cTn id="12" presetID="42" presetClass="path" presetSubtype="0" accel="50000" decel="50000" fill="hold" nodeType="withEffect">
                                  <p:stCondLst>
                                    <p:cond delay="0"/>
                                  </p:stCondLst>
                                  <p:childTnLst>
                                    <p:animMotion origin="layout" path="M 0 0 L 0 0.25 E" pathEditMode="relative" ptsTypes="">
                                      <p:cBhvr>
                                        <p:cTn id="13" dur="2000" fill="hold"/>
                                        <p:tgtEl>
                                          <p:spTgt spid="12"/>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0 0.25 L 0 -0.34549 " pathEditMode="relative" rAng="0" ptsTypes="AA">
                                      <p:cBhvr>
                                        <p:cTn id="17" dur="2000" fill="hold"/>
                                        <p:tgtEl>
                                          <p:spTgt spid="12"/>
                                        </p:tgtEl>
                                        <p:attrNameLst>
                                          <p:attrName>ppt_x</p:attrName>
                                          <p:attrName>ppt_y</p:attrName>
                                        </p:attrNameLst>
                                      </p:cBhvr>
                                      <p:rCtr x="0" y="-295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0C5A4C-118A-4940-B637-AF1B33B4ED42}"/>
              </a:ext>
            </a:extLst>
          </p:cNvPr>
          <p:cNvSpPr/>
          <p:nvPr/>
        </p:nvSpPr>
        <p:spPr>
          <a:xfrm>
            <a:off x="0" y="0"/>
            <a:ext cx="24377650" cy="147796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TextBox 22">
            <a:extLst>
              <a:ext uri="{FF2B5EF4-FFF2-40B4-BE49-F238E27FC236}">
                <a16:creationId xmlns:a16="http://schemas.microsoft.com/office/drawing/2014/main" id="{7CE2B298-738D-4EB2-B3A8-D203DC6730BD}"/>
              </a:ext>
            </a:extLst>
          </p:cNvPr>
          <p:cNvSpPr txBox="1"/>
          <p:nvPr/>
        </p:nvSpPr>
        <p:spPr>
          <a:xfrm>
            <a:off x="1" y="5272951"/>
            <a:ext cx="13641354" cy="3170099"/>
          </a:xfrm>
          <a:prstGeom prst="rect">
            <a:avLst/>
          </a:prstGeom>
          <a:noFill/>
        </p:spPr>
        <p:txBody>
          <a:bodyPr wrap="square" rtlCol="0">
            <a:spAutoFit/>
          </a:bodyPr>
          <a:lstStyle/>
          <a:p>
            <a:pPr algn="ctr"/>
            <a:r>
              <a:rPr lang="fr-FR" sz="20000" b="1" dirty="0">
                <a:solidFill>
                  <a:schemeClr val="bg1"/>
                </a:solidFill>
                <a:latin typeface="Nunito Light"/>
                <a:ea typeface="Nunito" charset="0"/>
                <a:cs typeface="Nunito" charset="0"/>
              </a:rPr>
              <a:t>Cas d’utilisation</a:t>
            </a:r>
          </a:p>
        </p:txBody>
      </p:sp>
      <p:pic>
        <p:nvPicPr>
          <p:cNvPr id="5" name="Picture 4">
            <a:extLst>
              <a:ext uri="{FF2B5EF4-FFF2-40B4-BE49-F238E27FC236}">
                <a16:creationId xmlns:a16="http://schemas.microsoft.com/office/drawing/2014/main" id="{064D2AEC-61C7-400B-B6DC-1D79AF12E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6046" y="127212"/>
            <a:ext cx="16645559" cy="13461577"/>
          </a:xfrm>
          <a:prstGeom prst="rect">
            <a:avLst/>
          </a:prstGeom>
        </p:spPr>
      </p:pic>
      <p:grpSp>
        <p:nvGrpSpPr>
          <p:cNvPr id="32" name="Group 31">
            <a:extLst>
              <a:ext uri="{FF2B5EF4-FFF2-40B4-BE49-F238E27FC236}">
                <a16:creationId xmlns:a16="http://schemas.microsoft.com/office/drawing/2014/main" id="{36BCED7E-86D5-4FE3-8FF2-2B7B68A29D43}"/>
              </a:ext>
            </a:extLst>
          </p:cNvPr>
          <p:cNvGrpSpPr/>
          <p:nvPr/>
        </p:nvGrpSpPr>
        <p:grpSpPr>
          <a:xfrm>
            <a:off x="1" y="0"/>
            <a:ext cx="24377650" cy="14779690"/>
            <a:chOff x="0" y="50240"/>
            <a:chExt cx="24377650" cy="14779690"/>
          </a:xfrm>
        </p:grpSpPr>
        <p:sp>
          <p:nvSpPr>
            <p:cNvPr id="33" name="Rectangle 32">
              <a:extLst>
                <a:ext uri="{FF2B5EF4-FFF2-40B4-BE49-F238E27FC236}">
                  <a16:creationId xmlns:a16="http://schemas.microsoft.com/office/drawing/2014/main" id="{A734E306-C1E2-4CC9-A297-D5E9A649478E}"/>
                </a:ext>
              </a:extLst>
            </p:cNvPr>
            <p:cNvSpPr/>
            <p:nvPr/>
          </p:nvSpPr>
          <p:spPr>
            <a:xfrm>
              <a:off x="0" y="50240"/>
              <a:ext cx="24377650" cy="14779690"/>
            </a:xfrm>
            <a:prstGeom prst="rect">
              <a:avLst/>
            </a:prstGeom>
            <a:solidFill>
              <a:srgbClr val="1B243B">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TextBox 33">
              <a:extLst>
                <a:ext uri="{FF2B5EF4-FFF2-40B4-BE49-F238E27FC236}">
                  <a16:creationId xmlns:a16="http://schemas.microsoft.com/office/drawing/2014/main" id="{AA4127FF-E80A-44BE-92BC-C8887C703356}"/>
                </a:ext>
              </a:extLst>
            </p:cNvPr>
            <p:cNvSpPr txBox="1"/>
            <p:nvPr/>
          </p:nvSpPr>
          <p:spPr>
            <a:xfrm>
              <a:off x="1" y="5477079"/>
              <a:ext cx="24377649" cy="2862322"/>
            </a:xfrm>
            <a:prstGeom prst="rect">
              <a:avLst/>
            </a:prstGeom>
            <a:noFill/>
          </p:spPr>
          <p:txBody>
            <a:bodyPr wrap="square" rtlCol="0">
              <a:spAutoFit/>
            </a:bodyPr>
            <a:lstStyle/>
            <a:p>
              <a:pPr algn="ctr"/>
              <a:r>
                <a:rPr lang="fr-FR" sz="18000" b="1" dirty="0">
                  <a:solidFill>
                    <a:schemeClr val="bg1"/>
                  </a:solidFill>
                  <a:latin typeface="Nunito Light"/>
                  <a:ea typeface="Nunito" charset="0"/>
                  <a:cs typeface="Nunito" charset="0"/>
                </a:rPr>
                <a:t>Diagramme de séquence</a:t>
              </a:r>
            </a:p>
          </p:txBody>
        </p:sp>
      </p:grpSp>
    </p:spTree>
    <p:extLst>
      <p:ext uri="{BB962C8B-B14F-4D97-AF65-F5344CB8AC3E}">
        <p14:creationId xmlns:p14="http://schemas.microsoft.com/office/powerpoint/2010/main" val="15756687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32"/>
                                        </p:tgtEl>
                                        <p:attrNameLst>
                                          <p:attrName>ppt_x</p:attrName>
                                        </p:attrNameLst>
                                      </p:cBhvr>
                                      <p:tavLst>
                                        <p:tav tm="0">
                                          <p:val>
                                            <p:strVal val="ppt_x"/>
                                          </p:val>
                                        </p:tav>
                                        <p:tav tm="100000">
                                          <p:val>
                                            <p:strVal val="ppt_x"/>
                                          </p:val>
                                        </p:tav>
                                      </p:tavLst>
                                    </p:anim>
                                    <p:anim calcmode="lin" valueType="num">
                                      <p:cBhvr additive="base">
                                        <p:cTn id="7" dur="500"/>
                                        <p:tgtEl>
                                          <p:spTgt spid="32"/>
                                        </p:tgtEl>
                                        <p:attrNameLst>
                                          <p:attrName>ppt_y</p:attrName>
                                        </p:attrNameLst>
                                      </p:cBhvr>
                                      <p:tavLst>
                                        <p:tav tm="0">
                                          <p:val>
                                            <p:strVal val="ppt_y"/>
                                          </p:val>
                                        </p:tav>
                                        <p:tav tm="100000">
                                          <p:val>
                                            <p:strVal val="1+ppt_h/2"/>
                                          </p:val>
                                        </p:tav>
                                      </p:tavLst>
                                    </p:anim>
                                    <p:set>
                                      <p:cBhvr>
                                        <p:cTn id="8"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p:cNvGrpSpPr/>
          <p:nvPr/>
        </p:nvGrpSpPr>
        <p:grpSpPr>
          <a:xfrm rot="16200000">
            <a:off x="-6014023" y="5642535"/>
            <a:ext cx="13881067" cy="2473719"/>
            <a:chOff x="0" y="-156114"/>
            <a:chExt cx="24535152" cy="4304369"/>
          </a:xfrm>
        </p:grpSpPr>
        <p:sp>
          <p:nvSpPr>
            <p:cNvPr id="131" name="Freeform 130"/>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dirty="0">
                <a:latin typeface="Nunito Light" charset="0"/>
              </a:endParaRPr>
            </a:p>
          </p:txBody>
        </p:sp>
        <p:sp>
          <p:nvSpPr>
            <p:cNvPr id="132" name="Freeform 131"/>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133" name="Freeform 132"/>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134" name="Freeform 133"/>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135" name="Freeform 134"/>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136" name="Freeform 135"/>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137" name="Freeform 136"/>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138" name="Freeform 137"/>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139" name="Freeform 138"/>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dirty="0">
                <a:latin typeface="Nunito Light" charset="0"/>
              </a:endParaRPr>
            </a:p>
          </p:txBody>
        </p:sp>
        <p:sp>
          <p:nvSpPr>
            <p:cNvPr id="140" name="Freeform 139"/>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sp>
          <p:nvSpPr>
            <p:cNvPr id="141"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sp>
          <p:nvSpPr>
            <p:cNvPr id="142"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dirty="0">
                <a:latin typeface="Nunito Light" charset="0"/>
              </a:endParaRPr>
            </a:p>
          </p:txBody>
        </p:sp>
        <p:sp>
          <p:nvSpPr>
            <p:cNvPr id="143"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sp>
          <p:nvSpPr>
            <p:cNvPr id="144"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dirty="0">
                <a:latin typeface="Nunito Light" charset="0"/>
              </a:endParaRPr>
            </a:p>
          </p:txBody>
        </p:sp>
        <p:sp>
          <p:nvSpPr>
            <p:cNvPr id="145"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dirty="0">
                <a:latin typeface="Nunito Light" charset="0"/>
              </a:endParaRPr>
            </a:p>
          </p:txBody>
        </p:sp>
        <p:sp>
          <p:nvSpPr>
            <p:cNvPr id="146"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dirty="0">
                <a:latin typeface="Nunito Light" charset="0"/>
              </a:endParaRPr>
            </a:p>
          </p:txBody>
        </p:sp>
        <p:sp>
          <p:nvSpPr>
            <p:cNvPr id="147"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dirty="0">
                <a:latin typeface="Nunito Light" charset="0"/>
              </a:endParaRPr>
            </a:p>
          </p:txBody>
        </p:sp>
        <p:sp>
          <p:nvSpPr>
            <p:cNvPr id="148"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dirty="0">
                <a:latin typeface="Nunito Light" charset="0"/>
              </a:endParaRPr>
            </a:p>
          </p:txBody>
        </p:sp>
        <p:sp>
          <p:nvSpPr>
            <p:cNvPr id="149"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dirty="0">
                <a:latin typeface="Nunito Light" charset="0"/>
              </a:endParaRPr>
            </a:p>
          </p:txBody>
        </p:sp>
        <p:sp>
          <p:nvSpPr>
            <p:cNvPr id="150"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dirty="0">
                <a:latin typeface="Nunito Light" charset="0"/>
              </a:endParaRPr>
            </a:p>
          </p:txBody>
        </p:sp>
        <p:sp>
          <p:nvSpPr>
            <p:cNvPr id="151"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dirty="0">
                <a:latin typeface="Nunito Light" charset="0"/>
              </a:endParaRPr>
            </a:p>
          </p:txBody>
        </p:sp>
        <p:sp>
          <p:nvSpPr>
            <p:cNvPr id="152"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dirty="0">
                <a:latin typeface="Nunito Light" charset="0"/>
              </a:endParaRPr>
            </a:p>
          </p:txBody>
        </p:sp>
        <p:sp>
          <p:nvSpPr>
            <p:cNvPr id="153"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dirty="0">
                <a:latin typeface="Nunito Light" charset="0"/>
              </a:endParaRPr>
            </a:p>
          </p:txBody>
        </p:sp>
        <p:sp>
          <p:nvSpPr>
            <p:cNvPr id="154"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sp>
          <p:nvSpPr>
            <p:cNvPr id="155"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grpSp>
      <p:grpSp>
        <p:nvGrpSpPr>
          <p:cNvPr id="2" name="Group 1">
            <a:extLst>
              <a:ext uri="{FF2B5EF4-FFF2-40B4-BE49-F238E27FC236}">
                <a16:creationId xmlns:a16="http://schemas.microsoft.com/office/drawing/2014/main" id="{1AD739D1-2AF6-42F7-B705-68065CF79A25}"/>
              </a:ext>
            </a:extLst>
          </p:cNvPr>
          <p:cNvGrpSpPr/>
          <p:nvPr/>
        </p:nvGrpSpPr>
        <p:grpSpPr>
          <a:xfrm>
            <a:off x="2419992" y="3213257"/>
            <a:ext cx="1206073" cy="1206073"/>
            <a:chOff x="2419992" y="3213257"/>
            <a:chExt cx="1206073" cy="1206073"/>
          </a:xfrm>
        </p:grpSpPr>
        <p:sp>
          <p:nvSpPr>
            <p:cNvPr id="35" name="Freeform 4">
              <a:extLst>
                <a:ext uri="{FF2B5EF4-FFF2-40B4-BE49-F238E27FC236}">
                  <a16:creationId xmlns:a16="http://schemas.microsoft.com/office/drawing/2014/main" id="{8BB5454E-A2E7-4662-8732-8AD502C4DF7F}"/>
                </a:ext>
              </a:extLst>
            </p:cNvPr>
            <p:cNvSpPr/>
            <p:nvPr/>
          </p:nvSpPr>
          <p:spPr>
            <a:xfrm>
              <a:off x="2419992" y="3213257"/>
              <a:ext cx="1206073" cy="1206073"/>
            </a:xfrm>
            <a:custGeom>
              <a:avLst/>
              <a:gdLst>
                <a:gd name="connsiteX0" fmla="*/ 0 w 4777130"/>
                <a:gd name="connsiteY0" fmla="*/ 2388565 h 4777130"/>
                <a:gd name="connsiteX1" fmla="*/ 2388565 w 4777130"/>
                <a:gd name="connsiteY1" fmla="*/ 0 h 4777130"/>
                <a:gd name="connsiteX2" fmla="*/ 4777130 w 4777130"/>
                <a:gd name="connsiteY2" fmla="*/ 2388565 h 4777130"/>
                <a:gd name="connsiteX3" fmla="*/ 2388565 w 4777130"/>
                <a:gd name="connsiteY3" fmla="*/ 4777130 h 4777130"/>
                <a:gd name="connsiteX4" fmla="*/ 0 w 4777130"/>
                <a:gd name="connsiteY4" fmla="*/ 2388565 h 4777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7130" h="4777130">
                  <a:moveTo>
                    <a:pt x="0" y="2388565"/>
                  </a:moveTo>
                  <a:cubicBezTo>
                    <a:pt x="0" y="1069397"/>
                    <a:pt x="1069397" y="0"/>
                    <a:pt x="2388565" y="0"/>
                  </a:cubicBezTo>
                  <a:cubicBezTo>
                    <a:pt x="3707733" y="0"/>
                    <a:pt x="4777130" y="1069397"/>
                    <a:pt x="4777130" y="2388565"/>
                  </a:cubicBezTo>
                  <a:cubicBezTo>
                    <a:pt x="4777130" y="3707733"/>
                    <a:pt x="3707733" y="4777130"/>
                    <a:pt x="2388565" y="4777130"/>
                  </a:cubicBezTo>
                  <a:cubicBezTo>
                    <a:pt x="1069397" y="4777130"/>
                    <a:pt x="0" y="3707733"/>
                    <a:pt x="0" y="2388565"/>
                  </a:cubicBezTo>
                  <a:close/>
                </a:path>
              </a:pathLst>
            </a:custGeom>
            <a:noFill/>
            <a:ln w="38100">
              <a:solidFill>
                <a:schemeClr val="accent2"/>
              </a:solidFill>
              <a:prstDash val="dash"/>
            </a:ln>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962495" tIns="782144" rIns="962495" bIns="782144" numCol="1" spcCol="1270" anchor="ctr" anchorCtr="0">
              <a:noAutofit/>
            </a:bodyPr>
            <a:lstStyle/>
            <a:p>
              <a:pPr algn="ctr" defTabSz="2889345">
                <a:lnSpc>
                  <a:spcPct val="90000"/>
                </a:lnSpc>
                <a:spcBef>
                  <a:spcPct val="0"/>
                </a:spcBef>
                <a:spcAft>
                  <a:spcPct val="35000"/>
                </a:spcAft>
              </a:pPr>
              <a:endParaRPr lang="en-US" sz="5400" spc="300" dirty="0">
                <a:latin typeface="Nunito Light" charset="0"/>
                <a:ea typeface="Nunito Light" charset="0"/>
                <a:cs typeface="Nunito Light" charset="0"/>
              </a:endParaRPr>
            </a:p>
          </p:txBody>
        </p:sp>
        <p:sp>
          <p:nvSpPr>
            <p:cNvPr id="36" name="TextBox 35">
              <a:extLst>
                <a:ext uri="{FF2B5EF4-FFF2-40B4-BE49-F238E27FC236}">
                  <a16:creationId xmlns:a16="http://schemas.microsoft.com/office/drawing/2014/main" id="{06E7DA08-A4C4-4543-B823-ED67AD09765A}"/>
                </a:ext>
              </a:extLst>
            </p:cNvPr>
            <p:cNvSpPr txBox="1"/>
            <p:nvPr/>
          </p:nvSpPr>
          <p:spPr>
            <a:xfrm>
              <a:off x="2716693" y="3308464"/>
              <a:ext cx="612668" cy="1015663"/>
            </a:xfrm>
            <a:prstGeom prst="rect">
              <a:avLst/>
            </a:prstGeom>
            <a:noFill/>
          </p:spPr>
          <p:txBody>
            <a:bodyPr wrap="none" rtlCol="0">
              <a:spAutoFit/>
            </a:bodyPr>
            <a:lstStyle/>
            <a:p>
              <a:pPr algn="ctr"/>
              <a:r>
                <a:rPr lang="en-US" sz="6000" b="1" spc="300" dirty="0">
                  <a:solidFill>
                    <a:schemeClr val="tx2"/>
                  </a:solidFill>
                  <a:latin typeface="Nunito"/>
                  <a:ea typeface="Nunito Light" charset="0"/>
                  <a:cs typeface="Nunito Light" charset="0"/>
                </a:rPr>
                <a:t>1</a:t>
              </a:r>
            </a:p>
          </p:txBody>
        </p:sp>
      </p:grpSp>
      <p:sp>
        <p:nvSpPr>
          <p:cNvPr id="55" name="TextBox 54">
            <a:extLst>
              <a:ext uri="{FF2B5EF4-FFF2-40B4-BE49-F238E27FC236}">
                <a16:creationId xmlns:a16="http://schemas.microsoft.com/office/drawing/2014/main" id="{E8739ADF-79CF-4AF1-8434-2A4DA2B71E4B}"/>
              </a:ext>
            </a:extLst>
          </p:cNvPr>
          <p:cNvSpPr txBox="1"/>
          <p:nvPr/>
        </p:nvSpPr>
        <p:spPr>
          <a:xfrm>
            <a:off x="4419604" y="3031463"/>
            <a:ext cx="6912295" cy="1569660"/>
          </a:xfrm>
          <a:prstGeom prst="rect">
            <a:avLst/>
          </a:prstGeom>
          <a:noFill/>
        </p:spPr>
        <p:txBody>
          <a:bodyPr wrap="square" rtlCol="0">
            <a:spAutoFit/>
          </a:bodyPr>
          <a:lstStyle/>
          <a:p>
            <a:r>
              <a:rPr lang="en-US" sz="9600" spc="300" dirty="0">
                <a:solidFill>
                  <a:schemeClr val="tx2"/>
                </a:solidFill>
                <a:latin typeface="Nunito" charset="0"/>
                <a:ea typeface="Nunito" charset="0"/>
                <a:cs typeface="Nunito" charset="0"/>
              </a:rPr>
              <a:t>Introduction</a:t>
            </a:r>
          </a:p>
        </p:txBody>
      </p:sp>
      <p:grpSp>
        <p:nvGrpSpPr>
          <p:cNvPr id="3" name="Group 2">
            <a:extLst>
              <a:ext uri="{FF2B5EF4-FFF2-40B4-BE49-F238E27FC236}">
                <a16:creationId xmlns:a16="http://schemas.microsoft.com/office/drawing/2014/main" id="{ADBE494D-F090-4879-8A4B-10D53C940451}"/>
              </a:ext>
            </a:extLst>
          </p:cNvPr>
          <p:cNvGrpSpPr/>
          <p:nvPr/>
        </p:nvGrpSpPr>
        <p:grpSpPr>
          <a:xfrm>
            <a:off x="2419992" y="4851557"/>
            <a:ext cx="1206073" cy="1206073"/>
            <a:chOff x="2419992" y="4851557"/>
            <a:chExt cx="1206073" cy="1206073"/>
          </a:xfrm>
        </p:grpSpPr>
        <p:sp>
          <p:nvSpPr>
            <p:cNvPr id="65" name="Freeform 4">
              <a:extLst>
                <a:ext uri="{FF2B5EF4-FFF2-40B4-BE49-F238E27FC236}">
                  <a16:creationId xmlns:a16="http://schemas.microsoft.com/office/drawing/2014/main" id="{461D61A7-20A1-4CB2-A284-4D68FF820BCD}"/>
                </a:ext>
              </a:extLst>
            </p:cNvPr>
            <p:cNvSpPr/>
            <p:nvPr/>
          </p:nvSpPr>
          <p:spPr>
            <a:xfrm>
              <a:off x="2419992" y="4851557"/>
              <a:ext cx="1206073" cy="1206073"/>
            </a:xfrm>
            <a:custGeom>
              <a:avLst/>
              <a:gdLst>
                <a:gd name="connsiteX0" fmla="*/ 0 w 4777130"/>
                <a:gd name="connsiteY0" fmla="*/ 2388565 h 4777130"/>
                <a:gd name="connsiteX1" fmla="*/ 2388565 w 4777130"/>
                <a:gd name="connsiteY1" fmla="*/ 0 h 4777130"/>
                <a:gd name="connsiteX2" fmla="*/ 4777130 w 4777130"/>
                <a:gd name="connsiteY2" fmla="*/ 2388565 h 4777130"/>
                <a:gd name="connsiteX3" fmla="*/ 2388565 w 4777130"/>
                <a:gd name="connsiteY3" fmla="*/ 4777130 h 4777130"/>
                <a:gd name="connsiteX4" fmla="*/ 0 w 4777130"/>
                <a:gd name="connsiteY4" fmla="*/ 2388565 h 4777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7130" h="4777130">
                  <a:moveTo>
                    <a:pt x="0" y="2388565"/>
                  </a:moveTo>
                  <a:cubicBezTo>
                    <a:pt x="0" y="1069397"/>
                    <a:pt x="1069397" y="0"/>
                    <a:pt x="2388565" y="0"/>
                  </a:cubicBezTo>
                  <a:cubicBezTo>
                    <a:pt x="3707733" y="0"/>
                    <a:pt x="4777130" y="1069397"/>
                    <a:pt x="4777130" y="2388565"/>
                  </a:cubicBezTo>
                  <a:cubicBezTo>
                    <a:pt x="4777130" y="3707733"/>
                    <a:pt x="3707733" y="4777130"/>
                    <a:pt x="2388565" y="4777130"/>
                  </a:cubicBezTo>
                  <a:cubicBezTo>
                    <a:pt x="1069397" y="4777130"/>
                    <a:pt x="0" y="3707733"/>
                    <a:pt x="0" y="2388565"/>
                  </a:cubicBezTo>
                  <a:close/>
                </a:path>
              </a:pathLst>
            </a:custGeom>
            <a:noFill/>
            <a:ln w="38100">
              <a:solidFill>
                <a:schemeClr val="accent2"/>
              </a:solidFill>
              <a:prstDash val="dash"/>
            </a:ln>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962495" tIns="782144" rIns="962495" bIns="782144" numCol="1" spcCol="1270" anchor="ctr" anchorCtr="0">
              <a:noAutofit/>
            </a:bodyPr>
            <a:lstStyle/>
            <a:p>
              <a:pPr algn="ctr" defTabSz="2889345">
                <a:lnSpc>
                  <a:spcPct val="90000"/>
                </a:lnSpc>
                <a:spcBef>
                  <a:spcPct val="0"/>
                </a:spcBef>
                <a:spcAft>
                  <a:spcPct val="35000"/>
                </a:spcAft>
              </a:pPr>
              <a:endParaRPr lang="en-US" sz="5400" spc="300" dirty="0">
                <a:latin typeface="Nunito Light" charset="0"/>
                <a:ea typeface="Nunito Light" charset="0"/>
                <a:cs typeface="Nunito Light" charset="0"/>
              </a:endParaRPr>
            </a:p>
          </p:txBody>
        </p:sp>
        <p:sp>
          <p:nvSpPr>
            <p:cNvPr id="66" name="TextBox 65">
              <a:extLst>
                <a:ext uri="{FF2B5EF4-FFF2-40B4-BE49-F238E27FC236}">
                  <a16:creationId xmlns:a16="http://schemas.microsoft.com/office/drawing/2014/main" id="{E429A4FF-8687-4476-ADE2-886FFFA95D7C}"/>
                </a:ext>
              </a:extLst>
            </p:cNvPr>
            <p:cNvSpPr txBox="1"/>
            <p:nvPr/>
          </p:nvSpPr>
          <p:spPr>
            <a:xfrm>
              <a:off x="2716693" y="4946765"/>
              <a:ext cx="612668" cy="1015663"/>
            </a:xfrm>
            <a:prstGeom prst="rect">
              <a:avLst/>
            </a:prstGeom>
            <a:noFill/>
          </p:spPr>
          <p:txBody>
            <a:bodyPr wrap="none" rtlCol="0">
              <a:spAutoFit/>
            </a:bodyPr>
            <a:lstStyle/>
            <a:p>
              <a:pPr algn="ctr"/>
              <a:r>
                <a:rPr lang="en-US" sz="6000" b="1" spc="300" dirty="0">
                  <a:solidFill>
                    <a:schemeClr val="tx2"/>
                  </a:solidFill>
                  <a:latin typeface="Nunito"/>
                  <a:ea typeface="Nunito Light" charset="0"/>
                  <a:cs typeface="Nunito Light" charset="0"/>
                </a:rPr>
                <a:t>2</a:t>
              </a:r>
            </a:p>
          </p:txBody>
        </p:sp>
      </p:grpSp>
      <p:sp>
        <p:nvSpPr>
          <p:cNvPr id="67" name="TextBox 66">
            <a:extLst>
              <a:ext uri="{FF2B5EF4-FFF2-40B4-BE49-F238E27FC236}">
                <a16:creationId xmlns:a16="http://schemas.microsoft.com/office/drawing/2014/main" id="{0315F402-2420-4593-A046-228BA83AA22D}"/>
              </a:ext>
            </a:extLst>
          </p:cNvPr>
          <p:cNvSpPr txBox="1"/>
          <p:nvPr/>
        </p:nvSpPr>
        <p:spPr>
          <a:xfrm>
            <a:off x="4419599" y="4669765"/>
            <a:ext cx="11944350" cy="1569660"/>
          </a:xfrm>
          <a:prstGeom prst="rect">
            <a:avLst/>
          </a:prstGeom>
          <a:noFill/>
        </p:spPr>
        <p:txBody>
          <a:bodyPr wrap="square" rtlCol="0">
            <a:spAutoFit/>
          </a:bodyPr>
          <a:lstStyle/>
          <a:p>
            <a:r>
              <a:rPr lang="fr-FR" sz="9600" spc="300" dirty="0">
                <a:solidFill>
                  <a:schemeClr val="tx2"/>
                </a:solidFill>
                <a:latin typeface="Nunito" charset="0"/>
                <a:ea typeface="Nunito" charset="0"/>
                <a:cs typeface="Nunito" charset="0"/>
              </a:rPr>
              <a:t>Présentation générale</a:t>
            </a:r>
            <a:r>
              <a:rPr lang="en-US" sz="9600" spc="300" dirty="0">
                <a:solidFill>
                  <a:schemeClr val="tx2"/>
                </a:solidFill>
                <a:latin typeface="Nunito" charset="0"/>
                <a:ea typeface="Nunito" charset="0"/>
                <a:cs typeface="Nunito" charset="0"/>
              </a:rPr>
              <a:t> </a:t>
            </a:r>
          </a:p>
        </p:txBody>
      </p:sp>
      <p:grpSp>
        <p:nvGrpSpPr>
          <p:cNvPr id="4" name="Group 3">
            <a:extLst>
              <a:ext uri="{FF2B5EF4-FFF2-40B4-BE49-F238E27FC236}">
                <a16:creationId xmlns:a16="http://schemas.microsoft.com/office/drawing/2014/main" id="{5A710E28-2EB8-4D32-BAFB-4D6D5BAFEAC8}"/>
              </a:ext>
            </a:extLst>
          </p:cNvPr>
          <p:cNvGrpSpPr/>
          <p:nvPr/>
        </p:nvGrpSpPr>
        <p:grpSpPr>
          <a:xfrm>
            <a:off x="2419992" y="6451759"/>
            <a:ext cx="1206073" cy="1206073"/>
            <a:chOff x="2419992" y="6451759"/>
            <a:chExt cx="1206073" cy="1206073"/>
          </a:xfrm>
        </p:grpSpPr>
        <p:sp>
          <p:nvSpPr>
            <p:cNvPr id="73" name="Freeform 4">
              <a:extLst>
                <a:ext uri="{FF2B5EF4-FFF2-40B4-BE49-F238E27FC236}">
                  <a16:creationId xmlns:a16="http://schemas.microsoft.com/office/drawing/2014/main" id="{75F7B513-6A79-42EC-9C6D-6C3A5189BE84}"/>
                </a:ext>
              </a:extLst>
            </p:cNvPr>
            <p:cNvSpPr/>
            <p:nvPr/>
          </p:nvSpPr>
          <p:spPr>
            <a:xfrm>
              <a:off x="2419992" y="6451759"/>
              <a:ext cx="1206073" cy="1206073"/>
            </a:xfrm>
            <a:custGeom>
              <a:avLst/>
              <a:gdLst>
                <a:gd name="connsiteX0" fmla="*/ 0 w 4777130"/>
                <a:gd name="connsiteY0" fmla="*/ 2388565 h 4777130"/>
                <a:gd name="connsiteX1" fmla="*/ 2388565 w 4777130"/>
                <a:gd name="connsiteY1" fmla="*/ 0 h 4777130"/>
                <a:gd name="connsiteX2" fmla="*/ 4777130 w 4777130"/>
                <a:gd name="connsiteY2" fmla="*/ 2388565 h 4777130"/>
                <a:gd name="connsiteX3" fmla="*/ 2388565 w 4777130"/>
                <a:gd name="connsiteY3" fmla="*/ 4777130 h 4777130"/>
                <a:gd name="connsiteX4" fmla="*/ 0 w 4777130"/>
                <a:gd name="connsiteY4" fmla="*/ 2388565 h 4777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7130" h="4777130">
                  <a:moveTo>
                    <a:pt x="0" y="2388565"/>
                  </a:moveTo>
                  <a:cubicBezTo>
                    <a:pt x="0" y="1069397"/>
                    <a:pt x="1069397" y="0"/>
                    <a:pt x="2388565" y="0"/>
                  </a:cubicBezTo>
                  <a:cubicBezTo>
                    <a:pt x="3707733" y="0"/>
                    <a:pt x="4777130" y="1069397"/>
                    <a:pt x="4777130" y="2388565"/>
                  </a:cubicBezTo>
                  <a:cubicBezTo>
                    <a:pt x="4777130" y="3707733"/>
                    <a:pt x="3707733" y="4777130"/>
                    <a:pt x="2388565" y="4777130"/>
                  </a:cubicBezTo>
                  <a:cubicBezTo>
                    <a:pt x="1069397" y="4777130"/>
                    <a:pt x="0" y="3707733"/>
                    <a:pt x="0" y="2388565"/>
                  </a:cubicBezTo>
                  <a:close/>
                </a:path>
              </a:pathLst>
            </a:custGeom>
            <a:noFill/>
            <a:ln w="38100">
              <a:solidFill>
                <a:schemeClr val="accent2"/>
              </a:solidFill>
              <a:prstDash val="dash"/>
            </a:ln>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962495" tIns="782144" rIns="962495" bIns="782144" numCol="1" spcCol="1270" anchor="ctr" anchorCtr="0">
              <a:noAutofit/>
            </a:bodyPr>
            <a:lstStyle/>
            <a:p>
              <a:pPr algn="ctr" defTabSz="2889345">
                <a:lnSpc>
                  <a:spcPct val="90000"/>
                </a:lnSpc>
                <a:spcBef>
                  <a:spcPct val="0"/>
                </a:spcBef>
                <a:spcAft>
                  <a:spcPct val="35000"/>
                </a:spcAft>
              </a:pPr>
              <a:endParaRPr lang="en-US" sz="5400" spc="300" dirty="0">
                <a:latin typeface="Nunito Light" charset="0"/>
                <a:ea typeface="Nunito Light" charset="0"/>
                <a:cs typeface="Nunito Light" charset="0"/>
              </a:endParaRPr>
            </a:p>
          </p:txBody>
        </p:sp>
        <p:sp>
          <p:nvSpPr>
            <p:cNvPr id="74" name="TextBox 73">
              <a:extLst>
                <a:ext uri="{FF2B5EF4-FFF2-40B4-BE49-F238E27FC236}">
                  <a16:creationId xmlns:a16="http://schemas.microsoft.com/office/drawing/2014/main" id="{C3ABAC5B-CD62-45BA-92ED-883FEFAC2C5E}"/>
                </a:ext>
              </a:extLst>
            </p:cNvPr>
            <p:cNvSpPr txBox="1"/>
            <p:nvPr/>
          </p:nvSpPr>
          <p:spPr>
            <a:xfrm>
              <a:off x="2716693" y="6546963"/>
              <a:ext cx="612668" cy="1015663"/>
            </a:xfrm>
            <a:prstGeom prst="rect">
              <a:avLst/>
            </a:prstGeom>
            <a:noFill/>
          </p:spPr>
          <p:txBody>
            <a:bodyPr wrap="none" rtlCol="0">
              <a:spAutoFit/>
            </a:bodyPr>
            <a:lstStyle/>
            <a:p>
              <a:pPr algn="ctr"/>
              <a:r>
                <a:rPr lang="en-US" sz="6000" b="1" spc="300" dirty="0">
                  <a:solidFill>
                    <a:schemeClr val="tx2"/>
                  </a:solidFill>
                  <a:latin typeface="Nunito"/>
                  <a:ea typeface="Nunito Light" charset="0"/>
                  <a:cs typeface="Nunito Light" charset="0"/>
                </a:rPr>
                <a:t>3</a:t>
              </a:r>
            </a:p>
          </p:txBody>
        </p:sp>
      </p:grpSp>
      <p:sp>
        <p:nvSpPr>
          <p:cNvPr id="75" name="TextBox 74">
            <a:extLst>
              <a:ext uri="{FF2B5EF4-FFF2-40B4-BE49-F238E27FC236}">
                <a16:creationId xmlns:a16="http://schemas.microsoft.com/office/drawing/2014/main" id="{5146AB67-F8DA-4783-A93F-0570E0900C69}"/>
              </a:ext>
            </a:extLst>
          </p:cNvPr>
          <p:cNvSpPr txBox="1"/>
          <p:nvPr/>
        </p:nvSpPr>
        <p:spPr>
          <a:xfrm>
            <a:off x="4419601" y="6269964"/>
            <a:ext cx="19697700" cy="1569660"/>
          </a:xfrm>
          <a:prstGeom prst="rect">
            <a:avLst/>
          </a:prstGeom>
          <a:noFill/>
        </p:spPr>
        <p:txBody>
          <a:bodyPr wrap="square" rtlCol="0">
            <a:spAutoFit/>
          </a:bodyPr>
          <a:lstStyle/>
          <a:p>
            <a:r>
              <a:rPr lang="fr-FR" sz="9600" spc="300" dirty="0">
                <a:solidFill>
                  <a:schemeClr val="tx2"/>
                </a:solidFill>
                <a:latin typeface="Nunito" charset="0"/>
                <a:ea typeface="Nunito" charset="0"/>
                <a:cs typeface="Nunito" charset="0"/>
              </a:rPr>
              <a:t>Analyse</a:t>
            </a:r>
            <a:r>
              <a:rPr lang="en-US" sz="9600" spc="300" dirty="0">
                <a:solidFill>
                  <a:schemeClr val="tx2"/>
                </a:solidFill>
                <a:latin typeface="Nunito" charset="0"/>
                <a:ea typeface="Nunito" charset="0"/>
                <a:cs typeface="Nunito" charset="0"/>
              </a:rPr>
              <a:t> et </a:t>
            </a:r>
            <a:r>
              <a:rPr lang="fr-FR" sz="9600" spc="300" dirty="0">
                <a:solidFill>
                  <a:schemeClr val="tx2"/>
                </a:solidFill>
                <a:latin typeface="Nunito" charset="0"/>
                <a:ea typeface="Nunito" charset="0"/>
                <a:cs typeface="Nunito" charset="0"/>
              </a:rPr>
              <a:t>spécification</a:t>
            </a:r>
            <a:r>
              <a:rPr lang="en-US" sz="9600" spc="300" dirty="0">
                <a:solidFill>
                  <a:schemeClr val="tx2"/>
                </a:solidFill>
                <a:latin typeface="Nunito" charset="0"/>
                <a:ea typeface="Nunito" charset="0"/>
                <a:cs typeface="Nunito" charset="0"/>
              </a:rPr>
              <a:t> des </a:t>
            </a:r>
            <a:r>
              <a:rPr lang="fr-FR" sz="9600" spc="300" dirty="0">
                <a:solidFill>
                  <a:schemeClr val="tx2"/>
                </a:solidFill>
                <a:latin typeface="Nunito" charset="0"/>
                <a:ea typeface="Nunito" charset="0"/>
                <a:cs typeface="Nunito" charset="0"/>
              </a:rPr>
              <a:t>besoins</a:t>
            </a:r>
            <a:r>
              <a:rPr lang="en-US" sz="9600" spc="300" dirty="0">
                <a:solidFill>
                  <a:schemeClr val="tx2"/>
                </a:solidFill>
                <a:latin typeface="Nunito" charset="0"/>
                <a:ea typeface="Nunito" charset="0"/>
                <a:cs typeface="Nunito" charset="0"/>
              </a:rPr>
              <a:t> </a:t>
            </a:r>
          </a:p>
        </p:txBody>
      </p:sp>
      <p:grpSp>
        <p:nvGrpSpPr>
          <p:cNvPr id="5" name="Group 4">
            <a:extLst>
              <a:ext uri="{FF2B5EF4-FFF2-40B4-BE49-F238E27FC236}">
                <a16:creationId xmlns:a16="http://schemas.microsoft.com/office/drawing/2014/main" id="{B6F7196C-E08A-4E86-86F2-7763BD714876}"/>
              </a:ext>
            </a:extLst>
          </p:cNvPr>
          <p:cNvGrpSpPr/>
          <p:nvPr/>
        </p:nvGrpSpPr>
        <p:grpSpPr>
          <a:xfrm>
            <a:off x="2419992" y="8090057"/>
            <a:ext cx="1206073" cy="1206073"/>
            <a:chOff x="2419992" y="8090057"/>
            <a:chExt cx="1206073" cy="1206073"/>
          </a:xfrm>
        </p:grpSpPr>
        <p:sp>
          <p:nvSpPr>
            <p:cNvPr id="76" name="Freeform 4">
              <a:extLst>
                <a:ext uri="{FF2B5EF4-FFF2-40B4-BE49-F238E27FC236}">
                  <a16:creationId xmlns:a16="http://schemas.microsoft.com/office/drawing/2014/main" id="{24E404FE-150C-4E72-B4E6-54B2BBBCB4BD}"/>
                </a:ext>
              </a:extLst>
            </p:cNvPr>
            <p:cNvSpPr/>
            <p:nvPr/>
          </p:nvSpPr>
          <p:spPr>
            <a:xfrm>
              <a:off x="2419992" y="8090057"/>
              <a:ext cx="1206073" cy="1206073"/>
            </a:xfrm>
            <a:custGeom>
              <a:avLst/>
              <a:gdLst>
                <a:gd name="connsiteX0" fmla="*/ 0 w 4777130"/>
                <a:gd name="connsiteY0" fmla="*/ 2388565 h 4777130"/>
                <a:gd name="connsiteX1" fmla="*/ 2388565 w 4777130"/>
                <a:gd name="connsiteY1" fmla="*/ 0 h 4777130"/>
                <a:gd name="connsiteX2" fmla="*/ 4777130 w 4777130"/>
                <a:gd name="connsiteY2" fmla="*/ 2388565 h 4777130"/>
                <a:gd name="connsiteX3" fmla="*/ 2388565 w 4777130"/>
                <a:gd name="connsiteY3" fmla="*/ 4777130 h 4777130"/>
                <a:gd name="connsiteX4" fmla="*/ 0 w 4777130"/>
                <a:gd name="connsiteY4" fmla="*/ 2388565 h 4777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7130" h="4777130">
                  <a:moveTo>
                    <a:pt x="0" y="2388565"/>
                  </a:moveTo>
                  <a:cubicBezTo>
                    <a:pt x="0" y="1069397"/>
                    <a:pt x="1069397" y="0"/>
                    <a:pt x="2388565" y="0"/>
                  </a:cubicBezTo>
                  <a:cubicBezTo>
                    <a:pt x="3707733" y="0"/>
                    <a:pt x="4777130" y="1069397"/>
                    <a:pt x="4777130" y="2388565"/>
                  </a:cubicBezTo>
                  <a:cubicBezTo>
                    <a:pt x="4777130" y="3707733"/>
                    <a:pt x="3707733" y="4777130"/>
                    <a:pt x="2388565" y="4777130"/>
                  </a:cubicBezTo>
                  <a:cubicBezTo>
                    <a:pt x="1069397" y="4777130"/>
                    <a:pt x="0" y="3707733"/>
                    <a:pt x="0" y="2388565"/>
                  </a:cubicBezTo>
                  <a:close/>
                </a:path>
              </a:pathLst>
            </a:custGeom>
            <a:noFill/>
            <a:ln w="38100">
              <a:solidFill>
                <a:schemeClr val="accent2"/>
              </a:solidFill>
              <a:prstDash val="dash"/>
            </a:ln>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962495" tIns="782144" rIns="962495" bIns="782144" numCol="1" spcCol="1270" anchor="ctr" anchorCtr="0">
              <a:noAutofit/>
            </a:bodyPr>
            <a:lstStyle/>
            <a:p>
              <a:pPr algn="ctr" defTabSz="2889345">
                <a:lnSpc>
                  <a:spcPct val="90000"/>
                </a:lnSpc>
                <a:spcBef>
                  <a:spcPct val="0"/>
                </a:spcBef>
                <a:spcAft>
                  <a:spcPct val="35000"/>
                </a:spcAft>
              </a:pPr>
              <a:endParaRPr lang="en-US" sz="5400" spc="300" dirty="0">
                <a:latin typeface="Nunito Light" charset="0"/>
                <a:ea typeface="Nunito Light" charset="0"/>
                <a:cs typeface="Nunito Light" charset="0"/>
              </a:endParaRPr>
            </a:p>
          </p:txBody>
        </p:sp>
        <p:sp>
          <p:nvSpPr>
            <p:cNvPr id="77" name="TextBox 76">
              <a:extLst>
                <a:ext uri="{FF2B5EF4-FFF2-40B4-BE49-F238E27FC236}">
                  <a16:creationId xmlns:a16="http://schemas.microsoft.com/office/drawing/2014/main" id="{F68900B0-BB4D-4068-A623-CBD9883F92D1}"/>
                </a:ext>
              </a:extLst>
            </p:cNvPr>
            <p:cNvSpPr txBox="1"/>
            <p:nvPr/>
          </p:nvSpPr>
          <p:spPr>
            <a:xfrm>
              <a:off x="2716693" y="8185263"/>
              <a:ext cx="612668" cy="1015663"/>
            </a:xfrm>
            <a:prstGeom prst="rect">
              <a:avLst/>
            </a:prstGeom>
            <a:noFill/>
          </p:spPr>
          <p:txBody>
            <a:bodyPr wrap="none" rtlCol="0">
              <a:spAutoFit/>
            </a:bodyPr>
            <a:lstStyle/>
            <a:p>
              <a:pPr algn="ctr"/>
              <a:r>
                <a:rPr lang="en-US" sz="6000" b="1" spc="300" dirty="0">
                  <a:solidFill>
                    <a:schemeClr val="tx2"/>
                  </a:solidFill>
                  <a:latin typeface="Nunito"/>
                  <a:ea typeface="Nunito Light" charset="0"/>
                  <a:cs typeface="Nunito Light" charset="0"/>
                </a:rPr>
                <a:t>4</a:t>
              </a:r>
            </a:p>
          </p:txBody>
        </p:sp>
      </p:grpSp>
      <p:sp>
        <p:nvSpPr>
          <p:cNvPr id="78" name="TextBox 77">
            <a:extLst>
              <a:ext uri="{FF2B5EF4-FFF2-40B4-BE49-F238E27FC236}">
                <a16:creationId xmlns:a16="http://schemas.microsoft.com/office/drawing/2014/main" id="{8ABF066C-1173-48EA-9706-051167C87B1F}"/>
              </a:ext>
            </a:extLst>
          </p:cNvPr>
          <p:cNvSpPr txBox="1"/>
          <p:nvPr/>
        </p:nvSpPr>
        <p:spPr>
          <a:xfrm>
            <a:off x="4419604" y="7908264"/>
            <a:ext cx="6912295" cy="1569660"/>
          </a:xfrm>
          <a:prstGeom prst="rect">
            <a:avLst/>
          </a:prstGeom>
          <a:noFill/>
        </p:spPr>
        <p:txBody>
          <a:bodyPr wrap="square" rtlCol="0">
            <a:spAutoFit/>
          </a:bodyPr>
          <a:lstStyle/>
          <a:p>
            <a:r>
              <a:rPr lang="en-US" sz="9600" spc="300" dirty="0">
                <a:solidFill>
                  <a:schemeClr val="tx2"/>
                </a:solidFill>
                <a:latin typeface="Nunito" charset="0"/>
                <a:ea typeface="Nunito" charset="0"/>
                <a:cs typeface="Nunito" charset="0"/>
              </a:rPr>
              <a:t>Conception</a:t>
            </a:r>
          </a:p>
        </p:txBody>
      </p:sp>
      <p:grpSp>
        <p:nvGrpSpPr>
          <p:cNvPr id="6" name="Group 5">
            <a:extLst>
              <a:ext uri="{FF2B5EF4-FFF2-40B4-BE49-F238E27FC236}">
                <a16:creationId xmlns:a16="http://schemas.microsoft.com/office/drawing/2014/main" id="{0DB959B4-7F84-48C6-BBB5-BCB38829BD5A}"/>
              </a:ext>
            </a:extLst>
          </p:cNvPr>
          <p:cNvGrpSpPr/>
          <p:nvPr/>
        </p:nvGrpSpPr>
        <p:grpSpPr>
          <a:xfrm>
            <a:off x="2419992" y="9690258"/>
            <a:ext cx="1206073" cy="1206073"/>
            <a:chOff x="2419992" y="9690258"/>
            <a:chExt cx="1206073" cy="1206073"/>
          </a:xfrm>
        </p:grpSpPr>
        <p:sp>
          <p:nvSpPr>
            <p:cNvPr id="79" name="Freeform 4">
              <a:extLst>
                <a:ext uri="{FF2B5EF4-FFF2-40B4-BE49-F238E27FC236}">
                  <a16:creationId xmlns:a16="http://schemas.microsoft.com/office/drawing/2014/main" id="{5038CEFA-4FC2-4485-8C25-1F4D691B693D}"/>
                </a:ext>
              </a:extLst>
            </p:cNvPr>
            <p:cNvSpPr/>
            <p:nvPr/>
          </p:nvSpPr>
          <p:spPr>
            <a:xfrm>
              <a:off x="2419992" y="9690258"/>
              <a:ext cx="1206073" cy="1206073"/>
            </a:xfrm>
            <a:custGeom>
              <a:avLst/>
              <a:gdLst>
                <a:gd name="connsiteX0" fmla="*/ 0 w 4777130"/>
                <a:gd name="connsiteY0" fmla="*/ 2388565 h 4777130"/>
                <a:gd name="connsiteX1" fmla="*/ 2388565 w 4777130"/>
                <a:gd name="connsiteY1" fmla="*/ 0 h 4777130"/>
                <a:gd name="connsiteX2" fmla="*/ 4777130 w 4777130"/>
                <a:gd name="connsiteY2" fmla="*/ 2388565 h 4777130"/>
                <a:gd name="connsiteX3" fmla="*/ 2388565 w 4777130"/>
                <a:gd name="connsiteY3" fmla="*/ 4777130 h 4777130"/>
                <a:gd name="connsiteX4" fmla="*/ 0 w 4777130"/>
                <a:gd name="connsiteY4" fmla="*/ 2388565 h 4777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7130" h="4777130">
                  <a:moveTo>
                    <a:pt x="0" y="2388565"/>
                  </a:moveTo>
                  <a:cubicBezTo>
                    <a:pt x="0" y="1069397"/>
                    <a:pt x="1069397" y="0"/>
                    <a:pt x="2388565" y="0"/>
                  </a:cubicBezTo>
                  <a:cubicBezTo>
                    <a:pt x="3707733" y="0"/>
                    <a:pt x="4777130" y="1069397"/>
                    <a:pt x="4777130" y="2388565"/>
                  </a:cubicBezTo>
                  <a:cubicBezTo>
                    <a:pt x="4777130" y="3707733"/>
                    <a:pt x="3707733" y="4777130"/>
                    <a:pt x="2388565" y="4777130"/>
                  </a:cubicBezTo>
                  <a:cubicBezTo>
                    <a:pt x="1069397" y="4777130"/>
                    <a:pt x="0" y="3707733"/>
                    <a:pt x="0" y="2388565"/>
                  </a:cubicBezTo>
                  <a:close/>
                </a:path>
              </a:pathLst>
            </a:custGeom>
            <a:noFill/>
            <a:ln w="38100">
              <a:solidFill>
                <a:schemeClr val="accent2"/>
              </a:solidFill>
              <a:prstDash val="dash"/>
            </a:ln>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962495" tIns="782144" rIns="962495" bIns="782144" numCol="1" spcCol="1270" anchor="ctr" anchorCtr="0">
              <a:noAutofit/>
            </a:bodyPr>
            <a:lstStyle/>
            <a:p>
              <a:pPr algn="ctr" defTabSz="2889345">
                <a:lnSpc>
                  <a:spcPct val="90000"/>
                </a:lnSpc>
                <a:spcBef>
                  <a:spcPct val="0"/>
                </a:spcBef>
                <a:spcAft>
                  <a:spcPct val="35000"/>
                </a:spcAft>
              </a:pPr>
              <a:endParaRPr lang="en-US" sz="5400" spc="300" dirty="0">
                <a:latin typeface="Nunito Light" charset="0"/>
                <a:ea typeface="Nunito Light" charset="0"/>
                <a:cs typeface="Nunito Light" charset="0"/>
              </a:endParaRPr>
            </a:p>
          </p:txBody>
        </p:sp>
        <p:sp>
          <p:nvSpPr>
            <p:cNvPr id="80" name="TextBox 79">
              <a:extLst>
                <a:ext uri="{FF2B5EF4-FFF2-40B4-BE49-F238E27FC236}">
                  <a16:creationId xmlns:a16="http://schemas.microsoft.com/office/drawing/2014/main" id="{770CA49E-1C7E-45CC-84FA-EBBA8712B7E7}"/>
                </a:ext>
              </a:extLst>
            </p:cNvPr>
            <p:cNvSpPr txBox="1"/>
            <p:nvPr/>
          </p:nvSpPr>
          <p:spPr>
            <a:xfrm>
              <a:off x="2716693" y="9785463"/>
              <a:ext cx="612668" cy="1015663"/>
            </a:xfrm>
            <a:prstGeom prst="rect">
              <a:avLst/>
            </a:prstGeom>
            <a:noFill/>
          </p:spPr>
          <p:txBody>
            <a:bodyPr wrap="none" rtlCol="0">
              <a:spAutoFit/>
            </a:bodyPr>
            <a:lstStyle/>
            <a:p>
              <a:pPr algn="ctr"/>
              <a:r>
                <a:rPr lang="en-US" sz="6000" b="1" spc="300" dirty="0">
                  <a:solidFill>
                    <a:schemeClr val="tx2"/>
                  </a:solidFill>
                  <a:latin typeface="Nunito"/>
                  <a:ea typeface="Nunito Light" charset="0"/>
                  <a:cs typeface="Nunito Light" charset="0"/>
                </a:rPr>
                <a:t>5</a:t>
              </a:r>
            </a:p>
          </p:txBody>
        </p:sp>
      </p:grpSp>
      <p:sp>
        <p:nvSpPr>
          <p:cNvPr id="81" name="TextBox 80">
            <a:extLst>
              <a:ext uri="{FF2B5EF4-FFF2-40B4-BE49-F238E27FC236}">
                <a16:creationId xmlns:a16="http://schemas.microsoft.com/office/drawing/2014/main" id="{8D14B629-DE16-4618-928A-AFA6BA25C0DB}"/>
              </a:ext>
            </a:extLst>
          </p:cNvPr>
          <p:cNvSpPr txBox="1"/>
          <p:nvPr/>
        </p:nvSpPr>
        <p:spPr>
          <a:xfrm>
            <a:off x="4419604" y="9508464"/>
            <a:ext cx="6912295" cy="1569660"/>
          </a:xfrm>
          <a:prstGeom prst="rect">
            <a:avLst/>
          </a:prstGeom>
          <a:noFill/>
        </p:spPr>
        <p:txBody>
          <a:bodyPr wrap="square" rtlCol="0">
            <a:spAutoFit/>
          </a:bodyPr>
          <a:lstStyle/>
          <a:p>
            <a:r>
              <a:rPr lang="fr-FR" sz="9600" spc="300" dirty="0">
                <a:solidFill>
                  <a:schemeClr val="tx2"/>
                </a:solidFill>
                <a:latin typeface="Nunito" charset="0"/>
                <a:ea typeface="Nunito" charset="0"/>
                <a:cs typeface="Nunito" charset="0"/>
              </a:rPr>
              <a:t>Réalisation</a:t>
            </a:r>
          </a:p>
        </p:txBody>
      </p:sp>
      <p:grpSp>
        <p:nvGrpSpPr>
          <p:cNvPr id="7" name="Group 6">
            <a:extLst>
              <a:ext uri="{FF2B5EF4-FFF2-40B4-BE49-F238E27FC236}">
                <a16:creationId xmlns:a16="http://schemas.microsoft.com/office/drawing/2014/main" id="{55D08633-E763-4BA1-8C8E-B27FD4C02CEB}"/>
              </a:ext>
            </a:extLst>
          </p:cNvPr>
          <p:cNvGrpSpPr/>
          <p:nvPr/>
        </p:nvGrpSpPr>
        <p:grpSpPr>
          <a:xfrm>
            <a:off x="2419992" y="11328558"/>
            <a:ext cx="1206073" cy="1206073"/>
            <a:chOff x="2419992" y="11328558"/>
            <a:chExt cx="1206073" cy="1206073"/>
          </a:xfrm>
        </p:grpSpPr>
        <p:sp>
          <p:nvSpPr>
            <p:cNvPr id="82" name="Freeform 4">
              <a:extLst>
                <a:ext uri="{FF2B5EF4-FFF2-40B4-BE49-F238E27FC236}">
                  <a16:creationId xmlns:a16="http://schemas.microsoft.com/office/drawing/2014/main" id="{FB548549-58A4-48FC-A942-DD3E6B893966}"/>
                </a:ext>
              </a:extLst>
            </p:cNvPr>
            <p:cNvSpPr/>
            <p:nvPr/>
          </p:nvSpPr>
          <p:spPr>
            <a:xfrm>
              <a:off x="2419992" y="11328558"/>
              <a:ext cx="1206073" cy="1206073"/>
            </a:xfrm>
            <a:custGeom>
              <a:avLst/>
              <a:gdLst>
                <a:gd name="connsiteX0" fmla="*/ 0 w 4777130"/>
                <a:gd name="connsiteY0" fmla="*/ 2388565 h 4777130"/>
                <a:gd name="connsiteX1" fmla="*/ 2388565 w 4777130"/>
                <a:gd name="connsiteY1" fmla="*/ 0 h 4777130"/>
                <a:gd name="connsiteX2" fmla="*/ 4777130 w 4777130"/>
                <a:gd name="connsiteY2" fmla="*/ 2388565 h 4777130"/>
                <a:gd name="connsiteX3" fmla="*/ 2388565 w 4777130"/>
                <a:gd name="connsiteY3" fmla="*/ 4777130 h 4777130"/>
                <a:gd name="connsiteX4" fmla="*/ 0 w 4777130"/>
                <a:gd name="connsiteY4" fmla="*/ 2388565 h 4777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7130" h="4777130">
                  <a:moveTo>
                    <a:pt x="0" y="2388565"/>
                  </a:moveTo>
                  <a:cubicBezTo>
                    <a:pt x="0" y="1069397"/>
                    <a:pt x="1069397" y="0"/>
                    <a:pt x="2388565" y="0"/>
                  </a:cubicBezTo>
                  <a:cubicBezTo>
                    <a:pt x="3707733" y="0"/>
                    <a:pt x="4777130" y="1069397"/>
                    <a:pt x="4777130" y="2388565"/>
                  </a:cubicBezTo>
                  <a:cubicBezTo>
                    <a:pt x="4777130" y="3707733"/>
                    <a:pt x="3707733" y="4777130"/>
                    <a:pt x="2388565" y="4777130"/>
                  </a:cubicBezTo>
                  <a:cubicBezTo>
                    <a:pt x="1069397" y="4777130"/>
                    <a:pt x="0" y="3707733"/>
                    <a:pt x="0" y="2388565"/>
                  </a:cubicBezTo>
                  <a:close/>
                </a:path>
              </a:pathLst>
            </a:custGeom>
            <a:noFill/>
            <a:ln w="38100">
              <a:solidFill>
                <a:schemeClr val="accent2"/>
              </a:solidFill>
              <a:prstDash val="dash"/>
            </a:ln>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962495" tIns="782144" rIns="962495" bIns="782144" numCol="1" spcCol="1270" anchor="ctr" anchorCtr="0">
              <a:noAutofit/>
            </a:bodyPr>
            <a:lstStyle/>
            <a:p>
              <a:pPr algn="ctr" defTabSz="2889345">
                <a:lnSpc>
                  <a:spcPct val="90000"/>
                </a:lnSpc>
                <a:spcBef>
                  <a:spcPct val="0"/>
                </a:spcBef>
                <a:spcAft>
                  <a:spcPct val="35000"/>
                </a:spcAft>
              </a:pPr>
              <a:endParaRPr lang="en-US" sz="5400" spc="300" dirty="0">
                <a:latin typeface="Nunito Light" charset="0"/>
                <a:ea typeface="Nunito Light" charset="0"/>
                <a:cs typeface="Nunito Light" charset="0"/>
              </a:endParaRPr>
            </a:p>
          </p:txBody>
        </p:sp>
        <p:sp>
          <p:nvSpPr>
            <p:cNvPr id="83" name="TextBox 82">
              <a:extLst>
                <a:ext uri="{FF2B5EF4-FFF2-40B4-BE49-F238E27FC236}">
                  <a16:creationId xmlns:a16="http://schemas.microsoft.com/office/drawing/2014/main" id="{EF414D9F-D1CF-4B82-AB8D-296706479975}"/>
                </a:ext>
              </a:extLst>
            </p:cNvPr>
            <p:cNvSpPr txBox="1"/>
            <p:nvPr/>
          </p:nvSpPr>
          <p:spPr>
            <a:xfrm>
              <a:off x="2716693" y="11423763"/>
              <a:ext cx="612668" cy="1015663"/>
            </a:xfrm>
            <a:prstGeom prst="rect">
              <a:avLst/>
            </a:prstGeom>
            <a:noFill/>
          </p:spPr>
          <p:txBody>
            <a:bodyPr wrap="none" rtlCol="0">
              <a:spAutoFit/>
            </a:bodyPr>
            <a:lstStyle/>
            <a:p>
              <a:pPr algn="ctr"/>
              <a:r>
                <a:rPr lang="en-US" sz="6000" b="1" spc="300" dirty="0">
                  <a:solidFill>
                    <a:schemeClr val="tx2"/>
                  </a:solidFill>
                  <a:latin typeface="Nunito"/>
                  <a:ea typeface="Nunito Light" charset="0"/>
                  <a:cs typeface="Nunito Light" charset="0"/>
                </a:rPr>
                <a:t>6</a:t>
              </a:r>
            </a:p>
          </p:txBody>
        </p:sp>
      </p:grpSp>
      <p:sp>
        <p:nvSpPr>
          <p:cNvPr id="84" name="TextBox 83">
            <a:extLst>
              <a:ext uri="{FF2B5EF4-FFF2-40B4-BE49-F238E27FC236}">
                <a16:creationId xmlns:a16="http://schemas.microsoft.com/office/drawing/2014/main" id="{804A4FB4-DC25-452B-9BD9-62D3E1895D05}"/>
              </a:ext>
            </a:extLst>
          </p:cNvPr>
          <p:cNvSpPr txBox="1"/>
          <p:nvPr/>
        </p:nvSpPr>
        <p:spPr>
          <a:xfrm>
            <a:off x="4419600" y="11146764"/>
            <a:ext cx="15049500" cy="1569660"/>
          </a:xfrm>
          <a:prstGeom prst="rect">
            <a:avLst/>
          </a:prstGeom>
          <a:noFill/>
        </p:spPr>
        <p:txBody>
          <a:bodyPr wrap="square" rtlCol="0">
            <a:spAutoFit/>
          </a:bodyPr>
          <a:lstStyle/>
          <a:p>
            <a:r>
              <a:rPr lang="fr-FR" sz="9600" spc="300" dirty="0">
                <a:solidFill>
                  <a:schemeClr val="tx2"/>
                </a:solidFill>
                <a:latin typeface="Nunito" charset="0"/>
                <a:ea typeface="Nunito" charset="0"/>
                <a:cs typeface="Nunito" charset="0"/>
              </a:rPr>
              <a:t>Conclusion et perspectives</a:t>
            </a:r>
          </a:p>
        </p:txBody>
      </p:sp>
      <p:sp>
        <p:nvSpPr>
          <p:cNvPr id="85" name="TextBox 84">
            <a:extLst>
              <a:ext uri="{FF2B5EF4-FFF2-40B4-BE49-F238E27FC236}">
                <a16:creationId xmlns:a16="http://schemas.microsoft.com/office/drawing/2014/main" id="{90FA8F76-6F9F-44A7-A9F3-48F41FC36ECF}"/>
              </a:ext>
            </a:extLst>
          </p:cNvPr>
          <p:cNvSpPr txBox="1"/>
          <p:nvPr/>
        </p:nvSpPr>
        <p:spPr>
          <a:xfrm>
            <a:off x="10203351" y="393045"/>
            <a:ext cx="3970959" cy="1887696"/>
          </a:xfrm>
          <a:prstGeom prst="rect">
            <a:avLst/>
          </a:prstGeom>
          <a:noFill/>
        </p:spPr>
        <p:txBody>
          <a:bodyPr wrap="none" rtlCol="0">
            <a:spAutoFit/>
          </a:bodyPr>
          <a:lstStyle/>
          <a:p>
            <a:pPr>
              <a:lnSpc>
                <a:spcPts val="14000"/>
              </a:lnSpc>
            </a:pPr>
            <a:r>
              <a:rPr lang="en-US" sz="15000" b="1" spc="600" dirty="0">
                <a:solidFill>
                  <a:schemeClr val="tx2"/>
                </a:solidFill>
                <a:latin typeface="Nunito" charset="0"/>
                <a:ea typeface="Nunito" charset="0"/>
                <a:cs typeface="Nunito" charset="0"/>
              </a:rPr>
              <a:t>Plan</a:t>
            </a:r>
          </a:p>
        </p:txBody>
      </p:sp>
    </p:spTree>
    <p:extLst>
      <p:ext uri="{BB962C8B-B14F-4D97-AF65-F5344CB8AC3E}">
        <p14:creationId xmlns:p14="http://schemas.microsoft.com/office/powerpoint/2010/main" val="41696907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40000" fill="hold" nodeType="after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additive="base">
                                        <p:cTn id="7" dur="500" fill="hold"/>
                                        <p:tgtEl>
                                          <p:spTgt spid="130"/>
                                        </p:tgtEl>
                                        <p:attrNameLst>
                                          <p:attrName>ppt_x</p:attrName>
                                        </p:attrNameLst>
                                      </p:cBhvr>
                                      <p:tavLst>
                                        <p:tav tm="0">
                                          <p:val>
                                            <p:strVal val="0-#ppt_w/2"/>
                                          </p:val>
                                        </p:tav>
                                        <p:tav tm="100000">
                                          <p:val>
                                            <p:strVal val="#ppt_x"/>
                                          </p:val>
                                        </p:tav>
                                      </p:tavLst>
                                    </p:anim>
                                    <p:anim calcmode="lin" valueType="num">
                                      <p:cBhvr additive="base">
                                        <p:cTn id="8" dur="500" fill="hold"/>
                                        <p:tgtEl>
                                          <p:spTgt spid="1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200" fill="hold"/>
                                        <p:tgtEl>
                                          <p:spTgt spid="2"/>
                                        </p:tgtEl>
                                        <p:attrNameLst>
                                          <p:attrName>ppt_x</p:attrName>
                                        </p:attrNameLst>
                                      </p:cBhvr>
                                      <p:tavLst>
                                        <p:tav tm="0">
                                          <p:val>
                                            <p:strVal val="0-#ppt_w/2"/>
                                          </p:val>
                                        </p:tav>
                                        <p:tav tm="100000">
                                          <p:val>
                                            <p:strVal val="#ppt_x"/>
                                          </p:val>
                                        </p:tav>
                                      </p:tavLst>
                                    </p:anim>
                                    <p:anim calcmode="lin" valueType="num">
                                      <p:cBhvr additive="base">
                                        <p:cTn id="14" dur="2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additive="base">
                                        <p:cTn id="17" dur="200" fill="hold"/>
                                        <p:tgtEl>
                                          <p:spTgt spid="55"/>
                                        </p:tgtEl>
                                        <p:attrNameLst>
                                          <p:attrName>ppt_x</p:attrName>
                                        </p:attrNameLst>
                                      </p:cBhvr>
                                      <p:tavLst>
                                        <p:tav tm="0">
                                          <p:val>
                                            <p:strVal val="1+#ppt_w/2"/>
                                          </p:val>
                                        </p:tav>
                                        <p:tav tm="100000">
                                          <p:val>
                                            <p:strVal val="#ppt_x"/>
                                          </p:val>
                                        </p:tav>
                                      </p:tavLst>
                                    </p:anim>
                                    <p:anim calcmode="lin" valueType="num">
                                      <p:cBhvr additive="base">
                                        <p:cTn id="18" dur="2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200" fill="hold"/>
                                        <p:tgtEl>
                                          <p:spTgt spid="3"/>
                                        </p:tgtEl>
                                        <p:attrNameLst>
                                          <p:attrName>ppt_x</p:attrName>
                                        </p:attrNameLst>
                                      </p:cBhvr>
                                      <p:tavLst>
                                        <p:tav tm="0">
                                          <p:val>
                                            <p:strVal val="0-#ppt_w/2"/>
                                          </p:val>
                                        </p:tav>
                                        <p:tav tm="100000">
                                          <p:val>
                                            <p:strVal val="#ppt_x"/>
                                          </p:val>
                                        </p:tav>
                                      </p:tavLst>
                                    </p:anim>
                                    <p:anim calcmode="lin" valueType="num">
                                      <p:cBhvr additive="base">
                                        <p:cTn id="24" dur="200" fill="hold"/>
                                        <p:tgtEl>
                                          <p:spTgt spid="3"/>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additive="base">
                                        <p:cTn id="27" dur="200" fill="hold"/>
                                        <p:tgtEl>
                                          <p:spTgt spid="67"/>
                                        </p:tgtEl>
                                        <p:attrNameLst>
                                          <p:attrName>ppt_x</p:attrName>
                                        </p:attrNameLst>
                                      </p:cBhvr>
                                      <p:tavLst>
                                        <p:tav tm="0">
                                          <p:val>
                                            <p:strVal val="1+#ppt_w/2"/>
                                          </p:val>
                                        </p:tav>
                                        <p:tav tm="100000">
                                          <p:val>
                                            <p:strVal val="#ppt_x"/>
                                          </p:val>
                                        </p:tav>
                                      </p:tavLst>
                                    </p:anim>
                                    <p:anim calcmode="lin" valueType="num">
                                      <p:cBhvr additive="base">
                                        <p:cTn id="28" dur="2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200" fill="hold"/>
                                        <p:tgtEl>
                                          <p:spTgt spid="4"/>
                                        </p:tgtEl>
                                        <p:attrNameLst>
                                          <p:attrName>ppt_x</p:attrName>
                                        </p:attrNameLst>
                                      </p:cBhvr>
                                      <p:tavLst>
                                        <p:tav tm="0">
                                          <p:val>
                                            <p:strVal val="0-#ppt_w/2"/>
                                          </p:val>
                                        </p:tav>
                                        <p:tav tm="100000">
                                          <p:val>
                                            <p:strVal val="#ppt_x"/>
                                          </p:val>
                                        </p:tav>
                                      </p:tavLst>
                                    </p:anim>
                                    <p:anim calcmode="lin" valueType="num">
                                      <p:cBhvr additive="base">
                                        <p:cTn id="34" dur="200" fill="hold"/>
                                        <p:tgtEl>
                                          <p:spTgt spid="4"/>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anim calcmode="lin" valueType="num">
                                      <p:cBhvr additive="base">
                                        <p:cTn id="37" dur="200" fill="hold"/>
                                        <p:tgtEl>
                                          <p:spTgt spid="75"/>
                                        </p:tgtEl>
                                        <p:attrNameLst>
                                          <p:attrName>ppt_x</p:attrName>
                                        </p:attrNameLst>
                                      </p:cBhvr>
                                      <p:tavLst>
                                        <p:tav tm="0">
                                          <p:val>
                                            <p:strVal val="1+#ppt_w/2"/>
                                          </p:val>
                                        </p:tav>
                                        <p:tav tm="100000">
                                          <p:val>
                                            <p:strVal val="#ppt_x"/>
                                          </p:val>
                                        </p:tav>
                                      </p:tavLst>
                                    </p:anim>
                                    <p:anim calcmode="lin" valueType="num">
                                      <p:cBhvr additive="base">
                                        <p:cTn id="38" dur="2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200" fill="hold"/>
                                        <p:tgtEl>
                                          <p:spTgt spid="5"/>
                                        </p:tgtEl>
                                        <p:attrNameLst>
                                          <p:attrName>ppt_x</p:attrName>
                                        </p:attrNameLst>
                                      </p:cBhvr>
                                      <p:tavLst>
                                        <p:tav tm="0">
                                          <p:val>
                                            <p:strVal val="0-#ppt_w/2"/>
                                          </p:val>
                                        </p:tav>
                                        <p:tav tm="100000">
                                          <p:val>
                                            <p:strVal val="#ppt_x"/>
                                          </p:val>
                                        </p:tav>
                                      </p:tavLst>
                                    </p:anim>
                                    <p:anim calcmode="lin" valueType="num">
                                      <p:cBhvr additive="base">
                                        <p:cTn id="44" dur="200" fill="hold"/>
                                        <p:tgtEl>
                                          <p:spTgt spid="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200" fill="hold"/>
                                        <p:tgtEl>
                                          <p:spTgt spid="78"/>
                                        </p:tgtEl>
                                        <p:attrNameLst>
                                          <p:attrName>ppt_x</p:attrName>
                                        </p:attrNameLst>
                                      </p:cBhvr>
                                      <p:tavLst>
                                        <p:tav tm="0">
                                          <p:val>
                                            <p:strVal val="1+#ppt_w/2"/>
                                          </p:val>
                                        </p:tav>
                                        <p:tav tm="100000">
                                          <p:val>
                                            <p:strVal val="#ppt_x"/>
                                          </p:val>
                                        </p:tav>
                                      </p:tavLst>
                                    </p:anim>
                                    <p:anim calcmode="lin" valueType="num">
                                      <p:cBhvr additive="base">
                                        <p:cTn id="48" dur="2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200" fill="hold"/>
                                        <p:tgtEl>
                                          <p:spTgt spid="6"/>
                                        </p:tgtEl>
                                        <p:attrNameLst>
                                          <p:attrName>ppt_x</p:attrName>
                                        </p:attrNameLst>
                                      </p:cBhvr>
                                      <p:tavLst>
                                        <p:tav tm="0">
                                          <p:val>
                                            <p:strVal val="0-#ppt_w/2"/>
                                          </p:val>
                                        </p:tav>
                                        <p:tav tm="100000">
                                          <p:val>
                                            <p:strVal val="#ppt_x"/>
                                          </p:val>
                                        </p:tav>
                                      </p:tavLst>
                                    </p:anim>
                                    <p:anim calcmode="lin" valueType="num">
                                      <p:cBhvr additive="base">
                                        <p:cTn id="54" dur="200" fill="hold"/>
                                        <p:tgtEl>
                                          <p:spTgt spid="6"/>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81"/>
                                        </p:tgtEl>
                                        <p:attrNameLst>
                                          <p:attrName>style.visibility</p:attrName>
                                        </p:attrNameLst>
                                      </p:cBhvr>
                                      <p:to>
                                        <p:strVal val="visible"/>
                                      </p:to>
                                    </p:set>
                                    <p:anim calcmode="lin" valueType="num">
                                      <p:cBhvr additive="base">
                                        <p:cTn id="57" dur="200" fill="hold"/>
                                        <p:tgtEl>
                                          <p:spTgt spid="81"/>
                                        </p:tgtEl>
                                        <p:attrNameLst>
                                          <p:attrName>ppt_x</p:attrName>
                                        </p:attrNameLst>
                                      </p:cBhvr>
                                      <p:tavLst>
                                        <p:tav tm="0">
                                          <p:val>
                                            <p:strVal val="1+#ppt_w/2"/>
                                          </p:val>
                                        </p:tav>
                                        <p:tav tm="100000">
                                          <p:val>
                                            <p:strVal val="#ppt_x"/>
                                          </p:val>
                                        </p:tav>
                                      </p:tavLst>
                                    </p:anim>
                                    <p:anim calcmode="lin" valueType="num">
                                      <p:cBhvr additive="base">
                                        <p:cTn id="58" dur="2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additive="base">
                                        <p:cTn id="63" dur="200" fill="hold"/>
                                        <p:tgtEl>
                                          <p:spTgt spid="7"/>
                                        </p:tgtEl>
                                        <p:attrNameLst>
                                          <p:attrName>ppt_x</p:attrName>
                                        </p:attrNameLst>
                                      </p:cBhvr>
                                      <p:tavLst>
                                        <p:tav tm="0">
                                          <p:val>
                                            <p:strVal val="0-#ppt_w/2"/>
                                          </p:val>
                                        </p:tav>
                                        <p:tav tm="100000">
                                          <p:val>
                                            <p:strVal val="#ppt_x"/>
                                          </p:val>
                                        </p:tav>
                                      </p:tavLst>
                                    </p:anim>
                                    <p:anim calcmode="lin" valueType="num">
                                      <p:cBhvr additive="base">
                                        <p:cTn id="64" dur="200" fill="hold"/>
                                        <p:tgtEl>
                                          <p:spTgt spid="7"/>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anim calcmode="lin" valueType="num">
                                      <p:cBhvr additive="base">
                                        <p:cTn id="67" dur="200" fill="hold"/>
                                        <p:tgtEl>
                                          <p:spTgt spid="84"/>
                                        </p:tgtEl>
                                        <p:attrNameLst>
                                          <p:attrName>ppt_x</p:attrName>
                                        </p:attrNameLst>
                                      </p:cBhvr>
                                      <p:tavLst>
                                        <p:tav tm="0">
                                          <p:val>
                                            <p:strVal val="1+#ppt_w/2"/>
                                          </p:val>
                                        </p:tav>
                                        <p:tav tm="100000">
                                          <p:val>
                                            <p:strVal val="#ppt_x"/>
                                          </p:val>
                                        </p:tav>
                                      </p:tavLst>
                                    </p:anim>
                                    <p:anim calcmode="lin" valueType="num">
                                      <p:cBhvr additive="base">
                                        <p:cTn id="68" dur="200" fill="hold"/>
                                        <p:tgtEl>
                                          <p:spTgt spid="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67" grpId="0"/>
      <p:bldP spid="75" grpId="0"/>
      <p:bldP spid="78" grpId="0"/>
      <p:bldP spid="81" grpId="0"/>
      <p:bldP spid="8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752137" y="5884657"/>
            <a:ext cx="11783264" cy="1946687"/>
          </a:xfrm>
          <a:prstGeom prst="rect">
            <a:avLst/>
          </a:prstGeom>
          <a:noFill/>
        </p:spPr>
        <p:txBody>
          <a:bodyPr wrap="square" rtlCol="0">
            <a:spAutoFit/>
          </a:bodyPr>
          <a:lstStyle/>
          <a:p>
            <a:pPr>
              <a:lnSpc>
                <a:spcPts val="14000"/>
              </a:lnSpc>
            </a:pPr>
            <a:r>
              <a:rPr lang="fr-FR" sz="15000" b="1" spc="600" dirty="0">
                <a:solidFill>
                  <a:schemeClr val="tx2"/>
                </a:solidFill>
                <a:latin typeface="Nunito" charset="0"/>
                <a:ea typeface="Nunito" charset="0"/>
                <a:cs typeface="Nunito" charset="0"/>
              </a:rPr>
              <a:t>Réalisation</a:t>
            </a:r>
          </a:p>
        </p:txBody>
      </p:sp>
      <p:grpSp>
        <p:nvGrpSpPr>
          <p:cNvPr id="2" name="Group 1"/>
          <p:cNvGrpSpPr/>
          <p:nvPr/>
        </p:nvGrpSpPr>
        <p:grpSpPr>
          <a:xfrm>
            <a:off x="-859297" y="4741470"/>
            <a:ext cx="4092370" cy="4233061"/>
            <a:chOff x="-858390" y="4477832"/>
            <a:chExt cx="4092370" cy="4233061"/>
          </a:xfrm>
        </p:grpSpPr>
        <p:sp>
          <p:nvSpPr>
            <p:cNvPr id="6" name="Freeform 5"/>
            <p:cNvSpPr>
              <a:spLocks noChangeArrowheads="1"/>
            </p:cNvSpPr>
            <p:nvPr/>
          </p:nvSpPr>
          <p:spPr bwMode="auto">
            <a:xfrm>
              <a:off x="2099658" y="6974920"/>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dirty="0">
                <a:latin typeface="Nunito Light" charset="0"/>
              </a:endParaRPr>
            </a:p>
          </p:txBody>
        </p:sp>
        <p:sp>
          <p:nvSpPr>
            <p:cNvPr id="7" name="Freeform 6"/>
            <p:cNvSpPr>
              <a:spLocks noChangeArrowheads="1"/>
            </p:cNvSpPr>
            <p:nvPr/>
          </p:nvSpPr>
          <p:spPr bwMode="auto">
            <a:xfrm>
              <a:off x="1777142" y="4477832"/>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8" name="Freeform 7"/>
            <p:cNvSpPr>
              <a:spLocks noChangeArrowheads="1"/>
            </p:cNvSpPr>
            <p:nvPr/>
          </p:nvSpPr>
          <p:spPr bwMode="auto">
            <a:xfrm>
              <a:off x="-525459" y="4477832"/>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9" name="Freeform 8"/>
            <p:cNvSpPr>
              <a:spLocks noChangeArrowheads="1"/>
            </p:cNvSpPr>
            <p:nvPr/>
          </p:nvSpPr>
          <p:spPr bwMode="auto">
            <a:xfrm>
              <a:off x="-858390" y="4477832"/>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grpSp>
      <p:sp>
        <p:nvSpPr>
          <p:cNvPr id="3" name="TextBox 2"/>
          <p:cNvSpPr txBox="1"/>
          <p:nvPr/>
        </p:nvSpPr>
        <p:spPr>
          <a:xfrm>
            <a:off x="18137964" y="2964630"/>
            <a:ext cx="3433954" cy="7787068"/>
          </a:xfrm>
          <a:prstGeom prst="rect">
            <a:avLst/>
          </a:prstGeom>
          <a:noFill/>
        </p:spPr>
        <p:txBody>
          <a:bodyPr wrap="square" rtlCol="0">
            <a:spAutoFit/>
          </a:bodyPr>
          <a:lstStyle/>
          <a:p>
            <a:r>
              <a:rPr lang="en-US" sz="50002" dirty="0">
                <a:solidFill>
                  <a:schemeClr val="tx2"/>
                </a:solidFill>
                <a:latin typeface="Nunito" charset="0"/>
                <a:ea typeface="Nunito" charset="0"/>
                <a:cs typeface="Nunito" charset="0"/>
              </a:rPr>
              <a:t>5</a:t>
            </a:r>
          </a:p>
        </p:txBody>
      </p:sp>
    </p:spTree>
    <p:extLst>
      <p:ext uri="{BB962C8B-B14F-4D97-AF65-F5344CB8AC3E}">
        <p14:creationId xmlns:p14="http://schemas.microsoft.com/office/powerpoint/2010/main" val="357548402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1881C7B-5A5A-46E6-8412-C1BAABA8C3FF}"/>
              </a:ext>
            </a:extLst>
          </p:cNvPr>
          <p:cNvSpPr txBox="1"/>
          <p:nvPr/>
        </p:nvSpPr>
        <p:spPr>
          <a:xfrm>
            <a:off x="0" y="279732"/>
            <a:ext cx="24377649" cy="1569660"/>
          </a:xfrm>
          <a:prstGeom prst="rect">
            <a:avLst/>
          </a:prstGeom>
          <a:noFill/>
        </p:spPr>
        <p:txBody>
          <a:bodyPr wrap="square" rtlCol="0">
            <a:spAutoFit/>
          </a:bodyPr>
          <a:lstStyle/>
          <a:p>
            <a:pPr algn="ctr"/>
            <a:r>
              <a:rPr lang="fr-FR" sz="9600" b="1" dirty="0">
                <a:latin typeface="Nunito Light"/>
                <a:ea typeface="Nunito" charset="0"/>
                <a:cs typeface="Nunito" charset="0"/>
              </a:rPr>
              <a:t>Architecture du système</a:t>
            </a:r>
          </a:p>
        </p:txBody>
      </p:sp>
      <p:sp>
        <p:nvSpPr>
          <p:cNvPr id="2" name="Rectangle: Rounded Corners 1">
            <a:extLst>
              <a:ext uri="{FF2B5EF4-FFF2-40B4-BE49-F238E27FC236}">
                <a16:creationId xmlns:a16="http://schemas.microsoft.com/office/drawing/2014/main" id="{442CD51B-F386-4B1B-91C4-E29239CF427A}"/>
              </a:ext>
            </a:extLst>
          </p:cNvPr>
          <p:cNvSpPr/>
          <p:nvPr/>
        </p:nvSpPr>
        <p:spPr>
          <a:xfrm>
            <a:off x="2071396" y="2407298"/>
            <a:ext cx="4366726" cy="8901404"/>
          </a:xfrm>
          <a:prstGeom prst="roundRect">
            <a:avLst/>
          </a:prstGeom>
          <a:noFill/>
          <a:ln w="57150">
            <a:solidFill>
              <a:srgbClr val="A6A6A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1" name="Group 10">
            <a:extLst>
              <a:ext uri="{FF2B5EF4-FFF2-40B4-BE49-F238E27FC236}">
                <a16:creationId xmlns:a16="http://schemas.microsoft.com/office/drawing/2014/main" id="{271880EA-E772-46EE-9545-28C70FD62761}"/>
              </a:ext>
            </a:extLst>
          </p:cNvPr>
          <p:cNvGrpSpPr/>
          <p:nvPr/>
        </p:nvGrpSpPr>
        <p:grpSpPr>
          <a:xfrm>
            <a:off x="2640563" y="3116424"/>
            <a:ext cx="3228392" cy="1754156"/>
            <a:chOff x="2640563" y="3116424"/>
            <a:chExt cx="3228392" cy="1754156"/>
          </a:xfrm>
        </p:grpSpPr>
        <p:sp>
          <p:nvSpPr>
            <p:cNvPr id="3" name="Rectangle 2">
              <a:extLst>
                <a:ext uri="{FF2B5EF4-FFF2-40B4-BE49-F238E27FC236}">
                  <a16:creationId xmlns:a16="http://schemas.microsoft.com/office/drawing/2014/main" id="{6939320F-EF11-4805-9094-8D980C3C7571}"/>
                </a:ext>
              </a:extLst>
            </p:cNvPr>
            <p:cNvSpPr/>
            <p:nvPr/>
          </p:nvSpPr>
          <p:spPr>
            <a:xfrm>
              <a:off x="2640563" y="3116424"/>
              <a:ext cx="3228392" cy="175415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Picture 9">
              <a:extLst>
                <a:ext uri="{FF2B5EF4-FFF2-40B4-BE49-F238E27FC236}">
                  <a16:creationId xmlns:a16="http://schemas.microsoft.com/office/drawing/2014/main" id="{2B498F35-7B31-4313-BC94-E549DF2F0C3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62487" y="3511863"/>
              <a:ext cx="784543" cy="963277"/>
            </a:xfrm>
            <a:prstGeom prst="rect">
              <a:avLst/>
            </a:prstGeom>
          </p:spPr>
        </p:pic>
      </p:grpSp>
      <p:grpSp>
        <p:nvGrpSpPr>
          <p:cNvPr id="34" name="Group 33">
            <a:extLst>
              <a:ext uri="{FF2B5EF4-FFF2-40B4-BE49-F238E27FC236}">
                <a16:creationId xmlns:a16="http://schemas.microsoft.com/office/drawing/2014/main" id="{3205F802-AE16-4CB8-A43C-9C901C1003D3}"/>
              </a:ext>
            </a:extLst>
          </p:cNvPr>
          <p:cNvGrpSpPr/>
          <p:nvPr/>
        </p:nvGrpSpPr>
        <p:grpSpPr>
          <a:xfrm>
            <a:off x="2640563" y="5980922"/>
            <a:ext cx="3228392" cy="1754156"/>
            <a:chOff x="2640563" y="5980922"/>
            <a:chExt cx="3228392" cy="1754156"/>
          </a:xfrm>
        </p:grpSpPr>
        <p:sp>
          <p:nvSpPr>
            <p:cNvPr id="31" name="Rectangle 30">
              <a:extLst>
                <a:ext uri="{FF2B5EF4-FFF2-40B4-BE49-F238E27FC236}">
                  <a16:creationId xmlns:a16="http://schemas.microsoft.com/office/drawing/2014/main" id="{2F5A46AB-BAA3-40B8-8357-1B93244E605E}"/>
                </a:ext>
              </a:extLst>
            </p:cNvPr>
            <p:cNvSpPr/>
            <p:nvPr/>
          </p:nvSpPr>
          <p:spPr>
            <a:xfrm>
              <a:off x="2640563" y="5980922"/>
              <a:ext cx="3228392" cy="175415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Picture 12">
              <a:extLst>
                <a:ext uri="{FF2B5EF4-FFF2-40B4-BE49-F238E27FC236}">
                  <a16:creationId xmlns:a16="http://schemas.microsoft.com/office/drawing/2014/main" id="{7E99A9B7-3979-46E9-9DC9-ADF7E0D2C4C5}"/>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780824" y="6327028"/>
              <a:ext cx="947867" cy="1061943"/>
            </a:xfrm>
            <a:prstGeom prst="rect">
              <a:avLst/>
            </a:prstGeom>
          </p:spPr>
        </p:pic>
      </p:grpSp>
      <p:grpSp>
        <p:nvGrpSpPr>
          <p:cNvPr id="35" name="Group 34">
            <a:extLst>
              <a:ext uri="{FF2B5EF4-FFF2-40B4-BE49-F238E27FC236}">
                <a16:creationId xmlns:a16="http://schemas.microsoft.com/office/drawing/2014/main" id="{BDF9E104-A2DB-4215-A968-2B2F1059FB40}"/>
              </a:ext>
            </a:extLst>
          </p:cNvPr>
          <p:cNvGrpSpPr/>
          <p:nvPr/>
        </p:nvGrpSpPr>
        <p:grpSpPr>
          <a:xfrm>
            <a:off x="2640563" y="8845420"/>
            <a:ext cx="3228392" cy="1754156"/>
            <a:chOff x="2640563" y="8845420"/>
            <a:chExt cx="3228392" cy="1754156"/>
          </a:xfrm>
        </p:grpSpPr>
        <p:sp>
          <p:nvSpPr>
            <p:cNvPr id="32" name="Rectangle 31">
              <a:extLst>
                <a:ext uri="{FF2B5EF4-FFF2-40B4-BE49-F238E27FC236}">
                  <a16:creationId xmlns:a16="http://schemas.microsoft.com/office/drawing/2014/main" id="{6EDB6A70-77B9-4E48-A054-D9C47C2D7604}"/>
                </a:ext>
              </a:extLst>
            </p:cNvPr>
            <p:cNvSpPr/>
            <p:nvPr/>
          </p:nvSpPr>
          <p:spPr>
            <a:xfrm>
              <a:off x="2640563" y="8845420"/>
              <a:ext cx="3228392" cy="175415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3" name="Picture 32">
              <a:extLst>
                <a:ext uri="{FF2B5EF4-FFF2-40B4-BE49-F238E27FC236}">
                  <a16:creationId xmlns:a16="http://schemas.microsoft.com/office/drawing/2014/main" id="{4E28BDF9-7D0E-488D-A05D-ABAC489DC2FF}"/>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623115" y="9144997"/>
              <a:ext cx="1263284" cy="1155002"/>
            </a:xfrm>
            <a:prstGeom prst="rect">
              <a:avLst/>
            </a:prstGeom>
          </p:spPr>
        </p:pic>
      </p:grpSp>
      <p:sp>
        <p:nvSpPr>
          <p:cNvPr id="37" name="Rectangle 36">
            <a:extLst>
              <a:ext uri="{FF2B5EF4-FFF2-40B4-BE49-F238E27FC236}">
                <a16:creationId xmlns:a16="http://schemas.microsoft.com/office/drawing/2014/main" id="{391DAF83-309B-4926-9EF2-7D784DB98648}"/>
              </a:ext>
            </a:extLst>
          </p:cNvPr>
          <p:cNvSpPr/>
          <p:nvPr/>
        </p:nvSpPr>
        <p:spPr>
          <a:xfrm>
            <a:off x="11029371" y="2407298"/>
            <a:ext cx="4366726" cy="89014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 web</a:t>
            </a:r>
          </a:p>
          <a:p>
            <a:pPr algn="ctr"/>
            <a:r>
              <a:rPr lang="fr-FR" dirty="0"/>
              <a:t>ASP.net</a:t>
            </a:r>
          </a:p>
        </p:txBody>
      </p:sp>
      <p:pic>
        <p:nvPicPr>
          <p:cNvPr id="39" name="Picture 38">
            <a:extLst>
              <a:ext uri="{FF2B5EF4-FFF2-40B4-BE49-F238E27FC236}">
                <a16:creationId xmlns:a16="http://schemas.microsoft.com/office/drawing/2014/main" id="{DE349A72-C478-498C-88B7-C1131D6F2C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71712" y="5129965"/>
            <a:ext cx="3250794" cy="3250794"/>
          </a:xfrm>
          <a:prstGeom prst="rect">
            <a:avLst/>
          </a:prstGeom>
        </p:spPr>
      </p:pic>
      <p:sp>
        <p:nvSpPr>
          <p:cNvPr id="40" name="TextBox 39">
            <a:extLst>
              <a:ext uri="{FF2B5EF4-FFF2-40B4-BE49-F238E27FC236}">
                <a16:creationId xmlns:a16="http://schemas.microsoft.com/office/drawing/2014/main" id="{B66E0090-85EE-42C2-9D23-A7EFD11B80F7}"/>
              </a:ext>
            </a:extLst>
          </p:cNvPr>
          <p:cNvSpPr txBox="1"/>
          <p:nvPr/>
        </p:nvSpPr>
        <p:spPr>
          <a:xfrm>
            <a:off x="3608332" y="1810731"/>
            <a:ext cx="1292854" cy="646331"/>
          </a:xfrm>
          <a:prstGeom prst="rect">
            <a:avLst/>
          </a:prstGeom>
          <a:noFill/>
        </p:spPr>
        <p:txBody>
          <a:bodyPr wrap="none" rtlCol="0">
            <a:spAutoFit/>
          </a:bodyPr>
          <a:lstStyle/>
          <a:p>
            <a:r>
              <a:rPr lang="fr-FR" b="1" dirty="0">
                <a:latin typeface="Nunito Light"/>
              </a:rPr>
              <a:t>Client</a:t>
            </a:r>
          </a:p>
        </p:txBody>
      </p:sp>
      <p:sp>
        <p:nvSpPr>
          <p:cNvPr id="41" name="TextBox 40">
            <a:extLst>
              <a:ext uri="{FF2B5EF4-FFF2-40B4-BE49-F238E27FC236}">
                <a16:creationId xmlns:a16="http://schemas.microsoft.com/office/drawing/2014/main" id="{115521BE-7A41-4EF3-A5EB-91BDA9BBE63D}"/>
              </a:ext>
            </a:extLst>
          </p:cNvPr>
          <p:cNvSpPr txBox="1"/>
          <p:nvPr/>
        </p:nvSpPr>
        <p:spPr>
          <a:xfrm>
            <a:off x="12382346" y="1849392"/>
            <a:ext cx="1660776" cy="646331"/>
          </a:xfrm>
          <a:prstGeom prst="rect">
            <a:avLst/>
          </a:prstGeom>
          <a:noFill/>
        </p:spPr>
        <p:txBody>
          <a:bodyPr wrap="none" rtlCol="0">
            <a:spAutoFit/>
          </a:bodyPr>
          <a:lstStyle/>
          <a:p>
            <a:r>
              <a:rPr lang="fr-FR" b="1" dirty="0">
                <a:latin typeface="Nunito Light"/>
              </a:rPr>
              <a:t>Serveur</a:t>
            </a:r>
          </a:p>
        </p:txBody>
      </p:sp>
      <p:sp>
        <p:nvSpPr>
          <p:cNvPr id="42" name="TextBox 41">
            <a:extLst>
              <a:ext uri="{FF2B5EF4-FFF2-40B4-BE49-F238E27FC236}">
                <a16:creationId xmlns:a16="http://schemas.microsoft.com/office/drawing/2014/main" id="{B5E5C9AA-141F-4528-8B62-EA95747FA859}"/>
              </a:ext>
            </a:extLst>
          </p:cNvPr>
          <p:cNvSpPr txBox="1"/>
          <p:nvPr/>
        </p:nvSpPr>
        <p:spPr>
          <a:xfrm>
            <a:off x="19987346" y="1810731"/>
            <a:ext cx="3419526" cy="646331"/>
          </a:xfrm>
          <a:prstGeom prst="rect">
            <a:avLst/>
          </a:prstGeom>
          <a:noFill/>
        </p:spPr>
        <p:txBody>
          <a:bodyPr wrap="none" rtlCol="0">
            <a:spAutoFit/>
          </a:bodyPr>
          <a:lstStyle/>
          <a:p>
            <a:r>
              <a:rPr lang="fr-FR" b="1" dirty="0">
                <a:latin typeface="Nunito Light"/>
              </a:rPr>
              <a:t>Base de données</a:t>
            </a:r>
          </a:p>
        </p:txBody>
      </p:sp>
      <p:sp>
        <p:nvSpPr>
          <p:cNvPr id="43" name="Arrow: Right 42">
            <a:extLst>
              <a:ext uri="{FF2B5EF4-FFF2-40B4-BE49-F238E27FC236}">
                <a16:creationId xmlns:a16="http://schemas.microsoft.com/office/drawing/2014/main" id="{DDAF9D8D-068C-4BF6-96A0-D5DF46F143FD}"/>
              </a:ext>
            </a:extLst>
          </p:cNvPr>
          <p:cNvSpPr/>
          <p:nvPr/>
        </p:nvSpPr>
        <p:spPr>
          <a:xfrm>
            <a:off x="6653020" y="5951060"/>
            <a:ext cx="4161453" cy="225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Arrow: Right 43">
            <a:extLst>
              <a:ext uri="{FF2B5EF4-FFF2-40B4-BE49-F238E27FC236}">
                <a16:creationId xmlns:a16="http://schemas.microsoft.com/office/drawing/2014/main" id="{23475754-1EFA-476E-8D79-2DC063D843BC}"/>
              </a:ext>
            </a:extLst>
          </p:cNvPr>
          <p:cNvSpPr/>
          <p:nvPr/>
        </p:nvSpPr>
        <p:spPr>
          <a:xfrm flipH="1">
            <a:off x="6653020" y="7539134"/>
            <a:ext cx="4161453" cy="225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TextBox 45">
            <a:extLst>
              <a:ext uri="{FF2B5EF4-FFF2-40B4-BE49-F238E27FC236}">
                <a16:creationId xmlns:a16="http://schemas.microsoft.com/office/drawing/2014/main" id="{7CAE1FA0-A02F-45A6-A9AA-9574A4822445}"/>
              </a:ext>
            </a:extLst>
          </p:cNvPr>
          <p:cNvSpPr txBox="1"/>
          <p:nvPr/>
        </p:nvSpPr>
        <p:spPr>
          <a:xfrm>
            <a:off x="6707190" y="5516739"/>
            <a:ext cx="4137479" cy="523220"/>
          </a:xfrm>
          <a:prstGeom prst="rect">
            <a:avLst/>
          </a:prstGeom>
          <a:noFill/>
        </p:spPr>
        <p:txBody>
          <a:bodyPr wrap="none" rtlCol="0">
            <a:spAutoFit/>
          </a:bodyPr>
          <a:lstStyle/>
          <a:p>
            <a:r>
              <a:rPr lang="fr-FR" sz="2800" b="1" dirty="0">
                <a:latin typeface="Nunito Light"/>
              </a:rPr>
              <a:t>Envoyer une requête HTTP</a:t>
            </a:r>
          </a:p>
        </p:txBody>
      </p:sp>
      <p:sp>
        <p:nvSpPr>
          <p:cNvPr id="47" name="Arrow: Right 46">
            <a:extLst>
              <a:ext uri="{FF2B5EF4-FFF2-40B4-BE49-F238E27FC236}">
                <a16:creationId xmlns:a16="http://schemas.microsoft.com/office/drawing/2014/main" id="{4B3BD5AE-7842-4D17-B5C1-E94FA3484C5C}"/>
              </a:ext>
            </a:extLst>
          </p:cNvPr>
          <p:cNvSpPr/>
          <p:nvPr/>
        </p:nvSpPr>
        <p:spPr>
          <a:xfrm>
            <a:off x="15653177" y="5980922"/>
            <a:ext cx="4161453" cy="225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TextBox 48">
            <a:extLst>
              <a:ext uri="{FF2B5EF4-FFF2-40B4-BE49-F238E27FC236}">
                <a16:creationId xmlns:a16="http://schemas.microsoft.com/office/drawing/2014/main" id="{AAF2F8B8-CE0A-4F13-8C7D-19655FF7DD5A}"/>
              </a:ext>
            </a:extLst>
          </p:cNvPr>
          <p:cNvSpPr txBox="1"/>
          <p:nvPr/>
        </p:nvSpPr>
        <p:spPr>
          <a:xfrm>
            <a:off x="16046712" y="5570605"/>
            <a:ext cx="3374385" cy="523220"/>
          </a:xfrm>
          <a:prstGeom prst="rect">
            <a:avLst/>
          </a:prstGeom>
          <a:noFill/>
        </p:spPr>
        <p:txBody>
          <a:bodyPr wrap="none" rtlCol="0">
            <a:spAutoFit/>
          </a:bodyPr>
          <a:lstStyle/>
          <a:p>
            <a:r>
              <a:rPr lang="fr-FR" sz="2800" b="1" dirty="0">
                <a:latin typeface="Nunito Light"/>
              </a:rPr>
              <a:t>Chercher les données</a:t>
            </a:r>
          </a:p>
        </p:txBody>
      </p:sp>
      <p:cxnSp>
        <p:nvCxnSpPr>
          <p:cNvPr id="51" name="Straight Arrow Connector 50">
            <a:extLst>
              <a:ext uri="{FF2B5EF4-FFF2-40B4-BE49-F238E27FC236}">
                <a16:creationId xmlns:a16="http://schemas.microsoft.com/office/drawing/2014/main" id="{A4ABD31F-D6D7-4D66-BB5A-0BF2A6CC7E4F}"/>
              </a:ext>
            </a:extLst>
          </p:cNvPr>
          <p:cNvCxnSpPr/>
          <p:nvPr/>
        </p:nvCxnSpPr>
        <p:spPr>
          <a:xfrm flipH="1">
            <a:off x="15653177" y="7578418"/>
            <a:ext cx="4161453" cy="0"/>
          </a:xfrm>
          <a:prstGeom prst="straightConnector1">
            <a:avLst/>
          </a:prstGeom>
          <a:ln w="101600">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22E986A-AD0F-452C-8860-6DA7341BA696}"/>
              </a:ext>
            </a:extLst>
          </p:cNvPr>
          <p:cNvSpPr txBox="1"/>
          <p:nvPr/>
        </p:nvSpPr>
        <p:spPr>
          <a:xfrm>
            <a:off x="16046712" y="7591794"/>
            <a:ext cx="3562514" cy="523220"/>
          </a:xfrm>
          <a:prstGeom prst="rect">
            <a:avLst/>
          </a:prstGeom>
          <a:noFill/>
        </p:spPr>
        <p:txBody>
          <a:bodyPr wrap="none" rtlCol="0">
            <a:spAutoFit/>
          </a:bodyPr>
          <a:lstStyle/>
          <a:p>
            <a:r>
              <a:rPr lang="fr-FR" sz="2800" b="1" dirty="0">
                <a:latin typeface="Nunito Light"/>
              </a:rPr>
              <a:t>Récupérer les données</a:t>
            </a:r>
          </a:p>
        </p:txBody>
      </p:sp>
      <p:sp>
        <p:nvSpPr>
          <p:cNvPr id="53" name="TextBox 52">
            <a:extLst>
              <a:ext uri="{FF2B5EF4-FFF2-40B4-BE49-F238E27FC236}">
                <a16:creationId xmlns:a16="http://schemas.microsoft.com/office/drawing/2014/main" id="{E9B0B7BC-073F-46B8-833A-998729403FD4}"/>
              </a:ext>
            </a:extLst>
          </p:cNvPr>
          <p:cNvSpPr txBox="1"/>
          <p:nvPr/>
        </p:nvSpPr>
        <p:spPr>
          <a:xfrm>
            <a:off x="6727700" y="7598630"/>
            <a:ext cx="4173130" cy="523220"/>
          </a:xfrm>
          <a:prstGeom prst="rect">
            <a:avLst/>
          </a:prstGeom>
          <a:noFill/>
        </p:spPr>
        <p:txBody>
          <a:bodyPr wrap="none" rtlCol="0">
            <a:spAutoFit/>
          </a:bodyPr>
          <a:lstStyle/>
          <a:p>
            <a:r>
              <a:rPr lang="fr-FR" sz="2800" b="1" dirty="0">
                <a:latin typeface="Nunito Light"/>
              </a:rPr>
              <a:t>Envoyer une réponse HTTP</a:t>
            </a:r>
          </a:p>
        </p:txBody>
      </p:sp>
    </p:spTree>
    <p:extLst>
      <p:ext uri="{BB962C8B-B14F-4D97-AF65-F5344CB8AC3E}">
        <p14:creationId xmlns:p14="http://schemas.microsoft.com/office/powerpoint/2010/main" val="171594465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heel(1)">
                                      <p:cBhvr>
                                        <p:cTn id="13" dur="1000"/>
                                        <p:tgtEl>
                                          <p:spTgt spid="2"/>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wipe(left)">
                                      <p:cBhvr>
                                        <p:cTn id="47" dur="500"/>
                                        <p:tgtEl>
                                          <p:spTgt spid="43"/>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500"/>
                                        <p:tgtEl>
                                          <p:spTgt spid="4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wipe(left)">
                                      <p:cBhvr>
                                        <p:cTn id="56" dur="500"/>
                                        <p:tgtEl>
                                          <p:spTgt spid="4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500"/>
                                        <p:tgtEl>
                                          <p:spTgt spid="4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wipe(right)">
                                      <p:cBhvr>
                                        <p:cTn id="65" dur="500"/>
                                        <p:tgtEl>
                                          <p:spTgt spid="51"/>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grpId="0" nodeType="click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wipe(right)">
                                      <p:cBhvr>
                                        <p:cTn id="74" dur="500"/>
                                        <p:tgtEl>
                                          <p:spTgt spid="44"/>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fade">
                                      <p:cBhvr>
                                        <p:cTn id="7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P spid="37" grpId="0" animBg="1"/>
      <p:bldP spid="40" grpId="0"/>
      <p:bldP spid="41" grpId="0"/>
      <p:bldP spid="42" grpId="0"/>
      <p:bldP spid="43" grpId="0" animBg="1"/>
      <p:bldP spid="44" grpId="0" animBg="1"/>
      <p:bldP spid="46" grpId="0"/>
      <p:bldP spid="47" grpId="0" animBg="1"/>
      <p:bldP spid="49" grpId="0"/>
      <p:bldP spid="52" grpId="0"/>
      <p:bldP spid="5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1881C7B-5A5A-46E6-8412-C1BAABA8C3FF}"/>
              </a:ext>
            </a:extLst>
          </p:cNvPr>
          <p:cNvSpPr txBox="1"/>
          <p:nvPr/>
        </p:nvSpPr>
        <p:spPr>
          <a:xfrm>
            <a:off x="0" y="279732"/>
            <a:ext cx="24377649" cy="1569660"/>
          </a:xfrm>
          <a:prstGeom prst="rect">
            <a:avLst/>
          </a:prstGeom>
          <a:noFill/>
        </p:spPr>
        <p:txBody>
          <a:bodyPr wrap="square" rtlCol="0">
            <a:spAutoFit/>
          </a:bodyPr>
          <a:lstStyle/>
          <a:p>
            <a:pPr algn="ctr"/>
            <a:r>
              <a:rPr lang="fr-FR" sz="9600" b="1" dirty="0">
                <a:latin typeface="Nunito Light"/>
                <a:ea typeface="Nunito" charset="0"/>
                <a:cs typeface="Nunito" charset="0"/>
              </a:rPr>
              <a:t>Architecture du service web</a:t>
            </a:r>
          </a:p>
        </p:txBody>
      </p:sp>
      <p:sp>
        <p:nvSpPr>
          <p:cNvPr id="6" name="Rectangle 5">
            <a:extLst>
              <a:ext uri="{FF2B5EF4-FFF2-40B4-BE49-F238E27FC236}">
                <a16:creationId xmlns:a16="http://schemas.microsoft.com/office/drawing/2014/main" id="{3E3C574C-5B29-4A5D-A373-F98314D97BED}"/>
              </a:ext>
            </a:extLst>
          </p:cNvPr>
          <p:cNvSpPr/>
          <p:nvPr/>
        </p:nvSpPr>
        <p:spPr>
          <a:xfrm>
            <a:off x="8248261" y="2313992"/>
            <a:ext cx="3492693" cy="901337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Application</a:t>
            </a:r>
          </a:p>
        </p:txBody>
      </p:sp>
      <p:sp>
        <p:nvSpPr>
          <p:cNvPr id="7" name="Rectangle: Rounded Corners 6">
            <a:extLst>
              <a:ext uri="{FF2B5EF4-FFF2-40B4-BE49-F238E27FC236}">
                <a16:creationId xmlns:a16="http://schemas.microsoft.com/office/drawing/2014/main" id="{BEB8B226-9154-422A-A5E8-C6D80E5F79B0}"/>
              </a:ext>
            </a:extLst>
          </p:cNvPr>
          <p:cNvSpPr/>
          <p:nvPr/>
        </p:nvSpPr>
        <p:spPr>
          <a:xfrm>
            <a:off x="15656767" y="2313992"/>
            <a:ext cx="7819053" cy="9013372"/>
          </a:xfrm>
          <a:prstGeom prst="roundRect">
            <a:avLst/>
          </a:prstGeom>
          <a:noFill/>
          <a:ln w="762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a:extLst>
              <a:ext uri="{FF2B5EF4-FFF2-40B4-BE49-F238E27FC236}">
                <a16:creationId xmlns:a16="http://schemas.microsoft.com/office/drawing/2014/main" id="{0329066D-2773-4804-A511-F2BFDC7D75F8}"/>
              </a:ext>
            </a:extLst>
          </p:cNvPr>
          <p:cNvSpPr/>
          <p:nvPr/>
        </p:nvSpPr>
        <p:spPr>
          <a:xfrm>
            <a:off x="16496522" y="3331029"/>
            <a:ext cx="6139543" cy="235131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Authorization Server</a:t>
            </a:r>
          </a:p>
        </p:txBody>
      </p:sp>
      <p:sp>
        <p:nvSpPr>
          <p:cNvPr id="57" name="Rectangle 56">
            <a:extLst>
              <a:ext uri="{FF2B5EF4-FFF2-40B4-BE49-F238E27FC236}">
                <a16:creationId xmlns:a16="http://schemas.microsoft.com/office/drawing/2014/main" id="{87631249-A170-432B-A3B3-EDA4BA187672}"/>
              </a:ext>
            </a:extLst>
          </p:cNvPr>
          <p:cNvSpPr/>
          <p:nvPr/>
        </p:nvSpPr>
        <p:spPr>
          <a:xfrm>
            <a:off x="16496522" y="8033657"/>
            <a:ext cx="6139543" cy="235131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Resource Server</a:t>
            </a:r>
          </a:p>
        </p:txBody>
      </p:sp>
      <p:grpSp>
        <p:nvGrpSpPr>
          <p:cNvPr id="19" name="Group 18">
            <a:extLst>
              <a:ext uri="{FF2B5EF4-FFF2-40B4-BE49-F238E27FC236}">
                <a16:creationId xmlns:a16="http://schemas.microsoft.com/office/drawing/2014/main" id="{F891E3DD-2081-40E3-8E9A-58BD41812B84}"/>
              </a:ext>
            </a:extLst>
          </p:cNvPr>
          <p:cNvGrpSpPr/>
          <p:nvPr/>
        </p:nvGrpSpPr>
        <p:grpSpPr>
          <a:xfrm>
            <a:off x="1430629" y="5282260"/>
            <a:ext cx="2584342" cy="3151481"/>
            <a:chOff x="1430629" y="5282260"/>
            <a:chExt cx="2584342" cy="3151481"/>
          </a:xfrm>
        </p:grpSpPr>
        <p:pic>
          <p:nvPicPr>
            <p:cNvPr id="5" name="Picture 4">
              <a:extLst>
                <a:ext uri="{FF2B5EF4-FFF2-40B4-BE49-F238E27FC236}">
                  <a16:creationId xmlns:a16="http://schemas.microsoft.com/office/drawing/2014/main" id="{26105657-842B-4B9B-96A0-22331FB9531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30629" y="5282260"/>
              <a:ext cx="2584342" cy="2584342"/>
            </a:xfrm>
            <a:prstGeom prst="rect">
              <a:avLst/>
            </a:prstGeom>
          </p:spPr>
        </p:pic>
        <p:sp>
          <p:nvSpPr>
            <p:cNvPr id="14" name="TextBox 13">
              <a:extLst>
                <a:ext uri="{FF2B5EF4-FFF2-40B4-BE49-F238E27FC236}">
                  <a16:creationId xmlns:a16="http://schemas.microsoft.com/office/drawing/2014/main" id="{FE3962D9-CE06-4FF8-A53B-994EA75ACBA7}"/>
                </a:ext>
              </a:extLst>
            </p:cNvPr>
            <p:cNvSpPr txBox="1"/>
            <p:nvPr/>
          </p:nvSpPr>
          <p:spPr>
            <a:xfrm flipH="1">
              <a:off x="1564467" y="7787410"/>
              <a:ext cx="2261083" cy="646331"/>
            </a:xfrm>
            <a:prstGeom prst="rect">
              <a:avLst/>
            </a:prstGeom>
            <a:noFill/>
          </p:spPr>
          <p:txBody>
            <a:bodyPr wrap="square" rtlCol="0">
              <a:spAutoFit/>
            </a:bodyPr>
            <a:lstStyle/>
            <a:p>
              <a:r>
                <a:rPr lang="fr-FR" b="1" dirty="0">
                  <a:latin typeface="Nunito Light"/>
                </a:rPr>
                <a:t>Utilisateur</a:t>
              </a:r>
            </a:p>
          </p:txBody>
        </p:sp>
      </p:grpSp>
      <p:sp>
        <p:nvSpPr>
          <p:cNvPr id="73" name="TextBox 72">
            <a:extLst>
              <a:ext uri="{FF2B5EF4-FFF2-40B4-BE49-F238E27FC236}">
                <a16:creationId xmlns:a16="http://schemas.microsoft.com/office/drawing/2014/main" id="{CBE8FA5F-98B5-4DD7-89BF-5B446D4E0B78}"/>
              </a:ext>
            </a:extLst>
          </p:cNvPr>
          <p:cNvSpPr txBox="1"/>
          <p:nvPr/>
        </p:nvSpPr>
        <p:spPr>
          <a:xfrm flipH="1">
            <a:off x="18301611" y="2378717"/>
            <a:ext cx="2529364" cy="646331"/>
          </a:xfrm>
          <a:prstGeom prst="rect">
            <a:avLst/>
          </a:prstGeom>
          <a:noFill/>
        </p:spPr>
        <p:txBody>
          <a:bodyPr wrap="square" rtlCol="0">
            <a:spAutoFit/>
          </a:bodyPr>
          <a:lstStyle/>
          <a:p>
            <a:r>
              <a:rPr lang="fr-FR" b="1" dirty="0">
                <a:latin typeface="Nunito Light"/>
              </a:rPr>
              <a:t>Service Web</a:t>
            </a:r>
          </a:p>
        </p:txBody>
      </p:sp>
      <p:grpSp>
        <p:nvGrpSpPr>
          <p:cNvPr id="17" name="Group 16">
            <a:extLst>
              <a:ext uri="{FF2B5EF4-FFF2-40B4-BE49-F238E27FC236}">
                <a16:creationId xmlns:a16="http://schemas.microsoft.com/office/drawing/2014/main" id="{170130A9-2AB4-4ED3-A8DB-3B6DC3943234}"/>
              </a:ext>
            </a:extLst>
          </p:cNvPr>
          <p:cNvGrpSpPr/>
          <p:nvPr/>
        </p:nvGrpSpPr>
        <p:grpSpPr>
          <a:xfrm>
            <a:off x="4590661" y="6540406"/>
            <a:ext cx="3508310" cy="635188"/>
            <a:chOff x="4590661" y="6941269"/>
            <a:chExt cx="3508310" cy="635188"/>
          </a:xfrm>
        </p:grpSpPr>
        <p:sp>
          <p:nvSpPr>
            <p:cNvPr id="16" name="Arrow: Right 15">
              <a:extLst>
                <a:ext uri="{FF2B5EF4-FFF2-40B4-BE49-F238E27FC236}">
                  <a16:creationId xmlns:a16="http://schemas.microsoft.com/office/drawing/2014/main" id="{9DF77C91-3110-4590-A25C-57DFD488BB35}"/>
                </a:ext>
              </a:extLst>
            </p:cNvPr>
            <p:cNvSpPr/>
            <p:nvPr/>
          </p:nvSpPr>
          <p:spPr>
            <a:xfrm>
              <a:off x="4590661" y="7352522"/>
              <a:ext cx="3508310" cy="223935"/>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TextBox 57">
              <a:extLst>
                <a:ext uri="{FF2B5EF4-FFF2-40B4-BE49-F238E27FC236}">
                  <a16:creationId xmlns:a16="http://schemas.microsoft.com/office/drawing/2014/main" id="{2183668B-543B-4174-B3D4-954B151C659F}"/>
                </a:ext>
              </a:extLst>
            </p:cNvPr>
            <p:cNvSpPr txBox="1"/>
            <p:nvPr/>
          </p:nvSpPr>
          <p:spPr>
            <a:xfrm>
              <a:off x="5506674" y="6941269"/>
              <a:ext cx="1492716" cy="523220"/>
            </a:xfrm>
            <a:prstGeom prst="rect">
              <a:avLst/>
            </a:prstGeom>
            <a:noFill/>
          </p:spPr>
          <p:txBody>
            <a:bodyPr wrap="none" rtlCol="0">
              <a:spAutoFit/>
            </a:bodyPr>
            <a:lstStyle/>
            <a:p>
              <a:r>
                <a:rPr lang="fr-FR" sz="2800" b="1" dirty="0">
                  <a:latin typeface="Nunito Light"/>
                </a:rPr>
                <a:t>Données</a:t>
              </a:r>
            </a:p>
          </p:txBody>
        </p:sp>
      </p:grpSp>
      <p:grpSp>
        <p:nvGrpSpPr>
          <p:cNvPr id="60" name="Group 59">
            <a:extLst>
              <a:ext uri="{FF2B5EF4-FFF2-40B4-BE49-F238E27FC236}">
                <a16:creationId xmlns:a16="http://schemas.microsoft.com/office/drawing/2014/main" id="{4E5BC387-221B-436B-9D6D-6E8559657370}"/>
              </a:ext>
            </a:extLst>
          </p:cNvPr>
          <p:cNvGrpSpPr/>
          <p:nvPr/>
        </p:nvGrpSpPr>
        <p:grpSpPr>
          <a:xfrm>
            <a:off x="11944705" y="3639198"/>
            <a:ext cx="4402528" cy="635188"/>
            <a:chOff x="4590661" y="6941269"/>
            <a:chExt cx="3508310" cy="635188"/>
          </a:xfrm>
        </p:grpSpPr>
        <p:sp>
          <p:nvSpPr>
            <p:cNvPr id="61" name="Arrow: Right 60">
              <a:extLst>
                <a:ext uri="{FF2B5EF4-FFF2-40B4-BE49-F238E27FC236}">
                  <a16:creationId xmlns:a16="http://schemas.microsoft.com/office/drawing/2014/main" id="{C8EDAE38-6232-49AA-A190-E561E4403E67}"/>
                </a:ext>
              </a:extLst>
            </p:cNvPr>
            <p:cNvSpPr/>
            <p:nvPr/>
          </p:nvSpPr>
          <p:spPr>
            <a:xfrm>
              <a:off x="4590661" y="7352522"/>
              <a:ext cx="3508310" cy="223935"/>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TextBox 61">
              <a:extLst>
                <a:ext uri="{FF2B5EF4-FFF2-40B4-BE49-F238E27FC236}">
                  <a16:creationId xmlns:a16="http://schemas.microsoft.com/office/drawing/2014/main" id="{FAED23DD-13D1-47C5-A23D-E1841FA795EC}"/>
                </a:ext>
              </a:extLst>
            </p:cNvPr>
            <p:cNvSpPr txBox="1"/>
            <p:nvPr/>
          </p:nvSpPr>
          <p:spPr>
            <a:xfrm>
              <a:off x="5721439" y="6941269"/>
              <a:ext cx="1492716" cy="523220"/>
            </a:xfrm>
            <a:prstGeom prst="rect">
              <a:avLst/>
            </a:prstGeom>
            <a:noFill/>
          </p:spPr>
          <p:txBody>
            <a:bodyPr wrap="none" rtlCol="0">
              <a:spAutoFit/>
            </a:bodyPr>
            <a:lstStyle/>
            <a:p>
              <a:r>
                <a:rPr lang="fr-FR" sz="2800" b="1" dirty="0">
                  <a:latin typeface="Nunito Light"/>
                </a:rPr>
                <a:t>Données</a:t>
              </a:r>
            </a:p>
          </p:txBody>
        </p:sp>
      </p:grpSp>
      <p:grpSp>
        <p:nvGrpSpPr>
          <p:cNvPr id="63" name="Group 62">
            <a:extLst>
              <a:ext uri="{FF2B5EF4-FFF2-40B4-BE49-F238E27FC236}">
                <a16:creationId xmlns:a16="http://schemas.microsoft.com/office/drawing/2014/main" id="{5F07BC01-889B-4B50-BD60-569112D578B6}"/>
              </a:ext>
            </a:extLst>
          </p:cNvPr>
          <p:cNvGrpSpPr/>
          <p:nvPr/>
        </p:nvGrpSpPr>
        <p:grpSpPr>
          <a:xfrm>
            <a:off x="11944705" y="4738986"/>
            <a:ext cx="4402528" cy="635188"/>
            <a:chOff x="4590661" y="6941269"/>
            <a:chExt cx="3508310" cy="635188"/>
          </a:xfrm>
        </p:grpSpPr>
        <p:sp>
          <p:nvSpPr>
            <p:cNvPr id="64" name="Arrow: Right 63">
              <a:extLst>
                <a:ext uri="{FF2B5EF4-FFF2-40B4-BE49-F238E27FC236}">
                  <a16:creationId xmlns:a16="http://schemas.microsoft.com/office/drawing/2014/main" id="{C768F882-4FAD-4051-865F-E6C8648DB162}"/>
                </a:ext>
              </a:extLst>
            </p:cNvPr>
            <p:cNvSpPr/>
            <p:nvPr/>
          </p:nvSpPr>
          <p:spPr>
            <a:xfrm flipH="1">
              <a:off x="4590661" y="7352522"/>
              <a:ext cx="3508310" cy="223935"/>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TextBox 64">
              <a:extLst>
                <a:ext uri="{FF2B5EF4-FFF2-40B4-BE49-F238E27FC236}">
                  <a16:creationId xmlns:a16="http://schemas.microsoft.com/office/drawing/2014/main" id="{0261DA96-4A0F-4839-8AF2-00164DD69D7A}"/>
                </a:ext>
              </a:extLst>
            </p:cNvPr>
            <p:cNvSpPr txBox="1"/>
            <p:nvPr/>
          </p:nvSpPr>
          <p:spPr>
            <a:xfrm>
              <a:off x="5922172" y="6941269"/>
              <a:ext cx="845288" cy="523220"/>
            </a:xfrm>
            <a:prstGeom prst="rect">
              <a:avLst/>
            </a:prstGeom>
            <a:noFill/>
          </p:spPr>
          <p:txBody>
            <a:bodyPr wrap="none" rtlCol="0">
              <a:spAutoFit/>
            </a:bodyPr>
            <a:lstStyle/>
            <a:p>
              <a:r>
                <a:rPr lang="fr-FR" sz="2800" b="1" dirty="0" err="1">
                  <a:latin typeface="Nunito Light"/>
                </a:rPr>
                <a:t>Token</a:t>
              </a:r>
              <a:endParaRPr lang="fr-FR" sz="2800" b="1" dirty="0">
                <a:latin typeface="Nunito Light"/>
              </a:endParaRPr>
            </a:p>
          </p:txBody>
        </p:sp>
      </p:grpSp>
      <p:grpSp>
        <p:nvGrpSpPr>
          <p:cNvPr id="67" name="Group 66">
            <a:extLst>
              <a:ext uri="{FF2B5EF4-FFF2-40B4-BE49-F238E27FC236}">
                <a16:creationId xmlns:a16="http://schemas.microsoft.com/office/drawing/2014/main" id="{5EF34D7B-50F4-4F29-AB2F-52AF6CB62A51}"/>
              </a:ext>
            </a:extLst>
          </p:cNvPr>
          <p:cNvGrpSpPr/>
          <p:nvPr/>
        </p:nvGrpSpPr>
        <p:grpSpPr>
          <a:xfrm>
            <a:off x="11944705" y="8323423"/>
            <a:ext cx="4402528" cy="653591"/>
            <a:chOff x="4590661" y="6922866"/>
            <a:chExt cx="3508310" cy="653591"/>
          </a:xfrm>
        </p:grpSpPr>
        <p:sp>
          <p:nvSpPr>
            <p:cNvPr id="71" name="Arrow: Right 70">
              <a:extLst>
                <a:ext uri="{FF2B5EF4-FFF2-40B4-BE49-F238E27FC236}">
                  <a16:creationId xmlns:a16="http://schemas.microsoft.com/office/drawing/2014/main" id="{9D1A70FE-951E-45DB-842C-F591F7364A9B}"/>
                </a:ext>
              </a:extLst>
            </p:cNvPr>
            <p:cNvSpPr/>
            <p:nvPr/>
          </p:nvSpPr>
          <p:spPr>
            <a:xfrm>
              <a:off x="4590661" y="7352522"/>
              <a:ext cx="3508310" cy="223935"/>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TextBox 71">
              <a:extLst>
                <a:ext uri="{FF2B5EF4-FFF2-40B4-BE49-F238E27FC236}">
                  <a16:creationId xmlns:a16="http://schemas.microsoft.com/office/drawing/2014/main" id="{E79236D7-A2DD-4DE2-9A40-3043364B7FCF}"/>
                </a:ext>
              </a:extLst>
            </p:cNvPr>
            <p:cNvSpPr txBox="1"/>
            <p:nvPr/>
          </p:nvSpPr>
          <p:spPr>
            <a:xfrm>
              <a:off x="5922172" y="6922866"/>
              <a:ext cx="845288" cy="523220"/>
            </a:xfrm>
            <a:prstGeom prst="rect">
              <a:avLst/>
            </a:prstGeom>
            <a:noFill/>
          </p:spPr>
          <p:txBody>
            <a:bodyPr wrap="none" rtlCol="0">
              <a:spAutoFit/>
            </a:bodyPr>
            <a:lstStyle/>
            <a:p>
              <a:r>
                <a:rPr lang="fr-FR" sz="2800" b="1" dirty="0" err="1">
                  <a:latin typeface="Nunito Light"/>
                </a:rPr>
                <a:t>Token</a:t>
              </a:r>
              <a:endParaRPr lang="fr-FR" sz="2800" b="1" dirty="0">
                <a:latin typeface="Nunito Light"/>
              </a:endParaRPr>
            </a:p>
          </p:txBody>
        </p:sp>
      </p:grpSp>
      <p:grpSp>
        <p:nvGrpSpPr>
          <p:cNvPr id="68" name="Group 67">
            <a:extLst>
              <a:ext uri="{FF2B5EF4-FFF2-40B4-BE49-F238E27FC236}">
                <a16:creationId xmlns:a16="http://schemas.microsoft.com/office/drawing/2014/main" id="{0BCC6549-5D4A-46BD-B29A-10A8E29A90DA}"/>
              </a:ext>
            </a:extLst>
          </p:cNvPr>
          <p:cNvGrpSpPr/>
          <p:nvPr/>
        </p:nvGrpSpPr>
        <p:grpSpPr>
          <a:xfrm>
            <a:off x="11944705" y="9406670"/>
            <a:ext cx="4402528" cy="670132"/>
            <a:chOff x="4590661" y="6906325"/>
            <a:chExt cx="3508310" cy="670132"/>
          </a:xfrm>
        </p:grpSpPr>
        <p:sp>
          <p:nvSpPr>
            <p:cNvPr id="69" name="Arrow: Right 68">
              <a:extLst>
                <a:ext uri="{FF2B5EF4-FFF2-40B4-BE49-F238E27FC236}">
                  <a16:creationId xmlns:a16="http://schemas.microsoft.com/office/drawing/2014/main" id="{90FBB49C-AFBA-444C-BD02-A304238A0759}"/>
                </a:ext>
              </a:extLst>
            </p:cNvPr>
            <p:cNvSpPr/>
            <p:nvPr/>
          </p:nvSpPr>
          <p:spPr>
            <a:xfrm flipH="1">
              <a:off x="4590661" y="7352522"/>
              <a:ext cx="3508310" cy="223935"/>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TextBox 69">
              <a:extLst>
                <a:ext uri="{FF2B5EF4-FFF2-40B4-BE49-F238E27FC236}">
                  <a16:creationId xmlns:a16="http://schemas.microsoft.com/office/drawing/2014/main" id="{A90F4E44-E337-4329-8D29-0B68756E2938}"/>
                </a:ext>
              </a:extLst>
            </p:cNvPr>
            <p:cNvSpPr txBox="1"/>
            <p:nvPr/>
          </p:nvSpPr>
          <p:spPr>
            <a:xfrm>
              <a:off x="5615569" y="6906325"/>
              <a:ext cx="1458495" cy="523220"/>
            </a:xfrm>
            <a:prstGeom prst="rect">
              <a:avLst/>
            </a:prstGeom>
            <a:noFill/>
          </p:spPr>
          <p:txBody>
            <a:bodyPr wrap="none" rtlCol="0">
              <a:spAutoFit/>
            </a:bodyPr>
            <a:lstStyle/>
            <a:p>
              <a:r>
                <a:rPr lang="fr-FR" sz="2800" b="1" dirty="0">
                  <a:latin typeface="Nunito Light"/>
                </a:rPr>
                <a:t>Ressources</a:t>
              </a:r>
            </a:p>
          </p:txBody>
        </p:sp>
      </p:grpSp>
    </p:spTree>
    <p:extLst>
      <p:ext uri="{BB962C8B-B14F-4D97-AF65-F5344CB8AC3E}">
        <p14:creationId xmlns:p14="http://schemas.microsoft.com/office/powerpoint/2010/main" val="42383920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fade">
                                      <p:cBhvr>
                                        <p:cTn id="27" dur="500"/>
                                        <p:tgtEl>
                                          <p:spTgt spid="5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3"/>
                                        </p:tgtEl>
                                        <p:attrNameLst>
                                          <p:attrName>style.visibility</p:attrName>
                                        </p:attrNameLst>
                                      </p:cBhvr>
                                      <p:to>
                                        <p:strVal val="visible"/>
                                      </p:to>
                                    </p:set>
                                    <p:animEffect transition="in" filter="fade">
                                      <p:cBhvr>
                                        <p:cTn id="30" dur="500"/>
                                        <p:tgtEl>
                                          <p:spTgt spid="7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left)">
                                      <p:cBhvr>
                                        <p:cTn id="40" dur="500"/>
                                        <p:tgtEl>
                                          <p:spTgt spid="6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63"/>
                                        </p:tgtEl>
                                        <p:attrNameLst>
                                          <p:attrName>style.visibility</p:attrName>
                                        </p:attrNameLst>
                                      </p:cBhvr>
                                      <p:to>
                                        <p:strVal val="visible"/>
                                      </p:to>
                                    </p:set>
                                    <p:animEffect transition="in" filter="wipe(right)">
                                      <p:cBhvr>
                                        <p:cTn id="45" dur="500"/>
                                        <p:tgtEl>
                                          <p:spTgt spid="6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wipe(left)">
                                      <p:cBhvr>
                                        <p:cTn id="50" dur="500"/>
                                        <p:tgtEl>
                                          <p:spTgt spid="6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right)">
                                      <p:cBhvr>
                                        <p:cTn id="5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7" grpId="0" animBg="1"/>
      <p:bldP spid="36" grpId="0" animBg="1"/>
      <p:bldP spid="57" grpId="0" animBg="1"/>
      <p:bldP spid="7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1881C7B-5A5A-46E6-8412-C1BAABA8C3FF}"/>
              </a:ext>
            </a:extLst>
          </p:cNvPr>
          <p:cNvSpPr txBox="1"/>
          <p:nvPr/>
        </p:nvSpPr>
        <p:spPr>
          <a:xfrm>
            <a:off x="0" y="279732"/>
            <a:ext cx="24377649" cy="1569660"/>
          </a:xfrm>
          <a:prstGeom prst="rect">
            <a:avLst/>
          </a:prstGeom>
          <a:noFill/>
        </p:spPr>
        <p:txBody>
          <a:bodyPr wrap="square" rtlCol="0">
            <a:spAutoFit/>
          </a:bodyPr>
          <a:lstStyle/>
          <a:p>
            <a:pPr algn="ctr"/>
            <a:r>
              <a:rPr lang="fr-FR" sz="9600" b="1" dirty="0">
                <a:latin typeface="Nunito Light"/>
                <a:ea typeface="Nunito" charset="0"/>
                <a:cs typeface="Nunito" charset="0"/>
              </a:rPr>
              <a:t>Langages de programmation</a:t>
            </a:r>
          </a:p>
        </p:txBody>
      </p:sp>
      <p:grpSp>
        <p:nvGrpSpPr>
          <p:cNvPr id="15" name="Group 14">
            <a:extLst>
              <a:ext uri="{FF2B5EF4-FFF2-40B4-BE49-F238E27FC236}">
                <a16:creationId xmlns:a16="http://schemas.microsoft.com/office/drawing/2014/main" id="{5C145068-B02A-4350-B19F-5B3497C1D00C}"/>
              </a:ext>
            </a:extLst>
          </p:cNvPr>
          <p:cNvGrpSpPr/>
          <p:nvPr/>
        </p:nvGrpSpPr>
        <p:grpSpPr>
          <a:xfrm>
            <a:off x="15913907" y="3207386"/>
            <a:ext cx="4620887" cy="3404613"/>
            <a:chOff x="3603837" y="3623137"/>
            <a:chExt cx="6558896" cy="4832514"/>
          </a:xfrm>
        </p:grpSpPr>
        <p:pic>
          <p:nvPicPr>
            <p:cNvPr id="10" name="Picture 9">
              <a:extLst>
                <a:ext uri="{FF2B5EF4-FFF2-40B4-BE49-F238E27FC236}">
                  <a16:creationId xmlns:a16="http://schemas.microsoft.com/office/drawing/2014/main" id="{87529CAE-FB93-486E-9A7D-52B8FD5354B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03837" y="3623137"/>
              <a:ext cx="6558896" cy="3430806"/>
            </a:xfrm>
            <a:prstGeom prst="rect">
              <a:avLst/>
            </a:prstGeom>
          </p:spPr>
        </p:pic>
        <p:sp>
          <p:nvSpPr>
            <p:cNvPr id="11" name="TextBox 10">
              <a:extLst>
                <a:ext uri="{FF2B5EF4-FFF2-40B4-BE49-F238E27FC236}">
                  <a16:creationId xmlns:a16="http://schemas.microsoft.com/office/drawing/2014/main" id="{D1210857-BE92-4C65-BA71-F675F621766C}"/>
                </a:ext>
              </a:extLst>
            </p:cNvPr>
            <p:cNvSpPr txBox="1"/>
            <p:nvPr/>
          </p:nvSpPr>
          <p:spPr>
            <a:xfrm>
              <a:off x="5063815" y="6885991"/>
              <a:ext cx="3638938" cy="1569660"/>
            </a:xfrm>
            <a:prstGeom prst="rect">
              <a:avLst/>
            </a:prstGeom>
            <a:noFill/>
          </p:spPr>
          <p:txBody>
            <a:bodyPr wrap="square" rtlCol="0">
              <a:spAutoFit/>
            </a:bodyPr>
            <a:lstStyle/>
            <a:p>
              <a:r>
                <a:rPr lang="fr-FR" sz="6600" b="1" dirty="0">
                  <a:solidFill>
                    <a:srgbClr val="00ABF2"/>
                  </a:solidFill>
                </a:rPr>
                <a:t>XAML</a:t>
              </a:r>
            </a:p>
          </p:txBody>
        </p:sp>
      </p:grpSp>
      <p:pic>
        <p:nvPicPr>
          <p:cNvPr id="17" name="Picture 16">
            <a:extLst>
              <a:ext uri="{FF2B5EF4-FFF2-40B4-BE49-F238E27FC236}">
                <a16:creationId xmlns:a16="http://schemas.microsoft.com/office/drawing/2014/main" id="{819B10CE-3121-4F5B-92B3-C7823ABEE2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936" y="2869385"/>
            <a:ext cx="3742614" cy="3742614"/>
          </a:xfrm>
          <a:prstGeom prst="rect">
            <a:avLst/>
          </a:prstGeom>
        </p:spPr>
      </p:pic>
      <p:pic>
        <p:nvPicPr>
          <p:cNvPr id="22" name="Picture 21">
            <a:extLst>
              <a:ext uri="{FF2B5EF4-FFF2-40B4-BE49-F238E27FC236}">
                <a16:creationId xmlns:a16="http://schemas.microsoft.com/office/drawing/2014/main" id="{3AE82F14-36B9-40F4-9135-22DC2E17B3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3337" y="7171014"/>
            <a:ext cx="2670973" cy="3761934"/>
          </a:xfrm>
          <a:prstGeom prst="rect">
            <a:avLst/>
          </a:prstGeom>
        </p:spPr>
      </p:pic>
    </p:spTree>
    <p:extLst>
      <p:ext uri="{BB962C8B-B14F-4D97-AF65-F5344CB8AC3E}">
        <p14:creationId xmlns:p14="http://schemas.microsoft.com/office/powerpoint/2010/main" val="25625544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anim calcmode="lin" valueType="num">
                                      <p:cBhvr>
                                        <p:cTn id="14" dur="500" fill="hold"/>
                                        <p:tgtEl>
                                          <p:spTgt spid="17"/>
                                        </p:tgtEl>
                                        <p:attrNameLst>
                                          <p:attrName>ppt_x</p:attrName>
                                        </p:attrNameLst>
                                      </p:cBhvr>
                                      <p:tavLst>
                                        <p:tav tm="0">
                                          <p:val>
                                            <p:strVal val="#ppt_x"/>
                                          </p:val>
                                        </p:tav>
                                        <p:tav tm="100000">
                                          <p:val>
                                            <p:strVal val="#ppt_x"/>
                                          </p:val>
                                        </p:tav>
                                      </p:tavLst>
                                    </p:anim>
                                    <p:anim calcmode="lin" valueType="num">
                                      <p:cBhvr>
                                        <p:cTn id="15"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anim calcmode="lin" valueType="num">
                                      <p:cBhvr>
                                        <p:cTn id="21" dur="500" fill="hold"/>
                                        <p:tgtEl>
                                          <p:spTgt spid="15"/>
                                        </p:tgtEl>
                                        <p:attrNameLst>
                                          <p:attrName>ppt_x</p:attrName>
                                        </p:attrNameLst>
                                      </p:cBhvr>
                                      <p:tavLst>
                                        <p:tav tm="0">
                                          <p:val>
                                            <p:strVal val="#ppt_x"/>
                                          </p:val>
                                        </p:tav>
                                        <p:tav tm="100000">
                                          <p:val>
                                            <p:strVal val="#ppt_x"/>
                                          </p:val>
                                        </p:tav>
                                      </p:tavLst>
                                    </p:anim>
                                    <p:anim calcmode="lin" valueType="num">
                                      <p:cBhvr>
                                        <p:cTn id="2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anim calcmode="lin" valueType="num">
                                      <p:cBhvr>
                                        <p:cTn id="28" dur="500" fill="hold"/>
                                        <p:tgtEl>
                                          <p:spTgt spid="22"/>
                                        </p:tgtEl>
                                        <p:attrNameLst>
                                          <p:attrName>ppt_x</p:attrName>
                                        </p:attrNameLst>
                                      </p:cBhvr>
                                      <p:tavLst>
                                        <p:tav tm="0">
                                          <p:val>
                                            <p:strVal val="#ppt_x"/>
                                          </p:val>
                                        </p:tav>
                                        <p:tav tm="100000">
                                          <p:val>
                                            <p:strVal val="#ppt_x"/>
                                          </p:val>
                                        </p:tav>
                                      </p:tavLst>
                                    </p:anim>
                                    <p:anim calcmode="lin" valueType="num">
                                      <p:cBhvr>
                                        <p:cTn id="29"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1881C7B-5A5A-46E6-8412-C1BAABA8C3FF}"/>
              </a:ext>
            </a:extLst>
          </p:cNvPr>
          <p:cNvSpPr txBox="1"/>
          <p:nvPr/>
        </p:nvSpPr>
        <p:spPr>
          <a:xfrm>
            <a:off x="0" y="279732"/>
            <a:ext cx="24377649" cy="1569660"/>
          </a:xfrm>
          <a:prstGeom prst="rect">
            <a:avLst/>
          </a:prstGeom>
          <a:noFill/>
        </p:spPr>
        <p:txBody>
          <a:bodyPr wrap="square" rtlCol="0">
            <a:spAutoFit/>
          </a:bodyPr>
          <a:lstStyle/>
          <a:p>
            <a:pPr algn="ctr"/>
            <a:r>
              <a:rPr lang="fr-FR" sz="9600" b="1" dirty="0">
                <a:latin typeface="Nunito Light"/>
                <a:ea typeface="Nunito" charset="0"/>
                <a:cs typeface="Nunito" charset="0"/>
              </a:rPr>
              <a:t>Framework</a:t>
            </a:r>
          </a:p>
        </p:txBody>
      </p:sp>
      <p:pic>
        <p:nvPicPr>
          <p:cNvPr id="4" name="Picture 3">
            <a:extLst>
              <a:ext uri="{FF2B5EF4-FFF2-40B4-BE49-F238E27FC236}">
                <a16:creationId xmlns:a16="http://schemas.microsoft.com/office/drawing/2014/main" id="{73104289-EA70-4D33-AA10-14B51B51B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0854" y="1819766"/>
            <a:ext cx="5708844" cy="5708844"/>
          </a:xfrm>
          <a:prstGeom prst="rect">
            <a:avLst/>
          </a:prstGeom>
        </p:spPr>
      </p:pic>
      <p:grpSp>
        <p:nvGrpSpPr>
          <p:cNvPr id="6" name="Group 5">
            <a:extLst>
              <a:ext uri="{FF2B5EF4-FFF2-40B4-BE49-F238E27FC236}">
                <a16:creationId xmlns:a16="http://schemas.microsoft.com/office/drawing/2014/main" id="{B3647064-DD95-426E-AD99-A64382789B59}"/>
              </a:ext>
            </a:extLst>
          </p:cNvPr>
          <p:cNvGrpSpPr/>
          <p:nvPr/>
        </p:nvGrpSpPr>
        <p:grpSpPr>
          <a:xfrm>
            <a:off x="3636796" y="2239742"/>
            <a:ext cx="5004832" cy="4313955"/>
            <a:chOff x="2458167" y="2500604"/>
            <a:chExt cx="6390544" cy="5508380"/>
          </a:xfrm>
        </p:grpSpPr>
        <p:pic>
          <p:nvPicPr>
            <p:cNvPr id="3" name="Picture 2">
              <a:extLst>
                <a:ext uri="{FF2B5EF4-FFF2-40B4-BE49-F238E27FC236}">
                  <a16:creationId xmlns:a16="http://schemas.microsoft.com/office/drawing/2014/main" id="{E0AF959A-3704-4C34-A240-3D4A1B9E017F}"/>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17283" t="19892" r="16285" b="20138"/>
            <a:stretch/>
          </p:blipFill>
          <p:spPr>
            <a:xfrm>
              <a:off x="3255472" y="2500604"/>
              <a:ext cx="4795935" cy="4329405"/>
            </a:xfrm>
            <a:prstGeom prst="rect">
              <a:avLst/>
            </a:prstGeom>
          </p:spPr>
        </p:pic>
        <p:sp>
          <p:nvSpPr>
            <p:cNvPr id="5" name="TextBox 4">
              <a:extLst>
                <a:ext uri="{FF2B5EF4-FFF2-40B4-BE49-F238E27FC236}">
                  <a16:creationId xmlns:a16="http://schemas.microsoft.com/office/drawing/2014/main" id="{A7D770A8-C40E-4438-A352-06B247859497}"/>
                </a:ext>
              </a:extLst>
            </p:cNvPr>
            <p:cNvSpPr txBox="1"/>
            <p:nvPr/>
          </p:nvSpPr>
          <p:spPr>
            <a:xfrm>
              <a:off x="2458167" y="6830007"/>
              <a:ext cx="6390544" cy="1178977"/>
            </a:xfrm>
            <a:prstGeom prst="rect">
              <a:avLst/>
            </a:prstGeom>
            <a:noFill/>
          </p:spPr>
          <p:txBody>
            <a:bodyPr wrap="none" rtlCol="0">
              <a:spAutoFit/>
            </a:bodyPr>
            <a:lstStyle/>
            <a:p>
              <a:r>
                <a:rPr lang="fr-FR" sz="5400" b="1" dirty="0" err="1">
                  <a:solidFill>
                    <a:srgbClr val="3498DB"/>
                  </a:solidFill>
                </a:rPr>
                <a:t>Xamarin.forms</a:t>
              </a:r>
              <a:endParaRPr lang="fr-FR" sz="5400" b="1" dirty="0">
                <a:solidFill>
                  <a:srgbClr val="3498DB"/>
                </a:solidFill>
              </a:endParaRPr>
            </a:p>
          </p:txBody>
        </p:sp>
      </p:grpSp>
      <p:pic>
        <p:nvPicPr>
          <p:cNvPr id="10" name="Picture 9">
            <a:extLst>
              <a:ext uri="{FF2B5EF4-FFF2-40B4-BE49-F238E27FC236}">
                <a16:creationId xmlns:a16="http://schemas.microsoft.com/office/drawing/2014/main" id="{BA14AF54-FFFD-4607-9434-81D426F8D5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28566" y="6553697"/>
            <a:ext cx="3520515" cy="5250684"/>
          </a:xfrm>
          <a:prstGeom prst="rect">
            <a:avLst/>
          </a:prstGeom>
        </p:spPr>
      </p:pic>
    </p:spTree>
    <p:extLst>
      <p:ext uri="{BB962C8B-B14F-4D97-AF65-F5344CB8AC3E}">
        <p14:creationId xmlns:p14="http://schemas.microsoft.com/office/powerpoint/2010/main" val="319166740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anim calcmode="lin" valueType="num">
                                      <p:cBhvr>
                                        <p:cTn id="28" dur="500" fill="hold"/>
                                        <p:tgtEl>
                                          <p:spTgt spid="10"/>
                                        </p:tgtEl>
                                        <p:attrNameLst>
                                          <p:attrName>ppt_x</p:attrName>
                                        </p:attrNameLst>
                                      </p:cBhvr>
                                      <p:tavLst>
                                        <p:tav tm="0">
                                          <p:val>
                                            <p:strVal val="#ppt_x"/>
                                          </p:val>
                                        </p:tav>
                                        <p:tav tm="100000">
                                          <p:val>
                                            <p:strVal val="#ppt_x"/>
                                          </p:val>
                                        </p:tav>
                                      </p:tavLst>
                                    </p:anim>
                                    <p:anim calcmode="lin" valueType="num">
                                      <p:cBhvr>
                                        <p:cTn id="2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1881C7B-5A5A-46E6-8412-C1BAABA8C3FF}"/>
              </a:ext>
            </a:extLst>
          </p:cNvPr>
          <p:cNvSpPr txBox="1"/>
          <p:nvPr/>
        </p:nvSpPr>
        <p:spPr>
          <a:xfrm>
            <a:off x="0" y="279732"/>
            <a:ext cx="24377649" cy="1569660"/>
          </a:xfrm>
          <a:prstGeom prst="rect">
            <a:avLst/>
          </a:prstGeom>
          <a:noFill/>
        </p:spPr>
        <p:txBody>
          <a:bodyPr wrap="square" rtlCol="0">
            <a:spAutoFit/>
          </a:bodyPr>
          <a:lstStyle/>
          <a:p>
            <a:pPr algn="ctr"/>
            <a:r>
              <a:rPr lang="fr-FR" sz="9600" b="1" dirty="0">
                <a:latin typeface="Nunito Light"/>
                <a:ea typeface="Nunito" charset="0"/>
                <a:cs typeface="Nunito" charset="0"/>
              </a:rPr>
              <a:t>Environnement logiciel</a:t>
            </a:r>
          </a:p>
        </p:txBody>
      </p:sp>
      <p:pic>
        <p:nvPicPr>
          <p:cNvPr id="7" name="Picture 6">
            <a:extLst>
              <a:ext uri="{FF2B5EF4-FFF2-40B4-BE49-F238E27FC236}">
                <a16:creationId xmlns:a16="http://schemas.microsoft.com/office/drawing/2014/main" id="{BF05C40B-AE56-4753-80DF-CAAF7EC7B5AE}"/>
              </a:ext>
            </a:extLst>
          </p:cNvPr>
          <p:cNvPicPr>
            <a:picLocks noChangeAspect="1"/>
          </p:cNvPicPr>
          <p:nvPr/>
        </p:nvPicPr>
        <p:blipFill rotWithShape="1">
          <a:blip r:embed="rId3">
            <a:extLst>
              <a:ext uri="{28A0092B-C50C-407E-A947-70E740481C1C}">
                <a14:useLocalDpi xmlns:a14="http://schemas.microsoft.com/office/drawing/2010/main" val="0"/>
              </a:ext>
            </a:extLst>
          </a:blip>
          <a:srcRect l="8900" r="9379"/>
          <a:stretch/>
        </p:blipFill>
        <p:spPr>
          <a:xfrm>
            <a:off x="2465692" y="4460286"/>
            <a:ext cx="7837715" cy="4795428"/>
          </a:xfrm>
          <a:prstGeom prst="rect">
            <a:avLst/>
          </a:prstGeom>
        </p:spPr>
      </p:pic>
      <p:pic>
        <p:nvPicPr>
          <p:cNvPr id="3" name="Picture 2">
            <a:extLst>
              <a:ext uri="{FF2B5EF4-FFF2-40B4-BE49-F238E27FC236}">
                <a16:creationId xmlns:a16="http://schemas.microsoft.com/office/drawing/2014/main" id="{BB8A4054-21DC-441C-A791-6078F41DEE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77834" y="4787473"/>
            <a:ext cx="5034125" cy="4137489"/>
          </a:xfrm>
          <a:prstGeom prst="rect">
            <a:avLst/>
          </a:prstGeom>
        </p:spPr>
      </p:pic>
    </p:spTree>
    <p:extLst>
      <p:ext uri="{BB962C8B-B14F-4D97-AF65-F5344CB8AC3E}">
        <p14:creationId xmlns:p14="http://schemas.microsoft.com/office/powerpoint/2010/main" val="138427497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anim calcmode="lin" valueType="num">
                                      <p:cBhvr>
                                        <p:cTn id="14" dur="500" fill="hold"/>
                                        <p:tgtEl>
                                          <p:spTgt spid="7"/>
                                        </p:tgtEl>
                                        <p:attrNameLst>
                                          <p:attrName>ppt_x</p:attrName>
                                        </p:attrNameLst>
                                      </p:cBhvr>
                                      <p:tavLst>
                                        <p:tav tm="0">
                                          <p:val>
                                            <p:strVal val="#ppt_x"/>
                                          </p:val>
                                        </p:tav>
                                        <p:tav tm="100000">
                                          <p:val>
                                            <p:strVal val="#ppt_x"/>
                                          </p:val>
                                        </p:tav>
                                      </p:tavLst>
                                    </p:anim>
                                    <p:anim calcmode="lin" valueType="num">
                                      <p:cBhvr>
                                        <p:cTn id="15"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anim calcmode="lin" valueType="num">
                                      <p:cBhvr>
                                        <p:cTn id="21" dur="500" fill="hold"/>
                                        <p:tgtEl>
                                          <p:spTgt spid="3"/>
                                        </p:tgtEl>
                                        <p:attrNameLst>
                                          <p:attrName>ppt_x</p:attrName>
                                        </p:attrNameLst>
                                      </p:cBhvr>
                                      <p:tavLst>
                                        <p:tav tm="0">
                                          <p:val>
                                            <p:strVal val="#ppt_x"/>
                                          </p:val>
                                        </p:tav>
                                        <p:tav tm="100000">
                                          <p:val>
                                            <p:strVal val="#ppt_x"/>
                                          </p:val>
                                        </p:tav>
                                      </p:tavLst>
                                    </p:anim>
                                    <p:anim calcmode="lin" valueType="num">
                                      <p:cBhvr>
                                        <p:cTn id="22"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1881C7B-5A5A-46E6-8412-C1BAABA8C3FF}"/>
              </a:ext>
            </a:extLst>
          </p:cNvPr>
          <p:cNvSpPr txBox="1"/>
          <p:nvPr/>
        </p:nvSpPr>
        <p:spPr>
          <a:xfrm>
            <a:off x="0" y="279732"/>
            <a:ext cx="24377649" cy="1569660"/>
          </a:xfrm>
          <a:prstGeom prst="rect">
            <a:avLst/>
          </a:prstGeom>
          <a:noFill/>
        </p:spPr>
        <p:txBody>
          <a:bodyPr wrap="square" rtlCol="0">
            <a:spAutoFit/>
          </a:bodyPr>
          <a:lstStyle/>
          <a:p>
            <a:pPr algn="ctr"/>
            <a:r>
              <a:rPr lang="fr-FR" sz="9600" b="1" dirty="0">
                <a:latin typeface="Nunito Light"/>
                <a:ea typeface="Nunito" charset="0"/>
                <a:cs typeface="Nunito" charset="0"/>
              </a:rPr>
              <a:t>Interfaces</a:t>
            </a:r>
          </a:p>
        </p:txBody>
      </p:sp>
      <p:pic>
        <p:nvPicPr>
          <p:cNvPr id="6" name="Picture 5">
            <a:extLst>
              <a:ext uri="{FF2B5EF4-FFF2-40B4-BE49-F238E27FC236}">
                <a16:creationId xmlns:a16="http://schemas.microsoft.com/office/drawing/2014/main" id="{C0E406D0-9544-4D0B-B540-E30CCE14B25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0312001" y="2015412"/>
            <a:ext cx="2941039" cy="7870709"/>
          </a:xfrm>
          <a:prstGeom prst="rect">
            <a:avLst/>
          </a:prstGeom>
        </p:spPr>
      </p:pic>
      <p:pic>
        <p:nvPicPr>
          <p:cNvPr id="4" name="Picture 3">
            <a:extLst>
              <a:ext uri="{FF2B5EF4-FFF2-40B4-BE49-F238E27FC236}">
                <a16:creationId xmlns:a16="http://schemas.microsoft.com/office/drawing/2014/main" id="{59FEE7C2-B662-4442-BD85-E30CE261AF37}"/>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7864528" y="2015412"/>
            <a:ext cx="2941039" cy="7870709"/>
          </a:xfrm>
          <a:prstGeom prst="rect">
            <a:avLst/>
          </a:prstGeom>
        </p:spPr>
      </p:pic>
      <p:pic>
        <p:nvPicPr>
          <p:cNvPr id="10" name="Picture 9">
            <a:extLst>
              <a:ext uri="{FF2B5EF4-FFF2-40B4-BE49-F238E27FC236}">
                <a16:creationId xmlns:a16="http://schemas.microsoft.com/office/drawing/2014/main" id="{A7FF7382-693F-4AC1-AB43-8BD8ADE47F6B}"/>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280084" y="1808894"/>
            <a:ext cx="2723399" cy="8044234"/>
          </a:xfrm>
          <a:prstGeom prst="rect">
            <a:avLst/>
          </a:prstGeom>
        </p:spPr>
      </p:pic>
      <p:pic>
        <p:nvPicPr>
          <p:cNvPr id="13" name="Picture 12">
            <a:extLst>
              <a:ext uri="{FF2B5EF4-FFF2-40B4-BE49-F238E27FC236}">
                <a16:creationId xmlns:a16="http://schemas.microsoft.com/office/drawing/2014/main" id="{79C60CFF-99D3-49F0-A2EA-0A378B066599}"/>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439301" y="1873891"/>
            <a:ext cx="2712564" cy="8012230"/>
          </a:xfrm>
          <a:prstGeom prst="rect">
            <a:avLst/>
          </a:prstGeom>
        </p:spPr>
      </p:pic>
      <p:pic>
        <p:nvPicPr>
          <p:cNvPr id="17" name="Picture 16">
            <a:extLst>
              <a:ext uri="{FF2B5EF4-FFF2-40B4-BE49-F238E27FC236}">
                <a16:creationId xmlns:a16="http://schemas.microsoft.com/office/drawing/2014/main" id="{02A07FCB-17F0-4C45-AE17-6040718D252E}"/>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9067368" y="2862873"/>
            <a:ext cx="4163805" cy="8165910"/>
          </a:xfrm>
          <a:prstGeom prst="rect">
            <a:avLst/>
          </a:prstGeom>
        </p:spPr>
      </p:pic>
      <p:pic>
        <p:nvPicPr>
          <p:cNvPr id="15" name="Picture 14">
            <a:extLst>
              <a:ext uri="{FF2B5EF4-FFF2-40B4-BE49-F238E27FC236}">
                <a16:creationId xmlns:a16="http://schemas.microsoft.com/office/drawing/2014/main" id="{6473C6C5-D7CB-4BCB-A1CE-822755C26054}"/>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1152063" y="3172407"/>
            <a:ext cx="4158219" cy="8154955"/>
          </a:xfrm>
          <a:prstGeom prst="rect">
            <a:avLst/>
          </a:prstGeom>
        </p:spPr>
      </p:pic>
    </p:spTree>
    <p:extLst>
      <p:ext uri="{BB962C8B-B14F-4D97-AF65-F5344CB8AC3E}">
        <p14:creationId xmlns:p14="http://schemas.microsoft.com/office/powerpoint/2010/main" val="70980467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strVal val="#ppt_x"/>
                                          </p:val>
                                        </p:tav>
                                        <p:tav tm="100000">
                                          <p:val>
                                            <p:strVal val="#ppt_x"/>
                                          </p:val>
                                        </p:tav>
                                      </p:tavLst>
                                    </p:anim>
                                    <p:anim calcmode="lin" valueType="num">
                                      <p:cBhvr>
                                        <p:cTn id="15"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anim calcmode="lin" valueType="num">
                                      <p:cBhvr>
                                        <p:cTn id="21" dur="500" fill="hold"/>
                                        <p:tgtEl>
                                          <p:spTgt spid="13"/>
                                        </p:tgtEl>
                                        <p:attrNameLst>
                                          <p:attrName>ppt_x</p:attrName>
                                        </p:attrNameLst>
                                      </p:cBhvr>
                                      <p:tavLst>
                                        <p:tav tm="0">
                                          <p:val>
                                            <p:strVal val="#ppt_x"/>
                                          </p:val>
                                        </p:tav>
                                        <p:tav tm="100000">
                                          <p:val>
                                            <p:strVal val="#ppt_x"/>
                                          </p:val>
                                        </p:tav>
                                      </p:tavLst>
                                    </p:anim>
                                    <p:anim calcmode="lin" valueType="num">
                                      <p:cBhvr>
                                        <p:cTn id="22"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anim calcmode="lin" valueType="num">
                                      <p:cBhvr>
                                        <p:cTn id="28" dur="500" fill="hold"/>
                                        <p:tgtEl>
                                          <p:spTgt spid="6"/>
                                        </p:tgtEl>
                                        <p:attrNameLst>
                                          <p:attrName>ppt_x</p:attrName>
                                        </p:attrNameLst>
                                      </p:cBhvr>
                                      <p:tavLst>
                                        <p:tav tm="0">
                                          <p:val>
                                            <p:strVal val="#ppt_x"/>
                                          </p:val>
                                        </p:tav>
                                        <p:tav tm="100000">
                                          <p:val>
                                            <p:strVal val="#ppt_x"/>
                                          </p:val>
                                        </p:tav>
                                      </p:tavLst>
                                    </p:anim>
                                    <p:anim calcmode="lin" valueType="num">
                                      <p:cBhvr>
                                        <p:cTn id="2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anim calcmode="lin" valueType="num">
                                      <p:cBhvr>
                                        <p:cTn id="35" dur="500" fill="hold"/>
                                        <p:tgtEl>
                                          <p:spTgt spid="4"/>
                                        </p:tgtEl>
                                        <p:attrNameLst>
                                          <p:attrName>ppt_x</p:attrName>
                                        </p:attrNameLst>
                                      </p:cBhvr>
                                      <p:tavLst>
                                        <p:tav tm="0">
                                          <p:val>
                                            <p:strVal val="#ppt_x"/>
                                          </p:val>
                                        </p:tav>
                                        <p:tav tm="100000">
                                          <p:val>
                                            <p:strVal val="#ppt_x"/>
                                          </p:val>
                                        </p:tav>
                                      </p:tavLst>
                                    </p:anim>
                                    <p:anim calcmode="lin" valueType="num">
                                      <p:cBhvr>
                                        <p:cTn id="36"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anim calcmode="lin" valueType="num">
                                      <p:cBhvr>
                                        <p:cTn id="42" dur="500" fill="hold"/>
                                        <p:tgtEl>
                                          <p:spTgt spid="17"/>
                                        </p:tgtEl>
                                        <p:attrNameLst>
                                          <p:attrName>ppt_x</p:attrName>
                                        </p:attrNameLst>
                                      </p:cBhvr>
                                      <p:tavLst>
                                        <p:tav tm="0">
                                          <p:val>
                                            <p:strVal val="#ppt_x"/>
                                          </p:val>
                                        </p:tav>
                                        <p:tav tm="100000">
                                          <p:val>
                                            <p:strVal val="#ppt_x"/>
                                          </p:val>
                                        </p:tav>
                                      </p:tavLst>
                                    </p:anim>
                                    <p:anim calcmode="lin" valueType="num">
                                      <p:cBhvr>
                                        <p:cTn id="43"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anim calcmode="lin" valueType="num">
                                      <p:cBhvr>
                                        <p:cTn id="49" dur="500" fill="hold"/>
                                        <p:tgtEl>
                                          <p:spTgt spid="15"/>
                                        </p:tgtEl>
                                        <p:attrNameLst>
                                          <p:attrName>ppt_x</p:attrName>
                                        </p:attrNameLst>
                                      </p:cBhvr>
                                      <p:tavLst>
                                        <p:tav tm="0">
                                          <p:val>
                                            <p:strVal val="#ppt_x"/>
                                          </p:val>
                                        </p:tav>
                                        <p:tav tm="100000">
                                          <p:val>
                                            <p:strVal val="#ppt_x"/>
                                          </p:val>
                                        </p:tav>
                                      </p:tavLst>
                                    </p:anim>
                                    <p:anim calcmode="lin" valueType="num">
                                      <p:cBhvr>
                                        <p:cTn id="50"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07CACA-43BD-4D28-856D-A7FF8ACA143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68607" y="1097645"/>
            <a:ext cx="13021056" cy="9753101"/>
          </a:xfrm>
          <a:prstGeom prst="rect">
            <a:avLst/>
          </a:prstGeom>
        </p:spPr>
      </p:pic>
      <p:pic>
        <p:nvPicPr>
          <p:cNvPr id="5" name="Picture 4">
            <a:extLst>
              <a:ext uri="{FF2B5EF4-FFF2-40B4-BE49-F238E27FC236}">
                <a16:creationId xmlns:a16="http://schemas.microsoft.com/office/drawing/2014/main" id="{8FB2413A-E460-4BC1-9DA6-C7B68D50DA1E}"/>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687987" y="1664573"/>
            <a:ext cx="13021056" cy="9753101"/>
          </a:xfrm>
          <a:prstGeom prst="rect">
            <a:avLst/>
          </a:prstGeom>
        </p:spPr>
      </p:pic>
    </p:spTree>
    <p:extLst>
      <p:ext uri="{BB962C8B-B14F-4D97-AF65-F5344CB8AC3E}">
        <p14:creationId xmlns:p14="http://schemas.microsoft.com/office/powerpoint/2010/main" val="143075958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080333" y="4089293"/>
            <a:ext cx="11783264" cy="5537413"/>
          </a:xfrm>
          <a:prstGeom prst="rect">
            <a:avLst/>
          </a:prstGeom>
          <a:noFill/>
        </p:spPr>
        <p:txBody>
          <a:bodyPr wrap="square" rtlCol="0">
            <a:spAutoFit/>
          </a:bodyPr>
          <a:lstStyle/>
          <a:p>
            <a:pPr algn="ctr">
              <a:lnSpc>
                <a:spcPts val="14000"/>
              </a:lnSpc>
            </a:pPr>
            <a:r>
              <a:rPr lang="fr-FR" sz="15000" b="1" spc="600" dirty="0">
                <a:solidFill>
                  <a:schemeClr val="tx2"/>
                </a:solidFill>
                <a:latin typeface="Nunito" charset="0"/>
                <a:ea typeface="Nunito" charset="0"/>
                <a:cs typeface="Nunito" charset="0"/>
              </a:rPr>
              <a:t>Conclusion et perspective</a:t>
            </a:r>
          </a:p>
        </p:txBody>
      </p:sp>
      <p:grpSp>
        <p:nvGrpSpPr>
          <p:cNvPr id="2" name="Group 1"/>
          <p:cNvGrpSpPr/>
          <p:nvPr/>
        </p:nvGrpSpPr>
        <p:grpSpPr>
          <a:xfrm>
            <a:off x="-859297" y="4741470"/>
            <a:ext cx="4092370" cy="4233061"/>
            <a:chOff x="-858390" y="4477832"/>
            <a:chExt cx="4092370" cy="4233061"/>
          </a:xfrm>
        </p:grpSpPr>
        <p:sp>
          <p:nvSpPr>
            <p:cNvPr id="6" name="Freeform 5"/>
            <p:cNvSpPr>
              <a:spLocks noChangeArrowheads="1"/>
            </p:cNvSpPr>
            <p:nvPr/>
          </p:nvSpPr>
          <p:spPr bwMode="auto">
            <a:xfrm>
              <a:off x="2099658" y="6974920"/>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dirty="0">
                <a:latin typeface="Nunito Light" charset="0"/>
              </a:endParaRPr>
            </a:p>
          </p:txBody>
        </p:sp>
        <p:sp>
          <p:nvSpPr>
            <p:cNvPr id="7" name="Freeform 6"/>
            <p:cNvSpPr>
              <a:spLocks noChangeArrowheads="1"/>
            </p:cNvSpPr>
            <p:nvPr/>
          </p:nvSpPr>
          <p:spPr bwMode="auto">
            <a:xfrm>
              <a:off x="1777142" y="4477832"/>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8" name="Freeform 7"/>
            <p:cNvSpPr>
              <a:spLocks noChangeArrowheads="1"/>
            </p:cNvSpPr>
            <p:nvPr/>
          </p:nvSpPr>
          <p:spPr bwMode="auto">
            <a:xfrm>
              <a:off x="-525459" y="4477832"/>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9" name="Freeform 8"/>
            <p:cNvSpPr>
              <a:spLocks noChangeArrowheads="1"/>
            </p:cNvSpPr>
            <p:nvPr/>
          </p:nvSpPr>
          <p:spPr bwMode="auto">
            <a:xfrm>
              <a:off x="-858390" y="4477832"/>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grpSp>
      <p:sp>
        <p:nvSpPr>
          <p:cNvPr id="3" name="TextBox 2"/>
          <p:cNvSpPr txBox="1"/>
          <p:nvPr/>
        </p:nvSpPr>
        <p:spPr>
          <a:xfrm>
            <a:off x="18137964" y="2964630"/>
            <a:ext cx="3433954" cy="7787068"/>
          </a:xfrm>
          <a:prstGeom prst="rect">
            <a:avLst/>
          </a:prstGeom>
          <a:noFill/>
        </p:spPr>
        <p:txBody>
          <a:bodyPr wrap="square" rtlCol="0">
            <a:spAutoFit/>
          </a:bodyPr>
          <a:lstStyle/>
          <a:p>
            <a:r>
              <a:rPr lang="en-US" sz="50002" dirty="0">
                <a:solidFill>
                  <a:schemeClr val="tx2"/>
                </a:solidFill>
                <a:latin typeface="Nunito" charset="0"/>
                <a:ea typeface="Nunito" charset="0"/>
                <a:cs typeface="Nunito" charset="0"/>
              </a:rPr>
              <a:t>6</a:t>
            </a:r>
          </a:p>
        </p:txBody>
      </p:sp>
    </p:spTree>
    <p:extLst>
      <p:ext uri="{BB962C8B-B14F-4D97-AF65-F5344CB8AC3E}">
        <p14:creationId xmlns:p14="http://schemas.microsoft.com/office/powerpoint/2010/main" val="3683916674"/>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1881C7B-5A5A-46E6-8412-C1BAABA8C3FF}"/>
              </a:ext>
            </a:extLst>
          </p:cNvPr>
          <p:cNvSpPr txBox="1"/>
          <p:nvPr/>
        </p:nvSpPr>
        <p:spPr>
          <a:xfrm>
            <a:off x="0" y="279732"/>
            <a:ext cx="24377649" cy="1569660"/>
          </a:xfrm>
          <a:prstGeom prst="rect">
            <a:avLst/>
          </a:prstGeom>
          <a:noFill/>
        </p:spPr>
        <p:txBody>
          <a:bodyPr wrap="square" rtlCol="0">
            <a:spAutoFit/>
          </a:bodyPr>
          <a:lstStyle/>
          <a:p>
            <a:pPr algn="ctr"/>
            <a:r>
              <a:rPr lang="fr-FR" sz="9600" b="1" dirty="0">
                <a:latin typeface="Nunito Light"/>
                <a:ea typeface="Nunito" charset="0"/>
                <a:cs typeface="Nunito" charset="0"/>
              </a:rPr>
              <a:t>Conclusion et perspectives</a:t>
            </a:r>
          </a:p>
        </p:txBody>
      </p:sp>
      <p:pic>
        <p:nvPicPr>
          <p:cNvPr id="3" name="Picture 2">
            <a:extLst>
              <a:ext uri="{FF2B5EF4-FFF2-40B4-BE49-F238E27FC236}">
                <a16:creationId xmlns:a16="http://schemas.microsoft.com/office/drawing/2014/main" id="{392184EB-A65A-4592-90C5-B2EACF72D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33" y="3051329"/>
            <a:ext cx="7613343" cy="7613343"/>
          </a:xfrm>
          <a:prstGeom prst="rect">
            <a:avLst/>
          </a:prstGeom>
        </p:spPr>
      </p:pic>
      <p:sp>
        <p:nvSpPr>
          <p:cNvPr id="2" name="TextBox 1">
            <a:extLst>
              <a:ext uri="{FF2B5EF4-FFF2-40B4-BE49-F238E27FC236}">
                <a16:creationId xmlns:a16="http://schemas.microsoft.com/office/drawing/2014/main" id="{C8C2E303-A045-4F7C-956B-BD218F595396}"/>
              </a:ext>
            </a:extLst>
          </p:cNvPr>
          <p:cNvSpPr txBox="1"/>
          <p:nvPr/>
        </p:nvSpPr>
        <p:spPr>
          <a:xfrm>
            <a:off x="8637622" y="4937598"/>
            <a:ext cx="11101885" cy="830997"/>
          </a:xfrm>
          <a:prstGeom prst="rect">
            <a:avLst/>
          </a:prstGeom>
          <a:noFill/>
        </p:spPr>
        <p:txBody>
          <a:bodyPr wrap="none" rtlCol="0">
            <a:spAutoFit/>
          </a:bodyPr>
          <a:lstStyle/>
          <a:p>
            <a:r>
              <a:rPr lang="fr-FR" sz="4800" b="1" dirty="0">
                <a:latin typeface="Nunito Light"/>
              </a:rPr>
              <a:t>Se familiariser avec différents technologies</a:t>
            </a:r>
          </a:p>
        </p:txBody>
      </p:sp>
      <p:sp>
        <p:nvSpPr>
          <p:cNvPr id="5" name="TextBox 4">
            <a:extLst>
              <a:ext uri="{FF2B5EF4-FFF2-40B4-BE49-F238E27FC236}">
                <a16:creationId xmlns:a16="http://schemas.microsoft.com/office/drawing/2014/main" id="{F01CC152-0426-4ED3-9A5D-576A78FFEB65}"/>
              </a:ext>
            </a:extLst>
          </p:cNvPr>
          <p:cNvSpPr txBox="1"/>
          <p:nvPr/>
        </p:nvSpPr>
        <p:spPr>
          <a:xfrm>
            <a:off x="7859486" y="3432695"/>
            <a:ext cx="8840882" cy="830997"/>
          </a:xfrm>
          <a:prstGeom prst="rect">
            <a:avLst/>
          </a:prstGeom>
          <a:noFill/>
        </p:spPr>
        <p:txBody>
          <a:bodyPr wrap="none" rtlCol="0">
            <a:spAutoFit/>
          </a:bodyPr>
          <a:lstStyle/>
          <a:p>
            <a:r>
              <a:rPr lang="fr-FR" sz="4800" b="1" dirty="0">
                <a:latin typeface="Nunito Light"/>
              </a:rPr>
              <a:t>Fruits de recherche enrichissantes</a:t>
            </a:r>
          </a:p>
        </p:txBody>
      </p:sp>
      <p:sp>
        <p:nvSpPr>
          <p:cNvPr id="6" name="TextBox 5">
            <a:extLst>
              <a:ext uri="{FF2B5EF4-FFF2-40B4-BE49-F238E27FC236}">
                <a16:creationId xmlns:a16="http://schemas.microsoft.com/office/drawing/2014/main" id="{9FBA92C0-AB48-4D46-B404-DF89D01480A4}"/>
              </a:ext>
            </a:extLst>
          </p:cNvPr>
          <p:cNvSpPr txBox="1"/>
          <p:nvPr/>
        </p:nvSpPr>
        <p:spPr>
          <a:xfrm>
            <a:off x="9308367" y="6442501"/>
            <a:ext cx="6470041" cy="830997"/>
          </a:xfrm>
          <a:prstGeom prst="rect">
            <a:avLst/>
          </a:prstGeom>
          <a:noFill/>
        </p:spPr>
        <p:txBody>
          <a:bodyPr wrap="none" rtlCol="0">
            <a:spAutoFit/>
          </a:bodyPr>
          <a:lstStyle/>
          <a:p>
            <a:r>
              <a:rPr lang="fr-FR" sz="4800" b="1" dirty="0">
                <a:latin typeface="Nunito Light"/>
              </a:rPr>
              <a:t>Continuer son évolution </a:t>
            </a:r>
          </a:p>
        </p:txBody>
      </p:sp>
      <p:sp>
        <p:nvSpPr>
          <p:cNvPr id="7" name="TextBox 6">
            <a:extLst>
              <a:ext uri="{FF2B5EF4-FFF2-40B4-BE49-F238E27FC236}">
                <a16:creationId xmlns:a16="http://schemas.microsoft.com/office/drawing/2014/main" id="{01CCFAC0-3F32-4E04-A3B8-CB7541A0E203}"/>
              </a:ext>
            </a:extLst>
          </p:cNvPr>
          <p:cNvSpPr txBox="1"/>
          <p:nvPr/>
        </p:nvSpPr>
        <p:spPr>
          <a:xfrm>
            <a:off x="8637622" y="7947404"/>
            <a:ext cx="11537326" cy="830997"/>
          </a:xfrm>
          <a:prstGeom prst="rect">
            <a:avLst/>
          </a:prstGeom>
          <a:noFill/>
        </p:spPr>
        <p:txBody>
          <a:bodyPr wrap="none" rtlCol="0">
            <a:spAutoFit/>
          </a:bodyPr>
          <a:lstStyle/>
          <a:p>
            <a:r>
              <a:rPr lang="fr-FR" sz="4800" b="1" dirty="0">
                <a:latin typeface="Nunito Light"/>
              </a:rPr>
              <a:t>S'amarrer à un module de paiement en ligne</a:t>
            </a:r>
          </a:p>
        </p:txBody>
      </p:sp>
      <p:sp>
        <p:nvSpPr>
          <p:cNvPr id="9" name="TextBox 8">
            <a:extLst>
              <a:ext uri="{FF2B5EF4-FFF2-40B4-BE49-F238E27FC236}">
                <a16:creationId xmlns:a16="http://schemas.microsoft.com/office/drawing/2014/main" id="{BCB10F02-7B1E-447C-AE53-6052B71F2193}"/>
              </a:ext>
            </a:extLst>
          </p:cNvPr>
          <p:cNvSpPr txBox="1"/>
          <p:nvPr/>
        </p:nvSpPr>
        <p:spPr>
          <a:xfrm>
            <a:off x="7859486" y="9452307"/>
            <a:ext cx="14169072" cy="830997"/>
          </a:xfrm>
          <a:prstGeom prst="rect">
            <a:avLst/>
          </a:prstGeom>
          <a:noFill/>
        </p:spPr>
        <p:txBody>
          <a:bodyPr wrap="none" rtlCol="0">
            <a:spAutoFit/>
          </a:bodyPr>
          <a:lstStyle/>
          <a:p>
            <a:r>
              <a:rPr lang="fr-FR" sz="4800" b="1" dirty="0">
                <a:latin typeface="Nunito Light"/>
              </a:rPr>
              <a:t>S'intégrer dans le marché du e-commerce international</a:t>
            </a:r>
          </a:p>
        </p:txBody>
      </p:sp>
    </p:spTree>
    <p:extLst>
      <p:ext uri="{BB962C8B-B14F-4D97-AF65-F5344CB8AC3E}">
        <p14:creationId xmlns:p14="http://schemas.microsoft.com/office/powerpoint/2010/main" val="36539463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1+#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1+#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1+#ppt_w/2"/>
                                          </p:val>
                                        </p:tav>
                                        <p:tav tm="100000">
                                          <p:val>
                                            <p:strVal val="#ppt_x"/>
                                          </p:val>
                                        </p:tav>
                                      </p:tavLst>
                                    </p:anim>
                                    <p:anim calcmode="lin" valueType="num">
                                      <p:cBhvr additive="base">
                                        <p:cTn id="4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5" grpId="0"/>
      <p:bldP spid="6" grpId="0"/>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752140" y="5884657"/>
            <a:ext cx="11072647" cy="1887696"/>
          </a:xfrm>
          <a:prstGeom prst="rect">
            <a:avLst/>
          </a:prstGeom>
          <a:noFill/>
        </p:spPr>
        <p:txBody>
          <a:bodyPr wrap="none" rtlCol="0">
            <a:spAutoFit/>
          </a:bodyPr>
          <a:lstStyle/>
          <a:p>
            <a:pPr>
              <a:lnSpc>
                <a:spcPts val="14000"/>
              </a:lnSpc>
            </a:pPr>
            <a:r>
              <a:rPr lang="en-US" sz="15000" b="1" spc="600" dirty="0">
                <a:solidFill>
                  <a:schemeClr val="tx2"/>
                </a:solidFill>
                <a:latin typeface="Nunito" charset="0"/>
                <a:ea typeface="Nunito" charset="0"/>
                <a:cs typeface="Nunito" charset="0"/>
              </a:rPr>
              <a:t>Introduction</a:t>
            </a:r>
          </a:p>
        </p:txBody>
      </p:sp>
      <p:grpSp>
        <p:nvGrpSpPr>
          <p:cNvPr id="2" name="Group 1"/>
          <p:cNvGrpSpPr/>
          <p:nvPr/>
        </p:nvGrpSpPr>
        <p:grpSpPr>
          <a:xfrm>
            <a:off x="-859297" y="4741470"/>
            <a:ext cx="4092370" cy="4233061"/>
            <a:chOff x="-858390" y="4477832"/>
            <a:chExt cx="4092370" cy="4233061"/>
          </a:xfrm>
        </p:grpSpPr>
        <p:sp>
          <p:nvSpPr>
            <p:cNvPr id="6" name="Freeform 5"/>
            <p:cNvSpPr>
              <a:spLocks noChangeArrowheads="1"/>
            </p:cNvSpPr>
            <p:nvPr/>
          </p:nvSpPr>
          <p:spPr bwMode="auto">
            <a:xfrm>
              <a:off x="2099658" y="6974920"/>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dirty="0">
                <a:latin typeface="Nunito Light" charset="0"/>
              </a:endParaRPr>
            </a:p>
          </p:txBody>
        </p:sp>
        <p:sp>
          <p:nvSpPr>
            <p:cNvPr id="7" name="Freeform 6"/>
            <p:cNvSpPr>
              <a:spLocks noChangeArrowheads="1"/>
            </p:cNvSpPr>
            <p:nvPr/>
          </p:nvSpPr>
          <p:spPr bwMode="auto">
            <a:xfrm>
              <a:off x="1777142" y="4477832"/>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8" name="Freeform 7"/>
            <p:cNvSpPr>
              <a:spLocks noChangeArrowheads="1"/>
            </p:cNvSpPr>
            <p:nvPr/>
          </p:nvSpPr>
          <p:spPr bwMode="auto">
            <a:xfrm>
              <a:off x="-525459" y="4477832"/>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9" name="Freeform 8"/>
            <p:cNvSpPr>
              <a:spLocks noChangeArrowheads="1"/>
            </p:cNvSpPr>
            <p:nvPr/>
          </p:nvSpPr>
          <p:spPr bwMode="auto">
            <a:xfrm>
              <a:off x="-858390" y="4477832"/>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grpSp>
      <p:sp>
        <p:nvSpPr>
          <p:cNvPr id="3" name="TextBox 2"/>
          <p:cNvSpPr txBox="1"/>
          <p:nvPr/>
        </p:nvSpPr>
        <p:spPr>
          <a:xfrm>
            <a:off x="18137964" y="2964630"/>
            <a:ext cx="3433954" cy="7787068"/>
          </a:xfrm>
          <a:prstGeom prst="rect">
            <a:avLst/>
          </a:prstGeom>
          <a:noFill/>
        </p:spPr>
        <p:txBody>
          <a:bodyPr wrap="square" rtlCol="0">
            <a:spAutoFit/>
          </a:bodyPr>
          <a:lstStyle/>
          <a:p>
            <a:r>
              <a:rPr lang="en-US" sz="50002" dirty="0">
                <a:solidFill>
                  <a:schemeClr val="tx2"/>
                </a:solidFill>
                <a:latin typeface="Nunito" charset="0"/>
                <a:ea typeface="Nunito" charset="0"/>
                <a:cs typeface="Nunito" charset="0"/>
              </a:rPr>
              <a:t>1</a:t>
            </a:r>
          </a:p>
        </p:txBody>
      </p:sp>
    </p:spTree>
    <p:extLst>
      <p:ext uri="{BB962C8B-B14F-4D97-AF65-F5344CB8AC3E}">
        <p14:creationId xmlns:p14="http://schemas.microsoft.com/office/powerpoint/2010/main" val="1747902774"/>
      </p:ext>
    </p:extLst>
  </p:cSld>
  <p:clrMapOvr>
    <a:masterClrMapping/>
  </p:clrMapOvr>
  <p:transition spd="slow">
    <p:cover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695169" y="4190603"/>
            <a:ext cx="18987314" cy="5334794"/>
          </a:xfrm>
          <a:prstGeom prst="rect">
            <a:avLst/>
          </a:prstGeom>
          <a:noFill/>
        </p:spPr>
        <p:txBody>
          <a:bodyPr wrap="none" tIns="1097280" rtlCol="0">
            <a:spAutoFit/>
          </a:bodyPr>
          <a:lstStyle/>
          <a:p>
            <a:pPr algn="ctr">
              <a:lnSpc>
                <a:spcPts val="13001"/>
              </a:lnSpc>
              <a:spcAft>
                <a:spcPts val="6600"/>
              </a:spcAft>
            </a:pPr>
            <a:r>
              <a:rPr lang="fr-FR" sz="19600" b="1" spc="300" dirty="0">
                <a:solidFill>
                  <a:schemeClr val="tx2"/>
                </a:solidFill>
                <a:latin typeface="Nunito" charset="0"/>
                <a:ea typeface="Nunito" charset="0"/>
                <a:cs typeface="Nunito" charset="0"/>
              </a:rPr>
              <a:t>Merci pour votre </a:t>
            </a:r>
          </a:p>
          <a:p>
            <a:pPr algn="ctr">
              <a:lnSpc>
                <a:spcPts val="13001"/>
              </a:lnSpc>
            </a:pPr>
            <a:r>
              <a:rPr lang="fr-FR" sz="19600" b="1" spc="300" dirty="0">
                <a:solidFill>
                  <a:schemeClr val="tx2"/>
                </a:solidFill>
                <a:latin typeface="Nunito" charset="0"/>
                <a:ea typeface="Nunito" charset="0"/>
                <a:cs typeface="Nunito" charset="0"/>
              </a:rPr>
              <a:t>attention</a:t>
            </a:r>
          </a:p>
        </p:txBody>
      </p:sp>
    </p:spTree>
    <p:extLst>
      <p:ext uri="{BB962C8B-B14F-4D97-AF65-F5344CB8AC3E}">
        <p14:creationId xmlns:p14="http://schemas.microsoft.com/office/powerpoint/2010/main" val="231889412"/>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369645" y="233631"/>
            <a:ext cx="9638371" cy="1569660"/>
          </a:xfrm>
          <a:prstGeom prst="rect">
            <a:avLst/>
          </a:prstGeom>
          <a:noFill/>
        </p:spPr>
        <p:txBody>
          <a:bodyPr wrap="square" rtlCol="0">
            <a:spAutoFit/>
          </a:bodyPr>
          <a:lstStyle/>
          <a:p>
            <a:pPr algn="ctr"/>
            <a:r>
              <a:rPr lang="fr-FR" sz="9600" b="1" spc="600" dirty="0">
                <a:latin typeface="Nunito Light" charset="0"/>
                <a:ea typeface="Nunito Light" charset="0"/>
                <a:cs typeface="Nunito Light" charset="0"/>
              </a:rPr>
              <a:t>Dans</a:t>
            </a:r>
            <a:r>
              <a:rPr lang="en-US" sz="9600" b="1" spc="600" dirty="0">
                <a:latin typeface="Nunito Light" charset="0"/>
                <a:ea typeface="Nunito Light" charset="0"/>
                <a:cs typeface="Nunito Light" charset="0"/>
              </a:rPr>
              <a:t> le monde</a:t>
            </a:r>
          </a:p>
        </p:txBody>
      </p:sp>
      <p:pic>
        <p:nvPicPr>
          <p:cNvPr id="3" name="Picture 2">
            <a:extLst>
              <a:ext uri="{FF2B5EF4-FFF2-40B4-BE49-F238E27FC236}">
                <a16:creationId xmlns:a16="http://schemas.microsoft.com/office/drawing/2014/main" id="{75A07CD7-B055-430D-BD6D-5E1162E00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9503" y="2482852"/>
            <a:ext cx="18578649" cy="9080500"/>
          </a:xfrm>
          <a:prstGeom prst="rect">
            <a:avLst/>
          </a:prstGeom>
        </p:spPr>
      </p:pic>
      <p:sp>
        <p:nvSpPr>
          <p:cNvPr id="4" name="Rectangle 3">
            <a:extLst>
              <a:ext uri="{FF2B5EF4-FFF2-40B4-BE49-F238E27FC236}">
                <a16:creationId xmlns:a16="http://schemas.microsoft.com/office/drawing/2014/main" id="{800F1F53-97F6-47BA-AF79-FF51FAFB6CED}"/>
              </a:ext>
            </a:extLst>
          </p:cNvPr>
          <p:cNvSpPr/>
          <p:nvPr/>
        </p:nvSpPr>
        <p:spPr>
          <a:xfrm>
            <a:off x="0" y="4870453"/>
            <a:ext cx="24377650" cy="3219449"/>
          </a:xfrm>
          <a:prstGeom prst="rect">
            <a:avLst/>
          </a:prstGeom>
          <a:solidFill>
            <a:srgbClr val="14689A">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p>
        </p:txBody>
      </p:sp>
      <p:sp>
        <p:nvSpPr>
          <p:cNvPr id="10" name="TextBox 9">
            <a:extLst>
              <a:ext uri="{FF2B5EF4-FFF2-40B4-BE49-F238E27FC236}">
                <a16:creationId xmlns:a16="http://schemas.microsoft.com/office/drawing/2014/main" id="{BCF7A5E4-72E1-4592-B33A-09FDB77A20AE}"/>
              </a:ext>
            </a:extLst>
          </p:cNvPr>
          <p:cNvSpPr txBox="1"/>
          <p:nvPr/>
        </p:nvSpPr>
        <p:spPr>
          <a:xfrm>
            <a:off x="5781290" y="5818459"/>
            <a:ext cx="4143763" cy="1323567"/>
          </a:xfrm>
          <a:prstGeom prst="rect">
            <a:avLst/>
          </a:prstGeom>
          <a:noFill/>
        </p:spPr>
        <p:txBody>
          <a:bodyPr wrap="square" rtlCol="0">
            <a:spAutoFit/>
          </a:bodyPr>
          <a:lstStyle/>
          <a:p>
            <a:pPr algn="ctr"/>
            <a:r>
              <a:rPr lang="fr-FR" sz="8001" b="1" spc="600" dirty="0">
                <a:solidFill>
                  <a:schemeClr val="bg1"/>
                </a:solidFill>
                <a:latin typeface="Nunito Light" charset="0"/>
                <a:ea typeface="Nunito Light" charset="0"/>
                <a:cs typeface="Nunito Light" charset="0"/>
              </a:rPr>
              <a:t>1915M$</a:t>
            </a:r>
            <a:endParaRPr lang="en-US" sz="8001" b="1" spc="600" dirty="0">
              <a:solidFill>
                <a:schemeClr val="bg1"/>
              </a:solidFill>
              <a:latin typeface="Nunito Light" charset="0"/>
              <a:ea typeface="Nunito Light" charset="0"/>
              <a:cs typeface="Nunito Light" charset="0"/>
            </a:endParaRPr>
          </a:p>
        </p:txBody>
      </p:sp>
      <p:pic>
        <p:nvPicPr>
          <p:cNvPr id="12" name="Picture 11">
            <a:extLst>
              <a:ext uri="{FF2B5EF4-FFF2-40B4-BE49-F238E27FC236}">
                <a16:creationId xmlns:a16="http://schemas.microsoft.com/office/drawing/2014/main" id="{39F78A90-8512-4153-B52D-C3B65B3EB2C9}"/>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615810" y="5891367"/>
            <a:ext cx="1177620" cy="1177620"/>
          </a:xfrm>
          <a:prstGeom prst="rect">
            <a:avLst/>
          </a:prstGeom>
        </p:spPr>
      </p:pic>
      <p:sp>
        <p:nvSpPr>
          <p:cNvPr id="15" name="TextBox 14">
            <a:extLst>
              <a:ext uri="{FF2B5EF4-FFF2-40B4-BE49-F238E27FC236}">
                <a16:creationId xmlns:a16="http://schemas.microsoft.com/office/drawing/2014/main" id="{52CC2A64-3CA5-4088-821A-46BC84DED807}"/>
              </a:ext>
            </a:extLst>
          </p:cNvPr>
          <p:cNvSpPr txBox="1"/>
          <p:nvPr/>
        </p:nvSpPr>
        <p:spPr>
          <a:xfrm>
            <a:off x="16417963" y="5818459"/>
            <a:ext cx="2638813" cy="1323567"/>
          </a:xfrm>
          <a:prstGeom prst="rect">
            <a:avLst/>
          </a:prstGeom>
          <a:noFill/>
        </p:spPr>
        <p:txBody>
          <a:bodyPr wrap="square" rtlCol="0">
            <a:spAutoFit/>
          </a:bodyPr>
          <a:lstStyle/>
          <a:p>
            <a:pPr algn="ctr"/>
            <a:r>
              <a:rPr lang="fr-FR" sz="8001" b="1" spc="600" dirty="0">
                <a:solidFill>
                  <a:schemeClr val="bg1"/>
                </a:solidFill>
                <a:latin typeface="Nunito Light" charset="0"/>
                <a:ea typeface="Nunito Light" charset="0"/>
                <a:cs typeface="Nunito Light" charset="0"/>
              </a:rPr>
              <a:t>8.7%</a:t>
            </a:r>
            <a:endParaRPr lang="en-US" sz="8001" b="1" spc="600" dirty="0">
              <a:solidFill>
                <a:schemeClr val="bg1"/>
              </a:solidFill>
              <a:latin typeface="Nunito Light" charset="0"/>
              <a:ea typeface="Nunito Light" charset="0"/>
              <a:cs typeface="Nunito Light" charset="0"/>
            </a:endParaRPr>
          </a:p>
        </p:txBody>
      </p:sp>
      <p:pic>
        <p:nvPicPr>
          <p:cNvPr id="17" name="Picture 16">
            <a:extLst>
              <a:ext uri="{FF2B5EF4-FFF2-40B4-BE49-F238E27FC236}">
                <a16:creationId xmlns:a16="http://schemas.microsoft.com/office/drawing/2014/main" id="{06E81AF9-DA70-4FF0-B355-E01ED3441173}"/>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5136071" y="5959415"/>
            <a:ext cx="1281886" cy="1041533"/>
          </a:xfrm>
          <a:prstGeom prst="rect">
            <a:avLst/>
          </a:prstGeom>
        </p:spPr>
      </p:pic>
      <p:sp>
        <p:nvSpPr>
          <p:cNvPr id="20" name="Rectangle 19">
            <a:extLst>
              <a:ext uri="{FF2B5EF4-FFF2-40B4-BE49-F238E27FC236}">
                <a16:creationId xmlns:a16="http://schemas.microsoft.com/office/drawing/2014/main" id="{CF0DA3E2-D56E-4067-983D-AE96FFC6F593}"/>
              </a:ext>
            </a:extLst>
          </p:cNvPr>
          <p:cNvSpPr/>
          <p:nvPr/>
        </p:nvSpPr>
        <p:spPr>
          <a:xfrm>
            <a:off x="1" y="0"/>
            <a:ext cx="24536401" cy="15278100"/>
          </a:xfrm>
          <a:prstGeom prst="rect">
            <a:avLst/>
          </a:prstGeom>
          <a:solidFill>
            <a:srgbClr val="CEE9F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21" name="TextBox 20">
            <a:extLst>
              <a:ext uri="{FF2B5EF4-FFF2-40B4-BE49-F238E27FC236}">
                <a16:creationId xmlns:a16="http://schemas.microsoft.com/office/drawing/2014/main" id="{DAFB1EAC-C97F-4225-ABB8-6937D8229EB1}"/>
              </a:ext>
            </a:extLst>
          </p:cNvPr>
          <p:cNvSpPr txBox="1"/>
          <p:nvPr/>
        </p:nvSpPr>
        <p:spPr>
          <a:xfrm>
            <a:off x="4066377" y="4648334"/>
            <a:ext cx="16403658" cy="3123932"/>
          </a:xfrm>
          <a:prstGeom prst="rect">
            <a:avLst/>
          </a:prstGeom>
          <a:noFill/>
        </p:spPr>
        <p:txBody>
          <a:bodyPr wrap="none" lIns="457200" tIns="457200" rIns="457200" bIns="0" rtlCol="0">
            <a:spAutoFit/>
          </a:bodyPr>
          <a:lstStyle/>
          <a:p>
            <a:pPr algn="ctr"/>
            <a:r>
              <a:rPr lang="en-US" sz="17300" spc="300" dirty="0">
                <a:solidFill>
                  <a:schemeClr val="tx2"/>
                </a:solidFill>
                <a:latin typeface="Nunito" charset="0"/>
                <a:ea typeface="Nunito" charset="0"/>
                <a:cs typeface="Nunito" charset="0"/>
              </a:rPr>
              <a:t>4 058 milliards $</a:t>
            </a:r>
          </a:p>
        </p:txBody>
      </p:sp>
      <p:sp>
        <p:nvSpPr>
          <p:cNvPr id="22" name="TextBox 21">
            <a:extLst>
              <a:ext uri="{FF2B5EF4-FFF2-40B4-BE49-F238E27FC236}">
                <a16:creationId xmlns:a16="http://schemas.microsoft.com/office/drawing/2014/main" id="{48EF4C3F-57E7-4692-8A79-80ABD5E79FDA}"/>
              </a:ext>
            </a:extLst>
          </p:cNvPr>
          <p:cNvSpPr txBox="1"/>
          <p:nvPr/>
        </p:nvSpPr>
        <p:spPr>
          <a:xfrm>
            <a:off x="7658290" y="7454542"/>
            <a:ext cx="9061077" cy="1261884"/>
          </a:xfrm>
          <a:prstGeom prst="rect">
            <a:avLst/>
          </a:prstGeom>
          <a:noFill/>
        </p:spPr>
        <p:txBody>
          <a:bodyPr wrap="square" rtlCol="0">
            <a:spAutoFit/>
          </a:bodyPr>
          <a:lstStyle/>
          <a:p>
            <a:pPr algn="ctr"/>
            <a:r>
              <a:rPr lang="fr-FR" sz="3800" dirty="0">
                <a:solidFill>
                  <a:schemeClr val="tx2"/>
                </a:solidFill>
                <a:latin typeface="Nunito" charset="0"/>
                <a:ea typeface="Nunito" charset="0"/>
                <a:cs typeface="Nunito" charset="0"/>
              </a:rPr>
              <a:t>14.6% du total des ventes de détail dans le monde en 2020</a:t>
            </a:r>
          </a:p>
        </p:txBody>
      </p:sp>
    </p:spTree>
    <p:extLst>
      <p:ext uri="{BB962C8B-B14F-4D97-AF65-F5344CB8AC3E}">
        <p14:creationId xmlns:p14="http://schemas.microsoft.com/office/powerpoint/2010/main" val="42773493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500"/>
                            </p:stCondLst>
                            <p:childTnLst>
                              <p:par>
                                <p:cTn id="20" presetID="42" presetClass="entr" presetSubtype="0" fill="hold" nodeType="after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anim calcmode="lin" valueType="num">
                                      <p:cBhvr>
                                        <p:cTn id="23" dur="500" fill="hold"/>
                                        <p:tgtEl>
                                          <p:spTgt spid="12"/>
                                        </p:tgtEl>
                                        <p:attrNameLst>
                                          <p:attrName>ppt_x</p:attrName>
                                        </p:attrNameLst>
                                      </p:cBhvr>
                                      <p:tavLst>
                                        <p:tav tm="0">
                                          <p:val>
                                            <p:strVal val="#ppt_x"/>
                                          </p:val>
                                        </p:tav>
                                        <p:tav tm="100000">
                                          <p:val>
                                            <p:strVal val="#ppt_x"/>
                                          </p:val>
                                        </p:tav>
                                      </p:tavLst>
                                    </p:anim>
                                    <p:anim calcmode="lin" valueType="num">
                                      <p:cBhvr>
                                        <p:cTn id="24" dur="5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anim calcmode="lin" valueType="num">
                                      <p:cBhvr>
                                        <p:cTn id="28" dur="500" fill="hold"/>
                                        <p:tgtEl>
                                          <p:spTgt spid="10"/>
                                        </p:tgtEl>
                                        <p:attrNameLst>
                                          <p:attrName>ppt_x</p:attrName>
                                        </p:attrNameLst>
                                      </p:cBhvr>
                                      <p:tavLst>
                                        <p:tav tm="0">
                                          <p:val>
                                            <p:strVal val="#ppt_x"/>
                                          </p:val>
                                        </p:tav>
                                        <p:tav tm="100000">
                                          <p:val>
                                            <p:strVal val="#ppt_x"/>
                                          </p:val>
                                        </p:tav>
                                      </p:tavLst>
                                    </p:anim>
                                    <p:anim calcmode="lin" valueType="num">
                                      <p:cBhvr>
                                        <p:cTn id="2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anim calcmode="lin" valueType="num">
                                      <p:cBhvr>
                                        <p:cTn id="35" dur="500" fill="hold"/>
                                        <p:tgtEl>
                                          <p:spTgt spid="17"/>
                                        </p:tgtEl>
                                        <p:attrNameLst>
                                          <p:attrName>ppt_x</p:attrName>
                                        </p:attrNameLst>
                                      </p:cBhvr>
                                      <p:tavLst>
                                        <p:tav tm="0">
                                          <p:val>
                                            <p:strVal val="#ppt_x"/>
                                          </p:val>
                                        </p:tav>
                                        <p:tav tm="100000">
                                          <p:val>
                                            <p:strVal val="#ppt_x"/>
                                          </p:val>
                                        </p:tav>
                                      </p:tavLst>
                                    </p:anim>
                                    <p:anim calcmode="lin" valueType="num">
                                      <p:cBhvr>
                                        <p:cTn id="36" dur="5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anim calcmode="lin" valueType="num">
                                      <p:cBhvr>
                                        <p:cTn id="40" dur="500" fill="hold"/>
                                        <p:tgtEl>
                                          <p:spTgt spid="15"/>
                                        </p:tgtEl>
                                        <p:attrNameLst>
                                          <p:attrName>ppt_x</p:attrName>
                                        </p:attrNameLst>
                                      </p:cBhvr>
                                      <p:tavLst>
                                        <p:tav tm="0">
                                          <p:val>
                                            <p:strVal val="#ppt_x"/>
                                          </p:val>
                                        </p:tav>
                                        <p:tav tm="100000">
                                          <p:val>
                                            <p:strVal val="#ppt_x"/>
                                          </p:val>
                                        </p:tav>
                                      </p:tavLst>
                                    </p:anim>
                                    <p:anim calcmode="lin" valueType="num">
                                      <p:cBhvr>
                                        <p:cTn id="41"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xit" presetSubtype="8" fill="hold" grpId="1" nodeType="clickEffect">
                                  <p:stCondLst>
                                    <p:cond delay="0"/>
                                  </p:stCondLst>
                                  <p:childTnLst>
                                    <p:animEffect transition="out" filter="wipe(left)">
                                      <p:cBhvr>
                                        <p:cTn id="45" dur="500"/>
                                        <p:tgtEl>
                                          <p:spTgt spid="4"/>
                                        </p:tgtEl>
                                      </p:cBhvr>
                                    </p:animEffect>
                                    <p:set>
                                      <p:cBhvr>
                                        <p:cTn id="46" dur="1" fill="hold">
                                          <p:stCondLst>
                                            <p:cond delay="499"/>
                                          </p:stCondLst>
                                        </p:cTn>
                                        <p:tgtEl>
                                          <p:spTgt spid="4"/>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2"/>
                                        </p:tgtEl>
                                      </p:cBhvr>
                                    </p:animEffect>
                                    <p:set>
                                      <p:cBhvr>
                                        <p:cTn id="49" dur="1" fill="hold">
                                          <p:stCondLst>
                                            <p:cond delay="499"/>
                                          </p:stCondLst>
                                        </p:cTn>
                                        <p:tgtEl>
                                          <p:spTgt spid="12"/>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17"/>
                                        </p:tgtEl>
                                      </p:cBhvr>
                                    </p:animEffect>
                                    <p:set>
                                      <p:cBhvr>
                                        <p:cTn id="55" dur="1" fill="hold">
                                          <p:stCondLst>
                                            <p:cond delay="499"/>
                                          </p:stCondLst>
                                        </p:cTn>
                                        <p:tgtEl>
                                          <p:spTgt spid="17"/>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5"/>
                                        </p:tgtEl>
                                      </p:cBhvr>
                                    </p:animEffect>
                                    <p:set>
                                      <p:cBhvr>
                                        <p:cTn id="58" dur="1" fill="hold">
                                          <p:stCondLst>
                                            <p:cond delay="499"/>
                                          </p:stCondLst>
                                        </p:cTn>
                                        <p:tgtEl>
                                          <p:spTgt spid="15"/>
                                        </p:tgtEl>
                                        <p:attrNameLst>
                                          <p:attrName>style.visibility</p:attrName>
                                        </p:attrNameLst>
                                      </p:cBhvr>
                                      <p:to>
                                        <p:strVal val="hidden"/>
                                      </p:to>
                                    </p:set>
                                  </p:childTnLst>
                                </p:cTn>
                              </p:par>
                            </p:childTnLst>
                          </p:cTn>
                        </p:par>
                        <p:par>
                          <p:cTn id="59" fill="hold">
                            <p:stCondLst>
                              <p:cond delay="500"/>
                            </p:stCondLst>
                            <p:childTnLst>
                              <p:par>
                                <p:cTn id="60" presetID="2" presetClass="entr" presetSubtype="4"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additive="base">
                                        <p:cTn id="62" dur="500" fill="hold"/>
                                        <p:tgtEl>
                                          <p:spTgt spid="20"/>
                                        </p:tgtEl>
                                        <p:attrNameLst>
                                          <p:attrName>ppt_x</p:attrName>
                                        </p:attrNameLst>
                                      </p:cBhvr>
                                      <p:tavLst>
                                        <p:tav tm="0">
                                          <p:val>
                                            <p:strVal val="#ppt_x"/>
                                          </p:val>
                                        </p:tav>
                                        <p:tav tm="100000">
                                          <p:val>
                                            <p:strVal val="#ppt_x"/>
                                          </p:val>
                                        </p:tav>
                                      </p:tavLst>
                                    </p:anim>
                                    <p:anim calcmode="lin" valueType="num">
                                      <p:cBhvr additive="base">
                                        <p:cTn id="63" dur="500" fill="hold"/>
                                        <p:tgtEl>
                                          <p:spTgt spid="20"/>
                                        </p:tgtEl>
                                        <p:attrNameLst>
                                          <p:attrName>ppt_y</p:attrName>
                                        </p:attrNameLst>
                                      </p:cBhvr>
                                      <p:tavLst>
                                        <p:tav tm="0">
                                          <p:val>
                                            <p:strVal val="1+#ppt_h/2"/>
                                          </p:val>
                                        </p:tav>
                                        <p:tav tm="100000">
                                          <p:val>
                                            <p:strVal val="#ppt_y"/>
                                          </p:val>
                                        </p:tav>
                                      </p:tavLst>
                                    </p:anim>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childTnLst>
                          </p:cTn>
                        </p:par>
                        <p:par>
                          <p:cTn id="68" fill="hold">
                            <p:stCondLst>
                              <p:cond delay="1500"/>
                            </p:stCondLst>
                            <p:childTnLst>
                              <p:par>
                                <p:cTn id="69" presetID="10" presetClass="entr" presetSubtype="0" fill="hold" grpId="0"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P spid="4" grpId="1" animBg="1"/>
      <p:bldP spid="10" grpId="0"/>
      <p:bldP spid="10" grpId="1"/>
      <p:bldP spid="15" grpId="0"/>
      <p:bldP spid="15" grpId="1"/>
      <p:bldP spid="20" grpId="0" animBg="1"/>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433730" y="195531"/>
            <a:ext cx="7510192" cy="1569660"/>
          </a:xfrm>
          <a:prstGeom prst="rect">
            <a:avLst/>
          </a:prstGeom>
          <a:noFill/>
        </p:spPr>
        <p:txBody>
          <a:bodyPr wrap="square" rtlCol="0">
            <a:spAutoFit/>
          </a:bodyPr>
          <a:lstStyle/>
          <a:p>
            <a:pPr algn="ctr"/>
            <a:r>
              <a:rPr lang="fr-FR" sz="9600" b="1" spc="600" dirty="0">
                <a:latin typeface="Nunito Light" charset="0"/>
                <a:ea typeface="Nunito Light" charset="0"/>
                <a:cs typeface="Nunito Light" charset="0"/>
              </a:rPr>
              <a:t>En Tunisie</a:t>
            </a:r>
            <a:endParaRPr lang="en-US" sz="9600" b="1" spc="600" dirty="0">
              <a:latin typeface="Nunito Light" charset="0"/>
              <a:ea typeface="Nunito Light" charset="0"/>
              <a:cs typeface="Nunito Light" charset="0"/>
            </a:endParaRPr>
          </a:p>
        </p:txBody>
      </p:sp>
      <p:pic>
        <p:nvPicPr>
          <p:cNvPr id="5" name="Picture 4">
            <a:extLst>
              <a:ext uri="{FF2B5EF4-FFF2-40B4-BE49-F238E27FC236}">
                <a16:creationId xmlns:a16="http://schemas.microsoft.com/office/drawing/2014/main" id="{09D1480A-6F37-41BE-8F22-7EE5533EC84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792031" y="2166670"/>
            <a:ext cx="4793590" cy="9587180"/>
          </a:xfrm>
          <a:prstGeom prst="rect">
            <a:avLst/>
          </a:prstGeom>
        </p:spPr>
      </p:pic>
      <p:grpSp>
        <p:nvGrpSpPr>
          <p:cNvPr id="15" name="Group 14">
            <a:extLst>
              <a:ext uri="{FF2B5EF4-FFF2-40B4-BE49-F238E27FC236}">
                <a16:creationId xmlns:a16="http://schemas.microsoft.com/office/drawing/2014/main" id="{DF05E0A9-632D-4FF6-B677-6EE1901D4561}"/>
              </a:ext>
            </a:extLst>
          </p:cNvPr>
          <p:cNvGrpSpPr/>
          <p:nvPr/>
        </p:nvGrpSpPr>
        <p:grpSpPr>
          <a:xfrm>
            <a:off x="8658228" y="2334726"/>
            <a:ext cx="13242922" cy="1409699"/>
            <a:chOff x="8658228" y="2334726"/>
            <a:chExt cx="13242922" cy="1409699"/>
          </a:xfrm>
        </p:grpSpPr>
        <p:sp>
          <p:nvSpPr>
            <p:cNvPr id="9" name="TextBox 8">
              <a:extLst>
                <a:ext uri="{FF2B5EF4-FFF2-40B4-BE49-F238E27FC236}">
                  <a16:creationId xmlns:a16="http://schemas.microsoft.com/office/drawing/2014/main" id="{3D77C276-C9B4-4AEE-B723-B91F88744713}"/>
                </a:ext>
              </a:extLst>
            </p:cNvPr>
            <p:cNvSpPr txBox="1"/>
            <p:nvPr/>
          </p:nvSpPr>
          <p:spPr>
            <a:xfrm flipH="1">
              <a:off x="10515600" y="2624081"/>
              <a:ext cx="11385550" cy="830997"/>
            </a:xfrm>
            <a:prstGeom prst="rect">
              <a:avLst/>
            </a:prstGeom>
            <a:noFill/>
          </p:spPr>
          <p:txBody>
            <a:bodyPr wrap="square" rtlCol="0">
              <a:spAutoFit/>
            </a:bodyPr>
            <a:lstStyle/>
            <a:p>
              <a:r>
                <a:rPr lang="fr-FR" sz="4800" b="1" dirty="0">
                  <a:latin typeface="Nunito Light"/>
                </a:rPr>
                <a:t>1150 sites marchands fin 2016</a:t>
              </a:r>
            </a:p>
          </p:txBody>
        </p:sp>
        <p:pic>
          <p:nvPicPr>
            <p:cNvPr id="11" name="Picture 10">
              <a:extLst>
                <a:ext uri="{FF2B5EF4-FFF2-40B4-BE49-F238E27FC236}">
                  <a16:creationId xmlns:a16="http://schemas.microsoft.com/office/drawing/2014/main" id="{C224EE51-D878-4C62-AF33-B803181177D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658228" y="2334726"/>
              <a:ext cx="1409699" cy="1409699"/>
            </a:xfrm>
            <a:prstGeom prst="rect">
              <a:avLst/>
            </a:prstGeom>
          </p:spPr>
        </p:pic>
      </p:grpSp>
      <p:grpSp>
        <p:nvGrpSpPr>
          <p:cNvPr id="18" name="Group 17">
            <a:extLst>
              <a:ext uri="{FF2B5EF4-FFF2-40B4-BE49-F238E27FC236}">
                <a16:creationId xmlns:a16="http://schemas.microsoft.com/office/drawing/2014/main" id="{7DAA4486-6C74-4844-9332-885620ED923A}"/>
              </a:ext>
            </a:extLst>
          </p:cNvPr>
          <p:cNvGrpSpPr/>
          <p:nvPr/>
        </p:nvGrpSpPr>
        <p:grpSpPr>
          <a:xfrm>
            <a:off x="8764759" y="3939354"/>
            <a:ext cx="13136391" cy="1303169"/>
            <a:chOff x="8764759" y="3939354"/>
            <a:chExt cx="13136391" cy="1303169"/>
          </a:xfrm>
        </p:grpSpPr>
        <p:pic>
          <p:nvPicPr>
            <p:cNvPr id="13" name="Picture 12">
              <a:extLst>
                <a:ext uri="{FF2B5EF4-FFF2-40B4-BE49-F238E27FC236}">
                  <a16:creationId xmlns:a16="http://schemas.microsoft.com/office/drawing/2014/main" id="{48852A9C-9BF3-4867-944B-A02462C87CFE}"/>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8764759" y="3939354"/>
              <a:ext cx="1303169" cy="1303169"/>
            </a:xfrm>
            <a:prstGeom prst="rect">
              <a:avLst/>
            </a:prstGeom>
          </p:spPr>
        </p:pic>
        <p:sp>
          <p:nvSpPr>
            <p:cNvPr id="14" name="TextBox 13">
              <a:extLst>
                <a:ext uri="{FF2B5EF4-FFF2-40B4-BE49-F238E27FC236}">
                  <a16:creationId xmlns:a16="http://schemas.microsoft.com/office/drawing/2014/main" id="{0C118947-DB75-4486-A6A2-84B5B2A04FBE}"/>
                </a:ext>
              </a:extLst>
            </p:cNvPr>
            <p:cNvSpPr txBox="1"/>
            <p:nvPr/>
          </p:nvSpPr>
          <p:spPr>
            <a:xfrm flipH="1">
              <a:off x="10515600" y="4175437"/>
              <a:ext cx="11385550" cy="830997"/>
            </a:xfrm>
            <a:prstGeom prst="rect">
              <a:avLst/>
            </a:prstGeom>
            <a:noFill/>
          </p:spPr>
          <p:txBody>
            <a:bodyPr wrap="square" rtlCol="0">
              <a:spAutoFit/>
            </a:bodyPr>
            <a:lstStyle/>
            <a:p>
              <a:r>
                <a:rPr lang="fr-FR" sz="4800" b="1" dirty="0">
                  <a:latin typeface="Nunito Light"/>
                </a:rPr>
                <a:t>100 millions de dinars via e-Dinar</a:t>
              </a:r>
            </a:p>
          </p:txBody>
        </p:sp>
      </p:grpSp>
      <p:grpSp>
        <p:nvGrpSpPr>
          <p:cNvPr id="21" name="Group 20">
            <a:extLst>
              <a:ext uri="{FF2B5EF4-FFF2-40B4-BE49-F238E27FC236}">
                <a16:creationId xmlns:a16="http://schemas.microsoft.com/office/drawing/2014/main" id="{B70A317A-F704-4027-AC53-8EAAB697BCA0}"/>
              </a:ext>
            </a:extLst>
          </p:cNvPr>
          <p:cNvGrpSpPr/>
          <p:nvPr/>
        </p:nvGrpSpPr>
        <p:grpSpPr>
          <a:xfrm>
            <a:off x="8808080" y="7659505"/>
            <a:ext cx="13093074" cy="1259846"/>
            <a:chOff x="8808080" y="7659505"/>
            <a:chExt cx="13093074" cy="1259846"/>
          </a:xfrm>
        </p:grpSpPr>
        <p:pic>
          <p:nvPicPr>
            <p:cNvPr id="16" name="Picture 15">
              <a:extLst>
                <a:ext uri="{FF2B5EF4-FFF2-40B4-BE49-F238E27FC236}">
                  <a16:creationId xmlns:a16="http://schemas.microsoft.com/office/drawing/2014/main" id="{98DDBCC9-3D11-4595-9DE8-1BDF8A4585C4}"/>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8808080" y="7659505"/>
              <a:ext cx="1259846" cy="1259846"/>
            </a:xfrm>
            <a:prstGeom prst="rect">
              <a:avLst/>
            </a:prstGeom>
          </p:spPr>
        </p:pic>
        <p:sp>
          <p:nvSpPr>
            <p:cNvPr id="17" name="TextBox 16">
              <a:extLst>
                <a:ext uri="{FF2B5EF4-FFF2-40B4-BE49-F238E27FC236}">
                  <a16:creationId xmlns:a16="http://schemas.microsoft.com/office/drawing/2014/main" id="{FEB783CF-77E7-4465-8FA8-876D18856080}"/>
                </a:ext>
              </a:extLst>
            </p:cNvPr>
            <p:cNvSpPr txBox="1"/>
            <p:nvPr/>
          </p:nvSpPr>
          <p:spPr>
            <a:xfrm flipH="1">
              <a:off x="10515604" y="7873934"/>
              <a:ext cx="11385550" cy="830997"/>
            </a:xfrm>
            <a:prstGeom prst="rect">
              <a:avLst/>
            </a:prstGeom>
            <a:noFill/>
          </p:spPr>
          <p:txBody>
            <a:bodyPr wrap="square" rtlCol="0">
              <a:spAutoFit/>
            </a:bodyPr>
            <a:lstStyle/>
            <a:p>
              <a:r>
                <a:rPr lang="fr-FR" sz="4800" b="1" dirty="0">
                  <a:latin typeface="Nunito Light"/>
                </a:rPr>
                <a:t>4.2 millions d’internautes</a:t>
              </a:r>
            </a:p>
          </p:txBody>
        </p:sp>
      </p:grpSp>
      <p:grpSp>
        <p:nvGrpSpPr>
          <p:cNvPr id="24" name="Group 23">
            <a:extLst>
              <a:ext uri="{FF2B5EF4-FFF2-40B4-BE49-F238E27FC236}">
                <a16:creationId xmlns:a16="http://schemas.microsoft.com/office/drawing/2014/main" id="{0D01A970-D984-4403-B8AA-381A18AF089D}"/>
              </a:ext>
            </a:extLst>
          </p:cNvPr>
          <p:cNvGrpSpPr/>
          <p:nvPr/>
        </p:nvGrpSpPr>
        <p:grpSpPr>
          <a:xfrm>
            <a:off x="8808080" y="9216026"/>
            <a:ext cx="16185522" cy="1101629"/>
            <a:chOff x="8808080" y="9216026"/>
            <a:chExt cx="16185522" cy="1101629"/>
          </a:xfrm>
        </p:grpSpPr>
        <p:pic>
          <p:nvPicPr>
            <p:cNvPr id="19" name="Picture 18">
              <a:extLst>
                <a:ext uri="{FF2B5EF4-FFF2-40B4-BE49-F238E27FC236}">
                  <a16:creationId xmlns:a16="http://schemas.microsoft.com/office/drawing/2014/main" id="{CB8A6867-D1D3-4FB4-843A-BAC3080E522C}"/>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8808080" y="9216026"/>
              <a:ext cx="1259846" cy="1101629"/>
            </a:xfrm>
            <a:prstGeom prst="rect">
              <a:avLst/>
            </a:prstGeom>
          </p:spPr>
        </p:pic>
        <p:sp>
          <p:nvSpPr>
            <p:cNvPr id="20" name="TextBox 19">
              <a:extLst>
                <a:ext uri="{FF2B5EF4-FFF2-40B4-BE49-F238E27FC236}">
                  <a16:creationId xmlns:a16="http://schemas.microsoft.com/office/drawing/2014/main" id="{0B442B50-91B9-41AB-A432-2D21F5E12672}"/>
                </a:ext>
              </a:extLst>
            </p:cNvPr>
            <p:cNvSpPr txBox="1"/>
            <p:nvPr/>
          </p:nvSpPr>
          <p:spPr>
            <a:xfrm flipH="1">
              <a:off x="10515604" y="9351340"/>
              <a:ext cx="14477998" cy="830997"/>
            </a:xfrm>
            <a:prstGeom prst="rect">
              <a:avLst/>
            </a:prstGeom>
            <a:noFill/>
          </p:spPr>
          <p:txBody>
            <a:bodyPr wrap="square" rtlCol="0">
              <a:spAutoFit/>
            </a:bodyPr>
            <a:lstStyle/>
            <a:p>
              <a:r>
                <a:rPr lang="fr-FR" sz="4800" b="1" dirty="0">
                  <a:latin typeface="Nunito Light"/>
                </a:rPr>
                <a:t>70% des Tunisiens sont prédisposés à acheter en ligne</a:t>
              </a:r>
            </a:p>
          </p:txBody>
        </p:sp>
      </p:grpSp>
      <p:grpSp>
        <p:nvGrpSpPr>
          <p:cNvPr id="26" name="Group 25">
            <a:extLst>
              <a:ext uri="{FF2B5EF4-FFF2-40B4-BE49-F238E27FC236}">
                <a16:creationId xmlns:a16="http://schemas.microsoft.com/office/drawing/2014/main" id="{76607E71-1E8A-45DE-9D1E-A54F006BD11C}"/>
              </a:ext>
            </a:extLst>
          </p:cNvPr>
          <p:cNvGrpSpPr/>
          <p:nvPr/>
        </p:nvGrpSpPr>
        <p:grpSpPr>
          <a:xfrm>
            <a:off x="8887188" y="10558275"/>
            <a:ext cx="16106414" cy="1101629"/>
            <a:chOff x="8887188" y="10558275"/>
            <a:chExt cx="16106414" cy="1101629"/>
          </a:xfrm>
        </p:grpSpPr>
        <p:pic>
          <p:nvPicPr>
            <p:cNvPr id="22" name="Picture 21">
              <a:extLst>
                <a:ext uri="{FF2B5EF4-FFF2-40B4-BE49-F238E27FC236}">
                  <a16:creationId xmlns:a16="http://schemas.microsoft.com/office/drawing/2014/main" id="{AACD0B50-05F5-4D8C-96D5-3CBD7013DB9B}"/>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8887188" y="10558275"/>
              <a:ext cx="1101629" cy="1101629"/>
            </a:xfrm>
            <a:prstGeom prst="rect">
              <a:avLst/>
            </a:prstGeom>
          </p:spPr>
        </p:pic>
        <p:sp>
          <p:nvSpPr>
            <p:cNvPr id="23" name="TextBox 22">
              <a:extLst>
                <a:ext uri="{FF2B5EF4-FFF2-40B4-BE49-F238E27FC236}">
                  <a16:creationId xmlns:a16="http://schemas.microsoft.com/office/drawing/2014/main" id="{053460B9-6885-4D94-8493-D127A527E74B}"/>
                </a:ext>
              </a:extLst>
            </p:cNvPr>
            <p:cNvSpPr txBox="1"/>
            <p:nvPr/>
          </p:nvSpPr>
          <p:spPr>
            <a:xfrm flipH="1">
              <a:off x="10515604" y="10693589"/>
              <a:ext cx="14477998" cy="830997"/>
            </a:xfrm>
            <a:prstGeom prst="rect">
              <a:avLst/>
            </a:prstGeom>
            <a:noFill/>
          </p:spPr>
          <p:txBody>
            <a:bodyPr wrap="square" rtlCol="0">
              <a:spAutoFit/>
            </a:bodyPr>
            <a:lstStyle/>
            <a:p>
              <a:r>
                <a:rPr lang="fr-FR" sz="4800" b="1" dirty="0">
                  <a:latin typeface="Nunito Light"/>
                </a:rPr>
                <a:t>Sites marchand/PTT de 15 à 700 entre 2005 et 2016</a:t>
              </a:r>
            </a:p>
          </p:txBody>
        </p:sp>
      </p:grpSp>
      <p:sp>
        <p:nvSpPr>
          <p:cNvPr id="2" name="TextBox 1">
            <a:extLst>
              <a:ext uri="{FF2B5EF4-FFF2-40B4-BE49-F238E27FC236}">
                <a16:creationId xmlns:a16="http://schemas.microsoft.com/office/drawing/2014/main" id="{C68036C0-292E-4BD6-ADF8-43B6A5FE31F8}"/>
              </a:ext>
            </a:extLst>
          </p:cNvPr>
          <p:cNvSpPr txBox="1"/>
          <p:nvPr/>
        </p:nvSpPr>
        <p:spPr>
          <a:xfrm flipH="1">
            <a:off x="13332511" y="5150072"/>
            <a:ext cx="1447179" cy="2400657"/>
          </a:xfrm>
          <a:prstGeom prst="rect">
            <a:avLst/>
          </a:prstGeom>
          <a:noFill/>
        </p:spPr>
        <p:txBody>
          <a:bodyPr wrap="square" rtlCol="0">
            <a:spAutoFit/>
          </a:bodyPr>
          <a:lstStyle/>
          <a:p>
            <a:r>
              <a:rPr lang="fr-FR" sz="15000" dirty="0">
                <a:latin typeface="Nunito Light"/>
              </a:rPr>
              <a:t>&amp;</a:t>
            </a:r>
          </a:p>
        </p:txBody>
      </p:sp>
      <p:sp>
        <p:nvSpPr>
          <p:cNvPr id="3" name="TextBox 2">
            <a:extLst>
              <a:ext uri="{FF2B5EF4-FFF2-40B4-BE49-F238E27FC236}">
                <a16:creationId xmlns:a16="http://schemas.microsoft.com/office/drawing/2014/main" id="{A3D51A31-4E3B-4497-8828-26DB5C2BBA49}"/>
              </a:ext>
            </a:extLst>
          </p:cNvPr>
          <p:cNvSpPr txBox="1"/>
          <p:nvPr/>
        </p:nvSpPr>
        <p:spPr>
          <a:xfrm flipH="1">
            <a:off x="18493272" y="5842568"/>
            <a:ext cx="5299787" cy="1015663"/>
          </a:xfrm>
          <a:prstGeom prst="rect">
            <a:avLst/>
          </a:prstGeom>
          <a:noFill/>
        </p:spPr>
        <p:txBody>
          <a:bodyPr wrap="square" rtlCol="0">
            <a:spAutoFit/>
          </a:bodyPr>
          <a:lstStyle/>
          <a:p>
            <a:r>
              <a:rPr lang="fr-FR" sz="6000" b="1" dirty="0">
                <a:latin typeface="Nunito Light"/>
              </a:rPr>
              <a:t>Marché porteur</a:t>
            </a:r>
          </a:p>
        </p:txBody>
      </p:sp>
      <p:sp>
        <p:nvSpPr>
          <p:cNvPr id="28" name="Arrow: Notched Right 27">
            <a:extLst>
              <a:ext uri="{FF2B5EF4-FFF2-40B4-BE49-F238E27FC236}">
                <a16:creationId xmlns:a16="http://schemas.microsoft.com/office/drawing/2014/main" id="{99400F16-C1DD-46DD-981B-EA5B8B4C6CF1}"/>
              </a:ext>
            </a:extLst>
          </p:cNvPr>
          <p:cNvSpPr/>
          <p:nvPr/>
        </p:nvSpPr>
        <p:spPr>
          <a:xfrm>
            <a:off x="14585621" y="5379608"/>
            <a:ext cx="3097763" cy="1941582"/>
          </a:xfrm>
          <a:prstGeom prst="notched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326203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2.59259E-6 L -0.26713 0.00231 " pathEditMode="relative" rAng="0" ptsTypes="AA">
                                      <p:cBhvr>
                                        <p:cTn id="6" dur="1000" fill="hold"/>
                                        <p:tgtEl>
                                          <p:spTgt spid="5"/>
                                        </p:tgtEl>
                                        <p:attrNameLst>
                                          <p:attrName>ppt_x</p:attrName>
                                          <p:attrName>ppt_y</p:attrName>
                                        </p:attrNameLst>
                                      </p:cBhvr>
                                      <p:rCtr x="-13356" y="116"/>
                                    </p:animMotion>
                                  </p:childTnLst>
                                </p:cTn>
                              </p:par>
                            </p:childTnLst>
                          </p:cTn>
                        </p:par>
                        <p:par>
                          <p:cTn id="7" fill="hold">
                            <p:stCondLst>
                              <p:cond delay="1000"/>
                            </p:stCondLst>
                            <p:childTnLst>
                              <p:par>
                                <p:cTn id="8" presetID="2" presetClass="entr" presetSubtype="2"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500" fill="hold"/>
                                        <p:tgtEl>
                                          <p:spTgt spid="15"/>
                                        </p:tgtEl>
                                        <p:attrNameLst>
                                          <p:attrName>ppt_x</p:attrName>
                                        </p:attrNameLst>
                                      </p:cBhvr>
                                      <p:tavLst>
                                        <p:tav tm="0">
                                          <p:val>
                                            <p:strVal val="1+#ppt_w/2"/>
                                          </p:val>
                                        </p:tav>
                                        <p:tav tm="100000">
                                          <p:val>
                                            <p:strVal val="#ppt_x"/>
                                          </p:val>
                                        </p:tav>
                                      </p:tavLst>
                                    </p:anim>
                                    <p:anim calcmode="lin" valueType="num">
                                      <p:cBhvr additive="base">
                                        <p:cTn id="11"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1+#ppt_w/2"/>
                                          </p:val>
                                        </p:tav>
                                        <p:tav tm="100000">
                                          <p:val>
                                            <p:strVal val="#ppt_x"/>
                                          </p:val>
                                        </p:tav>
                                      </p:tavLst>
                                    </p:anim>
                                    <p:anim calcmode="lin" valueType="num">
                                      <p:cBhvr additive="base">
                                        <p:cTn id="17"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par>
                          <p:cTn id="23" fill="hold">
                            <p:stCondLst>
                              <p:cond delay="500"/>
                            </p:stCondLst>
                            <p:childTnLst>
                              <p:par>
                                <p:cTn id="24" presetID="2" presetClass="entr" presetSubtype="2"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1+#ppt_w/2"/>
                                          </p:val>
                                        </p:tav>
                                        <p:tav tm="100000">
                                          <p:val>
                                            <p:strVal val="#ppt_x"/>
                                          </p:val>
                                        </p:tav>
                                      </p:tavLst>
                                    </p:anim>
                                    <p:anim calcmode="lin" valueType="num">
                                      <p:cBhvr additive="base">
                                        <p:cTn id="27"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1+#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500" fill="hold"/>
                                        <p:tgtEl>
                                          <p:spTgt spid="26"/>
                                        </p:tgtEl>
                                        <p:attrNameLst>
                                          <p:attrName>ppt_x</p:attrName>
                                        </p:attrNameLst>
                                      </p:cBhvr>
                                      <p:tavLst>
                                        <p:tav tm="0">
                                          <p:val>
                                            <p:strVal val="1+#ppt_w/2"/>
                                          </p:val>
                                        </p:tav>
                                        <p:tav tm="100000">
                                          <p:val>
                                            <p:strVal val="#ppt_x"/>
                                          </p:val>
                                        </p:tav>
                                      </p:tavLst>
                                    </p:anim>
                                    <p:anim calcmode="lin" valueType="num">
                                      <p:cBhvr additive="base">
                                        <p:cTn id="39"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xit" presetSubtype="8" fill="hold" nodeType="clickEffect">
                                  <p:stCondLst>
                                    <p:cond delay="0"/>
                                  </p:stCondLst>
                                  <p:childTnLst>
                                    <p:anim calcmode="lin" valueType="num">
                                      <p:cBhvr additive="base">
                                        <p:cTn id="43" dur="200"/>
                                        <p:tgtEl>
                                          <p:spTgt spid="5"/>
                                        </p:tgtEl>
                                        <p:attrNameLst>
                                          <p:attrName>ppt_x</p:attrName>
                                        </p:attrNameLst>
                                      </p:cBhvr>
                                      <p:tavLst>
                                        <p:tav tm="0">
                                          <p:val>
                                            <p:strVal val="ppt_x"/>
                                          </p:val>
                                        </p:tav>
                                        <p:tav tm="100000">
                                          <p:val>
                                            <p:strVal val="0-ppt_w/2"/>
                                          </p:val>
                                        </p:tav>
                                      </p:tavLst>
                                    </p:anim>
                                    <p:anim calcmode="lin" valueType="num">
                                      <p:cBhvr additive="base">
                                        <p:cTn id="44" dur="200"/>
                                        <p:tgtEl>
                                          <p:spTgt spid="5"/>
                                        </p:tgtEl>
                                        <p:attrNameLst>
                                          <p:attrName>ppt_y</p:attrName>
                                        </p:attrNameLst>
                                      </p:cBhvr>
                                      <p:tavLst>
                                        <p:tav tm="0">
                                          <p:val>
                                            <p:strVal val="ppt_y"/>
                                          </p:val>
                                        </p:tav>
                                        <p:tav tm="100000">
                                          <p:val>
                                            <p:strVal val="ppt_y"/>
                                          </p:val>
                                        </p:tav>
                                      </p:tavLst>
                                    </p:anim>
                                    <p:set>
                                      <p:cBhvr>
                                        <p:cTn id="45" dur="1" fill="hold">
                                          <p:stCondLst>
                                            <p:cond delay="199"/>
                                          </p:stCondLst>
                                        </p:cTn>
                                        <p:tgtEl>
                                          <p:spTgt spid="5"/>
                                        </p:tgtEl>
                                        <p:attrNameLst>
                                          <p:attrName>style.visibility</p:attrName>
                                        </p:attrNameLst>
                                      </p:cBhvr>
                                      <p:to>
                                        <p:strVal val="hidden"/>
                                      </p:to>
                                    </p:set>
                                  </p:childTnLst>
                                </p:cTn>
                              </p:par>
                              <p:par>
                                <p:cTn id="46" presetID="42" presetClass="path" presetSubtype="0" accel="50000" decel="50000" fill="hold" nodeType="withEffect">
                                  <p:stCondLst>
                                    <p:cond delay="0"/>
                                  </p:stCondLst>
                                  <p:childTnLst>
                                    <p:animMotion origin="layout" path="M -8.30946E-7 -3.51852E-6 L -0.35042 0.0478 " pathEditMode="relative" rAng="0" ptsTypes="AA">
                                      <p:cBhvr>
                                        <p:cTn id="47" dur="2000" fill="hold"/>
                                        <p:tgtEl>
                                          <p:spTgt spid="15"/>
                                        </p:tgtEl>
                                        <p:attrNameLst>
                                          <p:attrName>ppt_x</p:attrName>
                                          <p:attrName>ppt_y</p:attrName>
                                        </p:attrNameLst>
                                      </p:cBhvr>
                                      <p:rCtr x="-17524" y="2384"/>
                                    </p:animMotion>
                                  </p:childTnLst>
                                </p:cTn>
                              </p:par>
                              <p:par>
                                <p:cTn id="48" presetID="42" presetClass="path" presetSubtype="0" accel="50000" decel="50000" fill="hold" nodeType="withEffect">
                                  <p:stCondLst>
                                    <p:cond delay="0"/>
                                  </p:stCondLst>
                                  <p:childTnLst>
                                    <p:animMotion origin="layout" path="M 1.7192E-7 3.51852E-6 L -0.35335 0.02419 " pathEditMode="relative" rAng="0" ptsTypes="AA">
                                      <p:cBhvr>
                                        <p:cTn id="49" dur="2000" fill="hold"/>
                                        <p:tgtEl>
                                          <p:spTgt spid="18"/>
                                        </p:tgtEl>
                                        <p:attrNameLst>
                                          <p:attrName>ppt_x</p:attrName>
                                          <p:attrName>ppt_y</p:attrName>
                                        </p:attrNameLst>
                                      </p:cBhvr>
                                      <p:rCtr x="-17667" y="1204"/>
                                    </p:animMotion>
                                  </p:childTnLst>
                                </p:cTn>
                              </p:par>
                              <p:par>
                                <p:cTn id="50" presetID="42" presetClass="path" presetSubtype="0" accel="50000" decel="50000" fill="hold" nodeType="withEffect">
                                  <p:stCondLst>
                                    <p:cond delay="0"/>
                                  </p:stCondLst>
                                  <p:childTnLst>
                                    <p:animMotion origin="layout" path="M -1.52383E-6 -2.40741E-6 L -0.35582 -0.14583 " pathEditMode="relative" rAng="0" ptsTypes="AA">
                                      <p:cBhvr>
                                        <p:cTn id="51" dur="2000" fill="hold"/>
                                        <p:tgtEl>
                                          <p:spTgt spid="21"/>
                                        </p:tgtEl>
                                        <p:attrNameLst>
                                          <p:attrName>ppt_x</p:attrName>
                                          <p:attrName>ppt_y</p:attrName>
                                        </p:attrNameLst>
                                      </p:cBhvr>
                                      <p:rCtr x="-17791" y="-7292"/>
                                    </p:animMotion>
                                  </p:childTnLst>
                                </p:cTn>
                              </p:par>
                              <p:par>
                                <p:cTn id="52" presetID="42" presetClass="path" presetSubtype="0" accel="50000" decel="50000" fill="hold" nodeType="withEffect">
                                  <p:stCondLst>
                                    <p:cond delay="0"/>
                                  </p:stCondLst>
                                  <p:childTnLst>
                                    <p:animMotion origin="layout" path="M 5.0013E-7 2.96296E-6 L -0.35341 -0.14479 " pathEditMode="relative" rAng="0" ptsTypes="AA">
                                      <p:cBhvr>
                                        <p:cTn id="53" dur="2000" fill="hold"/>
                                        <p:tgtEl>
                                          <p:spTgt spid="24"/>
                                        </p:tgtEl>
                                        <p:attrNameLst>
                                          <p:attrName>ppt_x</p:attrName>
                                          <p:attrName>ppt_y</p:attrName>
                                        </p:attrNameLst>
                                      </p:cBhvr>
                                      <p:rCtr x="-17674" y="-7245"/>
                                    </p:animMotion>
                                  </p:childTnLst>
                                </p:cTn>
                              </p:par>
                              <p:par>
                                <p:cTn id="54" presetID="42" presetClass="path" presetSubtype="0" accel="50000" decel="50000" fill="hold" nodeType="withEffect">
                                  <p:stCondLst>
                                    <p:cond delay="0"/>
                                  </p:stCondLst>
                                  <p:childTnLst>
                                    <p:animMotion origin="layout" path="M 2.472E-6 -3.7037E-6 L -0.35888 -0.14213 " pathEditMode="relative" rAng="0" ptsTypes="AA">
                                      <p:cBhvr>
                                        <p:cTn id="55" dur="2000" fill="hold"/>
                                        <p:tgtEl>
                                          <p:spTgt spid="26"/>
                                        </p:tgtEl>
                                        <p:attrNameLst>
                                          <p:attrName>ppt_x</p:attrName>
                                          <p:attrName>ppt_y</p:attrName>
                                        </p:attrNameLst>
                                      </p:cBhvr>
                                      <p:rCtr x="-17947" y="-7106"/>
                                    </p:animMotion>
                                  </p:childTnLst>
                                </p:cTn>
                              </p:par>
                              <p:par>
                                <p:cTn id="56" presetID="10" presetClass="exit" presetSubtype="0" fill="hold" grpId="1" nodeType="withEffect">
                                  <p:stCondLst>
                                    <p:cond delay="0"/>
                                  </p:stCondLst>
                                  <p:childTnLst>
                                    <p:animEffect transition="out" filter="fade">
                                      <p:cBhvr>
                                        <p:cTn id="57" dur="500"/>
                                        <p:tgtEl>
                                          <p:spTgt spid="2"/>
                                        </p:tgtEl>
                                      </p:cBhvr>
                                    </p:animEffect>
                                    <p:set>
                                      <p:cBhvr>
                                        <p:cTn id="58" dur="1" fill="hold">
                                          <p:stCondLst>
                                            <p:cond delay="499"/>
                                          </p:stCondLst>
                                        </p:cTn>
                                        <p:tgtEl>
                                          <p:spTgt spid="2"/>
                                        </p:tgtEl>
                                        <p:attrNameLst>
                                          <p:attrName>style.visibility</p:attrName>
                                        </p:attrNameLst>
                                      </p:cBhvr>
                                      <p:to>
                                        <p:strVal val="hidden"/>
                                      </p:to>
                                    </p:set>
                                  </p:childTnLst>
                                </p:cTn>
                              </p:par>
                            </p:childTnLst>
                          </p:cTn>
                        </p:par>
                        <p:par>
                          <p:cTn id="59" fill="hold">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left)">
                                      <p:cBhvr>
                                        <p:cTn id="62" dur="500"/>
                                        <p:tgtEl>
                                          <p:spTgt spid="28"/>
                                        </p:tgtEl>
                                      </p:cBhvr>
                                    </p:animEffect>
                                  </p:childTnLst>
                                </p:cTn>
                              </p:par>
                            </p:childTnLst>
                          </p:cTn>
                        </p:par>
                        <p:par>
                          <p:cTn id="63" fill="hold">
                            <p:stCondLst>
                              <p:cond delay="2500"/>
                            </p:stCondLst>
                            <p:childTnLst>
                              <p:par>
                                <p:cTn id="64" presetID="2" presetClass="entr" presetSubtype="2" fill="hold" grpId="0" nodeType="afterEffect">
                                  <p:stCondLst>
                                    <p:cond delay="0"/>
                                  </p:stCondLst>
                                  <p:childTnLst>
                                    <p:set>
                                      <p:cBhvr>
                                        <p:cTn id="65" dur="1" fill="hold">
                                          <p:stCondLst>
                                            <p:cond delay="0"/>
                                          </p:stCondLst>
                                        </p:cTn>
                                        <p:tgtEl>
                                          <p:spTgt spid="3"/>
                                        </p:tgtEl>
                                        <p:attrNameLst>
                                          <p:attrName>style.visibility</p:attrName>
                                        </p:attrNameLst>
                                      </p:cBhvr>
                                      <p:to>
                                        <p:strVal val="visible"/>
                                      </p:to>
                                    </p:set>
                                    <p:anim calcmode="lin" valueType="num">
                                      <p:cBhvr additive="base">
                                        <p:cTn id="66" dur="500" fill="hold"/>
                                        <p:tgtEl>
                                          <p:spTgt spid="3"/>
                                        </p:tgtEl>
                                        <p:attrNameLst>
                                          <p:attrName>ppt_x</p:attrName>
                                        </p:attrNameLst>
                                      </p:cBhvr>
                                      <p:tavLst>
                                        <p:tav tm="0">
                                          <p:val>
                                            <p:strVal val="1+#ppt_w/2"/>
                                          </p:val>
                                        </p:tav>
                                        <p:tav tm="100000">
                                          <p:val>
                                            <p:strVal val="#ppt_x"/>
                                          </p:val>
                                        </p:tav>
                                      </p:tavLst>
                                    </p:anim>
                                    <p:anim calcmode="lin" valueType="num">
                                      <p:cBhvr additive="base">
                                        <p:cTn id="67"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 y="2418276"/>
            <a:ext cx="24377650" cy="1015663"/>
          </a:xfrm>
          <a:prstGeom prst="rect">
            <a:avLst/>
          </a:prstGeom>
          <a:noFill/>
        </p:spPr>
        <p:txBody>
          <a:bodyPr wrap="square" rtlCol="0">
            <a:spAutoFit/>
          </a:bodyPr>
          <a:lstStyle/>
          <a:p>
            <a:pPr algn="ctr"/>
            <a:r>
              <a:rPr lang="fr-FR" sz="6000" b="1" dirty="0">
                <a:latin typeface="Nunito Light"/>
                <a:ea typeface="Nunito" charset="0"/>
                <a:cs typeface="Nunito" charset="0"/>
              </a:rPr>
              <a:t>Faible représentativité des pâtisseries</a:t>
            </a:r>
          </a:p>
        </p:txBody>
      </p:sp>
      <p:grpSp>
        <p:nvGrpSpPr>
          <p:cNvPr id="14" name="Group 13">
            <a:extLst>
              <a:ext uri="{FF2B5EF4-FFF2-40B4-BE49-F238E27FC236}">
                <a16:creationId xmlns:a16="http://schemas.microsoft.com/office/drawing/2014/main" id="{B539FCE0-7714-4AFD-B3C6-BC644D292549}"/>
              </a:ext>
            </a:extLst>
          </p:cNvPr>
          <p:cNvGrpSpPr/>
          <p:nvPr/>
        </p:nvGrpSpPr>
        <p:grpSpPr>
          <a:xfrm>
            <a:off x="10061719" y="4197079"/>
            <a:ext cx="4254211" cy="1174506"/>
            <a:chOff x="10115599" y="5431757"/>
            <a:chExt cx="4254211" cy="1174506"/>
          </a:xfrm>
        </p:grpSpPr>
        <p:sp>
          <p:nvSpPr>
            <p:cNvPr id="12" name="Arrow: Notched Right 11">
              <a:extLst>
                <a:ext uri="{FF2B5EF4-FFF2-40B4-BE49-F238E27FC236}">
                  <a16:creationId xmlns:a16="http://schemas.microsoft.com/office/drawing/2014/main" id="{CAB433F8-6C0E-413A-8AAC-85486189073D}"/>
                </a:ext>
              </a:extLst>
            </p:cNvPr>
            <p:cNvSpPr/>
            <p:nvPr/>
          </p:nvSpPr>
          <p:spPr>
            <a:xfrm rot="5400000">
              <a:off x="13305415" y="5541868"/>
              <a:ext cx="1174505" cy="954285"/>
            </a:xfrm>
            <a:prstGeom prst="notchedRightArrow">
              <a:avLst/>
            </a:prstGeom>
            <a:noFill/>
            <a:ln w="76200">
              <a:solidFill>
                <a:srgbClr val="1B8B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Notched Right 12">
              <a:extLst>
                <a:ext uri="{FF2B5EF4-FFF2-40B4-BE49-F238E27FC236}">
                  <a16:creationId xmlns:a16="http://schemas.microsoft.com/office/drawing/2014/main" id="{5F4AB30C-A836-4158-8977-87EDD60F6195}"/>
                </a:ext>
              </a:extLst>
            </p:cNvPr>
            <p:cNvSpPr/>
            <p:nvPr/>
          </p:nvSpPr>
          <p:spPr>
            <a:xfrm rot="5400000">
              <a:off x="10005489" y="5541867"/>
              <a:ext cx="1174505" cy="954285"/>
            </a:xfrm>
            <a:prstGeom prst="notchedRightArrow">
              <a:avLst/>
            </a:prstGeom>
            <a:noFill/>
            <a:ln w="76200">
              <a:solidFill>
                <a:srgbClr val="1B8B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TextBox 14">
            <a:extLst>
              <a:ext uri="{FF2B5EF4-FFF2-40B4-BE49-F238E27FC236}">
                <a16:creationId xmlns:a16="http://schemas.microsoft.com/office/drawing/2014/main" id="{3738A700-88AB-48D3-B60B-F2486F57E9BD}"/>
              </a:ext>
            </a:extLst>
          </p:cNvPr>
          <p:cNvSpPr txBox="1"/>
          <p:nvPr/>
        </p:nvSpPr>
        <p:spPr>
          <a:xfrm>
            <a:off x="0" y="6134725"/>
            <a:ext cx="24377650" cy="1446550"/>
          </a:xfrm>
          <a:prstGeom prst="rect">
            <a:avLst/>
          </a:prstGeom>
          <a:noFill/>
        </p:spPr>
        <p:txBody>
          <a:bodyPr wrap="square" rtlCol="0">
            <a:spAutoFit/>
          </a:bodyPr>
          <a:lstStyle/>
          <a:p>
            <a:pPr algn="ctr"/>
            <a:r>
              <a:rPr lang="fr-FR" sz="8800" b="1" dirty="0">
                <a:latin typeface="Nunito Light"/>
                <a:ea typeface="Nunito" charset="0"/>
                <a:cs typeface="Nunito" charset="0"/>
              </a:rPr>
              <a:t>Application de e-commerce dédiée aux pâtisseries</a:t>
            </a:r>
          </a:p>
        </p:txBody>
      </p:sp>
    </p:spTree>
    <p:extLst>
      <p:ext uri="{BB962C8B-B14F-4D97-AF65-F5344CB8AC3E}">
        <p14:creationId xmlns:p14="http://schemas.microsoft.com/office/powerpoint/2010/main" val="1990741452"/>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anim calcmode="lin" valueType="num">
                                      <p:cBhvr>
                                        <p:cTn id="18" dur="500" fill="hold"/>
                                        <p:tgtEl>
                                          <p:spTgt spid="15"/>
                                        </p:tgtEl>
                                        <p:attrNameLst>
                                          <p:attrName>ppt_x</p:attrName>
                                        </p:attrNameLst>
                                      </p:cBhvr>
                                      <p:tavLst>
                                        <p:tav tm="0">
                                          <p:val>
                                            <p:strVal val="#ppt_x"/>
                                          </p:val>
                                        </p:tav>
                                        <p:tav tm="100000">
                                          <p:val>
                                            <p:strVal val="#ppt_x"/>
                                          </p:val>
                                        </p:tav>
                                      </p:tavLst>
                                    </p:anim>
                                    <p:anim calcmode="lin" valueType="num">
                                      <p:cBhvr>
                                        <p:cTn id="1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752137" y="5016471"/>
            <a:ext cx="11783264" cy="3683060"/>
          </a:xfrm>
          <a:prstGeom prst="rect">
            <a:avLst/>
          </a:prstGeom>
          <a:noFill/>
        </p:spPr>
        <p:txBody>
          <a:bodyPr wrap="square" rtlCol="0">
            <a:spAutoFit/>
          </a:bodyPr>
          <a:lstStyle/>
          <a:p>
            <a:pPr>
              <a:lnSpc>
                <a:spcPts val="14000"/>
              </a:lnSpc>
            </a:pPr>
            <a:r>
              <a:rPr lang="fr-FR" sz="15000" b="1" spc="600" dirty="0">
                <a:solidFill>
                  <a:schemeClr val="tx2"/>
                </a:solidFill>
                <a:latin typeface="Nunito" charset="0"/>
                <a:ea typeface="Nunito" charset="0"/>
                <a:cs typeface="Nunito" charset="0"/>
              </a:rPr>
              <a:t>Présentation Générale</a:t>
            </a:r>
          </a:p>
        </p:txBody>
      </p:sp>
      <p:grpSp>
        <p:nvGrpSpPr>
          <p:cNvPr id="2" name="Group 1"/>
          <p:cNvGrpSpPr/>
          <p:nvPr/>
        </p:nvGrpSpPr>
        <p:grpSpPr>
          <a:xfrm>
            <a:off x="-859297" y="4741470"/>
            <a:ext cx="4092370" cy="4233061"/>
            <a:chOff x="-858390" y="4477832"/>
            <a:chExt cx="4092370" cy="4233061"/>
          </a:xfrm>
        </p:grpSpPr>
        <p:sp>
          <p:nvSpPr>
            <p:cNvPr id="6" name="Freeform 5"/>
            <p:cNvSpPr>
              <a:spLocks noChangeArrowheads="1"/>
            </p:cNvSpPr>
            <p:nvPr/>
          </p:nvSpPr>
          <p:spPr bwMode="auto">
            <a:xfrm>
              <a:off x="2099658" y="6974920"/>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dirty="0">
                <a:latin typeface="Nunito Light" charset="0"/>
              </a:endParaRPr>
            </a:p>
          </p:txBody>
        </p:sp>
        <p:sp>
          <p:nvSpPr>
            <p:cNvPr id="7" name="Freeform 6"/>
            <p:cNvSpPr>
              <a:spLocks noChangeArrowheads="1"/>
            </p:cNvSpPr>
            <p:nvPr/>
          </p:nvSpPr>
          <p:spPr bwMode="auto">
            <a:xfrm>
              <a:off x="1777142" y="4477832"/>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8" name="Freeform 7"/>
            <p:cNvSpPr>
              <a:spLocks noChangeArrowheads="1"/>
            </p:cNvSpPr>
            <p:nvPr/>
          </p:nvSpPr>
          <p:spPr bwMode="auto">
            <a:xfrm>
              <a:off x="-525459" y="4477832"/>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9" name="Freeform 8"/>
            <p:cNvSpPr>
              <a:spLocks noChangeArrowheads="1"/>
            </p:cNvSpPr>
            <p:nvPr/>
          </p:nvSpPr>
          <p:spPr bwMode="auto">
            <a:xfrm>
              <a:off x="-858390" y="4477832"/>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grpSp>
      <p:sp>
        <p:nvSpPr>
          <p:cNvPr id="3" name="TextBox 2"/>
          <p:cNvSpPr txBox="1"/>
          <p:nvPr/>
        </p:nvSpPr>
        <p:spPr>
          <a:xfrm>
            <a:off x="18137964" y="2964630"/>
            <a:ext cx="3433954" cy="7787068"/>
          </a:xfrm>
          <a:prstGeom prst="rect">
            <a:avLst/>
          </a:prstGeom>
          <a:noFill/>
        </p:spPr>
        <p:txBody>
          <a:bodyPr wrap="square" rtlCol="0">
            <a:spAutoFit/>
          </a:bodyPr>
          <a:lstStyle/>
          <a:p>
            <a:r>
              <a:rPr lang="en-US" sz="50002" dirty="0">
                <a:solidFill>
                  <a:schemeClr val="tx2"/>
                </a:solidFill>
                <a:latin typeface="Nunito" charset="0"/>
                <a:ea typeface="Nunito" charset="0"/>
                <a:cs typeface="Nunito" charset="0"/>
              </a:rPr>
              <a:t>2</a:t>
            </a:r>
          </a:p>
        </p:txBody>
      </p:sp>
    </p:spTree>
    <p:extLst>
      <p:ext uri="{BB962C8B-B14F-4D97-AF65-F5344CB8AC3E}">
        <p14:creationId xmlns:p14="http://schemas.microsoft.com/office/powerpoint/2010/main" val="451865725"/>
      </p:ext>
    </p:extLst>
  </p:cSld>
  <p:clrMapOvr>
    <a:masterClrMapping/>
  </p:clrMapOvr>
  <p:transition spd="slow">
    <p:cover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41631"/>
            <a:ext cx="24377650" cy="1569660"/>
          </a:xfrm>
          <a:prstGeom prst="rect">
            <a:avLst/>
          </a:prstGeom>
          <a:noFill/>
        </p:spPr>
        <p:txBody>
          <a:bodyPr wrap="square" rtlCol="0">
            <a:spAutoFit/>
          </a:bodyPr>
          <a:lstStyle/>
          <a:p>
            <a:pPr algn="ctr"/>
            <a:r>
              <a:rPr lang="fr-FR" sz="9600" b="1" dirty="0">
                <a:latin typeface="Nunito Light"/>
                <a:ea typeface="Nunito" charset="0"/>
                <a:cs typeface="Nunito" charset="0"/>
              </a:rPr>
              <a:t>Organisme d’accueil</a:t>
            </a:r>
          </a:p>
        </p:txBody>
      </p:sp>
      <p:sp>
        <p:nvSpPr>
          <p:cNvPr id="7" name="TextBox 6"/>
          <p:cNvSpPr txBox="1"/>
          <p:nvPr/>
        </p:nvSpPr>
        <p:spPr>
          <a:xfrm>
            <a:off x="967057" y="3004028"/>
            <a:ext cx="14977792" cy="1200329"/>
          </a:xfrm>
          <a:prstGeom prst="rect">
            <a:avLst/>
          </a:prstGeom>
          <a:noFill/>
        </p:spPr>
        <p:txBody>
          <a:bodyPr wrap="square" rtlCol="0">
            <a:spAutoFit/>
          </a:bodyPr>
          <a:lstStyle/>
          <a:p>
            <a:pPr algn="ctr">
              <a:buClr>
                <a:schemeClr val="tx1"/>
              </a:buClr>
            </a:pPr>
            <a:r>
              <a:rPr lang="fr-FR" sz="7200" b="1" dirty="0">
                <a:latin typeface="Nunito Light"/>
              </a:rPr>
              <a:t>Mission</a:t>
            </a:r>
          </a:p>
        </p:txBody>
      </p:sp>
      <p:pic>
        <p:nvPicPr>
          <p:cNvPr id="3" name="Picture 2">
            <a:extLst>
              <a:ext uri="{FF2B5EF4-FFF2-40B4-BE49-F238E27FC236}">
                <a16:creationId xmlns:a16="http://schemas.microsoft.com/office/drawing/2014/main" id="{E7229B95-5E01-42E7-AD08-00516E62B9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44854" y="3411692"/>
            <a:ext cx="6892627" cy="6892627"/>
          </a:xfrm>
          <a:prstGeom prst="rect">
            <a:avLst/>
          </a:prstGeom>
        </p:spPr>
      </p:pic>
      <p:sp>
        <p:nvSpPr>
          <p:cNvPr id="5" name="TextBox 4">
            <a:extLst>
              <a:ext uri="{FF2B5EF4-FFF2-40B4-BE49-F238E27FC236}">
                <a16:creationId xmlns:a16="http://schemas.microsoft.com/office/drawing/2014/main" id="{F5AC65C9-6BBA-4800-ADF4-CC4E843C31F2}"/>
              </a:ext>
            </a:extLst>
          </p:cNvPr>
          <p:cNvSpPr txBox="1"/>
          <p:nvPr/>
        </p:nvSpPr>
        <p:spPr>
          <a:xfrm>
            <a:off x="967057" y="5995319"/>
            <a:ext cx="14977792" cy="1200329"/>
          </a:xfrm>
          <a:prstGeom prst="rect">
            <a:avLst/>
          </a:prstGeom>
          <a:noFill/>
        </p:spPr>
        <p:txBody>
          <a:bodyPr wrap="square" rtlCol="0">
            <a:spAutoFit/>
          </a:bodyPr>
          <a:lstStyle/>
          <a:p>
            <a:pPr algn="ctr">
              <a:buClr>
                <a:schemeClr val="tx1"/>
              </a:buClr>
            </a:pPr>
            <a:r>
              <a:rPr lang="fr-FR" sz="7200" b="1" dirty="0">
                <a:latin typeface="Nunito Light"/>
              </a:rPr>
              <a:t>Ambition</a:t>
            </a:r>
          </a:p>
        </p:txBody>
      </p:sp>
      <p:grpSp>
        <p:nvGrpSpPr>
          <p:cNvPr id="9" name="Group 8">
            <a:extLst>
              <a:ext uri="{FF2B5EF4-FFF2-40B4-BE49-F238E27FC236}">
                <a16:creationId xmlns:a16="http://schemas.microsoft.com/office/drawing/2014/main" id="{03B54DE4-4DA2-4358-80CC-811F921CC751}"/>
              </a:ext>
            </a:extLst>
          </p:cNvPr>
          <p:cNvGrpSpPr/>
          <p:nvPr/>
        </p:nvGrpSpPr>
        <p:grpSpPr>
          <a:xfrm>
            <a:off x="2759075" y="7679901"/>
            <a:ext cx="2857500" cy="3498461"/>
            <a:chOff x="2759075" y="7446819"/>
            <a:chExt cx="2857500" cy="3498461"/>
          </a:xfrm>
        </p:grpSpPr>
        <p:pic>
          <p:nvPicPr>
            <p:cNvPr id="4" name="Picture 3">
              <a:extLst>
                <a:ext uri="{FF2B5EF4-FFF2-40B4-BE49-F238E27FC236}">
                  <a16:creationId xmlns:a16="http://schemas.microsoft.com/office/drawing/2014/main" id="{20F12B0C-AF7D-4810-89F5-89B653F8BC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9075" y="7446819"/>
              <a:ext cx="2857500" cy="2857500"/>
            </a:xfrm>
            <a:prstGeom prst="rect">
              <a:avLst/>
            </a:prstGeom>
          </p:spPr>
        </p:pic>
        <p:sp>
          <p:nvSpPr>
            <p:cNvPr id="8" name="TextBox 7">
              <a:extLst>
                <a:ext uri="{FF2B5EF4-FFF2-40B4-BE49-F238E27FC236}">
                  <a16:creationId xmlns:a16="http://schemas.microsoft.com/office/drawing/2014/main" id="{A6A5B3B7-5B68-4EE8-B8D9-A49B09EDFA86}"/>
                </a:ext>
              </a:extLst>
            </p:cNvPr>
            <p:cNvSpPr txBox="1"/>
            <p:nvPr/>
          </p:nvSpPr>
          <p:spPr>
            <a:xfrm>
              <a:off x="2886121" y="10298949"/>
              <a:ext cx="2603408" cy="646331"/>
            </a:xfrm>
            <a:prstGeom prst="rect">
              <a:avLst/>
            </a:prstGeom>
            <a:noFill/>
          </p:spPr>
          <p:txBody>
            <a:bodyPr wrap="square" rtlCol="0">
              <a:spAutoFit/>
            </a:bodyPr>
            <a:lstStyle/>
            <a:p>
              <a:pPr algn="ctr">
                <a:buClr>
                  <a:schemeClr val="tx1"/>
                </a:buClr>
              </a:pPr>
              <a:r>
                <a:rPr lang="fr-FR" b="1" dirty="0" err="1">
                  <a:latin typeface="Nunito Light"/>
                </a:rPr>
                <a:t>RechargiliTN</a:t>
              </a:r>
              <a:endParaRPr lang="fr-FR" b="1" dirty="0">
                <a:latin typeface="Nunito Light"/>
              </a:endParaRPr>
            </a:p>
          </p:txBody>
        </p:sp>
      </p:grpSp>
      <p:pic>
        <p:nvPicPr>
          <p:cNvPr id="10" name="Picture 9">
            <a:extLst>
              <a:ext uri="{FF2B5EF4-FFF2-40B4-BE49-F238E27FC236}">
                <a16:creationId xmlns:a16="http://schemas.microsoft.com/office/drawing/2014/main" id="{D5F7AC0D-F393-4688-ADD2-D2CD56326F8F}"/>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1273983" y="7743424"/>
            <a:ext cx="2730454" cy="2730454"/>
          </a:xfrm>
          <a:prstGeom prst="rect">
            <a:avLst/>
          </a:prstGeom>
        </p:spPr>
      </p:pic>
    </p:spTree>
    <p:extLst>
      <p:ext uri="{BB962C8B-B14F-4D97-AF65-F5344CB8AC3E}">
        <p14:creationId xmlns:p14="http://schemas.microsoft.com/office/powerpoint/2010/main" val="800082012"/>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anim calcmode="lin" valueType="num">
                                      <p:cBhvr>
                                        <p:cTn id="25" dur="500" fill="hold"/>
                                        <p:tgtEl>
                                          <p:spTgt spid="9"/>
                                        </p:tgtEl>
                                        <p:attrNameLst>
                                          <p:attrName>ppt_x</p:attrName>
                                        </p:attrNameLst>
                                      </p:cBhvr>
                                      <p:tavLst>
                                        <p:tav tm="0">
                                          <p:val>
                                            <p:strVal val="#ppt_x"/>
                                          </p:val>
                                        </p:tav>
                                        <p:tav tm="100000">
                                          <p:val>
                                            <p:strVal val="#ppt_x"/>
                                          </p:val>
                                        </p:tav>
                                      </p:tavLst>
                                    </p:anim>
                                    <p:anim calcmode="lin" valueType="num">
                                      <p:cBhvr>
                                        <p:cTn id="26"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anim calcmode="lin" valueType="num">
                                      <p:cBhvr>
                                        <p:cTn id="32" dur="500" fill="hold"/>
                                        <p:tgtEl>
                                          <p:spTgt spid="10"/>
                                        </p:tgtEl>
                                        <p:attrNameLst>
                                          <p:attrName>ppt_x</p:attrName>
                                        </p:attrNameLst>
                                      </p:cBhvr>
                                      <p:tavLst>
                                        <p:tav tm="0">
                                          <p:val>
                                            <p:strVal val="#ppt_x"/>
                                          </p:val>
                                        </p:tav>
                                        <p:tav tm="100000">
                                          <p:val>
                                            <p:strVal val="#ppt_x"/>
                                          </p:val>
                                        </p:tav>
                                      </p:tavLst>
                                    </p:anim>
                                    <p:anim calcmode="lin" valueType="num">
                                      <p:cBhvr>
                                        <p:cTn id="3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36894F0-146B-4DC4-8257-F218E5741E79}"/>
              </a:ext>
            </a:extLst>
          </p:cNvPr>
          <p:cNvSpPr txBox="1"/>
          <p:nvPr/>
        </p:nvSpPr>
        <p:spPr>
          <a:xfrm>
            <a:off x="1055280" y="4326509"/>
            <a:ext cx="12888080" cy="1200329"/>
          </a:xfrm>
          <a:prstGeom prst="rect">
            <a:avLst/>
          </a:prstGeom>
          <a:noFill/>
        </p:spPr>
        <p:txBody>
          <a:bodyPr wrap="none" rtlCol="0">
            <a:spAutoFit/>
          </a:bodyPr>
          <a:lstStyle/>
          <a:p>
            <a:r>
              <a:rPr lang="fr-FR" sz="7200" b="1" dirty="0">
                <a:latin typeface="Nunito"/>
              </a:rPr>
              <a:t>Tributaire de la vente en magasin</a:t>
            </a:r>
          </a:p>
        </p:txBody>
      </p:sp>
      <p:sp>
        <p:nvSpPr>
          <p:cNvPr id="6" name="TextBox 5"/>
          <p:cNvSpPr txBox="1"/>
          <p:nvPr/>
        </p:nvSpPr>
        <p:spPr>
          <a:xfrm>
            <a:off x="0" y="279732"/>
            <a:ext cx="24377650" cy="1569660"/>
          </a:xfrm>
          <a:prstGeom prst="rect">
            <a:avLst/>
          </a:prstGeom>
          <a:noFill/>
        </p:spPr>
        <p:txBody>
          <a:bodyPr wrap="square" rtlCol="0">
            <a:spAutoFit/>
          </a:bodyPr>
          <a:lstStyle/>
          <a:p>
            <a:pPr algn="ctr"/>
            <a:r>
              <a:rPr lang="fr-FR" sz="9600" b="1" dirty="0">
                <a:latin typeface="Nunito Light"/>
                <a:ea typeface="Nunito" charset="0"/>
                <a:cs typeface="Nunito" charset="0"/>
              </a:rPr>
              <a:t>Critique de l’existant</a:t>
            </a:r>
          </a:p>
        </p:txBody>
      </p:sp>
      <p:sp>
        <p:nvSpPr>
          <p:cNvPr id="38" name="TextBox 37">
            <a:extLst>
              <a:ext uri="{FF2B5EF4-FFF2-40B4-BE49-F238E27FC236}">
                <a16:creationId xmlns:a16="http://schemas.microsoft.com/office/drawing/2014/main" id="{D27F62E4-9911-466F-8172-1BC700AD05A6}"/>
              </a:ext>
            </a:extLst>
          </p:cNvPr>
          <p:cNvSpPr txBox="1"/>
          <p:nvPr/>
        </p:nvSpPr>
        <p:spPr>
          <a:xfrm>
            <a:off x="3321993" y="8186045"/>
            <a:ext cx="8422177" cy="1200329"/>
          </a:xfrm>
          <a:prstGeom prst="rect">
            <a:avLst/>
          </a:prstGeom>
          <a:noFill/>
        </p:spPr>
        <p:txBody>
          <a:bodyPr wrap="none" rtlCol="0">
            <a:spAutoFit/>
          </a:bodyPr>
          <a:lstStyle/>
          <a:p>
            <a:r>
              <a:rPr lang="fr-FR" sz="7200" b="1" dirty="0">
                <a:latin typeface="Nunito"/>
              </a:rPr>
              <a:t>Marché sous-exploité</a:t>
            </a:r>
          </a:p>
        </p:txBody>
      </p:sp>
      <p:pic>
        <p:nvPicPr>
          <p:cNvPr id="41" name="Picture 40">
            <a:extLst>
              <a:ext uri="{FF2B5EF4-FFF2-40B4-BE49-F238E27FC236}">
                <a16:creationId xmlns:a16="http://schemas.microsoft.com/office/drawing/2014/main" id="{4BD8F959-36EF-47A6-9B9B-990F7B110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20906" y="2239968"/>
            <a:ext cx="9236075" cy="9236075"/>
          </a:xfrm>
          <a:prstGeom prst="rect">
            <a:avLst/>
          </a:prstGeom>
        </p:spPr>
      </p:pic>
      <p:pic>
        <p:nvPicPr>
          <p:cNvPr id="43" name="Picture 42">
            <a:extLst>
              <a:ext uri="{FF2B5EF4-FFF2-40B4-BE49-F238E27FC236}">
                <a16:creationId xmlns:a16="http://schemas.microsoft.com/office/drawing/2014/main" id="{0EB4ADB3-F2B3-434A-A141-F1EE7142B5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76803" y="3032322"/>
            <a:ext cx="3724275" cy="7651358"/>
          </a:xfrm>
          <a:prstGeom prst="rect">
            <a:avLst/>
          </a:prstGeom>
        </p:spPr>
      </p:pic>
      <p:sp>
        <p:nvSpPr>
          <p:cNvPr id="45" name="TextBox 44">
            <a:extLst>
              <a:ext uri="{FF2B5EF4-FFF2-40B4-BE49-F238E27FC236}">
                <a16:creationId xmlns:a16="http://schemas.microsoft.com/office/drawing/2014/main" id="{DC000113-55F2-45F2-B3C9-38D98C3ED3F7}"/>
              </a:ext>
            </a:extLst>
          </p:cNvPr>
          <p:cNvSpPr txBox="1"/>
          <p:nvPr/>
        </p:nvSpPr>
        <p:spPr>
          <a:xfrm>
            <a:off x="2527805" y="5701869"/>
            <a:ext cx="9936810" cy="2308324"/>
          </a:xfrm>
          <a:prstGeom prst="rect">
            <a:avLst/>
          </a:prstGeom>
          <a:noFill/>
        </p:spPr>
        <p:txBody>
          <a:bodyPr wrap="square" rtlCol="0">
            <a:spAutoFit/>
          </a:bodyPr>
          <a:lstStyle/>
          <a:p>
            <a:pPr algn="ctr"/>
            <a:r>
              <a:rPr lang="fr-FR" sz="7200" b="1" dirty="0">
                <a:latin typeface="Nunito"/>
              </a:rPr>
              <a:t>Se déplacer d’un point de vente à un autre</a:t>
            </a:r>
          </a:p>
        </p:txBody>
      </p:sp>
    </p:spTree>
    <p:extLst>
      <p:ext uri="{BB962C8B-B14F-4D97-AF65-F5344CB8AC3E}">
        <p14:creationId xmlns:p14="http://schemas.microsoft.com/office/powerpoint/2010/main" val="22128138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anim calcmode="lin" valueType="num">
                                      <p:cBhvr>
                                        <p:cTn id="8" dur="500" fill="hold"/>
                                        <p:tgtEl>
                                          <p:spTgt spid="41"/>
                                        </p:tgtEl>
                                        <p:attrNameLst>
                                          <p:attrName>ppt_x</p:attrName>
                                        </p:attrNameLst>
                                      </p:cBhvr>
                                      <p:tavLst>
                                        <p:tav tm="0">
                                          <p:val>
                                            <p:strVal val="#ppt_x"/>
                                          </p:val>
                                        </p:tav>
                                        <p:tav tm="100000">
                                          <p:val>
                                            <p:strVal val="#ppt_x"/>
                                          </p:val>
                                        </p:tav>
                                      </p:tavLst>
                                    </p:anim>
                                    <p:anim calcmode="lin" valueType="num">
                                      <p:cBhvr>
                                        <p:cTn id="9" dur="5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0-#ppt_w/2"/>
                                          </p:val>
                                        </p:tav>
                                        <p:tav tm="100000">
                                          <p:val>
                                            <p:strVal val="#ppt_x"/>
                                          </p:val>
                                        </p:tav>
                                      </p:tavLst>
                                    </p:anim>
                                    <p:anim calcmode="lin" valueType="num">
                                      <p:cBhvr additive="base">
                                        <p:cTn id="15"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500" fill="hold"/>
                                        <p:tgtEl>
                                          <p:spTgt spid="38"/>
                                        </p:tgtEl>
                                        <p:attrNameLst>
                                          <p:attrName>ppt_x</p:attrName>
                                        </p:attrNameLst>
                                      </p:cBhvr>
                                      <p:tavLst>
                                        <p:tav tm="0">
                                          <p:val>
                                            <p:strVal val="0-#ppt_w/2"/>
                                          </p:val>
                                        </p:tav>
                                        <p:tav tm="100000">
                                          <p:val>
                                            <p:strVal val="#ppt_x"/>
                                          </p:val>
                                        </p:tav>
                                      </p:tavLst>
                                    </p:anim>
                                    <p:anim calcmode="lin" valueType="num">
                                      <p:cBhvr additive="base">
                                        <p:cTn id="21"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5" presetClass="exit" presetSubtype="0" fill="hold" nodeType="clickEffect">
                                  <p:stCondLst>
                                    <p:cond delay="0"/>
                                  </p:stCondLst>
                                  <p:childTnLst>
                                    <p:animEffect transition="out" filter="fade">
                                      <p:cBhvr>
                                        <p:cTn id="25" dur="500"/>
                                        <p:tgtEl>
                                          <p:spTgt spid="41"/>
                                        </p:tgtEl>
                                      </p:cBhvr>
                                    </p:animEffect>
                                    <p:anim calcmode="lin" valueType="num">
                                      <p:cBhvr>
                                        <p:cTn id="26" dur="500"/>
                                        <p:tgtEl>
                                          <p:spTgt spid="41"/>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7" dur="500"/>
                                        <p:tgtEl>
                                          <p:spTgt spid="41"/>
                                        </p:tgtEl>
                                        <p:attrNameLst>
                                          <p:attrName>ppt_h</p:attrName>
                                        </p:attrNameLst>
                                      </p:cBhvr>
                                      <p:tavLst>
                                        <p:tav tm="0">
                                          <p:val>
                                            <p:strVal val="ppt_h"/>
                                          </p:val>
                                        </p:tav>
                                        <p:tav tm="100000">
                                          <p:val>
                                            <p:strVal val="ppt_h"/>
                                          </p:val>
                                        </p:tav>
                                      </p:tavLst>
                                    </p:anim>
                                    <p:set>
                                      <p:cBhvr>
                                        <p:cTn id="28" dur="1" fill="hold">
                                          <p:stCondLst>
                                            <p:cond delay="499"/>
                                          </p:stCondLst>
                                        </p:cTn>
                                        <p:tgtEl>
                                          <p:spTgt spid="41"/>
                                        </p:tgtEl>
                                        <p:attrNameLst>
                                          <p:attrName>style.visibility</p:attrName>
                                        </p:attrNameLst>
                                      </p:cBhvr>
                                      <p:to>
                                        <p:strVal val="hidden"/>
                                      </p:to>
                                    </p:set>
                                  </p:childTnLst>
                                </p:cTn>
                              </p:par>
                              <p:par>
                                <p:cTn id="29" presetID="2" presetClass="exit" presetSubtype="8" fill="hold" grpId="1" nodeType="with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0-ppt_w/2"/>
                                          </p:val>
                                        </p:tav>
                                      </p:tavLst>
                                    </p:anim>
                                    <p:anim calcmode="lin" valueType="num">
                                      <p:cBhvr additive="base">
                                        <p:cTn id="31" dur="500"/>
                                        <p:tgtEl>
                                          <p:spTgt spid="8"/>
                                        </p:tgtEl>
                                        <p:attrNameLst>
                                          <p:attrName>ppt_y</p:attrName>
                                        </p:attrNameLst>
                                      </p:cBhvr>
                                      <p:tavLst>
                                        <p:tav tm="0">
                                          <p:val>
                                            <p:strVal val="ppt_y"/>
                                          </p:val>
                                        </p:tav>
                                        <p:tav tm="100000">
                                          <p:val>
                                            <p:strVal val="ppt_y"/>
                                          </p:val>
                                        </p:tav>
                                      </p:tavLst>
                                    </p:anim>
                                    <p:set>
                                      <p:cBhvr>
                                        <p:cTn id="32" dur="1" fill="hold">
                                          <p:stCondLst>
                                            <p:cond delay="499"/>
                                          </p:stCondLst>
                                        </p:cTn>
                                        <p:tgtEl>
                                          <p:spTgt spid="8"/>
                                        </p:tgtEl>
                                        <p:attrNameLst>
                                          <p:attrName>style.visibility</p:attrName>
                                        </p:attrNameLst>
                                      </p:cBhvr>
                                      <p:to>
                                        <p:strVal val="hidden"/>
                                      </p:to>
                                    </p:set>
                                  </p:childTnLst>
                                </p:cTn>
                              </p:par>
                              <p:par>
                                <p:cTn id="33" presetID="2" presetClass="exit" presetSubtype="8" fill="hold" grpId="1" nodeType="withEffect">
                                  <p:stCondLst>
                                    <p:cond delay="0"/>
                                  </p:stCondLst>
                                  <p:childTnLst>
                                    <p:anim calcmode="lin" valueType="num">
                                      <p:cBhvr additive="base">
                                        <p:cTn id="34" dur="500"/>
                                        <p:tgtEl>
                                          <p:spTgt spid="38"/>
                                        </p:tgtEl>
                                        <p:attrNameLst>
                                          <p:attrName>ppt_x</p:attrName>
                                        </p:attrNameLst>
                                      </p:cBhvr>
                                      <p:tavLst>
                                        <p:tav tm="0">
                                          <p:val>
                                            <p:strVal val="ppt_x"/>
                                          </p:val>
                                        </p:tav>
                                        <p:tav tm="100000">
                                          <p:val>
                                            <p:strVal val="0-ppt_w/2"/>
                                          </p:val>
                                        </p:tav>
                                      </p:tavLst>
                                    </p:anim>
                                    <p:anim calcmode="lin" valueType="num">
                                      <p:cBhvr additive="base">
                                        <p:cTn id="35" dur="500"/>
                                        <p:tgtEl>
                                          <p:spTgt spid="38"/>
                                        </p:tgtEl>
                                        <p:attrNameLst>
                                          <p:attrName>ppt_y</p:attrName>
                                        </p:attrNameLst>
                                      </p:cBhvr>
                                      <p:tavLst>
                                        <p:tav tm="0">
                                          <p:val>
                                            <p:strVal val="ppt_y"/>
                                          </p:val>
                                        </p:tav>
                                        <p:tav tm="100000">
                                          <p:val>
                                            <p:strVal val="ppt_y"/>
                                          </p:val>
                                        </p:tav>
                                      </p:tavLst>
                                    </p:anim>
                                    <p:set>
                                      <p:cBhvr>
                                        <p:cTn id="36" dur="1" fill="hold">
                                          <p:stCondLst>
                                            <p:cond delay="499"/>
                                          </p:stCondLst>
                                        </p:cTn>
                                        <p:tgtEl>
                                          <p:spTgt spid="38"/>
                                        </p:tgtEl>
                                        <p:attrNameLst>
                                          <p:attrName>style.visibility</p:attrName>
                                        </p:attrNameLst>
                                      </p:cBhvr>
                                      <p:to>
                                        <p:strVal val="hidden"/>
                                      </p:to>
                                    </p:set>
                                  </p:childTnLst>
                                </p:cTn>
                              </p:par>
                              <p:par>
                                <p:cTn id="37" presetID="45"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anim calcmode="lin" valueType="num">
                                      <p:cBhvr>
                                        <p:cTn id="40" dur="500" fill="hold"/>
                                        <p:tgtEl>
                                          <p:spTgt spid="43"/>
                                        </p:tgtEl>
                                        <p:attrNameLst>
                                          <p:attrName>ppt_w</p:attrName>
                                        </p:attrNameLst>
                                      </p:cBhvr>
                                      <p:tavLst>
                                        <p:tav tm="0" fmla="#ppt_w*sin(2.5*pi*$)">
                                          <p:val>
                                            <p:fltVal val="0"/>
                                          </p:val>
                                        </p:tav>
                                        <p:tav tm="100000">
                                          <p:val>
                                            <p:fltVal val="1"/>
                                          </p:val>
                                        </p:tav>
                                      </p:tavLst>
                                    </p:anim>
                                    <p:anim calcmode="lin" valueType="num">
                                      <p:cBhvr>
                                        <p:cTn id="41" dur="500" fill="hold"/>
                                        <p:tgtEl>
                                          <p:spTgt spid="43"/>
                                        </p:tgtEl>
                                        <p:attrNameLst>
                                          <p:attrName>ppt_h</p:attrName>
                                        </p:attrNameLst>
                                      </p:cBhvr>
                                      <p:tavLst>
                                        <p:tav tm="0">
                                          <p:val>
                                            <p:strVal val="#ppt_h"/>
                                          </p:val>
                                        </p:tav>
                                        <p:tav tm="100000">
                                          <p:val>
                                            <p:strVal val="#ppt_h"/>
                                          </p:val>
                                        </p:tav>
                                      </p:tavLst>
                                    </p:anim>
                                  </p:childTnLst>
                                </p:cTn>
                              </p:par>
                            </p:childTnLst>
                          </p:cTn>
                        </p:par>
                        <p:par>
                          <p:cTn id="42" fill="hold">
                            <p:stCondLst>
                              <p:cond delay="500"/>
                            </p:stCondLst>
                            <p:childTnLst>
                              <p:par>
                                <p:cTn id="43" presetID="2" presetClass="entr" presetSubtype="8" fill="hold" grpId="0" nodeType="after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500" fill="hold"/>
                                        <p:tgtEl>
                                          <p:spTgt spid="45"/>
                                        </p:tgtEl>
                                        <p:attrNameLst>
                                          <p:attrName>ppt_x</p:attrName>
                                        </p:attrNameLst>
                                      </p:cBhvr>
                                      <p:tavLst>
                                        <p:tav tm="0">
                                          <p:val>
                                            <p:strVal val="0-#ppt_w/2"/>
                                          </p:val>
                                        </p:tav>
                                        <p:tav tm="100000">
                                          <p:val>
                                            <p:strVal val="#ppt_x"/>
                                          </p:val>
                                        </p:tav>
                                      </p:tavLst>
                                    </p:anim>
                                    <p:anim calcmode="lin" valueType="num">
                                      <p:cBhvr additive="base">
                                        <p:cTn id="46"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38" grpId="0"/>
      <p:bldP spid="38" grpId="1"/>
      <p:bldP spid="45" grpId="0"/>
    </p:bldLst>
  </p:timing>
</p:sld>
</file>

<file path=ppt/theme/theme1.xml><?xml version="1.0" encoding="utf-8"?>
<a:theme xmlns:a="http://schemas.openxmlformats.org/drawingml/2006/main" name="Default Theme">
  <a:themeElements>
    <a:clrScheme name="Custom 5">
      <a:dk1>
        <a:srgbClr val="1B243B"/>
      </a:dk1>
      <a:lt1>
        <a:srgbClr val="FFFFFF"/>
      </a:lt1>
      <a:dk2>
        <a:srgbClr val="1B243B"/>
      </a:dk2>
      <a:lt2>
        <a:srgbClr val="FFFFFF"/>
      </a:lt2>
      <a:accent1>
        <a:srgbClr val="165AB6"/>
      </a:accent1>
      <a:accent2>
        <a:srgbClr val="1B8BCD"/>
      </a:accent2>
      <a:accent3>
        <a:srgbClr val="27C7CF"/>
      </a:accent3>
      <a:accent4>
        <a:srgbClr val="27C78A"/>
      </a:accent4>
      <a:accent5>
        <a:srgbClr val="70C456"/>
      </a:accent5>
      <a:accent6>
        <a:srgbClr val="CAC9D0"/>
      </a:accent6>
      <a:hlink>
        <a:srgbClr val="216BA9"/>
      </a:hlink>
      <a:folHlink>
        <a:srgbClr val="1FB18A"/>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31697</TotalTime>
  <Words>1481</Words>
  <Application>Microsoft Office PowerPoint</Application>
  <PresentationFormat>Custom</PresentationFormat>
  <Paragraphs>192</Paragraphs>
  <Slides>30</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Lato Light</vt:lpstr>
      <vt:lpstr>Nunito</vt:lpstr>
      <vt:lpstr>Nunito Light</vt:lpstr>
      <vt:lpstr>Times New Roman</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Designed by Slidesmash</dc:title>
  <dc:subject/>
  <dc:creator>Designed by Slidesmash</dc:creator>
  <cp:keywords/>
  <dc:description/>
  <cp:lastModifiedBy>Seif Abdennadher</cp:lastModifiedBy>
  <cp:revision>6025</cp:revision>
  <dcterms:created xsi:type="dcterms:W3CDTF">2014-11-12T21:47:38Z</dcterms:created>
  <dcterms:modified xsi:type="dcterms:W3CDTF">2017-10-03T23:07:03Z</dcterms:modified>
  <cp:category/>
</cp:coreProperties>
</file>