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97" r:id="rId8"/>
    <p:sldId id="296" r:id="rId9"/>
    <p:sldId id="259" r:id="rId10"/>
    <p:sldId id="268" r:id="rId11"/>
    <p:sldId id="263" r:id="rId12"/>
    <p:sldId id="266" r:id="rId13"/>
    <p:sldId id="299" r:id="rId14"/>
    <p:sldId id="278" r:id="rId15"/>
    <p:sldId id="279" r:id="rId16"/>
    <p:sldId id="281" r:id="rId17"/>
    <p:sldId id="280" r:id="rId18"/>
    <p:sldId id="282" r:id="rId19"/>
    <p:sldId id="270" r:id="rId20"/>
    <p:sldId id="291" r:id="rId21"/>
    <p:sldId id="273" r:id="rId22"/>
    <p:sldId id="289" r:id="rId23"/>
    <p:sldId id="271" r:id="rId24"/>
    <p:sldId id="284" r:id="rId25"/>
    <p:sldId id="292" r:id="rId26"/>
    <p:sldId id="295" r:id="rId27"/>
    <p:sldId id="305" r:id="rId28"/>
    <p:sldId id="306" r:id="rId29"/>
    <p:sldId id="310" r:id="rId30"/>
    <p:sldId id="311" r:id="rId31"/>
    <p:sldId id="298" r:id="rId32"/>
    <p:sldId id="274" r:id="rId33"/>
    <p:sldId id="272" r:id="rId34"/>
    <p:sldId id="301" r:id="rId35"/>
    <p:sldId id="283" r:id="rId36"/>
    <p:sldId id="293" r:id="rId37"/>
    <p:sldId id="294" r:id="rId38"/>
    <p:sldId id="276" r:id="rId39"/>
    <p:sldId id="302" r:id="rId40"/>
    <p:sldId id="303" r:id="rId41"/>
    <p:sldId id="304" r:id="rId42"/>
    <p:sldId id="329" r:id="rId43"/>
    <p:sldId id="312" r:id="rId44"/>
    <p:sldId id="313" r:id="rId45"/>
    <p:sldId id="333" r:id="rId46"/>
    <p:sldId id="323" r:id="rId47"/>
    <p:sldId id="331" r:id="rId48"/>
    <p:sldId id="324" r:id="rId49"/>
    <p:sldId id="325" r:id="rId50"/>
    <p:sldId id="332" r:id="rId51"/>
    <p:sldId id="326" r:id="rId52"/>
    <p:sldId id="334" r:id="rId53"/>
    <p:sldId id="335" r:id="rId54"/>
    <p:sldId id="336" r:id="rId55"/>
    <p:sldId id="327" r:id="rId5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40" autoAdjust="0"/>
  </p:normalViewPr>
  <p:slideViewPr>
    <p:cSldViewPr snapToGrid="0">
      <p:cViewPr varScale="1">
        <p:scale>
          <a:sx n="120" d="100"/>
          <a:sy n="120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Makkelijk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Uitgebreide en flexibele functionaliteit.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</a:t>
            </a:r>
            <a:r>
              <a:rPr lang="nl-NL" sz="2000" noProof="0" dirty="0" err="1"/>
              <a:t>Jupyter</a:t>
            </a:r>
            <a:r>
              <a:rPr lang="nl-NL" sz="2000" noProof="0" dirty="0"/>
              <a:t>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ipykernel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Interpreter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7A969-4956-DF4A-287E-F9B51FDF131E}"/>
              </a:ext>
            </a:extLst>
          </p:cNvPr>
          <p:cNvSpPr txBox="1"/>
          <p:nvPr/>
        </p:nvSpPr>
        <p:spPr>
          <a:xfrm>
            <a:off x="10172700" y="171549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64262-5A85-D4D9-AFA2-759507FC74B7}"/>
              </a:ext>
            </a:extLst>
          </p:cNvPr>
          <p:cNvSpPr txBox="1"/>
          <p:nvPr/>
        </p:nvSpPr>
        <p:spPr>
          <a:xfrm>
            <a:off x="10172700" y="3275111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21585-74E6-56A7-0481-563FFC8F57BD}"/>
              </a:ext>
            </a:extLst>
          </p:cNvPr>
          <p:cNvSpPr txBox="1"/>
          <p:nvPr/>
        </p:nvSpPr>
        <p:spPr>
          <a:xfrm>
            <a:off x="10172700" y="4838622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9467" y="4775193"/>
            <a:ext cx="6062133" cy="1380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386456"/>
            <a:ext cx="3031067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Source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Git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2006221" y="1390445"/>
            <a:ext cx="2117425" cy="2366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stage + commit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29173-6524-3EF6-3D98-B2EA425D8009}"/>
              </a:ext>
            </a:extLst>
          </p:cNvPr>
          <p:cNvSpPr/>
          <p:nvPr/>
        </p:nvSpPr>
        <p:spPr>
          <a:xfrm>
            <a:off x="4251279" y="2593075"/>
            <a:ext cx="6010321" cy="116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changes (diff)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7C490-746E-CBA8-F3D7-B1A52F69E82D}"/>
              </a:ext>
            </a:extLst>
          </p:cNvPr>
          <p:cNvSpPr/>
          <p:nvPr/>
        </p:nvSpPr>
        <p:spPr>
          <a:xfrm>
            <a:off x="1624084" y="2866030"/>
            <a:ext cx="382137" cy="38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4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Zie: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 (project)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Command palette (CTRL + SHIFT + 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Snel uitvoeren standaard commando's.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204236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20423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{1, 2, 3, 3}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20423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20423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"", [], {}, 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X[2] = 0  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= 0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{n}!".format(n=name)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John,Jane".split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(["John", "Jane"])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int(3.7)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"abc"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Maak een template dat deze data weergeeft als tabel:</a:t>
            </a:r>
          </a:p>
          <a:p>
            <a:pPr marL="0" indent="0">
              <a:buNone/>
            </a:pPr>
            <a:r>
              <a:rPr lang="nl-NL" sz="2000" noProof="0" dirty="0"/>
              <a:t>    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"John", 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": "Doe", "score": 7.6245}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4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 startAt="4"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Wat is het resultaat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[[0] * 3] * 3</a:t>
            </a:r>
            <a:r>
              <a:rPr lang="nl-NL" sz="2000" dirty="0"/>
              <a:t>?</a:t>
            </a:r>
          </a:p>
          <a:p>
            <a:pPr marL="457200" lvl="1" indent="0">
              <a:buNone/>
            </a:pPr>
            <a:r>
              <a:rPr lang="nl-NL" sz="2000" dirty="0"/>
              <a:t>En wat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[0][0] = 1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DAE97-165D-2317-E548-C65CD2E2B3EF}"/>
              </a:ext>
            </a:extLst>
          </p:cNvPr>
          <p:cNvSpPr/>
          <p:nvPr/>
        </p:nvSpPr>
        <p:spPr>
          <a:xfrm>
            <a:off x="838198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A1CA8-B3F4-84C3-6FE9-2787FC91D918}"/>
              </a:ext>
            </a:extLst>
          </p:cNvPr>
          <p:cNvSpPr/>
          <p:nvPr/>
        </p:nvSpPr>
        <p:spPr>
          <a:xfrm>
            <a:off x="5985937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457199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/>
              <a:t>?</a:t>
            </a:r>
            <a:endParaRPr lang="nl-NL" sz="2000" noProof="0" dirty="0"/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het relevant?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61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conditionele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</a:t>
            </a:r>
            <a:r>
              <a:rPr lang="nl-NL" sz="2000" dirty="0" err="1"/>
              <a:t>tuple</a:t>
            </a:r>
            <a:r>
              <a:rPr lang="nl-NL" sz="2000" dirty="0"/>
              <a:t> /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2, 3):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# 1, 2, 3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i,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((1, 2)):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print(i, x)    # 0 1, 1 2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in {"a": 1}.items():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print(k, v)    # a 1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continue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1600" dirty="0"/>
              <a:t>,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NL" sz="1600" dirty="0"/>
              <a:t>) 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tel je het aantal iteraties.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kun je aangeven waar de telling begint.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  <a:p>
            <a:pPr>
              <a:spcBef>
                <a:spcPts val="1000"/>
              </a:spcBef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een "</a:t>
            </a:r>
            <a:r>
              <a:rPr lang="nl-NL" sz="1600" dirty="0" err="1"/>
              <a:t>comprehension</a:t>
            </a:r>
            <a:r>
              <a:rPr lang="nl-NL" sz="1600" dirty="0"/>
              <a:t>" als je alle items van een lijst wilt bewerken.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Ook voor een </a:t>
            </a:r>
            <a:r>
              <a:rPr lang="nl-NL" sz="1600" dirty="0" err="1"/>
              <a:t>dict</a:t>
            </a:r>
            <a:r>
              <a:rPr lang="nl-NL" sz="1600" dirty="0"/>
              <a:t> kun je een </a:t>
            </a:r>
            <a:r>
              <a:rPr lang="nl-NL" sz="1600" dirty="0" err="1"/>
              <a:t>comprehension</a:t>
            </a:r>
            <a:r>
              <a:rPr lang="nl-NL" sz="1600" dirty="0"/>
              <a:t>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Argumenten zet je tussen de haken,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eventueel met standaard waarde.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2000" dirty="0"/>
              <a:t> om waardes terug te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geven uit een 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open(&lt;file&gt;, &lt;mode&gt;)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h.close</a:t>
            </a:r>
            <a:r>
              <a:rPr lang="nl-NL" sz="2000" noProof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open(&lt;file&gt;, "r") as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nl-NL" sz="2000" dirty="0"/>
              <a:t> open je een bestand: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nl-NL" sz="2000" dirty="0"/>
              <a:t> om te lezen.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2000" dirty="0"/>
              <a:t> om te (over) schrijven.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2000" dirty="0"/>
              <a:t> om aan te vullen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2000" dirty="0"/>
              <a:t> om een bestand te sluiten.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Contextmanager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biedt een nette manier om bestanden te openen en sluiten.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in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print(line)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fh.write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lees je de volledige inhoud van het bestand als string.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krijg je iedere regel uit het bestand terug in een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 loop door de regels van een bestand heen lopen.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schrijf je een string naar het bestand.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Maak geen gebruik van (externe) modules!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Voorbeeld 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script komen in de </a:t>
            </a:r>
            <a:r>
              <a:rPr lang="nl-NL" sz="2000" b="1" noProof="0" dirty="0"/>
              <a:t>globale</a:t>
            </a:r>
            <a:r>
              <a:rPr lang="nl-NL" sz="2000" noProof="0" dirty="0"/>
              <a:t>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functie komen in een </a:t>
            </a:r>
            <a:r>
              <a:rPr lang="nl-NL" sz="2000" b="1" noProof="0" dirty="0"/>
              <a:t>lokale</a:t>
            </a:r>
            <a:r>
              <a:rPr lang="nl-NL" sz="2000" noProof="0" dirty="0"/>
              <a:t>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nl-NL" sz="2000" noProof="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60400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3924300"/>
            <a:ext cx="4749800" cy="2252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"globale variabele"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"lokale variabele"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verschillende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globaal, buitenste en binnenste.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Variabelen "leven" in hun eigen namespace; dit is hun "scope".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variabele niet in scope is, zoekt Python hoger in de namespace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zoekvolgorde is:</a:t>
            </a:r>
          </a:p>
          <a:p>
            <a:pPr marL="0" indent="0">
              <a:buNone/>
            </a:pPr>
            <a:r>
              <a:rPr lang="nl-NL" sz="2000" noProof="0" dirty="0"/>
              <a:t>lokaal  &gt;  omvattend  &gt;  globaal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4749800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"globale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buitenste():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"buitenste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binnenste()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Lokale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Omvattende namespace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Globale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Built-ins</a:t>
            </a: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is de waarde van g in het eerste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Wat is de waarde van g in het tweede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Waardoor komt het verschil?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dirty="0"/>
              <a:t>Wat als we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2000" dirty="0"/>
              <a:t> als argument hadden meegegeven?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"hello"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full_naam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class (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nl-NL" sz="2000" noProof="0" dirty="0"/>
              <a:t>) is als een soort blauwdruk / sjabloon.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Door de class te initialiseren maak je en instantie / object.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Gebruik de naam van de class met haken om te initialiseren.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Dit levert unieke objecten op, maar mogelijk met dezelfde attributen…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the class / 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an object / instance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Person()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And another...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Person()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Both have the same attributes...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== person2.name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of </a:t>
            </a:r>
            <a:r>
              <a:rPr lang="nl-NL" sz="2000" noProof="0" dirty="0" err="1"/>
              <a:t>dunder</a:t>
            </a:r>
            <a:r>
              <a:rPr lang="nl-NL" sz="2000" noProof="0" dirty="0"/>
              <a:t> </a:t>
            </a:r>
            <a:r>
              <a:rPr lang="nl-NL" sz="2000" noProof="0" dirty="0" err="1"/>
              <a:t>methods</a:t>
            </a:r>
            <a:r>
              <a:rPr lang="nl-NL" sz="2000" noProof="0" dirty="0"/>
              <a:t> hebben 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 err="1"/>
              <a:t>Constructor</a:t>
            </a:r>
            <a:r>
              <a:rPr lang="nl-NL" sz="2000" dirty="0"/>
              <a:t>:</a:t>
            </a:r>
            <a:r>
              <a:rPr lang="nl-NL" sz="2000" noProof="0" dirty="0"/>
              <a:t> Gebruikt om een object te initialiseren.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persons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"Jane", "Doe"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Weergave object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Weergave van het object als tekst, bijvoorbeeld 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/>
              <a:t>Representatie van het object; hoe je het object </a:t>
            </a:r>
            <a:r>
              <a:rPr lang="nl-NL" sz="2000" dirty="0" err="1"/>
              <a:t>initialiseert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Voor meer, zie </a:t>
            </a:r>
            <a:r>
              <a:rPr lang="nl-NL" sz="2000" noProof="0" dirty="0" err="1"/>
              <a:t>Python's</a:t>
            </a:r>
            <a:r>
              <a:rPr lang="nl-NL" sz="2000" noProof="0" dirty="0"/>
              <a:t>  data model: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f"{self.name} {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f"Person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('{self.name}', '{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}')"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Persoon("John", "Doe")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"John Doe"</a:t>
            </a:r>
          </a:p>
          <a:p>
            <a:pPr marL="0" indent="0">
              <a:buNone/>
            </a:pP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"Person('John', 'Doe')"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Private attributen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Een privaat attribuut wordt alleen intern gebruikt in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Conventie: Attributen die beginnen met een </a:t>
            </a:r>
            <a:r>
              <a:rPr lang="nl-NL" sz="2000" noProof="0" dirty="0" err="1"/>
              <a:t>undersc</a:t>
            </a:r>
            <a:r>
              <a:rPr lang="nl-NL" sz="2000" dirty="0"/>
              <a:t>ore zijn privaat.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Een dubbele </a:t>
            </a:r>
            <a:r>
              <a:rPr lang="nl-NL" sz="2000" dirty="0" err="1"/>
              <a:t>underscore</a:t>
            </a:r>
            <a:r>
              <a:rPr lang="nl-NL" sz="2000" dirty="0"/>
              <a:t> maakt het lastig om het attribuut direct te gebruiken. 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access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Statische methodes</a:t>
            </a:r>
            <a:r>
              <a:rPr lang="nl-NL" sz="2000" dirty="0"/>
              <a:t> waarin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/ beschikbaar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met de class werken. Eerste argument verwijst naar de class zelf.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Werk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als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endParaRPr lang="nl-NL" sz="16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endParaRPr lang="nl-NL" sz="1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sleutels op te halen.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Optioneel: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/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/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Voertuig</a:t>
            </a: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afmetingen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verplaatsen()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6781803" y="3664726"/>
            <a:ext cx="2368547" cy="2189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afmetingen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verplaatsen()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zitplaatsen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trekhaak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4682BB-885A-5C60-F919-EE42752F11CB}"/>
              </a:ext>
            </a:extLst>
          </p:cNvPr>
          <p:cNvSpPr/>
          <p:nvPr/>
        </p:nvSpPr>
        <p:spPr>
          <a:xfrm>
            <a:off x="9518650" y="3664725"/>
            <a:ext cx="2368547" cy="21899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Vrachtwagen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afmetingen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</a:p>
          <a:p>
            <a:pPr marL="285750" indent="-285750">
              <a:buFontTx/>
              <a:buChar char="-"/>
            </a:pP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verplaatsen()</a:t>
            </a: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aantal_assen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max_lading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Overerving: overnemen eigenschappen van een andere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M.a.w. een andere class vormt de basis van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Overerving werkt via overschrijven: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De nieuwe class krijgt alle eigenschappen van de oude.</a:t>
            </a:r>
          </a:p>
          <a:p>
            <a:pPr marL="457200" indent="-457200">
              <a:buAutoNum type="arabicPeriod"/>
            </a:pPr>
            <a:r>
              <a:rPr lang="nl-NL" sz="2000" dirty="0"/>
              <a:t>Nieuwe eigenschappen vullen de oude aan of overschrijven deze.</a:t>
            </a:r>
            <a:endParaRPr lang="nl-NL" sz="2000" noProof="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BA34EC5-79B8-5BCB-B5BE-F7367CAD8F1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8259781" y="2620699"/>
            <a:ext cx="750323" cy="13377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E3FE61-57C2-FED8-1814-1B179B8CE73D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9628204" y="2590005"/>
            <a:ext cx="750322" cy="13991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6467"/>
              </p:ext>
            </p:extLst>
          </p:nvPr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05855"/>
              </p:ext>
            </p:extLst>
          </p:nvPr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0865"/>
              </p:ext>
            </p:extLst>
          </p:nvPr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6609"/>
              </p:ext>
            </p:extLst>
          </p:nvPr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683"/>
              </p:ext>
            </p:extLst>
          </p:nvPr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21039"/>
              </p:ext>
            </p:extLst>
          </p:nvPr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89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/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1E8271-51F5-2816-7896-5897A12226C4}"/>
              </a:ext>
            </a:extLst>
          </p:cNvPr>
          <p:cNvSpPr/>
          <p:nvPr/>
        </p:nvSpPr>
        <p:spPr>
          <a:xfrm>
            <a:off x="838188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Specialisatie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zelfde doel / uit zelfde domein.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Meer gespecialiseerde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1AC0D-107B-6331-D8B5-23418AE5EAA1}"/>
              </a:ext>
            </a:extLst>
          </p:cNvPr>
          <p:cNvSpPr/>
          <p:nvPr/>
        </p:nvSpPr>
        <p:spPr>
          <a:xfrm>
            <a:off x="6565897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Adaptatie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uiteenlopende doelen.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Behoefte aan gedeelde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EncryptionMixin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5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Toegang tot de basis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Via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noProof="0" dirty="0"/>
              <a:t> heb je toegang tot de basis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dirty="0"/>
              <a:t> kun je een methode overschrijven en toch oude functionaliteit hergebruiken.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first, last):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self.first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first.strip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last.strip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Employee(Person):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first, last,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super().__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__(first, 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self.id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34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de volgende code: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class die data inleest voor </a:t>
            </a:r>
            <a:r>
              <a:rPr lang="nl-NL" sz="2000" noProof="0" dirty="0" err="1"/>
              <a:t>SensorA</a:t>
            </a:r>
            <a:r>
              <a:rPr lang="nl-NL" sz="2000" noProof="0" dirty="0"/>
              <a:t> </a:t>
            </a:r>
          </a:p>
          <a:p>
            <a:pPr marL="457200" indent="-457200">
              <a:buAutoNum type="arabicPeriod"/>
            </a:pPr>
            <a:r>
              <a:rPr lang="nl-NL" sz="2000" dirty="0"/>
              <a:t>Een class die data inleest voor</a:t>
            </a:r>
            <a:r>
              <a:rPr lang="nl-NL" sz="2000" noProof="0" dirty="0"/>
              <a:t> </a:t>
            </a:r>
            <a:r>
              <a:rPr lang="nl-NL" sz="2000" noProof="0" dirty="0" err="1"/>
              <a:t>SensorB</a:t>
            </a:r>
            <a:r>
              <a:rPr lang="nl-NL" sz="2000" noProof="0" dirty="0"/>
              <a:t>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Een basis class voor gedeelde functionaliteit.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sensor data kun je vinden in: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0_data/sensors/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Hint:</a:t>
            </a:r>
          </a:p>
          <a:p>
            <a:pPr marL="0" indent="0">
              <a:buNone/>
            </a:pPr>
            <a:r>
              <a:rPr lang="nl-NL" sz="1600" noProof="0" dirty="0">
                <a:cs typeface="Courier New" panose="02070309020205020404" pitchFamily="49" charset="0"/>
              </a:rPr>
              <a:t>Sensor B </a:t>
            </a:r>
            <a:r>
              <a:rPr lang="nl-NL" sz="1600" dirty="0">
                <a:cs typeface="Courier New" panose="02070309020205020404" pitchFamily="49" charset="0"/>
              </a:rPr>
              <a:t>gebruikt </a:t>
            </a:r>
            <a:r>
              <a:rPr lang="nl-NL" sz="1600" dirty="0" err="1">
                <a:cs typeface="Courier New" panose="02070309020205020404" pitchFamily="49" charset="0"/>
              </a:rPr>
              <a:t>epoch</a:t>
            </a:r>
            <a:r>
              <a:rPr lang="nl-NL" sz="1600" dirty="0">
                <a:cs typeface="Courier New" panose="02070309020205020404" pitchFamily="49" charset="0"/>
              </a:rPr>
              <a:t> time, gebruik: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datetime.datetime.utcfromtimestamp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(&lt;timestamp&gt;)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SensorA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TIME;TEMP;HUM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14:00:00;20.1;40.0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14:00:01;20.2;39.8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SensorB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TS|CO2|NO2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1577887200|599|2.100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1577887201|598|2.200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8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2773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Ook packages moeten beschikbaar zijn bij de eindgebruiker.</a:t>
            </a:r>
          </a:p>
          <a:p>
            <a:r>
              <a:rPr lang="nl-NL" sz="2000" dirty="0"/>
              <a:t>Zowel pure Python packages als packages in C / Rust / Go...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BD495C-FAD0-8929-5171-4AA6C25602D0}"/>
              </a:ext>
            </a:extLst>
          </p:cNvPr>
          <p:cNvCxnSpPr>
            <a:stCxn id="19" idx="1"/>
            <a:endCxn id="8" idx="2"/>
          </p:cNvCxnSpPr>
          <p:nvPr/>
        </p:nvCxnSpPr>
        <p:spPr>
          <a:xfrm flipH="1" flipV="1">
            <a:off x="1672167" y="2650068"/>
            <a:ext cx="5064476" cy="123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72D5C-8207-576D-B803-C438C18250F7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flipV="1">
            <a:off x="7570610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van Python code inclusief installatie-script (bv.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noProof="0" dirty="0"/>
              <a:t>)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zelf een lokaal package maken.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gesteld via </a:t>
            </a:r>
            <a:r>
              <a:rPr lang="nl-NL" sz="2000" noProof="0" dirty="0" err="1"/>
              <a:t>repo's</a:t>
            </a:r>
            <a:r>
              <a:rPr lang="nl-NL" sz="2000" noProof="0" dirty="0"/>
              <a:t>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verloopt via: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 + dependencies.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installeert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4E5D3-CCCF-E7E9-3C49-D465FF2413C9}"/>
              </a:ext>
            </a:extLst>
          </p:cNvPr>
          <p:cNvGrpSpPr/>
          <p:nvPr/>
        </p:nvGrpSpPr>
        <p:grpSpPr>
          <a:xfrm>
            <a:off x="6604000" y="2885285"/>
            <a:ext cx="4986861" cy="660397"/>
            <a:chOff x="6604000" y="2336800"/>
            <a:chExt cx="4986861" cy="6603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7ACB78-B334-DACA-AAC2-A3DE8767C473}"/>
                </a:ext>
              </a:extLst>
            </p:cNvPr>
            <p:cNvSpPr/>
            <p:nvPr/>
          </p:nvSpPr>
          <p:spPr>
            <a:xfrm>
              <a:off x="6841064" y="2573864"/>
              <a:ext cx="4749797" cy="423333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D26F24-1644-483D-C6D2-26F1B0C4F010}"/>
                </a:ext>
              </a:extLst>
            </p:cNvPr>
            <p:cNvSpPr/>
            <p:nvPr/>
          </p:nvSpPr>
          <p:spPr>
            <a:xfrm>
              <a:off x="6722532" y="2455332"/>
              <a:ext cx="4749797" cy="4233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F8CDF-EDA0-AEFA-678C-C6B88000B456}"/>
                </a:ext>
              </a:extLst>
            </p:cNvPr>
            <p:cNvSpPr/>
            <p:nvPr/>
          </p:nvSpPr>
          <p:spPr>
            <a:xfrm>
              <a:off x="6604000" y="2336800"/>
              <a:ext cx="4749797" cy="423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pandas-1.3.5-cp37-cp37m-win_amd64.whl</a:t>
              </a:r>
              <a:endParaRPr lang="en-NL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78896" y="1879600"/>
            <a:ext cx="3" cy="1005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4000" y="4389871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978899" y="3308618"/>
            <a:ext cx="0" cy="108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9" y="4813204"/>
            <a:ext cx="0" cy="962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4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Werk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wordt gezocht op systeem locaties, zie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welke paden doorzocht worden.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Bij een import doorzoekt Python eerst in de huidige directory.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Distributie met virtuele omgevingen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8AD5B-D911-6ADB-8A30-27C44CBE9DFD}"/>
              </a:ext>
            </a:extLst>
          </p:cNvPr>
          <p:cNvSpPr/>
          <p:nvPr/>
        </p:nvSpPr>
        <p:spPr>
          <a:xfrm>
            <a:off x="838200" y="1456267"/>
            <a:ext cx="2548467" cy="4720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204ED-EA82-B378-3376-EFDDF50F88E7}"/>
              </a:ext>
            </a:extLst>
          </p:cNvPr>
          <p:cNvSpPr/>
          <p:nvPr/>
        </p:nvSpPr>
        <p:spPr>
          <a:xfrm>
            <a:off x="994833" y="2006601"/>
            <a:ext cx="2235201" cy="3996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EF3B5-77E3-5EC9-4749-99D0C3618CDF}"/>
              </a:ext>
            </a:extLst>
          </p:cNvPr>
          <p:cNvSpPr/>
          <p:nvPr/>
        </p:nvSpPr>
        <p:spPr>
          <a:xfrm>
            <a:off x="1164166" y="2556935"/>
            <a:ext cx="1896534" cy="3285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Applicaties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6CEB2-D13F-D0E3-022E-0BD76F950249}"/>
              </a:ext>
            </a:extLst>
          </p:cNvPr>
          <p:cNvSpPr/>
          <p:nvPr/>
        </p:nvSpPr>
        <p:spPr>
          <a:xfrm>
            <a:off x="1346200" y="3096685"/>
            <a:ext cx="1532467" cy="2567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639F-9CA4-77AE-C749-8396D23DE15C}"/>
              </a:ext>
            </a:extLst>
          </p:cNvPr>
          <p:cNvSpPr/>
          <p:nvPr/>
        </p:nvSpPr>
        <p:spPr>
          <a:xfrm>
            <a:off x="1566333" y="3647018"/>
            <a:ext cx="1092201" cy="1839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Packages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887BF95-0A93-06F9-A3E6-0A35F09BF39F}"/>
              </a:ext>
            </a:extLst>
          </p:cNvPr>
          <p:cNvSpPr/>
          <p:nvPr/>
        </p:nvSpPr>
        <p:spPr>
          <a:xfrm>
            <a:off x="4445000" y="1456267"/>
            <a:ext cx="6908800" cy="999066"/>
          </a:xfrm>
          <a:prstGeom prst="wedgeRectCallout">
            <a:avLst>
              <a:gd name="adj1" fmla="val -68084"/>
              <a:gd name="adj2" fmla="val -233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Machine</a:t>
            </a:r>
          </a:p>
          <a:p>
            <a:pPr algn="ctr"/>
            <a:r>
              <a:rPr lang="en-US" dirty="0"/>
              <a:t>Hardware + OS + </a:t>
            </a:r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2279DDA-AD71-F6E3-D77F-38005ABD9406}"/>
              </a:ext>
            </a:extLst>
          </p:cNvPr>
          <p:cNvSpPr/>
          <p:nvPr/>
        </p:nvSpPr>
        <p:spPr>
          <a:xfrm>
            <a:off x="4445000" y="2633134"/>
            <a:ext cx="6908800" cy="999066"/>
          </a:xfrm>
          <a:prstGeom prst="wedgeRectCallout">
            <a:avLst>
              <a:gd name="adj1" fmla="val -72251"/>
              <a:gd name="adj2" fmla="val -199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  <a:p>
            <a:pPr algn="ctr"/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223656E-6FF4-76FB-DA71-C8EC2814C8A8}"/>
              </a:ext>
            </a:extLst>
          </p:cNvPr>
          <p:cNvSpPr/>
          <p:nvPr/>
        </p:nvSpPr>
        <p:spPr>
          <a:xfrm>
            <a:off x="4445000" y="3810001"/>
            <a:ext cx="6908800" cy="999066"/>
          </a:xfrm>
          <a:prstGeom prst="wedgeRectCallout">
            <a:avLst>
              <a:gd name="adj1" fmla="val -74334"/>
              <a:gd name="adj2" fmla="val -250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Anaconda</a:t>
            </a:r>
          </a:p>
          <a:p>
            <a:pPr algn="ctr"/>
            <a:r>
              <a:rPr lang="en-US" dirty="0"/>
              <a:t>Python + Packages</a:t>
            </a:r>
            <a:endParaRPr lang="en-NL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15092BF-DCC0-F424-9E5A-EA29A8B1F79A}"/>
              </a:ext>
            </a:extLst>
          </p:cNvPr>
          <p:cNvSpPr/>
          <p:nvPr/>
        </p:nvSpPr>
        <p:spPr>
          <a:xfrm>
            <a:off x="4445000" y="4986867"/>
            <a:ext cx="6908800" cy="999066"/>
          </a:xfrm>
          <a:prstGeom prst="wedgeRectCallout">
            <a:avLst>
              <a:gd name="adj1" fmla="val -78133"/>
              <a:gd name="adj2" fmla="val -250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venv</a:t>
            </a:r>
            <a:r>
              <a:rPr lang="en-US" b="1" dirty="0"/>
              <a:t> / </a:t>
            </a:r>
            <a:r>
              <a:rPr lang="en-US" b="1" dirty="0" err="1"/>
              <a:t>virtualenv</a:t>
            </a:r>
            <a:endParaRPr lang="en-US" b="1" dirty="0"/>
          </a:p>
          <a:p>
            <a:pPr algn="ctr"/>
            <a:r>
              <a:rPr lang="en-US" dirty="0" err="1"/>
              <a:t>Alleen</a:t>
            </a:r>
            <a:r>
              <a:rPr lang="en-US" dirty="0"/>
              <a:t> packages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3523</Words>
  <Application>Microsoft Office PowerPoint</Application>
  <PresentationFormat>Widescreen</PresentationFormat>
  <Paragraphs>874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Corbel Light</vt:lpstr>
      <vt:lpstr>Courier New</vt:lpstr>
      <vt:lpstr>Office Theme</vt:lpstr>
      <vt:lpstr>Python - Traineeship</vt:lpstr>
      <vt:lpstr>Agenda</vt:lpstr>
      <vt:lpstr>Python</vt:lpstr>
      <vt:lpstr>Sterke en zwakke punten</vt:lpstr>
      <vt:lpstr>Hoe werkt Python?</vt:lpstr>
      <vt:lpstr>Hoe werkt Python?</vt:lpstr>
      <vt:lpstr>Wat is een package?</vt:lpstr>
      <vt:lpstr>Werken met packages</vt:lpstr>
      <vt:lpstr>Distributie met virtuele omgevingen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Code: Git interface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Oefeningen I</vt:lpstr>
      <vt:lpstr>Mutable of immutable</vt:lpstr>
      <vt:lpstr>Kun je het wijzigen?</vt:lpstr>
      <vt:lpstr>Welke types kun je wijzigen?</vt:lpstr>
      <vt:lpstr>Waarom is het relevant?</vt:lpstr>
      <vt:lpstr>Basis syntax II</vt:lpstr>
      <vt:lpstr>Conditionele logica</vt:lpstr>
      <vt:lpstr>De for loop</vt:lpstr>
      <vt:lpstr>Comprehensions</vt:lpstr>
      <vt:lpstr>Functies</vt:lpstr>
      <vt:lpstr>Werken met bestanden</vt:lpstr>
      <vt:lpstr>Werken met 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Class versus object</vt:lpstr>
      <vt:lpstr>Dunder methods</vt:lpstr>
      <vt:lpstr>Weergave object</vt:lpstr>
      <vt:lpstr>Private attributen</vt:lpstr>
      <vt:lpstr>Static en class methodes</vt:lpstr>
      <vt:lpstr>Oefeningen IV</vt:lpstr>
      <vt:lpstr>Overerving</vt:lpstr>
      <vt:lpstr>Overerving van meerdere classes</vt:lpstr>
      <vt:lpstr>Overerving van meerdere classes</vt:lpstr>
      <vt:lpstr>Toegang tot de basis class</vt:lpstr>
      <vt:lpstr>Oefening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333</cp:revision>
  <dcterms:created xsi:type="dcterms:W3CDTF">2022-11-09T07:34:24Z</dcterms:created>
  <dcterms:modified xsi:type="dcterms:W3CDTF">2023-03-04T08:37:55Z</dcterms:modified>
</cp:coreProperties>
</file>