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34" r:id="rId2"/>
    <p:sldId id="257" r:id="rId3"/>
    <p:sldId id="267" r:id="rId4"/>
    <p:sldId id="326" r:id="rId5"/>
    <p:sldId id="330" r:id="rId6"/>
    <p:sldId id="328" r:id="rId7"/>
    <p:sldId id="329" r:id="rId8"/>
    <p:sldId id="295" r:id="rId9"/>
    <p:sldId id="331" r:id="rId10"/>
    <p:sldId id="350" r:id="rId11"/>
    <p:sldId id="333" r:id="rId12"/>
    <p:sldId id="354" r:id="rId13"/>
    <p:sldId id="353" r:id="rId14"/>
    <p:sldId id="349" r:id="rId15"/>
    <p:sldId id="355" r:id="rId16"/>
    <p:sldId id="352" r:id="rId17"/>
    <p:sldId id="351" r:id="rId18"/>
    <p:sldId id="356" r:id="rId19"/>
    <p:sldId id="335" r:id="rId20"/>
    <p:sldId id="272" r:id="rId21"/>
    <p:sldId id="336" r:id="rId22"/>
    <p:sldId id="337" r:id="rId23"/>
    <p:sldId id="338" r:id="rId24"/>
    <p:sldId id="341" r:id="rId25"/>
    <p:sldId id="342" r:id="rId26"/>
    <p:sldId id="357" r:id="rId27"/>
    <p:sldId id="346" r:id="rId28"/>
    <p:sldId id="344" r:id="rId29"/>
    <p:sldId id="348" r:id="rId30"/>
    <p:sldId id="358" r:id="rId31"/>
    <p:sldId id="339" r:id="rId32"/>
    <p:sldId id="340" r:id="rId33"/>
    <p:sldId id="359" r:id="rId34"/>
    <p:sldId id="343" r:id="rId3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2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96699" autoAdjust="0"/>
  </p:normalViewPr>
  <p:slideViewPr>
    <p:cSldViewPr snapToGrid="0">
      <p:cViewPr varScale="1">
        <p:scale>
          <a:sx n="120" d="100"/>
          <a:sy n="120" d="100"/>
        </p:scale>
        <p:origin x="494" y="82"/>
      </p:cViewPr>
      <p:guideLst/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F57F2-0494-4F4F-A7AD-E8F59CFB368A}" type="datetimeFigureOut">
              <a:rPr lang="en-NL" smtClean="0"/>
              <a:t>03/04/2023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A3769-E08E-4B35-9D6F-66127FF5678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648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696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88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03/04/2023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03/04/2023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03/04/2023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03/04/2023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03/04/2023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03/04/2023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03/04/2023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docs/user_guide/basics.html#basics-dtyp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</a:t>
            </a:r>
            <a:r>
              <a:rPr lang="nl-NL" sz="3600" dirty="0" err="1"/>
              <a:t>DataFrame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df.info()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df.loc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[0:3, 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[0:3, 0]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df_left.join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df_left.merge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/>
              <a:t>Beschrijvende informatie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Selecties maken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Groeperen en aggregeren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Samenvoegen van </a:t>
            </a:r>
            <a:r>
              <a:rPr lang="nl-NL" sz="2000" dirty="0" err="1"/>
              <a:t>DataFrames</a:t>
            </a:r>
            <a:endParaRPr lang="nl-NL" sz="2000" dirty="0"/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88883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Selecties maken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1450518-2D4C-D07B-20FD-C237C4467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028169"/>
              </p:ext>
            </p:extLst>
          </p:nvPr>
        </p:nvGraphicFramePr>
        <p:xfrm>
          <a:off x="990598" y="1449493"/>
          <a:ext cx="10363200" cy="4964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2">
                  <a:extLst>
                    <a:ext uri="{9D8B030D-6E8A-4147-A177-3AD203B41FA5}">
                      <a16:colId xmlns:a16="http://schemas.microsoft.com/office/drawing/2014/main" val="1080309392"/>
                    </a:ext>
                  </a:extLst>
                </a:gridCol>
                <a:gridCol w="3752427">
                  <a:extLst>
                    <a:ext uri="{9D8B030D-6E8A-4147-A177-3AD203B41FA5}">
                      <a16:colId xmlns:a16="http://schemas.microsoft.com/office/drawing/2014/main" val="2435118348"/>
                    </a:ext>
                  </a:extLst>
                </a:gridCol>
                <a:gridCol w="3740571">
                  <a:extLst>
                    <a:ext uri="{9D8B030D-6E8A-4147-A177-3AD203B41FA5}">
                      <a16:colId xmlns:a16="http://schemas.microsoft.com/office/drawing/2014/main" val="928027876"/>
                    </a:ext>
                  </a:extLst>
                </a:gridCol>
              </a:tblGrid>
              <a:tr h="447742">
                <a:tc>
                  <a:txBody>
                    <a:bodyPr/>
                    <a:lstStyle/>
                    <a:p>
                      <a:r>
                        <a:rPr lang="nl-NL" noProof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Selectie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82077"/>
                  </a:ext>
                </a:extLst>
              </a:tr>
              <a:tr h="52175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&lt;str&gt;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b="0" noProof="0"/>
                        <a:t>Een kolom als </a:t>
                      </a:r>
                      <a:r>
                        <a:rPr lang="nl-NL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</a:t>
                      </a:r>
                      <a:r>
                        <a:rPr lang="nl-NL" b="0" noProof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197005"/>
                  </a:ext>
                </a:extLst>
              </a:tr>
              <a:tr h="52175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&lt;list&gt;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b="0" noProof="0"/>
                        <a:t>Kolom(men) als </a:t>
                      </a:r>
                      <a:r>
                        <a:rPr lang="nl-NL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b="0" noProof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"]]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940173"/>
                  </a:ext>
                </a:extLst>
              </a:tr>
              <a:tr h="900564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&lt;slice&gt;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b="0" noProof="0"/>
                        <a:t>Rijen als </a:t>
                      </a:r>
                      <a:r>
                        <a:rPr lang="nl-NL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b="0" noProof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[0:3]</a:t>
                      </a:r>
                    </a:p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a":"c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680184"/>
                  </a:ext>
                </a:extLst>
              </a:tr>
              <a:tr h="128652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&lt;slice&gt;, &lt;list&gt;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b="0" noProof="0"/>
                        <a:t>Rijen en kolommen als </a:t>
                      </a:r>
                      <a:r>
                        <a:rPr lang="nl-NL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b="0" noProof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0:3, ["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"]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969017"/>
                  </a:ext>
                </a:extLst>
              </a:tr>
              <a:tr h="128652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df.iloc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&lt;slice&gt;, &lt;list&gt;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0" noProof="0" dirty="0"/>
                        <a:t>Vergelijkbaar 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loc[…],</a:t>
                      </a:r>
                      <a:r>
                        <a:rPr lang="nl-NL" b="0" noProof="0" dirty="0"/>
                        <a:t> maar gebruikt positionele indexering.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df.iloc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0:3, [0, 2]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4846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209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DataFrames</a:t>
            </a:r>
            <a:r>
              <a:rPr lang="nl-NL" sz="3600" noProof="0" dirty="0"/>
              <a:t> </a:t>
            </a:r>
            <a:r>
              <a:rPr lang="nl-NL" sz="3600" dirty="0"/>
              <a:t>bewerken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1450518-2D4C-D07B-20FD-C237C4467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708816"/>
              </p:ext>
            </p:extLst>
          </p:nvPr>
        </p:nvGraphicFramePr>
        <p:xfrm>
          <a:off x="990598" y="1449492"/>
          <a:ext cx="10344152" cy="493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019">
                  <a:extLst>
                    <a:ext uri="{9D8B030D-6E8A-4147-A177-3AD203B41FA5}">
                      <a16:colId xmlns:a16="http://schemas.microsoft.com/office/drawing/2014/main" val="2435118348"/>
                    </a:ext>
                  </a:extLst>
                </a:gridCol>
                <a:gridCol w="5221133">
                  <a:extLst>
                    <a:ext uri="{9D8B030D-6E8A-4147-A177-3AD203B41FA5}">
                      <a16:colId xmlns:a16="http://schemas.microsoft.com/office/drawing/2014/main" val="928027876"/>
                    </a:ext>
                  </a:extLst>
                </a:gridCol>
              </a:tblGrid>
              <a:tr h="423758">
                <a:tc>
                  <a:txBody>
                    <a:bodyPr/>
                    <a:lstStyle/>
                    <a:p>
                      <a:r>
                        <a:rPr lang="nl-NL" noProof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82077"/>
                  </a:ext>
                </a:extLst>
              </a:tr>
              <a:tr h="1504318">
                <a:tc>
                  <a:txBody>
                    <a:bodyPr/>
                    <a:lstStyle/>
                    <a:p>
                      <a:r>
                        <a:rPr lang="nl-NL" b="0" noProof="0" dirty="0"/>
                        <a:t>Kolom aanmaken met 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[…]</a:t>
                      </a:r>
                      <a:r>
                        <a:rPr lang="nl-NL" b="0" noProof="0" dirty="0"/>
                        <a:t> of 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assign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["vat"] = 0.21</a:t>
                      </a:r>
                    </a:p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df.assign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(vat=0.21)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197005"/>
                  </a:ext>
                </a:extLst>
              </a:tr>
              <a:tr h="1504318">
                <a:tc>
                  <a:txBody>
                    <a:bodyPr/>
                    <a:lstStyle/>
                    <a:p>
                      <a:r>
                        <a:rPr lang="nl-NL" b="0" noProof="0" dirty="0"/>
                        <a:t>Kolommen bewerken is identiek aan Series.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["price"] * 1.21</a:t>
                      </a:r>
                    </a:p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["price"].map(lambda p: p * 1.21)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940173"/>
                  </a:ext>
                </a:extLst>
              </a:tr>
              <a:tr h="1504318">
                <a:tc>
                  <a:txBody>
                    <a:bodyPr/>
                    <a:lstStyle/>
                    <a:p>
                      <a:r>
                        <a:rPr lang="nl-NL" b="0" noProof="0" dirty="0"/>
                        <a:t>Bewerkingen op rijen met 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apply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df.apply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compute_vat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axis=1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680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988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met </a:t>
            </a:r>
            <a:r>
              <a:rPr lang="nl-NL" sz="2000" dirty="0" err="1"/>
              <a:t>pandas</a:t>
            </a:r>
            <a:r>
              <a:rPr lang="nl-NL" sz="2000" dirty="0"/>
              <a:t>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Bekijk de eigenschappen van de data en neem een steekproef van de records.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Selecteer de 15 regels met de hoogste omzet; wat valt je op?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Voeg een kolom toe met een line ID:</a:t>
            </a:r>
          </a:p>
          <a:p>
            <a:pPr lvl="1"/>
            <a:endParaRPr lang="nl-NL" sz="1600" dirty="0"/>
          </a:p>
          <a:p>
            <a:pPr lvl="1"/>
            <a:r>
              <a:rPr lang="nl-NL" sz="1600" dirty="0"/>
              <a:t>Samenvoeging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transaction_id</a:t>
            </a:r>
            <a:r>
              <a:rPr lang="nl-NL" sz="1600" dirty="0"/>
              <a:t> 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line_nr</a:t>
            </a:r>
            <a:r>
              <a:rPr lang="nl-NL" sz="1600" dirty="0"/>
              <a:t>.</a:t>
            </a:r>
          </a:p>
          <a:p>
            <a:pPr lvl="1"/>
            <a:r>
              <a:rPr lang="nl-NL" sz="1600" dirty="0"/>
              <a:t>Template: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transaction_id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&gt;-&lt;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line_nr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Gebruik voor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line_nr</a:t>
            </a:r>
            <a:r>
              <a:rPr lang="nl-NL" sz="1600" dirty="0">
                <a:cs typeface="Courier New" panose="02070309020205020404" pitchFamily="49" charset="0"/>
              </a:rPr>
              <a:t> vier getallen, vul aan met nullen.</a:t>
            </a:r>
          </a:p>
        </p:txBody>
      </p:sp>
    </p:spTree>
    <p:extLst>
      <p:ext uri="{BB962C8B-B14F-4D97-AF65-F5344CB8AC3E}">
        <p14:creationId xmlns:p14="http://schemas.microsoft.com/office/powerpoint/2010/main" val="1218173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Groeperen en aggregeren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9360B9A-479E-188B-9A82-317F3C019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264357"/>
              </p:ext>
            </p:extLst>
          </p:nvPr>
        </p:nvGraphicFramePr>
        <p:xfrm>
          <a:off x="1435100" y="2967566"/>
          <a:ext cx="2152650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5572">
                  <a:extLst>
                    <a:ext uri="{9D8B030D-6E8A-4147-A177-3AD203B41FA5}">
                      <a16:colId xmlns:a16="http://schemas.microsoft.com/office/drawing/2014/main" val="1167397974"/>
                    </a:ext>
                  </a:extLst>
                </a:gridCol>
                <a:gridCol w="665572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  <a:gridCol w="821506">
                  <a:extLst>
                    <a:ext uri="{9D8B030D-6E8A-4147-A177-3AD203B41FA5}">
                      <a16:colId xmlns:a16="http://schemas.microsoft.com/office/drawing/2014/main" val="170926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Waarde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94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15722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CB2778-3980-4801-3195-685621F57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0279"/>
              </p:ext>
            </p:extLst>
          </p:nvPr>
        </p:nvGraphicFramePr>
        <p:xfrm>
          <a:off x="5302250" y="2967566"/>
          <a:ext cx="19875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68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  <a:gridCol w="1097982">
                  <a:extLst>
                    <a:ext uri="{9D8B030D-6E8A-4147-A177-3AD203B41FA5}">
                      <a16:colId xmlns:a16="http://schemas.microsoft.com/office/drawing/2014/main" val="170926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[0,  1]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[2]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[3, 4]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3A2CC6D-23F8-50EB-5C7D-6EBCF0EE1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620947"/>
              </p:ext>
            </p:extLst>
          </p:nvPr>
        </p:nvGraphicFramePr>
        <p:xfrm>
          <a:off x="9004300" y="2967566"/>
          <a:ext cx="133114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5572">
                  <a:extLst>
                    <a:ext uri="{9D8B030D-6E8A-4147-A177-3AD203B41FA5}">
                      <a16:colId xmlns:a16="http://schemas.microsoft.com/office/drawing/2014/main" val="1167397974"/>
                    </a:ext>
                  </a:extLst>
                </a:gridCol>
                <a:gridCol w="665572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Totaal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C1D827-6957-C87B-5E5F-2423F10265A4}"/>
              </a:ext>
            </a:extLst>
          </p:cNvPr>
          <p:cNvCxnSpPr/>
          <p:nvPr/>
        </p:nvCxnSpPr>
        <p:spPr>
          <a:xfrm>
            <a:off x="3714750" y="3709246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E3B03-7F92-D019-BFAF-EE31F678E2E6}"/>
              </a:ext>
            </a:extLst>
          </p:cNvPr>
          <p:cNvCxnSpPr/>
          <p:nvPr/>
        </p:nvCxnSpPr>
        <p:spPr>
          <a:xfrm>
            <a:off x="7372350" y="3709246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7E0F6B-95D9-89BF-543F-031E1E902882}"/>
              </a:ext>
            </a:extLst>
          </p:cNvPr>
          <p:cNvSpPr txBox="1"/>
          <p:nvPr/>
        </p:nvSpPr>
        <p:spPr>
          <a:xfrm>
            <a:off x="3721100" y="3251200"/>
            <a:ext cx="144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186129-5328-0A26-03A2-BC738057ED45}"/>
              </a:ext>
            </a:extLst>
          </p:cNvPr>
          <p:cNvSpPr txBox="1"/>
          <p:nvPr/>
        </p:nvSpPr>
        <p:spPr>
          <a:xfrm>
            <a:off x="7372350" y="3251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B48DEE-91E5-C551-194C-CA2004CE4E18}"/>
              </a:ext>
            </a:extLst>
          </p:cNvPr>
          <p:cNvSpPr txBox="1"/>
          <p:nvPr/>
        </p:nvSpPr>
        <p:spPr>
          <a:xfrm>
            <a:off x="1435100" y="2638502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245F8-59F1-9C6D-7262-5BBE7D3AB89D}"/>
              </a:ext>
            </a:extLst>
          </p:cNvPr>
          <p:cNvSpPr txBox="1"/>
          <p:nvPr/>
        </p:nvSpPr>
        <p:spPr>
          <a:xfrm>
            <a:off x="5219700" y="2638502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DataFrameGroupBy</a:t>
            </a: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82D396-C4F3-F48A-0F67-97D9B3213864}"/>
              </a:ext>
            </a:extLst>
          </p:cNvPr>
          <p:cNvSpPr txBox="1"/>
          <p:nvPr/>
        </p:nvSpPr>
        <p:spPr>
          <a:xfrm>
            <a:off x="9004300" y="2638502"/>
            <a:ext cx="1331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289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weer transactiebestand: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deze dagelijkse aggregaties: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Aantal unieke klanten.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Aantal verkochte producten.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Totale omzet.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En over het totaal: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Klant met meeste omzet.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Product met meeste omzet.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557637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Methodes voor samenvoegen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pandas.concat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Voegt lijst van </a:t>
            </a:r>
            <a:r>
              <a:rPr lang="nl-NL" sz="1600" dirty="0" err="1">
                <a:cs typeface="Courier New" panose="02070309020205020404" pitchFamily="49" charset="0"/>
              </a:rPr>
              <a:t>DataFrames</a:t>
            </a:r>
            <a:r>
              <a:rPr lang="nl-NL" sz="1600" dirty="0">
                <a:cs typeface="Courier New" panose="02070309020205020404" pitchFamily="49" charset="0"/>
              </a:rPr>
              <a:t> samen als rijen of kolommen.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DataFrame.join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Voegt 2 </a:t>
            </a:r>
            <a:r>
              <a:rPr lang="nl-NL" sz="1600" dirty="0" err="1">
                <a:cs typeface="Courier New" panose="02070309020205020404" pitchFamily="49" charset="0"/>
              </a:rPr>
              <a:t>DataFrames</a:t>
            </a:r>
            <a:r>
              <a:rPr lang="nl-NL" sz="1600" dirty="0">
                <a:cs typeface="Courier New" panose="02070309020205020404" pitchFamily="49" charset="0"/>
              </a:rPr>
              <a:t> samen via hun indices.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DataFrame.merge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Voegt 2 </a:t>
            </a:r>
            <a:r>
              <a:rPr lang="nl-NL" sz="1600" dirty="0" err="1">
                <a:cs typeface="Courier New" panose="02070309020205020404" pitchFamily="49" charset="0"/>
              </a:rPr>
              <a:t>DataFrames</a:t>
            </a:r>
            <a:r>
              <a:rPr lang="nl-NL" sz="1600" dirty="0">
                <a:cs typeface="Courier New" panose="02070309020205020404" pitchFamily="49" charset="0"/>
              </a:rPr>
              <a:t> samen via een gedeelde kolom.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EB5E5-86EE-C332-E6A4-C440D16C0215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pd.concat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[df1, df2, df3],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axis="columns"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how="left",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df_left.merge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on="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how="inner",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3762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Samenvoegen: Welke rijen?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042556E-4C66-437A-8D79-7F84EB4742DE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E2554-5D5F-43FF-A69D-6EDFF73A3EBE}"/>
              </a:ext>
            </a:extLst>
          </p:cNvPr>
          <p:cNvCxnSpPr>
            <a:cxnSpLocks/>
          </p:cNvCxnSpPr>
          <p:nvPr/>
        </p:nvCxnSpPr>
        <p:spPr>
          <a:xfrm>
            <a:off x="5702157" y="1706364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5DF19C-F724-401A-AD9A-6B381B077C47}"/>
              </a:ext>
            </a:extLst>
          </p:cNvPr>
          <p:cNvCxnSpPr/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1941794" y="2766609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3713872" y="2841400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2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INNER JOIN</a:t>
            </a:r>
            <a:endParaRPr lang="en-NL" dirty="0"/>
          </a:p>
        </p:txBody>
      </p: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24D04EEA-CCC7-4019-B302-761644690E18}"/>
              </a:ext>
            </a:extLst>
          </p:cNvPr>
          <p:cNvGraphicFramePr>
            <a:graphicFrameLocks noGrp="1"/>
          </p:cNvGraphicFramePr>
          <p:nvPr/>
        </p:nvGraphicFramePr>
        <p:xfrm>
          <a:off x="6159572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9A936D6-C210-4CFB-9A1F-D93E584A15A1}"/>
              </a:ext>
            </a:extLst>
          </p:cNvPr>
          <p:cNvGraphicFramePr>
            <a:graphicFrameLocks noGrp="1"/>
          </p:cNvGraphicFramePr>
          <p:nvPr/>
        </p:nvGraphicFramePr>
        <p:xfrm>
          <a:off x="793165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0A36028-978B-417D-B364-DFCAC252A870}"/>
              </a:ext>
            </a:extLst>
          </p:cNvPr>
          <p:cNvGraphicFramePr>
            <a:graphicFrameLocks noGrp="1"/>
          </p:cNvGraphicFramePr>
          <p:nvPr/>
        </p:nvGraphicFramePr>
        <p:xfrm>
          <a:off x="970372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6" name="Plus Sign 25">
            <a:extLst>
              <a:ext uri="{FF2B5EF4-FFF2-40B4-BE49-F238E27FC236}">
                <a16:creationId xmlns:a16="http://schemas.microsoft.com/office/drawing/2014/main" id="{EC57CE91-797A-48FF-8825-0985E5D10286}"/>
              </a:ext>
            </a:extLst>
          </p:cNvPr>
          <p:cNvSpPr/>
          <p:nvPr/>
        </p:nvSpPr>
        <p:spPr>
          <a:xfrm>
            <a:off x="7263166" y="2766609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 dirty="0"/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E9FCAE8B-C186-49BD-86DD-C82F215D765C}"/>
              </a:ext>
            </a:extLst>
          </p:cNvPr>
          <p:cNvSpPr/>
          <p:nvPr/>
        </p:nvSpPr>
        <p:spPr>
          <a:xfrm>
            <a:off x="9035244" y="2841400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8C30BA-9D73-4F5F-B57E-322C2449B219}"/>
              </a:ext>
            </a:extLst>
          </p:cNvPr>
          <p:cNvSpPr txBox="1"/>
          <p:nvPr/>
        </p:nvSpPr>
        <p:spPr>
          <a:xfrm>
            <a:off x="6159574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OUTER JOIN</a:t>
            </a:r>
            <a:endParaRPr lang="en-NL" dirty="0"/>
          </a:p>
        </p:txBody>
      </p: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BF1434FC-083A-4FFE-B12F-40188FA1CAD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69042A1-B808-4358-828F-C81279C3DEE5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7D92C89-B8DC-42E1-A60A-E1DFF14B2582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B73295A5-66CA-4D76-AF34-D9E3BE02A576}"/>
              </a:ext>
            </a:extLst>
          </p:cNvPr>
          <p:cNvSpPr/>
          <p:nvPr/>
        </p:nvSpPr>
        <p:spPr>
          <a:xfrm>
            <a:off x="1941793" y="5381923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1F4CE88A-4E81-4728-B6D5-AB33E433D710}"/>
              </a:ext>
            </a:extLst>
          </p:cNvPr>
          <p:cNvSpPr/>
          <p:nvPr/>
        </p:nvSpPr>
        <p:spPr>
          <a:xfrm>
            <a:off x="3713872" y="5456714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9405D9-9735-4C6D-88E9-CBD9336928B5}"/>
              </a:ext>
            </a:extLst>
          </p:cNvPr>
          <p:cNvSpPr txBox="1"/>
          <p:nvPr/>
        </p:nvSpPr>
        <p:spPr>
          <a:xfrm>
            <a:off x="838202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LEFT JOIN</a:t>
            </a:r>
            <a:endParaRPr lang="en-NL" dirty="0"/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E23D8136-5FDF-4BC3-B73B-4EA78EB3EF63}"/>
              </a:ext>
            </a:extLst>
          </p:cNvPr>
          <p:cNvGraphicFramePr>
            <a:graphicFrameLocks noGrp="1"/>
          </p:cNvGraphicFramePr>
          <p:nvPr/>
        </p:nvGraphicFramePr>
        <p:xfrm>
          <a:off x="6159572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D6EEDD1-7EF6-4FC9-BF19-F99361F17504}"/>
              </a:ext>
            </a:extLst>
          </p:cNvPr>
          <p:cNvGraphicFramePr>
            <a:graphicFrameLocks noGrp="1"/>
          </p:cNvGraphicFramePr>
          <p:nvPr/>
        </p:nvGraphicFramePr>
        <p:xfrm>
          <a:off x="793165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BB58122-A24C-4848-906B-F3A1DCA2696E}"/>
              </a:ext>
            </a:extLst>
          </p:cNvPr>
          <p:cNvGraphicFramePr>
            <a:graphicFrameLocks noGrp="1"/>
          </p:cNvGraphicFramePr>
          <p:nvPr/>
        </p:nvGraphicFramePr>
        <p:xfrm>
          <a:off x="970372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40" name="Plus Sign 39">
            <a:extLst>
              <a:ext uri="{FF2B5EF4-FFF2-40B4-BE49-F238E27FC236}">
                <a16:creationId xmlns:a16="http://schemas.microsoft.com/office/drawing/2014/main" id="{078E1513-33AD-40D8-B1B6-D61254AFB3ED}"/>
              </a:ext>
            </a:extLst>
          </p:cNvPr>
          <p:cNvSpPr/>
          <p:nvPr/>
        </p:nvSpPr>
        <p:spPr>
          <a:xfrm>
            <a:off x="7263165" y="5381923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8D3699F4-8C4A-433E-BAC4-0EE946A4E183}"/>
              </a:ext>
            </a:extLst>
          </p:cNvPr>
          <p:cNvSpPr/>
          <p:nvPr/>
        </p:nvSpPr>
        <p:spPr>
          <a:xfrm>
            <a:off x="9035244" y="5456714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8931E2-77F8-40A8-8539-B2EF72200795}"/>
              </a:ext>
            </a:extLst>
          </p:cNvPr>
          <p:cNvSpPr txBox="1"/>
          <p:nvPr/>
        </p:nvSpPr>
        <p:spPr>
          <a:xfrm>
            <a:off x="6159574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RIGHT JOIN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32643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deze bestanden met </a:t>
            </a:r>
            <a:r>
              <a:rPr lang="nl-NL" sz="2000" dirty="0" err="1"/>
              <a:t>pandas</a:t>
            </a:r>
            <a:r>
              <a:rPr lang="nl-NL" sz="2000" dirty="0"/>
              <a:t>: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0_data/sales/customers.csv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0_data/sales/products.csv</a:t>
            </a:r>
            <a:endParaRPr lang="nl-NL" sz="16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om producten en klanten aan transacties te koppelen.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Welke klant en product hadden de meeste omzet?</a:t>
            </a:r>
          </a:p>
        </p:txBody>
      </p:sp>
    </p:spTree>
    <p:extLst>
      <p:ext uri="{BB962C8B-B14F-4D97-AF65-F5344CB8AC3E}">
        <p14:creationId xmlns:p14="http://schemas.microsoft.com/office/powerpoint/2010/main" val="1941289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Plotting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668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 err="1"/>
              <a:t>Pandas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Wat en waarom?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Series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Wat zijn het?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Werken met Series.</a:t>
            </a:r>
          </a:p>
          <a:p>
            <a:pPr>
              <a:spcAft>
                <a:spcPts val="600"/>
              </a:spcAft>
            </a:pPr>
            <a:r>
              <a:rPr lang="nl-NL" sz="2000" noProof="0" dirty="0" err="1"/>
              <a:t>DataFrames</a:t>
            </a:r>
            <a:endParaRPr lang="nl-NL" sz="2000" noProof="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Wat zijn het?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Werken met </a:t>
            </a:r>
            <a:r>
              <a:rPr lang="nl-NL" sz="1600" noProof="0" dirty="0" err="1"/>
              <a:t>DataFrames</a:t>
            </a:r>
            <a:r>
              <a:rPr lang="nl-NL" sz="1600" noProof="0" dirty="0"/>
              <a:t>.</a:t>
            </a:r>
          </a:p>
          <a:p>
            <a:pPr>
              <a:spcAft>
                <a:spcPts val="600"/>
              </a:spcAft>
            </a:pPr>
            <a:r>
              <a:rPr lang="nl-NL" sz="2000" dirty="0" err="1"/>
              <a:t>Plotting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Frameworks</a:t>
            </a:r>
            <a:r>
              <a:rPr lang="nl-NL" sz="1600" dirty="0"/>
              <a:t>: voor- en nadelen.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Matplotlib</a:t>
            </a:r>
            <a:endParaRPr lang="nl-NL" sz="1600" noProof="0" dirty="0"/>
          </a:p>
          <a:p>
            <a:pPr marL="0" indent="0">
              <a:spcAft>
                <a:spcPts val="600"/>
              </a:spcAft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Frameworks</a:t>
            </a:r>
            <a:r>
              <a:rPr lang="nl-NL" dirty="0"/>
              <a:t>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Basis: </a:t>
            </a:r>
            <a:r>
              <a:rPr lang="nl-NL" sz="2000" dirty="0" err="1"/>
              <a:t>matplotlib</a:t>
            </a:r>
            <a:endParaRPr lang="nl-NL" sz="2000" dirty="0"/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Seaborn</a:t>
            </a: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Pandas</a:t>
            </a: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Plotnine</a:t>
            </a: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Voordelen:</a:t>
            </a:r>
          </a:p>
          <a:p>
            <a:pPr lvl="1">
              <a:buFontTx/>
              <a:buChar char="-"/>
            </a:pPr>
            <a:r>
              <a:rPr lang="nl-NL" sz="1200" dirty="0"/>
              <a:t>Standaard backend voor Python.</a:t>
            </a:r>
          </a:p>
          <a:p>
            <a:pPr lvl="1">
              <a:buFontTx/>
              <a:buChar char="-"/>
            </a:pPr>
            <a:r>
              <a:rPr lang="nl-NL" sz="1200" dirty="0"/>
              <a:t>Geen conversie naar Javascript.</a:t>
            </a:r>
          </a:p>
          <a:p>
            <a:pPr lvl="1">
              <a:buFontTx/>
              <a:buChar char="-"/>
            </a:pPr>
            <a:endParaRPr lang="nl-NL" sz="1200" dirty="0"/>
          </a:p>
          <a:p>
            <a:pPr>
              <a:buFontTx/>
              <a:buChar char="-"/>
            </a:pPr>
            <a:r>
              <a:rPr lang="nl-NL" sz="1600" dirty="0"/>
              <a:t>Nadelen:</a:t>
            </a:r>
          </a:p>
          <a:p>
            <a:pPr lvl="1">
              <a:buFontTx/>
              <a:buChar char="-"/>
            </a:pPr>
            <a:r>
              <a:rPr lang="nl-NL" sz="1200" dirty="0"/>
              <a:t>Minder gebruiksvriendelijk.</a:t>
            </a:r>
          </a:p>
          <a:p>
            <a:pPr lvl="1">
              <a:buFontTx/>
              <a:buChar char="-"/>
            </a:pPr>
            <a:r>
              <a:rPr lang="nl-NL" sz="1200" dirty="0"/>
              <a:t>Uiterlijk minder mooi.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103E9E-1E62-1735-5E0B-0ED70F025F8E}"/>
              </a:ext>
            </a:extLst>
          </p:cNvPr>
          <p:cNvSpPr txBox="1">
            <a:spLocks/>
          </p:cNvSpPr>
          <p:nvPr/>
        </p:nvSpPr>
        <p:spPr>
          <a:xfrm>
            <a:off x="6705602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Basis: Javascript</a:t>
            </a:r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Altair</a:t>
            </a:r>
          </a:p>
          <a:p>
            <a:pPr>
              <a:buFontTx/>
              <a:buChar char="-"/>
            </a:pPr>
            <a:r>
              <a:rPr lang="nl-NL" sz="1600" dirty="0" err="1"/>
              <a:t>Plotly</a:t>
            </a: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Voordelen:</a:t>
            </a:r>
          </a:p>
          <a:p>
            <a:pPr lvl="1">
              <a:buFontTx/>
              <a:buChar char="-"/>
            </a:pPr>
            <a:r>
              <a:rPr lang="nl-NL" sz="1200" dirty="0"/>
              <a:t>Mooie, interactieve plots.</a:t>
            </a:r>
          </a:p>
          <a:p>
            <a:pPr lvl="1">
              <a:buFontTx/>
              <a:buChar char="-"/>
            </a:pPr>
            <a:r>
              <a:rPr lang="nl-NL" sz="1200" dirty="0"/>
              <a:t>Gebruiksvriendelijke API.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Nadelen:</a:t>
            </a:r>
          </a:p>
          <a:p>
            <a:pPr lvl="1">
              <a:buFontTx/>
              <a:buChar char="-"/>
            </a:pPr>
            <a:r>
              <a:rPr lang="nl-NL" sz="1200" dirty="0"/>
              <a:t>Vereist apart Javascript backend.</a:t>
            </a:r>
          </a:p>
          <a:p>
            <a:pPr lvl="1">
              <a:buFontTx/>
              <a:buChar char="-"/>
            </a:pPr>
            <a:r>
              <a:rPr lang="nl-NL" sz="1200" dirty="0"/>
              <a:t>Soms lastiger te exporteren.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41B282-99A9-5346-C358-F2CCCB0AC1B4}"/>
              </a:ext>
            </a:extLst>
          </p:cNvPr>
          <p:cNvCxnSpPr/>
          <p:nvPr/>
        </p:nvCxnSpPr>
        <p:spPr>
          <a:xfrm>
            <a:off x="57520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75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Matplotlib</a:t>
            </a:r>
            <a:r>
              <a:rPr lang="nl-NL" sz="3600" dirty="0"/>
              <a:t> API overzicht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Matplotlib</a:t>
            </a:r>
            <a:r>
              <a:rPr lang="nl-NL" sz="2000" dirty="0"/>
              <a:t> kent de volgende class structuur: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Figure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Maakt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FigureCanvas</a:t>
            </a:r>
            <a:r>
              <a:rPr lang="nl-NL" sz="2000" dirty="0"/>
              <a:t> waar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Artists</a:t>
            </a:r>
            <a:r>
              <a:rPr lang="nl-NL" sz="2000" dirty="0"/>
              <a:t> op tekenen.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Axes</a:t>
            </a:r>
            <a:r>
              <a:rPr lang="nl-NL" sz="2000" b="1" dirty="0"/>
              <a:t>  </a:t>
            </a:r>
            <a:r>
              <a:rPr lang="nl-NL" sz="2000" dirty="0"/>
              <a:t>(Artist - container)</a:t>
            </a:r>
          </a:p>
          <a:p>
            <a:pPr marL="0" indent="0">
              <a:buNone/>
            </a:pPr>
            <a:r>
              <a:rPr lang="nl-NL" sz="2000" dirty="0"/>
              <a:t>Container voor alle objecten van 1 grafiek.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Text</a:t>
            </a:r>
            <a:r>
              <a:rPr lang="nl-NL" sz="2000" b="1" dirty="0"/>
              <a:t>, </a:t>
            </a:r>
            <a:r>
              <a:rPr lang="nl-NL" sz="2000" b="1" dirty="0" err="1"/>
              <a:t>XAxis</a:t>
            </a:r>
            <a:r>
              <a:rPr lang="nl-NL" sz="2000" b="1" dirty="0"/>
              <a:t>, Line2D</a:t>
            </a:r>
            <a:r>
              <a:rPr lang="nl-NL" sz="2000" dirty="0"/>
              <a:t>  (Artist - </a:t>
            </a:r>
            <a:r>
              <a:rPr lang="nl-NL" sz="2000" dirty="0" err="1"/>
              <a:t>primitive</a:t>
            </a:r>
            <a:r>
              <a:rPr lang="nl-NL" sz="2000" dirty="0"/>
              <a:t>)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Vormen die op een Canvas worden getekend: Teksten, assenstelsels, lijnen, et cetera.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151496-7D9D-A53C-324F-580132361F47}"/>
              </a:ext>
            </a:extLst>
          </p:cNvPr>
          <p:cNvSpPr/>
          <p:nvPr/>
        </p:nvSpPr>
        <p:spPr>
          <a:xfrm>
            <a:off x="6739963" y="1608668"/>
            <a:ext cx="4797987" cy="4720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Figure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DDD14A-F1D2-3D3A-6F75-2A3D5B530066}"/>
              </a:ext>
            </a:extLst>
          </p:cNvPr>
          <p:cNvGrpSpPr/>
          <p:nvPr/>
        </p:nvGrpSpPr>
        <p:grpSpPr>
          <a:xfrm>
            <a:off x="7042152" y="2296783"/>
            <a:ext cx="4159247" cy="1771488"/>
            <a:chOff x="6959600" y="2036897"/>
            <a:chExt cx="4489447" cy="200154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16E3084-6CD9-E9CC-636C-35F9E7E28646}"/>
                </a:ext>
              </a:extLst>
            </p:cNvPr>
            <p:cNvGrpSpPr/>
            <p:nvPr/>
          </p:nvGrpSpPr>
          <p:grpSpPr>
            <a:xfrm>
              <a:off x="6959600" y="2351211"/>
              <a:ext cx="4470400" cy="1687227"/>
              <a:chOff x="6959600" y="2152122"/>
              <a:chExt cx="4470400" cy="168722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1AD3E6-4AB8-B325-9B3B-589552FAB0ED}"/>
                  </a:ext>
                </a:extLst>
              </p:cNvPr>
              <p:cNvSpPr/>
              <p:nvPr/>
            </p:nvSpPr>
            <p:spPr>
              <a:xfrm>
                <a:off x="7188200" y="2152122"/>
                <a:ext cx="4241800" cy="14102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48D798-96B5-C2BA-48EB-0F8A731F456F}"/>
                  </a:ext>
                </a:extLst>
              </p:cNvPr>
              <p:cNvSpPr txBox="1"/>
              <p:nvPr/>
            </p:nvSpPr>
            <p:spPr>
              <a:xfrm>
                <a:off x="7188200" y="3562350"/>
                <a:ext cx="4241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	1	2	3	4</a:t>
                </a:r>
                <a:endParaRPr lang="en-NL" sz="12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043052-A982-A6A9-18EA-F470F4822FD3}"/>
                  </a:ext>
                </a:extLst>
              </p:cNvPr>
              <p:cNvSpPr txBox="1"/>
              <p:nvPr/>
            </p:nvSpPr>
            <p:spPr>
              <a:xfrm>
                <a:off x="6959600" y="2190242"/>
                <a:ext cx="2286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6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5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4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492BD6-6ECE-8E07-9F8D-6B6E329D1860}"/>
                </a:ext>
              </a:extLst>
            </p:cNvPr>
            <p:cNvSpPr txBox="1"/>
            <p:nvPr/>
          </p:nvSpPr>
          <p:spPr>
            <a:xfrm>
              <a:off x="7194549" y="2036897"/>
              <a:ext cx="42544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Graph 1 - Title</a:t>
              </a:r>
              <a:endParaRPr lang="en-NL" sz="14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506DAE-67DF-5A38-B710-561AEB95F98A}"/>
              </a:ext>
            </a:extLst>
          </p:cNvPr>
          <p:cNvGrpSpPr/>
          <p:nvPr/>
        </p:nvGrpSpPr>
        <p:grpSpPr>
          <a:xfrm>
            <a:off x="7056391" y="4366824"/>
            <a:ext cx="4165129" cy="1765016"/>
            <a:chOff x="6953251" y="4237216"/>
            <a:chExt cx="4495796" cy="19942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F30461-8384-C173-7E06-62BF04289BC9}"/>
                </a:ext>
              </a:extLst>
            </p:cNvPr>
            <p:cNvSpPr/>
            <p:nvPr/>
          </p:nvSpPr>
          <p:spPr>
            <a:xfrm>
              <a:off x="7194549" y="4544218"/>
              <a:ext cx="4241800" cy="14102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9F5E82-D973-8B20-A442-667CE3C3B500}"/>
                </a:ext>
              </a:extLst>
            </p:cNvPr>
            <p:cNvSpPr txBox="1"/>
            <p:nvPr/>
          </p:nvSpPr>
          <p:spPr>
            <a:xfrm>
              <a:off x="6953251" y="4563372"/>
              <a:ext cx="228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  <a:p>
              <a:endParaRPr lang="en-US" sz="1200" dirty="0"/>
            </a:p>
            <a:p>
              <a:r>
                <a:rPr lang="en-US" sz="1200" dirty="0"/>
                <a:t>6</a:t>
              </a:r>
            </a:p>
            <a:p>
              <a:endParaRPr lang="en-US" sz="1200" dirty="0"/>
            </a:p>
            <a:p>
              <a:r>
                <a:rPr lang="en-US" sz="1200" dirty="0"/>
                <a:t>4</a:t>
              </a:r>
            </a:p>
            <a:p>
              <a:endParaRPr lang="en-US" sz="1200" dirty="0"/>
            </a:p>
            <a:p>
              <a:r>
                <a:rPr lang="en-US" sz="1200" dirty="0"/>
                <a:t>2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F8EB422-FFAB-5E7C-435C-183DC77FE9B4}"/>
                </a:ext>
              </a:extLst>
            </p:cNvPr>
            <p:cNvGrpSpPr/>
            <p:nvPr/>
          </p:nvGrpSpPr>
          <p:grpSpPr>
            <a:xfrm>
              <a:off x="7188200" y="4237216"/>
              <a:ext cx="4260847" cy="1994229"/>
              <a:chOff x="7188200" y="4237216"/>
              <a:chExt cx="4260847" cy="199422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98EE26-3CDA-4C84-ABF0-B41760979741}"/>
                  </a:ext>
                </a:extLst>
              </p:cNvPr>
              <p:cNvSpPr txBox="1"/>
              <p:nvPr/>
            </p:nvSpPr>
            <p:spPr>
              <a:xfrm>
                <a:off x="7188200" y="5954446"/>
                <a:ext cx="4241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	1	2	3	4</a:t>
                </a:r>
                <a:endParaRPr lang="en-NL" sz="12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B9FED3-E8F3-CAA3-45DB-212DCC93A3A8}"/>
                  </a:ext>
                </a:extLst>
              </p:cNvPr>
              <p:cNvSpPr txBox="1"/>
              <p:nvPr/>
            </p:nvSpPr>
            <p:spPr>
              <a:xfrm>
                <a:off x="7194549" y="4237216"/>
                <a:ext cx="4254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Graph 2 - Title</a:t>
                </a:r>
                <a:endParaRPr lang="en-NL" sz="1400" dirty="0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17692C7-4280-C946-367B-9BE8111B7ED5}"/>
              </a:ext>
            </a:extLst>
          </p:cNvPr>
          <p:cNvSpPr txBox="1"/>
          <p:nvPr/>
        </p:nvSpPr>
        <p:spPr>
          <a:xfrm>
            <a:off x="8728938" y="2829708"/>
            <a:ext cx="719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Text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D8482F-D4C1-6A8B-56DF-BEB923836428}"/>
              </a:ext>
            </a:extLst>
          </p:cNvPr>
          <p:cNvSpPr txBox="1"/>
          <p:nvPr/>
        </p:nvSpPr>
        <p:spPr>
          <a:xfrm>
            <a:off x="8824125" y="3496853"/>
            <a:ext cx="853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XAxis</a:t>
            </a:r>
            <a:endParaRPr lang="en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0E3AB0-8BF4-7DE5-DE0E-0B7CB7C4843E}"/>
              </a:ext>
            </a:extLst>
          </p:cNvPr>
          <p:cNvSpPr/>
          <p:nvPr/>
        </p:nvSpPr>
        <p:spPr>
          <a:xfrm>
            <a:off x="6868831" y="2178764"/>
            <a:ext cx="4540249" cy="19361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Axes[0]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42214E-6BC7-4D01-CDA4-E3C018ABEE12}"/>
              </a:ext>
            </a:extLst>
          </p:cNvPr>
          <p:cNvSpPr/>
          <p:nvPr/>
        </p:nvSpPr>
        <p:spPr>
          <a:xfrm>
            <a:off x="6868831" y="4255149"/>
            <a:ext cx="4540249" cy="19361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Axes[1]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0B9D1E9-EA5B-67AF-23BD-68D794AEAC6C}"/>
              </a:ext>
            </a:extLst>
          </p:cNvPr>
          <p:cNvCxnSpPr>
            <a:cxnSpLocks/>
          </p:cNvCxnSpPr>
          <p:nvPr/>
        </p:nvCxnSpPr>
        <p:spPr>
          <a:xfrm>
            <a:off x="8107451" y="2617561"/>
            <a:ext cx="621487" cy="3573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50A33D4-FE2B-590E-6F74-8C812A310AD7}"/>
              </a:ext>
            </a:extLst>
          </p:cNvPr>
          <p:cNvSpPr txBox="1"/>
          <p:nvPr/>
        </p:nvSpPr>
        <p:spPr>
          <a:xfrm rot="5400000">
            <a:off x="6965933" y="3007624"/>
            <a:ext cx="853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YAxis</a:t>
            </a:r>
            <a:endParaRPr lang="en-NL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1AA8AFD-2CAA-E734-C8FF-5F64113037A7}"/>
              </a:ext>
            </a:extLst>
          </p:cNvPr>
          <p:cNvCxnSpPr/>
          <p:nvPr/>
        </p:nvCxnSpPr>
        <p:spPr>
          <a:xfrm flipV="1">
            <a:off x="7392537" y="4910942"/>
            <a:ext cx="3665435" cy="835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4D9BFD3-6ADD-E442-8EB2-3F8C94DAAB96}"/>
              </a:ext>
            </a:extLst>
          </p:cNvPr>
          <p:cNvSpPr txBox="1"/>
          <p:nvPr/>
        </p:nvSpPr>
        <p:spPr>
          <a:xfrm>
            <a:off x="8615825" y="4910942"/>
            <a:ext cx="946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Line2D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7211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Simpele grafiek 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Eerst module importeren: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 simpele manier: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plt.plot([1, 2, 3], [4, 5, 6])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Maar: geen controle over de figuur…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462F4-CF6B-ABC9-02E9-9972F2C3B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998" y="1608667"/>
            <a:ext cx="4238002" cy="314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66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Betere grafiek 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Figuur aanmaken: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=(8, 4))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AxesSubplot</a:t>
            </a:r>
            <a:r>
              <a:rPr lang="nl-NL" sz="2000" dirty="0"/>
              <a:t> aanmaken: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(1, 1, 1)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Plotten op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AxesSubplot</a:t>
            </a:r>
            <a:r>
              <a:rPr lang="nl-NL" sz="20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3], [4, 5, 6])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ax.set_title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Awesome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Grafiek tonen: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fig.show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AC738-CAF4-E20D-9AE5-ACDFFC2A7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231" y="1594445"/>
            <a:ext cx="4772603" cy="261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9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Veelgebruikte grafiek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4AEBF68-6AC5-7C42-58E4-503D340FA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261205"/>
              </p:ext>
            </p:extLst>
          </p:nvPr>
        </p:nvGraphicFramePr>
        <p:xfrm>
          <a:off x="838200" y="1234407"/>
          <a:ext cx="10515600" cy="530969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0976">
                  <a:extLst>
                    <a:ext uri="{9D8B030D-6E8A-4147-A177-3AD203B41FA5}">
                      <a16:colId xmlns:a16="http://schemas.microsoft.com/office/drawing/2014/main" val="2570628491"/>
                    </a:ext>
                  </a:extLst>
                </a:gridCol>
                <a:gridCol w="4242274">
                  <a:extLst>
                    <a:ext uri="{9D8B030D-6E8A-4147-A177-3AD203B41FA5}">
                      <a16:colId xmlns:a16="http://schemas.microsoft.com/office/drawing/2014/main" val="3218142476"/>
                    </a:ext>
                  </a:extLst>
                </a:gridCol>
                <a:gridCol w="2863850">
                  <a:extLst>
                    <a:ext uri="{9D8B030D-6E8A-4147-A177-3AD203B41FA5}">
                      <a16:colId xmlns:a16="http://schemas.microsoft.com/office/drawing/2014/main" val="1739448569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9219875"/>
                    </a:ext>
                  </a:extLst>
                </a:gridCol>
              </a:tblGrid>
              <a:tr h="884949">
                <a:tc>
                  <a:txBody>
                    <a:bodyPr/>
                    <a:lstStyle/>
                    <a:p>
                      <a:r>
                        <a:rPr lang="en-US" dirty="0"/>
                        <a:t>Histogram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hist(x, bins,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matplotlib.patches.Rectangle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ax.patches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474027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Lijn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color,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matplotlib.lines.Line2D</a:t>
                      </a:r>
                    </a:p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ax.lines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38164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Staaf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bar(x, height, color,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width)</a:t>
                      </a: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barh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(y, width, color,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height)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matplotlib.patches.Rectangle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ax.patches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602565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Spreiding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s,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879008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/>
                        <a:t>H/V </a:t>
                      </a:r>
                      <a:r>
                        <a:rPr lang="en-US" dirty="0" err="1"/>
                        <a:t>lijn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axhline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axvline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matplotlib.lines.Line2D</a:t>
                      </a:r>
                    </a:p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ax.lines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62448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Gestapeld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stackplot(x, y1, y2, labels,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52263"/>
                  </a:ext>
                </a:extLst>
              </a:tr>
            </a:tbl>
          </a:graphicData>
        </a:graphic>
      </p:graphicFrame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CBFCBA65-8FE8-8B55-BA94-5E9FECC06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937" y="1297677"/>
            <a:ext cx="1580545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79B631-78DB-90E9-EE71-1A4D11EB7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937" y="2181667"/>
            <a:ext cx="1575892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739223-4BBC-8AB7-5094-730511C5A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4937" y="3071686"/>
            <a:ext cx="1571832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5A1226-31CC-EAB2-C83A-00E833D17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4937" y="3961705"/>
            <a:ext cx="1566609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886F15-0742-6218-12C0-855FD14CA3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3774" y="4841209"/>
            <a:ext cx="1567772" cy="7461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6A9543-CDB5-C816-9251-78B0EEC46B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4936" y="5724404"/>
            <a:ext cx="1580545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9084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Plotten in stijl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Verschillende stijlen beschikbaar via </a:t>
            </a:r>
            <a:r>
              <a:rPr lang="nl-NL" sz="2000" dirty="0" err="1"/>
              <a:t>matplotlib</a:t>
            </a:r>
            <a:r>
              <a:rPr lang="nl-NL" sz="2000" dirty="0"/>
              <a:t>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mpl.style.available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Om globaal de stijl in te stellen: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mpl.style.use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("&lt;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name&gt;")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Voorbeelden:</a:t>
            </a: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seaborn-v0_8</a:t>
            </a: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fivethirtyeight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tableau-colorblind10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490B4-75DD-E869-DACA-83948D2E8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770" y="724430"/>
            <a:ext cx="3093720" cy="16668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3DBC6F-D521-A83E-82C9-AC1AF15D6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770" y="2690125"/>
            <a:ext cx="3093720" cy="164687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5578EF-0BBF-372D-5F1C-D40C51F2F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615" y="4635818"/>
            <a:ext cx="3093720" cy="16935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ED9F54-E6BF-6CCF-2363-FB42C0B64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770" y="4635818"/>
            <a:ext cx="3093720" cy="16935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0044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het transactie bestand: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Kies een stijl van </a:t>
            </a:r>
            <a:r>
              <a:rPr lang="nl-NL" sz="2000" dirty="0" err="1"/>
              <a:t>matplotlib</a:t>
            </a:r>
            <a:r>
              <a:rPr lang="nl-NL" sz="2000" dirty="0"/>
              <a:t> die je aanspreekt.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de volgende grafieken: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Een staafdiagram met omzet per klant (top 15).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Een lijndiagram met omzet per dag.</a:t>
            </a:r>
          </a:p>
        </p:txBody>
      </p:sp>
    </p:spTree>
    <p:extLst>
      <p:ext uri="{BB962C8B-B14F-4D97-AF65-F5344CB8AC3E}">
        <p14:creationId xmlns:p14="http://schemas.microsoft.com/office/powerpoint/2010/main" val="2066087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Assen opmaken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103631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Nuttige methodes om assen op te maken: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ax.set_xlabel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("&lt;label&gt;")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="&lt;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&gt;",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="&lt;label&gt;",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="&lt;label&gt;")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ax.set_xlim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((&lt;min&gt;, &lt;max&gt;))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ax.set_xticks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3], labels=["1M", "2M", "3M]",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rotation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=90)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ax.tick_params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rotation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=90)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ax.set_yscale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("log")</a:t>
            </a:r>
          </a:p>
        </p:txBody>
      </p:sp>
    </p:spTree>
    <p:extLst>
      <p:ext uri="{BB962C8B-B14F-4D97-AF65-F5344CB8AC3E}">
        <p14:creationId xmlns:p14="http://schemas.microsoft.com/office/powerpoint/2010/main" val="2295063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Annotaties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749362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Gebruik annotaties om waardes in de grafieken te labelen.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Annotatie is eigen object met X en y coördinaten.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Maak annotaties met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2000" dirty="0"/>
              <a:t>-loop:</a:t>
            </a:r>
          </a:p>
          <a:p>
            <a:pPr marL="0" indent="0">
              <a:buNone/>
            </a:pP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3, 4, 5, 6]</a:t>
            </a: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[4, 2, 5, 8, 9, 5]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zip(x, y):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ax.annotate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(f"{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}",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60C1D-E3FA-37BF-09EA-EAC28507C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23" y="1608667"/>
            <a:ext cx="4480569" cy="265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67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D2DD5F-86A1-8116-A0AD-27E4D5BBE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51" y="1593060"/>
            <a:ext cx="4531042" cy="2681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Opmaak annotaties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Parameters </a:t>
            </a:r>
            <a:r>
              <a:rPr lang="en-US" sz="2000" dirty="0" err="1"/>
              <a:t>voor</a:t>
            </a:r>
            <a:r>
              <a:rPr lang="en-US" sz="2000" dirty="0"/>
              <a:t> de </a:t>
            </a:r>
            <a:r>
              <a:rPr lang="en-US" sz="2000" dirty="0" err="1"/>
              <a:t>opmaak</a:t>
            </a:r>
            <a:r>
              <a:rPr lang="en-US" sz="2000" dirty="0"/>
              <a:t> van </a:t>
            </a:r>
            <a:r>
              <a:rPr lang="en-US" sz="2000" dirty="0" err="1"/>
              <a:t>annotaties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=12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="blue"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backgroundcolor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ha="center"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="bottom"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=(0, 5)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textcoords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="offset points"</a:t>
            </a:r>
          </a:p>
        </p:txBody>
      </p:sp>
    </p:spTree>
    <p:extLst>
      <p:ext uri="{BB962C8B-B14F-4D97-AF65-F5344CB8AC3E}">
        <p14:creationId xmlns:p14="http://schemas.microsoft.com/office/powerpoint/2010/main" val="246074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Pandas</a:t>
            </a:r>
            <a:r>
              <a:rPr lang="nl-NL" dirty="0"/>
              <a:t> (</a:t>
            </a:r>
            <a:r>
              <a:rPr lang="nl-NL" dirty="0" err="1"/>
              <a:t>numpy</a:t>
            </a:r>
            <a:r>
              <a:rPr lang="nl-NL" dirty="0"/>
              <a:t>)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 voor deze opdracht de lijndiagram van dagelijkse omzet.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Voeg een titel toe en geef labels op voor de assen.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Voeg annotaties toe voor de omzet waardes.</a:t>
            </a:r>
          </a:p>
        </p:txBody>
      </p:sp>
    </p:spTree>
    <p:extLst>
      <p:ext uri="{BB962C8B-B14F-4D97-AF65-F5344CB8AC3E}">
        <p14:creationId xmlns:p14="http://schemas.microsoft.com/office/powerpoint/2010/main" val="2261943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Meerdere grafieken in een figuur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Subplots werken via een </a:t>
            </a:r>
            <a:r>
              <a:rPr lang="nl-NL" sz="1600" dirty="0" err="1"/>
              <a:t>grid</a:t>
            </a:r>
            <a:r>
              <a:rPr lang="nl-NL" sz="1600" dirty="0"/>
              <a:t>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Je kunt een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maken met: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&lt;index&gt;)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Voorbeeld: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x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met een grafiek op index </a:t>
            </a:r>
            <a:r>
              <a:rPr lang="nl-NL" sz="1600" b="1" dirty="0">
                <a:solidFill>
                  <a:schemeClr val="accent1"/>
                </a:solidFill>
                <a:cs typeface="Courier New" panose="02070309020205020404" pitchFamily="49" charset="0"/>
              </a:rPr>
              <a:t>1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Voorbeeld: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x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met een grafiek op indices 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4 - 5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6C94EAD-5F50-E093-DB31-63E6B055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912881"/>
              </p:ext>
            </p:extLst>
          </p:nvPr>
        </p:nvGraphicFramePr>
        <p:xfrm>
          <a:off x="6612383" y="1608667"/>
          <a:ext cx="4589016" cy="327448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29672">
                  <a:extLst>
                    <a:ext uri="{9D8B030D-6E8A-4147-A177-3AD203B41FA5}">
                      <a16:colId xmlns:a16="http://schemas.microsoft.com/office/drawing/2014/main" val="3785279655"/>
                    </a:ext>
                  </a:extLst>
                </a:gridCol>
                <a:gridCol w="1529672">
                  <a:extLst>
                    <a:ext uri="{9D8B030D-6E8A-4147-A177-3AD203B41FA5}">
                      <a16:colId xmlns:a16="http://schemas.microsoft.com/office/drawing/2014/main" val="3512227575"/>
                    </a:ext>
                  </a:extLst>
                </a:gridCol>
                <a:gridCol w="1529672">
                  <a:extLst>
                    <a:ext uri="{9D8B030D-6E8A-4147-A177-3AD203B41FA5}">
                      <a16:colId xmlns:a16="http://schemas.microsoft.com/office/drawing/2014/main" val="180348559"/>
                    </a:ext>
                  </a:extLst>
                </a:gridCol>
              </a:tblGrid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3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236521"/>
                  </a:ext>
                </a:extLst>
              </a:tr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6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781249"/>
                  </a:ext>
                </a:extLst>
              </a:tr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7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8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9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6833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131312E-88E3-4354-6181-AECE8A4AB007}"/>
              </a:ext>
            </a:extLst>
          </p:cNvPr>
          <p:cNvSpPr/>
          <p:nvPr/>
        </p:nvSpPr>
        <p:spPr>
          <a:xfrm>
            <a:off x="6612383" y="1615017"/>
            <a:ext cx="1530350" cy="108373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43394-19BB-D08A-ECE7-1287304937BB}"/>
              </a:ext>
            </a:extLst>
          </p:cNvPr>
          <p:cNvSpPr/>
          <p:nvPr/>
        </p:nvSpPr>
        <p:spPr>
          <a:xfrm>
            <a:off x="6612383" y="2705100"/>
            <a:ext cx="3058666" cy="108373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6669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Meer controle met </a:t>
            </a:r>
            <a:r>
              <a:rPr lang="nl-NL" sz="3600" noProof="0" dirty="0" err="1"/>
              <a:t>GridSpec</a:t>
            </a:r>
            <a:r>
              <a:rPr lang="nl-NL" sz="3600" noProof="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890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GridSpec</a:t>
            </a:r>
            <a:r>
              <a:rPr lang="nl-NL" sz="1600" dirty="0">
                <a:cs typeface="Courier New" panose="02070309020205020404" pitchFamily="49" charset="0"/>
              </a:rPr>
              <a:t> voor 3 x 3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fig.add_gridspec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(3, 3)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Subplot op rij 0 en kolom 2: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ax1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Subplot over meerdere rijen en kolommen: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ax2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0:2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6C94EAD-5F50-E093-DB31-63E6B055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449534"/>
              </p:ext>
            </p:extLst>
          </p:nvPr>
        </p:nvGraphicFramePr>
        <p:xfrm>
          <a:off x="6489507" y="1608667"/>
          <a:ext cx="4864293" cy="36439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9780">
                  <a:extLst>
                    <a:ext uri="{9D8B030D-6E8A-4147-A177-3AD203B41FA5}">
                      <a16:colId xmlns:a16="http://schemas.microsoft.com/office/drawing/2014/main" val="4289324656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3785279655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3512227575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180348559"/>
                    </a:ext>
                  </a:extLst>
                </a:gridCol>
              </a:tblGrid>
              <a:tr h="375598"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571092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3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236521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6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781249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7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8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9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6833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131312E-88E3-4354-6181-AECE8A4AB007}"/>
              </a:ext>
            </a:extLst>
          </p:cNvPr>
          <p:cNvSpPr/>
          <p:nvPr/>
        </p:nvSpPr>
        <p:spPr>
          <a:xfrm>
            <a:off x="9829037" y="1983310"/>
            <a:ext cx="1530350" cy="108743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43394-19BB-D08A-ECE7-1287304937BB}"/>
              </a:ext>
            </a:extLst>
          </p:cNvPr>
          <p:cNvSpPr/>
          <p:nvPr/>
        </p:nvSpPr>
        <p:spPr>
          <a:xfrm>
            <a:off x="6767259" y="1982102"/>
            <a:ext cx="3058666" cy="326723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9397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het transactie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een grafiek met subplots voor: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Numerieke kolommen:    	Histogram van de waardes.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Categorische kolommen: 	Staafdiagram van frequenties voor de 10 meest voorkomende waardes.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Overige kolommen:		Negeer deze kolommen (vb. </a:t>
            </a:r>
            <a:r>
              <a:rPr lang="nl-NL" sz="1600" dirty="0" err="1"/>
              <a:t>transaction_date</a:t>
            </a:r>
            <a:r>
              <a:rPr lang="nl-NL" sz="1600" dirty="0"/>
              <a:t> kolom).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Bonus: Maak de functie generiek zodat deze op een willekeurig </a:t>
            </a:r>
            <a:r>
              <a:rPr lang="nl-NL" sz="2000" dirty="0" err="1"/>
              <a:t>DataFrame</a:t>
            </a:r>
            <a:r>
              <a:rPr lang="nl-NL" sz="2000" dirty="0"/>
              <a:t> kan worden toegepast.</a:t>
            </a:r>
          </a:p>
        </p:txBody>
      </p:sp>
    </p:spTree>
    <p:extLst>
      <p:ext uri="{BB962C8B-B14F-4D97-AF65-F5344CB8AC3E}">
        <p14:creationId xmlns:p14="http://schemas.microsoft.com/office/powerpoint/2010/main" val="2700698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Data weergeven als kleuren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Doel: Een continue variabele weergeven met kleuren.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Colormap</a:t>
            </a:r>
            <a:r>
              <a:rPr lang="nl-NL" sz="2000" dirty="0"/>
              <a:t> koppelt continue waardes aan RGBA-kleurwaardes.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kleurwaardes kun je vervolgens gebruiken in een grafiek.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Met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Colorbar</a:t>
            </a:r>
            <a:r>
              <a:rPr lang="nl-NL" sz="2000" dirty="0"/>
              <a:t> kun je een legenda toevoegen voor de kleurwaardes.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71CE38-98DA-2C8A-0065-ADD1FF06D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54" y="1608667"/>
            <a:ext cx="4471425" cy="410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5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433054" y="1083734"/>
            <a:ext cx="2920747" cy="13075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nl-NL" sz="1400" b="1" dirty="0" err="1"/>
              <a:t>Pandas</a:t>
            </a:r>
            <a:endParaRPr lang="nl-NL" sz="1400" b="1" dirty="0"/>
          </a:p>
          <a:p>
            <a:pPr algn="ctr"/>
            <a:r>
              <a:rPr lang="nl-NL" sz="1400" dirty="0"/>
              <a:t>(Python)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EBEB31B-D332-2CAC-897B-6FCC35C07281}"/>
              </a:ext>
            </a:extLst>
          </p:cNvPr>
          <p:cNvGrpSpPr/>
          <p:nvPr/>
        </p:nvGrpSpPr>
        <p:grpSpPr>
          <a:xfrm>
            <a:off x="8433054" y="3336882"/>
            <a:ext cx="2920746" cy="2979137"/>
            <a:chOff x="8263720" y="3336878"/>
            <a:chExt cx="2920746" cy="297913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4682BB-885A-5C60-F919-EE42752F11CB}"/>
                </a:ext>
              </a:extLst>
            </p:cNvPr>
            <p:cNvSpPr/>
            <p:nvPr/>
          </p:nvSpPr>
          <p:spPr>
            <a:xfrm>
              <a:off x="8263720" y="3336878"/>
              <a:ext cx="2920746" cy="29791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80000" tIns="180000" rIns="180000" bIns="180000" rtlCol="0" anchor="t"/>
            <a:lstStyle/>
            <a:p>
              <a:pPr algn="ctr"/>
              <a:r>
                <a:rPr lang="nl-NL" sz="1400" b="1" dirty="0" err="1"/>
                <a:t>Numpy</a:t>
              </a:r>
              <a:endParaRPr lang="nl-NL" sz="1400" b="1" dirty="0"/>
            </a:p>
            <a:p>
              <a:pPr algn="ctr"/>
              <a:r>
                <a:rPr lang="nl-NL" sz="1400" dirty="0"/>
                <a:t>(Python)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0F36A3-E63F-438C-664E-6CCFFF26537D}"/>
                </a:ext>
              </a:extLst>
            </p:cNvPr>
            <p:cNvSpPr/>
            <p:nvPr/>
          </p:nvSpPr>
          <p:spPr>
            <a:xfrm>
              <a:off x="8369426" y="4783536"/>
              <a:ext cx="2664789" cy="145741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pPr algn="ctr"/>
              <a:r>
                <a:rPr lang="nl-NL" sz="1400" b="1" dirty="0" err="1"/>
                <a:t>Computationele</a:t>
              </a:r>
              <a:r>
                <a:rPr lang="nl-NL" sz="1400" b="1" dirty="0"/>
                <a:t> ruimte</a:t>
              </a:r>
            </a:p>
            <a:p>
              <a:pPr algn="ctr"/>
              <a:r>
                <a:rPr lang="nl-NL" sz="1400" dirty="0"/>
                <a:t>(C code)</a:t>
              </a:r>
            </a:p>
          </p:txBody>
        </p: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708432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Wat is </a:t>
            </a:r>
            <a:r>
              <a:rPr lang="nl-NL" sz="2000" b="1" noProof="0" dirty="0" err="1"/>
              <a:t>pandas</a:t>
            </a:r>
            <a:r>
              <a:rPr lang="nl-NL" sz="2000" b="1" noProof="0" dirty="0"/>
              <a:t>?</a:t>
            </a:r>
          </a:p>
          <a:p>
            <a:pPr marL="0" indent="0">
              <a:buNone/>
            </a:pPr>
            <a:r>
              <a:rPr lang="nl-NL" sz="2000" noProof="0" dirty="0" err="1"/>
              <a:t>Pandas</a:t>
            </a:r>
            <a:r>
              <a:rPr lang="nl-NL" sz="2000" noProof="0" dirty="0"/>
              <a:t> maakt makkelijker en efficiënter om met data te werken.</a:t>
            </a:r>
          </a:p>
          <a:p>
            <a:pPr>
              <a:buFontTx/>
              <a:buChar char="-"/>
            </a:pPr>
            <a:r>
              <a:rPr lang="nl-NL" sz="2000" dirty="0"/>
              <a:t>Series:	1-dimensionaal: vergelijkbaar met list.</a:t>
            </a:r>
          </a:p>
          <a:p>
            <a:pPr>
              <a:buFontTx/>
              <a:buChar char="-"/>
            </a:pPr>
            <a:r>
              <a:rPr lang="nl-NL" sz="2000" dirty="0" err="1"/>
              <a:t>DataFrames</a:t>
            </a:r>
            <a:r>
              <a:rPr lang="nl-NL" sz="2000" dirty="0"/>
              <a:t>:	2-dimensionaal: vergelijkbaar (SQL) tabel.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r>
              <a:rPr lang="nl-NL" sz="2000" b="1" noProof="0" dirty="0"/>
              <a:t>Gebaseerd op </a:t>
            </a:r>
            <a:r>
              <a:rPr lang="nl-NL" sz="2000" b="1" noProof="0" dirty="0" err="1"/>
              <a:t>numpy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 err="1"/>
              <a:t>Numpy</a:t>
            </a:r>
            <a:r>
              <a:rPr lang="nl-NL" sz="2000" dirty="0"/>
              <a:t> doet het werk onder de motorkap; </a:t>
            </a:r>
            <a:r>
              <a:rPr lang="nl-NL" sz="2000" dirty="0" err="1"/>
              <a:t>pandas</a:t>
            </a:r>
            <a:r>
              <a:rPr lang="nl-NL" sz="2000" dirty="0"/>
              <a:t> roept bewerkingen aan in </a:t>
            </a:r>
            <a:r>
              <a:rPr lang="nl-NL" sz="2000" dirty="0" err="1"/>
              <a:t>numpy</a:t>
            </a:r>
            <a:r>
              <a:rPr lang="nl-NL" sz="2000" dirty="0"/>
              <a:t>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Wat is </a:t>
            </a:r>
            <a:r>
              <a:rPr lang="nl-NL" sz="2000" b="1" dirty="0" err="1"/>
              <a:t>numpy</a:t>
            </a:r>
            <a:r>
              <a:rPr lang="nl-NL" sz="2000" b="1" dirty="0"/>
              <a:t>?</a:t>
            </a:r>
          </a:p>
          <a:p>
            <a:pPr marL="0" indent="0">
              <a:buNone/>
            </a:pPr>
            <a:r>
              <a:rPr lang="nl-NL" sz="2000" noProof="0" dirty="0" err="1"/>
              <a:t>Numpy</a:t>
            </a:r>
            <a:r>
              <a:rPr lang="nl-NL" sz="2000" noProof="0" dirty="0"/>
              <a:t> is geschreven in C, dat veel sneller is dan Python. </a:t>
            </a:r>
          </a:p>
          <a:p>
            <a:pPr marL="0" indent="0">
              <a:buNone/>
            </a:pPr>
            <a:r>
              <a:rPr lang="nl-NL" sz="2000" noProof="0" dirty="0"/>
              <a:t>Maar: Data wordt overgezet van Python naar C.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5747CC-CFFD-8E55-1AC0-43CED224AAD9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9893427" y="2391304"/>
            <a:ext cx="1" cy="94557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574EA7-482F-1B11-8E1B-7F47A916D567}"/>
              </a:ext>
            </a:extLst>
          </p:cNvPr>
          <p:cNvSpPr txBox="1"/>
          <p:nvPr/>
        </p:nvSpPr>
        <p:spPr>
          <a:xfrm>
            <a:off x="9910725" y="2710204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instructies</a:t>
            </a:r>
            <a:endParaRPr lang="en-NL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69A498-5536-A7F0-2F59-A17B16D13E1A}"/>
              </a:ext>
            </a:extLst>
          </p:cNvPr>
          <p:cNvCxnSpPr>
            <a:cxnSpLocks/>
          </p:cNvCxnSpPr>
          <p:nvPr/>
        </p:nvCxnSpPr>
        <p:spPr>
          <a:xfrm>
            <a:off x="9893427" y="4087504"/>
            <a:ext cx="0" cy="1003111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20A59BF-2A2A-FCBB-2B04-A0B5B412C8D0}"/>
              </a:ext>
            </a:extLst>
          </p:cNvPr>
          <p:cNvSpPr txBox="1"/>
          <p:nvPr/>
        </p:nvSpPr>
        <p:spPr>
          <a:xfrm>
            <a:off x="9898450" y="4339146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69374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2D6012-27D2-F4CB-D925-50C2BCB5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 err="1"/>
              <a:t>Pandas</a:t>
            </a:r>
            <a:r>
              <a:rPr lang="nl-NL" sz="2000" noProof="0" dirty="0"/>
              <a:t> slaat een deel van de data op in Python en een deel via </a:t>
            </a:r>
            <a:r>
              <a:rPr lang="nl-NL" sz="2000" noProof="0" dirty="0" err="1"/>
              <a:t>numpy</a:t>
            </a:r>
            <a:r>
              <a:rPr lang="nl-NL" sz="2000" noProof="0" dirty="0"/>
              <a:t>. Soms wordt data dus geconverteerd </a:t>
            </a:r>
            <a:r>
              <a:rPr lang="nl-NL" sz="2000" dirty="0"/>
              <a:t>naar </a:t>
            </a:r>
            <a:r>
              <a:rPr lang="nl-NL" sz="2000" noProof="0" dirty="0"/>
              <a:t>andere data types.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Hieronder staat een overzicht van zulke conversies: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Numpy</a:t>
            </a:r>
            <a:r>
              <a:rPr lang="nl-NL" sz="3600" noProof="0" dirty="0"/>
              <a:t> data types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5D7380-06FE-4A80-6464-13BF12A81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172993"/>
              </p:ext>
            </p:extLst>
          </p:nvPr>
        </p:nvGraphicFramePr>
        <p:xfrm>
          <a:off x="939800" y="2978150"/>
          <a:ext cx="9893299" cy="2780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770">
                  <a:extLst>
                    <a:ext uri="{9D8B030D-6E8A-4147-A177-3AD203B41FA5}">
                      <a16:colId xmlns:a16="http://schemas.microsoft.com/office/drawing/2014/main" val="2862620184"/>
                    </a:ext>
                  </a:extLst>
                </a:gridCol>
                <a:gridCol w="3697630">
                  <a:extLst>
                    <a:ext uri="{9D8B030D-6E8A-4147-A177-3AD203B41FA5}">
                      <a16:colId xmlns:a16="http://schemas.microsoft.com/office/drawing/2014/main" val="4052530923"/>
                    </a:ext>
                  </a:extLst>
                </a:gridCol>
                <a:gridCol w="3644899">
                  <a:extLst>
                    <a:ext uri="{9D8B030D-6E8A-4147-A177-3AD203B41FA5}">
                      <a16:colId xmlns:a16="http://schemas.microsoft.com/office/drawing/2014/main" val="1687699138"/>
                    </a:ext>
                  </a:extLst>
                </a:gridCol>
              </a:tblGrid>
              <a:tr h="322035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pandas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1459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int64 / int32 / int16 / int8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12154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float64 / float32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60973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bool_ (byte)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942988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226827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160831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datetime64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858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35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Series</a:t>
            </a:r>
            <a:endParaRPr lang="nl-NL" sz="3600" noProof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FE71A17-F6EB-F561-6081-67EB994D9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019308"/>
              </p:ext>
            </p:extLst>
          </p:nvPr>
        </p:nvGraphicFramePr>
        <p:xfrm>
          <a:off x="8839200" y="1456267"/>
          <a:ext cx="2565399" cy="42634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20428352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82702726"/>
                    </a:ext>
                  </a:extLst>
                </a:gridCol>
                <a:gridCol w="1504949">
                  <a:extLst>
                    <a:ext uri="{9D8B030D-6E8A-4147-A177-3AD203B41FA5}">
                      <a16:colId xmlns:a16="http://schemas.microsoft.com/office/drawing/2014/main" val="2752903138"/>
                    </a:ext>
                  </a:extLst>
                </a:gridCol>
              </a:tblGrid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NAAM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2529"/>
                  </a:ext>
                </a:extLst>
              </a:tr>
              <a:tr h="609071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NL" dirty="0"/>
                    </a:p>
                  </a:txBody>
                  <a:tcPr vert="wordArtVert"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207954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16353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346902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60741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6302"/>
                  </a:ext>
                </a:extLst>
              </a:tr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2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D9D96-7658-EC75-2EC5-2B19EF1F9684}"/>
              </a:ext>
            </a:extLst>
          </p:cNvPr>
          <p:cNvSpPr txBox="1">
            <a:spLocks/>
          </p:cNvSpPr>
          <p:nvPr/>
        </p:nvSpPr>
        <p:spPr>
          <a:xfrm>
            <a:off x="838201" y="1456267"/>
            <a:ext cx="61595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Een 1-dimensionale data structuur.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Optioneel: naam.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Waardes van </a:t>
            </a:r>
            <a:r>
              <a:rPr lang="nl-NL" sz="2000" u="sng" dirty="0"/>
              <a:t>hetzelfde</a:t>
            </a:r>
            <a:r>
              <a:rPr lang="nl-NL" sz="2000" dirty="0"/>
              <a:t> data type (automatische cast).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Index met labels voor de waardes.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Bewerkingen houden rekening met de index.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52379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Series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Beschrijvende informatie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Selecties maken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Wiskundige bewerkingen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Functies toepassen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EB5E5-86EE-C332-E6A4-C440D16C0215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series.value_counts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series.plot.hist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series[0:3]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series["2022-01-01":"2022-01-03"]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 ** 2 / 2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series_a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series_b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series.map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x: x ** 2 /2)</a:t>
            </a:r>
          </a:p>
        </p:txBody>
      </p:sp>
    </p:spTree>
    <p:extLst>
      <p:ext uri="{BB962C8B-B14F-4D97-AF65-F5344CB8AC3E}">
        <p14:creationId xmlns:p14="http://schemas.microsoft.com/office/powerpoint/2010/main" val="122610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Welk data type krijgt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3, None])</a:t>
            </a:r>
            <a:r>
              <a:rPr lang="nl-NL" sz="2000" dirty="0"/>
              <a:t> en waarom?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Welk </a:t>
            </a:r>
            <a:r>
              <a:rPr lang="nl-NL" sz="2000" dirty="0" err="1"/>
              <a:t>Pandas</a:t>
            </a:r>
            <a:r>
              <a:rPr lang="nl-NL" sz="2000" dirty="0"/>
              <a:t> data type lost het bovenstaande "probleem" op?</a:t>
            </a:r>
          </a:p>
          <a:p>
            <a:pPr lvl="1"/>
            <a:r>
              <a:rPr lang="nl-NL" sz="1600" dirty="0"/>
              <a:t>Zie: </a:t>
            </a:r>
            <a:r>
              <a:rPr lang="nl-NL" sz="1600" dirty="0">
                <a:hlinkClick r:id="rId2"/>
              </a:rPr>
              <a:t>https://pandas.pydata.org/docs/user_guide/basics.html#basics-dtypes</a:t>
            </a:r>
            <a:endParaRPr lang="nl-NL" sz="1600" dirty="0"/>
          </a:p>
          <a:p>
            <a:pPr lvl="1"/>
            <a:r>
              <a:rPr lang="nl-NL" sz="1600" dirty="0"/>
              <a:t>Bonus: Is dit type efficiënter of juist niet?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3"/>
            </a:pPr>
            <a:r>
              <a:rPr lang="nl-NL" sz="2000" noProof="0" dirty="0"/>
              <a:t>Schrijf een functie die een Series komma-gescheiden waardes splitst in een lijst.</a:t>
            </a:r>
          </a:p>
          <a:p>
            <a:pPr lvl="1"/>
            <a:r>
              <a:rPr lang="nl-NL" sz="1600" noProof="0" dirty="0"/>
              <a:t>Wat krijg je als je vervolgens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explode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noProof="0" dirty="0"/>
              <a:t> gebruikt?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3"/>
            </a:pPr>
            <a:r>
              <a:rPr lang="nl-NL" sz="2000" dirty="0"/>
              <a:t>Schrijf een functie die de top 3 waardes behoud en de rest vervangt door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"anders"</a:t>
            </a:r>
            <a:r>
              <a:rPr lang="nl-NL" sz="2000" dirty="0"/>
              <a:t>.</a:t>
            </a:r>
          </a:p>
          <a:p>
            <a:pPr lvl="1"/>
            <a:r>
              <a:rPr lang="nl-NL" sz="1400" dirty="0">
                <a:cs typeface="Courier New" panose="02070309020205020404" pitchFamily="49" charset="0"/>
              </a:rPr>
              <a:t>Input:       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(["A", "A", "A", "B", "B", "C", "C",  "D", "E"])</a:t>
            </a:r>
          </a:p>
          <a:p>
            <a:pPr lvl="1"/>
            <a:r>
              <a:rPr lang="nl-NL" sz="1400" dirty="0">
                <a:cs typeface="Courier New" panose="02070309020205020404" pitchFamily="49" charset="0"/>
              </a:rPr>
              <a:t>Output: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(["A", "A", "A", "B", "B", "C", "C", "anders", "anders"]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</a:t>
            </a:r>
            <a:r>
              <a:rPr lang="nl-NL" sz="3600" dirty="0" err="1"/>
              <a:t>DataFrame</a:t>
            </a:r>
            <a:endParaRPr lang="nl-NL" sz="3600" noProof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FE71A17-F6EB-F561-6081-67EB994D9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318642"/>
              </p:ext>
            </p:extLst>
          </p:nvPr>
        </p:nvGraphicFramePr>
        <p:xfrm>
          <a:off x="7467600" y="1456267"/>
          <a:ext cx="3886200" cy="42634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204283521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382702726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752903138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34010129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114506087"/>
                    </a:ext>
                  </a:extLst>
                </a:gridCol>
              </a:tblGrid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COL_A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COL_B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COL_C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2529"/>
                  </a:ext>
                </a:extLst>
              </a:tr>
              <a:tr h="609071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NL" dirty="0"/>
                    </a:p>
                  </a:txBody>
                  <a:tcPr vert="wordArtVert"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207954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16353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346902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60741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6302"/>
                  </a:ext>
                </a:extLst>
              </a:tr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2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D9D96-7658-EC75-2EC5-2B19EF1F9684}"/>
              </a:ext>
            </a:extLst>
          </p:cNvPr>
          <p:cNvSpPr txBox="1">
            <a:spLocks/>
          </p:cNvSpPr>
          <p:nvPr/>
        </p:nvSpPr>
        <p:spPr>
          <a:xfrm>
            <a:off x="838201" y="1456267"/>
            <a:ext cx="61595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Een 2-dimensionale data structuur / tabel.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Elke kolom is een Series object.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Kolom heeft zelfde functionaliteit als Series.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Alle kolommen delen dezelfde index.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Ondersteunt SQL-achtige bewerkingen.</a:t>
            </a:r>
          </a:p>
        </p:txBody>
      </p:sp>
    </p:spTree>
    <p:extLst>
      <p:ext uri="{BB962C8B-B14F-4D97-AF65-F5344CB8AC3E}">
        <p14:creationId xmlns:p14="http://schemas.microsoft.com/office/powerpoint/2010/main" val="168235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6332</TotalTime>
  <Words>2318</Words>
  <Application>Microsoft Office PowerPoint</Application>
  <PresentationFormat>Widescreen</PresentationFormat>
  <Paragraphs>617</Paragraphs>
  <Slides>34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Office Theme</vt:lpstr>
      <vt:lpstr>Python - Traineeship</vt:lpstr>
      <vt:lpstr>Agenda</vt:lpstr>
      <vt:lpstr>Pandas (numpy)</vt:lpstr>
      <vt:lpstr>Hoe werkt het?</vt:lpstr>
      <vt:lpstr>Numpy data types</vt:lpstr>
      <vt:lpstr>Pandas Series</vt:lpstr>
      <vt:lpstr>Pandas Series</vt:lpstr>
      <vt:lpstr>Oefeningen I</vt:lpstr>
      <vt:lpstr>Pandas DataFrame</vt:lpstr>
      <vt:lpstr>Pandas DataFrame</vt:lpstr>
      <vt:lpstr>Selecties maken</vt:lpstr>
      <vt:lpstr>DataFrames bewerken</vt:lpstr>
      <vt:lpstr>Oefeningen II</vt:lpstr>
      <vt:lpstr>Groeperen en aggregeren</vt:lpstr>
      <vt:lpstr>Oefeningen III</vt:lpstr>
      <vt:lpstr>Methodes voor samenvoegen</vt:lpstr>
      <vt:lpstr>Samenvoegen: Welke rijen?</vt:lpstr>
      <vt:lpstr>Oefeningen IV</vt:lpstr>
      <vt:lpstr>Plotting</vt:lpstr>
      <vt:lpstr>Frameworks in Python</vt:lpstr>
      <vt:lpstr>Matplotlib API overzicht</vt:lpstr>
      <vt:lpstr>Simpele grafiek maken</vt:lpstr>
      <vt:lpstr>Betere grafiek maken</vt:lpstr>
      <vt:lpstr>Veelgebruikte grafiek types</vt:lpstr>
      <vt:lpstr>Plotten in stijl</vt:lpstr>
      <vt:lpstr>Oefeningen V</vt:lpstr>
      <vt:lpstr>Assen opmaken</vt:lpstr>
      <vt:lpstr>Annotaties</vt:lpstr>
      <vt:lpstr>Opmaak annotaties</vt:lpstr>
      <vt:lpstr>Oefeningen VI</vt:lpstr>
      <vt:lpstr>Meerdere grafieken in een figuur</vt:lpstr>
      <vt:lpstr>Meer controle met GridSpec </vt:lpstr>
      <vt:lpstr>Oefeningen VII</vt:lpstr>
      <vt:lpstr>Data weergeven als kleuren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Lukas Koning</cp:lastModifiedBy>
  <cp:revision>493</cp:revision>
  <dcterms:created xsi:type="dcterms:W3CDTF">2022-11-09T07:34:24Z</dcterms:created>
  <dcterms:modified xsi:type="dcterms:W3CDTF">2023-04-03T20:26:11Z</dcterms:modified>
</cp:coreProperties>
</file>