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7" r:id="rId4"/>
    <p:sldId id="355" r:id="rId5"/>
    <p:sldId id="358" r:id="rId6"/>
    <p:sldId id="268" r:id="rId7"/>
    <p:sldId id="357" r:id="rId8"/>
    <p:sldId id="258" r:id="rId9"/>
    <p:sldId id="292" r:id="rId10"/>
    <p:sldId id="266" r:id="rId11"/>
    <p:sldId id="263" r:id="rId12"/>
    <p:sldId id="332" r:id="rId13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1" autoAdjust="0"/>
    <p:restoredTop sz="96340" autoAdjust="0"/>
  </p:normalViewPr>
  <p:slideViewPr>
    <p:cSldViewPr snapToGrid="0">
      <p:cViewPr varScale="1">
        <p:scale>
          <a:sx n="73" d="100"/>
          <a:sy n="73" d="100"/>
        </p:scale>
        <p:origin x="368" y="44"/>
      </p:cViewPr>
      <p:guideLst/>
    </p:cSldViewPr>
  </p:slideViewPr>
  <p:outlineViewPr>
    <p:cViewPr>
      <p:scale>
        <a:sx n="33" d="100"/>
        <a:sy n="33" d="100"/>
      </p:scale>
      <p:origin x="0" y="-28284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ADDCAA-88FC-44D4-A91A-DD0530AB88E0}" type="datetimeFigureOut">
              <a:rPr lang="en-NL" smtClean="0"/>
              <a:t>14/10/2024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AF0DEA-1372-46C0-8FC9-2869E9CCF7D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19274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Naar</a:t>
            </a:r>
            <a:r>
              <a:rPr lang="en-US" dirty="0"/>
              <a:t> </a:t>
            </a:r>
            <a:r>
              <a:rPr lang="en-US" dirty="0" err="1"/>
              <a:t>mkdocs</a:t>
            </a:r>
            <a:r>
              <a:rPr lang="en-US" dirty="0"/>
              <a:t> </a:t>
            </a:r>
            <a:r>
              <a:rPr lang="en-US" dirty="0" err="1"/>
              <a:t>voorbeeld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022354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Naar</a:t>
            </a:r>
            <a:r>
              <a:rPr lang="en-US" dirty="0"/>
              <a:t> </a:t>
            </a:r>
            <a:r>
              <a:rPr lang="en-US" dirty="0" err="1"/>
              <a:t>mkdocs</a:t>
            </a:r>
            <a:r>
              <a:rPr lang="en-US" dirty="0"/>
              <a:t> </a:t>
            </a:r>
            <a:r>
              <a:rPr lang="en-US" dirty="0" err="1"/>
              <a:t>voorbeeld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93983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2D241-03CD-F66B-8F73-3CAC55B14F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764D1B-A973-3847-3E91-0CE7E7C590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BA73F5-F8B5-5710-2DC5-696AA5BD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14/10/2024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2AD8F-D1F0-0013-98B0-5F53C9B83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5D6E6-6577-2A62-3786-BC160042D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73535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B9CCA-8BA8-9DF4-C382-292734AB9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E17F0-E053-74A1-912D-AF910B21B2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F8707-6C42-1B5F-68D0-01EB4C4E8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14/10/2024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932ADD-8AA1-44C7-10D2-16EEC8BB2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55E38-9898-8533-EEE4-5769BECC3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66920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BC3836-BD47-52DC-6880-ED7139D796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B849A1-250C-AC54-45CF-1F7269E9D1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C7E283-D917-456A-9C51-03B2561D3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14/10/2024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48697-F252-3A77-2A44-80949825D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E20A23-9480-351A-8CC9-D41184BE0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00743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95ECB-AB54-0283-C544-060853BD5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598C7-A144-C045-760E-8D2BEB73F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AA8C3-D460-5FB9-BEF1-4B107863B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14/10/2024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1DD8C9-981B-68A4-FA03-2E7EC742C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4EE09-D031-B162-312B-D84AC3590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98485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268FD-4B23-D1C5-8A98-7C7573C06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842FD3-F45B-693C-BC8C-EE583529D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744C2-DC03-51D7-C490-EE7480C2E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14/10/2024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2BAD9-9E13-E0C5-C044-050D16928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03286-1DED-EEE0-200D-D463623B1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58699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EC716-70B1-4956-623D-BB1884FBA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3637C-9700-5EA7-E708-8CC7EA1D5E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9E7191-85E9-7180-A8B2-CE05EB3C66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904500-E98B-0B65-AE0E-8E3A53130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14/10/2024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8AE4F7-D675-8CE5-5297-5CE8654F9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106D77-2113-B755-D825-9AC10085B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56963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54435-6EC5-C8F0-1458-0FD424974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8B50F0-90F4-8EBF-85FA-FB50BA5BDF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AB29FF-E988-BCD5-26D3-72A2542B2A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76E652-0A53-1F5E-A2D3-63A4829CAD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2DAE7B-8EF7-730B-6526-C0162F6B3A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8CAA4C-A4F1-5723-0770-713EDAE19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14/10/2024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170581-1047-FE84-D78E-3E62A523F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ED558D-55C7-4C10-BFE2-7612C5564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74842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5256D-09B3-F7B7-3173-218761854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B71C5F-4EB8-173F-B4D2-8CF23E47E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14/10/2024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CF32B3-AEF3-EAA2-F854-680DC9C79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48300D-6F27-4617-C0A7-0BD7921D9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3417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E6FE86-8AAD-B43A-134E-4B68B5687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14/10/2024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301974-8F8A-3BD8-1A3B-53C39BCA6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0705B2-0628-7719-E328-C7019F7FC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61030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B594A-DFC2-B5D8-B0E4-F44F47CE6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B0292-87DF-858D-1FA8-C1EE927DA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8D80CC-4D84-3AE9-0B35-C27E33FD89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A5B28C-33D6-8039-630D-B9F1EC3A4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14/10/2024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1A531E-5FFA-D204-5F1B-37806AD2A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16CC9B-46C4-60CC-D35A-59F9F3067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45160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60F88-70DD-AD9F-4E44-45D44087F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1D932A-9C26-05B4-32D0-3FE165A338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81F30C-3886-DE65-EDE4-8C37F631FF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17D30D-18AE-1F87-AFA5-484D8C3D9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14/10/2024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2578AF-A060-D3BD-F2EA-5E48BF0DF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2776DD-8DE5-1525-C107-C6B823E84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27460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1D996F-28E0-EE48-1A60-DD6C87C2C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33049-5EA4-FE91-AD3D-3E8221A583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8FFAA-1188-E7B0-B675-622693A118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B069A-003F-4FC0-8534-236B0C5C7B5F}" type="datetimeFigureOut">
              <a:rPr lang="en-NL" smtClean="0"/>
              <a:t>14/10/2024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055ACD-263D-BC57-40AE-29769CF91C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62DF2-3BF7-0A3B-2578-57CA00478C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59353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Relationship Id="rId9" Type="http://schemas.openxmlformats.org/officeDocument/2006/relationships/image" Target="../media/image9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8596B-E8A7-AF6B-F232-B6BEDDB436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noProof="0" dirty="0"/>
              <a:t>Git - Cursus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D6EAA2-FB69-19A9-52CE-B06A78AAEE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noProof="0"/>
              <a:t>2024</a:t>
            </a:r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847969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Keuze voor 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456267"/>
            <a:ext cx="4715935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noProof="0" dirty="0" err="1"/>
              <a:t>Jupyter</a:t>
            </a:r>
            <a:r>
              <a:rPr lang="nl-NL" sz="2000" b="1" noProof="0" dirty="0"/>
              <a:t> Notebook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+    Goed voor exploratief werken.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+    Goed voor demo’s, directe feedback.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-     Qua functionaliteit vrij beperkt.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-    Foutgevoelig, snel onoverzichtelijk.</a:t>
            </a:r>
          </a:p>
          <a:p>
            <a:pPr marL="0" indent="0">
              <a:buNone/>
            </a:pPr>
            <a:endParaRPr lang="nl-NL" sz="2000" noProof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6E87A0-1070-48CA-27A1-259B2400F9C1}"/>
              </a:ext>
            </a:extLst>
          </p:cNvPr>
          <p:cNvSpPr txBox="1">
            <a:spLocks/>
          </p:cNvSpPr>
          <p:nvPr/>
        </p:nvSpPr>
        <p:spPr>
          <a:xfrm>
            <a:off x="6637869" y="1456267"/>
            <a:ext cx="4715935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b="1" dirty="0"/>
              <a:t>Visual Studio Code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+    Goed voor gestructureerd werken.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+    Kan ook Notebooks bewerken.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+    Veel functionaliteit en plug-ins.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-     Kost wat moeite om op te zetten.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8609FA9-4DB0-58A8-2365-E958D9DDB463}"/>
              </a:ext>
            </a:extLst>
          </p:cNvPr>
          <p:cNvCxnSpPr>
            <a:cxnSpLocks/>
          </p:cNvCxnSpPr>
          <p:nvPr/>
        </p:nvCxnSpPr>
        <p:spPr>
          <a:xfrm>
            <a:off x="5960533" y="1388533"/>
            <a:ext cx="0" cy="478843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67852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Anaconda omgevingen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DFC31ABD-68F0-5B1E-5AF0-00FA80F227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8397749"/>
              </p:ext>
            </p:extLst>
          </p:nvPr>
        </p:nvGraphicFramePr>
        <p:xfrm>
          <a:off x="838199" y="1718733"/>
          <a:ext cx="10515600" cy="428413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402668">
                  <a:extLst>
                    <a:ext uri="{9D8B030D-6E8A-4147-A177-3AD203B41FA5}">
                      <a16:colId xmlns:a16="http://schemas.microsoft.com/office/drawing/2014/main" val="3902745773"/>
                    </a:ext>
                  </a:extLst>
                </a:gridCol>
                <a:gridCol w="6112932">
                  <a:extLst>
                    <a:ext uri="{9D8B030D-6E8A-4147-A177-3AD203B41FA5}">
                      <a16:colId xmlns:a16="http://schemas.microsoft.com/office/drawing/2014/main" val="2880567176"/>
                    </a:ext>
                  </a:extLst>
                </a:gridCol>
              </a:tblGrid>
              <a:tr h="535517">
                <a:tc>
                  <a:txBody>
                    <a:bodyPr/>
                    <a:lstStyle/>
                    <a:p>
                      <a:r>
                        <a:rPr lang="nl-NL" noProof="0"/>
                        <a:t>Commando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/>
                        <a:t>Beschrijving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9944248"/>
                  </a:ext>
                </a:extLst>
              </a:tr>
              <a:tr h="5355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conda</a:t>
                      </a:r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nl-NL" sz="1400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env</a:t>
                      </a:r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list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noProof="0" dirty="0"/>
                        <a:t>Toont een lijst van alle beschikbare omgevingen.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0416606"/>
                  </a:ext>
                </a:extLst>
              </a:tr>
              <a:tr h="5355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conda</a:t>
                      </a:r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nl-NL" sz="1400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create</a:t>
                      </a:r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–n &lt;naam&gt; python=&lt;versie&gt;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noProof="0" dirty="0"/>
                        <a:t>Maakt omgeving met de opgegeven naam en Python versie.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6145959"/>
                  </a:ext>
                </a:extLst>
              </a:tr>
              <a:tr h="535517">
                <a:tc>
                  <a:txBody>
                    <a:bodyPr/>
                    <a:lstStyle/>
                    <a:p>
                      <a:r>
                        <a:rPr lang="nl-NL" sz="1400" noProof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conda activate &lt;naam&gt;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/>
                        <a:t>Activeert de opgegeven omgeving.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7644208"/>
                  </a:ext>
                </a:extLst>
              </a:tr>
              <a:tr h="5355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noProof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conda install &lt;package&gt;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Installeert het opgegeven package in de actieve omgeving.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428120"/>
                  </a:ext>
                </a:extLst>
              </a:tr>
              <a:tr h="535517">
                <a:tc>
                  <a:txBody>
                    <a:bodyPr/>
                    <a:lstStyle/>
                    <a:p>
                      <a:r>
                        <a:rPr lang="nl-NL" sz="1400" noProof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 –m pip install &lt;package&gt;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Installeert het opgegeven package met pip.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3890768"/>
                  </a:ext>
                </a:extLst>
              </a:tr>
              <a:tr h="535517">
                <a:tc>
                  <a:txBody>
                    <a:bodyPr/>
                    <a:lstStyle/>
                    <a:p>
                      <a:r>
                        <a:rPr lang="nl-NL" sz="1400" b="0" noProof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conda list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/>
                        <a:t>Toon alle geïnstalleerde packages in de omgeving.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6855344"/>
                  </a:ext>
                </a:extLst>
              </a:tr>
              <a:tr h="535517">
                <a:tc>
                  <a:txBody>
                    <a:bodyPr/>
                    <a:lstStyle/>
                    <a:p>
                      <a:r>
                        <a:rPr lang="nl-NL" sz="1400" b="0" noProof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conda deactivate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Deactiveer de omgeving.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5545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70422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IV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Open Notebook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exercises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/4_fuzzy_dict.ipynb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FuzzyDict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nl-NL" sz="2000" dirty="0"/>
              <a:t> </a:t>
            </a:r>
            <a:r>
              <a:rPr lang="nl-NL" sz="2000" dirty="0" err="1"/>
              <a:t>dict</a:t>
            </a:r>
            <a:r>
              <a:rPr lang="nl-NL" sz="2000" dirty="0"/>
              <a:t> dat niet hoofdlettergevoelig is:</a:t>
            </a:r>
          </a:p>
          <a:p>
            <a:pPr lvl="1"/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fuzzydict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nl-NL" sz="2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"NAAM"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nl-NL" sz="2000" dirty="0"/>
              <a:t> is gelijk aan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fuzzydict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nl-NL" sz="2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"naam"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nl-NL" sz="2000" dirty="0">
                <a:cs typeface="Courier New" panose="02070309020205020404" pitchFamily="49" charset="0"/>
              </a:rPr>
              <a:t>.</a:t>
            </a:r>
            <a:endParaRPr lang="nl-NL" sz="2000" dirty="0"/>
          </a:p>
          <a:p>
            <a:pPr lvl="1"/>
            <a:r>
              <a:rPr lang="nl-NL" sz="2000" dirty="0">
                <a:cs typeface="Courier New" panose="02070309020205020404" pitchFamily="49" charset="0"/>
              </a:rPr>
              <a:t>Zowel bij ophalen als wegschrijven van waardes.</a:t>
            </a: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Gebruik: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__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getitem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nl-NL" sz="2000" dirty="0"/>
              <a:t> om waardes op te halen.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__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setitem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nl-NL" sz="2000" dirty="0"/>
              <a:t> om waardes op te slaan.</a:t>
            </a:r>
          </a:p>
          <a:p>
            <a:pPr marL="0" indent="0">
              <a:buNone/>
            </a:pPr>
            <a:endParaRPr lang="nl-NL" sz="2000" dirty="0"/>
          </a:p>
          <a:p>
            <a:pPr marL="457200" indent="-457200">
              <a:buAutoNum type="arabicPeriod" startAt="4"/>
            </a:pPr>
            <a:r>
              <a:rPr lang="nl-NL" sz="2000" dirty="0"/>
              <a:t>Bonus voor implementeren van methodes: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__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__, __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repr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__, __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__,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items</a:t>
            </a:r>
          </a:p>
        </p:txBody>
      </p:sp>
    </p:spTree>
    <p:extLst>
      <p:ext uri="{BB962C8B-B14F-4D97-AF65-F5344CB8AC3E}">
        <p14:creationId xmlns:p14="http://schemas.microsoft.com/office/powerpoint/2010/main" val="4287688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515600" cy="472069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nl-NL" sz="2000" noProof="0" dirty="0"/>
              <a:t>Introductie</a:t>
            </a:r>
            <a:endParaRPr lang="nl-NL" sz="2000" dirty="0"/>
          </a:p>
          <a:p>
            <a:pPr lvl="1">
              <a:spcAft>
                <a:spcPts val="600"/>
              </a:spcAft>
            </a:pPr>
            <a:r>
              <a:rPr lang="nl-NL" sz="1600" noProof="0" dirty="0"/>
              <a:t>Wat is git?</a:t>
            </a:r>
          </a:p>
          <a:p>
            <a:pPr lvl="1">
              <a:spcAft>
                <a:spcPts val="600"/>
              </a:spcAft>
            </a:pPr>
            <a:r>
              <a:rPr lang="nl-NL" sz="1600" noProof="0" dirty="0"/>
              <a:t>Hoe werkt git?</a:t>
            </a:r>
          </a:p>
          <a:p>
            <a:pPr>
              <a:spcAft>
                <a:spcPts val="600"/>
              </a:spcAft>
            </a:pPr>
            <a:r>
              <a:rPr lang="nl-NL" sz="2000" dirty="0"/>
              <a:t>Werken met versies</a:t>
            </a:r>
            <a:endParaRPr lang="nl-NL" sz="1600" dirty="0"/>
          </a:p>
          <a:p>
            <a:pPr lvl="1">
              <a:spcAft>
                <a:spcPts val="600"/>
              </a:spcAft>
            </a:pPr>
            <a:r>
              <a:rPr lang="nl-NL" sz="1600" dirty="0"/>
              <a:t>Repository opzetten</a:t>
            </a:r>
            <a:endParaRPr lang="nl-NL" sz="1600" noProof="0" dirty="0"/>
          </a:p>
          <a:p>
            <a:pPr lvl="1">
              <a:spcAft>
                <a:spcPts val="600"/>
              </a:spcAft>
            </a:pPr>
            <a:r>
              <a:rPr lang="nl-NL" sz="1600" dirty="0"/>
              <a:t>Een </a:t>
            </a:r>
            <a:r>
              <a:rPr lang="nl-NL" sz="1600" dirty="0" err="1"/>
              <a:t>commit</a:t>
            </a:r>
            <a:r>
              <a:rPr lang="nl-NL" sz="1600" dirty="0"/>
              <a:t> aanmaken.</a:t>
            </a:r>
          </a:p>
          <a:p>
            <a:pPr lvl="1">
              <a:spcAft>
                <a:spcPts val="600"/>
              </a:spcAft>
            </a:pPr>
            <a:r>
              <a:rPr lang="nl-NL" sz="1600" dirty="0"/>
              <a:t>Wat gebeurt er in de </a:t>
            </a:r>
            <a:r>
              <a:rPr lang="nl-NL" sz="1600" dirty="0" err="1"/>
              <a:t>repository</a:t>
            </a:r>
            <a:r>
              <a:rPr lang="nl-NL" sz="1600" dirty="0"/>
              <a:t>?</a:t>
            </a:r>
          </a:p>
          <a:p>
            <a:pPr lvl="1">
              <a:spcAft>
                <a:spcPts val="600"/>
              </a:spcAft>
            </a:pPr>
            <a:r>
              <a:rPr lang="nl-NL" sz="1600" dirty="0"/>
              <a:t>Fouten herstellen.</a:t>
            </a:r>
          </a:p>
          <a:p>
            <a:pPr>
              <a:spcAft>
                <a:spcPts val="600"/>
              </a:spcAft>
            </a:pPr>
            <a:r>
              <a:rPr lang="nl-NL" sz="2000" dirty="0"/>
              <a:t>Aftakkingen aanmaken</a:t>
            </a:r>
          </a:p>
          <a:p>
            <a:pPr lvl="1">
              <a:spcAft>
                <a:spcPts val="600"/>
              </a:spcAft>
            </a:pPr>
            <a:r>
              <a:rPr lang="nl-NL" sz="1600" dirty="0" err="1"/>
              <a:t>Branch</a:t>
            </a:r>
            <a:r>
              <a:rPr lang="nl-NL" sz="1600" dirty="0"/>
              <a:t> aanmaken.</a:t>
            </a:r>
          </a:p>
          <a:p>
            <a:pPr lvl="1">
              <a:spcAft>
                <a:spcPts val="600"/>
              </a:spcAft>
            </a:pPr>
            <a:r>
              <a:rPr lang="nl-NL" sz="1600" noProof="0" dirty="0" err="1"/>
              <a:t>Merge</a:t>
            </a:r>
            <a:r>
              <a:rPr lang="nl-NL" sz="1600" noProof="0" dirty="0"/>
              <a:t> strategieën.</a:t>
            </a:r>
          </a:p>
          <a:p>
            <a:pPr lvl="1">
              <a:spcAft>
                <a:spcPts val="600"/>
              </a:spcAft>
            </a:pPr>
            <a:r>
              <a:rPr lang="nl-NL" sz="1600" noProof="0" dirty="0"/>
              <a:t>Conflicten oplossen.</a:t>
            </a:r>
          </a:p>
          <a:p>
            <a:pPr lvl="1">
              <a:spcAft>
                <a:spcPts val="600"/>
              </a:spcAft>
            </a:pPr>
            <a:endParaRPr lang="nl-NL" sz="1600" noProof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F1785D-DBAB-C34E-4C20-A2078BA9D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217736">
            <a:off x="8321964" y="3685187"/>
            <a:ext cx="2694468" cy="241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611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Introductie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6640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Wat is git?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6076406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noProof="0" dirty="0">
                <a:cs typeface="Courier New" panose="02070309020205020404" pitchFamily="49" charset="0"/>
              </a:rPr>
              <a:t>Systeem om versies te beheren…</a:t>
            </a:r>
          </a:p>
          <a:p>
            <a:pPr marL="0" indent="0"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1800" noProof="0" dirty="0">
                <a:cs typeface="Courier New" panose="02070309020205020404" pitchFamily="49" charset="0"/>
              </a:rPr>
              <a:t>Vooral geschikt voor </a:t>
            </a:r>
            <a:r>
              <a:rPr lang="nl-NL" sz="1800" u="sng" noProof="0" dirty="0">
                <a:cs typeface="Courier New" panose="02070309020205020404" pitchFamily="49" charset="0"/>
              </a:rPr>
              <a:t>kleine tekstbestanden</a:t>
            </a:r>
            <a:r>
              <a:rPr lang="nl-NL" sz="1800" noProof="0" dirty="0">
                <a:cs typeface="Courier New" panose="02070309020205020404" pitchFamily="49" charset="0"/>
              </a:rPr>
              <a:t>.</a:t>
            </a:r>
          </a:p>
          <a:p>
            <a:pPr>
              <a:buFontTx/>
              <a:buChar char="-"/>
            </a:pPr>
            <a:endParaRPr lang="nl-NL" sz="1800" dirty="0"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1800" dirty="0">
                <a:cs typeface="Courier New" panose="02070309020205020404" pitchFamily="49" charset="0"/>
              </a:rPr>
              <a:t>Maakt samenwerken </a:t>
            </a:r>
            <a:r>
              <a:rPr lang="nl-NL" sz="1800" u="sng" dirty="0">
                <a:cs typeface="Courier New" panose="02070309020205020404" pitchFamily="49" charset="0"/>
              </a:rPr>
              <a:t>veel</a:t>
            </a:r>
            <a:r>
              <a:rPr lang="nl-NL" sz="1800" dirty="0">
                <a:cs typeface="Courier New" panose="02070309020205020404" pitchFamily="49" charset="0"/>
              </a:rPr>
              <a:t> eenvoudiger.</a:t>
            </a:r>
          </a:p>
          <a:p>
            <a:pPr>
              <a:buFontTx/>
              <a:buChar char="-"/>
            </a:pPr>
            <a:endParaRPr lang="nl-NL" sz="1800" noProof="0" dirty="0"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1800" dirty="0">
                <a:cs typeface="Courier New" panose="02070309020205020404" pitchFamily="49" charset="0"/>
              </a:rPr>
              <a:t>Vangnet, programmeren veel minder riskant!</a:t>
            </a:r>
            <a:endParaRPr lang="nl-NL" sz="1800" noProof="0" dirty="0">
              <a:cs typeface="Courier New" panose="02070309020205020404" pitchFamily="49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4E3E376-AEDC-68AE-167D-F19AD78B9A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2515" y="1083734"/>
            <a:ext cx="2967446" cy="4597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676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Hoe werkt het?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D192F7E-C814-F169-5B10-8029DA5EEB2B}"/>
              </a:ext>
            </a:extLst>
          </p:cNvPr>
          <p:cNvCxnSpPr/>
          <p:nvPr/>
        </p:nvCxnSpPr>
        <p:spPr>
          <a:xfrm>
            <a:off x="957943" y="2133602"/>
            <a:ext cx="995389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4A47336-8B58-CFC1-C2EA-660D4B86DB6F}"/>
              </a:ext>
            </a:extLst>
          </p:cNvPr>
          <p:cNvSpPr txBox="1"/>
          <p:nvPr/>
        </p:nvSpPr>
        <p:spPr>
          <a:xfrm>
            <a:off x="957943" y="1349829"/>
            <a:ext cx="99538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Tijdslijn</a:t>
            </a:r>
            <a:endParaRPr lang="en-NL" sz="20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EAE9799-E6A2-3F21-584D-FE4CE1996FA1}"/>
              </a:ext>
            </a:extLst>
          </p:cNvPr>
          <p:cNvGrpSpPr/>
          <p:nvPr/>
        </p:nvGrpSpPr>
        <p:grpSpPr>
          <a:xfrm>
            <a:off x="1077686" y="5520910"/>
            <a:ext cx="1674455" cy="576000"/>
            <a:chOff x="957943" y="3152171"/>
            <a:chExt cx="1674455" cy="576000"/>
          </a:xfrm>
        </p:grpSpPr>
        <p:pic>
          <p:nvPicPr>
            <p:cNvPr id="11" name="Graphic 10" descr="Folder">
              <a:extLst>
                <a:ext uri="{FF2B5EF4-FFF2-40B4-BE49-F238E27FC236}">
                  <a16:creationId xmlns:a16="http://schemas.microsoft.com/office/drawing/2014/main" id="{77E24A7E-8DFF-E7E6-2B32-BA06BAC770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57943" y="3152171"/>
              <a:ext cx="576000" cy="5760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7D8FCF5-47CC-4C90-CA9F-04A41B9CB6EA}"/>
                </a:ext>
              </a:extLst>
            </p:cNvPr>
            <p:cNvSpPr txBox="1"/>
            <p:nvPr/>
          </p:nvSpPr>
          <p:spPr>
            <a:xfrm>
              <a:off x="1608271" y="3255505"/>
              <a:ext cx="10241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work_dir</a:t>
              </a:r>
              <a:endParaRPr lang="en-NL" dirty="0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115EBA9C-5B2A-9390-9D58-FA2FD0A3B7EB}"/>
              </a:ext>
            </a:extLst>
          </p:cNvPr>
          <p:cNvGrpSpPr/>
          <p:nvPr/>
        </p:nvGrpSpPr>
        <p:grpSpPr>
          <a:xfrm>
            <a:off x="957943" y="3859769"/>
            <a:ext cx="1957251" cy="698685"/>
            <a:chOff x="957943" y="3971109"/>
            <a:chExt cx="1957251" cy="698685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4D35E53-6F95-6F10-7362-02862AC20C20}"/>
                </a:ext>
              </a:extLst>
            </p:cNvPr>
            <p:cNvGrpSpPr/>
            <p:nvPr/>
          </p:nvGrpSpPr>
          <p:grpSpPr>
            <a:xfrm>
              <a:off x="1077686" y="4041541"/>
              <a:ext cx="1595521" cy="576000"/>
              <a:chOff x="957943" y="3771584"/>
              <a:chExt cx="1595521" cy="576000"/>
            </a:xfrm>
          </p:grpSpPr>
          <p:pic>
            <p:nvPicPr>
              <p:cNvPr id="8" name="Graphic 7" descr="Document">
                <a:extLst>
                  <a:ext uri="{FF2B5EF4-FFF2-40B4-BE49-F238E27FC236}">
                    <a16:creationId xmlns:a16="http://schemas.microsoft.com/office/drawing/2014/main" id="{7E742D4E-A54B-DFF1-C398-3D0AF3A60D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957943" y="3771584"/>
                <a:ext cx="576000" cy="576000"/>
              </a:xfrm>
              <a:prstGeom prst="rect">
                <a:avLst/>
              </a:prstGeom>
            </p:spPr>
          </p:pic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F8FD150-3C88-751F-24C3-2B80C87943CE}"/>
                  </a:ext>
                </a:extLst>
              </p:cNvPr>
              <p:cNvSpPr txBox="1"/>
              <p:nvPr/>
            </p:nvSpPr>
            <p:spPr>
              <a:xfrm>
                <a:off x="1603717" y="3874918"/>
                <a:ext cx="9497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main.py</a:t>
                </a:r>
                <a:endParaRPr lang="en-NL" dirty="0"/>
              </a:p>
            </p:txBody>
          </p: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CFB5FDD-A5D8-2B49-8F9A-598BA79F581D}"/>
                </a:ext>
              </a:extLst>
            </p:cNvPr>
            <p:cNvSpPr/>
            <p:nvPr/>
          </p:nvSpPr>
          <p:spPr>
            <a:xfrm>
              <a:off x="957943" y="3971109"/>
              <a:ext cx="1957251" cy="698685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3847AAE-7CE1-0E32-779F-6644C2784BD8}"/>
              </a:ext>
            </a:extLst>
          </p:cNvPr>
          <p:cNvGrpSpPr/>
          <p:nvPr/>
        </p:nvGrpSpPr>
        <p:grpSpPr>
          <a:xfrm>
            <a:off x="5076009" y="5520910"/>
            <a:ext cx="1674455" cy="576000"/>
            <a:chOff x="957943" y="3152171"/>
            <a:chExt cx="1674455" cy="576000"/>
          </a:xfrm>
        </p:grpSpPr>
        <p:pic>
          <p:nvPicPr>
            <p:cNvPr id="31" name="Graphic 30" descr="Folder">
              <a:extLst>
                <a:ext uri="{FF2B5EF4-FFF2-40B4-BE49-F238E27FC236}">
                  <a16:creationId xmlns:a16="http://schemas.microsoft.com/office/drawing/2014/main" id="{4B37F6FC-51CA-AF6B-A002-DE725B49DB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57943" y="3152171"/>
              <a:ext cx="576000" cy="576000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C7B5074-5C7C-41C8-5B86-ACCCCD5CA300}"/>
                </a:ext>
              </a:extLst>
            </p:cNvPr>
            <p:cNvSpPr txBox="1"/>
            <p:nvPr/>
          </p:nvSpPr>
          <p:spPr>
            <a:xfrm>
              <a:off x="1608271" y="3255505"/>
              <a:ext cx="10241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work_dir</a:t>
              </a:r>
              <a:endParaRPr lang="en-NL" dirty="0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59A4DA6D-B0B9-3EA7-660B-9F49C9701338}"/>
              </a:ext>
            </a:extLst>
          </p:cNvPr>
          <p:cNvGrpSpPr/>
          <p:nvPr/>
        </p:nvGrpSpPr>
        <p:grpSpPr>
          <a:xfrm>
            <a:off x="4956266" y="3859769"/>
            <a:ext cx="1957251" cy="1343126"/>
            <a:chOff x="4956266" y="3971110"/>
            <a:chExt cx="1957251" cy="1343126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C208A8D0-EB63-1C51-D33C-97CA75BD5BD5}"/>
                </a:ext>
              </a:extLst>
            </p:cNvPr>
            <p:cNvGrpSpPr/>
            <p:nvPr/>
          </p:nvGrpSpPr>
          <p:grpSpPr>
            <a:xfrm>
              <a:off x="5076009" y="4050254"/>
              <a:ext cx="1595521" cy="576000"/>
              <a:chOff x="957943" y="3771584"/>
              <a:chExt cx="1595521" cy="576000"/>
            </a:xfrm>
          </p:grpSpPr>
          <p:pic>
            <p:nvPicPr>
              <p:cNvPr id="29" name="Graphic 28" descr="Document">
                <a:extLst>
                  <a:ext uri="{FF2B5EF4-FFF2-40B4-BE49-F238E27FC236}">
                    <a16:creationId xmlns:a16="http://schemas.microsoft.com/office/drawing/2014/main" id="{28ACFE02-5124-3697-6BA5-C86C0A3B68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957943" y="3771584"/>
                <a:ext cx="576000" cy="576000"/>
              </a:xfrm>
              <a:prstGeom prst="rect">
                <a:avLst/>
              </a:prstGeom>
            </p:spPr>
          </p:pic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2367E4C-CDB5-E9C2-7CDD-5228471EDB46}"/>
                  </a:ext>
                </a:extLst>
              </p:cNvPr>
              <p:cNvSpPr txBox="1"/>
              <p:nvPr/>
            </p:nvSpPr>
            <p:spPr>
              <a:xfrm>
                <a:off x="1603717" y="3874918"/>
                <a:ext cx="9497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75000"/>
                      </a:schemeClr>
                    </a:solidFill>
                  </a:rPr>
                  <a:t>main.py</a:t>
                </a:r>
                <a:endParaRPr lang="en-NL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FDF1142-C0DC-92BA-7674-7AAC51416325}"/>
                </a:ext>
              </a:extLst>
            </p:cNvPr>
            <p:cNvSpPr/>
            <p:nvPr/>
          </p:nvSpPr>
          <p:spPr>
            <a:xfrm>
              <a:off x="4956266" y="3971110"/>
              <a:ext cx="1957251" cy="1343126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C4161244-C68A-5F73-6AD2-99BC58F40C84}"/>
                </a:ext>
              </a:extLst>
            </p:cNvPr>
            <p:cNvGrpSpPr/>
            <p:nvPr/>
          </p:nvGrpSpPr>
          <p:grpSpPr>
            <a:xfrm>
              <a:off x="5076009" y="4669667"/>
              <a:ext cx="1507357" cy="576000"/>
              <a:chOff x="957943" y="3771584"/>
              <a:chExt cx="1507357" cy="576000"/>
            </a:xfrm>
          </p:grpSpPr>
          <p:pic>
            <p:nvPicPr>
              <p:cNvPr id="42" name="Graphic 41" descr="Document">
                <a:extLst>
                  <a:ext uri="{FF2B5EF4-FFF2-40B4-BE49-F238E27FC236}">
                    <a16:creationId xmlns:a16="http://schemas.microsoft.com/office/drawing/2014/main" id="{F798C180-7AD4-C8C5-53F0-BAA5FDD51F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957943" y="3771584"/>
                <a:ext cx="576000" cy="576000"/>
              </a:xfrm>
              <a:prstGeom prst="rect">
                <a:avLst/>
              </a:prstGeom>
            </p:spPr>
          </p:pic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BEE491FF-E4C5-E6C3-8DE8-2DF49F0D4C98}"/>
                  </a:ext>
                </a:extLst>
              </p:cNvPr>
              <p:cNvSpPr txBox="1"/>
              <p:nvPr/>
            </p:nvSpPr>
            <p:spPr>
              <a:xfrm>
                <a:off x="1603717" y="3874918"/>
                <a:ext cx="8615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utils.py</a:t>
                </a:r>
                <a:endParaRPr lang="en-NL" dirty="0"/>
              </a:p>
            </p:txBody>
          </p:sp>
        </p:grp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8F5C08A-A050-BB56-FA91-CB093C54846A}"/>
              </a:ext>
            </a:extLst>
          </p:cNvPr>
          <p:cNvGrpSpPr/>
          <p:nvPr/>
        </p:nvGrpSpPr>
        <p:grpSpPr>
          <a:xfrm>
            <a:off x="9074333" y="5520910"/>
            <a:ext cx="1674455" cy="576000"/>
            <a:chOff x="957943" y="3152171"/>
            <a:chExt cx="1674455" cy="576000"/>
          </a:xfrm>
        </p:grpSpPr>
        <p:pic>
          <p:nvPicPr>
            <p:cNvPr id="45" name="Graphic 44" descr="Folder">
              <a:extLst>
                <a:ext uri="{FF2B5EF4-FFF2-40B4-BE49-F238E27FC236}">
                  <a16:creationId xmlns:a16="http://schemas.microsoft.com/office/drawing/2014/main" id="{AC3C0245-F981-0909-635D-BB722C482D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57943" y="3152171"/>
              <a:ext cx="576000" cy="576000"/>
            </a:xfrm>
            <a:prstGeom prst="rect">
              <a:avLst/>
            </a:prstGeom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22354BE-B41F-4C4A-0361-711499074385}"/>
                </a:ext>
              </a:extLst>
            </p:cNvPr>
            <p:cNvSpPr txBox="1"/>
            <p:nvPr/>
          </p:nvSpPr>
          <p:spPr>
            <a:xfrm>
              <a:off x="1608271" y="3255505"/>
              <a:ext cx="10241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work_dir</a:t>
              </a:r>
              <a:endParaRPr lang="en-NL" dirty="0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975BCE4-598F-052B-3BC6-DF764C5DC2F5}"/>
              </a:ext>
            </a:extLst>
          </p:cNvPr>
          <p:cNvGrpSpPr/>
          <p:nvPr/>
        </p:nvGrpSpPr>
        <p:grpSpPr>
          <a:xfrm>
            <a:off x="8954590" y="3859769"/>
            <a:ext cx="1957251" cy="1347948"/>
            <a:chOff x="8954590" y="3859769"/>
            <a:chExt cx="1957251" cy="1347948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4F232F32-D55A-1577-BADE-CE57BD208C7D}"/>
                </a:ext>
              </a:extLst>
            </p:cNvPr>
            <p:cNvGrpSpPr/>
            <p:nvPr/>
          </p:nvGrpSpPr>
          <p:grpSpPr>
            <a:xfrm>
              <a:off x="9074333" y="3928338"/>
              <a:ext cx="1595521" cy="576000"/>
              <a:chOff x="957943" y="3771584"/>
              <a:chExt cx="1595521" cy="576000"/>
            </a:xfrm>
          </p:grpSpPr>
          <p:pic>
            <p:nvPicPr>
              <p:cNvPr id="48" name="Graphic 47" descr="Document">
                <a:extLst>
                  <a:ext uri="{FF2B5EF4-FFF2-40B4-BE49-F238E27FC236}">
                    <a16:creationId xmlns:a16="http://schemas.microsoft.com/office/drawing/2014/main" id="{459CD311-1407-80FD-6F83-B98AFD0234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957943" y="3771584"/>
                <a:ext cx="576000" cy="576000"/>
              </a:xfrm>
              <a:prstGeom prst="rect">
                <a:avLst/>
              </a:prstGeom>
            </p:spPr>
          </p:pic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1115D7C8-1D29-E97C-FDC5-DD022D718088}"/>
                  </a:ext>
                </a:extLst>
              </p:cNvPr>
              <p:cNvSpPr txBox="1"/>
              <p:nvPr/>
            </p:nvSpPr>
            <p:spPr>
              <a:xfrm>
                <a:off x="1603717" y="3874918"/>
                <a:ext cx="9497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main.py</a:t>
                </a:r>
                <a:endParaRPr lang="en-NL" dirty="0"/>
              </a:p>
            </p:txBody>
          </p:sp>
        </p:grp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E9EF6FF4-FB4F-1BE4-C64B-1426F588A8DA}"/>
                </a:ext>
              </a:extLst>
            </p:cNvPr>
            <p:cNvSpPr/>
            <p:nvPr/>
          </p:nvSpPr>
          <p:spPr>
            <a:xfrm>
              <a:off x="8954590" y="3859769"/>
              <a:ext cx="1957251" cy="1347948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A30968EA-5393-B205-8F0A-D26BED882B79}"/>
                </a:ext>
              </a:extLst>
            </p:cNvPr>
            <p:cNvGrpSpPr/>
            <p:nvPr/>
          </p:nvGrpSpPr>
          <p:grpSpPr>
            <a:xfrm>
              <a:off x="9074333" y="4547751"/>
              <a:ext cx="1507357" cy="576000"/>
              <a:chOff x="957943" y="3771584"/>
              <a:chExt cx="1507357" cy="576000"/>
            </a:xfrm>
          </p:grpSpPr>
          <p:pic>
            <p:nvPicPr>
              <p:cNvPr id="52" name="Graphic 51" descr="Document">
                <a:extLst>
                  <a:ext uri="{FF2B5EF4-FFF2-40B4-BE49-F238E27FC236}">
                    <a16:creationId xmlns:a16="http://schemas.microsoft.com/office/drawing/2014/main" id="{B4FB85F6-2811-5972-A55B-514FC95C9E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957943" y="3771584"/>
                <a:ext cx="576000" cy="576000"/>
              </a:xfrm>
              <a:prstGeom prst="rect">
                <a:avLst/>
              </a:prstGeom>
            </p:spPr>
          </p:pic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B156AF13-8F41-1F11-8BCA-4A386236A9F3}"/>
                  </a:ext>
                </a:extLst>
              </p:cNvPr>
              <p:cNvSpPr txBox="1"/>
              <p:nvPr/>
            </p:nvSpPr>
            <p:spPr>
              <a:xfrm>
                <a:off x="1603717" y="3874918"/>
                <a:ext cx="8615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75000"/>
                      </a:schemeClr>
                    </a:solidFill>
                  </a:rPr>
                  <a:t>utils.py</a:t>
                </a:r>
                <a:endParaRPr lang="en-NL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</p:grpSp>
      <p:sp>
        <p:nvSpPr>
          <p:cNvPr id="56" name="Oval 55">
            <a:extLst>
              <a:ext uri="{FF2B5EF4-FFF2-40B4-BE49-F238E27FC236}">
                <a16:creationId xmlns:a16="http://schemas.microsoft.com/office/drawing/2014/main" id="{E20D9F97-8EB0-526B-134F-F56E4F4070E2}"/>
              </a:ext>
            </a:extLst>
          </p:cNvPr>
          <p:cNvSpPr/>
          <p:nvPr/>
        </p:nvSpPr>
        <p:spPr>
          <a:xfrm>
            <a:off x="1774988" y="1972498"/>
            <a:ext cx="323160" cy="32220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96D8D134-CF04-6B0C-EE6C-29A8C9BA6A61}"/>
              </a:ext>
            </a:extLst>
          </p:cNvPr>
          <p:cNvSpPr/>
          <p:nvPr/>
        </p:nvSpPr>
        <p:spPr>
          <a:xfrm>
            <a:off x="5934891" y="1954196"/>
            <a:ext cx="323160" cy="32220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F2A02FF6-5B6C-59DE-3A03-A05C0077BCA9}"/>
              </a:ext>
            </a:extLst>
          </p:cNvPr>
          <p:cNvSpPr/>
          <p:nvPr/>
        </p:nvSpPr>
        <p:spPr>
          <a:xfrm>
            <a:off x="9771634" y="1977610"/>
            <a:ext cx="323160" cy="32220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10354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Werken met versies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45594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350AC3-44D2-125F-C901-74E8A6F61E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C9436C-DC36-00A0-18E7-6B9DD57D9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Remote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B61E79-1961-C560-A7F0-B064C69A12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51769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Sterke en zwakke punten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749800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noProof="0" dirty="0"/>
              <a:t>Sterke punten:</a:t>
            </a:r>
          </a:p>
          <a:p>
            <a:pPr marL="0" indent="0">
              <a:buNone/>
            </a:pP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/>
              <a:t>Makkelijk te leren, flexibele syntax.</a:t>
            </a:r>
          </a:p>
          <a:p>
            <a:pPr>
              <a:buFontTx/>
              <a:buChar char="-"/>
            </a:pP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/>
              <a:t>Veel ontwikkelaars en gebruikers.</a:t>
            </a:r>
          </a:p>
          <a:p>
            <a:pPr>
              <a:buFontTx/>
              <a:buChar char="-"/>
            </a:pP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/>
              <a:t>Veel online informatie.</a:t>
            </a:r>
          </a:p>
          <a:p>
            <a:pPr>
              <a:buFontTx/>
              <a:buChar char="-"/>
            </a:pP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/>
              <a:t>Uitgebreid ecosysteem van uitbreidingen.</a:t>
            </a:r>
          </a:p>
          <a:p>
            <a:pPr>
              <a:buFontTx/>
              <a:buChar char="-"/>
            </a:pP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/>
              <a:t>Breed inzetbaar.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EFE1E9-4D56-5081-678F-F94DE9C3DCC6}"/>
              </a:ext>
            </a:extLst>
          </p:cNvPr>
          <p:cNvSpPr txBox="1">
            <a:spLocks/>
          </p:cNvSpPr>
          <p:nvPr/>
        </p:nvSpPr>
        <p:spPr>
          <a:xfrm>
            <a:off x="6409267" y="1456267"/>
            <a:ext cx="4749800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b="1" dirty="0"/>
              <a:t>Zwakke punten: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Makkelijk om “slechte” code te schrijven.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Relatief traag  (vgl. C, Scala, Rust).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Distributie code niet eenduidig.</a:t>
            </a:r>
          </a:p>
          <a:p>
            <a:pPr marL="0" indent="0">
              <a:buNone/>
            </a:pP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344422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Werken met t</a:t>
            </a:r>
            <a:r>
              <a:rPr lang="nl-NL" sz="3600" noProof="0" dirty="0" err="1"/>
              <a:t>ekst</a:t>
            </a:r>
            <a:endParaRPr lang="nl-NL" sz="3600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1642"/>
            <a:ext cx="4885268" cy="5008292"/>
          </a:xfr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44000" rIns="144000" bIns="14400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nl-NL" sz="20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2000" noProof="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nl-NL" sz="20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nl-NL" sz="2000" noProof="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nl-NL" sz="20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"!"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NL" sz="2000" noProof="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nl-NL" sz="2000" noProof="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</a:t>
            </a:r>
            <a:r>
              <a:rPr lang="nl-NL" sz="20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noProof="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{name}</a:t>
            </a:r>
            <a:r>
              <a:rPr lang="nl-NL" sz="20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!"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= </a:t>
            </a:r>
            <a:r>
              <a:rPr lang="nl-NL" sz="20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2000" noProof="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nl-NL" sz="20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noProof="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{n}</a:t>
            </a:r>
            <a:r>
              <a:rPr lang="nl-NL" sz="20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!"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template.</a:t>
            </a:r>
            <a:r>
              <a:rPr lang="nl-NL" sz="20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format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(n=</a:t>
            </a:r>
            <a:r>
              <a:rPr lang="nl-NL" sz="2000" noProof="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NL" sz="20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2000" noProof="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Doe,John"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nl-NL" sz="2000" b="1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split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20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","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NL" sz="20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","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nl-NL" sz="2000" b="1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lang="nl-NL" sz="20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"Doe"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20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"John"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C789F1-EE2E-727B-7D3D-6249E89ED81A}"/>
              </a:ext>
            </a:extLst>
          </p:cNvPr>
          <p:cNvSpPr/>
          <p:nvPr/>
        </p:nvSpPr>
        <p:spPr>
          <a:xfrm>
            <a:off x="6468532" y="1231642"/>
            <a:ext cx="4885268" cy="50082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44000" rIns="144000" bIns="144000" rtlCol="0" anchor="t"/>
          <a:lstStyle/>
          <a:p>
            <a:pPr>
              <a:spcBef>
                <a:spcPts val="1000"/>
              </a:spcBef>
            </a:pPr>
            <a:r>
              <a:rPr lang="nl-NL" sz="2000" dirty="0"/>
              <a:t>Met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nl-NL" sz="2000" dirty="0"/>
              <a:t> plak je strings aan elkaar.</a:t>
            </a:r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r>
              <a:rPr lang="nl-NL" sz="2000" dirty="0"/>
              <a:t>Een format-string is vaak korter.</a:t>
            </a:r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r>
              <a:rPr lang="nl-NL" sz="2000" dirty="0"/>
              <a:t>Je kunt ook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format()</a:t>
            </a:r>
            <a:r>
              <a:rPr lang="nl-NL" sz="2000" dirty="0"/>
              <a:t> gebruiken.</a:t>
            </a:r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r>
              <a:rPr lang="nl-NL" sz="2000" dirty="0"/>
              <a:t>Splits de string op d.m.v. scheidingsteken.</a:t>
            </a:r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r>
              <a:rPr lang="nl-NL" sz="2000" dirty="0"/>
              <a:t>Plakt een lijst aan elkaar tot een string.</a:t>
            </a:r>
          </a:p>
        </p:txBody>
      </p:sp>
    </p:spTree>
    <p:extLst>
      <p:ext uri="{BB962C8B-B14F-4D97-AF65-F5344CB8AC3E}">
        <p14:creationId xmlns:p14="http://schemas.microsoft.com/office/powerpoint/2010/main" val="389145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496</Words>
  <Application>Microsoft Office PowerPoint</Application>
  <PresentationFormat>Widescreen</PresentationFormat>
  <Paragraphs>129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Office Theme</vt:lpstr>
      <vt:lpstr>Git - Cursus</vt:lpstr>
      <vt:lpstr>Agenda</vt:lpstr>
      <vt:lpstr>Introductie</vt:lpstr>
      <vt:lpstr>Wat is git?</vt:lpstr>
      <vt:lpstr>Hoe werkt het?</vt:lpstr>
      <vt:lpstr>Werken met versies</vt:lpstr>
      <vt:lpstr>Remote</vt:lpstr>
      <vt:lpstr>Sterke en zwakke punten</vt:lpstr>
      <vt:lpstr>Werken met tekst</vt:lpstr>
      <vt:lpstr>Keuze voor IDE</vt:lpstr>
      <vt:lpstr>Anaconda omgevingen</vt:lpstr>
      <vt:lpstr>Oefeningen IV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voor Engineers</dc:title>
  <dc:creator>Lukas Koning</dc:creator>
  <cp:lastModifiedBy>Lukas Koning</cp:lastModifiedBy>
  <cp:revision>724</cp:revision>
  <dcterms:created xsi:type="dcterms:W3CDTF">2022-11-09T07:34:24Z</dcterms:created>
  <dcterms:modified xsi:type="dcterms:W3CDTF">2024-10-14T20:16:51Z</dcterms:modified>
</cp:coreProperties>
</file>