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67" r:id="rId4"/>
    <p:sldId id="258" r:id="rId5"/>
    <p:sldId id="337" r:id="rId6"/>
    <p:sldId id="261" r:id="rId7"/>
    <p:sldId id="262" r:id="rId8"/>
    <p:sldId id="349" r:id="rId9"/>
    <p:sldId id="338" r:id="rId10"/>
    <p:sldId id="296" r:id="rId11"/>
    <p:sldId id="259" r:id="rId12"/>
    <p:sldId id="342" r:id="rId13"/>
    <p:sldId id="343" r:id="rId14"/>
    <p:sldId id="344" r:id="rId15"/>
    <p:sldId id="268" r:id="rId16"/>
    <p:sldId id="263" r:id="rId17"/>
    <p:sldId id="266" r:id="rId18"/>
    <p:sldId id="299" r:id="rId19"/>
    <p:sldId id="278" r:id="rId20"/>
    <p:sldId id="279" r:id="rId21"/>
    <p:sldId id="281" r:id="rId22"/>
    <p:sldId id="282" r:id="rId23"/>
    <p:sldId id="270" r:id="rId24"/>
    <p:sldId id="291" r:id="rId25"/>
    <p:sldId id="273" r:id="rId26"/>
    <p:sldId id="289" r:id="rId27"/>
    <p:sldId id="271" r:id="rId28"/>
    <p:sldId id="284" r:id="rId29"/>
    <p:sldId id="292" r:id="rId30"/>
    <p:sldId id="295" r:id="rId31"/>
    <p:sldId id="305" r:id="rId32"/>
    <p:sldId id="306" r:id="rId33"/>
    <p:sldId id="310" r:id="rId34"/>
    <p:sldId id="345" r:id="rId35"/>
    <p:sldId id="346" r:id="rId36"/>
    <p:sldId id="298" r:id="rId37"/>
    <p:sldId id="274" r:id="rId38"/>
    <p:sldId id="272" r:id="rId39"/>
    <p:sldId id="301" r:id="rId40"/>
    <p:sldId id="283" r:id="rId41"/>
    <p:sldId id="293" r:id="rId42"/>
    <p:sldId id="294" r:id="rId43"/>
    <p:sldId id="276" r:id="rId44"/>
    <p:sldId id="302" r:id="rId45"/>
    <p:sldId id="303" r:id="rId46"/>
    <p:sldId id="304" r:id="rId47"/>
    <p:sldId id="329" r:id="rId48"/>
    <p:sldId id="312" r:id="rId49"/>
    <p:sldId id="313" r:id="rId50"/>
    <p:sldId id="333" r:id="rId51"/>
    <p:sldId id="323" r:id="rId52"/>
    <p:sldId id="331" r:id="rId53"/>
    <p:sldId id="324" r:id="rId54"/>
    <p:sldId id="325" r:id="rId55"/>
    <p:sldId id="332" r:id="rId56"/>
    <p:sldId id="326" r:id="rId57"/>
    <p:sldId id="347" r:id="rId58"/>
    <p:sldId id="336" r:id="rId59"/>
    <p:sldId id="348" r:id="rId60"/>
    <p:sldId id="334" r:id="rId61"/>
    <p:sldId id="335" r:id="rId6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6340" autoAdjust="0"/>
  </p:normalViewPr>
  <p:slideViewPr>
    <p:cSldViewPr snapToGrid="0">
      <p:cViewPr varScale="1">
        <p:scale>
          <a:sx n="120" d="100"/>
          <a:sy n="120" d="100"/>
        </p:scale>
        <p:origin x="494" y="72"/>
      </p:cViewPr>
      <p:guideLst/>
    </p:cSldViewPr>
  </p:slideViewPr>
  <p:outlineViewPr>
    <p:cViewPr>
      <p:scale>
        <a:sx n="33" d="100"/>
        <a:sy n="33" d="100"/>
      </p:scale>
      <p:origin x="0" y="-2828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DDCAA-88FC-44D4-A91A-DD0530AB88E0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F0DEA-1372-46C0-8FC9-2869E9CCF7D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27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AF0DEA-1372-46C0-8FC9-2869E9CCF7DA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8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25/09/2023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9/library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special-method-names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384796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packages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1955800" y="3860801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Standaard bibliotheek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838200" y="1354667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import </a:t>
            </a:r>
            <a:r>
              <a:rPr lang="nl-NL" dirty="0" err="1"/>
              <a:t>pandas</a:t>
            </a: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1955800" y="26077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Huidige 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F2571F-1EE4-C4EB-CDB7-E1400BFEDC6C}"/>
              </a:ext>
            </a:extLst>
          </p:cNvPr>
          <p:cNvSpPr/>
          <p:nvPr/>
        </p:nvSpPr>
        <p:spPr>
          <a:xfrm>
            <a:off x="1955800" y="5113868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Site-packages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FABBBF3-EE16-E39A-9A8E-8A9412AD6C71}"/>
              </a:ext>
            </a:extLst>
          </p:cNvPr>
          <p:cNvCxnSpPr>
            <a:stCxn id="9" idx="2"/>
            <a:endCxn id="3" idx="1"/>
          </p:cNvCxnSpPr>
          <p:nvPr/>
        </p:nvCxnSpPr>
        <p:spPr>
          <a:xfrm rot="16200000" flipH="1">
            <a:off x="1432983" y="2575984"/>
            <a:ext cx="762000" cy="2836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8AF714E-536B-1149-319F-11FF50468B33}"/>
              </a:ext>
            </a:extLst>
          </p:cNvPr>
          <p:cNvCxnSpPr>
            <a:stCxn id="9" idx="2"/>
            <a:endCxn id="8" idx="1"/>
          </p:cNvCxnSpPr>
          <p:nvPr/>
        </p:nvCxnSpPr>
        <p:spPr>
          <a:xfrm rot="16200000" flipH="1">
            <a:off x="806450" y="3202517"/>
            <a:ext cx="2015067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3859A33-2FDB-CD9F-C7D7-6890B0672AF3}"/>
              </a:ext>
            </a:extLst>
          </p:cNvPr>
          <p:cNvCxnSpPr>
            <a:stCxn id="9" idx="2"/>
            <a:endCxn id="7" idx="1"/>
          </p:cNvCxnSpPr>
          <p:nvPr/>
        </p:nvCxnSpPr>
        <p:spPr>
          <a:xfrm rot="16200000" flipH="1">
            <a:off x="179916" y="3829051"/>
            <a:ext cx="3268134" cy="2836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7AAA918-2F62-7346-9993-AD00B7347624}"/>
              </a:ext>
            </a:extLst>
          </p:cNvPr>
          <p:cNvSpPr txBox="1">
            <a:spLocks/>
          </p:cNvSpPr>
          <p:nvPr/>
        </p:nvSpPr>
        <p:spPr>
          <a:xfrm>
            <a:off x="4364566" y="1354667"/>
            <a:ext cx="6223000" cy="982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Packages zijn bouwstenen die je kunt gebruiken in je eigen code door ze te importeren.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B4073E-2723-4DF7-A3EE-70B4CE15ED42}"/>
              </a:ext>
            </a:extLst>
          </p:cNvPr>
          <p:cNvSpPr txBox="1"/>
          <p:nvPr/>
        </p:nvSpPr>
        <p:spPr>
          <a:xfrm>
            <a:off x="4364567" y="5113868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Tot slot doorzoekt Python de systeem locaties:</a:t>
            </a:r>
          </a:p>
          <a:p>
            <a:pPr marL="0" indent="0">
              <a:buNone/>
            </a:pPr>
            <a:r>
              <a:rPr lang="nl-NL" sz="2000" dirty="0"/>
              <a:t>Print </a:t>
            </a:r>
            <a:r>
              <a:rPr lang="nl-NL" sz="2000" dirty="0" err="1">
                <a:latin typeface="Corbel Light" panose="020B0303020204020204" pitchFamily="34" charset="0"/>
              </a:rPr>
              <a:t>sys.path</a:t>
            </a:r>
            <a:r>
              <a:rPr lang="nl-NL" sz="2000" dirty="0"/>
              <a:t> voor een overzicht.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2FAB39-B8E8-C6DD-542A-FEE5072318CA}"/>
              </a:ext>
            </a:extLst>
          </p:cNvPr>
          <p:cNvSpPr txBox="1"/>
          <p:nvPr/>
        </p:nvSpPr>
        <p:spPr>
          <a:xfrm>
            <a:off x="4364567" y="3860800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Daarna doorzoekt Python de standaard bibliotheek:</a:t>
            </a:r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https://docs.python.org/3.9/library/</a:t>
            </a:r>
            <a:endParaRPr lang="nl-NL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CC6992-5FD5-2CF8-4F03-AC313DB0D39C}"/>
              </a:ext>
            </a:extLst>
          </p:cNvPr>
          <p:cNvSpPr txBox="1"/>
          <p:nvPr/>
        </p:nvSpPr>
        <p:spPr>
          <a:xfrm>
            <a:off x="4364567" y="2607732"/>
            <a:ext cx="6794500" cy="98213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nl-NL" sz="2000" dirty="0"/>
              <a:t>Eerst doorzoekt Python huidige directory (werk directory).</a:t>
            </a:r>
          </a:p>
        </p:txBody>
      </p:sp>
    </p:spTree>
    <p:extLst>
      <p:ext uri="{BB962C8B-B14F-4D97-AF65-F5344CB8AC3E}">
        <p14:creationId xmlns:p14="http://schemas.microsoft.com/office/powerpoint/2010/main" val="161558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E05B6-62E0-4CDB-07CB-BD142D206550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64078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83B0D0C-5179-23F9-A093-F649D4015D9E}"/>
              </a:ext>
            </a:extLst>
          </p:cNvPr>
          <p:cNvSpPr/>
          <p:nvPr/>
        </p:nvSpPr>
        <p:spPr>
          <a:xfrm>
            <a:off x="723900" y="3530600"/>
            <a:ext cx="106807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6391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835594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010E53C-D795-B9C0-A042-A9B157C2DD67}"/>
              </a:ext>
            </a:extLst>
          </p:cNvPr>
          <p:cNvSpPr/>
          <p:nvPr/>
        </p:nvSpPr>
        <p:spPr>
          <a:xfrm>
            <a:off x="723900" y="4102100"/>
            <a:ext cx="10680700" cy="133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4697B-DB7D-776B-E850-3FD415F2FD39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</p:spTree>
    <p:extLst>
      <p:ext uri="{BB962C8B-B14F-4D97-AF65-F5344CB8AC3E}">
        <p14:creationId xmlns:p14="http://schemas.microsoft.com/office/powerpoint/2010/main" val="4027836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540960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CB1B3A9-236B-C038-CCCD-31451AA3FCD3}"/>
              </a:ext>
            </a:extLst>
          </p:cNvPr>
          <p:cNvSpPr/>
          <p:nvPr/>
        </p:nvSpPr>
        <p:spPr>
          <a:xfrm>
            <a:off x="723900" y="4686300"/>
            <a:ext cx="10680700" cy="74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863AE-CC09-AA40-B886-A181D70A5B90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</p:spTree>
    <p:extLst>
      <p:ext uri="{BB962C8B-B14F-4D97-AF65-F5344CB8AC3E}">
        <p14:creationId xmlns:p14="http://schemas.microsoft.com/office/powerpoint/2010/main" val="68446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Python omgevingen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03ED46F-6D08-0869-3388-4437DE57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40059"/>
              </p:ext>
            </p:extLst>
          </p:nvPr>
        </p:nvGraphicFramePr>
        <p:xfrm>
          <a:off x="838200" y="2384636"/>
          <a:ext cx="10515600" cy="289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816517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15210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93193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84200838"/>
                    </a:ext>
                  </a:extLst>
                </a:gridCol>
              </a:tblGrid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Virtualisatie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Applicaties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193308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Systeem installatie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15375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venv</a:t>
                      </a:r>
                      <a:r>
                        <a:rPr lang="nl-NL" noProof="0" dirty="0"/>
                        <a:t> / </a:t>
                      </a:r>
                      <a:r>
                        <a:rPr lang="nl-NL" noProof="0" dirty="0" err="1"/>
                        <a:t>virtualenv</a:t>
                      </a:r>
                      <a:endParaRPr lang="nl-NL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versie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77760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Anaconda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vaste set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49827"/>
                  </a:ext>
                </a:extLst>
              </a:tr>
              <a:tr h="578443">
                <a:tc>
                  <a:txBody>
                    <a:bodyPr/>
                    <a:lstStyle/>
                    <a:p>
                      <a:r>
                        <a:rPr lang="nl-NL" noProof="0" dirty="0"/>
                        <a:t>Docker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versie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eigen set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3456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8C9E94-3874-CDFB-9FF9-9EB9288497DF}"/>
              </a:ext>
            </a:extLst>
          </p:cNvPr>
          <p:cNvSpPr txBox="1"/>
          <p:nvPr/>
        </p:nvSpPr>
        <p:spPr>
          <a:xfrm>
            <a:off x="838200" y="1403119"/>
            <a:ext cx="105156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nl-NL" dirty="0"/>
              <a:t>Een omgeving omvat de Python </a:t>
            </a:r>
            <a:r>
              <a:rPr lang="nl-NL" dirty="0" err="1"/>
              <a:t>interpreter</a:t>
            </a:r>
            <a:r>
              <a:rPr lang="nl-NL" dirty="0"/>
              <a:t> en packages.</a:t>
            </a:r>
          </a:p>
          <a:p>
            <a:pPr>
              <a:spcBef>
                <a:spcPts val="600"/>
              </a:spcBef>
            </a:pPr>
            <a:r>
              <a:rPr lang="nl-NL" dirty="0"/>
              <a:t>Python kan ook interacties hebben met andere applicaties (vb. webbrowser).</a:t>
            </a:r>
          </a:p>
        </p:txBody>
      </p:sp>
    </p:spTree>
    <p:extLst>
      <p:ext uri="{BB962C8B-B14F-4D97-AF65-F5344CB8AC3E}">
        <p14:creationId xmlns:p14="http://schemas.microsoft.com/office/powerpoint/2010/main" val="994068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 op Windows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5594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Anaconda omgevingen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C31ABD-68F0-5B1E-5AF0-00FA80F22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39542"/>
              </p:ext>
            </p:extLst>
          </p:nvPr>
        </p:nvGraphicFramePr>
        <p:xfrm>
          <a:off x="838199" y="1718733"/>
          <a:ext cx="10515600" cy="42841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402668">
                  <a:extLst>
                    <a:ext uri="{9D8B030D-6E8A-4147-A177-3AD203B41FA5}">
                      <a16:colId xmlns:a16="http://schemas.microsoft.com/office/drawing/2014/main" val="3902745773"/>
                    </a:ext>
                  </a:extLst>
                </a:gridCol>
                <a:gridCol w="6112932">
                  <a:extLst>
                    <a:ext uri="{9D8B030D-6E8A-4147-A177-3AD203B41FA5}">
                      <a16:colId xmlns:a16="http://schemas.microsoft.com/office/drawing/2014/main" val="2880567176"/>
                    </a:ext>
                  </a:extLst>
                </a:gridCol>
              </a:tblGrid>
              <a:tr h="535517">
                <a:tc>
                  <a:txBody>
                    <a:bodyPr/>
                    <a:lstStyle/>
                    <a:p>
                      <a:r>
                        <a:rPr lang="nl-NL" noProof="0"/>
                        <a:t>Commando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Beschrijving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994424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env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Toont een lijst van alle beschikbare omgevingen.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416606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4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</a:t>
                      </a:r>
                      <a:r>
                        <a:rPr lang="nl-NL" sz="14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–n &lt;naam&gt; python=&lt;versie&gt;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Maakt omgeving met de opgegeven naam en Python versie.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6145959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activate &lt;naam&gt;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Activeert de opgegeven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764420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in de actieve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28120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–m pip install &lt;package&gt;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Installeert het opgegeven package met pip.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890768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/>
                        <a:t>Toon alle geïnstalleerde packages in de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855344"/>
                  </a:ext>
                </a:extLst>
              </a:tr>
              <a:tr h="535517">
                <a:tc>
                  <a:txBody>
                    <a:bodyPr/>
                    <a:lstStyle/>
                    <a:p>
                      <a:r>
                        <a:rPr lang="nl-NL" sz="1400" b="0" noProof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conda deactivate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Deactiveer de omgeving; terug naar de vorige omgeving.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554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042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Keuze voor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b="1" noProof="0" dirty="0" err="1"/>
              <a:t>Jupyter</a:t>
            </a:r>
            <a:r>
              <a:rPr lang="nl-NL" sz="2000" b="1" noProof="0" dirty="0"/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exploratief / interactief</a:t>
            </a:r>
          </a:p>
          <a:p>
            <a:pPr marL="0" indent="0">
              <a:buNone/>
            </a:pPr>
            <a:r>
              <a:rPr lang="nl-NL" sz="2000" noProof="0" dirty="0"/>
              <a:t>       werken.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+    Goed voor demo’s / delen van</a:t>
            </a:r>
          </a:p>
          <a:p>
            <a:pPr marL="0" indent="0">
              <a:buNone/>
            </a:pPr>
            <a:r>
              <a:rPr lang="nl-NL" sz="2000" noProof="0" dirty="0"/>
              <a:t>      inzichten.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Foutgevoelig, makkelijk overzicht te</a:t>
            </a:r>
          </a:p>
          <a:p>
            <a:pPr marL="0" indent="0">
              <a:buNone/>
            </a:pPr>
            <a:r>
              <a:rPr lang="nl-NL" sz="2000" noProof="0" dirty="0"/>
              <a:t>      verliezen.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-     Als IDE vrij beperkt.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6E87A0-1070-48CA-27A1-259B2400F9C1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Visual Studio Code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Goed voor schrijven gestructureerde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      code.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+    Veel functionaliteit, makkelijk uit 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      breiden.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-     Kost wat moeite om op te zetten.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85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Jupyter</a:t>
            </a:r>
            <a:r>
              <a:rPr lang="nl-NL" sz="3600" noProof="0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257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Installeer eerst het Python package: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Start daarna de Notebook server: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LET OP: Werkdirectory is afhankelijk van waar je de Notebook server opstart!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5185BF-7D59-839C-B40D-85A67EDE26F1}"/>
              </a:ext>
            </a:extLst>
          </p:cNvPr>
          <p:cNvSpPr/>
          <p:nvPr/>
        </p:nvSpPr>
        <p:spPr>
          <a:xfrm>
            <a:off x="9086850" y="558272"/>
            <a:ext cx="2171700" cy="105092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33538-C8C4-1C3E-C9FA-9DEB16F60F7C}"/>
              </a:ext>
            </a:extLst>
          </p:cNvPr>
          <p:cNvSpPr/>
          <p:nvPr/>
        </p:nvSpPr>
        <p:spPr>
          <a:xfrm>
            <a:off x="9086850" y="2121783"/>
            <a:ext cx="2171700" cy="105092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Jupyter</a:t>
            </a:r>
            <a:endParaRPr lang="en-US" dirty="0"/>
          </a:p>
          <a:p>
            <a:pPr algn="ctr"/>
            <a:r>
              <a:rPr lang="en-US" dirty="0"/>
              <a:t>Webserver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111FDA-DB2D-62F3-9B23-A9FEE526ED7E}"/>
              </a:ext>
            </a:extLst>
          </p:cNvPr>
          <p:cNvSpPr/>
          <p:nvPr/>
        </p:nvSpPr>
        <p:spPr>
          <a:xfrm>
            <a:off x="9086850" y="368529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IPython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71ED4-002C-DAB4-C927-FB469A237BB2}"/>
              </a:ext>
            </a:extLst>
          </p:cNvPr>
          <p:cNvSpPr/>
          <p:nvPr/>
        </p:nvSpPr>
        <p:spPr>
          <a:xfrm>
            <a:off x="9086850" y="5248804"/>
            <a:ext cx="2171700" cy="10509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706F5-08DC-E145-3D12-1CECCA4F2CE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0172700" y="1609196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F3C4CA-EFB7-D533-17A4-6A5A2F758A9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0172700" y="3172707"/>
            <a:ext cx="0" cy="51258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294A07-8358-E610-3E9A-632423A8F974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10172700" y="4736218"/>
            <a:ext cx="0" cy="51258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301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Virtual Studio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Python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/>
              <a:t>Hoe werkt Python?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Omgevingen en packages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Python voor Windows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Anaconda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Jupyter</a:t>
            </a:r>
            <a:r>
              <a:rPr lang="nl-NL" sz="1600" noProof="0" dirty="0"/>
              <a:t> Notebook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Visual Studio Code</a:t>
            </a:r>
            <a:endParaRPr lang="nl-NL" sz="1600" noProof="0" dirty="0"/>
          </a:p>
          <a:p>
            <a:pPr>
              <a:spcAft>
                <a:spcPts val="600"/>
              </a:spcAft>
            </a:pPr>
            <a:r>
              <a:rPr lang="nl-NL" sz="2000" noProof="0" dirty="0"/>
              <a:t>Basis syntax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Classes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Basis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Overerving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Overzicht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9B6C2-CAA9-705D-0DD1-019A0D374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501" y="1207143"/>
            <a:ext cx="8615099" cy="51163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EE54AB-CA0C-A167-4903-C9487ECFD50D}"/>
              </a:ext>
            </a:extLst>
          </p:cNvPr>
          <p:cNvSpPr/>
          <p:nvPr/>
        </p:nvSpPr>
        <p:spPr>
          <a:xfrm>
            <a:off x="1938867" y="1413927"/>
            <a:ext cx="2192866" cy="47413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 panel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1963B-E95A-15EE-12BF-B0F5169BED67}"/>
              </a:ext>
            </a:extLst>
          </p:cNvPr>
          <p:cNvSpPr/>
          <p:nvPr/>
        </p:nvSpPr>
        <p:spPr>
          <a:xfrm>
            <a:off x="4191000" y="1421865"/>
            <a:ext cx="6062133" cy="33533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editor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FF7756-F566-137A-8C0D-709A9B9BBBE4}"/>
              </a:ext>
            </a:extLst>
          </p:cNvPr>
          <p:cNvSpPr/>
          <p:nvPr/>
        </p:nvSpPr>
        <p:spPr>
          <a:xfrm>
            <a:off x="4193117" y="4819650"/>
            <a:ext cx="6062133" cy="13356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 / terminal</a:t>
            </a:r>
            <a:endParaRPr lang="en-NL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83199-6ED0-9DFE-0315-0D7DEC7AB311}"/>
              </a:ext>
            </a:extLst>
          </p:cNvPr>
          <p:cNvSpPr/>
          <p:nvPr/>
        </p:nvSpPr>
        <p:spPr>
          <a:xfrm>
            <a:off x="8434317" y="6155261"/>
            <a:ext cx="1426190" cy="4912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omgeving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97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8126E4-E480-0C54-1EB2-215BFBEC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501" y="1207144"/>
            <a:ext cx="8615099" cy="5099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Code: Linker menu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947FF2-D85D-CA54-14DE-BCA195B13522}"/>
              </a:ext>
            </a:extLst>
          </p:cNvPr>
          <p:cNvSpPr/>
          <p:nvPr/>
        </p:nvSpPr>
        <p:spPr>
          <a:xfrm>
            <a:off x="1989667" y="1422400"/>
            <a:ext cx="2201333" cy="46736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700"/>
              </a:spcAft>
            </a:pPr>
            <a:r>
              <a:rPr lang="en-US" dirty="0"/>
              <a:t>Files</a:t>
            </a:r>
          </a:p>
          <a:p>
            <a:pPr>
              <a:spcAft>
                <a:spcPts val="700"/>
              </a:spcAft>
            </a:pPr>
            <a:r>
              <a:rPr lang="en-US" dirty="0"/>
              <a:t>Search</a:t>
            </a:r>
          </a:p>
          <a:p>
            <a:pPr>
              <a:spcAft>
                <a:spcPts val="700"/>
              </a:spcAft>
            </a:pPr>
            <a:r>
              <a:rPr lang="en-US" dirty="0"/>
              <a:t>Unit testing</a:t>
            </a:r>
          </a:p>
          <a:p>
            <a:pPr>
              <a:spcAft>
                <a:spcPts val="700"/>
              </a:spcAft>
            </a:pPr>
            <a:r>
              <a:rPr lang="en-US" dirty="0"/>
              <a:t>Debugger</a:t>
            </a:r>
          </a:p>
          <a:p>
            <a:pPr>
              <a:spcAft>
                <a:spcPts val="700"/>
              </a:spcAft>
            </a:pPr>
            <a:r>
              <a:rPr lang="en-US" dirty="0"/>
              <a:t>Version control</a:t>
            </a:r>
          </a:p>
          <a:p>
            <a:pPr>
              <a:spcAft>
                <a:spcPts val="700"/>
              </a:spcAft>
            </a:pPr>
            <a:r>
              <a:rPr lang="en-US" dirty="0"/>
              <a:t>Plugins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r>
              <a:rPr lang="en-US" dirty="0"/>
              <a:t>Accounts</a:t>
            </a:r>
          </a:p>
          <a:p>
            <a:pPr>
              <a:spcAft>
                <a:spcPts val="700"/>
              </a:spcAft>
            </a:pPr>
            <a:r>
              <a:rPr lang="en-US" dirty="0"/>
              <a:t>Settings</a:t>
            </a:r>
          </a:p>
          <a:p>
            <a:pPr>
              <a:spcAft>
                <a:spcPts val="700"/>
              </a:spcAft>
            </a:pPr>
            <a:endParaRPr lang="en-US" dirty="0"/>
          </a:p>
          <a:p>
            <a:pPr>
              <a:spcAft>
                <a:spcPts val="700"/>
              </a:spcAft>
            </a:pP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13DE5-CB72-48F8-08CE-236C8E7361EB}"/>
              </a:ext>
            </a:extLst>
          </p:cNvPr>
          <p:cNvSpPr/>
          <p:nvPr/>
        </p:nvSpPr>
        <p:spPr>
          <a:xfrm>
            <a:off x="1176866" y="1422400"/>
            <a:ext cx="3031067" cy="47053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sidebar menu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708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VS Code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5DCBE-F97F-45FA-1C33-E1AAE19C3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69" y="1882246"/>
            <a:ext cx="4716677" cy="239342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CB56300-B71C-E0A2-3CDD-95E0FC58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Settings</a:t>
            </a:r>
            <a:r>
              <a:rPr lang="nl-NL" sz="2000" b="1" noProof="0" dirty="0"/>
              <a:t>: CTRL + ,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endParaRPr lang="nl-NL" sz="2000" b="1" noProof="0" dirty="0"/>
          </a:p>
          <a:p>
            <a:pPr>
              <a:buFontTx/>
              <a:buChar char="-"/>
            </a:pPr>
            <a:r>
              <a:rPr lang="nl-NL" sz="2000" noProof="0" dirty="0"/>
              <a:t>Georganiseerd per sectie.</a:t>
            </a:r>
          </a:p>
          <a:p>
            <a:pPr>
              <a:buFontTx/>
              <a:buChar char="-"/>
            </a:pPr>
            <a:r>
              <a:rPr lang="nl-NL" sz="2000" noProof="0" dirty="0"/>
              <a:t>Bijvoorbeeld: </a:t>
            </a:r>
            <a:r>
              <a:rPr lang="nl-NL" sz="2000" noProof="0" dirty="0" err="1"/>
              <a:t>Extensions</a:t>
            </a:r>
            <a:r>
              <a:rPr lang="nl-NL" sz="2000" noProof="0" dirty="0"/>
              <a:t> =&gt; Python.</a:t>
            </a:r>
          </a:p>
          <a:p>
            <a:pPr>
              <a:buFontTx/>
              <a:buChar char="-"/>
            </a:pPr>
            <a:r>
              <a:rPr lang="nl-NL" sz="2000" noProof="0" dirty="0"/>
              <a:t>Vaak sneller via de zoekbalk.</a:t>
            </a:r>
          </a:p>
          <a:p>
            <a:pPr>
              <a:buFontTx/>
              <a:buChar char="-"/>
            </a:pPr>
            <a:r>
              <a:rPr lang="nl-NL" sz="2000" noProof="0" dirty="0"/>
              <a:t>Per gebruiker of per </a:t>
            </a:r>
            <a:r>
              <a:rPr lang="nl-NL" sz="2000" noProof="0" dirty="0" err="1"/>
              <a:t>workspace</a:t>
            </a:r>
            <a:r>
              <a:rPr lang="nl-NL" sz="2000" noProof="0" dirty="0"/>
              <a:t>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0C1439B-4D1C-D712-D5E9-6DCB3EE41574}"/>
              </a:ext>
            </a:extLst>
          </p:cNvPr>
          <p:cNvSpPr txBox="1">
            <a:spLocks/>
          </p:cNvSpPr>
          <p:nvPr/>
        </p:nvSpPr>
        <p:spPr>
          <a:xfrm>
            <a:off x="6637869" y="1456267"/>
            <a:ext cx="471593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/>
              <a:t>Command</a:t>
            </a:r>
            <a:r>
              <a:rPr lang="nl-NL" sz="2000" b="1" dirty="0"/>
              <a:t> palette: CTRL + SHIFT + 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Zoekbalk voor commando's.</a:t>
            </a:r>
          </a:p>
          <a:p>
            <a:pPr>
              <a:buFontTx/>
              <a:buChar char="-"/>
            </a:pPr>
            <a:r>
              <a:rPr lang="nl-NL" sz="2000" dirty="0"/>
              <a:t>Voorbeeld: Format Document.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116F5-B096-EC38-813F-DC39357156BF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9FA8CDDB-E523-539D-4070-25CA90DAE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54" y="1882246"/>
            <a:ext cx="4715935" cy="196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5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1694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Handige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print(&lt;string&gt;)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help(&lt;object&gt;)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dir(&lt;object&gt;)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type(&lt;object&gt;)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(&lt;object&gt;)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Print een string naar de terminal.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hulp over het object.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eigenschappen van het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type van een object weer.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Geeft unieke ID van het object weer.</a:t>
            </a:r>
          </a:p>
        </p:txBody>
      </p:sp>
    </p:spTree>
    <p:extLst>
      <p:ext uri="{BB962C8B-B14F-4D97-AF65-F5344CB8AC3E}">
        <p14:creationId xmlns:p14="http://schemas.microsoft.com/office/powerpoint/2010/main" val="2360719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Basis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6267"/>
            <a:ext cx="4453467" cy="204236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	= 1</a:t>
            </a:r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	= 1.1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096000" y="4013200"/>
            <a:ext cx="4453467" cy="20423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Samengesteld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set   = {1, 2, 3, 3}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tuple = (1, 2, 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  = [1, 2, 3, 4]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= {"a": 1, "b": 2}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096000" y="1456266"/>
            <a:ext cx="4453466" cy="20423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Tekst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   = "hello world!"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	= 'hello world!'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838199" y="4013200"/>
            <a:ext cx="4453467" cy="20423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cs typeface="Courier New" panose="02070309020205020404" pitchFamily="49" charset="0"/>
              </a:rPr>
              <a:t>Logisch</a:t>
            </a:r>
            <a:endParaRPr lang="en-US" sz="2000" b="1" dirty="0"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 = False</a:t>
            </a:r>
          </a:p>
        </p:txBody>
      </p:sp>
    </p:spTree>
    <p:extLst>
      <p:ext uri="{BB962C8B-B14F-4D97-AF65-F5344CB8AC3E}">
        <p14:creationId xmlns:p14="http://schemas.microsoft.com/office/powerpoint/2010/main" val="1425071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Data types converteren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513"/>
            <a:ext cx="1625083" cy="90092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cs typeface="Courier New" panose="02070309020205020404" pitchFamily="49" charset="0"/>
              </a:rPr>
              <a:t>Integer</a:t>
            </a:r>
          </a:p>
          <a:p>
            <a:pPr marL="0" indent="0" algn="ctr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int(x)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3870130" y="2166241"/>
            <a:ext cx="1625083" cy="8974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Float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float(x)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C1F72F-53C6-7684-9B6D-92E3B2260179}"/>
              </a:ext>
            </a:extLst>
          </p:cNvPr>
          <p:cNvSpPr txBox="1">
            <a:spLocks/>
          </p:cNvSpPr>
          <p:nvPr/>
        </p:nvSpPr>
        <p:spPr>
          <a:xfrm>
            <a:off x="6833635" y="2164513"/>
            <a:ext cx="1625083" cy="90092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String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str(x)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90B82E-B643-FC5A-7253-CD6AA530B79F}"/>
              </a:ext>
            </a:extLst>
          </p:cNvPr>
          <p:cNvSpPr txBox="1">
            <a:spLocks/>
          </p:cNvSpPr>
          <p:nvPr/>
        </p:nvSpPr>
        <p:spPr>
          <a:xfrm>
            <a:off x="9728717" y="2164513"/>
            <a:ext cx="1625083" cy="9009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cs typeface="Courier New" panose="02070309020205020404" pitchFamily="49" charset="0"/>
              </a:rPr>
              <a:t>Boolean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bool(x)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5C0664-5CE8-3179-CBB0-12CEBB3A2DDA}"/>
              </a:ext>
            </a:extLst>
          </p:cNvPr>
          <p:cNvGrpSpPr/>
          <p:nvPr/>
        </p:nvGrpSpPr>
        <p:grpSpPr>
          <a:xfrm>
            <a:off x="838200" y="1595389"/>
            <a:ext cx="10515600" cy="374817"/>
            <a:chOff x="838199" y="1267371"/>
            <a:chExt cx="10515600" cy="37481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AF89407-A4C8-B31A-1B0E-F161B693C430}"/>
                </a:ext>
              </a:extLst>
            </p:cNvPr>
            <p:cNvCxnSpPr/>
            <p:nvPr/>
          </p:nvCxnSpPr>
          <p:spPr>
            <a:xfrm>
              <a:off x="838199" y="1642188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4AB953-7749-A548-515E-7E5507009846}"/>
                </a:ext>
              </a:extLst>
            </p:cNvPr>
            <p:cNvSpPr txBox="1"/>
            <p:nvPr/>
          </p:nvSpPr>
          <p:spPr>
            <a:xfrm>
              <a:off x="5573259" y="1267371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widening</a:t>
              </a:r>
              <a:endParaRPr lang="en-NL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745BB8E-AD41-E60E-CE11-A2305F69FDFF}"/>
              </a:ext>
            </a:extLst>
          </p:cNvPr>
          <p:cNvGrpSpPr/>
          <p:nvPr/>
        </p:nvGrpSpPr>
        <p:grpSpPr>
          <a:xfrm>
            <a:off x="838200" y="3283610"/>
            <a:ext cx="10538408" cy="369332"/>
            <a:chOff x="887188" y="3586063"/>
            <a:chExt cx="10515600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EB6996C-0B22-9B6F-F8C4-3B79D1AB4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188" y="3586063"/>
              <a:ext cx="10515600" cy="0"/>
            </a:xfrm>
            <a:prstGeom prst="straightConnector1">
              <a:avLst/>
            </a:prstGeom>
            <a:ln>
              <a:headEnd w="lg" len="lg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A5DB0C-6677-6279-8926-72398DDB0AB4}"/>
                </a:ext>
              </a:extLst>
            </p:cNvPr>
            <p:cNvSpPr txBox="1"/>
            <p:nvPr/>
          </p:nvSpPr>
          <p:spPr>
            <a:xfrm>
              <a:off x="5573259" y="3586063"/>
              <a:ext cx="1143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narrowing</a:t>
              </a:r>
              <a:endParaRPr lang="en-NL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EB5F364-DC78-5AA0-799A-0A3335A0BF01}"/>
              </a:ext>
            </a:extLst>
          </p:cNvPr>
          <p:cNvSpPr txBox="1"/>
          <p:nvPr/>
        </p:nvSpPr>
        <p:spPr>
          <a:xfrm>
            <a:off x="2312436" y="4136842"/>
            <a:ext cx="7567127" cy="2226635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"breder" data type kan altijd…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Conversie naar een "smaller" data type kan misgaan!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nl-NL" sz="2000" dirty="0"/>
              <a:t> bij conversie van ongeldige waardes.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/>
              <a:t>Voorbeelden ongeldige waardes: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("3a"), int("3.2")</a:t>
            </a:r>
          </a:p>
          <a:p>
            <a:pPr marL="285750" indent="-285750">
              <a:spcBef>
                <a:spcPts val="120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Alleen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0, "", [], {}, None</a:t>
            </a:r>
            <a:r>
              <a:rPr lang="nl-NL" sz="2000" dirty="0">
                <a:cs typeface="Courier New" panose="02070309020205020404" pitchFamily="49" charset="0"/>
              </a:rPr>
              <a:t> zijn </a:t>
            </a:r>
            <a:r>
              <a:rPr lang="nl-NL" sz="2000" dirty="0" err="1">
                <a:cs typeface="Courier New" panose="02070309020205020404" pitchFamily="49" charset="0"/>
              </a:rPr>
              <a:t>boolean</a:t>
            </a:r>
            <a:r>
              <a:rPr lang="nl-NL" sz="2000" dirty="0"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8671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Samengestelde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328"/>
            <a:ext cx="4826000" cy="524187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list / 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/ string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4]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     # 2, index start met 0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x[4]      #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x[0:2]    # [1, 2]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x[2:]     # [3, 4]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x[:-1]    # [1, 2, 3]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x[-1:]    # [4]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X[2] = 0  # toewijzen (alleen list)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27802" y="1166327"/>
            <a:ext cx="4826001" cy="52418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{"a": 1, "b": 2}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d["a"]           #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d["c"]        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KeyError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("c", 3)    # 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d["a"] = 0    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toewijzen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list(d)    # ["a", "b"]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(["a", "b"])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#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dict_values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2])</a:t>
            </a:r>
          </a:p>
        </p:txBody>
      </p:sp>
    </p:spTree>
    <p:extLst>
      <p:ext uri="{BB962C8B-B14F-4D97-AF65-F5344CB8AC3E}">
        <p14:creationId xmlns:p14="http://schemas.microsoft.com/office/powerpoint/2010/main" val="1204866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Operatoren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89"/>
            <a:ext cx="4842933" cy="522321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 algn="ctr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Numeriek</a:t>
            </a:r>
          </a:p>
          <a:p>
            <a:pPr marL="0" indent="0">
              <a:buNone/>
            </a:pPr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	  # Toewijzing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	  # Plus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+=	  # Plus en toewijzen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-	  # Min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	  # Vermenigvuldigen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	  # Delen door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//	  # Delen als integer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%	  # Rest bij deling</a:t>
            </a:r>
          </a:p>
          <a:p>
            <a:pPr marL="0" indent="0">
              <a:buNone/>
            </a:pP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**	  # Machtsverheffen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DE59F7-B924-ED44-CF04-891226252692}"/>
              </a:ext>
            </a:extLst>
          </p:cNvPr>
          <p:cNvSpPr txBox="1">
            <a:spLocks/>
          </p:cNvSpPr>
          <p:nvPr/>
        </p:nvSpPr>
        <p:spPr>
          <a:xfrm>
            <a:off x="6510869" y="1184989"/>
            <a:ext cx="4842932" cy="52232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144000" tIns="144000" rIns="144000" bIns="14400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Logisch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==	  # 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!=	  # Ongelijk aan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	  # Groter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&gt;=	  # Groter of gelijk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	  # Kleiner dan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&lt;=	  # Kleiner of gelijk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is	  # Is identiek (object)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	  # Zit in een verzameling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#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or	  # Een van beiden waar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  # Omkering</a:t>
            </a:r>
          </a:p>
        </p:txBody>
      </p:sp>
    </p:spTree>
    <p:extLst>
      <p:ext uri="{BB962C8B-B14F-4D97-AF65-F5344CB8AC3E}">
        <p14:creationId xmlns:p14="http://schemas.microsoft.com/office/powerpoint/2010/main" val="24430779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Werken met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 + name + "!"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{name}!"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{n}!".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(n=name)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Doe,John".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",".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(["Doe", "John"])</a:t>
            </a:r>
          </a:p>
          <a:p>
            <a:pPr marL="0" indent="0">
              <a:lnSpc>
                <a:spcPct val="100000"/>
              </a:lnSpc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/>
              <a:t> kun je strings aan elkaar plakken.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Een format-string is een nettere oplossing.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Je kunt ook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format()</a:t>
            </a:r>
            <a:r>
              <a:rPr lang="nl-NL" sz="2000" dirty="0"/>
              <a:t> gebruiken.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Splits de string op d.m.v. scheidingsteken.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Plakt een lijst aan elkaar tot een string.</a:t>
            </a:r>
          </a:p>
        </p:txBody>
      </p:sp>
    </p:spTree>
    <p:extLst>
      <p:ext uri="{BB962C8B-B14F-4D97-AF65-F5344CB8AC3E}">
        <p14:creationId xmlns:p14="http://schemas.microsoft.com/office/powerpoint/2010/main" val="38914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de uitkomst van:</a:t>
            </a:r>
          </a:p>
          <a:p>
            <a:pPr marL="457200" lvl="1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int(3.7)</a:t>
            </a:r>
            <a:endParaRPr lang="nl-NL" sz="1600" dirty="0"/>
          </a:p>
          <a:p>
            <a:pPr marL="457200" lvl="1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("3.7")</a:t>
            </a:r>
            <a:endParaRPr lang="nl-NL" sz="1600" dirty="0"/>
          </a:p>
          <a:p>
            <a:pPr marL="457200" lvl="1" indent="0">
              <a:buNone/>
            </a:pPr>
            <a:r>
              <a:rPr lang="nl-NL" sz="1600" dirty="0"/>
              <a:t>-  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int("3.7")</a:t>
            </a:r>
            <a:endParaRPr lang="nl-NL" sz="16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"123" * 3</a:t>
            </a:r>
            <a:r>
              <a:rPr lang="nl-NL" sz="2000" dirty="0"/>
              <a:t>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Wat is het resultaat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 * 3</a:t>
            </a:r>
            <a:r>
              <a:rPr lang="nl-NL" sz="2000" dirty="0"/>
              <a:t>?</a:t>
            </a:r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Mutable</a:t>
            </a:r>
            <a:r>
              <a:rPr lang="nl-NL" noProof="0" dirty="0"/>
              <a:t> of </a:t>
            </a:r>
            <a:r>
              <a:rPr lang="nl-NL" noProof="0" dirty="0" err="1"/>
              <a:t>immutable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8514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Kun je het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Bij sommige data types kun je waardes of eigenschappen </a:t>
            </a:r>
            <a:r>
              <a:rPr lang="nl-NL" sz="2000" u="sng" noProof="0" dirty="0"/>
              <a:t>aanpassen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Je kunt bijvoorbeeld een waarde in een list overschrijven: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x[1] = 0      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# x is nu [1, 0, 3]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Andere data types kun je </a:t>
            </a:r>
            <a:r>
              <a:rPr lang="nl-NL" sz="2000" u="sng" dirty="0"/>
              <a:t>niet aanpassen</a:t>
            </a:r>
            <a:r>
              <a:rPr lang="nl-NL" sz="2000" dirty="0"/>
              <a:t>, maar alleen overschrijven.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/>
              <a:t>tuple</a:t>
            </a:r>
            <a:r>
              <a:rPr lang="nl-NL" sz="2000" dirty="0"/>
              <a:t> is bijvoorbeeld </a:t>
            </a:r>
            <a:r>
              <a:rPr lang="nl-NL" sz="2000" u="sng" dirty="0"/>
              <a:t>niet</a:t>
            </a:r>
            <a:r>
              <a:rPr lang="nl-NL" sz="2000" dirty="0"/>
              <a:t> aan te passen zoals een list: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(1, 2, 3)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X[1] = 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Je krijgt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41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Welke types kun je wijzigen?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 err="1"/>
              <a:t>dict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list</a:t>
            </a:r>
          </a:p>
          <a:p>
            <a:pPr>
              <a:buFontTx/>
              <a:buChar char="-"/>
            </a:pPr>
            <a:r>
              <a:rPr lang="nl-NL" sz="2000" noProof="0" dirty="0"/>
              <a:t>set</a:t>
            </a:r>
          </a:p>
          <a:p>
            <a:pPr>
              <a:buFontTx/>
              <a:buChar char="-"/>
            </a:pPr>
            <a:r>
              <a:rPr lang="nl-NL" sz="2000" noProof="0" dirty="0"/>
              <a:t>object</a:t>
            </a:r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bool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float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/>
              <a:t>int</a:t>
            </a: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str</a:t>
            </a: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tuple</a:t>
            </a:r>
            <a:endParaRPr lang="nl-NL" sz="2000" dirty="0"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2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maakt het uit?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[1]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x[0] = 0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NL" sz="2000" dirty="0"/>
              <a:t>?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NL" sz="2000" dirty="0"/>
              <a:t>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192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maakt het uit?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 err="1"/>
              <a:t>Mutable</a:t>
            </a:r>
            <a:r>
              <a:rPr lang="nl-NL" sz="2000" b="1" noProof="0" dirty="0"/>
              <a:t> data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[1]</a:t>
            </a:r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x[0] = 0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NL" sz="2000" dirty="0"/>
              <a:t>?                   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Dubbel check:      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==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5985937" y="1456267"/>
            <a:ext cx="517313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Immutable</a:t>
            </a:r>
            <a:r>
              <a:rPr lang="nl-NL" sz="2000" b="1" dirty="0"/>
              <a:t> data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x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Wat is de waarde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nl-NL" sz="2000" dirty="0">
                <a:cs typeface="Courier New" panose="02070309020205020404" pitchFamily="49" charset="0"/>
              </a:rPr>
              <a:t>?                        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Dubbel check:      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 !=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39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Basis syntax II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2489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Conditionele logica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980"/>
            <a:ext cx="4885268" cy="502695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x == 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&lt; 0 or x &gt; 10: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in (1, 3, 5, 7):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12980"/>
            <a:ext cx="4885268" cy="50269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maak je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conditionele blokken code.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Combineer condities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2000" dirty="0"/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/>
              <a:t>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Komt waarde voor in een </a:t>
            </a:r>
            <a:r>
              <a:rPr lang="nl-NL" sz="2000" dirty="0" err="1"/>
              <a:t>tuple</a:t>
            </a:r>
            <a:r>
              <a:rPr lang="nl-NL" sz="2000" dirty="0"/>
              <a:t> / list.</a:t>
            </a:r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endParaRPr lang="nl-NL" sz="2000" dirty="0"/>
          </a:p>
          <a:p>
            <a:pPr>
              <a:spcBef>
                <a:spcPts val="1000"/>
              </a:spcBef>
            </a:pPr>
            <a:r>
              <a:rPr lang="nl-NL" sz="2000" dirty="0"/>
              <a:t>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vang je alles dat niet voldoet</a:t>
            </a:r>
          </a:p>
          <a:p>
            <a:pPr>
              <a:spcBef>
                <a:spcPts val="1000"/>
              </a:spcBef>
            </a:pPr>
            <a:r>
              <a:rPr lang="nl-NL" sz="2000" dirty="0"/>
              <a:t>aan de voorgaande condities.</a:t>
            </a:r>
          </a:p>
        </p:txBody>
      </p:sp>
    </p:spTree>
    <p:extLst>
      <p:ext uri="{BB962C8B-B14F-4D97-AF65-F5344CB8AC3E}">
        <p14:creationId xmlns:p14="http://schemas.microsoft.com/office/powerpoint/2010/main" val="16570201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De </a:t>
            </a:r>
            <a:r>
              <a:rPr lang="nl-NL" sz="3600" noProof="0" dirty="0" err="1"/>
              <a:t>for</a:t>
            </a:r>
            <a:r>
              <a:rPr lang="nl-NL" sz="3600" noProof="0" dirty="0"/>
              <a:t>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[1, 2, 3]: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print(x)     # 1, 2, 3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, x in enumerate([1, 2, 3]):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)     # 0, 1, 2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k, v in {"a": 1}.items():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print(k)     # "a"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print(v)     # 1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k == "_comment":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continue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/>
              <a:t> loop gebruik je in combinatie 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Geef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/>
              <a:t>op na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Iteraties tel je  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start=x</a:t>
            </a:r>
            <a:r>
              <a:rPr lang="nl-NL" sz="1600" dirty="0"/>
              <a:t> om startpunt op te geven.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items()</a:t>
            </a:r>
            <a:r>
              <a:rPr lang="nl-NL" sz="1600" dirty="0"/>
              <a:t> om door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NL" sz="1600" dirty="0"/>
              <a:t> heen te lopen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nl-NL" sz="1600" dirty="0"/>
              <a:t> om iteratie over te slaan.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nl-NL" sz="1600" dirty="0"/>
              <a:t> om de loop te beëindigen.</a:t>
            </a:r>
          </a:p>
        </p:txBody>
      </p:sp>
    </p:spTree>
    <p:extLst>
      <p:ext uri="{BB962C8B-B14F-4D97-AF65-F5344CB8AC3E}">
        <p14:creationId xmlns:p14="http://schemas.microsoft.com/office/powerpoint/2010/main" val="582769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Comprehensions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name.lower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"uneven"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 % 2 == 0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"even"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numbers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numbers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% 2 == 0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k.upper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v.lower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k, v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my_dict.items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endParaRPr lang="nl-NL" sz="1600" dirty="0"/>
          </a:p>
          <a:p>
            <a:r>
              <a:rPr lang="nl-NL" sz="1600" dirty="0"/>
              <a:t>Een </a:t>
            </a:r>
            <a:r>
              <a:rPr lang="nl-NL" sz="1600" dirty="0" err="1"/>
              <a:t>comprehension</a:t>
            </a:r>
            <a:r>
              <a:rPr lang="nl-NL" sz="1600" dirty="0"/>
              <a:t> bewerkt alle items uit een lijst.</a:t>
            </a:r>
          </a:p>
          <a:p>
            <a:r>
              <a:rPr lang="nl-NL" sz="1600" dirty="0"/>
              <a:t>De </a:t>
            </a:r>
            <a:r>
              <a:rPr lang="nl-NL" sz="1600" dirty="0" err="1"/>
              <a:t>comprehensen</a:t>
            </a:r>
            <a:r>
              <a:rPr lang="nl-NL" sz="1600" dirty="0"/>
              <a:t> maakt een nieuwe lijst aan.</a:t>
            </a:r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r>
              <a:rPr lang="nl-NL" sz="1600" dirty="0"/>
              <a:t>Je kunt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1600" dirty="0"/>
              <a:t> gebruiken in een </a:t>
            </a:r>
            <a:r>
              <a:rPr lang="nl-NL" sz="1600" dirty="0" err="1"/>
              <a:t>comprehension</a:t>
            </a:r>
            <a:r>
              <a:rPr lang="nl-NL" sz="1600" dirty="0"/>
              <a:t>,</a:t>
            </a:r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r>
              <a:rPr lang="nl-NL" sz="1600" dirty="0"/>
              <a:t>Je kunt de lijst filteren met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NL" sz="1600" dirty="0"/>
              <a:t> aan het einde; dit reduceert het aantal items.</a:t>
            </a:r>
          </a:p>
          <a:p>
            <a:endParaRPr lang="nl-NL" sz="1600" dirty="0"/>
          </a:p>
          <a:p>
            <a:endParaRPr lang="nl-NL" sz="1600" dirty="0"/>
          </a:p>
          <a:p>
            <a:endParaRPr lang="nl-NL" sz="1600" dirty="0"/>
          </a:p>
          <a:p>
            <a:r>
              <a:rPr lang="nl-NL" sz="1600" dirty="0" err="1"/>
              <a:t>Comprehensions</a:t>
            </a:r>
            <a:r>
              <a:rPr lang="nl-NL" sz="1600" dirty="0"/>
              <a:t> zijn ook voor een </a:t>
            </a:r>
            <a:r>
              <a:rPr lang="nl-NL" sz="1600" dirty="0" err="1"/>
              <a:t>dict</a:t>
            </a:r>
            <a:r>
              <a:rPr lang="nl-NL" sz="1600" dirty="0"/>
              <a:t> te gebruiken.</a:t>
            </a:r>
          </a:p>
        </p:txBody>
      </p:sp>
    </p:spTree>
    <p:extLst>
      <p:ext uri="{BB962C8B-B14F-4D97-AF65-F5344CB8AC3E}">
        <p14:creationId xmlns:p14="http://schemas.microsoft.com/office/powerpoint/2010/main" val="216043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Sterke punten: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Makkelijk te leren, flexibele syntax.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ontwikkelaars en gebruikers.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Veel online informatie.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Uitgebreid ecosysteem van uitbreidingen.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Breed inzetbaar.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409267" y="1456267"/>
            <a:ext cx="47498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Zwakke punten: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Makkelijk om “slechte” code te schrijven.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Relatief traag  (</a:t>
            </a:r>
            <a:r>
              <a:rPr lang="nl-NL" sz="2000" dirty="0" err="1"/>
              <a:t>vgl</a:t>
            </a:r>
            <a:r>
              <a:rPr lang="nl-NL" sz="2000" dirty="0"/>
              <a:t> C, Scala, Rust, Go).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Distributie code niet eenduidig.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44422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print("Hello!")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(name="you"):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{name}!")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(value):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value % 2 == 0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dirty="0"/>
              <a:t> om een functie aan te maken.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Spring 4 spaties in voor de functie code.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Argumenten zet je tussen de haken, eventueel met 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een standaard waarde.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nl-NL" sz="1600" dirty="0"/>
              <a:t> om waardes terug te geven uit een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functie.</a:t>
            </a:r>
          </a:p>
        </p:txBody>
      </p:sp>
    </p:spTree>
    <p:extLst>
      <p:ext uri="{BB962C8B-B14F-4D97-AF65-F5344CB8AC3E}">
        <p14:creationId xmlns:p14="http://schemas.microsoft.com/office/powerpoint/2010/main" val="1778683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Lezen uit tekstbestanden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= open("input.csv",   "r")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.close()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open("input.csv", "r") as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for line in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lines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dfile.readlines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open(..., "r")</a:t>
            </a:r>
            <a:r>
              <a:rPr lang="nl-NL" sz="1600" dirty="0"/>
              <a:t> open je een tekstbestand.</a:t>
            </a:r>
          </a:p>
          <a:p>
            <a:pPr>
              <a:spcBef>
                <a:spcPts val="1000"/>
              </a:spcBef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close()</a:t>
            </a:r>
            <a:r>
              <a:rPr lang="nl-NL" sz="1600" dirty="0"/>
              <a:t> sluit je het bestand weer.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600" dirty="0"/>
              <a:t> om het bestand automatisch te sluiten.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Loop met 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600" dirty="0"/>
              <a:t> door de regels van het bestand.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Of gebruik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readlines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 om alle regels in te lezen.</a:t>
            </a:r>
          </a:p>
        </p:txBody>
      </p:sp>
    </p:spTree>
    <p:extLst>
      <p:ext uri="{BB962C8B-B14F-4D97-AF65-F5344CB8AC3E}">
        <p14:creationId xmlns:p14="http://schemas.microsoft.com/office/powerpoint/2010/main" val="18424268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Schrijven naar </a:t>
            </a:r>
            <a:r>
              <a:rPr lang="nl-NL" sz="3600" noProof="0" dirty="0" err="1"/>
              <a:t>tesktbestanden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1642"/>
            <a:ext cx="4885268" cy="500829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44000" tIns="144000" rIns="144000" bIns="14400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lines = [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"testing",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"testing",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open("output.txt", "w") as out: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line in lines: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out.write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(line + "\n")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C789F1-EE2E-727B-7D3D-6249E89ED81A}"/>
              </a:ext>
            </a:extLst>
          </p:cNvPr>
          <p:cNvSpPr/>
          <p:nvPr/>
        </p:nvSpPr>
        <p:spPr>
          <a:xfrm>
            <a:off x="6468532" y="1231642"/>
            <a:ext cx="4885268" cy="5008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Modus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nl-NL" sz="1600" dirty="0"/>
              <a:t> overschrijft het bestand.</a:t>
            </a:r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endParaRPr lang="nl-NL" sz="1600" dirty="0"/>
          </a:p>
          <a:p>
            <a:pPr>
              <a:spcBef>
                <a:spcPts val="1000"/>
              </a:spcBef>
            </a:pPr>
            <a:r>
              <a:rPr lang="nl-NL" sz="1600" dirty="0"/>
              <a:t>Met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 schrijf je een string naar het bestand.</a:t>
            </a:r>
          </a:p>
          <a:p>
            <a:pPr>
              <a:spcBef>
                <a:spcPts val="1000"/>
              </a:spcBef>
            </a:pPr>
            <a:r>
              <a:rPr lang="nl-NL" sz="1600" dirty="0"/>
              <a:t>Let op: Einde van de regel moet je zelf toevoegen!</a:t>
            </a:r>
          </a:p>
        </p:txBody>
      </p:sp>
    </p:spTree>
    <p:extLst>
      <p:ext uri="{BB962C8B-B14F-4D97-AF65-F5344CB8AC3E}">
        <p14:creationId xmlns:p14="http://schemas.microsoft.com/office/powerpoint/2010/main" val="1034101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514322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Schrijf een script dat namen anonimiseert.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Opzet: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exercises/2_process_csv.py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Vul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noProof="0" dirty="0"/>
              <a:t> in om de CSV data in te lezen.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r>
              <a:rPr lang="nl-NL" sz="2000" noProof="0" dirty="0"/>
              <a:t>Vul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anonymize_name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noProof="0" dirty="0"/>
              <a:t> in om namen te maskeren.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Data staan in: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0_data/persons/personal_data.csv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8248260" y="1456267"/>
            <a:ext cx="282095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CSV input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name,gender,age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Henk de Boer,man,44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Ingrid Jansen,vrouw,37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Jaap Henriks,man,56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777240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8782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Namespaces en scopes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37101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namespace?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 koppelt namen aan waardes of objecten. 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Elke variabele, functie of class die je aanmaakt komt in een namespace.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Namen in een script: </a:t>
            </a:r>
          </a:p>
          <a:p>
            <a:pPr marL="0" indent="0">
              <a:buNone/>
            </a:pPr>
            <a:r>
              <a:rPr lang="nl-NL" sz="2000" b="1" noProof="0" dirty="0" err="1"/>
              <a:t>global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namespace</a:t>
            </a:r>
            <a:r>
              <a:rPr lang="nl-NL" sz="2000" noProof="0" dirty="0"/>
              <a:t> 	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noProof="0" dirty="0"/>
              <a:t> +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Namen in een functie:</a:t>
            </a:r>
          </a:p>
          <a:p>
            <a:pPr marL="0" indent="0">
              <a:buNone/>
            </a:pPr>
            <a:r>
              <a:rPr lang="nl-NL" sz="2000" b="1" noProof="0" dirty="0" err="1"/>
              <a:t>local</a:t>
            </a:r>
            <a:r>
              <a:rPr lang="nl-NL" sz="2000" b="1" noProof="0" dirty="0"/>
              <a:t> </a:t>
            </a:r>
            <a:r>
              <a:rPr lang="nl-NL" sz="2000" b="1" noProof="0" dirty="0" err="1"/>
              <a:t>namespace</a:t>
            </a:r>
            <a:r>
              <a:rPr lang="nl-NL" sz="2000" b="1" noProof="0" dirty="0"/>
              <a:t> </a:t>
            </a:r>
            <a:r>
              <a:rPr lang="nl-NL" sz="2000" noProof="0" dirty="0"/>
              <a:t>		                 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7855771" y="1456267"/>
            <a:ext cx="3005666" cy="397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00BF9C8-CA1E-83DA-4E42-CF01D71DDD2F}"/>
              </a:ext>
            </a:extLst>
          </p:cNvPr>
          <p:cNvSpPr/>
          <p:nvPr/>
        </p:nvSpPr>
        <p:spPr>
          <a:xfrm>
            <a:off x="6572250" y="2226733"/>
            <a:ext cx="1752600" cy="1016000"/>
          </a:xfrm>
          <a:prstGeom prst="wedgeRectCallout">
            <a:avLst>
              <a:gd name="adj1" fmla="val 32813"/>
              <a:gd name="adj2" fmla="val -8281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 dirty="0"/>
              <a:t>Symbolische</a:t>
            </a:r>
          </a:p>
          <a:p>
            <a:pPr algn="ctr"/>
            <a:r>
              <a:rPr lang="nl-NL" sz="1600" dirty="0"/>
              <a:t>naam "x"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01E88066-7799-0DC8-45AF-3BCF0102F6E8}"/>
              </a:ext>
            </a:extLst>
          </p:cNvPr>
          <p:cNvSpPr/>
          <p:nvPr/>
        </p:nvSpPr>
        <p:spPr>
          <a:xfrm>
            <a:off x="9601200" y="2226733"/>
            <a:ext cx="1752600" cy="1016000"/>
          </a:xfrm>
          <a:prstGeom prst="wedgeRectCallout">
            <a:avLst>
              <a:gd name="adj1" fmla="val -33371"/>
              <a:gd name="adj2" fmla="val -8760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600"/>
              <a:t>String object</a:t>
            </a:r>
          </a:p>
          <a:p>
            <a:pPr algn="ctr"/>
            <a:r>
              <a:rPr lang="nl-NL" sz="1600"/>
              <a:t>met waarde</a:t>
            </a:r>
          </a:p>
          <a:p>
            <a:pPr algn="ctr"/>
            <a:r>
              <a:rPr lang="nl-NL" sz="1600"/>
              <a:t>"Hello world!"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0" y="4279900"/>
            <a:ext cx="4749800" cy="18970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2272B9-3844-2B0E-9ACC-7594392EB973}"/>
              </a:ext>
            </a:extLst>
          </p:cNvPr>
          <p:cNvCxnSpPr/>
          <p:nvPr/>
        </p:nvCxnSpPr>
        <p:spPr>
          <a:xfrm>
            <a:off x="6096000" y="1456267"/>
            <a:ext cx="0" cy="47112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567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scope?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7498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Rechts zie je 3 </a:t>
            </a:r>
            <a:r>
              <a:rPr lang="nl-NL" sz="2000" noProof="0" dirty="0" err="1"/>
              <a:t>namespaces</a:t>
            </a:r>
            <a:r>
              <a:rPr lang="nl-NL" sz="2000" noProof="0" dirty="0"/>
              <a:t>: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2000" noProof="0" dirty="0"/>
              <a:t>,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2000" noProof="0" dirty="0"/>
              <a:t> en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Inspringen creëert een nieuwe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 met</a:t>
            </a:r>
            <a:r>
              <a:rPr lang="nl-NL" sz="2000" dirty="0"/>
              <a:t> bijbehorende </a:t>
            </a:r>
            <a:r>
              <a:rPr lang="nl-NL" sz="2000" u="sng" dirty="0"/>
              <a:t>scope</a:t>
            </a:r>
            <a:r>
              <a:rPr lang="nl-NL" sz="2000" dirty="0"/>
              <a:t>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Als een naam niet gevonden wordt, zoekt Python hogerop in de hiërarchie.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De hiërarchische volgorde is:</a:t>
            </a:r>
          </a:p>
          <a:p>
            <a:pPr marL="0" indent="0">
              <a:buNone/>
            </a:pPr>
            <a:r>
              <a:rPr lang="en-US" sz="2000" dirty="0"/>
              <a:t>local</a:t>
            </a:r>
            <a:r>
              <a:rPr lang="en-US" sz="2000" noProof="0" dirty="0"/>
              <a:t>  &gt;  enveloping &gt;  global  &gt;  built-ins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E973AA-C236-D32F-0231-6F924FAC0135}"/>
              </a:ext>
            </a:extLst>
          </p:cNvPr>
          <p:cNvSpPr txBox="1">
            <a:spLocks/>
          </p:cNvSpPr>
          <p:nvPr/>
        </p:nvSpPr>
        <p:spPr>
          <a:xfrm>
            <a:off x="6604001" y="724430"/>
            <a:ext cx="3651251" cy="26212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144000" tIns="144000" rIns="144000" bIns="144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x =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D0D3FF-C593-5AED-E30D-30050CC6795B}"/>
              </a:ext>
            </a:extLst>
          </p:cNvPr>
          <p:cNvCxnSpPr>
            <a:cxnSpLocks/>
          </p:cNvCxnSpPr>
          <p:nvPr/>
        </p:nvCxnSpPr>
        <p:spPr>
          <a:xfrm>
            <a:off x="6096000" y="724430"/>
            <a:ext cx="0" cy="54431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7C7BCE59-6BBB-9D3E-70E6-78B6BBF9A17C}"/>
              </a:ext>
            </a:extLst>
          </p:cNvPr>
          <p:cNvSpPr/>
          <p:nvPr/>
        </p:nvSpPr>
        <p:spPr>
          <a:xfrm>
            <a:off x="6604001" y="3807584"/>
            <a:ext cx="4749799" cy="640826"/>
          </a:xfrm>
          <a:prstGeom prst="downArrow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Local namespace</a:t>
            </a:r>
          </a:p>
        </p:txBody>
      </p:sp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760D84F5-1713-A1FC-962A-B35C00D9B839}"/>
              </a:ext>
            </a:extLst>
          </p:cNvPr>
          <p:cNvSpPr/>
          <p:nvPr/>
        </p:nvSpPr>
        <p:spPr>
          <a:xfrm>
            <a:off x="6604001" y="4468639"/>
            <a:ext cx="4749799" cy="640826"/>
          </a:xfrm>
          <a:prstGeom prst="downArrowCallo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Enveloping namespace(s)</a:t>
            </a: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A4DCABE0-C9C0-399E-B589-5ADF8053F9F7}"/>
              </a:ext>
            </a:extLst>
          </p:cNvPr>
          <p:cNvSpPr/>
          <p:nvPr/>
        </p:nvSpPr>
        <p:spPr>
          <a:xfrm>
            <a:off x="6604001" y="5129694"/>
            <a:ext cx="4749799" cy="640826"/>
          </a:xfrm>
          <a:prstGeom prst="downArrowCallou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Global namespace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F4610C-A276-0020-F296-F794024E7EA9}"/>
              </a:ext>
            </a:extLst>
          </p:cNvPr>
          <p:cNvSpPr/>
          <p:nvPr/>
        </p:nvSpPr>
        <p:spPr>
          <a:xfrm>
            <a:off x="6604003" y="5773602"/>
            <a:ext cx="4749797" cy="4033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Built-ins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27D6C6-4E34-70B6-9701-600503155C7D}"/>
              </a:ext>
            </a:extLst>
          </p:cNvPr>
          <p:cNvSpPr/>
          <p:nvPr/>
        </p:nvSpPr>
        <p:spPr>
          <a:xfrm>
            <a:off x="10296528" y="724430"/>
            <a:ext cx="323849" cy="2621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global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24233-5792-FF88-BCB9-9F704681BBB3}"/>
              </a:ext>
            </a:extLst>
          </p:cNvPr>
          <p:cNvSpPr/>
          <p:nvPr/>
        </p:nvSpPr>
        <p:spPr>
          <a:xfrm>
            <a:off x="10663239" y="1545677"/>
            <a:ext cx="323849" cy="17999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outer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BE7FEA-69FC-722C-7D70-A8A2FA30F8D9}"/>
              </a:ext>
            </a:extLst>
          </p:cNvPr>
          <p:cNvSpPr/>
          <p:nvPr/>
        </p:nvSpPr>
        <p:spPr>
          <a:xfrm>
            <a:off x="11029951" y="2565400"/>
            <a:ext cx="323849" cy="7802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dirty="0">
                <a:solidFill>
                  <a:schemeClr val="tx1"/>
                </a:solidFill>
              </a:rPr>
              <a:t>inner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886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5397501" cy="472069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nl-NL" sz="2000" noProof="0" dirty="0"/>
              <a:t>Wat komt er in de globale </a:t>
            </a:r>
            <a:r>
              <a:rPr lang="nl-NL" sz="2000" noProof="0" dirty="0" err="1"/>
              <a:t>namespace</a:t>
            </a:r>
            <a:r>
              <a:rPr lang="nl-NL" sz="2000" noProof="0" dirty="0"/>
              <a:t>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noProof="0" dirty="0"/>
              <a:t>Waarom werkt de functie hiernaast niet?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Werkt deze code en wat wordt er geprint?</a:t>
            </a:r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457200" indent="-457200">
              <a:buAutoNum type="arabicPeriod"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E940DA-5AAD-D002-6F9A-E2FF312E3A6C}"/>
              </a:ext>
            </a:extLst>
          </p:cNvPr>
          <p:cNvSpPr txBox="1">
            <a:spLocks/>
          </p:cNvSpPr>
          <p:nvPr/>
        </p:nvSpPr>
        <p:spPr>
          <a:xfrm>
            <a:off x="7061200" y="1456267"/>
            <a:ext cx="400801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pandas import 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print(name):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{name}!")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 = sum([1, 2, 3])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print(sum)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6A5445-2474-58A8-F1AE-18BB279DAEAF}"/>
              </a:ext>
            </a:extLst>
          </p:cNvPr>
          <p:cNvCxnSpPr/>
          <p:nvPr/>
        </p:nvCxnSpPr>
        <p:spPr>
          <a:xfrm>
            <a:off x="6648450" y="1456267"/>
            <a:ext cx="0" cy="4720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676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26032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Classes bundelen: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dirty="0"/>
              <a:t>Waardes</a:t>
            </a:r>
            <a:r>
              <a:rPr lang="nl-NL" sz="2000" noProof="0" dirty="0"/>
              <a:t>:	</a:t>
            </a:r>
            <a:r>
              <a:rPr lang="nl-NL" sz="2000" noProof="0" dirty="0" err="1"/>
              <a:t>attributes</a:t>
            </a: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Logica:     	</a:t>
            </a:r>
            <a:r>
              <a:rPr lang="nl-NL" sz="2000" noProof="0" dirty="0" err="1"/>
              <a:t>methods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Bundeling maakt importeren eenvoudig.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Attributen kunnen worden gebruikt in verschillende methodes.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Toegang tot attributen en methodes via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Attributes</a:t>
            </a:r>
            <a:endParaRPr lang="nl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"John"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"Doe"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endParaRPr lang="nl-NL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f"{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.name} {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greeting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f"Hello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.name}"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008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Sterke en zwakke punten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F15C8-EA07-62F4-F6CA-B2C4B7EA1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05"/>
          <a:stretch/>
        </p:blipFill>
        <p:spPr>
          <a:xfrm>
            <a:off x="3180990" y="1980573"/>
            <a:ext cx="5830020" cy="35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5802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Class versus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Een class (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nl-NL" sz="2000" noProof="0" dirty="0"/>
              <a:t>) is als een soort blauwdruk / sjabloon.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Door een class te initialiseren maak je en instantie / object.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Initialiseren: Roep de class aan zoals een functie.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Dit levert unieke objecten op…</a:t>
            </a:r>
          </a:p>
          <a:p>
            <a:pPr marL="0" indent="0">
              <a:buNone/>
            </a:pPr>
            <a:r>
              <a:rPr lang="nl-NL" sz="2000" noProof="0" dirty="0"/>
              <a:t>ook al hebben ze dezelfde attributen.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the class.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name = "John"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"Doe"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Initialize an instance.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 = Person()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And another...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person2 = Person()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Different objects.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id(person1) != id(person2)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Same attribute values...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person1.name == person2.name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860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Dunder</a:t>
            </a:r>
            <a:r>
              <a:rPr lang="nl-NL" sz="3600" noProof="0" dirty="0"/>
              <a:t> </a:t>
            </a:r>
            <a:r>
              <a:rPr lang="nl-NL" sz="3600" noProof="0" dirty="0" err="1"/>
              <a:t>methods</a:t>
            </a:r>
            <a:r>
              <a:rPr lang="nl-NL" sz="3600" noProof="0" dirty="0"/>
              <a:t>: De </a:t>
            </a:r>
            <a:r>
              <a:rPr lang="nl-NL" sz="3600" noProof="0" dirty="0" err="1"/>
              <a:t>constructor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Double </a:t>
            </a:r>
            <a:r>
              <a:rPr lang="nl-NL" sz="2000" noProof="0" dirty="0" err="1"/>
              <a:t>underscore</a:t>
            </a:r>
            <a:r>
              <a:rPr lang="nl-NL" sz="2000" noProof="0" dirty="0"/>
              <a:t> </a:t>
            </a:r>
            <a:r>
              <a:rPr lang="nl-NL" sz="2000" noProof="0" dirty="0" err="1"/>
              <a:t>methods</a:t>
            </a:r>
            <a:r>
              <a:rPr lang="nl-NL" sz="2000" noProof="0" dirty="0"/>
              <a:t> hebben een speciale betekenis.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b="1" noProof="0" dirty="0"/>
          </a:p>
          <a:p>
            <a:pPr marL="0" indent="0">
              <a:buNone/>
            </a:pPr>
            <a:r>
              <a:rPr lang="nl-NL" sz="2000" dirty="0" err="1"/>
              <a:t>Constructor</a:t>
            </a:r>
            <a:r>
              <a:rPr lang="nl-NL" sz="2000" dirty="0"/>
              <a:t>:</a:t>
            </a:r>
            <a:r>
              <a:rPr lang="nl-NL" sz="2000" noProof="0" dirty="0"/>
              <a:t> </a:t>
            </a:r>
            <a:r>
              <a:rPr lang="nl-NL" sz="2000" noProof="0" dirty="0" err="1"/>
              <a:t>Initialiseert</a:t>
            </a:r>
            <a:r>
              <a:rPr lang="nl-NL" sz="2000" noProof="0" dirty="0"/>
              <a:t> het object met </a:t>
            </a:r>
            <a:r>
              <a:rPr lang="nl-NL" sz="2000" dirty="0"/>
              <a:t>unieke </a:t>
            </a:r>
            <a:r>
              <a:rPr lang="nl-NL" sz="2000" noProof="0" dirty="0"/>
              <a:t>waardes.</a:t>
            </a:r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__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name,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Store values inside the object.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self.name = name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self.lastname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Initialize two persons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john_doe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"John", "Doe"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jane_doe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Person(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"Jane", "Doe"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5285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Meer mogelijk met </a:t>
            </a:r>
            <a:r>
              <a:rPr lang="nl-NL" sz="3600" dirty="0" err="1"/>
              <a:t>dunders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Optellen met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2000" dirty="0">
                <a:cs typeface="Courier New" panose="02070309020205020404" pitchFamily="49" charset="0"/>
              </a:rPr>
              <a:t> operator.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b="1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NL" sz="2000" b="1" noProof="0" dirty="0"/>
          </a:p>
          <a:p>
            <a:pPr marL="0" indent="0">
              <a:buNone/>
            </a:pPr>
            <a:r>
              <a:rPr lang="nl-NL" sz="2000" dirty="0"/>
              <a:t>Weergave als string, bv.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Data model met alle </a:t>
            </a:r>
            <a:r>
              <a:rPr lang="nl-NL" sz="2000" dirty="0" err="1"/>
              <a:t>dunder</a:t>
            </a:r>
            <a:r>
              <a:rPr lang="nl-NL" sz="2000" dirty="0"/>
              <a:t> </a:t>
            </a:r>
            <a:r>
              <a:rPr lang="nl-NL" sz="2000" dirty="0" err="1"/>
              <a:t>methods</a:t>
            </a:r>
            <a:r>
              <a:rPr lang="nl-NL" sz="2000" dirty="0"/>
              <a:t>:</a:t>
            </a:r>
            <a:endParaRPr lang="nl-NL" sz="2000" noProof="0" dirty="0"/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https://docs.python.org/3/reference/datamodel.html#special-method-names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6000" y="1456267"/>
            <a:ext cx="532765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Vector2D: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dx, 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dx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__add__(self, other):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Vector2D(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other.dy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__str__(self):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f"({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self.dy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})"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3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 and add two vectors together.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Vector2D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(4, 4)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Vector2D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(2, 4)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print(v1 + v2)      </a:t>
            </a: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(6, 8)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8756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Privé attributen en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Privé attributen en methodes worden intern gebruikt door de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Implementatie kan wijzigen; roep privé methodes niet direct aan.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Een </a:t>
            </a:r>
            <a:r>
              <a:rPr lang="nl-NL" sz="2000" noProof="0" dirty="0" err="1"/>
              <a:t>underscore</a:t>
            </a:r>
            <a:r>
              <a:rPr lang="nl-NL" sz="2000" noProof="0" dirty="0"/>
              <a:t>:</a:t>
            </a:r>
          </a:p>
          <a:p>
            <a:pPr marL="0" indent="0">
              <a:buNone/>
            </a:pPr>
            <a:r>
              <a:rPr lang="nl-NL" sz="2000" dirty="0"/>
              <a:t>Methode is privé, alleen conventie.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Twee </a:t>
            </a:r>
            <a:r>
              <a:rPr lang="nl-NL" sz="2000" dirty="0" err="1"/>
              <a:t>underscores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r>
              <a:rPr lang="nl-NL" sz="2000" dirty="0"/>
              <a:t>Privé en onbereikbaar buiten de class. 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Example: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_private(self):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print("I'm private!")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__restricted(self):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print("I'm restricted!")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public(self):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self.__restricted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 all methods.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 = Example()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x._private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"I'm private!"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x.__restricted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endParaRPr lang="en-US" sz="12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x.public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   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"I'm restricted!"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9813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Static</a:t>
            </a:r>
            <a:r>
              <a:rPr lang="nl-NL" sz="3600" noProof="0" dirty="0"/>
              <a:t> en class 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  <a:r>
              <a:rPr lang="nl-NL" sz="2000" noProof="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Statische methodes</a:t>
            </a:r>
            <a:r>
              <a:rPr lang="nl-NL" sz="2000" dirty="0"/>
              <a:t> waarin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nl-NL" sz="2000" dirty="0"/>
              <a:t> niet nodig / beschikbaar is.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r>
              <a:rPr lang="nl-NL" sz="2000" noProof="0" dirty="0"/>
              <a:t> </a:t>
            </a:r>
          </a:p>
          <a:p>
            <a:pPr marL="0" indent="0">
              <a:buNone/>
            </a:pPr>
            <a:r>
              <a:rPr lang="nl-NL" sz="2000" noProof="0" dirty="0"/>
              <a:t>Methodes die met de class werken. Eerste argument verwijst naar de class zelf.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5626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@staticmethod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is_valid_name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(name):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(name) &gt;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from_str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person_str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person_str.split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(",")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nl-NL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CSV string.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Person.from_str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John,Doe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1061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/4_fuzzy_dict.ipynb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nl-NL" sz="2000" dirty="0"/>
              <a:t> </a:t>
            </a:r>
            <a:r>
              <a:rPr lang="nl-NL" sz="2000" dirty="0" err="1"/>
              <a:t>dict</a:t>
            </a:r>
            <a:r>
              <a:rPr lang="nl-NL" sz="2000" dirty="0"/>
              <a:t> dat niet hoofdlettergevoelig is:</a:t>
            </a:r>
          </a:p>
          <a:p>
            <a:pPr lvl="1"/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</a:t>
            </a:r>
            <a:r>
              <a:rPr lang="nl-NL" sz="2000" dirty="0"/>
              <a:t> is gelijk aan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["naam"]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dirty="0"/>
          </a:p>
          <a:p>
            <a:pPr lvl="1"/>
            <a:r>
              <a:rPr lang="nl-NL" sz="2000" dirty="0">
                <a:cs typeface="Courier New" panose="02070309020205020404" pitchFamily="49" charset="0"/>
              </a:rPr>
              <a:t>Zowel bij ophalen als wegschrijven van waardes.</a:t>
            </a: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halen.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setitem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2000" dirty="0"/>
              <a:t> om waardes op te slaan.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4"/>
            </a:pPr>
            <a:r>
              <a:rPr lang="nl-NL" sz="2000" dirty="0"/>
              <a:t>Bonus voor implementeren van methodes: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__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items</a:t>
            </a:r>
          </a:p>
        </p:txBody>
      </p:sp>
    </p:spTree>
    <p:extLst>
      <p:ext uri="{BB962C8B-B14F-4D97-AF65-F5344CB8AC3E}">
        <p14:creationId xmlns:p14="http://schemas.microsoft.com/office/powerpoint/2010/main" val="42876889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119533" y="724430"/>
            <a:ext cx="2368547" cy="21899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6781803" y="3664726"/>
            <a:ext cx="2368547" cy="21899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4682BB-885A-5C60-F919-EE42752F11CB}"/>
              </a:ext>
            </a:extLst>
          </p:cNvPr>
          <p:cNvSpPr/>
          <p:nvPr/>
        </p:nvSpPr>
        <p:spPr>
          <a:xfrm>
            <a:off x="9518650" y="3664725"/>
            <a:ext cx="2368547" cy="21899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JSONData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nl-NL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nl-NL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940300" cy="47206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2000" noProof="0" dirty="0"/>
              <a:t>Overerving: eigenschappen worden overgenomen van een andere class.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nl-NL" sz="2000" noProof="0" dirty="0"/>
              <a:t> vormt de </a:t>
            </a:r>
            <a:r>
              <a:rPr lang="nl-NL" sz="2000" u="sng" noProof="0" dirty="0"/>
              <a:t>basis</a:t>
            </a:r>
            <a:r>
              <a:rPr lang="nl-NL" sz="2000" noProof="0" dirty="0"/>
              <a:t> voor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noProof="0" dirty="0"/>
              <a:t>en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JSONData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r>
              <a:rPr lang="nl-NL" sz="2000" noProof="0" dirty="0"/>
              <a:t> krijgt alle eigenschappen van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nl-NL" sz="2000" noProof="0" dirty="0"/>
              <a:t>.</a:t>
            </a:r>
          </a:p>
          <a:p>
            <a:endParaRPr lang="nl-NL" sz="2000" dirty="0"/>
          </a:p>
          <a:p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r>
              <a:rPr lang="nl-NL" sz="2000" noProof="0" dirty="0"/>
              <a:t> kan nieuwe eigenschappen toevoegen;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noProof="0" dirty="0"/>
              <a:t>.</a:t>
            </a:r>
          </a:p>
          <a:p>
            <a:endParaRPr lang="nl-NL" sz="2000" dirty="0"/>
          </a:p>
          <a:p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r>
              <a:rPr lang="nl-NL" sz="2000" dirty="0"/>
              <a:t> kan eigenschappen van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nl-NL" sz="2000" dirty="0"/>
              <a:t> overschrijven.</a:t>
            </a:r>
            <a:endParaRPr lang="nl-NL" sz="2000" noProof="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3BA34EC5-79B8-5BCB-B5BE-F7367CAD8F12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8259781" y="2620699"/>
            <a:ext cx="750323" cy="13377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FE3FE61-57C2-FED8-1814-1B179B8CE73D}"/>
              </a:ext>
            </a:extLst>
          </p:cNvPr>
          <p:cNvCxnSpPr>
            <a:stCxn id="8" idx="2"/>
            <a:endCxn id="24" idx="0"/>
          </p:cNvCxnSpPr>
          <p:nvPr/>
        </p:nvCxnSpPr>
        <p:spPr>
          <a:xfrm rot="16200000" flipH="1">
            <a:off x="9628204" y="2590005"/>
            <a:ext cx="750322" cy="13991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4798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noProof="0" dirty="0"/>
              <a:t>Class: </a:t>
            </a:r>
            <a:r>
              <a:rPr lang="nl-NL" sz="1800" dirty="0"/>
              <a:t> 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Attributen:	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Methodes:	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indent="0"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Class:	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Basis class: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noProof="0" dirty="0"/>
              <a:t>Hergebruikt: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indent="0">
              <a:buNone/>
            </a:pPr>
            <a:r>
              <a:rPr lang="nl-NL" sz="1800" noProof="0" dirty="0"/>
              <a:t>Nieuw:		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800" noProof="0" dirty="0"/>
              <a:t>Overschreven: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NL" sz="18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7531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"""Base class for text data."""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"r")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for line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"""Class for CSV data."""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separator = ","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record):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record.split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self.separator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"r")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line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3788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Toegang tot de basis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4571999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r>
              <a:rPr lang="nl-NL" sz="1800" noProof="0" dirty="0"/>
              <a:t>Via 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nl-NL" sz="1800" noProof="0" dirty="0"/>
              <a:t> heb je toegang tot de basis class, ook als je deze overschrijft.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Hiermee kun je oude functionaliteit hergebruiken en tegelijkertijd uitbreiden.</a:t>
            </a:r>
          </a:p>
          <a:p>
            <a:pPr marL="0" indent="0">
              <a:buNone/>
            </a:pPr>
            <a:endParaRPr lang="nl-NL" sz="1800" noProof="0" dirty="0"/>
          </a:p>
          <a:p>
            <a:pPr marL="0" indent="0">
              <a:buNone/>
            </a:pPr>
            <a:endParaRPr lang="nl-NL" sz="18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EFE1E9-4D56-5081-678F-F94DE9C3DCC6}"/>
              </a:ext>
            </a:extLst>
          </p:cNvPr>
          <p:cNvSpPr txBox="1">
            <a:spLocks/>
          </p:cNvSpPr>
          <p:nvPr/>
        </p:nvSpPr>
        <p:spPr>
          <a:xfrm>
            <a:off x="6095999" y="1475317"/>
            <a:ext cx="5063067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"""Base class for text data."""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file_path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open(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, "r") as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for line in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TextData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"""Class for CSV data."""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__(self, path, separator):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super().__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__(path)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self.separator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separator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_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record):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record.split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self.separator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def read(self):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self._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split_record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line in 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super().read()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]</a:t>
            </a:r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nl-NL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2173-AD9E-1ED9-F92B-186066229DD6}"/>
              </a:ext>
            </a:extLst>
          </p:cNvPr>
          <p:cNvCxnSpPr>
            <a:cxnSpLocks/>
          </p:cNvCxnSpPr>
          <p:nvPr/>
        </p:nvCxnSpPr>
        <p:spPr>
          <a:xfrm>
            <a:off x="5655733" y="1456267"/>
            <a:ext cx="0" cy="48090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9345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Implementeer weer de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FuzzyDict</a:t>
            </a:r>
            <a:r>
              <a:rPr lang="nl-NL" sz="2000" dirty="0"/>
              <a:t> class uit de vorige opdracht.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UserDict</a:t>
            </a:r>
            <a:r>
              <a:rPr lang="nl-NL" sz="2000" dirty="0"/>
              <a:t> uit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nl-NL" sz="2000" dirty="0"/>
              <a:t> als basis class.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Hoeveel methodes moet je nu zelf overschrijven?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Tip: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nl-NL" sz="2000" dirty="0"/>
              <a:t> kun je bij de eigenschappen van de basis class!</a:t>
            </a:r>
          </a:p>
        </p:txBody>
      </p:sp>
    </p:spTree>
    <p:extLst>
      <p:ext uri="{BB962C8B-B14F-4D97-AF65-F5344CB8AC3E}">
        <p14:creationId xmlns:p14="http://schemas.microsoft.com/office/powerpoint/2010/main" val="421329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A79043AF-CAAF-445D-CBBE-67C45DBA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065" y="3974574"/>
            <a:ext cx="6891867" cy="1215492"/>
          </a:xfrm>
        </p:spPr>
        <p:txBody>
          <a:bodyPr>
            <a:normAutofit/>
          </a:bodyPr>
          <a:lstStyle/>
          <a:p>
            <a:r>
              <a:rPr lang="nl-NL" sz="2000" noProof="0" dirty="0"/>
              <a:t>Python code wordt geïnterpreteerd (i.t.t. gecompileerd).</a:t>
            </a:r>
          </a:p>
          <a:p>
            <a:r>
              <a:rPr lang="nl-NL" sz="2000" noProof="0" dirty="0"/>
              <a:t>Python interpreter is vereist om de code uit te kunnen voeren.</a:t>
            </a:r>
          </a:p>
        </p:txBody>
      </p:sp>
    </p:spTree>
    <p:extLst>
      <p:ext uri="{BB962C8B-B14F-4D97-AF65-F5344CB8AC3E}">
        <p14:creationId xmlns:p14="http://schemas.microsoft.com/office/powerpoint/2010/main" val="4406053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 van meerdere classes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27AE4E2-70D6-7A0D-E69B-B672CD554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16467"/>
              </p:ext>
            </p:extLst>
          </p:nvPr>
        </p:nvGraphicFramePr>
        <p:xfrm>
          <a:off x="838200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E6095E-7DAB-1E45-97B7-08734FD40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05855"/>
              </p:ext>
            </p:extLst>
          </p:nvPr>
        </p:nvGraphicFramePr>
        <p:xfrm>
          <a:off x="838199" y="3444665"/>
          <a:ext cx="319192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2">
                  <a:extLst>
                    <a:ext uri="{9D8B030D-6E8A-4147-A177-3AD203B41FA5}">
                      <a16:colId xmlns:a16="http://schemas.microsoft.com/office/drawing/2014/main" val="42515511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4F2A733B-E4CD-912B-B22F-EF2CFBBB1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290865"/>
              </p:ext>
            </p:extLst>
          </p:nvPr>
        </p:nvGraphicFramePr>
        <p:xfrm>
          <a:off x="838200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7AC5FE-664D-BC4D-2089-A98B1DA8332F}"/>
              </a:ext>
            </a:extLst>
          </p:cNvPr>
          <p:cNvCxnSpPr/>
          <p:nvPr/>
        </p:nvCxnSpPr>
        <p:spPr>
          <a:xfrm flipV="1">
            <a:off x="1636183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29C54E-8E31-8697-5A5D-3133381BC0DD}"/>
              </a:ext>
            </a:extLst>
          </p:cNvPr>
          <p:cNvSpPr txBox="1"/>
          <p:nvPr/>
        </p:nvSpPr>
        <p:spPr>
          <a:xfrm>
            <a:off x="838199" y="1407704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Gestapelde</a:t>
            </a:r>
            <a:r>
              <a:rPr lang="en-US" dirty="0"/>
              <a:t> basis classes:</a:t>
            </a:r>
            <a:endParaRPr lang="en-N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064D2-0639-4331-F791-351BE744162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959849" y="2936029"/>
            <a:ext cx="0" cy="175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65F8BC86-C019-6DFA-8B7D-D2524383A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76609"/>
              </p:ext>
            </p:extLst>
          </p:nvPr>
        </p:nvGraphicFramePr>
        <p:xfrm>
          <a:off x="6565899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C(B, 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78B0BB4-C1B5-70FA-1D00-756DCF224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19683"/>
              </p:ext>
            </p:extLst>
          </p:nvPr>
        </p:nvGraphicFramePr>
        <p:xfrm>
          <a:off x="6565898" y="3444665"/>
          <a:ext cx="159596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40" name="Table 13">
            <a:extLst>
              <a:ext uri="{FF2B5EF4-FFF2-40B4-BE49-F238E27FC236}">
                <a16:creationId xmlns:a16="http://schemas.microsoft.com/office/drawing/2014/main" id="{B3D6C019-4EB3-9634-3803-1CF3FF3B0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21039"/>
              </p:ext>
            </p:extLst>
          </p:nvPr>
        </p:nvGraphicFramePr>
        <p:xfrm>
          <a:off x="6565899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EFC27A-93C4-8674-F8BC-E8B8D394A8F4}"/>
              </a:ext>
            </a:extLst>
          </p:cNvPr>
          <p:cNvCxnSpPr/>
          <p:nvPr/>
        </p:nvCxnSpPr>
        <p:spPr>
          <a:xfrm flipV="1">
            <a:off x="7363882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0B0507-D999-C8F2-7321-B2A621FB3901}"/>
              </a:ext>
            </a:extLst>
          </p:cNvPr>
          <p:cNvSpPr txBox="1"/>
          <p:nvPr/>
        </p:nvSpPr>
        <p:spPr>
          <a:xfrm>
            <a:off x="6565898" y="1406521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Meerdere</a:t>
            </a:r>
            <a:r>
              <a:rPr lang="en-US" dirty="0"/>
              <a:t> basis classes:</a:t>
            </a:r>
            <a:endParaRPr lang="en-NL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E25EED-092A-E1CB-7DBB-299AF75B9D41}"/>
              </a:ext>
            </a:extLst>
          </p:cNvPr>
          <p:cNvGrpSpPr/>
          <p:nvPr/>
        </p:nvGrpSpPr>
        <p:grpSpPr>
          <a:xfrm>
            <a:off x="1532464" y="4181265"/>
            <a:ext cx="207428" cy="508636"/>
            <a:chOff x="1532464" y="4181265"/>
            <a:chExt cx="207428" cy="50863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D692D0-5F50-9D82-5201-ABC0A469D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&quot;Not Allowed&quot; Symbol 44">
              <a:extLst>
                <a:ext uri="{FF2B5EF4-FFF2-40B4-BE49-F238E27FC236}">
                  <a16:creationId xmlns:a16="http://schemas.microsoft.com/office/drawing/2014/main" id="{590B82F8-58DB-52DE-6F22-8243E36770A4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A4214-1E82-59D6-6101-490CD4892C88}"/>
              </a:ext>
            </a:extLst>
          </p:cNvPr>
          <p:cNvGrpSpPr/>
          <p:nvPr/>
        </p:nvGrpSpPr>
        <p:grpSpPr>
          <a:xfrm>
            <a:off x="7254868" y="4184548"/>
            <a:ext cx="207428" cy="508636"/>
            <a:chOff x="1532464" y="4181265"/>
            <a:chExt cx="207428" cy="50863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8DC037C-6F9C-5881-0C1F-EB92DCB2A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&quot;Not Allowed&quot; Symbol 48">
              <a:extLst>
                <a:ext uri="{FF2B5EF4-FFF2-40B4-BE49-F238E27FC236}">
                  <a16:creationId xmlns:a16="http://schemas.microsoft.com/office/drawing/2014/main" id="{7B5D8BCB-8B94-0ADC-9919-3F68DEB0A34C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3DDD5F-3374-0BC6-1C14-EB47F2BBACA9}"/>
              </a:ext>
            </a:extLst>
          </p:cNvPr>
          <p:cNvCxnSpPr>
            <a:cxnSpLocks/>
          </p:cNvCxnSpPr>
          <p:nvPr/>
        </p:nvCxnSpPr>
        <p:spPr>
          <a:xfrm flipV="1">
            <a:off x="3232150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900520-4524-63D0-52CB-89C29C0978BB}"/>
              </a:ext>
            </a:extLst>
          </p:cNvPr>
          <p:cNvCxnSpPr>
            <a:cxnSpLocks/>
          </p:cNvCxnSpPr>
          <p:nvPr/>
        </p:nvCxnSpPr>
        <p:spPr>
          <a:xfrm flipV="1">
            <a:off x="3232150" y="4181265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9895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Overerving van meerdere classes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B27AE4E2-70D6-7A0D-E69B-B672CD55466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E6095E-7DAB-1E45-97B7-08734FD4069A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3444665"/>
          <a:ext cx="319192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2">
                  <a:extLst>
                    <a:ext uri="{9D8B030D-6E8A-4147-A177-3AD203B41FA5}">
                      <a16:colId xmlns:a16="http://schemas.microsoft.com/office/drawing/2014/main" val="42515511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15" name="Table 13">
            <a:extLst>
              <a:ext uri="{FF2B5EF4-FFF2-40B4-BE49-F238E27FC236}">
                <a16:creationId xmlns:a16="http://schemas.microsoft.com/office/drawing/2014/main" id="{4F2A733B-E4CD-912B-B22F-EF2CFBBB1DE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7AC5FE-664D-BC4D-2089-A98B1DA8332F}"/>
              </a:ext>
            </a:extLst>
          </p:cNvPr>
          <p:cNvCxnSpPr/>
          <p:nvPr/>
        </p:nvCxnSpPr>
        <p:spPr>
          <a:xfrm flipV="1">
            <a:off x="1636183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E29C54E-8E31-8697-5A5D-3133381BC0DD}"/>
              </a:ext>
            </a:extLst>
          </p:cNvPr>
          <p:cNvSpPr txBox="1"/>
          <p:nvPr/>
        </p:nvSpPr>
        <p:spPr>
          <a:xfrm>
            <a:off x="838199" y="1407704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Gestapelde</a:t>
            </a:r>
            <a:r>
              <a:rPr lang="en-US" dirty="0"/>
              <a:t> basis classes:</a:t>
            </a:r>
            <a:endParaRPr lang="en-N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7064D2-0639-4331-F791-351BE7441628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959849" y="2936029"/>
            <a:ext cx="0" cy="1753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13">
            <a:extLst>
              <a:ext uri="{FF2B5EF4-FFF2-40B4-BE49-F238E27FC236}">
                <a16:creationId xmlns:a16="http://schemas.microsoft.com/office/drawing/2014/main" id="{65F8BC86-C019-6DFA-8B7D-D2524383A76D}"/>
              </a:ext>
            </a:extLst>
          </p:cNvPr>
          <p:cNvGraphicFramePr>
            <a:graphicFrameLocks noGrp="1"/>
          </p:cNvGraphicFramePr>
          <p:nvPr/>
        </p:nvGraphicFramePr>
        <p:xfrm>
          <a:off x="6565899" y="2199429"/>
          <a:ext cx="4787901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361793286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C(B, A)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z</a:t>
                      </a:r>
                      <a:endParaRPr lang="en-NL" b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78B0BB4-C1B5-70FA-1D00-756DCF22428E}"/>
              </a:ext>
            </a:extLst>
          </p:cNvPr>
          <p:cNvGraphicFramePr>
            <a:graphicFrameLocks noGrp="1"/>
          </p:cNvGraphicFramePr>
          <p:nvPr/>
        </p:nvGraphicFramePr>
        <p:xfrm>
          <a:off x="6565898" y="3444665"/>
          <a:ext cx="1595962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95962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graphicFrame>
        <p:nvGraphicFramePr>
          <p:cNvPr id="40" name="Table 13">
            <a:extLst>
              <a:ext uri="{FF2B5EF4-FFF2-40B4-BE49-F238E27FC236}">
                <a16:creationId xmlns:a16="http://schemas.microsoft.com/office/drawing/2014/main" id="{B3D6C019-4EB3-9634-3803-1CF3FF3B0DCF}"/>
              </a:ext>
            </a:extLst>
          </p:cNvPr>
          <p:cNvGraphicFramePr>
            <a:graphicFrameLocks noGrp="1"/>
          </p:cNvGraphicFramePr>
          <p:nvPr/>
        </p:nvGraphicFramePr>
        <p:xfrm>
          <a:off x="6565899" y="4689901"/>
          <a:ext cx="319193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967">
                  <a:extLst>
                    <a:ext uri="{9D8B030D-6E8A-4147-A177-3AD203B41FA5}">
                      <a16:colId xmlns:a16="http://schemas.microsoft.com/office/drawing/2014/main" val="3073575854"/>
                    </a:ext>
                  </a:extLst>
                </a:gridCol>
                <a:gridCol w="1595967">
                  <a:extLst>
                    <a:ext uri="{9D8B030D-6E8A-4147-A177-3AD203B41FA5}">
                      <a16:colId xmlns:a16="http://schemas.microsoft.com/office/drawing/2014/main" val="178545970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</a:t>
                      </a:r>
                      <a:endParaRPr lang="en-N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35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x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y</a:t>
                      </a:r>
                      <a:endParaRPr lang="en-NL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41814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6EFC27A-93C4-8674-F8BC-E8B8D394A8F4}"/>
              </a:ext>
            </a:extLst>
          </p:cNvPr>
          <p:cNvCxnSpPr/>
          <p:nvPr/>
        </p:nvCxnSpPr>
        <p:spPr>
          <a:xfrm flipV="1">
            <a:off x="7363882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0B0507-D999-C8F2-7321-B2A621FB3901}"/>
              </a:ext>
            </a:extLst>
          </p:cNvPr>
          <p:cNvSpPr txBox="1"/>
          <p:nvPr/>
        </p:nvSpPr>
        <p:spPr>
          <a:xfrm>
            <a:off x="6565898" y="1406521"/>
            <a:ext cx="478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Meerdere</a:t>
            </a:r>
            <a:r>
              <a:rPr lang="en-US" dirty="0"/>
              <a:t> basis classes:</a:t>
            </a:r>
            <a:endParaRPr lang="en-NL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E25EED-092A-E1CB-7DBB-299AF75B9D41}"/>
              </a:ext>
            </a:extLst>
          </p:cNvPr>
          <p:cNvGrpSpPr/>
          <p:nvPr/>
        </p:nvGrpSpPr>
        <p:grpSpPr>
          <a:xfrm>
            <a:off x="1532464" y="4181265"/>
            <a:ext cx="207428" cy="508636"/>
            <a:chOff x="1532464" y="4181265"/>
            <a:chExt cx="207428" cy="508636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D692D0-5F50-9D82-5201-ABC0A469D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&quot;Not Allowed&quot; Symbol 44">
              <a:extLst>
                <a:ext uri="{FF2B5EF4-FFF2-40B4-BE49-F238E27FC236}">
                  <a16:creationId xmlns:a16="http://schemas.microsoft.com/office/drawing/2014/main" id="{590B82F8-58DB-52DE-6F22-8243E36770A4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A4214-1E82-59D6-6101-490CD4892C88}"/>
              </a:ext>
            </a:extLst>
          </p:cNvPr>
          <p:cNvGrpSpPr/>
          <p:nvPr/>
        </p:nvGrpSpPr>
        <p:grpSpPr>
          <a:xfrm>
            <a:off x="7254868" y="4184548"/>
            <a:ext cx="207428" cy="508636"/>
            <a:chOff x="1532464" y="4181265"/>
            <a:chExt cx="207428" cy="508636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8DC037C-6F9C-5881-0C1F-EB92DCB2A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6183" y="4181265"/>
              <a:ext cx="0" cy="5086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&quot;Not Allowed&quot; Symbol 48">
              <a:extLst>
                <a:ext uri="{FF2B5EF4-FFF2-40B4-BE49-F238E27FC236}">
                  <a16:creationId xmlns:a16="http://schemas.microsoft.com/office/drawing/2014/main" id="{7B5D8BCB-8B94-0ADC-9919-3F68DEB0A34C}"/>
                </a:ext>
              </a:extLst>
            </p:cNvPr>
            <p:cNvSpPr/>
            <p:nvPr/>
          </p:nvSpPr>
          <p:spPr>
            <a:xfrm>
              <a:off x="1532464" y="4340379"/>
              <a:ext cx="207428" cy="190408"/>
            </a:xfrm>
            <a:prstGeom prst="noSmoking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D3DDD5F-3374-0BC6-1C14-EB47F2BBACA9}"/>
              </a:ext>
            </a:extLst>
          </p:cNvPr>
          <p:cNvCxnSpPr>
            <a:cxnSpLocks/>
          </p:cNvCxnSpPr>
          <p:nvPr/>
        </p:nvCxnSpPr>
        <p:spPr>
          <a:xfrm flipV="1">
            <a:off x="3232150" y="2936029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900520-4524-63D0-52CB-89C29C0978BB}"/>
              </a:ext>
            </a:extLst>
          </p:cNvPr>
          <p:cNvCxnSpPr>
            <a:cxnSpLocks/>
          </p:cNvCxnSpPr>
          <p:nvPr/>
        </p:nvCxnSpPr>
        <p:spPr>
          <a:xfrm flipV="1">
            <a:off x="3232150" y="4181265"/>
            <a:ext cx="0" cy="508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11E8271-51F5-2816-7896-5897A12226C4}"/>
              </a:ext>
            </a:extLst>
          </p:cNvPr>
          <p:cNvSpPr/>
          <p:nvPr/>
        </p:nvSpPr>
        <p:spPr>
          <a:xfrm>
            <a:off x="838188" y="3247178"/>
            <a:ext cx="4787901" cy="267737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r>
              <a:rPr lang="nl-NL" b="1" dirty="0"/>
              <a:t>Specialisatie</a:t>
            </a:r>
          </a:p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Classes met zelfde doel / uit zelfde domein.</a:t>
            </a:r>
          </a:p>
          <a:p>
            <a:pPr marL="285750" indent="-285750">
              <a:buFontTx/>
              <a:buChar char="-"/>
            </a:pPr>
            <a:r>
              <a:rPr lang="nl-NL" dirty="0"/>
              <a:t>Meer gespecialiseerde functionaliteit.</a:t>
            </a:r>
          </a:p>
          <a:p>
            <a:pPr lvl="1"/>
            <a:endParaRPr lang="nl-NL" dirty="0"/>
          </a:p>
          <a:p>
            <a:pPr lvl="1"/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=&gt;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=&gt;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91AC0D-107B-6331-D8B5-23418AE5EAA1}"/>
              </a:ext>
            </a:extLst>
          </p:cNvPr>
          <p:cNvSpPr/>
          <p:nvPr/>
        </p:nvSpPr>
        <p:spPr>
          <a:xfrm>
            <a:off x="6565897" y="3247178"/>
            <a:ext cx="4787901" cy="2677371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44000" tIns="144000" rIns="144000" bIns="144000" rtlCol="0" anchor="t"/>
          <a:lstStyle/>
          <a:p>
            <a:r>
              <a:rPr lang="nl-NL" b="1" dirty="0"/>
              <a:t>Adaptatie</a:t>
            </a:r>
          </a:p>
          <a:p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Classes met uiteenlopende doelen.</a:t>
            </a:r>
          </a:p>
          <a:p>
            <a:pPr marL="285750" indent="-285750">
              <a:buFontTx/>
              <a:buChar char="-"/>
            </a:pPr>
            <a:r>
              <a:rPr lang="nl-NL" dirty="0"/>
              <a:t>Behoefte aan gedeelde functionaliteit.</a:t>
            </a:r>
          </a:p>
          <a:p>
            <a:pPr lvl="1"/>
            <a:endParaRPr lang="nl-NL" dirty="0"/>
          </a:p>
          <a:p>
            <a:pPr lvl="1"/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MicrosoftSQLReader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&lt;=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SQLReader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EncryptionMixin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18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838199" y="33951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packages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E4CEB5-53DF-2237-C16A-735DEEE017FD}"/>
              </a:ext>
            </a:extLst>
          </p:cNvPr>
          <p:cNvSpPr txBox="1">
            <a:spLocks/>
          </p:cNvSpPr>
          <p:nvPr/>
        </p:nvSpPr>
        <p:spPr>
          <a:xfrm>
            <a:off x="2756604" y="5048782"/>
            <a:ext cx="6678790" cy="121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Packages breiden functionaliteit van Python uit.</a:t>
            </a:r>
          </a:p>
          <a:p>
            <a:r>
              <a:rPr lang="nl-NL" sz="2000" dirty="0"/>
              <a:t>Ook packages moeten beschikbaar zijn bij de eindgebruiker.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F9E4B-0CF8-ECF1-BF3E-B7A867CA60BA}"/>
              </a:ext>
            </a:extLst>
          </p:cNvPr>
          <p:cNvCxnSpPr>
            <a:stCxn id="3" idx="0"/>
            <a:endCxn id="8" idx="2"/>
          </p:cNvCxnSpPr>
          <p:nvPr/>
        </p:nvCxnSpPr>
        <p:spPr>
          <a:xfrm flipV="1">
            <a:off x="1672166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81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Python?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38200" y="16679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0F36A3-E63F-438C-664E-6CCFFF26537D}"/>
              </a:ext>
            </a:extLst>
          </p:cNvPr>
          <p:cNvSpPr/>
          <p:nvPr/>
        </p:nvSpPr>
        <p:spPr>
          <a:xfrm>
            <a:off x="3787422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interpreter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6E6D8-DC0A-C2D6-09E4-B96454281B96}"/>
              </a:ext>
            </a:extLst>
          </p:cNvPr>
          <p:cNvSpPr/>
          <p:nvPr/>
        </p:nvSpPr>
        <p:spPr>
          <a:xfrm>
            <a:off x="6736644" y="16679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instructies / byte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FD3C67-D8CC-C794-10C4-88ED519F20DB}"/>
              </a:ext>
            </a:extLst>
          </p:cNvPr>
          <p:cNvSpPr/>
          <p:nvPr/>
        </p:nvSpPr>
        <p:spPr>
          <a:xfrm>
            <a:off x="9685867" y="1667934"/>
            <a:ext cx="1667933" cy="982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Operating System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5E0D1-D7B2-8FC7-CB34-5F6DF972F3AF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06133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3C5DD2-A631-1618-C932-ECFF2819726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5355" y="2159001"/>
            <a:ext cx="12812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89E14B-226F-6202-8A59-1853118CADB2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404577" y="2159001"/>
            <a:ext cx="12812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DD939DE-3A79-680C-74E8-7589283CD40E}"/>
              </a:ext>
            </a:extLst>
          </p:cNvPr>
          <p:cNvSpPr/>
          <p:nvPr/>
        </p:nvSpPr>
        <p:spPr>
          <a:xfrm>
            <a:off x="838199" y="3395134"/>
            <a:ext cx="1667933" cy="98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Python packages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E4CEB5-53DF-2237-C16A-735DEEE017FD}"/>
              </a:ext>
            </a:extLst>
          </p:cNvPr>
          <p:cNvSpPr txBox="1">
            <a:spLocks/>
          </p:cNvSpPr>
          <p:nvPr/>
        </p:nvSpPr>
        <p:spPr>
          <a:xfrm>
            <a:off x="2756604" y="5055132"/>
            <a:ext cx="6678790" cy="1215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/>
              <a:t>Packages kunnen ook in C / Rust / Go worden geschreven.</a:t>
            </a:r>
          </a:p>
          <a:p>
            <a:r>
              <a:rPr lang="nl-NL" sz="2000" dirty="0"/>
              <a:t>Ze bieden dan alleen een interface naar Python toe.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FF9E4B-0CF8-ECF1-BF3E-B7A867CA60BA}"/>
              </a:ext>
            </a:extLst>
          </p:cNvPr>
          <p:cNvCxnSpPr>
            <a:stCxn id="3" idx="0"/>
            <a:endCxn id="8" idx="2"/>
          </p:cNvCxnSpPr>
          <p:nvPr/>
        </p:nvCxnSpPr>
        <p:spPr>
          <a:xfrm flipV="1">
            <a:off x="1672166" y="2650068"/>
            <a:ext cx="1" cy="745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49287B-DA34-8FB5-1538-ADC9C7A3A3D3}"/>
              </a:ext>
            </a:extLst>
          </p:cNvPr>
          <p:cNvSpPr/>
          <p:nvPr/>
        </p:nvSpPr>
        <p:spPr>
          <a:xfrm>
            <a:off x="6736643" y="3395134"/>
            <a:ext cx="1667933" cy="9821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C packages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F6AC21-2E86-1126-DD5E-0604773AC96E}"/>
              </a:ext>
            </a:extLst>
          </p:cNvPr>
          <p:cNvCxnSpPr>
            <a:stCxn id="19" idx="1"/>
            <a:endCxn id="3" idx="3"/>
          </p:cNvCxnSpPr>
          <p:nvPr/>
        </p:nvCxnSpPr>
        <p:spPr>
          <a:xfrm flipH="1">
            <a:off x="2506132" y="3886201"/>
            <a:ext cx="4230511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A3F80B6-BD67-038A-9247-EC0DC28112AD}"/>
              </a:ext>
            </a:extLst>
          </p:cNvPr>
          <p:cNvCxnSpPr>
            <a:stCxn id="19" idx="3"/>
            <a:endCxn id="11" idx="1"/>
          </p:cNvCxnSpPr>
          <p:nvPr/>
        </p:nvCxnSpPr>
        <p:spPr>
          <a:xfrm flipV="1">
            <a:off x="8404576" y="2159001"/>
            <a:ext cx="1281291" cy="17272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35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is een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6267"/>
            <a:ext cx="471593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Bundel Python code met installatie-script: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nl-N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Packages beschikbaar via </a:t>
            </a:r>
            <a:r>
              <a:rPr lang="nl-NL" sz="2000" noProof="0" dirty="0" err="1"/>
              <a:t>repo</a:t>
            </a:r>
            <a:r>
              <a:rPr lang="nl-NL" sz="2000" noProof="0" dirty="0"/>
              <a:t>, zoals </a:t>
            </a:r>
            <a:r>
              <a:rPr lang="nl-NL" sz="2000" noProof="0" dirty="0" err="1"/>
              <a:t>PyPI</a:t>
            </a:r>
            <a:r>
              <a:rPr lang="nl-NL" sz="2000" noProof="0" dirty="0"/>
              <a:t>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noProof="0" dirty="0"/>
              <a:t>Installatie van een package:</a:t>
            </a:r>
          </a:p>
          <a:p>
            <a:pPr marL="0" indent="0">
              <a:buNone/>
            </a:pPr>
            <a:endParaRPr lang="nl-NL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noProof="0" dirty="0">
                <a:cs typeface="Courier New" panose="02070309020205020404" pitchFamily="49" charset="0"/>
              </a:rPr>
              <a:t>1.  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nl-NL" sz="2000" noProof="0" dirty="0"/>
              <a:t>: download package.</a:t>
            </a:r>
          </a:p>
          <a:p>
            <a:pPr marL="0" indent="0">
              <a:buNone/>
            </a:pPr>
            <a:r>
              <a:rPr lang="nl-NL" sz="2000" noProof="0" dirty="0">
                <a:cs typeface="Courier New" panose="02070309020205020404" pitchFamily="49" charset="0"/>
              </a:rPr>
              <a:t>2.   </a:t>
            </a:r>
            <a:r>
              <a:rPr lang="nl-NL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setuptools</a:t>
            </a:r>
            <a:r>
              <a:rPr lang="nl-NL" sz="2000" noProof="0" dirty="0"/>
              <a:t>: installeer package.</a:t>
            </a:r>
          </a:p>
          <a:p>
            <a:pPr marL="0" indent="0">
              <a:buNone/>
            </a:pPr>
            <a:r>
              <a:rPr lang="nl-NL" sz="2000" dirty="0"/>
              <a:t>3.   Herhaal 1 en 2 voor </a:t>
            </a:r>
            <a:r>
              <a:rPr lang="nl-NL" sz="2000" dirty="0" err="1"/>
              <a:t>dependencies</a:t>
            </a:r>
            <a:r>
              <a:rPr lang="nl-NL" sz="2000" dirty="0"/>
              <a:t>.</a:t>
            </a:r>
            <a:endParaRPr lang="nl-NL" sz="2000" noProof="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609FA9-4DB0-58A8-2365-E958D9DDB463}"/>
              </a:ext>
            </a:extLst>
          </p:cNvPr>
          <p:cNvCxnSpPr>
            <a:cxnSpLocks/>
          </p:cNvCxnSpPr>
          <p:nvPr/>
        </p:nvCxnSpPr>
        <p:spPr>
          <a:xfrm>
            <a:off x="5960533" y="1388533"/>
            <a:ext cx="0" cy="47884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4B952DD-657A-F90B-C98C-15EB93E1A9FE}"/>
              </a:ext>
            </a:extLst>
          </p:cNvPr>
          <p:cNvSpPr/>
          <p:nvPr/>
        </p:nvSpPr>
        <p:spPr>
          <a:xfrm>
            <a:off x="6604000" y="1456267"/>
            <a:ext cx="4749791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pip install pandas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F8CDF-EDA0-AEFA-678C-C6B88000B456}"/>
              </a:ext>
            </a:extLst>
          </p:cNvPr>
          <p:cNvSpPr/>
          <p:nvPr/>
        </p:nvSpPr>
        <p:spPr>
          <a:xfrm>
            <a:off x="6604000" y="2896153"/>
            <a:ext cx="4749797" cy="42333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pandas-2.1.0-cp39-cp39-win_amd64.whl</a:t>
            </a:r>
            <a:endParaRPr lang="en-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BC5E51-1B2F-2F0A-3610-1BD9FA18439C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8978896" y="1879600"/>
            <a:ext cx="3" cy="1016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AE431AF-9734-C304-20AB-3E86AFFD6A19}"/>
              </a:ext>
            </a:extLst>
          </p:cNvPr>
          <p:cNvSpPr/>
          <p:nvPr/>
        </p:nvSpPr>
        <p:spPr>
          <a:xfrm>
            <a:off x="6603994" y="4336039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setup.py</a:t>
            </a:r>
            <a:endParaRPr lang="en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1E2D9D-B1EA-CAB3-5065-3CD0A9685119}"/>
              </a:ext>
            </a:extLst>
          </p:cNvPr>
          <p:cNvSpPr/>
          <p:nvPr/>
        </p:nvSpPr>
        <p:spPr>
          <a:xfrm>
            <a:off x="6604000" y="5775926"/>
            <a:ext cx="4749797" cy="4233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~/.</a:t>
            </a:r>
            <a:r>
              <a:rPr lang="en-US" dirty="0" err="1"/>
              <a:t>conda</a:t>
            </a:r>
            <a:r>
              <a:rPr lang="en-US" dirty="0"/>
              <a:t>/</a:t>
            </a:r>
            <a:r>
              <a:rPr lang="en-US" dirty="0" err="1"/>
              <a:t>envs</a:t>
            </a:r>
            <a:r>
              <a:rPr lang="en-US" dirty="0"/>
              <a:t>/&lt;env&gt;/lib/site-packages/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E2265C-8FFC-FA95-A755-D4937EFE8928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8978893" y="3319486"/>
            <a:ext cx="6" cy="10165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9FFCEB-AD0B-E81A-1172-BC64F2F995A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8978893" y="4759372"/>
            <a:ext cx="6" cy="1016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98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4620</TotalTime>
  <Words>4118</Words>
  <Application>Microsoft Office PowerPoint</Application>
  <PresentationFormat>Widescreen</PresentationFormat>
  <Paragraphs>1085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Calibri Light</vt:lpstr>
      <vt:lpstr>Corbel Light</vt:lpstr>
      <vt:lpstr>Courier New</vt:lpstr>
      <vt:lpstr>Wingdings</vt:lpstr>
      <vt:lpstr>Office Theme</vt:lpstr>
      <vt:lpstr>Python - Cursus</vt:lpstr>
      <vt:lpstr>Agenda</vt:lpstr>
      <vt:lpstr>Python</vt:lpstr>
      <vt:lpstr>Sterke en zwakke punten</vt:lpstr>
      <vt:lpstr>Sterke en zwakke punten</vt:lpstr>
      <vt:lpstr>Hoe werkt Python?</vt:lpstr>
      <vt:lpstr>Hoe werkt Python?</vt:lpstr>
      <vt:lpstr>Hoe werkt Python?</vt:lpstr>
      <vt:lpstr>Wat is een package?</vt:lpstr>
      <vt:lpstr>Werken met packages</vt:lpstr>
      <vt:lpstr>Python omgevingen</vt:lpstr>
      <vt:lpstr>Python omgevingen</vt:lpstr>
      <vt:lpstr>Python omgevingen</vt:lpstr>
      <vt:lpstr>Python omgevingen</vt:lpstr>
      <vt:lpstr>Python op Windows</vt:lpstr>
      <vt:lpstr>Anaconda omgevingen</vt:lpstr>
      <vt:lpstr>Keuze voor IDE</vt:lpstr>
      <vt:lpstr>Jupyter Notebook</vt:lpstr>
      <vt:lpstr>Virtual Studio Code</vt:lpstr>
      <vt:lpstr>VS Code: Overzicht interface</vt:lpstr>
      <vt:lpstr>VS Code: Linker menu</vt:lpstr>
      <vt:lpstr>VS Code interface</vt:lpstr>
      <vt:lpstr>Basis syntax I</vt:lpstr>
      <vt:lpstr>Handige functies</vt:lpstr>
      <vt:lpstr>Basis data types</vt:lpstr>
      <vt:lpstr>Data types converteren</vt:lpstr>
      <vt:lpstr>Samengestelde data types</vt:lpstr>
      <vt:lpstr>Operatoren</vt:lpstr>
      <vt:lpstr>Werken met tekst</vt:lpstr>
      <vt:lpstr>Oefeningen I</vt:lpstr>
      <vt:lpstr>Mutable of immutable</vt:lpstr>
      <vt:lpstr>Kun je het wijzigen?</vt:lpstr>
      <vt:lpstr>Welke types kun je wijzigen?</vt:lpstr>
      <vt:lpstr>Waarom maakt het uit?</vt:lpstr>
      <vt:lpstr>Waarom maakt het uit?</vt:lpstr>
      <vt:lpstr>Basis syntax II</vt:lpstr>
      <vt:lpstr>Conditionele logica</vt:lpstr>
      <vt:lpstr>De for loop</vt:lpstr>
      <vt:lpstr>Comprehensions</vt:lpstr>
      <vt:lpstr>Functies</vt:lpstr>
      <vt:lpstr>Lezen uit tekstbestanden</vt:lpstr>
      <vt:lpstr>Schrijven naar tesktbestanden</vt:lpstr>
      <vt:lpstr>Oefeningen II</vt:lpstr>
      <vt:lpstr>Namespaces en scopes</vt:lpstr>
      <vt:lpstr>Wat is een namespace?</vt:lpstr>
      <vt:lpstr>Wat is een scope?</vt:lpstr>
      <vt:lpstr>Oefeningen III</vt:lpstr>
      <vt:lpstr>Classes</vt:lpstr>
      <vt:lpstr>Waarom classes?</vt:lpstr>
      <vt:lpstr>Class versus object</vt:lpstr>
      <vt:lpstr>Dunder methods: De constructor</vt:lpstr>
      <vt:lpstr>Meer mogelijk met dunders</vt:lpstr>
      <vt:lpstr>Privé attributen en methodes</vt:lpstr>
      <vt:lpstr>Static en class methodes</vt:lpstr>
      <vt:lpstr>Oefeningen IV</vt:lpstr>
      <vt:lpstr>Overerving</vt:lpstr>
      <vt:lpstr>Overerving</vt:lpstr>
      <vt:lpstr>Toegang tot de basis class</vt:lpstr>
      <vt:lpstr>Oefeningen V</vt:lpstr>
      <vt:lpstr>Overerving van meerdere classes</vt:lpstr>
      <vt:lpstr>Overerving van meerdere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</cp:lastModifiedBy>
  <cp:revision>558</cp:revision>
  <dcterms:created xsi:type="dcterms:W3CDTF">2022-11-09T07:34:24Z</dcterms:created>
  <dcterms:modified xsi:type="dcterms:W3CDTF">2023-09-25T07:02:53Z</dcterms:modified>
</cp:coreProperties>
</file>