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70" r:id="rId3"/>
    <p:sldId id="359" r:id="rId4"/>
    <p:sldId id="344" r:id="rId5"/>
    <p:sldId id="269" r:id="rId6"/>
    <p:sldId id="301" r:id="rId7"/>
    <p:sldId id="352" r:id="rId8"/>
    <p:sldId id="258" r:id="rId9"/>
    <p:sldId id="351" r:id="rId10"/>
    <p:sldId id="404" r:id="rId11"/>
    <p:sldId id="271" r:id="rId12"/>
    <p:sldId id="360" r:id="rId13"/>
    <p:sldId id="362" r:id="rId14"/>
    <p:sldId id="274" r:id="rId15"/>
    <p:sldId id="275" r:id="rId16"/>
    <p:sldId id="365" r:id="rId17"/>
    <p:sldId id="315" r:id="rId18"/>
    <p:sldId id="272" r:id="rId19"/>
    <p:sldId id="273" r:id="rId20"/>
    <p:sldId id="402" r:id="rId21"/>
    <p:sldId id="276" r:id="rId22"/>
    <p:sldId id="363" r:id="rId23"/>
    <p:sldId id="364" r:id="rId24"/>
    <p:sldId id="317" r:id="rId25"/>
    <p:sldId id="318" r:id="rId26"/>
    <p:sldId id="361" r:id="rId27"/>
    <p:sldId id="345" r:id="rId28"/>
    <p:sldId id="278" r:id="rId29"/>
    <p:sldId id="277" r:id="rId30"/>
    <p:sldId id="289" r:id="rId31"/>
    <p:sldId id="366" r:id="rId32"/>
    <p:sldId id="367" r:id="rId33"/>
    <p:sldId id="368" r:id="rId34"/>
    <p:sldId id="369" r:id="rId35"/>
    <p:sldId id="287" r:id="rId36"/>
    <p:sldId id="346" r:id="rId37"/>
    <p:sldId id="279" r:id="rId38"/>
    <p:sldId id="370" r:id="rId39"/>
    <p:sldId id="371" r:id="rId40"/>
    <p:sldId id="375" r:id="rId41"/>
    <p:sldId id="378" r:id="rId42"/>
    <p:sldId id="377" r:id="rId43"/>
    <p:sldId id="376" r:id="rId44"/>
    <p:sldId id="285" r:id="rId45"/>
    <p:sldId id="331" r:id="rId46"/>
    <p:sldId id="280" r:id="rId47"/>
    <p:sldId id="379" r:id="rId48"/>
    <p:sldId id="354" r:id="rId49"/>
    <p:sldId id="380" r:id="rId50"/>
    <p:sldId id="328" r:id="rId51"/>
    <p:sldId id="284" r:id="rId52"/>
    <p:sldId id="381" r:id="rId53"/>
    <p:sldId id="382" r:id="rId54"/>
    <p:sldId id="386" r:id="rId55"/>
    <p:sldId id="387" r:id="rId56"/>
    <p:sldId id="392" r:id="rId57"/>
    <p:sldId id="393" r:id="rId58"/>
    <p:sldId id="394" r:id="rId59"/>
    <p:sldId id="403" r:id="rId60"/>
    <p:sldId id="395" r:id="rId61"/>
    <p:sldId id="398" r:id="rId62"/>
    <p:sldId id="400" r:id="rId63"/>
    <p:sldId id="399" r:id="rId64"/>
    <p:sldId id="397" r:id="rId65"/>
    <p:sldId id="401" r:id="rId66"/>
    <p:sldId id="396" r:id="rId6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A7BF3-24E1-C7EC-642F-F1632521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84CD0-E9DA-35E6-F27D-1F4E4793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C8C14-5F9E-2220-6A8F-86C7ECF0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ABB9B-0A2E-AD26-8AA8-9496173D3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4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82EE-87E1-7856-19B1-BA2E956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65D03-0E5E-AE7D-5EF6-740A4DD2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9DD17-B96B-9277-3A15-FFBAB85F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0CBD-F195-55D2-9487-8F6236903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9822-1FFB-7DD1-52E6-DD5AD290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A4D2-AD40-D019-78EF-AF1711EFA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C0D21-8300-E2F8-B194-BA162E5B4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730-611E-1621-EFC8-8A0A43554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21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41C-C5ED-A6EC-3981-B44AA0DC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541ED-40B7-79FB-3C9C-A5403BDE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BBD4-682C-3930-CB9B-1E7BA134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6BC1-ADCA-491E-938F-EDD88BA6A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94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F90-52F4-1E6E-39BA-9F7470A3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A4D6F-BDF7-9FDF-FF0E-D483DE61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EEB42-F4D5-DD64-C774-C1A565C8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C233-0D10-91BE-26FB-09AF8962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5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62B4-042D-AD25-661A-3F600EA7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2CBBB-5670-6CEB-D6BB-5B07C4E97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95E98-D665-6789-6BE8-779374BC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031F-F907-B763-3657-41A4A6BF0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11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04AD-D536-09A7-F842-712A9927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2E-3071-F1DA-D063-E21A88269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3AD2A-0B10-9DAE-DA8A-5798790E4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ECA4-5954-490B-A4BE-4AE30D16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37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AAC0-854F-D63D-0A2B-DFF154C6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8BF-EE48-4DA5-DDF6-679DBA5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BE387-3283-F161-95E3-79A09D384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94F-B87C-7FA0-E8DA-C932B4B9D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6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FC99-5983-8E8B-94A8-154B9C4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0E73-2557-CA49-0CF6-BCFCA300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4F343-644D-A726-4A79-B86688CD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DFA0-CD47-7C67-36B8-2182A6DD6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5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datefunc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49F3-07CD-4EF9-F9F1-985CFDB0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6746B-9539-A630-B02A-535C020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C513A-2553-66F2-8FED-CF84B7DD9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91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Voornaam,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om data te selecteren.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kolommen op die je wilt hebben.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om een alias op te geven.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tabelnaam op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9A45-8F31-666C-9E85-709DA76A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91B8-511C-969D-4081-33767E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54C-89CA-C0AF-326E-ABEBD848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,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Multi-line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F230D-0783-8C5E-F4B1-18C919848BBB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Alternatieve 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Zet komma voor de kolomnaam.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Makkelijk uit te commentariëren met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nl-NL" sz="2000" dirty="0"/>
              <a:t> voor lang commentaar.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B58C1-7DCB-4D67-5C2C-DBD73DEB21FD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36DA-E38C-129E-3AB4-72722BA0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AA5-64C2-67B7-E6D6-D8CC4C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en waardes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4B13F-4430-FD49-ABC3-ABA9E36192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Namen van kolommen / tabellen: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Geen quotes:		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endParaRPr lang="nl-NL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Double quotes: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Back </a:t>
            </a:r>
            <a:r>
              <a:rPr lang="nl-NL" sz="2000" dirty="0" err="1"/>
              <a:t>ticks</a:t>
            </a:r>
            <a:r>
              <a:rPr lang="nl-NL" sz="2000" dirty="0"/>
              <a:t>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Waardes: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Numeriek: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Tekst:			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Datum:		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</a:p>
        </p:txBody>
      </p:sp>
    </p:spTree>
    <p:extLst>
      <p:ext uri="{BB962C8B-B14F-4D97-AF65-F5344CB8AC3E}">
        <p14:creationId xmlns:p14="http://schemas.microsoft.com/office/powerpoint/2010/main" val="137173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kolommen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000" dirty="0">
                <a:cs typeface="Courier New" panose="02070309020205020404" pitchFamily="49" charset="0"/>
              </a:rPr>
              <a:t> (slecht!</a:t>
            </a:r>
            <a:r>
              <a:rPr lang="nl-NL" sz="2000" dirty="0"/>
              <a:t>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selectiecriteria op: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 moet waar of onwaar zijn.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Condities kun je combineren met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Groeperen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(2, 3, 5, 7)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Kolommen moeten identiek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bereik [1, 100].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opgegeven lijst.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 niet.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Haal maximaal 4 rijen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8A5F-D6F3-5640-117F-3BC9478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B69-8F9F-6EC5-5364-EBC89C7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 voor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5F8-480B-AD17-59A0-DCD4993F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ees'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FE4F-39C4-2EFC-7030-4EC2F9709CF1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Exacte match, hoofdletter gevoelig.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die beginnen met Kees.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waar Kees in voorkomt.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Eerste letter mag van alles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91A20-2085-1698-D06F-AED6AF08C6B4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9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10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rijen te sorteren.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Sorteervolgorde geef je op achter kolom: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Sorteren op meerdere kolommen in opgegeven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Bekijk de tabellen met [Database </a:t>
            </a:r>
            <a:r>
              <a:rPr lang="nl-NL" sz="2000" dirty="0" err="1"/>
              <a:t>Structure</a:t>
            </a:r>
            <a:r>
              <a:rPr lang="nl-NL" sz="2000" dirty="0"/>
              <a:t>].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[Browse Data] en selecteer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</a:t>
            </a:r>
            <a:r>
              <a:rPr lang="nl-NL" sz="2000" dirty="0" err="1"/>
              <a:t>Execute</a:t>
            </a:r>
            <a:r>
              <a:rPr lang="nl-NL" sz="2000" dirty="0"/>
              <a:t> SQL] en beantwoord deze vragen: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bestellingen werden gedaan op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'2024-01-01'</a:t>
            </a:r>
            <a:r>
              <a:rPr lang="nl-NL" sz="2000" dirty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10 transacties hadden het hoogste aantal producten?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transacties van de bovenste klant, sorteer op tijdstip en regel.</a:t>
            </a:r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 * 1.21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 * Aantal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met constante.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van 2 kolommen.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Getal afronden op 2 decimalen.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Absolute waarde.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Numerieke transformaties.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Invullen ontbrekende waardes.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syntax van SQL onder de knie krijgen.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Opstellen van entiteit-relatie-</a:t>
            </a:r>
            <a:r>
              <a:rPr lang="nl-NL" sz="2000" dirty="0" err="1"/>
              <a:t>schemas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bevragen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310D-C27C-4E4C-01B3-BCBD9C0C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7C6-2775-4E0B-9ABA-234E5EE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Tekst bewerken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D886-42A2-90E1-1782-573D8D12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RTRIM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'%0.2f'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0.12345)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BD2FB-5B36-8BDE-D119-81D6C562089E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Converteer naar hoofd / kleine letters.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Verwijder spaties aan begin of einde.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Plak teksten aan elkaar.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Deel van een tekst (vanaf - tot).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Maak getal op als tekst.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EDC06-B9A2-BB3A-1C8A-578D67761B51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0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285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'+1 MONTH'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EindDt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'%d-%m-%Y'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 en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Specifieke datum aanmaken.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met een tijdsverschil.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Verschil tussen twee data in dagen.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opgemaakt als tekst.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25AB-D498-212A-A781-06F766C8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9CC-BBE5-6C1B-ADFA-BE520B6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Conditionele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FF19-037B-E35D-30D7-45F901BA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9073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'Minderjarig'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25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'Adolescent'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65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'Volwassen'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'Senior'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LeeftijdCategorie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5BAED-8CE7-F130-935A-31FBA7E51B5D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voor conditionele logica: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Geef condities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… 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als standaard waarde.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Sluit conditionele logica af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een alias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BBEF9-C511-5699-9DC9-8BBCC83B071E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4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5E59-0C66-4BA0-8F21-4EC100B5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848-C49F-A653-2E3F-6468864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394-408C-D317-197B-44A06A94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de omzet (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nl-NL" sz="2000" dirty="0"/>
              <a:t> x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NL" sz="2000" dirty="0"/>
              <a:t>) voor elke transactie regel.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uniek regel ID door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r>
              <a:rPr lang="nl-NL" sz="2000" dirty="0"/>
              <a:t> samen te voegen.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Haal de datum uit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kolom.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Haal de dag van de week uit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kolom.</a:t>
            </a:r>
            <a:br>
              <a:rPr lang="nl-NL" sz="2000" dirty="0"/>
            </a:br>
            <a:r>
              <a:rPr lang="nl-NL" sz="2000" dirty="0"/>
              <a:t>(zie: </a:t>
            </a:r>
            <a:r>
              <a:rPr lang="nl-NL" sz="2000" dirty="0">
                <a:hlinkClick r:id="rId2"/>
              </a:rPr>
              <a:t>https://www.sqlite.org/lang_datefunc.html</a:t>
            </a:r>
            <a:r>
              <a:rPr lang="nl-NL" sz="200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4217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546253"/>
            <a:ext cx="494593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'2024-01%'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Selecties als tabel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kun je een query zetten in plaats van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CCC0-798D-D806-9436-47ECF8E5C8A4}"/>
              </a:ext>
            </a:extLst>
          </p:cNvPr>
          <p:cNvSpPr/>
          <p:nvPr/>
        </p:nvSpPr>
        <p:spPr>
          <a:xfrm>
            <a:off x="838199" y="1825625"/>
            <a:ext cx="5257801" cy="2296209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19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DatumTabel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... AS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Definieer </a:t>
            </a:r>
            <a:r>
              <a:rPr lang="nl-NL" sz="2000" dirty="0" err="1"/>
              <a:t>subqueries</a:t>
            </a:r>
            <a:r>
              <a:rPr lang="nl-NL" sz="2000" dirty="0"/>
              <a:t> bovenaan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EBA2-1062-6548-6252-590E558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CAA-82FA-FFF9-0889-652EA53D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B301-CA04-B4D2-398A-EE2064C6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query om deze waardes te selecteren / berekenen: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Een kolom met alleen de datum.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Een kolom met alleen het tijdstip.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 omzet per transactie regel (prijs x aantal).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 startAt="2"/>
            </a:pPr>
            <a:r>
              <a:rPr lang="nl-NL" sz="2000" dirty="0"/>
              <a:t>Gebruik de query als CTE om transacties van 2024-01-01 aflopend te sorteren naar omzet.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7158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(Aantal)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sz="2000" dirty="0"/>
              <a:t>kun je groeperen op één of meer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aggregatie functies voor kolommen waarop je niet groepeert!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90D1FB-A0E9-E12D-3F40-4F2508A7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93917"/>
              </p:ext>
            </p:extLst>
          </p:nvPr>
        </p:nvGraphicFramePr>
        <p:xfrm>
          <a:off x="6456290" y="3429000"/>
          <a:ext cx="1548618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9501">
                  <a:extLst>
                    <a:ext uri="{9D8B030D-6E8A-4147-A177-3AD203B41FA5}">
                      <a16:colId xmlns:a16="http://schemas.microsoft.com/office/drawing/2014/main" val="1861232818"/>
                    </a:ext>
                  </a:extLst>
                </a:gridCol>
                <a:gridCol w="359117">
                  <a:extLst>
                    <a:ext uri="{9D8B030D-6E8A-4147-A177-3AD203B41FA5}">
                      <a16:colId xmlns:a16="http://schemas.microsoft.com/office/drawing/2014/main" val="1780003019"/>
                    </a:ext>
                  </a:extLst>
                </a:gridCol>
              </a:tblGrid>
              <a:tr h="271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5244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1242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5943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0884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814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2B782-F7E2-454E-96E9-067A1FD2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98646"/>
              </p:ext>
            </p:extLst>
          </p:nvPr>
        </p:nvGraphicFramePr>
        <p:xfrm>
          <a:off x="9466776" y="3703320"/>
          <a:ext cx="1548618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861232818"/>
                    </a:ext>
                  </a:extLst>
                </a:gridCol>
                <a:gridCol w="359898">
                  <a:extLst>
                    <a:ext uri="{9D8B030D-6E8A-4147-A177-3AD203B41FA5}">
                      <a16:colId xmlns:a16="http://schemas.microsoft.com/office/drawing/2014/main" val="1780003019"/>
                    </a:ext>
                  </a:extLst>
                </a:gridCol>
              </a:tblGrid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1242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95943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0884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463E9D-8DF3-E5DF-79C1-12F13DB3D122}"/>
              </a:ext>
            </a:extLst>
          </p:cNvPr>
          <p:cNvCxnSpPr/>
          <p:nvPr/>
        </p:nvCxnSpPr>
        <p:spPr>
          <a:xfrm>
            <a:off x="8004908" y="3587262"/>
            <a:ext cx="1461868" cy="2391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E4888-5D35-E7EA-3F91-439FA37C5D19}"/>
              </a:ext>
            </a:extLst>
          </p:cNvPr>
          <p:cNvCxnSpPr/>
          <p:nvPr/>
        </p:nvCxnSpPr>
        <p:spPr>
          <a:xfrm>
            <a:off x="8004908" y="3826413"/>
            <a:ext cx="1461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Aggregatie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58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(Bedrag)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AantalUniek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076494" y="1825625"/>
            <a:ext cx="427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Aggregatie functies combineren meerdere waardes tot één uitkomst.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Descriptieve statistieken zoals, som, gemiddelde, minimum en maximum.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rijen of unieke waardes.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068-2488-3094-4C91-2502C63DA7F1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SQL en relationele databases.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syntax.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Groeperen en aggregeren.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Tabellen koppelen.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wijzigen.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26D6-071F-DAAB-0B29-0AF47C97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aggregatie functie om rijen samen te vatten.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nl-NL" sz="2000" dirty="0"/>
              <a:t> om een venster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volgorde van de rijen te bepalen.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1680"/>
              </p:ext>
            </p:extLst>
          </p:nvPr>
        </p:nvGraphicFramePr>
        <p:xfrm>
          <a:off x="838201" y="4693603"/>
          <a:ext cx="54711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69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AantalCumulatief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5E1B3-E7F5-2CC1-DE91-29ED56B99B6C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24F8-9020-CAAA-5F6E-2A06A91B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A73-38E8-5086-FC86-DFDDCD47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881-9B01-CE9F-5955-9C225067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45624-DCA7-6695-A7A6-14114B5E0678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om de rijen te groeperen.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 aggregatie wordt voor iedere groep apart berekend.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7325E-F034-DDCD-244E-9BBBBE31DE2E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128FB-0190-002C-4162-80881CFD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79849"/>
              </p:ext>
            </p:extLst>
          </p:nvPr>
        </p:nvGraphicFramePr>
        <p:xfrm>
          <a:off x="838201" y="4693603"/>
          <a:ext cx="54570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92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65342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69478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DagTotaal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2024–01–01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2024–01–02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2024–01–02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71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9EF4-0A5C-B7E1-9FB9-C99B74D6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0B0-0A11-3744-6B11-959A6D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Gecombineerde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6681-6773-7D64-0C17-D198136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D4B47-38E6-06A0-3B22-417EC39F5586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combineren (in die volgorde!).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nl-NL" sz="2000" dirty="0"/>
            </a:br>
            <a:r>
              <a:rPr lang="nl-NL" sz="2000" dirty="0"/>
              <a:t>Maakt eerst groepen rijen en sorteert daarna binnen deze groepen.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86A3A-DDB4-E8E2-0CE9-2A4AD814B2D6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F523-000A-9110-7243-1B041E0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4D8-669F-52B7-9F72-B5E98D0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A16-F8EB-101C-34AA-1F4FDA8F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ROWS BETWEEN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 PRECEDING AND CURRENT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Gemiddelde7Dagen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585D2-58BE-FBFB-E702-C32678A4E17E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grootte van het venster in te stellen.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ROW</a:t>
            </a:r>
            <a:r>
              <a:rPr lang="nl-NL" sz="2000" dirty="0"/>
              <a:t> geef je de huidige rij aan.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kun je achteruit of vooruit kijken.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8F60E-8DA9-75E0-1577-87549AF652C7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26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D489-A4B0-D94F-56C1-0948AFB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B76-38DA-7708-E4A3-B326AE15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Waardes verschuiven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41D-CA23-07FA-6FF7-F3A4FDB1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AantalGisteren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23C4A-3D8D-7179-B62A-6E418B53EE63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waarde van een vorige of volgende rij te gebruiken.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Positief getal:</a:t>
            </a:r>
            <a:br>
              <a:rPr lang="nl-NL" sz="2000" dirty="0"/>
            </a:br>
            <a:r>
              <a:rPr lang="nl-NL" sz="2000" dirty="0"/>
              <a:t>Schuif waardes 1 plek </a:t>
            </a:r>
            <a:r>
              <a:rPr lang="nl-NL" sz="2000" u="sng" dirty="0"/>
              <a:t>omlaag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terug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Negatief getal: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Schuif waardes 1 plek </a:t>
            </a:r>
            <a:r>
              <a:rPr lang="nl-NL" sz="2000" u="sng" dirty="0"/>
              <a:t>omhoog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vooruit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4BA8E-B9EB-08E5-78FB-B29A00CFC7B4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FFF7ED-422F-7C8C-6415-1342FCD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30511"/>
              </p:ext>
            </p:extLst>
          </p:nvPr>
        </p:nvGraphicFramePr>
        <p:xfrm>
          <a:off x="838201" y="4693603"/>
          <a:ext cx="5443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30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64714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10006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AantalGisteren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6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Bereken het aantal producten en de omzet per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het verschil in aantal en omzet met de vorige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voortschrijdend gemiddelde over de omzet van de laatste 3 dagen.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9757"/>
              </p:ext>
            </p:extLst>
          </p:nvPr>
        </p:nvGraphicFramePr>
        <p:xfrm>
          <a:off x="6249972" y="1801947"/>
          <a:ext cx="4798236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51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899167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21303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  <a:gridCol w="1566583">
                  <a:extLst>
                    <a:ext uri="{9D8B030D-6E8A-4147-A177-3AD203B41FA5}">
                      <a16:colId xmlns:a16="http://schemas.microsoft.com/office/drawing/2014/main" val="2679022990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TransactieId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PrijsExclusief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TRANSACTIES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6" y="4510323"/>
            <a:ext cx="9810151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nl-NL" sz="2000" dirty="0"/>
              <a:t>Klanten en transacties zijn aparte entiteiten (en dus aparte tabellen).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de klant.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Koppelen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r>
              <a:rPr lang="nl-NL" sz="2000" dirty="0"/>
              <a:t>.</a:t>
            </a:r>
            <a:endParaRPr lang="nl-NL" sz="16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858B-B065-0A77-79C0-58D5E860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9F0-65B9-2C15-E0BF-06ABDA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A2F193-4E73-D89B-91F0-3541E675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3626"/>
              </p:ext>
            </p:extLst>
          </p:nvPr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3CF77-1015-F3C1-A9A6-938AA0EC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5522"/>
              </p:ext>
            </p:extLst>
          </p:nvPr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44287-A5C9-65F9-CD1E-7D633EBC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883"/>
              </p:ext>
            </p:extLst>
          </p:nvPr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4458-A45A-D1B8-DD81-723EA0F5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5687"/>
              </p:ext>
            </p:extLst>
          </p:nvPr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EA9B01-34EA-66CC-6220-B301886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4334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856B6-9AC6-264D-781A-D9159C98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5312"/>
              </p:ext>
            </p:extLst>
          </p:nvPr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47B04-5B3A-25DC-3522-2EDD53C8B9B5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7AA431-EF7D-2461-E1D2-73FF69F0B121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4F03C5-F284-1B11-564D-6F1051ADE7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A911C-E4E8-4F9B-348F-3A3DE92131B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E8F2D-8128-39B2-D4B5-FDC5D1CCE9A6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5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56A3E-E8EF-9BC1-EF1B-1261CB9E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67B-E3C6-B00F-899C-52FD8F8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7A3CA1-3984-5E10-06A9-83552D4B946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14DA8-A4B6-83BE-7F81-30304C5695FA}"/>
              </a:ext>
            </a:extLst>
          </p:cNvPr>
          <p:cNvGraphicFramePr>
            <a:graphicFrameLocks noGrp="1"/>
          </p:cNvGraphicFramePr>
          <p:nvPr/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28B-C96A-E781-FBFE-2FD0D4090FFD}"/>
              </a:ext>
            </a:extLst>
          </p:cNvPr>
          <p:cNvGraphicFramePr>
            <a:graphicFrameLocks noGrp="1"/>
          </p:cNvGraphicFramePr>
          <p:nvPr/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0ECEA-0B0D-F9C8-115F-B9192775D142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256B7-11AC-6A5A-E55B-B392A803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2912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B04484-4C2D-19A4-21F0-4FA586B21261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0430D-7F79-ACCD-802A-D39CCB8BF9A1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82361-159D-FC9F-FD5E-C389AD62BD5C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CF7B4-836D-D88E-1E49-D95F98DF571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5C85DC-AA85-5C3B-0337-5B737352F4C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79BADA-1679-AAD7-5CE8-363E5276BB9B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37B19-A587-5D6F-8D7F-EA2410534D70}"/>
              </a:ext>
            </a:extLst>
          </p:cNvPr>
          <p:cNvSpPr txBox="1"/>
          <p:nvPr/>
        </p:nvSpPr>
        <p:spPr>
          <a:xfrm>
            <a:off x="2706369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398C-AFE1-98DE-5A37-F24B022DB216}"/>
              </a:ext>
            </a:extLst>
          </p:cNvPr>
          <p:cNvSpPr txBox="1"/>
          <p:nvPr/>
        </p:nvSpPr>
        <p:spPr>
          <a:xfrm>
            <a:off x="2602525" y="35426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A5E1-DF9F-3DD2-5A56-2C6D9415FE8B}"/>
              </a:ext>
            </a:extLst>
          </p:cNvPr>
          <p:cNvSpPr txBox="1"/>
          <p:nvPr/>
        </p:nvSpPr>
        <p:spPr>
          <a:xfrm>
            <a:off x="5767364" y="204327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B0BA8-DEE1-A930-66BF-CF025DF47872}"/>
              </a:ext>
            </a:extLst>
          </p:cNvPr>
          <p:cNvSpPr txBox="1"/>
          <p:nvPr/>
        </p:nvSpPr>
        <p:spPr>
          <a:xfrm>
            <a:off x="8831285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88555-6273-4A6C-EF66-68C5BE2B49AD}"/>
              </a:ext>
            </a:extLst>
          </p:cNvPr>
          <p:cNvSpPr txBox="1"/>
          <p:nvPr/>
        </p:nvSpPr>
        <p:spPr>
          <a:xfrm>
            <a:off x="9158458" y="35426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1</a:t>
            </a:r>
          </a:p>
        </p:txBody>
      </p:sp>
    </p:spTree>
    <p:extLst>
      <p:ext uri="{BB962C8B-B14F-4D97-AF65-F5344CB8AC3E}">
        <p14:creationId xmlns:p14="http://schemas.microsoft.com/office/powerpoint/2010/main" val="69780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SQL en relationele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05F5-AA1E-179F-79B2-37B1C783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2A-23F1-3ACE-02A3-0136FAF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79BBE-69F1-E12A-F785-2B245C621BE2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FF09C71-1A85-F5FF-7147-AB0E30A4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4157"/>
              </p:ext>
            </p:extLst>
          </p:nvPr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BDBFA0-9967-A7F1-9678-87BCB719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3823"/>
              </p:ext>
            </p:extLst>
          </p:nvPr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54AD166-B1C5-5984-B9A4-70E8B3519994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F5CE6573-66F4-4F5E-0767-CDF14010C5FB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E65A3-9474-E7D3-341E-1BCD2FF9533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16B33-A4CF-A402-77A1-84F7F263C7F2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0635A-E708-50BD-A5EB-4D8DF843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6301"/>
              </p:ext>
            </p:extLst>
          </p:nvPr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D5CE-47ED-06BF-F9D8-7C0D07CE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2C5-BD02-F50F-8E40-7E5A871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E20624-C668-325D-D2E9-E1804B237EB7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57C8BEB-1B6D-7E0F-FF84-8A91A64A64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ABD74C-6E37-6C26-C266-ECDD994A888D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CF218E1-0879-8605-D6BC-11C88F287E19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685E750E-6DB3-FFA1-DF66-8A31E2042E4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5AD14-4A77-C857-8E17-7F7D1E20EE1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44EFBF7-88A1-7BB6-5479-C360CC62FD73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85B775A-C13D-9AE8-888A-1EF619860749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2289217-3CD1-4E12-5E95-3F470C15CF4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1F3D0670-2B6A-9425-71B1-221A9E01FD55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94E0B87C-B3EF-A789-1316-4B5CCDEED614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698E7-78AC-D15F-7D2E-02955DBD37B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1A3AA-2AFA-E97A-B0DE-1AE154A12EBF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FA361-22AA-FA99-9F10-90A64E303317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06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FA3-377A-BB8B-B880-7B528740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5D9-21A9-45B2-14AD-E44E2DC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F880-3D99-4F54-E752-15089ACEDCB8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24EFDB28-C368-6AEC-5D79-E753746EA0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363C52-2A8A-57DF-268D-933AECCAE21A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1CADB5E2-B16E-DEB7-A774-73C307592E26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2A104759-BA4C-BC52-6E3E-A551DBCBC521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D3F9B-32A2-2055-18F1-0A4AA3805A76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DE38D35B-7BD4-F60B-E5CE-2CB997BC60E5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572FB62-8ECB-0FAC-770F-BA80C5F43654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6CF7C5-BB0A-43D4-7DE9-4F613F32FBC3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9E23E7D0-4741-94C8-8307-265A24E0877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277B0EE1-C2C1-F170-3F67-4A170DF98EA5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6CABE-F57E-16B5-0CE5-BCB3818DD5C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695F0-921E-943B-317E-38635113F82E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4468C9-4131-0415-82F5-38B00EA0448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CE0D9D-4B59-283D-9E41-C6852355A2A7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AE0D6-9AAB-F812-2E1F-3E8AE52B7337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72CAB2FC-C6D6-4C0B-25FD-8799E89A4642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C10E0C1-279C-7C2F-47D1-BE29FE9C62AD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86E4-6AB5-88C6-C1DC-E2E08E76CC2A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0966E-4C5E-4778-A594-B996EDC1C734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8E4-26F5-AA76-DB4D-D5178D70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DBE5-176F-0D62-F205-0983D2C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CC44-3D94-F6B7-E658-28ECF9A49523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ED7E9A0-9F56-9A44-C4B2-F70BFB0013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5B4FC2-7140-DFFC-F7E3-0451FA9A87F6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7103E947-3D27-D600-C129-3B0077447F9C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756CEAF0-44C3-8DA5-62FB-7CF67ABB34F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F4AD9-9171-97A9-B6C2-FF423475C050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A89024C1-1BD6-16F9-6C7F-F37A9535942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FF81341-5F49-C10A-86DF-119B26026CEC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52D28A-4EFD-E113-0074-2B8DEE3E601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D491C860-3509-C6E6-E1FD-91A3FD96EE8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4C7C66BE-1307-4786-ED12-BBAC2E7780DD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217B5-3CDD-A1C8-A22B-701DF531925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162C8C-4A80-1BBC-5000-9EEC77FE5A0B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B65238-F20E-A2C1-0B25-494AF8E60B05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C9624C-2AFF-AA59-D9EA-57106DEC49F3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70B61-33B2-D12B-4F14-E69AAD7B9095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05CCE6F1-893A-4B80-0FED-988B178806A8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65FEC71-235C-1E39-29B4-A0CF04B65FAC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1814-A903-9366-438B-18D945F7748E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C4B8537C-767D-10C4-33A4-82760F05EF8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56CE6B-D2CE-8E9C-FCC8-F57A0009DC6E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1460E10-F68A-1818-36A9-E09F2BACBAAD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37531634-5CE6-E009-5C23-0817DFC75810}"/>
              </a:ext>
            </a:extLst>
          </p:cNvPr>
          <p:cNvSpPr/>
          <p:nvPr/>
        </p:nvSpPr>
        <p:spPr>
          <a:xfrm>
            <a:off x="7902714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C98C0917-0944-4DB1-19A2-CC4E83E1F49C}"/>
              </a:ext>
            </a:extLst>
          </p:cNvPr>
          <p:cNvSpPr/>
          <p:nvPr/>
        </p:nvSpPr>
        <p:spPr>
          <a:xfrm>
            <a:off x="9676398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7581E-AE2D-A37C-9BF0-54035E8FF30D}"/>
              </a:ext>
            </a:extLst>
          </p:cNvPr>
          <p:cNvSpPr txBox="1"/>
          <p:nvPr/>
        </p:nvSpPr>
        <p:spPr>
          <a:xfrm>
            <a:off x="6762113" y="421456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FULL OUTER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2AFBA-33A3-C757-5D2C-9282F1623BCC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1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Vraag: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4563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0121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6264"/>
              </p:ext>
            </p:extLst>
          </p:nvPr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Vraag: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76923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166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A2E3-F8D2-FF4A-BF19-3CD76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2232-8EB9-41A7-3B6B-4B7A483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44-3604-08BE-C726-492E5D4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2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19966-6F9F-395B-207B-C48AA52FDE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928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aliassen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Achter een tabel kun je een alias opgeven.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Handig voor condities of de selectie van kolommen.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42B51-5F2D-29AB-29C1-E86C381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.DatumTijd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C91C-D145-C92C-83C4-1071CCA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8B-7343-EB0B-CB6C-AB168A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USING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08179-DB7A-F100-B55E-DD0FB31B31A3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/>
              <a:t> de naam van de koppel sleutel op.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LET OP: Sleutel moet dezelfde naam hebben in beide tabellen!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1440F4-78EB-1A7F-3DC0-4033917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2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standaard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verschillen in details, zoals: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Concept wel breed gedragen en zeer nuttig!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join_types.db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en koppel tabellen op basis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r>
              <a:rPr lang="nl-NL" sz="2000" dirty="0"/>
              <a:t>Welke rijen zie je terug in de uitkomst: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1.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2.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dirty="0"/>
              <a:t>=&gt;	Wat valt je op?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3.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4.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		=&gt;	Welke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is dit?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F2DE-E386-0A09-224D-2E81BBC0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4DAEF-2709-5AE3-616F-692078D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B76C-3CE5-EA18-97BC-977D5E97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6166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9638-DFE9-F83C-9788-51E813FF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103-1198-8B03-B5EA-B5B94C9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64B-2A85-4574-FEA3-DC5E4EFB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72688-0B14-DD04-D4B4-550639D3D90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2000" dirty="0"/>
              <a:t>om rijen toe te voegen aan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aan welke kolommen je gaat vullen (en in welke volgorde).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sets van waardes mee voor de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E98E6-9461-109F-80C9-0C6A38D30558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2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A80F-3947-FFD7-0208-4E8AA31E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95E-BC34-2CA2-399B-EF1E85A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Automatische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F513-FDBF-BB5F-A767-6961920E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52A8A-F1BC-9E71-E5D2-0EF0FA759CBF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/>
              <a:t>SQLite</a:t>
            </a:r>
            <a:r>
              <a:rPr lang="nl-NL" sz="2000" dirty="0"/>
              <a:t> genereert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36ADB-1844-7D1D-1CC5-4F034C0526AC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290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92E0-7A7A-7A6A-80BA-B6E474DF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1088-7B38-E5DF-19F3-B304A01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Automatische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C65-1DCC-3B40-C9B5-2E278EBC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FB31F-7935-1AEE-451C-AD2EF609104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/>
              <a:t>SQLite</a:t>
            </a:r>
            <a:r>
              <a:rPr lang="nl-NL" sz="2000" dirty="0"/>
              <a:t> genereert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507E9-7C11-D154-4FF5-600456367833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9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041-0986-8212-D8DA-28BD99D8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CD4C-6AFC-CCD0-D427-FECEBA5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8885-434D-BAF8-FFF4-8308B7B3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F66884-9E57-5786-482B-5BEF914AA87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24656-E849-11C3-D1BB-4AE8C5F479D5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75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F32E-1EA0-56BE-12D0-607D6400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2C4B-75B7-6426-0F77-28C512F7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9666-AC5E-108E-90C4-5209EFAF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63DCC-FADE-C961-4D6D-887D5FB8B34D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Check *goed*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634B5-FC30-25B9-91F1-CFDA7A75B5F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58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BD7E-F5FC-5AFF-EDED-C09736F4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C949-CBAC-A0BE-E177-BA1AB4F3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FBCC-DBD5-1897-91E0-FADA7DD8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FE2EE3-9058-6679-158B-FAE6EF04273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Check *goed*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6B974-073D-9CC9-EFA8-2248391C7E2D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70E8F7-FD0F-3750-A77D-7020DAC8E4AF}"/>
              </a:ext>
            </a:extLst>
          </p:cNvPr>
          <p:cNvSpPr txBox="1"/>
          <p:nvPr/>
        </p:nvSpPr>
        <p:spPr>
          <a:xfrm>
            <a:off x="838200" y="4916659"/>
            <a:ext cx="458489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 finished without errors.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 query executed successfully.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 0ms,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rows affected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7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D5D4-08C0-30DF-ACC1-AA43CBB5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2473-AA15-B04A-BACB-413260C6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54F6-821D-AFCB-4FD6-6F16690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E77852-DAEA-4237-3410-9B65123E8E94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C67B67-D1E9-83AB-D2F1-F4044DAEC3B7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FEEB-A356-D487-55F4-97BBA010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65-AB70-D8F4-82C3-5FB50AB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54BD-F465-45FE-EC59-2C5D5ACA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78809-08BD-BBA4-3E70-01A145FC34B3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Wijzigt opgegeven waardes, reset de rest!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7882-0D9A-8B7A-E037-455166F891B0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45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3-8DEA-D45B-6E92-D05C50B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0926-CDC1-6077-3CEE-3EB52AB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F78-3030-BCE6-97E3-77712A20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7142F-095F-CA01-D78D-857EE23A647A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Wijzigt opgegeven waardes, reset de rest!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9A6D7-3642-BE98-91BB-8599D5EB33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9F4483-3CB3-B7AD-31CF-653D9E4BB0DA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MATIG IDEE!</a:t>
            </a:r>
          </a:p>
        </p:txBody>
      </p:sp>
    </p:spTree>
    <p:extLst>
      <p:ext uri="{BB962C8B-B14F-4D97-AF65-F5344CB8AC3E}">
        <p14:creationId xmlns:p14="http://schemas.microsoft.com/office/powerpoint/2010/main" val="1710932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923A-9174-4C02-D8A4-99DF44A7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1B3-604D-5EAD-AB6E-5A43471B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EFA7-151A-D5FC-7A52-9D96F9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 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4F6B4-3FE7-CD7D-32D7-F272331B642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27DA2-6E66-754C-3982-D9BF1803B4EB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38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9625-5601-6E9C-8DD4-CAE2317E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4116-1430-492A-3D7B-B230743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C9A6-DDE2-3BE4-F450-2B2FD4D9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 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F7926-1A27-9F54-36C2-203C723AF562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D4135D-0390-C3BD-E177-1E6DA7229319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DBCE8A-CC33-FD76-03CE-4E6A7AD11BBD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NIET STANDAARD SQL</a:t>
            </a:r>
          </a:p>
        </p:txBody>
      </p:sp>
    </p:spTree>
    <p:extLst>
      <p:ext uri="{BB962C8B-B14F-4D97-AF65-F5344CB8AC3E}">
        <p14:creationId xmlns:p14="http://schemas.microsoft.com/office/powerpoint/2010/main" val="2008547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9054-E8F2-47D8-1B0D-566FBAE9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15A-C9FA-BDD4-465F-D9BA390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B11-E79B-FAFA-5E79-5425C61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E2ED8-3C50-21D7-0C20-3F10A8693E2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49FF8-E27C-29E1-5073-C6F4FAE4C7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0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46D1-4C90-8865-42E8-E57C2193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B5E-C586-F6E8-F994-433AA88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DAFE-D797-AE2A-653E-FEDF629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6BC6F-F954-2E6E-5442-636185F2E44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Zonder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worden *alle* rijen verwijderd!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DAAF4-03BC-CB05-A472-C22970C06C0F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9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383B-875D-B756-9769-1ACBAE0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982-DE8E-0A9F-B45C-A109109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C62-2CAA-CF5B-7868-14FAD907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Voeg twee klanten toe aan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Wijzig jaartallen (vb.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1979</a:t>
            </a:r>
            <a:r>
              <a:rPr lang="nl-NL" sz="2000" dirty="0"/>
              <a:t>) naar de correcte leeftijd (vb.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nl-NL" sz="20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2000" dirty="0"/>
              <a:t>Maak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 kleine letters en verwijder spaties.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Verwijder alle </a:t>
            </a:r>
            <a:r>
              <a:rPr lang="nl-NL" sz="2000"/>
              <a:t>klanten waarvan </a:t>
            </a:r>
            <a:r>
              <a:rPr lang="nl-NL" sz="2000" dirty="0"/>
              <a:t>de leeftijd ontbreekt.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23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met relaties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10778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9368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559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Relationeel </a:t>
            </a:r>
            <a:r>
              <a:rPr lang="nl-NL" sz="3600" dirty="0" err="1"/>
              <a:t>DataBase</a:t>
            </a:r>
            <a:r>
              <a:rPr lang="nl-NL" sz="3600" dirty="0"/>
              <a:t> Management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gegevensverzameling.</a:t>
            </a:r>
          </a:p>
          <a:p>
            <a:pPr marL="0" indent="0">
              <a:buNone/>
            </a:pPr>
            <a:r>
              <a:rPr lang="nl-NL" sz="1800" dirty="0"/>
              <a:t>Rijen met soortgelijke objecten (entiteiten).</a:t>
            </a:r>
          </a:p>
          <a:p>
            <a:pPr marL="0" indent="0">
              <a:buNone/>
            </a:pPr>
            <a:r>
              <a:rPr lang="nl-NL" sz="1800" dirty="0"/>
              <a:t>Kolommen voorzien van namen (kenmerken).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60376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 dirty="0"/>
                        <a:t>Klanten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55958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99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416725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 dirty="0"/>
                        <a:t>Transacties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0899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702458" y="4256202"/>
              <a:ext cx="1395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3491</Words>
  <Application>Microsoft Office PowerPoint</Application>
  <PresentationFormat>Widescreen</PresentationFormat>
  <Paragraphs>1186</Paragraphs>
  <Slides>66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Wingdings</vt:lpstr>
      <vt:lpstr>Office Theme</vt:lpstr>
      <vt:lpstr>SQL - Cursus</vt:lpstr>
      <vt:lpstr>Leerdoelen</vt:lpstr>
      <vt:lpstr>Agenda</vt:lpstr>
      <vt:lpstr>SQL en relationele databases</vt:lpstr>
      <vt:lpstr>Structured Query Language</vt:lpstr>
      <vt:lpstr>Altijd een tabel</vt:lpstr>
      <vt:lpstr>Relaties tussen tabellen</vt:lpstr>
      <vt:lpstr>Relationeel DataBase Management Systeem</vt:lpstr>
      <vt:lpstr>Alternatieven</vt:lpstr>
      <vt:lpstr>Basis syntax</vt:lpstr>
      <vt:lpstr>Kolommen selecteren</vt:lpstr>
      <vt:lpstr>Kolommen selecteren</vt:lpstr>
      <vt:lpstr>Namen en waardes</vt:lpstr>
      <vt:lpstr>Rijen selecteren</vt:lpstr>
      <vt:lpstr>Selectiecriteria</vt:lpstr>
      <vt:lpstr>Selectiecriteria voor tekst</vt:lpstr>
      <vt:lpstr>Rijen sorteren</vt:lpstr>
      <vt:lpstr>Oefeningen 1</vt:lpstr>
      <vt:lpstr>Simpele berekeningen</vt:lpstr>
      <vt:lpstr>Tekst bewerken</vt:lpstr>
      <vt:lpstr>Datum en tijd</vt:lpstr>
      <vt:lpstr>Conditionele berekeningen</vt:lpstr>
      <vt:lpstr>Oefeningen 2</vt:lpstr>
      <vt:lpstr>Selecties als tabel</vt:lpstr>
      <vt:lpstr>Common Table Expressions</vt:lpstr>
      <vt:lpstr>Oefeningen 3</vt:lpstr>
      <vt:lpstr>Groeperen en aggregeren</vt:lpstr>
      <vt:lpstr>Groeperen en aggregeren</vt:lpstr>
      <vt:lpstr>Aggregatie functies</vt:lpstr>
      <vt:lpstr>Venster functies</vt:lpstr>
      <vt:lpstr>Groepsgewijze vensters</vt:lpstr>
      <vt:lpstr>Gecombineerde vensters</vt:lpstr>
      <vt:lpstr>Grootte venster instellen</vt:lpstr>
      <vt:lpstr>Waardes verschuiven</vt:lpstr>
      <vt:lpstr>Oefeningen 4</vt:lpstr>
      <vt:lpstr>Tabellen koppelen</vt:lpstr>
      <vt:lpstr>Tabellen koppelen</vt:lpstr>
      <vt:lpstr>Tabellen structuur</vt:lpstr>
      <vt:lpstr>Tabellen structuur</vt:lpstr>
      <vt:lpstr>Soorten koppelingen</vt:lpstr>
      <vt:lpstr>Soorten koppelingen</vt:lpstr>
      <vt:lpstr>Soorten koppelingen</vt:lpstr>
      <vt:lpstr>Soorten koppelingen</vt:lpstr>
      <vt:lpstr>Vraag: Dubbele sleutels</vt:lpstr>
      <vt:lpstr>Vraag: Dubbele sleutels</vt:lpstr>
      <vt:lpstr>Syntax koppelen</vt:lpstr>
      <vt:lpstr>Syntax koppelen</vt:lpstr>
      <vt:lpstr>Koppellen met aliassen</vt:lpstr>
      <vt:lpstr>Koppellen met USING</vt:lpstr>
      <vt:lpstr>UNION en UNION ALL</vt:lpstr>
      <vt:lpstr>Oefeningen 5</vt:lpstr>
      <vt:lpstr>Data wijzigen</vt:lpstr>
      <vt:lpstr>Rijen toevoegen</vt:lpstr>
      <vt:lpstr>Automatische IDs</vt:lpstr>
      <vt:lpstr>Automatische IDs</vt:lpstr>
      <vt:lpstr>Rijen wijzigen</vt:lpstr>
      <vt:lpstr>Rijen wijzigen</vt:lpstr>
      <vt:lpstr>Rijen wijzigen</vt:lpstr>
      <vt:lpstr>Toevoegen of wijzigen</vt:lpstr>
      <vt:lpstr>Toevoegen of wijzigen</vt:lpstr>
      <vt:lpstr>Toevoegen of wijzigen</vt:lpstr>
      <vt:lpstr>Toevoegen of wijzigen</vt:lpstr>
      <vt:lpstr>Toevoegen of wijzigen</vt:lpstr>
      <vt:lpstr>Rijen verwijderen</vt:lpstr>
      <vt:lpstr>Rijen verwijderen</vt:lpstr>
      <vt:lpstr>Oefeningen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881</cp:revision>
  <dcterms:created xsi:type="dcterms:W3CDTF">2020-09-06T09:43:21Z</dcterms:created>
  <dcterms:modified xsi:type="dcterms:W3CDTF">2025-01-22T12:02:36Z</dcterms:modified>
</cp:coreProperties>
</file>