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70" r:id="rId3"/>
    <p:sldId id="359" r:id="rId4"/>
    <p:sldId id="269" r:id="rId5"/>
    <p:sldId id="301" r:id="rId6"/>
    <p:sldId id="352" r:id="rId7"/>
    <p:sldId id="258" r:id="rId8"/>
    <p:sldId id="351" r:id="rId9"/>
    <p:sldId id="344" r:id="rId10"/>
    <p:sldId id="271" r:id="rId11"/>
    <p:sldId id="360" r:id="rId12"/>
    <p:sldId id="274" r:id="rId13"/>
    <p:sldId id="275" r:id="rId14"/>
    <p:sldId id="365" r:id="rId15"/>
    <p:sldId id="315" r:id="rId16"/>
    <p:sldId id="362" r:id="rId17"/>
    <p:sldId id="272" r:id="rId18"/>
    <p:sldId id="273" r:id="rId19"/>
    <p:sldId id="363" r:id="rId20"/>
    <p:sldId id="276" r:id="rId21"/>
    <p:sldId id="364" r:id="rId22"/>
    <p:sldId id="317" r:id="rId23"/>
    <p:sldId id="318" r:id="rId24"/>
    <p:sldId id="361" r:id="rId25"/>
    <p:sldId id="345" r:id="rId26"/>
    <p:sldId id="277" r:id="rId27"/>
    <p:sldId id="278" r:id="rId28"/>
    <p:sldId id="289" r:id="rId29"/>
    <p:sldId id="366" r:id="rId30"/>
    <p:sldId id="367" r:id="rId31"/>
    <p:sldId id="368" r:id="rId32"/>
    <p:sldId id="369" r:id="rId33"/>
    <p:sldId id="287" r:id="rId34"/>
    <p:sldId id="346" r:id="rId35"/>
    <p:sldId id="279" r:id="rId36"/>
    <p:sldId id="370" r:id="rId37"/>
    <p:sldId id="371" r:id="rId38"/>
    <p:sldId id="375" r:id="rId39"/>
    <p:sldId id="378" r:id="rId40"/>
    <p:sldId id="377" r:id="rId41"/>
    <p:sldId id="376" r:id="rId42"/>
    <p:sldId id="285" r:id="rId43"/>
    <p:sldId id="331" r:id="rId44"/>
    <p:sldId id="280" r:id="rId45"/>
    <p:sldId id="379" r:id="rId46"/>
    <p:sldId id="354" r:id="rId47"/>
    <p:sldId id="380" r:id="rId48"/>
    <p:sldId id="328" r:id="rId49"/>
    <p:sldId id="284" r:id="rId50"/>
    <p:sldId id="381" r:id="rId51"/>
    <p:sldId id="382" r:id="rId5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25" autoAdjust="0"/>
  </p:normalViewPr>
  <p:slideViewPr>
    <p:cSldViewPr snapToGrid="0">
      <p:cViewPr varScale="1">
        <p:scale>
          <a:sx n="109" d="100"/>
          <a:sy n="109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A7BF3-24E1-C7EC-642F-F16325218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84CD0-E9DA-35E6-F27D-1F4E47935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C8C14-5F9E-2220-6A8F-86C7ECF0C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ABB9B-0A2E-AD26-8AA8-9496173D3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343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582EE-87E1-7856-19B1-BA2E956A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65D03-0E5E-AE7D-5EF6-740A4DD2B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9DD17-B96B-9277-3A15-FFBAB85F8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0CBD-F195-55D2-9487-8F6236903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297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79822-1FFB-7DD1-52E6-DD5AD290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3A4D2-AD40-D019-78EF-AF1711EFA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EC0D21-8300-E2F8-B194-BA162E5B4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29730-611E-1621-EFC8-8A0A43554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6211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25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1D41C-C5ED-A6EC-3981-B44AA0DC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541ED-40B7-79FB-3C9C-A5403BDE2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ABBD4-682C-3930-CB9B-1E7BA1341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06BC1-ADCA-491E-938F-EDD88BA6A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94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83F90-52F4-1E6E-39BA-9F7470A3A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A4D6F-BDF7-9FDF-FF0E-D483DE61C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EEB42-F4D5-DD64-C774-C1A565C88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C233-0D10-91BE-26FB-09AF89624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654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62B4-042D-AD25-661A-3F600EA7B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2CBBB-5670-6CEB-D6BB-5B07C4E97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195E98-D665-6789-6BE8-779374BC0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0031F-F907-B763-3657-41A4A6BF0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11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804AD-D536-09A7-F842-712A9927D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9492E-3071-F1DA-D063-E21A88269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83AD2A-0B10-9DAE-DA8A-5798790E4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4ECA4-5954-490B-A4BE-4AE30D169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537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2AAC0-854F-D63D-0A2B-DFF154C6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5D8BF-EE48-4DA5-DDF6-679DBA5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BE387-3283-F161-95E3-79A09D384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494F-B87C-7FA0-E8DA-C932B4B9D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686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8FC99-5983-8E8B-94A8-154B9C42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10E73-2557-CA49-0CF6-BCFCA300D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4F343-644D-A726-4A79-B86688CD8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FDFA0-CD47-7C67-36B8-2182A6DD6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51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Voornaam,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om data te selecteren.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kolommen op die je wilt hebben.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 om een alias op te geven.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tabelnaam op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2B0D11-81F6-B9C8-DBF6-57B1C542D8E7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09A45-8F31-666C-9E85-709DA76A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91B8-511C-969D-4081-33767E3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A54C-89CA-C0AF-326E-ABEBD848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,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Multi-line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here...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F230D-0783-8C5E-F4B1-18C919848BBB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Alternatieve syntax: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Zet komma voor de kolomnaam.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Makkelijk uit te commentariëren met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r>
              <a:rPr lang="nl-NL" sz="2000" dirty="0"/>
              <a:t> voor lang commentaar.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B58C1-7DCB-4D67-5C2C-DBD73DEB21FD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7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4" y="1825625"/>
            <a:ext cx="56411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Selecteer alle kolommen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Geef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selectiecriteria op: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 moet waar of onwaar zijn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Condities kun je combineren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dirty="0"/>
              <a:t> of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Groeperen met haken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CB7A14-C61C-728D-BCB7-4B033293604E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(2, 3, 5, 7)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Kolommen moeten identiek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bereik [1, 100].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opgegeven lijst.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 niet.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Haal maximaal 4 rijen op.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B5B612-C695-CE5D-BA96-B8D59F690826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8A5F-D6F3-5640-117F-3BC9478C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1B69-8F9F-6EC5-5364-EBC89C73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 voor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5F8-480B-AD17-59A0-DCD4993F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(Naam)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'%Ingrid%'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BFE4F-39C4-2EFC-7030-4EC2F9709CF1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Exacte match inclusief hoofdletters.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Matchen als kleine letters.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die beginnen met Ingrid.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waar Ingrid in voorkomt.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991A20-2085-1698-D06F-AED6AF08C6B4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9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31057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Achternaam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,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91884" y="1825625"/>
            <a:ext cx="5661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rijen te sorteren.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Sorteervolgorde geef je op achter kolom: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/>
              <a:t> 		oplopend (standaard)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/>
              <a:t> 		aflopend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Sorteren op meerdere kolommen in opgegeven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9DA5E-B79D-053F-0A8F-8B62972087A8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E36DA-E38C-129E-3AB4-72722BA0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DAA5-64C2-67B7-E6D6-D8CC4C9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Namen en waardes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54B13F-4430-FD49-ABC3-ABA9E36192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Namen van kolommen / tabellen: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Geen quotes:		</a:t>
            </a:r>
            <a:r>
              <a:rPr lang="nl-NL" sz="2000" dirty="0" err="1">
                <a:solidFill>
                  <a:srgbClr val="7030A0"/>
                </a:solidFill>
              </a:rPr>
              <a:t>ObjectNaam</a:t>
            </a:r>
            <a:endParaRPr lang="nl-NL" sz="20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Double quotes:		</a:t>
            </a:r>
            <a:r>
              <a:rPr lang="nl-NL" sz="2000" dirty="0">
                <a:solidFill>
                  <a:srgbClr val="7030A0"/>
                </a:solidFill>
              </a:rPr>
              <a:t>"</a:t>
            </a:r>
            <a:r>
              <a:rPr lang="nl-NL" sz="2000" dirty="0" err="1">
                <a:solidFill>
                  <a:srgbClr val="7030A0"/>
                </a:solidFill>
              </a:rPr>
              <a:t>ObjectNaam</a:t>
            </a:r>
            <a:r>
              <a:rPr lang="nl-NL" sz="2000" dirty="0">
                <a:solidFill>
                  <a:srgbClr val="7030A0"/>
                </a:solidFill>
              </a:rPr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Back </a:t>
            </a:r>
            <a:r>
              <a:rPr lang="nl-NL" sz="2000" dirty="0" err="1"/>
              <a:t>ticks</a:t>
            </a:r>
            <a:r>
              <a:rPr lang="nl-NL" sz="2000" dirty="0"/>
              <a:t>:		</a:t>
            </a:r>
            <a:r>
              <a:rPr lang="nl-NL" sz="2000" dirty="0">
                <a:solidFill>
                  <a:srgbClr val="7030A0"/>
                </a:solidFill>
              </a:rPr>
              <a:t>`</a:t>
            </a:r>
            <a:r>
              <a:rPr lang="nl-NL" sz="2000" dirty="0" err="1">
                <a:solidFill>
                  <a:srgbClr val="7030A0"/>
                </a:solidFill>
              </a:rPr>
              <a:t>ObjectNaam</a:t>
            </a:r>
            <a:r>
              <a:rPr lang="nl-NL" sz="2000" dirty="0">
                <a:solidFill>
                  <a:srgbClr val="7030A0"/>
                </a:solidFill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Waardes: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Numeriek: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Tekst:			</a:t>
            </a:r>
            <a:r>
              <a:rPr lang="nl-NL" sz="2000" dirty="0">
                <a:solidFill>
                  <a:srgbClr val="C00000"/>
                </a:solidFill>
              </a:rPr>
              <a:t>'tekstwaarde'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Datum:		</a:t>
            </a:r>
            <a:r>
              <a:rPr lang="nl-NL" sz="2000" dirty="0">
                <a:solidFill>
                  <a:srgbClr val="C00000"/>
                </a:solidFill>
              </a:rPr>
              <a:t>'2025-01-01'</a:t>
            </a:r>
          </a:p>
        </p:txBody>
      </p:sp>
    </p:spTree>
    <p:extLst>
      <p:ext uri="{BB962C8B-B14F-4D97-AF65-F5344CB8AC3E}">
        <p14:creationId xmlns:p14="http://schemas.microsoft.com/office/powerpoint/2010/main" val="137173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Bekijk de tabellen met [Database </a:t>
            </a:r>
            <a:r>
              <a:rPr lang="nl-NL" sz="2000" dirty="0" err="1"/>
              <a:t>Structure</a:t>
            </a:r>
            <a:r>
              <a:rPr lang="nl-NL" sz="2000" dirty="0"/>
              <a:t>].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Ga naar [Browse Data] en selecteer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Ga naar [</a:t>
            </a:r>
            <a:r>
              <a:rPr lang="nl-NL" sz="2000" dirty="0" err="1"/>
              <a:t>Execute</a:t>
            </a:r>
            <a:r>
              <a:rPr lang="nl-NL" sz="2000" dirty="0"/>
              <a:t> SQL] en beantwoord deze vragen: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Welke bestellingen werden gedaan op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'2020-02-02'</a:t>
            </a:r>
            <a:r>
              <a:rPr lang="nl-NL" sz="2000" dirty="0"/>
              <a:t>?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Welke bestellingen deed klant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l-NL" sz="2000" dirty="0"/>
              <a:t> met </a:t>
            </a:r>
            <a:r>
              <a:rPr lang="nl-NL" sz="2000" dirty="0" err="1"/>
              <a:t>BTWTarief</a:t>
            </a:r>
            <a:r>
              <a:rPr lang="nl-NL" sz="2000" dirty="0"/>
              <a:t>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'laag'</a:t>
            </a:r>
            <a:r>
              <a:rPr lang="nl-NL" sz="2000" dirty="0"/>
              <a:t>?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Wat waren de drie grootste transacties?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1.21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Aantal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2)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PrijsVerschil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met constante.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van 2 kolommen.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Getal afronden op 2 decimalen.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Absolute waarde.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Numerieke transformaties.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Invullen ontbrekende waardes.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7E7424-A332-BEE8-F6B5-27F6C0C3F648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25AB-D498-212A-A781-06F766C8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9CC-BBE5-6C1B-ADFA-BE520B69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Conditionele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FF19-037B-E35D-30D7-45F901BA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59073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18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'minderjarig'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25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'adolescent'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65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'volwassen'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'senior'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LeeftijdCategorie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75BAED-8CE7-F130-935A-31FBA7E51B5D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NL" sz="2000" dirty="0"/>
              <a:t> voor conditionele logica: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Geef condities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… THEN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als standaard waarde.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Sluit conditionele logica af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een alias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ABBEF9-C511-5699-9DC9-8BBCC83B071E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4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De syntax van SQL onder de knie krijgen.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Opstellen van entiteit-relatie-</a:t>
            </a:r>
            <a:r>
              <a:rPr lang="nl-NL" sz="2000" dirty="0" err="1"/>
              <a:t>schemas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bevragen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2285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'2025-01-01'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'+1 MONTH'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'%d-%m-%Y'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85261" y="1825625"/>
            <a:ext cx="43685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 en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Specifieke datum aanmaken.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met een tijdsverschil.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Verschil tussen twee data in dagen.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opgemaakt als tekst.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C11015-861E-CD95-6F4D-7119ADD4252B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75E59-0C66-4BA0-8F21-4EC100B5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848-C49F-A653-2E3F-6468864B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7394-408C-D317-197B-44A06A94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het totaalbedrag voor elke transactie (prijs x aantal).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het totaal bedrag inclusief BTW (laag = 9% en hoog = 21%).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het aantal dagen tussen bestelling en levering.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4217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1A28E1-1304-6F40-F71E-A028256C202B}"/>
              </a:ext>
            </a:extLst>
          </p:cNvPr>
          <p:cNvSpPr/>
          <p:nvPr/>
        </p:nvSpPr>
        <p:spPr>
          <a:xfrm>
            <a:off x="1150070" y="2969443"/>
            <a:ext cx="5281552" cy="1696825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1.21 AS Prijs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10;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Tijdelijke selecties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54944" y="1825625"/>
            <a:ext cx="419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kun je een query in plaats van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Deze sub-query wordt eerst uitgevoerd…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En de resultaten worden daarna gebruikt door de hoofdquery.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905A5-C1C7-FDF6-67EA-D6B4FA8A35A0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CCCC0-798D-D806-9436-47ECF8E5C8A4}"/>
              </a:ext>
            </a:extLst>
          </p:cNvPr>
          <p:cNvSpPr/>
          <p:nvPr/>
        </p:nvSpPr>
        <p:spPr>
          <a:xfrm>
            <a:off x="838199" y="1825625"/>
            <a:ext cx="5901958" cy="1909347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Common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Expressions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0195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1.21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10;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73798" y="1825625"/>
            <a:ext cx="418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... AS</a:t>
            </a:r>
            <a:r>
              <a:rPr lang="nl-NL" sz="2000" dirty="0"/>
              <a:t> kun je sub-</a:t>
            </a:r>
            <a:r>
              <a:rPr lang="nl-NL" sz="2000" dirty="0" err="1"/>
              <a:t>queries</a:t>
            </a:r>
            <a:r>
              <a:rPr lang="nl-NL" sz="2000" dirty="0"/>
              <a:t> eleganter noteren.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Definieer sub-</a:t>
            </a:r>
            <a:r>
              <a:rPr lang="nl-NL" sz="2000" dirty="0" err="1"/>
              <a:t>queries</a:t>
            </a:r>
            <a:r>
              <a:rPr lang="nl-NL" sz="2000" dirty="0"/>
              <a:t> boven de hoofd-query: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793CAD-983B-9E11-D757-732A762C4AB9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EBA2-1062-6548-6252-590E5586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CCAA-82FA-FFF9-0889-652EA53D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B301-CA04-B4D2-398A-EE2064C6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Maak een CTE om deze waardes te selecteren / berekenen: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Aantal producten.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Het totaalbedrag voor elke transactie (prijs x aantal).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Het totaalbedrag inclusief BTW (laag = 9% en hoog = 21%).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 startAt="2"/>
            </a:pPr>
            <a:r>
              <a:rPr lang="nl-NL" sz="2000" dirty="0"/>
              <a:t>Gebruik de CTE om de gemiddelden te berekenen (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nl-NL" sz="20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7158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Aggregatie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1581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(Bedrag)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AantalUniek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076494" y="1825625"/>
            <a:ext cx="427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Aggregatie functies combineren meerdere waardes tot één uitkomst.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Descriptieve statistieken zoals gemiddelde, som, minimum en maximum.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Aantal rijen of unieke waardes.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37068-2488-3094-4C91-2502C63DA7F1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BTWTarief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(Aantal)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BTWTarief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/>
              <a:t> kun je groeperen op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Elke </a:t>
            </a:r>
            <a:r>
              <a:rPr lang="nl-NL" sz="2000" u="sng" dirty="0"/>
              <a:t>unieke combinatie</a:t>
            </a:r>
            <a:r>
              <a:rPr lang="nl-NL" sz="2000" dirty="0"/>
              <a:t> wordt een groep:</a:t>
            </a:r>
            <a:br>
              <a:rPr lang="nl-NL" sz="2000" dirty="0"/>
            </a:b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+ laag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+ hoog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2020-01-02 + laag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2020-01-02 + hoog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Gebruik aggregatie functies voor kolommen waarop je niet groepeert!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941C-9BC0-130B-E345-9A75135B8F8B}"/>
              </a:ext>
            </a:extLst>
          </p:cNvPr>
          <p:cNvCxnSpPr/>
          <p:nvPr/>
        </p:nvCxnSpPr>
        <p:spPr>
          <a:xfrm>
            <a:off x="583053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aggregatie functie om rijen samen te vatten.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nl-NL" sz="2000" dirty="0"/>
              <a:t> om een venster te maken.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de volgorde van de rijen te bepalen.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2028"/>
              </p:ext>
            </p:extLst>
          </p:nvPr>
        </p:nvGraphicFramePr>
        <p:xfrm>
          <a:off x="838201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227312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Id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AantalCumulatief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 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 + 4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75E1B3-E7F5-2CC1-DE91-29ED56B99B6C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424F8-9020-CAAA-5F6E-2A06A91B6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7A73-38E8-5086-FC86-DFDDCD47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D881-9B01-CE9F-5955-9C225067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DagTotaal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645624-DCA7-6695-A7A6-14114B5E0678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om de rijen te groeperen.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De aggregatie wordt voor iedere groep apart berekend.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7325E-F034-DDCD-244E-9BBBBE31DE2E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F4128FB-0190-002C-4162-80881CFD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19467"/>
              </p:ext>
            </p:extLst>
          </p:nvPr>
        </p:nvGraphicFramePr>
        <p:xfrm>
          <a:off x="838200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822957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BestelDatum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DagTotaal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2020 – 1 - 1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2020 – 1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2020 – 1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694BF-EA01-4C88-BD82-8898DFC47565}"/>
              </a:ext>
            </a:extLst>
          </p:cNvPr>
          <p:cNvCxnSpPr>
            <a:cxnSpLocks/>
          </p:cNvCxnSpPr>
          <p:nvPr/>
        </p:nvCxnSpPr>
        <p:spPr>
          <a:xfrm>
            <a:off x="838200" y="5430129"/>
            <a:ext cx="5774932" cy="5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7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Wat is SQL?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Tabellen en relaties.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2000" dirty="0" err="1"/>
              <a:t>Relationioneel</a:t>
            </a:r>
            <a:r>
              <a:rPr lang="nl-NL" sz="2000" dirty="0"/>
              <a:t> database systeem.</a:t>
            </a:r>
          </a:p>
          <a:p>
            <a:pPr lvl="1">
              <a:spcAft>
                <a:spcPts val="600"/>
              </a:spcAft>
            </a:pPr>
            <a:r>
              <a:rPr lang="nl-NL" sz="2000" noProof="0" dirty="0"/>
              <a:t>Alternatieve databases.</a:t>
            </a:r>
          </a:p>
          <a:p>
            <a:pPr>
              <a:spcAft>
                <a:spcPts val="600"/>
              </a:spcAft>
            </a:pP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Selecties maken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Filteren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Aggregeren</a:t>
            </a:r>
          </a:p>
          <a:p>
            <a:pPr lvl="1">
              <a:spcAft>
                <a:spcPts val="600"/>
              </a:spcAft>
            </a:pPr>
            <a:r>
              <a:rPr lang="nl-NL" sz="2000" noProof="0" dirty="0"/>
              <a:t>Tabellen koppelen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79EF4-0A5C-B7E1-9FB9-C99B74D6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C0B0-0A11-3744-6B11-959A6DA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Gecombineerde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6681-6773-7D64-0C17-D1981369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PARTITION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D4B47-38E6-06A0-3B22-417EC39F5586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Je kunt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combineren.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nl-NL" sz="2000" dirty="0"/>
            </a:br>
            <a:r>
              <a:rPr lang="nl-NL" sz="2000" dirty="0"/>
              <a:t>Maakt eerst groepen rijen en sorteert daarna binnen de groepen.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Syntax is eerst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en daarna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86A3A-DDB4-E8E2-0CE9-2A4AD814B2D6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8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CF523-000A-9110-7243-1B041E07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54D8-669F-52B7-9F72-B5E98D05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A16-F8EB-101C-34AA-1F4FDA8F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ROWS BETWEEN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PRECEDING AND CURRENT ROW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BewegendTotaal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6585D2-58BE-FBFB-E702-C32678A4E17E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BETWEEN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grootte van het venster in te stellen.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ROW</a:t>
            </a:r>
            <a:r>
              <a:rPr lang="nl-NL" sz="2000" dirty="0"/>
              <a:t> geef je de huidige rij aan.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2000" dirty="0"/>
              <a:t> kun je achteruit of vooruit kijken.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8F60E-8DA9-75E0-1577-87549AF652C7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2C899F4-E400-5BAB-A233-D9A20705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68729"/>
              </p:ext>
            </p:extLst>
          </p:nvPr>
        </p:nvGraphicFramePr>
        <p:xfrm>
          <a:off x="838201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227312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Id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AantalCumulatief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 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26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8D489-A4B0-D94F-56C1-0948AFBB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3B76-38DA-7708-E4A3-B326AE15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Waardes verschuiven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041D-CA23-07FA-6FF7-F3A4FDB1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AantalVorige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F23C4A-3D8D-7179-B62A-6E418B53EE63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waarde van een vorige of volgende rij te gebruiken.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Positief getal:</a:t>
            </a:r>
            <a:br>
              <a:rPr lang="nl-NL" sz="2000" dirty="0"/>
            </a:br>
            <a:r>
              <a:rPr lang="nl-NL" sz="2000" dirty="0"/>
              <a:t>Schuif waardes 1 plek </a:t>
            </a:r>
            <a:r>
              <a:rPr lang="nl-NL" sz="2000" u="sng" dirty="0"/>
              <a:t>omlaag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terug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Negatief getal: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Schuif waardes 1 plek </a:t>
            </a:r>
            <a:r>
              <a:rPr lang="nl-NL" sz="2000" u="sng" dirty="0"/>
              <a:t>omhoog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vooruit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D4BA8E-B9EB-08E5-78FB-B29A00CFC7B4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DFFF7ED-422F-7C8C-6415-1342FCD6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76706"/>
              </p:ext>
            </p:extLst>
          </p:nvPr>
        </p:nvGraphicFramePr>
        <p:xfrm>
          <a:off x="838201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227312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Id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AantalVorige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64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in de CTE het totaal aantal producten en de omzet inclusief BTW.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CTE om aantal producten en omzet te aggregeren op </a:t>
            </a:r>
            <a:r>
              <a:rPr lang="nl-NL" sz="2000" dirty="0" err="1"/>
              <a:t>BestelDatum</a:t>
            </a:r>
            <a:r>
              <a:rPr lang="nl-NL" sz="2000" dirty="0"/>
              <a:t>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voor iedere dag het verschil in aantal en omzet met de vorige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voortschrijdend gemiddelde van de omzet over de laatste 7 dagen.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8934"/>
              </p:ext>
            </p:extLst>
          </p:nvPr>
        </p:nvGraphicFramePr>
        <p:xfrm>
          <a:off x="1238057" y="1801947"/>
          <a:ext cx="4365945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9689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59757"/>
              </p:ext>
            </p:extLst>
          </p:nvPr>
        </p:nvGraphicFramePr>
        <p:xfrm>
          <a:off x="6249972" y="1801947"/>
          <a:ext cx="4798236" cy="1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51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899167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213035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  <a:gridCol w="1566583">
                  <a:extLst>
                    <a:ext uri="{9D8B030D-6E8A-4147-A177-3AD203B41FA5}">
                      <a16:colId xmlns:a16="http://schemas.microsoft.com/office/drawing/2014/main" val="2679022990"/>
                    </a:ext>
                  </a:extLst>
                </a:gridCol>
              </a:tblGrid>
              <a:tr h="29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TransactieId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PrijsExclusief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7.45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1.99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1882604" y="4058289"/>
            <a:ext cx="598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1882604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143787" y="1482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155703" y="1482203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TRANSACTIES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238056" y="4510323"/>
            <a:ext cx="9810151" cy="1635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nl-NL" sz="2000" dirty="0"/>
              <a:t>Klanten en transacties zijn aparte entiteiten (en dus aparte tabellen).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De tabellen hebben een gedeelde </a:t>
            </a:r>
            <a:r>
              <a:rPr lang="nl-NL" sz="2000" u="sng" dirty="0"/>
              <a:t>sleutel</a:t>
            </a:r>
            <a:r>
              <a:rPr lang="nl-NL" sz="2000" dirty="0"/>
              <a:t>: het ID van de klant.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Koppelen via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r>
              <a:rPr lang="nl-NL" sz="2000" dirty="0"/>
              <a:t>.</a:t>
            </a:r>
            <a:endParaRPr lang="nl-NL" sz="16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D858B-B065-0A77-79C0-58D5E860F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F9F0-65B9-2C15-E0BF-06ABDAAD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A2F193-4E73-D89B-91F0-3541E6755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03626"/>
              </p:ext>
            </p:extLst>
          </p:nvPr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3CF77-1015-F3C1-A9A6-938AA0EC2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15522"/>
              </p:ext>
            </p:extLst>
          </p:nvPr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244287-A5C9-65F9-CD1E-7D633EBC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77883"/>
              </p:ext>
            </p:extLst>
          </p:nvPr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54458-A45A-D1B8-DD81-723EA0F5C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65687"/>
              </p:ext>
            </p:extLst>
          </p:nvPr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EA9B01-34EA-66CC-6220-B30188605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34334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8856B6-9AC6-264D-781A-D9159C982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5312"/>
              </p:ext>
            </p:extLst>
          </p:nvPr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47B04-5B3A-25DC-3522-2EDD53C8B9B5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A7AA431-EF7D-2461-E1D2-73FF69F0B121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94F03C5-F284-1B11-564D-6F1051ADE73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FA911C-E4E8-4F9B-348F-3A3DE92131B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CE8F2D-8128-39B2-D4B5-FDC5D1CCE9A6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51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56A3E-E8EF-9BC1-EF1B-1261CB9E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67B-E3C6-B00F-899C-52FD8F8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7A3CA1-3984-5E10-06A9-83552D4B9462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14DA8-A4B6-83BE-7F81-30304C5695FA}"/>
              </a:ext>
            </a:extLst>
          </p:cNvPr>
          <p:cNvGraphicFramePr>
            <a:graphicFrameLocks noGrp="1"/>
          </p:cNvGraphicFramePr>
          <p:nvPr/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E128B-C96A-E781-FBFE-2FD0D4090FFD}"/>
              </a:ext>
            </a:extLst>
          </p:cNvPr>
          <p:cNvGraphicFramePr>
            <a:graphicFrameLocks noGrp="1"/>
          </p:cNvGraphicFramePr>
          <p:nvPr/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10ECEA-0B0D-F9C8-115F-B9192775D142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256B7-11AC-6A5A-E55B-B392A8031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42912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B04484-4C2D-19A4-21F0-4FA586B21261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0430D-7F79-ACCD-802A-D39CCB8BF9A1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82361-159D-FC9F-FD5E-C389AD62BD5C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C7CF7B4-836D-D88E-1E49-D95F98DF571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5C85DC-AA85-5C3B-0337-5B737352F4C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779BADA-1679-AAD7-5CE8-363E5276BB9B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D37B19-A587-5D6F-8D7F-EA2410534D70}"/>
              </a:ext>
            </a:extLst>
          </p:cNvPr>
          <p:cNvSpPr txBox="1"/>
          <p:nvPr/>
        </p:nvSpPr>
        <p:spPr>
          <a:xfrm>
            <a:off x="2706369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9398C-AFE1-98DE-5A37-F24B022DB216}"/>
              </a:ext>
            </a:extLst>
          </p:cNvPr>
          <p:cNvSpPr txBox="1"/>
          <p:nvPr/>
        </p:nvSpPr>
        <p:spPr>
          <a:xfrm>
            <a:off x="2602525" y="35426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EA5E1-DF9F-3DD2-5A56-2C6D9415FE8B}"/>
              </a:ext>
            </a:extLst>
          </p:cNvPr>
          <p:cNvSpPr txBox="1"/>
          <p:nvPr/>
        </p:nvSpPr>
        <p:spPr>
          <a:xfrm>
            <a:off x="5767364" y="204327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B0BA8-DEE1-A930-66BF-CF025DF47872}"/>
              </a:ext>
            </a:extLst>
          </p:cNvPr>
          <p:cNvSpPr txBox="1"/>
          <p:nvPr/>
        </p:nvSpPr>
        <p:spPr>
          <a:xfrm>
            <a:off x="8831285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88555-6273-4A6C-EF66-68C5BE2B49AD}"/>
              </a:ext>
            </a:extLst>
          </p:cNvPr>
          <p:cNvSpPr txBox="1"/>
          <p:nvPr/>
        </p:nvSpPr>
        <p:spPr>
          <a:xfrm>
            <a:off x="9158458" y="35426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1</a:t>
            </a:r>
          </a:p>
        </p:txBody>
      </p:sp>
    </p:spTree>
    <p:extLst>
      <p:ext uri="{BB962C8B-B14F-4D97-AF65-F5344CB8AC3E}">
        <p14:creationId xmlns:p14="http://schemas.microsoft.com/office/powerpoint/2010/main" val="697807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B05F5-AA1E-179F-79B2-37B1C783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2A-23F1-3ACE-02A3-0136FAF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979BBE-69F1-E12A-F785-2B245C621BE2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6FF09C71-1A85-F5FF-7147-AB0E30A4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24157"/>
              </p:ext>
            </p:extLst>
          </p:nvPr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7BDBFA0-9967-A7F1-9678-87BCB7198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23823"/>
              </p:ext>
            </p:extLst>
          </p:nvPr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54AD166-B1C5-5984-B9A4-70E8B3519994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F5CE6573-66F4-4F5E-0767-CDF14010C5FB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9E65A3-9474-E7D3-341E-1BCD2FF9533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F16B33-A4CF-A402-77A1-84F7F263C7F2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50635A-E708-50BD-A5EB-4D8DF843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56301"/>
              </p:ext>
            </p:extLst>
          </p:nvPr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43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D5CE-47ED-06BF-F9D8-7C0D07CE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D2C5-BD02-F50F-8E40-7E5A871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E20624-C668-325D-D2E9-E1804B237EB7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857C8BEB-1B6D-7E0F-FF84-8A91A64A640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BABD74C-6E37-6C26-C266-ECDD994A888D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CF218E1-0879-8605-D6BC-11C88F287E19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685E750E-6DB3-FFA1-DF66-8A31E2042E4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F5AD14-4A77-C857-8E17-7F7D1E20EE1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544EFBF7-88A1-7BB6-5479-C360CC62FD73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85B775A-C13D-9AE8-888A-1EF619860749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2289217-3CD1-4E12-5E95-3F470C15CF4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1F3D0670-2B6A-9425-71B1-221A9E01FD55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94E0B87C-B3EF-A789-1316-4B5CCDEED614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698E7-78AC-D15F-7D2E-02955DBD37B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71A3AA-2AFA-E97A-B0DE-1AE154A12EBF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7FA361-22AA-FA99-9F10-90A64E303317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70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Eén standaard om databases te bevragen.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Maar:</a:t>
            </a:r>
          </a:p>
          <a:p>
            <a:pPr marL="0" indent="0">
              <a:buNone/>
            </a:pPr>
            <a:r>
              <a:rPr lang="nl-NL" sz="2000" dirty="0"/>
              <a:t>In de praktijk verschillen in details, zoals:</a:t>
            </a:r>
            <a:endParaRPr lang="nl-NL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syntax, naamgeving,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Concept is wel breed gedragen en zeer nuttig om te leren!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D3FA3-377A-BB8B-B880-7B5287409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65D9-21A9-45B2-14AD-E44E2DC6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F880-3D99-4F54-E752-15089ACEDCB8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24EFDB28-C368-6AEC-5D79-E753746EA0A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A363C52-2A8A-57DF-268D-933AECCAE21A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1CADB5E2-B16E-DEB7-A774-73C307592E26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2A104759-BA4C-BC52-6E3E-A551DBCBC521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7D3F9B-32A2-2055-18F1-0A4AA3805A76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DE38D35B-7BD4-F60B-E5CE-2CB997BC60E5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572FB62-8ECB-0FAC-770F-BA80C5F43654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36CF7C5-BB0A-43D4-7DE9-4F613F32FBC3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9E23E7D0-4741-94C8-8307-265A24E0877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277B0EE1-C2C1-F170-3F67-4A170DF98EA5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56CABE-F57E-16B5-0CE5-BCB3818DD5C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6695F0-921E-943B-317E-38635113F82E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4468C9-4131-0415-82F5-38B00EA0448E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CE0D9D-4B59-283D-9E41-C6852355A2A7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CAE0D6-9AAB-F812-2E1F-3E8AE52B7337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72CAB2FC-C6D6-4C0B-25FD-8799E89A4642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C10E0C1-279C-7C2F-47D1-BE29FE9C62AD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086E4-6AB5-88C6-C1DC-E2E08E76CC2A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C0966E-4C5E-4778-A594-B996EDC1C734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86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08E4-26F5-AA76-DB4D-D5178D70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DBE5-176F-0D62-F205-0983D2C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4CC44-3D94-F6B7-E658-28ECF9A49523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ED7E9A0-9F56-9A44-C4B2-F70BFB00135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35B4FC2-7140-DFFC-F7E3-0451FA9A87F6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7103E947-3D27-D600-C129-3B0077447F9C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756CEAF0-44C3-8DA5-62FB-7CF67ABB34F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F4AD9-9171-97A9-B6C2-FF423475C050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A89024C1-1BD6-16F9-6C7F-F37A9535942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FF81341-5F49-C10A-86DF-119B26026CEC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252D28A-4EFD-E113-0074-2B8DEE3E601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D491C860-3509-C6E6-E1FD-91A3FD96EE8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4C7C66BE-1307-4786-ED12-BBAC2E7780DD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217B5-3CDD-A1C8-A22B-701DF531925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162C8C-4A80-1BBC-5000-9EEC77FE5A0B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B65238-F20E-A2C1-0B25-494AF8E60B05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C9624C-2AFF-AA59-D9EA-57106DEC49F3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E70B61-33B2-D12B-4F14-E69AAD7B9095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05CCE6F1-893A-4B80-0FED-988B178806A8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65FEC71-235C-1E39-29B4-A0CF04B65FAC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41814-A903-9366-438B-18D945F7748E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C4B8537C-767D-10C4-33A4-82760F05EF8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756CE6B-D2CE-8E9C-FCC8-F57A0009DC6E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1460E10-F68A-1818-36A9-E09F2BACBAAD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37531634-5CE6-E009-5C23-0817DFC75810}"/>
              </a:ext>
            </a:extLst>
          </p:cNvPr>
          <p:cNvSpPr/>
          <p:nvPr/>
        </p:nvSpPr>
        <p:spPr>
          <a:xfrm>
            <a:off x="7902714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C98C0917-0944-4DB1-19A2-CC4E83E1F49C}"/>
              </a:ext>
            </a:extLst>
          </p:cNvPr>
          <p:cNvSpPr/>
          <p:nvPr/>
        </p:nvSpPr>
        <p:spPr>
          <a:xfrm>
            <a:off x="9676398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7581E-AE2D-A37C-9BF0-54035E8FF30D}"/>
              </a:ext>
            </a:extLst>
          </p:cNvPr>
          <p:cNvSpPr txBox="1"/>
          <p:nvPr/>
        </p:nvSpPr>
        <p:spPr>
          <a:xfrm>
            <a:off x="6762113" y="421456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OUTER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12AFBA-33A3-C757-5D2C-9282F1623BCC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11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466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30121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06264"/>
              </p:ext>
            </p:extLst>
          </p:nvPr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26166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0A2E3-F8D2-FF4A-BF19-3CD76632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2232-8EB9-41A7-3B6B-4B7A4832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2A44-3604-08BE-C726-492E5D43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'2023-01-01'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19966-6F9F-395B-207B-C48AA52FDE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39280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aliassen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Achter een tabelnaam kun je een alias opgeven.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De aliassen kun je gebruiken in de condities of de kolomselectie.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142B51-5F2D-29AB-29C1-E86C3819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'2023-01-01'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3651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C91C-D145-C92C-83C4-1071CCA3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268B-7343-EB0B-CB6C-AB168AB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USING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C08179-DB7A-F100-B55E-DD0FB31B31A3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Geef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/>
              <a:t> de naam van de koppel sleutel op.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LET OP: Sleutel moet dezelfde naam hebben in beide tabellen!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1440F4-78EB-1A7F-3DC0-40339179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0238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Koppel tabellen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en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op basis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/>
              <a:t> en bekijk de uitkomsten: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1.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2.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dirty="0"/>
              <a:t>=&gt; Waar correspondeert deze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mee?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3.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4.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	         =&gt; Waar correspondeert deze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mee?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input en output</a:t>
            </a:r>
            <a:r>
              <a:rPr lang="nl-NL" sz="2000" dirty="0"/>
              <a:t> voor SQL is altijd een 2-dimensionale tabel…</a:t>
            </a:r>
          </a:p>
          <a:p>
            <a:pPr marL="0" indent="0">
              <a:buNone/>
            </a:pPr>
            <a:r>
              <a:rPr lang="nl-NL" sz="2000" dirty="0"/>
              <a:t>Gevolg: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56"/>
              </p:ext>
            </p:extLst>
          </p:nvPr>
        </p:nvGraphicFramePr>
        <p:xfrm>
          <a:off x="838199" y="3310817"/>
          <a:ext cx="31687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5794"/>
              </p:ext>
            </p:extLst>
          </p:nvPr>
        </p:nvGraphicFramePr>
        <p:xfrm>
          <a:off x="5278048" y="403616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4200"/>
              </p:ext>
            </p:extLst>
          </p:nvPr>
        </p:nvGraphicFramePr>
        <p:xfrm>
          <a:off x="8915099" y="4761505"/>
          <a:ext cx="1584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40829" y="331081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86442" y="4036161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75250" y="29414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18054" y="366682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DF2DE-E386-0A09-224D-2E81BBC0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4DAEF-2709-5AE3-616F-692078D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 wegschrijven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2B76C-3CE5-EA18-97BC-977D5E979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6166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B9638-DFE9-F83C-9788-51E813FFF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8103-1198-8B03-B5EA-B5B94C9C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564B-2A85-4574-FEA3-DC5E4EFB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58489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Voornaam,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'Henk'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'Knol'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72688-0B14-DD04-D4B4-550639D3D90B}"/>
              </a:ext>
            </a:extLst>
          </p:cNvPr>
          <p:cNvSpPr txBox="1">
            <a:spLocks/>
          </p:cNvSpPr>
          <p:nvPr/>
        </p:nvSpPr>
        <p:spPr>
          <a:xfrm>
            <a:off x="6020972" y="1825625"/>
            <a:ext cx="53328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2000" dirty="0"/>
              <a:t>om rijen toe te voegen aan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aan welke kolommen je gaat vullen (en in welke volgorde).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nl-NL" sz="2000" dirty="0"/>
              <a:t> sets van waardes mee voor de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3E98E6-9461-109F-80C9-0C6A38D30558}"/>
              </a:ext>
            </a:extLst>
          </p:cNvPr>
          <p:cNvCxnSpPr/>
          <p:nvPr/>
        </p:nvCxnSpPr>
        <p:spPr>
          <a:xfrm>
            <a:off x="57496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2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met relaties aan elkaar gekoppeld worden: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10778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9368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0559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Relationeel </a:t>
            </a:r>
            <a:r>
              <a:rPr lang="nl-NL" sz="3600" dirty="0" err="1"/>
              <a:t>DataBase</a:t>
            </a:r>
            <a:r>
              <a:rPr lang="nl-NL" sz="3600" dirty="0"/>
              <a:t> Management Systeem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gegevensverzameling.</a:t>
            </a:r>
          </a:p>
          <a:p>
            <a:pPr marL="0" indent="0">
              <a:buNone/>
            </a:pPr>
            <a:r>
              <a:rPr lang="nl-NL" sz="1800" dirty="0"/>
              <a:t>Rijen met soortgelijke objecten (entiteiten).</a:t>
            </a:r>
          </a:p>
          <a:p>
            <a:pPr marL="0" indent="0">
              <a:buNone/>
            </a:pPr>
            <a:r>
              <a:rPr lang="nl-NL" sz="1800" dirty="0"/>
              <a:t>Kolommen voorzien van namen (kenmerken).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Verzameling van databases.</a:t>
            </a: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35409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Personen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28832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30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Rekeningen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iban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Alternatieven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9AD60C7-D005-B23E-4342-AFA059AA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00899"/>
              </p:ext>
            </p:extLst>
          </p:nvPr>
        </p:nvGraphicFramePr>
        <p:xfrm>
          <a:off x="838199" y="1508289"/>
          <a:ext cx="10285431" cy="469454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428477">
                  <a:extLst>
                    <a:ext uri="{9D8B030D-6E8A-4147-A177-3AD203B41FA5}">
                      <a16:colId xmlns:a16="http://schemas.microsoft.com/office/drawing/2014/main" val="493057733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4262677491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1722524859"/>
                    </a:ext>
                  </a:extLst>
                </a:gridCol>
              </a:tblGrid>
              <a:tr h="1173637">
                <a:tc>
                  <a:txBody>
                    <a:bodyPr/>
                    <a:lstStyle/>
                    <a:p>
                      <a:r>
                        <a:rPr lang="nl-NL" noProof="0" dirty="0"/>
                        <a:t>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Slaat objecten op, inclusief hiërarchische relaties.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988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err="1"/>
                        <a:t>Graph</a:t>
                      </a:r>
                      <a:r>
                        <a:rPr lang="nl-NL" noProof="0" dirty="0"/>
                        <a:t> Database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Geschikt voor data met heel veel (verschillende soorten) relaties.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2693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Key</a:t>
                      </a:r>
                      <a:r>
                        <a:rPr lang="nl-NL" noProof="0" dirty="0"/>
                        <a:t> – Value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simpele tabellen met slechts 2 kolommen.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7817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bestanden, gedistribueerd over meerdere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6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BC5D8-A2C9-FF37-A62C-6B93D7C6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5152"/>
              </p:ext>
            </p:extLst>
          </p:nvPr>
        </p:nvGraphicFramePr>
        <p:xfrm>
          <a:off x="8502977" y="3929256"/>
          <a:ext cx="2290714" cy="1031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357">
                  <a:extLst>
                    <a:ext uri="{9D8B030D-6E8A-4147-A177-3AD203B41FA5}">
                      <a16:colId xmlns:a16="http://schemas.microsoft.com/office/drawing/2014/main" val="2908410836"/>
                    </a:ext>
                  </a:extLst>
                </a:gridCol>
                <a:gridCol w="1145357">
                  <a:extLst>
                    <a:ext uri="{9D8B030D-6E8A-4147-A177-3AD203B41FA5}">
                      <a16:colId xmlns:a16="http://schemas.microsoft.com/office/drawing/2014/main" val="2471461413"/>
                    </a:ext>
                  </a:extLst>
                </a:gridCol>
              </a:tblGrid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797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98388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Ingrid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91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126210-689D-8715-AF49-C32038B2E006}"/>
              </a:ext>
            </a:extLst>
          </p:cNvPr>
          <p:cNvSpPr/>
          <p:nvPr/>
        </p:nvSpPr>
        <p:spPr>
          <a:xfrm>
            <a:off x="8502977" y="1580259"/>
            <a:ext cx="2290714" cy="103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… 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48238-7DD1-191C-5030-9EEFC6475413}"/>
              </a:ext>
            </a:extLst>
          </p:cNvPr>
          <p:cNvGrpSpPr/>
          <p:nvPr/>
        </p:nvGrpSpPr>
        <p:grpSpPr>
          <a:xfrm>
            <a:off x="8531257" y="2806991"/>
            <a:ext cx="2262434" cy="909688"/>
            <a:chOff x="6268824" y="4034672"/>
            <a:chExt cx="2262434" cy="9096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B06355-2930-518E-3C95-DF18DC83D9B2}"/>
                </a:ext>
              </a:extLst>
            </p:cNvPr>
            <p:cNvSpPr/>
            <p:nvPr/>
          </p:nvSpPr>
          <p:spPr>
            <a:xfrm>
              <a:off x="62688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3505A-2898-3A3B-C158-770AE40D2E17}"/>
                </a:ext>
              </a:extLst>
            </p:cNvPr>
            <p:cNvSpPr/>
            <p:nvPr/>
          </p:nvSpPr>
          <p:spPr>
            <a:xfrm>
              <a:off x="80976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431740-A1A7-4E5D-E842-629686BA6F49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6702458" y="4256202"/>
              <a:ext cx="1395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B48D26-6999-8183-6264-E7BAC3025515}"/>
                </a:ext>
              </a:extLst>
            </p:cNvPr>
            <p:cNvSpPr/>
            <p:nvPr/>
          </p:nvSpPr>
          <p:spPr>
            <a:xfrm>
              <a:off x="7414181" y="4501300"/>
              <a:ext cx="433633" cy="443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A4B404-F32E-63EA-F9C5-EAF72C039974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702458" y="4256202"/>
              <a:ext cx="711723" cy="46662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463FC-20F5-27C0-D5DF-3D9A63EFA7D9}"/>
              </a:ext>
            </a:extLst>
          </p:cNvPr>
          <p:cNvGrpSpPr/>
          <p:nvPr/>
        </p:nvGrpSpPr>
        <p:grpSpPr>
          <a:xfrm>
            <a:off x="8502976" y="5170532"/>
            <a:ext cx="2286003" cy="897737"/>
            <a:chOff x="8502976" y="5132824"/>
            <a:chExt cx="2286003" cy="8977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C44BC-85F5-78C4-43A2-9A249AEA29A9}"/>
                </a:ext>
              </a:extLst>
            </p:cNvPr>
            <p:cNvSpPr/>
            <p:nvPr/>
          </p:nvSpPr>
          <p:spPr>
            <a:xfrm>
              <a:off x="85029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5550C-E918-E628-CD2C-41015085DDEB}"/>
                </a:ext>
              </a:extLst>
            </p:cNvPr>
            <p:cNvSpPr/>
            <p:nvPr/>
          </p:nvSpPr>
          <p:spPr>
            <a:xfrm>
              <a:off x="931132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46FEA-2C4B-174B-0BB5-51C61EF9D429}"/>
                </a:ext>
              </a:extLst>
            </p:cNvPr>
            <p:cNvSpPr/>
            <p:nvPr/>
          </p:nvSpPr>
          <p:spPr>
            <a:xfrm>
              <a:off x="101196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6D1FA-41F7-41AB-FC60-87BC8887E961}"/>
                </a:ext>
              </a:extLst>
            </p:cNvPr>
            <p:cNvSpPr/>
            <p:nvPr/>
          </p:nvSpPr>
          <p:spPr>
            <a:xfrm>
              <a:off x="10213942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EEE25-57E8-071A-6B6C-9926DDB27159}"/>
                </a:ext>
              </a:extLst>
            </p:cNvPr>
            <p:cNvSpPr/>
            <p:nvPr/>
          </p:nvSpPr>
          <p:spPr>
            <a:xfrm>
              <a:off x="10346702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34865-1DB7-19C3-E682-BF496718E309}"/>
                </a:ext>
              </a:extLst>
            </p:cNvPr>
            <p:cNvSpPr/>
            <p:nvPr/>
          </p:nvSpPr>
          <p:spPr>
            <a:xfrm>
              <a:off x="10479462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0F48E3-1493-C9B1-0328-7046C6B2C2A4}"/>
                </a:ext>
              </a:extLst>
            </p:cNvPr>
            <p:cNvSpPr/>
            <p:nvPr/>
          </p:nvSpPr>
          <p:spPr>
            <a:xfrm>
              <a:off x="9385177" y="5207641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A49A05-709F-E286-84E1-9F285AF1F5BA}"/>
                </a:ext>
              </a:extLst>
            </p:cNvPr>
            <p:cNvSpPr/>
            <p:nvPr/>
          </p:nvSpPr>
          <p:spPr>
            <a:xfrm>
              <a:off x="9517937" y="538118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3E948-DD69-B2CB-B20D-10712B9B34F5}"/>
                </a:ext>
              </a:extLst>
            </p:cNvPr>
            <p:cNvSpPr/>
            <p:nvPr/>
          </p:nvSpPr>
          <p:spPr>
            <a:xfrm>
              <a:off x="9650697" y="5554736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5FD70B-068E-9FD2-0FFF-6B65771021CA}"/>
                </a:ext>
              </a:extLst>
            </p:cNvPr>
            <p:cNvSpPr/>
            <p:nvPr/>
          </p:nvSpPr>
          <p:spPr>
            <a:xfrm>
              <a:off x="8572514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41B3AF-1DF5-2D8A-F92D-F0F03A47CD9D}"/>
                </a:ext>
              </a:extLst>
            </p:cNvPr>
            <p:cNvSpPr/>
            <p:nvPr/>
          </p:nvSpPr>
          <p:spPr>
            <a:xfrm>
              <a:off x="8705274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716159-BCDC-6199-512C-C00A58589CA5}"/>
                </a:ext>
              </a:extLst>
            </p:cNvPr>
            <p:cNvSpPr/>
            <p:nvPr/>
          </p:nvSpPr>
          <p:spPr>
            <a:xfrm>
              <a:off x="8838034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10258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2491</Words>
  <Application>Microsoft Office PowerPoint</Application>
  <PresentationFormat>Widescreen</PresentationFormat>
  <Paragraphs>944</Paragraphs>
  <Slides>51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Wingdings</vt:lpstr>
      <vt:lpstr>Office Theme</vt:lpstr>
      <vt:lpstr>SQL - Cursus</vt:lpstr>
      <vt:lpstr>Leerdoelen</vt:lpstr>
      <vt:lpstr>Agenda</vt:lpstr>
      <vt:lpstr>Structured Query Language</vt:lpstr>
      <vt:lpstr>Altijd een tabel</vt:lpstr>
      <vt:lpstr>Relaties tussen tabellen</vt:lpstr>
      <vt:lpstr>Relationeel DataBase Management Systeem</vt:lpstr>
      <vt:lpstr>Alternatieven</vt:lpstr>
      <vt:lpstr>Basis syntax</vt:lpstr>
      <vt:lpstr>Kolommen selecteren</vt:lpstr>
      <vt:lpstr>Kolommen selecteren</vt:lpstr>
      <vt:lpstr>Rijen selecteren</vt:lpstr>
      <vt:lpstr>Selectiecriteria</vt:lpstr>
      <vt:lpstr>Selectiecriteria voor tekst</vt:lpstr>
      <vt:lpstr>Rijen sorteren</vt:lpstr>
      <vt:lpstr>Namen en waardes</vt:lpstr>
      <vt:lpstr>Oefeningen 1</vt:lpstr>
      <vt:lpstr>Simpele berekeningen</vt:lpstr>
      <vt:lpstr>Conditionele berekeningen</vt:lpstr>
      <vt:lpstr>Datum en tijd</vt:lpstr>
      <vt:lpstr>Oefeningen 2</vt:lpstr>
      <vt:lpstr>Tijdelijke selecties</vt:lpstr>
      <vt:lpstr>Common Table Expressions</vt:lpstr>
      <vt:lpstr>Oefeningen 3</vt:lpstr>
      <vt:lpstr>Groeperen en aggregeren</vt:lpstr>
      <vt:lpstr>Aggregatie functies</vt:lpstr>
      <vt:lpstr>Groeperen en aggregeren</vt:lpstr>
      <vt:lpstr>Venster functies</vt:lpstr>
      <vt:lpstr>Groepsgewijze vensters</vt:lpstr>
      <vt:lpstr>Gecombineerde vensters</vt:lpstr>
      <vt:lpstr>Grootte venster instellen</vt:lpstr>
      <vt:lpstr>Waardes verschuiven</vt:lpstr>
      <vt:lpstr>Oefeningen 4</vt:lpstr>
      <vt:lpstr>Tabellen koppelen</vt:lpstr>
      <vt:lpstr>Tabellen koppelen</vt:lpstr>
      <vt:lpstr>Tabellen structuur</vt:lpstr>
      <vt:lpstr>Tabellen structuur</vt:lpstr>
      <vt:lpstr>Soorten koppelingen</vt:lpstr>
      <vt:lpstr>Soorten koppelingen</vt:lpstr>
      <vt:lpstr>Soorten koppelingen</vt:lpstr>
      <vt:lpstr>Soorten koppelingen</vt:lpstr>
      <vt:lpstr>Vragen koppelingen: Dubbele sleutels</vt:lpstr>
      <vt:lpstr>Vragen koppelingen: Dubbele sleutels</vt:lpstr>
      <vt:lpstr>Syntax koppelen</vt:lpstr>
      <vt:lpstr>Syntax koppelen</vt:lpstr>
      <vt:lpstr>Koppellen met aliassen</vt:lpstr>
      <vt:lpstr>Koppellen met USING</vt:lpstr>
      <vt:lpstr>UNION en UNION ALL</vt:lpstr>
      <vt:lpstr>Oefeningen 5</vt:lpstr>
      <vt:lpstr>Data wegschrijven</vt:lpstr>
      <vt:lpstr>Rijen toevoegen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Koning, Lukas</cp:lastModifiedBy>
  <cp:revision>700</cp:revision>
  <dcterms:created xsi:type="dcterms:W3CDTF">2020-09-06T09:43:21Z</dcterms:created>
  <dcterms:modified xsi:type="dcterms:W3CDTF">2025-01-07T10:14:33Z</dcterms:modified>
</cp:coreProperties>
</file>