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E33-F329-4AE4-A543-E67FE068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6F22-DB9A-445F-B01D-C2186DF2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A5C-B09E-4B31-8814-D3EBFAA5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F5A-C8CD-46BD-A1D5-622A6E6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60C6-7302-47F6-924F-8FF1ACFC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1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EE5B-A849-44A9-9C9E-A1216753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A521-67D3-4DF1-94F8-282DC48E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71CC-51E5-4F55-8116-9FD2598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8AB1-135F-4CB5-80DD-F17F1DEA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55DE-C665-45D5-BAF1-C733D6EC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34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BFACE-B2F8-4779-B96C-E1BA5245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98D71-C82D-4A3B-8B24-A9C8F24A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3C55-2630-422C-A4E7-7D73B22F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041-A82A-43AB-BFEC-763FB050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2C20-86FA-4F31-87F1-5C3CC266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2574-BF8F-40B6-858A-51967A0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3FD2-F9A7-4304-85D6-E5A29402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572A-600B-4080-A678-4F103D33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5AA9-BE09-4882-BF1D-C0AC5573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7547-A51C-4C72-8DA8-D88C9AB0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3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657-CFD8-42F4-8A58-20AC44D5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B6AD-98D4-4FBB-87F4-086074CA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851F-3721-4BB7-9ACB-30CCD85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D1EF-44C7-43EB-90F0-9DB9C9E0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6E38-7D99-494C-8C9F-40BDB821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05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D5FB-64F1-4CB6-A73C-C8A117E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3805-FFA0-4D39-9B2D-D41CEC2D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E04B-0EF6-4205-B11A-7D2B2646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1C15-0913-482E-915E-2AE68D60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A887-EC79-472C-9249-5C98D618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471D-8EC4-4657-B7F5-18F24722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424-DD55-4B3D-AAF0-870E807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EAE8-DF74-4F47-9F52-9443DCB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B69-649E-448D-8BB0-04B61076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76BA-9B93-41FE-82D3-2CFC00C7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FBDD5-D5E5-4728-904C-F9E37396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3EF5-8B2A-47F7-A5B4-1772F15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CAF5F-3C9D-41B9-B290-034BFFDF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EDE35-BF4E-4DE7-9979-11BEE47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8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DC77-59F7-425E-B357-532B3CEB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A0348-BB3E-432F-9C48-E670A88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AF3A-E99A-438D-9C6C-359F5C18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11DC-9414-44AF-A146-11D0715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2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2078D-D33E-4D79-A4F7-E2C62A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788A3-29FD-4FCD-B05B-4127D7F9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BBDE9-6D48-42F2-92F4-62D92BB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2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B9AE-F6BD-470D-B0C4-41A2E8F5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BFA8-0EEB-45C8-9255-8C58B25C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43EA-29C6-4E47-A864-8DE5DEC6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406B-960B-4294-9179-4F34B39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B0D8-A80C-41E0-AF42-F7D3A85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C71B-B9B7-44DE-9093-D0BF9DE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4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3B7-E062-41C5-9B0B-1017A419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1E31F-A803-4FC8-87AC-CC508FA3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17F-1BF5-4D35-BB3F-0BE04AC8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C3F3-F0CB-4C6E-AEF0-4B27C2A3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FE18-CE6A-495E-BD3D-DE82495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399A-6104-4DD3-A8AB-CFE5703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0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4141D-7DE0-4672-9083-55907246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DDB1-2963-4A8C-8E6A-65DE2B88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D363-56DB-488A-9710-143A2F8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1772-2718-4A87-A3E8-52B3EC469552}" type="datetimeFigureOut">
              <a:rPr lang="en-NL" smtClean="0"/>
              <a:t>04/02/2021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AD21-9093-49EB-8A72-2B69ADD96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9243-D12F-44AD-B3A1-9061D292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B47-1D61-48BF-82CA-791ED8B7A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Sharing:</a:t>
            </a:r>
            <a:br>
              <a:rPr lang="en-US" dirty="0"/>
            </a:br>
            <a:r>
              <a:rPr lang="en-US" dirty="0"/>
              <a:t>Python Objects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17C8-60BE-4C27-AFE0-F4A662AFE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16-03-2021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336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Benefits of objects (cf. functions)</a:t>
            </a:r>
          </a:p>
          <a:p>
            <a:pPr lvl="1">
              <a:buFontTx/>
              <a:buChar char="-"/>
            </a:pPr>
            <a:r>
              <a:rPr lang="en-US" dirty="0"/>
              <a:t>State vs Behavior </a:t>
            </a:r>
          </a:p>
          <a:p>
            <a:pPr lvl="1">
              <a:buFontTx/>
              <a:buChar char="-"/>
            </a:pPr>
            <a:r>
              <a:rPr lang="en-US" dirty="0"/>
              <a:t>Namespaces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Objects and protocols</a:t>
            </a:r>
          </a:p>
          <a:p>
            <a:pPr lvl="1">
              <a:buFontTx/>
              <a:buChar char="-"/>
            </a:pPr>
            <a:r>
              <a:rPr lang="en-US" dirty="0"/>
              <a:t>Python’s data model</a:t>
            </a:r>
          </a:p>
          <a:p>
            <a:pPr lvl="1">
              <a:buFontTx/>
              <a:buChar char="-"/>
            </a:pPr>
            <a:r>
              <a:rPr lang="en-US" dirty="0" err="1"/>
              <a:t>Dunder</a:t>
            </a:r>
            <a:r>
              <a:rPr lang="en-US" dirty="0"/>
              <a:t>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Methods and method types</a:t>
            </a:r>
          </a:p>
          <a:p>
            <a:pPr lvl="1">
              <a:buFontTx/>
              <a:buChar char="-"/>
            </a:pPr>
            <a:r>
              <a:rPr lang="en-US" dirty="0"/>
              <a:t>Private / protected methods</a:t>
            </a:r>
          </a:p>
          <a:p>
            <a:pPr lvl="1">
              <a:buFontTx/>
              <a:buChar char="-"/>
            </a:pPr>
            <a:r>
              <a:rPr lang="en-US" dirty="0"/>
              <a:t>Static methods and class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Class inheritance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vs State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2B7D-DF33-4531-87B4-A54029F3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48" y="1695189"/>
            <a:ext cx="4530754" cy="4818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State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Stores value(s) / data: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Variables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Constants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[1, 2, 3, 4]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8CAA6B-025E-4520-AD31-E4F6B32F93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530754" cy="48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Behavior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Performs some kind of action: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Functions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Methods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cumulative_sum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(list_):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cumulative = []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value in list_: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cumulative</a:t>
            </a:r>
            <a:endParaRPr lang="en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Namespaces op orde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82312" y="3322041"/>
            <a:ext cx="3171039" cy="2202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93B085-E451-42EE-90D0-EA2A3924ABA2}"/>
              </a:ext>
            </a:extLst>
          </p:cNvPr>
          <p:cNvSpPr/>
          <p:nvPr/>
        </p:nvSpPr>
        <p:spPr>
          <a:xfrm>
            <a:off x="8649047" y="2575421"/>
            <a:ext cx="637563" cy="6040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B94A2-E5B0-48A5-93E6-1382E1FCCA18}"/>
              </a:ext>
            </a:extLst>
          </p:cNvPr>
          <p:cNvSpPr/>
          <p:nvPr/>
        </p:nvSpPr>
        <p:spPr>
          <a:xfrm>
            <a:off x="7382312" y="2028141"/>
            <a:ext cx="3171039" cy="389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C:&gt;python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/>
              <a:t>Bevat alle “dingen” die je aanmaakt: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variabelen		via </a:t>
            </a:r>
            <a:r>
              <a:rPr lang="nl-NL" sz="2400" dirty="0">
                <a:highlight>
                  <a:srgbClr val="C0C0C0"/>
                </a:highlight>
              </a:rPr>
              <a:t>=</a:t>
            </a:r>
          </a:p>
          <a:p>
            <a:pPr>
              <a:buFontTx/>
              <a:buChar char="-"/>
            </a:pPr>
            <a:r>
              <a:rPr lang="nl-NL" sz="2400" dirty="0"/>
              <a:t>functies		via </a:t>
            </a:r>
            <a:r>
              <a:rPr lang="nl-NL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nl-NL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400" dirty="0"/>
              <a:t>classes		via </a:t>
            </a:r>
            <a:r>
              <a:rPr lang="nl-NL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>
              <a:buFontTx/>
              <a:buChar char="-"/>
            </a:pPr>
            <a:r>
              <a:rPr lang="nl-NL" sz="2400" dirty="0"/>
              <a:t>objecten		via </a:t>
            </a:r>
            <a:r>
              <a:rPr lang="nl-NL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&lt;class&gt;()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… en dingen die je importeert.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Overzichtelijke </a:t>
            </a:r>
            <a:r>
              <a:rPr lang="nl-NL" sz="2400" dirty="0" err="1"/>
              <a:t>namespace</a:t>
            </a:r>
            <a:r>
              <a:rPr lang="nl-NL" sz="2400" dirty="0"/>
              <a:t> verminderd kans op fouten!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4B83A1BD-9F89-4C86-8D9C-B4E8CEC4A051}"/>
              </a:ext>
            </a:extLst>
          </p:cNvPr>
          <p:cNvSpPr/>
          <p:nvPr/>
        </p:nvSpPr>
        <p:spPr>
          <a:xfrm>
            <a:off x="10053506" y="3569784"/>
            <a:ext cx="1300294" cy="389565"/>
          </a:xfrm>
          <a:prstGeom prst="leftArrowCallout">
            <a:avLst>
              <a:gd name="adj1" fmla="val 33614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8DBE0-B30E-45A6-BC7A-45A25BBD3991}"/>
              </a:ext>
            </a:extLst>
          </p:cNvPr>
          <p:cNvSpPr/>
          <p:nvPr/>
        </p:nvSpPr>
        <p:spPr>
          <a:xfrm>
            <a:off x="9667612" y="3578959"/>
            <a:ext cx="318782" cy="371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NL" dirty="0"/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FDDE8C35-BAC1-477E-A5D7-AAF513889DBF}"/>
              </a:ext>
            </a:extLst>
          </p:cNvPr>
          <p:cNvSpPr/>
          <p:nvPr/>
        </p:nvSpPr>
        <p:spPr>
          <a:xfrm>
            <a:off x="7382312" y="5277728"/>
            <a:ext cx="3171039" cy="860079"/>
          </a:xfrm>
          <a:prstGeom prst="upArrowCallout">
            <a:avLst>
              <a:gd name="adj1" fmla="val 12164"/>
              <a:gd name="adj2" fmla="val 15310"/>
              <a:gd name="adj3" fmla="val 16222"/>
              <a:gd name="adj4" fmla="val 486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pandas as pd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271E0-1B2B-41E4-8934-ACCAA70D0F6B}"/>
              </a:ext>
            </a:extLst>
          </p:cNvPr>
          <p:cNvSpPr/>
          <p:nvPr/>
        </p:nvSpPr>
        <p:spPr>
          <a:xfrm>
            <a:off x="8695184" y="4835208"/>
            <a:ext cx="545288" cy="371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85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zijn hiërarchisch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592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Schema toont de hiërarchie voor:</a:t>
            </a:r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8DAF8-B7C2-44D3-ADB4-E06068AB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4477"/>
            <a:ext cx="5709015" cy="28367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EB7C1C-D21D-4E41-9B26-B3197BA90E2F}"/>
              </a:ext>
            </a:extLst>
          </p:cNvPr>
          <p:cNvGrpSpPr/>
          <p:nvPr/>
        </p:nvGrpSpPr>
        <p:grpSpPr>
          <a:xfrm>
            <a:off x="7373923" y="2684477"/>
            <a:ext cx="3171039" cy="2202737"/>
            <a:chOff x="7373923" y="2684477"/>
            <a:chExt cx="3171039" cy="22027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F82DB0-A067-4E5E-BD2C-54BFFC9D8C11}"/>
                </a:ext>
              </a:extLst>
            </p:cNvPr>
            <p:cNvSpPr/>
            <p:nvPr/>
          </p:nvSpPr>
          <p:spPr>
            <a:xfrm>
              <a:off x="7373923" y="2684477"/>
              <a:ext cx="3171039" cy="2202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__main__</a:t>
              </a:r>
              <a:endParaRPr lang="en-NL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95A46-8AD5-4899-92B0-1CDACCA76BA9}"/>
                </a:ext>
              </a:extLst>
            </p:cNvPr>
            <p:cNvSpPr/>
            <p:nvPr/>
          </p:nvSpPr>
          <p:spPr>
            <a:xfrm>
              <a:off x="7705286" y="3120705"/>
              <a:ext cx="2508309" cy="4194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count_category</a:t>
              </a:r>
              <a:endParaRPr lang="en-NL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51D579EE-71FA-4CAC-A118-1F4EF9E3D3DC}"/>
                </a:ext>
              </a:extLst>
            </p:cNvPr>
            <p:cNvSpPr/>
            <p:nvPr/>
          </p:nvSpPr>
          <p:spPr>
            <a:xfrm>
              <a:off x="8787467" y="3540155"/>
              <a:ext cx="343948" cy="41945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F43E21-D4A1-41B7-969A-C23D86F2726C}"/>
              </a:ext>
            </a:extLst>
          </p:cNvPr>
          <p:cNvGrpSpPr/>
          <p:nvPr/>
        </p:nvGrpSpPr>
        <p:grpSpPr>
          <a:xfrm>
            <a:off x="7778342" y="3959605"/>
            <a:ext cx="3171039" cy="1744910"/>
            <a:chOff x="7775739" y="3959605"/>
            <a:chExt cx="3171039" cy="17449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35D6EC-0C2B-4A09-9512-B6952CC7C51F}"/>
                </a:ext>
              </a:extLst>
            </p:cNvPr>
            <p:cNvSpPr/>
            <p:nvPr/>
          </p:nvSpPr>
          <p:spPr>
            <a:xfrm>
              <a:off x="7775739" y="3959605"/>
              <a:ext cx="3171039" cy="1744910"/>
            </a:xfrm>
            <a:prstGeom prst="rect">
              <a:avLst/>
            </a:prstGeom>
            <a:effectLst>
              <a:outerShdw blurRad="50800" dist="101600" dir="13200000" algn="r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count_category</a:t>
              </a:r>
              <a:endParaRPr lang="en-US" dirty="0"/>
            </a:p>
            <a:p>
              <a:pPr algn="ctr"/>
              <a:endParaRPr lang="en-NL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E5663-B4C0-4198-B0D4-7147D5CFFE75}"/>
                </a:ext>
              </a:extLst>
            </p:cNvPr>
            <p:cNvSpPr/>
            <p:nvPr/>
          </p:nvSpPr>
          <p:spPr>
            <a:xfrm>
              <a:off x="8040976" y="4379055"/>
              <a:ext cx="2640564" cy="4194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clean_name</a:t>
              </a:r>
              <a:endParaRPr lang="en-NL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5240481F-F345-44D3-8C8C-248BF4F2A8FD}"/>
                </a:ext>
              </a:extLst>
            </p:cNvPr>
            <p:cNvSpPr/>
            <p:nvPr/>
          </p:nvSpPr>
          <p:spPr>
            <a:xfrm>
              <a:off x="9189284" y="4798505"/>
              <a:ext cx="343948" cy="41945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E8A046-AA75-4B6E-8955-1DAF0E48698F}"/>
              </a:ext>
            </a:extLst>
          </p:cNvPr>
          <p:cNvGrpSpPr/>
          <p:nvPr/>
        </p:nvGrpSpPr>
        <p:grpSpPr>
          <a:xfrm>
            <a:off x="8182761" y="5217955"/>
            <a:ext cx="3171039" cy="1082177"/>
            <a:chOff x="8182761" y="5217955"/>
            <a:chExt cx="3171039" cy="10821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3ABC3B-BC2B-4FB1-BB4D-59E7990C618D}"/>
                </a:ext>
              </a:extLst>
            </p:cNvPr>
            <p:cNvSpPr/>
            <p:nvPr/>
          </p:nvSpPr>
          <p:spPr>
            <a:xfrm>
              <a:off x="8182761" y="5217955"/>
              <a:ext cx="3171039" cy="1082177"/>
            </a:xfrm>
            <a:prstGeom prst="rect">
              <a:avLst/>
            </a:prstGeom>
            <a:effectLst>
              <a:outerShdw blurRad="50800" dist="101600" dir="13200000" algn="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clean_name</a:t>
              </a:r>
              <a:endParaRPr lang="en-US" dirty="0"/>
            </a:p>
            <a:p>
              <a:pPr algn="ctr"/>
              <a:endParaRPr lang="en-NL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AD5A30-9AA2-45E4-BFEB-E75511E5C66A}"/>
                </a:ext>
              </a:extLst>
            </p:cNvPr>
            <p:cNvSpPr/>
            <p:nvPr/>
          </p:nvSpPr>
          <p:spPr>
            <a:xfrm>
              <a:off x="8531120" y="5704515"/>
              <a:ext cx="2474321" cy="4194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1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9C6E29-5533-4899-ABF8-B1DC09C164DD}"/>
              </a:ext>
            </a:extLst>
          </p:cNvPr>
          <p:cNvSpPr/>
          <p:nvPr/>
        </p:nvSpPr>
        <p:spPr>
          <a:xfrm>
            <a:off x="6947968" y="1821945"/>
            <a:ext cx="3171039" cy="2202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</a:t>
            </a:r>
            <a:r>
              <a:rPr lang="en-US" dirty="0" err="1"/>
              <a:t>builtins</a:t>
            </a:r>
            <a:r>
              <a:rPr lang="en-US" dirty="0"/>
              <a:t>__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zijn hiërarchisch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31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Zoekvolgorde is:</a:t>
            </a:r>
          </a:p>
          <a:p>
            <a:pPr marL="0" indent="0">
              <a:buNone/>
            </a:pPr>
            <a:endParaRPr lang="nl-NL" sz="2400" dirty="0"/>
          </a:p>
          <a:p>
            <a:pPr marL="457200" indent="-457200">
              <a:buAutoNum type="arabicPeriod"/>
            </a:pPr>
            <a:r>
              <a:rPr lang="nl-NL" sz="2400" dirty="0"/>
              <a:t>Lokaal		functie </a:t>
            </a:r>
            <a:r>
              <a:rPr lang="nl-NL" sz="2400" dirty="0" err="1"/>
              <a:t>clean_name</a:t>
            </a:r>
            <a:endParaRPr lang="nl-NL" sz="2400" dirty="0"/>
          </a:p>
          <a:p>
            <a:pPr marL="457200" indent="-457200">
              <a:buAutoNum type="arabicPeriod"/>
            </a:pPr>
            <a:r>
              <a:rPr lang="nl-NL" sz="2400" dirty="0"/>
              <a:t>Omvattend 	functie </a:t>
            </a:r>
            <a:r>
              <a:rPr lang="nl-NL" sz="2400" dirty="0" err="1"/>
              <a:t>count_category</a:t>
            </a:r>
            <a:endParaRPr lang="nl-NL" sz="2400" dirty="0"/>
          </a:p>
          <a:p>
            <a:pPr marL="457200" indent="-457200">
              <a:buAutoNum type="arabicPeriod"/>
            </a:pPr>
            <a:r>
              <a:rPr lang="nl-NL" sz="2400" dirty="0"/>
              <a:t>Globaal		module __</a:t>
            </a:r>
            <a:r>
              <a:rPr lang="nl-NL" sz="2400" dirty="0" err="1"/>
              <a:t>main</a:t>
            </a:r>
            <a:r>
              <a:rPr lang="nl-NL" sz="2400" dirty="0"/>
              <a:t>__</a:t>
            </a:r>
          </a:p>
          <a:p>
            <a:pPr marL="457200" indent="-457200">
              <a:buAutoNum type="arabicPeriod"/>
            </a:pPr>
            <a:r>
              <a:rPr lang="nl-NL" sz="2400" dirty="0"/>
              <a:t>__</a:t>
            </a:r>
            <a:r>
              <a:rPr lang="nl-NL" sz="2400" dirty="0" err="1"/>
              <a:t>builtins</a:t>
            </a:r>
            <a:r>
              <a:rPr lang="nl-NL" sz="2400" dirty="0"/>
              <a:t>__	module __</a:t>
            </a:r>
            <a:r>
              <a:rPr lang="nl-NL" sz="2400" dirty="0" err="1"/>
              <a:t>builtins</a:t>
            </a:r>
            <a:r>
              <a:rPr lang="nl-NL" sz="2400" dirty="0"/>
              <a:t>__</a:t>
            </a:r>
          </a:p>
          <a:p>
            <a:pPr marL="457200" indent="-457200">
              <a:buAutoNum type="arabicPeriod"/>
            </a:pPr>
            <a:endParaRPr lang="nl-NL" sz="2400" dirty="0"/>
          </a:p>
          <a:p>
            <a:pPr marL="457200" indent="-457200">
              <a:buAutoNum type="arabicPeriod"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DCEBE-DEFF-4DB6-9E9D-8777B5ADE4D9}"/>
              </a:ext>
            </a:extLst>
          </p:cNvPr>
          <p:cNvGrpSpPr/>
          <p:nvPr/>
        </p:nvGrpSpPr>
        <p:grpSpPr>
          <a:xfrm>
            <a:off x="7373923" y="2684477"/>
            <a:ext cx="3171039" cy="2202737"/>
            <a:chOff x="7373923" y="2684477"/>
            <a:chExt cx="3171039" cy="22027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48B8F9-E16F-4476-B8D1-AA5CD5AE247F}"/>
                </a:ext>
              </a:extLst>
            </p:cNvPr>
            <p:cNvSpPr/>
            <p:nvPr/>
          </p:nvSpPr>
          <p:spPr>
            <a:xfrm>
              <a:off x="7373923" y="2684477"/>
              <a:ext cx="3171039" cy="2202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__main__</a:t>
              </a:r>
              <a:endParaRPr lang="en-NL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9CCED3-9E74-4C77-8633-BCE6D4AA4F19}"/>
                </a:ext>
              </a:extLst>
            </p:cNvPr>
            <p:cNvSpPr/>
            <p:nvPr/>
          </p:nvSpPr>
          <p:spPr>
            <a:xfrm>
              <a:off x="7705286" y="3120705"/>
              <a:ext cx="2508309" cy="4194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count_category</a:t>
              </a:r>
              <a:endParaRPr lang="en-NL" dirty="0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D88EE3-15FC-4289-B311-82CDA1E937FA}"/>
                </a:ext>
              </a:extLst>
            </p:cNvPr>
            <p:cNvSpPr/>
            <p:nvPr/>
          </p:nvSpPr>
          <p:spPr>
            <a:xfrm>
              <a:off x="8787467" y="3540155"/>
              <a:ext cx="343948" cy="41945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A19D76-69F1-4FBE-BDD8-79007C3782C3}"/>
              </a:ext>
            </a:extLst>
          </p:cNvPr>
          <p:cNvGrpSpPr/>
          <p:nvPr/>
        </p:nvGrpSpPr>
        <p:grpSpPr>
          <a:xfrm>
            <a:off x="7778342" y="3959605"/>
            <a:ext cx="3171039" cy="1744910"/>
            <a:chOff x="7775739" y="3959605"/>
            <a:chExt cx="3171039" cy="17449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5AB7A4-6B53-4477-9789-9998CE52180E}"/>
                </a:ext>
              </a:extLst>
            </p:cNvPr>
            <p:cNvSpPr/>
            <p:nvPr/>
          </p:nvSpPr>
          <p:spPr>
            <a:xfrm>
              <a:off x="7775739" y="3959605"/>
              <a:ext cx="3171039" cy="1744910"/>
            </a:xfrm>
            <a:prstGeom prst="rect">
              <a:avLst/>
            </a:prstGeom>
            <a:effectLst>
              <a:outerShdw blurRad="50800" dist="101600" dir="13200000" algn="r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count_category</a:t>
              </a:r>
              <a:endParaRPr lang="en-US" dirty="0"/>
            </a:p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AAEA41-3389-48D2-BE5B-EDB09434091B}"/>
                </a:ext>
              </a:extLst>
            </p:cNvPr>
            <p:cNvSpPr/>
            <p:nvPr/>
          </p:nvSpPr>
          <p:spPr>
            <a:xfrm>
              <a:off x="8040976" y="4379055"/>
              <a:ext cx="2640564" cy="4194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clean_name</a:t>
              </a:r>
              <a:endParaRPr lang="en-NL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CEFDAC9-4E35-4B9C-BB6E-DCEA335379DC}"/>
                </a:ext>
              </a:extLst>
            </p:cNvPr>
            <p:cNvSpPr/>
            <p:nvPr/>
          </p:nvSpPr>
          <p:spPr>
            <a:xfrm>
              <a:off x="9189284" y="4798505"/>
              <a:ext cx="343948" cy="41945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8CB89-2821-48A8-81BF-8F498A211817}"/>
              </a:ext>
            </a:extLst>
          </p:cNvPr>
          <p:cNvGrpSpPr/>
          <p:nvPr/>
        </p:nvGrpSpPr>
        <p:grpSpPr>
          <a:xfrm>
            <a:off x="8182761" y="5217955"/>
            <a:ext cx="3171039" cy="1082177"/>
            <a:chOff x="8182761" y="5217955"/>
            <a:chExt cx="3171039" cy="10821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F9FA0D-6FF9-4543-A300-54181A0240D0}"/>
                </a:ext>
              </a:extLst>
            </p:cNvPr>
            <p:cNvSpPr/>
            <p:nvPr/>
          </p:nvSpPr>
          <p:spPr>
            <a:xfrm>
              <a:off x="8182761" y="5217955"/>
              <a:ext cx="3171039" cy="1082177"/>
            </a:xfrm>
            <a:prstGeom prst="rect">
              <a:avLst/>
            </a:prstGeom>
            <a:effectLst>
              <a:outerShdw blurRad="50800" dist="101600" dir="13200000" algn="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clean_name</a:t>
              </a:r>
              <a:endParaRPr lang="en-US" dirty="0"/>
            </a:p>
            <a:p>
              <a:pPr algn="ctr"/>
              <a:endParaRPr lang="en-NL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BDE6E0-9909-4ABA-87A4-936F8F3002CD}"/>
                </a:ext>
              </a:extLst>
            </p:cNvPr>
            <p:cNvSpPr/>
            <p:nvPr/>
          </p:nvSpPr>
          <p:spPr>
            <a:xfrm>
              <a:off x="8531120" y="5704515"/>
              <a:ext cx="2474321" cy="4194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  <a:endParaRPr lang="en-NL" dirty="0"/>
            </a:p>
          </p:txBody>
        </p:sp>
      </p:grpSp>
      <p:sp>
        <p:nvSpPr>
          <p:cNvPr id="41" name="Arrow: Bent 40">
            <a:extLst>
              <a:ext uri="{FF2B5EF4-FFF2-40B4-BE49-F238E27FC236}">
                <a16:creationId xmlns:a16="http://schemas.microsoft.com/office/drawing/2014/main" id="{7D51B65E-E54E-4777-B549-5E6D72EACBFC}"/>
              </a:ext>
            </a:extLst>
          </p:cNvPr>
          <p:cNvSpPr/>
          <p:nvPr/>
        </p:nvSpPr>
        <p:spPr>
          <a:xfrm flipH="1">
            <a:off x="10993500" y="4577423"/>
            <a:ext cx="364221" cy="564098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A5A6067-F74B-4FB9-9AF6-70B4FA0F2783}"/>
              </a:ext>
            </a:extLst>
          </p:cNvPr>
          <p:cNvSpPr/>
          <p:nvPr/>
        </p:nvSpPr>
        <p:spPr>
          <a:xfrm flipH="1">
            <a:off x="10585160" y="3323183"/>
            <a:ext cx="364221" cy="564098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5A6C00BF-5493-4020-A013-AB8374427D4D}"/>
              </a:ext>
            </a:extLst>
          </p:cNvPr>
          <p:cNvSpPr/>
          <p:nvPr/>
        </p:nvSpPr>
        <p:spPr>
          <a:xfrm flipH="1">
            <a:off x="10161912" y="2079384"/>
            <a:ext cx="364221" cy="56409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Functies en </a:t>
            </a:r>
            <a:r>
              <a:rPr lang="nl-NL" sz="3600" dirty="0" err="1"/>
              <a:t>namespaces</a:t>
            </a:r>
            <a:endParaRPr lang="nl-NL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73923" y="1825625"/>
            <a:ext cx="4308004" cy="4231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Manieren om state mee te geven:</a:t>
            </a:r>
          </a:p>
          <a:p>
            <a:pPr>
              <a:buFontTx/>
              <a:buChar char="-"/>
            </a:pPr>
            <a:r>
              <a:rPr lang="nl-NL" sz="2400" dirty="0"/>
              <a:t>Impliciet: vanuit omvattende </a:t>
            </a:r>
            <a:r>
              <a:rPr lang="nl-NL" sz="2400" dirty="0" err="1"/>
              <a:t>namespaces</a:t>
            </a:r>
            <a:r>
              <a:rPr lang="nl-NL" sz="2400" dirty="0"/>
              <a:t>.</a:t>
            </a:r>
          </a:p>
          <a:p>
            <a:pPr>
              <a:buFontTx/>
              <a:buChar char="-"/>
            </a:pPr>
            <a:r>
              <a:rPr lang="nl-NL" sz="2400" dirty="0"/>
              <a:t>Expliciet: via functie argumenten.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State teruggeven via een </a:t>
            </a:r>
            <a:r>
              <a:rPr lang="nl-NL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400" dirty="0"/>
              <a:t> statement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Functies maken </a:t>
            </a:r>
            <a:r>
              <a:rPr lang="nl-NL" sz="2400" u="sng" dirty="0"/>
              <a:t>tijdelijke</a:t>
            </a:r>
            <a:r>
              <a:rPr lang="nl-NL" sz="2400" dirty="0"/>
              <a:t> </a:t>
            </a:r>
            <a:r>
              <a:rPr lang="nl-NL" sz="2400" dirty="0" err="1"/>
              <a:t>namespace</a:t>
            </a:r>
            <a:r>
              <a:rPr lang="nl-NL" sz="2400" dirty="0"/>
              <a:t>:</a:t>
            </a:r>
          </a:p>
          <a:p>
            <a:pPr marL="0" indent="0">
              <a:buNone/>
            </a:pPr>
            <a:r>
              <a:rPr lang="nl-NL" sz="2400" dirty="0"/>
              <a:t>State iedere keer opnieuw meegeven…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95A46-8AD5-4899-92B0-1CDACCA76BA9}"/>
              </a:ext>
            </a:extLst>
          </p:cNvPr>
          <p:cNvSpPr/>
          <p:nvPr/>
        </p:nvSpPr>
        <p:spPr>
          <a:xfrm>
            <a:off x="7705288" y="2318261"/>
            <a:ext cx="2026542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values[“A”, “a ”, “c”]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D6EC-0C2B-4A09-9512-B6952CC7C51F}"/>
              </a:ext>
            </a:extLst>
          </p:cNvPr>
          <p:cNvSpPr/>
          <p:nvPr/>
        </p:nvSpPr>
        <p:spPr>
          <a:xfrm>
            <a:off x="7705288" y="3477385"/>
            <a:ext cx="3502018" cy="1137907"/>
          </a:xfrm>
          <a:prstGeom prst="rect">
            <a:avLst/>
          </a:prstGeom>
          <a:effectLst>
            <a:outerShdw blurRad="50800" dist="1016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count_category</a:t>
            </a:r>
            <a:r>
              <a:rPr lang="en-US" dirty="0"/>
              <a:t>(values, target)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return z</a:t>
            </a:r>
          </a:p>
          <a:p>
            <a:pPr algn="ctr"/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DAA2D-524E-4234-B583-3CC9A5B47637}"/>
              </a:ext>
            </a:extLst>
          </p:cNvPr>
          <p:cNvSpPr/>
          <p:nvPr/>
        </p:nvSpPr>
        <p:spPr>
          <a:xfrm>
            <a:off x="9941767" y="2318261"/>
            <a:ext cx="1265538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= “a”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C972F5F-A8FD-4F0D-8C65-6BE07427765D}"/>
              </a:ext>
            </a:extLst>
          </p:cNvPr>
          <p:cNvSpPr/>
          <p:nvPr/>
        </p:nvSpPr>
        <p:spPr>
          <a:xfrm>
            <a:off x="9387882" y="2737710"/>
            <a:ext cx="343948" cy="83599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D02454-3442-426F-A187-62485D9B4CFF}"/>
              </a:ext>
            </a:extLst>
          </p:cNvPr>
          <p:cNvSpPr/>
          <p:nvPr/>
        </p:nvSpPr>
        <p:spPr>
          <a:xfrm>
            <a:off x="10063195" y="2737710"/>
            <a:ext cx="343948" cy="83599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AB0615-F484-461F-8406-10518FD43967}"/>
              </a:ext>
            </a:extLst>
          </p:cNvPr>
          <p:cNvSpPr/>
          <p:nvPr/>
        </p:nvSpPr>
        <p:spPr>
          <a:xfrm>
            <a:off x="9355951" y="4615292"/>
            <a:ext cx="343948" cy="6101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5BB0E-81B2-4548-A0EC-448418711C3D}"/>
              </a:ext>
            </a:extLst>
          </p:cNvPr>
          <p:cNvSpPr/>
          <p:nvPr/>
        </p:nvSpPr>
        <p:spPr>
          <a:xfrm>
            <a:off x="8514654" y="5252376"/>
            <a:ext cx="2026542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13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Objecten en </a:t>
            </a:r>
            <a:r>
              <a:rPr lang="nl-NL" sz="3600" dirty="0" err="1"/>
              <a:t>namespaces</a:t>
            </a:r>
            <a:endParaRPr lang="nl-NL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73923" y="2684477"/>
            <a:ext cx="3171039" cy="2202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Objecten maken eigen </a:t>
            </a:r>
            <a:r>
              <a:rPr lang="nl-NL" sz="2400" dirty="0" err="1"/>
              <a:t>namespace</a:t>
            </a:r>
            <a:r>
              <a:rPr lang="nl-NL" sz="2400" dirty="0"/>
              <a:t>.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Meestal aangeduid met “</a:t>
            </a:r>
            <a:r>
              <a:rPr lang="nl-NL" sz="2400" dirty="0" err="1"/>
              <a:t>self</a:t>
            </a:r>
            <a:r>
              <a:rPr lang="nl-NL" sz="2400" dirty="0"/>
              <a:t>”.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Bundelen van “state” en “</a:t>
            </a:r>
            <a:r>
              <a:rPr lang="nl-NL" sz="2400" dirty="0" err="1"/>
              <a:t>behavior</a:t>
            </a:r>
            <a:r>
              <a:rPr lang="nl-NL" sz="2400" dirty="0"/>
              <a:t>”.</a:t>
            </a:r>
          </a:p>
          <a:p>
            <a:pPr>
              <a:buFontTx/>
              <a:buChar char="-"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Kan meerdere “</a:t>
            </a:r>
            <a:r>
              <a:rPr lang="nl-NL" sz="2400" dirty="0" err="1"/>
              <a:t>behaviors</a:t>
            </a:r>
            <a:r>
              <a:rPr lang="nl-NL" sz="2400" dirty="0"/>
              <a:t>” omvatten.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D6EC-0C2B-4A09-9512-B6952CC7C51F}"/>
              </a:ext>
            </a:extLst>
          </p:cNvPr>
          <p:cNvSpPr/>
          <p:nvPr/>
        </p:nvSpPr>
        <p:spPr>
          <a:xfrm>
            <a:off x="7877262" y="3171039"/>
            <a:ext cx="2994869" cy="3204594"/>
          </a:xfrm>
          <a:prstGeom prst="rect">
            <a:avLst/>
          </a:prstGeom>
          <a:effectLst>
            <a:outerShdw blurRad="50800" dist="1016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Person</a:t>
            </a:r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8477-4D1D-4761-BB66-C9968DA01BAC}"/>
              </a:ext>
            </a:extLst>
          </p:cNvPr>
          <p:cNvSpPr/>
          <p:nvPr/>
        </p:nvSpPr>
        <p:spPr>
          <a:xfrm>
            <a:off x="8105860" y="3739800"/>
            <a:ext cx="2539769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_name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96622-687C-472F-88F8-534B09ED7AC4}"/>
              </a:ext>
            </a:extLst>
          </p:cNvPr>
          <p:cNvSpPr/>
          <p:nvPr/>
        </p:nvSpPr>
        <p:spPr>
          <a:xfrm>
            <a:off x="8105860" y="4274284"/>
            <a:ext cx="2539769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_age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104811" y="5122323"/>
            <a:ext cx="2539769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say_hi</a:t>
            </a:r>
            <a:r>
              <a:rPr lang="en-US" dirty="0"/>
              <a:t>(self)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BB4D0-9838-4465-AD14-C520FC8988AE}"/>
              </a:ext>
            </a:extLst>
          </p:cNvPr>
          <p:cNvSpPr/>
          <p:nvPr/>
        </p:nvSpPr>
        <p:spPr>
          <a:xfrm>
            <a:off x="8104811" y="5721073"/>
            <a:ext cx="2539769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is_adult</a:t>
            </a:r>
            <a:r>
              <a:rPr lang="en-US" dirty="0"/>
              <a:t>(self)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85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380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Knowledge Sharing: Python Objects</vt:lpstr>
      <vt:lpstr>Topics</vt:lpstr>
      <vt:lpstr>Behavior vs State</vt:lpstr>
      <vt:lpstr>Namespaces op orde</vt:lpstr>
      <vt:lpstr>Namespaces zijn hiërarchisch</vt:lpstr>
      <vt:lpstr>Namespaces zijn hiërarchisch</vt:lpstr>
      <vt:lpstr>Functies en namespaces</vt:lpstr>
      <vt:lpstr>Objecten en namespaces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53</cp:revision>
  <dcterms:created xsi:type="dcterms:W3CDTF">2021-01-06T08:18:27Z</dcterms:created>
  <dcterms:modified xsi:type="dcterms:W3CDTF">2021-02-04T08:27:39Z</dcterms:modified>
</cp:coreProperties>
</file>