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54" r:id="rId16"/>
    <p:sldId id="364" r:id="rId17"/>
    <p:sldId id="367" r:id="rId18"/>
    <p:sldId id="388" r:id="rId19"/>
    <p:sldId id="389" r:id="rId20"/>
    <p:sldId id="344" r:id="rId21"/>
    <p:sldId id="355" r:id="rId22"/>
    <p:sldId id="356" r:id="rId23"/>
    <p:sldId id="357" r:id="rId24"/>
    <p:sldId id="366" r:id="rId25"/>
    <p:sldId id="382" r:id="rId26"/>
    <p:sldId id="345" r:id="rId27"/>
    <p:sldId id="358" r:id="rId28"/>
    <p:sldId id="361" r:id="rId29"/>
    <p:sldId id="368" r:id="rId30"/>
    <p:sldId id="391" r:id="rId31"/>
    <p:sldId id="392" r:id="rId32"/>
    <p:sldId id="390" r:id="rId33"/>
    <p:sldId id="359" r:id="rId34"/>
    <p:sldId id="383" r:id="rId35"/>
    <p:sldId id="362" r:id="rId36"/>
    <p:sldId id="385" r:id="rId37"/>
    <p:sldId id="384" r:id="rId38"/>
    <p:sldId id="370" r:id="rId39"/>
    <p:sldId id="377" r:id="rId40"/>
    <p:sldId id="371" r:id="rId41"/>
    <p:sldId id="372" r:id="rId42"/>
    <p:sldId id="373" r:id="rId43"/>
    <p:sldId id="374" r:id="rId44"/>
    <p:sldId id="375" r:id="rId45"/>
    <p:sldId id="336" r:id="rId46"/>
    <p:sldId id="378" r:id="rId47"/>
    <p:sldId id="380" r:id="rId48"/>
    <p:sldId id="381" r:id="rId49"/>
    <p:sldId id="387" r:id="rId5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>
    <p:extLst>
      <p:ext uri="{19B8F6BF-5375-455C-9EA6-DF929625EA0E}">
        <p15:presenceInfo xmlns:p15="http://schemas.microsoft.com/office/powerpoint/2012/main" userId="S::Lukas.Koning@afm.nl::687fe668-bff3-483d-b834-0726d1623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0012" autoAdjust="0"/>
  </p:normalViewPr>
  <p:slideViewPr>
    <p:cSldViewPr snapToGrid="0">
      <p:cViewPr varScale="1">
        <p:scale>
          <a:sx n="78" d="100"/>
          <a:sy n="78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4D322-06CD-4C3F-9549-759BC5FDB94E}" type="datetimeFigureOut">
              <a:rPr lang="nl-NL" smtClean="0"/>
              <a:t>10-10-2023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FEEA-F20E-4282-B486-E48C327378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7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1_transformers.ipynb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3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2_modelling.ipynb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3_validation.ipynb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10/10/2023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Verstreken tijd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naar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naar woord frequenties.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naar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Afhankelijk van kennis / keuzes: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b="1" dirty="0"/>
              <a:t>Onderdeel van data preparatie.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Afhankelijk van data / steekproef: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NL" sz="2000" b="1" dirty="0">
                <a:cs typeface="Courier New" panose="02070309020205020404" pitchFamily="49" charset="0"/>
              </a:rPr>
              <a:t>Onderdeel van het model!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DB929-11BC-15D1-0CBD-8CD4933EDA27}"/>
              </a:ext>
            </a:extLst>
          </p:cNvPr>
          <p:cNvSpPr/>
          <p:nvPr/>
        </p:nvSpPr>
        <p:spPr>
          <a:xfrm>
            <a:off x="990600" y="2564424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D7D9B-AE9D-083C-A08C-F899249FEA54}"/>
              </a:ext>
            </a:extLst>
          </p:cNvPr>
          <p:cNvSpPr/>
          <p:nvPr/>
        </p:nvSpPr>
        <p:spPr>
          <a:xfrm>
            <a:off x="990599" y="4091847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E4A8F5-EECE-9EB4-1AAF-C709B49710D8}"/>
              </a:ext>
            </a:extLst>
          </p:cNvPr>
          <p:cNvSpPr/>
          <p:nvPr/>
        </p:nvSpPr>
        <p:spPr>
          <a:xfrm>
            <a:off x="4377468" y="2564424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A'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19D04C-DF29-F713-85E1-3BBFB134E914}"/>
              </a:ext>
            </a:extLst>
          </p:cNvPr>
          <p:cNvSpPr/>
          <p:nvPr/>
        </p:nvSpPr>
        <p:spPr>
          <a:xfrm>
            <a:off x="4377467" y="4091847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B'</a:t>
            </a:r>
            <a:endParaRPr lang="en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387B69-4184-8E4A-E048-DBBF3218B85F}"/>
              </a:ext>
            </a:extLst>
          </p:cNvPr>
          <p:cNvSpPr/>
          <p:nvPr/>
        </p:nvSpPr>
        <p:spPr>
          <a:xfrm>
            <a:off x="2433084" y="4102287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(0)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EDC15F-9A4D-487E-0048-71724C1AAFD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833004" y="4436453"/>
            <a:ext cx="600080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AD017-42B4-086B-9253-7795CB49192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3777388" y="4436453"/>
            <a:ext cx="600079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713476-FA46-6D89-7672-5D26B170C381}"/>
              </a:ext>
            </a:extLst>
          </p:cNvPr>
          <p:cNvSpPr/>
          <p:nvPr/>
        </p:nvSpPr>
        <p:spPr>
          <a:xfrm>
            <a:off x="2433084" y="2564424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(0)</a:t>
            </a:r>
            <a:endParaRPr lang="en-N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B4E24-4425-C5BC-C19F-9F16CC5264B9}"/>
              </a:ext>
            </a:extLst>
          </p:cNvPr>
          <p:cNvCxnSpPr>
            <a:stCxn id="7" idx="3"/>
            <a:endCxn id="25" idx="1"/>
          </p:cNvCxnSpPr>
          <p:nvPr/>
        </p:nvCxnSpPr>
        <p:spPr>
          <a:xfrm>
            <a:off x="1833005" y="2909030"/>
            <a:ext cx="600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E1EFDE-7A71-6498-80E1-B0AC9E83282B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>
            <a:off x="3777388" y="2909030"/>
            <a:ext cx="60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0F6E3C-3A1B-A60C-F359-7225143B1964}"/>
              </a:ext>
            </a:extLst>
          </p:cNvPr>
          <p:cNvSpPr txBox="1"/>
          <p:nvPr/>
        </p:nvSpPr>
        <p:spPr>
          <a:xfrm>
            <a:off x="6487238" y="2197585"/>
            <a:ext cx="84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m=3.2</a:t>
            </a:r>
            <a:endParaRPr lang="en-N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DCD127-D37C-0967-649A-55AE5712A931}"/>
              </a:ext>
            </a:extLst>
          </p:cNvPr>
          <p:cNvSpPr txBox="1"/>
          <p:nvPr/>
        </p:nvSpPr>
        <p:spPr>
          <a:xfrm>
            <a:off x="6487237" y="3727421"/>
            <a:ext cx="8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m=2.7</a:t>
            </a:r>
            <a:endParaRPr lang="en-N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2E12B5-F590-C0FB-BDF1-66A140ADD549}"/>
              </a:ext>
            </a:extLst>
          </p:cNvPr>
          <p:cNvSpPr/>
          <p:nvPr/>
        </p:nvSpPr>
        <p:spPr>
          <a:xfrm>
            <a:off x="6487237" y="2564681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52D851-DB40-DFCE-21CF-302224392D7F}"/>
              </a:ext>
            </a:extLst>
          </p:cNvPr>
          <p:cNvSpPr/>
          <p:nvPr/>
        </p:nvSpPr>
        <p:spPr>
          <a:xfrm>
            <a:off x="6487236" y="4092104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737AA2-EA09-9E2D-5DE8-9357BE7015C4}"/>
              </a:ext>
            </a:extLst>
          </p:cNvPr>
          <p:cNvSpPr/>
          <p:nvPr/>
        </p:nvSpPr>
        <p:spPr>
          <a:xfrm>
            <a:off x="9874105" y="2564681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A'</a:t>
            </a:r>
            <a:endParaRPr lang="en-NL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5EB6EA-AF34-E510-F336-789B2E931088}"/>
              </a:ext>
            </a:extLst>
          </p:cNvPr>
          <p:cNvSpPr/>
          <p:nvPr/>
        </p:nvSpPr>
        <p:spPr>
          <a:xfrm>
            <a:off x="9874104" y="4092104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B'</a:t>
            </a:r>
            <a:endParaRPr lang="en-NL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9BA8FFB-FA87-CFFF-8162-CA153F3CDFAD}"/>
              </a:ext>
            </a:extLst>
          </p:cNvPr>
          <p:cNvSpPr/>
          <p:nvPr/>
        </p:nvSpPr>
        <p:spPr>
          <a:xfrm>
            <a:off x="7929721" y="4102544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(2.7)</a:t>
            </a:r>
            <a:endParaRPr lang="en-NL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AF9871-8A5F-A22F-0114-1FDD33D097DF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7329641" y="4436710"/>
            <a:ext cx="600080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97F49F-ADC6-63A4-1938-5476293ACA3F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 flipV="1">
            <a:off x="9274025" y="4436710"/>
            <a:ext cx="600079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80D4A1A-7677-F3A5-E30E-9F185FE42C41}"/>
              </a:ext>
            </a:extLst>
          </p:cNvPr>
          <p:cNvSpPr/>
          <p:nvPr/>
        </p:nvSpPr>
        <p:spPr>
          <a:xfrm>
            <a:off x="7929721" y="2564681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(3.2)</a:t>
            </a:r>
            <a:endParaRPr lang="en-NL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E860CC5-8250-9C5C-FD4D-A2B2A9493BF5}"/>
              </a:ext>
            </a:extLst>
          </p:cNvPr>
          <p:cNvCxnSpPr>
            <a:stCxn id="62" idx="3"/>
            <a:endCxn id="69" idx="1"/>
          </p:cNvCxnSpPr>
          <p:nvPr/>
        </p:nvCxnSpPr>
        <p:spPr>
          <a:xfrm>
            <a:off x="7329642" y="2909287"/>
            <a:ext cx="600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3FFCC05-02CC-447A-2940-213DCC0B906D}"/>
              </a:ext>
            </a:extLst>
          </p:cNvPr>
          <p:cNvCxnSpPr>
            <a:cxnSpLocks/>
            <a:stCxn id="69" idx="3"/>
            <a:endCxn id="64" idx="1"/>
          </p:cNvCxnSpPr>
          <p:nvPr/>
        </p:nvCxnSpPr>
        <p:spPr>
          <a:xfrm>
            <a:off x="9274025" y="2909287"/>
            <a:ext cx="60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 op </a:t>
            </a:r>
            <a:r>
              <a:rPr lang="nl-NL" sz="1600" u="sng" dirty="0"/>
              <a:t>categorische</a:t>
            </a:r>
            <a:r>
              <a:rPr lang="nl-NL" sz="1600" dirty="0"/>
              <a:t> kolommen.</a:t>
            </a:r>
          </a:p>
          <a:p>
            <a:pPr lvl="1"/>
            <a:r>
              <a:rPr lang="nl-NL" sz="1600" noProof="0" dirty="0"/>
              <a:t>Pas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kolommen.</a:t>
            </a:r>
          </a:p>
          <a:p>
            <a:pPr marL="457200" indent="-457200">
              <a:buAutoNum type="arabicPeriod" startAt="3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</a:t>
            </a:r>
            <a:r>
              <a:rPr lang="nl-NL" sz="3600" noProof="0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"""Pandas transformer for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"""Fit transformer to training data."""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 the data in X."""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Transformer</a:t>
            </a:r>
            <a:r>
              <a:rPr lang="nl-NL" sz="1600" dirty="0"/>
              <a:t> classes hebben 2 methodes: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nl-NL" sz="1600" dirty="0"/>
              <a:t>		Leer van training data.</a:t>
            </a:r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nl-NL" sz="1600" dirty="0"/>
              <a:t>Transformeer data.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 </a:t>
            </a:r>
          </a:p>
          <a:p>
            <a:pPr marL="0" indent="0">
              <a:buNone/>
            </a:pPr>
            <a:r>
              <a:rPr lang="nl-NL" sz="1600" dirty="0"/>
              <a:t>Krijgt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en geeft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/>
              <a:t>Krijgt een </a:t>
            </a:r>
            <a:r>
              <a:rPr lang="nl-NL" sz="1600" dirty="0" err="1"/>
              <a:t>DataFrame</a:t>
            </a:r>
            <a:r>
              <a:rPr lang="nl-NL" sz="1600" dirty="0"/>
              <a:t> en geeft een aangepast </a:t>
            </a:r>
            <a:r>
              <a:rPr lang="nl-NL" sz="1600" dirty="0" err="1"/>
              <a:t>DataFrame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nl-NL" sz="2000" dirty="0"/>
              <a:t> class die: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1600" dirty="0"/>
              <a:t>Fit: Bepaalt welke 3 categorieën het meest voorkomen.</a:t>
            </a:r>
          </a:p>
          <a:p>
            <a:pPr lvl="1"/>
            <a:endParaRPr lang="nl-NL" sz="1600" noProof="0" dirty="0"/>
          </a:p>
          <a:p>
            <a:pPr lvl="1"/>
            <a:r>
              <a:rPr lang="nl-NL" sz="1600" noProof="0" dirty="0" err="1"/>
              <a:t>Transform</a:t>
            </a:r>
            <a:r>
              <a:rPr lang="nl-NL" sz="1600" noProof="0" dirty="0"/>
              <a:t>: Alle andere categorieën omzet naar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Voor opzet zie: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/3_transformer.ipynb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parameter voor aantal categorieën en vervangende waarde.</a:t>
            </a:r>
          </a:p>
        </p:txBody>
      </p:sp>
    </p:spTree>
    <p:extLst>
      <p:ext uri="{BB962C8B-B14F-4D97-AF65-F5344CB8AC3E}">
        <p14:creationId xmlns:p14="http://schemas.microsoft.com/office/powerpoint/2010/main" val="1572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ML en Python: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Selecteren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74157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5" y="4618877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15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2B8ED-0367-2B7A-4696-0AE6AA7F052B}"/>
              </a:ext>
            </a:extLst>
          </p:cNvPr>
          <p:cNvCxnSpPr>
            <a:cxnSpLocks/>
          </p:cNvCxnSpPr>
          <p:nvPr/>
        </p:nvCxnSpPr>
        <p:spPr>
          <a:xfrm>
            <a:off x="1030406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1F722-6093-68D2-B877-76D639AF02B5}"/>
              </a:ext>
            </a:extLst>
          </p:cNvPr>
          <p:cNvCxnSpPr>
            <a:cxnSpLocks/>
          </p:cNvCxnSpPr>
          <p:nvPr/>
        </p:nvCxnSpPr>
        <p:spPr>
          <a:xfrm>
            <a:off x="4693692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D9DE3-8FF4-D18B-FF91-894C1E983028}"/>
              </a:ext>
            </a:extLst>
          </p:cNvPr>
          <p:cNvCxnSpPr>
            <a:cxnSpLocks/>
          </p:cNvCxnSpPr>
          <p:nvPr/>
        </p:nvCxnSpPr>
        <p:spPr>
          <a:xfrm>
            <a:off x="8319447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80BC34-3E36-5669-BF1E-4EC6B63ED4DB}"/>
              </a:ext>
            </a:extLst>
          </p:cNvPr>
          <p:cNvCxnSpPr>
            <a:cxnSpLocks/>
          </p:cNvCxnSpPr>
          <p:nvPr/>
        </p:nvCxnSpPr>
        <p:spPr>
          <a:xfrm>
            <a:off x="8319447" y="4796050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/3_modelling.ipynb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Prepareer de data zodat deze geschikt is voor het model</a:t>
            </a:r>
            <a:r>
              <a:rPr lang="nl-NL" sz="1600" dirty="0"/>
              <a:t>.</a:t>
            </a:r>
          </a:p>
          <a:p>
            <a:pPr lvl="1"/>
            <a:r>
              <a:rPr lang="nl-NL" sz="16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1600" noProof="0" dirty="0"/>
              <a:t>Over welke 10 records was het model het meest onzeker?</a:t>
            </a:r>
          </a:p>
          <a:p>
            <a:pPr lvl="1"/>
            <a:r>
              <a:rPr lang="nl-NL" sz="1600" noProof="0" dirty="0"/>
              <a:t>Over welke records </a:t>
            </a:r>
            <a:r>
              <a:rPr lang="nl-NL" sz="1600" noProof="0" dirty="0" err="1"/>
              <a:t>wa</a:t>
            </a:r>
            <a:r>
              <a:rPr lang="nl-NL" sz="1600" dirty="0"/>
              <a:t>s het model heel zeker, maar klopte de voorspelling niet?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Categorische prestatiematen:</a:t>
            </a:r>
          </a:p>
          <a:p>
            <a:r>
              <a:rPr lang="nl-NL" sz="1800" dirty="0" err="1"/>
              <a:t>Accuracy</a:t>
            </a:r>
            <a:r>
              <a:rPr lang="nl-NL" sz="1800" dirty="0"/>
              <a:t>	TP + TN / N	Correct uit totaal.</a:t>
            </a:r>
          </a:p>
          <a:p>
            <a:r>
              <a:rPr lang="nl-NL" sz="1800" dirty="0" err="1"/>
              <a:t>Recall</a:t>
            </a:r>
            <a:r>
              <a:rPr lang="nl-NL" sz="1800" dirty="0"/>
              <a:t>		TP / TP + FN	Correct uit totaal positief.</a:t>
            </a:r>
          </a:p>
          <a:p>
            <a:r>
              <a:rPr lang="nl-NL" sz="1800" dirty="0"/>
              <a:t>Precision	TP / TP + FP	Correct uit voorspeld positief.</a:t>
            </a:r>
          </a:p>
          <a:p>
            <a:r>
              <a:rPr lang="nl-NL" sz="1800" dirty="0"/>
              <a:t>F1-score</a:t>
            </a:r>
          </a:p>
          <a:p>
            <a:r>
              <a:rPr lang="nl-NL" sz="1800" dirty="0"/>
              <a:t>Log -</a:t>
            </a:r>
            <a:r>
              <a:rPr lang="nl-NL" sz="1800" dirty="0" err="1"/>
              <a:t>loss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Continue prestatiematen:</a:t>
            </a:r>
          </a:p>
          <a:p>
            <a:r>
              <a:rPr lang="nl-NL" sz="1800" dirty="0"/>
              <a:t>RMSE		Root </a:t>
            </a:r>
            <a:r>
              <a:rPr lang="nl-NL" sz="1800" dirty="0" err="1"/>
              <a:t>Mean</a:t>
            </a:r>
            <a:r>
              <a:rPr lang="nl-NL" sz="1800" dirty="0"/>
              <a:t> </a:t>
            </a:r>
            <a:r>
              <a:rPr lang="nl-NL" sz="1800" dirty="0" err="1"/>
              <a:t>Squared</a:t>
            </a:r>
            <a:r>
              <a:rPr lang="nl-NL" sz="1800" dirty="0"/>
              <a:t> Error</a:t>
            </a:r>
          </a:p>
          <a:p>
            <a:r>
              <a:rPr lang="nl-NL" sz="1800" dirty="0"/>
              <a:t>MAE		</a:t>
            </a:r>
            <a:r>
              <a:rPr lang="nl-NL" sz="1800" dirty="0" err="1"/>
              <a:t>Mean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MAD		</a:t>
            </a:r>
            <a:r>
              <a:rPr lang="nl-NL" sz="1800" dirty="0" err="1"/>
              <a:t>Median</a:t>
            </a:r>
            <a:r>
              <a:rPr lang="nl-NL" sz="1800" dirty="0"/>
              <a:t> Absolute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33" y="3540190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37312"/>
              </p:ext>
            </p:extLst>
          </p:nvPr>
        </p:nvGraphicFramePr>
        <p:xfrm>
          <a:off x="8591629" y="1282096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3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Prestaties goed meten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Train-data</a:t>
            </a:r>
          </a:p>
          <a:p>
            <a:r>
              <a:rPr lang="nl-NL" sz="1800" dirty="0"/>
              <a:t> Modellen minimaliseren foutmarge op </a:t>
            </a:r>
            <a:r>
              <a:rPr lang="nl-NL" sz="1800" u="sng" dirty="0"/>
              <a:t>trainingsdata</a:t>
            </a:r>
            <a:r>
              <a:rPr lang="nl-NL" sz="1800" dirty="0"/>
              <a:t>.</a:t>
            </a:r>
          </a:p>
          <a:p>
            <a:r>
              <a:rPr lang="nl-NL" sz="1800" dirty="0"/>
              <a:t>Bij complex model kan optimalisatie doorschieten: </a:t>
            </a:r>
            <a:r>
              <a:rPr lang="nl-NL" sz="1800" u="sng" dirty="0" err="1"/>
              <a:t>overfitting</a:t>
            </a:r>
            <a:r>
              <a:rPr lang="nl-NL" sz="1800" dirty="0"/>
              <a:t>.</a:t>
            </a:r>
          </a:p>
          <a:p>
            <a:r>
              <a:rPr lang="nl-NL" sz="1800" dirty="0"/>
              <a:t>Het complexe model generaliseert slecht naar nieuwe data.</a:t>
            </a:r>
          </a:p>
          <a:p>
            <a:r>
              <a:rPr lang="nl-NL" sz="1800" dirty="0"/>
              <a:t>Prestaties op train-data </a:t>
            </a:r>
            <a:r>
              <a:rPr lang="nl-NL" sz="1800" u="sng" dirty="0"/>
              <a:t>niet representatief</a:t>
            </a:r>
            <a:r>
              <a:rPr lang="nl-NL" sz="1800" dirty="0"/>
              <a:t> voor werkelijkheid!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Test-data</a:t>
            </a:r>
          </a:p>
          <a:p>
            <a:r>
              <a:rPr lang="nl-NL" sz="1800" dirty="0"/>
              <a:t>Data die </a:t>
            </a:r>
            <a:r>
              <a:rPr lang="nl-NL" sz="1800" u="sng" dirty="0"/>
              <a:t>niet</a:t>
            </a:r>
            <a:r>
              <a:rPr lang="nl-NL" sz="1800" dirty="0"/>
              <a:t> gebruikt zijn bij het trainen van het model.</a:t>
            </a:r>
          </a:p>
          <a:p>
            <a:r>
              <a:rPr lang="nl-NL" sz="1800" dirty="0"/>
              <a:t>Het model kan zich niet aanpassen aan deze data.</a:t>
            </a:r>
          </a:p>
          <a:p>
            <a:r>
              <a:rPr lang="nl-NL" sz="1800" dirty="0"/>
              <a:t>Prestaties op test-data </a:t>
            </a:r>
            <a:r>
              <a:rPr lang="nl-NL" sz="1800" u="sng" dirty="0"/>
              <a:t>wel representatief</a:t>
            </a:r>
            <a:r>
              <a:rPr lang="nl-NL" sz="1800" dirty="0"/>
              <a:t> voor werkelijkheid.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ML en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79451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 dataset:		Gebruikt om model op te trainen.</a:t>
            </a:r>
          </a:p>
          <a:p>
            <a:pPr marL="0" indent="0">
              <a:buNone/>
            </a:pPr>
            <a:r>
              <a:rPr lang="nl-NL" sz="2000" dirty="0"/>
              <a:t>Validatie dataset:		Gebruikt om modellen te vergelijken.</a:t>
            </a:r>
          </a:p>
          <a:p>
            <a:pPr marL="0" indent="0">
              <a:buNone/>
            </a:pPr>
            <a:r>
              <a:rPr lang="nl-NL" sz="2000" dirty="0"/>
              <a:t>Test dataset:		Gebruikt voor accurate schatting prestaties.</a:t>
            </a:r>
          </a:p>
        </p:txBody>
      </p:sp>
    </p:spTree>
    <p:extLst>
      <p:ext uri="{BB962C8B-B14F-4D97-AF65-F5344CB8AC3E}">
        <p14:creationId xmlns:p14="http://schemas.microsoft.com/office/powerpoint/2010/main" val="4286542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 dataset:		Gebruikt om model op te trainen.</a:t>
            </a:r>
          </a:p>
          <a:p>
            <a:pPr marL="0" indent="0">
              <a:buNone/>
            </a:pPr>
            <a:r>
              <a:rPr lang="nl-NL" sz="2000" dirty="0"/>
              <a:t>Validatie dataset:		Gebruikt om modellen te vergelijken.</a:t>
            </a:r>
          </a:p>
          <a:p>
            <a:pPr marL="0" indent="0">
              <a:buNone/>
            </a:pPr>
            <a:r>
              <a:rPr lang="nl-NL" sz="2000" dirty="0"/>
              <a:t>Test dataset:		Gebruikt voor accurate schatting prestaties.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BF9-4A62-B7FA-CA3F-1347206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4575445"/>
            <a:ext cx="7803556" cy="20118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D627D57-DAA1-66EB-04AD-B24ABD950046}"/>
              </a:ext>
            </a:extLst>
          </p:cNvPr>
          <p:cNvSpPr/>
          <p:nvPr/>
        </p:nvSpPr>
        <p:spPr>
          <a:xfrm>
            <a:off x="9568542" y="6119948"/>
            <a:ext cx="293915" cy="2939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329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241559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Dummy model kan als baseline dienen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600" dirty="0"/>
              <a:t>		Voorspel meest algemene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dirty="0"/>
              <a:t> 		Voorspel uit vergelijkbare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600" dirty="0"/>
              <a:t>		Voorspel uit uniforme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6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600" dirty="0"/>
              <a:t> 	Voorspel een mediaan / kwantiel.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specificatie</a:t>
            </a:r>
            <a:r>
              <a:rPr lang="nl-NL" dirty="0"/>
              <a:t>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gewichten</a:t>
            </a:r>
            <a:r>
              <a:rPr lang="nl-NL" dirty="0"/>
              <a:t>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</a:t>
            </a:r>
            <a:r>
              <a:rPr lang="nl-NL"/>
              <a:t>mogelijk informatie </a:t>
            </a:r>
            <a:r>
              <a:rPr lang="nl-NL" dirty="0"/>
              <a:t>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hypothese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Taal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Tijdreeksen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Probabilistisch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E83CE2-7002-F104-CFE0-2DEEF065C2CF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prstDash val="dash"/>
            <a:headEnd type="none" w="sm" len="sm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Opzet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model_selection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Gebaseerd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1800" dirty="0"/>
              <a:t> en niet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Ondersteuning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 wordt beter: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 als invoer mogelijk.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Kolomnamen via methodes beschikbaar.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Uitvoer converteren naar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Beschrijving van de data: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0_data/banking/_description.md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2227</Words>
  <Application>Microsoft Office PowerPoint</Application>
  <PresentationFormat>Widescreen</PresentationFormat>
  <Paragraphs>731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ML en Python</vt:lpstr>
      <vt:lpstr>Overzicht ML landschap</vt:lpstr>
      <vt:lpstr>Overzicht ML landschap</vt:lpstr>
      <vt:lpstr>Wekwijze Machine Learning</vt:lpstr>
      <vt:lpstr>Opzet scikit-learn API</vt:lpstr>
      <vt:lpstr>Scikit-learn en numpy</vt:lpstr>
      <vt:lpstr>Oefeningen I</vt:lpstr>
      <vt:lpstr>Data Preparatie</vt:lpstr>
      <vt:lpstr>Waarom is preparatie nodig?</vt:lpstr>
      <vt:lpstr>Stateless</vt:lpstr>
      <vt:lpstr>Transformaties in scikit-learn</vt:lpstr>
      <vt:lpstr>Transformaties in scikit-learn</vt:lpstr>
      <vt:lpstr>Transformaties in scikit-learn</vt:lpstr>
      <vt:lpstr>Modules in scikit-learn</vt:lpstr>
      <vt:lpstr>Oefeningen II</vt:lpstr>
      <vt:lpstr>Transformer class</vt:lpstr>
      <vt:lpstr>Oefeningen III</vt:lpstr>
      <vt:lpstr>Modelleren</vt:lpstr>
      <vt:lpstr>Modelleren in scikit-learn</vt:lpstr>
      <vt:lpstr>Modelleren in scikit-learn</vt:lpstr>
      <vt:lpstr>Modelleren in scikit-learn</vt:lpstr>
      <vt:lpstr>Modules in scikit-learn</vt:lpstr>
      <vt:lpstr>Oefeningen III</vt:lpstr>
      <vt:lpstr>Valideren</vt:lpstr>
      <vt:lpstr>Valideren van een model</vt:lpstr>
      <vt:lpstr>Metrics in scikit-learn</vt:lpstr>
      <vt:lpstr>Prestaties goed meten</vt:lpstr>
      <vt:lpstr>Train – validatie – test</vt:lpstr>
      <vt:lpstr>Train – validatie – test</vt:lpstr>
      <vt:lpstr>Cross-validation</vt:lpstr>
      <vt:lpstr>Selecteren</vt:lpstr>
      <vt:lpstr>Valideren van een model</vt:lpstr>
      <vt:lpstr>Dummy modellen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261</cp:revision>
  <dcterms:created xsi:type="dcterms:W3CDTF">2023-02-09T08:00:02Z</dcterms:created>
  <dcterms:modified xsi:type="dcterms:W3CDTF">2023-10-10T08:57:45Z</dcterms:modified>
</cp:coreProperties>
</file>