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427" r:id="rId33"/>
    <p:sldId id="428" r:id="rId34"/>
    <p:sldId id="343" r:id="rId35"/>
    <p:sldId id="414" r:id="rId36"/>
    <p:sldId id="415" r:id="rId37"/>
    <p:sldId id="416" r:id="rId38"/>
    <p:sldId id="418" r:id="rId39"/>
    <p:sldId id="420" r:id="rId40"/>
    <p:sldId id="421" r:id="rId41"/>
    <p:sldId id="422" r:id="rId42"/>
    <p:sldId id="413" r:id="rId43"/>
    <p:sldId id="429" r:id="rId44"/>
    <p:sldId id="430" r:id="rId45"/>
    <p:sldId id="432" r:id="rId46"/>
    <p:sldId id="436" r:id="rId47"/>
    <p:sldId id="434" r:id="rId48"/>
    <p:sldId id="441" r:id="rId49"/>
    <p:sldId id="442" r:id="rId50"/>
    <p:sldId id="433" r:id="rId51"/>
    <p:sldId id="435" r:id="rId52"/>
    <p:sldId id="444" r:id="rId53"/>
    <p:sldId id="437" r:id="rId54"/>
    <p:sldId id="439" r:id="rId55"/>
    <p:sldId id="446" r:id="rId56"/>
    <p:sldId id="440" r:id="rId57"/>
    <p:sldId id="438" r:id="rId58"/>
    <p:sldId id="424" r:id="rId59"/>
    <p:sldId id="445" r:id="rId60"/>
    <p:sldId id="443" r:id="rId61"/>
    <p:sldId id="423" r:id="rId6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17/10/2023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FKoning/knowledge-sharing/tree/master/python_trainees/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end of line, et cetera.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 (POS)</a:t>
            </a:r>
            <a:r>
              <a:rPr lang="nl-NL" sz="2000" dirty="0"/>
              <a:t>: Bepaalt functie van het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Regular</a:t>
            </a:r>
            <a:r>
              <a:rPr lang="nl-NL" sz="1600" dirty="0"/>
              <a:t> </a:t>
            </a:r>
            <a:r>
              <a:rPr lang="nl-NL" sz="1600" dirty="0" err="1"/>
              <a:t>expressions</a:t>
            </a:r>
            <a:r>
              <a:rPr lang="nl-NL" sz="1600" dirty="0"/>
              <a:t> (</a:t>
            </a:r>
            <a:r>
              <a:rPr lang="nl-NL" sz="1600" dirty="0" err="1"/>
              <a:t>regex</a:t>
            </a:r>
            <a:r>
              <a:rPr lang="nl-NL" sz="1600" dirty="0"/>
              <a:t>) zijn patronen om tekst mee te vinden.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Ze bieden veel meer flexibiliteit dan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str.find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str.replace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,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/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Belangrijkste functies in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1600" dirty="0"/>
              <a:t> module: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Zoek vanaf begin.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600" dirty="0"/>
              <a:t>=&gt;    Zoek overal.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600" dirty="0"/>
              <a:t>=&gt;    Zoek herhaaldelijk.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600" dirty="0"/>
              <a:t>=&gt;    Zoek en vervang.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600" dirty="0"/>
              <a:t>=&gt;    Opsplitsen in lijst.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[\[\]]		Better escape brackets.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Meeste speciale tekens zijn in set te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Word </a:t>
            </a: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"[0-9\.]+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 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met package </a:t>
            </a:r>
            <a:r>
              <a:rPr lang="nl-NL" sz="1600" dirty="0" err="1"/>
              <a:t>wheel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b="1" dirty="0"/>
              <a:t>LET OP: Versie moet overeenkomen met die van </a:t>
            </a:r>
            <a:r>
              <a:rPr lang="nl-NL" sz="1600" b="1" dirty="0" err="1"/>
              <a:t>SpaCy</a:t>
            </a:r>
            <a:r>
              <a:rPr lang="nl-NL" sz="1600" b="1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&lt;model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wheel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Importeer eerst de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Laad daarna het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Pas dan het geladen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en_core_web_md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available processing steps.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Prints something like: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'tok2vec',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'tagger',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'parser',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'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ner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/3_spacy_basic.ipynb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voorbeeld zin.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Wat voor eigenschappen heeft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object?</a:t>
            </a:r>
          </a:p>
          <a:p>
            <a:pPr lvl="1"/>
            <a:r>
              <a:rPr lang="nl-NL" sz="1600" dirty="0"/>
              <a:t>Wat bevat het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attribuut van het </a:t>
            </a:r>
            <a:r>
              <a:rPr lang="nl-NL" sz="1600" dirty="0" err="1"/>
              <a:t>Doc</a:t>
            </a:r>
            <a:r>
              <a:rPr lang="nl-NL" sz="1600" dirty="0"/>
              <a:t> object?</a:t>
            </a:r>
          </a:p>
          <a:p>
            <a:pPr lvl="1"/>
            <a:r>
              <a:rPr lang="nl-NL" sz="1600" dirty="0"/>
              <a:t>Bekijk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label_</a:t>
            </a:r>
            <a:r>
              <a:rPr lang="nl-NL" sz="1600" dirty="0"/>
              <a:t> attributen van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ents</a:t>
            </a:r>
            <a:r>
              <a:rPr lang="nl-NL" sz="1600" dirty="0"/>
              <a:t> object.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een </a:t>
            </a:r>
            <a:r>
              <a:rPr lang="nl-NL" sz="2000" dirty="0" err="1"/>
              <a:t>for</a:t>
            </a:r>
            <a:r>
              <a:rPr lang="nl-NL" sz="2000" dirty="0"/>
              <a:t>-loop op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 object:</a:t>
            </a:r>
          </a:p>
          <a:p>
            <a:pPr lvl="1"/>
            <a:r>
              <a:rPr lang="nl-NL" sz="1600" dirty="0"/>
              <a:t>Wat voor soort elementen krijg je terug? </a:t>
            </a:r>
          </a:p>
          <a:p>
            <a:pPr lvl="1"/>
            <a:r>
              <a:rPr lang="nl-NL" sz="1600" dirty="0"/>
              <a:t>Print voor ieder element deze attributen:</a:t>
            </a:r>
          </a:p>
          <a:p>
            <a:pPr lvl="1"/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lemma_</a:t>
            </a:r>
            <a:r>
              <a:rPr lang="nl-NL" sz="1600" dirty="0"/>
              <a:t> /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pos_</a:t>
            </a:r>
            <a:r>
              <a:rPr lang="nl-NL" sz="1600" dirty="0"/>
              <a:t> /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ent_type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Preparatie kost tijd…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NLP pipeline for efficient pre-processing.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texts,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Number of processes; -1 = all available.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Disable components.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disable=[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"tok2vec"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"tagger"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"parser"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senter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attribute_ruler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lemmatizer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/>
              <a:t>SpaCy</a:t>
            </a:r>
            <a:r>
              <a:rPr lang="nl-NL" sz="1800" dirty="0"/>
              <a:t> kost veel rekenkracht / is traag…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Versnel met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nlp.pipe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n_processes</a:t>
            </a:r>
            <a:r>
              <a:rPr lang="nl-NL" sz="1800" dirty="0"/>
              <a:t> voor parallelle verwerking.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disable</a:t>
            </a:r>
            <a:r>
              <a:rPr lang="nl-NL" sz="1800" dirty="0"/>
              <a:t> om onderdelen uit te zetten.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Gebruik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nlp.component_names</a:t>
            </a:r>
            <a:r>
              <a:rPr lang="nl-NL" sz="1800" dirty="0"/>
              <a:t> om de beschikbare onderdelen te zien.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35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/4_spacy_ner.ipynb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Converteer de reviews met een </a:t>
            </a:r>
            <a:r>
              <a:rPr lang="nl-NL" sz="2000" dirty="0" err="1"/>
              <a:t>SpaCy</a:t>
            </a:r>
            <a:r>
              <a:rPr lang="nl-NL" sz="2000" dirty="0"/>
              <a:t> pipeline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nl-NL" sz="20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Hoe lang duurde het om 1000 reviews om te zetten?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Maak de functie voor het vinden van acteurs (personen) af.</a:t>
            </a:r>
          </a:p>
        </p:txBody>
      </p:sp>
    </p:spTree>
    <p:extLst>
      <p:ext uri="{BB962C8B-B14F-4D97-AF65-F5344CB8AC3E}">
        <p14:creationId xmlns:p14="http://schemas.microsoft.com/office/powerpoint/2010/main" val="105005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640651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vectoren zijn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numeriek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 en </a:t>
            </a:r>
            <a:r>
              <a:rPr lang="nl-NL" b="1" dirty="0">
                <a:solidFill>
                  <a:schemeClr val="accent6">
                    <a:lumMod val="75000"/>
                  </a:schemeClr>
                </a:solidFill>
              </a:rPr>
              <a:t>even lang</a:t>
            </a: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6">
                    <a:lumMod val="75000"/>
                  </a:schemeClr>
                </a:solidFill>
              </a:rPr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De data bevatten heel veel nullen ("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sparse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Vaak of niet vaak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veel vaker / minder vaak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Weinig informatief; verwijderen om vocabulaire te verkleinen.</a:t>
            </a:r>
          </a:p>
          <a:p>
            <a:pPr marL="0" indent="0">
              <a:buNone/>
            </a:pPr>
            <a:r>
              <a:rPr lang="nl-NL" sz="2000" dirty="0"/>
              <a:t>Lijst met stopwoorden of woorden die erg vaak / weinig voorkomen.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Weging hangt af van aantal keer dat het woord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"zij"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"bank"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</a:t>
            </a:r>
            <a:r>
              <a:rPr lang="nl-NL" sz="2000" dirty="0" err="1"/>
              <a:t>docs</a:t>
            </a:r>
            <a:r>
              <a:rPr lang="nl-NL" sz="2000" dirty="0"/>
              <a:t> / </a:t>
            </a:r>
            <a:r>
              <a:rPr lang="nl-NL" sz="2000" dirty="0" err="1"/>
              <a:t>docs</a:t>
            </a:r>
            <a:r>
              <a:rPr lang="nl-NL" sz="2000" dirty="0"/>
              <a:t> met "bank")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/5_bag_of_words.ipynb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Pas een </a:t>
            </a:r>
            <a:r>
              <a:rPr lang="nl-NL" sz="2000" dirty="0" err="1">
                <a:cs typeface="Courier New" panose="02070309020205020404" pitchFamily="49" charset="0"/>
              </a:rPr>
              <a:t>CountVectorizer</a:t>
            </a:r>
            <a:r>
              <a:rPr lang="nl-NL" sz="2000" dirty="0">
                <a:cs typeface="Courier New" panose="02070309020205020404" pitchFamily="49" charset="0"/>
              </a:rPr>
              <a:t> toe op de reviews: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is het vocabulaire van de </a:t>
            </a:r>
            <a:r>
              <a:rPr lang="nl-NL" sz="1600" dirty="0" err="1">
                <a:cs typeface="Courier New" panose="02070309020205020404" pitchFamily="49" charset="0"/>
              </a:rPr>
              <a:t>vectorizer</a:t>
            </a:r>
            <a:r>
              <a:rPr lang="nl-NL" sz="1600" dirty="0">
                <a:cs typeface="Courier New" panose="02070309020205020404" pitchFamily="49" charset="0"/>
              </a:rPr>
              <a:t>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Reduceer het vocabulaire met een minimale frequentie, stopwoorden, et cetera.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Train een </a:t>
            </a:r>
            <a:r>
              <a:rPr lang="nl-NL" sz="2000" dirty="0" err="1">
                <a:cs typeface="Courier New" panose="02070309020205020404" pitchFamily="49" charset="0"/>
              </a:rPr>
              <a:t>RandomForest</a:t>
            </a:r>
            <a:r>
              <a:rPr lang="nl-NL" sz="2000" dirty="0">
                <a:cs typeface="Courier New" panose="02070309020205020404" pitchFamily="49" charset="0"/>
              </a:rPr>
              <a:t> model op de getransformeerde data.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is de accuratesse van het model op de test data?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Bonus: Werkt TF-IDF beter voor deze data?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Verschillende woorden, zelfde betekenis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3780429"/>
            <a:ext cx="10363198" cy="2548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"Telefoon" en "mobiel" hebben (ongeveer) dezelfde betekenis.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Bij Bag of </a:t>
            </a:r>
            <a:r>
              <a:rPr lang="nl-NL" sz="2000" dirty="0" err="1"/>
              <a:t>Words</a:t>
            </a:r>
            <a:r>
              <a:rPr lang="nl-NL" sz="2000" dirty="0"/>
              <a:t> worden ze als aparte woorden opgeslagen in het vocabulaire.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woorden zijn dus net zo verschillend als alle andere woorden.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nl-NL" sz="2000" dirty="0"/>
              <a:t>De oplossing: word </a:t>
            </a:r>
            <a:r>
              <a:rPr lang="nl-NL" sz="2000" dirty="0" err="1"/>
              <a:t>embeddings</a:t>
            </a:r>
            <a:r>
              <a:rPr lang="nl-NL" sz="2000" dirty="0"/>
              <a:t>.</a:t>
            </a:r>
          </a:p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3108643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normAutofit/>
          </a:bodyPr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telefoon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Hij nam zijn </a:t>
            </a:r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op.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7BC0EB-36DF-9CF7-ACC1-458DD0669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39670"/>
              </p:ext>
            </p:extLst>
          </p:nvPr>
        </p:nvGraphicFramePr>
        <p:xfrm>
          <a:off x="3193140" y="2423350"/>
          <a:ext cx="5805715" cy="1046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91816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26429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817616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911824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23902950"/>
                    </a:ext>
                  </a:extLst>
                </a:gridCol>
              </a:tblGrid>
              <a:tr h="30391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opnemen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mobiel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telefoon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839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919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en-NL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</a:t>
                      </a:r>
                      <a:endParaRPr lang="en-NL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149356"/>
                  </a:ext>
                </a:extLst>
              </a:tr>
            </a:tbl>
          </a:graphicData>
        </a:graphic>
      </p:graphicFrame>
      <p:sp>
        <p:nvSpPr>
          <p:cNvPr id="7" name="Arrow: Down 6">
            <a:extLst>
              <a:ext uri="{FF2B5EF4-FFF2-40B4-BE49-F238E27FC236}">
                <a16:creationId xmlns:a16="http://schemas.microsoft.com/office/drawing/2014/main" id="{E252BBB7-260E-0185-98D8-30651E52F2F4}"/>
              </a:ext>
            </a:extLst>
          </p:cNvPr>
          <p:cNvSpPr/>
          <p:nvPr/>
        </p:nvSpPr>
        <p:spPr>
          <a:xfrm>
            <a:off x="5846927" y="2112751"/>
            <a:ext cx="498143" cy="263902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39641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F9B478-96B4-B1BC-6F05-7F01F8C46203}"/>
              </a:ext>
            </a:extLst>
          </p:cNvPr>
          <p:cNvGrpSpPr/>
          <p:nvPr/>
        </p:nvGrpSpPr>
        <p:grpSpPr>
          <a:xfrm>
            <a:off x="7288853" y="3228528"/>
            <a:ext cx="3821505" cy="396043"/>
            <a:chOff x="7288853" y="3228528"/>
            <a:chExt cx="3821505" cy="39604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0A10817-31DE-78CE-AA0F-98F5C179B371}"/>
                </a:ext>
              </a:extLst>
            </p:cNvPr>
            <p:cNvSpPr/>
            <p:nvPr/>
          </p:nvSpPr>
          <p:spPr>
            <a:xfrm>
              <a:off x="7288853" y="3228528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hij</a:t>
              </a:r>
              <a:endParaRPr lang="en-NL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902C6-6E0C-C525-C8B1-3DD36E8682BC}"/>
                </a:ext>
              </a:extLst>
            </p:cNvPr>
            <p:cNvSpPr/>
            <p:nvPr/>
          </p:nvSpPr>
          <p:spPr>
            <a:xfrm>
              <a:off x="8549927" y="3228528"/>
              <a:ext cx="1299357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opnemen</a:t>
              </a:r>
              <a:endParaRPr lang="en-NL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3C7053-4500-5C3A-B9EB-AB3B1ECB60D4}"/>
                </a:ext>
              </a:extLst>
            </p:cNvPr>
            <p:cNvSpPr/>
            <p:nvPr/>
          </p:nvSpPr>
          <p:spPr>
            <a:xfrm>
              <a:off x="10128704" y="3228530"/>
              <a:ext cx="981654" cy="39604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zijn</a:t>
              </a:r>
              <a:endParaRPr lang="en-NL" dirty="0"/>
            </a:p>
          </p:txBody>
        </p:sp>
      </p:grp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136261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Concept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5412230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John Rupert </a:t>
            </a:r>
            <a:r>
              <a:rPr lang="nl-NL" sz="2000" dirty="0" err="1"/>
              <a:t>Firth</a:t>
            </a:r>
            <a:r>
              <a:rPr lang="nl-NL" sz="2000" dirty="0"/>
              <a:t>: </a:t>
            </a:r>
          </a:p>
          <a:p>
            <a:pPr marL="0" indent="0">
              <a:buNone/>
            </a:pPr>
            <a:r>
              <a:rPr lang="en-US" sz="2000" i="1" dirty="0"/>
              <a:t>You shall know a word by the company it keeps</a:t>
            </a:r>
            <a:r>
              <a:rPr lang="en-US" sz="2000" dirty="0"/>
              <a:t>.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 err="1"/>
              <a:t>Embedding</a:t>
            </a:r>
            <a:r>
              <a:rPr lang="nl-NL" sz="2000" dirty="0"/>
              <a:t>: Leer betekenis woord uit de context waarin het verschijnt.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Idee: Woorden met vergelijkbare betekenis verschijnen in dezelfde context.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7BCA57-4605-A1D3-5A3A-D984F8E7338A}"/>
              </a:ext>
            </a:extLst>
          </p:cNvPr>
          <p:cNvSpPr/>
          <p:nvPr/>
        </p:nvSpPr>
        <p:spPr>
          <a:xfrm>
            <a:off x="7838244" y="1808326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telefoon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81517-E0C5-9B24-C958-52259023E22C}"/>
              </a:ext>
            </a:extLst>
          </p:cNvPr>
          <p:cNvSpPr/>
          <p:nvPr/>
        </p:nvSpPr>
        <p:spPr>
          <a:xfrm>
            <a:off x="7838244" y="4565173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mobiel</a:t>
            </a:r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10817-31DE-78CE-AA0F-98F5C179B371}"/>
              </a:ext>
            </a:extLst>
          </p:cNvPr>
          <p:cNvSpPr/>
          <p:nvPr/>
        </p:nvSpPr>
        <p:spPr>
          <a:xfrm>
            <a:off x="7288853" y="3228528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hij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902C6-6E0C-C525-C8B1-3DD36E8682BC}"/>
              </a:ext>
            </a:extLst>
          </p:cNvPr>
          <p:cNvSpPr/>
          <p:nvPr/>
        </p:nvSpPr>
        <p:spPr>
          <a:xfrm>
            <a:off x="8549927" y="3228528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opnemen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3C7053-4500-5C3A-B9EB-AB3B1ECB60D4}"/>
              </a:ext>
            </a:extLst>
          </p:cNvPr>
          <p:cNvSpPr/>
          <p:nvPr/>
        </p:nvSpPr>
        <p:spPr>
          <a:xfrm>
            <a:off x="10128704" y="3228530"/>
            <a:ext cx="981654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0000"/>
                </a:schemeClr>
              </a:gs>
            </a:gsLst>
          </a:gradFill>
          <a:ln>
            <a:solidFill>
              <a:schemeClr val="accent6">
                <a:alpha val="2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zijn</a:t>
            </a:r>
            <a:endParaRPr lang="en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1C3C9DB-3E5C-F5A1-F244-875810CF71AD}"/>
              </a:ext>
            </a:extLst>
          </p:cNvPr>
          <p:cNvSpPr/>
          <p:nvPr/>
        </p:nvSpPr>
        <p:spPr>
          <a:xfrm flipV="1">
            <a:off x="8991479" y="2472979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CF93991-8FFD-B082-1DBE-045FE19EB16E}"/>
              </a:ext>
            </a:extLst>
          </p:cNvPr>
          <p:cNvSpPr/>
          <p:nvPr/>
        </p:nvSpPr>
        <p:spPr>
          <a:xfrm>
            <a:off x="8991478" y="3895628"/>
            <a:ext cx="416257" cy="484496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02C00E-8566-328C-9A91-6E422B2525EE}"/>
              </a:ext>
            </a:extLst>
          </p:cNvPr>
          <p:cNvSpPr/>
          <p:nvPr/>
        </p:nvSpPr>
        <p:spPr>
          <a:xfrm>
            <a:off x="7288853" y="2715227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bellen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6111E2-B902-EBB3-BE0B-1DCE3F68BEA2}"/>
              </a:ext>
            </a:extLst>
          </p:cNvPr>
          <p:cNvSpPr/>
          <p:nvPr/>
        </p:nvSpPr>
        <p:spPr>
          <a:xfrm>
            <a:off x="9811001" y="2715226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bereik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8CC06-970C-5AA9-50E4-5B3136B91500}"/>
              </a:ext>
            </a:extLst>
          </p:cNvPr>
          <p:cNvSpPr/>
          <p:nvPr/>
        </p:nvSpPr>
        <p:spPr>
          <a:xfrm>
            <a:off x="7288853" y="3741829"/>
            <a:ext cx="1299357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ophangen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081727-A4BC-A0F4-D63F-ACC6272A8CF4}"/>
              </a:ext>
            </a:extLst>
          </p:cNvPr>
          <p:cNvSpPr/>
          <p:nvPr/>
        </p:nvSpPr>
        <p:spPr>
          <a:xfrm>
            <a:off x="9811001" y="3741828"/>
            <a:ext cx="1299357" cy="39604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5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50000"/>
                </a:schemeClr>
              </a:gs>
            </a:gsLst>
          </a:gradFill>
          <a:ln>
            <a:solidFill>
              <a:schemeClr val="accent6">
                <a:alpha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netwerk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737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3" y="1596788"/>
            <a:ext cx="4507001" cy="473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Training: Voorspel het woord uit een context.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Biedt de context aan zonder het woord.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Laat het model raden wel woord ingevuld moet worden.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Na het aanbieden van </a:t>
            </a:r>
            <a:r>
              <a:rPr lang="nl-NL" sz="2000" u="sng" dirty="0"/>
              <a:t>heel veel </a:t>
            </a:r>
            <a:r>
              <a:rPr lang="nl-NL" sz="2000" dirty="0"/>
              <a:t>contexten, wordt de betekenis duidelijker.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DD21807-40ED-97BC-C6FE-762C05B54D6E}"/>
              </a:ext>
            </a:extLst>
          </p:cNvPr>
          <p:cNvSpPr/>
          <p:nvPr/>
        </p:nvSpPr>
        <p:spPr>
          <a:xfrm>
            <a:off x="6892119" y="1596788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C1D476-34FD-1878-BD0E-A340F8DA67B3}"/>
              </a:ext>
            </a:extLst>
          </p:cNvPr>
          <p:cNvSpPr/>
          <p:nvPr/>
        </p:nvSpPr>
        <p:spPr>
          <a:xfrm>
            <a:off x="6892119" y="2395813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1C36946-4364-223C-888F-777E3976DF85}"/>
              </a:ext>
            </a:extLst>
          </p:cNvPr>
          <p:cNvSpPr/>
          <p:nvPr/>
        </p:nvSpPr>
        <p:spPr>
          <a:xfrm>
            <a:off x="6892119" y="3064237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zijn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zak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CB9394-BFFE-00FF-43D1-6974262505DC}"/>
              </a:ext>
            </a:extLst>
          </p:cNvPr>
          <p:cNvSpPr/>
          <p:nvPr/>
        </p:nvSpPr>
        <p:spPr>
          <a:xfrm>
            <a:off x="6892119" y="3748122"/>
            <a:ext cx="4309278" cy="4299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____ was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opgeladen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0C609-CDFE-71BE-5898-EEC97CABF554}"/>
              </a:ext>
            </a:extLst>
          </p:cNvPr>
          <p:cNvSpPr/>
          <p:nvPr/>
        </p:nvSpPr>
        <p:spPr>
          <a:xfrm>
            <a:off x="7685392" y="5211425"/>
            <a:ext cx="2722728" cy="4844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mobiel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Up-Down 2">
            <a:extLst>
              <a:ext uri="{FF2B5EF4-FFF2-40B4-BE49-F238E27FC236}">
                <a16:creationId xmlns:a16="http://schemas.microsoft.com/office/drawing/2014/main" id="{C29FA93F-5FBE-B726-8E4C-2F4D28FA8DA5}"/>
              </a:ext>
            </a:extLst>
          </p:cNvPr>
          <p:cNvSpPr/>
          <p:nvPr/>
        </p:nvSpPr>
        <p:spPr>
          <a:xfrm>
            <a:off x="8880204" y="4400812"/>
            <a:ext cx="333103" cy="587828"/>
          </a:xfrm>
          <a:prstGeom prst="up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47865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telefoon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DB1226-1CEF-0B43-9802-E9D220D0D9A5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4161828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7F797067-7F14-E864-C857-51D89AB64C8C}"/>
                </a:ext>
              </a:extLst>
            </p:cNvPr>
            <p:cNvGrpSpPr/>
            <p:nvPr/>
          </p:nvGrpSpPr>
          <p:grpSpPr>
            <a:xfrm>
              <a:off x="2022828" y="2151761"/>
              <a:ext cx="439185" cy="2813292"/>
              <a:chOff x="2021939" y="2137597"/>
              <a:chExt cx="439185" cy="2813292"/>
            </a:xfrm>
          </p:grpSpPr>
          <p:sp>
            <p:nvSpPr>
              <p:cNvPr id="107" name="Left Bracket 106">
                <a:extLst>
                  <a:ext uri="{FF2B5EF4-FFF2-40B4-BE49-F238E27FC236}">
                    <a16:creationId xmlns:a16="http://schemas.microsoft.com/office/drawing/2014/main" id="{9E7B6945-F10A-5593-EAC4-EBB92A170511}"/>
                  </a:ext>
                </a:extLst>
              </p:cNvPr>
              <p:cNvSpPr/>
              <p:nvPr/>
            </p:nvSpPr>
            <p:spPr>
              <a:xfrm>
                <a:off x="2021939" y="2143395"/>
                <a:ext cx="74167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08" name="Left Bracket 107">
                <a:extLst>
                  <a:ext uri="{FF2B5EF4-FFF2-40B4-BE49-F238E27FC236}">
                    <a16:creationId xmlns:a16="http://schemas.microsoft.com/office/drawing/2014/main" id="{18790349-85FC-6270-2D6C-773C6794B3BE}"/>
                  </a:ext>
                </a:extLst>
              </p:cNvPr>
              <p:cNvSpPr/>
              <p:nvPr/>
            </p:nvSpPr>
            <p:spPr>
              <a:xfrm flipH="1">
                <a:off x="2378568" y="2137597"/>
                <a:ext cx="82556" cy="2807494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02F6D5A-F23D-1B96-A9F4-9BFE88BAA13D}"/>
                  </a:ext>
                </a:extLst>
              </p:cNvPr>
              <p:cNvSpPr txBox="1"/>
              <p:nvPr/>
            </p:nvSpPr>
            <p:spPr>
              <a:xfrm>
                <a:off x="2081159" y="2204612"/>
                <a:ext cx="322524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</a:p>
              <a:p>
                <a:pPr algn="ctr"/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BC3AE8A-6922-EACE-DCC7-35878C8CAEBD}"/>
              </a:ext>
            </a:extLst>
          </p:cNvPr>
          <p:cNvSpPr/>
          <p:nvPr/>
        </p:nvSpPr>
        <p:spPr>
          <a:xfrm>
            <a:off x="3046027" y="3897763"/>
            <a:ext cx="1655212" cy="2876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0EA43DA-C0EE-8611-7018-ECA80D541924}"/>
              </a:ext>
            </a:extLst>
          </p:cNvPr>
          <p:cNvGrpSpPr/>
          <p:nvPr/>
        </p:nvGrpSpPr>
        <p:grpSpPr>
          <a:xfrm>
            <a:off x="2965271" y="2456388"/>
            <a:ext cx="1838965" cy="2217099"/>
            <a:chOff x="6565713" y="2841302"/>
            <a:chExt cx="1838965" cy="2217099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6565713" y="4228701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959C23-8F77-3CD3-5042-4D40A5364078}"/>
                </a:ext>
              </a:extLst>
            </p:cNvPr>
            <p:cNvSpPr txBox="1"/>
            <p:nvPr/>
          </p:nvSpPr>
          <p:spPr>
            <a:xfrm>
              <a:off x="6565713" y="2867187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3C255C-CE9E-3FD4-4C7C-5DBA3A637431}"/>
                </a:ext>
              </a:extLst>
            </p:cNvPr>
            <p:cNvSpPr txBox="1"/>
            <p:nvPr/>
          </p:nvSpPr>
          <p:spPr>
            <a:xfrm>
              <a:off x="6565713" y="3321025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20BE1AF-06B9-15B8-2C81-542C2E442A69}"/>
                </a:ext>
              </a:extLst>
            </p:cNvPr>
            <p:cNvSpPr txBox="1"/>
            <p:nvPr/>
          </p:nvSpPr>
          <p:spPr>
            <a:xfrm>
              <a:off x="6589254" y="3774863"/>
              <a:ext cx="17918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6" name="Left Bracket 135">
              <a:extLst>
                <a:ext uri="{FF2B5EF4-FFF2-40B4-BE49-F238E27FC236}">
                  <a16:creationId xmlns:a16="http://schemas.microsoft.com/office/drawing/2014/main" id="{65901A15-24B5-0586-3933-4C2B849A365C}"/>
                </a:ext>
              </a:extLst>
            </p:cNvPr>
            <p:cNvSpPr/>
            <p:nvPr/>
          </p:nvSpPr>
          <p:spPr>
            <a:xfrm>
              <a:off x="6646469" y="2841302"/>
              <a:ext cx="116801" cy="2217099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Left Bracket 136">
              <a:extLst>
                <a:ext uri="{FF2B5EF4-FFF2-40B4-BE49-F238E27FC236}">
                  <a16:creationId xmlns:a16="http://schemas.microsoft.com/office/drawing/2014/main" id="{9FCDAB14-5C7E-442E-6D3C-E6B0821CF2A8}"/>
                </a:ext>
              </a:extLst>
            </p:cNvPr>
            <p:cNvSpPr/>
            <p:nvPr/>
          </p:nvSpPr>
          <p:spPr>
            <a:xfrm flipH="1">
              <a:off x="8152222" y="2855698"/>
              <a:ext cx="153165" cy="219273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284BF68-0968-ED6F-F7FA-A73FE70CA082}"/>
                </a:ext>
              </a:extLst>
            </p:cNvPr>
            <p:cNvSpPr txBox="1"/>
            <p:nvPr/>
          </p:nvSpPr>
          <p:spPr>
            <a:xfrm>
              <a:off x="6565713" y="4682539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[0, 0, 0, 0]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488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2225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10465056" y="24162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267C407-5D87-C0D6-6A8C-666E2A5FCCF7}"/>
              </a:ext>
            </a:extLst>
          </p:cNvPr>
          <p:cNvSpPr/>
          <p:nvPr/>
        </p:nvSpPr>
        <p:spPr>
          <a:xfrm>
            <a:off x="10025515" y="4024917"/>
            <a:ext cx="1098765" cy="3005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opnemen</a:t>
            </a:r>
            <a:endParaRPr lang="en-NL" sz="14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0FFA70-5578-7805-E373-6904F52B5EDD}"/>
              </a:ext>
            </a:extLst>
          </p:cNvPr>
          <p:cNvSpPr txBox="1"/>
          <p:nvPr/>
        </p:nvSpPr>
        <p:spPr>
          <a:xfrm>
            <a:off x="7101901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emb</a:t>
            </a:r>
            <a:r>
              <a:rPr lang="en-US" dirty="0"/>
              <a:t> x </a:t>
            </a:r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3FCC68-98DD-6E09-DD6F-F1AB3F92F36F}"/>
              </a:ext>
            </a:extLst>
          </p:cNvPr>
          <p:cNvGrpSpPr/>
          <p:nvPr/>
        </p:nvGrpSpPr>
        <p:grpSpPr>
          <a:xfrm>
            <a:off x="2022828" y="2151761"/>
            <a:ext cx="439185" cy="2813292"/>
            <a:chOff x="2022828" y="2151761"/>
            <a:chExt cx="439185" cy="281329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33DDD49-629D-3E49-59C7-EBA78B36B1F2}"/>
                </a:ext>
              </a:extLst>
            </p:cNvPr>
            <p:cNvSpPr/>
            <p:nvPr/>
          </p:nvSpPr>
          <p:spPr>
            <a:xfrm>
              <a:off x="2070140" y="2520764"/>
              <a:ext cx="340906" cy="300508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F6D5A-F23D-1B96-A9F4-9BFE88BAA13D}"/>
                </a:ext>
              </a:extLst>
            </p:cNvPr>
            <p:cNvSpPr txBox="1"/>
            <p:nvPr/>
          </p:nvSpPr>
          <p:spPr>
            <a:xfrm>
              <a:off x="2082048" y="2218776"/>
              <a:ext cx="322524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Left Bracket 106">
              <a:extLst>
                <a:ext uri="{FF2B5EF4-FFF2-40B4-BE49-F238E27FC236}">
                  <a16:creationId xmlns:a16="http://schemas.microsoft.com/office/drawing/2014/main" id="{9E7B6945-F10A-5593-EAC4-EBB92A170511}"/>
                </a:ext>
              </a:extLst>
            </p:cNvPr>
            <p:cNvSpPr/>
            <p:nvPr/>
          </p:nvSpPr>
          <p:spPr>
            <a:xfrm>
              <a:off x="2022828" y="2157559"/>
              <a:ext cx="74167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Left Bracket 107">
              <a:extLst>
                <a:ext uri="{FF2B5EF4-FFF2-40B4-BE49-F238E27FC236}">
                  <a16:creationId xmlns:a16="http://schemas.microsoft.com/office/drawing/2014/main" id="{18790349-85FC-6270-2D6C-773C6794B3BE}"/>
                </a:ext>
              </a:extLst>
            </p:cNvPr>
            <p:cNvSpPr/>
            <p:nvPr/>
          </p:nvSpPr>
          <p:spPr>
            <a:xfrm flipH="1">
              <a:off x="2379457" y="2151761"/>
              <a:ext cx="82556" cy="2807494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DC6A785F-E2ED-3460-D5E0-2E43D2E0CF32}"/>
              </a:ext>
            </a:extLst>
          </p:cNvPr>
          <p:cNvSpPr txBox="1"/>
          <p:nvPr/>
        </p:nvSpPr>
        <p:spPr>
          <a:xfrm>
            <a:off x="1941921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B028CD5-63D9-6746-32B6-F476F040A7CF}"/>
              </a:ext>
            </a:extLst>
          </p:cNvPr>
          <p:cNvSpPr txBox="1"/>
          <p:nvPr/>
        </p:nvSpPr>
        <p:spPr>
          <a:xfrm>
            <a:off x="10274398" y="5085115"/>
            <a:ext cx="60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endParaRPr lang="en-NL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71DB803-13F1-9291-FF09-5B6E63E475FB}"/>
              </a:ext>
            </a:extLst>
          </p:cNvPr>
          <p:cNvSpPr txBox="1"/>
          <p:nvPr/>
        </p:nvSpPr>
        <p:spPr>
          <a:xfrm>
            <a:off x="2595366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FF256FD-B658-B54F-338C-95E5643FFAFA}"/>
              </a:ext>
            </a:extLst>
          </p:cNvPr>
          <p:cNvGrpSpPr/>
          <p:nvPr/>
        </p:nvGrpSpPr>
        <p:grpSpPr>
          <a:xfrm>
            <a:off x="5335659" y="2405168"/>
            <a:ext cx="464024" cy="2306479"/>
            <a:chOff x="5523090" y="2600925"/>
            <a:chExt cx="464024" cy="230647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AC5040E-527E-8568-7654-FBB8359316FB}"/>
                </a:ext>
              </a:extLst>
            </p:cNvPr>
            <p:cNvSpPr/>
            <p:nvPr/>
          </p:nvSpPr>
          <p:spPr>
            <a:xfrm>
              <a:off x="5536738" y="2600925"/>
              <a:ext cx="450376" cy="45037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C9CC1-A4E9-23A1-81BC-4052D024C062}"/>
                </a:ext>
              </a:extLst>
            </p:cNvPr>
            <p:cNvSpPr/>
            <p:nvPr/>
          </p:nvSpPr>
          <p:spPr>
            <a:xfrm>
              <a:off x="5536738" y="3221900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37DD8C-CC40-E283-B83D-F1B8E6B98EBA}"/>
                </a:ext>
              </a:extLst>
            </p:cNvPr>
            <p:cNvSpPr/>
            <p:nvPr/>
          </p:nvSpPr>
          <p:spPr>
            <a:xfrm>
              <a:off x="5523090" y="3839464"/>
              <a:ext cx="450376" cy="4503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D402AEC-446E-AA47-35F4-5A5D664F79A8}"/>
                </a:ext>
              </a:extLst>
            </p:cNvPr>
            <p:cNvSpPr/>
            <p:nvPr/>
          </p:nvSpPr>
          <p:spPr>
            <a:xfrm>
              <a:off x="5523090" y="4457028"/>
              <a:ext cx="450376" cy="450376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Ʃ</a:t>
              </a:r>
              <a:endParaRPr lang="en-NL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450454FE-B64E-B51E-2159-C4A9C868B2C1}"/>
              </a:ext>
            </a:extLst>
          </p:cNvPr>
          <p:cNvSpPr txBox="1"/>
          <p:nvPr/>
        </p:nvSpPr>
        <p:spPr>
          <a:xfrm>
            <a:off x="5977463" y="337374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NL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B02A059-F87D-02C5-B26A-081C87504309}"/>
              </a:ext>
            </a:extLst>
          </p:cNvPr>
          <p:cNvSpPr txBox="1"/>
          <p:nvPr/>
        </p:nvSpPr>
        <p:spPr>
          <a:xfrm>
            <a:off x="3272176" y="5085115"/>
            <a:ext cx="123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voc</a:t>
            </a:r>
            <a:r>
              <a:rPr lang="en-US" dirty="0"/>
              <a:t> x </a:t>
            </a:r>
            <a:r>
              <a:rPr lang="en-US" dirty="0" err="1"/>
              <a:t>N</a:t>
            </a:r>
            <a:r>
              <a:rPr lang="en-US" baseline="-25000" dirty="0" err="1"/>
              <a:t>emb</a:t>
            </a:r>
            <a:endParaRPr lang="en-NL" baseline="-25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5018B3C-EED3-6B47-EB2E-572215B1A3FB}"/>
              </a:ext>
            </a:extLst>
          </p:cNvPr>
          <p:cNvGrpSpPr/>
          <p:nvPr/>
        </p:nvGrpSpPr>
        <p:grpSpPr>
          <a:xfrm>
            <a:off x="6455667" y="2790610"/>
            <a:ext cx="2528256" cy="1535594"/>
            <a:chOff x="6455667" y="2790610"/>
            <a:chExt cx="2528256" cy="1535594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ED6DEFAC-88BE-A77A-447E-B89305BD0075}"/>
                </a:ext>
              </a:extLst>
            </p:cNvPr>
            <p:cNvSpPr/>
            <p:nvPr/>
          </p:nvSpPr>
          <p:spPr>
            <a:xfrm>
              <a:off x="7004521" y="2834334"/>
              <a:ext cx="360282" cy="144814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9297F7A-BAF0-97C4-8F28-3362A58D757F}"/>
                </a:ext>
              </a:extLst>
            </p:cNvPr>
            <p:cNvGrpSpPr/>
            <p:nvPr/>
          </p:nvGrpSpPr>
          <p:grpSpPr>
            <a:xfrm>
              <a:off x="6455667" y="2790610"/>
              <a:ext cx="2528256" cy="1535594"/>
              <a:chOff x="6579762" y="2772196"/>
              <a:chExt cx="2528256" cy="1535594"/>
            </a:xfrm>
          </p:grpSpPr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27D407DB-50F4-AA8C-BAB5-15195B743A42}"/>
                  </a:ext>
                </a:extLst>
              </p:cNvPr>
              <p:cNvSpPr txBox="1"/>
              <p:nvPr/>
            </p:nvSpPr>
            <p:spPr>
              <a:xfrm>
                <a:off x="6579762" y="3544540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9D81E38-B52B-F8CB-627A-CA8DFF317EB0}"/>
                  </a:ext>
                </a:extLst>
              </p:cNvPr>
              <p:cNvSpPr txBox="1"/>
              <p:nvPr/>
            </p:nvSpPr>
            <p:spPr>
              <a:xfrm>
                <a:off x="6579762" y="2772196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0F0F0E1-88B8-2C5D-19C7-3619A6956F31}"/>
                  </a:ext>
                </a:extLst>
              </p:cNvPr>
              <p:cNvSpPr txBox="1"/>
              <p:nvPr/>
            </p:nvSpPr>
            <p:spPr>
              <a:xfrm>
                <a:off x="6579762" y="3930711"/>
                <a:ext cx="25282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22C9E80-A6E9-FC66-B87E-605FA6F9C8C5}"/>
                  </a:ext>
                </a:extLst>
              </p:cNvPr>
              <p:cNvSpPr txBox="1"/>
              <p:nvPr/>
            </p:nvSpPr>
            <p:spPr>
              <a:xfrm>
                <a:off x="6579762" y="3158368"/>
                <a:ext cx="252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...,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l-GR" sz="18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β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4" name="Left Bracket 143">
                <a:extLst>
                  <a:ext uri="{FF2B5EF4-FFF2-40B4-BE49-F238E27FC236}">
                    <a16:creationId xmlns:a16="http://schemas.microsoft.com/office/drawing/2014/main" id="{69A93FBC-0E9A-4D21-DD38-11492114BBBA}"/>
                  </a:ext>
                </a:extLst>
              </p:cNvPr>
              <p:cNvSpPr/>
              <p:nvPr/>
            </p:nvSpPr>
            <p:spPr>
              <a:xfrm>
                <a:off x="666207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53" name="Left Bracket 152">
                <a:extLst>
                  <a:ext uri="{FF2B5EF4-FFF2-40B4-BE49-F238E27FC236}">
                    <a16:creationId xmlns:a16="http://schemas.microsoft.com/office/drawing/2014/main" id="{47C9A566-C505-AB36-6884-C431ED38AD7C}"/>
                  </a:ext>
                </a:extLst>
              </p:cNvPr>
              <p:cNvSpPr/>
              <p:nvPr/>
            </p:nvSpPr>
            <p:spPr>
              <a:xfrm flipH="1">
                <a:off x="8914867" y="2777224"/>
                <a:ext cx="88522" cy="1530566"/>
              </a:xfrm>
              <a:prstGeom prst="leftBracket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</p:grp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C28993BA-1385-AC1C-B0C2-575FC3A93A17}"/>
              </a:ext>
            </a:extLst>
          </p:cNvPr>
          <p:cNvCxnSpPr>
            <a:cxnSpLocks/>
          </p:cNvCxnSpPr>
          <p:nvPr/>
        </p:nvCxnSpPr>
        <p:spPr>
          <a:xfrm>
            <a:off x="9124404" y="3558407"/>
            <a:ext cx="2427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2B5311F2-3B39-B0A6-CBE8-E606C2299F4C}"/>
              </a:ext>
            </a:extLst>
          </p:cNvPr>
          <p:cNvSpPr txBox="1"/>
          <p:nvPr/>
        </p:nvSpPr>
        <p:spPr>
          <a:xfrm>
            <a:off x="5400798" y="508511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NL" dirty="0"/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C50F9D72-06F2-94B1-DF8C-1FC8D89A2794}"/>
              </a:ext>
            </a:extLst>
          </p:cNvPr>
          <p:cNvGrpSpPr/>
          <p:nvPr/>
        </p:nvGrpSpPr>
        <p:grpSpPr>
          <a:xfrm>
            <a:off x="9655415" y="3370842"/>
            <a:ext cx="1838965" cy="369332"/>
            <a:chOff x="9655415" y="3370842"/>
            <a:chExt cx="1838965" cy="369332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7B83DD77-78BD-9975-C603-2FCF01463930}"/>
                </a:ext>
              </a:extLst>
            </p:cNvPr>
            <p:cNvSpPr/>
            <p:nvPr/>
          </p:nvSpPr>
          <p:spPr>
            <a:xfrm>
              <a:off x="10037604" y="3399534"/>
              <a:ext cx="393091" cy="30050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9" name="Left Bracket 168">
              <a:extLst>
                <a:ext uri="{FF2B5EF4-FFF2-40B4-BE49-F238E27FC236}">
                  <a16:creationId xmlns:a16="http://schemas.microsoft.com/office/drawing/2014/main" id="{BC83EEC5-4555-6FB8-E1AF-DB31C265543A}"/>
                </a:ext>
              </a:extLst>
            </p:cNvPr>
            <p:cNvSpPr/>
            <p:nvPr/>
          </p:nvSpPr>
          <p:spPr>
            <a:xfrm>
              <a:off x="9655415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C274263-A4FA-476F-DCED-FDEBB2B9A4EB}"/>
                </a:ext>
              </a:extLst>
            </p:cNvPr>
            <p:cNvSpPr txBox="1"/>
            <p:nvPr/>
          </p:nvSpPr>
          <p:spPr>
            <a:xfrm>
              <a:off x="9655415" y="337084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0, 1, ..., 0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1" name="Left Bracket 170">
              <a:extLst>
                <a:ext uri="{FF2B5EF4-FFF2-40B4-BE49-F238E27FC236}">
                  <a16:creationId xmlns:a16="http://schemas.microsoft.com/office/drawing/2014/main" id="{C7D7F348-2702-5D03-DE2C-B209065AEA59}"/>
                </a:ext>
              </a:extLst>
            </p:cNvPr>
            <p:cNvSpPr/>
            <p:nvPr/>
          </p:nvSpPr>
          <p:spPr>
            <a:xfrm flipH="1">
              <a:off x="11401744" y="3391683"/>
              <a:ext cx="52857" cy="327650"/>
            </a:xfrm>
            <a:prstGeom prst="leftBracket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94DFB013-E069-750A-188A-21B6A52BD7F7}"/>
              </a:ext>
            </a:extLst>
          </p:cNvPr>
          <p:cNvCxnSpPr>
            <a:stCxn id="135" idx="3"/>
            <a:endCxn id="103" idx="2"/>
          </p:cNvCxnSpPr>
          <p:nvPr/>
        </p:nvCxnSpPr>
        <p:spPr>
          <a:xfrm>
            <a:off x="4780695" y="3574615"/>
            <a:ext cx="554964" cy="9118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EBFC574-0FFC-4B29-32BD-464BEF5B4899}"/>
              </a:ext>
            </a:extLst>
          </p:cNvPr>
          <p:cNvCxnSpPr>
            <a:stCxn id="135" idx="3"/>
            <a:endCxn id="12" idx="2"/>
          </p:cNvCxnSpPr>
          <p:nvPr/>
        </p:nvCxnSpPr>
        <p:spPr>
          <a:xfrm>
            <a:off x="4780695" y="3574615"/>
            <a:ext cx="554964" cy="2942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D96CD7-83F9-1A2B-95F5-EED10B8B33A7}"/>
              </a:ext>
            </a:extLst>
          </p:cNvPr>
          <p:cNvSpPr txBox="1"/>
          <p:nvPr/>
        </p:nvSpPr>
        <p:spPr>
          <a:xfrm>
            <a:off x="762282" y="1665321"/>
            <a:ext cx="9130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Context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8D398-C8EA-7A27-2FDC-C22C4A88C481}"/>
              </a:ext>
            </a:extLst>
          </p:cNvPr>
          <p:cNvSpPr txBox="1"/>
          <p:nvPr/>
        </p:nvSpPr>
        <p:spPr>
          <a:xfrm>
            <a:off x="1845164" y="1388322"/>
            <a:ext cx="7945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F20BA7-AEAA-7852-AC99-AC562DFC2F15}"/>
              </a:ext>
            </a:extLst>
          </p:cNvPr>
          <p:cNvSpPr txBox="1"/>
          <p:nvPr/>
        </p:nvSpPr>
        <p:spPr>
          <a:xfrm>
            <a:off x="9589622" y="1388322"/>
            <a:ext cx="8563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Output</a:t>
            </a:r>
          </a:p>
          <a:p>
            <a:pPr algn="ctr"/>
            <a:r>
              <a:rPr lang="en-US" dirty="0"/>
              <a:t>Vector</a:t>
            </a:r>
            <a:endParaRPr lang="en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7CCC9B-B70A-AFB6-4D2D-7996544EBB1F}"/>
              </a:ext>
            </a:extLst>
          </p:cNvPr>
          <p:cNvSpPr txBox="1"/>
          <p:nvPr/>
        </p:nvSpPr>
        <p:spPr>
          <a:xfrm>
            <a:off x="5136303" y="1388322"/>
            <a:ext cx="86273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Hidden</a:t>
            </a:r>
          </a:p>
          <a:p>
            <a:pPr algn="ctr"/>
            <a:r>
              <a:rPr lang="en-US" dirty="0"/>
              <a:t>Layer</a:t>
            </a:r>
            <a:endParaRPr lang="en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00E40-5735-A3A6-D625-2365B294689C}"/>
              </a:ext>
            </a:extLst>
          </p:cNvPr>
          <p:cNvSpPr txBox="1"/>
          <p:nvPr/>
        </p:nvSpPr>
        <p:spPr>
          <a:xfrm>
            <a:off x="3220111" y="1665321"/>
            <a:ext cx="133991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Input matrix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190773-5081-CB94-1946-B5A251910CAF}"/>
              </a:ext>
            </a:extLst>
          </p:cNvPr>
          <p:cNvSpPr txBox="1"/>
          <p:nvPr/>
        </p:nvSpPr>
        <p:spPr>
          <a:xfrm>
            <a:off x="6964076" y="1665321"/>
            <a:ext cx="151143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dirty="0"/>
              <a:t>Output matrix</a:t>
            </a:r>
            <a:endParaRPr lang="en-NL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E14EE3-650F-B615-6E68-AEAB6E5EC7A8}"/>
              </a:ext>
            </a:extLst>
          </p:cNvPr>
          <p:cNvCxnSpPr>
            <a:stCxn id="135" idx="3"/>
            <a:endCxn id="10" idx="2"/>
          </p:cNvCxnSpPr>
          <p:nvPr/>
        </p:nvCxnSpPr>
        <p:spPr>
          <a:xfrm flipV="1">
            <a:off x="4780695" y="2630356"/>
            <a:ext cx="568612" cy="9442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D6D8C74-A2AD-695C-B144-D9EB4A282FBA}"/>
              </a:ext>
            </a:extLst>
          </p:cNvPr>
          <p:cNvCxnSpPr>
            <a:stCxn id="135" idx="3"/>
            <a:endCxn id="11" idx="2"/>
          </p:cNvCxnSpPr>
          <p:nvPr/>
        </p:nvCxnSpPr>
        <p:spPr>
          <a:xfrm flipV="1">
            <a:off x="4780695" y="3251331"/>
            <a:ext cx="568612" cy="323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6CDF07-B506-6D1B-B598-22045989D584}"/>
              </a:ext>
            </a:extLst>
          </p:cNvPr>
          <p:cNvSpPr/>
          <p:nvPr/>
        </p:nvSpPr>
        <p:spPr>
          <a:xfrm>
            <a:off x="3046027" y="3886567"/>
            <a:ext cx="1655212" cy="306369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DB3FFF-D31F-0921-2B0B-0FB6CFD38CD5}"/>
              </a:ext>
            </a:extLst>
          </p:cNvPr>
          <p:cNvSpPr/>
          <p:nvPr/>
        </p:nvSpPr>
        <p:spPr>
          <a:xfrm>
            <a:off x="602139" y="4167256"/>
            <a:ext cx="1098765" cy="300508"/>
          </a:xfrm>
          <a:prstGeom prst="rect">
            <a:avLst/>
          </a:prstGeom>
          <a:gradFill>
            <a:gsLst>
              <a:gs pos="0">
                <a:schemeClr val="accent6">
                  <a:satMod val="105000"/>
                  <a:tint val="67000"/>
                  <a:alpha val="30000"/>
                  <a:lumMod val="89000"/>
                  <a:lumOff val="11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>
                    <a:lumMod val="75000"/>
                  </a:schemeClr>
                </a:solidFill>
              </a:rPr>
              <a:t>telefoon</a:t>
            </a:r>
            <a:endParaRPr lang="en-NL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7344-0765-99CE-7712-38E821E42CA6}"/>
              </a:ext>
            </a:extLst>
          </p:cNvPr>
          <p:cNvSpPr/>
          <p:nvPr/>
        </p:nvSpPr>
        <p:spPr>
          <a:xfrm>
            <a:off x="2070140" y="4161828"/>
            <a:ext cx="340906" cy="300508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3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30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30000"/>
                </a:schemeClr>
              </a:gs>
            </a:gsLst>
          </a:gradFill>
          <a:ln>
            <a:solidFill>
              <a:schemeClr val="accent6">
                <a:alpha val="3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64544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Trainen van </a:t>
            </a:r>
            <a:r>
              <a:rPr lang="nl-NL" sz="3600" dirty="0" err="1"/>
              <a:t>embeddings</a:t>
            </a:r>
            <a:endParaRPr lang="nl-NL" sz="36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B35232B-2E07-9EC3-DCAE-7597E4F42519}"/>
              </a:ext>
            </a:extLst>
          </p:cNvPr>
          <p:cNvSpPr/>
          <p:nvPr/>
        </p:nvSpPr>
        <p:spPr>
          <a:xfrm>
            <a:off x="602139" y="2516685"/>
            <a:ext cx="1098765" cy="3005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mobiel</a:t>
            </a:r>
            <a:endParaRPr lang="en-NL" sz="1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96946-A117-B701-E828-D5585DF8C4AB}"/>
              </a:ext>
            </a:extLst>
          </p:cNvPr>
          <p:cNvGrpSpPr/>
          <p:nvPr/>
        </p:nvGrpSpPr>
        <p:grpSpPr>
          <a:xfrm>
            <a:off x="2965271" y="2936111"/>
            <a:ext cx="1838965" cy="369332"/>
            <a:chOff x="2965271" y="2900812"/>
            <a:chExt cx="1838965" cy="3693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9BC3AE8A-6922-EACE-DCC7-35878C8CAEBD}"/>
                </a:ext>
              </a:extLst>
            </p:cNvPr>
            <p:cNvSpPr/>
            <p:nvPr/>
          </p:nvSpPr>
          <p:spPr>
            <a:xfrm>
              <a:off x="3046027" y="2941678"/>
              <a:ext cx="1655212" cy="2876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55BD1D9-4D7E-CCDF-CDC0-34554C74F627}"/>
                </a:ext>
              </a:extLst>
            </p:cNvPr>
            <p:cNvSpPr txBox="1"/>
            <p:nvPr/>
          </p:nvSpPr>
          <p:spPr>
            <a:xfrm>
              <a:off x="2965271" y="290081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l-GR" sz="18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β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endParaRPr lang="en-NL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F9959C23-8F77-3CD3-5042-4D40A5364078}"/>
              </a:ext>
            </a:extLst>
          </p:cNvPr>
          <p:cNvSpPr txBox="1"/>
          <p:nvPr/>
        </p:nvSpPr>
        <p:spPr>
          <a:xfrm>
            <a:off x="2965271" y="248227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0BE1AF-06B9-15B8-2C81-542C2E442A69}"/>
              </a:ext>
            </a:extLst>
          </p:cNvPr>
          <p:cNvSpPr txBox="1"/>
          <p:nvPr/>
        </p:nvSpPr>
        <p:spPr>
          <a:xfrm>
            <a:off x="2988812" y="3389949"/>
            <a:ext cx="179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6" name="Left Bracket 135">
            <a:extLst>
              <a:ext uri="{FF2B5EF4-FFF2-40B4-BE49-F238E27FC236}">
                <a16:creationId xmlns:a16="http://schemas.microsoft.com/office/drawing/2014/main" id="{65901A15-24B5-0586-3933-4C2B849A365C}"/>
              </a:ext>
            </a:extLst>
          </p:cNvPr>
          <p:cNvSpPr/>
          <p:nvPr/>
        </p:nvSpPr>
        <p:spPr>
          <a:xfrm>
            <a:off x="3046027" y="2456388"/>
            <a:ext cx="116801" cy="2217099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Left Bracket 136">
            <a:extLst>
              <a:ext uri="{FF2B5EF4-FFF2-40B4-BE49-F238E27FC236}">
                <a16:creationId xmlns:a16="http://schemas.microsoft.com/office/drawing/2014/main" id="{9FCDAB14-5C7E-442E-6D3C-E6B0821CF2A8}"/>
              </a:ext>
            </a:extLst>
          </p:cNvPr>
          <p:cNvSpPr/>
          <p:nvPr/>
        </p:nvSpPr>
        <p:spPr>
          <a:xfrm flipH="1">
            <a:off x="4551780" y="2470784"/>
            <a:ext cx="153165" cy="219273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84BF68-0968-ED6F-F7FA-A73FE70CA082}"/>
              </a:ext>
            </a:extLst>
          </p:cNvPr>
          <p:cNvSpPr txBox="1"/>
          <p:nvPr/>
        </p:nvSpPr>
        <p:spPr>
          <a:xfrm>
            <a:off x="2965271" y="4297625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508DE-1065-12F1-60DA-7755A5C515D1}"/>
              </a:ext>
            </a:extLst>
          </p:cNvPr>
          <p:cNvSpPr txBox="1"/>
          <p:nvPr/>
        </p:nvSpPr>
        <p:spPr>
          <a:xfrm>
            <a:off x="2965271" y="384378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0, 0, 0]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FA9A2A6-7D1A-97B4-9BD1-B55A69AB9D6A}"/>
              </a:ext>
            </a:extLst>
          </p:cNvPr>
          <p:cNvCxnSpPr>
            <a:stCxn id="79" idx="3"/>
            <a:endCxn id="135" idx="1"/>
          </p:cNvCxnSpPr>
          <p:nvPr/>
        </p:nvCxnSpPr>
        <p:spPr>
          <a:xfrm>
            <a:off x="1700904" y="2666939"/>
            <a:ext cx="1287908" cy="9076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F71C6EF-7062-22BF-FA37-A51D5AB36F3B}"/>
              </a:ext>
            </a:extLst>
          </p:cNvPr>
          <p:cNvSpPr txBox="1"/>
          <p:nvPr/>
        </p:nvSpPr>
        <p:spPr>
          <a:xfrm>
            <a:off x="5325291" y="2743618"/>
            <a:ext cx="4315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Word Vectors:</a:t>
            </a:r>
          </a:p>
          <a:p>
            <a:r>
              <a:rPr lang="en-US" dirty="0" err="1"/>
              <a:t>Koppelen</a:t>
            </a:r>
            <a:r>
              <a:rPr lang="en-US" dirty="0"/>
              <a:t> </a:t>
            </a:r>
            <a:r>
              <a:rPr lang="en-US" dirty="0" err="1"/>
              <a:t>woord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de </a:t>
            </a:r>
            <a:r>
              <a:rPr lang="en-US" dirty="0" err="1"/>
              <a:t>opgeslagen</a:t>
            </a:r>
            <a:r>
              <a:rPr lang="en-US" dirty="0"/>
              <a:t> context.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07273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/6_word_embeddings.ipynb</a:t>
            </a:r>
            <a:r>
              <a:rPr lang="nl-NL" sz="2000" dirty="0"/>
              <a:t>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Vergelijk woorden door middel van vectoren.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Maak de functie om woorden te vergelijken af.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Vergelijk de volgende woorden: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"dollar"</a:t>
            </a:r>
            <a:r>
              <a:rPr lang="nl-NL" sz="1600" dirty="0"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"cash"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 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Hoe groot zijn de gelijkenissen en wat valt je op?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Optioneel: </a:t>
            </a:r>
            <a:r>
              <a:rPr lang="nl-NL" sz="1600" dirty="0" err="1">
                <a:cs typeface="Courier New" panose="02070309020205020404" pitchFamily="49" charset="0"/>
              </a:rPr>
              <a:t>gerbuik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most_similar</a:t>
            </a:r>
            <a:r>
              <a:rPr lang="nl-NL" sz="1600" dirty="0">
                <a:cs typeface="Courier New" panose="02070309020205020404" pitchFamily="49" charset="0"/>
              </a:rPr>
              <a:t> om vergelijkbare woorden te vinden.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Vectoren voor documenten.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vectoren voor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"money"</a:t>
            </a:r>
            <a:r>
              <a:rPr lang="nl-NL" sz="1600" dirty="0">
                <a:cs typeface="Courier New" panose="02070309020205020404" pitchFamily="49" charset="0"/>
              </a:rPr>
              <a:t> en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 .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Bereken de woord vector voor 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"money 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talks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"</a:t>
            </a:r>
            <a:r>
              <a:rPr lang="nl-NL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nl-NL" sz="1600">
                <a:cs typeface="Courier New" panose="02070309020205020404" pitchFamily="49" charset="0"/>
              </a:rPr>
              <a:t>Wat valt je op?</a:t>
            </a:r>
            <a:endParaRPr lang="nl-NL" sz="1600" dirty="0">
              <a:solidFill>
                <a:schemeClr val="accent2">
                  <a:lumMod val="75000"/>
                </a:schemeClr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597988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Transformers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3577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betekenis, zelfde woord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43128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Bij woord vectoren wordt één context opgeslagen per woord.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Maar: woord kan meer betekenissen hebben, afhankelijk van de context: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Geavanceerde </a:t>
            </a:r>
            <a:r>
              <a:rPr lang="nl-NL" sz="1800" dirty="0" err="1"/>
              <a:t>transformers</a:t>
            </a:r>
            <a:r>
              <a:rPr lang="nl-NL" sz="1800" dirty="0"/>
              <a:t> ondersteunen meerdere contexten:</a:t>
            </a:r>
          </a:p>
          <a:p>
            <a:endParaRPr lang="nl-NL" sz="1800" dirty="0"/>
          </a:p>
          <a:p>
            <a:r>
              <a:rPr lang="nl-NL" sz="1800" dirty="0" err="1"/>
              <a:t>ELMo</a:t>
            </a:r>
            <a:r>
              <a:rPr lang="nl-NL" sz="1800" dirty="0"/>
              <a:t>: </a:t>
            </a:r>
            <a:r>
              <a:rPr lang="nl-NL" sz="1800" dirty="0" err="1"/>
              <a:t>Embeddings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Language </a:t>
            </a:r>
            <a:r>
              <a:rPr lang="nl-NL" sz="1800" dirty="0" err="1"/>
              <a:t>Models</a:t>
            </a:r>
            <a:endParaRPr lang="nl-NL" sz="1800" dirty="0"/>
          </a:p>
          <a:p>
            <a:r>
              <a:rPr lang="nl-NL" sz="1800" dirty="0"/>
              <a:t>BERT: </a:t>
            </a:r>
            <a:r>
              <a:rPr lang="nl-NL" sz="1800" dirty="0" err="1"/>
              <a:t>Bidirectional</a:t>
            </a:r>
            <a:r>
              <a:rPr lang="nl-NL" sz="1800" dirty="0"/>
              <a:t> Encoder </a:t>
            </a:r>
            <a:r>
              <a:rPr lang="nl-NL" sz="1800" dirty="0" err="1"/>
              <a:t>Representations</a:t>
            </a:r>
            <a:r>
              <a:rPr lang="nl-NL" sz="1800" dirty="0"/>
              <a:t> </a:t>
            </a:r>
            <a:r>
              <a:rPr lang="nl-NL" sz="1800" dirty="0" err="1"/>
              <a:t>from</a:t>
            </a:r>
            <a:r>
              <a:rPr lang="nl-NL" sz="1800" dirty="0"/>
              <a:t> </a:t>
            </a:r>
            <a:r>
              <a:rPr lang="nl-NL" sz="1800" dirty="0" err="1"/>
              <a:t>Transformers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908DE-196A-145D-A4CC-11FEF8A83878}"/>
              </a:ext>
            </a:extLst>
          </p:cNvPr>
          <p:cNvSpPr txBox="1"/>
          <p:nvPr/>
        </p:nvSpPr>
        <p:spPr>
          <a:xfrm>
            <a:off x="897705" y="3007857"/>
            <a:ext cx="6273804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A1BD5-7E4F-3A7C-A179-1CA451EF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07" y="828711"/>
            <a:ext cx="3612193" cy="544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8415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692537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None/>
            </a:pPr>
            <a:r>
              <a:rPr lang="nl-NL" sz="2000" dirty="0"/>
              <a:t>Het woord krijgt altijd dezelfde gewichten mee.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68355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29335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75BE313-4961-2FE1-184D-0AD42A8EE3D5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rot="5400000" flipH="1" flipV="1">
            <a:off x="9512940" y="5219202"/>
            <a:ext cx="375162" cy="46572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0.84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0.54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0.65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0.76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D38C3F6-418A-96DB-00A9-A5B1CF93F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286" y="1020335"/>
            <a:ext cx="3983941" cy="1676545"/>
          </a:xfrm>
          <a:prstGeom prst="rect">
            <a:avLst/>
          </a:prstGeom>
        </p:spPr>
      </p:pic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</p:spTree>
    <p:extLst>
      <p:ext uri="{BB962C8B-B14F-4D97-AF65-F5344CB8AC3E}">
        <p14:creationId xmlns:p14="http://schemas.microsoft.com/office/powerpoint/2010/main" val="1789393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091B147-2E88-3A0D-B04A-111FDD624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3201" y="1020334"/>
            <a:ext cx="3962965" cy="16613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Positie in de tekst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17009-C37E-6A72-48A6-778E980C38BF}"/>
              </a:ext>
            </a:extLst>
          </p:cNvPr>
          <p:cNvSpPr/>
          <p:nvPr/>
        </p:nvSpPr>
        <p:spPr>
          <a:xfrm>
            <a:off x="8156260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27736C-489D-C9B6-69CA-1A483DD107FA}"/>
              </a:ext>
            </a:extLst>
          </p:cNvPr>
          <p:cNvSpPr/>
          <p:nvPr/>
        </p:nvSpPr>
        <p:spPr>
          <a:xfrm>
            <a:off x="9091243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E46F5-C812-66DC-FBAD-14C2550991C5}"/>
              </a:ext>
            </a:extLst>
          </p:cNvPr>
          <p:cNvSpPr/>
          <p:nvPr/>
        </p:nvSpPr>
        <p:spPr>
          <a:xfrm>
            <a:off x="10023142" y="5639644"/>
            <a:ext cx="752833" cy="3960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78F5D9-A0B0-5D87-0C26-90B9CE899BC2}"/>
              </a:ext>
            </a:extLst>
          </p:cNvPr>
          <p:cNvSpPr/>
          <p:nvPr/>
        </p:nvSpPr>
        <p:spPr>
          <a:xfrm>
            <a:off x="10957671" y="5639644"/>
            <a:ext cx="752833" cy="3960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droog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5BC9E-2432-AFA2-FF82-7D3DC3A30F8F}"/>
              </a:ext>
            </a:extLst>
          </p:cNvPr>
          <p:cNvSpPr/>
          <p:nvPr/>
        </p:nvSpPr>
        <p:spPr>
          <a:xfrm>
            <a:off x="8156262" y="4715692"/>
            <a:ext cx="3554242" cy="54879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word vector</a:t>
            </a:r>
            <a:endParaRPr lang="en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31DDA-77ED-8DC5-44A6-2A30A2219F23}"/>
              </a:ext>
            </a:extLst>
          </p:cNvPr>
          <p:cNvSpPr/>
          <p:nvPr/>
        </p:nvSpPr>
        <p:spPr>
          <a:xfrm>
            <a:off x="815626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0.7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BFB3B4-D395-9DBD-8B51-59AC8B24DF93}"/>
              </a:ext>
            </a:extLst>
          </p:cNvPr>
          <p:cNvSpPr/>
          <p:nvPr/>
        </p:nvSpPr>
        <p:spPr>
          <a:xfrm>
            <a:off x="9089703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431ED-7125-D37B-FBE5-BF8DD19EC314}"/>
              </a:ext>
            </a:extLst>
          </p:cNvPr>
          <p:cNvSpPr/>
          <p:nvPr/>
        </p:nvSpPr>
        <p:spPr>
          <a:xfrm>
            <a:off x="10023142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-0.3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B923D0-9CB3-ED25-D34A-C1B918648315}"/>
              </a:ext>
            </a:extLst>
          </p:cNvPr>
          <p:cNvSpPr/>
          <p:nvPr/>
        </p:nvSpPr>
        <p:spPr>
          <a:xfrm>
            <a:off x="10957671" y="3986992"/>
            <a:ext cx="752833" cy="33963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242A37-D85E-CDF4-6646-1AA4150112B2}"/>
              </a:ext>
            </a:extLst>
          </p:cNvPr>
          <p:cNvSpPr/>
          <p:nvPr/>
        </p:nvSpPr>
        <p:spPr>
          <a:xfrm>
            <a:off x="815626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0.91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0F762A-F978-C5E9-4DB5-5DDC469BCEEB}"/>
              </a:ext>
            </a:extLst>
          </p:cNvPr>
          <p:cNvSpPr/>
          <p:nvPr/>
        </p:nvSpPr>
        <p:spPr>
          <a:xfrm>
            <a:off x="908970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-.42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F34C5B-8F3F-C15F-38F4-6335266C6A04}"/>
              </a:ext>
            </a:extLst>
          </p:cNvPr>
          <p:cNvSpPr/>
          <p:nvPr/>
        </p:nvSpPr>
        <p:spPr>
          <a:xfrm>
            <a:off x="10023143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0.99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B6C70-98A7-749B-C30E-C5DD9858080C}"/>
              </a:ext>
            </a:extLst>
          </p:cNvPr>
          <p:cNvSpPr/>
          <p:nvPr/>
        </p:nvSpPr>
        <p:spPr>
          <a:xfrm>
            <a:off x="10957671" y="3155252"/>
            <a:ext cx="752833" cy="33963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0.16</a:t>
            </a:r>
            <a:endParaRPr lang="en-NL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Plus Sign 31">
            <a:extLst>
              <a:ext uri="{FF2B5EF4-FFF2-40B4-BE49-F238E27FC236}">
                <a16:creationId xmlns:a16="http://schemas.microsoft.com/office/drawing/2014/main" id="{7605CB55-3D9F-14BB-D6EC-60086184D456}"/>
              </a:ext>
            </a:extLst>
          </p:cNvPr>
          <p:cNvSpPr/>
          <p:nvPr/>
        </p:nvSpPr>
        <p:spPr>
          <a:xfrm>
            <a:off x="8423591" y="3619093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Plus Sign 32">
            <a:extLst>
              <a:ext uri="{FF2B5EF4-FFF2-40B4-BE49-F238E27FC236}">
                <a16:creationId xmlns:a16="http://schemas.microsoft.com/office/drawing/2014/main" id="{92727468-ABAF-2B0B-DF5A-623A6434A7D5}"/>
              </a:ext>
            </a:extLst>
          </p:cNvPr>
          <p:cNvSpPr/>
          <p:nvPr/>
        </p:nvSpPr>
        <p:spPr>
          <a:xfrm>
            <a:off x="93570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4" name="Plus Sign 33">
            <a:extLst>
              <a:ext uri="{FF2B5EF4-FFF2-40B4-BE49-F238E27FC236}">
                <a16:creationId xmlns:a16="http://schemas.microsoft.com/office/drawing/2014/main" id="{2EADE8C5-ED2F-3C42-32EE-2E8ACE93BE74}"/>
              </a:ext>
            </a:extLst>
          </p:cNvPr>
          <p:cNvSpPr/>
          <p:nvPr/>
        </p:nvSpPr>
        <p:spPr>
          <a:xfrm>
            <a:off x="10291332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FC0ED346-53C0-EBBA-C690-ED3D3531F9C2}"/>
              </a:ext>
            </a:extLst>
          </p:cNvPr>
          <p:cNvSpPr/>
          <p:nvPr/>
        </p:nvSpPr>
        <p:spPr>
          <a:xfrm>
            <a:off x="11192460" y="3623376"/>
            <a:ext cx="218173" cy="200017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AEC0D06C-EFAD-76FB-30DF-9456A316D81F}"/>
              </a:ext>
            </a:extLst>
          </p:cNvPr>
          <p:cNvSpPr/>
          <p:nvPr/>
        </p:nvSpPr>
        <p:spPr>
          <a:xfrm rot="10800000">
            <a:off x="9765907" y="4441370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E8FCFBA-A650-808B-2522-1AC52E8374E5}"/>
              </a:ext>
            </a:extLst>
          </p:cNvPr>
          <p:cNvSpPr/>
          <p:nvPr/>
        </p:nvSpPr>
        <p:spPr>
          <a:xfrm rot="10800000" flipV="1">
            <a:off x="8365200" y="278357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FEEACA9-FAF1-E0B0-7DF4-56ED752ADF92}"/>
              </a:ext>
            </a:extLst>
          </p:cNvPr>
          <p:cNvSpPr/>
          <p:nvPr/>
        </p:nvSpPr>
        <p:spPr>
          <a:xfrm rot="10800000" flipV="1">
            <a:off x="9298642" y="2779555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B28C0D3-75DD-71A7-B62B-8EC72D465333}"/>
              </a:ext>
            </a:extLst>
          </p:cNvPr>
          <p:cNvSpPr/>
          <p:nvPr/>
        </p:nvSpPr>
        <p:spPr>
          <a:xfrm rot="10800000" flipV="1">
            <a:off x="10232082" y="2779549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42B5B20B-3722-C031-5F52-07E2760B8204}"/>
              </a:ext>
            </a:extLst>
          </p:cNvPr>
          <p:cNvSpPr/>
          <p:nvPr/>
        </p:nvSpPr>
        <p:spPr>
          <a:xfrm rot="10800000" flipV="1">
            <a:off x="11134070" y="2779542"/>
            <a:ext cx="334951" cy="190458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BA6366D-6FAE-CAEA-D14B-540EFDF9CB08}"/>
              </a:ext>
            </a:extLst>
          </p:cNvPr>
          <p:cNvSpPr txBox="1">
            <a:spLocks/>
          </p:cNvSpPr>
          <p:nvPr/>
        </p:nvSpPr>
        <p:spPr>
          <a:xfrm>
            <a:off x="838200" y="1456267"/>
            <a:ext cx="669253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speelt geen tol bij woord vectoren: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Het woord krijgt altijd dezelfde gewichten mee.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wegen positie wel mee: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Positie in de zin wordt gecombineerd met woord vector.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Sinus / cosinus functies geven posities een unieke waarde.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Deze waardes worden opgeteld bij de woord vector.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18703E6-AF90-95EC-4D01-35AD2E361EA7}"/>
              </a:ext>
            </a:extLst>
          </p:cNvPr>
          <p:cNvCxnSpPr>
            <a:stCxn id="7" idx="0"/>
            <a:endCxn id="9" idx="2"/>
          </p:cNvCxnSpPr>
          <p:nvPr/>
        </p:nvCxnSpPr>
        <p:spPr>
          <a:xfrm rot="16200000" flipV="1">
            <a:off x="9978890" y="5218975"/>
            <a:ext cx="375162" cy="46617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87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Aandacht is alles wat je nodig hebt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6173676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Geavanceerde </a:t>
            </a:r>
            <a:r>
              <a:rPr lang="nl-NL" sz="2000" dirty="0" err="1"/>
              <a:t>transformers</a:t>
            </a:r>
            <a:r>
              <a:rPr lang="nl-NL" sz="2000" dirty="0"/>
              <a:t> hebben meer "aandacht" voor woorden die gelijkenis vertonen.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tussen woord vectoren worden meegewogen bij het </a:t>
            </a:r>
            <a:r>
              <a:rPr lang="nl-NL" sz="2000" dirty="0" err="1"/>
              <a:t>encoderen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Gelijkenissen zeggen iets over de betekenis; mobiel als telefoon of mobiel als mobiliteit.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Meervoudige aandacht; meerdere, afzonderlijke wegingen voor verschillende betekenissen.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9E0DEF6-3FDF-0EA3-6C97-813261FB5373}"/>
              </a:ext>
            </a:extLst>
          </p:cNvPr>
          <p:cNvGrpSpPr/>
          <p:nvPr/>
        </p:nvGrpSpPr>
        <p:grpSpPr>
          <a:xfrm>
            <a:off x="7545978" y="2808454"/>
            <a:ext cx="4114800" cy="375682"/>
            <a:chOff x="7239000" y="3814294"/>
            <a:chExt cx="4114800" cy="37568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7018A-CE5F-C8BE-2C24-9FE0481B4F8A}"/>
                </a:ext>
              </a:extLst>
            </p:cNvPr>
            <p:cNvSpPr/>
            <p:nvPr/>
          </p:nvSpPr>
          <p:spPr>
            <a:xfrm>
              <a:off x="723900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hij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240F9D6-617C-4D85-726D-8674FF0B08B1}"/>
                </a:ext>
              </a:extLst>
            </p:cNvPr>
            <p:cNvSpPr/>
            <p:nvPr/>
          </p:nvSpPr>
          <p:spPr>
            <a:xfrm>
              <a:off x="790774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belde</a:t>
              </a:r>
              <a:endParaRPr lang="en-NL" sz="14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8901BA-167D-9F11-9DF0-5170FE1E72B9}"/>
                </a:ext>
              </a:extLst>
            </p:cNvPr>
            <p:cNvSpPr/>
            <p:nvPr/>
          </p:nvSpPr>
          <p:spPr>
            <a:xfrm>
              <a:off x="857648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3BCB3C-14AB-80B5-C5BA-7626C7A0859D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</a:t>
              </a:r>
              <a:endParaRPr lang="en-NL" sz="14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C2073B-3567-0B15-95FB-5CDE081F13F6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zijn</a:t>
              </a:r>
              <a:endParaRPr lang="en-NL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C47102-552E-D4DB-DF49-542A3A6C8D49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23EFEF7-D284-8ED4-657C-0623AD4FDC43}"/>
                </a:ext>
              </a:extLst>
            </p:cNvPr>
            <p:cNvCxnSpPr>
              <a:stCxn id="14" idx="0"/>
              <a:endCxn id="13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7EDEA7CD-C032-13DE-0DC1-37FD0251F461}"/>
                </a:ext>
              </a:extLst>
            </p:cNvPr>
            <p:cNvCxnSpPr>
              <a:stCxn id="14" idx="0"/>
              <a:endCxn id="12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C2224161-A8CA-E22F-0741-BBA62D195231}"/>
                </a:ext>
              </a:extLst>
            </p:cNvPr>
            <p:cNvCxnSpPr>
              <a:stCxn id="14" idx="0"/>
              <a:endCxn id="11" idx="0"/>
            </p:cNvCxnSpPr>
            <p:nvPr/>
          </p:nvCxnSpPr>
          <p:spPr>
            <a:xfrm rot="16200000" flipV="1">
              <a:off x="9925903" y="2778296"/>
              <a:ext cx="12700" cy="2084695"/>
            </a:xfrm>
            <a:prstGeom prst="curvedConnector3">
              <a:avLst>
                <a:gd name="adj1" fmla="val 523881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B4449B6C-8B17-F986-0DAD-C827DD2C794E}"/>
                </a:ext>
              </a:extLst>
            </p:cNvPr>
            <p:cNvCxnSpPr>
              <a:stCxn id="14" idx="0"/>
              <a:endCxn id="10" idx="0"/>
            </p:cNvCxnSpPr>
            <p:nvPr/>
          </p:nvCxnSpPr>
          <p:spPr>
            <a:xfrm rot="16200000" flipV="1">
              <a:off x="9591533" y="2443926"/>
              <a:ext cx="12700" cy="2753435"/>
            </a:xfrm>
            <a:prstGeom prst="curvedConnector3">
              <a:avLst>
                <a:gd name="adj1" fmla="val 7334331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243078DA-CFEE-4CAA-3BC6-B4C062CE30F8}"/>
                </a:ext>
              </a:extLst>
            </p:cNvPr>
            <p:cNvCxnSpPr>
              <a:stCxn id="14" idx="0"/>
              <a:endCxn id="9" idx="0"/>
            </p:cNvCxnSpPr>
            <p:nvPr/>
          </p:nvCxnSpPr>
          <p:spPr>
            <a:xfrm rot="16200000" flipV="1">
              <a:off x="9257163" y="2109556"/>
              <a:ext cx="12700" cy="3422175"/>
            </a:xfrm>
            <a:prstGeom prst="curvedConnector3">
              <a:avLst>
                <a:gd name="adj1" fmla="val 9214921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5F59FB-EA38-59DC-8BEE-AD573A7EEF8F}"/>
              </a:ext>
            </a:extLst>
          </p:cNvPr>
          <p:cNvGrpSpPr/>
          <p:nvPr/>
        </p:nvGrpSpPr>
        <p:grpSpPr>
          <a:xfrm>
            <a:off x="7391075" y="4960926"/>
            <a:ext cx="4322246" cy="375682"/>
            <a:chOff x="7031554" y="3814294"/>
            <a:chExt cx="4322246" cy="3756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3B4ED-4D53-7B90-35AC-5C8ED4236594}"/>
                </a:ext>
              </a:extLst>
            </p:cNvPr>
            <p:cNvSpPr/>
            <p:nvPr/>
          </p:nvSpPr>
          <p:spPr>
            <a:xfrm>
              <a:off x="7031554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de</a:t>
              </a:r>
              <a:endParaRPr lang="en-NL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75EF207-BFB3-6569-53F0-34AA90D34297}"/>
                </a:ext>
              </a:extLst>
            </p:cNvPr>
            <p:cNvSpPr/>
            <p:nvPr/>
          </p:nvSpPr>
          <p:spPr>
            <a:xfrm>
              <a:off x="76980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auto</a:t>
              </a:r>
              <a:endParaRPr lang="en-NL" sz="1400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D4D5C-0A6E-53AF-3FC1-8534B4B1E9B1}"/>
                </a:ext>
              </a:extLst>
            </p:cNvPr>
            <p:cNvSpPr/>
            <p:nvPr/>
          </p:nvSpPr>
          <p:spPr>
            <a:xfrm>
              <a:off x="8366760" y="3820644"/>
              <a:ext cx="82386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maakte</a:t>
              </a:r>
              <a:endParaRPr lang="en-NL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23171B0-A30C-0B14-0BB9-E033DB762E78}"/>
                </a:ext>
              </a:extLst>
            </p:cNvPr>
            <p:cNvSpPr/>
            <p:nvPr/>
          </p:nvSpPr>
          <p:spPr>
            <a:xfrm>
              <a:off x="924522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haar</a:t>
              </a:r>
              <a:endParaRPr lang="en-NL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DA6FA97-74C9-6BF5-1A32-D46E68AAAF6F}"/>
                </a:ext>
              </a:extLst>
            </p:cNvPr>
            <p:cNvSpPr/>
            <p:nvPr/>
          </p:nvSpPr>
          <p:spPr>
            <a:xfrm>
              <a:off x="9913960" y="3820644"/>
              <a:ext cx="614149" cy="3693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meer</a:t>
              </a:r>
              <a:endParaRPr lang="en-NL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43E9D4-6FE3-2CB8-2128-6060A1B10F7D}"/>
                </a:ext>
              </a:extLst>
            </p:cNvPr>
            <p:cNvSpPr/>
            <p:nvPr/>
          </p:nvSpPr>
          <p:spPr>
            <a:xfrm>
              <a:off x="10582700" y="3820644"/>
              <a:ext cx="771100" cy="36933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err="1"/>
                <a:t>mobiel</a:t>
              </a:r>
              <a:endParaRPr lang="en-NL" sz="1400" b="1" dirty="0"/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8CD44CFD-03F8-5D7C-9404-8E17D8F73960}"/>
                </a:ext>
              </a:extLst>
            </p:cNvPr>
            <p:cNvCxnSpPr>
              <a:cxnSpLocks/>
              <a:stCxn id="17" idx="0"/>
              <a:endCxn id="16" idx="0"/>
            </p:cNvCxnSpPr>
            <p:nvPr/>
          </p:nvCxnSpPr>
          <p:spPr>
            <a:xfrm rot="16200000" flipV="1">
              <a:off x="10594643" y="3447036"/>
              <a:ext cx="12700" cy="74721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141A2ADE-BAD6-E6F9-37E7-69849AC92C9B}"/>
                </a:ext>
              </a:extLst>
            </p:cNvPr>
            <p:cNvCxnSpPr>
              <a:stCxn id="17" idx="0"/>
              <a:endCxn id="15" idx="0"/>
            </p:cNvCxnSpPr>
            <p:nvPr/>
          </p:nvCxnSpPr>
          <p:spPr>
            <a:xfrm rot="16200000" flipV="1">
              <a:off x="10260273" y="3112666"/>
              <a:ext cx="12700" cy="1415955"/>
            </a:xfrm>
            <a:prstGeom prst="curvedConnector3">
              <a:avLst>
                <a:gd name="adj1" fmla="val 3519402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Connector: Curved 21">
              <a:extLst>
                <a:ext uri="{FF2B5EF4-FFF2-40B4-BE49-F238E27FC236}">
                  <a16:creationId xmlns:a16="http://schemas.microsoft.com/office/drawing/2014/main" id="{87942A68-33DE-3055-B23A-1297243E8D72}"/>
                </a:ext>
              </a:extLst>
            </p:cNvPr>
            <p:cNvCxnSpPr>
              <a:cxnSpLocks/>
              <a:stCxn id="17" idx="0"/>
              <a:endCxn id="8" idx="0"/>
            </p:cNvCxnSpPr>
            <p:nvPr/>
          </p:nvCxnSpPr>
          <p:spPr>
            <a:xfrm rot="16200000" flipV="1">
              <a:off x="9873473" y="2725866"/>
              <a:ext cx="12700" cy="2189555"/>
            </a:xfrm>
            <a:prstGeom prst="curvedConnector3">
              <a:avLst>
                <a:gd name="adj1" fmla="val 5348567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72DAC00E-F80F-D67F-0C42-147992DED502}"/>
                </a:ext>
              </a:extLst>
            </p:cNvPr>
            <p:cNvCxnSpPr>
              <a:stCxn id="17" idx="0"/>
              <a:endCxn id="7" idx="0"/>
            </p:cNvCxnSpPr>
            <p:nvPr/>
          </p:nvCxnSpPr>
          <p:spPr>
            <a:xfrm rot="16200000" flipV="1">
              <a:off x="9486673" y="2339066"/>
              <a:ext cx="12700" cy="2963155"/>
            </a:xfrm>
            <a:prstGeom prst="curvedConnector3">
              <a:avLst>
                <a:gd name="adj1" fmla="val 7097134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846A2AFC-67E8-6B24-77D7-4BAF8BB5DCA1}"/>
                </a:ext>
              </a:extLst>
            </p:cNvPr>
            <p:cNvCxnSpPr>
              <a:stCxn id="17" idx="0"/>
              <a:endCxn id="6" idx="0"/>
            </p:cNvCxnSpPr>
            <p:nvPr/>
          </p:nvCxnSpPr>
          <p:spPr>
            <a:xfrm rot="16200000" flipV="1">
              <a:off x="9153440" y="2005833"/>
              <a:ext cx="12700" cy="3629621"/>
            </a:xfrm>
            <a:prstGeom prst="curvedConnector3">
              <a:avLst>
                <a:gd name="adj1" fmla="val 9154283"/>
              </a:avLst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9290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577" y="3722914"/>
            <a:ext cx="10515599" cy="24540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1800" dirty="0"/>
              <a:t>Transformatie: van een context naar (bijvoorbeeld) het volgende woord.</a:t>
            </a:r>
          </a:p>
          <a:p>
            <a:pPr marL="0" indent="0" algn="ctr">
              <a:buNone/>
            </a:pPr>
            <a:r>
              <a:rPr lang="nl-NL" sz="1800" dirty="0" err="1"/>
              <a:t>Encodeer</a:t>
            </a:r>
            <a:r>
              <a:rPr lang="nl-NL" sz="1800" dirty="0"/>
              <a:t> de context die binnenkomt, decodeer daarna tot een output.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4A95B-961C-2271-9CB9-B6FA3F746F82}"/>
              </a:ext>
            </a:extLst>
          </p:cNvPr>
          <p:cNvSpPr txBox="1"/>
          <p:nvPr/>
        </p:nvSpPr>
        <p:spPr>
          <a:xfrm>
            <a:off x="981596" y="2026222"/>
            <a:ext cx="16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is </a:t>
            </a:r>
            <a:r>
              <a:rPr lang="en-US" dirty="0" err="1"/>
              <a:t>een</a:t>
            </a:r>
            <a:r>
              <a:rPr lang="en-US" dirty="0"/>
              <a:t> …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37314-8D0B-0A0A-0FF4-F73B78337110}"/>
              </a:ext>
            </a:extLst>
          </p:cNvPr>
          <p:cNvSpPr txBox="1"/>
          <p:nvPr/>
        </p:nvSpPr>
        <p:spPr>
          <a:xfrm>
            <a:off x="9000011" y="2026222"/>
            <a:ext cx="182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programmeertaal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AA41D-7690-16B3-6893-47BF0EC19570}"/>
              </a:ext>
            </a:extLst>
          </p:cNvPr>
          <p:cNvSpPr txBox="1"/>
          <p:nvPr/>
        </p:nvSpPr>
        <p:spPr>
          <a:xfrm>
            <a:off x="4047929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</a:t>
            </a:r>
            <a:endParaRPr lang="en-NL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AB9D2E-F1B6-ADD5-4FDF-218D4D4ABF07}"/>
              </a:ext>
            </a:extLst>
          </p:cNvPr>
          <p:cNvGrpSpPr/>
          <p:nvPr/>
        </p:nvGrpSpPr>
        <p:grpSpPr>
          <a:xfrm>
            <a:off x="2964182" y="1775809"/>
            <a:ext cx="5716383" cy="1065362"/>
            <a:chOff x="2964182" y="1775809"/>
            <a:chExt cx="5716383" cy="10653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6D54F7-048C-583D-8DD5-DBA75D620264}"/>
                </a:ext>
              </a:extLst>
            </p:cNvPr>
            <p:cNvSpPr/>
            <p:nvPr/>
          </p:nvSpPr>
          <p:spPr>
            <a:xfrm>
              <a:off x="3565420" y="1783080"/>
              <a:ext cx="1841862" cy="8556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input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3C7040-8839-8573-E62A-CD8C4EABCF9C}"/>
                </a:ext>
              </a:extLst>
            </p:cNvPr>
            <p:cNvSpPr/>
            <p:nvPr/>
          </p:nvSpPr>
          <p:spPr>
            <a:xfrm>
              <a:off x="5636228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embed</a:t>
              </a:r>
              <a:endParaRPr lang="en-NL" sz="14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1A9659-8CC9-7BE2-B38B-04B6E142DB2A}"/>
                </a:ext>
              </a:extLst>
            </p:cNvPr>
            <p:cNvSpPr/>
            <p:nvPr/>
          </p:nvSpPr>
          <p:spPr>
            <a:xfrm>
              <a:off x="2964182" y="1783080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input</a:t>
              </a:r>
              <a:endParaRPr lang="en-NL" sz="14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DEBA9-8076-9C1B-E4BC-CD62FF5C2A2C}"/>
                </a:ext>
              </a:extLst>
            </p:cNvPr>
            <p:cNvSpPr/>
            <p:nvPr/>
          </p:nvSpPr>
          <p:spPr>
            <a:xfrm>
              <a:off x="6237465" y="1783231"/>
              <a:ext cx="1841862" cy="85561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output</a:t>
              </a:r>
            </a:p>
            <a:p>
              <a:pPr algn="ctr"/>
              <a:r>
                <a:rPr lang="en-US" sz="1400" dirty="0"/>
                <a:t>matrix</a:t>
              </a:r>
              <a:endParaRPr lang="en-NL" sz="14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C49B49-9E74-C281-BB69-4D61E2BF71D2}"/>
                </a:ext>
              </a:extLst>
            </p:cNvPr>
            <p:cNvSpPr/>
            <p:nvPr/>
          </p:nvSpPr>
          <p:spPr>
            <a:xfrm>
              <a:off x="8308274" y="1775809"/>
              <a:ext cx="372291" cy="8556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/>
                <a:t>output</a:t>
              </a:r>
              <a:endParaRPr lang="en-NL" sz="14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DEB782F-5B24-2CF8-44CD-FEC52D1E0F1B}"/>
                </a:ext>
              </a:extLst>
            </p:cNvPr>
            <p:cNvCxnSpPr/>
            <p:nvPr/>
          </p:nvCxnSpPr>
          <p:spPr>
            <a:xfrm>
              <a:off x="3150327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0AD34E-005D-FAB9-4370-130E82EE6CA0}"/>
                </a:ext>
              </a:extLst>
            </p:cNvPr>
            <p:cNvCxnSpPr/>
            <p:nvPr/>
          </p:nvCxnSpPr>
          <p:spPr>
            <a:xfrm>
              <a:off x="5928361" y="2841171"/>
              <a:ext cx="262345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F3B3430-0C8F-CD21-CA92-E1B45DAB9473}"/>
              </a:ext>
            </a:extLst>
          </p:cNvPr>
          <p:cNvSpPr txBox="1"/>
          <p:nvPr/>
        </p:nvSpPr>
        <p:spPr>
          <a:xfrm>
            <a:off x="6719974" y="2912711"/>
            <a:ext cx="876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Transformers</a:t>
            </a:r>
            <a:endParaRPr lang="nl-NL" sz="3600" noProof="0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9462AE-63C7-DE06-9977-1B0130EA35E6}"/>
              </a:ext>
            </a:extLst>
          </p:cNvPr>
          <p:cNvGrpSpPr/>
          <p:nvPr/>
        </p:nvGrpSpPr>
        <p:grpSpPr>
          <a:xfrm>
            <a:off x="664427" y="1775809"/>
            <a:ext cx="9980137" cy="718609"/>
            <a:chOff x="664427" y="1775809"/>
            <a:chExt cx="9980137" cy="7186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A64A95B-961C-2271-9CB9-B6FA3F746F82}"/>
                </a:ext>
              </a:extLst>
            </p:cNvPr>
            <p:cNvSpPr txBox="1"/>
            <p:nvPr/>
          </p:nvSpPr>
          <p:spPr>
            <a:xfrm>
              <a:off x="664427" y="1950447"/>
              <a:ext cx="1812783" cy="369332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637314-8D0B-0A0A-0FF4-F73B78337110}"/>
                </a:ext>
              </a:extLst>
            </p:cNvPr>
            <p:cNvSpPr txBox="1"/>
            <p:nvPr/>
          </p:nvSpPr>
          <p:spPr>
            <a:xfrm>
              <a:off x="9000011" y="2026222"/>
              <a:ext cx="16445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programmeertaal</a:t>
              </a:r>
              <a:endParaRPr lang="en-NL" sz="1600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8D94E7-5513-2ED6-749F-9258DB39582A}"/>
                </a:ext>
              </a:extLst>
            </p:cNvPr>
            <p:cNvGrpSpPr/>
            <p:nvPr/>
          </p:nvGrpSpPr>
          <p:grpSpPr>
            <a:xfrm>
              <a:off x="2964182" y="1775809"/>
              <a:ext cx="5716383" cy="718609"/>
              <a:chOff x="2964182" y="1775809"/>
              <a:chExt cx="5716383" cy="86303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56D54F7-048C-583D-8DD5-DBA75D620264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93C7040-8839-8573-E62A-CD8C4EABCF9C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71A9659-8CC9-7BE2-B38B-04B6E142DB2A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DEBA9-8076-9C1B-E4BC-CD62FF5C2A2C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5C49B49-9E74-C281-BB69-4D61E2BF71D2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F15CF42-030F-6066-55E0-75040B76670E}"/>
              </a:ext>
            </a:extLst>
          </p:cNvPr>
          <p:cNvCxnSpPr>
            <a:stCxn id="12" idx="2"/>
            <a:endCxn id="29" idx="1"/>
          </p:cNvCxnSpPr>
          <p:nvPr/>
        </p:nvCxnSpPr>
        <p:spPr>
          <a:xfrm rot="5400000">
            <a:off x="5962718" y="-633760"/>
            <a:ext cx="861034" cy="6858106"/>
          </a:xfrm>
          <a:prstGeom prst="bentConnector4">
            <a:avLst>
              <a:gd name="adj1" fmla="val 36448"/>
              <a:gd name="adj2" fmla="val 1033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8E1FADB-3954-1353-6C00-2563E9A054CE}"/>
              </a:ext>
            </a:extLst>
          </p:cNvPr>
          <p:cNvGrpSpPr/>
          <p:nvPr/>
        </p:nvGrpSpPr>
        <p:grpSpPr>
          <a:xfrm>
            <a:off x="664427" y="2761180"/>
            <a:ext cx="8901445" cy="923330"/>
            <a:chOff x="664427" y="2886311"/>
            <a:chExt cx="8901445" cy="92333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7C55E1E-BB4C-D764-33A2-E0B49351ADE9}"/>
                </a:ext>
              </a:extLst>
            </p:cNvPr>
            <p:cNvGrpSpPr/>
            <p:nvPr/>
          </p:nvGrpSpPr>
          <p:grpSpPr>
            <a:xfrm>
              <a:off x="2964182" y="2988672"/>
              <a:ext cx="5716383" cy="718609"/>
              <a:chOff x="2964182" y="1775809"/>
              <a:chExt cx="5716383" cy="86303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27C0EE-BED7-E2B9-12AE-43099315BA45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7E1DDB0-57A5-D387-5B38-77A159E996EF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66B2B8B-8A38-90AE-CAEE-0395B6A6F05E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BE74A37-4EA0-7DEF-32AF-7ABC8956831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F5D6E88-A277-3950-32EA-6588796304F9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DB0D315-2A7E-003E-2294-7C9D522ED27F}"/>
                </a:ext>
              </a:extLst>
            </p:cNvPr>
            <p:cNvSpPr txBox="1"/>
            <p:nvPr/>
          </p:nvSpPr>
          <p:spPr>
            <a:xfrm>
              <a:off x="664427" y="288631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18141D9-EE84-8A44-1B8D-2AB65FF83EE3}"/>
                </a:ext>
              </a:extLst>
            </p:cNvPr>
            <p:cNvSpPr txBox="1"/>
            <p:nvPr/>
          </p:nvSpPr>
          <p:spPr>
            <a:xfrm>
              <a:off x="9000011" y="3178699"/>
              <a:ext cx="5658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voor</a:t>
              </a:r>
              <a:endParaRPr lang="en-NL" sz="1600" dirty="0"/>
            </a:p>
          </p:txBody>
        </p:sp>
      </p:grp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06C5F420-D5AB-0C67-1D43-3E5FE40A7FCE}"/>
              </a:ext>
            </a:extLst>
          </p:cNvPr>
          <p:cNvCxnSpPr>
            <a:cxnSpLocks/>
            <a:stCxn id="50" idx="2"/>
            <a:endCxn id="35" idx="1"/>
          </p:cNvCxnSpPr>
          <p:nvPr/>
        </p:nvCxnSpPr>
        <p:spPr>
          <a:xfrm rot="5400000">
            <a:off x="5611672" y="744632"/>
            <a:ext cx="1023780" cy="6318760"/>
          </a:xfrm>
          <a:prstGeom prst="bentConnector4">
            <a:avLst>
              <a:gd name="adj1" fmla="val 41268"/>
              <a:gd name="adj2" fmla="val 1036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63B0EA-B756-48EF-AA08-628AF0B1D642}"/>
              </a:ext>
            </a:extLst>
          </p:cNvPr>
          <p:cNvGrpSpPr/>
          <p:nvPr/>
        </p:nvGrpSpPr>
        <p:grpSpPr>
          <a:xfrm>
            <a:off x="664427" y="3951272"/>
            <a:ext cx="8887723" cy="923330"/>
            <a:chOff x="664427" y="4010651"/>
            <a:chExt cx="8887723" cy="92333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610F046-F14D-33EC-1084-998BE66DE3C1}"/>
                </a:ext>
              </a:extLst>
            </p:cNvPr>
            <p:cNvGrpSpPr/>
            <p:nvPr/>
          </p:nvGrpSpPr>
          <p:grpSpPr>
            <a:xfrm>
              <a:off x="2964182" y="4113012"/>
              <a:ext cx="5716383" cy="718609"/>
              <a:chOff x="2964182" y="1775809"/>
              <a:chExt cx="5716383" cy="863039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2033AF4-CBC3-9878-CF2C-25706003D2CC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3E363F0-5019-EA6E-8A3E-5C7420491AEA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2122911-20C9-C9CC-F320-5334CD7F8C38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3190F28-9220-30C3-FBED-2E5F2395F493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E8B994AB-AD94-2F94-F4A6-6A8D213CFCE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B11B236-B5AA-B42B-4701-7070A35E3E97}"/>
                </a:ext>
              </a:extLst>
            </p:cNvPr>
            <p:cNvSpPr txBox="1"/>
            <p:nvPr/>
          </p:nvSpPr>
          <p:spPr>
            <a:xfrm>
              <a:off x="664427" y="4010651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…</a:t>
              </a:r>
              <a:endParaRPr lang="en-NL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CD5B30-FCE3-D5CC-77EA-8FDB684B0338}"/>
                </a:ext>
              </a:extLst>
            </p:cNvPr>
            <p:cNvSpPr txBox="1"/>
            <p:nvPr/>
          </p:nvSpPr>
          <p:spPr>
            <a:xfrm>
              <a:off x="9000011" y="4303039"/>
              <a:ext cx="5521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</a:t>
              </a:r>
              <a:endParaRPr lang="en-NL" sz="1600" dirty="0"/>
            </a:p>
          </p:txBody>
        </p: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037109-99F0-3AFB-03AF-1B15BD151326}"/>
              </a:ext>
            </a:extLst>
          </p:cNvPr>
          <p:cNvCxnSpPr>
            <a:stCxn id="58" idx="2"/>
            <a:endCxn id="62" idx="1"/>
          </p:cNvCxnSpPr>
          <p:nvPr/>
        </p:nvCxnSpPr>
        <p:spPr>
          <a:xfrm rot="5400000">
            <a:off x="5608242" y="1938155"/>
            <a:ext cx="1023781" cy="6311899"/>
          </a:xfrm>
          <a:prstGeom prst="bentConnector4">
            <a:avLst>
              <a:gd name="adj1" fmla="val 41268"/>
              <a:gd name="adj2" fmla="val 1036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8B6AA97-7C27-2451-BEBC-2EFB41E125E4}"/>
              </a:ext>
            </a:extLst>
          </p:cNvPr>
          <p:cNvGrpSpPr/>
          <p:nvPr/>
        </p:nvGrpSpPr>
        <p:grpSpPr>
          <a:xfrm>
            <a:off x="664427" y="5141365"/>
            <a:ext cx="9143497" cy="923330"/>
            <a:chOff x="664427" y="5141365"/>
            <a:chExt cx="9143497" cy="92333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78F0B2A-7949-2C1A-D69A-74E66EBD82B2}"/>
                </a:ext>
              </a:extLst>
            </p:cNvPr>
            <p:cNvGrpSpPr/>
            <p:nvPr/>
          </p:nvGrpSpPr>
          <p:grpSpPr>
            <a:xfrm>
              <a:off x="2964182" y="5243726"/>
              <a:ext cx="5716383" cy="718609"/>
              <a:chOff x="2964182" y="1775809"/>
              <a:chExt cx="5716383" cy="863039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D502F3B-E9BA-0D87-E058-9FE9EB6FA7E7}"/>
                  </a:ext>
                </a:extLst>
              </p:cNvPr>
              <p:cNvSpPr/>
              <p:nvPr/>
            </p:nvSpPr>
            <p:spPr>
              <a:xfrm>
                <a:off x="3565420" y="1783080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input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9B8B7E7-0771-F8F4-6483-FE15775A11F5}"/>
                  </a:ext>
                </a:extLst>
              </p:cNvPr>
              <p:cNvSpPr/>
              <p:nvPr/>
            </p:nvSpPr>
            <p:spPr>
              <a:xfrm>
                <a:off x="5636228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embed</a:t>
                </a:r>
                <a:endParaRPr lang="en-NL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0320F455-887E-3246-28E0-0420BFFF2EC1}"/>
                  </a:ext>
                </a:extLst>
              </p:cNvPr>
              <p:cNvSpPr/>
              <p:nvPr/>
            </p:nvSpPr>
            <p:spPr>
              <a:xfrm>
                <a:off x="2964182" y="1783080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input</a:t>
                </a:r>
                <a:endParaRPr lang="en-NL" sz="1400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0D2CA38-5BC1-F225-C95E-E423CF04E48D}"/>
                  </a:ext>
                </a:extLst>
              </p:cNvPr>
              <p:cNvSpPr/>
              <p:nvPr/>
            </p:nvSpPr>
            <p:spPr>
              <a:xfrm>
                <a:off x="6237465" y="1783231"/>
                <a:ext cx="1841862" cy="85561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output</a:t>
                </a:r>
              </a:p>
              <a:p>
                <a:pPr algn="ctr"/>
                <a:r>
                  <a:rPr lang="en-US" sz="1400" dirty="0"/>
                  <a:t>matrix</a:t>
                </a:r>
                <a:endParaRPr lang="en-NL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92B6BDF-FCB5-7533-8036-C869E5F23BAA}"/>
                  </a:ext>
                </a:extLst>
              </p:cNvPr>
              <p:cNvSpPr/>
              <p:nvPr/>
            </p:nvSpPr>
            <p:spPr>
              <a:xfrm>
                <a:off x="8308274" y="1775809"/>
                <a:ext cx="372291" cy="855617"/>
              </a:xfrm>
              <a:prstGeom prst="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/>
                  <a:t>output</a:t>
                </a:r>
                <a:endParaRPr lang="en-NL" sz="1400" dirty="0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50F01D-EDAD-43A9-4C6F-0B09BB003D68}"/>
                </a:ext>
              </a:extLst>
            </p:cNvPr>
            <p:cNvSpPr txBox="1"/>
            <p:nvPr/>
          </p:nvSpPr>
          <p:spPr>
            <a:xfrm>
              <a:off x="9000011" y="5433753"/>
              <a:ext cx="80791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analyse</a:t>
              </a:r>
              <a:endParaRPr lang="en-NL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656B1CD-0F3E-4D8E-B6B4-9DA6AF3E5DB7}"/>
                </a:ext>
              </a:extLst>
            </p:cNvPr>
            <p:cNvSpPr txBox="1"/>
            <p:nvPr/>
          </p:nvSpPr>
          <p:spPr>
            <a:xfrm>
              <a:off x="664427" y="5141365"/>
              <a:ext cx="1812783" cy="92333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600" dirty="0"/>
                <a:t>Python is </a:t>
              </a:r>
              <a:r>
                <a:rPr lang="en-US" sz="1600" dirty="0" err="1"/>
                <a:t>een</a:t>
              </a:r>
              <a:endParaRPr lang="en-US" sz="1600" dirty="0"/>
            </a:p>
            <a:p>
              <a:r>
                <a:rPr lang="en-US" sz="1600" dirty="0" err="1"/>
                <a:t>programmeertaal</a:t>
              </a:r>
              <a:r>
                <a:rPr lang="en-US" sz="1600" dirty="0"/>
                <a:t> </a:t>
              </a:r>
              <a:r>
                <a:rPr lang="en-US" sz="1600" dirty="0" err="1"/>
                <a:t>voor</a:t>
              </a:r>
              <a:r>
                <a:rPr lang="en-US" sz="1600" dirty="0"/>
                <a:t> data …</a:t>
              </a:r>
              <a:endParaRPr lang="en-NL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957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Nog even dit…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Permanent </a:t>
            </a:r>
            <a:r>
              <a:rPr lang="nl-NL" sz="2000" dirty="0" err="1"/>
              <a:t>Github</a:t>
            </a:r>
            <a:r>
              <a:rPr lang="nl-NL" sz="2000" dirty="0"/>
              <a:t> </a:t>
            </a:r>
            <a:r>
              <a:rPr lang="nl-NL" sz="2000" dirty="0" err="1"/>
              <a:t>repository</a:t>
            </a:r>
            <a:r>
              <a:rPr lang="nl-NL" sz="2000" dirty="0"/>
              <a:t> voor materialen:</a:t>
            </a:r>
          </a:p>
          <a:p>
            <a:pPr marL="0" indent="0" algn="ctr">
              <a:buNone/>
            </a:pPr>
            <a:r>
              <a:rPr lang="nl-NL" sz="2000" dirty="0">
                <a:hlinkClick r:id="rId2"/>
              </a:rPr>
              <a:t>https://github.com/LFKoning/knowledge-sharing/tree/master/python_trainees/</a:t>
            </a: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Feedback op de cursus zeer welkom!</a:t>
            </a:r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endParaRPr lang="nl-NL" sz="2000" dirty="0"/>
          </a:p>
          <a:p>
            <a:pPr marL="0" indent="0" algn="ctr">
              <a:buNone/>
            </a:pPr>
            <a:r>
              <a:rPr lang="nl-NL" sz="2000" dirty="0"/>
              <a:t>Bedankt voor jullie aandacht!</a:t>
            </a:r>
          </a:p>
          <a:p>
            <a:pPr marL="0" indent="0" algn="ctr"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487481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SYS.EXIT(0)</a:t>
            </a:r>
            <a:endParaRPr lang="nl-NL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6731</TotalTime>
  <Words>4208</Words>
  <Application>Microsoft Office PowerPoint</Application>
  <PresentationFormat>Widescreen</PresentationFormat>
  <Paragraphs>1027</Paragraphs>
  <Slides>61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 III</vt:lpstr>
      <vt:lpstr>SpaCy: Preparatie kost tijd…</vt:lpstr>
      <vt:lpstr>Oefeningen IV</vt:lpstr>
      <vt:lpstr>Bag of Words</vt:lpstr>
      <vt:lpstr>Het idee achter BoW</vt:lpstr>
      <vt:lpstr>Het idee achter BoW</vt:lpstr>
      <vt:lpstr>Het idee achter BoW</vt:lpstr>
      <vt:lpstr>Vaak of niet vaak</vt:lpstr>
      <vt:lpstr>Term Frequency – Inverse Document Frequency</vt:lpstr>
      <vt:lpstr>Term Frequency – Inverse Document Frequency</vt:lpstr>
      <vt:lpstr>Oefeningen V</vt:lpstr>
      <vt:lpstr>Word Embeddings</vt:lpstr>
      <vt:lpstr>Verschillende woorden, zelfde betekenis</vt:lpstr>
      <vt:lpstr>Concept van embeddings</vt:lpstr>
      <vt:lpstr>Concept van embeddings</vt:lpstr>
      <vt:lpstr>Trainen van embeddings</vt:lpstr>
      <vt:lpstr>Trainen van embeddings</vt:lpstr>
      <vt:lpstr>Trainen van embeddings</vt:lpstr>
      <vt:lpstr>Trainen van embeddings</vt:lpstr>
      <vt:lpstr>Oefeningen VI</vt:lpstr>
      <vt:lpstr>Transformers</vt:lpstr>
      <vt:lpstr>Verschillende betekenis, zelfde woord</vt:lpstr>
      <vt:lpstr>Positie in de tekst</vt:lpstr>
      <vt:lpstr>Positie in de tekst</vt:lpstr>
      <vt:lpstr>Positie in de tekst</vt:lpstr>
      <vt:lpstr>Positie in de tekst</vt:lpstr>
      <vt:lpstr>Aandacht is alles wat je nodig hebt</vt:lpstr>
      <vt:lpstr>Transformers</vt:lpstr>
      <vt:lpstr>Transformers</vt:lpstr>
      <vt:lpstr>Nog even dit…</vt:lpstr>
      <vt:lpstr>SYS.EXIT(0)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610</cp:revision>
  <dcterms:created xsi:type="dcterms:W3CDTF">2023-02-09T08:00:02Z</dcterms:created>
  <dcterms:modified xsi:type="dcterms:W3CDTF">2023-10-17T09:47:16Z</dcterms:modified>
</cp:coreProperties>
</file>