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70" r:id="rId3"/>
    <p:sldId id="257" r:id="rId4"/>
    <p:sldId id="358" r:id="rId5"/>
    <p:sldId id="269" r:id="rId6"/>
    <p:sldId id="301" r:id="rId7"/>
    <p:sldId id="258" r:id="rId8"/>
    <p:sldId id="352" r:id="rId9"/>
    <p:sldId id="351" r:id="rId10"/>
    <p:sldId id="327" r:id="rId11"/>
    <p:sldId id="326" r:id="rId12"/>
    <p:sldId id="344" r:id="rId13"/>
    <p:sldId id="271" r:id="rId14"/>
    <p:sldId id="274" r:id="rId15"/>
    <p:sldId id="275" r:id="rId16"/>
    <p:sldId id="315" r:id="rId17"/>
    <p:sldId id="273" r:id="rId18"/>
    <p:sldId id="277" r:id="rId19"/>
    <p:sldId id="276" r:id="rId20"/>
    <p:sldId id="260" r:id="rId21"/>
    <p:sldId id="317" r:id="rId22"/>
    <p:sldId id="318" r:id="rId23"/>
    <p:sldId id="272" r:id="rId24"/>
    <p:sldId id="345" r:id="rId25"/>
    <p:sldId id="278" r:id="rId26"/>
    <p:sldId id="289" r:id="rId27"/>
    <p:sldId id="353" r:id="rId28"/>
    <p:sldId id="291" r:id="rId29"/>
    <p:sldId id="292" r:id="rId30"/>
    <p:sldId id="287" r:id="rId31"/>
    <p:sldId id="346" r:id="rId32"/>
    <p:sldId id="279" r:id="rId33"/>
    <p:sldId id="282" r:id="rId34"/>
    <p:sldId id="280" r:id="rId35"/>
    <p:sldId id="354" r:id="rId36"/>
    <p:sldId id="285" r:id="rId37"/>
    <p:sldId id="331" r:id="rId38"/>
    <p:sldId id="330" r:id="rId39"/>
    <p:sldId id="332" r:id="rId40"/>
    <p:sldId id="328" r:id="rId41"/>
    <p:sldId id="284" r:id="rId42"/>
    <p:sldId id="347" r:id="rId43"/>
    <p:sldId id="355" r:id="rId44"/>
    <p:sldId id="356" r:id="rId45"/>
    <p:sldId id="283" r:id="rId46"/>
    <p:sldId id="300" r:id="rId47"/>
    <p:sldId id="306" r:id="rId48"/>
    <p:sldId id="311" r:id="rId49"/>
    <p:sldId id="303" r:id="rId50"/>
    <p:sldId id="312" r:id="rId51"/>
    <p:sldId id="309" r:id="rId52"/>
    <p:sldId id="313" r:id="rId53"/>
    <p:sldId id="314" r:id="rId54"/>
    <p:sldId id="320" r:id="rId55"/>
    <p:sldId id="266" r:id="rId56"/>
    <p:sldId id="321" r:id="rId57"/>
    <p:sldId id="316" r:id="rId58"/>
    <p:sldId id="340" r:id="rId59"/>
    <p:sldId id="348" r:id="rId60"/>
    <p:sldId id="295" r:id="rId61"/>
    <p:sldId id="294" r:id="rId62"/>
    <p:sldId id="325" r:id="rId63"/>
    <p:sldId id="357" r:id="rId64"/>
    <p:sldId id="319" r:id="rId65"/>
    <p:sldId id="323" r:id="rId66"/>
    <p:sldId id="296" r:id="rId67"/>
    <p:sldId id="333" r:id="rId68"/>
    <p:sldId id="334" r:id="rId69"/>
    <p:sldId id="335" r:id="rId70"/>
    <p:sldId id="339" r:id="rId71"/>
    <p:sldId id="337" r:id="rId72"/>
    <p:sldId id="338" r:id="rId73"/>
    <p:sldId id="343" r:id="rId74"/>
    <p:sldId id="349" r:id="rId75"/>
    <p:sldId id="298" r:id="rId76"/>
    <p:sldId id="324" r:id="rId77"/>
    <p:sldId id="297" r:id="rId78"/>
    <p:sldId id="341" r:id="rId79"/>
    <p:sldId id="342" r:id="rId80"/>
    <p:sldId id="350" r:id="rId81"/>
    <p:sldId id="322" r:id="rId8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25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hoger</a:t>
            </a:r>
            <a:r>
              <a:rPr lang="en-US" dirty="0"/>
              <a:t> level API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0718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2624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3522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0825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6061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0763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1215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2812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3262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8492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148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0332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241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26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4091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OP: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check </a:t>
            </a:r>
            <a:r>
              <a:rPr lang="en-US" dirty="0" err="1"/>
              <a:t>goed</a:t>
            </a:r>
            <a:r>
              <a:rPr lang="en-US" dirty="0"/>
              <a:t>? Wat </a:t>
            </a:r>
            <a:r>
              <a:rPr lang="en-US" dirty="0" err="1"/>
              <a:t>gebeurt</a:t>
            </a:r>
            <a:r>
              <a:rPr lang="en-US" dirty="0"/>
              <a:t> 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NULL </a:t>
            </a:r>
            <a:r>
              <a:rPr lang="en-US" dirty="0" err="1"/>
              <a:t>waarde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3702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4752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9721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839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3742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1026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547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561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353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977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857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03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8263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825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646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31/10/2022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FKoning/sql-cursus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SQL Introductie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AFM 2022</a:t>
            </a:r>
          </a:p>
          <a:p>
            <a:r>
              <a:rPr lang="en-US" dirty="0"/>
              <a:t>Lukas Koning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SQLite</a:t>
            </a:r>
            <a:r>
              <a:rPr lang="nl-NL" sz="3600" dirty="0"/>
              <a:t> als eenvoudig RDBMS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F36F4-0C43-4E3A-AF1F-626B467919F3}"/>
              </a:ext>
            </a:extLst>
          </p:cNvPr>
          <p:cNvSpPr/>
          <p:nvPr/>
        </p:nvSpPr>
        <p:spPr>
          <a:xfrm>
            <a:off x="5032625" y="3153771"/>
            <a:ext cx="212675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SQLite3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E09E6-F157-44F8-853C-988B5F4F82E4}"/>
              </a:ext>
            </a:extLst>
          </p:cNvPr>
          <p:cNvSpPr/>
          <p:nvPr/>
        </p:nvSpPr>
        <p:spPr>
          <a:xfrm>
            <a:off x="838200" y="3153771"/>
            <a:ext cx="212675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  <a:endParaRPr lang="en-N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E2D8D5-26EB-48CC-9C71-540359B1628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964950" y="3816553"/>
            <a:ext cx="20676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5A117E-5A29-4E6F-ACFA-53872D5FBF32}"/>
              </a:ext>
            </a:extLst>
          </p:cNvPr>
          <p:cNvSpPr txBox="1"/>
          <p:nvPr/>
        </p:nvSpPr>
        <p:spPr>
          <a:xfrm>
            <a:off x="7890553" y="2231502"/>
            <a:ext cx="33707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/>
              <a:t>SQLite</a:t>
            </a:r>
            <a:r>
              <a:rPr lang="nl-NL" sz="2000" dirty="0"/>
              <a:t> is een eenvoudige relationele database.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Package standaard meegeleverd met Python.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Maar: beperkte capaciteiten t.o.v. volwaardige RDBMS.</a:t>
            </a:r>
          </a:p>
        </p:txBody>
      </p:sp>
    </p:spTree>
    <p:extLst>
      <p:ext uri="{BB962C8B-B14F-4D97-AF65-F5344CB8AC3E}">
        <p14:creationId xmlns:p14="http://schemas.microsoft.com/office/powerpoint/2010/main" val="250945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RDBMS via ODBC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F36F4-0C43-4E3A-AF1F-626B467919F3}"/>
              </a:ext>
            </a:extLst>
          </p:cNvPr>
          <p:cNvSpPr/>
          <p:nvPr/>
        </p:nvSpPr>
        <p:spPr>
          <a:xfrm>
            <a:off x="9227050" y="3429000"/>
            <a:ext cx="2126750" cy="1325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b="1"/>
              <a:t>Database Server</a:t>
            </a:r>
          </a:p>
          <a:p>
            <a:pPr algn="ctr"/>
            <a:r>
              <a:rPr lang="nl-NL" sz="1600"/>
              <a:t>(RDBMS)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E09E6-F157-44F8-853C-988B5F4F82E4}"/>
              </a:ext>
            </a:extLst>
          </p:cNvPr>
          <p:cNvSpPr/>
          <p:nvPr/>
        </p:nvSpPr>
        <p:spPr>
          <a:xfrm>
            <a:off x="5032625" y="3429000"/>
            <a:ext cx="2126750" cy="13255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b="1"/>
              <a:t>Open Database Connectivity Driver</a:t>
            </a:r>
          </a:p>
          <a:p>
            <a:pPr algn="ctr"/>
            <a:r>
              <a:rPr lang="nl-NL" sz="1600"/>
              <a:t>(ODBC)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F5D4F-5DE9-438A-BF4D-16A3AD86A6A2}"/>
              </a:ext>
            </a:extLst>
          </p:cNvPr>
          <p:cNvSpPr/>
          <p:nvPr/>
        </p:nvSpPr>
        <p:spPr>
          <a:xfrm>
            <a:off x="779125" y="3428999"/>
            <a:ext cx="212675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b="1"/>
              <a:t>Python</a:t>
            </a:r>
          </a:p>
          <a:p>
            <a:pPr algn="ctr"/>
            <a:r>
              <a:rPr lang="nl-NL" sz="1600"/>
              <a:t>(+ PyODBC)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BE444F-421B-4A18-977A-6CA393B81F5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905875" y="4091781"/>
            <a:ext cx="21267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E2D8D5-26EB-48CC-9C71-540359B1628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159375" y="4091782"/>
            <a:ext cx="20676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B750F0-571A-678C-B284-BE1F0E008BD3}"/>
              </a:ext>
            </a:extLst>
          </p:cNvPr>
          <p:cNvSpPr txBox="1"/>
          <p:nvPr/>
        </p:nvSpPr>
        <p:spPr>
          <a:xfrm>
            <a:off x="5032625" y="3007585"/>
            <a:ext cx="21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/>
              <a:t>Operating System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BB13E-58E4-7454-BC13-FC221D3624AB}"/>
              </a:ext>
            </a:extLst>
          </p:cNvPr>
          <p:cNvSpPr txBox="1"/>
          <p:nvPr/>
        </p:nvSpPr>
        <p:spPr>
          <a:xfrm>
            <a:off x="779125" y="3001533"/>
            <a:ext cx="21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Applicatie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555FC-10F8-6764-1E21-5AC60AE46D52}"/>
              </a:ext>
            </a:extLst>
          </p:cNvPr>
          <p:cNvSpPr txBox="1"/>
          <p:nvPr/>
        </p:nvSpPr>
        <p:spPr>
          <a:xfrm>
            <a:off x="9227050" y="3001533"/>
            <a:ext cx="21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67092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Basis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502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AS Voornaam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, Achternaam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--, Leeftijd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674938" y="1825625"/>
            <a:ext cx="567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Om kolommen te selecteren: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r>
              <a:rPr lang="nl-NL" sz="2000" dirty="0"/>
              <a:t>Geef de kolommen op na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Scheid de namen door komma’s.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Achter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geef je de tabelnaam op.</a:t>
            </a:r>
          </a:p>
          <a:p>
            <a:endParaRPr lang="nl-NL" sz="2000" dirty="0"/>
          </a:p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/>
              <a:t> kun je een alias voor de kolom opgeven.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2B0D11-81F6-B9C8-DBF6-57B1C542D8E7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6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18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115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712644" y="1825625"/>
            <a:ext cx="56411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r>
              <a:rPr lang="nl-NL" sz="2000" dirty="0"/>
              <a:t> selecteer je alle kolommen.</a:t>
            </a:r>
          </a:p>
          <a:p>
            <a:endParaRPr lang="nl-NL" sz="2000" dirty="0"/>
          </a:p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geef selectiecriteria op voor de rijen:</a:t>
            </a:r>
          </a:p>
          <a:p>
            <a:endParaRPr lang="nl-NL" sz="2400" dirty="0"/>
          </a:p>
          <a:p>
            <a:pPr lvl="1"/>
            <a:r>
              <a:rPr lang="nl-NL" sz="1800" dirty="0"/>
              <a:t>Conditie moet waar of onwaar zijn</a:t>
            </a:r>
          </a:p>
          <a:p>
            <a:endParaRPr lang="nl-NL" sz="2400" dirty="0"/>
          </a:p>
          <a:p>
            <a:pPr lvl="1"/>
            <a:r>
              <a:rPr lang="nl-NL" sz="1800" dirty="0"/>
              <a:t>Condities kun je combineren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800" dirty="0"/>
              <a:t> of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1800" dirty="0"/>
              <a:t>.</a:t>
            </a:r>
          </a:p>
          <a:p>
            <a:endParaRPr lang="nl-NL" sz="2400" dirty="0"/>
          </a:p>
          <a:p>
            <a:pPr lvl="1"/>
            <a:r>
              <a:rPr lang="nl-NL" sz="1800" dirty="0"/>
              <a:t>Groeperen kan met haken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CB7A14-C61C-728D-BCB7-4B033293604E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2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Selectiecriteria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15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1 AND 100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(2, 3, 5, 7)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 / NOT NULL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 4 / OFFSET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712643" y="1825625"/>
            <a:ext cx="5641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Twee kolommen identiek zijn.</a:t>
            </a:r>
          </a:p>
          <a:p>
            <a:endParaRPr lang="nl-NL" sz="2000" dirty="0"/>
          </a:p>
          <a:p>
            <a:r>
              <a:rPr lang="nl-NL" sz="2000" dirty="0"/>
              <a:t>Waardes in bereik [1, 100].</a:t>
            </a:r>
          </a:p>
          <a:p>
            <a:endParaRPr lang="nl-NL" sz="2000" dirty="0"/>
          </a:p>
          <a:p>
            <a:r>
              <a:rPr lang="nl-NL" sz="2000" dirty="0"/>
              <a:t>Waardes tot opgegeven lijst behoren.</a:t>
            </a:r>
          </a:p>
          <a:p>
            <a:endParaRPr lang="nl-NL" sz="2000" dirty="0"/>
          </a:p>
          <a:p>
            <a:r>
              <a:rPr lang="nl-NL" sz="2000" dirty="0"/>
              <a:t>Waarde ontbreekt wel / niet.</a:t>
            </a:r>
          </a:p>
          <a:p>
            <a:endParaRPr lang="nl-NL" sz="2000" dirty="0"/>
          </a:p>
          <a:p>
            <a:r>
              <a:rPr lang="nl-NL" sz="2000" dirty="0"/>
              <a:t>Haal 4 rijen op / begin bij 3</a:t>
            </a:r>
            <a:r>
              <a:rPr lang="nl-NL" sz="2000" baseline="30000" dirty="0"/>
              <a:t>e</a:t>
            </a:r>
            <a:r>
              <a:rPr lang="nl-NL" sz="2000" dirty="0"/>
              <a:t> rij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B5B612-C695-CE5D-BA96-B8D59F690826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sorteren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8536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Achternaam, Naam;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Leeftijd DESC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 3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691884" y="1825625"/>
            <a:ext cx="5661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de rijen te sorteren.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Per kolom kun je de volgorde instellen: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nl-NL" sz="2000" dirty="0"/>
              <a:t> 		oplopend (standaard) 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nl-NL" sz="2000" dirty="0"/>
              <a:t> 		aflopend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Sorteren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nl-NL" sz="2000" dirty="0"/>
              <a:t> is handige manier om een top N te verkrijgen.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B9DA5E-B79D-053F-0A8F-8B62972087A8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5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Simpele berekeningen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971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ROUND(Prijs, 2)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PrijsVerschil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COALESCE(Prijs, 0)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SQRT / LOG / LOG10 / EXP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881567" y="1825625"/>
            <a:ext cx="4472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Optelsom van kolommen met alias.</a:t>
            </a:r>
          </a:p>
          <a:p>
            <a:endParaRPr lang="nl-NL" sz="2000" dirty="0"/>
          </a:p>
          <a:p>
            <a:r>
              <a:rPr lang="nl-NL" sz="2000" dirty="0"/>
              <a:t>Afronden van getallen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Absolute waarde</a:t>
            </a:r>
          </a:p>
          <a:p>
            <a:endParaRPr lang="nl-NL" sz="2000" dirty="0"/>
          </a:p>
          <a:p>
            <a:r>
              <a:rPr lang="nl-NL" sz="2000" dirty="0"/>
              <a:t>Vullen van ontbrekende waardes</a:t>
            </a:r>
          </a:p>
          <a:p>
            <a:endParaRPr lang="nl-NL" sz="2000" dirty="0"/>
          </a:p>
          <a:p>
            <a:r>
              <a:rPr lang="nl-NL" sz="2000" dirty="0"/>
              <a:t>Veel voorkomende transformaties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7E7424-A332-BEE8-F6B5-27F6C0C3F648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3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Samenvattende statistieken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1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AantalRijen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COUNT(DISTINCT ...)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SUM(bedrag)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TotaalBedrag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AVG / MIN / MAX / STDEV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919280" y="1825625"/>
            <a:ext cx="44345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Aantal rijen of aantal unieke waardes.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Simpele descriptieve statistieken zoals totaal en gemiddelde.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074AB4-5410-D2E5-637E-402FA9317E9C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03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Datum en tijd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269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CURRENT_DATE 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CURRENT_TIME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CURRENT_TIMESTAMP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DATE(“2020-12-01”)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EindDatum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“-1 MONTH”)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JULIANDAY(&lt;datum&gt;) – JULIANDAY(&lt;datum&gt;)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STRFTIME(“%d-%m-%Y”, &lt;datum&gt;)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985261" y="1825625"/>
            <a:ext cx="43685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dirty="0"/>
              <a:t>Huidige datum</a:t>
            </a:r>
          </a:p>
          <a:p>
            <a:r>
              <a:rPr lang="nl-NL" sz="1800" dirty="0"/>
              <a:t>Huidige tijd</a:t>
            </a:r>
          </a:p>
          <a:p>
            <a:r>
              <a:rPr lang="nl-NL" sz="1800" dirty="0"/>
              <a:t>Huidige datum en tijd</a:t>
            </a:r>
          </a:p>
          <a:p>
            <a:pPr marL="0" indent="0">
              <a:buNone/>
            </a:pPr>
            <a:endParaRPr lang="nl-NL" sz="1800" dirty="0"/>
          </a:p>
          <a:p>
            <a:r>
              <a:rPr lang="nl-NL" sz="1800" dirty="0"/>
              <a:t>Specifieke datum.</a:t>
            </a:r>
          </a:p>
          <a:p>
            <a:endParaRPr lang="nl-NL" sz="1800" dirty="0"/>
          </a:p>
          <a:p>
            <a:r>
              <a:rPr lang="nl-NL" sz="1800" dirty="0"/>
              <a:t>Datum met een tijdsverschil.</a:t>
            </a:r>
          </a:p>
          <a:p>
            <a:pPr marL="0" indent="0">
              <a:buNone/>
            </a:pPr>
            <a:endParaRPr lang="nl-NL" sz="1800" dirty="0"/>
          </a:p>
          <a:p>
            <a:r>
              <a:rPr lang="nl-NL" sz="1800" dirty="0"/>
              <a:t>Verschil tussen 2 data in dagen.</a:t>
            </a:r>
          </a:p>
          <a:p>
            <a:endParaRPr lang="nl-NL" sz="1800" dirty="0"/>
          </a:p>
          <a:p>
            <a:r>
              <a:rPr lang="nl-NL" sz="1800" dirty="0"/>
              <a:t>Datum opgemaakt als tekst.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C11015-861E-CD95-6F4D-7119ADD4252B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1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Leerdoelen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leerdoelen van deze cursus zijn: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Bekend zijn met de syntax van SQL.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SQL kunnen toepassen binnen Python.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Begrijpen hoe databases werken (basis).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Kunnen opstellen entiteit-relatie-schema.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9453E-95B7-4E26-A4BA-5CD2D75F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84" y="2843159"/>
            <a:ext cx="3649716" cy="36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Logische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CASE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Leeftijd &lt; 18 THEN ‘minderjarig’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Leeftijd &lt; 40 THEN ‘jong volwassen’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Leeftijd &lt; 65 THEN ‘volwassen’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‘senior’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 AS Leeftijdscategorie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966409" y="1825625"/>
            <a:ext cx="4883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het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nl-NL" sz="2000" dirty="0"/>
              <a:t> statement maak je een logische beslisboom.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uitkomsten worden bepaald met: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WHEN &lt;conditie&gt; THEN &lt;waarde&gt;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nl-NL" sz="2000" dirty="0"/>
              <a:t>categorie is er om alle overgebleven gevallen af te vangen.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Let op: De volgorde van evaluatie is van boven naar beneden.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52A9C5-E36C-675F-F77B-7067B103E10F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4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COUNT(*) 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1A28E1-1304-6F40-F71E-A028256C202B}"/>
              </a:ext>
            </a:extLst>
          </p:cNvPr>
          <p:cNvSpPr/>
          <p:nvPr/>
        </p:nvSpPr>
        <p:spPr>
          <a:xfrm>
            <a:off x="1150070" y="2969443"/>
            <a:ext cx="5281552" cy="1696825"/>
          </a:xfrm>
          <a:prstGeom prst="rect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Subselect</a:t>
            </a:r>
            <a:r>
              <a:rPr lang="nl-NL" sz="3600" dirty="0"/>
              <a:t> statements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54944" y="1825625"/>
            <a:ext cx="419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 plaats van een tabel kun je ook een query opgeven bij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</a:t>
            </a:r>
            <a:r>
              <a:rPr lang="nl-NL" sz="2000" dirty="0" err="1"/>
              <a:t>subquery</a:t>
            </a:r>
            <a:r>
              <a:rPr lang="nl-NL" sz="2000" dirty="0"/>
              <a:t> wordt eerst uitgevoerd…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En de resultaten worden daarna gebruikt door de hoofdquery.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0905A5-C1C7-FDF6-67EA-D6B4FA8A35A0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53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Subselect</a:t>
            </a:r>
            <a:r>
              <a:rPr lang="nl-NL" dirty="0"/>
              <a:t> met WITH (CTE)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InclusiefBTW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 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InclusiefBTW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73798" y="1825625"/>
            <a:ext cx="418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/>
              <a:t> kun je </a:t>
            </a:r>
            <a:r>
              <a:rPr lang="nl-NL" sz="2000" dirty="0" err="1"/>
              <a:t>subqueries</a:t>
            </a:r>
            <a:r>
              <a:rPr lang="nl-NL" sz="2000" dirty="0"/>
              <a:t> eleganter noteren.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Boven de hoofdquery zet je de </a:t>
            </a:r>
            <a:r>
              <a:rPr lang="nl-NL" sz="2000" dirty="0" err="1"/>
              <a:t>subqueries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syntax is: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AS (&lt;query&gt;),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AS (&lt;query&gt;)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793CAD-983B-9E11-D757-732A762C4AB9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9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85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Maak gebruik van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dirty="0"/>
              <a:t> tabel uit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Hoeveel transacties zijn er in totaal gedaan?</a:t>
            </a:r>
          </a:p>
          <a:p>
            <a:pPr marL="457200" indent="-457200">
              <a:buAutoNum type="arabicPeriod"/>
            </a:pPr>
            <a:r>
              <a:rPr lang="nl-NL" sz="2000" dirty="0"/>
              <a:t>Hoeveel daarvan vielen in het lage BTW tarief?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voor elke transactie het totaal bedrag exclusief BTW.</a:t>
            </a:r>
          </a:p>
          <a:p>
            <a:pPr marL="457200" indent="-457200">
              <a:buAutoNum type="arabicPeriod"/>
            </a:pPr>
            <a:r>
              <a:rPr lang="nl-NL" sz="2000" dirty="0"/>
              <a:t>Bereken vervolgens het totaalbedrag inclusief BTW.</a:t>
            </a:r>
          </a:p>
          <a:p>
            <a:pPr marL="457200" indent="-457200">
              <a:buAutoNum type="arabicPeriod"/>
            </a:pPr>
            <a:r>
              <a:rPr lang="nl-NL" sz="2000" dirty="0"/>
              <a:t>Wat waren de 3 grootste en kleinste transacties?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de totale omzet in de maand januari?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B68AD-8440-0200-9532-2A3387C094FE}"/>
              </a:ext>
            </a:extLst>
          </p:cNvPr>
          <p:cNvSpPr/>
          <p:nvPr/>
        </p:nvSpPr>
        <p:spPr>
          <a:xfrm>
            <a:off x="8031637" y="3893270"/>
            <a:ext cx="3751867" cy="18759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cs typeface="Courier New" panose="02070309020205020404" pitchFamily="49" charset="0"/>
              </a:rPr>
              <a:t>TIP: </a:t>
            </a:r>
            <a:r>
              <a:rPr lang="en-US" sz="1400" b="1" dirty="0" err="1">
                <a:cs typeface="Courier New" panose="02070309020205020404" pitchFamily="49" charset="0"/>
              </a:rPr>
              <a:t>Gebruik</a:t>
            </a:r>
            <a:r>
              <a:rPr lang="en-US" sz="1400" b="1" dirty="0">
                <a:cs typeface="Courier New" panose="02070309020205020404" pitchFamily="49" charset="0"/>
              </a:rPr>
              <a:t> de Database class: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database import Database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Database("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...")</a:t>
            </a:r>
          </a:p>
        </p:txBody>
      </p:sp>
    </p:spTree>
    <p:extLst>
      <p:ext uri="{BB962C8B-B14F-4D97-AF65-F5344CB8AC3E}">
        <p14:creationId xmlns:p14="http://schemas.microsoft.com/office/powerpoint/2010/main" val="3163194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Groeperen en aggregeren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3622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Provincie,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Stad,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AantalKlanten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SUM(Omzet)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TotaalVermogen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Provincie,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Stad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nl-NL" sz="2000" dirty="0"/>
              <a:t> geef je aan op welke kolommen gegroepeerd wordt.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r>
              <a:rPr lang="nl-NL" sz="2000" dirty="0"/>
              <a:t>Elke </a:t>
            </a:r>
            <a:r>
              <a:rPr lang="nl-NL" sz="2000" u="sng" dirty="0"/>
              <a:t>unieke combinatie</a:t>
            </a:r>
            <a:r>
              <a:rPr lang="nl-NL" sz="2000" dirty="0"/>
              <a:t> wordt een groep:</a:t>
            </a:r>
            <a:br>
              <a:rPr lang="nl-NL" sz="2000" dirty="0"/>
            </a:br>
            <a:endParaRPr lang="nl-NL" sz="2000" dirty="0"/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Noord-Holland + Amsterdam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Noord-Holland + Haarlem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Noord-Brabant + Katwijk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Zuid-Holland  + Katwijk</a:t>
            </a:r>
          </a:p>
          <a:p>
            <a:endParaRPr lang="nl-NL" sz="2000" dirty="0"/>
          </a:p>
          <a:p>
            <a:r>
              <a:rPr lang="nl-NL" sz="2000" dirty="0"/>
              <a:t>Gebruik aggregatie functies voor kolommen waarop je niet groepeert!</a:t>
            </a:r>
          </a:p>
          <a:p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941C-9BC0-130B-E345-9A75135B8F8B}"/>
              </a:ext>
            </a:extLst>
          </p:cNvPr>
          <p:cNvCxnSpPr/>
          <p:nvPr/>
        </p:nvCxnSpPr>
        <p:spPr>
          <a:xfrm>
            <a:off x="583053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77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Venster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222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4454570"/>
            <a:ext cx="10515600" cy="1722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Maakt een meebewegend “venster” over een kolom.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volgorde van rijen in het venster te bepalen.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aggregatie functies om rijen samen te vatten.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38841"/>
              </p:ext>
            </p:extLst>
          </p:nvPr>
        </p:nvGraphicFramePr>
        <p:xfrm>
          <a:off x="6613135" y="1690688"/>
          <a:ext cx="4740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41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579936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055687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OmzetCumulatief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472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Venster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222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LAG(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OmzetVerschil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4454570"/>
            <a:ext cx="10515600" cy="1722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Maakt een meebewegend “venster” over een kolom.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volgorde van rijen in het venster te bepalen.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aggregatie functies om rijen samen te vatten.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05911"/>
              </p:ext>
            </p:extLst>
          </p:nvPr>
        </p:nvGraphicFramePr>
        <p:xfrm>
          <a:off x="6613135" y="1690688"/>
          <a:ext cx="4740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41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579936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055687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OmzetVerschil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-5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064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Groepsgewijze vensters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34811" cy="3136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BY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ProductType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5272118"/>
            <a:ext cx="10515600" cy="60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Door toevoegen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bereken je groepsgewijze totalen.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25568"/>
              </p:ext>
            </p:extLst>
          </p:nvPr>
        </p:nvGraphicFramePr>
        <p:xfrm>
          <a:off x="5673012" y="1825625"/>
          <a:ext cx="5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19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1879951780"/>
                    </a:ext>
                  </a:extLst>
                </a:gridCol>
                <a:gridCol w="1145972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1847597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ProductType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OmzetCumulatief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56C0D5-4B03-4F9A-A0F1-682AD580DE86}"/>
              </a:ext>
            </a:extLst>
          </p:cNvPr>
          <p:cNvCxnSpPr>
            <a:cxnSpLocks/>
          </p:cNvCxnSpPr>
          <p:nvPr/>
        </p:nvCxnSpPr>
        <p:spPr>
          <a:xfrm>
            <a:off x="5673012" y="3308276"/>
            <a:ext cx="5680786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92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Grootte venster instellen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60550" cy="333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AVG(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ROWS BETWEEN 3 PRECEDING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AND CURRENT ROW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OmzetMovAvg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5272117"/>
            <a:ext cx="10515600" cy="122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ROWS BETWEEN … AND …</a:t>
            </a:r>
            <a:r>
              <a:rPr lang="nl-NL" sz="2000" dirty="0"/>
              <a:t> kun je de grootte van het venster instellen.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PRECEDING</a:t>
            </a:r>
            <a:r>
              <a:rPr lang="nl-NL" sz="2000" dirty="0"/>
              <a:t> /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2000" dirty="0"/>
              <a:t> geef je aan of je terug / vooruit wilt kijken.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2CFFAB4-35AF-4CE6-A5AC-7D48A3AEA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3638"/>
              </p:ext>
            </p:extLst>
          </p:nvPr>
        </p:nvGraphicFramePr>
        <p:xfrm>
          <a:off x="7119991" y="1825625"/>
          <a:ext cx="4233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83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873303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1942672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 err="1"/>
                        <a:t>OmzetMovAvg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63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Agenda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Ochtend: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Gebruik SQL (in Python).</a:t>
            </a:r>
          </a:p>
          <a:p>
            <a:pPr>
              <a:buFontTx/>
              <a:buChar char="-"/>
            </a:pPr>
            <a:r>
              <a:rPr lang="nl-NL" sz="2000" dirty="0"/>
              <a:t>Selecties maken met SQL.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Koppelen van tabellen.</a:t>
            </a:r>
          </a:p>
          <a:p>
            <a:pPr>
              <a:buFontTx/>
              <a:buChar char="-"/>
            </a:pPr>
            <a:r>
              <a:rPr lang="nl-NL" sz="2000" dirty="0"/>
              <a:t>Normalisatie en afwegingen.</a:t>
            </a:r>
          </a:p>
          <a:p>
            <a:pPr>
              <a:buFontTx/>
              <a:buChar char="-"/>
            </a:pP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Relation</a:t>
            </a:r>
            <a:r>
              <a:rPr lang="nl-NL" sz="2000" dirty="0"/>
              <a:t> Diagram (ERD).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F753FD-C152-47A4-9A54-C8E468120967}"/>
              </a:ext>
            </a:extLst>
          </p:cNvPr>
          <p:cNvSpPr txBox="1">
            <a:spLocks/>
          </p:cNvSpPr>
          <p:nvPr/>
        </p:nvSpPr>
        <p:spPr>
          <a:xfrm>
            <a:off x="592332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Middag: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Beheer tabellen en rijen.</a:t>
            </a:r>
          </a:p>
          <a:p>
            <a:pPr>
              <a:buFontTx/>
              <a:buChar char="-"/>
            </a:pPr>
            <a:r>
              <a:rPr lang="nl-NL" sz="2000" dirty="0"/>
              <a:t>Sleutels en beperkingen.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Indices en efficiënte query’s.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A87318-FB7E-4997-9905-5EF5C646910F}"/>
              </a:ext>
            </a:extLst>
          </p:cNvPr>
          <p:cNvCxnSpPr/>
          <p:nvPr/>
        </p:nvCxnSpPr>
        <p:spPr>
          <a:xfrm>
            <a:off x="5259897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599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Gebruik voor deze oefeningen weer de Transacties tabel.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de omzet inclusief BTW voor elke maand.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de cumulatieve omzet voor elke dag.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een rollend gemiddelde van 3 dagen over:</a:t>
            </a:r>
          </a:p>
          <a:p>
            <a:pPr lvl="1"/>
            <a:r>
              <a:rPr lang="nl-NL" sz="1600" dirty="0"/>
              <a:t>het aantal transacties.</a:t>
            </a:r>
          </a:p>
          <a:p>
            <a:pPr lvl="1"/>
            <a:r>
              <a:rPr lang="nl-NL" sz="1600" dirty="0"/>
              <a:t>het aantal verkochte artikelen.</a:t>
            </a:r>
          </a:p>
          <a:p>
            <a:pPr lvl="1"/>
            <a:r>
              <a:rPr lang="nl-NL" sz="1600" dirty="0"/>
              <a:t>de omzet.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Extra: 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nl-NL" sz="2000" dirty="0"/>
              <a:t> om het omzetverschil met de vorige dag te berekenen.</a:t>
            </a:r>
          </a:p>
        </p:txBody>
      </p:sp>
    </p:spTree>
    <p:extLst>
      <p:ext uri="{BB962C8B-B14F-4D97-AF65-F5344CB8AC3E}">
        <p14:creationId xmlns:p14="http://schemas.microsoft.com/office/powerpoint/2010/main" val="871710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koppelen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19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koppelen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A05497-6390-49FD-B583-59AAE6A4C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88934"/>
              </p:ext>
            </p:extLst>
          </p:nvPr>
        </p:nvGraphicFramePr>
        <p:xfrm>
          <a:off x="1238057" y="1801947"/>
          <a:ext cx="4365945" cy="18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50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1239689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1830306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Voornaam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Achternaam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Van Dijk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 Boer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Yildiz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Remco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Jansen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859276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C62DC2-FC80-458A-84F1-D08E8F492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56929"/>
              </p:ext>
            </p:extLst>
          </p:nvPr>
        </p:nvGraphicFramePr>
        <p:xfrm>
          <a:off x="6249973" y="1801947"/>
          <a:ext cx="4292722" cy="151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792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1236445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2049485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</a:tblGrid>
              <a:tr h="299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RekeningId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RekeningNr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NL45RABO…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NL27INGB…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NL97RABO…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NL33ABNA…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76677-5A81-4A01-8063-7345199506A6}"/>
              </a:ext>
            </a:extLst>
          </p:cNvPr>
          <p:cNvCxnSpPr>
            <a:cxnSpLocks/>
          </p:cNvCxnSpPr>
          <p:nvPr/>
        </p:nvCxnSpPr>
        <p:spPr>
          <a:xfrm>
            <a:off x="1882604" y="4058289"/>
            <a:ext cx="5987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287D2E-10CA-4F6C-A5FC-66FD5B449A40}"/>
              </a:ext>
            </a:extLst>
          </p:cNvPr>
          <p:cNvCxnSpPr/>
          <p:nvPr/>
        </p:nvCxnSpPr>
        <p:spPr>
          <a:xfrm flipV="1">
            <a:off x="7870004" y="3379949"/>
            <a:ext cx="0" cy="680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240087-A18B-4B9C-95F8-BAB4F934444E}"/>
              </a:ext>
            </a:extLst>
          </p:cNvPr>
          <p:cNvCxnSpPr>
            <a:cxnSpLocks/>
          </p:cNvCxnSpPr>
          <p:nvPr/>
        </p:nvCxnSpPr>
        <p:spPr>
          <a:xfrm flipV="1">
            <a:off x="1882604" y="3700476"/>
            <a:ext cx="0" cy="357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3734AF-F29B-4622-9F41-9DD364AD8F21}"/>
              </a:ext>
            </a:extLst>
          </p:cNvPr>
          <p:cNvSpPr txBox="1"/>
          <p:nvPr/>
        </p:nvSpPr>
        <p:spPr>
          <a:xfrm>
            <a:off x="1143787" y="148220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CBC0CE-DBB8-4A9D-8ABC-F00B5619D5E4}"/>
              </a:ext>
            </a:extLst>
          </p:cNvPr>
          <p:cNvSpPr txBox="1"/>
          <p:nvPr/>
        </p:nvSpPr>
        <p:spPr>
          <a:xfrm>
            <a:off x="6155703" y="1482203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REKENINGEN</a:t>
            </a:r>
            <a:endParaRPr lang="en-NL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A506DB3-B5B8-48A2-BEC2-C8075809A4D5}"/>
              </a:ext>
            </a:extLst>
          </p:cNvPr>
          <p:cNvSpPr txBox="1">
            <a:spLocks/>
          </p:cNvSpPr>
          <p:nvPr/>
        </p:nvSpPr>
        <p:spPr>
          <a:xfrm>
            <a:off x="1238057" y="4510323"/>
            <a:ext cx="8737226" cy="1635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sz="2000" dirty="0"/>
              <a:t>Klanten en rekeningen zijn aparte entiteiten (dus tabellen).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De tabellen hebben een gedeelde </a:t>
            </a:r>
            <a:r>
              <a:rPr lang="nl-NL" sz="2000" u="sng" dirty="0"/>
              <a:t>sleutel</a:t>
            </a:r>
            <a:r>
              <a:rPr lang="nl-NL" sz="2000" dirty="0"/>
              <a:t>: het ID van een persoon.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Koppelen rijen via: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Rekeningen.KlantId</a:t>
            </a:r>
            <a:r>
              <a:rPr lang="nl-NL" sz="2000" dirty="0"/>
              <a:t>.</a:t>
            </a:r>
            <a:endParaRPr lang="nl-NL" sz="1600" dirty="0"/>
          </a:p>
          <a:p>
            <a:pPr lvl="1">
              <a:lnSpc>
                <a:spcPct val="150000"/>
              </a:lnSpc>
            </a:pPr>
            <a:endParaRPr lang="nl-NL" sz="1600" dirty="0"/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>
              <a:lnSpc>
                <a:spcPct val="150000"/>
              </a:lnSpc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90604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Vier soorten koppelingen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78023"/>
              </p:ext>
            </p:extLst>
          </p:nvPr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95008"/>
              </p:ext>
            </p:extLst>
          </p:nvPr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21447"/>
              </p:ext>
            </p:extLst>
          </p:nvPr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885735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659419" y="2841400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98198"/>
              </p:ext>
            </p:extLst>
          </p:nvPr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87670"/>
              </p:ext>
            </p:extLst>
          </p:nvPr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5402"/>
              </p:ext>
            </p:extLst>
          </p:nvPr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07107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8980791" y="2841400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58107"/>
              </p:ext>
            </p:extLst>
          </p:nvPr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31773"/>
              </p:ext>
            </p:extLst>
          </p:nvPr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51615"/>
              </p:ext>
            </p:extLst>
          </p:nvPr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885735" y="5381923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659419" y="5456714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71459"/>
              </p:ext>
            </p:extLst>
          </p:nvPr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74669"/>
              </p:ext>
            </p:extLst>
          </p:nvPr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0649"/>
              </p:ext>
            </p:extLst>
          </p:nvPr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07107" y="5381923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8980791" y="5456714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49700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koppelen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Klanten.*,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Rekeningen.RekeningNr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Rekeningen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geef je aan welke tabel gekoppeld wordt aan de FROM tabel.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73266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met 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.*,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.RekeningNr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Klanten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Rekeningen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rek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geef je aan welke tabel gekoppeld wordt aan de FROM tabel.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763651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84662"/>
              </p:ext>
            </p:extLst>
          </p:nvPr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4269"/>
              </p:ext>
            </p:extLst>
          </p:nvPr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E6DC5-0C5D-4C4D-AF8D-87D1F1CB8C27}"/>
              </a:ext>
            </a:extLst>
          </p:cNvPr>
          <p:cNvSpPr txBox="1"/>
          <p:nvPr/>
        </p:nvSpPr>
        <p:spPr>
          <a:xfrm>
            <a:off x="7187201" y="3332113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195625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/>
        </p:nvGraphicFramePr>
        <p:xfrm>
          <a:off x="7185275" y="2770624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C11CD-7361-43B1-97D0-2038E632D4EC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38281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1 = 1</a:t>
            </a:r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21577"/>
              </p:ext>
            </p:extLst>
          </p:nvPr>
        </p:nvGraphicFramePr>
        <p:xfrm>
          <a:off x="2882759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61443"/>
              </p:ext>
            </p:extLst>
          </p:nvPr>
        </p:nvGraphicFramePr>
        <p:xfrm>
          <a:off x="4654837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3930294" y="3324374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5703978" y="3395161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C8987-38E2-4925-B4A4-89E008E90F43}"/>
              </a:ext>
            </a:extLst>
          </p:cNvPr>
          <p:cNvSpPr txBox="1"/>
          <p:nvPr/>
        </p:nvSpPr>
        <p:spPr>
          <a:xfrm>
            <a:off x="2882759" y="1885897"/>
            <a:ext cx="531494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… ON 1 = 1 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D6861-83C6-4C52-9EC3-F80357EC1628}"/>
              </a:ext>
            </a:extLst>
          </p:cNvPr>
          <p:cNvSpPr txBox="1"/>
          <p:nvPr/>
        </p:nvSpPr>
        <p:spPr>
          <a:xfrm>
            <a:off x="6666430" y="3304251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641486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1 = 1</a:t>
            </a:r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/>
        </p:nvGraphicFramePr>
        <p:xfrm>
          <a:off x="2882759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/>
        </p:nvGraphicFramePr>
        <p:xfrm>
          <a:off x="4654837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3930294" y="3324374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5703978" y="3395161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96583-3811-47B0-BDA4-BC12AADDF9CA}"/>
              </a:ext>
            </a:extLst>
          </p:cNvPr>
          <p:cNvGraphicFramePr>
            <a:graphicFrameLocks noGrp="1"/>
          </p:cNvGraphicFramePr>
          <p:nvPr/>
        </p:nvGraphicFramePr>
        <p:xfrm>
          <a:off x="6425631" y="2774116"/>
          <a:ext cx="17720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390">
                  <a:extLst>
                    <a:ext uri="{9D8B030D-6E8A-4147-A177-3AD203B41FA5}">
                      <a16:colId xmlns:a16="http://schemas.microsoft.com/office/drawing/2014/main" val="166894566"/>
                    </a:ext>
                  </a:extLst>
                </a:gridCol>
                <a:gridCol w="915685">
                  <a:extLst>
                    <a:ext uri="{9D8B030D-6E8A-4147-A177-3AD203B41FA5}">
                      <a16:colId xmlns:a16="http://schemas.microsoft.com/office/drawing/2014/main" val="3909288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5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69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0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8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7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2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769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8EC8987-38E2-4925-B4A4-89E008E90F43}"/>
              </a:ext>
            </a:extLst>
          </p:cNvPr>
          <p:cNvSpPr txBox="1"/>
          <p:nvPr/>
        </p:nvSpPr>
        <p:spPr>
          <a:xfrm>
            <a:off x="2882759" y="1885897"/>
            <a:ext cx="531494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… ON 1 = 1 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3396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Benodigdheden en materialen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654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/>
              <a:t>Python installatie met:</a:t>
            </a:r>
          </a:p>
          <a:p>
            <a:pPr>
              <a:buFontTx/>
              <a:buChar char="-"/>
            </a:pPr>
            <a:r>
              <a:rPr lang="nl-NL" sz="1800" dirty="0"/>
              <a:t>SQLite3 (standaard bibliotheek)</a:t>
            </a:r>
          </a:p>
          <a:p>
            <a:pPr>
              <a:buFontTx/>
              <a:buChar char="-"/>
            </a:pPr>
            <a:r>
              <a:rPr lang="nl-NL" sz="1800" dirty="0" err="1"/>
              <a:t>Pandas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Alternatief:</a:t>
            </a:r>
          </a:p>
          <a:p>
            <a:pPr>
              <a:buFontTx/>
              <a:buChar char="-"/>
            </a:pPr>
            <a:r>
              <a:rPr lang="nl-NL" sz="1800" dirty="0"/>
              <a:t>Google </a:t>
            </a:r>
            <a:r>
              <a:rPr lang="nl-NL" sz="1800" dirty="0" err="1"/>
              <a:t>Colab</a:t>
            </a:r>
            <a:endParaRPr lang="nl-NL" sz="1800" dirty="0"/>
          </a:p>
          <a:p>
            <a:pPr>
              <a:buFontTx/>
              <a:buChar char="-"/>
            </a:pPr>
            <a:r>
              <a:rPr lang="nl-NL" sz="1800" dirty="0">
                <a:hlinkClick r:id="rId2"/>
              </a:rPr>
              <a:t>https://colab.research.google.com/</a:t>
            </a:r>
            <a:endParaRPr lang="nl-NL" sz="1800" dirty="0"/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Optioneel:</a:t>
            </a:r>
          </a:p>
          <a:p>
            <a:pPr>
              <a:buFontTx/>
              <a:buChar char="-"/>
            </a:pPr>
            <a:r>
              <a:rPr lang="nl-NL" sz="1800" dirty="0"/>
              <a:t>DB Browser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SQLite</a:t>
            </a:r>
            <a:endParaRPr lang="nl-NL" sz="1800" dirty="0"/>
          </a:p>
          <a:p>
            <a:pPr>
              <a:buFontTx/>
              <a:buChar char="-"/>
            </a:pPr>
            <a:r>
              <a:rPr lang="nl-NL" sz="1800" dirty="0">
                <a:hlinkClick r:id="rId3"/>
              </a:rPr>
              <a:t>https://sqlitebrowser.org/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F753FD-C152-47A4-9A54-C8E468120967}"/>
              </a:ext>
            </a:extLst>
          </p:cNvPr>
          <p:cNvSpPr txBox="1">
            <a:spLocks/>
          </p:cNvSpPr>
          <p:nvPr/>
        </p:nvSpPr>
        <p:spPr>
          <a:xfrm>
            <a:off x="592332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Cursus materialen: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/>
              <a:t>Clonen</a:t>
            </a:r>
            <a:r>
              <a:rPr lang="nl-NL" sz="2000" dirty="0"/>
              <a:t> of downloaden via git: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hlinkClick r:id="rId4"/>
              </a:rPr>
              <a:t>https://github.com/LFKoning/sql-cursus</a:t>
            </a: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Bevat o.a.:</a:t>
            </a: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sql_introductie.pptx</a:t>
            </a: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database.py</a:t>
            </a:r>
            <a:r>
              <a:rPr lang="nl-NL" sz="2000" dirty="0"/>
              <a:t> 	</a:t>
            </a:r>
            <a:r>
              <a:rPr lang="nl-NL" sz="2000" dirty="0" err="1"/>
              <a:t>Wrapper</a:t>
            </a:r>
            <a:r>
              <a:rPr lang="nl-NL" sz="2000" dirty="0"/>
              <a:t> om SQLite3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nl-NL" sz="2000" dirty="0"/>
              <a:t> 	Oefeningen database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A87318-FB7E-4997-9905-5EF5C646910F}"/>
              </a:ext>
            </a:extLst>
          </p:cNvPr>
          <p:cNvCxnSpPr/>
          <p:nvPr/>
        </p:nvCxnSpPr>
        <p:spPr>
          <a:xfrm>
            <a:off x="5259897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97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5184"/>
              </p:ext>
            </p:extLst>
          </p:nvPr>
        </p:nvGraphicFramePr>
        <p:xfrm>
          <a:off x="4380430" y="2184997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UNION en UNION ALL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885735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659419" y="2837396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</a:t>
            </a:r>
            <a:endParaRPr lang="en-NL" dirty="0"/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/>
        </p:nvGraphicFramePr>
        <p:xfrm>
          <a:off x="6152508" y="2184999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19570"/>
              </p:ext>
            </p:extLst>
          </p:nvPr>
        </p:nvGraphicFramePr>
        <p:xfrm>
          <a:off x="7924586" y="218499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79191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7200043" y="2766608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8973727" y="2837395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990BE5-1856-4C18-A064-DB863D5333AD}"/>
              </a:ext>
            </a:extLst>
          </p:cNvPr>
          <p:cNvSpPr txBox="1"/>
          <p:nvPr/>
        </p:nvSpPr>
        <p:spPr>
          <a:xfrm>
            <a:off x="6152510" y="169068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 ALL</a:t>
            </a:r>
            <a:endParaRPr lang="en-NL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A2A2BC-2628-4B3C-82E3-4328E9F46801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58321A-EE14-4AA8-BEE9-173750254C0F}"/>
              </a:ext>
            </a:extLst>
          </p:cNvPr>
          <p:cNvSpPr txBox="1"/>
          <p:nvPr/>
        </p:nvSpPr>
        <p:spPr>
          <a:xfrm>
            <a:off x="836273" y="5548043"/>
            <a:ext cx="441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 err="1"/>
              <a:t>unieke</a:t>
            </a:r>
            <a:r>
              <a:rPr lang="en-US" u="sng" dirty="0"/>
              <a:t>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A8CC12-22BF-440B-8E2E-04B7F6AA95F5}"/>
              </a:ext>
            </a:extLst>
          </p:cNvPr>
          <p:cNvSpPr txBox="1"/>
          <p:nvPr/>
        </p:nvSpPr>
        <p:spPr>
          <a:xfrm>
            <a:off x="6152510" y="5545389"/>
            <a:ext cx="469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ALL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/>
              <a:t>alle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61EBD58-3336-412E-A6E5-A76F47A0E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54174"/>
              </p:ext>
            </p:extLst>
          </p:nvPr>
        </p:nvGraphicFramePr>
        <p:xfrm>
          <a:off x="9695380" y="2200675"/>
          <a:ext cx="11541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20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 ALL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05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7611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8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785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Voer de volgende koppelingen uit op basis van het ID veld en bekijk de uitkomsten: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LEFT JOIN van B op A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LEFT JOIN van A op B		=&gt; 	Waar correspondeert deze JOIN mee?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INNER JOIN van B op A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JOIN van B op A 		=&gt;	Waar correspondeert deze JOIN mee?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Extra: Gebruik UNION en UNION ALL op de ID velden</a:t>
            </a:r>
          </a:p>
        </p:txBody>
      </p:sp>
    </p:spTree>
    <p:extLst>
      <p:ext uri="{BB962C8B-B14F-4D97-AF65-F5344CB8AC3E}">
        <p14:creationId xmlns:p14="http://schemas.microsoft.com/office/powerpoint/2010/main" val="1884716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Database opzet en normalisatie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4617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kunnen relaties hebben: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/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/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ArtikelID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/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Artikelen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ArtikelID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PLU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90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/>
              <a:t>Drie soorten relaties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109B9A-65E1-2457-5C55-33ECC95FD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56763"/>
              </p:ext>
            </p:extLst>
          </p:nvPr>
        </p:nvGraphicFramePr>
        <p:xfrm>
          <a:off x="838199" y="1825623"/>
          <a:ext cx="10442826" cy="442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942">
                  <a:extLst>
                    <a:ext uri="{9D8B030D-6E8A-4147-A177-3AD203B41FA5}">
                      <a16:colId xmlns:a16="http://schemas.microsoft.com/office/drawing/2014/main" val="2462131715"/>
                    </a:ext>
                  </a:extLst>
                </a:gridCol>
                <a:gridCol w="3480942">
                  <a:extLst>
                    <a:ext uri="{9D8B030D-6E8A-4147-A177-3AD203B41FA5}">
                      <a16:colId xmlns:a16="http://schemas.microsoft.com/office/drawing/2014/main" val="2197458734"/>
                    </a:ext>
                  </a:extLst>
                </a:gridCol>
                <a:gridCol w="3480942">
                  <a:extLst>
                    <a:ext uri="{9D8B030D-6E8A-4147-A177-3AD203B41FA5}">
                      <a16:colId xmlns:a16="http://schemas.microsoft.com/office/drawing/2014/main" val="1150342863"/>
                    </a:ext>
                  </a:extLst>
                </a:gridCol>
              </a:tblGrid>
              <a:tr h="496698">
                <a:tc>
                  <a:txBody>
                    <a:bodyPr/>
                    <a:lstStyle/>
                    <a:p>
                      <a:r>
                        <a:rPr lang="nl-NL" noProof="0" dirty="0"/>
                        <a:t>Soort relatie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Voorbeeld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Structuur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531"/>
                  </a:ext>
                </a:extLst>
              </a:tr>
              <a:tr h="972115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één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persoon heeft één roepnaam.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Kan in dezelfde tabel.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27451"/>
                  </a:ext>
                </a:extLst>
              </a:tr>
              <a:tr h="1113249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persoon kan meerdere transacties hebben.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met verwijzende sleutel.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834448"/>
                  </a:ext>
                </a:extLst>
              </a:tr>
              <a:tr h="1842286">
                <a:tc>
                  <a:txBody>
                    <a:bodyPr/>
                    <a:lstStyle/>
                    <a:p>
                      <a:r>
                        <a:rPr lang="nl-NL" noProof="0" dirty="0"/>
                        <a:t>veel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artikel kan in meerdere transacties voorkomen.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transactie kan meerdere artikelen omvatten.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met een koppeltabel er tussen.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72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087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personen gelezen worden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E6B83-B692-4E1B-9B2B-57E700C42CE5}"/>
              </a:ext>
            </a:extLst>
          </p:cNvPr>
          <p:cNvSpPr txBox="1"/>
          <p:nvPr/>
        </p:nvSpPr>
        <p:spPr>
          <a:xfrm>
            <a:off x="3900717" y="4188688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9E2D6-049D-42FA-B95C-E6C50295532D}"/>
              </a:ext>
            </a:extLst>
          </p:cNvPr>
          <p:cNvSpPr txBox="1"/>
          <p:nvPr/>
        </p:nvSpPr>
        <p:spPr>
          <a:xfrm>
            <a:off x="838200" y="348228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A2027-E32B-4214-8DF4-C01C4FAE2B29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DE905074-C8A8-61E4-9E99-F3753F57A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59999"/>
              </p:ext>
            </p:extLst>
          </p:nvPr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1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10441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KlantID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76D5-A164-56DF-247C-D59AA4EE3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95198"/>
              </p:ext>
            </p:extLst>
          </p:nvPr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2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809187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03069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BoekID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29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78098"/>
              </p:ext>
            </p:extLst>
          </p:nvPr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1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10441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KlantID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98944"/>
              </p:ext>
            </p:extLst>
          </p:nvPr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2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809187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03069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BoekID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 gelezen worden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CD2B79-2782-4FFE-80C7-595CD8BB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37916"/>
              </p:ext>
            </p:extLst>
          </p:nvPr>
        </p:nvGraphicFramePr>
        <p:xfrm>
          <a:off x="3133615" y="3810516"/>
          <a:ext cx="22911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98">
                  <a:extLst>
                    <a:ext uri="{9D8B030D-6E8A-4147-A177-3AD203B41FA5}">
                      <a16:colId xmlns:a16="http://schemas.microsoft.com/office/drawing/2014/main" val="4115840294"/>
                    </a:ext>
                  </a:extLst>
                </a:gridCol>
                <a:gridCol w="1017142">
                  <a:extLst>
                    <a:ext uri="{9D8B030D-6E8A-4147-A177-3AD203B41FA5}">
                      <a16:colId xmlns:a16="http://schemas.microsoft.com/office/drawing/2014/main" val="2874422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KlantID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BoekID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9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42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95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5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8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E97BE4-AE7E-436C-A928-F9C8C4630AB1}"/>
              </a:ext>
            </a:extLst>
          </p:cNvPr>
          <p:cNvSpPr txBox="1"/>
          <p:nvPr/>
        </p:nvSpPr>
        <p:spPr>
          <a:xfrm>
            <a:off x="838200" y="348228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3CDD3-E998-4AAE-8FC1-8E19346AE061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E0DC2-26BE-43EF-83E0-2F2BFAB78A02}"/>
              </a:ext>
            </a:extLst>
          </p:cNvPr>
          <p:cNvSpPr txBox="1"/>
          <p:nvPr/>
        </p:nvSpPr>
        <p:spPr>
          <a:xfrm>
            <a:off x="3133615" y="3481621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KOPPELTABEL</a:t>
            </a:r>
            <a:endParaRPr lang="en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0CDB74-FB31-4DD5-8598-95DEB4033AAE}"/>
              </a:ext>
            </a:extLst>
          </p:cNvPr>
          <p:cNvCxnSpPr>
            <a:cxnSpLocks/>
          </p:cNvCxnSpPr>
          <p:nvPr/>
        </p:nvCxnSpPr>
        <p:spPr>
          <a:xfrm>
            <a:off x="4900773" y="6113124"/>
            <a:ext cx="1023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59CFC2-CAB2-4C73-8D6F-A84C7ECE7883}"/>
              </a:ext>
            </a:extLst>
          </p:cNvPr>
          <p:cNvCxnSpPr>
            <a:cxnSpLocks/>
          </p:cNvCxnSpPr>
          <p:nvPr/>
        </p:nvCxnSpPr>
        <p:spPr>
          <a:xfrm>
            <a:off x="1160980" y="6113124"/>
            <a:ext cx="25206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0A2E7A-394E-49C6-9211-CA3625C82298}"/>
              </a:ext>
            </a:extLst>
          </p:cNvPr>
          <p:cNvCxnSpPr/>
          <p:nvPr/>
        </p:nvCxnSpPr>
        <p:spPr>
          <a:xfrm flipV="1">
            <a:off x="1171254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F85B61-B560-48F9-973D-89FCB71E1415}"/>
              </a:ext>
            </a:extLst>
          </p:cNvPr>
          <p:cNvCxnSpPr/>
          <p:nvPr/>
        </p:nvCxnSpPr>
        <p:spPr>
          <a:xfrm flipV="1">
            <a:off x="3681676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D1B946-AA68-4337-BBE6-D0E795A5F2DE}"/>
              </a:ext>
            </a:extLst>
          </p:cNvPr>
          <p:cNvCxnSpPr>
            <a:cxnSpLocks/>
          </p:cNvCxnSpPr>
          <p:nvPr/>
        </p:nvCxnSpPr>
        <p:spPr>
          <a:xfrm flipV="1">
            <a:off x="4900773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DFFEDF-26F2-47DF-B4C1-92EF4A13D9BD}"/>
              </a:ext>
            </a:extLst>
          </p:cNvPr>
          <p:cNvCxnSpPr>
            <a:cxnSpLocks/>
          </p:cNvCxnSpPr>
          <p:nvPr/>
        </p:nvCxnSpPr>
        <p:spPr>
          <a:xfrm flipV="1">
            <a:off x="5923802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63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van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72128"/>
              </p:ext>
            </p:extLst>
          </p:nvPr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38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van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82B146-0DEC-4F3D-AEDA-F74010065875}"/>
              </a:ext>
            </a:extLst>
          </p:cNvPr>
          <p:cNvGraphicFramePr>
            <a:graphicFrameLocks noGrp="1"/>
          </p:cNvGraphicFramePr>
          <p:nvPr/>
        </p:nvGraphicFramePr>
        <p:xfrm>
          <a:off x="7556643" y="3605033"/>
          <a:ext cx="38177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52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92385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Python intro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5930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9EFD50A3-BCB1-4F9E-8D0A-DF89061FC8DC}"/>
              </a:ext>
            </a:extLst>
          </p:cNvPr>
          <p:cNvSpPr/>
          <p:nvPr/>
        </p:nvSpPr>
        <p:spPr>
          <a:xfrm>
            <a:off x="6173325" y="3982779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/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43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1NF.</a:t>
            </a:r>
          </a:p>
          <a:p>
            <a:pPr>
              <a:buFontTx/>
              <a:buChar char="-"/>
            </a:pPr>
            <a:r>
              <a:rPr lang="nl-NL" sz="2000" dirty="0"/>
              <a:t>Waardes afhankelijk van </a:t>
            </a:r>
            <a:r>
              <a:rPr lang="nl-NL" sz="2000" u="sng" dirty="0"/>
              <a:t>alle sleutel</a:t>
            </a:r>
            <a:r>
              <a:rPr lang="nl-NL" sz="2000" dirty="0"/>
              <a:t> kolommen.</a:t>
            </a:r>
          </a:p>
          <a:p>
            <a:pPr lvl="1">
              <a:buFontTx/>
              <a:buChar char="-"/>
            </a:pPr>
            <a:r>
              <a:rPr lang="nl-NL" sz="1800" dirty="0" err="1"/>
              <a:t>StudentID</a:t>
            </a:r>
            <a:r>
              <a:rPr lang="nl-NL" sz="1800" dirty="0"/>
              <a:t> + </a:t>
            </a:r>
            <a:r>
              <a:rPr lang="nl-NL" sz="1800" dirty="0" err="1"/>
              <a:t>CursusID</a:t>
            </a:r>
            <a:r>
              <a:rPr lang="nl-NL" sz="1800" dirty="0"/>
              <a:t> afdoende voor identificatie.</a:t>
            </a:r>
          </a:p>
          <a:p>
            <a:pPr lvl="1">
              <a:buFontTx/>
              <a:buChar char="-"/>
            </a:pPr>
            <a:r>
              <a:rPr lang="nl-NL" sz="1800" dirty="0" err="1"/>
              <a:t>CursusNaam</a:t>
            </a:r>
            <a:r>
              <a:rPr lang="nl-NL" sz="1800" dirty="0"/>
              <a:t> hangt </a:t>
            </a:r>
            <a:r>
              <a:rPr lang="nl-NL" sz="1800" u="sng" dirty="0"/>
              <a:t>alleen</a:t>
            </a:r>
            <a:r>
              <a:rPr lang="nl-NL" sz="1800" dirty="0"/>
              <a:t> samen met </a:t>
            </a:r>
            <a:r>
              <a:rPr lang="nl-NL" sz="1800" dirty="0" err="1"/>
              <a:t>CursusID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9480"/>
              </p:ext>
            </p:extLst>
          </p:nvPr>
        </p:nvGraphicFramePr>
        <p:xfrm>
          <a:off x="838201" y="3879806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Python intro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23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Structured</a:t>
            </a:r>
            <a:r>
              <a:rPr lang="nl-NL" sz="3600" dirty="0"/>
              <a:t>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Bedoeling:</a:t>
            </a:r>
          </a:p>
          <a:p>
            <a:pPr marL="0" indent="0">
              <a:buNone/>
            </a:pPr>
            <a:r>
              <a:rPr lang="nl-NL" sz="2000" dirty="0"/>
              <a:t>Eén gestandaardiseerde manier om databases te bevragen.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Maar:</a:t>
            </a:r>
          </a:p>
          <a:p>
            <a:pPr marL="0" indent="0">
              <a:buNone/>
            </a:pPr>
            <a:r>
              <a:rPr lang="nl-NL" sz="2000" dirty="0"/>
              <a:t>In de praktijk wel verschillen in de details.</a:t>
            </a:r>
            <a:endParaRPr lang="nl-NL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2000" dirty="0">
                <a:sym typeface="Wingdings" panose="05000000000000000000" pitchFamily="2" charset="2"/>
              </a:rPr>
              <a:t>Onder andere in: syntax, data types, functies…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Basis is wel breed gedragen en daarom zeer nuttig om te kennen!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57121-2C74-4154-BE55-E08C8A76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69" y="3363985"/>
            <a:ext cx="5351655" cy="30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6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1NF.</a:t>
            </a:r>
          </a:p>
          <a:p>
            <a:pPr>
              <a:buFontTx/>
              <a:buChar char="-"/>
            </a:pPr>
            <a:r>
              <a:rPr lang="nl-NL" sz="2000" dirty="0"/>
              <a:t>Waardes afhankelijk van </a:t>
            </a:r>
            <a:r>
              <a:rPr lang="nl-NL" sz="2000" u="sng" dirty="0"/>
              <a:t>alle sleutel</a:t>
            </a:r>
            <a:r>
              <a:rPr lang="nl-NL" sz="2000" dirty="0"/>
              <a:t> kolommen.</a:t>
            </a:r>
          </a:p>
          <a:p>
            <a:pPr lvl="1">
              <a:buFontTx/>
              <a:buChar char="-"/>
            </a:pPr>
            <a:r>
              <a:rPr lang="nl-NL" sz="1800" dirty="0" err="1"/>
              <a:t>StudentID</a:t>
            </a:r>
            <a:r>
              <a:rPr lang="nl-NL" sz="1800" dirty="0"/>
              <a:t> + </a:t>
            </a:r>
            <a:r>
              <a:rPr lang="nl-NL" sz="1800" dirty="0" err="1"/>
              <a:t>CursusID</a:t>
            </a:r>
            <a:r>
              <a:rPr lang="nl-NL" sz="1800" dirty="0"/>
              <a:t> afdoende voor identificatie.</a:t>
            </a:r>
          </a:p>
          <a:p>
            <a:pPr lvl="1">
              <a:buFontTx/>
              <a:buChar char="-"/>
            </a:pPr>
            <a:r>
              <a:rPr lang="nl-NL" sz="1800" dirty="0" err="1"/>
              <a:t>CursusNaam</a:t>
            </a:r>
            <a:r>
              <a:rPr lang="nl-NL" sz="1800" dirty="0"/>
              <a:t> hangt </a:t>
            </a:r>
            <a:r>
              <a:rPr lang="nl-NL" sz="1800" u="sng" dirty="0"/>
              <a:t>alleen</a:t>
            </a:r>
            <a:r>
              <a:rPr lang="nl-NL" sz="1800" dirty="0"/>
              <a:t> samen met </a:t>
            </a:r>
            <a:r>
              <a:rPr lang="nl-NL" sz="1800" dirty="0" err="1"/>
              <a:t>CursusID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46741"/>
              </p:ext>
            </p:extLst>
          </p:nvPr>
        </p:nvGraphicFramePr>
        <p:xfrm>
          <a:off x="838201" y="3879806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 err="1"/>
                        <a:t>StudentID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85FE37-42C0-48CE-BBAA-2B945E709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11669"/>
              </p:ext>
            </p:extLst>
          </p:nvPr>
        </p:nvGraphicFramePr>
        <p:xfrm>
          <a:off x="8749194" y="3879806"/>
          <a:ext cx="267128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CD8793-3BBF-4DC8-81C7-641FCAD53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85413"/>
              </p:ext>
            </p:extLst>
          </p:nvPr>
        </p:nvGraphicFramePr>
        <p:xfrm>
          <a:off x="5809184" y="3879806"/>
          <a:ext cx="203085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88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75570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StudentID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4143C16-DB65-4BA4-98E0-382B1A826413}"/>
              </a:ext>
            </a:extLst>
          </p:cNvPr>
          <p:cNvSpPr/>
          <p:nvPr/>
        </p:nvSpPr>
        <p:spPr>
          <a:xfrm>
            <a:off x="4995383" y="4592830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64F3F39-0F6D-4A94-AB76-F9DCF59CC7F4}"/>
              </a:ext>
            </a:extLst>
          </p:cNvPr>
          <p:cNvSpPr/>
          <p:nvPr/>
        </p:nvSpPr>
        <p:spPr>
          <a:xfrm>
            <a:off x="8022352" y="4613377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4155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2NF.</a:t>
            </a:r>
          </a:p>
          <a:p>
            <a:pPr>
              <a:buFontTx/>
              <a:buChar char="-"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sleutel kolommen.</a:t>
            </a:r>
          </a:p>
          <a:p>
            <a:pPr lvl="1">
              <a:buFontTx/>
              <a:buChar char="-"/>
            </a:pPr>
            <a:r>
              <a:rPr lang="nl-NL" sz="1800" dirty="0"/>
              <a:t>Naam en geslacht hangen samen met </a:t>
            </a:r>
            <a:r>
              <a:rPr lang="nl-NL" sz="1800" dirty="0" err="1"/>
              <a:t>StudentID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Maar: Aanhef hangt samen met Geslacht.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2873"/>
              </p:ext>
            </p:extLst>
          </p:nvPr>
        </p:nvGraphicFramePr>
        <p:xfrm>
          <a:off x="838200" y="3889234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947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2NF.</a:t>
            </a:r>
          </a:p>
          <a:p>
            <a:pPr>
              <a:buFontTx/>
              <a:buChar char="-"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sleutel kolommen.</a:t>
            </a:r>
          </a:p>
          <a:p>
            <a:pPr lvl="1">
              <a:buFontTx/>
              <a:buChar char="-"/>
            </a:pPr>
            <a:r>
              <a:rPr lang="nl-NL" sz="1800" dirty="0"/>
              <a:t>Naam en geslacht hangen samen met </a:t>
            </a:r>
            <a:r>
              <a:rPr lang="nl-NL" sz="1800" dirty="0" err="1"/>
              <a:t>StudentID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Maar: Aanhef hangt samen met Geslacht.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95497"/>
              </p:ext>
            </p:extLst>
          </p:nvPr>
        </p:nvGraphicFramePr>
        <p:xfrm>
          <a:off x="838200" y="3889234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3E0905-3215-47D5-BDF2-18CABD566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58373"/>
              </p:ext>
            </p:extLst>
          </p:nvPr>
        </p:nvGraphicFramePr>
        <p:xfrm>
          <a:off x="7675652" y="3893034"/>
          <a:ext cx="267128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858D4231-4F41-495D-8CCA-78E7471D01C2}"/>
              </a:ext>
            </a:extLst>
          </p:cNvPr>
          <p:cNvSpPr/>
          <p:nvPr/>
        </p:nvSpPr>
        <p:spPr>
          <a:xfrm>
            <a:off x="6437187" y="4261353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142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1NF :		Enkele waarde per cel, alle rijen uniek.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2NF:		1NF + waardes afhankelijk van </a:t>
            </a:r>
            <a:r>
              <a:rPr lang="nl-NL" sz="2000" u="sng" dirty="0"/>
              <a:t>alle</a:t>
            </a:r>
            <a:r>
              <a:rPr lang="nl-NL" sz="2000" dirty="0"/>
              <a:t> sleutel kolommen.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3NF:		2NF + waardes </a:t>
            </a:r>
            <a:r>
              <a:rPr lang="nl-NL" sz="2000" u="sng" dirty="0"/>
              <a:t>alleen afhankelijk</a:t>
            </a:r>
            <a:r>
              <a:rPr lang="nl-NL" sz="2000" dirty="0"/>
              <a:t> van sleutel kolommen.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en-US" sz="2000" b="1" dirty="0"/>
              <a:t>The data depends on the key [1NF], the whole key [2NF] and nothing but the key [3NF]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559499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overwegingen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20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Voordelen: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Voorkomt herhaling in waardes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Efficiënt qua data opslag.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Duidelijk overzicht van relaties in de data.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Aanpassingen worden consistent doorgevoerd.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D2657-BC9A-49C3-8121-A60A481FD11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72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Nadelen: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Toegenomen complexiteit, o.a. in bevragen.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Opslag is goedkoop; rekenkracht minder.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Data op zichzelf zijn minder goed leesbaar.</a:t>
            </a:r>
          </a:p>
        </p:txBody>
      </p:sp>
    </p:spTree>
    <p:extLst>
      <p:ext uri="{BB962C8B-B14F-4D97-AF65-F5344CB8AC3E}">
        <p14:creationId xmlns:p14="http://schemas.microsoft.com/office/powerpoint/2010/main" val="3577503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FC3DDE-3C5A-4B47-BEFA-0CA198BDC7AB}"/>
              </a:ext>
            </a:extLst>
          </p:cNvPr>
          <p:cNvGrpSpPr/>
          <p:nvPr/>
        </p:nvGrpSpPr>
        <p:grpSpPr>
          <a:xfrm>
            <a:off x="838200" y="3888329"/>
            <a:ext cx="1078787" cy="215757"/>
            <a:chOff x="1068512" y="1952090"/>
            <a:chExt cx="1078787" cy="21575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98ECB2-442C-4C64-9B9D-53C36826F850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2" y="2059968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D361B0-171E-4CF6-B8A4-BD58667EF4B8}"/>
                </a:ext>
              </a:extLst>
            </p:cNvPr>
            <p:cNvCxnSpPr>
              <a:cxnSpLocks/>
            </p:cNvCxnSpPr>
            <p:nvPr/>
          </p:nvCxnSpPr>
          <p:spPr>
            <a:xfrm>
              <a:off x="1837362" y="1952090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305F8-8D9A-47F3-BAAA-E662B0A13A3B}"/>
              </a:ext>
            </a:extLst>
          </p:cNvPr>
          <p:cNvGrpSpPr/>
          <p:nvPr/>
        </p:nvGrpSpPr>
        <p:grpSpPr>
          <a:xfrm>
            <a:off x="838200" y="4764974"/>
            <a:ext cx="1078788" cy="234592"/>
            <a:chOff x="1068510" y="2917861"/>
            <a:chExt cx="1078788" cy="23459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252F8-7AC7-4F56-8C2B-0A04D93245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0" y="3034837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F0103A-F854-47C3-9295-C90F59395CF0}"/>
                </a:ext>
              </a:extLst>
            </p:cNvPr>
            <p:cNvCxnSpPr/>
            <p:nvPr/>
          </p:nvCxnSpPr>
          <p:spPr>
            <a:xfrm flipV="1">
              <a:off x="1837362" y="2917861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90A655-3065-429A-A9AE-B8E6432F58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5652" y="3039438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50B31-B0FA-4D57-BF86-299B4C8D369B}"/>
              </a:ext>
            </a:extLst>
          </p:cNvPr>
          <p:cNvGrpSpPr/>
          <p:nvPr/>
        </p:nvGrpSpPr>
        <p:grpSpPr>
          <a:xfrm>
            <a:off x="838200" y="5660453"/>
            <a:ext cx="1078788" cy="224318"/>
            <a:chOff x="1068510" y="2917861"/>
            <a:chExt cx="1078788" cy="22431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D1A325-EC92-4ABC-8E25-E4FD2EFEBD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0" y="3034837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C3A80-429E-448F-B3CA-9136715A5051}"/>
                </a:ext>
              </a:extLst>
            </p:cNvPr>
            <p:cNvCxnSpPr/>
            <p:nvPr/>
          </p:nvCxnSpPr>
          <p:spPr>
            <a:xfrm>
              <a:off x="1837360" y="2921821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4863D-A478-4765-B688-13BD94D7A0EA}"/>
                </a:ext>
              </a:extLst>
            </p:cNvPr>
            <p:cNvCxnSpPr/>
            <p:nvPr/>
          </p:nvCxnSpPr>
          <p:spPr>
            <a:xfrm flipV="1">
              <a:off x="1837362" y="2917861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D891C9-20CB-4323-86D0-F1AAEA1732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5378" y="3029164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6CEA403-EEB4-4692-85B8-10B739C666A4}"/>
              </a:ext>
            </a:extLst>
          </p:cNvPr>
          <p:cNvSpPr txBox="1"/>
          <p:nvPr/>
        </p:nvSpPr>
        <p:spPr>
          <a:xfrm>
            <a:off x="3000054" y="3796152"/>
            <a:ext cx="4380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precies 1 record in de tabel.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97A061-2864-459C-BFA6-17A37BFD3A4E}"/>
              </a:ext>
            </a:extLst>
          </p:cNvPr>
          <p:cNvSpPr txBox="1"/>
          <p:nvPr/>
        </p:nvSpPr>
        <p:spPr>
          <a:xfrm>
            <a:off x="3000054" y="4685628"/>
            <a:ext cx="4700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meerdere records in een tabel.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A87921-06EB-488E-8B3F-0F359A4E4237}"/>
              </a:ext>
            </a:extLst>
          </p:cNvPr>
          <p:cNvSpPr txBox="1"/>
          <p:nvPr/>
        </p:nvSpPr>
        <p:spPr>
          <a:xfrm>
            <a:off x="3000054" y="5571701"/>
            <a:ext cx="515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1 of meerdere records in een tabel.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7151BA-7E44-4FCD-9788-108FFCD14FF3}"/>
              </a:ext>
            </a:extLst>
          </p:cNvPr>
          <p:cNvGrpSpPr/>
          <p:nvPr/>
        </p:nvGrpSpPr>
        <p:grpSpPr>
          <a:xfrm>
            <a:off x="838201" y="2101929"/>
            <a:ext cx="1078787" cy="219758"/>
            <a:chOff x="1075360" y="3951383"/>
            <a:chExt cx="1078787" cy="21975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529D53-9D63-4A7F-BFFD-A359D4DF7704}"/>
                </a:ext>
              </a:extLst>
            </p:cNvPr>
            <p:cNvCxnSpPr>
              <a:cxnSpLocks/>
            </p:cNvCxnSpPr>
            <p:nvPr/>
          </p:nvCxnSpPr>
          <p:spPr>
            <a:xfrm>
              <a:off x="1075360" y="4061262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9D64D46-4266-4650-B276-5B88D8AA4FE5}"/>
                </a:ext>
              </a:extLst>
            </p:cNvPr>
            <p:cNvCxnSpPr>
              <a:cxnSpLocks/>
            </p:cNvCxnSpPr>
            <p:nvPr/>
          </p:nvCxnSpPr>
          <p:spPr>
            <a:xfrm>
              <a:off x="2000034" y="3953384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DC67B4E-E5E1-45DF-AC52-663C84CB9EC4}"/>
                </a:ext>
              </a:extLst>
            </p:cNvPr>
            <p:cNvSpPr/>
            <p:nvPr/>
          </p:nvSpPr>
          <p:spPr>
            <a:xfrm>
              <a:off x="1632448" y="3951383"/>
              <a:ext cx="219758" cy="219758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4836448-E895-4501-B341-594F158D1074}"/>
              </a:ext>
            </a:extLst>
          </p:cNvPr>
          <p:cNvGrpSpPr/>
          <p:nvPr/>
        </p:nvGrpSpPr>
        <p:grpSpPr>
          <a:xfrm>
            <a:off x="838201" y="2982575"/>
            <a:ext cx="1087352" cy="244866"/>
            <a:chOff x="1075360" y="4636429"/>
            <a:chExt cx="1087352" cy="24486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37AC42C-DD88-4E6F-9F5C-9AC299D7177F}"/>
                </a:ext>
              </a:extLst>
            </p:cNvPr>
            <p:cNvGrpSpPr/>
            <p:nvPr/>
          </p:nvGrpSpPr>
          <p:grpSpPr>
            <a:xfrm>
              <a:off x="1075360" y="4636429"/>
              <a:ext cx="1087352" cy="244866"/>
              <a:chOff x="1068510" y="2917861"/>
              <a:chExt cx="1087352" cy="244866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519A11E-4702-4131-A051-175AD50F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0" y="3034837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8C0F807-DA23-496A-82F5-4A3F438706FD}"/>
                  </a:ext>
                </a:extLst>
              </p:cNvPr>
              <p:cNvCxnSpPr/>
              <p:nvPr/>
            </p:nvCxnSpPr>
            <p:spPr>
              <a:xfrm flipV="1">
                <a:off x="1837362" y="2917861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7473C12-0F05-43CD-B7AD-EF5D74FA66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45926" y="3049712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FD1571D-A8DF-4CAD-90F6-9E365C975931}"/>
                </a:ext>
              </a:extLst>
            </p:cNvPr>
            <p:cNvSpPr/>
            <p:nvPr/>
          </p:nvSpPr>
          <p:spPr>
            <a:xfrm>
              <a:off x="1632448" y="4658400"/>
              <a:ext cx="219758" cy="219758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EFCBCEA-AC54-4D46-BE30-530D176D7975}"/>
              </a:ext>
            </a:extLst>
          </p:cNvPr>
          <p:cNvSpPr txBox="1"/>
          <p:nvPr/>
        </p:nvSpPr>
        <p:spPr>
          <a:xfrm>
            <a:off x="3000055" y="2011753"/>
            <a:ext cx="4263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0 of 1 records in een tabel.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A5A238-1CDE-4F86-9FB0-35ADFB66A373}"/>
              </a:ext>
            </a:extLst>
          </p:cNvPr>
          <p:cNvSpPr txBox="1"/>
          <p:nvPr/>
        </p:nvSpPr>
        <p:spPr>
          <a:xfrm>
            <a:off x="3000054" y="2895535"/>
            <a:ext cx="515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0 of meerdere records in een tabel.</a:t>
            </a:r>
          </a:p>
        </p:txBody>
      </p:sp>
    </p:spTree>
    <p:extLst>
      <p:ext uri="{BB962C8B-B14F-4D97-AF65-F5344CB8AC3E}">
        <p14:creationId xmlns:p14="http://schemas.microsoft.com/office/powerpoint/2010/main" val="8126387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D6075-1C5C-4836-A0E8-6EFEAFDC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2" y="1407167"/>
            <a:ext cx="8589196" cy="50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7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Veel </a:t>
            </a:r>
            <a:r>
              <a:rPr lang="nl-NL" sz="2000" dirty="0" err="1"/>
              <a:t>API’s</a:t>
            </a:r>
            <a:r>
              <a:rPr lang="nl-NL" sz="2000" dirty="0"/>
              <a:t> en webapplicaties gebruiken JSON.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Dit is een documentformaat waarin zowel data als relaties opgeslagen zitten.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Als je deze data in een RDBMS wilt opslaan, moet je de JSON normaliseren.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Welke entiteiten en relaties zie jij in het JSON object hiernaast?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547F5-B7F4-4E32-9C8B-E5AFC9D5B180}"/>
              </a:ext>
            </a:extLst>
          </p:cNvPr>
          <p:cNvSpPr txBox="1"/>
          <p:nvPr/>
        </p:nvSpPr>
        <p:spPr>
          <a:xfrm>
            <a:off x="6627044" y="346252"/>
            <a:ext cx="51985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aanhef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"De Vries"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bezorg_adres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Kleverlaan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huisnummer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"postcode": "2022 HJ",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"Haarlem",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"land": "Nederland"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factuur_adres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"id": 1884322,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880688934884,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"naam": "Samsung 860 EVO SSD",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"SSD Intern",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95.50,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"PayPal",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voldaan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16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nl-NL" sz="2000" dirty="0"/>
              <a:t>Klant (+ Aanhef)</a:t>
            </a:r>
          </a:p>
          <a:p>
            <a:pPr>
              <a:buFontTx/>
              <a:buChar char="-"/>
            </a:pPr>
            <a:r>
              <a:rPr lang="nl-NL" sz="2000" dirty="0"/>
              <a:t>Adres (+ Stad + Land)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Product</a:t>
            </a:r>
          </a:p>
          <a:p>
            <a:pPr>
              <a:buFontTx/>
              <a:buChar char="-"/>
            </a:pPr>
            <a:r>
              <a:rPr lang="nl-NL" sz="2000" dirty="0"/>
              <a:t>Prijs</a:t>
            </a:r>
          </a:p>
          <a:p>
            <a:pPr>
              <a:buFontTx/>
              <a:buChar char="-"/>
            </a:pPr>
            <a:r>
              <a:rPr lang="nl-NL" sz="2000" dirty="0"/>
              <a:t>Product categorie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Bestelling</a:t>
            </a:r>
          </a:p>
          <a:p>
            <a:pPr>
              <a:buFontTx/>
              <a:buChar char="-"/>
            </a:pPr>
            <a:r>
              <a:rPr lang="nl-NL" sz="2000" dirty="0"/>
              <a:t>Betaling (+ Methode + Status)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B66D9-5B78-69D6-EFE0-D185A6AB708F}"/>
              </a:ext>
            </a:extLst>
          </p:cNvPr>
          <p:cNvSpPr txBox="1"/>
          <p:nvPr/>
        </p:nvSpPr>
        <p:spPr>
          <a:xfrm>
            <a:off x="6627044" y="346252"/>
            <a:ext cx="51985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aanhef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"De Vries"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bezorg_adres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Kleverlaan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huisnummer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"postcode": "2022 HJ",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"Haarlem",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"land": "Nederland"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factuur_adres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"id": 1884322,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880688934884,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"naam": "Samsung 860 EVO SSD",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"SSD Intern",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95.50,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"PayPal",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voldaan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109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Rijen wijzigen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043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Altijd een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</a:t>
            </a:r>
            <a:r>
              <a:rPr lang="nl-NL" sz="2000" u="sng" dirty="0"/>
              <a:t>input en output</a:t>
            </a:r>
            <a:r>
              <a:rPr lang="nl-NL" sz="2000" dirty="0"/>
              <a:t> voor SQL is altijd een 2-dimensionale tabel…</a:t>
            </a:r>
          </a:p>
          <a:p>
            <a:pPr marL="0" indent="0">
              <a:buNone/>
            </a:pPr>
            <a:r>
              <a:rPr lang="nl-NL" sz="2000" dirty="0"/>
              <a:t>Gevolg: je kunt query’s aan elkaar schakelen!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356"/>
              </p:ext>
            </p:extLst>
          </p:nvPr>
        </p:nvGraphicFramePr>
        <p:xfrm>
          <a:off x="838199" y="3310817"/>
          <a:ext cx="316872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4252595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B4ABD7-6E30-406E-B6FA-5C381CFF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5794"/>
              </p:ext>
            </p:extLst>
          </p:nvPr>
        </p:nvGraphicFramePr>
        <p:xfrm>
          <a:off x="5278048" y="4036161"/>
          <a:ext cx="23765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0DD242-C8AE-4739-A351-E15BACBB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44200"/>
              </p:ext>
            </p:extLst>
          </p:nvPr>
        </p:nvGraphicFramePr>
        <p:xfrm>
          <a:off x="8915099" y="4761505"/>
          <a:ext cx="15843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</a:tbl>
          </a:graphicData>
        </a:graphic>
      </p:graphicFrame>
      <p:sp>
        <p:nvSpPr>
          <p:cNvPr id="9" name="Arrow: Bent-Up 8">
            <a:extLst>
              <a:ext uri="{FF2B5EF4-FFF2-40B4-BE49-F238E27FC236}">
                <a16:creationId xmlns:a16="http://schemas.microsoft.com/office/drawing/2014/main" id="{8FDF8B8A-6068-4DE0-ABFE-D1CEE120BF29}"/>
              </a:ext>
            </a:extLst>
          </p:cNvPr>
          <p:cNvSpPr/>
          <p:nvPr/>
        </p:nvSpPr>
        <p:spPr>
          <a:xfrm flipV="1">
            <a:off x="4140829" y="3310817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13E124B-E9DD-4350-81D4-2D7FEC584BD5}"/>
              </a:ext>
            </a:extLst>
          </p:cNvPr>
          <p:cNvSpPr/>
          <p:nvPr/>
        </p:nvSpPr>
        <p:spPr>
          <a:xfrm flipV="1">
            <a:off x="7786442" y="4036161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DDDAB-41AF-42DA-B024-315BB3F13800}"/>
              </a:ext>
            </a:extLst>
          </p:cNvPr>
          <p:cNvSpPr txBox="1"/>
          <p:nvPr/>
        </p:nvSpPr>
        <p:spPr>
          <a:xfrm>
            <a:off x="4475250" y="2941485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5B0EC-54FA-4A21-AD5E-191F55DECB36}"/>
              </a:ext>
            </a:extLst>
          </p:cNvPr>
          <p:cNvSpPr txBox="1"/>
          <p:nvPr/>
        </p:nvSpPr>
        <p:spPr>
          <a:xfrm>
            <a:off x="8118054" y="366682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293331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toevoegen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(‘Ellen’, ‘De Bruin’, 32),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(‘Jan’, ‘Poortvliet’, 45)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2000" dirty="0"/>
              <a:t> voeg je </a:t>
            </a:r>
            <a:r>
              <a:rPr lang="nl-NL" sz="2000" u="sng" dirty="0"/>
              <a:t>nieuwe</a:t>
            </a:r>
            <a:r>
              <a:rPr lang="nl-NL" sz="2000" dirty="0"/>
              <a:t> rijen toe aan een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Kolomnamen geef je op tussen de haken achter de tabelnaam.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 geef je de waardes mee voor de genoemde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Je kunt meerdere nieuwe rijen tegelijk invoeren.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LET OP: Door beperkingen kan het invoeren mislukken; ongeldige leeftijd, dubbel record, etc.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847799-98E1-7173-5DD9-A2E01D1C3B6D}"/>
              </a:ext>
            </a:extLst>
          </p:cNvPr>
          <p:cNvCxnSpPr>
            <a:cxnSpLocks/>
          </p:cNvCxnSpPr>
          <p:nvPr/>
        </p:nvCxnSpPr>
        <p:spPr>
          <a:xfrm>
            <a:off x="5740924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0137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aanpassen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Status = ‘inactief’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JULIANDAY(CURRENT_DATE) -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JULIANDAY(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DatumLogin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&gt; 365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2000" dirty="0"/>
              <a:t> kun je de waardes in een kolom aanpassen.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&lt;kolom&gt; = &lt;waarde&gt;</a:t>
            </a:r>
            <a:r>
              <a:rPr lang="nl-NL" sz="2000" dirty="0"/>
              <a:t> geef je een kolom een nieuwe waarde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Optioneel: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geef je aan op welke rijen de wijziging moet worden toegepast.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B72123-2C70-9FA3-AAD5-4AF04CB51962}"/>
              </a:ext>
            </a:extLst>
          </p:cNvPr>
          <p:cNvCxnSpPr>
            <a:cxnSpLocks/>
          </p:cNvCxnSpPr>
          <p:nvPr/>
        </p:nvCxnSpPr>
        <p:spPr>
          <a:xfrm>
            <a:off x="5740924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9688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Status = ‘Inactief’;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nl-NL" sz="2000" dirty="0"/>
              <a:t> verwijder je rijen die aan de opgegeven conditie voldoen.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LET OP: Als je geen conditie meegeeft, worden </a:t>
            </a:r>
            <a:r>
              <a:rPr lang="nl-NL" sz="2000" u="sng" dirty="0"/>
              <a:t>ALLE</a:t>
            </a:r>
            <a:r>
              <a:rPr lang="nl-NL" sz="2000" dirty="0"/>
              <a:t> rijen verwijderd uit de tabel!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85DFCA-7D7D-3657-1B6D-1AD72E9F2DD5}"/>
              </a:ext>
            </a:extLst>
          </p:cNvPr>
          <p:cNvCxnSpPr>
            <a:cxnSpLocks/>
          </p:cNvCxnSpPr>
          <p:nvPr/>
        </p:nvCxnSpPr>
        <p:spPr>
          <a:xfrm>
            <a:off x="5740924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895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wijzigen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52986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TEXT,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27047" y="175815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/>
              <a:t> maak je een nieuwe tabel aan.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Tussen de haken geef je de kolomnamen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de naam geef je het data type op.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D08CE9-5AB3-6C4E-473D-276E49BECAF9}"/>
              </a:ext>
            </a:extLst>
          </p:cNvPr>
          <p:cNvCxnSpPr>
            <a:cxnSpLocks/>
          </p:cNvCxnSpPr>
          <p:nvPr/>
        </p:nvCxnSpPr>
        <p:spPr>
          <a:xfrm>
            <a:off x="6363094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23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SQLite</a:t>
            </a:r>
            <a:r>
              <a:rPr lang="nl-NL" sz="3600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417"/>
            <a:ext cx="8975103" cy="338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			</a:t>
            </a:r>
            <a:r>
              <a:rPr lang="nl-NL" sz="2000" dirty="0">
                <a:cs typeface="Courier New" panose="02070309020205020404" pitchFamily="49" charset="0"/>
              </a:rPr>
              <a:t>Tekst data (met variabele lengte).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		</a:t>
            </a:r>
            <a:r>
              <a:rPr lang="nl-NL" sz="2000" dirty="0">
                <a:cs typeface="Courier New" panose="02070309020205020404" pitchFamily="49" charset="0"/>
              </a:rPr>
              <a:t>Geheel getal inclusief teken (max 8 bytes).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REAL			</a:t>
            </a:r>
            <a:r>
              <a:rPr lang="nl-NL" sz="2000" dirty="0">
                <a:cs typeface="Courier New" panose="02070309020205020404" pitchFamily="49" charset="0"/>
              </a:rPr>
              <a:t>Breuk inclusief teken (max 8 bytes).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BLOB			</a:t>
            </a:r>
            <a:r>
              <a:rPr lang="nl-NL" sz="2000" dirty="0">
                <a:cs typeface="Courier New" panose="02070309020205020404" pitchFamily="49" charset="0"/>
              </a:rPr>
              <a:t>Ruwe data in binaire vorm.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			</a:t>
            </a:r>
            <a:r>
              <a:rPr lang="nl-NL" sz="2000" dirty="0">
                <a:cs typeface="Courier New" panose="02070309020205020404" pitchFamily="49" charset="0"/>
              </a:rPr>
              <a:t>Datum opgeslagen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“YYYY-MM-DD”.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			</a:t>
            </a:r>
            <a:r>
              <a:rPr lang="nl-NL" sz="2000" dirty="0">
                <a:cs typeface="Courier New" panose="02070309020205020404" pitchFamily="49" charset="0"/>
              </a:rPr>
              <a:t>Tijd opgeslagen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“HH:MM:SS”.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TIMESTAMP		</a:t>
            </a:r>
            <a:r>
              <a:rPr lang="nl-NL" sz="2000" dirty="0">
                <a:cs typeface="Courier New" panose="02070309020205020404" pitchFamily="49" charset="0"/>
              </a:rPr>
              <a:t>Datum en tijd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“YYYY-MM-DDTHH:MM:SS”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784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Beperkingen op kolommen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7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ID          INTEGER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   INTEGER,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Nieuwsbrief INTEGER DEFAULT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0933" y="1825625"/>
            <a:ext cx="4330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/ UNIQUE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Unieke waardes om rijen mee te identificeren.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 moet gevuld zijn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Standaard waarde als kolom leeg wordt gelaten.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185DA1-91D0-15CB-2091-62AD6B617B68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078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Klanten;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Tabellen verwijderen is heel eenvoudig met DROP TABLE.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de tabel niet bestaat krijg je een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IF EXISTS toevoegt omzeil je dit probleem.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CE884-2598-D7CF-1383-4CCEE3D2B252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532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Beperkingen op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TEKST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CHK_Leeftijd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CHECK(Leeftijd BETWEEN 0 AND 120)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CONSTRAINT kun je ook beperkingen opleggen op een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CONSTRAINT geef je de naam op van de beperking / regel.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 dit geval is de beperking een controle op het bereik van Leeftijd.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Rijen die niet aan de controle voldoen geven een foutmelding.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C5F3F-2CF0-35C8-02B0-2F9CB90E3A3B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865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Primaire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TEKST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PRIMARY KEY(Naam, Achternaam)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 of combinatie van kolommen die de unieke rijen identificeert.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(combinatie van) waardes moeten uniek zijn,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Kies zo klein mogelijk aantal kolommen om de sleutel te vormen:</a:t>
            </a:r>
          </a:p>
          <a:p>
            <a:pPr marL="0" indent="0">
              <a:buNone/>
            </a:pPr>
            <a:r>
              <a:rPr lang="nl-NL" sz="2000" dirty="0"/>
              <a:t>v	ID</a:t>
            </a:r>
          </a:p>
          <a:p>
            <a:pPr marL="0" indent="0">
              <a:buNone/>
            </a:pPr>
            <a:r>
              <a:rPr lang="nl-NL" sz="2000" dirty="0"/>
              <a:t>v	Naam + Achternaam</a:t>
            </a:r>
          </a:p>
          <a:p>
            <a:pPr marL="0" indent="0">
              <a:buNone/>
            </a:pPr>
            <a:r>
              <a:rPr lang="nl-NL" sz="2000" dirty="0"/>
              <a:t>x	ID + Naam + Achternaam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CD8699-DAD3-F64A-F76B-A36FF8E57A79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Relationele database systemen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60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/>
              <a:t>Tabel:</a:t>
            </a:r>
          </a:p>
          <a:p>
            <a:pPr marL="0" indent="0">
              <a:buNone/>
            </a:pPr>
            <a:r>
              <a:rPr lang="nl-NL" sz="1800" dirty="0"/>
              <a:t>Twee dimensionale verzameling van gegevens.</a:t>
            </a:r>
          </a:p>
          <a:p>
            <a:pPr marL="0" indent="0">
              <a:buNone/>
            </a:pPr>
            <a:r>
              <a:rPr lang="nl-NL" sz="1800" dirty="0"/>
              <a:t>Rijen met dezelfde soort objecten / entiteiten.</a:t>
            </a:r>
          </a:p>
          <a:p>
            <a:pPr marL="0" indent="0">
              <a:buNone/>
            </a:pPr>
            <a:r>
              <a:rPr lang="nl-NL" sz="1800" dirty="0"/>
              <a:t>Kolommen / kenmerken voorzien van namen.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Database:</a:t>
            </a:r>
          </a:p>
          <a:p>
            <a:pPr marL="0" indent="0">
              <a:buNone/>
            </a:pPr>
            <a:r>
              <a:rPr lang="nl-NL" sz="1800" dirty="0"/>
              <a:t>Verzameling van tabellen; vaak gegroepeerd op thema.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RDBMS:</a:t>
            </a:r>
          </a:p>
          <a:p>
            <a:pPr marL="0" indent="0">
              <a:buNone/>
            </a:pPr>
            <a:r>
              <a:rPr lang="nl-NL" sz="1800" dirty="0"/>
              <a:t>Server met een verzameling van databases.</a:t>
            </a:r>
            <a:endParaRPr lang="nl-NL" sz="1800" b="1" dirty="0"/>
          </a:p>
          <a:p>
            <a:pPr marL="0" indent="0">
              <a:buNone/>
            </a:pPr>
            <a:endParaRPr lang="nl-NL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573C7-C518-433D-A846-11E432AFF3F8}"/>
              </a:ext>
            </a:extLst>
          </p:cNvPr>
          <p:cNvSpPr/>
          <p:nvPr/>
        </p:nvSpPr>
        <p:spPr>
          <a:xfrm>
            <a:off x="6769915" y="1937857"/>
            <a:ext cx="4840448" cy="42391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SQL Server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ED3-8815-45E5-9891-ED9515F4C091}"/>
              </a:ext>
            </a:extLst>
          </p:cNvPr>
          <p:cNvSpPr/>
          <p:nvPr/>
        </p:nvSpPr>
        <p:spPr>
          <a:xfrm>
            <a:off x="7013196" y="2545039"/>
            <a:ext cx="4388840" cy="22398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>
                <a:solidFill>
                  <a:schemeClr val="tx1"/>
                </a:solidFill>
              </a:rPr>
              <a:t>Klanten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5AE3C-3BE4-45B1-908A-0F109D6BB510}"/>
              </a:ext>
            </a:extLst>
          </p:cNvPr>
          <p:cNvSpPr/>
          <p:nvPr/>
        </p:nvSpPr>
        <p:spPr>
          <a:xfrm>
            <a:off x="7013196" y="5123634"/>
            <a:ext cx="4388840" cy="7770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/>
              <a:t>Producten database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8A36595-EA46-40C8-B7D0-25BD2CBB2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35409"/>
              </p:ext>
            </p:extLst>
          </p:nvPr>
        </p:nvGraphicFramePr>
        <p:xfrm>
          <a:off x="7344153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78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702082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/>
                        <a:t>Personen tabel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E04B964-47DB-4411-85FE-4C113E4A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28832"/>
              </p:ext>
            </p:extLst>
          </p:nvPr>
        </p:nvGraphicFramePr>
        <p:xfrm>
          <a:off x="9363512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30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/>
                        <a:t>Rekeningen tabel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iban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6978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Verwijzende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Rekeningen(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RekeningNr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TEKST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FK_PersoonId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Personen(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300247" y="1797346"/>
            <a:ext cx="48139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Legt de relatie tussen kolommen in verschillende tabellen.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Waardes in deze twee kolommen moeten met elkaar overeenkomen.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dirty="0"/>
              <a:t> geef je de kolom in de huidige tabel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dirty="0"/>
              <a:t> geef je de tabel en kolom op waarnaar verwezen wordt.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70D8D5-2440-4CE8-5B0A-48465EFC6D96}"/>
              </a:ext>
            </a:extLst>
          </p:cNvPr>
          <p:cNvCxnSpPr>
            <a:cxnSpLocks/>
          </p:cNvCxnSpPr>
          <p:nvPr/>
        </p:nvCxnSpPr>
        <p:spPr>
          <a:xfrm>
            <a:off x="5891754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75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Wijzigingen automatisch doorvoeren (of niet)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13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Rekeningen(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RekeningNr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TEKST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FK_PersoonId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Personen(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DELETE CASCADE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UPDATE CASCADE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30339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/ UPDATE</a:t>
            </a:r>
            <a:r>
              <a:rPr lang="nl-NL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nl-NL" sz="2000" dirty="0"/>
              <a:t>	Maak wijziging ook in de     			gekoppelde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 ACTION</a:t>
            </a:r>
            <a:r>
              <a:rPr lang="nl-NL" sz="2000" dirty="0"/>
              <a:t>	Laat gekoppelde tabel 			ongewijzigd (inconsistent).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nl-NL" sz="2000" dirty="0"/>
              <a:t>	Sta geen wijzigingen toe als	er 		verwijzingen zijn.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NULL</a:t>
            </a:r>
            <a:r>
              <a:rPr lang="nl-NL" sz="2000" dirty="0"/>
              <a:t>	Reset naar NULL.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DEFAULT</a:t>
            </a:r>
            <a:r>
              <a:rPr lang="nl-NL" sz="2000" dirty="0"/>
              <a:t>	Reset naar default waarde.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3B7336-AE12-6776-ECEB-9A11F7B37D1B}"/>
              </a:ext>
            </a:extLst>
          </p:cNvPr>
          <p:cNvCxnSpPr>
            <a:cxnSpLocks/>
          </p:cNvCxnSpPr>
          <p:nvPr/>
        </p:nvCxnSpPr>
        <p:spPr>
          <a:xfrm>
            <a:off x="5891754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45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Maak voor de volgende oefeningen een eigen </a:t>
            </a:r>
            <a:r>
              <a:rPr lang="nl-NL" sz="2000" dirty="0" err="1"/>
              <a:t>SQLite</a:t>
            </a:r>
            <a:r>
              <a:rPr lang="nl-NL" sz="2000" dirty="0"/>
              <a:t> database aan: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Database(“&lt;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bestandsnaam.db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&gt;”)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Voer de onderstaande query uit om </a:t>
            </a:r>
            <a:r>
              <a:rPr lang="nl-NL" sz="2000" dirty="0" err="1"/>
              <a:t>foreign</a:t>
            </a:r>
            <a:r>
              <a:rPr lang="nl-NL" sz="2000" dirty="0"/>
              <a:t> </a:t>
            </a:r>
            <a:r>
              <a:rPr lang="nl-NL" sz="2000" dirty="0" err="1"/>
              <a:t>keys</a:t>
            </a:r>
            <a:r>
              <a:rPr lang="nl-NL" sz="2000" dirty="0"/>
              <a:t> aan te zetten: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db.query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(“PRAGMA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ON;”)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Ga nu verder naar de oefeningen…</a:t>
            </a:r>
          </a:p>
        </p:txBody>
      </p:sp>
    </p:spTree>
    <p:extLst>
      <p:ext uri="{BB962C8B-B14F-4D97-AF65-F5344CB8AC3E}">
        <p14:creationId xmlns:p14="http://schemas.microsoft.com/office/powerpoint/2010/main" val="42786255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tabel Personen met kolommen ID, Naam, Achternaam,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tabel Boeken met kolommen ID, Titel,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koppeltabel tussen Personen en Boeken aan: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PersoonId</a:t>
            </a:r>
            <a:r>
              <a:rPr lang="nl-NL" sz="1600" dirty="0"/>
              <a:t> verwijzen naar ID kolom in de Personen tabel.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BoekId</a:t>
            </a:r>
            <a:r>
              <a:rPr lang="nl-NL" sz="1600" dirty="0"/>
              <a:t> verwijzen naar ID kolom in Boeken tabel.</a:t>
            </a:r>
          </a:p>
          <a:p>
            <a:pPr lvl="1"/>
            <a:r>
              <a:rPr lang="nl-NL" sz="1600" dirty="0"/>
              <a:t>Wijzigingen in ID velden moeten automatisch doorgevoerd worden in de koppeltabel.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Voeg een aantal personen en boeken in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Voer een aantal koppelingen tussen personen en boeken in:</a:t>
            </a:r>
          </a:p>
          <a:p>
            <a:pPr lvl="1"/>
            <a:r>
              <a:rPr lang="nl-NL" sz="1600" dirty="0"/>
              <a:t>Probeer te koppelen met een niet bestaan persoon / boek; wat gebeurt er?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je de ID van een persoon veranderd?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je en boek verwijderd?</a:t>
            </a:r>
          </a:p>
        </p:txBody>
      </p:sp>
    </p:spTree>
    <p:extLst>
      <p:ext uri="{BB962C8B-B14F-4D97-AF65-F5344CB8AC3E}">
        <p14:creationId xmlns:p14="http://schemas.microsoft.com/office/powerpoint/2010/main" val="37403277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Indices en optimalisatie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69253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Indices voor meer snelheid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E58317-E5F2-4D14-9729-EC20A72BC82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kan een query flink versnellen.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 plaats van de hele tabel te scannen, hoeft alleen de index gelezen te worden.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tabel kan meerdere indices hebben.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Welke indices nuttig zijn hangt af van gebruik van 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Indices kunnen kolommen combineren, bijvoorbeeld (Naam, Achternaam).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C4654CE-EA0B-4192-A36E-1A78D7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87223"/>
              </p:ext>
            </p:extLst>
          </p:nvPr>
        </p:nvGraphicFramePr>
        <p:xfrm>
          <a:off x="838200" y="2266836"/>
          <a:ext cx="494615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83">
                  <a:extLst>
                    <a:ext uri="{9D8B030D-6E8A-4147-A177-3AD203B41FA5}">
                      <a16:colId xmlns:a16="http://schemas.microsoft.com/office/drawing/2014/main" val="2368219603"/>
                    </a:ext>
                  </a:extLst>
                </a:gridCol>
                <a:gridCol w="887361">
                  <a:extLst>
                    <a:ext uri="{9D8B030D-6E8A-4147-A177-3AD203B41FA5}">
                      <a16:colId xmlns:a16="http://schemas.microsoft.com/office/drawing/2014/main" val="2819689573"/>
                    </a:ext>
                  </a:extLst>
                </a:gridCol>
                <a:gridCol w="1510301">
                  <a:extLst>
                    <a:ext uri="{9D8B030D-6E8A-4147-A177-3AD203B41FA5}">
                      <a16:colId xmlns:a16="http://schemas.microsoft.com/office/drawing/2014/main" val="313720771"/>
                    </a:ext>
                  </a:extLst>
                </a:gridCol>
                <a:gridCol w="2065106">
                  <a:extLst>
                    <a:ext uri="{9D8B030D-6E8A-4147-A177-3AD203B41FA5}">
                      <a16:colId xmlns:a16="http://schemas.microsoft.com/office/drawing/2014/main" val="1661682469"/>
                    </a:ext>
                  </a:extLst>
                </a:gridCol>
              </a:tblGrid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Leeftijd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08784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401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Freek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13966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1394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6335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Marion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4980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EE93FF2-04CE-4AAE-88E4-E7162F97B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43468"/>
              </p:ext>
            </p:extLst>
          </p:nvPr>
        </p:nvGraphicFramePr>
        <p:xfrm>
          <a:off x="838200" y="5064443"/>
          <a:ext cx="29015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44">
                  <a:extLst>
                    <a:ext uri="{9D8B030D-6E8A-4147-A177-3AD203B41FA5}">
                      <a16:colId xmlns:a16="http://schemas.microsoft.com/office/drawing/2014/main" val="3558838648"/>
                    </a:ext>
                  </a:extLst>
                </a:gridCol>
                <a:gridCol w="1530850">
                  <a:extLst>
                    <a:ext uri="{9D8B030D-6E8A-4147-A177-3AD203B41FA5}">
                      <a16:colId xmlns:a16="http://schemas.microsoft.com/office/drawing/2014/main" val="481678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Rijen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7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28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706637-5365-400F-A504-C0F5F70FDBCA}"/>
              </a:ext>
            </a:extLst>
          </p:cNvPr>
          <p:cNvSpPr txBox="1"/>
          <p:nvPr/>
        </p:nvSpPr>
        <p:spPr>
          <a:xfrm>
            <a:off x="838200" y="1944951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PERSONEN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87CDA-C859-437C-8ADE-668E4D026115}"/>
              </a:ext>
            </a:extLst>
          </p:cNvPr>
          <p:cNvSpPr txBox="1"/>
          <p:nvPr/>
        </p:nvSpPr>
        <p:spPr>
          <a:xfrm>
            <a:off x="838199" y="4736207"/>
            <a:ext cx="218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ACHTERNAAM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969598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Hoe werkt een index?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E58317-E5F2-4D14-9729-EC20A72BC828}"/>
              </a:ext>
            </a:extLst>
          </p:cNvPr>
          <p:cNvSpPr txBox="1">
            <a:spLocks/>
          </p:cNvSpPr>
          <p:nvPr/>
        </p:nvSpPr>
        <p:spPr>
          <a:xfrm>
            <a:off x="1931542" y="4552413"/>
            <a:ext cx="8617052" cy="162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doorzoeken is veel sneller omdat deze een </a:t>
            </a:r>
            <a:r>
              <a:rPr lang="nl-NL" sz="2000" dirty="0" err="1"/>
              <a:t>Balanced</a:t>
            </a:r>
            <a:r>
              <a:rPr lang="nl-NL" sz="2000" dirty="0"/>
              <a:t> Tree gebruikt.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dirty="0"/>
              <a:t>Om waarde 51 te vinden, hoef je maar enkele vergelijkingen te maken.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0926FD-344E-F7A0-8B98-0DBCFA80DD85}"/>
              </a:ext>
            </a:extLst>
          </p:cNvPr>
          <p:cNvGrpSpPr/>
          <p:nvPr/>
        </p:nvGrpSpPr>
        <p:grpSpPr>
          <a:xfrm>
            <a:off x="3887445" y="1840860"/>
            <a:ext cx="4417109" cy="2078661"/>
            <a:chOff x="4198070" y="1463788"/>
            <a:chExt cx="4417109" cy="20786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2C1997-2E80-8ABD-844D-20EA5D170836}"/>
                </a:ext>
              </a:extLst>
            </p:cNvPr>
            <p:cNvSpPr/>
            <p:nvPr/>
          </p:nvSpPr>
          <p:spPr>
            <a:xfrm>
              <a:off x="6096000" y="1463788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</a:t>
              </a:r>
              <a:endParaRPr lang="en-N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CD2956-CE22-BCCD-6435-7AEB60C36771}"/>
                </a:ext>
              </a:extLst>
            </p:cNvPr>
            <p:cNvSpPr/>
            <p:nvPr/>
          </p:nvSpPr>
          <p:spPr>
            <a:xfrm>
              <a:off x="4846948" y="2223486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35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058C88-3394-54BB-79A5-FEF27097D299}"/>
                </a:ext>
              </a:extLst>
            </p:cNvPr>
            <p:cNvSpPr/>
            <p:nvPr/>
          </p:nvSpPr>
          <p:spPr>
            <a:xfrm>
              <a:off x="7497451" y="2223486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52</a:t>
              </a:r>
              <a:endParaRPr lang="en-NL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AD967C-DD2C-976B-0614-8D1F9A6DBCF6}"/>
                </a:ext>
              </a:extLst>
            </p:cNvPr>
            <p:cNvSpPr/>
            <p:nvPr/>
          </p:nvSpPr>
          <p:spPr>
            <a:xfrm>
              <a:off x="4198070" y="3088650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CD9AC1-D78E-7627-31BB-C476A0C8CDA2}"/>
                </a:ext>
              </a:extLst>
            </p:cNvPr>
            <p:cNvSpPr/>
            <p:nvPr/>
          </p:nvSpPr>
          <p:spPr>
            <a:xfrm>
              <a:off x="5520735" y="3088650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49</a:t>
              </a:r>
              <a:endParaRPr lang="en-NL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8A2F3-2AED-8762-4BD3-63A2310DB416}"/>
                </a:ext>
              </a:extLst>
            </p:cNvPr>
            <p:cNvSpPr/>
            <p:nvPr/>
          </p:nvSpPr>
          <p:spPr>
            <a:xfrm>
              <a:off x="6858881" y="3085964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51</a:t>
              </a:r>
              <a:endParaRPr lang="en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364CD7-1374-AD75-8969-63CA0B48EDDC}"/>
                </a:ext>
              </a:extLst>
            </p:cNvPr>
            <p:cNvSpPr/>
            <p:nvPr/>
          </p:nvSpPr>
          <p:spPr>
            <a:xfrm>
              <a:off x="8181546" y="3085964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69</a:t>
              </a:r>
              <a:endParaRPr lang="en-N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93A9FEC-B50B-3584-DB77-F694503F8FBA}"/>
                </a:ext>
              </a:extLst>
            </p:cNvPr>
            <p:cNvCxnSpPr>
              <a:cxnSpLocks/>
              <a:stCxn id="5" idx="2"/>
              <a:endCxn id="6" idx="3"/>
            </p:cNvCxnSpPr>
            <p:nvPr/>
          </p:nvCxnSpPr>
          <p:spPr>
            <a:xfrm flipH="1">
              <a:off x="5280581" y="1917587"/>
              <a:ext cx="1032236" cy="532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79F76A-7DED-3F2D-F91E-40B6F184D044}"/>
                </a:ext>
              </a:extLst>
            </p:cNvPr>
            <p:cNvCxnSpPr>
              <a:stCxn id="5" idx="2"/>
              <a:endCxn id="8" idx="1"/>
            </p:cNvCxnSpPr>
            <p:nvPr/>
          </p:nvCxnSpPr>
          <p:spPr>
            <a:xfrm>
              <a:off x="6312817" y="1917587"/>
              <a:ext cx="1184634" cy="532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E16FFB7-A787-A18B-4F26-A6027E1A07D7}"/>
                </a:ext>
              </a:extLst>
            </p:cNvPr>
            <p:cNvCxnSpPr>
              <a:stCxn id="6" idx="2"/>
              <a:endCxn id="9" idx="3"/>
            </p:cNvCxnSpPr>
            <p:nvPr/>
          </p:nvCxnSpPr>
          <p:spPr>
            <a:xfrm flipH="1">
              <a:off x="4631703" y="2677285"/>
              <a:ext cx="432062" cy="63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FDBF973-C4DA-A708-9914-F81E5CCBFB73}"/>
                </a:ext>
              </a:extLst>
            </p:cNvPr>
            <p:cNvCxnSpPr>
              <a:stCxn id="6" idx="2"/>
              <a:endCxn id="10" idx="1"/>
            </p:cNvCxnSpPr>
            <p:nvPr/>
          </p:nvCxnSpPr>
          <p:spPr>
            <a:xfrm>
              <a:off x="5063765" y="2677285"/>
              <a:ext cx="456970" cy="63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0C6355-650E-9002-FD45-1C2A967D04C5}"/>
                </a:ext>
              </a:extLst>
            </p:cNvPr>
            <p:cNvCxnSpPr>
              <a:stCxn id="8" idx="2"/>
              <a:endCxn id="11" idx="3"/>
            </p:cNvCxnSpPr>
            <p:nvPr/>
          </p:nvCxnSpPr>
          <p:spPr>
            <a:xfrm flipH="1">
              <a:off x="7292514" y="2677285"/>
              <a:ext cx="421754" cy="6355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AC126FC-D4DF-127E-59F7-CB4D298E60AE}"/>
                </a:ext>
              </a:extLst>
            </p:cNvPr>
            <p:cNvCxnSpPr>
              <a:cxnSpLocks/>
              <a:stCxn id="8" idx="2"/>
              <a:endCxn id="14" idx="1"/>
            </p:cNvCxnSpPr>
            <p:nvPr/>
          </p:nvCxnSpPr>
          <p:spPr>
            <a:xfrm>
              <a:off x="7714268" y="2677285"/>
              <a:ext cx="467278" cy="6355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4E711-17EA-5033-224E-A37ACD050865}"/>
                </a:ext>
              </a:extLst>
            </p:cNvPr>
            <p:cNvSpPr txBox="1"/>
            <p:nvPr/>
          </p:nvSpPr>
          <p:spPr>
            <a:xfrm>
              <a:off x="4498275" y="26983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en-NL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BE5408-DA65-A907-4E14-1A8A2D04044F}"/>
                </a:ext>
              </a:extLst>
            </p:cNvPr>
            <p:cNvSpPr txBox="1"/>
            <p:nvPr/>
          </p:nvSpPr>
          <p:spPr>
            <a:xfrm>
              <a:off x="5536681" y="17914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en-NL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4A353-CE54-3145-BADC-FA120C984FD0}"/>
                </a:ext>
              </a:extLst>
            </p:cNvPr>
            <p:cNvSpPr txBox="1"/>
            <p:nvPr/>
          </p:nvSpPr>
          <p:spPr>
            <a:xfrm>
              <a:off x="6869222" y="17914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endParaRPr lang="en-NL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7BFB06-768D-610E-F5DC-70DEF5D950FB}"/>
                </a:ext>
              </a:extLst>
            </p:cNvPr>
            <p:cNvSpPr txBox="1"/>
            <p:nvPr/>
          </p:nvSpPr>
          <p:spPr>
            <a:xfrm>
              <a:off x="7987646" y="26895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endParaRPr lang="en-NL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81E674-0C9F-7CAE-5DD8-D20E707EB2F2}"/>
                </a:ext>
              </a:extLst>
            </p:cNvPr>
            <p:cNvSpPr txBox="1"/>
            <p:nvPr/>
          </p:nvSpPr>
          <p:spPr>
            <a:xfrm>
              <a:off x="5345786" y="26996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endParaRPr lang="en-N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131F4D-FF69-9F4F-3BE3-7E466D858D43}"/>
                </a:ext>
              </a:extLst>
            </p:cNvPr>
            <p:cNvSpPr txBox="1"/>
            <p:nvPr/>
          </p:nvSpPr>
          <p:spPr>
            <a:xfrm>
              <a:off x="7169304" y="26895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40358820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Personen(Achternaam);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ON Personen(Naam, 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Personen(Naam, 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CREATE INDEX maak je index aan op 1 of meerdere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UNIQUE geef je aan dat de (combinatie van) waardes uniek moet zijn.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DROP INDEX kun je een bestaande index verwijderen.</a:t>
            </a:r>
          </a:p>
        </p:txBody>
      </p:sp>
    </p:spTree>
    <p:extLst>
      <p:ext uri="{BB962C8B-B14F-4D97-AF65-F5344CB8AC3E}">
        <p14:creationId xmlns:p14="http://schemas.microsoft.com/office/powerpoint/2010/main" val="2962786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Executieplan tonen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‘Jansen’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  <a:r>
              <a:rPr lang="nl-NL" sz="2000" dirty="0"/>
              <a:t> kun je zien hoe </a:t>
            </a:r>
            <a:r>
              <a:rPr lang="nl-NL" sz="2000" dirty="0" err="1"/>
              <a:t>SQLite</a:t>
            </a:r>
            <a:r>
              <a:rPr lang="nl-NL" sz="2000" dirty="0"/>
              <a:t> je query gaat uitvoeren.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SCAN TABLE</a:t>
            </a:r>
            <a:r>
              <a:rPr lang="nl-NL" sz="2000" dirty="0"/>
              <a:t> in de output ziet, dan wordt een hele tabel doorzocht; dit is traag…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SEARCH TABLE … USING INDEX</a:t>
            </a:r>
            <a:r>
              <a:rPr lang="nl-NL" sz="2000" dirty="0"/>
              <a:t> ziet wordt een index gebruikt; dit is efficiënt!</a:t>
            </a:r>
          </a:p>
        </p:txBody>
      </p:sp>
    </p:spTree>
    <p:extLst>
      <p:ext uri="{BB962C8B-B14F-4D97-AF65-F5344CB8AC3E}">
        <p14:creationId xmlns:p14="http://schemas.microsoft.com/office/powerpoint/2010/main" val="5903849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Gebruik voor deze oefening de database die je voor de vorige oefening hebt aangemaakt.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Bekijk het executieplan wanneer je een persoon op Achternaam zoekt.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Voeg een index toe op de kolom Achternaam en herhaal stap 1.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zoekt?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en Achternaam zoekt?</a:t>
            </a:r>
          </a:p>
        </p:txBody>
      </p:sp>
    </p:spTree>
    <p:extLst>
      <p:ext uri="{BB962C8B-B14F-4D97-AF65-F5344CB8AC3E}">
        <p14:creationId xmlns:p14="http://schemas.microsoft.com/office/powerpoint/2010/main" val="233870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kunnen via SQL aan elkaar gekoppeld worden: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50051"/>
              </p:ext>
            </p:extLst>
          </p:nvPr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50336"/>
              </p:ext>
            </p:extLst>
          </p:nvPr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ProductID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95550"/>
              </p:ext>
            </p:extLst>
          </p:nvPr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ProductID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806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Opdracht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8837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Zet een database op voor een webwinkel met producten naar keuze.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ERD diagram waarin je alle entiteiten en hun relaties weergeeft.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SQL script om alle tabellen aan te maken.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query's voor:</a:t>
            </a:r>
          </a:p>
          <a:p>
            <a:pPr lvl="1">
              <a:buFontTx/>
              <a:buChar char="-"/>
            </a:pPr>
            <a:r>
              <a:rPr lang="nl-NL" sz="1600" dirty="0"/>
              <a:t>Weergeven van producten op de website.</a:t>
            </a:r>
          </a:p>
          <a:p>
            <a:pPr lvl="1">
              <a:buFontTx/>
              <a:buChar char="-"/>
            </a:pPr>
            <a:r>
              <a:rPr lang="nl-NL" sz="1600" dirty="0"/>
              <a:t>Rapportages verkoopcijfers per productcategorie.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Gebruik hiërarchische categorisatie systeem: onderdelen =&gt; harde schijven =&gt; intern SSD.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prijswijzigingen en kortingsacties?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houd je voorraden / leveringen / </a:t>
            </a:r>
            <a:r>
              <a:rPr lang="nl-NL" sz="2000" dirty="0" err="1"/>
              <a:t>retouren</a:t>
            </a:r>
            <a:r>
              <a:rPr lang="nl-NL" sz="2000" dirty="0"/>
              <a:t> bij?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producten met allerlei verschillende eigenschappen?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Houd rekening met verschillende adressen per klant; factuur / levering.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5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Alternatieven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9AD60C7-D005-B23E-4342-AFA059AA0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35933"/>
              </p:ext>
            </p:extLst>
          </p:nvPr>
        </p:nvGraphicFramePr>
        <p:xfrm>
          <a:off x="838199" y="1508289"/>
          <a:ext cx="10285431" cy="469454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428477">
                  <a:extLst>
                    <a:ext uri="{9D8B030D-6E8A-4147-A177-3AD203B41FA5}">
                      <a16:colId xmlns:a16="http://schemas.microsoft.com/office/drawing/2014/main" val="493057733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4262677491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1722524859"/>
                    </a:ext>
                  </a:extLst>
                </a:gridCol>
              </a:tblGrid>
              <a:tr h="1173637">
                <a:tc>
                  <a:txBody>
                    <a:bodyPr/>
                    <a:lstStyle/>
                    <a:p>
                      <a:r>
                        <a:rPr lang="nl-NL" noProof="0" dirty="0"/>
                        <a:t>Document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Slaat objecten op, inclusief hiërarchische relaties.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noProof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0988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 err="1"/>
                        <a:t>Graph</a:t>
                      </a:r>
                      <a:r>
                        <a:rPr lang="nl-NL" noProof="0" dirty="0"/>
                        <a:t> database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Geschikt voor data met heel veel (verschillende soorten) relaties.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2693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Key</a:t>
                      </a:r>
                      <a:r>
                        <a:rPr lang="nl-NL" noProof="0" dirty="0"/>
                        <a:t> – </a:t>
                      </a:r>
                      <a:r>
                        <a:rPr lang="nl-NL" noProof="0" dirty="0" err="1"/>
                        <a:t>value</a:t>
                      </a:r>
                      <a:r>
                        <a:rPr lang="nl-NL" noProof="0" dirty="0"/>
                        <a:t>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simpele tabellen met slechts 2 kolommen.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87817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Data </a:t>
                      </a:r>
                      <a:r>
                        <a:rPr lang="nl-NL" noProof="0" dirty="0" err="1"/>
                        <a:t>lake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bestanden, gedistribueerd over meerdere servers.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7369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1BC5D8-A2C9-FF37-A62C-6B93D7C6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95152"/>
              </p:ext>
            </p:extLst>
          </p:nvPr>
        </p:nvGraphicFramePr>
        <p:xfrm>
          <a:off x="8502977" y="3929256"/>
          <a:ext cx="2290714" cy="10312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5357">
                  <a:extLst>
                    <a:ext uri="{9D8B030D-6E8A-4147-A177-3AD203B41FA5}">
                      <a16:colId xmlns:a16="http://schemas.microsoft.com/office/drawing/2014/main" val="2908410836"/>
                    </a:ext>
                  </a:extLst>
                </a:gridCol>
                <a:gridCol w="1145357">
                  <a:extLst>
                    <a:ext uri="{9D8B030D-6E8A-4147-A177-3AD203B41FA5}">
                      <a16:colId xmlns:a16="http://schemas.microsoft.com/office/drawing/2014/main" val="2471461413"/>
                    </a:ext>
                  </a:extLst>
                </a:gridCol>
              </a:tblGrid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5797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98388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Ingrid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914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7126210-689D-8715-AF49-C32038B2E006}"/>
              </a:ext>
            </a:extLst>
          </p:cNvPr>
          <p:cNvSpPr/>
          <p:nvPr/>
        </p:nvSpPr>
        <p:spPr>
          <a:xfrm>
            <a:off x="8502977" y="1580259"/>
            <a:ext cx="2290714" cy="1031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voornaam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… ]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048238-7DD1-191C-5030-9EEFC6475413}"/>
              </a:ext>
            </a:extLst>
          </p:cNvPr>
          <p:cNvGrpSpPr/>
          <p:nvPr/>
        </p:nvGrpSpPr>
        <p:grpSpPr>
          <a:xfrm>
            <a:off x="8531257" y="2806991"/>
            <a:ext cx="2262434" cy="909688"/>
            <a:chOff x="6268824" y="4034672"/>
            <a:chExt cx="2262434" cy="9096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B06355-2930-518E-3C95-DF18DC83D9B2}"/>
                </a:ext>
              </a:extLst>
            </p:cNvPr>
            <p:cNvSpPr/>
            <p:nvPr/>
          </p:nvSpPr>
          <p:spPr>
            <a:xfrm>
              <a:off x="62688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F3505A-2898-3A3B-C158-770AE40D2E17}"/>
                </a:ext>
              </a:extLst>
            </p:cNvPr>
            <p:cNvSpPr/>
            <p:nvPr/>
          </p:nvSpPr>
          <p:spPr>
            <a:xfrm>
              <a:off x="80976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431740-A1A7-4E5D-E842-629686BA6F49}"/>
                </a:ext>
              </a:extLst>
            </p:cNvPr>
            <p:cNvCxnSpPr>
              <a:stCxn id="7" idx="6"/>
            </p:cNvCxnSpPr>
            <p:nvPr/>
          </p:nvCxnSpPr>
          <p:spPr>
            <a:xfrm>
              <a:off x="6702458" y="4256202"/>
              <a:ext cx="13668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B48D26-6999-8183-6264-E7BAC3025515}"/>
                </a:ext>
              </a:extLst>
            </p:cNvPr>
            <p:cNvSpPr/>
            <p:nvPr/>
          </p:nvSpPr>
          <p:spPr>
            <a:xfrm>
              <a:off x="7414181" y="4501300"/>
              <a:ext cx="433633" cy="4430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A4B404-F32E-63EA-F9C5-EAF72C039974}"/>
                </a:ext>
              </a:extLst>
            </p:cNvPr>
            <p:cNvCxnSpPr>
              <a:cxnSpLocks/>
              <a:stCxn id="7" idx="6"/>
              <a:endCxn id="12" idx="1"/>
            </p:cNvCxnSpPr>
            <p:nvPr/>
          </p:nvCxnSpPr>
          <p:spPr>
            <a:xfrm>
              <a:off x="6702458" y="4256202"/>
              <a:ext cx="711723" cy="46662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8463FC-20F5-27C0-D5DF-3D9A63EFA7D9}"/>
              </a:ext>
            </a:extLst>
          </p:cNvPr>
          <p:cNvGrpSpPr/>
          <p:nvPr/>
        </p:nvGrpSpPr>
        <p:grpSpPr>
          <a:xfrm>
            <a:off x="8502976" y="5170532"/>
            <a:ext cx="2286003" cy="897737"/>
            <a:chOff x="8502976" y="5132824"/>
            <a:chExt cx="2286003" cy="8977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C44BC-85F5-78C4-43A2-9A249AEA29A9}"/>
                </a:ext>
              </a:extLst>
            </p:cNvPr>
            <p:cNvSpPr/>
            <p:nvPr/>
          </p:nvSpPr>
          <p:spPr>
            <a:xfrm>
              <a:off x="85029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E5550C-E918-E628-CD2C-41015085DDEB}"/>
                </a:ext>
              </a:extLst>
            </p:cNvPr>
            <p:cNvSpPr/>
            <p:nvPr/>
          </p:nvSpPr>
          <p:spPr>
            <a:xfrm>
              <a:off x="931132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046FEA-2C4B-174B-0BB5-51C61EF9D429}"/>
                </a:ext>
              </a:extLst>
            </p:cNvPr>
            <p:cNvSpPr/>
            <p:nvPr/>
          </p:nvSpPr>
          <p:spPr>
            <a:xfrm>
              <a:off x="101196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26D1FA-41F7-41AB-FC60-87BC8887E961}"/>
                </a:ext>
              </a:extLst>
            </p:cNvPr>
            <p:cNvSpPr/>
            <p:nvPr/>
          </p:nvSpPr>
          <p:spPr>
            <a:xfrm>
              <a:off x="10213942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0EEE25-57E8-071A-6B6C-9926DDB27159}"/>
                </a:ext>
              </a:extLst>
            </p:cNvPr>
            <p:cNvSpPr/>
            <p:nvPr/>
          </p:nvSpPr>
          <p:spPr>
            <a:xfrm>
              <a:off x="10346702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134865-1DB7-19C3-E682-BF496718E309}"/>
                </a:ext>
              </a:extLst>
            </p:cNvPr>
            <p:cNvSpPr/>
            <p:nvPr/>
          </p:nvSpPr>
          <p:spPr>
            <a:xfrm>
              <a:off x="10479462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0F48E3-1493-C9B1-0328-7046C6B2C2A4}"/>
                </a:ext>
              </a:extLst>
            </p:cNvPr>
            <p:cNvSpPr/>
            <p:nvPr/>
          </p:nvSpPr>
          <p:spPr>
            <a:xfrm>
              <a:off x="9385177" y="5207641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A49A05-709F-E286-84E1-9F285AF1F5BA}"/>
                </a:ext>
              </a:extLst>
            </p:cNvPr>
            <p:cNvSpPr/>
            <p:nvPr/>
          </p:nvSpPr>
          <p:spPr>
            <a:xfrm>
              <a:off x="9517937" y="538118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23E948-DD69-B2CB-B20D-10712B9B34F5}"/>
                </a:ext>
              </a:extLst>
            </p:cNvPr>
            <p:cNvSpPr/>
            <p:nvPr/>
          </p:nvSpPr>
          <p:spPr>
            <a:xfrm>
              <a:off x="9650697" y="5554736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5FD70B-068E-9FD2-0FFF-6B65771021CA}"/>
                </a:ext>
              </a:extLst>
            </p:cNvPr>
            <p:cNvSpPr/>
            <p:nvPr/>
          </p:nvSpPr>
          <p:spPr>
            <a:xfrm>
              <a:off x="8572514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41B3AF-1DF5-2D8A-F92D-F0F03A47CD9D}"/>
                </a:ext>
              </a:extLst>
            </p:cNvPr>
            <p:cNvSpPr/>
            <p:nvPr/>
          </p:nvSpPr>
          <p:spPr>
            <a:xfrm>
              <a:off x="8705274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716159-BCDC-6199-512C-C00A58589CA5}"/>
                </a:ext>
              </a:extLst>
            </p:cNvPr>
            <p:cNvSpPr/>
            <p:nvPr/>
          </p:nvSpPr>
          <p:spPr>
            <a:xfrm>
              <a:off x="8838034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10258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4802</Words>
  <Application>Microsoft Office PowerPoint</Application>
  <PresentationFormat>Widescreen</PresentationFormat>
  <Paragraphs>1456</Paragraphs>
  <Slides>81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Calibri</vt:lpstr>
      <vt:lpstr>Calibri Light</vt:lpstr>
      <vt:lpstr>Courier New</vt:lpstr>
      <vt:lpstr>Office Theme</vt:lpstr>
      <vt:lpstr>SQL Introductie</vt:lpstr>
      <vt:lpstr>Leerdoelen</vt:lpstr>
      <vt:lpstr>Agenda</vt:lpstr>
      <vt:lpstr>Benodigdheden en materialen</vt:lpstr>
      <vt:lpstr>Structured Query Language</vt:lpstr>
      <vt:lpstr>Altijd een tabel</vt:lpstr>
      <vt:lpstr>Relationele database systemen</vt:lpstr>
      <vt:lpstr>Relaties tussen tabellen</vt:lpstr>
      <vt:lpstr>Alternatieven</vt:lpstr>
      <vt:lpstr>SQLite als eenvoudig RDBMS</vt:lpstr>
      <vt:lpstr>RDBMS via ODBC</vt:lpstr>
      <vt:lpstr>Basis syntax</vt:lpstr>
      <vt:lpstr>Kolommen selecteren</vt:lpstr>
      <vt:lpstr>Rijen selecteren</vt:lpstr>
      <vt:lpstr>Selectiecriteria</vt:lpstr>
      <vt:lpstr>Rijen sorteren</vt:lpstr>
      <vt:lpstr>Simpele berekeningen</vt:lpstr>
      <vt:lpstr>Samenvattende statistieken</vt:lpstr>
      <vt:lpstr>Datum en tijd</vt:lpstr>
      <vt:lpstr>Logische statements</vt:lpstr>
      <vt:lpstr>Subselect statements</vt:lpstr>
      <vt:lpstr>Subselect met WITH (CTE)</vt:lpstr>
      <vt:lpstr>Oefeningen 1</vt:lpstr>
      <vt:lpstr>Groeperen en aggregeren</vt:lpstr>
      <vt:lpstr>Groeperen en aggregeren</vt:lpstr>
      <vt:lpstr>Venster functies</vt:lpstr>
      <vt:lpstr>Venster functies</vt:lpstr>
      <vt:lpstr>Groepsgewijze vensters</vt:lpstr>
      <vt:lpstr>Grootte venster instellen</vt:lpstr>
      <vt:lpstr>Oefeningen 2</vt:lpstr>
      <vt:lpstr>Tabellen koppelen</vt:lpstr>
      <vt:lpstr>Tabellen koppelen</vt:lpstr>
      <vt:lpstr>Vier soorten koppelingen</vt:lpstr>
      <vt:lpstr>Syntax koppelen</vt:lpstr>
      <vt:lpstr>Syntax met alias</vt:lpstr>
      <vt:lpstr>Vragen koppelingen: Dubbele sleutels</vt:lpstr>
      <vt:lpstr>Vragen koppelingen: Dubbele sleutels</vt:lpstr>
      <vt:lpstr>Vragen koppelingen: 1 = 1</vt:lpstr>
      <vt:lpstr>Vragen koppelingen: 1 = 1</vt:lpstr>
      <vt:lpstr>UNION en UNION ALL</vt:lpstr>
      <vt:lpstr>Oefeningen 3</vt:lpstr>
      <vt:lpstr>Database opzet en normalisatie</vt:lpstr>
      <vt:lpstr>Relaties tussen tabellen</vt:lpstr>
      <vt:lpstr>Drie soorten relaties</vt:lpstr>
      <vt:lpstr>Veel op veel relaties</vt:lpstr>
      <vt:lpstr>Veel op veel relaties</vt:lpstr>
      <vt:lpstr>Normalisatie: 1ste vorm</vt:lpstr>
      <vt:lpstr>Normalisatie: 1ste vorm</vt:lpstr>
      <vt:lpstr>Normalisatie: 2de vorm</vt:lpstr>
      <vt:lpstr>Normalisatie: 2de vorm</vt:lpstr>
      <vt:lpstr>Normalisatie: 3de vorm</vt:lpstr>
      <vt:lpstr>Normalisatie: 3de vorm</vt:lpstr>
      <vt:lpstr>Normalisatie samenvatting</vt:lpstr>
      <vt:lpstr>Normalisatie overwegingen</vt:lpstr>
      <vt:lpstr>Entity Relationship Diagram</vt:lpstr>
      <vt:lpstr>Entity Relationship Diagram</vt:lpstr>
      <vt:lpstr>Oefeningen 4</vt:lpstr>
      <vt:lpstr>Oefeningen 4</vt:lpstr>
      <vt:lpstr>Rijen wijzigen</vt:lpstr>
      <vt:lpstr>Rijen toevoegen</vt:lpstr>
      <vt:lpstr>Rijen aanpassen</vt:lpstr>
      <vt:lpstr>Rijen verwijderen</vt:lpstr>
      <vt:lpstr>Tabellen wijzigen</vt:lpstr>
      <vt:lpstr>Tabellen aanmaken</vt:lpstr>
      <vt:lpstr>SQLite data types</vt:lpstr>
      <vt:lpstr>Beperkingen op kolommen</vt:lpstr>
      <vt:lpstr>Tabellen verwijderen</vt:lpstr>
      <vt:lpstr>Beperkingen op tabellen</vt:lpstr>
      <vt:lpstr>Primaire sleutel</vt:lpstr>
      <vt:lpstr>Verwijzende sleutel</vt:lpstr>
      <vt:lpstr>Wijzigingen automatisch doorvoeren (of niet)</vt:lpstr>
      <vt:lpstr>Oefeningen 5</vt:lpstr>
      <vt:lpstr>Oefeningen 5</vt:lpstr>
      <vt:lpstr>Indices en optimalisatie</vt:lpstr>
      <vt:lpstr>Indices voor meer snelheid</vt:lpstr>
      <vt:lpstr>Hoe werkt een index?</vt:lpstr>
      <vt:lpstr>Syntax index aanmaken</vt:lpstr>
      <vt:lpstr>Executieplan tonen</vt:lpstr>
      <vt:lpstr>Oefeningen 6</vt:lpstr>
      <vt:lpstr>Opdracht</vt:lpstr>
      <vt:lpstr>Opdracht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Lukas Koning</cp:lastModifiedBy>
  <cp:revision>475</cp:revision>
  <dcterms:created xsi:type="dcterms:W3CDTF">2020-09-06T09:43:21Z</dcterms:created>
  <dcterms:modified xsi:type="dcterms:W3CDTF">2022-10-31T20:48:26Z</dcterms:modified>
</cp:coreProperties>
</file>