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40" r:id="rId9"/>
    <p:sldId id="351" r:id="rId10"/>
    <p:sldId id="365" r:id="rId11"/>
    <p:sldId id="343" r:id="rId12"/>
    <p:sldId id="350" r:id="rId13"/>
    <p:sldId id="363" r:id="rId14"/>
    <p:sldId id="352" r:id="rId15"/>
    <p:sldId id="353" r:id="rId16"/>
    <p:sldId id="354" r:id="rId17"/>
    <p:sldId id="364" r:id="rId18"/>
    <p:sldId id="367" r:id="rId19"/>
    <p:sldId id="344" r:id="rId20"/>
    <p:sldId id="366" r:id="rId21"/>
    <p:sldId id="355" r:id="rId22"/>
    <p:sldId id="356" r:id="rId23"/>
    <p:sldId id="357" r:id="rId24"/>
    <p:sldId id="345" r:id="rId25"/>
    <p:sldId id="358" r:id="rId26"/>
    <p:sldId id="361" r:id="rId27"/>
    <p:sldId id="362" r:id="rId28"/>
    <p:sldId id="359" r:id="rId29"/>
    <p:sldId id="360" r:id="rId30"/>
    <p:sldId id="346" r:id="rId31"/>
    <p:sldId id="336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_description.md</a:t>
            </a:r>
            <a:r>
              <a:rPr lang="nl-NL" sz="2000" dirty="0"/>
              <a:t> voor een beschrijving van de data.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in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Stateful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op </a:t>
            </a:r>
            <a:r>
              <a:rPr lang="nl-NL" sz="1600" u="sng" dirty="0"/>
              <a:t>categorische</a:t>
            </a:r>
            <a:r>
              <a:rPr lang="nl-NL" sz="1600" dirty="0"/>
              <a:t> kolommen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toe.</a:t>
            </a:r>
          </a:p>
          <a:p>
            <a:pPr lvl="1"/>
            <a:r>
              <a:rPr lang="nl-NL" sz="1600" noProof="0" dirty="0"/>
              <a:t>Pas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toe.</a:t>
            </a: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</a:t>
            </a:r>
            <a:r>
              <a:rPr lang="nl-NL" sz="2000" noProof="0" dirty="0" err="1"/>
              <a:t>Transformer</a:t>
            </a:r>
            <a:r>
              <a:rPr lang="nl-NL" sz="2000" noProof="0" dirty="0"/>
              <a:t> om data te "</a:t>
            </a:r>
            <a:r>
              <a:rPr lang="nl-NL" sz="2000" dirty="0" err="1"/>
              <a:t>Winsorizen</a:t>
            </a:r>
            <a:r>
              <a:rPr lang="nl-NL" sz="2000" dirty="0"/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clip()</a:t>
            </a:r>
            <a:r>
              <a:rPr lang="nl-NL" sz="1600" noProof="0" dirty="0"/>
              <a:t> voor het verplaatsen van extreme waardes.</a:t>
            </a:r>
          </a:p>
          <a:p>
            <a:pPr lvl="1"/>
            <a:r>
              <a:rPr lang="nl-NL" sz="1600" noProof="0" dirty="0"/>
              <a:t>Ga uit van een </a:t>
            </a:r>
            <a:r>
              <a:rPr lang="nl-NL" sz="1600" noProof="0" dirty="0" err="1"/>
              <a:t>pandas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als invoer / uitvoer.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CCD8-9BC5-C553-2F9C-65EB1B9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90" y="2899953"/>
            <a:ext cx="3277009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Validatie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Natural Language Processing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Maten voor kwaliteit van een model:</a:t>
            </a:r>
          </a:p>
          <a:p>
            <a:pPr>
              <a:buFontTx/>
              <a:buChar char="-"/>
            </a:pPr>
            <a:r>
              <a:rPr lang="nl-NL" sz="2000" dirty="0"/>
              <a:t>Continue:	RMSE, </a:t>
            </a:r>
            <a:r>
              <a:rPr lang="nl-NL" sz="2000" dirty="0" err="1"/>
              <a:t>mean</a:t>
            </a:r>
            <a:r>
              <a:rPr lang="nl-NL" sz="2000" dirty="0"/>
              <a:t> absolute error, etc.</a:t>
            </a:r>
          </a:p>
          <a:p>
            <a:pPr>
              <a:buFontTx/>
              <a:buChar char="-"/>
            </a:pPr>
            <a:r>
              <a:rPr lang="nl-NL" sz="2000" dirty="0"/>
              <a:t>Categorisch:	</a:t>
            </a:r>
            <a:r>
              <a:rPr lang="nl-NL" sz="2000" dirty="0" err="1"/>
              <a:t>Accuracy</a:t>
            </a:r>
            <a:r>
              <a:rPr lang="nl-NL" sz="2000" dirty="0"/>
              <a:t>, </a:t>
            </a:r>
            <a:r>
              <a:rPr lang="nl-NL" sz="2000" dirty="0" err="1"/>
              <a:t>precision</a:t>
            </a:r>
            <a:r>
              <a:rPr lang="nl-NL" sz="2000" dirty="0"/>
              <a:t>, </a:t>
            </a:r>
            <a:r>
              <a:rPr lang="nl-NL" sz="2000" dirty="0" err="1"/>
              <a:t>recall</a:t>
            </a:r>
            <a:r>
              <a:rPr lang="nl-NL" sz="2000" dirty="0"/>
              <a:t>, log </a:t>
            </a:r>
            <a:r>
              <a:rPr lang="nl-NL" sz="2000" dirty="0" err="1"/>
              <a:t>loss</a:t>
            </a:r>
            <a:r>
              <a:rPr lang="nl-NL" sz="2000" dirty="0"/>
              <a:t>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</a:p>
          <a:p>
            <a:pPr>
              <a:buFontTx/>
              <a:buChar char="-"/>
            </a:pPr>
            <a:r>
              <a:rPr lang="nl-NL" sz="2000" dirty="0"/>
              <a:t>Kies altijd een baseline model!</a:t>
            </a:r>
          </a:p>
          <a:p>
            <a:pPr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 err="1"/>
              <a:t>DummyRegressor</a:t>
            </a:r>
            <a:r>
              <a:rPr lang="nl-NL" sz="2000" dirty="0"/>
              <a:t> of </a:t>
            </a:r>
            <a:r>
              <a:rPr lang="nl-NL" sz="2000" dirty="0" err="1"/>
              <a:t>DummyClassifier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Tot slot:</a:t>
            </a:r>
          </a:p>
          <a:p>
            <a:pPr>
              <a:buFontTx/>
              <a:buChar char="-"/>
            </a:pPr>
            <a:r>
              <a:rPr lang="nl-NL" sz="2000" dirty="0"/>
              <a:t>Valideer of de uitkomsten overeenkomen met de theorie!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57728"/>
              </p:ext>
            </p:extLst>
          </p:nvPr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In </a:t>
            </a:r>
            <a:r>
              <a:rPr lang="nl-NL" sz="1800" dirty="0" err="1"/>
              <a:t>sklearn.metrics</a:t>
            </a:r>
            <a:r>
              <a:rPr lang="nl-NL" sz="1800" dirty="0"/>
              <a:t> vind je prestatie maten voor modellen: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Een enkele 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Een dummy model kan een goede benchmark zijn om prestaties mee te vergelijken.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Dummy modellen voor continue en categorische uitkomsten: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sklearn.dummy.DummyRegressor</a:t>
            </a:r>
            <a:endParaRPr lang="nl-NL" sz="1800" b="1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8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8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800" dirty="0"/>
              <a:t>		Voorspel constante waarde.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sklearn.dummy.DummyClassifier</a:t>
            </a:r>
            <a:endParaRPr lang="nl-NL" sz="1800" b="1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/prior</a:t>
            </a:r>
            <a:r>
              <a:rPr lang="nl-NL" sz="1800" dirty="0"/>
              <a:t>	Voorspel meest voorkomende waarde.</a:t>
            </a:r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8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8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8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Maten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kwaliteit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model:</a:t>
            </a:r>
          </a:p>
          <a:p>
            <a:pPr>
              <a:buFontTx/>
              <a:buChar char="-"/>
            </a:pPr>
            <a:r>
              <a:rPr lang="en-US" sz="2000" dirty="0"/>
              <a:t>Continue:	RMSE, mean absolute error, etc.</a:t>
            </a:r>
          </a:p>
          <a:p>
            <a:pPr>
              <a:buFontTx/>
              <a:buChar char="-"/>
            </a:pPr>
            <a:r>
              <a:rPr lang="en-US" sz="2000" dirty="0" err="1"/>
              <a:t>Categorisch</a:t>
            </a:r>
            <a:r>
              <a:rPr lang="en-US" sz="2000" dirty="0"/>
              <a:t>:	Accuracy, precision, recall, log loss,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Kies</a:t>
            </a:r>
            <a:r>
              <a:rPr lang="en-US" sz="2000" dirty="0"/>
              <a:t> </a:t>
            </a:r>
            <a:r>
              <a:rPr lang="en-US" sz="2000" dirty="0" err="1"/>
              <a:t>altijd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baseline model!</a:t>
            </a:r>
          </a:p>
          <a:p>
            <a:pPr>
              <a:buFontTx/>
              <a:buChar char="-"/>
            </a:pP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DummyRegressor</a:t>
            </a:r>
            <a:r>
              <a:rPr lang="en-US" sz="2000" dirty="0"/>
              <a:t> of </a:t>
            </a:r>
            <a:r>
              <a:rPr lang="en-US" sz="2000" dirty="0" err="1"/>
              <a:t>DummyClassifier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dirty="0"/>
              <a:t>Tot slot:</a:t>
            </a:r>
          </a:p>
          <a:p>
            <a:pPr>
              <a:buFontTx/>
              <a:buChar char="-"/>
            </a:pPr>
            <a:r>
              <a:rPr lang="en-US" sz="2000" dirty="0" err="1"/>
              <a:t>Valideer</a:t>
            </a:r>
            <a:r>
              <a:rPr lang="en-US" sz="2000" dirty="0"/>
              <a:t> of de </a:t>
            </a:r>
            <a:r>
              <a:rPr lang="en-US" sz="2000" dirty="0" err="1"/>
              <a:t>uitkomsten</a:t>
            </a:r>
            <a:r>
              <a:rPr lang="en-US" sz="2000" dirty="0"/>
              <a:t> </a:t>
            </a:r>
            <a:r>
              <a:rPr lang="en-US" sz="2000" dirty="0" err="1"/>
              <a:t>overeenkomen</a:t>
            </a:r>
            <a:r>
              <a:rPr lang="en-US" sz="2000" dirty="0"/>
              <a:t> met de </a:t>
            </a:r>
            <a:r>
              <a:rPr lang="en-US" sz="2000" dirty="0" err="1"/>
              <a:t>theorie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/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Natural Language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372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588930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4155743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5737" y="4774650"/>
            <a:ext cx="220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Gestructureerde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Begrijpelijk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92918" y="4777256"/>
            <a:ext cx="24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Ongestructureerde</a:t>
            </a:r>
            <a:r>
              <a:rPr lang="en-US" dirty="0"/>
              <a:t> data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"Black box"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9" y="4223553"/>
            <a:ext cx="1869824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Spacy </a:t>
              </a:r>
            </a:p>
            <a:p>
              <a:pPr algn="ctr"/>
              <a:r>
                <a:rPr lang="en-US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5161087" y="4223553"/>
            <a:ext cx="1869825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Sktime</a:t>
              </a:r>
              <a:endParaRPr lang="en-US" dirty="0"/>
            </a:p>
            <a:p>
              <a:pPr algn="ctr"/>
              <a:r>
                <a:rPr lang="en-US" dirty="0" err="1"/>
                <a:t>PyFlux</a:t>
              </a:r>
              <a:endParaRPr lang="en-US" dirty="0"/>
            </a:p>
            <a:p>
              <a:pPr algn="ctr"/>
              <a:r>
                <a:rPr lang="en-US" dirty="0"/>
                <a:t>Prophet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2097844" y="4223553"/>
            <a:ext cx="1869825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PyMC</a:t>
              </a:r>
              <a:endParaRPr lang="en-US" dirty="0"/>
            </a:p>
            <a:p>
              <a:pPr algn="ctr"/>
              <a:r>
                <a:rPr lang="en-US" dirty="0"/>
                <a:t>Pyro</a:t>
              </a:r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Bayesian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is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{"x":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geldig als invoer.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Functies om kolomnamen te herleiden.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1333</Words>
  <Application>Microsoft Office PowerPoint</Application>
  <PresentationFormat>Widescreen</PresentationFormat>
  <Paragraphs>464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Het scikit-learn API</vt:lpstr>
      <vt:lpstr>Scikit-learn API</vt:lpstr>
      <vt:lpstr>Het scikit-learn API</vt:lpstr>
      <vt:lpstr>Oefeningen I</vt:lpstr>
      <vt:lpstr>Data Preparatie</vt:lpstr>
      <vt:lpstr>Waarom is preparatie nodig?</vt:lpstr>
      <vt:lpstr>Stateless vs Stateful</vt:lpstr>
      <vt:lpstr>Preparatie in scikit-learn</vt:lpstr>
      <vt:lpstr>Preparatie in scikit-learn</vt:lpstr>
      <vt:lpstr>Preparatie in scikit-learn</vt:lpstr>
      <vt:lpstr>Modules in scikit-learn</vt:lpstr>
      <vt:lpstr>Oefeningen II</vt:lpstr>
      <vt:lpstr>Modelleren</vt:lpstr>
      <vt:lpstr>Modules in scikit-learn</vt:lpstr>
      <vt:lpstr>Modelleren in scikit-learn</vt:lpstr>
      <vt:lpstr>Modelleren in scikit-learn</vt:lpstr>
      <vt:lpstr>Modelleren in scikit-learn</vt:lpstr>
      <vt:lpstr>Valideren</vt:lpstr>
      <vt:lpstr>Valideren van een model</vt:lpstr>
      <vt:lpstr>Metrics in scikit-learn</vt:lpstr>
      <vt:lpstr>Dummy modellen</vt:lpstr>
      <vt:lpstr>Selecteren</vt:lpstr>
      <vt:lpstr>Valideren van een model</vt:lpstr>
      <vt:lpstr>Natural Language Processing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79</cp:revision>
  <dcterms:created xsi:type="dcterms:W3CDTF">2023-02-09T08:00:02Z</dcterms:created>
  <dcterms:modified xsi:type="dcterms:W3CDTF">2023-04-12T08:49:20Z</dcterms:modified>
</cp:coreProperties>
</file>