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59" r:id="rId3"/>
    <p:sldId id="347" r:id="rId4"/>
    <p:sldId id="355" r:id="rId5"/>
    <p:sldId id="400" r:id="rId6"/>
    <p:sldId id="356" r:id="rId7"/>
    <p:sldId id="387" r:id="rId8"/>
    <p:sldId id="283" r:id="rId9"/>
    <p:sldId id="386" r:id="rId10"/>
    <p:sldId id="385" r:id="rId11"/>
    <p:sldId id="384" r:id="rId12"/>
    <p:sldId id="306" r:id="rId13"/>
    <p:sldId id="311" r:id="rId14"/>
    <p:sldId id="303" r:id="rId15"/>
    <p:sldId id="312" r:id="rId16"/>
    <p:sldId id="388" r:id="rId17"/>
    <p:sldId id="389" r:id="rId18"/>
    <p:sldId id="314" r:id="rId19"/>
    <p:sldId id="320" r:id="rId20"/>
    <p:sldId id="361" r:id="rId21"/>
    <p:sldId id="399" r:id="rId22"/>
    <p:sldId id="360" r:id="rId23"/>
    <p:sldId id="321" r:id="rId24"/>
    <p:sldId id="266" r:id="rId25"/>
    <p:sldId id="316" r:id="rId26"/>
    <p:sldId id="396" r:id="rId27"/>
    <p:sldId id="397" r:id="rId28"/>
    <p:sldId id="357" r:id="rId29"/>
    <p:sldId id="319" r:id="rId30"/>
    <p:sldId id="323" r:id="rId31"/>
    <p:sldId id="296" r:id="rId32"/>
    <p:sldId id="335" r:id="rId33"/>
    <p:sldId id="362" r:id="rId34"/>
    <p:sldId id="337" r:id="rId35"/>
    <p:sldId id="363" r:id="rId36"/>
    <p:sldId id="364" r:id="rId37"/>
    <p:sldId id="334" r:id="rId38"/>
    <p:sldId id="365" r:id="rId39"/>
    <p:sldId id="390" r:id="rId40"/>
    <p:sldId id="366" r:id="rId41"/>
    <p:sldId id="391" r:id="rId42"/>
    <p:sldId id="393" r:id="rId43"/>
    <p:sldId id="333" r:id="rId44"/>
    <p:sldId id="392" r:id="rId45"/>
    <p:sldId id="343" r:id="rId46"/>
    <p:sldId id="377" r:id="rId47"/>
    <p:sldId id="380" r:id="rId48"/>
    <p:sldId id="378" r:id="rId49"/>
    <p:sldId id="398" r:id="rId50"/>
    <p:sldId id="394" r:id="rId51"/>
    <p:sldId id="367" r:id="rId52"/>
    <p:sldId id="372" r:id="rId53"/>
    <p:sldId id="374" r:id="rId54"/>
    <p:sldId id="373" r:id="rId55"/>
    <p:sldId id="297" r:id="rId56"/>
    <p:sldId id="376" r:id="rId57"/>
    <p:sldId id="375" r:id="rId58"/>
    <p:sldId id="341" r:id="rId59"/>
    <p:sldId id="342" r:id="rId60"/>
    <p:sldId id="322" r:id="rId6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AE5A2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825" autoAdjust="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Maar: wat als het gaat om bijvoorbeeld aanhef? Vast aantal categorieën =&gt; dan is het een op veel...</a:t>
            </a:r>
          </a:p>
          <a:p>
            <a:r>
              <a:rPr lang="nl-NL" dirty="0"/>
              <a:t>Onderscheid dimensie (</a:t>
            </a:r>
            <a:r>
              <a:rPr lang="nl-NL" dirty="0" err="1"/>
              <a:t>dimension</a:t>
            </a:r>
            <a:r>
              <a:rPr lang="nl-NL" dirty="0"/>
              <a:t>) versus feit (</a:t>
            </a:r>
            <a:r>
              <a:rPr lang="nl-NL" dirty="0" err="1"/>
              <a:t>fact</a:t>
            </a:r>
            <a:r>
              <a:rPr lang="nl-NL" dirty="0"/>
              <a:t>) bespreken.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9956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C19D-3B0B-408C-FF85-C9859980E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5BECA-AD2C-CA7F-DF0C-B9817A436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D06E54-2986-05FC-E7FC-8395F5E1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366B3-475D-546B-56A5-09A73FDEF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97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1</a:t>
            </a:r>
            <a:r>
              <a:rPr lang="en-US"/>
              <a:t>_foreign_keys.sql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73E5D-816F-E2BF-3884-BB16C8BE5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0B711-9485-5047-ECB0-5862C6603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0E5AC-A702-0C07-5DB6-1B8C4BCDB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BAD1-51F5-B4FD-7655-F2403AB38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188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C865-3B0C-E0A4-1A48-C300AC3B3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E074C-469C-7EEA-8680-1519BF279C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0FF29-DB79-AD94-DBBF-B1BC4D79F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D4C32-F0DA-9697-2BA3-F2343AD2D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770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531FA-01C6-005B-5818-FE8B4FF0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582B3-48F9-C889-1D95-FE233AAE7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F2F3F-CA82-8CE0-05ED-87E36254D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77FAF-92EE-B52E-0042-E092BD233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860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3350-EFC0-394A-1D8D-079AF748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ECF58D-7E4B-FF63-F149-5EDAAAC46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78ED2A-7132-429A-DE1D-1BCE704C8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C77A8-B0EE-CAA4-855C-A2FC944EC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091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3F374-863F-7331-3B0D-9E290990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41D1F-4ADD-E724-CF27-01A163301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6CFE8-26A0-E1EF-44E9-DA6CC9A72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3D76-9A58-8417-59BF-040B30EBB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757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B8630-86FA-AE9C-8420-1628DF27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9CEF4D-AFDF-B85A-B15B-16754896F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7C2E1-EFB5-8C5A-5374-23DD2A719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31CF-4682-78B1-E002-04D1EB67B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0536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8E9B-1377-CA8D-D7B3-C4EF60823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764EAA-B3A8-CC9B-BF5A-88A32A045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ED71B-0005-E24D-0733-1AEE173B8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70E-408D-8A1D-2625-360321663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935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1DF25-D976-FE76-2131-7C08F05D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F9300-5C16-958C-165E-8FE6BEB23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83C2B-28AC-5307-0737-723DF20B4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B7C19-57A7-8F82-AF70-126F5A624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1725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06C9D-D285-240A-5082-D3B73EB9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D4C2A-58DE-999E-88CD-A1BDD01C0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2A6E7-4A93-A2E8-6C2C-1F2999C75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3F1BF-1DD6-FE7F-B3C8-87E72DF81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507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49E2D-3C86-B8A4-0BF0-9DB59A9CC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69CBB-12E5-2B52-E874-1993F238C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EEA81-B5A7-4326-B0FC-78E4222AA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A12C-7362-63CE-E278-94AC44BB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6263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E250-30DE-7AEA-1834-8588EEBE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F8D09-3660-2EBB-9E4A-33CAD6350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32D69-DA70-099D-235E-72ECA16BB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9FB81-53F3-361A-F5D2-94640B1AF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54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095EA-6422-0DF1-856C-88227AE2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44B9D-E626-365F-6009-ECB51784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58D50-99E6-D9DA-6D35-9D550BBC0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0173-5CAC-B6F6-6863-D085DBDD6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9760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D0818-3E9A-D850-68D2-33E5909C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6967F-F265-1AA9-7B42-2C7A13FD7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1E2CCB-3FD7-023E-B10A-BC42A5B03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7B0-7CF6-B9C8-C9EB-C982A7E2D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5948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0B374-5F6D-3EA5-DC53-0D283587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BF106-18B3-8F3E-9E03-894E4449E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31FD4E-86A5-E83F-81A0-A8451BF4E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640A-4396-062B-233C-E06B7686A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9895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619B-60B3-1971-A43E-851D3D9F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9D4329-EFBE-CE34-74E4-C78F5C234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42EAA-C927-8F22-3F1A-B0802540A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A95B-6A5E-8FB7-1E78-308DC77B0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1008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B364A-E0F2-D0DF-37EE-005ABE2FA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7DAFE-0020-275B-861D-3F762360E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FD797-B955-DED6-73C2-E551BF33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61D1C-4349-6CFD-FC46-609F860A3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724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299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Merk op: Dubbele waardes in Sport kolom... Vaste categorieën =&gt; dimensie.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810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Merk op: dubbele waardes in </a:t>
            </a:r>
            <a:r>
              <a:rPr lang="nl-NL" dirty="0" err="1"/>
              <a:t>SportNaam</a:t>
            </a:r>
            <a:r>
              <a:rPr lang="nl-NL" dirty="0"/>
              <a:t> =&gt; Dimensie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186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528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31/01/2025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altertabl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altertabl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04761-3EBB-5321-63D2-FD31AE372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74EB-7C93-3BD0-464E-8287D58E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303D1-C5B5-4F32-2FC8-A8E944E9C787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transactie omvat meerdere producten.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product komt op meerdere transacties voor.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noProof="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noProof="0" dirty="0"/>
              <a:t>Gebruik twee tabellen met een koppeltabel: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ECD7A-37BF-B16E-B968-44530A55DD15}"/>
              </a:ext>
            </a:extLst>
          </p:cNvPr>
          <p:cNvSpPr txBox="1"/>
          <p:nvPr/>
        </p:nvSpPr>
        <p:spPr>
          <a:xfrm>
            <a:off x="838200" y="3482280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A2EEC-4295-DE45-EBCD-662175043129}"/>
              </a:ext>
            </a:extLst>
          </p:cNvPr>
          <p:cNvSpPr txBox="1"/>
          <p:nvPr/>
        </p:nvSpPr>
        <p:spPr>
          <a:xfrm>
            <a:off x="7599284" y="3481621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6DC2C539-2433-BE6A-7823-74E80279A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37036"/>
              </p:ext>
            </p:extLst>
          </p:nvPr>
        </p:nvGraphicFramePr>
        <p:xfrm>
          <a:off x="838199" y="3810516"/>
          <a:ext cx="313642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7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2209011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TxId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DatumTijd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10:00:35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11:05:15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11:45:00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CBFED-1A46-B866-39C7-38CFE334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3573"/>
              </p:ext>
            </p:extLst>
          </p:nvPr>
        </p:nvGraphicFramePr>
        <p:xfrm>
          <a:off x="7599284" y="3810516"/>
          <a:ext cx="37545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45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24706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ProductID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 brood (half)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Pindakaas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5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04575-6AE7-1DD2-FDF5-2FE0DDD5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1195-475C-EDED-47C7-12BFF609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C1465B-1F3A-B0A2-32A2-569B04D48AFB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transactie omvat meerdere producten.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product komt op meerdere transacties voor.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noProof="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noProof="0" dirty="0"/>
              <a:t>Gebruik twee tabellen met een koppeltabel: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EE929-DF6C-74F1-EDF9-D835B7415572}"/>
              </a:ext>
            </a:extLst>
          </p:cNvPr>
          <p:cNvSpPr txBox="1"/>
          <p:nvPr/>
        </p:nvSpPr>
        <p:spPr>
          <a:xfrm>
            <a:off x="4534344" y="3481621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TransactieProducten</a:t>
            </a:r>
            <a:endParaRPr lang="nl-NL" sz="16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326EF-D532-C3C1-ECC2-930AD32BC6E7}"/>
              </a:ext>
            </a:extLst>
          </p:cNvPr>
          <p:cNvSpPr txBox="1"/>
          <p:nvPr/>
        </p:nvSpPr>
        <p:spPr>
          <a:xfrm>
            <a:off x="7599284" y="3481621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2E8BCAE-556F-EA52-AD2C-8CBBCB742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37798"/>
              </p:ext>
            </p:extLst>
          </p:nvPr>
        </p:nvGraphicFramePr>
        <p:xfrm>
          <a:off x="838199" y="3810516"/>
          <a:ext cx="313642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7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2209011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TxId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DatumTijd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10:00:35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11:05:15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11:45:00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38C66D-9475-5998-1D82-2F1899AAD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99093"/>
              </p:ext>
            </p:extLst>
          </p:nvPr>
        </p:nvGraphicFramePr>
        <p:xfrm>
          <a:off x="7599284" y="3810516"/>
          <a:ext cx="375451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45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24706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ProductID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 brood (half)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Pindakaas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BD65D4A2-24BB-674C-0DCF-1F550B0A6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48946"/>
              </p:ext>
            </p:extLst>
          </p:nvPr>
        </p:nvGraphicFramePr>
        <p:xfrm>
          <a:off x="4534344" y="3820175"/>
          <a:ext cx="250522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3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53118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TxID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ProductId</a:t>
                      </a:r>
                      <a:endParaRPr lang="nl-NL" sz="16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PRD0001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PRD0003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PRD0002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CDDBFE-A41A-8D75-73C2-E3260991D3CA}"/>
              </a:ext>
            </a:extLst>
          </p:cNvPr>
          <p:cNvSpPr txBox="1"/>
          <p:nvPr/>
        </p:nvSpPr>
        <p:spPr>
          <a:xfrm>
            <a:off x="838200" y="3482280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314E5B-C407-3613-877A-5A7550C8D685}"/>
              </a:ext>
            </a:extLst>
          </p:cNvPr>
          <p:cNvCxnSpPr/>
          <p:nvPr/>
        </p:nvCxnSpPr>
        <p:spPr>
          <a:xfrm flipV="1">
            <a:off x="1230923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C1F4EF-4494-22A2-F1D3-4DEC1665C333}"/>
              </a:ext>
            </a:extLst>
          </p:cNvPr>
          <p:cNvCxnSpPr/>
          <p:nvPr/>
        </p:nvCxnSpPr>
        <p:spPr>
          <a:xfrm flipV="1">
            <a:off x="5054990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665AE8-3414-72F1-B6BD-28AAB4FD4A17}"/>
              </a:ext>
            </a:extLst>
          </p:cNvPr>
          <p:cNvCxnSpPr/>
          <p:nvPr/>
        </p:nvCxnSpPr>
        <p:spPr>
          <a:xfrm flipV="1">
            <a:off x="6255433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5327C-E846-AFE4-4E57-6F7C6698CED4}"/>
              </a:ext>
            </a:extLst>
          </p:cNvPr>
          <p:cNvCxnSpPr/>
          <p:nvPr/>
        </p:nvCxnSpPr>
        <p:spPr>
          <a:xfrm flipV="1">
            <a:off x="8386689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D97A9C-175B-1446-F880-D1643C4520C3}"/>
              </a:ext>
            </a:extLst>
          </p:cNvPr>
          <p:cNvCxnSpPr/>
          <p:nvPr/>
        </p:nvCxnSpPr>
        <p:spPr>
          <a:xfrm>
            <a:off x="1230923" y="5676314"/>
            <a:ext cx="38240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C77B5B-3BA1-CABC-D545-532B1CFBC4BF}"/>
              </a:ext>
            </a:extLst>
          </p:cNvPr>
          <p:cNvCxnSpPr/>
          <p:nvPr/>
        </p:nvCxnSpPr>
        <p:spPr>
          <a:xfrm>
            <a:off x="6255433" y="5676314"/>
            <a:ext cx="2131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5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Eerste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/>
              <a:t>Elke rij is uniek (unieke combinatie van waardes).</a:t>
            </a:r>
          </a:p>
          <a:p>
            <a:pPr>
              <a:buFontTx/>
              <a:buChar char="-"/>
            </a:pPr>
            <a:r>
              <a:rPr lang="nl-NL" sz="2000" noProof="0" dirty="0"/>
              <a:t>Elke cel bevat één enkele waarde.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81372"/>
              </p:ext>
            </p:extLst>
          </p:nvPr>
        </p:nvGraphicFramePr>
        <p:xfrm>
          <a:off x="858747" y="3605033"/>
          <a:ext cx="450373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Eerste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/>
              <a:t>Elke rij is uniek (unieke combinatie van waardes).</a:t>
            </a:r>
          </a:p>
          <a:p>
            <a:pPr>
              <a:buFontTx/>
              <a:buChar char="-"/>
            </a:pPr>
            <a:r>
              <a:rPr lang="nl-NL" sz="2000" noProof="0" dirty="0"/>
              <a:t>Elke cel bevat één enkele waarde.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33084"/>
              </p:ext>
            </p:extLst>
          </p:nvPr>
        </p:nvGraphicFramePr>
        <p:xfrm>
          <a:off x="7556643" y="3605033"/>
          <a:ext cx="381770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  <a:ln>
            <a:solidFill>
              <a:srgbClr val="AE5A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09372"/>
              </p:ext>
            </p:extLst>
          </p:nvPr>
        </p:nvGraphicFramePr>
        <p:xfrm>
          <a:off x="858747" y="3605033"/>
          <a:ext cx="450373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Hardlopen,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Tweede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1NF.</a:t>
            </a:r>
          </a:p>
          <a:p>
            <a:pPr marL="0" indent="0">
              <a:buNone/>
            </a:pPr>
            <a:r>
              <a:rPr lang="nl-NL" sz="2000" noProof="0" dirty="0"/>
              <a:t>Waardes afhankelijk van </a:t>
            </a:r>
            <a:r>
              <a:rPr lang="nl-NL" sz="2000" u="sng" noProof="0" dirty="0"/>
              <a:t>de gehele sleutel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nl-NL" sz="1800" noProof="0" dirty="0"/>
              <a:t> hangt </a:t>
            </a:r>
            <a:r>
              <a:rPr lang="nl-NL" sz="1800" u="sng" noProof="0" dirty="0"/>
              <a:t>alleen</a:t>
            </a:r>
            <a:r>
              <a:rPr lang="nl-NL" sz="1800" noProof="0" dirty="0"/>
              <a:t> samen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74479"/>
              </p:ext>
            </p:extLst>
          </p:nvPr>
        </p:nvGraphicFramePr>
        <p:xfrm>
          <a:off x="838201" y="4001294"/>
          <a:ext cx="365216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34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261829">
                  <a:extLst>
                    <a:ext uri="{9D8B030D-6E8A-4147-A177-3AD203B41FA5}">
                      <a16:colId xmlns:a16="http://schemas.microsoft.com/office/drawing/2014/main" val="3648275770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Persoon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Tweede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1NF.</a:t>
            </a:r>
          </a:p>
          <a:p>
            <a:pPr marL="0" indent="0">
              <a:buNone/>
            </a:pPr>
            <a:r>
              <a:rPr lang="nl-NL" sz="2000" noProof="0" dirty="0"/>
              <a:t>Waardes afhankelijk van </a:t>
            </a:r>
            <a:r>
              <a:rPr lang="nl-NL" sz="2000" u="sng" noProof="0" dirty="0"/>
              <a:t>de gehele sleutel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Persoon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nl-NL" sz="1800" noProof="0" dirty="0"/>
              <a:t> hangt </a:t>
            </a:r>
            <a:r>
              <a:rPr lang="nl-NL" sz="1800" u="sng" noProof="0" dirty="0"/>
              <a:t>alleen</a:t>
            </a:r>
            <a:r>
              <a:rPr lang="nl-NL" sz="1800" noProof="0" dirty="0"/>
              <a:t> samen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Sport</a:t>
            </a:r>
            <a:r>
              <a:rPr lang="nl-NL" sz="1800" noProof="0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6947"/>
              </p:ext>
            </p:extLst>
          </p:nvPr>
        </p:nvGraphicFramePr>
        <p:xfrm>
          <a:off x="8721723" y="4001294"/>
          <a:ext cx="263207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2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230153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77118"/>
              </p:ext>
            </p:extLst>
          </p:nvPr>
        </p:nvGraphicFramePr>
        <p:xfrm>
          <a:off x="5316169" y="4001294"/>
          <a:ext cx="257974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92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573827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Persoon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671826" y="4678102"/>
            <a:ext cx="462881" cy="5073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36555" y="465866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BD451B-2133-84D7-D84B-F1BFA33CC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6141"/>
              </p:ext>
            </p:extLst>
          </p:nvPr>
        </p:nvGraphicFramePr>
        <p:xfrm>
          <a:off x="838201" y="4001294"/>
          <a:ext cx="365216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734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261829">
                  <a:extLst>
                    <a:ext uri="{9D8B030D-6E8A-4147-A177-3AD203B41FA5}">
                      <a16:colId xmlns:a16="http://schemas.microsoft.com/office/drawing/2014/main" val="3648275770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Persoon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Wielrennen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Hardlopen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568C-5B64-19ED-86D2-F9221299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65F9-9F54-0DB4-BE3C-A2826373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Derde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F5A9-F55B-F6E7-EA13-3B699E17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2NF.</a:t>
            </a:r>
          </a:p>
          <a:p>
            <a:pPr marL="0" indent="0">
              <a:buNone/>
            </a:pPr>
            <a:r>
              <a:rPr lang="nl-NL" sz="2000" noProof="0" dirty="0"/>
              <a:t>Waardes </a:t>
            </a:r>
            <a:r>
              <a:rPr lang="nl-NL" sz="2000" u="sng" noProof="0" dirty="0"/>
              <a:t>alleen afhankelijk</a:t>
            </a:r>
            <a:r>
              <a:rPr lang="nl-NL" sz="2000" noProof="0" dirty="0"/>
              <a:t> van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hangen af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...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indirect via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EFD87A-8836-1199-0E92-EC9802DF1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40923"/>
              </p:ext>
            </p:extLst>
          </p:nvPr>
        </p:nvGraphicFramePr>
        <p:xfrm>
          <a:off x="838201" y="4001294"/>
          <a:ext cx="4332154" cy="158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81266">
                  <a:extLst>
                    <a:ext uri="{9D8B030D-6E8A-4147-A177-3AD203B41FA5}">
                      <a16:colId xmlns:a16="http://schemas.microsoft.com/office/drawing/2014/main" val="726608696"/>
                    </a:ext>
                  </a:extLst>
                </a:gridCol>
                <a:gridCol w="1067067">
                  <a:extLst>
                    <a:ext uri="{9D8B030D-6E8A-4147-A177-3AD203B41FA5}">
                      <a16:colId xmlns:a16="http://schemas.microsoft.com/office/drawing/2014/main" val="2401307065"/>
                    </a:ext>
                  </a:extLst>
                </a:gridCol>
                <a:gridCol w="156912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Tournooi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Winnaar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GeboorteDatum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2002-09-14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90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37B1-16B4-1BCF-F73A-47A9609E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59E9-3D96-BE49-709E-645D74F0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Normalisatie: Derde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F1CF-433E-9191-CAE5-28CA4C34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Alle eisen van 2NF.</a:t>
            </a:r>
          </a:p>
          <a:p>
            <a:pPr marL="0" indent="0">
              <a:buNone/>
            </a:pPr>
            <a:r>
              <a:rPr lang="nl-NL" sz="2000" noProof="0" dirty="0"/>
              <a:t>Waardes </a:t>
            </a:r>
            <a:r>
              <a:rPr lang="nl-NL" sz="2000" u="sng" noProof="0" dirty="0"/>
              <a:t>alleen afhankelijk</a:t>
            </a:r>
            <a:r>
              <a:rPr lang="nl-NL" sz="2000" noProof="0" dirty="0"/>
              <a:t> van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 vormen de sleutel.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hangen af van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Jaar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Toernooi</a:t>
            </a:r>
            <a:r>
              <a:rPr lang="nl-NL" sz="1800" noProof="0" dirty="0"/>
              <a:t>...</a:t>
            </a:r>
          </a:p>
          <a:p>
            <a:pPr>
              <a:buFontTx/>
              <a:buChar char="-"/>
            </a:pPr>
            <a:r>
              <a:rPr lang="nl-NL" sz="1800" noProof="0" dirty="0"/>
              <a:t>Maar: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noProof="0" dirty="0"/>
              <a:t> indirect via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Winnaar</a:t>
            </a:r>
            <a:r>
              <a:rPr lang="nl-NL" sz="1800" noProof="0" dirty="0"/>
              <a:t>.</a:t>
            </a:r>
            <a:endParaRPr lang="nl-NL" sz="1600" noProof="0" dirty="0"/>
          </a:p>
          <a:p>
            <a:pPr marL="0" indent="0">
              <a:buNone/>
            </a:pPr>
            <a:endParaRPr lang="nl-NL" sz="2000" b="1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06A267-3E3B-4EAC-BBD1-3F7B0070E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52548"/>
              </p:ext>
            </p:extLst>
          </p:nvPr>
        </p:nvGraphicFramePr>
        <p:xfrm>
          <a:off x="838201" y="4001294"/>
          <a:ext cx="4332154" cy="158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81266">
                  <a:extLst>
                    <a:ext uri="{9D8B030D-6E8A-4147-A177-3AD203B41FA5}">
                      <a16:colId xmlns:a16="http://schemas.microsoft.com/office/drawing/2014/main" val="726608696"/>
                    </a:ext>
                  </a:extLst>
                </a:gridCol>
                <a:gridCol w="1067067">
                  <a:extLst>
                    <a:ext uri="{9D8B030D-6E8A-4147-A177-3AD203B41FA5}">
                      <a16:colId xmlns:a16="http://schemas.microsoft.com/office/drawing/2014/main" val="2401307065"/>
                    </a:ext>
                  </a:extLst>
                </a:gridCol>
                <a:gridCol w="156912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Tournooi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Winnaar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GeboorteDatum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2002-09-14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CD4029-33CB-A1CE-C893-5CC006E62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15395"/>
              </p:ext>
            </p:extLst>
          </p:nvPr>
        </p:nvGraphicFramePr>
        <p:xfrm>
          <a:off x="5808788" y="4001294"/>
          <a:ext cx="2717950" cy="1588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04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45294">
                  <a:extLst>
                    <a:ext uri="{9D8B030D-6E8A-4147-A177-3AD203B41FA5}">
                      <a16:colId xmlns:a16="http://schemas.microsoft.com/office/drawing/2014/main" val="726608696"/>
                    </a:ext>
                  </a:extLst>
                </a:gridCol>
                <a:gridCol w="1067613">
                  <a:extLst>
                    <a:ext uri="{9D8B030D-6E8A-4147-A177-3AD203B41FA5}">
                      <a16:colId xmlns:a16="http://schemas.microsoft.com/office/drawing/2014/main" val="2401307065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Tournooi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Winnaar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A2BD49-EB82-E5E9-7D15-D7AFF9BD4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82466"/>
              </p:ext>
            </p:extLst>
          </p:nvPr>
        </p:nvGraphicFramePr>
        <p:xfrm>
          <a:off x="9221372" y="4001294"/>
          <a:ext cx="2504050" cy="979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940">
                  <a:extLst>
                    <a:ext uri="{9D8B030D-6E8A-4147-A177-3AD203B41FA5}">
                      <a16:colId xmlns:a16="http://schemas.microsoft.com/office/drawing/2014/main" val="3528763588"/>
                    </a:ext>
                  </a:extLst>
                </a:gridCol>
                <a:gridCol w="1591110">
                  <a:extLst>
                    <a:ext uri="{9D8B030D-6E8A-4147-A177-3AD203B41FA5}">
                      <a16:colId xmlns:a16="http://schemas.microsoft.com/office/drawing/2014/main" val="334973625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Sporter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GeboorteDatum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01435"/>
                  </a:ext>
                </a:extLst>
              </a:tr>
              <a:tr h="339103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2004-05-03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58793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Fatih</a:t>
                      </a:r>
                      <a:endParaRPr lang="nl-NL" sz="1400" noProof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2002-09-14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3921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43A62B4F-319D-EFDF-602C-1FA43F2CBF73}"/>
              </a:ext>
            </a:extLst>
          </p:cNvPr>
          <p:cNvSpPr/>
          <p:nvPr/>
        </p:nvSpPr>
        <p:spPr>
          <a:xfrm>
            <a:off x="5269703" y="4565561"/>
            <a:ext cx="462881" cy="5073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1F1E9D95-4405-FE79-E812-59B22F0E7E4D}"/>
              </a:ext>
            </a:extLst>
          </p:cNvPr>
          <p:cNvSpPr/>
          <p:nvPr/>
        </p:nvSpPr>
        <p:spPr>
          <a:xfrm>
            <a:off x="8601789" y="454698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6851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1NF :		Enkele waarde per cel, alle rijen uniek.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2NF:		1NF + waardes afhankelijk van </a:t>
            </a:r>
            <a:r>
              <a:rPr lang="nl-NL" sz="2000" u="sng" noProof="0" dirty="0"/>
              <a:t>gehele</a:t>
            </a:r>
            <a:r>
              <a:rPr lang="nl-NL" sz="2000" noProof="0" dirty="0"/>
              <a:t> sleutel.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3NF:		2NF + waardes </a:t>
            </a:r>
            <a:r>
              <a:rPr lang="nl-NL" sz="2000" u="sng" noProof="0" dirty="0"/>
              <a:t>alleen afhankelijk</a:t>
            </a:r>
            <a:r>
              <a:rPr lang="nl-NL" sz="2000" noProof="0" dirty="0"/>
              <a:t> van de sleutel.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 algn="ctr">
              <a:buNone/>
            </a:pPr>
            <a:r>
              <a:rPr lang="nl-NL" sz="2000" b="1" noProof="0" dirty="0"/>
              <a:t>The data </a:t>
            </a:r>
            <a:r>
              <a:rPr lang="nl-NL" sz="2000" b="1" noProof="0" dirty="0" err="1"/>
              <a:t>depends</a:t>
            </a:r>
            <a:r>
              <a:rPr lang="nl-NL" sz="2000" b="1" noProof="0" dirty="0"/>
              <a:t> on </a:t>
            </a:r>
            <a:r>
              <a:rPr lang="nl-NL" sz="2000" b="1" noProof="0" dirty="0" err="1"/>
              <a:t>the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key</a:t>
            </a:r>
            <a:r>
              <a:rPr lang="nl-NL" sz="2000" b="1" noProof="0" dirty="0"/>
              <a:t> [1NF], </a:t>
            </a:r>
            <a:r>
              <a:rPr lang="nl-NL" sz="2000" b="1" noProof="0" dirty="0" err="1"/>
              <a:t>the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whole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key</a:t>
            </a:r>
            <a:r>
              <a:rPr lang="nl-NL" sz="2000" b="1" noProof="0" dirty="0"/>
              <a:t> [2NF] </a:t>
            </a:r>
            <a:r>
              <a:rPr lang="nl-NL" sz="2000" b="1" noProof="0" dirty="0" err="1"/>
              <a:t>and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nothing</a:t>
            </a:r>
            <a:r>
              <a:rPr lang="nl-NL" sz="2000" b="1" noProof="0" dirty="0"/>
              <a:t> but </a:t>
            </a:r>
            <a:r>
              <a:rPr lang="nl-NL" sz="2000" b="1" noProof="0" dirty="0" err="1"/>
              <a:t>the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key</a:t>
            </a:r>
            <a:r>
              <a:rPr lang="nl-NL" sz="2000" b="1" noProof="0" dirty="0"/>
              <a:t> [3NF]</a:t>
            </a:r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Voordelen: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Voorkomt herhaling van waardes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Consistentie in waardes.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Efficiënt qua data opslag.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Nadelen: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Toegenomen complexiteit (veel </a:t>
            </a:r>
            <a:r>
              <a:rPr lang="nl-NL" sz="2000" noProof="0" dirty="0" err="1"/>
              <a:t>JOINs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Tabellen op zichzelf minder leesbaar.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Minder efficiënt qua rekenkracht.</a:t>
            </a:r>
          </a:p>
          <a:p>
            <a:pPr>
              <a:buFontTx/>
              <a:buChar char="-"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Structuur en normalisatie.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Entity</a:t>
            </a:r>
            <a:r>
              <a:rPr lang="nl-NL" sz="2000" noProof="0" dirty="0"/>
              <a:t> </a:t>
            </a:r>
            <a:r>
              <a:rPr lang="nl-NL" sz="2000" noProof="0" dirty="0" err="1"/>
              <a:t>Relationship</a:t>
            </a:r>
            <a:r>
              <a:rPr lang="nl-NL" sz="2000" noProof="0" dirty="0"/>
              <a:t> </a:t>
            </a:r>
            <a:r>
              <a:rPr lang="nl-NL" sz="2000" noProof="0" dirty="0" err="1"/>
              <a:t>Diagrams</a:t>
            </a:r>
            <a:r>
              <a:rPr lang="nl-NL" sz="2000" noProof="0" dirty="0"/>
              <a:t> (ERD).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Tabellen en relaties definiëren.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Indices en optimalisaties.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D4BFA-BE16-2B70-772E-C4C5042A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Open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noProof="0" dirty="0"/>
              <a:t> en bekijk de structuur:</a:t>
            </a:r>
          </a:p>
          <a:p>
            <a:pPr marL="914400" lvl="1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Wat voor type relatie zit er tussen </a:t>
            </a:r>
            <a:r>
              <a:rPr lang="nl-NL" sz="2000" noProof="0" dirty="0">
                <a:cs typeface="Courier New" panose="02070309020205020404" pitchFamily="49" charset="0"/>
              </a:rPr>
              <a:t>klanten</a:t>
            </a:r>
            <a:r>
              <a:rPr lang="nl-NL" sz="2000" noProof="0" dirty="0"/>
              <a:t> en </a:t>
            </a:r>
            <a:r>
              <a:rPr lang="nl-NL" sz="2000" noProof="0" dirty="0"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?</a:t>
            </a:r>
          </a:p>
          <a:p>
            <a:pPr lvl="1"/>
            <a:r>
              <a:rPr lang="nl-NL" sz="2000" noProof="0" dirty="0"/>
              <a:t>En tussen transacties en producten?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Bekijk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tabel: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Welke kolom(men) vormen de sleutel van deze tabel?</a:t>
            </a:r>
          </a:p>
          <a:p>
            <a:pPr lvl="1"/>
            <a:r>
              <a:rPr lang="nl-NL" sz="2000" noProof="0" dirty="0"/>
              <a:t>Voldoet de tabel aan de eerste vorm van normalisatie?</a:t>
            </a:r>
          </a:p>
          <a:p>
            <a:pPr lvl="1"/>
            <a:r>
              <a:rPr lang="nl-NL" sz="2000" noProof="0" dirty="0"/>
              <a:t>En aan de tweede vorm van normalisatie?</a:t>
            </a:r>
          </a:p>
          <a:p>
            <a:pPr lvl="1"/>
            <a:r>
              <a:rPr lang="nl-NL" sz="2000" noProof="0" dirty="0"/>
              <a:t>Welke kolom voldoet niet aan de derde vorm van normalisatie?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2BC8-747F-838A-B983-08423503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F4BC-538E-F94B-6E6A-3F58B3A3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7F78-D302-5667-ECCC-314C3A24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Open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noProof="0" dirty="0"/>
              <a:t> en bekijk de structuur:</a:t>
            </a:r>
          </a:p>
          <a:p>
            <a:pPr marL="914400" lvl="1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Relatie </a:t>
            </a:r>
            <a:r>
              <a:rPr lang="nl-NL" sz="2000" noProof="0" dirty="0">
                <a:cs typeface="Courier New" panose="02070309020205020404" pitchFamily="49" charset="0"/>
              </a:rPr>
              <a:t>klanten</a:t>
            </a:r>
            <a:r>
              <a:rPr lang="nl-NL" sz="2000" noProof="0" dirty="0"/>
              <a:t> en </a:t>
            </a:r>
            <a:r>
              <a:rPr lang="nl-NL" sz="2000" noProof="0" dirty="0">
                <a:cs typeface="Courier New" panose="02070309020205020404" pitchFamily="49" charset="0"/>
              </a:rPr>
              <a:t>transacties</a:t>
            </a:r>
            <a:r>
              <a:rPr lang="nl-NL" sz="2000" dirty="0">
                <a:cs typeface="Courier New" panose="02070309020205020404" pitchFamily="49" charset="0"/>
              </a:rPr>
              <a:t>:	één op veel</a:t>
            </a:r>
            <a:endParaRPr lang="nl-NL" sz="2000" noProof="0" dirty="0"/>
          </a:p>
          <a:p>
            <a:pPr lvl="1"/>
            <a:r>
              <a:rPr lang="nl-NL" sz="2000" noProof="0" dirty="0"/>
              <a:t>Relatie transacties en producten:	veel op veel... maar transactie regels is één op veel.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Bekijk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tabel: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lvl="1"/>
            <a:r>
              <a:rPr lang="nl-NL" sz="2000" noProof="0" dirty="0"/>
              <a:t>Sleutel kolom(men):		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noProof="0" dirty="0"/>
              <a:t> +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RegelNummer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2000" noProof="0" dirty="0"/>
              <a:t>Voldoet aan 1NF:			Ja, unieke rijen met enkele waardes.</a:t>
            </a:r>
          </a:p>
          <a:p>
            <a:pPr lvl="1"/>
            <a:r>
              <a:rPr lang="nl-NL" sz="2000" noProof="0" dirty="0"/>
              <a:t>Voldoet aan 2NF:			Nee, transactie data niet 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nl-NL" sz="2000" noProof="0" dirty="0"/>
          </a:p>
          <a:p>
            <a:pPr lvl="1"/>
            <a:r>
              <a:rPr lang="nl-NL" sz="2000" noProof="0" dirty="0"/>
              <a:t>Niet 3NF kolom:			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nl-NL" sz="2000" noProof="0" dirty="0"/>
              <a:t> hangt af van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17508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A452-30BF-3301-3FBF-305E076FD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8DAA8-C1ED-2685-2024-790CF25A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 err="1"/>
              <a:t>Entity</a:t>
            </a:r>
            <a:r>
              <a:rPr lang="nl-NL" sz="4400" noProof="0" dirty="0"/>
              <a:t> </a:t>
            </a:r>
            <a:r>
              <a:rPr lang="nl-NL" sz="4400" noProof="0" dirty="0" err="1"/>
              <a:t>Relationship</a:t>
            </a:r>
            <a:r>
              <a:rPr lang="nl-NL" sz="4400" noProof="0" dirty="0"/>
              <a:t> </a:t>
            </a:r>
            <a:r>
              <a:rPr lang="nl-NL" sz="4400" noProof="0" dirty="0" err="1"/>
              <a:t>Diagrams</a:t>
            </a:r>
            <a:endParaRPr lang="nl-NL" sz="4400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68CD-0814-172F-2BC3-37186171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5785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Entity</a:t>
            </a:r>
            <a:r>
              <a:rPr lang="nl-NL" sz="3600" noProof="0" dirty="0"/>
              <a:t> </a:t>
            </a:r>
            <a:r>
              <a:rPr lang="nl-NL" sz="3600" noProof="0" dirty="0" err="1"/>
              <a:t>Relationship</a:t>
            </a:r>
            <a:r>
              <a:rPr lang="nl-NL" sz="3600" noProof="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Entity</a:t>
            </a:r>
            <a:r>
              <a:rPr lang="nl-NL" sz="3600" noProof="0" dirty="0"/>
              <a:t> </a:t>
            </a:r>
            <a:r>
              <a:rPr lang="nl-NL" sz="3600" noProof="0" dirty="0" err="1"/>
              <a:t>Relationship</a:t>
            </a:r>
            <a:r>
              <a:rPr lang="nl-NL" sz="3600" noProof="0" dirty="0"/>
              <a:t>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30041F-F723-BB97-F5D0-C73B7C3A15D3}"/>
              </a:ext>
            </a:extLst>
          </p:cNvPr>
          <p:cNvGrpSpPr/>
          <p:nvPr/>
        </p:nvGrpSpPr>
        <p:grpSpPr>
          <a:xfrm>
            <a:off x="838200" y="3750063"/>
            <a:ext cx="6102998" cy="400110"/>
            <a:chOff x="838200" y="3796152"/>
            <a:chExt cx="6102998" cy="4001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FC3DDE-3C5A-4B47-BEFA-0CA198BDC7AB}"/>
                </a:ext>
              </a:extLst>
            </p:cNvPr>
            <p:cNvGrpSpPr/>
            <p:nvPr/>
          </p:nvGrpSpPr>
          <p:grpSpPr>
            <a:xfrm>
              <a:off x="838200" y="3888329"/>
              <a:ext cx="1078787" cy="215757"/>
              <a:chOff x="1068512" y="1952090"/>
              <a:chExt cx="1078787" cy="21575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98ECB2-442C-4C64-9B9D-53C36826F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2" y="2059968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DD361B0-171E-4CF6-B8A4-BD58667EF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362" y="1952090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CEA403-EEB4-4692-85B8-10B739C666A4}"/>
                </a:ext>
              </a:extLst>
            </p:cNvPr>
            <p:cNvSpPr txBox="1"/>
            <p:nvPr/>
          </p:nvSpPr>
          <p:spPr>
            <a:xfrm>
              <a:off x="3000054" y="3796152"/>
              <a:ext cx="3941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precies 1 record in de tabel.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106014-0E0C-D961-578D-CAA43902F6DE}"/>
              </a:ext>
            </a:extLst>
          </p:cNvPr>
          <p:cNvGrpSpPr/>
          <p:nvPr/>
        </p:nvGrpSpPr>
        <p:grpSpPr>
          <a:xfrm>
            <a:off x="838200" y="5488374"/>
            <a:ext cx="6587296" cy="400110"/>
            <a:chOff x="838200" y="5488374"/>
            <a:chExt cx="6587296" cy="4001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0305F8-8D9A-47F3-BAAA-E662B0A13A3B}"/>
                </a:ext>
              </a:extLst>
            </p:cNvPr>
            <p:cNvGrpSpPr/>
            <p:nvPr/>
          </p:nvGrpSpPr>
          <p:grpSpPr>
            <a:xfrm>
              <a:off x="838200" y="5567720"/>
              <a:ext cx="1078788" cy="234592"/>
              <a:chOff x="1068510" y="2917861"/>
              <a:chExt cx="1078788" cy="23459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B4252F8-7AC7-4F56-8C2B-0A04D9324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F0103A-F854-47C3-9295-C90F59395CF0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090A655-3065-429A-A9AE-B8E6432F5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5652" y="3039438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97A061-2864-459C-BFA6-17A37BFD3A4E}"/>
                </a:ext>
              </a:extLst>
            </p:cNvPr>
            <p:cNvSpPr txBox="1"/>
            <p:nvPr/>
          </p:nvSpPr>
          <p:spPr>
            <a:xfrm>
              <a:off x="3000054" y="5488374"/>
              <a:ext cx="44254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meer dan 1 records in een tabel.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00E1AF-ACC1-0682-D7CB-12D46E6C5D2B}"/>
              </a:ext>
            </a:extLst>
          </p:cNvPr>
          <p:cNvGrpSpPr/>
          <p:nvPr/>
        </p:nvGrpSpPr>
        <p:grpSpPr>
          <a:xfrm>
            <a:off x="838201" y="2011753"/>
            <a:ext cx="5986171" cy="400110"/>
            <a:chOff x="838201" y="2011753"/>
            <a:chExt cx="5986171" cy="400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B7151BA-7E44-4FCD-9788-108FFCD14FF3}"/>
                </a:ext>
              </a:extLst>
            </p:cNvPr>
            <p:cNvGrpSpPr/>
            <p:nvPr/>
          </p:nvGrpSpPr>
          <p:grpSpPr>
            <a:xfrm>
              <a:off x="838201" y="2101929"/>
              <a:ext cx="1078787" cy="219758"/>
              <a:chOff x="1075360" y="3951383"/>
              <a:chExt cx="1078787" cy="21975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C529D53-9D63-4A7F-BFFD-A359D4DF7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60" y="4061262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9D64D46-4266-4650-B276-5B88D8AA4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0034" y="3953384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DC67B4E-E5E1-45DF-AC52-663C84CB9EC4}"/>
                  </a:ext>
                </a:extLst>
              </p:cNvPr>
              <p:cNvSpPr/>
              <p:nvPr/>
            </p:nvSpPr>
            <p:spPr>
              <a:xfrm>
                <a:off x="1632448" y="3951383"/>
                <a:ext cx="219758" cy="21975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FCBCEA-AC54-4D46-BE30-530D176D7975}"/>
                </a:ext>
              </a:extLst>
            </p:cNvPr>
            <p:cNvSpPr txBox="1"/>
            <p:nvPr/>
          </p:nvSpPr>
          <p:spPr>
            <a:xfrm>
              <a:off x="3000055" y="2011753"/>
              <a:ext cx="3824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0 of 1 records in een tabel.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FEF1EC-04F3-8519-E5B4-5891267853F7}"/>
              </a:ext>
            </a:extLst>
          </p:cNvPr>
          <p:cNvGrpSpPr/>
          <p:nvPr/>
        </p:nvGrpSpPr>
        <p:grpSpPr>
          <a:xfrm>
            <a:off x="838201" y="2880908"/>
            <a:ext cx="6407759" cy="400110"/>
            <a:chOff x="838201" y="2895535"/>
            <a:chExt cx="6407759" cy="40011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4836448-E895-4501-B341-594F158D1074}"/>
                </a:ext>
              </a:extLst>
            </p:cNvPr>
            <p:cNvGrpSpPr/>
            <p:nvPr/>
          </p:nvGrpSpPr>
          <p:grpSpPr>
            <a:xfrm>
              <a:off x="838201" y="2982575"/>
              <a:ext cx="1087352" cy="244866"/>
              <a:chOff x="1075360" y="4636429"/>
              <a:chExt cx="1087352" cy="24486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37AC42C-DD88-4E6F-9F5C-9AC299D7177F}"/>
                  </a:ext>
                </a:extLst>
              </p:cNvPr>
              <p:cNvGrpSpPr/>
              <p:nvPr/>
            </p:nvGrpSpPr>
            <p:grpSpPr>
              <a:xfrm>
                <a:off x="1075360" y="4636429"/>
                <a:ext cx="1087352" cy="244866"/>
                <a:chOff x="1068510" y="2917861"/>
                <a:chExt cx="1087352" cy="24486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519A11E-4702-4131-A051-175AD50F8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8510" y="3034837"/>
                  <a:ext cx="107878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8C0F807-DA23-496A-82F5-4A3F438706FD}"/>
                    </a:ext>
                  </a:extLst>
                </p:cNvPr>
                <p:cNvCxnSpPr/>
                <p:nvPr/>
              </p:nvCxnSpPr>
              <p:spPr>
                <a:xfrm flipV="1">
                  <a:off x="1837362" y="2917861"/>
                  <a:ext cx="309936" cy="11301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7473C12-0F05-43CD-B7AD-EF5D74FA6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45926" y="3049712"/>
                  <a:ext cx="309936" cy="11301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D1571D-A8DF-4CAD-90F6-9E365C975931}"/>
                  </a:ext>
                </a:extLst>
              </p:cNvPr>
              <p:cNvSpPr/>
              <p:nvPr/>
            </p:nvSpPr>
            <p:spPr>
              <a:xfrm>
                <a:off x="1632448" y="4658400"/>
                <a:ext cx="219758" cy="21975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 noProof="0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A5A238-1CDE-4F86-9FB0-35ADFB66A373}"/>
                </a:ext>
              </a:extLst>
            </p:cNvPr>
            <p:cNvSpPr txBox="1"/>
            <p:nvPr/>
          </p:nvSpPr>
          <p:spPr>
            <a:xfrm>
              <a:off x="3000054" y="2895535"/>
              <a:ext cx="4245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0 of meer records in een tabel.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9BBC84-B018-8ED6-B815-DCEA1EFB9662}"/>
              </a:ext>
            </a:extLst>
          </p:cNvPr>
          <p:cNvGrpSpPr/>
          <p:nvPr/>
        </p:nvGrpSpPr>
        <p:grpSpPr>
          <a:xfrm>
            <a:off x="838200" y="4619218"/>
            <a:ext cx="6407760" cy="400110"/>
            <a:chOff x="838200" y="4587532"/>
            <a:chExt cx="6407760" cy="4001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650B31-B0FA-4D57-BF86-299B4C8D369B}"/>
                </a:ext>
              </a:extLst>
            </p:cNvPr>
            <p:cNvGrpSpPr/>
            <p:nvPr/>
          </p:nvGrpSpPr>
          <p:grpSpPr>
            <a:xfrm>
              <a:off x="838200" y="4676284"/>
              <a:ext cx="1078788" cy="224318"/>
              <a:chOff x="1068510" y="2917861"/>
              <a:chExt cx="1078788" cy="22431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D1A325-EC92-4ABC-8E25-E4FD2EFEB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36C3A80-429E-448F-B3CA-9136715A5051}"/>
                  </a:ext>
                </a:extLst>
              </p:cNvPr>
              <p:cNvCxnSpPr/>
              <p:nvPr/>
            </p:nvCxnSpPr>
            <p:spPr>
              <a:xfrm>
                <a:off x="1837360" y="2921821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F14863D-A478-4765-B688-13BD94D7A0EA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D891C9-20CB-4323-86D0-F1AAEA1732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25378" y="3029164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87921-06EB-488E-8B3F-0F359A4E4237}"/>
                </a:ext>
              </a:extLst>
            </p:cNvPr>
            <p:cNvSpPr txBox="1"/>
            <p:nvPr/>
          </p:nvSpPr>
          <p:spPr>
            <a:xfrm>
              <a:off x="3000054" y="4587532"/>
              <a:ext cx="4245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noProof="0" dirty="0"/>
                <a:t>Koppelt 1 of meer records in een tabel.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884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noProof="0" dirty="0"/>
              <a:t>Een sportclub vraagt je om de database voor hun ledenadministratie op te zetten.</a:t>
            </a:r>
          </a:p>
          <a:p>
            <a:pPr marL="0" indent="0">
              <a:buNone/>
            </a:pPr>
            <a:r>
              <a:rPr lang="nl-NL" sz="2000" noProof="0" dirty="0"/>
              <a:t>Identificeer welke entiteiten en relaties je nodig hebt: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De leden betalen contributie, waarvan de hoogte jaarlijks wordt vastgesteld.</a:t>
            </a:r>
          </a:p>
          <a:p>
            <a:pPr>
              <a:buFontTx/>
              <a:buChar char="-"/>
            </a:pPr>
            <a:r>
              <a:rPr lang="nl-NL" sz="2000" noProof="0" dirty="0"/>
              <a:t>De status van de betalingen wordt bijgehouden inclusief herinneringen.</a:t>
            </a:r>
          </a:p>
          <a:p>
            <a:pPr>
              <a:buFontTx/>
              <a:buChar char="-"/>
            </a:pPr>
            <a:r>
              <a:rPr lang="nl-NL" sz="2000" noProof="0" dirty="0"/>
              <a:t>De club organiseert 2 toernooien per jaar waarop leden intekenen.</a:t>
            </a:r>
          </a:p>
          <a:p>
            <a:pPr>
              <a:buFontTx/>
              <a:buChar char="-"/>
            </a:pPr>
            <a:r>
              <a:rPr lang="nl-NL" sz="2000" noProof="0" dirty="0"/>
              <a:t>De uitslag van het toernooi wordt voor iedere speler vastgelegd.</a:t>
            </a:r>
          </a:p>
          <a:p>
            <a:pPr>
              <a:buFontTx/>
              <a:buChar char="-"/>
            </a:pPr>
            <a:r>
              <a:rPr lang="nl-NL" sz="2000" noProof="0" dirty="0"/>
              <a:t>Elk toernooi heeft een vast bedrag als inschrijfgeld.</a:t>
            </a:r>
          </a:p>
          <a:p>
            <a:pPr>
              <a:buFontTx/>
              <a:buChar char="-"/>
            </a:pPr>
            <a:r>
              <a:rPr lang="nl-NL" sz="2000" noProof="0" dirty="0"/>
              <a:t>Het inschrijfgeld wordt op dezelfde wijze betaald als de contributie.</a:t>
            </a:r>
          </a:p>
          <a:p>
            <a:pPr>
              <a:buFontTx/>
              <a:buChar char="-"/>
            </a:pPr>
            <a:r>
              <a:rPr lang="nl-NL" sz="2000" noProof="0" dirty="0"/>
              <a:t>Leden spelen in één van de categorieën; beginner, ervaren en expert.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Tip: Je kunt draw.io gebruiken om het ERD te tekenen!</a:t>
            </a:r>
          </a:p>
          <a:p>
            <a:pPr marL="0" indent="0">
              <a:buNone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C1331-56EA-4765-E492-87CE3FE7E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0E4F-ED55-F2F9-56B2-73B6A3CE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EBBD-F800-E76F-75F0-957EF7B8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3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Entiteiten: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Leden.</a:t>
            </a:r>
          </a:p>
          <a:p>
            <a:pPr>
              <a:buFontTx/>
              <a:buChar char="-"/>
            </a:pPr>
            <a:r>
              <a:rPr lang="nl-NL" sz="2000" noProof="0" dirty="0"/>
              <a:t>Contributie.</a:t>
            </a:r>
          </a:p>
          <a:p>
            <a:pPr>
              <a:buFontTx/>
              <a:buChar char="-"/>
            </a:pPr>
            <a:r>
              <a:rPr lang="nl-NL" sz="2000" noProof="0" dirty="0"/>
              <a:t>Toernooien.</a:t>
            </a:r>
          </a:p>
          <a:p>
            <a:pPr>
              <a:buFontTx/>
              <a:buChar char="-"/>
            </a:pPr>
            <a:r>
              <a:rPr lang="nl-NL" sz="2000" noProof="0" dirty="0"/>
              <a:t>Speler categorie.</a:t>
            </a:r>
          </a:p>
          <a:p>
            <a:pPr>
              <a:buFontTx/>
              <a:buChar char="-"/>
            </a:pPr>
            <a:r>
              <a:rPr lang="nl-NL" sz="2000" noProof="0" dirty="0"/>
              <a:t>Betalingen.</a:t>
            </a:r>
          </a:p>
          <a:p>
            <a:pPr>
              <a:buFontTx/>
              <a:buChar char="-"/>
            </a:pPr>
            <a:r>
              <a:rPr lang="nl-NL" sz="2000" noProof="0" dirty="0"/>
              <a:t>Status betaling.</a:t>
            </a:r>
          </a:p>
          <a:p>
            <a:pPr marL="457200" indent="-457200">
              <a:buAutoNum type="arabicPeriod"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C09D4A-C8D5-B213-ABBF-1F5566D650BD}"/>
              </a:ext>
            </a:extLst>
          </p:cNvPr>
          <p:cNvSpPr txBox="1">
            <a:spLocks/>
          </p:cNvSpPr>
          <p:nvPr/>
        </p:nvSpPr>
        <p:spPr>
          <a:xfrm>
            <a:off x="7138182" y="1825625"/>
            <a:ext cx="4887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Relaties: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Leden    =&gt;    Toernooi (</a:t>
            </a:r>
            <a:r>
              <a:rPr lang="nl-NL" sz="2000" noProof="0" dirty="0" err="1"/>
              <a:t>m:m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r>
              <a:rPr lang="nl-NL" sz="2000" noProof="0" dirty="0"/>
              <a:t>Leden    =&gt;    Speler categorie (1:m).</a:t>
            </a:r>
          </a:p>
          <a:p>
            <a:pPr>
              <a:buFontTx/>
              <a:buChar char="-"/>
            </a:pPr>
            <a:r>
              <a:rPr lang="nl-NL" sz="2000" noProof="0" dirty="0"/>
              <a:t>Leden    =&gt;    Betalingen (1:m).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Betaling    =&gt;    Contributie / Toernooi (1:1).</a:t>
            </a:r>
          </a:p>
          <a:p>
            <a:pPr>
              <a:buFontTx/>
              <a:buChar char="-"/>
            </a:pPr>
            <a:r>
              <a:rPr lang="nl-NL" sz="2000" noProof="0" dirty="0"/>
              <a:t>Betaling    =&gt;    Status betaling (1:m).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F204CE-3B8C-CC2A-7382-A1956BE576A5}"/>
              </a:ext>
            </a:extLst>
          </p:cNvPr>
          <p:cNvCxnSpPr>
            <a:cxnSpLocks/>
          </p:cNvCxnSpPr>
          <p:nvPr/>
        </p:nvCxnSpPr>
        <p:spPr>
          <a:xfrm>
            <a:off x="6096000" y="1582615"/>
            <a:ext cx="0" cy="4396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8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ABBCA-12BF-1B61-7721-F2A61205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51A1-9F56-B7F0-07B4-6E7AD3C4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17F1B4-5109-3E07-23A3-DB0BD190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946"/>
            <a:ext cx="9930809" cy="47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0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/>
              <a:t>Tabellen en relaties definiëren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Achter de naam geef je het data type op.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9538C-D7B2-E5E9-CEB1-10C0947C6332}"/>
              </a:ext>
            </a:extLst>
          </p:cNvPr>
          <p:cNvCxnSpPr/>
          <p:nvPr/>
        </p:nvCxnSpPr>
        <p:spPr>
          <a:xfrm>
            <a:off x="6254736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/>
              <a:t>Structuur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noProof="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Datum als tekst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'YYYY-MM-DD'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noProof="0" dirty="0">
                <a:cs typeface="Courier New" panose="02070309020205020404" pitchFamily="49" charset="0"/>
              </a:rPr>
              <a:t>Tijd als tekst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'HH:MM:SS'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noProof="0" dirty="0">
                <a:cs typeface="Courier New" panose="02070309020205020404" pitchFamily="49" charset="0"/>
              </a:rPr>
              <a:t>Datum en tijd als tekst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'YYYY-MM-DD HH:MM:SS'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Kolom opties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41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0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Standaard waarde als kolom leeg wordt gelaten.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C30C7-776C-5670-7240-7680901A692A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NOT NULL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/>
              <a:t> een of meer kolommen op als sleutel.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De combinatie van waardes moet uniek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Een kolom met (automatisch) ID is vaak een betere oplossing!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9AA1CC-DF24-6816-AB3C-03624258995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167D5-3650-91D9-9016-DF0056AE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6487-F7B7-228E-0B3F-ED27A5FC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A4AC-4825-4C3D-6EB7-FBB8D763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A03FB-8FB0-9406-0FE3-D48070028447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Sleutel om relatie vast te leggen.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Waardes in de kolommen van beide tabellen moeten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bij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noProof="0" dirty="0"/>
              <a:t>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bij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noProof="0" dirty="0"/>
              <a:t> de tabel en kolom op waarnaar verwezen wordt.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619D79-9DCF-ADD3-4CD4-BCC221F46CC0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8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Wijzigingen in verwijzingen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UPDATE CASCADE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36470" y="1825625"/>
            <a:ext cx="4924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noProof="0" dirty="0"/>
              <a:t>		Maak wijziging ook in de</a:t>
            </a:r>
          </a:p>
          <a:p>
            <a:pPr marL="0" indent="0">
              <a:buNone/>
            </a:pPr>
            <a:r>
              <a:rPr lang="nl-NL" sz="2000" noProof="0" dirty="0"/>
              <a:t>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noProof="0" dirty="0"/>
              <a:t>	Laat gekoppelde tabel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		ongewijzigd (inconsistent).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noProof="0" dirty="0"/>
              <a:t>	Sta geen wijzigingen toe als er</a:t>
            </a:r>
          </a:p>
          <a:p>
            <a:pPr marL="0" indent="0">
              <a:buNone/>
            </a:pPr>
            <a:r>
              <a:rPr lang="nl-NL" sz="2000" noProof="0" dirty="0"/>
              <a:t>		verwijzingen zijn.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noProof="0" dirty="0"/>
              <a:t>	Reset naar NULL of de standaard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noProof="0" dirty="0"/>
              <a:t>	waarde.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01F7C8-8420-060C-46A9-EE1193CC7D1E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F25D1-C241-CA86-E717-5F850D9F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45F7-55ED-5D7C-9025-D1372581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Unieke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B232-698A-A3FF-538C-555F0E79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Klanten(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60B7B-EFAA-BD48-6E27-CA7B081CA953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geef je aan dat kolom waardes uniek moeten zijn.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CFCCE8-ACCE-B4BE-6451-EFF53DFC4A4C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82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4DD67-F51E-67A9-9A01-0B15F298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0D6E-89C6-9445-F8CB-2C8EF965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Unieke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174A-2DA1-B602-5392-E1404C8A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Klanten(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30341-E73F-164A-CB8E-6AC5697D3FBF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Je kunt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ook gebruiken op een combinatie van kolommen.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25EE02-F4A8-3D21-0F5E-D49BE5756D4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2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Controles op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120)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l-NL" sz="2000" noProof="0" dirty="0"/>
              <a:t> kun je een controle instellen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De controle in dit voorbeeld is op het bereik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E01D9-4E80-079C-F5DC-729D580C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42DA-BDBA-7DE1-926F-8868915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Namen voor controles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3E5-F8A1-35B6-59A8-EA778323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INTEGER,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PK_KlantId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UQ_Naam_Achternaam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F6534-8E96-1666-8498-2E50ED49EF18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noProof="0" dirty="0"/>
              <a:t> kun je een naam geven aan een controle.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Controles zijn: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>
              <a:buFontTx/>
              <a:buChar char="-"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96F5D3-09A8-02FC-9C4A-817C05484610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7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56EF9-B4AB-F27C-D5A0-6A8BE90D2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9355-8885-9BED-E9E1-A5C4D3BC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E2BD-A854-02B1-59A6-620EA1E9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6F9E51-F48B-63CB-9C3C-1E481365AB6F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Verwijder tabellen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LET OP: Verwijderd ook alle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E8BC32-422E-7616-804B-49BCA248CDD7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Entiteiten in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Entiteiten en hun attributen slaan we op in tabellen: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12305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err="1"/>
                        <a:t>KlantID</a:t>
                      </a:r>
                      <a:endParaRPr lang="nl-NL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94275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err="1"/>
                        <a:t>KlantID</a:t>
                      </a:r>
                      <a:endParaRPr lang="nl-NL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err="1"/>
                        <a:t>ProductID</a:t>
                      </a:r>
                      <a:endParaRPr lang="nl-NL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81733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0" noProof="0" dirty="0" err="1"/>
                        <a:t>ProductID</a:t>
                      </a:r>
                      <a:endParaRPr lang="nl-NL" b="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296BB-8F70-E7FE-8362-9D7386ED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7A2-45BD-17CF-D01B-CCC60555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88ED-9C15-43B3-99F6-22C7ACDB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787107-DAB9-F752-582B-C7D6733BEF64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Verwijder tabellen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LET OP: Verwijderd ook alle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</a:t>
            </a:r>
            <a:r>
              <a:rPr lang="nl-NL" sz="2000" noProof="0" dirty="0"/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EXISTS</a:t>
            </a:r>
            <a:r>
              <a:rPr lang="nl-NL" sz="2000" noProof="0" dirty="0"/>
              <a:t> voorkom je foutmelding als tabel niet bestaat.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6B5A8-7259-ADFC-346C-33FA1F36504C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89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6652-4434-E2A6-BC5E-61B4B8D9C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C1DA-8DE2-9A8D-BFDA-795DC508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Hernoemen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D022-36ED-727D-36BF-8020F160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TO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KlantenOud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60B36B-7066-CEBB-27C0-B0ECE01B4036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Wijzigen van tabellen kun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Achter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TO</a:t>
            </a:r>
            <a:r>
              <a:rPr lang="nl-NL" sz="2000" noProof="0" dirty="0">
                <a:cs typeface="Courier New" panose="02070309020205020404" pitchFamily="49" charset="0"/>
              </a:rPr>
              <a:t> geef je een nieuwe naam voor de tabel op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</a:t>
            </a:r>
            <a:r>
              <a:rPr lang="nl-NL" sz="2000" noProof="0" dirty="0" err="1"/>
              <a:t>ecente</a:t>
            </a:r>
            <a:r>
              <a:rPr lang="nl-NL" sz="2000" noProof="0" dirty="0"/>
              <a:t> </a:t>
            </a:r>
            <a:r>
              <a:rPr lang="nl-NL" sz="2000" noProof="0" dirty="0" err="1"/>
              <a:t>SQLite</a:t>
            </a:r>
            <a:r>
              <a:rPr lang="nl-NL" sz="2000" noProof="0" dirty="0"/>
              <a:t> versies werken ook referenties bij (vb. verwijzende sleutel).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3597EC-1A64-0121-27BD-18B2F2204F03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8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8435E-69FE-29D9-7EAA-BB9BA9CB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3298-DE29-A2D0-8EAE-18796AC0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Kolom hernoemen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3753-68E0-3C1E-9008-99DF5A08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COLUMN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86EF44-77CE-8B36-4BE5-E724E2A1765E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 COLUMN ... TO</a:t>
            </a:r>
            <a:r>
              <a:rPr lang="nl-NL" sz="2000" noProof="0" dirty="0">
                <a:cs typeface="Courier New" panose="02070309020205020404" pitchFamily="49" charset="0"/>
              </a:rPr>
              <a:t> hernoem je een kolom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de oude en nieuwe kolomnaam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Referenties worden automatisch bijgewerkt.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42A93A-5A79-549C-DB83-D8E249AA1AD3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629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Kolom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COLUMN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Mailing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DEFAULT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Voeg een kolom </a:t>
            </a:r>
            <a:r>
              <a:rPr lang="nl-NL" sz="2000" noProof="0" dirty="0" err="1"/>
              <a:t>to</a:t>
            </a:r>
            <a:r>
              <a:rPr lang="nl-NL" sz="2000" dirty="0"/>
              <a:t>e met</a:t>
            </a:r>
            <a:r>
              <a:rPr lang="nl-NL" sz="2000" noProof="0" dirty="0"/>
              <a:t>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COLUMN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naam en data type op en eventueel een standaard waarde.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Beperkingen:</a:t>
            </a:r>
          </a:p>
          <a:p>
            <a:pPr>
              <a:buFontTx/>
              <a:buChar char="-"/>
            </a:pPr>
            <a:r>
              <a:rPr lang="nl-NL" sz="2000" noProof="0" dirty="0"/>
              <a:t>Beperkingen op standaard waardes.</a:t>
            </a:r>
          </a:p>
          <a:p>
            <a:pPr>
              <a:buFontTx/>
              <a:buChar char="-"/>
            </a:pPr>
            <a:r>
              <a:rPr lang="nl-NL" sz="2000" noProof="0" dirty="0"/>
              <a:t>Geen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https://www.sqlite.org/lang_altertable.html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F16A4D-E52A-231F-821F-F106ABC949FD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D230-69A0-1FEB-2FF3-24D62A651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D547-9501-E2EC-4116-981E9517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Tabel wijzigen: Kolom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E948-0E5F-9ED6-BE5B-52FFA92B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Mailing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1A7184-EBE3-84C7-FF64-AB9953B08BC0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COLUMN</a:t>
            </a:r>
            <a:r>
              <a:rPr lang="nl-NL" sz="2000" noProof="0" dirty="0">
                <a:cs typeface="Courier New" panose="02070309020205020404" pitchFamily="49" charset="0"/>
              </a:rPr>
              <a:t> verwijder je een bestaande kolom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Let op: Verwijdert ook de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Beperkingen:</a:t>
            </a:r>
          </a:p>
          <a:p>
            <a:pPr>
              <a:buFontTx/>
              <a:buChar char="-"/>
            </a:pPr>
            <a:r>
              <a:rPr lang="nl-NL" sz="2000" noProof="0" dirty="0"/>
              <a:t>Niet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noProof="0" dirty="0"/>
              <a:t> /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Geen FOREIGN KEY.</a:t>
            </a:r>
          </a:p>
          <a:p>
            <a:pPr>
              <a:buFontTx/>
              <a:buChar char="-"/>
            </a:pPr>
            <a:r>
              <a:rPr lang="nl-NL" sz="2000" noProof="0" dirty="0"/>
              <a:t>Geen kolom met een index.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https://www.sqlite.org/lang_altertable.html</a:t>
            </a:r>
            <a:endParaRPr lang="nl-NL" sz="1800" noProof="0" dirty="0"/>
          </a:p>
          <a:p>
            <a:pPr>
              <a:buFontTx/>
              <a:buChar char="-"/>
            </a:pPr>
            <a:endParaRPr lang="nl-NL" sz="20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34A69A-2E39-1E9E-08BA-1D73E823F56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5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noProof="0" dirty="0"/>
              <a:t>In oefening 2 heb je een ERD gemaakt voor de ledenadministratie van een sportclub: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Implementeer de structuur in een </a:t>
            </a:r>
            <a:r>
              <a:rPr lang="nl-NL" sz="2000" noProof="0" dirty="0" err="1"/>
              <a:t>SQLite</a:t>
            </a:r>
            <a:r>
              <a:rPr lang="nl-NL" sz="2000" noProof="0" dirty="0"/>
              <a:t> database.</a:t>
            </a:r>
          </a:p>
          <a:p>
            <a:pPr>
              <a:buFontTx/>
              <a:buChar char="-"/>
            </a:pPr>
            <a:r>
              <a:rPr lang="nl-NL" sz="2000" noProof="0" dirty="0"/>
              <a:t>Maak alle tabellen aan.</a:t>
            </a:r>
          </a:p>
          <a:p>
            <a:pPr>
              <a:buFontTx/>
              <a:buChar char="-"/>
            </a:pPr>
            <a:r>
              <a:rPr lang="nl-NL" sz="2000" noProof="0" dirty="0"/>
              <a:t>Definieer kolommen inclusief data types (minimale set).</a:t>
            </a:r>
          </a:p>
          <a:p>
            <a:pPr>
              <a:buFontTx/>
              <a:buChar char="-"/>
            </a:pPr>
            <a:r>
              <a:rPr lang="nl-NL" sz="2000" noProof="0" dirty="0"/>
              <a:t>Leg relaties vast met verwijzende sleutels.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Let op: Verwijzende sleutels bepalen de volgorde waarop je tabellen definieert!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DE829-6C23-396D-336E-27FE9A497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1034-0C31-E3F4-BCF6-1D24907F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Views: Opgeslagen </a:t>
            </a:r>
            <a:r>
              <a:rPr lang="nl-NL" sz="3600" noProof="0" dirty="0" err="1"/>
              <a:t>queries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ADAB-2CD5-79AC-20FA-0E0A993D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view is een </a:t>
            </a:r>
            <a:r>
              <a:rPr lang="nl-NL" sz="2000" u="sng" noProof="0" dirty="0"/>
              <a:t>opgeslagen query</a:t>
            </a:r>
            <a:r>
              <a:rPr lang="nl-NL" sz="2000" noProof="0" dirty="0"/>
              <a:t> in de database.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Dit is handig als je regelmatig dezelfde doorsnedes maakt van de data.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View werkt als tabel binnen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</a:t>
            </a:r>
            <a:r>
              <a:rPr lang="nl-NL" sz="2000" noProof="0" dirty="0" err="1"/>
              <a:t>queries</a:t>
            </a:r>
            <a:r>
              <a:rPr lang="nl-NL" sz="2000" noProof="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15C0EF-8425-4BAD-1286-1798C0E3D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94626"/>
              </p:ext>
            </p:extLst>
          </p:nvPr>
        </p:nvGraphicFramePr>
        <p:xfrm>
          <a:off x="6095999" y="2018350"/>
          <a:ext cx="5257801" cy="1516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6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52341">
                  <a:extLst>
                    <a:ext uri="{9D8B030D-6E8A-4147-A177-3AD203B41FA5}">
                      <a16:colId xmlns:a16="http://schemas.microsoft.com/office/drawing/2014/main" val="849288735"/>
                    </a:ext>
                  </a:extLst>
                </a:gridCol>
                <a:gridCol w="1093642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775672">
                  <a:extLst>
                    <a:ext uri="{9D8B030D-6E8A-4147-A177-3AD203B41FA5}">
                      <a16:colId xmlns:a16="http://schemas.microsoft.com/office/drawing/2014/main" val="547730345"/>
                    </a:ext>
                  </a:extLst>
                </a:gridCol>
                <a:gridCol w="843285">
                  <a:extLst>
                    <a:ext uri="{9D8B030D-6E8A-4147-A177-3AD203B41FA5}">
                      <a16:colId xmlns:a16="http://schemas.microsoft.com/office/drawing/2014/main" val="810622425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DatumTijd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 10:12:56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 15:32:21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 09:01:00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 13:56:10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 A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1.99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772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E9905-24DE-ADEA-043C-B9A26B068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15433"/>
              </p:ext>
            </p:extLst>
          </p:nvPr>
        </p:nvGraphicFramePr>
        <p:xfrm>
          <a:off x="7097769" y="5007723"/>
          <a:ext cx="3735527" cy="91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02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241547">
                  <a:extLst>
                    <a:ext uri="{9D8B030D-6E8A-4147-A177-3AD203B41FA5}">
                      <a16:colId xmlns:a16="http://schemas.microsoft.com/office/drawing/2014/main" val="547730345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600075027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Totaal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Omzet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200" noProof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11.94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870106-A279-3F9D-71C6-859C374DAE11}"/>
              </a:ext>
            </a:extLst>
          </p:cNvPr>
          <p:cNvSpPr txBox="1"/>
          <p:nvPr/>
        </p:nvSpPr>
        <p:spPr>
          <a:xfrm>
            <a:off x="6095998" y="1690688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10EA-8ACF-7470-3B73-6118BC79140B}"/>
              </a:ext>
            </a:extLst>
          </p:cNvPr>
          <p:cNvSpPr txBox="1"/>
          <p:nvPr/>
        </p:nvSpPr>
        <p:spPr>
          <a:xfrm>
            <a:off x="7097769" y="4669169"/>
            <a:ext cx="1934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vwProductADagelijks</a:t>
            </a:r>
            <a:endParaRPr lang="nl-NL" sz="1600" noProof="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94598A-37B1-20B4-037E-9D3163805645}"/>
              </a:ext>
            </a:extLst>
          </p:cNvPr>
          <p:cNvSpPr/>
          <p:nvPr/>
        </p:nvSpPr>
        <p:spPr>
          <a:xfrm rot="5400000">
            <a:off x="8812667" y="4038938"/>
            <a:ext cx="305728" cy="464873"/>
          </a:xfrm>
          <a:prstGeom prst="rightArrow">
            <a:avLst>
              <a:gd name="adj1" fmla="val 50000"/>
              <a:gd name="adj2" fmla="val 48508"/>
            </a:avLst>
          </a:prstGeom>
          <a:solidFill>
            <a:schemeClr val="accent2"/>
          </a:solidFill>
          <a:ln>
            <a:solidFill>
              <a:srgbClr val="AE5A2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57788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78CBD-7C66-BAD4-A82A-923BE171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679-6644-7A2C-E25E-77865166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View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5CB7-88C1-24A6-C930-4EDE0ACC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vwProductADag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(Aantal)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Totaal,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(Aantal * Prijs) </a:t>
            </a: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Omzet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 A'</a:t>
            </a: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DATE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C1DD90-611C-7CBC-BD9E-8403D1BAEA0E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Maak een view aan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 ... AS</a:t>
            </a:r>
            <a:r>
              <a:rPr lang="nl-NL" sz="20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Geef daarna de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query op die opgeslagen moet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De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query kan complex zijn, inclusief berekeningen, aggregaties, </a:t>
            </a:r>
            <a:r>
              <a:rPr lang="nl-NL" sz="2000" noProof="0" dirty="0" err="1"/>
              <a:t>CTEs</a:t>
            </a:r>
            <a:r>
              <a:rPr lang="nl-NL" sz="2000" noProof="0" dirty="0"/>
              <a:t>, et cetera.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425BF-16E9-1C33-058E-8D0DAABA9D5A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50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2936-65EB-3D2A-EAB6-9D280C62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61D9-DADB-92BD-4F86-675E0D9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View versus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79A6-BD03-275C-1F9E-0A3C7DA0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/>
              <a:t>View</a:t>
            </a: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r>
              <a:rPr lang="nl-NL" sz="2000" noProof="0" dirty="0"/>
              <a:t>Bevat zelf </a:t>
            </a:r>
            <a:r>
              <a:rPr lang="nl-NL" sz="2000" u="sng" noProof="0" dirty="0"/>
              <a:t>geen</a:t>
            </a:r>
            <a:r>
              <a:rPr lang="nl-NL" sz="2000" noProof="0" dirty="0"/>
              <a:t> data.</a:t>
            </a:r>
          </a:p>
          <a:p>
            <a:endParaRPr lang="nl-NL" sz="2000" noProof="0" dirty="0"/>
          </a:p>
          <a:p>
            <a:r>
              <a:rPr lang="nl-NL" sz="2000" noProof="0" dirty="0"/>
              <a:t>Alleen </a:t>
            </a:r>
            <a:r>
              <a:rPr lang="nl-NL" sz="2000" u="sng" noProof="0" dirty="0"/>
              <a:t>lezen</a:t>
            </a:r>
            <a:r>
              <a:rPr lang="nl-NL" sz="2000" noProof="0" dirty="0"/>
              <a:t> van data.</a:t>
            </a:r>
          </a:p>
          <a:p>
            <a:endParaRPr lang="nl-NL" sz="2000" noProof="0" dirty="0"/>
          </a:p>
          <a:p>
            <a:r>
              <a:rPr lang="nl-NL" sz="2000" noProof="0" dirty="0"/>
              <a:t>Geen eigen indexering.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C6B10-821C-12DF-5F50-4567B8C7303E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Table</a:t>
            </a:r>
            <a:endParaRPr lang="nl-NL" sz="2000" noProof="0" dirty="0"/>
          </a:p>
          <a:p>
            <a:pPr marL="0" indent="0">
              <a:buNone/>
            </a:pPr>
            <a:endParaRPr lang="nl-NL" sz="2000" b="1" noProof="0" dirty="0"/>
          </a:p>
          <a:p>
            <a:r>
              <a:rPr lang="nl-NL" sz="2000" noProof="0" dirty="0"/>
              <a:t>Bevat daadwerkelijk </a:t>
            </a:r>
            <a:r>
              <a:rPr lang="nl-NL" sz="2000" u="sng" noProof="0" dirty="0"/>
              <a:t>data</a:t>
            </a:r>
            <a:r>
              <a:rPr lang="nl-NL" sz="2000" noProof="0" dirty="0"/>
              <a:t>.</a:t>
            </a:r>
          </a:p>
          <a:p>
            <a:endParaRPr lang="nl-NL" sz="2000" noProof="0" dirty="0"/>
          </a:p>
          <a:p>
            <a:r>
              <a:rPr lang="nl-NL" sz="2000" noProof="0" dirty="0"/>
              <a:t>Ondersteunt </a:t>
            </a:r>
            <a:r>
              <a:rPr lang="nl-NL" sz="2000" u="sng" noProof="0" dirty="0"/>
              <a:t>wijzigen</a:t>
            </a:r>
            <a:r>
              <a:rPr lang="nl-NL" sz="2000" noProof="0" dirty="0"/>
              <a:t> van data.</a:t>
            </a:r>
          </a:p>
          <a:p>
            <a:endParaRPr lang="nl-NL" sz="2000" noProof="0" dirty="0"/>
          </a:p>
          <a:p>
            <a:r>
              <a:rPr lang="nl-NL" sz="2000" noProof="0" dirty="0"/>
              <a:t>Ondersteunt indexering.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C741A9-E44A-3F96-63DD-0A56A0910BB4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6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64467-1EE1-4316-7245-EFD687D29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9B3-C753-1AD7-9185-2D260280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231B-AE1B-9FB5-5024-7906C86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noProof="0" dirty="0"/>
              <a:t>Open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/>
              <a:t> en maak de volgende views:</a:t>
            </a:r>
            <a:endParaRPr lang="nl-NL" sz="2000" noProof="0" dirty="0"/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Het aantal verkochte producten en de omzet per transactie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Het aantal transacties en de totale omzet per klant en per maand.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totale omzet per klant, aflopend gesorteerd op omzet.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Tip: Schrijf eerst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/>
              <a:t> en maak er dan pas een view van.</a:t>
            </a:r>
          </a:p>
        </p:txBody>
      </p:sp>
    </p:spTree>
    <p:extLst>
      <p:ext uri="{BB962C8B-B14F-4D97-AF65-F5344CB8AC3E}">
        <p14:creationId xmlns:p14="http://schemas.microsoft.com/office/powerpoint/2010/main" val="347236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D7E4-E4E1-DB28-2480-0E438C0A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A374-A371-A319-2249-C7A31603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Relaties tussen entiteiten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734E-B23B-45FD-7081-B7B9CBD0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Entiteiten hebben vaak relaties met andere entiteiten: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B7E13FA-9F56-DA49-FDD8-3A0AC6314395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6904AC-D45A-B8CF-D155-AF22C0A79376}"/>
              </a:ext>
            </a:extLst>
          </p:cNvPr>
          <p:cNvGraphicFramePr>
            <a:graphicFrameLocks noGrp="1"/>
          </p:cNvGraphicFramePr>
          <p:nvPr/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2D15F22-FBB5-9119-44F4-975437D91939}"/>
              </a:ext>
            </a:extLst>
          </p:cNvPr>
          <p:cNvGraphicFramePr>
            <a:graphicFrameLocks noGrp="1"/>
          </p:cNvGraphicFramePr>
          <p:nvPr/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5CE9CE-1036-311F-D491-F8E252E57D9B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4EEBDFA-2050-55B2-A4F3-A02F5C160EC2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58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01F3E-CB49-03B6-A9A1-EF324F50C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FF54E-64FF-4096-770F-3700E4F6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noProof="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9FB1B-A047-E71C-74C7-CFA610D12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7826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1438-AD39-8DDC-81CD-9704B33C0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CAA9-9CD6-9AFA-B0FB-61BC33B4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Versnellen met indices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6EDAB-8CCA-8796-E47D-3E6F15F780C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noProof="0" dirty="0"/>
              <a:t>Een index kan een query flink versnellen, omdat niet alle waardes gescand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Een index maak je aan voor een of meer kolommen (vb.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2000" noProof="0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Een index koppelt unieke waardes aan rijen, waardoor minder data ingelezen wordt.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Welke indices nuttig zijn hangt af van het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61B5E5-5DD4-23BB-EDC9-EDA98A90B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55552"/>
              </p:ext>
            </p:extLst>
          </p:nvPr>
        </p:nvGraphicFramePr>
        <p:xfrm>
          <a:off x="838201" y="4626431"/>
          <a:ext cx="2901594" cy="96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21188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036736-35A1-FC94-B9CF-FCA492BAC59F}"/>
              </a:ext>
            </a:extLst>
          </p:cNvPr>
          <p:cNvSpPr txBox="1"/>
          <p:nvPr/>
        </p:nvSpPr>
        <p:spPr>
          <a:xfrm>
            <a:off x="838200" y="4298195"/>
            <a:ext cx="165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IndexAchternaam</a:t>
            </a:r>
            <a:endParaRPr lang="nl-NL" sz="1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04B05-4FB4-A30A-5BF3-B1E1317207F1}"/>
              </a:ext>
            </a:extLst>
          </p:cNvPr>
          <p:cNvSpPr txBox="1"/>
          <p:nvPr/>
        </p:nvSpPr>
        <p:spPr>
          <a:xfrm>
            <a:off x="838200" y="1825625"/>
            <a:ext cx="81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Klanten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6062823-815D-5F49-773B-CA269174D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6111"/>
              </p:ext>
            </p:extLst>
          </p:nvPr>
        </p:nvGraphicFramePr>
        <p:xfrm>
          <a:off x="838201" y="2147510"/>
          <a:ext cx="40081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0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1105326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413803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370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DCB-9643-E99B-8802-8416C0F2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B2AB-DB1C-897A-13BB-A9E7BD0B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Hoe werkt een index?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D6B1F5-EF90-615B-B829-DFC4C6F3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47543"/>
              </p:ext>
            </p:extLst>
          </p:nvPr>
        </p:nvGraphicFramePr>
        <p:xfrm>
          <a:off x="3725336" y="1732892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9337FF7-DF67-4C6C-C284-12158638C993}"/>
              </a:ext>
            </a:extLst>
          </p:cNvPr>
          <p:cNvSpPr txBox="1">
            <a:spLocks/>
          </p:cNvSpPr>
          <p:nvPr/>
        </p:nvSpPr>
        <p:spPr>
          <a:xfrm>
            <a:off x="2458915" y="3137095"/>
            <a:ext cx="7274169" cy="301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= 30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Zonder index:</a:t>
            </a:r>
          </a:p>
          <a:p>
            <a:pPr>
              <a:buFontTx/>
              <a:buChar char="-"/>
            </a:pPr>
            <a:r>
              <a:rPr lang="nl-NL" sz="2000" noProof="0" dirty="0"/>
              <a:t>Scan alle waardes en verzamel rijen met waarde 30.</a:t>
            </a:r>
          </a:p>
          <a:p>
            <a:pPr>
              <a:buFontTx/>
              <a:buChar char="-"/>
            </a:pPr>
            <a:r>
              <a:rPr lang="nl-NL" sz="2000" noProof="0" dirty="0"/>
              <a:t>Retourneer rijen 1 en 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5D596-41ED-49CB-F45D-B3B8496F49DB}"/>
              </a:ext>
            </a:extLst>
          </p:cNvPr>
          <p:cNvCxnSpPr/>
          <p:nvPr/>
        </p:nvCxnSpPr>
        <p:spPr>
          <a:xfrm>
            <a:off x="3725336" y="2536394"/>
            <a:ext cx="4741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8F1C-1854-F297-BE08-3A077DBD65B3}"/>
              </a:ext>
            </a:extLst>
          </p:cNvPr>
          <p:cNvSpPr/>
          <p:nvPr/>
        </p:nvSpPr>
        <p:spPr>
          <a:xfrm>
            <a:off x="4322941" y="1732892"/>
            <a:ext cx="593188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E555E-89D7-91DC-D7FF-3DDAFCEA80A2}"/>
              </a:ext>
            </a:extLst>
          </p:cNvPr>
          <p:cNvSpPr/>
          <p:nvPr/>
        </p:nvSpPr>
        <p:spPr>
          <a:xfrm>
            <a:off x="7873476" y="1732892"/>
            <a:ext cx="593188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36233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A7E08-43F5-6151-EA8C-1CADD88C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691-D0D9-B8BD-FCF6-4357101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Hoe werkt een index?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08C1A2-9C4D-3B1D-E4B5-6F8C01AE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33447"/>
              </p:ext>
            </p:extLst>
          </p:nvPr>
        </p:nvGraphicFramePr>
        <p:xfrm>
          <a:off x="3560908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F5C84A-5FBE-1C2B-A837-673C764B2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61783"/>
              </p:ext>
            </p:extLst>
          </p:nvPr>
        </p:nvGraphicFramePr>
        <p:xfrm>
          <a:off x="5885640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992B4-CFF9-EEFC-7EAB-27A300E6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56983"/>
              </p:ext>
            </p:extLst>
          </p:nvPr>
        </p:nvGraphicFramePr>
        <p:xfrm>
          <a:off x="7048006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C4B5D6-26C6-D1ED-5B8B-8F3D264D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881948"/>
              </p:ext>
            </p:extLst>
          </p:nvPr>
        </p:nvGraphicFramePr>
        <p:xfrm>
          <a:off x="9372735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B2FEB7-0CBF-9C70-F643-62A0AF214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41390"/>
              </p:ext>
            </p:extLst>
          </p:nvPr>
        </p:nvGraphicFramePr>
        <p:xfrm>
          <a:off x="2398542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3485D0-2A5D-F184-640C-96F1B63A9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5442"/>
              </p:ext>
            </p:extLst>
          </p:nvPr>
        </p:nvGraphicFramePr>
        <p:xfrm>
          <a:off x="8210372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56E14B-F963-D024-F82E-D8CC346CC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64133"/>
              </p:ext>
            </p:extLst>
          </p:nvPr>
        </p:nvGraphicFramePr>
        <p:xfrm>
          <a:off x="4723274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1, 7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528DDA-C017-FCAE-42EA-CF8FA9DA3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91987"/>
              </p:ext>
            </p:extLst>
          </p:nvPr>
        </p:nvGraphicFramePr>
        <p:xfrm>
          <a:off x="3725336" y="1731448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09BFD2-7C09-447C-26B3-A1BA3B162AEE}"/>
              </a:ext>
            </a:extLst>
          </p:cNvPr>
          <p:cNvSpPr txBox="1">
            <a:spLocks/>
          </p:cNvSpPr>
          <p:nvPr/>
        </p:nvSpPr>
        <p:spPr>
          <a:xfrm>
            <a:off x="2059877" y="4389075"/>
            <a:ext cx="7651525" cy="1026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Groepeer en sorteer alle unieke waardes.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Minder werk om te scannen...</a:t>
            </a:r>
            <a:endParaRPr lang="nl-NL" sz="2000" noProof="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21274-AFA5-494E-FC2D-5419AE98FFB1}"/>
              </a:ext>
            </a:extLst>
          </p:cNvPr>
          <p:cNvCxnSpPr>
            <a:cxnSpLocks/>
          </p:cNvCxnSpPr>
          <p:nvPr/>
        </p:nvCxnSpPr>
        <p:spPr>
          <a:xfrm>
            <a:off x="2398542" y="3844930"/>
            <a:ext cx="2571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5D813-8A71-28B2-D83B-5C794EB48F8E}"/>
              </a:ext>
            </a:extLst>
          </p:cNvPr>
          <p:cNvSpPr/>
          <p:nvPr/>
        </p:nvSpPr>
        <p:spPr>
          <a:xfrm>
            <a:off x="4723271" y="3073851"/>
            <a:ext cx="549024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2872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8C0F-E223-4919-0DD3-F7CA08741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3DE2-F556-BDB6-61FD-3FF63EB7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Hoe werkt een index?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9AA90E-122A-D025-8AD3-19E98EF4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36543"/>
              </p:ext>
            </p:extLst>
          </p:nvPr>
        </p:nvGraphicFramePr>
        <p:xfrm>
          <a:off x="2902503" y="3429001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58944B-BE0A-756F-C2EE-956AA6F82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89779"/>
              </p:ext>
            </p:extLst>
          </p:nvPr>
        </p:nvGraphicFramePr>
        <p:xfrm>
          <a:off x="5757332" y="2668308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911C59-96E9-698C-BC20-FF492F6D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46628"/>
              </p:ext>
            </p:extLst>
          </p:nvPr>
        </p:nvGraphicFramePr>
        <p:xfrm>
          <a:off x="8612164" y="3429001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BE3006-A086-8659-02E3-675C283CE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10970"/>
              </p:ext>
            </p:extLst>
          </p:nvPr>
        </p:nvGraphicFramePr>
        <p:xfrm>
          <a:off x="9999134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B8A934-ADAF-10C5-1D39-7067F20E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91194"/>
              </p:ext>
            </p:extLst>
          </p:nvPr>
        </p:nvGraphicFramePr>
        <p:xfrm>
          <a:off x="1872175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2919A-04BC-14CA-6BE1-8422670B4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13629"/>
              </p:ext>
            </p:extLst>
          </p:nvPr>
        </p:nvGraphicFramePr>
        <p:xfrm>
          <a:off x="7284331" y="4327354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23F32-85A8-185F-5918-F1A4CEE6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93835"/>
              </p:ext>
            </p:extLst>
          </p:nvPr>
        </p:nvGraphicFramePr>
        <p:xfrm>
          <a:off x="3915377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/>
                        <a:t>1, 7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361B2E-E954-D195-6C79-1029408433D0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3241170" y="2991897"/>
            <a:ext cx="2516163" cy="43710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DAFDA6-347C-AFC6-B485-CC80A530558C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6434665" y="2991898"/>
            <a:ext cx="2516165" cy="4371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9C53D7-BA7C-F37F-45DA-E136A4D61D8C}"/>
              </a:ext>
            </a:extLst>
          </p:cNvPr>
          <p:cNvCxnSpPr>
            <a:cxnSpLocks/>
            <a:stCxn id="8" idx="1"/>
            <a:endCxn id="3" idx="0"/>
          </p:cNvCxnSpPr>
          <p:nvPr/>
        </p:nvCxnSpPr>
        <p:spPr>
          <a:xfrm rot="10800000" flipV="1">
            <a:off x="2210841" y="3752590"/>
            <a:ext cx="691662" cy="5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B0F1C2B-C0A1-1EFA-85B3-B5577091C1FC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3579836" y="3752591"/>
            <a:ext cx="674207" cy="52750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E11F16C-EF24-9111-BE3F-331D602E3618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rot="10800000" flipV="1">
            <a:off x="7622998" y="3752590"/>
            <a:ext cx="989167" cy="5747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A9D834D-5188-FD3B-1444-B8E690CB8555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9289497" y="3752591"/>
            <a:ext cx="1048303" cy="5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FBC6CE-6AFE-A133-55FF-984CABB99F14}"/>
              </a:ext>
            </a:extLst>
          </p:cNvPr>
          <p:cNvSpPr txBox="1">
            <a:spLocks/>
          </p:cNvSpPr>
          <p:nvPr/>
        </p:nvSpPr>
        <p:spPr>
          <a:xfrm>
            <a:off x="1992790" y="5564416"/>
            <a:ext cx="7651525" cy="43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noProof="0" dirty="0"/>
              <a:t>Boomstructuur maakt nog efficiënter gebruik van de volgorde.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1D33C-33CB-4D44-C88E-1F46043F8B8A}"/>
              </a:ext>
            </a:extLst>
          </p:cNvPr>
          <p:cNvSpPr txBox="1"/>
          <p:nvPr/>
        </p:nvSpPr>
        <p:spPr>
          <a:xfrm>
            <a:off x="4339459" y="267426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&lt; 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A122B-3941-9C4D-CB3B-6CBC4F6F2E9C}"/>
              </a:ext>
            </a:extLst>
          </p:cNvPr>
          <p:cNvSpPr txBox="1"/>
          <p:nvPr/>
        </p:nvSpPr>
        <p:spPr>
          <a:xfrm>
            <a:off x="7035705" y="2673341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&gt;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C18B0-3209-A96D-E6D2-FE7B0025FA21}"/>
              </a:ext>
            </a:extLst>
          </p:cNvPr>
          <p:cNvSpPr txBox="1"/>
          <p:nvPr/>
        </p:nvSpPr>
        <p:spPr>
          <a:xfrm>
            <a:off x="2138713" y="344184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&lt; 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079C28-690D-5294-29ED-3E4822DD01A6}"/>
              </a:ext>
            </a:extLst>
          </p:cNvPr>
          <p:cNvSpPr txBox="1"/>
          <p:nvPr/>
        </p:nvSpPr>
        <p:spPr>
          <a:xfrm>
            <a:off x="3860773" y="345081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&gt; 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63D72-235F-1510-1F4F-2A1FBEBE2EE7}"/>
              </a:ext>
            </a:extLst>
          </p:cNvPr>
          <p:cNvSpPr txBox="1"/>
          <p:nvPr/>
        </p:nvSpPr>
        <p:spPr>
          <a:xfrm>
            <a:off x="7532957" y="344412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&lt; 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AD9E0-91D6-37FF-D31A-6B76ED1B4BB2}"/>
              </a:ext>
            </a:extLst>
          </p:cNvPr>
          <p:cNvSpPr txBox="1"/>
          <p:nvPr/>
        </p:nvSpPr>
        <p:spPr>
          <a:xfrm>
            <a:off x="9932462" y="344749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noProof="0" dirty="0"/>
              <a:t>&gt; 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94902-A537-BDA3-6B85-97B008A64629}"/>
              </a:ext>
            </a:extLst>
          </p:cNvPr>
          <p:cNvSpPr/>
          <p:nvPr/>
        </p:nvSpPr>
        <p:spPr>
          <a:xfrm>
            <a:off x="3915377" y="4276579"/>
            <a:ext cx="653626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B979DD-5BEB-EDC6-C6E5-A1EB601F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9926"/>
              </p:ext>
            </p:extLst>
          </p:nvPr>
        </p:nvGraphicFramePr>
        <p:xfrm>
          <a:off x="3725336" y="1731448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noProof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438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/>
              <a:t>maak je een index op één of meer kolommen.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74A41-A3CA-79AD-4811-55CE0734864F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DCA06-4572-C0E4-2661-B656DCB4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D0E3-3980-9749-4915-995A697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54DC-57A6-57C9-20CE-D8ACD4AA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Klanten(Naam, Achternaam);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04560D-E22E-B561-FC73-F5C2C167D979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/>
              <a:t>maak je een index op één of meer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geef je aan dat de (combinatie van) waardes uniek is.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D051F-A466-05CA-EA75-1AB635C04213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38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AD6C-99DD-EFDD-580B-95546BFD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4FB-1FF7-DB94-0F5B-32124FEC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DF9B-89CA-B657-6CC1-B5D361EB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Klanten(Naam, Achternaam);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61F69B-4C0B-8EE5-8CE0-1FDD28B9FA74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noProof="0" dirty="0"/>
              <a:t>maak je een index op één of meer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noProof="0" dirty="0"/>
              <a:t> geef je aan dat de (combinatie van) waardes uniek 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INDEX</a:t>
            </a:r>
            <a:r>
              <a:rPr lang="nl-NL" sz="2000" noProof="0" dirty="0"/>
              <a:t> verwijder je een index.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BACAEE-9B6B-6428-B0FF-C2C0B45358D2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09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Wordt de index gebruikt?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Achternaam = </a:t>
            </a:r>
            <a:r>
              <a:rPr lang="nl-NL" sz="2000" noProof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2334" y="1825625"/>
            <a:ext cx="3991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  <a:r>
              <a:rPr lang="nl-NL" sz="2000" noProof="0" dirty="0"/>
              <a:t> zie je hoe </a:t>
            </a:r>
            <a:r>
              <a:rPr lang="nl-NL" sz="2000" noProof="0" dirty="0" err="1"/>
              <a:t>SQLite</a:t>
            </a:r>
            <a:r>
              <a:rPr lang="nl-NL" sz="2000" noProof="0" dirty="0"/>
              <a:t> een query uitvoert.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SCAN TABLE</a:t>
            </a:r>
            <a:r>
              <a:rPr lang="nl-NL" sz="2000" noProof="0" dirty="0"/>
              <a:t> in de output staat wordt de hele tabel doorzocht…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SEARCH TABLE ... USING INDEX</a:t>
            </a:r>
            <a:r>
              <a:rPr lang="nl-NL" sz="2000" noProof="0" dirty="0"/>
              <a:t> verschijnt wordt de index gebruikt!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3FF13B-2B29-5C31-922A-C1F555453D2B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nl-NL" sz="2000" noProof="0" dirty="0"/>
              <a:t>Gebruik voor deze oefening 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tabel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noProof="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Schrijf een query om een willekeurig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/>
              <a:t> te selecteren.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Bekijk het executieplan voor de query.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Voeg nu een index toe op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/>
              <a:t> kolom.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Bekijk opnieuw het executieplan; wordt de index gebruikt?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endParaRPr lang="nl-NL" sz="2000" noProof="0" dirty="0"/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nl-NL" sz="2000" noProof="0" dirty="0"/>
              <a:t>Wordt de index ook gebruikt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nl-NL" sz="2000" noProof="0" dirty="0"/>
              <a:t>? En met </a:t>
            </a:r>
            <a:r>
              <a:rPr lang="nl-NL" sz="20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2000" noProof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Drie soorten relaties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3C5159B-CC96-B768-65C5-6D3F2D193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15698"/>
              </p:ext>
            </p:extLst>
          </p:nvPr>
        </p:nvGraphicFramePr>
        <p:xfrm>
          <a:off x="838200" y="1635709"/>
          <a:ext cx="10442826" cy="173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68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424290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56205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één telefoonnummer.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telefoonnummer hoort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Huiswerk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De sales database was niet erg goed gemodelleerd....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Kun jij de opzet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nl-NL" sz="2000" dirty="0"/>
              <a:t> verbeteren?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ERD waarin je de entiteiten en hun relaties weergeeft.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SQL script om de tabellen aan te maken.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noProof="0" dirty="0"/>
              <a:t>Hoe zou je de transacties netjes genormaliseerd opslaan (3NF)?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Hoe ga je om met prijswijzigingen of tijdelijke kortingsacties?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</a:t>
            </a:r>
            <a:r>
              <a:rPr lang="nl-NL" sz="2000" dirty="0"/>
              <a:t>zou je</a:t>
            </a:r>
            <a:r>
              <a:rPr lang="nl-NL" sz="2000" noProof="0" dirty="0"/>
              <a:t> producten met heel veel verschillende </a:t>
            </a:r>
            <a:r>
              <a:rPr lang="nl-NL" sz="2000" noProof="0"/>
              <a:t>eigenschappen opslaan?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</a:t>
            </a:r>
            <a:r>
              <a:rPr lang="nl-NL" sz="2000" dirty="0"/>
              <a:t>ga je om met hiërarchische </a:t>
            </a:r>
            <a:r>
              <a:rPr lang="nl-NL" sz="2000" noProof="0" dirty="0"/>
              <a:t>product categorieën (levensmiddelen &gt; vers &gt; </a:t>
            </a:r>
            <a:r>
              <a:rPr lang="nl-NL" sz="2000" dirty="0"/>
              <a:t>f</a:t>
            </a:r>
            <a:r>
              <a:rPr lang="nl-NL" sz="2000" noProof="0" dirty="0"/>
              <a:t>ruit)?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8F25-2BA0-5FDC-FB45-F996780A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9A4F-A86C-B709-8758-88D230BA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Drie soorten relaties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ACF9B3A-4A0F-C35F-97CD-848659926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62594"/>
              </p:ext>
            </p:extLst>
          </p:nvPr>
        </p:nvGraphicFramePr>
        <p:xfrm>
          <a:off x="838200" y="1635709"/>
          <a:ext cx="10442826" cy="301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68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424290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56205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één telefoonnummer.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telefoonnummer hoort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meerdere transacties.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Elke transactie hoort maar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gekoppelde sleutel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01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Een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Een klant heeft meerdere transacties.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noProof="0" dirty="0"/>
              <a:t>Elke transactie hoort maar bij één klant.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l-NL" noProof="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l-NL" noProof="0" dirty="0"/>
              <a:t>Gebruik twee tabellen met een verwijzende sleutel: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6562578" y="3471962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Transacties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E905074-C8A8-61E4-9E99-F3753F57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15428"/>
              </p:ext>
            </p:extLst>
          </p:nvPr>
        </p:nvGraphicFramePr>
        <p:xfrm>
          <a:off x="6562578" y="3810516"/>
          <a:ext cx="4628269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198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228667">
                  <a:extLst>
                    <a:ext uri="{9D8B030D-6E8A-4147-A177-3AD203B41FA5}">
                      <a16:colId xmlns:a16="http://schemas.microsoft.com/office/drawing/2014/main" val="3584725378"/>
                    </a:ext>
                  </a:extLst>
                </a:gridCol>
                <a:gridCol w="2370404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TxId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KlantId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DatumTijd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10:00:35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11:05:15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TX0003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2024-01-01 11:45:00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7315EF-15B4-3A54-30FA-9CD0CD7B641B}"/>
              </a:ext>
            </a:extLst>
          </p:cNvPr>
          <p:cNvSpPr txBox="1"/>
          <p:nvPr/>
        </p:nvSpPr>
        <p:spPr>
          <a:xfrm>
            <a:off x="838201" y="3482280"/>
            <a:ext cx="818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Klanten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51B422C-F2F8-F754-4294-9F50953D7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5631"/>
              </p:ext>
            </p:extLst>
          </p:nvPr>
        </p:nvGraphicFramePr>
        <p:xfrm>
          <a:off x="838198" y="3810516"/>
          <a:ext cx="388854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41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287194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1441940">
                  <a:extLst>
                    <a:ext uri="{9D8B030D-6E8A-4147-A177-3AD203B41FA5}">
                      <a16:colId xmlns:a16="http://schemas.microsoft.com/office/drawing/2014/main" val="375902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noProof="0" dirty="0" err="1"/>
                        <a:t>KlantId</a:t>
                      </a:r>
                      <a:endParaRPr lang="nl-NL" sz="16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ED1903-FBF5-8775-737E-E2EB051CD49F}"/>
              </a:ext>
            </a:extLst>
          </p:cNvPr>
          <p:cNvCxnSpPr/>
          <p:nvPr/>
        </p:nvCxnSpPr>
        <p:spPr>
          <a:xfrm flipV="1">
            <a:off x="1230923" y="5060196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2A913-78C6-CB37-5C26-04214948329A}"/>
              </a:ext>
            </a:extLst>
          </p:cNvPr>
          <p:cNvCxnSpPr/>
          <p:nvPr/>
        </p:nvCxnSpPr>
        <p:spPr>
          <a:xfrm flipV="1">
            <a:off x="8297592" y="5053160"/>
            <a:ext cx="0" cy="61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7BD224-420C-5AE4-2F50-7B16B8E9AB13}"/>
              </a:ext>
            </a:extLst>
          </p:cNvPr>
          <p:cNvCxnSpPr>
            <a:cxnSpLocks/>
          </p:cNvCxnSpPr>
          <p:nvPr/>
        </p:nvCxnSpPr>
        <p:spPr>
          <a:xfrm>
            <a:off x="1230923" y="5676314"/>
            <a:ext cx="70737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81556-B02B-1EEA-D577-23FA7FF4B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B273-A2F3-BCA2-10E2-B7817373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71CF0F-62ED-D790-8C1B-D7F05C2B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95057"/>
              </p:ext>
            </p:extLst>
          </p:nvPr>
        </p:nvGraphicFramePr>
        <p:xfrm>
          <a:off x="838200" y="1635709"/>
          <a:ext cx="10442826" cy="429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68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424290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56205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één telefoonnummer.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telefoonnummer hoort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klant heeft meerdere transacties.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Elke transactie hoort maar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gekoppelde sleutel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279351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Een transactie omvat meerdere producten.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Product komt op meerdere transacties voor.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Producten</a:t>
                      </a:r>
                      <a:r>
                        <a:rPr lang="nl-NL" noProof="0" dirty="0"/>
                        <a:t>) en koppeltabel (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TransactieProducten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11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3228</Words>
  <Application>Microsoft Office PowerPoint</Application>
  <PresentationFormat>Widescreen</PresentationFormat>
  <Paragraphs>996</Paragraphs>
  <Slides>60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Structuur en normalisatie</vt:lpstr>
      <vt:lpstr>Entiteiten in tabellen</vt:lpstr>
      <vt:lpstr>Relaties tussen entiteiten</vt:lpstr>
      <vt:lpstr>Drie soorten relaties</vt:lpstr>
      <vt:lpstr>Drie soorten relaties</vt:lpstr>
      <vt:lpstr>Een op veel relaties</vt:lpstr>
      <vt:lpstr>Drie soorten relaties</vt:lpstr>
      <vt:lpstr>Veel op veel relaties</vt:lpstr>
      <vt:lpstr>Veel op veel relaties</vt:lpstr>
      <vt:lpstr>Normalisatie: Eerste vorm</vt:lpstr>
      <vt:lpstr>Normalisatie: Eerste vorm</vt:lpstr>
      <vt:lpstr>Normalisatie: Tweede vorm</vt:lpstr>
      <vt:lpstr>Normalisatie: Tweede vorm</vt:lpstr>
      <vt:lpstr>Normalisatie: Derde vorm</vt:lpstr>
      <vt:lpstr>Normalisatie: Derde vorm</vt:lpstr>
      <vt:lpstr>Normalisatie samenvatting</vt:lpstr>
      <vt:lpstr>Normalisatie overwegingen</vt:lpstr>
      <vt:lpstr>Oefeningen 1</vt:lpstr>
      <vt:lpstr>Oefeningen 1</vt:lpstr>
      <vt:lpstr>Entity Relationship Diagrams</vt:lpstr>
      <vt:lpstr>Entity Relationship Diagram</vt:lpstr>
      <vt:lpstr>Entity Relationship Diagram</vt:lpstr>
      <vt:lpstr>Oefeningen 2</vt:lpstr>
      <vt:lpstr>Oefeningen 2</vt:lpstr>
      <vt:lpstr>Oefeningen 2</vt:lpstr>
      <vt:lpstr>Tabellen en relaties definiëren</vt:lpstr>
      <vt:lpstr>Tabellen aanmaken</vt:lpstr>
      <vt:lpstr>SQLite data types</vt:lpstr>
      <vt:lpstr>Kolom opties</vt:lpstr>
      <vt:lpstr>Primaire sleutel</vt:lpstr>
      <vt:lpstr>Verwijzende sleutel</vt:lpstr>
      <vt:lpstr>Wijzigingen in verwijzingen</vt:lpstr>
      <vt:lpstr>Unieke waardes</vt:lpstr>
      <vt:lpstr>Unieke waardes</vt:lpstr>
      <vt:lpstr>Controles op waardes</vt:lpstr>
      <vt:lpstr>Namen voor controles</vt:lpstr>
      <vt:lpstr>Tabellen verwijderen</vt:lpstr>
      <vt:lpstr>Tabellen verwijderen</vt:lpstr>
      <vt:lpstr>Tabel wijzigen: Hernoemen</vt:lpstr>
      <vt:lpstr>Tabel wijzigen: Kolom hernoemen</vt:lpstr>
      <vt:lpstr>Tabel wijzigen: Kolom toevoegen</vt:lpstr>
      <vt:lpstr>Tabel wijzigen: Kolom verwijderen</vt:lpstr>
      <vt:lpstr>Oefeningen 3</vt:lpstr>
      <vt:lpstr>Views: Opgeslagen queries</vt:lpstr>
      <vt:lpstr>View aanmaken</vt:lpstr>
      <vt:lpstr>View versus tabel</vt:lpstr>
      <vt:lpstr>Oefeningen 4</vt:lpstr>
      <vt:lpstr>Indices en optimalisatie</vt:lpstr>
      <vt:lpstr>Versnellen met indices</vt:lpstr>
      <vt:lpstr>Hoe werkt een index?</vt:lpstr>
      <vt:lpstr>Hoe werkt een index?</vt:lpstr>
      <vt:lpstr>Hoe werkt een index?</vt:lpstr>
      <vt:lpstr>Syntax index aanmaken</vt:lpstr>
      <vt:lpstr>Syntax index aanmaken</vt:lpstr>
      <vt:lpstr>Syntax index aanmaken</vt:lpstr>
      <vt:lpstr>Wordt de index gebruikt?</vt:lpstr>
      <vt:lpstr>Oefeningen 5</vt:lpstr>
      <vt:lpstr>Huiswerk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777</cp:revision>
  <dcterms:created xsi:type="dcterms:W3CDTF">2020-09-06T09:43:21Z</dcterms:created>
  <dcterms:modified xsi:type="dcterms:W3CDTF">2025-01-31T07:34:55Z</dcterms:modified>
</cp:coreProperties>
</file>