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82" r:id="rId17"/>
    <p:sldId id="397" r:id="rId18"/>
    <p:sldId id="398" r:id="rId19"/>
    <p:sldId id="399" r:id="rId20"/>
    <p:sldId id="395" r:id="rId21"/>
    <p:sldId id="400" r:id="rId22"/>
    <p:sldId id="401" r:id="rId23"/>
    <p:sldId id="403" r:id="rId24"/>
    <p:sldId id="404" r:id="rId25"/>
    <p:sldId id="402" r:id="rId26"/>
    <p:sldId id="409" r:id="rId27"/>
    <p:sldId id="405" r:id="rId28"/>
    <p:sldId id="406" r:id="rId29"/>
    <p:sldId id="411" r:id="rId30"/>
    <p:sldId id="412" r:id="rId31"/>
    <p:sldId id="410" r:id="rId32"/>
    <p:sldId id="408" r:id="rId33"/>
    <p:sldId id="407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24" r:id="rId43"/>
    <p:sldId id="413" r:id="rId44"/>
    <p:sldId id="423" r:id="rId45"/>
    <p:sldId id="350" r:id="rId46"/>
    <p:sldId id="351" r:id="rId4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08/09/2023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ex101.com/" TargetMode="External"/><Relationship Id="rId2" Type="http://schemas.openxmlformats.org/officeDocument/2006/relationships/hyperlink" Target="mailto:root@127.0.0.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EOL, leestekens.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"0.5%"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["0", ".", "5", "%"]</a:t>
            </a:r>
          </a:p>
          <a:p>
            <a:pPr lvl="1"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fiets"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["Fred", "'", "s", "fiets"]</a:t>
            </a:r>
          </a:p>
          <a:p>
            <a:pPr lvl="1">
              <a:buFontTx/>
              <a:buChar char="-"/>
            </a:pPr>
            <a:r>
              <a:rPr lang="nl-NL" sz="1600" dirty="0"/>
              <a:t>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["Don", "'", "t"]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Karakters / </a:t>
            </a:r>
            <a:r>
              <a:rPr lang="nl-NL" sz="2000" b="1" dirty="0" err="1"/>
              <a:t>subword</a:t>
            </a:r>
            <a:r>
              <a:rPr lang="nl-NL" sz="2000" b="1" dirty="0"/>
              <a:t> </a:t>
            </a:r>
            <a:r>
              <a:rPr lang="nl-NL" sz="2000" b="1" dirty="0" err="1"/>
              <a:t>tokenization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rust;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"om"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"te"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"de"</a:t>
            </a:r>
            <a:r>
              <a:rPr lang="nl-NL" sz="2000" dirty="0">
                <a:cs typeface="Courier New" panose="02070309020205020404" pitchFamily="49" charset="0"/>
              </a:rPr>
              <a:t>, et cetera.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5636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Verb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Adposition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 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Punctuation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06156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Verb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/>
                        <a:t>Adposition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Adjective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 noun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Punctuation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10304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nl_core_news_sm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"Applying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Als eerste stap importeer je de gehele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Vervolgens laad je de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Daarna pas je het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"Applying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Woord frequentie en TF-IDF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r>
              <a:rPr lang="nl-NL" sz="2000" dirty="0"/>
              <a:t>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Installeer </a:t>
            </a:r>
            <a:r>
              <a:rPr lang="nl-NL" sz="2000" dirty="0" err="1"/>
              <a:t>spaCy</a:t>
            </a:r>
            <a:r>
              <a:rPr lang="nl-NL" sz="2000" dirty="0"/>
              <a:t> en download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nl_core_news_sm</a:t>
            </a:r>
            <a:r>
              <a:rPr lang="nl-NL" sz="2000" dirty="0"/>
              <a:t> model.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Opdracht 2</a:t>
            </a:r>
          </a:p>
          <a:p>
            <a:pPr lvl="1"/>
            <a:r>
              <a:rPr lang="nl-NL" sz="1600" noProof="0" dirty="0"/>
              <a:t>Opdracht 2A</a:t>
            </a:r>
            <a:endParaRPr lang="nl-NL" sz="1600" dirty="0"/>
          </a:p>
          <a:p>
            <a:pPr lvl="1"/>
            <a:r>
              <a:rPr lang="nl-NL" sz="1600" noProof="0" dirty="0"/>
              <a:t>Opdracht 2B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Opdracht 3</a:t>
            </a:r>
          </a:p>
          <a:p>
            <a:pPr lvl="1"/>
            <a:r>
              <a:rPr lang="nl-NL" sz="1600" noProof="0" dirty="0"/>
              <a:t>Opdracht 3A</a:t>
            </a:r>
          </a:p>
          <a:p>
            <a:pPr lvl="1"/>
            <a:r>
              <a:rPr lang="nl-NL" sz="1600" dirty="0"/>
              <a:t>Opdracht 3B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 standard module.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r"[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"Hello World!")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"He said: Hello!")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(9 – 14).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"He said: Hello!")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Hi!".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"Hi", "He said: Hi!")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 zijn variabele patronen om tekst mee te vinden.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 bieden veel flexibiliteit ten opzicht van vaste patronen.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Belangrijkste functies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2000" dirty="0"/>
              <a:t> module: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400" dirty="0"/>
              <a:t>=&gt; Zoek aan het begin van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400" dirty="0"/>
              <a:t>=&gt; Zoek ergens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/>
              <a:t>=&gt; Zoek herhaaldelijk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400" dirty="0"/>
              <a:t>=&gt; Vervang deel van een string.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 eenmalig: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rgbClr val="C00000"/>
                </a:solidFill>
              </a:rPr>
              <a:t>r</a:t>
            </a:r>
            <a:r>
              <a:rPr lang="nl-NL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</a:t>
            </a:r>
            <a:r>
              <a:rPr lang="nl-NL" sz="1600" dirty="0" err="1"/>
              <a:t>Matcht</a:t>
            </a:r>
            <a:r>
              <a:rPr lang="nl-NL" sz="1600" dirty="0"/>
              <a:t>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en groepen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[[]]		Match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brackets to group patterns.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(Hi)|(Hey)	Match Hi or Hey.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/>
              <a:t>	Definieert een karakter set.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	Groepeert karakters / patronen.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	</a:t>
            </a:r>
            <a:r>
              <a:rPr lang="nl-NL" sz="1600" dirty="0"/>
              <a:t>Logische of operatie.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a?b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*c+",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("a??b*?c+?",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/>
              <a:t>regex</a:t>
            </a:r>
            <a:r>
              <a:rPr lang="nl-NL" sz="2000" dirty="0"/>
              <a:t> voor postcodes met of zonder spatie.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</a:t>
            </a:r>
            <a:r>
              <a:rPr lang="nl-NL" sz="2000" dirty="0" err="1">
                <a:cs typeface="Courier New" panose="02070309020205020404" pitchFamily="49" charset="0"/>
              </a:rPr>
              <a:t>regex</a:t>
            </a:r>
            <a:r>
              <a:rPr lang="nl-NL" sz="2000" dirty="0">
                <a:cs typeface="Courier New" panose="02070309020205020404" pitchFamily="49" charset="0"/>
              </a:rPr>
              <a:t> voor het vinden van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Nul voor dag / maand is optioneel.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Scheidingsteken -, / of spatie.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Jaar met 2 of 4 cijfers.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/>
              <a:t>regex</a:t>
            </a:r>
            <a:r>
              <a:rPr lang="nl-NL" sz="2000" dirty="0"/>
              <a:t> om e-mail adressen te vinden.</a:t>
            </a:r>
          </a:p>
          <a:p>
            <a:pPr lvl="1"/>
            <a:r>
              <a:rPr lang="nl-NL" sz="1600" noProof="0" dirty="0"/>
              <a:t>voornaam@domein.com</a:t>
            </a:r>
          </a:p>
          <a:p>
            <a:pPr lvl="1"/>
            <a:r>
              <a:rPr lang="nl-NL" sz="1600" noProof="0" dirty="0"/>
              <a:t>Voornaam.Achternaam@domein.nl</a:t>
            </a:r>
          </a:p>
          <a:p>
            <a:pPr lvl="1"/>
            <a:r>
              <a:rPr lang="nl-NL" sz="1600" noProof="0" dirty="0" err="1"/>
              <a:t>Voorna</a:t>
            </a:r>
            <a:r>
              <a:rPr lang="nl-NL" sz="1600" dirty="0"/>
              <a:t>am+spambox@gmail.com</a:t>
            </a:r>
          </a:p>
          <a:p>
            <a:pPr lvl="1"/>
            <a:r>
              <a:rPr lang="nl-NL" sz="1600" noProof="0" dirty="0">
                <a:hlinkClick r:id="rId2"/>
              </a:rPr>
              <a:t>root@127.0.0.1</a:t>
            </a: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/>
              <a:t>regex</a:t>
            </a:r>
            <a:r>
              <a:rPr lang="nl-NL" sz="2000" dirty="0"/>
              <a:t> die HTML tags (&lt;b&gt;…&lt;/b&gt;) verwijdert uit een tekst.</a:t>
            </a:r>
          </a:p>
          <a:p>
            <a:pPr marL="0" indent="0">
              <a:buNone/>
            </a:pPr>
            <a:endParaRPr lang="nl-NL" sz="2000" noProof="0" dirty="0"/>
          </a:p>
          <a:p>
            <a:r>
              <a:rPr lang="nl-NL" sz="2000" noProof="0" dirty="0"/>
              <a:t>TIP: Gebruik eventueel: </a:t>
            </a:r>
            <a:r>
              <a:rPr lang="nl-NL" sz="2000" noProof="0" dirty="0">
                <a:hlinkClick r:id="rId3"/>
              </a:rPr>
              <a:t>https://www.regex101.com</a:t>
            </a:r>
            <a:r>
              <a:rPr lang="nl-NL" sz="2000" noProof="0" dirty="0"/>
              <a:t> (zet </a:t>
            </a:r>
            <a:r>
              <a:rPr lang="nl-NL" sz="2000" noProof="0" dirty="0" err="1"/>
              <a:t>flavor</a:t>
            </a:r>
            <a:r>
              <a:rPr lang="nl-NL" sz="20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Delen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r"(\d{1,2})-(\d{1,2})-(\d{2,4})"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Delen van een patroon die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 staan, 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nl-NL" sz="1600" dirty="0"/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>
                <a:cs typeface="Courier New" panose="02070309020205020404" pitchFamily="49" charset="0"/>
              </a:rPr>
              <a:t>of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de opgeslagen delen benaderen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in je patroon krijgt een eigen groep.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Delen opslaan met naam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"Postcode: 1234 AB"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("postcode")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Je kunt groepen in een </a:t>
            </a:r>
            <a:r>
              <a:rPr lang="nl-NL" sz="1600" dirty="0" err="1"/>
              <a:t>regex</a:t>
            </a:r>
            <a:r>
              <a:rPr lang="nl-NL" sz="1600" dirty="0"/>
              <a:t> een naam geven, zodat je ze makkelijker kunt terugvinden.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De syntax is als volgt: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gevonden  tekst kun je terugkrijgen met: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("naam")</a:t>
            </a: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Delen opslaan met naam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"Postcode: 1234 AB"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("postcode")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Je kunt groepen in een </a:t>
            </a:r>
            <a:r>
              <a:rPr lang="nl-NL" sz="1600" dirty="0" err="1"/>
              <a:t>regex</a:t>
            </a:r>
            <a:r>
              <a:rPr lang="nl-NL" sz="1600" dirty="0"/>
              <a:t> een naam geven, zodat je ze makkelijker kunt terugvinden.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De syntax is als volgt: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gevonden  tekst kun je terugkrijgen met: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("naam")</a:t>
            </a: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225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</a:t>
            </a:r>
            <a:r>
              <a:rPr lang="nl-NL" sz="1600" dirty="0"/>
              <a:t>Match X 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</a:t>
            </a:r>
            <a:r>
              <a:rPr lang="nl-NL" sz="1600" dirty="0"/>
              <a:t>Match 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Extra opties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 = r""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= ""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(default).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Captures: ''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greedy flag.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Captures: ''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(pat, text,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re.G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Een patroon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 wordt opgeslagen.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Je kunt de gevonden tekst terughalen via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nl-NL" sz="1600" dirty="0"/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>
                <a:cs typeface="Courier New" panose="02070309020205020404" pitchFamily="49" charset="0"/>
              </a:rPr>
              <a:t>of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Om de tekst te benaderen gebruik je: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Er wordt een groep aangemaakt voor </a:t>
            </a: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in je patroon.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09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RegEx</a:t>
            </a:r>
            <a:r>
              <a:rPr lang="nl-NL" sz="3600" noProof="0" dirty="0"/>
              <a:t>: </a:t>
            </a:r>
            <a:r>
              <a:rPr lang="nl-NL" sz="3600" dirty="0"/>
              <a:t>Delen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60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4482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Alle vectoren zijn </a:t>
            </a:r>
            <a:r>
              <a:rPr lang="nl-NL" b="1" dirty="0"/>
              <a:t>numeriek</a:t>
            </a:r>
            <a:r>
              <a:rPr lang="nl-NL" dirty="0"/>
              <a:t> en </a:t>
            </a:r>
            <a:r>
              <a:rPr lang="nl-NL" b="1" dirty="0"/>
              <a:t>even lang</a:t>
            </a:r>
            <a:r>
              <a:rPr lang="nl-NL" dirty="0"/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De data bevatten heel veel nullen ("</a:t>
            </a:r>
            <a:r>
              <a:rPr lang="nl-NL" dirty="0" err="1"/>
              <a:t>sparse</a:t>
            </a:r>
            <a:r>
              <a:rPr lang="nl-NL" dirty="0"/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Woor</a:t>
            </a:r>
            <a:r>
              <a:rPr lang="nl-NL" sz="3600" dirty="0"/>
              <a:t>d frequentie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(veel vaker)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Voegen weinig informatie toe; verwijderen om vocabulaire kleiner te maken.</a:t>
            </a:r>
          </a:p>
          <a:p>
            <a:pPr marL="0" indent="0">
              <a:buNone/>
            </a:pPr>
            <a:r>
              <a:rPr lang="nl-NL" sz="2000" dirty="0"/>
              <a:t>Methode: Lijst met stopwoorden of percentiel van meest voorkomende woorden.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Waarde van een woord hangt af van aantal keer dat het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zij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document / documenten met zij)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 versus tekst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bank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document / documenten met zij)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databestand X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Welke 10 woorden: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meest voor?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minst voor?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functie om stopwoorden te verwijderen.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Bereken TF-IDF voor elke woord-document-combinatie.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woorden, zelfde betekenis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databestand X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Welke 10 woorden: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meest voor?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minst voor?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functie om stopwoorden te verwijderen.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Bereken TF-IDF voor elke woord-document-combinatie.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ectie</a:t>
            </a:r>
            <a:r>
              <a:rPr lang="nl-NL" noProof="0" dirty="0"/>
              <a:t> Titel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Twee kolommen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dirty="0" err="1">
                <a:cs typeface="Courier New" panose="02070309020205020404" pitchFamily="49" charset="0"/>
              </a:rPr>
              <a:t>Rechter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kolom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tekst</a:t>
            </a: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Linker kolom tekst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Code voorbeeld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voorbeeld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Uitleg van de 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 versus tekst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07884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69140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3026</Words>
  <Application>Microsoft Office PowerPoint</Application>
  <PresentationFormat>Widescreen</PresentationFormat>
  <Paragraphs>678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 versus tekst</vt:lpstr>
      <vt:lpstr>Numeriek versus tekst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SpaCy: Introductie</vt:lpstr>
      <vt:lpstr>SpaCy: Introductie</vt:lpstr>
      <vt:lpstr>SpaCy: Introductie</vt:lpstr>
      <vt:lpstr>SpaCy: Introductie</vt:lpstr>
      <vt:lpstr>Oefeningen</vt:lpstr>
      <vt:lpstr>Regular Expressions</vt:lpstr>
      <vt:lpstr>Introductie</vt:lpstr>
      <vt:lpstr>Basale patronen</vt:lpstr>
      <vt:lpstr>Sets en groepen</vt:lpstr>
      <vt:lpstr>Aantallen</vt:lpstr>
      <vt:lpstr>Aantallen</vt:lpstr>
      <vt:lpstr>Oefeningen</vt:lpstr>
      <vt:lpstr>Delen opslaan</vt:lpstr>
      <vt:lpstr>Delen opslaan met naam</vt:lpstr>
      <vt:lpstr>Delen opslaan met naam</vt:lpstr>
      <vt:lpstr>Vooruit kijken</vt:lpstr>
      <vt:lpstr>Extra opties</vt:lpstr>
      <vt:lpstr>RegEx: Delen opslaan</vt:lpstr>
      <vt:lpstr>Bag of Words</vt:lpstr>
      <vt:lpstr>Het idee achter BoW</vt:lpstr>
      <vt:lpstr>Het idee achter BoW</vt:lpstr>
      <vt:lpstr>Het idee achter BoW</vt:lpstr>
      <vt:lpstr>Woord frequentie</vt:lpstr>
      <vt:lpstr>Term Frequency – Inverse Document Frequency</vt:lpstr>
      <vt:lpstr>Term Frequency – Inverse Document Frequency</vt:lpstr>
      <vt:lpstr>Oefeningen</vt:lpstr>
      <vt:lpstr>Verschillende woorden, zelfde betekenis</vt:lpstr>
      <vt:lpstr>Word Embeddings</vt:lpstr>
      <vt:lpstr>Sectie Titel</vt:lpstr>
      <vt:lpstr>Twee kolommen</vt:lpstr>
      <vt:lpstr>Code voorbeeld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375</cp:revision>
  <dcterms:created xsi:type="dcterms:W3CDTF">2023-02-09T08:00:02Z</dcterms:created>
  <dcterms:modified xsi:type="dcterms:W3CDTF">2023-09-08T07:15:10Z</dcterms:modified>
</cp:coreProperties>
</file>