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357" r:id="rId4"/>
    <p:sldId id="372" r:id="rId5"/>
    <p:sldId id="378" r:id="rId6"/>
    <p:sldId id="379" r:id="rId7"/>
    <p:sldId id="377" r:id="rId8"/>
    <p:sldId id="390" r:id="rId9"/>
    <p:sldId id="447" r:id="rId10"/>
    <p:sldId id="385" r:id="rId11"/>
    <p:sldId id="384" r:id="rId12"/>
    <p:sldId id="388" r:id="rId13"/>
    <p:sldId id="454" r:id="rId14"/>
    <p:sldId id="451" r:id="rId15"/>
    <p:sldId id="465" r:id="rId16"/>
    <p:sldId id="453" r:id="rId17"/>
    <p:sldId id="452" r:id="rId18"/>
    <p:sldId id="462" r:id="rId19"/>
    <p:sldId id="461" r:id="rId20"/>
    <p:sldId id="456" r:id="rId21"/>
    <p:sldId id="457" r:id="rId22"/>
    <p:sldId id="458" r:id="rId23"/>
    <p:sldId id="391" r:id="rId24"/>
    <p:sldId id="464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463" r:id="rId34"/>
    <p:sldId id="475" r:id="rId35"/>
    <p:sldId id="476" r:id="rId36"/>
    <p:sldId id="477" r:id="rId37"/>
    <p:sldId id="478" r:id="rId38"/>
    <p:sldId id="479" r:id="rId39"/>
    <p:sldId id="481" r:id="rId40"/>
    <p:sldId id="486" r:id="rId41"/>
    <p:sldId id="487" r:id="rId42"/>
    <p:sldId id="489" r:id="rId43"/>
    <p:sldId id="490" r:id="rId44"/>
    <p:sldId id="459" r:id="rId45"/>
    <p:sldId id="483" r:id="rId46"/>
    <p:sldId id="484" r:id="rId47"/>
    <p:sldId id="485" r:id="rId48"/>
    <p:sldId id="491" r:id="rId49"/>
    <p:sldId id="492" r:id="rId50"/>
    <p:sldId id="482" r:id="rId51"/>
    <p:sldId id="445" r:id="rId52"/>
    <p:sldId id="448" r:id="rId53"/>
    <p:sldId id="444" r:id="rId54"/>
    <p:sldId id="449" r:id="rId55"/>
    <p:sldId id="389" r:id="rId56"/>
    <p:sldId id="450" r:id="rId57"/>
    <p:sldId id="383" r:id="rId58"/>
    <p:sldId id="386" r:id="rId59"/>
    <p:sldId id="387" r:id="rId60"/>
    <p:sldId id="443" r:id="rId6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88178" autoAdjust="0"/>
  </p:normalViewPr>
  <p:slideViewPr>
    <p:cSldViewPr snapToGrid="0">
      <p:cViewPr varScale="1">
        <p:scale>
          <a:sx n="107" d="100"/>
          <a:sy n="107" d="100"/>
        </p:scale>
        <p:origin x="1003" y="77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GitHub </a:t>
            </a:r>
            <a:r>
              <a:rPr lang="nl-NL" dirty="0" err="1"/>
              <a:t>repo</a:t>
            </a:r>
            <a:r>
              <a:rPr lang="nl-NL" dirty="0"/>
              <a:t> maken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669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D3B02-657C-D12F-35DA-51A1838B1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536B3F-DBA1-1807-B4D5-F22D0F5F74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8178C-0743-06EF-3EE2-4005B992B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01EB1-7CF0-312B-394F-EEBB65ED8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2880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9C4EB-8178-8302-7931-9B2C9C3F3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5EC83C-E587-DDE1-3988-7C5B7EBD7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613916-14DA-4CA0-B979-394B65AB3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E249B-FD74-11FB-40F7-57CCC09B3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5092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8BA80-2ED5-867B-25D6-9BBC07E92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BA455B-73D6-E1B0-05DA-E0852C0BD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45CB2C-8056-054C-9CBC-B7E15F62A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GitHub PR maken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870C0-D32B-2B21-0434-BBF6CD4A5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5001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18752-58F0-DDE0-D98A-AFEDC257B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3D2F12-8FE3-DB45-4BBF-4A92FF946E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03455F-570A-ADAB-B5CA-93596629E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FB468-7656-B732-A2F5-833F6B425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3051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164BD-9201-D2F8-6168-E577744B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6DB50A-B9B5-E2CE-3393-CD528F55A5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AAE24A-39D3-D655-8A82-893511374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GitHub PR reviewen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A5B1-EB9C-43E8-529D-C686C8DF9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0147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30A1B-205B-AAD0-B174-00CDDB41E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DD44A4-0926-55A2-97A0-E32B70A07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03894-32B0-C5E3-C186-1ECFD702B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C0E0-5F8C-272A-84EB-BF3BD81D6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5132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D52B0-C337-23CB-24D7-68A1DB4A1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E8301A-167B-EAC0-BC23-52ECD5D60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5B6090-6C67-B0A0-B647-562E2D83B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533A0-519F-60FD-357C-614C0B8FC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542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1FC99-DEE0-7997-93CA-1EFF3E2C0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66C330-A06C-DA46-506A-E4B737FE8F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776D8D-7417-4EAC-40A7-7DBEF5AD5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D6F92-8CD4-FF1D-074C-F1A227480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6445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98C18-6516-DC5E-9623-78DD88129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7B15E4-6392-C6B8-CA6B-1E31CAF4E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E5310B-0B09-525B-46B6-030E5F8E0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F707-C37C-3BDD-A4DA-38AA2FF04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4731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E4EBA-20D8-40A3-5677-BC18A2A4D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D2FB0-7880-2B1D-55B0-8C02F5E93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7313FF-1059-96D9-6C0C-6E5DD137A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E65F2-BEFE-A205-9199-B9105BF9A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524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DevOps </a:t>
            </a:r>
            <a:r>
              <a:rPr lang="nl-NL" dirty="0" err="1"/>
              <a:t>repo</a:t>
            </a:r>
            <a:r>
              <a:rPr lang="nl-NL" dirty="0"/>
              <a:t> aanmaken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7419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3182E-F5D3-8650-15DA-FA6985FC6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7FC867-2568-4BAC-7B2A-728CB52772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9006E0-D928-A0FD-3BF6-48F8C8428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DE879-8A0F-9432-244C-CCD095ADC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7487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AE4D-6578-484D-CED7-B6343A0E8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8C0356-7BFD-5AD5-CAF4-6D4BBA259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31E67E-3BFE-FF3F-4D7B-9A79941A5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B0FEA-D563-3E72-B99B-1F4751C2E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887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2CE35-B790-BD96-A2B2-2B02F6310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CE851-69F8-0AA9-77FB-A5F6AA652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72E9CE-0858-1E3B-DAA4-3969EDE0E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47354-F370-B00B-157A-056BA6FD2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3241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39300-04C7-D5B9-22F3-E6A0F0E53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0A7FEA-63D1-B322-3C46-5B4270FBD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9D692B-C510-1A74-B586-723B184B1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A5506-F8BD-3CC2-5E1D-0EE482472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3864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5BFDF-9A69-8005-9A55-17624E883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7A505-923D-5EAC-7B09-480583683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A3B4F6-29C2-C967-DF3F-6D3FFF58E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220E6-EFE0-27EC-7B00-949C6C4D7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8154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23230-1028-A0C8-9059-E5E57954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DBE25-BB35-1B98-F7AA-15922A75C8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F511C0-B268-0CE6-61F3-EF8C3D21B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BC64C-B66B-6E17-DBD1-2E911EA80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68966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76175-95F1-BB96-2A19-C19D57211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674EAD-35E6-891A-9344-0DFA3659A3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DB15F6-2395-E45B-06A8-821B7E23F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FDDBE-964B-C649-C4BA-960A55793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14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01FD-E61C-07B4-3253-55BBD7068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A8BE5E-F6C3-617D-D8D9-393A91710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7B775A-577A-0E9E-9DE9-CB24F0CD8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CB2F3-9DF4-6124-C9D2-CAB89DA8A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0912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11EA7-8EA1-BFDC-BB58-92227E127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109846-2FD2-9B79-8987-3C33810E18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E0A4C-C7B0-381D-61C6-FC30BBF26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261E-2D97-B39E-3921-D405E7252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6076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CE2BA-9311-F4A4-3F7C-685C43693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4372FD-1801-2B19-C9DE-23B748AD37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124C1-51D1-E621-71DE-7672EB167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BEEF1-CB09-1934-593B-745A92E0D9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025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436DD-E3DD-947A-9558-DC54AD54C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856440-7B8A-E252-C50C-552A07D77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05CAC-0B2F-D19B-B683-25AAFDDE9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</a:t>
            </a:r>
            <a:r>
              <a:rPr lang="nl-NL" dirty="0" err="1"/>
              <a:t>clone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D8133-42C7-864E-4E85-B01FE6C42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639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B9ACA-4DFD-A7B0-1B4F-311E285B0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6886D5-B5EB-9666-645C-09C795794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166D4C-E288-F6EC-873D-1946E22C2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8D3E9-3143-02A8-1252-2AFBC7814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9933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F7452-ED26-809B-313B-2704581DF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4C8A42-E4A9-D780-2E02-4DBB5A7FB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070D56-4A22-4C6D-E841-D8AB0DA72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4B14A-63E4-CC5F-5D04-151ECB035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87588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F8D73-1F94-1659-2E06-2789AE0AE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2A947-B8EC-A640-4D29-88C4319013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07C48D-F06D-D7ED-D848-EED9D4D89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D737F-1822-5CFF-FE82-F77A1CCC9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73839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F949A-F71D-6E21-1ED3-489292BC9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1573A-CE93-209E-F9AF-A8FA28E23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4BA2E5-21E0-C15C-4098-FDA88F38C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0C84B-6C55-DACD-8B04-B3221D426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409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</a:t>
            </a:r>
            <a:r>
              <a:rPr lang="nl-NL" dirty="0" err="1"/>
              <a:t>add</a:t>
            </a:r>
            <a:r>
              <a:rPr lang="nl-NL" dirty="0"/>
              <a:t> remote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3452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</a:t>
            </a:r>
            <a:r>
              <a:rPr lang="nl-NL" dirty="0" err="1"/>
              <a:t>fetch</a:t>
            </a:r>
            <a:r>
              <a:rPr lang="nl-NL" dirty="0"/>
              <a:t> &amp; pull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864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9462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982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C3BFB-783C-2C3F-E1F1-C5E0BA5E9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77335C-922D-4FB2-3DA0-83D893612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32406-C26C-14D1-684E-405AC03CB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</a:t>
            </a:r>
            <a:r>
              <a:rPr lang="nl-NL" dirty="0" err="1"/>
              <a:t>branch</a:t>
            </a:r>
            <a:r>
              <a:rPr lang="nl-NL" dirty="0"/>
              <a:t>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1B46-7EE6-41E5-B336-72883C6C7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65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20ADA-6520-A2E2-634D-E30D15C7B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91303C-DA96-18FB-49FE-135D23D5D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2A56F-A467-EA78-1E03-6D6D4172F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delete </a:t>
            </a:r>
            <a:r>
              <a:rPr lang="nl-NL" dirty="0" err="1"/>
              <a:t>branch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20956-FBD1-9E1B-0BAF-F6DB9992C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259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2A7DD-5ECD-B1C2-6E37-C35041EF9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12DD-C13A-2559-9403-0C56DDB4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Azure DevOps: 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CD9C80-8B0D-75DD-5F1D-6B529DB688A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Project </a:t>
            </a:r>
            <a:r>
              <a:rPr lang="nl-NL" sz="1400" b="1" dirty="0" err="1"/>
              <a:t>settings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Vul een naam en omschrijving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 err="1"/>
              <a:t>Visibility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Kies public voor de cursus.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Version control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Kies altijd git.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 err="1"/>
              <a:t>Work</a:t>
            </a:r>
            <a:r>
              <a:rPr lang="nl-NL" sz="1400" b="1" dirty="0"/>
              <a:t> item </a:t>
            </a:r>
            <a:r>
              <a:rPr lang="nl-NL" sz="1400" b="1" dirty="0" err="1"/>
              <a:t>process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Kies voor nu Agile.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D0A9FB0-B883-D5BA-AD67-16279324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7889"/>
            <a:ext cx="4352109" cy="4723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770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438C9-E557-D2D0-ADB3-F95C616D0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E408-0B35-DCF9-49AF-F5DEB3BF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Azure </a:t>
            </a:r>
            <a:r>
              <a:rPr lang="nl-NL" sz="3600" noProof="0" dirty="0" err="1"/>
              <a:t>Devops</a:t>
            </a:r>
            <a:r>
              <a:rPr lang="nl-NL" sz="3600" noProof="0" dirty="0"/>
              <a:t>: Projecten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1BA5BEF-F66C-FC7D-5332-0A7F2436412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Overview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Overzicht van het project met eventueel een Wiki.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Boards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Bijhouden en plannen van taken.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Repos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Git repositories voor opslag code.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Pipelines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Pipelines voor het checken van code.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9357847-F17D-3A78-F4B0-0E72CC60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156" y="1456267"/>
            <a:ext cx="7172644" cy="36347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6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BFFB3-ECDA-5C06-AC04-FBE840264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6A56-7BFC-E53B-9878-AD96BCEF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Azure DevOps: </a:t>
            </a:r>
            <a:r>
              <a:rPr lang="nl-NL" sz="3600" noProof="0" dirty="0" err="1"/>
              <a:t>Repo</a:t>
            </a:r>
            <a:r>
              <a:rPr lang="nl-NL" sz="3600" noProof="0" dirty="0"/>
              <a:t>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1AA1F46-F546-B40E-3EBF-371482A4F751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Standaard wordt een repository aangemaakt met dezelfde naam als het project.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Nieuw </a:t>
            </a:r>
            <a:r>
              <a:rPr lang="nl-NL" sz="1400" b="1" dirty="0" err="1"/>
              <a:t>repo</a:t>
            </a:r>
            <a:r>
              <a:rPr lang="nl-NL" sz="1400" b="1" dirty="0"/>
              <a:t> aanmaken: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op het standaard </a:t>
            </a:r>
            <a:r>
              <a:rPr lang="nl-NL" sz="1400" dirty="0" err="1"/>
              <a:t>repo</a:t>
            </a:r>
            <a:r>
              <a:rPr lang="nl-NL" sz="14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Selecteer New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rechts de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Zet </a:t>
            </a:r>
            <a:r>
              <a:rPr lang="nl-NL" sz="1400" dirty="0" err="1"/>
              <a:t>Add</a:t>
            </a:r>
            <a:r>
              <a:rPr lang="nl-NL" sz="1400" dirty="0"/>
              <a:t> a README uit.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None voor .</a:t>
            </a:r>
            <a:r>
              <a:rPr lang="nl-NL" sz="1400" dirty="0" err="1"/>
              <a:t>gitignore</a:t>
            </a:r>
            <a:r>
              <a:rPr lang="nl-NL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BFE6A5-B7C7-781E-46B1-C33A95D01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"/>
          <a:stretch/>
        </p:blipFill>
        <p:spPr>
          <a:xfrm>
            <a:off x="4005674" y="1456267"/>
            <a:ext cx="3024767" cy="1463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E0A5B9E-367E-3D8B-CA7D-393888781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58" y="1382233"/>
            <a:ext cx="3699024" cy="4833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52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88061-7493-5894-0462-01ED9A34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5913-96A9-5E80-8E26-1A4B44FB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Nieuw </a:t>
            </a:r>
            <a:r>
              <a:rPr lang="nl-NL" sz="3600" dirty="0" err="1"/>
              <a:t>repo</a:t>
            </a:r>
            <a:r>
              <a:rPr lang="nl-NL" sz="3600" dirty="0"/>
              <a:t> binnenhalen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FFB4D0-C6D2-F22C-1FB2-8A8037700E6E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Commando om een bestaand </a:t>
            </a:r>
            <a:r>
              <a:rPr lang="nl-NL" sz="1600" dirty="0" err="1"/>
              <a:t>repo</a:t>
            </a:r>
            <a:r>
              <a:rPr lang="nl-NL" sz="1600" dirty="0"/>
              <a:t> binnen te halen: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&lt;remote URL&gt;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https://github.com/user/repo.git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 err="1"/>
              <a:t>Clone</a:t>
            </a:r>
            <a:r>
              <a:rPr lang="nl-NL" sz="1600" dirty="0"/>
              <a:t> commando: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Maakt directory aan met de naam van het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Stelt deze werk directory in op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dirty="0"/>
              <a:t> </a:t>
            </a:r>
            <a:r>
              <a:rPr lang="nl-NL" sz="1600" dirty="0" err="1"/>
              <a:t>branch</a:t>
            </a:r>
            <a:r>
              <a:rPr lang="nl-NL" sz="16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Stelt 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/>
              <a:t> in voor de server waar vanaf </a:t>
            </a:r>
            <a:r>
              <a:rPr lang="nl-NL" sz="1600" dirty="0" err="1"/>
              <a:t>gecloned</a:t>
            </a:r>
            <a:r>
              <a:rPr lang="nl-NL" sz="1600" dirty="0"/>
              <a:t> is.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B26EA-37DB-A8AC-56A9-6DBA9A4A9516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C6892-355E-D823-0588-51FF8A170C6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926456-D6E2-6E48-C3E5-0C6944FF1F1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198F09-BA03-B3F7-24D6-734275203008}"/>
              </a:ext>
            </a:extLst>
          </p:cNvPr>
          <p:cNvSpPr txBox="1"/>
          <p:nvPr/>
        </p:nvSpPr>
        <p:spPr>
          <a:xfrm rot="5400000">
            <a:off x="9115043" y="335295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clone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507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F6841-27F2-7FAF-7B58-4A81E57C2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7512-399A-A66E-4323-BA8B1233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Bestaand </a:t>
            </a:r>
            <a:r>
              <a:rPr lang="nl-NL" sz="3600" dirty="0" err="1"/>
              <a:t>repo</a:t>
            </a:r>
            <a:r>
              <a:rPr lang="nl-NL" sz="3600" dirty="0"/>
              <a:t> koppelen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B13240-C8BD-22EF-37DF-9ED6CE843FFF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Maak een lokaal </a:t>
            </a:r>
            <a:r>
              <a:rPr lang="nl-NL" sz="1600" dirty="0" err="1"/>
              <a:t>repo</a:t>
            </a:r>
            <a:r>
              <a:rPr lang="nl-NL" sz="1600" dirty="0"/>
              <a:t> aan: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Koppel lokaal </a:t>
            </a:r>
            <a:r>
              <a:rPr lang="nl-NL" sz="1600" dirty="0" err="1"/>
              <a:t>repo</a:t>
            </a:r>
            <a:r>
              <a:rPr lang="nl-NL" sz="1600" dirty="0"/>
              <a:t> aan een remote server: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remote &lt;naam&gt; &lt;remote URL&gt;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https://github.com/user/repo.git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Check welke remote servers actief zijn: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-v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Twee richtingen: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nl-NL" sz="1600" dirty="0"/>
              <a:t>	Wijzigingen ophalen van de remote server.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nl-NL" sz="1600" dirty="0"/>
              <a:t>	Wijzigingen wegschrijven naar de remote server.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82A46F-12FE-83D9-C5AD-400614998A06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ED466-E9CA-4EDB-1FBD-F3220F1FB80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86D381-1881-B729-CD44-4EA775D24923}"/>
              </a:ext>
            </a:extLst>
          </p:cNvPr>
          <p:cNvCxnSpPr>
            <a:cxnSpLocks/>
          </p:cNvCxnSpPr>
          <p:nvPr/>
        </p:nvCxnSpPr>
        <p:spPr>
          <a:xfrm>
            <a:off x="9359537" y="2344542"/>
            <a:ext cx="0" cy="237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7EF159-8648-8BC1-A59A-B41EE182380C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C479DD-1B47-21F9-45BE-35FFDD19638D}"/>
              </a:ext>
            </a:extLst>
          </p:cNvPr>
          <p:cNvSpPr txBox="1"/>
          <p:nvPr/>
        </p:nvSpPr>
        <p:spPr>
          <a:xfrm rot="5400000">
            <a:off x="8841444" y="3348716"/>
            <a:ext cx="6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fetch</a:t>
            </a:r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C3E95-EF37-9989-77E4-795111C75114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26283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30868-F557-AEDA-FDE0-F2805824F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6F8B3-B2C6-9AA3-6CB4-870A83AA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Wijzigingen synchroniseren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79508-5865-4D05-F9B9-8FFD89EA9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8572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32087-AA4D-2704-BBEA-379C5F17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13C2-EFB6-2868-B88C-13F7DD4A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Wijzigingen ophalen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5FAB2D2-AF1A-63BC-AB6C-15A885F32E6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Twee commando's om wijzigingen op te halen: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Update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</a:t>
            </a:r>
            <a:r>
              <a:rPr lang="nl-NL" sz="1600" dirty="0"/>
              <a:t> directory, maar laat de lokale werk directory met rust.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Je moet zelf de wijzigingen </a:t>
            </a:r>
            <a:r>
              <a:rPr lang="nl-NL" sz="1600" dirty="0" err="1"/>
              <a:t>mergen</a:t>
            </a:r>
            <a:r>
              <a:rPr lang="nl-NL" sz="1600" dirty="0"/>
              <a:t> met je werk directory.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Update zowel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</a:t>
            </a:r>
            <a:r>
              <a:rPr lang="nl-NL" sz="1600" dirty="0"/>
              <a:t> directory als de werk directory.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Is identiek aan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16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32087-0095-2656-25EA-755DF3BF5802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BFB045-A952-7FB2-AC3E-8C7E9BB0BE4C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FB312-49F7-07C0-B6AC-5493A23899A7}"/>
              </a:ext>
            </a:extLst>
          </p:cNvPr>
          <p:cNvCxnSpPr>
            <a:cxnSpLocks/>
          </p:cNvCxnSpPr>
          <p:nvPr/>
        </p:nvCxnSpPr>
        <p:spPr>
          <a:xfrm>
            <a:off x="9359537" y="2344542"/>
            <a:ext cx="0" cy="237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D0664C-726F-F6EE-6A68-49CE6A9485DF}"/>
              </a:ext>
            </a:extLst>
          </p:cNvPr>
          <p:cNvSpPr txBox="1"/>
          <p:nvPr/>
        </p:nvSpPr>
        <p:spPr>
          <a:xfrm rot="5400000">
            <a:off x="8568934" y="3348716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fetch</a:t>
            </a:r>
            <a:r>
              <a:rPr lang="nl-NL" dirty="0"/>
              <a:t> / pull</a:t>
            </a:r>
          </a:p>
        </p:txBody>
      </p:sp>
    </p:spTree>
    <p:extLst>
      <p:ext uri="{BB962C8B-B14F-4D97-AF65-F5344CB8AC3E}">
        <p14:creationId xmlns:p14="http://schemas.microsoft.com/office/powerpoint/2010/main" val="115678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81F69-3EFB-3370-9A9A-6416D6C9E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5FE5-5E84-1511-BC21-DF185E10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Wijzigingen wegschrijven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B340F49-9AA8-AAEB-6855-A1369A9858EC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Zorg dat je lokale wijzigingen </a:t>
            </a:r>
            <a:r>
              <a:rPr lang="nl-NL" sz="1600" dirty="0" err="1"/>
              <a:t>gecommit</a:t>
            </a:r>
            <a:r>
              <a:rPr lang="nl-NL" sz="1600" dirty="0"/>
              <a:t> zijn: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–m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Schrijf de wijzigingen weg met: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&lt;naam remote&gt;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FF45D-8AD8-7E5D-2F5B-F430530CF324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3A945F-11F8-E43A-49DC-E4A04849AA0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CDB0E2-93A7-9746-9C68-08C3B6E09CBB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CE6BF3-BB31-A973-1D6F-66BF27307878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58189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0C5B8-5F01-C4FC-3889-FEF52956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E474-D848-EAD9-DFFD-BBAFEDDE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Branch</a:t>
            </a:r>
            <a:r>
              <a:rPr lang="nl-NL" sz="3600" dirty="0"/>
              <a:t> tracking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FD0456-EB1C-C0C1-1CB8-76D6ECCE0B3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Een nieuwe </a:t>
            </a:r>
            <a:r>
              <a:rPr lang="nl-NL" sz="1600" dirty="0" err="1"/>
              <a:t>branch</a:t>
            </a:r>
            <a:r>
              <a:rPr lang="nl-NL" sz="1600" dirty="0"/>
              <a:t> kun je niet zomaar </a:t>
            </a:r>
            <a:r>
              <a:rPr lang="nl-NL" sz="1600" dirty="0" err="1"/>
              <a:t>push-en</a:t>
            </a:r>
            <a:r>
              <a:rPr lang="nl-NL" sz="1600" dirty="0"/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cs typeface="Courier New" panose="02070309020205020404" pitchFamily="49" charset="0"/>
              </a:rPr>
              <a:t>De lokale </a:t>
            </a:r>
            <a:r>
              <a:rPr lang="nl-NL" sz="1600" dirty="0" err="1">
                <a:cs typeface="Courier New" panose="02070309020205020404" pitchFamily="49" charset="0"/>
              </a:rPr>
              <a:t>branch</a:t>
            </a:r>
            <a:r>
              <a:rPr lang="nl-NL" sz="1600" dirty="0">
                <a:cs typeface="Courier New" panose="02070309020205020404" pitchFamily="49" charset="0"/>
              </a:rPr>
              <a:t> is nog niet gekoppeld is aan een (upstream) </a:t>
            </a:r>
            <a:r>
              <a:rPr lang="nl-NL" sz="1600" dirty="0" err="1">
                <a:cs typeface="Courier New" panose="02070309020205020404" pitchFamily="49" charset="0"/>
              </a:rPr>
              <a:t>branch</a:t>
            </a:r>
            <a:r>
              <a:rPr lang="nl-NL" sz="1600" dirty="0">
                <a:cs typeface="Courier New" panose="02070309020205020404" pitchFamily="49" charset="0"/>
              </a:rPr>
              <a:t> op de remote.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Tracking: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Koppeling tussen een </a:t>
            </a:r>
            <a:r>
              <a:rPr lang="nl-NL" sz="1600" u="sng" dirty="0"/>
              <a:t>lokale</a:t>
            </a:r>
            <a:r>
              <a:rPr lang="nl-NL" sz="1600" dirty="0"/>
              <a:t> en een </a:t>
            </a:r>
            <a:r>
              <a:rPr lang="nl-NL" sz="1600" u="sng" dirty="0"/>
              <a:t>remote</a:t>
            </a:r>
            <a:r>
              <a:rPr lang="nl-NL" sz="1600" dirty="0"/>
              <a:t> </a:t>
            </a:r>
            <a:r>
              <a:rPr lang="nl-NL" sz="1600" dirty="0" err="1"/>
              <a:t>branch</a:t>
            </a:r>
            <a:r>
              <a:rPr lang="nl-NL" sz="16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Een lokale </a:t>
            </a:r>
            <a:r>
              <a:rPr lang="nl-NL" sz="1600" dirty="0" err="1"/>
              <a:t>branch</a:t>
            </a:r>
            <a:r>
              <a:rPr lang="nl-NL" sz="1600" dirty="0"/>
              <a:t> kan maximaal 1 remote </a:t>
            </a:r>
            <a:r>
              <a:rPr lang="nl-NL" sz="1600" dirty="0" err="1"/>
              <a:t>branch</a:t>
            </a:r>
            <a:r>
              <a:rPr lang="nl-NL" sz="1600" dirty="0"/>
              <a:t> tracken.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9A87B-F37E-82F0-053A-9A34D0A5EC9F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5A0D7-03DE-D164-F360-1190257671BA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2524A-EDE0-BE06-3089-A850525F3FD3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BCD60F-4DE1-FA2D-0BF9-1B3C79B7634A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6B0AA-40C2-CA11-CC69-E8A20FEF3753}"/>
              </a:ext>
            </a:extLst>
          </p:cNvPr>
          <p:cNvGrpSpPr/>
          <p:nvPr/>
        </p:nvGrpSpPr>
        <p:grpSpPr>
          <a:xfrm>
            <a:off x="914400" y="1835944"/>
            <a:ext cx="6893719" cy="1593056"/>
            <a:chOff x="778669" y="4150519"/>
            <a:chExt cx="6893719" cy="15930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D58687-3A63-C1E5-FFA2-6B2A46DB3C8B}"/>
                </a:ext>
              </a:extLst>
            </p:cNvPr>
            <p:cNvSpPr/>
            <p:nvPr/>
          </p:nvSpPr>
          <p:spPr>
            <a:xfrm>
              <a:off x="778669" y="4150519"/>
              <a:ext cx="6893719" cy="159305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4" name="Picture 3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D76C92A9-FECA-E4CF-0A78-156FF5262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5"/>
            <a:stretch/>
          </p:blipFill>
          <p:spPr>
            <a:xfrm>
              <a:off x="932211" y="4294456"/>
              <a:ext cx="6584251" cy="1324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456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3BCE2-FD62-BE8F-8FCE-1C35A60D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6574-685D-6EC7-F822-ADD41299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tracking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EAD294-FCA7-A4CE-E731-FCF64451558E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Overzicht van branches en hun tracking branches: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-vv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E7467-698A-E288-23C0-EA8B37E33A9D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DCD0C-E3C6-BA59-AC73-C2BC5686E78D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336D32-096F-554F-A0E2-966D63C888C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63498E-4EA9-D6ED-AE3C-6B7CB7A54979}"/>
              </a:ext>
            </a:extLst>
          </p:cNvPr>
          <p:cNvGrpSpPr/>
          <p:nvPr/>
        </p:nvGrpSpPr>
        <p:grpSpPr>
          <a:xfrm>
            <a:off x="902492" y="2407444"/>
            <a:ext cx="6893719" cy="907256"/>
            <a:chOff x="747574" y="4114800"/>
            <a:chExt cx="6893719" cy="9072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75333A-4C4A-3785-DF18-B2F7CA2AEAF1}"/>
                </a:ext>
              </a:extLst>
            </p:cNvPr>
            <p:cNvSpPr/>
            <p:nvPr/>
          </p:nvSpPr>
          <p:spPr>
            <a:xfrm>
              <a:off x="747574" y="4114800"/>
              <a:ext cx="6893719" cy="90725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BF5C34-2C40-D960-0EE5-8BEDB35A2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01"/>
            <a:stretch/>
          </p:blipFill>
          <p:spPr>
            <a:xfrm>
              <a:off x="838199" y="4252816"/>
              <a:ext cx="6655872" cy="65101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1C72773-CA50-C3A0-CB08-AECB94F5B01D}"/>
              </a:ext>
            </a:extLst>
          </p:cNvPr>
          <p:cNvSpPr txBox="1"/>
          <p:nvPr/>
        </p:nvSpPr>
        <p:spPr>
          <a:xfrm>
            <a:off x="1235566" y="3384343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lokaal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92E04-9E0F-A1A0-0F23-A734C250E99B}"/>
              </a:ext>
            </a:extLst>
          </p:cNvPr>
          <p:cNvSpPr txBox="1"/>
          <p:nvPr/>
        </p:nvSpPr>
        <p:spPr>
          <a:xfrm>
            <a:off x="4427916" y="3384343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91657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Git is gedistribueerd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Gedistribueerd systeem?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Remote repositories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Samenwerken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Pull </a:t>
            </a:r>
            <a:r>
              <a:rPr lang="nl-NL" sz="1600" noProof="0" dirty="0" err="1"/>
              <a:t>requests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Code reviews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Continuous</a:t>
            </a:r>
            <a:r>
              <a:rPr lang="nl-NL" sz="2000" dirty="0"/>
              <a:t> Integration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Hoe werkt het?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Python pipeline opzetten</a:t>
            </a:r>
          </a:p>
        </p:txBody>
      </p:sp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81709-FD5D-133B-3651-D2B151D0D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2E56-5FAB-A333-21A7-0F92DDF6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tracking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7F5B5B-5FDB-7C05-A8A0-77695F4CFDC7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bestaande </a:t>
            </a:r>
            <a:r>
              <a:rPr lang="nl-NL" sz="1600" dirty="0" err="1"/>
              <a:t>branch</a:t>
            </a:r>
            <a:r>
              <a:rPr lang="nl-NL" sz="1600" dirty="0"/>
              <a:t> ophalen van de remote server: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Maakt een lokale </a:t>
            </a:r>
            <a:r>
              <a:rPr lang="nl-NL" sz="1600" dirty="0" err="1"/>
              <a:t>branch</a:t>
            </a:r>
            <a:r>
              <a:rPr lang="nl-NL" sz="1600" dirty="0"/>
              <a:t> aan en stelt tracking automatisch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Bijvoorbeeld: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&lt;=&gt;	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65E88-54CE-BF58-12FA-DC5A4A1AE5BC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252E04-29C7-3763-3BAF-3902A1ACC3D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7FA468-444F-B748-A61D-92C93DC0EBC2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69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2EAB2-736D-6389-6371-ABDF0ED81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A408-9CCC-4953-91B8-2BD7F7BD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tracking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5BCD3B-9061-C498-2E58-4234C5759158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Nieuwe lokale </a:t>
            </a:r>
            <a:r>
              <a:rPr lang="nl-NL" sz="1600" dirty="0" err="1"/>
              <a:t>branch</a:t>
            </a:r>
            <a:r>
              <a:rPr lang="nl-NL" sz="1600" dirty="0"/>
              <a:t> aanmaken zonder tracking: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–b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Tracking instellen kan met: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--set-upstream &lt;naam remote&gt; &lt;naam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--set-upstream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--set-upstream-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&lt;remote/remote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--set-upstream-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/feature/unit-tests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CE128-3B48-ACAD-2DCE-9F18F124EAD2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876F2-1702-F5AB-CCC7-8E27788B8BB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16BB5E-5E59-C3CC-C9E3-B1CCC922C0B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56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3BDE7-340C-5194-228B-F176B03E4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95D4-99ED-CE88-5640-596B3091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tracking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8CD6C00-AEED-4DDE-8BAA-55DC38504B27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lokale </a:t>
            </a:r>
            <a:r>
              <a:rPr lang="nl-NL" sz="1600" dirty="0" err="1"/>
              <a:t>branch</a:t>
            </a:r>
            <a:r>
              <a:rPr lang="nl-NL" sz="1600" dirty="0"/>
              <a:t> verwijderen: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–d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–D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remote </a:t>
            </a:r>
            <a:r>
              <a:rPr lang="nl-NL" sz="1600" dirty="0" err="1"/>
              <a:t>branch</a:t>
            </a:r>
            <a:r>
              <a:rPr lang="nl-NL" sz="1600" dirty="0"/>
              <a:t> verwijderen: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&lt;remote&gt; --delete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C9882-477D-0BF5-9845-CAA7B43FADDE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B7B38-F20F-2E9A-5EB0-9D528E3F00F1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716BEA-B98B-8C37-24C8-7CEAF156887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42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DE154-8111-ACD8-4BD6-20492CA7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82013C-A720-B7B5-690D-4EBE3DEA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Pull </a:t>
            </a:r>
            <a:r>
              <a:rPr lang="nl-NL" noProof="0" dirty="0" err="1"/>
              <a:t>requests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A7BC3-C84C-7B37-2E0A-B787EB253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6219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68ED-0267-BDCE-C6AA-AA55651CB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BD0B79-8CD2-C9C1-9DE6-C229B5D74307}"/>
              </a:ext>
            </a:extLst>
          </p:cNvPr>
          <p:cNvCxnSpPr>
            <a:stCxn id="11" idx="0"/>
            <a:endCxn id="20" idx="4"/>
          </p:cNvCxnSpPr>
          <p:nvPr/>
        </p:nvCxnSpPr>
        <p:spPr>
          <a:xfrm rot="16200000" flipV="1">
            <a:off x="9484528" y="2812004"/>
            <a:ext cx="2050583" cy="702814"/>
          </a:xfrm>
          <a:prstGeom prst="bentConnector3">
            <a:avLst>
              <a:gd name="adj1" fmla="val 911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F8A431-F105-915A-0640-25FFFE90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pull </a:t>
            </a:r>
            <a:r>
              <a:rPr lang="nl-NL" sz="3600" noProof="0" dirty="0" err="1"/>
              <a:t>request</a:t>
            </a:r>
            <a:r>
              <a:rPr lang="nl-NL" sz="3600" noProof="0" dirty="0"/>
              <a:t>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ADD345-F241-3780-1075-26AF68BE3363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Door branches kan iedereen los van elkaar ontwikkelen.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Maar: branches moeten uiteindelijk </a:t>
            </a:r>
            <a:r>
              <a:rPr lang="nl-NL" sz="1800" dirty="0" err="1"/>
              <a:t>gemerged</a:t>
            </a:r>
            <a:r>
              <a:rPr lang="nl-NL" sz="1800" dirty="0"/>
              <a:t> worden…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Met pull </a:t>
            </a:r>
            <a:r>
              <a:rPr lang="nl-NL" sz="1800" dirty="0" err="1"/>
              <a:t>request</a:t>
            </a:r>
            <a:r>
              <a:rPr lang="nl-NL" sz="1800" dirty="0"/>
              <a:t> kun je samenwerken aan een </a:t>
            </a:r>
            <a:r>
              <a:rPr lang="nl-NL" sz="1800" dirty="0" err="1"/>
              <a:t>merge</a:t>
            </a:r>
            <a:r>
              <a:rPr lang="nl-NL" sz="18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Aanvraag om twee branches te </a:t>
            </a:r>
            <a:r>
              <a:rPr lang="nl-NL" sz="1800" dirty="0" err="1"/>
              <a:t>mergen</a:t>
            </a:r>
            <a:r>
              <a:rPr lang="nl-NL" sz="18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Geeft wijzigingen duidelijk weer.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Geeft mogelijkheid voor commentaar en suggesties.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Kan worden geaccepteerd of afgewezen.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31ED17-F9C3-28FA-518D-8E3CE91C777D}"/>
              </a:ext>
            </a:extLst>
          </p:cNvPr>
          <p:cNvCxnSpPr/>
          <p:nvPr/>
        </p:nvCxnSpPr>
        <p:spPr>
          <a:xfrm flipV="1">
            <a:off x="10158412" y="1657350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4400A1F-6344-66B6-BE53-1D7B6D4267FB}"/>
              </a:ext>
            </a:extLst>
          </p:cNvPr>
          <p:cNvSpPr/>
          <p:nvPr/>
        </p:nvSpPr>
        <p:spPr>
          <a:xfrm>
            <a:off x="9996832" y="5131689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F9302F-4D29-BE03-6171-C9B09363F290}"/>
              </a:ext>
            </a:extLst>
          </p:cNvPr>
          <p:cNvSpPr/>
          <p:nvPr/>
        </p:nvSpPr>
        <p:spPr>
          <a:xfrm>
            <a:off x="10699646" y="4188702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19DB3F-5EA1-92C9-2B9B-2128721AA2AF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rot="5400000" flipH="1" flipV="1">
            <a:off x="10199429" y="4469892"/>
            <a:ext cx="620780" cy="70281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C56204-79A5-C9E2-9BB4-7B3C5B5E3A0B}"/>
              </a:ext>
            </a:extLst>
          </p:cNvPr>
          <p:cNvSpPr/>
          <p:nvPr/>
        </p:nvSpPr>
        <p:spPr>
          <a:xfrm>
            <a:off x="10699646" y="340681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491504-CF21-6DFA-EAC7-0473CCDA4830}"/>
              </a:ext>
            </a:extLst>
          </p:cNvPr>
          <p:cNvSpPr/>
          <p:nvPr/>
        </p:nvSpPr>
        <p:spPr>
          <a:xfrm>
            <a:off x="10699646" y="2624934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FB2F25-04B7-DDB8-C91F-4E7563373FB7}"/>
              </a:ext>
            </a:extLst>
          </p:cNvPr>
          <p:cNvSpPr/>
          <p:nvPr/>
        </p:nvSpPr>
        <p:spPr>
          <a:xfrm>
            <a:off x="9996832" y="1815912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65C924-8430-9906-8647-94A244722D7E}"/>
              </a:ext>
            </a:extLst>
          </p:cNvPr>
          <p:cNvSpPr/>
          <p:nvPr/>
        </p:nvSpPr>
        <p:spPr>
          <a:xfrm>
            <a:off x="9996831" y="2976923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794BB6-F531-A5E8-4858-2F7C73E4F3F1}"/>
              </a:ext>
            </a:extLst>
          </p:cNvPr>
          <p:cNvSpPr txBox="1"/>
          <p:nvPr/>
        </p:nvSpPr>
        <p:spPr>
          <a:xfrm>
            <a:off x="10644164" y="17687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</a:t>
            </a:r>
          </a:p>
        </p:txBody>
      </p:sp>
    </p:spTree>
    <p:extLst>
      <p:ext uri="{BB962C8B-B14F-4D97-AF65-F5344CB8AC3E}">
        <p14:creationId xmlns:p14="http://schemas.microsoft.com/office/powerpoint/2010/main" val="2219084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8A10F-40C3-0682-28BF-5F0283604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BB88-2A5E-FFA5-E72B-74748083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</a:t>
            </a:r>
            <a:r>
              <a:rPr lang="nl-NL" sz="3600" noProof="0" dirty="0"/>
              <a:t>: 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CD05DE-5C9F-49C7-CE8B-DE4F84FD8E84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het repository.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 in het hoofdmenu.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[New pull </a:t>
            </a:r>
            <a:r>
              <a:rPr lang="nl-NL" sz="1800" dirty="0" err="1"/>
              <a:t>request</a:t>
            </a:r>
            <a:r>
              <a:rPr lang="nl-NL" sz="1800" dirty="0"/>
              <a:t>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de branches die je wilt </a:t>
            </a:r>
            <a:r>
              <a:rPr lang="nl-NL" sz="1800" dirty="0" err="1"/>
              <a:t>mergen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</a:t>
            </a:r>
            <a:r>
              <a:rPr lang="nl-NL" sz="1800" dirty="0" err="1"/>
              <a:t>Create</a:t>
            </a:r>
            <a:r>
              <a:rPr lang="nl-NL" sz="1800" dirty="0"/>
              <a:t> pull </a:t>
            </a:r>
            <a:r>
              <a:rPr lang="nl-NL" sz="1800" dirty="0" err="1"/>
              <a:t>request</a:t>
            </a:r>
            <a:r>
              <a:rPr lang="nl-NL" sz="1800" dirty="0"/>
              <a:t>]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122215-A220-E455-2070-7881F2A41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16" y="1456267"/>
            <a:ext cx="5586584" cy="44292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5488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5EE7-F5A4-81BB-4E49-10358D4CC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C5ED443-5867-499D-6078-8CCB20E3A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17" y="1456267"/>
            <a:ext cx="5586584" cy="4635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10B23D-2C99-DF75-B09F-93B947C2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</a:t>
            </a:r>
            <a:r>
              <a:rPr lang="nl-NL" sz="3600" noProof="0" dirty="0"/>
              <a:t>: 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6076A2-2DDA-C993-371A-7A5EB9076186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Voeg een titel toe.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Voeg een beschrijving toe.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</a:t>
            </a:r>
            <a:r>
              <a:rPr lang="nl-NL" sz="1800" dirty="0" err="1"/>
              <a:t>reviewers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07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95D28-BB45-5322-FAB0-8F1E3320D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F71F4E-42D2-EA00-2D45-1257F35B3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14" y="1456267"/>
            <a:ext cx="5586585" cy="4703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CC676-16CE-E0B1-5104-FF6611EA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</a:t>
            </a:r>
            <a:r>
              <a:rPr lang="nl-NL" sz="3600" noProof="0" dirty="0"/>
              <a:t>: 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444C1B-8679-0EA3-527C-6AA9F8E719EC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de repository.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</a:t>
            </a:r>
            <a:r>
              <a:rPr lang="nl-NL" sz="1800" dirty="0" err="1"/>
              <a:t>Add</a:t>
            </a:r>
            <a:r>
              <a:rPr lang="nl-NL" sz="1800" dirty="0"/>
              <a:t> </a:t>
            </a:r>
            <a:r>
              <a:rPr lang="nl-NL" sz="1800" dirty="0" err="1"/>
              <a:t>you</a:t>
            </a:r>
            <a:r>
              <a:rPr lang="nl-NL" sz="1800" dirty="0"/>
              <a:t> review]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Geef commentaar op de code.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40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64275-E0C9-4D94-FDBC-B61D5FED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5227B6-6950-9D17-106B-DEDCBC104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83" y="1456267"/>
            <a:ext cx="5538316" cy="4651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357752-2B7C-CADB-7210-A5CD676D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</a:t>
            </a:r>
            <a:r>
              <a:rPr lang="nl-NL" sz="3600" noProof="0" dirty="0"/>
              <a:t>: 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0B31DB1-ED36-FEF5-E8B1-051650FE5C19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de repository.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</a:t>
            </a:r>
            <a:r>
              <a:rPr lang="nl-NL" sz="1800" dirty="0" err="1"/>
              <a:t>Add</a:t>
            </a:r>
            <a:r>
              <a:rPr lang="nl-NL" sz="1800" dirty="0"/>
              <a:t> </a:t>
            </a:r>
            <a:r>
              <a:rPr lang="nl-NL" sz="1800" dirty="0" err="1"/>
              <a:t>you</a:t>
            </a:r>
            <a:r>
              <a:rPr lang="nl-NL" sz="1800" dirty="0"/>
              <a:t> review]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Geef commentaar op de code.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[Review changes].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eindoordeel.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Keur de PR goed of niet.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5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0656D-C988-26AF-CD83-C4181D2E0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BDA-8F1D-4172-D293-7A7CB8AD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</a:t>
            </a:r>
            <a:r>
              <a:rPr lang="nl-NL" sz="3600" noProof="0" dirty="0"/>
              <a:t>: 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8E0398-0270-3009-2916-F6C2561BA9E8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</a:t>
            </a:r>
            <a:r>
              <a:rPr lang="nl-NL" sz="1800" dirty="0" err="1"/>
              <a:t>Repos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 in het menu.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[New pull </a:t>
            </a:r>
            <a:r>
              <a:rPr lang="nl-NL" sz="1800" dirty="0" err="1"/>
              <a:t>request</a:t>
            </a:r>
            <a:r>
              <a:rPr lang="nl-NL" sz="1800" dirty="0"/>
              <a:t>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</a:t>
            </a:r>
            <a:r>
              <a:rPr lang="nl-NL" sz="1800" dirty="0" err="1"/>
              <a:t>Create</a:t>
            </a:r>
            <a:r>
              <a:rPr lang="nl-NL" sz="1800" dirty="0"/>
              <a:t> pull </a:t>
            </a:r>
            <a:r>
              <a:rPr lang="nl-NL" sz="1800" dirty="0" err="1"/>
              <a:t>request</a:t>
            </a:r>
            <a:r>
              <a:rPr lang="nl-NL" sz="1800" dirty="0"/>
              <a:t>]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7772F24-7AB5-8674-6947-98F99E31F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716" y="1540293"/>
            <a:ext cx="5775084" cy="3777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474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Gedistribueerd systeem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B04F9-24C5-70E7-FA3C-61FA72A5E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83C5-B471-520C-D2F6-A770979E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</a:t>
            </a:r>
            <a:r>
              <a:rPr lang="nl-NL" sz="3600" noProof="0" dirty="0"/>
              <a:t>: 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3C5A6B-C4B3-3F37-020B-D2D11AE62BE2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de branches die je wilt </a:t>
            </a:r>
            <a:r>
              <a:rPr lang="nl-NL" sz="1800" dirty="0" err="1"/>
              <a:t>mergen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een titel in.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een beschrijving in.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</a:t>
            </a:r>
            <a:r>
              <a:rPr lang="nl-NL" sz="1800" dirty="0" err="1"/>
              <a:t>reviewers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</a:t>
            </a:r>
            <a:r>
              <a:rPr lang="nl-NL" sz="1800" dirty="0" err="1"/>
              <a:t>Create</a:t>
            </a:r>
            <a:r>
              <a:rPr lang="nl-NL" sz="1800" dirty="0"/>
              <a:t>].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AA46CE-4239-BDB3-1BA7-614F70D5B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7" y="740832"/>
            <a:ext cx="4838703" cy="5376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120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6D70F-F2CC-D7A9-8C4A-56DCDA241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CF83-C799-8E53-747B-70F56D8E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</a:t>
            </a:r>
            <a:r>
              <a:rPr lang="nl-NL" sz="3600" noProof="0" dirty="0"/>
              <a:t>: 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B0FC21-4BAC-C69A-FDEF-C7263E28D874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51560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Bekijk de wijzigingen onder [Files].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Geef commentaar op de code.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E02ED40-3058-4FE5-93FF-020B27572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3139188"/>
            <a:ext cx="8658225" cy="3037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8992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4FD20-4C07-03C2-C2A4-3A3269BBB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CD1F-04A2-B86A-8843-90E6C484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</a:t>
            </a:r>
            <a:r>
              <a:rPr lang="nl-NL" sz="3600" noProof="0" dirty="0"/>
              <a:t>: 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5359B5-3F38-7AAF-0979-0D16A9E90213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algemeen oordeel.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Keur de PR goed of niet.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E97D6B-29C4-23B3-E848-5C021BF56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72" y="1135856"/>
            <a:ext cx="6049328" cy="5041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0570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6D042-0994-4885-880A-203BF606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67D703-3F74-AC99-B031-80B627CB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Pipelines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3B2C5-F86F-12A6-CD45-DFDECAA68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3847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D12F-B401-4F1A-D4DE-307A4F99A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9DFE-EE76-F242-B302-9878CD8C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Wat is een pipeline?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013107C-D505-6BBE-C6EE-EA3293B68A6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5257801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Je wilt graag code van goede kwaliteit in je repository.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Om de kwaliteit te waarborgen gebruik je: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black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 err="1">
                <a:cs typeface="Courier New" panose="02070309020205020404" pitchFamily="49" charset="0"/>
              </a:rPr>
              <a:t>pylint</a:t>
            </a: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 err="1">
                <a:cs typeface="Courier New" panose="02070309020205020404" pitchFamily="49" charset="0"/>
              </a:rPr>
              <a:t>pytest</a:t>
            </a: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In een pipeline kun je deze tools als acties opnemen.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De pipeline draait als code naar het repository wordt geschreven.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8E1765-0BBD-85C1-2ACF-779951D2C35A}"/>
              </a:ext>
            </a:extLst>
          </p:cNvPr>
          <p:cNvGrpSpPr/>
          <p:nvPr/>
        </p:nvGrpSpPr>
        <p:grpSpPr>
          <a:xfrm>
            <a:off x="7972435" y="1456267"/>
            <a:ext cx="2474103" cy="4736567"/>
            <a:chOff x="8879691" y="1067330"/>
            <a:chExt cx="2474103" cy="47365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0391FE-8159-720D-E458-6B6B14DF3103}"/>
                </a:ext>
              </a:extLst>
            </p:cNvPr>
            <p:cNvSpPr/>
            <p:nvPr/>
          </p:nvSpPr>
          <p:spPr>
            <a:xfrm>
              <a:off x="9429749" y="1067330"/>
              <a:ext cx="1493043" cy="595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push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F2A86E-C55A-893A-7C85-495CD631CAEE}"/>
                </a:ext>
              </a:extLst>
            </p:cNvPr>
            <p:cNvSpPr/>
            <p:nvPr/>
          </p:nvSpPr>
          <p:spPr>
            <a:xfrm>
              <a:off x="8879691" y="2100263"/>
              <a:ext cx="2474103" cy="2936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nl-NL" dirty="0"/>
                <a:t>Pipeline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96E9195-DDC1-96BA-1B5E-693236B34920}"/>
                </a:ext>
              </a:extLst>
            </p:cNvPr>
            <p:cNvSpPr/>
            <p:nvPr/>
          </p:nvSpPr>
          <p:spPr>
            <a:xfrm>
              <a:off x="9429747" y="2353867"/>
              <a:ext cx="1493043" cy="5950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Step 1</a:t>
              </a:r>
            </a:p>
            <a:p>
              <a:pPr algn="ctr"/>
              <a:r>
                <a:rPr lang="nl-NL" dirty="0">
                  <a:latin typeface="Courier New" panose="02070309020205020404" pitchFamily="49" charset="0"/>
                  <a:cs typeface="Courier New" panose="02070309020205020404" pitchFamily="49" charset="0"/>
                </a:rPr>
                <a:t>black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3B4483D-1BCD-46D7-F099-80616DFC7B1A}"/>
                </a:ext>
              </a:extLst>
            </p:cNvPr>
            <p:cNvSpPr/>
            <p:nvPr/>
          </p:nvSpPr>
          <p:spPr>
            <a:xfrm>
              <a:off x="9429749" y="3236648"/>
              <a:ext cx="1493043" cy="5950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Step 2</a:t>
              </a:r>
            </a:p>
            <a:p>
              <a:pPr algn="ctr"/>
              <a:r>
                <a:rPr lang="nl-NL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pylint</a:t>
              </a:r>
              <a:endParaRPr lang="nl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118A17D-D1D0-ECE7-6E59-59089E4AE054}"/>
                </a:ext>
              </a:extLst>
            </p:cNvPr>
            <p:cNvSpPr/>
            <p:nvPr/>
          </p:nvSpPr>
          <p:spPr>
            <a:xfrm>
              <a:off x="9429748" y="4119430"/>
              <a:ext cx="1493043" cy="5950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Step 3</a:t>
              </a:r>
            </a:p>
            <a:p>
              <a:pPr algn="ctr"/>
              <a:r>
                <a:rPr lang="nl-NL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pytest</a:t>
              </a:r>
              <a:endParaRPr lang="nl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060B03-3ACE-0921-C1BE-B675A4480303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flipH="1">
              <a:off x="10176269" y="1662378"/>
              <a:ext cx="2" cy="6914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350F651-0454-FD12-2F64-A3478ACBAE7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0176269" y="2948914"/>
              <a:ext cx="2" cy="28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E73B0-F292-0DE4-DECA-F9AC8F31041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10176270" y="3831695"/>
              <a:ext cx="1" cy="28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Graphic 20" descr="Checkmark with solid fill">
              <a:extLst>
                <a:ext uri="{FF2B5EF4-FFF2-40B4-BE49-F238E27FC236}">
                  <a16:creationId xmlns:a16="http://schemas.microsoft.com/office/drawing/2014/main" id="{B770E1A5-7367-A485-4B38-FD64612DD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86428" y="5289946"/>
              <a:ext cx="379679" cy="513951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3CB4D9E-83B2-9B18-B4BF-2B250392EA0A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0176268" y="4714477"/>
              <a:ext cx="2" cy="575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5201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DC2DC-4B2F-C88E-58BA-A299C199F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CA19-7A3B-B2A5-B7FF-EB8D76CE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dirty="0" err="1"/>
              <a:t>Workflows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2C0B911-60F7-E6C2-6D6D-A4A679D891F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[Actions] in je repository.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[set up a workflow </a:t>
            </a:r>
            <a:r>
              <a:rPr lang="nl-NL" sz="1800" dirty="0" err="1">
                <a:cs typeface="Courier New" panose="02070309020205020404" pitchFamily="49" charset="0"/>
              </a:rPr>
              <a:t>yourself</a:t>
            </a:r>
            <a:r>
              <a:rPr lang="nl-NL" sz="1800" dirty="0">
                <a:cs typeface="Courier New" panose="02070309020205020404" pitchFamily="49" charset="0"/>
              </a:rPr>
              <a:t>] om zelf een workflow te maken.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Of: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een van de bestaande </a:t>
            </a:r>
            <a:r>
              <a:rPr lang="nl-NL" sz="1800" dirty="0" err="1">
                <a:cs typeface="Courier New" panose="02070309020205020404" pitchFamily="49" charset="0"/>
              </a:rPr>
              <a:t>workflows</a:t>
            </a:r>
            <a:r>
              <a:rPr lang="nl-NL" sz="1800" dirty="0">
                <a:cs typeface="Courier New" panose="02070309020205020404" pitchFamily="49" charset="0"/>
              </a:rPr>
              <a:t>, bijvoorbeeld [Python package].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Beide opties maken een YAML bestand in: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BBE7B4-D197-4AC0-F8F4-F8A71707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17" y="1083734"/>
            <a:ext cx="4879283" cy="5025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6139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C14B5-DC74-2D01-58F7-E6086B83D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32F6-0EAC-F828-C52C-A048E283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dirty="0" err="1"/>
              <a:t>Workflows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90E4B74-0D92-1786-5579-396114096D0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In het YAML bestand definieer je: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Voor welke branches de pipeline draait.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versies van Python gebruikt worden.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stappen uitgevoerd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CC854DC-BB4F-3FB0-EA4B-65FE191AD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1083734"/>
            <a:ext cx="5124450" cy="5093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6170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C7D0A-5C0A-BF90-1AC4-3ED80AA13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C3EA-C8CC-E518-642B-2C3968EB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dirty="0" err="1"/>
              <a:t>Workflows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D2A2572-8C44-56C3-F3E7-81486DF93309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Na elke push of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 draait de Workflow.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De Workflow run krijgt de naam van de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Het icoon geeft aan of de run succesvol was.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818499-6E80-AB58-9B9F-1183EE729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12" y="2734472"/>
            <a:ext cx="8001693" cy="3589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4372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39BC5-7E32-1B69-2A8F-4173FDCB6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619A-5D02-2975-A578-B62A4E8A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dirty="0" err="1"/>
              <a:t>Workflows</a:t>
            </a:r>
            <a:endParaRPr lang="nl-NL" sz="3600" noProof="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2E3B365-9234-7E44-0D26-C9B0457F3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65" y="2041897"/>
            <a:ext cx="8057669" cy="4281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E9305E-1E9A-2306-6ABE-F2D43B77502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Klik op een run voor alle details.</a:t>
            </a:r>
          </a:p>
        </p:txBody>
      </p:sp>
    </p:spTree>
    <p:extLst>
      <p:ext uri="{BB962C8B-B14F-4D97-AF65-F5344CB8AC3E}">
        <p14:creationId xmlns:p14="http://schemas.microsoft.com/office/powerpoint/2010/main" val="690665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B19BF-B785-6D19-41D4-62106282A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C332-7203-8EF4-CC7F-255CF31C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dirty="0" err="1"/>
              <a:t>Workflows</a:t>
            </a:r>
            <a:endParaRPr lang="nl-NL" sz="3600" noProof="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095823A-2DC0-6742-F867-2A8EF7391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24" y="2372500"/>
            <a:ext cx="8657070" cy="28882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10E314-6F74-73E6-9416-2B71F2B7B61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Workflow draait ook als een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 wordt aangemaakt.</a:t>
            </a:r>
          </a:p>
        </p:txBody>
      </p:sp>
    </p:spTree>
    <p:extLst>
      <p:ext uri="{BB962C8B-B14F-4D97-AF65-F5344CB8AC3E}">
        <p14:creationId xmlns:p14="http://schemas.microsoft.com/office/powerpoint/2010/main" val="272188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Centraal systeem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56D21-18E7-D3BB-1602-2E09EFF664FF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B47280-3688-CD9E-2815-119F64295097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85382D-EA88-786A-B418-91CD677EE62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3226525" y="3638005"/>
            <a:ext cx="1" cy="966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44741-1658-BBAB-4F9F-0D94683EBE62}"/>
              </a:ext>
            </a:extLst>
          </p:cNvPr>
          <p:cNvSpPr txBox="1"/>
          <p:nvPr/>
        </p:nvSpPr>
        <p:spPr>
          <a:xfrm>
            <a:off x="1410788" y="2991394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files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4B47E-1191-EED2-326E-15CD999AC1B3}"/>
              </a:ext>
            </a:extLst>
          </p:cNvPr>
          <p:cNvSpPr txBox="1"/>
          <p:nvPr/>
        </p:nvSpPr>
        <p:spPr>
          <a:xfrm>
            <a:off x="1410788" y="4702767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Deel files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4DD51-5150-D16A-CAB8-F641549E7659}"/>
              </a:ext>
            </a:extLst>
          </p:cNvPr>
          <p:cNvSpPr/>
          <p:nvPr/>
        </p:nvSpPr>
        <p:spPr>
          <a:xfrm>
            <a:off x="4069080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59BAD6-A72A-F1F3-4C10-9A4EF6C7BDC7}"/>
              </a:ext>
            </a:extLst>
          </p:cNvPr>
          <p:cNvSpPr txBox="1">
            <a:spLocks/>
          </p:cNvSpPr>
          <p:nvPr/>
        </p:nvSpPr>
        <p:spPr>
          <a:xfrm>
            <a:off x="6409267" y="2090057"/>
            <a:ext cx="4749800" cy="408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Nadelen: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Altijd verbinding met de centrale server nodig.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Langzaam vanwege veel netwerkverkeer.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Je ziet alles van iedereen op de centrale server.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6681E01-D1E1-95EB-3B51-8D45EAE9FC90}"/>
              </a:ext>
            </a:extLst>
          </p:cNvPr>
          <p:cNvCxnSpPr>
            <a:stCxn id="7" idx="3"/>
            <a:endCxn id="14" idx="0"/>
          </p:cNvCxnSpPr>
          <p:nvPr/>
        </p:nvCxnSpPr>
        <p:spPr>
          <a:xfrm>
            <a:off x="3827417" y="3314700"/>
            <a:ext cx="662941" cy="128995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60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4A4B2-B593-8EA2-309D-20619A5BD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7C7D-542D-5E0E-8B97-FC019E36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DevOps: Pipelines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18E835-28F3-0B3A-1686-C4DE3B7D8695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[Pipelines] in het linker menu.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</a:t>
            </a:r>
            <a:r>
              <a:rPr lang="nl-NL" sz="1800" dirty="0" err="1">
                <a:cs typeface="Courier New" panose="02070309020205020404" pitchFamily="49" charset="0"/>
              </a:rPr>
              <a:t>Create</a:t>
            </a:r>
            <a:r>
              <a:rPr lang="nl-NL" sz="1800" dirty="0">
                <a:cs typeface="Courier New" panose="02070309020205020404" pitchFamily="49" charset="0"/>
              </a:rPr>
              <a:t> Pipeline].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[Azure </a:t>
            </a:r>
            <a:r>
              <a:rPr lang="nl-NL" sz="1800" dirty="0" err="1">
                <a:cs typeface="Courier New" panose="02070309020205020404" pitchFamily="49" charset="0"/>
              </a:rPr>
              <a:t>Repos</a:t>
            </a:r>
            <a:r>
              <a:rPr lang="nl-NL" sz="1800" dirty="0">
                <a:cs typeface="Courier New" panose="02070309020205020404" pitchFamily="49" charset="0"/>
              </a:rPr>
              <a:t> Git] als code locatie.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het repository voor de Pipeline.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een Pipeline template.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Of: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een [</a:t>
            </a:r>
            <a:r>
              <a:rPr lang="nl-NL" sz="1800" dirty="0" err="1">
                <a:cs typeface="Courier New" panose="02070309020205020404" pitchFamily="49" charset="0"/>
              </a:rPr>
              <a:t>Existing</a:t>
            </a:r>
            <a:r>
              <a:rPr lang="nl-NL" sz="1800" dirty="0">
                <a:cs typeface="Courier New" panose="02070309020205020404" pitchFamily="49" charset="0"/>
              </a:rPr>
              <a:t> Azure Pipelines YAML file].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3F661BA-48FC-8C7E-497F-821C276F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07" y="1456267"/>
            <a:ext cx="5443993" cy="39086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4830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D6F81-3777-6564-55D0-0DA5581B2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908A-6C17-763B-2031-8311C418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DevOps: Pipelines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B89461F-BAB9-7C49-7EC4-4BF744C25FD0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In het YAML bestand definieer je: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Voor welke branches de pipeline draait.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versies van Python gebruikt worden.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stappen uitgevoerd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BF7872-87CB-7F9A-34B2-E34315E50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38" y="789248"/>
            <a:ext cx="4081462" cy="5279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6502-0018-DFD8-DB74-32B0039B2B00}"/>
              </a:ext>
            </a:extLst>
          </p:cNvPr>
          <p:cNvSpPr txBox="1"/>
          <p:nvPr/>
        </p:nvSpPr>
        <p:spPr>
          <a:xfrm>
            <a:off x="6858000" y="1193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E9B59-910B-0C2D-7FAA-C7881548241F}"/>
              </a:ext>
            </a:extLst>
          </p:cNvPr>
          <p:cNvSpPr txBox="1"/>
          <p:nvPr/>
        </p:nvSpPr>
        <p:spPr>
          <a:xfrm>
            <a:off x="6858000" y="2402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78D2C-C6C7-73FD-4F64-9BC60FFFA991}"/>
              </a:ext>
            </a:extLst>
          </p:cNvPr>
          <p:cNvSpPr txBox="1"/>
          <p:nvPr/>
        </p:nvSpPr>
        <p:spPr>
          <a:xfrm>
            <a:off x="6858000" y="4360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77615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848B5-626E-3941-6F00-FE3797B2D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A4A8-CC86-2AFC-090C-2C2240F7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DevOps: Pipelines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B6BE4C-2689-2425-1163-4B0F478EE40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31765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De pipeline draait als code naar het repository wordt </a:t>
            </a:r>
            <a:r>
              <a:rPr lang="nl-NL" sz="1800" dirty="0" err="1">
                <a:cs typeface="Courier New" panose="02070309020205020404" pitchFamily="49" charset="0"/>
              </a:rPr>
              <a:t>gepushed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Onderaan staan de jobs waarop je door kunt klikken.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8DBAB30-4A22-879C-DA72-E12C05259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23" y="1185862"/>
            <a:ext cx="5371977" cy="5171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9270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F2054-AEF5-DDBD-D61C-81DF1006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18A4-5651-AE7D-FB6E-B9A5A2FA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DevOps: Pipelines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6898278-72A2-F120-F8E3-BCBC30355F4F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31765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Links staan alle stappen die doorlopen zijn.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Klikt op een stap om de output ervan te zien.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Hier vind je bijvoorbeeld foutmeldingen van </a:t>
            </a:r>
            <a:r>
              <a:rPr lang="nl-NL" sz="1800" dirty="0" err="1">
                <a:cs typeface="Courier New" panose="02070309020205020404" pitchFamily="49" charset="0"/>
              </a:rPr>
              <a:t>pylint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364B808-1C63-1DBE-2988-343F26706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69" y="1645604"/>
            <a:ext cx="6574631" cy="4280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1933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6B1D5-2126-D950-1929-049A1E352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70A84C-0DE9-2682-8BF7-4FAD8DF3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 beveiligen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E7C78-BCB9-7ECC-44B7-6CEA8EEC2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4799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A0D2C-ADE5-4D21-755C-F05FC23A8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67CD-B281-BE59-9CE0-F796CDAD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Rulesets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2B6EA0-8C04-8FA6-99CC-1E3464AB58F3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Gebruik een Rulesets om je branches te beveiligen tegen: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Verwijderen van de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push zonder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zonder reviews.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die niet door de Workflow komt.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18A8119-E866-8730-7132-0A092BE30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76" y="1456267"/>
            <a:ext cx="5493324" cy="2972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695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1372C-DF0F-2FC0-B845-8D45E9E57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98E8-0E40-AEC5-618C-8D42C260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Rulesets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7ED9BF3-01DD-79A6-2E67-6FF221681938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Gebruik een Rulesets om je branches te beveiligen tegen: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Verwijderen van de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push zonder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zonder reviews.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die niet door de Workflow komt.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A white rectangular object with a black text&#10;&#10;Description automatically generated">
            <a:extLst>
              <a:ext uri="{FF2B5EF4-FFF2-40B4-BE49-F238E27FC236}">
                <a16:creationId xmlns:a16="http://schemas.microsoft.com/office/drawing/2014/main" id="{7C090C70-7A3E-B871-AE35-452609AAC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8"/>
          <a:stretch/>
        </p:blipFill>
        <p:spPr>
          <a:xfrm>
            <a:off x="6596818" y="861856"/>
            <a:ext cx="4541914" cy="116697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DF38E6A-5AA8-2822-DF15-0C8D1D5D1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22" y="2280735"/>
            <a:ext cx="4503810" cy="624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0B8A15-7A66-FB99-368B-0EBF4761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22" y="3305622"/>
            <a:ext cx="4503810" cy="647756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6915651-EBC3-C094-D056-7BBFD10DA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11" y="4353371"/>
            <a:ext cx="4473328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775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4E74A-2965-9343-F80B-47F551CC0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8F5E-CDDD-ED38-86F4-2C4AB238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Rulesets</a:t>
            </a:r>
            <a:endParaRPr lang="nl-NL" sz="3600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FF654-21BC-9486-A7FD-B8CE8A7EA7C2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Niet elk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 komt langs de regels…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AA20757-0A50-667F-A73A-5E4E212D1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96" y="2364436"/>
            <a:ext cx="8634208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39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B35B7-4993-ED63-E632-F6E1AE4B3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1133-C749-2482-5CCD-B1321F22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DevOps: </a:t>
            </a:r>
            <a:r>
              <a:rPr lang="nl-NL" sz="3600" dirty="0" err="1"/>
              <a:t>Branch</a:t>
            </a:r>
            <a:r>
              <a:rPr lang="nl-NL" sz="3600" dirty="0"/>
              <a:t> </a:t>
            </a:r>
            <a:r>
              <a:rPr lang="nl-NL" sz="3600" dirty="0" err="1"/>
              <a:t>Policies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4B3ADDA-62C6-F61E-AC4A-99FD10D09AF5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Ga naar [Branches] in je </a:t>
            </a:r>
            <a:r>
              <a:rPr lang="nl-NL" sz="1800" dirty="0" err="1">
                <a:cs typeface="Courier New" panose="02070309020205020404" pitchFamily="49" charset="0"/>
              </a:rPr>
              <a:t>repo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Klik op opties achter een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 opties [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⁞</a:t>
            </a:r>
            <a:r>
              <a:rPr lang="nl-NL" sz="1800" dirty="0"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Selecteer [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Policies</a:t>
            </a:r>
            <a:r>
              <a:rPr lang="nl-NL" sz="1800" dirty="0"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804938-29B9-170E-3018-FFFFE4144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602" y="1456267"/>
            <a:ext cx="5184198" cy="4412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145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DFC77-8324-EEF5-9364-F1ECD1654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84E6-BA8C-00CC-6D50-E8CE0A7F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DevOps: </a:t>
            </a:r>
            <a:r>
              <a:rPr lang="nl-NL" sz="3600" dirty="0" err="1"/>
              <a:t>Branch</a:t>
            </a:r>
            <a:r>
              <a:rPr lang="nl-NL" sz="3600" dirty="0"/>
              <a:t> </a:t>
            </a:r>
            <a:r>
              <a:rPr lang="nl-NL" sz="3600" dirty="0" err="1"/>
              <a:t>Policies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8D072B6-3A54-8FCF-824E-67AF90F9DF8C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Gebruik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Policies</a:t>
            </a:r>
            <a:r>
              <a:rPr lang="nl-NL" sz="1800" dirty="0">
                <a:cs typeface="Courier New" panose="02070309020205020404" pitchFamily="49" charset="0"/>
              </a:rPr>
              <a:t> om je branches te beveiligen tegen: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zonder reviews.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die niet door de Pipeline komt.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survey&#10;&#10;Description automatically generated">
            <a:extLst>
              <a:ext uri="{FF2B5EF4-FFF2-40B4-BE49-F238E27FC236}">
                <a16:creationId xmlns:a16="http://schemas.microsoft.com/office/drawing/2014/main" id="{3B3E8D4C-80F0-7DCA-B369-03985FD75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14" y="1820598"/>
            <a:ext cx="4032776" cy="1212512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0E2F8CCC-CB76-8458-7214-724A1B804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14" y="3342817"/>
            <a:ext cx="4032777" cy="13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8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F7D25-FA36-C1BA-D566-1352A19F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6D20-BF51-D366-0E3F-7FABEDBF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Centraal vs. gedistribueerd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264E4-CCFE-2295-18F0-E9D4CE8A04A8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2A6FD8-9951-8F62-8B89-1275C94878DF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F6F67F-CF6D-CCA0-6913-3079FDA36303}"/>
              </a:ext>
            </a:extLst>
          </p:cNvPr>
          <p:cNvCxnSpPr>
            <a:cxnSpLocks/>
          </p:cNvCxnSpPr>
          <p:nvPr/>
        </p:nvCxnSpPr>
        <p:spPr>
          <a:xfrm>
            <a:off x="3171042" y="3637725"/>
            <a:ext cx="0" cy="9805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8AE8CF-A3A1-9450-F371-29F91F287B90}"/>
              </a:ext>
            </a:extLst>
          </p:cNvPr>
          <p:cNvSpPr txBox="1"/>
          <p:nvPr/>
        </p:nvSpPr>
        <p:spPr>
          <a:xfrm>
            <a:off x="1410788" y="2991394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files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B5D72-4CB3-56EC-B0D4-C06D982AC44B}"/>
              </a:ext>
            </a:extLst>
          </p:cNvPr>
          <p:cNvSpPr txBox="1"/>
          <p:nvPr/>
        </p:nvSpPr>
        <p:spPr>
          <a:xfrm>
            <a:off x="1410788" y="4702767"/>
            <a:ext cx="1046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Volledige</a:t>
            </a:r>
          </a:p>
          <a:p>
            <a:pPr algn="ctr"/>
            <a:r>
              <a:rPr lang="nl-NL" dirty="0"/>
              <a:t>kopie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66E9770-902F-C2D8-CA34-51598214F9B6}"/>
              </a:ext>
            </a:extLst>
          </p:cNvPr>
          <p:cNvSpPr txBox="1">
            <a:spLocks/>
          </p:cNvSpPr>
          <p:nvPr/>
        </p:nvSpPr>
        <p:spPr>
          <a:xfrm>
            <a:off x="6409267" y="2090057"/>
            <a:ext cx="4749800" cy="40869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Voordelen: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Iedereen krijgt volledige kopie van de bestanden en historie.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Snelle lokale bewerkingen (zoals </a:t>
            </a:r>
            <a:r>
              <a:rPr lang="nl-NL" sz="2000" dirty="0" err="1"/>
              <a:t>diff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Vrij experimenteren op lokale kopie.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Server neemt alleen nuttige branches over.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13E6DA-5FA2-D21E-1883-5603E68A6F53}"/>
              </a:ext>
            </a:extLst>
          </p:cNvPr>
          <p:cNvCxnSpPr/>
          <p:nvPr/>
        </p:nvCxnSpPr>
        <p:spPr>
          <a:xfrm flipV="1">
            <a:off x="3276484" y="3637725"/>
            <a:ext cx="0" cy="9669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161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40A45-57D6-4B57-6CF6-DFE11F1E9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79399-68A7-C464-3780-544D5077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Werk managen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7F936-2C11-9266-C225-9E47933CB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6930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23243-7060-08BD-5B17-B06F47013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7D41-8C28-A022-3B9A-B66CEB5E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0CB07D-A0C4-FF85-0497-1D6563BCF9E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Verchillende</a:t>
            </a:r>
            <a:r>
              <a:rPr lang="nl-NL" sz="1400" b="1" dirty="0"/>
              <a:t> project types: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Kanban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Bug </a:t>
            </a:r>
            <a:r>
              <a:rPr lang="nl-NL" sz="1400" dirty="0" err="1"/>
              <a:t>tracker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Roadmap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14531A-6392-C5C6-F5A2-CE3FE262D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8" y="1456267"/>
            <a:ext cx="6700862" cy="4491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609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EC3AE-0169-3972-ED43-AD95D673F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5656-2A36-B53F-DB52-9C99DA4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A98D2FF-672C-B65D-CD5F-9C29055B0C8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Verchillende</a:t>
            </a:r>
            <a:r>
              <a:rPr lang="nl-NL" sz="1400" b="1" dirty="0"/>
              <a:t> project types: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Kanban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Bug </a:t>
            </a:r>
            <a:r>
              <a:rPr lang="nl-NL" sz="1400" dirty="0" err="1"/>
              <a:t>tracker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Roadmap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Project instellingen: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Status voortgang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Prioriteiten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Aantal punten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Et cetera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BF1A83-01C2-F077-9F4B-A247040B0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8" y="1456267"/>
            <a:ext cx="6700862" cy="3417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92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B6063-BEB7-7383-638E-90AFF96E1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30C9-3A6F-5853-08FD-7F963B97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noProof="0" dirty="0"/>
              <a:t>Boards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5688E2-2DD8-7204-4574-BF73A3C2897D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Verchillende</a:t>
            </a:r>
            <a:r>
              <a:rPr lang="nl-NL" sz="1400" b="1" dirty="0"/>
              <a:t> project types: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Kanban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Bug </a:t>
            </a:r>
            <a:r>
              <a:rPr lang="nl-NL" sz="1400" dirty="0" err="1"/>
              <a:t>tracker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Roadmap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Project instellingen: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Status voortgang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Prioriteiten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Aantal punten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Et cetera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C7653E-444E-0293-457C-27DCB185E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6" y="1456267"/>
            <a:ext cx="6703423" cy="4273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64149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EA8A2-09C3-6C8E-58C3-68AE93B4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8F6F-5175-8AA3-408E-E1376865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noProof="0" dirty="0"/>
              <a:t>Issue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CBF055-7428-2021-44E2-CCD550754DA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Issues gekoppeld aan een repository en optioneel aan een project.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Via een repository: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 een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bovenaan op Issues.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rechtsboven op New Issue.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alle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project in rechter menu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36BBA03-D9DD-D985-58E3-1D280C65B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300" y="1456267"/>
            <a:ext cx="6865500" cy="3003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D13A21-0E8F-2EB0-324B-512B504F9D81}"/>
              </a:ext>
            </a:extLst>
          </p:cNvPr>
          <p:cNvSpPr/>
          <p:nvPr/>
        </p:nvSpPr>
        <p:spPr>
          <a:xfrm>
            <a:off x="9555480" y="2429691"/>
            <a:ext cx="1737360" cy="120831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346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E7BF-D0E7-8CC9-A652-5EFD5B677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01EB-C797-DCA7-052E-57256E12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noProof="0" dirty="0"/>
              <a:t>Issue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1D6860-F466-E416-744A-C4E0E758D13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Issues gekoppeld aan een repository en optioneel aan een project.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Via een project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 het project.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op </a:t>
            </a:r>
            <a:r>
              <a:rPr lang="nl-NL" sz="1400" dirty="0" err="1"/>
              <a:t>Backlog</a:t>
            </a:r>
            <a:r>
              <a:rPr lang="nl-NL" sz="14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onderaan op + </a:t>
            </a:r>
            <a:r>
              <a:rPr lang="nl-NL" sz="1400" dirty="0" err="1"/>
              <a:t>Add</a:t>
            </a:r>
            <a:r>
              <a:rPr lang="nl-NL" sz="1400" dirty="0"/>
              <a:t> item.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</a:t>
            </a:r>
            <a:r>
              <a:rPr lang="nl-NL" sz="1400" dirty="0" err="1"/>
              <a:t>Create</a:t>
            </a:r>
            <a:r>
              <a:rPr lang="nl-NL" sz="1400" dirty="0"/>
              <a:t> new item.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het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de gegevens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ECEBFEB-DC73-4239-9299-BA8512B3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94" y="1456267"/>
            <a:ext cx="5059606" cy="470707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64C4F-269F-6E95-F6DA-6AFA7D47A2B4}"/>
              </a:ext>
            </a:extLst>
          </p:cNvPr>
          <p:cNvCxnSpPr/>
          <p:nvPr/>
        </p:nvCxnSpPr>
        <p:spPr>
          <a:xfrm>
            <a:off x="6453051" y="2142309"/>
            <a:ext cx="18222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466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6560E-B5FE-8AFC-35C5-16692DBA7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989B-2361-893E-20E0-AC518A60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Azure DevOps: Project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DAE7F1A-F197-B264-6B15-97598D4E0AF3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Project </a:t>
            </a:r>
            <a:r>
              <a:rPr lang="nl-NL" sz="1400" b="1" dirty="0" err="1"/>
              <a:t>settings</a:t>
            </a:r>
            <a:endParaRPr lang="nl-NL" sz="1400" b="1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Name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Description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Visibility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Version control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Kies altijd git.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 err="1"/>
              <a:t>Work</a:t>
            </a:r>
            <a:r>
              <a:rPr lang="nl-NL" sz="1400" b="1" dirty="0"/>
              <a:t> item </a:t>
            </a:r>
            <a:r>
              <a:rPr lang="nl-NL" sz="1400" b="1" dirty="0" err="1"/>
              <a:t>process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Soort taken dat je kunt aanmaken: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675876C-BC61-4984-7418-1EF30CC96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7889"/>
            <a:ext cx="4352109" cy="47235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DDDDC39-6FF8-7877-4BDB-B8546DE97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77" y="4452482"/>
            <a:ext cx="2725586" cy="1724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3782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8D910-2CA4-E77C-55F0-0BCD7B904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315C-BBC2-36EE-1116-330460BE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Azure DevOps: </a:t>
            </a:r>
            <a:r>
              <a:rPr lang="nl-NL" sz="3600" noProof="0" dirty="0" err="1"/>
              <a:t>Kanban</a:t>
            </a:r>
            <a:r>
              <a:rPr lang="nl-NL" sz="3600" noProof="0" dirty="0"/>
              <a:t> Board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B0CAD1-A08B-930E-4B19-D53C3C3E0BC7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Kanban</a:t>
            </a:r>
            <a:r>
              <a:rPr lang="nl-NL" sz="1400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Focus op voortgang: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New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Active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Resolved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Closed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Voordelen: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Eenvoudig systeem.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Focus op voortgang.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Kan gecombineerd met sprints.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7CEDC8-9D44-8845-54AC-CA4D748EB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"/>
          <a:stretch/>
        </p:blipFill>
        <p:spPr>
          <a:xfrm>
            <a:off x="4103177" y="1456267"/>
            <a:ext cx="7250623" cy="4600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53167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CD27A-1585-9D67-FC6D-343DA420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6527-6541-BDFC-8C7D-9EC5D76B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Azure DevOps: </a:t>
            </a:r>
            <a:r>
              <a:rPr lang="nl-NL" sz="3600" noProof="0" dirty="0"/>
              <a:t>Sprint Board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84A2657-E372-A02D-8D65-105F3DFA126E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Scrum: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Focus op sprints (vaste cycli):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 van 2 a 3 weken.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Vaste fases: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Planning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Implementatie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Review en </a:t>
            </a:r>
            <a:r>
              <a:rPr lang="nl-NL" sz="1400" dirty="0" err="1"/>
              <a:t>Retrospective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Voordelen: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Opdelen in overzichtelijke brokjes.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Regelmatige terugkoppeling.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Tussendoor bijsturen.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D9F988C-2BAA-8AF6-7EB5-9A8DF341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77" y="1456267"/>
            <a:ext cx="7250623" cy="4236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4004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A6478-208E-4485-7412-1112BCEAD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1244-0FFC-077F-DAC9-19B84796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Azure DevOps: </a:t>
            </a:r>
            <a:r>
              <a:rPr lang="nl-NL" sz="3600" noProof="0" dirty="0" err="1"/>
              <a:t>Work</a:t>
            </a:r>
            <a:r>
              <a:rPr lang="nl-NL" sz="3600" noProof="0" dirty="0"/>
              <a:t> Item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87EF73-84DA-F055-69D3-4BE7B854250A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Nieuw </a:t>
            </a:r>
            <a:r>
              <a:rPr lang="nl-NL" sz="1400" b="1" dirty="0" err="1"/>
              <a:t>work</a:t>
            </a:r>
            <a:r>
              <a:rPr lang="nl-NL" sz="1400" b="1" dirty="0"/>
              <a:t> item maken: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naar: </a:t>
            </a:r>
            <a:r>
              <a:rPr lang="nl-NL" sz="1400" dirty="0" err="1"/>
              <a:t>Work</a:t>
            </a:r>
            <a:r>
              <a:rPr lang="nl-NL" sz="1400" dirty="0"/>
              <a:t> Items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Kies: + New </a:t>
            </a:r>
            <a:r>
              <a:rPr lang="nl-NL" sz="1400" dirty="0" err="1"/>
              <a:t>Work</a:t>
            </a:r>
            <a:r>
              <a:rPr lang="nl-NL" sz="1400" dirty="0"/>
              <a:t> Item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Beschrijvende informatie: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Titel en omschrijving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Acceptance</a:t>
            </a:r>
            <a:r>
              <a:rPr lang="nl-NL" sz="1400" dirty="0"/>
              <a:t> criteria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Geef status op: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New &gt; Active &gt; </a:t>
            </a:r>
            <a:r>
              <a:rPr lang="nl-NL" sz="1400" dirty="0" err="1"/>
              <a:t>Resolved</a:t>
            </a:r>
            <a:r>
              <a:rPr lang="nl-NL" sz="1400" dirty="0"/>
              <a:t> &gt; Closed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Aantal punten: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0, 1, 2, 3, 5, 8, 13,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Gerelateerd aan: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Kies een </a:t>
            </a:r>
            <a:r>
              <a:rPr lang="nl-NL" sz="1400" dirty="0" err="1"/>
              <a:t>parent</a:t>
            </a:r>
            <a:r>
              <a:rPr lang="nl-NL" sz="1400" dirty="0"/>
              <a:t> </a:t>
            </a:r>
            <a:r>
              <a:rPr lang="nl-NL" sz="1400" dirty="0" err="1"/>
              <a:t>work</a:t>
            </a:r>
            <a:r>
              <a:rPr lang="nl-NL" sz="1400" dirty="0"/>
              <a:t> item.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A3FEB6-3EA3-738A-D432-152D391FF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0" y="1456267"/>
            <a:ext cx="6776090" cy="4069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795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CE52F-4E13-15AD-B969-44E0251E2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75B-1043-00D5-252C-4AC59394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Centraal vs. gedistribueerd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D521F-6CC3-5EA7-1237-B5B92D37DAD1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2E1D10-8984-5013-95EB-58C73E3F2DEB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38A40-550F-3CFF-E1C1-2ECE8FD8D680}"/>
              </a:ext>
            </a:extLst>
          </p:cNvPr>
          <p:cNvSpPr txBox="1"/>
          <p:nvPr/>
        </p:nvSpPr>
        <p:spPr>
          <a:xfrm>
            <a:off x="1410788" y="2991394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files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B09F4-D406-0E04-0925-56660BE3E181}"/>
              </a:ext>
            </a:extLst>
          </p:cNvPr>
          <p:cNvSpPr txBox="1"/>
          <p:nvPr/>
        </p:nvSpPr>
        <p:spPr>
          <a:xfrm>
            <a:off x="1410788" y="4702767"/>
            <a:ext cx="1046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Volledige</a:t>
            </a:r>
          </a:p>
          <a:p>
            <a:pPr algn="ctr"/>
            <a:r>
              <a:rPr lang="nl-NL" dirty="0"/>
              <a:t>kopie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784B0C-D61B-0F77-5673-B87C7A78C4D5}"/>
              </a:ext>
            </a:extLst>
          </p:cNvPr>
          <p:cNvSpPr txBox="1">
            <a:spLocks/>
          </p:cNvSpPr>
          <p:nvPr/>
        </p:nvSpPr>
        <p:spPr>
          <a:xfrm>
            <a:off x="6409267" y="2090057"/>
            <a:ext cx="4749800" cy="40869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Voordelen: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Iedereen krijgt volledige kopie van de bestanden en historie.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Snelle lokale bewerkingen (zoals </a:t>
            </a:r>
            <a:r>
              <a:rPr lang="nl-NL" sz="2000" dirty="0" err="1"/>
              <a:t>diff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Vrij experimenteren op lokale kopie.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Server neemt alleen nuttige branches over.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394C34-86CF-A49F-F9DD-5C2955D075B9}"/>
              </a:ext>
            </a:extLst>
          </p:cNvPr>
          <p:cNvSpPr/>
          <p:nvPr/>
        </p:nvSpPr>
        <p:spPr>
          <a:xfrm>
            <a:off x="4431282" y="2893281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570A05-69E9-D7EB-D0E9-2377801EBF3D}"/>
              </a:ext>
            </a:extLst>
          </p:cNvPr>
          <p:cNvSpPr/>
          <p:nvPr/>
        </p:nvSpPr>
        <p:spPr>
          <a:xfrm>
            <a:off x="4251667" y="4702767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409CF7-B07B-6250-1043-67A9A46E5A90}"/>
              </a:ext>
            </a:extLst>
          </p:cNvPr>
          <p:cNvCxnSpPr>
            <a:stCxn id="9" idx="6"/>
            <a:endCxn id="4" idx="1"/>
          </p:cNvCxnSpPr>
          <p:nvPr/>
        </p:nvCxnSpPr>
        <p:spPr>
          <a:xfrm>
            <a:off x="3647802" y="5025934"/>
            <a:ext cx="603865" cy="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78D6CF-B836-D6ED-3754-359829078AD3}"/>
              </a:ext>
            </a:extLst>
          </p:cNvPr>
          <p:cNvCxnSpPr>
            <a:stCxn id="4" idx="0"/>
            <a:endCxn id="3" idx="4"/>
          </p:cNvCxnSpPr>
          <p:nvPr/>
        </p:nvCxnSpPr>
        <p:spPr>
          <a:xfrm flipV="1">
            <a:off x="4852559" y="3735836"/>
            <a:ext cx="1" cy="966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AA0AEC-93BA-F0CA-6DFD-FDE2D35CDB3E}"/>
              </a:ext>
            </a:extLst>
          </p:cNvPr>
          <p:cNvCxnSpPr>
            <a:cxnSpLocks/>
          </p:cNvCxnSpPr>
          <p:nvPr/>
        </p:nvCxnSpPr>
        <p:spPr>
          <a:xfrm>
            <a:off x="3171042" y="3637725"/>
            <a:ext cx="0" cy="9805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8540C-A639-F7BE-56EE-D935BC438055}"/>
              </a:ext>
            </a:extLst>
          </p:cNvPr>
          <p:cNvCxnSpPr/>
          <p:nvPr/>
        </p:nvCxnSpPr>
        <p:spPr>
          <a:xfrm flipV="1">
            <a:off x="3276484" y="3637725"/>
            <a:ext cx="0" cy="9669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068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 dit…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r>
              <a:rPr lang="nl-NL" sz="2400" dirty="0"/>
              <a:t>Bedankt voor jullie aandacht!</a:t>
            </a:r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r>
              <a:rPr lang="nl-NL" sz="2400" dirty="0"/>
              <a:t>Feedback op de cursus zeer welkom!</a:t>
            </a:r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874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E2841-2F83-37F1-20EB-5DB71D01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C7B9-F271-F8DB-AE44-48DD9F1C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Remote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78CF-F5D4-F643-1870-A8B8C6B5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Via een remote server deel je een repository met anderen.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Remote server is meestal SAAS dienst: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Azure DevOps </a:t>
            </a:r>
            <a:r>
              <a:rPr lang="nl-NL" sz="2000" noProof="0" dirty="0" err="1"/>
              <a:t>Repos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GitHub</a:t>
            </a:r>
          </a:p>
          <a:p>
            <a:pPr>
              <a:buFontTx/>
              <a:buChar char="-"/>
            </a:pPr>
            <a:r>
              <a:rPr lang="nl-NL" sz="2000" dirty="0" err="1"/>
              <a:t>GitLab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Niet alleen repositories, maar ook veel andere tools…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7E345B-B1B4-8FA3-59B6-4C9E38F49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32" y="1819623"/>
            <a:ext cx="2778718" cy="1563029"/>
          </a:xfrm>
          <a:prstGeom prst="rect">
            <a:avLst/>
          </a:prstGeom>
        </p:spPr>
      </p:pic>
      <p:pic>
        <p:nvPicPr>
          <p:cNvPr id="8" name="Picture 7" descr="A logo of a folder&#10;&#10;Description automatically generated">
            <a:extLst>
              <a:ext uri="{FF2B5EF4-FFF2-40B4-BE49-F238E27FC236}">
                <a16:creationId xmlns:a16="http://schemas.microsoft.com/office/drawing/2014/main" id="{95610839-712E-3235-80D2-19F9D4B31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241" y="699227"/>
            <a:ext cx="2424846" cy="2203903"/>
          </a:xfrm>
          <a:prstGeom prst="rect">
            <a:avLst/>
          </a:prstGeom>
        </p:spPr>
      </p:pic>
      <p:pic>
        <p:nvPicPr>
          <p:cNvPr id="12" name="Picture 11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17BA1C09-B1D7-15DC-8924-88B9E3915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973" y="3549087"/>
            <a:ext cx="2743857" cy="1317051"/>
          </a:xfrm>
          <a:prstGeom prst="rect">
            <a:avLst/>
          </a:prstGeom>
        </p:spPr>
      </p:pic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EE549E10-C7A2-8766-E619-3FC2D1358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0" t="34670" r="9015" b="33954"/>
          <a:stretch/>
        </p:blipFill>
        <p:spPr>
          <a:xfrm>
            <a:off x="7382770" y="5413549"/>
            <a:ext cx="3378941" cy="8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1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352B7-D863-427C-F7F1-E4F5FAD2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C8958-46C4-028B-180E-49559DB5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Remote repository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F22C3-8EDA-320E-0A76-A41023396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665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FC659-C121-88A6-B644-EBD5801ED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D65D-2F79-EF72-5FBD-18032F9D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GitHub: </a:t>
            </a:r>
            <a:r>
              <a:rPr lang="nl-NL" sz="3600" noProof="0" dirty="0" err="1"/>
              <a:t>Repo</a:t>
            </a:r>
            <a:r>
              <a:rPr lang="nl-NL" sz="3600" noProof="0" dirty="0"/>
              <a:t>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356E41-5696-10E0-49A3-2D945EE1AAE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 de hoofdpagina van GitHub.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Selecteer Repositories.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rechtsboven op New.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de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Zet </a:t>
            </a:r>
            <a:r>
              <a:rPr lang="nl-NL" sz="1400" dirty="0" err="1"/>
              <a:t>Add</a:t>
            </a:r>
            <a:r>
              <a:rPr lang="nl-NL" sz="1400" dirty="0"/>
              <a:t> a README uit.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Zet .</a:t>
            </a:r>
            <a:r>
              <a:rPr lang="nl-NL" sz="1400" dirty="0" err="1"/>
              <a:t>gitignore</a:t>
            </a:r>
            <a:r>
              <a:rPr lang="nl-NL" sz="1400" dirty="0"/>
              <a:t> op None.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Zet </a:t>
            </a:r>
            <a:r>
              <a:rPr lang="nl-NL" sz="1400" dirty="0" err="1"/>
              <a:t>license</a:t>
            </a:r>
            <a:r>
              <a:rPr lang="nl-NL" sz="1400" dirty="0"/>
              <a:t> op None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3796CB-DA16-FA6C-1CD4-611162FF2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24" y="949092"/>
            <a:ext cx="4812676" cy="5543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5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3428</TotalTime>
  <Words>2045</Words>
  <Application>Microsoft Office PowerPoint</Application>
  <PresentationFormat>Widescreen</PresentationFormat>
  <Paragraphs>607</Paragraphs>
  <Slides>60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Gedistribueerd systeem</vt:lpstr>
      <vt:lpstr>Centraal systeem</vt:lpstr>
      <vt:lpstr>Centraal vs. gedistribueerd</vt:lpstr>
      <vt:lpstr>Centraal vs. gedistribueerd</vt:lpstr>
      <vt:lpstr>Remote server</vt:lpstr>
      <vt:lpstr>Remote repository</vt:lpstr>
      <vt:lpstr>GitHub: Repo aanmaken</vt:lpstr>
      <vt:lpstr>Azure DevOps: Project aanmaken</vt:lpstr>
      <vt:lpstr>Azure Devops: Projecten</vt:lpstr>
      <vt:lpstr>Azure DevOps: Repo aanmaken</vt:lpstr>
      <vt:lpstr>Nieuw repo binnenhalen</vt:lpstr>
      <vt:lpstr>Bestaand repo koppelen</vt:lpstr>
      <vt:lpstr>Wijzigingen synchroniseren</vt:lpstr>
      <vt:lpstr>Wijzigingen ophalen</vt:lpstr>
      <vt:lpstr>Wijzigingen wegschrijven</vt:lpstr>
      <vt:lpstr>Branch tracking</vt:lpstr>
      <vt:lpstr>Branch tracking</vt:lpstr>
      <vt:lpstr>Branch tracking</vt:lpstr>
      <vt:lpstr>Branch tracking</vt:lpstr>
      <vt:lpstr>Branch tracking</vt:lpstr>
      <vt:lpstr>Pull requests</vt:lpstr>
      <vt:lpstr>Wat is een pull request?</vt:lpstr>
      <vt:lpstr>GitHub: Een PR aanmaken</vt:lpstr>
      <vt:lpstr>GitHub: Een PR aanmaken</vt:lpstr>
      <vt:lpstr>GitHub: Een PR reviewen</vt:lpstr>
      <vt:lpstr>GitHub: Een PR reviewen</vt:lpstr>
      <vt:lpstr>DevOps: Een PR aanmaken</vt:lpstr>
      <vt:lpstr>DevOps: Een PR aanmaken</vt:lpstr>
      <vt:lpstr>DevOps: Een PR reviewen</vt:lpstr>
      <vt:lpstr>DevOps: Een PR reviewen</vt:lpstr>
      <vt:lpstr>Pipelines</vt:lpstr>
      <vt:lpstr>Wat is een pipeline?</vt:lpstr>
      <vt:lpstr>GitHub: Workflows</vt:lpstr>
      <vt:lpstr>GitHub: Workflows</vt:lpstr>
      <vt:lpstr>GitHub: Workflows</vt:lpstr>
      <vt:lpstr>GitHub: Workflows</vt:lpstr>
      <vt:lpstr>GitHub: Workflows</vt:lpstr>
      <vt:lpstr>DevOps: Pipelines</vt:lpstr>
      <vt:lpstr>DevOps: Pipelines</vt:lpstr>
      <vt:lpstr>DevOps: Pipelines</vt:lpstr>
      <vt:lpstr>DevOps: Pipelines</vt:lpstr>
      <vt:lpstr>Branches beveiligen</vt:lpstr>
      <vt:lpstr>GitHub: Rulesets</vt:lpstr>
      <vt:lpstr>GitHub: Rulesets</vt:lpstr>
      <vt:lpstr>GitHub: Rulesets</vt:lpstr>
      <vt:lpstr>DevOps: Branch Policies</vt:lpstr>
      <vt:lpstr>DevOps: Branch Policies</vt:lpstr>
      <vt:lpstr>Werk managen</vt:lpstr>
      <vt:lpstr>GitHub: Project aanmaken</vt:lpstr>
      <vt:lpstr>GitHub: Project aanmaken</vt:lpstr>
      <vt:lpstr>GitHub: Boards</vt:lpstr>
      <vt:lpstr>GitHub: Issue aanmaken</vt:lpstr>
      <vt:lpstr>GitHub: Issue aanmaken</vt:lpstr>
      <vt:lpstr>Azure DevOps: Project maken</vt:lpstr>
      <vt:lpstr>Azure DevOps: Kanban Board</vt:lpstr>
      <vt:lpstr>Azure DevOps: Sprint Board</vt:lpstr>
      <vt:lpstr>Azure DevOps: Work Item aanmaken</vt:lpstr>
      <vt:lpstr>Nog even dit…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976</cp:revision>
  <dcterms:created xsi:type="dcterms:W3CDTF">2022-11-09T07:34:24Z</dcterms:created>
  <dcterms:modified xsi:type="dcterms:W3CDTF">2024-11-28T10:31:07Z</dcterms:modified>
</cp:coreProperties>
</file>