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8" r:id="rId8"/>
    <p:sldId id="264" r:id="rId9"/>
    <p:sldId id="265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E33-F329-4AE4-A543-E67FE068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B6F22-DB9A-445F-B01D-C2186DF2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A5C-B09E-4B31-8814-D3EBFAA5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F5A-C8CD-46BD-A1D5-622A6E6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60C6-7302-47F6-924F-8FF1ACFC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1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EE5B-A849-44A9-9C9E-A1216753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A521-67D3-4DF1-94F8-282DC48E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71CC-51E5-4F55-8116-9FD2598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8AB1-135F-4CB5-80DD-F17F1DEA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55DE-C665-45D5-BAF1-C733D6EC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34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BFACE-B2F8-4779-B96C-E1BA5245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98D71-C82D-4A3B-8B24-A9C8F24A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3C55-2630-422C-A4E7-7D73B22F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041-A82A-43AB-BFEC-763FB050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2C20-86FA-4F31-87F1-5C3CC266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2574-BF8F-40B6-858A-51967A0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3FD2-F9A7-4304-85D6-E5A29402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572A-600B-4080-A678-4F103D33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5AA9-BE09-4882-BF1D-C0AC5573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7547-A51C-4C72-8DA8-D88C9AB0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3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657-CFD8-42F4-8A58-20AC44D5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B6AD-98D4-4FBB-87F4-086074CA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851F-3721-4BB7-9ACB-30CCD85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D1EF-44C7-43EB-90F0-9DB9C9E0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6E38-7D99-494C-8C9F-40BDB821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05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D5FB-64F1-4CB6-A73C-C8A117EA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3805-FFA0-4D39-9B2D-D41CEC2D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E04B-0EF6-4205-B11A-7D2B2646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1C15-0913-482E-915E-2AE68D60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A887-EC79-472C-9249-5C98D618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F471D-8EC4-4657-B7F5-18F24722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7424-DD55-4B3D-AAF0-870E807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EAE8-DF74-4F47-9F52-9443DCB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6B69-649E-448D-8BB0-04B61076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F76BA-9B93-41FE-82D3-2CFC00C7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FBDD5-D5E5-4728-904C-F9E37396C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3EF5-8B2A-47F7-A5B4-1772F15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CAF5F-3C9D-41B9-B290-034BFFDF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EDE35-BF4E-4DE7-9979-11BEE47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8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DC77-59F7-425E-B357-532B3CEB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A0348-BB3E-432F-9C48-E670A88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AF3A-E99A-438D-9C6C-359F5C18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11DC-9414-44AF-A146-11D07153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12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2078D-D33E-4D79-A4F7-E2C62A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788A3-29FD-4FCD-B05B-4127D7F9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BBDE9-6D48-42F2-92F4-62D92BB7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2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B9AE-F6BD-470D-B0C4-41A2E8F5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BFA8-0EEB-45C8-9255-8C58B25C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F43EA-29C6-4E47-A864-8DE5DEC6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5406B-960B-4294-9179-4F34B397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B0D8-A80C-41E0-AF42-F7D3A85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C71B-B9B7-44DE-9093-D0BF9DE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647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3B7-E062-41C5-9B0B-1017A419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1E31F-A803-4FC8-87AC-CC508FA30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17F-1BF5-4D35-BB3F-0BE04AC8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C3F3-F0CB-4C6E-AEF0-4B27C2A3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FE18-CE6A-495E-BD3D-DE82495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399A-6104-4DD3-A8AB-CFE57038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0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4141D-7DE0-4672-9083-55907246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DDB1-2963-4A8C-8E6A-65DE2B88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D363-56DB-488A-9710-143A2F8E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AD21-9093-49EB-8A72-2B69ADD96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9243-D12F-44AD-B3A1-9061D292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7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B47-1D61-48BF-82CA-791ED8B7A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Kennissessie:</a:t>
            </a:r>
            <a:br>
              <a:rPr lang="nl-NL"/>
            </a:br>
            <a:r>
              <a:rPr lang="nl-NL"/>
              <a:t>Objecten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17C8-60BE-4C27-AFE0-F4A662AFE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16-03-2021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33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1A73-6CA2-4E72-8086-A17DAF60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0610-2445-4076-83AE-2E3A0C4F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676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Objecten structuur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6083101" y="2863740"/>
            <a:ext cx="1413283" cy="743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8477-4D1D-4761-BB66-C9968DA01BAC}"/>
              </a:ext>
            </a:extLst>
          </p:cNvPr>
          <p:cNvSpPr/>
          <p:nvPr/>
        </p:nvSpPr>
        <p:spPr>
          <a:xfrm>
            <a:off x="1689891" y="2120167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FileReader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6083101" y="4949137"/>
            <a:ext cx="1413283" cy="743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3886496" y="2863740"/>
            <a:ext cx="1413283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Pipeline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1689891" y="3607313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SQLReader</a:t>
            </a:r>
            <a:endParaRPr lang="en-NL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053CD-E556-47E9-A200-5AC876454E48}"/>
              </a:ext>
            </a:extLst>
          </p:cNvPr>
          <p:cNvSpPr/>
          <p:nvPr/>
        </p:nvSpPr>
        <p:spPr>
          <a:xfrm>
            <a:off x="8279706" y="2120166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FileWriter</a:t>
            </a:r>
            <a:endParaRPr lang="en-NL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0A7B-CE69-438C-8207-4CEC426F158F}"/>
              </a:ext>
            </a:extLst>
          </p:cNvPr>
          <p:cNvSpPr/>
          <p:nvPr/>
        </p:nvSpPr>
        <p:spPr>
          <a:xfrm>
            <a:off x="8279705" y="3607313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SQLWriter</a:t>
            </a:r>
            <a:endParaRPr lang="en-NL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430099-2371-41FF-A457-CB5011AA2DA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103174" y="2491954"/>
            <a:ext cx="783322" cy="74357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33CE6F-9A52-44CC-A41F-AEFFE1C74131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3103174" y="3235527"/>
            <a:ext cx="783322" cy="74357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FE31B0-C6F1-4822-AB10-D18FA2425136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5299779" y="3235527"/>
            <a:ext cx="7833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C17FA2-CA8F-4FD2-8821-2F8DD24A250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7496384" y="2491953"/>
            <a:ext cx="783322" cy="7435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86CCFAF-07AE-4F30-8CA5-268D61E690C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7496384" y="3235527"/>
            <a:ext cx="783321" cy="74357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4DE82D-3710-4A2D-AE4D-37EDD3141562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V="1">
            <a:off x="6789743" y="3607314"/>
            <a:ext cx="0" cy="134182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Objecten structuur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6562531" y="2845518"/>
            <a:ext cx="1413283" cy="743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8830627" y="2845516"/>
            <a:ext cx="1413283" cy="743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4525181" y="4154323"/>
            <a:ext cx="1413283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Pipeline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2248597" y="2845515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DataBase</a:t>
            </a:r>
            <a:endParaRPr lang="en-NL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63A965-AFDE-4EEE-9801-B034703BF130}"/>
              </a:ext>
            </a:extLst>
          </p:cNvPr>
          <p:cNvCxnSpPr>
            <a:stCxn id="6" idx="1"/>
            <a:endCxn id="19" idx="3"/>
          </p:cNvCxnSpPr>
          <p:nvPr/>
        </p:nvCxnSpPr>
        <p:spPr>
          <a:xfrm flipH="1" flipV="1">
            <a:off x="3661880" y="3217302"/>
            <a:ext cx="2900651" cy="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4A4BC0-A34A-40B8-AFC2-D2AB5F719AA8}"/>
              </a:ext>
            </a:extLst>
          </p:cNvPr>
          <p:cNvCxnSpPr>
            <a:stCxn id="19" idx="2"/>
            <a:endCxn id="16" idx="1"/>
          </p:cNvCxnSpPr>
          <p:nvPr/>
        </p:nvCxnSpPr>
        <p:spPr>
          <a:xfrm rot="16200000" flipH="1">
            <a:off x="3271699" y="3272628"/>
            <a:ext cx="937022" cy="1569942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F24C0B-EC36-478A-AB20-28EC41692013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5938464" y="3589092"/>
            <a:ext cx="1330709" cy="937018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4340FC-EC08-47B3-BE4D-729DF1533114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H="1">
            <a:off x="7975814" y="3217303"/>
            <a:ext cx="854813" cy="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40B-842A-45EB-8C54-B4DB7B0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Onderwerpen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BCE-91F5-40FD-8E5F-2D44B44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/>
              <a:t>Benefits of objects (cf. functions)</a:t>
            </a:r>
          </a:p>
          <a:p>
            <a:pPr lvl="1">
              <a:buFontTx/>
              <a:buChar char="-"/>
            </a:pPr>
            <a:r>
              <a:rPr lang="en-US" dirty="0"/>
              <a:t>State vs Behavior </a:t>
            </a:r>
          </a:p>
          <a:p>
            <a:pPr lvl="1">
              <a:buFontTx/>
              <a:buChar char="-"/>
            </a:pPr>
            <a:r>
              <a:rPr lang="en-US" dirty="0"/>
              <a:t>Namespaces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Objects and protocols</a:t>
            </a:r>
          </a:p>
          <a:p>
            <a:pPr lvl="1">
              <a:buFontTx/>
              <a:buChar char="-"/>
            </a:pPr>
            <a:r>
              <a:rPr lang="en-US" dirty="0"/>
              <a:t>Python’s data model</a:t>
            </a:r>
          </a:p>
          <a:p>
            <a:pPr lvl="1">
              <a:buFontTx/>
              <a:buChar char="-"/>
            </a:pPr>
            <a:r>
              <a:rPr lang="en-US" dirty="0" err="1"/>
              <a:t>Dunder</a:t>
            </a:r>
            <a:r>
              <a:rPr lang="en-US" dirty="0"/>
              <a:t> methods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Methods and method types</a:t>
            </a:r>
          </a:p>
          <a:p>
            <a:pPr lvl="1">
              <a:buFontTx/>
              <a:buChar char="-"/>
            </a:pPr>
            <a:r>
              <a:rPr lang="en-US" dirty="0"/>
              <a:t>Private / protected methods</a:t>
            </a:r>
          </a:p>
          <a:p>
            <a:pPr lvl="1">
              <a:buFontTx/>
              <a:buChar char="-"/>
            </a:pPr>
            <a:r>
              <a:rPr lang="en-US" dirty="0"/>
              <a:t>Static methods and class methods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Class inheritance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 versus </a:t>
            </a:r>
            <a:r>
              <a:rPr lang="nl-NL" dirty="0" err="1"/>
              <a:t>behavior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2B7D-DF33-4531-87B4-A54029F3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03" y="1674419"/>
            <a:ext cx="4530754" cy="4818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State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Opslaan van status / conditie / setting: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nl-NL" sz="2000" dirty="0"/>
              <a:t>Constanten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nl-NL" sz="2000" dirty="0"/>
              <a:t>Variabelen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nl-NL" sz="2000" dirty="0"/>
              <a:t>Getallen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8CAA6B-025E-4520-AD31-E4F6B32F9389}"/>
              </a:ext>
            </a:extLst>
          </p:cNvPr>
          <p:cNvSpPr txBox="1">
            <a:spLocks/>
          </p:cNvSpPr>
          <p:nvPr/>
        </p:nvSpPr>
        <p:spPr>
          <a:xfrm>
            <a:off x="6497855" y="1674419"/>
            <a:ext cx="4530754" cy="48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b="1" dirty="0" err="1"/>
              <a:t>Behavior</a:t>
            </a:r>
            <a:endParaRPr lang="nl-NL" sz="2000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/>
              <a:t>Uitvoeren van een actie: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nl-NL" sz="2000" dirty="0"/>
              <a:t>Functies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nl-NL" sz="2000" dirty="0"/>
              <a:t>Methodes van objecten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print(…)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df.sort_values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7710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op orde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82312" y="3322041"/>
            <a:ext cx="3171039" cy="2202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93B085-E451-42EE-90D0-EA2A3924ABA2}"/>
              </a:ext>
            </a:extLst>
          </p:cNvPr>
          <p:cNvSpPr/>
          <p:nvPr/>
        </p:nvSpPr>
        <p:spPr>
          <a:xfrm>
            <a:off x="8649047" y="2575421"/>
            <a:ext cx="637563" cy="60400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B94A2-E5B0-48A5-93E6-1382E1FCCA18}"/>
              </a:ext>
            </a:extLst>
          </p:cNvPr>
          <p:cNvSpPr/>
          <p:nvPr/>
        </p:nvSpPr>
        <p:spPr>
          <a:xfrm>
            <a:off x="7382312" y="2028141"/>
            <a:ext cx="3171039" cy="389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C:&gt;python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Bevat alles wat je aanmaakt of importeert: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variabelen		 </a:t>
            </a:r>
            <a:r>
              <a:rPr lang="nl-NL" sz="2000" dirty="0">
                <a:highlight>
                  <a:srgbClr val="C0C0C0"/>
                </a:highlight>
              </a:rPr>
              <a:t>x = 1</a:t>
            </a:r>
          </a:p>
          <a:p>
            <a:pPr>
              <a:buFontTx/>
              <a:buChar char="-"/>
            </a:pPr>
            <a:r>
              <a:rPr lang="nl-NL" sz="2000" dirty="0"/>
              <a:t>functies		</a:t>
            </a:r>
            <a:r>
              <a:rPr lang="nl-NL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nl-NL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classes		</a:t>
            </a:r>
            <a:r>
              <a:rPr lang="nl-NL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 Person</a:t>
            </a:r>
          </a:p>
          <a:p>
            <a:pPr>
              <a:buFontTx/>
              <a:buChar char="-"/>
            </a:pPr>
            <a:r>
              <a:rPr lang="nl-NL" sz="2000" dirty="0"/>
              <a:t>objecten		</a:t>
            </a:r>
            <a:r>
              <a:rPr lang="nl-NL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Person("Henk")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Opgeruimde </a:t>
            </a:r>
            <a:r>
              <a:rPr lang="nl-NL" sz="2000" b="1" dirty="0" err="1"/>
              <a:t>namespace</a:t>
            </a:r>
            <a:r>
              <a:rPr lang="nl-NL" sz="2000" b="1" dirty="0"/>
              <a:t> verkleind de kans op fouten!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4B83A1BD-9F89-4C86-8D9C-B4E8CEC4A051}"/>
              </a:ext>
            </a:extLst>
          </p:cNvPr>
          <p:cNvSpPr/>
          <p:nvPr/>
        </p:nvSpPr>
        <p:spPr>
          <a:xfrm>
            <a:off x="10053506" y="3569784"/>
            <a:ext cx="1300294" cy="389565"/>
          </a:xfrm>
          <a:prstGeom prst="leftArrowCallout">
            <a:avLst>
              <a:gd name="adj1" fmla="val 33614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8DBE0-B30E-45A6-BC7A-45A25BBD3991}"/>
              </a:ext>
            </a:extLst>
          </p:cNvPr>
          <p:cNvSpPr/>
          <p:nvPr/>
        </p:nvSpPr>
        <p:spPr>
          <a:xfrm>
            <a:off x="9667612" y="3578959"/>
            <a:ext cx="318782" cy="371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NL" dirty="0"/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FDDE8C35-BAC1-477E-A5D7-AAF513889DBF}"/>
              </a:ext>
            </a:extLst>
          </p:cNvPr>
          <p:cNvSpPr/>
          <p:nvPr/>
        </p:nvSpPr>
        <p:spPr>
          <a:xfrm>
            <a:off x="7382312" y="5277728"/>
            <a:ext cx="3171039" cy="860079"/>
          </a:xfrm>
          <a:prstGeom prst="upArrowCallout">
            <a:avLst>
              <a:gd name="adj1" fmla="val 12164"/>
              <a:gd name="adj2" fmla="val 15310"/>
              <a:gd name="adj3" fmla="val 16222"/>
              <a:gd name="adj4" fmla="val 486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pandas as pd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D271E0-1B2B-41E4-8934-ACCAA70D0F6B}"/>
              </a:ext>
            </a:extLst>
          </p:cNvPr>
          <p:cNvSpPr/>
          <p:nvPr/>
        </p:nvSpPr>
        <p:spPr>
          <a:xfrm>
            <a:off x="8695184" y="4835208"/>
            <a:ext cx="545288" cy="371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85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zijn hiërarchisch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864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Functies maken een eigen (tijdelijke) </a:t>
            </a:r>
            <a:r>
              <a:rPr lang="nl-NL" sz="2000" dirty="0" err="1"/>
              <a:t>namespace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7C1C-D21D-4E41-9B26-B3197BA90E2F}"/>
              </a:ext>
            </a:extLst>
          </p:cNvPr>
          <p:cNvGrpSpPr/>
          <p:nvPr/>
        </p:nvGrpSpPr>
        <p:grpSpPr>
          <a:xfrm>
            <a:off x="6096000" y="2809605"/>
            <a:ext cx="3171039" cy="1781645"/>
            <a:chOff x="7373923" y="2684477"/>
            <a:chExt cx="3171039" cy="1781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F82DB0-A067-4E5E-BD2C-54BFFC9D8C11}"/>
                </a:ext>
              </a:extLst>
            </p:cNvPr>
            <p:cNvSpPr/>
            <p:nvPr/>
          </p:nvSpPr>
          <p:spPr>
            <a:xfrm>
              <a:off x="7373923" y="2684477"/>
              <a:ext cx="3171039" cy="17816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__main__</a:t>
              </a:r>
              <a:endParaRPr lang="en-NL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95A46-8AD5-4899-92B0-1CDACCA76BA9}"/>
                </a:ext>
              </a:extLst>
            </p:cNvPr>
            <p:cNvSpPr/>
            <p:nvPr/>
          </p:nvSpPr>
          <p:spPr>
            <a:xfrm>
              <a:off x="7695661" y="3721765"/>
              <a:ext cx="2508309" cy="4194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functie</a:t>
              </a:r>
              <a:endParaRPr lang="en-NL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F43E21-D4A1-41B7-969A-C23D86F2726C}"/>
              </a:ext>
            </a:extLst>
          </p:cNvPr>
          <p:cNvGrpSpPr/>
          <p:nvPr/>
        </p:nvGrpSpPr>
        <p:grpSpPr>
          <a:xfrm>
            <a:off x="7708377" y="4804619"/>
            <a:ext cx="3171039" cy="1149519"/>
            <a:chOff x="8526509" y="4803945"/>
            <a:chExt cx="3171039" cy="11495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35D6EC-0C2B-4A09-9512-B6952CC7C51F}"/>
                </a:ext>
              </a:extLst>
            </p:cNvPr>
            <p:cNvSpPr/>
            <p:nvPr/>
          </p:nvSpPr>
          <p:spPr>
            <a:xfrm>
              <a:off x="8526509" y="4803945"/>
              <a:ext cx="3171039" cy="11495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functie</a:t>
              </a:r>
              <a:endParaRPr lang="en-NL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E5663-B4C0-4198-B0D4-7147D5CFFE75}"/>
                </a:ext>
              </a:extLst>
            </p:cNvPr>
            <p:cNvSpPr/>
            <p:nvPr/>
          </p:nvSpPr>
          <p:spPr>
            <a:xfrm>
              <a:off x="8762870" y="5256951"/>
              <a:ext cx="2640564" cy="4194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 = 2</a:t>
              </a:r>
              <a:endParaRPr lang="en-NL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6CC0A78-0C4F-4F4E-8AC4-ED14CD55F68B}"/>
              </a:ext>
            </a:extLst>
          </p:cNvPr>
          <p:cNvSpPr/>
          <p:nvPr/>
        </p:nvSpPr>
        <p:spPr>
          <a:xfrm>
            <a:off x="6427364" y="3344403"/>
            <a:ext cx="2508309" cy="419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  <a:endParaRPr lang="en-NL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8BA7D8EE-410C-466F-A10B-1C7C037C9FC9}"/>
              </a:ext>
            </a:extLst>
          </p:cNvPr>
          <p:cNvSpPr/>
          <p:nvPr/>
        </p:nvSpPr>
        <p:spPr>
          <a:xfrm rot="5400000">
            <a:off x="8836613" y="4072480"/>
            <a:ext cx="737135" cy="539015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4BE4A-EB55-4EBE-9D9E-578EF60A0A83}"/>
              </a:ext>
            </a:extLst>
          </p:cNvPr>
          <p:cNvSpPr/>
          <p:nvPr/>
        </p:nvSpPr>
        <p:spPr>
          <a:xfrm>
            <a:off x="879152" y="2809605"/>
            <a:ext cx="4312118" cy="31445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0" rtlCol="0" anchor="ctr"/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functie():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2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A944-27C3-4371-BBDB-3DB2CA8A0857}"/>
              </a:ext>
            </a:extLst>
          </p:cNvPr>
          <p:cNvSpPr txBox="1"/>
          <p:nvPr/>
        </p:nvSpPr>
        <p:spPr>
          <a:xfrm>
            <a:off x="9395670" y="40816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functie()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01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9C6E29-5533-4899-ABF8-B1DC09C164DD}"/>
              </a:ext>
            </a:extLst>
          </p:cNvPr>
          <p:cNvSpPr/>
          <p:nvPr/>
        </p:nvSpPr>
        <p:spPr>
          <a:xfrm>
            <a:off x="6819550" y="1173053"/>
            <a:ext cx="3171039" cy="17449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__</a:t>
            </a:r>
            <a:r>
              <a:rPr lang="en-US" b="1" dirty="0" err="1"/>
              <a:t>builtins</a:t>
            </a:r>
            <a:r>
              <a:rPr lang="en-US" b="1" dirty="0"/>
              <a:t>__</a:t>
            </a:r>
            <a:endParaRPr lang="en-NL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zijn hiërarchisch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31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Zoekvolgorde binnen </a:t>
            </a:r>
            <a:r>
              <a:rPr lang="nl-NL" sz="2000" dirty="0" err="1"/>
              <a:t>read_file</a:t>
            </a:r>
            <a:r>
              <a:rPr lang="nl-NL" sz="2000" dirty="0"/>
              <a:t> functie: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Lokaal		</a:t>
            </a:r>
            <a:r>
              <a:rPr lang="nl-NL" sz="2000" dirty="0" err="1"/>
              <a:t>read_file</a:t>
            </a: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Omvattend 		</a:t>
            </a:r>
            <a:r>
              <a:rPr lang="nl-NL" sz="2000" dirty="0" err="1"/>
              <a:t>read_folder</a:t>
            </a: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Globaal		__</a:t>
            </a:r>
            <a:r>
              <a:rPr lang="nl-NL" sz="2000" dirty="0" err="1"/>
              <a:t>main</a:t>
            </a:r>
            <a:r>
              <a:rPr lang="nl-NL" sz="2000" dirty="0"/>
              <a:t>__</a:t>
            </a:r>
          </a:p>
          <a:p>
            <a:pPr marL="457200" indent="-457200">
              <a:buAutoNum type="arabicPeriod"/>
            </a:pPr>
            <a:r>
              <a:rPr lang="nl-NL" sz="2000" dirty="0"/>
              <a:t>Built-ins		__</a:t>
            </a:r>
            <a:r>
              <a:rPr lang="nl-NL" sz="2000" dirty="0" err="1"/>
              <a:t>builtins</a:t>
            </a:r>
            <a:r>
              <a:rPr lang="nl-NL" sz="2000" dirty="0"/>
              <a:t>__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8B8F9-E16F-4476-B8D1-AA5CD5AE247F}"/>
              </a:ext>
            </a:extLst>
          </p:cNvPr>
          <p:cNvSpPr/>
          <p:nvPr/>
        </p:nvSpPr>
        <p:spPr>
          <a:xfrm>
            <a:off x="7183771" y="2161866"/>
            <a:ext cx="3171039" cy="1744911"/>
          </a:xfrm>
          <a:prstGeom prst="rect">
            <a:avLst/>
          </a:prstGeom>
          <a:effectLst>
            <a:outerShdw blurRad="50800" dist="63500" dir="13200000" algn="br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__main__</a:t>
            </a:r>
          </a:p>
          <a:p>
            <a:pPr algn="ctr"/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folder = "..."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5AB7A4-6B53-4477-9789-9998CE52180E}"/>
              </a:ext>
            </a:extLst>
          </p:cNvPr>
          <p:cNvSpPr/>
          <p:nvPr/>
        </p:nvSpPr>
        <p:spPr>
          <a:xfrm>
            <a:off x="7557445" y="3272788"/>
            <a:ext cx="3171039" cy="1744910"/>
          </a:xfrm>
          <a:prstGeom prst="rect">
            <a:avLst/>
          </a:prstGeom>
          <a:effectLst>
            <a:outerShdw blurRad="50800" dist="635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read_folder</a:t>
            </a:r>
            <a:r>
              <a:rPr lang="en-US" b="1" dirty="0"/>
              <a:t>()</a:t>
            </a:r>
          </a:p>
          <a:p>
            <a:pPr algn="ctr"/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folder: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BA5A6067-F74B-4FB9-9AF6-70B4FA0F2783}"/>
              </a:ext>
            </a:extLst>
          </p:cNvPr>
          <p:cNvSpPr/>
          <p:nvPr/>
        </p:nvSpPr>
        <p:spPr>
          <a:xfrm flipH="1">
            <a:off x="10364263" y="2708690"/>
            <a:ext cx="364221" cy="564098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5A6C00BF-5493-4020-A013-AB8374427D4D}"/>
              </a:ext>
            </a:extLst>
          </p:cNvPr>
          <p:cNvSpPr/>
          <p:nvPr/>
        </p:nvSpPr>
        <p:spPr>
          <a:xfrm flipH="1">
            <a:off x="9990589" y="1597768"/>
            <a:ext cx="364221" cy="564098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01E21-A0A2-4984-9EBE-2956926BB3B5}"/>
              </a:ext>
            </a:extLst>
          </p:cNvPr>
          <p:cNvSpPr/>
          <p:nvPr/>
        </p:nvSpPr>
        <p:spPr>
          <a:xfrm>
            <a:off x="7921666" y="4709341"/>
            <a:ext cx="3171039" cy="1744909"/>
          </a:xfrm>
          <a:prstGeom prst="rect">
            <a:avLst/>
          </a:prstGeom>
          <a:effectLst>
            <a:outerShdw blurRad="50800" dist="63500" dir="13200000" algn="br" rotWithShape="0">
              <a:prstClr val="black">
                <a:alpha val="5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read_file</a:t>
            </a:r>
            <a:r>
              <a:rPr lang="en-US" b="1" dirty="0"/>
              <a:t>()</a:t>
            </a:r>
          </a:p>
          <a:p>
            <a:pPr algn="ctr"/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folder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ctr"/>
            <a:endParaRPr lang="en-NL" dirty="0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A7F79F64-130B-4CE0-BEF2-2C485C4326C9}"/>
              </a:ext>
            </a:extLst>
          </p:cNvPr>
          <p:cNvSpPr/>
          <p:nvPr/>
        </p:nvSpPr>
        <p:spPr>
          <a:xfrm flipH="1">
            <a:off x="10728484" y="4145243"/>
            <a:ext cx="364221" cy="564098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1A73-6CA2-4E72-8086-A17DAF60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0610-2445-4076-83AE-2E3A0C4F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384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Functies en </a:t>
            </a:r>
            <a:r>
              <a:rPr lang="nl-NL" sz="3600" dirty="0" err="1"/>
              <a:t>namespaces</a:t>
            </a:r>
            <a:endParaRPr lang="nl-NL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73923" y="1825625"/>
            <a:ext cx="4308004" cy="4231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Manieren om state mee te geven: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Impliciet:	uit omvattende </a:t>
            </a:r>
            <a:r>
              <a:rPr lang="nl-NL" sz="2000" dirty="0" err="1"/>
              <a:t>namespaces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Expliciet:	via argumenten.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State teruggeven via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statement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Kan redelijk omslachtig zijn:</a:t>
            </a:r>
          </a:p>
          <a:p>
            <a:pPr>
              <a:buFontTx/>
              <a:buChar char="-"/>
            </a:pPr>
            <a:r>
              <a:rPr lang="nl-NL" sz="2000" dirty="0"/>
              <a:t>Iedere keer opnieuw meegeven.</a:t>
            </a:r>
          </a:p>
          <a:p>
            <a:pPr>
              <a:buFontTx/>
              <a:buChar char="-"/>
            </a:pPr>
            <a:r>
              <a:rPr lang="nl-NL" sz="2000" dirty="0"/>
              <a:t>Veel argumenten bij complexere functies.</a:t>
            </a:r>
          </a:p>
          <a:p>
            <a:pPr>
              <a:buFontTx/>
              <a:buChar char="-"/>
            </a:pPr>
            <a:r>
              <a:rPr lang="nl-NL" sz="2000" dirty="0"/>
              <a:t>Niet alle argumenten even vaak nodig.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95A46-8AD5-4899-92B0-1CDACCA76BA9}"/>
              </a:ext>
            </a:extLst>
          </p:cNvPr>
          <p:cNvSpPr/>
          <p:nvPr/>
        </p:nvSpPr>
        <p:spPr>
          <a:xfrm>
            <a:off x="7705288" y="2601892"/>
            <a:ext cx="1168125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df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5D6EC-0C2B-4A09-9512-B6952CC7C51F}"/>
              </a:ext>
            </a:extLst>
          </p:cNvPr>
          <p:cNvSpPr/>
          <p:nvPr/>
        </p:nvSpPr>
        <p:spPr>
          <a:xfrm>
            <a:off x="7705288" y="3477385"/>
            <a:ext cx="3502018" cy="1137907"/>
          </a:xfrm>
          <a:prstGeom prst="rect">
            <a:avLst/>
          </a:prstGeom>
          <a:effectLst>
            <a:outerShdw blurRad="50800" dist="635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plot_hist</a:t>
            </a:r>
            <a:r>
              <a:rPr lang="en-US" dirty="0"/>
              <a:t>(df, bins, groups, colors, …)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return plot</a:t>
            </a:r>
          </a:p>
          <a:p>
            <a:pPr algn="ctr"/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DAA2D-524E-4234-B583-3CC9A5B47637}"/>
              </a:ext>
            </a:extLst>
          </p:cNvPr>
          <p:cNvSpPr/>
          <p:nvPr/>
        </p:nvSpPr>
        <p:spPr>
          <a:xfrm>
            <a:off x="9067130" y="2601892"/>
            <a:ext cx="1265538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bins = 20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C972F5F-A8FD-4F0D-8C65-6BE07427765D}"/>
              </a:ext>
            </a:extLst>
          </p:cNvPr>
          <p:cNvSpPr/>
          <p:nvPr/>
        </p:nvSpPr>
        <p:spPr>
          <a:xfrm>
            <a:off x="8616437" y="3021341"/>
            <a:ext cx="343948" cy="55236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D02454-3442-426F-A187-62485D9B4CFF}"/>
              </a:ext>
            </a:extLst>
          </p:cNvPr>
          <p:cNvSpPr/>
          <p:nvPr/>
        </p:nvSpPr>
        <p:spPr>
          <a:xfrm>
            <a:off x="8988397" y="3021341"/>
            <a:ext cx="343948" cy="55236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8AB0615-F484-461F-8406-10518FD43967}"/>
              </a:ext>
            </a:extLst>
          </p:cNvPr>
          <p:cNvSpPr/>
          <p:nvPr/>
        </p:nvSpPr>
        <p:spPr>
          <a:xfrm>
            <a:off x="9355951" y="4615292"/>
            <a:ext cx="343948" cy="45604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5BB0E-81B2-4548-A0EC-448418711C3D}"/>
              </a:ext>
            </a:extLst>
          </p:cNvPr>
          <p:cNvSpPr/>
          <p:nvPr/>
        </p:nvSpPr>
        <p:spPr>
          <a:xfrm>
            <a:off x="8616437" y="5071335"/>
            <a:ext cx="2026542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plot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139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Classes en </a:t>
            </a:r>
            <a:r>
              <a:rPr lang="nl-NL" sz="3600" dirty="0" err="1"/>
              <a:t>namespaces</a:t>
            </a:r>
            <a:endParaRPr lang="nl-NL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73923" y="2684477"/>
            <a:ext cx="3171039" cy="2202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Voordelen van classes: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Bundelen van state en </a:t>
            </a:r>
            <a:r>
              <a:rPr lang="nl-NL" sz="2400" dirty="0" err="1"/>
              <a:t>behavior</a:t>
            </a:r>
            <a:r>
              <a:rPr lang="nl-NL" sz="2400" dirty="0"/>
              <a:t>.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Eigen </a:t>
            </a:r>
            <a:r>
              <a:rPr lang="nl-NL" sz="2400" dirty="0" err="1"/>
              <a:t>namespace</a:t>
            </a:r>
            <a:r>
              <a:rPr lang="nl-NL" sz="2400" dirty="0"/>
              <a:t>; aangeduid met </a:t>
            </a:r>
            <a:r>
              <a:rPr lang="nl-NL" sz="2400" dirty="0" err="1"/>
              <a:t>self</a:t>
            </a:r>
            <a:r>
              <a:rPr lang="nl-NL" sz="2400" dirty="0"/>
              <a:t>.</a:t>
            </a:r>
          </a:p>
          <a:p>
            <a:pPr>
              <a:buFontTx/>
              <a:buChar char="-"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Meerdere functies / methodes hebben toegang tot dezelfde state.</a:t>
            </a:r>
          </a:p>
          <a:p>
            <a:pPr>
              <a:buFontTx/>
              <a:buChar char="-"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Houdt interactie overzichtelijk.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5D6EC-0C2B-4A09-9512-B6952CC7C51F}"/>
              </a:ext>
            </a:extLst>
          </p:cNvPr>
          <p:cNvSpPr/>
          <p:nvPr/>
        </p:nvSpPr>
        <p:spPr>
          <a:xfrm>
            <a:off x="7877262" y="3171039"/>
            <a:ext cx="2994869" cy="3204594"/>
          </a:xfrm>
          <a:prstGeom prst="rect">
            <a:avLst/>
          </a:prstGeom>
          <a:effectLst>
            <a:outerShdw blurRad="50800" dist="635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HistPlotter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8477-4D1D-4761-BB66-C9968DA01BAC}"/>
              </a:ext>
            </a:extLst>
          </p:cNvPr>
          <p:cNvSpPr/>
          <p:nvPr/>
        </p:nvSpPr>
        <p:spPr>
          <a:xfrm>
            <a:off x="8105860" y="3739800"/>
            <a:ext cx="2539769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bins = 20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96622-687C-472F-88F8-534B09ED7AC4}"/>
              </a:ext>
            </a:extLst>
          </p:cNvPr>
          <p:cNvSpPr/>
          <p:nvPr/>
        </p:nvSpPr>
        <p:spPr>
          <a:xfrm>
            <a:off x="8105860" y="4274284"/>
            <a:ext cx="2539769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colors = […]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8104811" y="5122323"/>
            <a:ext cx="2539769" cy="419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plot()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BB4D0-9838-4465-AD14-C520FC8988AE}"/>
              </a:ext>
            </a:extLst>
          </p:cNvPr>
          <p:cNvSpPr/>
          <p:nvPr/>
        </p:nvSpPr>
        <p:spPr>
          <a:xfrm>
            <a:off x="8104811" y="5721073"/>
            <a:ext cx="2539769" cy="419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set_colors</a:t>
            </a:r>
            <a:r>
              <a:rPr lang="en-US" dirty="0"/>
              <a:t>(…)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856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405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Kennissessie: Objecten in Python</vt:lpstr>
      <vt:lpstr>Onderwerpen</vt:lpstr>
      <vt:lpstr>State versus behavior</vt:lpstr>
      <vt:lpstr>Namespaces op orde</vt:lpstr>
      <vt:lpstr>Namespaces zijn hiërarchisch</vt:lpstr>
      <vt:lpstr>Namespaces zijn hiërarchisch</vt:lpstr>
      <vt:lpstr>PowerPoint Presentation</vt:lpstr>
      <vt:lpstr>Functies en namespaces</vt:lpstr>
      <vt:lpstr>Classes en namespaces</vt:lpstr>
      <vt:lpstr>PowerPoint Presentation</vt:lpstr>
      <vt:lpstr>Objecten structuur</vt:lpstr>
      <vt:lpstr>Objecten structuur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116</cp:revision>
  <dcterms:created xsi:type="dcterms:W3CDTF">2021-01-06T08:18:27Z</dcterms:created>
  <dcterms:modified xsi:type="dcterms:W3CDTF">2021-03-16T10:18:33Z</dcterms:modified>
</cp:coreProperties>
</file>