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257" r:id="rId3"/>
    <p:sldId id="300" r:id="rId4"/>
    <p:sldId id="309" r:id="rId5"/>
    <p:sldId id="288" r:id="rId6"/>
    <p:sldId id="329" r:id="rId7"/>
    <p:sldId id="348" r:id="rId8"/>
    <p:sldId id="260" r:id="rId9"/>
    <p:sldId id="327" r:id="rId10"/>
    <p:sldId id="328" r:id="rId11"/>
    <p:sldId id="332" r:id="rId12"/>
    <p:sldId id="333" r:id="rId13"/>
    <p:sldId id="334" r:id="rId14"/>
    <p:sldId id="335" r:id="rId15"/>
    <p:sldId id="336" r:id="rId16"/>
    <p:sldId id="330" r:id="rId17"/>
    <p:sldId id="342" r:id="rId18"/>
    <p:sldId id="337" r:id="rId19"/>
    <p:sldId id="295" r:id="rId20"/>
    <p:sldId id="347" r:id="rId21"/>
    <p:sldId id="323" r:id="rId22"/>
    <p:sldId id="326" r:id="rId23"/>
    <p:sldId id="305" r:id="rId24"/>
    <p:sldId id="303" r:id="rId25"/>
    <p:sldId id="312" r:id="rId26"/>
    <p:sldId id="314" r:id="rId27"/>
    <p:sldId id="313" r:id="rId28"/>
    <p:sldId id="338" r:id="rId29"/>
    <p:sldId id="306" r:id="rId30"/>
    <p:sldId id="339" r:id="rId31"/>
    <p:sldId id="315" r:id="rId32"/>
    <p:sldId id="316" r:id="rId33"/>
    <p:sldId id="343" r:id="rId34"/>
    <p:sldId id="319" r:id="rId35"/>
    <p:sldId id="317" r:id="rId36"/>
    <p:sldId id="318" r:id="rId37"/>
    <p:sldId id="320" r:id="rId38"/>
    <p:sldId id="321" r:id="rId39"/>
    <p:sldId id="340" r:id="rId40"/>
    <p:sldId id="341" r:id="rId41"/>
    <p:sldId id="262" r:id="rId42"/>
    <p:sldId id="264" r:id="rId43"/>
    <p:sldId id="272" r:id="rId44"/>
    <p:sldId id="266" r:id="rId45"/>
    <p:sldId id="346" r:id="rId46"/>
    <p:sldId id="344" r:id="rId47"/>
    <p:sldId id="267" r:id="rId48"/>
    <p:sldId id="268" r:id="rId49"/>
    <p:sldId id="345" r:id="rId50"/>
    <p:sldId id="263" r:id="rId51"/>
    <p:sldId id="349" r:id="rId52"/>
    <p:sldId id="350" r:id="rId53"/>
    <p:sldId id="354" r:id="rId54"/>
    <p:sldId id="351" r:id="rId55"/>
    <p:sldId id="352" r:id="rId56"/>
    <p:sldId id="353" r:id="rId5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13/03/2023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Notebooks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het Notebook een descriptieve naam!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Omschrijf doel van het Notebook in eerste cel.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Gebruik kopjes voor secties in het Notebook.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Documenteer code zoals gebruikelijk.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Ruim Notebooks regelmatig op!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B03C0-3C43-2436-4168-E252ED7D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60" y="1456267"/>
            <a:ext cx="3868440" cy="4720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2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Deel je code op in overzichtelijk stukken:</a:t>
            </a:r>
          </a:p>
          <a:p>
            <a:pPr>
              <a:buFontTx/>
              <a:buChar char="-"/>
            </a:pPr>
            <a:r>
              <a:rPr lang="nl-NL" sz="2000" dirty="0"/>
              <a:t>Aparte modules of Notebooks.</a:t>
            </a:r>
          </a:p>
          <a:p>
            <a:pPr>
              <a:buFontTx/>
              <a:buChar char="-"/>
            </a:pPr>
            <a:r>
              <a:rPr lang="nl-NL" sz="2000" dirty="0"/>
              <a:t>Verschillende classes of functies.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Onderdelen hebben één duidelijk doel:</a:t>
            </a:r>
          </a:p>
          <a:p>
            <a:pPr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Makkelijker om problemen te lokaliseren.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E1C82-0EAB-59E1-565A-7474C8A08B03}"/>
              </a:ext>
            </a:extLst>
          </p:cNvPr>
          <p:cNvSpPr/>
          <p:nvPr/>
        </p:nvSpPr>
        <p:spPr>
          <a:xfrm>
            <a:off x="8363534" y="1456267"/>
            <a:ext cx="2990265" cy="5445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prepare_sales.py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4D079-2048-FF62-6E34-93CCB1F07CD4}"/>
              </a:ext>
            </a:extLst>
          </p:cNvPr>
          <p:cNvSpPr/>
          <p:nvPr/>
        </p:nvSpPr>
        <p:spPr>
          <a:xfrm>
            <a:off x="8363534" y="2089372"/>
            <a:ext cx="2990265" cy="5445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features.py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2846C-D449-7B8C-0C62-40DE36EF634E}"/>
              </a:ext>
            </a:extLst>
          </p:cNvPr>
          <p:cNvSpPr/>
          <p:nvPr/>
        </p:nvSpPr>
        <p:spPr>
          <a:xfrm>
            <a:off x="8363534" y="4311286"/>
            <a:ext cx="2990265" cy="5445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explore_sales.ipynb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39EF7B-7839-B402-EF04-C688233A3712}"/>
              </a:ext>
            </a:extLst>
          </p:cNvPr>
          <p:cNvSpPr/>
          <p:nvPr/>
        </p:nvSpPr>
        <p:spPr>
          <a:xfrm>
            <a:off x="8363535" y="4971868"/>
            <a:ext cx="2990265" cy="5445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model_linear.ipynb</a:t>
            </a:r>
            <a:endParaRPr lang="nl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741EE4-D954-D500-BBE8-6880ECC6E994}"/>
              </a:ext>
            </a:extLst>
          </p:cNvPr>
          <p:cNvSpPr/>
          <p:nvPr/>
        </p:nvSpPr>
        <p:spPr>
          <a:xfrm>
            <a:off x="8363534" y="5632450"/>
            <a:ext cx="2990265" cy="5445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model_ensemble.ipynb</a:t>
            </a:r>
            <a:endParaRPr lang="nl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4D4449-02ED-BF53-E80A-0362937C398F}"/>
              </a:ext>
            </a:extLst>
          </p:cNvPr>
          <p:cNvSpPr/>
          <p:nvPr/>
        </p:nvSpPr>
        <p:spPr>
          <a:xfrm>
            <a:off x="8363534" y="2734161"/>
            <a:ext cx="2990265" cy="5445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model.py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015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&amp; B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Koppeling controleren.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Model om Y te voorspellen uit A en B.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47979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"""Module for preparing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"""Prepare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_load(self, path):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"""Load dataset A from file."""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fill_missing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strategy):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"""Fill missing values."""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7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1A313-A02E-8800-0BD9-6CC29475730C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ReaderA</a:t>
            </a:r>
            <a:endParaRPr lang="nl-NL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33611-E8AC-50A2-DAD9-9880D3A50E83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ReaderB</a:t>
            </a:r>
            <a:endParaRPr lang="nl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2C42F-BF92-0EB2-9971-561B82EF4906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Features</a:t>
            </a:r>
            <a:endParaRPr lang="nl-NL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A2F56-F4E7-2D0F-B089-5BA61D119F5F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  <a:endParaRPr lang="nl-NL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E423F5-650C-A086-E073-A4DE757A5FA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B32535-B912-23DF-4958-586A82C3587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062873" y="1782049"/>
            <a:ext cx="892434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219129-1A66-CC59-6D24-11076B65228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BD9468-4880-8F4F-E838-4ED4364A1235}"/>
              </a:ext>
            </a:extLst>
          </p:cNvPr>
          <p:cNvSpPr/>
          <p:nvPr/>
        </p:nvSpPr>
        <p:spPr>
          <a:xfrm>
            <a:off x="7344683" y="2523928"/>
            <a:ext cx="1455575" cy="1101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</a:t>
            </a:r>
            <a:endParaRPr lang="en-NL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61625-B853-0580-F8E0-A1C95BD1CBBE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8072471" y="1782049"/>
            <a:ext cx="828933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ECB597-CCEE-DCD9-A198-373DACE7C6F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8072471" y="1782049"/>
            <a:ext cx="2882836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265C84-7D79-E40F-152A-DE4ACA8106A1}"/>
              </a:ext>
            </a:extLst>
          </p:cNvPr>
          <p:cNvSpPr txBox="1"/>
          <p:nvPr/>
        </p:nvSpPr>
        <p:spPr>
          <a:xfrm>
            <a:off x="7739935" y="1999101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64AD8-229B-E1BF-6636-7FDBBDB5C73D}"/>
              </a:ext>
            </a:extLst>
          </p:cNvPr>
          <p:cNvSpPr txBox="1"/>
          <p:nvPr/>
        </p:nvSpPr>
        <p:spPr>
          <a:xfrm>
            <a:off x="10708359" y="1999101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41FBC-63B9-CBC0-48E2-8C29512FAC41}"/>
              </a:ext>
            </a:extLst>
          </p:cNvPr>
          <p:cNvSpPr txBox="1"/>
          <p:nvPr/>
        </p:nvSpPr>
        <p:spPr>
          <a:xfrm>
            <a:off x="10076946" y="3825617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458D59-A6A9-7E2C-27E2-EAD7E00D1E87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8800258" y="3074435"/>
            <a:ext cx="53482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617AD0-27F8-A68F-9FED-16303765BA71}"/>
              </a:ext>
            </a:extLst>
          </p:cNvPr>
          <p:cNvCxnSpPr>
            <a:stCxn id="12" idx="4"/>
            <a:endCxn id="8" idx="1"/>
          </p:cNvCxnSpPr>
          <p:nvPr/>
        </p:nvCxnSpPr>
        <p:spPr>
          <a:xfrm>
            <a:off x="8072471" y="3624941"/>
            <a:ext cx="1262613" cy="125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78347A-9159-A84E-2D8C-64DBD9698383}"/>
              </a:ext>
            </a:extLst>
          </p:cNvPr>
          <p:cNvSpPr txBox="1"/>
          <p:nvPr/>
        </p:nvSpPr>
        <p:spPr>
          <a:xfrm>
            <a:off x="7760606" y="3825617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15695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Schrijf de code voor de onderdelen één voor één.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1A313-A02E-8800-0BD9-6CC29475730C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ReaderA</a:t>
            </a:r>
            <a:endParaRPr lang="nl-NL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33611-E8AC-50A2-DAD9-9880D3A50E83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ReaderB</a:t>
            </a:r>
            <a:endParaRPr lang="nl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2C42F-BF92-0EB2-9971-561B82EF4906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Features</a:t>
            </a:r>
            <a:endParaRPr lang="nl-NL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A2F56-F4E7-2D0F-B089-5BA61D119F5F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  <a:endParaRPr lang="nl-NL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E423F5-650C-A086-E073-A4DE757A5FA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B32535-B912-23DF-4958-586A82C3587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062873" y="1782049"/>
            <a:ext cx="892434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219129-1A66-CC59-6D24-11076B65228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BD9468-4880-8F4F-E838-4ED4364A1235}"/>
              </a:ext>
            </a:extLst>
          </p:cNvPr>
          <p:cNvSpPr/>
          <p:nvPr/>
        </p:nvSpPr>
        <p:spPr>
          <a:xfrm>
            <a:off x="7344683" y="2523928"/>
            <a:ext cx="1455575" cy="1101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</a:t>
            </a:r>
            <a:endParaRPr lang="en-NL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61625-B853-0580-F8E0-A1C95BD1CBBE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8072471" y="1782049"/>
            <a:ext cx="828933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ECB597-CCEE-DCD9-A198-373DACE7C6F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8072471" y="1782049"/>
            <a:ext cx="2882836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265C84-7D79-E40F-152A-DE4ACA8106A1}"/>
              </a:ext>
            </a:extLst>
          </p:cNvPr>
          <p:cNvSpPr txBox="1"/>
          <p:nvPr/>
        </p:nvSpPr>
        <p:spPr>
          <a:xfrm>
            <a:off x="7739935" y="1999101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64AD8-229B-E1BF-6636-7FDBBDB5C73D}"/>
              </a:ext>
            </a:extLst>
          </p:cNvPr>
          <p:cNvSpPr txBox="1"/>
          <p:nvPr/>
        </p:nvSpPr>
        <p:spPr>
          <a:xfrm>
            <a:off x="10708359" y="1999101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41FBC-63B9-CBC0-48E2-8C29512FAC41}"/>
              </a:ext>
            </a:extLst>
          </p:cNvPr>
          <p:cNvSpPr txBox="1"/>
          <p:nvPr/>
        </p:nvSpPr>
        <p:spPr>
          <a:xfrm>
            <a:off x="10076946" y="3825617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458D59-A6A9-7E2C-27E2-EAD7E00D1E87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8800258" y="3074435"/>
            <a:ext cx="53482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617AD0-27F8-A68F-9FED-16303765BA71}"/>
              </a:ext>
            </a:extLst>
          </p:cNvPr>
          <p:cNvCxnSpPr>
            <a:stCxn id="12" idx="4"/>
            <a:endCxn id="8" idx="1"/>
          </p:cNvCxnSpPr>
          <p:nvPr/>
        </p:nvCxnSpPr>
        <p:spPr>
          <a:xfrm>
            <a:off x="8072471" y="3624941"/>
            <a:ext cx="1262613" cy="125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78347A-9159-A84E-2D8C-64DBD9698383}"/>
              </a:ext>
            </a:extLst>
          </p:cNvPr>
          <p:cNvSpPr txBox="1"/>
          <p:nvPr/>
        </p:nvSpPr>
        <p:spPr>
          <a:xfrm>
            <a:off x="7760606" y="3825617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106715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en-US" sz="3600" dirty="0" err="1"/>
              <a:t>Eenvoud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Implementeer alleen wat nu / op korte termijn nodig is.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Extra code is complexer, moet onderhouden en getest worden, etc.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Alleen noodzakelijke configuratie; kies verstandige standaard instellingen.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Probeer je code </a:t>
            </a:r>
            <a:r>
              <a:rPr lang="nl-NL" sz="2000" dirty="0" err="1"/>
              <a:t>uitbreidbaar</a:t>
            </a:r>
            <a:r>
              <a:rPr lang="nl-NL" sz="2000" dirty="0"/>
              <a:t> te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366F9-935E-B155-8CA9-1DD2D210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4688037"/>
            <a:ext cx="4279900" cy="17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67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Eenvoud</a:t>
            </a:r>
            <a:r>
              <a:rPr lang="en-US" sz="3600" dirty="0"/>
              <a:t>: DRY vs WET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49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DRY: Don't Repeat Yourself</a:t>
            </a:r>
          </a:p>
          <a:p>
            <a:pPr marL="0" indent="0">
              <a:buNone/>
            </a:pPr>
            <a:r>
              <a:rPr lang="nl-NL" sz="2000" dirty="0"/>
              <a:t>Herhaling is een teken dat je efficiënter kunt zijn, bijvoorbeeld met een functie of loop.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WET: Write Everything Twice</a:t>
            </a:r>
            <a:endParaRPr lang="en-US" sz="2000" dirty="0"/>
          </a:p>
          <a:p>
            <a:pPr marL="0" indent="0">
              <a:buNone/>
            </a:pPr>
            <a:r>
              <a:rPr lang="nl-NL" sz="2000" dirty="0"/>
              <a:t>Maar… Herhaling voorkomen betekent vaak meer abstractie en complexiteit. Doe het alleen als code vaak herhaalt wordt.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FAACF-4665-3D91-1FDF-026E02762FA9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Repetitive statements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rec["age"]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(rec["age"])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rec["items"]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(rec["items"])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rec["price"]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(rec["price"])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More efficient using a loop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"age", "items, "price":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rec[var]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(rec[var])</a:t>
            </a:r>
          </a:p>
        </p:txBody>
      </p:sp>
    </p:spTree>
    <p:extLst>
      <p:ext uri="{BB962C8B-B14F-4D97-AF65-F5344CB8AC3E}">
        <p14:creationId xmlns:p14="http://schemas.microsoft.com/office/powerpoint/2010/main" val="83817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/ waardes?</a:t>
            </a:r>
          </a:p>
          <a:p>
            <a:pPr>
              <a:buFontTx/>
              <a:buChar char="-"/>
            </a:pPr>
            <a:r>
              <a:rPr lang="nl-NL" sz="2000" dirty="0"/>
              <a:t>Ongeldige / ontbrekende waardes?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Gebruik documentatie om keuzes toe te lichten: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mean(values: list) -&gt; float: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"""Compute mean of values.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Missing values are omitted in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the mean.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rid of excess whitespace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".join(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txt.split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47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exercises/1_refactor.py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Bekijk de code en verbeter deze.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Let daarbij op de volgende zaken: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taken voert het script uit?</a:t>
            </a:r>
          </a:p>
          <a:p>
            <a:pPr lvl="1"/>
            <a:r>
              <a:rPr lang="nl-NL" sz="2000" noProof="0" dirty="0"/>
              <a:t>Kun je deze taken beter scheiden?</a:t>
            </a:r>
          </a:p>
          <a:p>
            <a:pPr lvl="1"/>
            <a:r>
              <a:rPr lang="nl-NL" sz="2000" dirty="0"/>
              <a:t>Kan de leesbaarheid van het script beter?</a:t>
            </a:r>
          </a:p>
          <a:p>
            <a:pPr lvl="1"/>
            <a:r>
              <a:rPr lang="nl-NL" sz="2000" dirty="0"/>
              <a:t>Kun de documentatie beter?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Goede principes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Documentatie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README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Docstrings</a:t>
            </a:r>
            <a:endParaRPr lang="nl-NL" sz="1600" noProof="0" dirty="0"/>
          </a:p>
          <a:p>
            <a:pPr lvl="1">
              <a:spcAft>
                <a:spcPts val="600"/>
              </a:spcAft>
            </a:pPr>
            <a:r>
              <a:rPr lang="nl-NL" sz="1600" dirty="0" err="1"/>
              <a:t>Comments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Fouten afhandelen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Unit </a:t>
            </a:r>
            <a:r>
              <a:rPr lang="nl-NL" sz="2000" dirty="0" err="1"/>
              <a:t>testing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Bonus: </a:t>
            </a:r>
            <a:r>
              <a:rPr lang="nl-NL" sz="2000" noProof="0" dirty="0" err="1"/>
              <a:t>Packaging</a:t>
            </a:r>
            <a:endParaRPr lang="nl-NL" sz="20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130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Kritiekpunten: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Weinig / geen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Slechte namen voor variabelen.</a:t>
            </a:r>
          </a:p>
          <a:p>
            <a:pPr>
              <a:buFontTx/>
              <a:buChar char="-"/>
            </a:pPr>
            <a:r>
              <a:rPr lang="nl-NL" sz="2000" dirty="0" err="1"/>
              <a:t>Settings</a:t>
            </a:r>
            <a:r>
              <a:rPr lang="nl-NL" sz="2000" dirty="0"/>
              <a:t> tussen de code.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Geen opsplitsing in functies.</a:t>
            </a:r>
          </a:p>
          <a:p>
            <a:pPr>
              <a:buFontTx/>
              <a:buChar char="-"/>
            </a:pPr>
            <a:r>
              <a:rPr lang="nl-NL" sz="2000" dirty="0"/>
              <a:t>Heel veel herhaling.</a:t>
            </a:r>
          </a:p>
          <a:p>
            <a:pPr>
              <a:buFontTx/>
              <a:buChar char="-"/>
            </a:pPr>
            <a:r>
              <a:rPr lang="nl-NL" sz="2000" noProof="0" dirty="0"/>
              <a:t>Onnodige conversies.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5CAE0-8E86-CB35-2622-57C33818D16A}"/>
              </a:ext>
            </a:extLst>
          </p:cNvPr>
          <p:cNvSpPr txBox="1">
            <a:spLocks/>
          </p:cNvSpPr>
          <p:nvPr/>
        </p:nvSpPr>
        <p:spPr>
          <a:xfrm>
            <a:off x="6223000" y="1456267"/>
            <a:ext cx="5130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Taken: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 inlezen en dag filteren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nl-NL" sz="2000" dirty="0"/>
              <a:t>Totalen berekenen voor: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verkochte producten.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klanten.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Totale omzet.</a:t>
            </a:r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nl-NL" sz="2000" dirty="0"/>
              <a:t>Gemiddelden per klant uitrekenen.</a:t>
            </a:r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 startAt="2"/>
            </a:pPr>
            <a:r>
              <a:rPr lang="nl-NL" sz="2000" dirty="0"/>
              <a:t>Klant / product met de hoogste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562A2D-8D85-E58D-49B4-CC492F1AAFCF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19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 versus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sz="2000" b="1" dirty="0"/>
              <a:t>Print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Snelle </a:t>
            </a:r>
            <a:r>
              <a:rPr lang="nl-NL" sz="2000" dirty="0" err="1"/>
              <a:t>debugging</a:t>
            </a:r>
            <a:r>
              <a:rPr lang="nl-NL" sz="2000" dirty="0"/>
              <a:t> of feedback aan gebruiker.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geen extra diagnostische informatie.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Geen verschillende niveaus; je print iets wel of niet.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Lange termijn, helpt code stabiel draaiend te houden.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Meer opties; bijvoorbeeld bestanden.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Diagnostische informatie zoals tijdstip, regelnummer, functienaam.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Meer controle door verschillende niveaus, zoals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Logging</a:t>
            </a:r>
            <a:r>
              <a:rPr lang="nl-NL" sz="2000" dirty="0"/>
              <a:t> kent 5 niveaus: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Hiërarchisch: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2000" dirty="0">
                <a:cs typeface="Courier New" panose="02070309020205020404" pitchFamily="49" charset="0"/>
              </a:rPr>
              <a:t> toont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2000" dirty="0">
                <a:cs typeface="Courier New" panose="02070309020205020404" pitchFamily="49" charset="0"/>
              </a:rPr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	</a:t>
            </a:r>
            <a:r>
              <a:rPr lang="nl-NL" sz="2000" dirty="0">
                <a:cs typeface="Courier New" panose="02070309020205020404" pitchFamily="49" charset="0"/>
              </a:rPr>
              <a:t>Alle details voor ontwikkelaars.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	</a:t>
            </a:r>
            <a:r>
              <a:rPr lang="nl-NL" sz="1800" dirty="0">
                <a:cs typeface="Courier New" panose="02070309020205020404" pitchFamily="49" charset="0"/>
              </a:rPr>
              <a:t>Rode draad / hoofdlijnen.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Berichten en niveaus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("Debug info for developers.")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logger.info("Info for end users.")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("Warning messages.")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("Error: recoverable.")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("Error: unrecoverable.")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logger.info("Reading sales data.")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("Sales file: '../sales.csv'.")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("Read: 233 transactions.")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toegankelijk via: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Goed gebruik:</a:t>
            </a:r>
          </a:p>
          <a:p>
            <a:pPr marL="0" indent="0">
              <a:buNone/>
            </a:pPr>
            <a:r>
              <a:rPr lang="nl-NL" sz="2000" dirty="0"/>
              <a:t>Eindgebruiker configureert de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aanzetten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Get reference to root logger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 message using the root logger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Configure the root logger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Must configure before first message!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Maak nieuwe logger objecten aan via: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Vaak gebruik je de naam van de module : 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20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Of van de class: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class__.__name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eigen logger maken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 Create logger called TestLogger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logger = logging.getLogger(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"TestLogger"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 Or use the module name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logger = logging.getLogger(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Standaard heeft alleen de root logger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B071E6-195C-1B7E-0BDC-62FD60A9F3E6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F4A5F7-5AD6-5F72-2184-3CDBDBF41345}"/>
              </a:ext>
            </a:extLst>
          </p:cNvPr>
          <p:cNvCxnSpPr>
            <a:cxnSpLocks/>
            <a:stCxn id="15" idx="2"/>
            <a:endCxn id="3" idx="3"/>
          </p:cNvCxnSpPr>
          <p:nvPr/>
        </p:nvCxnSpPr>
        <p:spPr>
          <a:xfrm flipH="1">
            <a:off x="8461211" y="2413184"/>
            <a:ext cx="2209879" cy="115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Standaard heeft alleen de root logger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vorm te geven.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Formatter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CE705C-2B29-B659-463A-BA1D79CA8AD6}"/>
              </a:ext>
            </a:extLst>
          </p:cNvPr>
          <p:cNvCxnSpPr>
            <a:cxnSpLocks/>
            <a:stCxn id="15" idx="2"/>
            <a:endCxn id="18" idx="3"/>
          </p:cNvCxnSpPr>
          <p:nvPr/>
        </p:nvCxnSpPr>
        <p:spPr>
          <a:xfrm flipH="1">
            <a:off x="8461211" y="2413184"/>
            <a:ext cx="2209879" cy="115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71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opmaak van logberichten kun je instellen via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hiervoor standaard informatievelden aan (zie rechts).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informatievelden kun je opnemen in de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de format string mee in de configuratie van de (root)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logberichten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%(message)s	# Log message.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%(levelname)s	# Logging level.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%(name)s		# Logger name.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%(asctime)s	# Time of the log message.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%(module)	# Module name.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%(funcname)	# Function name.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%(lineno)	# Line number.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# Set format on the root logger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fmt = "%(asctime)s|%(levelname)s|%(message)s"</a:t>
            </a:r>
          </a:p>
          <a:p>
            <a:pPr marL="0" indent="0">
              <a:buNone/>
            </a:pP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logging.basicConfig(format=fmt)</a:t>
            </a: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Goede principes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solutions/1_refactor.py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Zorg dat de rapportage naar een tekst bestand wordt geschreven.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</a:t>
            </a:r>
            <a:r>
              <a:rPr lang="nl-NL" sz="2000" noProof="0" dirty="0" err="1"/>
              <a:t>logging</a:t>
            </a:r>
            <a:r>
              <a:rPr lang="nl-NL" sz="2000" noProof="0" dirty="0"/>
              <a:t> toe aan de code.</a:t>
            </a:r>
          </a:p>
          <a:p>
            <a:pPr marL="0" indent="0">
              <a:buNone/>
            </a:pPr>
            <a:endParaRPr lang="nl-NL" sz="2000" noProof="0" dirty="0"/>
          </a:p>
          <a:p>
            <a:pPr lvl="1"/>
            <a:r>
              <a:rPr lang="nl-NL" sz="2000" noProof="0" dirty="0"/>
              <a:t>Maak een eigen logger aan met de naam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SalesReporter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2000" dirty="0"/>
              <a:t>Configureer de root logger zodat deze op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dirty="0"/>
              <a:t> niveau logt.</a:t>
            </a:r>
          </a:p>
          <a:p>
            <a:pPr lvl="1"/>
            <a:r>
              <a:rPr lang="nl-NL" sz="2000" noProof="0" dirty="0"/>
              <a:t>Toon tenminste: tijdstip, level, naam logger en bericht.</a:t>
            </a:r>
          </a:p>
        </p:txBody>
      </p:sp>
    </p:spTree>
    <p:extLst>
      <p:ext uri="{BB962C8B-B14F-4D97-AF65-F5344CB8AC3E}">
        <p14:creationId xmlns:p14="http://schemas.microsoft.com/office/powerpoint/2010/main" val="3377467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Foutmeldingen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Foutmeldingen zijn cruciaal om te begrijpen wat er mis gaat.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Standaard foutmeldingen zijn vrij intimiderend. Lees ze als volgt: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Onderaan staat WAT er fout ging.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Daarboven staat WAAR het fout ging (regel + functie).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0F5630D-EEF0-CCE3-3F60-2E0058022FD5}"/>
              </a:ext>
            </a:extLst>
          </p:cNvPr>
          <p:cNvGrpSpPr/>
          <p:nvPr/>
        </p:nvGrpSpPr>
        <p:grpSpPr>
          <a:xfrm>
            <a:off x="5832414" y="1456267"/>
            <a:ext cx="5872776" cy="2357000"/>
            <a:chOff x="5794314" y="2437250"/>
            <a:chExt cx="5872776" cy="2357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EE59864-1479-CF8B-75B9-A942DCB3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2437250"/>
              <a:ext cx="5571091" cy="2357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81A9FC-A45B-4512-9528-9F8C3CE13F4E}"/>
                </a:ext>
              </a:extLst>
            </p:cNvPr>
            <p:cNvSpPr/>
            <p:nvPr/>
          </p:nvSpPr>
          <p:spPr>
            <a:xfrm>
              <a:off x="6096000" y="4583668"/>
              <a:ext cx="5571090" cy="209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CEB728-D0D3-8BA2-332F-ADF68D23481D}"/>
                </a:ext>
              </a:extLst>
            </p:cNvPr>
            <p:cNvSpPr txBox="1"/>
            <p:nvPr/>
          </p:nvSpPr>
          <p:spPr>
            <a:xfrm>
              <a:off x="5807012" y="41735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1034F2-938E-1CA3-CEDE-21DB7C577148}"/>
                </a:ext>
              </a:extLst>
            </p:cNvPr>
            <p:cNvSpPr txBox="1"/>
            <p:nvPr/>
          </p:nvSpPr>
          <p:spPr>
            <a:xfrm>
              <a:off x="5794314" y="38079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260536-56D5-BF8A-A914-6AB77191D70C}"/>
                </a:ext>
              </a:extLst>
            </p:cNvPr>
            <p:cNvSpPr txBox="1"/>
            <p:nvPr/>
          </p:nvSpPr>
          <p:spPr>
            <a:xfrm>
              <a:off x="5794314" y="3415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C77FC-CF3F-20DE-2E39-2265DFCEC664}"/>
                </a:ext>
              </a:extLst>
            </p:cNvPr>
            <p:cNvSpPr txBox="1"/>
            <p:nvPr/>
          </p:nvSpPr>
          <p:spPr>
            <a:xfrm>
              <a:off x="5794314" y="3014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D9634B-A279-CB49-A26B-62028E20CF5A}"/>
                </a:ext>
              </a:extLst>
            </p:cNvPr>
            <p:cNvSpPr txBox="1"/>
            <p:nvPr/>
          </p:nvSpPr>
          <p:spPr>
            <a:xfrm>
              <a:off x="5794314" y="26526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7C5908-09CB-1E8C-662D-C7688ED81E73}"/>
                </a:ext>
              </a:extLst>
            </p:cNvPr>
            <p:cNvSpPr/>
            <p:nvPr/>
          </p:nvSpPr>
          <p:spPr>
            <a:xfrm>
              <a:off x="8096250" y="3014584"/>
              <a:ext cx="14478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F92EF8-7129-E76A-ABC1-1A4CEA2FB5BF}"/>
                </a:ext>
              </a:extLst>
            </p:cNvPr>
            <p:cNvSpPr/>
            <p:nvPr/>
          </p:nvSpPr>
          <p:spPr>
            <a:xfrm>
              <a:off x="8096250" y="3406200"/>
              <a:ext cx="26797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88225A-6869-3625-8DB1-0FF40970587D}"/>
                </a:ext>
              </a:extLst>
            </p:cNvPr>
            <p:cNvSpPr/>
            <p:nvPr/>
          </p:nvSpPr>
          <p:spPr>
            <a:xfrm>
              <a:off x="8096250" y="3797816"/>
              <a:ext cx="24511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489380-24B9-9B69-9C7C-EBF2A95EC52D}"/>
                </a:ext>
              </a:extLst>
            </p:cNvPr>
            <p:cNvSpPr/>
            <p:nvPr/>
          </p:nvSpPr>
          <p:spPr>
            <a:xfrm>
              <a:off x="8096250" y="4183598"/>
              <a:ext cx="196215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268150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Fouten worden doorgegeven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</a:t>
            </a:r>
            <a:endParaRPr lang="nl-NL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prep_data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["x"] =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["x"].</a:t>
            </a:r>
            <a:r>
              <a:rPr lang="nl-NL" sz="1600" b="1" noProof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filna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data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("data.csv")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prep_data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__name__ == "__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724769" y="435294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prep_data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3595-CFBE-DAD7-DD5B-B97B77B9C8D6}"/>
              </a:ext>
            </a:extLst>
          </p:cNvPr>
          <p:cNvSpPr/>
          <p:nvPr/>
        </p:nvSpPr>
        <p:spPr>
          <a:xfrm>
            <a:off x="7724772" y="1454203"/>
            <a:ext cx="2981327" cy="374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python.exe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66C60-DE3C-E24D-2F34-CA98F3CFF706}"/>
              </a:ext>
            </a:extLst>
          </p:cNvPr>
          <p:cNvSpPr/>
          <p:nvPr/>
        </p:nvSpPr>
        <p:spPr>
          <a:xfrm>
            <a:off x="7724769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DataFrame.filna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C3493-CA3E-7EFF-0E53-1D04D9E3E672}"/>
              </a:ext>
            </a:extLst>
          </p:cNvPr>
          <p:cNvSpPr/>
          <p:nvPr/>
        </p:nvSpPr>
        <p:spPr>
          <a:xfrm>
            <a:off x="7724769" y="290357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4D119-A69A-71C6-7512-EEACC6963A2F}"/>
              </a:ext>
            </a:extLst>
          </p:cNvPr>
          <p:cNvCxnSpPr/>
          <p:nvPr/>
        </p:nvCxnSpPr>
        <p:spPr>
          <a:xfrm>
            <a:off x="8636000" y="182885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91842-B9F5-7970-E5F4-A3469386841A}"/>
              </a:ext>
            </a:extLst>
          </p:cNvPr>
          <p:cNvCxnSpPr/>
          <p:nvPr/>
        </p:nvCxnSpPr>
        <p:spPr>
          <a:xfrm>
            <a:off x="8636000" y="3279255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77F6E1-DCA9-C39E-AB13-BAFE6E49EC9D}"/>
              </a:ext>
            </a:extLst>
          </p:cNvPr>
          <p:cNvCxnSpPr/>
          <p:nvPr/>
        </p:nvCxnSpPr>
        <p:spPr>
          <a:xfrm>
            <a:off x="8636000" y="472759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6E09E-5CB5-88E2-8023-2835E63DDEBB}"/>
              </a:ext>
            </a:extLst>
          </p:cNvPr>
          <p:cNvSpPr txBox="1"/>
          <p:nvPr/>
        </p:nvSpPr>
        <p:spPr>
          <a:xfrm>
            <a:off x="7904922" y="2181547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26B96-2DB1-9739-1098-686E3131625B}"/>
              </a:ext>
            </a:extLst>
          </p:cNvPr>
          <p:cNvSpPr txBox="1"/>
          <p:nvPr/>
        </p:nvSpPr>
        <p:spPr>
          <a:xfrm>
            <a:off x="7904922" y="363194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1F1BE-2425-D27A-9714-F5BBD9F023FA}"/>
              </a:ext>
            </a:extLst>
          </p:cNvPr>
          <p:cNvSpPr txBox="1"/>
          <p:nvPr/>
        </p:nvSpPr>
        <p:spPr>
          <a:xfrm>
            <a:off x="7904922" y="507496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58E696-9358-0A90-7125-5B3459F1133A}"/>
              </a:ext>
            </a:extLst>
          </p:cNvPr>
          <p:cNvCxnSpPr/>
          <p:nvPr/>
        </p:nvCxnSpPr>
        <p:spPr>
          <a:xfrm flipV="1">
            <a:off x="9302750" y="4729657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F71956-642A-1EF7-38B7-C7E75B0E7F82}"/>
              </a:ext>
            </a:extLst>
          </p:cNvPr>
          <p:cNvCxnSpPr/>
          <p:nvPr/>
        </p:nvCxnSpPr>
        <p:spPr>
          <a:xfrm flipV="1">
            <a:off x="9302750" y="3284573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F663EA-DC06-5C30-701E-EB55518A89A5}"/>
              </a:ext>
            </a:extLst>
          </p:cNvPr>
          <p:cNvCxnSpPr/>
          <p:nvPr/>
        </p:nvCxnSpPr>
        <p:spPr>
          <a:xfrm flipV="1">
            <a:off x="9290050" y="1828086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9CF105-5878-3CAB-AEE5-A4D82B1462EF}"/>
              </a:ext>
            </a:extLst>
          </p:cNvPr>
          <p:cNvSpPr txBox="1"/>
          <p:nvPr/>
        </p:nvSpPr>
        <p:spPr>
          <a:xfrm>
            <a:off x="9547229" y="2181547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exception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CD5EED-1016-4419-0216-E20ECBC1D950}"/>
              </a:ext>
            </a:extLst>
          </p:cNvPr>
          <p:cNvSpPr txBox="1"/>
          <p:nvPr/>
        </p:nvSpPr>
        <p:spPr>
          <a:xfrm>
            <a:off x="9547229" y="3636235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exception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A5FCED-9988-DE54-12B4-3C095FEA2423}"/>
              </a:ext>
            </a:extLst>
          </p:cNvPr>
          <p:cNvSpPr txBox="1"/>
          <p:nvPr/>
        </p:nvSpPr>
        <p:spPr>
          <a:xfrm>
            <a:off x="9502779" y="5071741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exception</a:t>
            </a:r>
            <a:endParaRPr lang="en-N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23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48982"/>
              </p:ext>
            </p:extLst>
          </p:nvPr>
        </p:nvGraphicFramePr>
        <p:xfrm>
          <a:off x="958850" y="1532466"/>
          <a:ext cx="10248901" cy="48690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380365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  <a:gridCol w="3543301">
                  <a:extLst>
                    <a:ext uri="{9D8B030D-6E8A-4147-A177-3AD203B41FA5}">
                      <a16:colId xmlns:a16="http://schemas.microsoft.com/office/drawing/2014/main" val="1996039808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Wanneer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Object heeft attribuut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rame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type object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Index buiten bereik lijst.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bestaat niet in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is niet geïnstalleerd.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dn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Foutmelding tijdens uitvoeren code.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 afhandeling: </a:t>
            </a:r>
          </a:p>
          <a:p>
            <a:pPr marL="0" indent="0">
              <a:buNone/>
            </a:pPr>
            <a:r>
              <a:rPr lang="nl-NL" sz="2000" noProof="0" dirty="0"/>
              <a:t>Print foutmelding en stop Python.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Maar…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noProof="0" dirty="0" err="1"/>
              <a:t>oo</a:t>
            </a:r>
            <a:r>
              <a:rPr lang="nl-NL" sz="2000" dirty="0"/>
              <a:t>k zelf bepalen hoe je met fouten om wilt gaan.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Hiervoor gebruik je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def cast_age(age):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int(age)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def cast_age(age):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int(age)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except (ValueError, TypeError):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>
              <a:buFontTx/>
              <a:buChar char="-"/>
            </a:pPr>
            <a:r>
              <a:rPr lang="nl-NL" sz="2000" dirty="0"/>
              <a:t>Je hebt een manier om de fout op te lossen.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snappen Python fouten, gebruikers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Is de standaard melding informatief genoeg?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int(record["age"])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f"Invalid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age: {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record['naam']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afsluiten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af te sluiten.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Je kunt een argument meegeven, bijvoorbeeld een foutcode of melding.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Conventie:</a:t>
            </a:r>
          </a:p>
          <a:p>
            <a:pPr marL="0" indent="0">
              <a:buNone/>
            </a:pPr>
            <a:r>
              <a:rPr lang="nl-NL" sz="2000" dirty="0"/>
              <a:t>   0 	= Geen fouten opgetreden</a:t>
            </a:r>
          </a:p>
          <a:p>
            <a:pPr marL="0" indent="0">
              <a:buNone/>
            </a:pPr>
            <a:r>
              <a:rPr lang="nl-NL" sz="2000" noProof="0" dirty="0"/>
              <a:t>&gt; 0	= Fout opgetreden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int(record["age"])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f"Invalid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age: {record['naam']}"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Foutmelding afgeven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om een foutmelding te geven ook als Python geen fout ziet.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Afhandeling gaat verder zoals een normale standaard foutmelding.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&lt;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110: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is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range (0 – 110)."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solutions/2_refactor.py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een gebruikersvriendelijke foutmelding toe voor:</a:t>
            </a:r>
          </a:p>
          <a:p>
            <a:pPr lvl="1"/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FileNotFoundError</a:t>
            </a:r>
            <a:r>
              <a:rPr lang="nl-NL" sz="2000" noProof="0" dirty="0"/>
              <a:t> bij het inlezen van sales data.</a:t>
            </a:r>
          </a:p>
          <a:p>
            <a:pPr lvl="1"/>
            <a:r>
              <a:rPr lang="nl-NL" sz="2000" noProof="0" dirty="0"/>
              <a:t>Beëindig het programma met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NL" sz="2000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729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Code schrijven is een creatief proces!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Veel oplossingen, maar wat is de "beste"?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Ontwerp principes helpen om betere code te 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Goede code is…</a:t>
            </a:r>
          </a:p>
          <a:p>
            <a:pPr>
              <a:buFontTx/>
              <a:buChar char="-"/>
            </a:pPr>
            <a:r>
              <a:rPr lang="nl-NL" sz="2000" dirty="0"/>
              <a:t>Leesbaar en gestructureerd.</a:t>
            </a:r>
          </a:p>
          <a:p>
            <a:pPr>
              <a:buFontTx/>
              <a:buChar char="-"/>
            </a:pPr>
            <a:r>
              <a:rPr lang="nl-NL" sz="2000" dirty="0"/>
              <a:t>Zo eenvoudig mogelijk.</a:t>
            </a:r>
          </a:p>
          <a:p>
            <a:pPr>
              <a:buFontTx/>
              <a:buChar char="-"/>
            </a:pPr>
            <a:r>
              <a:rPr lang="nl-NL" sz="2000" dirty="0"/>
              <a:t>Expliciet in wat het doet.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Beautiful is better than ugly.</a:t>
            </a:r>
          </a:p>
          <a:p>
            <a:pPr marL="0" indent="0">
              <a:buNone/>
            </a:pPr>
            <a:r>
              <a:rPr lang="en-GB" sz="2000" dirty="0"/>
              <a:t>Explicit is better than implicit.</a:t>
            </a:r>
          </a:p>
          <a:p>
            <a:pPr marL="0" indent="0">
              <a:buNone/>
            </a:pPr>
            <a:r>
              <a:rPr lang="en-GB" sz="2000" dirty="0"/>
              <a:t>Simple is better than complex.</a:t>
            </a:r>
          </a:p>
          <a:p>
            <a:pPr marL="0" indent="0">
              <a:buNone/>
            </a:pPr>
            <a:r>
              <a:rPr lang="en-GB" sz="2000" dirty="0"/>
              <a:t>Complex is better than complicated.</a:t>
            </a:r>
          </a:p>
          <a:p>
            <a:pPr marL="0" indent="0">
              <a:buNone/>
            </a:pPr>
            <a:r>
              <a:rPr lang="en-GB" sz="2000" dirty="0"/>
              <a:t>Flat is better than nested.</a:t>
            </a:r>
          </a:p>
          <a:p>
            <a:pPr marL="0" indent="0">
              <a:buNone/>
            </a:pPr>
            <a:r>
              <a:rPr lang="en-GB" sz="2000" dirty="0"/>
              <a:t>Sparse is better than dense.</a:t>
            </a:r>
          </a:p>
          <a:p>
            <a:pPr marL="0" indent="0">
              <a:buNone/>
            </a:pPr>
            <a:r>
              <a:rPr lang="en-GB" sz="2000" dirty="0"/>
              <a:t>Readability counts.</a:t>
            </a:r>
          </a:p>
          <a:p>
            <a:pPr marL="0" indent="0">
              <a:buNone/>
            </a:pPr>
            <a:r>
              <a:rPr lang="en-GB" sz="2000" dirty="0"/>
              <a:t>Special cases aren't special enough to break the rules.</a:t>
            </a:r>
          </a:p>
          <a:p>
            <a:pPr marL="0" indent="0">
              <a:buNone/>
            </a:pPr>
            <a:r>
              <a:rPr lang="en-GB" sz="2000" dirty="0"/>
              <a:t>Although practicality beats purity.</a:t>
            </a:r>
          </a:p>
          <a:p>
            <a:pPr marL="0" indent="0">
              <a:buNone/>
            </a:pPr>
            <a:r>
              <a:rPr lang="en-GB" sz="2000" dirty="0"/>
              <a:t>Errors should never pass silently.</a:t>
            </a:r>
          </a:p>
          <a:p>
            <a:pPr marL="0" indent="0">
              <a:buNone/>
            </a:pPr>
            <a:r>
              <a:rPr lang="en-GB" sz="2000" dirty="0"/>
              <a:t>Unless explicitly silenced.</a:t>
            </a:r>
          </a:p>
          <a:p>
            <a:pPr marL="0" indent="0">
              <a:buNone/>
            </a:pPr>
            <a:r>
              <a:rPr lang="en-GB" sz="2000" dirty="0"/>
              <a:t>In the face of ambiguity, refuse the temptation to guess.</a:t>
            </a:r>
          </a:p>
          <a:p>
            <a:pPr marL="0" indent="0">
              <a:buNone/>
            </a:pPr>
            <a:r>
              <a:rPr lang="en-GB" sz="2000" dirty="0"/>
              <a:t>There should be one-- and preferably only one --obvious way to do it.</a:t>
            </a:r>
          </a:p>
          <a:p>
            <a:pPr marL="0" indent="0">
              <a:buNone/>
            </a:pPr>
            <a:r>
              <a:rPr lang="en-GB" sz="2000" dirty="0"/>
              <a:t>Although that way may not be obvious at first unless you're Dutch.</a:t>
            </a:r>
          </a:p>
          <a:p>
            <a:pPr marL="0" indent="0">
              <a:buNone/>
            </a:pPr>
            <a:r>
              <a:rPr lang="en-GB" sz="2000" dirty="0"/>
              <a:t>Now is better than never.</a:t>
            </a:r>
          </a:p>
          <a:p>
            <a:pPr marL="0" indent="0">
              <a:buNone/>
            </a:pPr>
            <a:r>
              <a:rPr lang="en-GB" sz="2000" dirty="0"/>
              <a:t>Although never is often better than *right* now.</a:t>
            </a:r>
          </a:p>
          <a:p>
            <a:pPr marL="0" indent="0">
              <a:buNone/>
            </a:pPr>
            <a:r>
              <a:rPr lang="en-GB" sz="2000" dirty="0"/>
              <a:t>If the implementation is hard to explain, it's a bad idea.</a:t>
            </a:r>
          </a:p>
          <a:p>
            <a:pPr marL="0" indent="0">
              <a:buNone/>
            </a:pPr>
            <a:r>
              <a:rPr lang="en-GB" sz="2000" dirty="0"/>
              <a:t>If the implementation is easy to explain, it may be a good idea.</a:t>
            </a:r>
          </a:p>
          <a:p>
            <a:pPr marL="0" indent="0">
              <a:buNone/>
            </a:pPr>
            <a:r>
              <a:rPr lang="en-GB" sz="2000" dirty="0"/>
              <a:t>Namespaces are one honking great idea -- let's do more of those!</a:t>
            </a:r>
            <a:endParaRPr lang="nl-NL" sz="2000" dirty="0"/>
          </a:p>
          <a:p>
            <a:pPr marL="0" indent="0">
              <a:buNone/>
            </a:pPr>
            <a:endParaRPr lang="en-GB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AAABA8-783C-B32D-3397-2C7F8BEB01FD}"/>
              </a:ext>
            </a:extLst>
          </p:cNvPr>
          <p:cNvSpPr txBox="1"/>
          <p:nvPr/>
        </p:nvSpPr>
        <p:spPr>
          <a:xfrm>
            <a:off x="9251949" y="1456267"/>
            <a:ext cx="2101851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this</a:t>
            </a:r>
          </a:p>
        </p:txBody>
      </p: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Unit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0461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1825625"/>
            <a:ext cx="4089400" cy="2677656"/>
            <a:chOff x="838200" y="2893298"/>
            <a:chExt cx="4089400" cy="26776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2308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+=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 / n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Implementatie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1825625"/>
            <a:ext cx="4089400" cy="1846660"/>
            <a:chOff x="838200" y="2893298"/>
            <a:chExt cx="4089400" cy="184666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1477328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(numbers)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sum(numbers)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 / 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9750E4-E0CD-B7E0-1E61-F4FC2D592092}"/>
              </a:ext>
            </a:extLst>
          </p:cNvPr>
          <p:cNvGrpSpPr/>
          <p:nvPr/>
        </p:nvGrpSpPr>
        <p:grpSpPr>
          <a:xfrm>
            <a:off x="838200" y="4981719"/>
            <a:ext cx="4089400" cy="937329"/>
            <a:chOff x="838200" y="5338696"/>
            <a:chExt cx="4089400" cy="9373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65B2DB-914D-7F4B-AFA4-83CAA2E8CD02}"/>
                </a:ext>
              </a:extLst>
            </p:cNvPr>
            <p:cNvGrpSpPr/>
            <p:nvPr/>
          </p:nvGrpSpPr>
          <p:grpSpPr>
            <a:xfrm>
              <a:off x="838200" y="5338696"/>
              <a:ext cx="4089400" cy="744697"/>
              <a:chOff x="838200" y="4898429"/>
              <a:chExt cx="4089400" cy="74469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2B909D-879D-9857-4B15-59DA1E306C65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C3A641-F26E-6BE8-2808-58081FB41F1E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D4DBC7-C96A-2EEB-A2EB-E3F99A6F4251}"/>
                </a:ext>
              </a:extLst>
            </p:cNvPr>
            <p:cNvSpPr txBox="1"/>
            <p:nvPr/>
          </p:nvSpPr>
          <p:spPr>
            <a:xfrm>
              <a:off x="42216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3E8032-88CF-5A5E-6E4A-DC7F4F091DF0}"/>
              </a:ext>
            </a:extLst>
          </p:cNvPr>
          <p:cNvGrpSpPr/>
          <p:nvPr/>
        </p:nvGrpSpPr>
        <p:grpSpPr>
          <a:xfrm>
            <a:off x="6096000" y="4978702"/>
            <a:ext cx="4089400" cy="940346"/>
            <a:chOff x="6096000" y="5335679"/>
            <a:chExt cx="4089400" cy="94034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6E4D7C-26E8-3AB2-4121-3AB569E5C2AE}"/>
                </a:ext>
              </a:extLst>
            </p:cNvPr>
            <p:cNvGrpSpPr/>
            <p:nvPr/>
          </p:nvGrpSpPr>
          <p:grpSpPr>
            <a:xfrm>
              <a:off x="6096000" y="5335679"/>
              <a:ext cx="4089400" cy="744697"/>
              <a:chOff x="838200" y="4898429"/>
              <a:chExt cx="4089400" cy="7446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BB627D-30E6-EA98-9473-AA5F7683221A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8FB134-D55B-A887-B029-F42E69C65B29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464C77-CCE4-0BE4-50F3-E2444961EFFD}"/>
                </a:ext>
              </a:extLst>
            </p:cNvPr>
            <p:cNvSpPr txBox="1"/>
            <p:nvPr/>
          </p:nvSpPr>
          <p:spPr>
            <a:xfrm>
              <a:off x="94794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Consistente functionaliteit is het doel.</a:t>
            </a:r>
          </a:p>
          <a:p>
            <a:pPr lvl="1"/>
            <a:r>
              <a:rPr lang="nl-NL" sz="1600" u="sng" dirty="0"/>
              <a:t>Functionaliteit hetzelfde</a:t>
            </a:r>
            <a:r>
              <a:rPr lang="nl-NL" sz="1600" dirty="0"/>
              <a:t> gebleven, ook al is de code is veranderd?</a:t>
            </a:r>
          </a:p>
          <a:p>
            <a:pPr lvl="1"/>
            <a:r>
              <a:rPr lang="nl-NL" sz="1600" dirty="0"/>
              <a:t>Niet goed of fout; dat is vaak subjectief.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tijdens ontwikkeling van je code.</a:t>
            </a:r>
          </a:p>
          <a:p>
            <a:pPr lvl="1"/>
            <a:r>
              <a:rPr lang="nl-NL" sz="1600" dirty="0"/>
              <a:t>Unit tests draai je tijdens de ontwikkeling!</a:t>
            </a:r>
          </a:p>
          <a:p>
            <a:pPr lvl="1"/>
            <a:r>
              <a:rPr lang="nl-NL" sz="1600" dirty="0"/>
              <a:t>Geen enkel effect op gebruik van je code.</a:t>
            </a:r>
          </a:p>
          <a:p>
            <a:pPr lvl="1"/>
            <a:r>
              <a:rPr lang="nl-NL" sz="1600" dirty="0"/>
              <a:t>Geen vervanging voor validatie invoer, foutafhandeling, et cetera.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Testen is vastleggen.</a:t>
            </a:r>
          </a:p>
          <a:p>
            <a:pPr lvl="1"/>
            <a:r>
              <a:rPr lang="nl-NL" sz="1600" dirty="0"/>
              <a:t>Tests maken gevolgen van wijzigingen inzichtelijk.</a:t>
            </a:r>
          </a:p>
          <a:p>
            <a:pPr lvl="1"/>
            <a:r>
              <a:rPr lang="nl-NL" sz="1600" dirty="0"/>
              <a:t>Tests geven concrete voorbeelden van de functionaliteit.</a:t>
            </a:r>
          </a:p>
          <a:p>
            <a:pPr lvl="1"/>
            <a:r>
              <a:rPr lang="nl-NL" sz="1600" dirty="0"/>
              <a:t>Tests moedigen grondige inspectie aan: Wat verwacht ik? Wat kan geschrapt worden?</a:t>
            </a:r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unittest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Onderdeel van de standaard bibliotheek.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Langere code, </a:t>
            </a:r>
            <a:r>
              <a:rPr lang="nl-NL" sz="1600" dirty="0" err="1"/>
              <a:t>CamelCaps</a:t>
            </a:r>
            <a:r>
              <a:rPr lang="nl-NL" sz="1600" dirty="0"/>
              <a:t> syntax.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Minder flexibel / </a:t>
            </a:r>
            <a:r>
              <a:rPr lang="nl-NL" sz="1600" dirty="0" err="1"/>
              <a:t>uitbreidbaar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pytest</a:t>
            </a:r>
            <a:endParaRPr lang="nl-NL" sz="2000" dirty="0"/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Apart package (afhankelijkheid).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Kortere code, makkelijker om tests te schrijven.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Uitbreidbaar</a:t>
            </a:r>
            <a:r>
              <a:rPr lang="nl-NL" sz="1600" dirty="0"/>
              <a:t>, veel extensies beschikbaar.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 draaien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0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 naam&gt;.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test_&lt;functie&gt;_&lt;omschrijving 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Naam en </a:t>
            </a:r>
            <a:r>
              <a:rPr lang="nl-NL" sz="2000" dirty="0" err="1"/>
              <a:t>docstring</a:t>
            </a:r>
            <a:r>
              <a:rPr lang="nl-NL" sz="2000" dirty="0"/>
              <a:t> verduidelijken het doel van de test.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slechts één aspect: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statement per test.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594600" y="1690688"/>
            <a:ext cx="4292600" cy="448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"""Module with unit tests for helpers."""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helpers import mean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positive numbers."""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"""Test mean for negative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mean([-1, -2, -3]) == -2.0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594600" y="1321356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Foutmeldingen testen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75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Als je code een foutmelding afgeeft, wil je ook deze functionaliteit testen.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Twee manieren: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@pytest.mark.xfail()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594600" y="1690688"/>
            <a:ext cx="4292600" cy="44862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mean(["A"])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e.match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("non-numeric input.")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@pytest.mark.xfail(raises=ValueError)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mean(["A"])</a:t>
            </a:r>
          </a:p>
        </p:txBody>
      </p:sp>
    </p:spTree>
    <p:extLst>
      <p:ext uri="{BB962C8B-B14F-4D97-AF65-F5344CB8AC3E}">
        <p14:creationId xmlns:p14="http://schemas.microsoft.com/office/powerpoint/2010/main" val="140553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Kopieer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compute_totals</a:t>
            </a:r>
            <a:r>
              <a:rPr lang="nl-NL" sz="2000" dirty="0"/>
              <a:t> functie uit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2_production_code/exercises/4_testing.py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compute_totals</a:t>
            </a:r>
            <a:r>
              <a:rPr lang="nl-NL" sz="2000" dirty="0"/>
              <a:t> functie.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Pas eventueel de code van de functie aan.</a:t>
            </a:r>
          </a:p>
        </p:txBody>
      </p:sp>
    </p:spTree>
    <p:extLst>
      <p:ext uri="{BB962C8B-B14F-4D97-AF65-F5344CB8AC3E}">
        <p14:creationId xmlns:p14="http://schemas.microsoft.com/office/powerpoint/2010/main" val="20109125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3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unit test met verschillende parameters.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391400" y="1825625"/>
            <a:ext cx="3962400" cy="24498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=["numbers", "expected"],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 ([1, 2, 3], 2) ],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ids=["Positive numbers"],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(numbers, expected):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Fixture</a:t>
            </a:r>
            <a:r>
              <a:rPr lang="nl-NL" sz="2000" b="1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Aanmaken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  <a:r>
              <a:rPr lang="nl-NL" sz="2000" dirty="0"/>
              <a:t> </a:t>
            </a:r>
            <a:r>
              <a:rPr lang="nl-NL" sz="2000" dirty="0" err="1"/>
              <a:t>decorator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Fixture</a:t>
            </a:r>
            <a:r>
              <a:rPr lang="nl-NL" sz="2000" dirty="0"/>
              <a:t> is een functie die een waarde teruggeeft.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Fixture</a:t>
            </a:r>
            <a:r>
              <a:rPr lang="nl-NL" sz="2000" dirty="0"/>
              <a:t> wordt als argument meegegeven aan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Fixture</a:t>
            </a:r>
            <a:r>
              <a:rPr lang="nl-NL" sz="2000" dirty="0"/>
              <a:t> wordt voor elke test opnieuw uitgevoerd!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633D3-2D63-4848-FF83-3007E3949C33}"/>
              </a:ext>
            </a:extLst>
          </p:cNvPr>
          <p:cNvSpPr/>
          <p:nvPr/>
        </p:nvSpPr>
        <p:spPr>
          <a:xfrm>
            <a:off x="7391400" y="1825625"/>
            <a:ext cx="3962400" cy="19330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"""Return default configuration."""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{"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fillna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0}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default_config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updating configuration."""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3875907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Kopieer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Points2D</a:t>
            </a:r>
            <a:r>
              <a:rPr lang="nl-NL" sz="2000" dirty="0"/>
              <a:t> class uit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2_production_code/exercises/4_testing.py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Points2D</a:t>
            </a:r>
            <a:r>
              <a:rPr lang="nl-NL" sz="2000" dirty="0"/>
              <a:t> class: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Gebruik voor alle tests deze punten: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1), (1, 3), (4, 1), (4, 3)</a:t>
            </a:r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Test verplaatsen met positieve en negatieve waardes.</a:t>
            </a:r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Test schalen met positieve en negatieve waardes.</a:t>
            </a:r>
          </a:p>
          <a:p>
            <a:pPr marL="457200" lvl="1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3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Volg voor de opmaak van je code de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1700" noProof="0" dirty="0">
                <a:hlinkClick r:id="rId2"/>
              </a:rPr>
              <a:t>https://peps.python.org/pep-0008/</a:t>
            </a:r>
            <a:endParaRPr lang="nl-NL" sz="17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Belangrijkste punten:</a:t>
            </a:r>
          </a:p>
          <a:p>
            <a:pPr>
              <a:buFontTx/>
              <a:buChar char="-"/>
            </a:pPr>
            <a:r>
              <a:rPr lang="nl-NL" sz="2000" noProof="0" dirty="0"/>
              <a:t>Gebruik 4 spaties om in te springen.</a:t>
            </a:r>
          </a:p>
          <a:p>
            <a:pPr>
              <a:buFontTx/>
              <a:buChar char="-"/>
            </a:pPr>
            <a:r>
              <a:rPr lang="nl-NL" sz="2000" noProof="0" dirty="0"/>
              <a:t>Regels van maximaal 88 karakters.</a:t>
            </a:r>
          </a:p>
          <a:p>
            <a:pPr>
              <a:buFontTx/>
              <a:buChar char="-"/>
            </a:pPr>
            <a:r>
              <a:rPr lang="nl-NL" sz="2000" noProof="0" dirty="0"/>
              <a:t>Breek lange regels af met haken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r>
              <a:rPr lang="nl-NL" sz="2000" noProof="0" dirty="0"/>
              <a:t>Gebruik correcte naamgeving:</a:t>
            </a: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z="2000" dirty="0"/>
              <a:t>Test in ieder geval:</a:t>
            </a:r>
          </a:p>
          <a:p>
            <a:pPr lvl="1"/>
            <a:r>
              <a:rPr lang="nl-NL" sz="1600" dirty="0"/>
              <a:t>De functionaliteit met geldige invoer.</a:t>
            </a:r>
          </a:p>
          <a:p>
            <a:pPr lvl="1"/>
            <a:r>
              <a:rPr lang="nl-NL" sz="1600" dirty="0"/>
              <a:t>Alle configuratie opties die je aanbiedt.</a:t>
            </a:r>
          </a:p>
          <a:p>
            <a:pPr lvl="1"/>
            <a:r>
              <a:rPr lang="nl-NL" sz="1600" dirty="0"/>
              <a:t>Alle foutmeldingen die je afgeeft.</a:t>
            </a:r>
          </a:p>
          <a:p>
            <a:pPr lvl="1"/>
            <a:r>
              <a:rPr lang="nl-NL" sz="1600" dirty="0"/>
              <a:t>De 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Houd tests in de vorm invoer == resultaat.</a:t>
            </a:r>
          </a:p>
          <a:p>
            <a:pPr lvl="1"/>
            <a:r>
              <a:rPr lang="nl-NL" sz="1600" dirty="0"/>
              <a:t>Bouw niet de te testen functionaliteit na!</a:t>
            </a:r>
          </a:p>
          <a:p>
            <a:pPr lvl="1"/>
            <a:r>
              <a:rPr lang="nl-NL" sz="1600" dirty="0"/>
              <a:t>Sla data eventueel op als bestand of </a:t>
            </a:r>
            <a:r>
              <a:rPr lang="nl-NL" sz="1600" dirty="0" err="1"/>
              <a:t>pickle</a:t>
            </a:r>
            <a:r>
              <a:rPr lang="nl-NL" sz="1600" dirty="0"/>
              <a:t>.</a:t>
            </a:r>
          </a:p>
          <a:p>
            <a:endParaRPr lang="nl-NL" sz="2000" dirty="0"/>
          </a:p>
          <a:p>
            <a:r>
              <a:rPr lang="nl-NL" sz="2000" dirty="0"/>
              <a:t>Wacht niet te lang met tests schrijven!</a:t>
            </a:r>
          </a:p>
          <a:p>
            <a:endParaRPr lang="nl-NL" sz="2000" dirty="0"/>
          </a:p>
          <a:p>
            <a:r>
              <a:rPr lang="nl-NL" sz="2000" dirty="0"/>
              <a:t>Controleer de dekking van je tests.</a:t>
            </a:r>
          </a:p>
          <a:p>
            <a:pPr lvl="1"/>
            <a:r>
              <a:rPr lang="nl-NL" sz="1600" dirty="0"/>
              <a:t>Gebruik package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 voor </a:t>
            </a:r>
            <a:r>
              <a:rPr lang="nl-NL" sz="1600" dirty="0" err="1"/>
              <a:t>coverage</a:t>
            </a:r>
            <a:r>
              <a:rPr lang="nl-NL" sz="1600" dirty="0"/>
              <a:t> report.</a:t>
            </a:r>
          </a:p>
          <a:p>
            <a:pPr lvl="1"/>
            <a:r>
              <a:rPr lang="nl-NL" sz="1600" dirty="0"/>
              <a:t>Dekking zegt niet alles; zijn (alle) zinvolle scenario’s getest?</a:t>
            </a:r>
          </a:p>
        </p:txBody>
      </p: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Packaging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74267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Package 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66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Een package bevat minimaal: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-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/>
              <a:t> directory met je code.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nl-NL" sz="2000" dirty="0"/>
              <a:t> directory voor unit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dirty="0"/>
              <a:t> voor installatie.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B9FDB3-73D9-C9D2-B8B9-D7E54E12E33B}"/>
              </a:ext>
            </a:extLst>
          </p:cNvPr>
          <p:cNvSpPr txBox="1">
            <a:spLocks/>
          </p:cNvSpPr>
          <p:nvPr/>
        </p:nvSpPr>
        <p:spPr>
          <a:xfrm>
            <a:off x="6832602" y="1250950"/>
            <a:ext cx="4946650" cy="497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hello-world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└──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├── __init__.py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└── hello.py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├── tests/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└──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  └── test_hello.py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setup.py</a:t>
            </a:r>
          </a:p>
        </p:txBody>
      </p:sp>
    </p:spTree>
    <p:extLst>
      <p:ext uri="{BB962C8B-B14F-4D97-AF65-F5344CB8AC3E}">
        <p14:creationId xmlns:p14="http://schemas.microsoft.com/office/powerpoint/2010/main" val="2483510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</a:t>
            </a:r>
            <a:r>
              <a:rPr lang="nl-NL" dirty="0" err="1"/>
              <a:t>src</a:t>
            </a:r>
            <a:r>
              <a:rPr lang="nl-NL" dirty="0"/>
              <a:t>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65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/>
              <a:t>Directory met naam van het package.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marL="0" indent="0">
              <a:buNone/>
            </a:pPr>
            <a:r>
              <a:rPr lang="nl-NL" sz="2000" dirty="0"/>
              <a:t>Vereist om package te kunnen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</a:p>
          <a:p>
            <a:pPr marL="0" indent="0">
              <a:buNone/>
            </a:pPr>
            <a:r>
              <a:rPr lang="nl-NL" sz="2000" dirty="0"/>
              <a:t>Module met broncode voor het package.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hello_world.hello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...</a:t>
            </a:r>
          </a:p>
          <a:p>
            <a:pPr marL="0" indent="0">
              <a:buNone/>
            </a:pPr>
            <a:r>
              <a:rPr lang="nl-NL" sz="2000" dirty="0"/>
              <a:t>Importeren code vanuit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r>
              <a:rPr lang="nl-NL" sz="2000" dirty="0"/>
              <a:t> module.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B9FDB3-73D9-C9D2-B8B9-D7E54E12E33B}"/>
              </a:ext>
            </a:extLst>
          </p:cNvPr>
          <p:cNvSpPr txBox="1">
            <a:spLocks/>
          </p:cNvSpPr>
          <p:nvPr/>
        </p:nvSpPr>
        <p:spPr>
          <a:xfrm>
            <a:off x="6832602" y="1250950"/>
            <a:ext cx="4946650" cy="497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hello-world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└──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└──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├── __init__.py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└── hello.py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2211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Installatie: setup.py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64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Package installatie verloopt via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setuptools.setup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dirty="0"/>
              <a:t>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6F87996-0CE0-0AED-7E7B-2DF6C41A8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006048"/>
              </p:ext>
            </p:extLst>
          </p:nvPr>
        </p:nvGraphicFramePr>
        <p:xfrm>
          <a:off x="838200" y="2351616"/>
          <a:ext cx="10515600" cy="36271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425700">
                  <a:extLst>
                    <a:ext uri="{9D8B030D-6E8A-4147-A177-3AD203B41FA5}">
                      <a16:colId xmlns:a16="http://schemas.microsoft.com/office/drawing/2014/main" val="1180346052"/>
                    </a:ext>
                  </a:extLst>
                </a:gridCol>
                <a:gridCol w="4235450">
                  <a:extLst>
                    <a:ext uri="{9D8B030D-6E8A-4147-A177-3AD203B41FA5}">
                      <a16:colId xmlns:a16="http://schemas.microsoft.com/office/drawing/2014/main" val="2878682439"/>
                    </a:ext>
                  </a:extLst>
                </a:gridCol>
                <a:gridCol w="3854450">
                  <a:extLst>
                    <a:ext uri="{9D8B030D-6E8A-4147-A177-3AD203B41FA5}">
                      <a16:colId xmlns:a16="http://schemas.microsoft.com/office/drawing/2014/main" val="3712121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600" noProof="0"/>
                        <a:t>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/>
                        <a:t>Beschrijving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Voorbeeld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54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/>
                        <a:t>Package naam, gebruikt voor import.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88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version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/>
                        <a:t>Package versie.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0.1.0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71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keywords</a:t>
                      </a:r>
                    </a:p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url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/>
                        <a:t>Descriptieve informatie over het package.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"Python packaging demo"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python,packaging,demo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"https://www.github.com/"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26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</a:t>
                      </a:r>
                    </a:p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author_email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/>
                        <a:t>Auteursinformatie.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6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packages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Alle packages in de </a:t>
                      </a:r>
                      <a:r>
                        <a:rPr lang="nl-NL" sz="16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nl-NL" sz="1600" noProof="0" dirty="0"/>
                        <a:t> directory.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hello_world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0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package_dir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Bron directory voor ieder package.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{"": "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"}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8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install_requires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Afhankelijkheden voor het package.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["pandas==1.5.3"]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968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679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 van je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64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dirty="0"/>
              <a:t>Installeren vanuit de package folder (waar setup.py staat):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"</a:t>
            </a:r>
            <a:r>
              <a:rPr lang="nl-NL" sz="2000" dirty="0" err="1"/>
              <a:t>editable</a:t>
            </a:r>
            <a:r>
              <a:rPr lang="nl-NL" sz="2000" dirty="0"/>
              <a:t>" installatie is meestal handig: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–e 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Daarna kun je package overal importeren: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hello_world.hello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57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bestandsstructuur na van de voorgaande slides.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Vul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dirty="0">
                <a:cs typeface="Courier New" panose="02070309020205020404" pitchFamily="49" charset="0"/>
              </a:rPr>
              <a:t> in voor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Voeg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nl-NL" sz="2000" dirty="0">
                <a:cs typeface="Courier New" panose="02070309020205020404" pitchFamily="49" charset="0"/>
              </a:rPr>
              <a:t> functie </a:t>
            </a:r>
            <a:r>
              <a:rPr lang="nl-NL" sz="2000" dirty="0" err="1">
                <a:cs typeface="Courier New" panose="02070309020205020404" pitchFamily="49" charset="0"/>
              </a:rPr>
              <a:t>to</a:t>
            </a:r>
            <a:r>
              <a:rPr lang="nl-NL" sz="2000" dirty="0">
                <a:cs typeface="Courier New" panose="02070309020205020404" pitchFamily="49" charset="0"/>
              </a:rPr>
              <a:t> aan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r>
              <a:rPr lang="nl-NL" sz="2000" dirty="0">
                <a:cs typeface="Courier New" panose="02070309020205020404" pitchFamily="49" charset="0"/>
              </a:rPr>
              <a:t> die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r>
              <a:rPr lang="nl-NL" sz="2000" dirty="0">
                <a:cs typeface="Courier New" panose="02070309020205020404" pitchFamily="49" charset="0"/>
              </a:rPr>
              <a:t> retourneert.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Installeer je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96335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Auto-</a:t>
            </a:r>
            <a:r>
              <a:rPr lang="nl-NL" sz="3600" noProof="0" dirty="0" err="1"/>
              <a:t>formatting</a:t>
            </a:r>
            <a:r>
              <a:rPr lang="nl-NL" sz="3600" noProof="0" dirty="0"/>
              <a:t> en </a:t>
            </a:r>
            <a:r>
              <a:rPr lang="nl-NL" sz="3600" noProof="0" dirty="0" err="1"/>
              <a:t>linting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Automatische opmaak volgens PEP8 richtlijnen</a:t>
            </a:r>
            <a:r>
              <a:rPr lang="nl-NL" sz="2000" noProof="0" dirty="0"/>
              <a:t>:</a:t>
            </a:r>
          </a:p>
          <a:p>
            <a:pPr>
              <a:buFontTx/>
              <a:buChar char="-"/>
            </a:pPr>
            <a:r>
              <a:rPr lang="nl-NL" sz="2000" dirty="0"/>
              <a:t>black		=&gt;	Rigide:          vrijwel geen configuratie, altijd hetzelfde resultaat.</a:t>
            </a:r>
          </a:p>
          <a:p>
            <a:pPr>
              <a:buFontTx/>
              <a:buChar char="-"/>
            </a:pPr>
            <a:r>
              <a:rPr lang="nl-NL" sz="2000" dirty="0"/>
              <a:t>autopep8</a:t>
            </a:r>
            <a:r>
              <a:rPr lang="nl-NL" sz="2000" noProof="0" dirty="0"/>
              <a:t>	=&gt;	Flexibeler:   meer configuratie opties, verschillende resultaten.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dirty="0">
                <a:cs typeface="Courier New" panose="02070309020205020404" pitchFamily="49" charset="0"/>
              </a:rPr>
              <a:t>; </a:t>
            </a:r>
            <a:r>
              <a:rPr lang="nl-NL" sz="2000" b="1" noProof="0" dirty="0">
                <a:cs typeface="Courier New" panose="02070309020205020404" pitchFamily="49" charset="0"/>
              </a:rPr>
              <a:t>automatische controle van je code:</a:t>
            </a:r>
          </a:p>
          <a:p>
            <a:pPr>
              <a:buFontTx/>
              <a:buChar char="-"/>
            </a:pPr>
            <a:r>
              <a:rPr lang="nl-NL" sz="2000" noProof="0" dirty="0" err="1"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		=&gt;	Strikt, maar wel configureerbaar.</a:t>
            </a: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flake8		=&gt;	Minder strikt, mist wel eens iets…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cs typeface="Courier New" panose="02070309020205020404" pitchFamily="49" charset="0"/>
              </a:rPr>
              <a:t>Tip: Gebruik </a:t>
            </a:r>
            <a:r>
              <a:rPr lang="nl-NL" sz="2000" b="1" dirty="0" err="1">
                <a:cs typeface="Courier New" panose="02070309020205020404" pitchFamily="49" charset="0"/>
              </a:rPr>
              <a:t>precommit</a:t>
            </a:r>
            <a:r>
              <a:rPr lang="nl-NL" sz="2000" b="1" dirty="0">
                <a:cs typeface="Courier New" panose="02070309020205020404" pitchFamily="49" charset="0"/>
              </a:rPr>
              <a:t> om checks voor elke git </a:t>
            </a:r>
            <a:r>
              <a:rPr lang="nl-NL" sz="2000" b="1" dirty="0" err="1">
                <a:cs typeface="Courier New" panose="02070309020205020404" pitchFamily="49" charset="0"/>
              </a:rPr>
              <a:t>commit</a:t>
            </a:r>
            <a:r>
              <a:rPr lang="nl-NL" sz="2000" b="1" dirty="0">
                <a:cs typeface="Courier New" panose="02070309020205020404" pitchFamily="49" charset="0"/>
              </a:rPr>
              <a:t> te doen!</a:t>
            </a:r>
          </a:p>
        </p:txBody>
      </p:sp>
    </p:spTree>
    <p:extLst>
      <p:ext uri="{BB962C8B-B14F-4D97-AF65-F5344CB8AC3E}">
        <p14:creationId xmlns:p14="http://schemas.microsoft.com/office/powerpoint/2010/main" val="342771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Instellen in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Auto-</a:t>
            </a:r>
            <a:r>
              <a:rPr lang="nl-NL" sz="2000" b="1" noProof="0" dirty="0" err="1"/>
              <a:t>formatter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 err="1">
                <a:cs typeface="Courier New" panose="02070309020205020404" pitchFamily="49" charset="0"/>
              </a:rPr>
              <a:t>Settings</a:t>
            </a:r>
            <a:r>
              <a:rPr lang="nl-NL" sz="2000" dirty="0">
                <a:cs typeface="Courier New" panose="02070309020205020404" pitchFamily="49" charset="0"/>
              </a:rPr>
              <a:t>    =&gt;    "Python &gt; </a:t>
            </a:r>
            <a:r>
              <a:rPr lang="nl-NL" sz="2000" dirty="0" err="1">
                <a:cs typeface="Courier New" panose="02070309020205020404" pitchFamily="49" charset="0"/>
              </a:rPr>
              <a:t>Formatting</a:t>
            </a:r>
            <a:r>
              <a:rPr lang="nl-NL" sz="2000" dirty="0">
                <a:cs typeface="Courier New" panose="02070309020205020404" pitchFamily="49" charset="0"/>
              </a:rPr>
              <a:t>"    =&gt;    Python: </a:t>
            </a:r>
            <a:r>
              <a:rPr lang="nl-NL" sz="2000" dirty="0" err="1">
                <a:cs typeface="Courier New" panose="02070309020205020404" pitchFamily="49" charset="0"/>
              </a:rPr>
              <a:t>Formatting</a:t>
            </a:r>
            <a:r>
              <a:rPr lang="nl-NL" sz="2000" dirty="0">
                <a:cs typeface="Courier New" panose="02070309020205020404" pitchFamily="49" charset="0"/>
              </a:rPr>
              <a:t> Provider</a:t>
            </a: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Command Palette    =&gt;    Format Document (SHIFT + ALT + F)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noProof="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000" dirty="0" err="1">
                <a:cs typeface="Courier New" panose="02070309020205020404" pitchFamily="49" charset="0"/>
              </a:rPr>
              <a:t>Settings</a:t>
            </a:r>
            <a:r>
              <a:rPr lang="nl-NL" sz="2000" dirty="0">
                <a:cs typeface="Courier New" panose="02070309020205020404" pitchFamily="49" charset="0"/>
              </a:rPr>
              <a:t>    =&gt;    "Python &gt; </a:t>
            </a:r>
            <a:r>
              <a:rPr lang="nl-NL" sz="2000" dirty="0" err="1">
                <a:cs typeface="Courier New" panose="02070309020205020404" pitchFamily="49" charset="0"/>
              </a:rPr>
              <a:t>Linting</a:t>
            </a:r>
            <a:r>
              <a:rPr lang="nl-NL" sz="2000" dirty="0">
                <a:cs typeface="Courier New" panose="02070309020205020404" pitchFamily="49" charset="0"/>
              </a:rPr>
              <a:t>"    =&gt;    Python &gt; </a:t>
            </a:r>
            <a:r>
              <a:rPr lang="nl-NL" sz="2000" dirty="0" err="1">
                <a:cs typeface="Courier New" panose="02070309020205020404" pitchFamily="49" charset="0"/>
              </a:rPr>
              <a:t>Linting</a:t>
            </a:r>
            <a:r>
              <a:rPr lang="nl-NL" sz="2000" dirty="0">
                <a:cs typeface="Courier New" panose="02070309020205020404" pitchFamily="49" charset="0"/>
              </a:rPr>
              <a:t>: </a:t>
            </a:r>
            <a:r>
              <a:rPr lang="nl-NL" sz="2000" dirty="0" err="1">
                <a:cs typeface="Courier New" panose="02070309020205020404" pitchFamily="49" charset="0"/>
              </a:rPr>
              <a:t>Pylint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cs typeface="Courier New" panose="02070309020205020404" pitchFamily="49" charset="0"/>
              </a:rPr>
              <a:t>enabled</a:t>
            </a: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                                                                =&gt;    Python &gt; </a:t>
            </a:r>
            <a:r>
              <a:rPr lang="nl-NL" sz="2000" dirty="0" err="1">
                <a:cs typeface="Courier New" panose="02070309020205020404" pitchFamily="49" charset="0"/>
              </a:rPr>
              <a:t>Linting</a:t>
            </a:r>
            <a:r>
              <a:rPr lang="nl-NL" sz="2000" dirty="0">
                <a:cs typeface="Courier New" panose="02070309020205020404" pitchFamily="49" charset="0"/>
              </a:rPr>
              <a:t>: Lint On Save</a:t>
            </a: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Command Palette =&gt; "lint" &gt; Python: Run </a:t>
            </a:r>
            <a:r>
              <a:rPr lang="nl-NL" sz="2000" dirty="0" err="1">
                <a:cs typeface="Courier New" panose="02070309020205020404" pitchFamily="49" charset="0"/>
              </a:rPr>
              <a:t>Linting</a:t>
            </a: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b="1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49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Project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het doel van het project.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de aanpak op hoofdlijnen.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Beschrijf het gebruik (voorbeelden).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installatie proces.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B40-7A31-16F7-9FD4-11E302FE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6" y="1456267"/>
            <a:ext cx="5566988" cy="48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Code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Docstrings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je functies / methodes / classes.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Vat doel samen op de eerste regel.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argumenten en retourwaardes.</a:t>
            </a:r>
          </a:p>
          <a:p>
            <a:pPr marL="0" indent="0">
              <a:buNone/>
            </a:pPr>
            <a:endParaRPr lang="nl-NL" sz="20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Commentaren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niet wat de code doet…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</a:t>
            </a:r>
            <a:r>
              <a:rPr lang="nl-NL" sz="2000" u="sng" noProof="0" dirty="0">
                <a:cs typeface="Courier New" panose="02070309020205020404" pitchFamily="49" charset="0"/>
              </a:rPr>
              <a:t>waarom</a:t>
            </a:r>
            <a:r>
              <a:rPr lang="nl-NL" sz="20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BA98A-F66A-76CE-4B3A-B1A1DE1A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1456266"/>
            <a:ext cx="4655855" cy="38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5754</TotalTime>
  <Words>3792</Words>
  <Application>Microsoft Office PowerPoint</Application>
  <PresentationFormat>Widescreen</PresentationFormat>
  <Paragraphs>828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Goede principes</vt:lpstr>
      <vt:lpstr>Zen of Python</vt:lpstr>
      <vt:lpstr>Leesbaar: PEP8 richtlijnen</vt:lpstr>
      <vt:lpstr>Leesbaar: Auto-formatting en linting</vt:lpstr>
      <vt:lpstr>Instellen in VS Code</vt:lpstr>
      <vt:lpstr>Leesbaar: Project documenteren</vt:lpstr>
      <vt:lpstr>Leesbaar: Code documenteren</vt:lpstr>
      <vt:lpstr>Leesbaar: Notebooks documenteren</vt:lpstr>
      <vt:lpstr>Structuur</vt:lpstr>
      <vt:lpstr>Structuur: Stappenplan</vt:lpstr>
      <vt:lpstr>Structuur: Stappenplan</vt:lpstr>
      <vt:lpstr>Structuur: Stappenplan</vt:lpstr>
      <vt:lpstr>Structuur: Stappenplan</vt:lpstr>
      <vt:lpstr>Eenvoud</vt:lpstr>
      <vt:lpstr>Eenvoud: DRY vs WET</vt:lpstr>
      <vt:lpstr>Expliciet is beter dan impliciet</vt:lpstr>
      <vt:lpstr>Oefeningen I</vt:lpstr>
      <vt:lpstr>Oefeningen I</vt:lpstr>
      <vt:lpstr>Logging</vt:lpstr>
      <vt:lpstr>Print versus logging</vt:lpstr>
      <vt:lpstr>Berichten en niveaus</vt:lpstr>
      <vt:lpstr>Logging aanzetten</vt:lpstr>
      <vt:lpstr>Een eigen logger maken</vt:lpstr>
      <vt:lpstr>Logging configureren</vt:lpstr>
      <vt:lpstr>Logging configureren</vt:lpstr>
      <vt:lpstr>Logging configureren</vt:lpstr>
      <vt:lpstr>Opmaak logberichten</vt:lpstr>
      <vt:lpstr>Oefeningen II</vt:lpstr>
      <vt:lpstr>Foutmeldingen</vt:lpstr>
      <vt:lpstr>Foutmeldingen zijn belangrijk!</vt:lpstr>
      <vt:lpstr>Fouten worden doorgegeven</vt:lpstr>
      <vt:lpstr>Veelvoorkomende fouten</vt:lpstr>
      <vt:lpstr>Foutmeldingen afhandelen</vt:lpstr>
      <vt:lpstr>Wanneer zelf afhandelen?</vt:lpstr>
      <vt:lpstr>Python afsluiten</vt:lpstr>
      <vt:lpstr>Foutmelding afgeven</vt:lpstr>
      <vt:lpstr>Oefeningen III</vt:lpstr>
      <vt:lpstr>Unit tests</vt:lpstr>
      <vt:lpstr>Wat zijn unit tests?</vt:lpstr>
      <vt:lpstr>Doel van unit tests?</vt:lpstr>
      <vt:lpstr>Test frameworks</vt:lpstr>
      <vt:lpstr>Tests draaien</vt:lpstr>
      <vt:lpstr>Foutmeldingen testen</vt:lpstr>
      <vt:lpstr>Oefeningen IV</vt:lpstr>
      <vt:lpstr>Hergebruik: Parameters</vt:lpstr>
      <vt:lpstr>Hergebruik: Fixtures</vt:lpstr>
      <vt:lpstr>Oefeningen V</vt:lpstr>
      <vt:lpstr>Tips &amp; Tricks</vt:lpstr>
      <vt:lpstr>Packaging</vt:lpstr>
      <vt:lpstr>Package structuur</vt:lpstr>
      <vt:lpstr>Inhoud src directory</vt:lpstr>
      <vt:lpstr>Installatie: setup.py</vt:lpstr>
      <vt:lpstr>Gebruik van je package</vt:lpstr>
      <vt:lpstr>Oefeningen 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487</cp:revision>
  <dcterms:created xsi:type="dcterms:W3CDTF">2022-11-09T07:34:24Z</dcterms:created>
  <dcterms:modified xsi:type="dcterms:W3CDTF">2023-03-13T16:33:02Z</dcterms:modified>
</cp:coreProperties>
</file>