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323" r:id="rId6"/>
    <p:sldId id="257" r:id="rId7"/>
    <p:sldId id="258" r:id="rId8"/>
    <p:sldId id="259" r:id="rId9"/>
    <p:sldId id="260" r:id="rId10"/>
    <p:sldId id="261" r:id="rId11"/>
    <p:sldId id="262" r:id="rId12"/>
    <p:sldId id="322" r:id="rId13"/>
    <p:sldId id="324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D9A9-96E2-4B62-AF4E-D21EDAA2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08ABC-94C7-4217-BB3D-48896575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E5B2-02C7-4E86-8174-D0BC6D20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505F-CCD1-46F8-BF5E-4DBBA393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4B0C-C91C-4E26-8C6D-F21A9BE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90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6E9F-ED3A-4676-9DA5-C066343A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6E590-2C8A-4068-8960-EA9E2BF63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E384-EA9A-4485-B6BF-DED8EA41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6B5B-7625-4E8C-81A5-F7262582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5592-D2A0-471C-88FA-7603EAAF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98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DA3BB-4F45-4380-9189-719E5A731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6E0F4-7AD0-467A-9F6A-115AE42C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C7EB-3CE1-4AB9-B550-ABE3BDB8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2FBC-F03D-4DBE-881C-81F70400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CFF1-18A3-4E4F-8AF6-04B75F13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155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E61-5B5E-4C60-8FFC-F45EC7AF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51C5-71E1-4D57-A73A-F8222CBD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C9B4-053C-44D5-A76D-C10B569F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1811-23FC-4003-BEF8-D354C44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1C11-243E-49F2-9964-BE7FD67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53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E1B3-F510-408E-B5A9-86545FD6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CA8F8-81D4-4689-8EDF-3EF6D79F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69FD-BF61-458D-84CD-14473A1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48A1-DAED-4952-9457-41EE573C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528D-CF72-47BE-8BEC-F818072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6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131-1FDB-48B7-A5C8-8AFE35AC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C5A3-A76A-416E-AB1B-AEDFFB02D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B26EC-0513-4A48-B599-77E2DBB8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C52D-F741-49C8-854E-1E80E105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0033C-B30B-4A92-8D9D-26DAA074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7ED7-3F9F-41BC-9555-911F7AAB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591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1AFF-1ACB-48B2-A466-091299ED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A0DBD-D35E-460C-889E-E17BE1CC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30DAB-7000-4702-8B81-12727341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38A00-0DE2-4A9E-A882-C9FDAB2F0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445F-FAEA-46DD-ACC3-7F107FC62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636C-287C-4274-87E0-4FD505CE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ECB55-7927-4149-BA89-06310126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EBD68-1ADE-4E4D-BC2C-28D341A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70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D67-451F-4365-8C61-F021ADE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A8693-C1ED-43D3-9F2B-7B72A42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54526-DFCB-415E-9F3F-9A5A7203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DE0CB-BF44-4FDB-840C-D0AAE9BB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3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8845E-8BFF-4819-84BE-B08816EA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AAF44-C40F-4539-AAD0-A0547A5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6919-09B5-488B-AC53-CB4F0C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905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3E99-AAAC-40D9-9D33-788EE6CE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DB9D-1ABD-4F2B-9BAB-2513C90B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1335-5533-4809-B615-3695CCE6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0136-DFB9-4C43-B765-ECBF14A7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1421-1282-4D37-A5B5-219705CF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E01D7-300F-4C9D-89A5-B40DE443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83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5944-8349-479A-AA79-07CC5A85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6B6C7-7E6A-4EA0-A4CF-10A62B129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4431-9BB1-4601-A3D3-0838AE77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119A-33CF-41CA-A3BD-B5A5FE33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D1910-065E-4CF2-8333-054C2540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E30F-C12B-4357-A357-5BE165B8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4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C2EC4-DC2B-42D6-BFC6-5C3ABE77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72226-4FEA-43F5-ABD8-1DE78AF7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DF22-6CEC-4B88-A002-6823D67E1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9272-0111-4310-A9F0-C1CA0D6AA5E5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0F09-57CA-4039-A9D3-79C8F569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B711-1B30-4B10-9D22-C04220AA3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70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CD5C-7D96-4D4D-ABBF-8DD5A0592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Introductie</a:t>
            </a:r>
            <a:r>
              <a:rPr lang="en-US" dirty="0"/>
              <a:t> – </a:t>
            </a:r>
            <a:r>
              <a:rPr lang="en-US" dirty="0" err="1"/>
              <a:t>Deel</a:t>
            </a:r>
            <a:r>
              <a:rPr lang="en-US" dirty="0"/>
              <a:t> 2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DE99E-662D-40C7-B434-9B504B9E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AFM 2021</a:t>
            </a:r>
          </a:p>
          <a:p>
            <a:r>
              <a:rPr lang="en-US" dirty="0"/>
              <a:t>Lukas Koning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365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Stateful</a:t>
            </a:r>
            <a:r>
              <a:rPr lang="nl-NL" sz="3600" dirty="0"/>
              <a:t> transformaties: SQL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29B34-00A4-46C2-B169-330D32320D53}"/>
              </a:ext>
            </a:extLst>
          </p:cNvPr>
          <p:cNvSpPr/>
          <p:nvPr/>
        </p:nvSpPr>
        <p:spPr>
          <a:xfrm>
            <a:off x="1558214" y="1690688"/>
            <a:ext cx="2463281" cy="1045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Set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2B93E-74E6-4AD2-9FEA-B76952D38DC8}"/>
              </a:ext>
            </a:extLst>
          </p:cNvPr>
          <p:cNvSpPr/>
          <p:nvPr/>
        </p:nvSpPr>
        <p:spPr>
          <a:xfrm>
            <a:off x="8170504" y="1690688"/>
            <a:ext cx="2463281" cy="1045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 Set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7E60F-7FD2-4E4B-A147-981CC832F2FF}"/>
              </a:ext>
            </a:extLst>
          </p:cNvPr>
          <p:cNvSpPr/>
          <p:nvPr/>
        </p:nvSpPr>
        <p:spPr>
          <a:xfrm>
            <a:off x="1558214" y="3429000"/>
            <a:ext cx="2463281" cy="10450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</a:t>
            </a:r>
          </a:p>
          <a:p>
            <a:pPr algn="ctr"/>
            <a:r>
              <a:rPr lang="en-US" dirty="0"/>
              <a:t>(fit)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8E9A1-8C62-4334-89A4-658DBC77AEB9}"/>
              </a:ext>
            </a:extLst>
          </p:cNvPr>
          <p:cNvSpPr/>
          <p:nvPr/>
        </p:nvSpPr>
        <p:spPr>
          <a:xfrm>
            <a:off x="8170504" y="3428997"/>
            <a:ext cx="2463281" cy="10450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</a:t>
            </a:r>
          </a:p>
          <a:p>
            <a:pPr algn="ctr"/>
            <a:r>
              <a:rPr lang="en-US" dirty="0"/>
              <a:t>(transform)</a:t>
            </a:r>
            <a:endParaRPr lang="en-N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A5FD62-3898-4F3D-A78B-132DC26CAE84}"/>
              </a:ext>
            </a:extLst>
          </p:cNvPr>
          <p:cNvSpPr/>
          <p:nvPr/>
        </p:nvSpPr>
        <p:spPr>
          <a:xfrm>
            <a:off x="4864359" y="3428998"/>
            <a:ext cx="2463281" cy="10450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Artefact</a:t>
            </a:r>
          </a:p>
          <a:p>
            <a:pPr algn="ctr"/>
            <a:r>
              <a:rPr lang="en-US" dirty="0"/>
              <a:t>(min, max)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879A38-668D-43B6-81E6-146745EAE866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789855" y="2735717"/>
            <a:ext cx="0" cy="693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440109-3CA3-4ADD-A8F5-C8BB779A6697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4021495" y="3951513"/>
            <a:ext cx="84286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492F47-576B-45C9-ADBD-686F8DF5F1E0}"/>
              </a:ext>
            </a:extLst>
          </p:cNvPr>
          <p:cNvCxnSpPr>
            <a:stCxn id="22" idx="3"/>
            <a:endCxn id="18" idx="1"/>
          </p:cNvCxnSpPr>
          <p:nvPr/>
        </p:nvCxnSpPr>
        <p:spPr>
          <a:xfrm flipV="1">
            <a:off x="7327640" y="3951512"/>
            <a:ext cx="842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084A15-CC90-478E-ACB7-71EE7779BDAF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flipV="1">
            <a:off x="9402145" y="2735717"/>
            <a:ext cx="0" cy="693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ADDD692-FCB3-4D52-BAB4-7C43974A40E9}"/>
              </a:ext>
            </a:extLst>
          </p:cNvPr>
          <p:cNvSpPr/>
          <p:nvPr/>
        </p:nvSpPr>
        <p:spPr>
          <a:xfrm>
            <a:off x="4864359" y="5092117"/>
            <a:ext cx="2463281" cy="721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556326-9AA9-4A5F-88DC-2C58C0B7B8E8}"/>
              </a:ext>
            </a:extLst>
          </p:cNvPr>
          <p:cNvSpPr/>
          <p:nvPr/>
        </p:nvSpPr>
        <p:spPr>
          <a:xfrm>
            <a:off x="1558214" y="5092117"/>
            <a:ext cx="2463281" cy="721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MIN / MAX</a:t>
            </a:r>
            <a:endParaRPr lang="en-N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429D10-AED5-4EAF-9D80-9A31E09FDEE8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2789855" y="4474029"/>
            <a:ext cx="0" cy="618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D2A4E4-D4CA-44BC-9BFF-AD9B1A4238CA}"/>
              </a:ext>
            </a:extLst>
          </p:cNvPr>
          <p:cNvCxnSpPr>
            <a:stCxn id="13" idx="3"/>
            <a:endCxn id="3" idx="1"/>
          </p:cNvCxnSpPr>
          <p:nvPr/>
        </p:nvCxnSpPr>
        <p:spPr>
          <a:xfrm>
            <a:off x="4021495" y="5452844"/>
            <a:ext cx="842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2E778F8-B6D4-4D5D-B1F1-3BA6916687CC}"/>
              </a:ext>
            </a:extLst>
          </p:cNvPr>
          <p:cNvSpPr/>
          <p:nvPr/>
        </p:nvSpPr>
        <p:spPr>
          <a:xfrm>
            <a:off x="8170504" y="5092116"/>
            <a:ext cx="2463281" cy="721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  <a:endParaRPr lang="en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ECAA80-BCF6-4189-9169-AE07C81DD92E}"/>
              </a:ext>
            </a:extLst>
          </p:cNvPr>
          <p:cNvCxnSpPr>
            <a:stCxn id="3" idx="3"/>
            <a:endCxn id="19" idx="1"/>
          </p:cNvCxnSpPr>
          <p:nvPr/>
        </p:nvCxnSpPr>
        <p:spPr>
          <a:xfrm flipV="1">
            <a:off x="7327640" y="5452843"/>
            <a:ext cx="842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973A12-5E43-4A6A-A266-D9EDF7B8042F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flipV="1">
            <a:off x="9402145" y="4474026"/>
            <a:ext cx="0" cy="618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14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Stateful</a:t>
            </a:r>
            <a:r>
              <a:rPr lang="nl-NL" sz="3600" dirty="0"/>
              <a:t> transformaties: </a:t>
            </a:r>
            <a:r>
              <a:rPr lang="nl-NL" sz="3600" dirty="0" err="1"/>
              <a:t>scikit-learn</a:t>
            </a:r>
            <a:endParaRPr lang="nl-NL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29B34-00A4-46C2-B169-330D32320D53}"/>
              </a:ext>
            </a:extLst>
          </p:cNvPr>
          <p:cNvSpPr/>
          <p:nvPr/>
        </p:nvSpPr>
        <p:spPr>
          <a:xfrm>
            <a:off x="1558214" y="1690688"/>
            <a:ext cx="2463281" cy="1045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Set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2B93E-74E6-4AD2-9FEA-B76952D38DC8}"/>
              </a:ext>
            </a:extLst>
          </p:cNvPr>
          <p:cNvSpPr/>
          <p:nvPr/>
        </p:nvSpPr>
        <p:spPr>
          <a:xfrm>
            <a:off x="8170504" y="1690688"/>
            <a:ext cx="2463281" cy="1045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 Set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7E60F-7FD2-4E4B-A147-981CC832F2FF}"/>
              </a:ext>
            </a:extLst>
          </p:cNvPr>
          <p:cNvSpPr/>
          <p:nvPr/>
        </p:nvSpPr>
        <p:spPr>
          <a:xfrm>
            <a:off x="1558214" y="3429000"/>
            <a:ext cx="2463281" cy="10450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</a:t>
            </a:r>
          </a:p>
          <a:p>
            <a:pPr algn="ctr"/>
            <a:r>
              <a:rPr lang="en-US" dirty="0"/>
              <a:t>(fit)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8E9A1-8C62-4334-89A4-658DBC77AEB9}"/>
              </a:ext>
            </a:extLst>
          </p:cNvPr>
          <p:cNvSpPr/>
          <p:nvPr/>
        </p:nvSpPr>
        <p:spPr>
          <a:xfrm>
            <a:off x="8170504" y="3428997"/>
            <a:ext cx="2463281" cy="10450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</a:t>
            </a:r>
          </a:p>
          <a:p>
            <a:pPr algn="ctr"/>
            <a:r>
              <a:rPr lang="en-US" dirty="0"/>
              <a:t>(transform)</a:t>
            </a:r>
            <a:endParaRPr lang="en-N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A5FD62-3898-4F3D-A78B-132DC26CAE84}"/>
              </a:ext>
            </a:extLst>
          </p:cNvPr>
          <p:cNvSpPr/>
          <p:nvPr/>
        </p:nvSpPr>
        <p:spPr>
          <a:xfrm>
            <a:off x="4864359" y="3428998"/>
            <a:ext cx="2463281" cy="10450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Artefact</a:t>
            </a:r>
          </a:p>
          <a:p>
            <a:pPr algn="ctr"/>
            <a:r>
              <a:rPr lang="en-US" dirty="0"/>
              <a:t>(min, max)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879A38-668D-43B6-81E6-146745EAE866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789855" y="2735717"/>
            <a:ext cx="0" cy="693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440109-3CA3-4ADD-A8F5-C8BB779A6697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4021495" y="3951513"/>
            <a:ext cx="84286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492F47-576B-45C9-ADBD-686F8DF5F1E0}"/>
              </a:ext>
            </a:extLst>
          </p:cNvPr>
          <p:cNvCxnSpPr>
            <a:stCxn id="22" idx="3"/>
            <a:endCxn id="18" idx="1"/>
          </p:cNvCxnSpPr>
          <p:nvPr/>
        </p:nvCxnSpPr>
        <p:spPr>
          <a:xfrm flipV="1">
            <a:off x="7327640" y="3951512"/>
            <a:ext cx="842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084A15-CC90-478E-ACB7-71EE7779BDAF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flipV="1">
            <a:off x="9402145" y="2735717"/>
            <a:ext cx="0" cy="693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C556326-9AA9-4A5F-88DC-2C58C0B7B8E8}"/>
              </a:ext>
            </a:extLst>
          </p:cNvPr>
          <p:cNvSpPr/>
          <p:nvPr/>
        </p:nvSpPr>
        <p:spPr>
          <a:xfrm>
            <a:off x="1558214" y="5092117"/>
            <a:ext cx="9003521" cy="721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Pipeline( Normalizer + </a:t>
            </a:r>
            <a:r>
              <a:rPr lang="en-US" dirty="0" err="1"/>
              <a:t>LinearRegression</a:t>
            </a:r>
            <a:r>
              <a:rPr lang="en-US" dirty="0"/>
              <a:t> )</a:t>
            </a:r>
            <a:endParaRPr lang="en-N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429D10-AED5-4EAF-9D80-9A31E09FDEE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789855" y="4474029"/>
            <a:ext cx="0" cy="618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973A12-5E43-4A6A-A266-D9EDF7B8042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9402145" y="4474026"/>
            <a:ext cx="0" cy="618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1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Winkel 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Zet een database op voor een webwinkel met producten naar keuze.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ERD diagram waarin je alle entiteiten en hun relaties weergeeft.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SQL script om alle tabellen aan te maken.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query's voor:</a:t>
            </a:r>
          </a:p>
          <a:p>
            <a:pPr lvl="1">
              <a:buFontTx/>
              <a:buChar char="-"/>
            </a:pPr>
            <a:r>
              <a:rPr lang="nl-NL" sz="1600" dirty="0"/>
              <a:t>Weergeven van producten op de website.</a:t>
            </a:r>
          </a:p>
          <a:p>
            <a:pPr lvl="1">
              <a:buFontTx/>
              <a:buChar char="-"/>
            </a:pPr>
            <a:r>
              <a:rPr lang="nl-NL" sz="1600" dirty="0"/>
              <a:t>Rapportages verkoopcijfers per productcategorie.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Gebruik hiërarchische categorisatie systeem: onderdelen =&gt; harde schijven =&gt; intern SSD.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prijswijzigingen en kortingsacties?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houd je voorraden / leveringen / </a:t>
            </a:r>
            <a:r>
              <a:rPr lang="nl-NL" sz="2000" dirty="0" err="1"/>
              <a:t>retouren</a:t>
            </a:r>
            <a:r>
              <a:rPr lang="nl-NL" sz="2000" dirty="0"/>
              <a:t> bij?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producten met allerlei verschillende eigenschappen?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Houd rekening met verschillende adressen per klant; factuur / levering.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5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08586E-24CD-4A7C-B121-65849B282C73}"/>
              </a:ext>
            </a:extLst>
          </p:cNvPr>
          <p:cNvCxnSpPr/>
          <p:nvPr/>
        </p:nvCxnSpPr>
        <p:spPr>
          <a:xfrm>
            <a:off x="2357307" y="2214694"/>
            <a:ext cx="0" cy="323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BEDF58-D9D5-4318-96C8-01B434BF4F3D}"/>
              </a:ext>
            </a:extLst>
          </p:cNvPr>
          <p:cNvCxnSpPr/>
          <p:nvPr/>
        </p:nvCxnSpPr>
        <p:spPr>
          <a:xfrm>
            <a:off x="2340529" y="5452844"/>
            <a:ext cx="8128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2AA7AC-920D-4761-9B7B-D14DA565432D}"/>
              </a:ext>
            </a:extLst>
          </p:cNvPr>
          <p:cNvSpPr txBox="1"/>
          <p:nvPr/>
        </p:nvSpPr>
        <p:spPr>
          <a:xfrm>
            <a:off x="6096000" y="553673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Tijd</a:t>
            </a:r>
            <a:r>
              <a:rPr lang="en-US" dirty="0"/>
              <a:t> =&gt;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C8263-9264-4D58-A9E7-2212EAF9810C}"/>
              </a:ext>
            </a:extLst>
          </p:cNvPr>
          <p:cNvSpPr txBox="1"/>
          <p:nvPr/>
        </p:nvSpPr>
        <p:spPr>
          <a:xfrm>
            <a:off x="1403481" y="3544103"/>
            <a:ext cx="461665" cy="12630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Price Record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4ADE2-3DF3-47EF-8335-BE6456A0E88A}"/>
              </a:ext>
            </a:extLst>
          </p:cNvPr>
          <p:cNvSpPr/>
          <p:nvPr/>
        </p:nvSpPr>
        <p:spPr>
          <a:xfrm>
            <a:off x="2357307" y="3540156"/>
            <a:ext cx="2843864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3,59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1DF144-596B-4199-ADD6-51B50ACB1674}"/>
              </a:ext>
            </a:extLst>
          </p:cNvPr>
          <p:cNvSpPr/>
          <p:nvPr/>
        </p:nvSpPr>
        <p:spPr>
          <a:xfrm>
            <a:off x="5201171" y="3999455"/>
            <a:ext cx="1921077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3,09</a:t>
            </a:r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608B97-B3DD-451F-B8D5-96939B5F544B}"/>
              </a:ext>
            </a:extLst>
          </p:cNvPr>
          <p:cNvSpPr/>
          <p:nvPr/>
        </p:nvSpPr>
        <p:spPr>
          <a:xfrm>
            <a:off x="7122248" y="4465046"/>
            <a:ext cx="3347203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3,25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8E799-B448-4410-A7F5-5BD33D0062EE}"/>
              </a:ext>
            </a:extLst>
          </p:cNvPr>
          <p:cNvSpPr txBox="1"/>
          <p:nvPr/>
        </p:nvSpPr>
        <p:spPr>
          <a:xfrm>
            <a:off x="2032192" y="3523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23B32-D60B-40EC-A00C-93B8D0BD8230}"/>
              </a:ext>
            </a:extLst>
          </p:cNvPr>
          <p:cNvSpPr txBox="1"/>
          <p:nvPr/>
        </p:nvSpPr>
        <p:spPr>
          <a:xfrm>
            <a:off x="2032192" y="3990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2D808-74EC-48CE-91C7-6B4A5F91B934}"/>
              </a:ext>
            </a:extLst>
          </p:cNvPr>
          <p:cNvSpPr txBox="1"/>
          <p:nvPr/>
        </p:nvSpPr>
        <p:spPr>
          <a:xfrm>
            <a:off x="2032192" y="4456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A3567-E3B6-42E6-A580-4B53467F0203}"/>
              </a:ext>
            </a:extLst>
          </p:cNvPr>
          <p:cNvCxnSpPr/>
          <p:nvPr/>
        </p:nvCxnSpPr>
        <p:spPr>
          <a:xfrm>
            <a:off x="384215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883605-ECFD-43FA-B43A-2357341D60E4}"/>
              </a:ext>
            </a:extLst>
          </p:cNvPr>
          <p:cNvSpPr txBox="1"/>
          <p:nvPr/>
        </p:nvSpPr>
        <p:spPr>
          <a:xfrm>
            <a:off x="3476481" y="1987974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6E8786-B13B-461A-91FD-571883198DF9}"/>
              </a:ext>
            </a:extLst>
          </p:cNvPr>
          <p:cNvCxnSpPr/>
          <p:nvPr/>
        </p:nvCxnSpPr>
        <p:spPr>
          <a:xfrm>
            <a:off x="473977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FF311F-D642-47AD-9C99-87D2A22A8766}"/>
              </a:ext>
            </a:extLst>
          </p:cNvPr>
          <p:cNvSpPr txBox="1"/>
          <p:nvPr/>
        </p:nvSpPr>
        <p:spPr>
          <a:xfrm>
            <a:off x="4374101" y="1987974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  <a:endParaRPr lang="en-N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771F41-CA34-4923-B6B2-E0286B1E3923}"/>
              </a:ext>
            </a:extLst>
          </p:cNvPr>
          <p:cNvCxnSpPr>
            <a:cxnSpLocks/>
          </p:cNvCxnSpPr>
          <p:nvPr/>
        </p:nvCxnSpPr>
        <p:spPr>
          <a:xfrm>
            <a:off x="6293141" y="2362554"/>
            <a:ext cx="0" cy="155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17760C-9428-4DB6-B14E-835465362DEE}"/>
              </a:ext>
            </a:extLst>
          </p:cNvPr>
          <p:cNvSpPr txBox="1"/>
          <p:nvPr/>
        </p:nvSpPr>
        <p:spPr>
          <a:xfrm>
            <a:off x="5927464" y="1993222"/>
            <a:ext cx="73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  <a:endParaRPr lang="en-N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81B84E-C313-4A63-94D3-410AFF6C15F7}"/>
              </a:ext>
            </a:extLst>
          </p:cNvPr>
          <p:cNvCxnSpPr>
            <a:cxnSpLocks/>
          </p:cNvCxnSpPr>
          <p:nvPr/>
        </p:nvCxnSpPr>
        <p:spPr>
          <a:xfrm>
            <a:off x="7618490" y="2353108"/>
            <a:ext cx="0" cy="202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E72413-3838-47A3-82D5-6E080B968F03}"/>
              </a:ext>
            </a:extLst>
          </p:cNvPr>
          <p:cNvSpPr txBox="1"/>
          <p:nvPr/>
        </p:nvSpPr>
        <p:spPr>
          <a:xfrm>
            <a:off x="7252813" y="1983776"/>
            <a:ext cx="73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  <a:endParaRPr lang="en-NL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913BFD-7A12-444A-BA4E-05AF11A7C85E}"/>
              </a:ext>
            </a:extLst>
          </p:cNvPr>
          <p:cNvCxnSpPr>
            <a:cxnSpLocks/>
          </p:cNvCxnSpPr>
          <p:nvPr/>
        </p:nvCxnSpPr>
        <p:spPr>
          <a:xfrm>
            <a:off x="9635284" y="2362554"/>
            <a:ext cx="0" cy="199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B69865-1306-4C53-9DBD-533D2788D6DC}"/>
              </a:ext>
            </a:extLst>
          </p:cNvPr>
          <p:cNvSpPr txBox="1"/>
          <p:nvPr/>
        </p:nvSpPr>
        <p:spPr>
          <a:xfrm>
            <a:off x="9269607" y="1993222"/>
            <a:ext cx="73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  <a:endParaRPr lang="en-NL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Winkel opdracht: Prijs veranderingen</a:t>
            </a:r>
          </a:p>
        </p:txBody>
      </p:sp>
    </p:spTree>
    <p:extLst>
      <p:ext uri="{BB962C8B-B14F-4D97-AF65-F5344CB8AC3E}">
        <p14:creationId xmlns:p14="http://schemas.microsoft.com/office/powerpoint/2010/main" val="24689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3334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Ochtend: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Server Management Studio (SSMS).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Complexe </a:t>
            </a:r>
            <a:r>
              <a:rPr lang="nl-NL" sz="2000" dirty="0" err="1"/>
              <a:t>queries</a:t>
            </a:r>
            <a:r>
              <a:rPr lang="nl-NL" sz="2000" dirty="0"/>
              <a:t>:</a:t>
            </a:r>
          </a:p>
          <a:p>
            <a:pPr lvl="1">
              <a:buFontTx/>
              <a:buChar char="-"/>
            </a:pPr>
            <a:r>
              <a:rPr lang="nl-NL" sz="1600" dirty="0"/>
              <a:t>Query optimalisatie.</a:t>
            </a:r>
          </a:p>
          <a:p>
            <a:pPr lvl="1">
              <a:buFontTx/>
              <a:buChar char="-"/>
            </a:pPr>
            <a:r>
              <a:rPr lang="nl-NL" sz="1600" dirty="0"/>
              <a:t>Veel </a:t>
            </a:r>
            <a:r>
              <a:rPr lang="nl-NL" sz="1600" dirty="0" err="1"/>
              <a:t>JOINs</a:t>
            </a:r>
            <a:r>
              <a:rPr lang="nl-NL" sz="1600" dirty="0"/>
              <a:t> door normalisatie.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versus Python.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Winkel opdracht.</a:t>
            </a:r>
          </a:p>
        </p:txBody>
      </p:sp>
    </p:spTree>
    <p:extLst>
      <p:ext uri="{BB962C8B-B14F-4D97-AF65-F5344CB8AC3E}">
        <p14:creationId xmlns:p14="http://schemas.microsoft.com/office/powerpoint/2010/main" val="56459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SQL Server Management Studio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/>
              <a:t>Grafische </a:t>
            </a:r>
            <a:r>
              <a:rPr lang="nl-NL" sz="2000" u="sng" dirty="0"/>
              <a:t>desktop</a:t>
            </a:r>
            <a:r>
              <a:rPr lang="nl-NL" sz="2000" dirty="0"/>
              <a:t> tool om een SQL </a:t>
            </a:r>
            <a:r>
              <a:rPr lang="nl-NL" sz="2000" u="sng" dirty="0"/>
              <a:t>server</a:t>
            </a:r>
            <a:r>
              <a:rPr lang="nl-NL" sz="2000" dirty="0"/>
              <a:t> mee te beheren:</a:t>
            </a:r>
          </a:p>
          <a:p>
            <a:pPr marL="0" indent="0">
              <a:buNone/>
            </a:pPr>
            <a:r>
              <a:rPr lang="nl-NL" sz="2000" dirty="0"/>
              <a:t>De data staan op de server en de tool voert daar SQL </a:t>
            </a:r>
            <a:r>
              <a:rPr lang="nl-NL" sz="2000" dirty="0" err="1"/>
              <a:t>queries</a:t>
            </a:r>
            <a:r>
              <a:rPr lang="nl-NL" sz="2000" dirty="0"/>
              <a:t> op uit.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Voordelen:</a:t>
            </a:r>
          </a:p>
          <a:p>
            <a:pPr>
              <a:buFontTx/>
              <a:buChar char="-"/>
            </a:pPr>
            <a:r>
              <a:rPr lang="nl-NL" sz="2000" dirty="0"/>
              <a:t>Snel overzicht over databases / tabellen etc.</a:t>
            </a:r>
          </a:p>
          <a:p>
            <a:pPr>
              <a:buFontTx/>
              <a:buChar char="-"/>
            </a:pPr>
            <a:r>
              <a:rPr lang="nl-NL" sz="2000" dirty="0"/>
              <a:t>Shortcuts naar veelgebruikte </a:t>
            </a:r>
            <a:r>
              <a:rPr lang="nl-NL" sz="2000" dirty="0" err="1"/>
              <a:t>queries</a:t>
            </a:r>
            <a:r>
              <a:rPr lang="nl-NL" sz="2000" dirty="0"/>
              <a:t> (o.a. selectie eerste rijen).</a:t>
            </a:r>
          </a:p>
          <a:p>
            <a:pPr>
              <a:buFontTx/>
              <a:buChar char="-"/>
            </a:pPr>
            <a:r>
              <a:rPr lang="nl-NL" sz="2000" dirty="0"/>
              <a:t>Geeft houvast doordat keuzes weergegeven worden.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Nadelen: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Je leert geen SQL / wordt afhankelijk van een tool.</a:t>
            </a:r>
          </a:p>
          <a:p>
            <a:pPr>
              <a:buFontTx/>
              <a:buChar char="-"/>
            </a:pPr>
            <a:r>
              <a:rPr lang="nl-NL" sz="2000" dirty="0"/>
              <a:t>Voor ML zul je de data toch naar R of Python moeten krijgen.</a:t>
            </a:r>
          </a:p>
          <a:p>
            <a:pPr>
              <a:buFontTx/>
              <a:buChar char="-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64415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Complexe </a:t>
            </a:r>
            <a:r>
              <a:rPr lang="nl-NL" sz="3600" dirty="0" err="1"/>
              <a:t>queries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706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Normalisatie kan veel </a:t>
            </a:r>
            <a:r>
              <a:rPr lang="nl-NL" sz="2000" dirty="0" err="1"/>
              <a:t>JOINs</a:t>
            </a:r>
            <a:r>
              <a:rPr lang="nl-NL" sz="2000" dirty="0"/>
              <a:t> tot gevolg hebben;</a:t>
            </a:r>
          </a:p>
          <a:p>
            <a:pPr marL="0" indent="0">
              <a:buNone/>
            </a:pPr>
            <a:r>
              <a:rPr lang="nl-NL" sz="2000" dirty="0"/>
              <a:t>Een FACT tabel kan vele DIM tabellen aanspreken…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je kunt doen: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analyse tabel / view die de </a:t>
            </a:r>
            <a:r>
              <a:rPr lang="nl-NL" sz="2000" dirty="0" err="1"/>
              <a:t>JOINs</a:t>
            </a:r>
            <a:r>
              <a:rPr lang="nl-NL" sz="2000" dirty="0"/>
              <a:t> doet (verbergt).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Heroverweeg je normalisaties; kun je met minder toe?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5C49A7-F071-4E71-8405-6F731AE62551}"/>
              </a:ext>
            </a:extLst>
          </p:cNvPr>
          <p:cNvSpPr/>
          <p:nvPr/>
        </p:nvSpPr>
        <p:spPr>
          <a:xfrm>
            <a:off x="10250646" y="3906095"/>
            <a:ext cx="1451296" cy="5117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Sales</a:t>
            </a:r>
            <a:endParaRPr lang="en-NL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F2132-0940-416A-8C74-6F73405549FE}"/>
              </a:ext>
            </a:extLst>
          </p:cNvPr>
          <p:cNvSpPr/>
          <p:nvPr/>
        </p:nvSpPr>
        <p:spPr>
          <a:xfrm>
            <a:off x="8212470" y="4754781"/>
            <a:ext cx="1451296" cy="5117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Currency</a:t>
            </a:r>
            <a:endParaRPr lang="en-N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7F7EC-B63C-43FF-ABA0-DC0145A9CC88}"/>
              </a:ext>
            </a:extLst>
          </p:cNvPr>
          <p:cNvSpPr/>
          <p:nvPr/>
        </p:nvSpPr>
        <p:spPr>
          <a:xfrm>
            <a:off x="10250645" y="2208723"/>
            <a:ext cx="1451296" cy="511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Category</a:t>
            </a:r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0119B-A98C-437D-9CD8-7829E0488E29}"/>
              </a:ext>
            </a:extLst>
          </p:cNvPr>
          <p:cNvSpPr/>
          <p:nvPr/>
        </p:nvSpPr>
        <p:spPr>
          <a:xfrm>
            <a:off x="10250646" y="4754781"/>
            <a:ext cx="1451296" cy="5117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</a:t>
            </a:r>
            <a:endParaRPr lang="en-N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02A193-F315-429B-BC7B-5A06B3C6BF73}"/>
              </a:ext>
            </a:extLst>
          </p:cNvPr>
          <p:cNvSpPr/>
          <p:nvPr/>
        </p:nvSpPr>
        <p:spPr>
          <a:xfrm>
            <a:off x="10250646" y="3057409"/>
            <a:ext cx="1451295" cy="511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Product</a:t>
            </a:r>
            <a:endParaRPr lang="en-NL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B90AAD-5DC3-453F-B4F3-6ABF68F2A853}"/>
              </a:ext>
            </a:extLst>
          </p:cNvPr>
          <p:cNvSpPr/>
          <p:nvPr/>
        </p:nvSpPr>
        <p:spPr>
          <a:xfrm>
            <a:off x="8212470" y="3906095"/>
            <a:ext cx="1451296" cy="5117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Price</a:t>
            </a:r>
            <a:endParaRPr lang="en-NL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4CD67-446A-49B4-B650-D1ED263AEF21}"/>
              </a:ext>
            </a:extLst>
          </p:cNvPr>
          <p:cNvSpPr/>
          <p:nvPr/>
        </p:nvSpPr>
        <p:spPr>
          <a:xfrm>
            <a:off x="8212470" y="3057350"/>
            <a:ext cx="1451296" cy="5117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Discount</a:t>
            </a:r>
            <a:endParaRPr lang="en-NL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D7F14A-7CE5-420D-93F6-FDEF5269441A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8938118" y="3569078"/>
            <a:ext cx="0" cy="337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2AABA-667F-4C8D-AC01-1B9035BDE9D8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9663766" y="4161959"/>
            <a:ext cx="586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FAEA9B-2AB0-4454-8AD0-7D4327D2E6D9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8938118" y="4417823"/>
            <a:ext cx="0" cy="33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AAC9B7-B6AA-4B28-B0E6-45F7BBBFD67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0976293" y="2720451"/>
            <a:ext cx="1" cy="33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43047C-3D5F-4935-8DCA-3EADD923F7B4}"/>
              </a:ext>
            </a:extLst>
          </p:cNvPr>
          <p:cNvCxnSpPr>
            <a:stCxn id="8" idx="2"/>
          </p:cNvCxnSpPr>
          <p:nvPr/>
        </p:nvCxnSpPr>
        <p:spPr>
          <a:xfrm flipH="1">
            <a:off x="10976293" y="3569137"/>
            <a:ext cx="1" cy="33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847F62-FCD6-4690-BA26-5C240B5A7E26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0976294" y="4417823"/>
            <a:ext cx="0" cy="33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1737778-FDEB-4C70-8D5F-69CA54F28AE7}"/>
              </a:ext>
            </a:extLst>
          </p:cNvPr>
          <p:cNvSpPr/>
          <p:nvPr/>
        </p:nvSpPr>
        <p:spPr>
          <a:xfrm>
            <a:off x="10250645" y="5603467"/>
            <a:ext cx="1451296" cy="5117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Addresses</a:t>
            </a:r>
            <a:endParaRPr lang="en-NL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78FF89-E068-4706-8431-29454D2E1635}"/>
              </a:ext>
            </a:extLst>
          </p:cNvPr>
          <p:cNvCxnSpPr>
            <a:stCxn id="47" idx="0"/>
            <a:endCxn id="7" idx="2"/>
          </p:cNvCxnSpPr>
          <p:nvPr/>
        </p:nvCxnSpPr>
        <p:spPr>
          <a:xfrm flipV="1">
            <a:off x="10976293" y="5266509"/>
            <a:ext cx="1" cy="33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8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Query optimalisatie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nl-NL" sz="2000" dirty="0"/>
              <a:t>Gebruik indices; check of de query indices daadwerkelijk gebruikt (EXPLAIN).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Limiteer de data z.s.m.; minder kolommen, kleine tabellen eerst, gebruik een steekproef.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JOIN / WHERE clause:</a:t>
            </a:r>
          </a:p>
          <a:p>
            <a:pPr lvl="1">
              <a:buFontTx/>
              <a:buChar char="-"/>
            </a:pPr>
            <a:r>
              <a:rPr lang="nl-NL" sz="1600" dirty="0"/>
              <a:t>Integer velden zijn meest efficiënt.</a:t>
            </a:r>
          </a:p>
          <a:p>
            <a:pPr lvl="1">
              <a:buFontTx/>
              <a:buChar char="-"/>
            </a:pPr>
            <a:r>
              <a:rPr lang="nl-NL" sz="1600" dirty="0" err="1"/>
              <a:t>Text</a:t>
            </a:r>
            <a:r>
              <a:rPr lang="nl-NL" sz="1600" dirty="0"/>
              <a:t> data is minst efficiënt; vermijd LIKE condities.</a:t>
            </a:r>
          </a:p>
          <a:p>
            <a:pPr lvl="1">
              <a:buFontTx/>
              <a:buChar char="-"/>
            </a:pPr>
            <a:r>
              <a:rPr lang="nl-NL" sz="1600" dirty="0"/>
              <a:t>Overweeg </a:t>
            </a:r>
            <a:r>
              <a:rPr lang="nl-NL" sz="1600" dirty="0" err="1"/>
              <a:t>hashing</a:t>
            </a:r>
            <a:r>
              <a:rPr lang="nl-NL" sz="1600" dirty="0"/>
              <a:t> als je veel velden moet vergelijken.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Gebruik kleinere data types, voorkom conversies (CAST).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Sla (half-) producten op als (tijdelijke) tabel (of </a:t>
            </a:r>
            <a:r>
              <a:rPr lang="nl-NL" sz="2000" dirty="0" err="1"/>
              <a:t>materialized</a:t>
            </a:r>
            <a:r>
              <a:rPr lang="nl-NL" sz="2000" dirty="0"/>
              <a:t> view).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Run de query op een rustig tijdstip / tijdstip dat je er niet op zit te wachten!</a:t>
            </a:r>
          </a:p>
        </p:txBody>
      </p:sp>
    </p:spTree>
    <p:extLst>
      <p:ext uri="{BB962C8B-B14F-4D97-AF65-F5344CB8AC3E}">
        <p14:creationId xmlns:p14="http://schemas.microsoft.com/office/powerpoint/2010/main" val="413729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D61F-1A55-43CA-9C22-076CE74F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Python vs SQL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7CA2-70A9-4DF0-92AB-5EB4F370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43" y="1829390"/>
            <a:ext cx="3845767" cy="19252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tIns="182880" rIns="182880" bIns="182880">
            <a:normAutofit/>
          </a:bodyPr>
          <a:lstStyle/>
          <a:p>
            <a:pPr marL="0" indent="0">
              <a:buNone/>
            </a:pPr>
            <a:r>
              <a:rPr lang="en-US" sz="2000" dirty="0"/>
              <a:t>Python:</a:t>
            </a:r>
          </a:p>
          <a:p>
            <a:pPr>
              <a:buFontTx/>
              <a:buChar char="-"/>
            </a:pPr>
            <a:r>
              <a:rPr lang="en-US" sz="2000" dirty="0"/>
              <a:t>Consumer hardware.</a:t>
            </a:r>
            <a:endParaRPr lang="en-NL" sz="2000" dirty="0"/>
          </a:p>
          <a:p>
            <a:pPr>
              <a:buFontTx/>
              <a:buChar char="-"/>
            </a:pPr>
            <a:r>
              <a:rPr lang="en-US" sz="2000" dirty="0"/>
              <a:t>Single machine, single-core.</a:t>
            </a:r>
          </a:p>
          <a:p>
            <a:pPr>
              <a:buFontTx/>
              <a:buChar char="-"/>
            </a:pPr>
            <a:r>
              <a:rPr lang="en-US" sz="2000" dirty="0"/>
              <a:t>In memory.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69F3AD-F4AC-4FAA-B7E0-CEF3DD07D383}"/>
              </a:ext>
            </a:extLst>
          </p:cNvPr>
          <p:cNvSpPr txBox="1">
            <a:spLocks/>
          </p:cNvSpPr>
          <p:nvPr/>
        </p:nvSpPr>
        <p:spPr>
          <a:xfrm>
            <a:off x="6551690" y="1825626"/>
            <a:ext cx="3845767" cy="19252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182880" tIns="182880" rIns="182880" bIns="1828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SQL database:</a:t>
            </a:r>
          </a:p>
          <a:p>
            <a:pPr>
              <a:buFontTx/>
              <a:buChar char="-"/>
            </a:pPr>
            <a:r>
              <a:rPr lang="en-US" sz="2000" dirty="0"/>
              <a:t>Server hardware.</a:t>
            </a:r>
          </a:p>
          <a:p>
            <a:pPr>
              <a:buFontTx/>
              <a:buChar char="-"/>
            </a:pPr>
            <a:r>
              <a:rPr lang="en-US" sz="2000" dirty="0"/>
              <a:t>Multi-core (multi-machine).</a:t>
            </a:r>
          </a:p>
          <a:p>
            <a:pPr>
              <a:buFontTx/>
              <a:buChar char="-"/>
            </a:pPr>
            <a:r>
              <a:rPr lang="en-US" sz="2000" dirty="0"/>
              <a:t>In memory + optimized disk.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FD96D4-91D1-40D1-8D41-487261F48274}"/>
              </a:ext>
            </a:extLst>
          </p:cNvPr>
          <p:cNvSpPr txBox="1">
            <a:spLocks/>
          </p:cNvSpPr>
          <p:nvPr/>
        </p:nvSpPr>
        <p:spPr>
          <a:xfrm>
            <a:off x="4173117" y="4453395"/>
            <a:ext cx="3845765" cy="19252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182880" tIns="182880" rIns="182880" bIns="1828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Spark / </a:t>
            </a:r>
            <a:r>
              <a:rPr lang="en-US" sz="2000" dirty="0" err="1"/>
              <a:t>Dask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Consumer hardware</a:t>
            </a:r>
          </a:p>
          <a:p>
            <a:pPr>
              <a:buFontTx/>
              <a:buChar char="-"/>
            </a:pPr>
            <a:r>
              <a:rPr lang="en-US" sz="2000" dirty="0"/>
              <a:t>Multi-machine (multi-core).</a:t>
            </a:r>
          </a:p>
          <a:p>
            <a:pPr>
              <a:buFontTx/>
              <a:buChar char="-"/>
            </a:pPr>
            <a:r>
              <a:rPr lang="en-US" sz="2000" dirty="0"/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174869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Transformaties: </a:t>
            </a:r>
            <a:r>
              <a:rPr lang="nl-NL" sz="3600" dirty="0" err="1"/>
              <a:t>stateless</a:t>
            </a:r>
            <a:r>
              <a:rPr lang="nl-NL" sz="3600" dirty="0"/>
              <a:t> </a:t>
            </a:r>
            <a:r>
              <a:rPr lang="nl-NL" sz="3600" dirty="0" err="1"/>
              <a:t>vs</a:t>
            </a:r>
            <a:r>
              <a:rPr lang="nl-NL" sz="3600" dirty="0"/>
              <a:t> </a:t>
            </a:r>
            <a:r>
              <a:rPr lang="nl-NL" sz="3600" dirty="0" err="1"/>
              <a:t>stateful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38C3-2B0A-497F-9818-103DEE61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Stateless</a:t>
            </a:r>
            <a:endParaRPr lang="nl-NL" sz="2000" b="1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Zelfde procedure / uitkomsten ongeacht de dataset.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Koppelen van data sets o.b.v. sleutels.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Filters op vaststaande condities.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Semantische categorisaties.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FA04DC-1210-45EC-95EA-7771D9E63B6C}"/>
              </a:ext>
            </a:extLst>
          </p:cNvPr>
          <p:cNvSpPr txBox="1">
            <a:spLocks/>
          </p:cNvSpPr>
          <p:nvPr/>
        </p:nvSpPr>
        <p:spPr>
          <a:xfrm>
            <a:off x="6640286" y="1825625"/>
            <a:ext cx="47135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/>
              <a:t>Stateful</a:t>
            </a: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Procedure / uitkomsten afhankelijk van de dataset.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Ontbrekende waardes vullen met </a:t>
            </a:r>
            <a:r>
              <a:rPr lang="nl-NL" sz="2000" u="sng" dirty="0"/>
              <a:t>gemiddelde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u="sng" dirty="0"/>
              <a:t>Schalen / standaardiseren</a:t>
            </a:r>
            <a:r>
              <a:rPr lang="nl-NL" sz="2000" dirty="0"/>
              <a:t> variabelen.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Binnen o.b.v. frequenties.</a:t>
            </a:r>
          </a:p>
        </p:txBody>
      </p:sp>
    </p:spTree>
    <p:extLst>
      <p:ext uri="{BB962C8B-B14F-4D97-AF65-F5344CB8AC3E}">
        <p14:creationId xmlns:p14="http://schemas.microsoft.com/office/powerpoint/2010/main" val="172331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Stateless</a:t>
            </a:r>
            <a:r>
              <a:rPr lang="nl-NL" sz="3600" dirty="0"/>
              <a:t> transformaties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29B34-00A4-46C2-B169-330D32320D53}"/>
              </a:ext>
            </a:extLst>
          </p:cNvPr>
          <p:cNvSpPr/>
          <p:nvPr/>
        </p:nvSpPr>
        <p:spPr>
          <a:xfrm>
            <a:off x="2789854" y="1690688"/>
            <a:ext cx="2463281" cy="1045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Set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2B93E-74E6-4AD2-9FEA-B76952D38DC8}"/>
              </a:ext>
            </a:extLst>
          </p:cNvPr>
          <p:cNvSpPr/>
          <p:nvPr/>
        </p:nvSpPr>
        <p:spPr>
          <a:xfrm>
            <a:off x="6963748" y="1690688"/>
            <a:ext cx="2463281" cy="1045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 Set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7E60F-7FD2-4E4B-A147-981CC832F2FF}"/>
              </a:ext>
            </a:extLst>
          </p:cNvPr>
          <p:cNvSpPr/>
          <p:nvPr/>
        </p:nvSpPr>
        <p:spPr>
          <a:xfrm>
            <a:off x="5013649" y="3727872"/>
            <a:ext cx="2463281" cy="10450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B6EEAE-F937-4936-A7E1-085D0067F8B9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4021495" y="2735717"/>
            <a:ext cx="2223795" cy="99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DBF9CB-44F9-4A99-BEC6-F3BC39B04DA7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6245290" y="2735717"/>
            <a:ext cx="1950099" cy="99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85DC1-2366-4F93-BE61-3389E4CC8A0A}"/>
              </a:ext>
            </a:extLst>
          </p:cNvPr>
          <p:cNvSpPr/>
          <p:nvPr/>
        </p:nvSpPr>
        <p:spPr>
          <a:xfrm>
            <a:off x="1677957" y="3430848"/>
            <a:ext cx="2463281" cy="16558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SELECT</a:t>
            </a:r>
          </a:p>
          <a:p>
            <a:r>
              <a:rPr lang="en-US" dirty="0"/>
              <a:t>  CASE</a:t>
            </a:r>
          </a:p>
          <a:p>
            <a:r>
              <a:rPr lang="en-US" dirty="0"/>
              <a:t>     WHEN … THEN ..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FROM …</a:t>
            </a:r>
            <a:endParaRPr lang="en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ECA667-8873-490C-A5F9-1435D057325F}"/>
              </a:ext>
            </a:extLst>
          </p:cNvPr>
          <p:cNvSpPr/>
          <p:nvPr/>
        </p:nvSpPr>
        <p:spPr>
          <a:xfrm>
            <a:off x="8349341" y="3428999"/>
            <a:ext cx="2463281" cy="16558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mapping = {…}</a:t>
            </a:r>
          </a:p>
          <a:p>
            <a:r>
              <a:rPr lang="en-US" dirty="0"/>
              <a:t>df[…].replace(mapping)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52DCC0-3021-4983-9B44-E3C7FF354EA5}"/>
              </a:ext>
            </a:extLst>
          </p:cNvPr>
          <p:cNvCxnSpPr>
            <a:stCxn id="16" idx="3"/>
            <a:endCxn id="9" idx="1"/>
          </p:cNvCxnSpPr>
          <p:nvPr/>
        </p:nvCxnSpPr>
        <p:spPr>
          <a:xfrm flipV="1">
            <a:off x="4141238" y="4250387"/>
            <a:ext cx="872411" cy="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D8A0E1-D8E1-431D-84D4-74DFD42B8EDF}"/>
              </a:ext>
            </a:extLst>
          </p:cNvPr>
          <p:cNvCxnSpPr>
            <a:cxnSpLocks/>
            <a:stCxn id="17" idx="1"/>
            <a:endCxn id="9" idx="3"/>
          </p:cNvCxnSpPr>
          <p:nvPr/>
        </p:nvCxnSpPr>
        <p:spPr>
          <a:xfrm flipH="1" flipV="1">
            <a:off x="7476930" y="4250387"/>
            <a:ext cx="872411" cy="6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44127D-D475-4BE1-88B7-37F1A83838E2}"/>
              </a:ext>
            </a:extLst>
          </p:cNvPr>
          <p:cNvSpPr txBox="1"/>
          <p:nvPr/>
        </p:nvSpPr>
        <p:spPr>
          <a:xfrm>
            <a:off x="1677957" y="5299788"/>
            <a:ext cx="246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Veel</a:t>
            </a:r>
            <a:r>
              <a:rPr lang="en-US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Simpele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022FED-FE67-49A6-A7A8-03ECFD0103C3}"/>
              </a:ext>
            </a:extLst>
          </p:cNvPr>
          <p:cNvSpPr txBox="1"/>
          <p:nvPr/>
        </p:nvSpPr>
        <p:spPr>
          <a:xfrm>
            <a:off x="8349341" y="5299788"/>
            <a:ext cx="246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Weinig</a:t>
            </a:r>
            <a:r>
              <a:rPr lang="en-US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7451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Stateful</a:t>
            </a:r>
            <a:r>
              <a:rPr lang="nl-NL" sz="3600" dirty="0"/>
              <a:t> transformaties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29B34-00A4-46C2-B169-330D32320D53}"/>
              </a:ext>
            </a:extLst>
          </p:cNvPr>
          <p:cNvSpPr/>
          <p:nvPr/>
        </p:nvSpPr>
        <p:spPr>
          <a:xfrm>
            <a:off x="1558214" y="1690688"/>
            <a:ext cx="2463281" cy="1045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Set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2B93E-74E6-4AD2-9FEA-B76952D38DC8}"/>
              </a:ext>
            </a:extLst>
          </p:cNvPr>
          <p:cNvSpPr/>
          <p:nvPr/>
        </p:nvSpPr>
        <p:spPr>
          <a:xfrm>
            <a:off x="8170504" y="1690688"/>
            <a:ext cx="2463281" cy="1045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 Set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7E60F-7FD2-4E4B-A147-981CC832F2FF}"/>
              </a:ext>
            </a:extLst>
          </p:cNvPr>
          <p:cNvSpPr/>
          <p:nvPr/>
        </p:nvSpPr>
        <p:spPr>
          <a:xfrm>
            <a:off x="1558214" y="3429000"/>
            <a:ext cx="2463281" cy="10450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</a:t>
            </a:r>
          </a:p>
          <a:p>
            <a:pPr algn="ctr"/>
            <a:r>
              <a:rPr lang="en-US" dirty="0"/>
              <a:t>(fit)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8E9A1-8C62-4334-89A4-658DBC77AEB9}"/>
              </a:ext>
            </a:extLst>
          </p:cNvPr>
          <p:cNvSpPr/>
          <p:nvPr/>
        </p:nvSpPr>
        <p:spPr>
          <a:xfrm>
            <a:off x="8170504" y="3428997"/>
            <a:ext cx="2463281" cy="10450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</a:t>
            </a:r>
          </a:p>
          <a:p>
            <a:pPr algn="ctr"/>
            <a:r>
              <a:rPr lang="en-US" dirty="0"/>
              <a:t>(transform)</a:t>
            </a:r>
            <a:endParaRPr lang="en-N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A5FD62-3898-4F3D-A78B-132DC26CAE84}"/>
              </a:ext>
            </a:extLst>
          </p:cNvPr>
          <p:cNvSpPr/>
          <p:nvPr/>
        </p:nvSpPr>
        <p:spPr>
          <a:xfrm>
            <a:off x="4864359" y="3428998"/>
            <a:ext cx="2463281" cy="10450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Artefact</a:t>
            </a:r>
          </a:p>
          <a:p>
            <a:pPr algn="ctr"/>
            <a:r>
              <a:rPr lang="en-US" dirty="0"/>
              <a:t>(min, max)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879A38-668D-43B6-81E6-146745EAE866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789855" y="2735717"/>
            <a:ext cx="0" cy="693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440109-3CA3-4ADD-A8F5-C8BB779A6697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4021495" y="3951513"/>
            <a:ext cx="84286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492F47-576B-45C9-ADBD-686F8DF5F1E0}"/>
              </a:ext>
            </a:extLst>
          </p:cNvPr>
          <p:cNvCxnSpPr>
            <a:stCxn id="22" idx="3"/>
            <a:endCxn id="18" idx="1"/>
          </p:cNvCxnSpPr>
          <p:nvPr/>
        </p:nvCxnSpPr>
        <p:spPr>
          <a:xfrm flipV="1">
            <a:off x="7327640" y="3951512"/>
            <a:ext cx="842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084A15-CC90-478E-ACB7-71EE7779BDAF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flipV="1">
            <a:off x="9402145" y="2735717"/>
            <a:ext cx="0" cy="693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33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636</Words>
  <Application>Microsoft Office PowerPoint</Application>
  <PresentationFormat>Widescreen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SQL Introductie – Deel 2</vt:lpstr>
      <vt:lpstr>Agenda</vt:lpstr>
      <vt:lpstr>SQL Server Management Studio</vt:lpstr>
      <vt:lpstr>Complexe queries</vt:lpstr>
      <vt:lpstr>Query optimalisatie</vt:lpstr>
      <vt:lpstr>Python vs SQL</vt:lpstr>
      <vt:lpstr>Transformaties: stateless vs stateful</vt:lpstr>
      <vt:lpstr>Stateless transformaties</vt:lpstr>
      <vt:lpstr>Stateful transformaties</vt:lpstr>
      <vt:lpstr>Stateful transformaties: SQL</vt:lpstr>
      <vt:lpstr>Stateful transformaties: scikit-learn</vt:lpstr>
      <vt:lpstr>Winkel opdracht</vt:lpstr>
      <vt:lpstr>Winkel opdracht: Prijs veranderingen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Koning</dc:creator>
  <cp:lastModifiedBy>Lukas Koning</cp:lastModifiedBy>
  <cp:revision>35</cp:revision>
  <dcterms:created xsi:type="dcterms:W3CDTF">2021-01-24T13:10:19Z</dcterms:created>
  <dcterms:modified xsi:type="dcterms:W3CDTF">2021-01-26T10:12:01Z</dcterms:modified>
</cp:coreProperties>
</file>