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22" r:id="rId2"/>
    <p:sldId id="257" r:id="rId3"/>
    <p:sldId id="300" r:id="rId4"/>
    <p:sldId id="309" r:id="rId5"/>
    <p:sldId id="288" r:id="rId6"/>
    <p:sldId id="329" r:id="rId7"/>
    <p:sldId id="327" r:id="rId8"/>
    <p:sldId id="260" r:id="rId9"/>
    <p:sldId id="355" r:id="rId10"/>
    <p:sldId id="328" r:id="rId11"/>
    <p:sldId id="367" r:id="rId12"/>
    <p:sldId id="332" r:id="rId13"/>
    <p:sldId id="361" r:id="rId14"/>
    <p:sldId id="333" r:id="rId15"/>
    <p:sldId id="335" r:id="rId16"/>
    <p:sldId id="334" r:id="rId17"/>
    <p:sldId id="357" r:id="rId18"/>
    <p:sldId id="368" r:id="rId19"/>
    <p:sldId id="330" r:id="rId20"/>
    <p:sldId id="342" r:id="rId21"/>
    <p:sldId id="337" r:id="rId22"/>
    <p:sldId id="369" r:id="rId23"/>
    <p:sldId id="366" r:id="rId24"/>
    <p:sldId id="295" r:id="rId25"/>
    <p:sldId id="347" r:id="rId26"/>
    <p:sldId id="356" r:id="rId27"/>
    <p:sldId id="326" r:id="rId28"/>
    <p:sldId id="305" r:id="rId29"/>
    <p:sldId id="303" r:id="rId30"/>
    <p:sldId id="312" r:id="rId31"/>
    <p:sldId id="314" r:id="rId32"/>
    <p:sldId id="313" r:id="rId33"/>
    <p:sldId id="365" r:id="rId34"/>
    <p:sldId id="338" r:id="rId35"/>
    <p:sldId id="306" r:id="rId36"/>
    <p:sldId id="339" r:id="rId37"/>
    <p:sldId id="315" r:id="rId38"/>
    <p:sldId id="362" r:id="rId39"/>
    <p:sldId id="319" r:id="rId40"/>
    <p:sldId id="343" r:id="rId41"/>
    <p:sldId id="317" r:id="rId42"/>
    <p:sldId id="318" r:id="rId43"/>
    <p:sldId id="320" r:id="rId44"/>
    <p:sldId id="321" r:id="rId45"/>
    <p:sldId id="340" r:id="rId46"/>
    <p:sldId id="341" r:id="rId47"/>
    <p:sldId id="262" r:id="rId48"/>
    <p:sldId id="264" r:id="rId49"/>
    <p:sldId id="272" r:id="rId50"/>
    <p:sldId id="266" r:id="rId51"/>
    <p:sldId id="346" r:id="rId52"/>
    <p:sldId id="344" r:id="rId53"/>
    <p:sldId id="267" r:id="rId54"/>
    <p:sldId id="363" r:id="rId55"/>
    <p:sldId id="364" r:id="rId56"/>
    <p:sldId id="345" r:id="rId57"/>
    <p:sldId id="263" r:id="rId58"/>
    <p:sldId id="349" r:id="rId59"/>
    <p:sldId id="360" r:id="rId60"/>
    <p:sldId id="359" r:id="rId61"/>
    <p:sldId id="352" r:id="rId62"/>
    <p:sldId id="353" r:id="rId6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 autoAdjust="0"/>
    <p:restoredTop sz="96699" autoAdjust="0"/>
  </p:normalViewPr>
  <p:slideViewPr>
    <p:cSldViewPr snapToGrid="0">
      <p:cViewPr varScale="1">
        <p:scale>
          <a:sx n="73" d="100"/>
          <a:sy n="73" d="100"/>
        </p:scale>
        <p:origin x="356" y="44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3437-14DE-4969-B062-63D9C4A2E21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DEA5-E342-4DB2-B087-D0B9C490B1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8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mkdocs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logging Notebook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88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exception.py / VS Code debugger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71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basic unit tests.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92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pytest</a:t>
            </a:r>
            <a:r>
              <a:rPr lang="en-US" dirty="0"/>
              <a:t> parameters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94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python.vscode-pyla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yzhang.markdown-all-in-one" TargetMode="External"/><Relationship Id="rId4" Type="http://schemas.openxmlformats.org/officeDocument/2006/relationships/hyperlink" Target="https://marketplace.visualstudio.com/items?itemName=njpwerner.autodocst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Structuur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826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basic.py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errors.py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extended.py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reserved.py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resultset.py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Folders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Notebooks en scripts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dirty="0"/>
              <a:t>Classes en functies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Separation of concerns</a:t>
            </a:r>
            <a:r>
              <a:rPr lang="nl-NL" sz="2000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Elk onderdeel heeft één duidelijke taak.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Lokaliseren van problemen makkelijker.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1456267"/>
            <a:ext cx="4715935" cy="493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project/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helpers/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plotting.py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clean_text.py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data_prep.ipynb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modelling.ipynb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21970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Datasets koppelen &amp; features maken.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DCF38-1B74-4665-5C2C-957C71903E6D}"/>
              </a:ext>
            </a:extLst>
          </p:cNvPr>
          <p:cNvGrpSpPr/>
          <p:nvPr/>
        </p:nvGrpSpPr>
        <p:grpSpPr>
          <a:xfrm>
            <a:off x="7995816" y="1169987"/>
            <a:ext cx="3519821" cy="4754045"/>
            <a:chOff x="7995816" y="1169987"/>
            <a:chExt cx="3519821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591661-051B-E026-27B0-77AFE6203437}"/>
                </a:ext>
              </a:extLst>
            </p:cNvPr>
            <p:cNvGrpSpPr/>
            <p:nvPr/>
          </p:nvGrpSpPr>
          <p:grpSpPr>
            <a:xfrm>
              <a:off x="7995816" y="1169987"/>
              <a:ext cx="3519821" cy="4754045"/>
              <a:chOff x="7995816" y="1169987"/>
              <a:chExt cx="3519821" cy="475404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A1A313-A02E-8800-0BD9-6CC29475730C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633611-E8AC-50A2-DAD9-9880D3A50E8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92C42F-BF92-0EB2-9971-561B82EF490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8A2F56-F4E7-2D0F-B089-5BA61D119F5F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5E423F5-650C-A086-E073-A4DE757A5FA9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BB32535-B912-23DF-4958-586A82C35870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6219129-1A66-CC59-6D24-11076B652284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C64AD8-229B-E1BF-6636-7FDBBDB5C73D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341FBC-63B9-CBC0-48E2-8C29512FAC41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ECDA-0B3D-1906-38DB-559E64ABBBCC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82E6BB-6872-3EEE-BB00-7A11F5785582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 err="1"/>
              <a:t>Refactor</a:t>
            </a:r>
            <a:r>
              <a:rPr lang="nl-NL" sz="1800" dirty="0"/>
              <a:t>: wijzig de structuur waar nodig…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070AEE-4682-5DD1-4307-FEB2B0ACF15E}"/>
              </a:ext>
            </a:extLst>
          </p:cNvPr>
          <p:cNvGrpSpPr/>
          <p:nvPr/>
        </p:nvGrpSpPr>
        <p:grpSpPr>
          <a:xfrm>
            <a:off x="6762329" y="1169987"/>
            <a:ext cx="4753308" cy="4754045"/>
            <a:chOff x="6762329" y="1169987"/>
            <a:chExt cx="4753308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7473EB-864E-3FFF-FF90-58FAA4D199F4}"/>
                </a:ext>
              </a:extLst>
            </p:cNvPr>
            <p:cNvGrpSpPr/>
            <p:nvPr/>
          </p:nvGrpSpPr>
          <p:grpSpPr>
            <a:xfrm>
              <a:off x="6762329" y="1169987"/>
              <a:ext cx="4753308" cy="4754045"/>
              <a:chOff x="6762329" y="1169987"/>
              <a:chExt cx="4753308" cy="475404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564E2C-D2FC-34E8-3BDE-1A8472BD5A1A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6D82D1-50A5-3E51-7EAE-439CDEACE2D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B4F1B1-2B2B-F971-5BB5-82DB12976CA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90A54B-6981-3CAD-121D-571CEE523EB3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5E055EF-F17A-CC13-5B84-711A676962C1}"/>
                  </a:ext>
                </a:extLst>
              </p:cNvPr>
              <p:cNvCxnSpPr>
                <a:cxnSpLocks/>
                <a:stCxn id="13" idx="2"/>
                <a:endCxn id="16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89401E9-14D0-8CA1-96DF-98AEACFF45E7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43A195B-2818-C9F2-30CF-4FB7FBBC6E3B}"/>
                  </a:ext>
                </a:extLst>
              </p:cNvPr>
              <p:cNvCxnSpPr>
                <a:cxnSpLocks/>
                <a:stCxn id="16" idx="2"/>
                <a:endCxn id="21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A70561A-78B6-5A3D-066C-0EF2D3FD51B7}"/>
                  </a:ext>
                </a:extLst>
              </p:cNvPr>
              <p:cNvSpPr/>
              <p:nvPr/>
            </p:nvSpPr>
            <p:spPr>
              <a:xfrm>
                <a:off x="6762329" y="3012878"/>
                <a:ext cx="1455575" cy="110101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Config</a:t>
                </a:r>
                <a:endParaRPr lang="en-NL" sz="16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04187E-6746-04AC-7204-EED48F87883E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9BFAD7-0F77-75CB-BDF6-AF62F61B6CE5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C81A92B-C209-F7A6-79A5-DCA4D6C6DDF7}"/>
                  </a:ext>
                </a:extLst>
              </p:cNvPr>
              <p:cNvCxnSpPr>
                <a:cxnSpLocks/>
                <a:stCxn id="26" idx="6"/>
                <a:endCxn id="16" idx="1"/>
              </p:cNvCxnSpPr>
              <p:nvPr/>
            </p:nvCxnSpPr>
            <p:spPr>
              <a:xfrm>
                <a:off x="8217904" y="3563385"/>
                <a:ext cx="93938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BFEF0F-2D7C-B008-D17D-218603E67E57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693DF628-9218-C55C-AA34-6E1D2C809FF3}"/>
                </a:ext>
              </a:extLst>
            </p:cNvPr>
            <p:cNvCxnSpPr>
              <a:stCxn id="26" idx="0"/>
              <a:endCxn id="13" idx="1"/>
            </p:cNvCxnSpPr>
            <p:nvPr/>
          </p:nvCxnSpPr>
          <p:spPr>
            <a:xfrm rot="5400000" flipH="1" flipV="1">
              <a:off x="7096774" y="2113837"/>
              <a:ext cx="1292385" cy="50569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88F05B1-BEC0-E642-4F37-1B26F0F1A405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 rot="16200000" flipH="1">
              <a:off x="7693883" y="3910124"/>
              <a:ext cx="1259635" cy="16671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67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6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Zo eenvoudig mogelijk…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0165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over-engineering; implementeer alleen wat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Configuratie waar noodzakelijk;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Meer code is complexer; meer documentatie, meer onderhoud, et cetera.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je </a:t>
            </a:r>
            <a:r>
              <a:rPr lang="nl-NL" sz="2000"/>
              <a:t>code uitbreidbaar.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4675337"/>
            <a:ext cx="4279900" cy="172503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58DC9-CB6C-69FA-94B2-8285DB87F734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filtered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 for v in values if v is not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sum(filtered)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6706DF-4B05-352B-09ED-192B3DB3862B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Leesbaarheid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Structuur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Goede principes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</a:t>
            </a:r>
            <a:r>
              <a:rPr lang="en-US" sz="3600" dirty="0" err="1"/>
              <a:t>en</a:t>
            </a:r>
            <a:r>
              <a:rPr lang="en-US" sz="3600" dirty="0"/>
              <a:t>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loop of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Maar: Herhaling voorkomen betekent ook vaak meer abstractie en complexiteit…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5C1B8-A2FE-ABD9-419E-4F4FBB7D25A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mean(x):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sum(x)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the mean of a list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Parameters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----------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: list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 of numeric values, cannot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include missing values.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-------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Mean of the list of values.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sum(values)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7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Documenteer je keuzes: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5144924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join words.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whitespace to a single space.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Removes new lines, double spaces, etc.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3DF63C-CBAC-53E3-DC10-A8DA019D4EFC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noteer hoe deze verbeterd kan worden.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/>
              <a:t>Configuratie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/>
              <a:t>Taken: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Data inlezen en filteren op datum.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 tellen.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Bereken totalen voor: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Uitrekenen gemiddelde per klant: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Hoogste omzet voor: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Klant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39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Printen versus loggen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Feedback gebruiker, snelle debugging.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Gebruiker krijgt elk print statement.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Developers, houdt code stabiel, lange termijn.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schrijven naar een bestand.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Hiërarchisch: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1800" dirty="0">
                <a:cs typeface="Courier New" panose="02070309020205020404" pitchFamily="49" charset="0"/>
              </a:rPr>
              <a:t> toont ook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1800" dirty="0">
                <a:cs typeface="Courier New" panose="02070309020205020404" pitchFamily="49" charset="0"/>
              </a:rPr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1800" dirty="0">
                <a:cs typeface="Courier New" panose="02070309020205020404" pitchFamily="49" charset="0"/>
              </a:rPr>
              <a:t>Alle details voor ontwikkelaars.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Niveaus van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51595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developers."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end users."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"Warning messages."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"Recoverable error."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"Unrecoverable error."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"Reading sales data."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"Sales file: 'sales.csv'."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"Read: 233 transactions."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basicConfig()</a:t>
            </a:r>
            <a:r>
              <a:rPr lang="nl-NL" sz="2000" dirty="0"/>
              <a:t> om de root logger eenvoudig te configureren.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Let op: Kan alleen als nog niets gelogd is!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opzetten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Leesbaarheid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Maak nieuwe loggers aan met: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Naam van de module 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18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Of naam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root logger heeft standaard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Je kunt ook andere handlers toevoegen, zoals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F88481-BBB6-7E77-816E-9459C35C00E8}"/>
              </a:ext>
            </a:extLst>
          </p:cNvPr>
          <p:cNvCxnSpPr>
            <a:stCxn id="15" idx="2"/>
            <a:endCxn id="3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70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verzorgt de opmaak van de logberichten.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Formatter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6E6B5C-A04A-6AD2-D052-A55B3EBE80B2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Extra informatie weergeven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%(message)s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message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Logging level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%(name)s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Logger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 of the message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%(module)s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Module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number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noProof="0" dirty="0"/>
              <a:t>Log deze informatie: tijdstip, niveau,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6000" noProof="0" dirty="0"/>
              <a:t>Fouten afhandelen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80531C-F672-1FE4-D98D-0BB3AD80EBF4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16, in &lt;module&gt;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12, in main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6, in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Uitleg over wat er mis</a:t>
            </a:r>
            <a:r>
              <a:rPr lang="nl-NL" sz="1800" noProof="0" dirty="0"/>
              <a:t> is gegaan.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Foutmeldingen soms lang / complex. 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Lees ze als volgt: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Onderaan staat WAT fout ging.</a:t>
            </a:r>
          </a:p>
          <a:p>
            <a:pPr lvl="1">
              <a:buFontTx/>
              <a:buChar char="-"/>
            </a:pPr>
            <a:r>
              <a:rPr lang="nl-NL" sz="1600" dirty="0"/>
              <a:t>Type fout: </a:t>
            </a:r>
            <a:r>
              <a:rPr lang="nl-NL" sz="1600" dirty="0" err="1"/>
              <a:t>TypeError</a:t>
            </a:r>
            <a:endParaRPr lang="nl-NL" sz="1600" dirty="0"/>
          </a:p>
          <a:p>
            <a:pPr lvl="1">
              <a:buFontTx/>
              <a:buChar char="-"/>
            </a:pPr>
            <a:r>
              <a:rPr lang="nl-NL" sz="1600" dirty="0"/>
              <a:t>Omschrijving: </a:t>
            </a:r>
            <a:r>
              <a:rPr lang="nl-NL" sz="1600" dirty="0" err="1"/>
              <a:t>Unsupported</a:t>
            </a:r>
            <a:r>
              <a:rPr lang="nl-NL" sz="1600" dirty="0"/>
              <a:t> </a:t>
            </a:r>
            <a:r>
              <a:rPr lang="nl-NL" sz="1600" dirty="0" err="1"/>
              <a:t>operand</a:t>
            </a:r>
            <a:r>
              <a:rPr lang="nl-NL" sz="1600" dirty="0"/>
              <a:t> type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Daarboven WAAR het fout ging:</a:t>
            </a:r>
          </a:p>
          <a:p>
            <a:pPr lvl="1">
              <a:buFontTx/>
              <a:buChar char="-"/>
            </a:pPr>
            <a:r>
              <a:rPr lang="nl-NL" sz="1600" dirty="0"/>
              <a:t>Bestand + regelnummer.</a:t>
            </a:r>
          </a:p>
          <a:p>
            <a:pPr lvl="1">
              <a:buFontTx/>
              <a:buChar char="-"/>
            </a:pPr>
            <a:r>
              <a:rPr lang="nl-NL" sz="1600" dirty="0"/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81A9FC-A45B-4512-9528-9F8C3CE13F4E}"/>
              </a:ext>
            </a:extLst>
          </p:cNvPr>
          <p:cNvSpPr/>
          <p:nvPr/>
        </p:nvSpPr>
        <p:spPr>
          <a:xfrm>
            <a:off x="6000749" y="5127625"/>
            <a:ext cx="5518151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EB728-D0D3-8BA2-332F-ADF68D23481D}"/>
              </a:ext>
            </a:extLst>
          </p:cNvPr>
          <p:cNvSpPr txBox="1"/>
          <p:nvPr/>
        </p:nvSpPr>
        <p:spPr>
          <a:xfrm>
            <a:off x="5674676" y="4097364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034F2-938E-1CA3-CEDE-21DB7C577148}"/>
              </a:ext>
            </a:extLst>
          </p:cNvPr>
          <p:cNvSpPr txBox="1"/>
          <p:nvPr/>
        </p:nvSpPr>
        <p:spPr>
          <a:xfrm>
            <a:off x="5674676" y="3129505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260536-56D5-BF8A-A914-6AB77191D70C}"/>
              </a:ext>
            </a:extLst>
          </p:cNvPr>
          <p:cNvSpPr txBox="1"/>
          <p:nvPr/>
        </p:nvSpPr>
        <p:spPr>
          <a:xfrm>
            <a:off x="5674676" y="2169179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C5908-09CB-1E8C-662D-C7688ED81E73}"/>
              </a:ext>
            </a:extLst>
          </p:cNvPr>
          <p:cNvSpPr/>
          <p:nvPr/>
        </p:nvSpPr>
        <p:spPr>
          <a:xfrm>
            <a:off x="6165852" y="3209396"/>
            <a:ext cx="3347646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489380-24B9-9B69-9C7C-EBF2A95EC52D}"/>
              </a:ext>
            </a:extLst>
          </p:cNvPr>
          <p:cNvSpPr/>
          <p:nvPr/>
        </p:nvSpPr>
        <p:spPr>
          <a:xfrm>
            <a:off x="6165851" y="4177255"/>
            <a:ext cx="3857191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7EEB8-216B-C428-BB08-1D18C8FA3699}"/>
              </a:ext>
            </a:extLst>
          </p:cNvPr>
          <p:cNvSpPr/>
          <p:nvPr/>
        </p:nvSpPr>
        <p:spPr>
          <a:xfrm>
            <a:off x="6165851" y="2246326"/>
            <a:ext cx="36258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86BA2F-333D-9775-86FA-84E9422136E8}"/>
              </a:ext>
            </a:extLst>
          </p:cNvPr>
          <p:cNvCxnSpPr>
            <a:cxnSpLocks/>
          </p:cNvCxnSpPr>
          <p:nvPr/>
        </p:nvCxnSpPr>
        <p:spPr>
          <a:xfrm>
            <a:off x="6953250" y="4698576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F8DBCD-8FBE-1A13-33EB-98B40BF0CCCD}"/>
              </a:ext>
            </a:extLst>
          </p:cNvPr>
          <p:cNvCxnSpPr>
            <a:cxnSpLocks/>
          </p:cNvCxnSpPr>
          <p:nvPr/>
        </p:nvCxnSpPr>
        <p:spPr>
          <a:xfrm>
            <a:off x="6394450" y="3759041"/>
            <a:ext cx="137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112E7-FC44-03DF-655B-E7D2E3F37C36}"/>
              </a:ext>
            </a:extLst>
          </p:cNvPr>
          <p:cNvCxnSpPr>
            <a:cxnSpLocks/>
          </p:cNvCxnSpPr>
          <p:nvPr/>
        </p:nvCxnSpPr>
        <p:spPr>
          <a:xfrm>
            <a:off x="6391853" y="2774791"/>
            <a:ext cx="456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7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0897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het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dirty="0"/>
              <a:t>Programmeren is een creatief proces!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 altijd één goede oplossing:</a:t>
            </a:r>
          </a:p>
          <a:p>
            <a:pPr>
              <a:buFontTx/>
              <a:buChar char="-"/>
            </a:pPr>
            <a:r>
              <a:rPr lang="nl-NL" sz="1600" dirty="0"/>
              <a:t>Werkt het?</a:t>
            </a:r>
          </a:p>
          <a:p>
            <a:pPr>
              <a:buFontTx/>
              <a:buChar char="-"/>
            </a:pPr>
            <a:r>
              <a:rPr lang="nl-NL" sz="1600" dirty="0"/>
              <a:t>Werkt het efficiënt?</a:t>
            </a:r>
          </a:p>
          <a:p>
            <a:pPr>
              <a:buFontTx/>
              <a:buChar char="-"/>
            </a:pPr>
            <a:r>
              <a:rPr lang="nl-NL" sz="1600" dirty="0"/>
              <a:t>Werkt het zo eenvoudig mogelijk?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Principes om betere code te schrijven:</a:t>
            </a:r>
          </a:p>
          <a:p>
            <a:pPr>
              <a:buFontTx/>
              <a:buChar char="-"/>
            </a:pPr>
            <a:r>
              <a:rPr lang="nl-NL" sz="1600" dirty="0"/>
              <a:t>Leesbaar.</a:t>
            </a:r>
          </a:p>
          <a:p>
            <a:pPr>
              <a:buFontTx/>
              <a:buChar char="-"/>
            </a:pPr>
            <a:r>
              <a:rPr lang="nl-NL" sz="16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1600" dirty="0"/>
              <a:t>Zo eenvoudig mogelijk.</a:t>
            </a:r>
          </a:p>
          <a:p>
            <a:pPr>
              <a:buFontTx/>
              <a:buChar char="-"/>
            </a:pPr>
            <a:r>
              <a:rPr lang="nl-NL" sz="16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 is better than ugly.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is better than implicit.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is better than complex.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is better than complicated.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 is better than nested.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 is better than dense.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Readability counts.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cases aren't special enough to break the rules.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practicality beats purity.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should never pass silently.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 explicitly silenced.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face of ambiguity, refuse the temptation to guess.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that way may not be obvious at first unless you're Dutch.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is better than never.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never is often better than *right* now.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hard to explain, it's a bad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easy to explain, it may be a good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Namespaces are one honking great idea -- let's do more of those!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569450" y="1532467"/>
            <a:ext cx="190711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593"/>
            <a:ext cx="4571999" cy="4252369"/>
          </a:xfr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CEE8E-3A70-5421-8940-2CA4B9EDEECA}"/>
              </a:ext>
            </a:extLst>
          </p:cNvPr>
          <p:cNvSpPr txBox="1"/>
          <p:nvPr/>
        </p:nvSpPr>
        <p:spPr>
          <a:xfrm>
            <a:off x="838200" y="1555261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hiervoor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oplossing voor de fout.</a:t>
            </a:r>
          </a:p>
          <a:p>
            <a:pPr>
              <a:buFontTx/>
              <a:buChar char="-"/>
            </a:pPr>
            <a:r>
              <a:rPr lang="nl-NL" sz="2000" dirty="0"/>
              <a:t>Je hoeft niet het hele proces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foutmeldingen,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Kun je meer informatie geven dan de standaard melding?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	Alles is goed gegaan</a:t>
            </a:r>
          </a:p>
          <a:p>
            <a:pPr marL="0" indent="0">
              <a:buNone/>
            </a:pPr>
            <a:r>
              <a:rPr lang="nl-NL" sz="2000" noProof="0" dirty="0"/>
              <a:t>&gt; 0	= 	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zelf een foutmelding aan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Kies zelf een fouttype en beschrijving.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Geef een foutmelding als het sales bestand niet gevonden kan worden.</a:t>
            </a:r>
          </a:p>
          <a:p>
            <a:pPr lvl="1"/>
            <a:r>
              <a:rPr lang="nl-NL" sz="2000" noProof="0" dirty="0"/>
              <a:t>Welke specifieke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nl-NL" sz="2000" noProof="0" dirty="0"/>
              <a:t> </a:t>
            </a:r>
            <a:r>
              <a:rPr lang="nl-NL" sz="2000" dirty="0"/>
              <a:t>moet je afvangen?</a:t>
            </a:r>
          </a:p>
          <a:p>
            <a:pPr lvl="1"/>
            <a:r>
              <a:rPr lang="nl-NL" sz="2000" noProof="0" dirty="0"/>
              <a:t>Print een leesbaar bericht naar de terminal.</a:t>
            </a:r>
          </a:p>
          <a:p>
            <a:pPr lvl="1"/>
            <a:r>
              <a:rPr lang="nl-NL" sz="2000" noProof="0" dirty="0"/>
              <a:t>Beëindig het Python programma.</a:t>
            </a:r>
          </a:p>
          <a:p>
            <a:pPr lvl="1"/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400" noProof="0" dirty="0"/>
              <a:t>F</a:t>
            </a:r>
            <a:r>
              <a:rPr lang="nl-NL" sz="2400" dirty="0" err="1"/>
              <a:t>outmelding</a:t>
            </a:r>
            <a:r>
              <a:rPr lang="nl-NL" sz="2400" dirty="0"/>
              <a:t> als kolomnaam ontbreekt in de data.</a:t>
            </a:r>
          </a:p>
          <a:p>
            <a:pPr lvl="1"/>
            <a:r>
              <a:rPr lang="nl-NL" sz="2000" dirty="0"/>
              <a:t>Geef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af 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</a:t>
            </a:r>
            <a:r>
              <a:rPr lang="nl-NL" sz="2000" dirty="0"/>
              <a:t>.</a:t>
            </a:r>
          </a:p>
          <a:p>
            <a:pPr lvl="1"/>
            <a:r>
              <a:rPr lang="nl-NL" sz="2000" dirty="0"/>
              <a:t>Zorg voor een nette omschrijving met de ontbrekende kolomnaam.</a:t>
            </a:r>
          </a:p>
          <a:p>
            <a:pPr lvl="1"/>
            <a:r>
              <a:rPr lang="nl-NL" sz="2000" dirty="0"/>
              <a:t>Log de foutmelding ook als error.</a:t>
            </a:r>
          </a:p>
          <a:p>
            <a:pPr lvl="1"/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Implementatie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Blijft </a:t>
            </a:r>
            <a:r>
              <a:rPr lang="nl-NL" sz="1600" u="sng" dirty="0"/>
              <a:t>functionaliteit hetzelfde</a:t>
            </a:r>
            <a:r>
              <a:rPr lang="nl-NL" sz="1600" dirty="0"/>
              <a:t>, ook al veranderd de code?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voor ontwikkeling van je code.</a:t>
            </a:r>
          </a:p>
          <a:p>
            <a:pPr lvl="1"/>
            <a:r>
              <a:rPr lang="nl-NL" sz="1600" dirty="0"/>
              <a:t>Unit tests draai je tijdens het ontwikkelen van je code!</a:t>
            </a:r>
          </a:p>
          <a:p>
            <a:pPr lvl="1"/>
            <a:r>
              <a:rPr lang="nl-NL" sz="1600" dirty="0"/>
              <a:t>Geen bescherming voor de gebruiker van je code.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4552950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Volg PEP8 richtlijnen</a:t>
            </a:r>
            <a:r>
              <a:rPr lang="nl-NL" sz="1800" noProof="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800" noProof="0" dirty="0">
                <a:hlinkClick r:id="rId2"/>
              </a:rPr>
              <a:t>https://peps.python.org/pep-0008/</a:t>
            </a: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Opmaak: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Regels van maximaal 88 karakters.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Breek lange regels af met haken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noProof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Gebruik 4 spaties om in te springen.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Twee witregels voor elke functie / class.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Enkele witregel voor elke methode.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Enkele witregel voor einde script.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03DB35-9322-5BEF-96ED-6D839086F2C2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C84B0-C6B6-6B15-3534-CCC05BC28F2C}"/>
              </a:ext>
            </a:extLst>
          </p:cNvPr>
          <p:cNvSpPr txBox="1">
            <a:spLocks/>
          </p:cNvSpPr>
          <p:nvPr/>
        </p:nvSpPr>
        <p:spPr>
          <a:xfrm>
            <a:off x="6318251" y="1456267"/>
            <a:ext cx="455295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00" b="1" dirty="0"/>
              <a:t>Importeren:</a:t>
            </a:r>
          </a:p>
          <a:p>
            <a:pPr>
              <a:buFontTx/>
              <a:buChar char="-"/>
            </a:pPr>
            <a:r>
              <a:rPr lang="nl-NL" sz="1700" dirty="0"/>
              <a:t>Bovenaan je script:</a:t>
            </a:r>
          </a:p>
          <a:p>
            <a:pPr lvl="1">
              <a:buFontTx/>
              <a:buChar char="-"/>
            </a:pPr>
            <a:r>
              <a:rPr lang="nl-NL" sz="1700" dirty="0"/>
              <a:t>Standaard modules.</a:t>
            </a:r>
          </a:p>
          <a:p>
            <a:pPr lvl="1">
              <a:buFontTx/>
              <a:buChar char="-"/>
            </a:pPr>
            <a:r>
              <a:rPr lang="nl-NL" sz="1700" dirty="0"/>
              <a:t>Packages van derden.</a:t>
            </a:r>
          </a:p>
          <a:p>
            <a:pPr lvl="1">
              <a:buFontTx/>
              <a:buChar char="-"/>
            </a:pPr>
            <a:r>
              <a:rPr lang="nl-NL" sz="1700" dirty="0"/>
              <a:t>Eigen code.</a:t>
            </a:r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b="1" dirty="0"/>
              <a:t>Naamgeving: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descriptieve namen!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correcte schrijfwijze:</a:t>
            </a: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7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600950" y="2616200"/>
            <a:ext cx="4292600" cy="35607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negative numbers."""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600950" y="1825625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652151-E3FE-B82C-B226-D3E0ED101AC7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825626"/>
            <a:ext cx="4292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"non-numeric input."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BB4AA-9C67-650C-6A85-3C3000E4B885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exercises/4_testing_basic/test_utils.py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/>
              <a:t>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Welke scenario's zou je willen testen?</a:t>
            </a:r>
          </a:p>
          <a:p>
            <a:pPr lvl="1"/>
            <a:r>
              <a:rPr lang="nl-NL" sz="2000" dirty="0"/>
              <a:t>Hoe kun je de foutmeldingen testen?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Schrijf unit tests voor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absmean</a:t>
            </a:r>
            <a:r>
              <a:rPr lang="nl-NL" sz="2000" noProof="0" dirty="0"/>
              <a:t> 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nieuwe scenario's zou je </a:t>
            </a:r>
            <a:r>
              <a:rPr lang="nl-NL" sz="2000"/>
              <a:t>willen testen?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([ 1,  2,  3],  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([-1, -2, -3], -2),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"Positive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"Negative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numbers, expected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Probleem: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objecten door tests kan problemen opleveren.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Als een test het object aanpast, heeft dat effect op de overige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zou iedere test met een nieuw object willen draaien…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089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Fixture: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decorator.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functie geeft waarde of object terug.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Geef fixture als argument mee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wordt voor elke test opnieuw aangemaakt!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"""Create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0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code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exercises/5_testing_reuse/counter.py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ValueCounter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Test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top()</a:t>
            </a:r>
            <a:r>
              <a:rPr lang="nl-NL" sz="2000" dirty="0"/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nl-NL" sz="2000" dirty="0"/>
              <a:t> methodes.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verschillende parameter instellingen.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Test in ieder geval: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Functionaliteit met geldige invoer.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instellingen die je aanbiedt.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foutmeldingen die je afgeeft.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Dekking / kwaliteit van je tests: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: welke code wordt (niet) gebruikt in unit test?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Zegt niet alles; worden alle parameters van een functie getest?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9E3790-0FE2-81AA-1F3B-E74DBABD09BB}"/>
              </a:ext>
            </a:extLst>
          </p:cNvPr>
          <p:cNvSpPr txBox="1">
            <a:spLocks/>
          </p:cNvSpPr>
          <p:nvPr/>
        </p:nvSpPr>
        <p:spPr>
          <a:xfrm>
            <a:off x="6686550" y="1825625"/>
            <a:ext cx="46672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Houd tests in format invoer == resultaat: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Bouw niet de te testen functionaliteit na!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Sla data eventueel op als bestand.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Wanneer schrijft je unit tests?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Test </a:t>
            </a:r>
            <a:r>
              <a:rPr lang="nl-NL" sz="1600" dirty="0" err="1"/>
              <a:t>driven</a:t>
            </a:r>
            <a:r>
              <a:rPr lang="nl-NL" sz="1600" dirty="0"/>
              <a:t> development: vooraf…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Achteraf; bv. na voltooien van een component.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Wacht niet te lang met tests schrijven!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D3C7-22E2-DC9F-B234-E1F4B7E34795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Maak</a:t>
            </a:r>
            <a:r>
              <a:rPr lang="nl-NL" sz="1800" noProof="0" dirty="0"/>
              <a:t> de volgende folder structuur: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src</a:t>
            </a:r>
            <a:r>
              <a:rPr lang="nl-NL" sz="1800" b="1" noProof="0" dirty="0"/>
              <a:t>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de Python code voor je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/>
              <a:t>tests/&lt;package&gt;/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unit tests voor je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pyproject.toml</a:t>
            </a:r>
            <a:endParaRPr lang="nl-NL" sz="1800" b="1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noProof="0" dirty="0"/>
              <a:t>Bestand met installatie instructies.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README.md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tests/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test_hello_world.py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12428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nl-NL" sz="2000" dirty="0"/>
              <a:t>		=&gt;	Rigide, vrijwel geen configuratie, altijd hetzelfde resultaat.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autopep8</a:t>
            </a:r>
            <a:r>
              <a:rPr lang="nl-NL" sz="2000" noProof="0" dirty="0"/>
              <a:t>	=&gt;	Flexibeler,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noProof="0" dirty="0">
                <a:cs typeface="Courier New" panose="02070309020205020404" pitchFamily="49" charset="0"/>
              </a:rPr>
              <a:t> -</a:t>
            </a:r>
            <a:r>
              <a:rPr lang="nl-NL" sz="2000" b="1" dirty="0">
                <a:cs typeface="Courier New" panose="02070309020205020404" pitchFamily="49" charset="0"/>
              </a:rPr>
              <a:t>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=&gt;	Strikt, maar wel configureerbaar.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nl-NL" sz="2000" dirty="0">
                <a:cs typeface="Courier New" panose="02070309020205020404" pitchFamily="49" charset="0"/>
              </a:rPr>
              <a:t>	=&gt;	Minder strikt, mist wel eens iets…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Inhoud </a:t>
            </a:r>
            <a:r>
              <a:rPr lang="nl-NL" sz="3600" noProof="0" dirty="0" err="1"/>
              <a:t>pyproject.toml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[project]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algemene informatie over het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Naam om package mee te importeren.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 err="1"/>
              <a:t>dependencies</a:t>
            </a: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Packages die jouw code gebruikt.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</a:t>
            </a:r>
            <a:r>
              <a:rPr lang="nl-NL" sz="1800" b="1" dirty="0" err="1"/>
              <a:t>build</a:t>
            </a:r>
            <a:r>
              <a:rPr lang="nl-NL" sz="1800" b="1" dirty="0"/>
              <a:t>-system]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 err="1"/>
              <a:t>Tooling</a:t>
            </a:r>
            <a:r>
              <a:rPr lang="nl-NL" sz="1800" dirty="0"/>
              <a:t> om het package te installeren.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je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Installeren vanuit de package folder (waar </a:t>
            </a:r>
            <a:r>
              <a:rPr lang="nl-NL" sz="2000" dirty="0" err="1"/>
              <a:t>pyproject.toml</a:t>
            </a:r>
            <a:r>
              <a:rPr lang="nl-NL" sz="2000" dirty="0"/>
              <a:t> staat):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Een "</a:t>
            </a:r>
            <a:r>
              <a:rPr lang="nl-NL" sz="2000" dirty="0" err="1"/>
              <a:t>editable</a:t>
            </a:r>
            <a:r>
              <a:rPr lang="nl-NL" sz="2000" dirty="0"/>
              <a:t>" installatie is meestal handig: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my_package.hello_world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7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na van de voorgaande slides.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cs typeface="Courier New" panose="02070309020205020404" pitchFamily="49" charset="0"/>
              </a:rPr>
              <a:t>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</a:t>
            </a:r>
            <a:r>
              <a:rPr lang="nl-NL" sz="2000" dirty="0" err="1">
                <a:cs typeface="Courier New" panose="02070309020205020404" pitchFamily="49" charset="0"/>
              </a:rPr>
              <a:t>to</a:t>
            </a:r>
            <a:r>
              <a:rPr lang="nl-NL" sz="2000" dirty="0">
                <a:cs typeface="Courier New" panose="02070309020205020404" pitchFamily="49" charset="0"/>
              </a:rPr>
              <a:t>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Documentatie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Docstrings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je functies / methodes / classes.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argumenten en retourwaardes.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https://numpydoc.readthedocs.io/en/latest/format.html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Inline</a:t>
            </a:r>
            <a:r>
              <a:rPr lang="nl-NL" sz="1800" b="1" noProof="0" dirty="0">
                <a:cs typeface="Courier New" panose="02070309020205020404" pitchFamily="49" charset="0"/>
              </a:rPr>
              <a:t> commentaren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niet </a:t>
            </a:r>
            <a:r>
              <a:rPr lang="nl-NL" sz="1800" u="sng" noProof="0" dirty="0">
                <a:cs typeface="Courier New" panose="02070309020205020404" pitchFamily="49" charset="0"/>
              </a:rPr>
              <a:t>wat</a:t>
            </a:r>
            <a:r>
              <a:rPr lang="nl-NL" sz="1800" noProof="0" dirty="0">
                <a:cs typeface="Courier New" panose="02070309020205020404" pitchFamily="49" charset="0"/>
              </a:rPr>
              <a:t> je code doet…</a:t>
            </a: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Leg uit </a:t>
            </a:r>
            <a:r>
              <a:rPr lang="nl-NL" sz="1800" u="sng" noProof="0" dirty="0">
                <a:cs typeface="Courier New" panose="02070309020205020404" pitchFamily="49" charset="0"/>
              </a:rPr>
              <a:t>waarom</a:t>
            </a:r>
            <a:r>
              <a:rPr lang="nl-NL" sz="18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0C439-0247-343B-75AE-06014F7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09" y="495214"/>
            <a:ext cx="4640792" cy="376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0BA48-7FE6-D44F-C1F8-DAA9744A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09" y="4602894"/>
            <a:ext cx="4640792" cy="15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Plug-ins voor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PyLance</a:t>
            </a:r>
            <a:endParaRPr lang="nl-NL" sz="1800" b="1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https://marketplace.visualstudio.com/items?itemName=ms-python.vscode-pylance</a:t>
            </a: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Checkt code, geeft suggesties, vult aan met tab, toont </a:t>
            </a:r>
            <a:r>
              <a:rPr lang="nl-NL" sz="1800" noProof="0" dirty="0" err="1"/>
              <a:t>docstrings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b="1" noProof="0" dirty="0"/>
          </a:p>
          <a:p>
            <a:pPr marL="0" indent="0">
              <a:buNone/>
            </a:pPr>
            <a:r>
              <a:rPr lang="nl-NL" sz="1800" b="1" noProof="0" dirty="0" err="1"/>
              <a:t>AutoDocstring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  <a:hlinkClick r:id="rId4"/>
              </a:rPr>
              <a:t>https://marketplace.visualstudio.com/items?itemName=njpwerner.autodocstring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Genereert automatisch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aan de hand van de functie definitie.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Markdown</a:t>
            </a:r>
            <a:r>
              <a:rPr lang="nl-NL" sz="1800" b="1" noProof="0" dirty="0">
                <a:cs typeface="Courier New" panose="02070309020205020404" pitchFamily="49" charset="0"/>
              </a:rPr>
              <a:t> All-in-One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  <a:hlinkClick r:id="rId5"/>
              </a:rPr>
              <a:t>https://marketplace.visualstudio.com/items?itemName=yzhang.markdown-all-in-one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Uitbreiding voor </a:t>
            </a:r>
            <a:r>
              <a:rPr lang="nl-NL" sz="1800" noProof="0" dirty="0" err="1">
                <a:cs typeface="Courier New" panose="02070309020205020404" pitchFamily="49" charset="0"/>
              </a:rPr>
              <a:t>Markdown</a:t>
            </a:r>
            <a:r>
              <a:rPr lang="nl-NL" sz="1800" noProof="0" dirty="0">
                <a:cs typeface="Courier New" panose="02070309020205020404" pitchFamily="49" charset="0"/>
              </a:rPr>
              <a:t> ondersteuning; hot </a:t>
            </a:r>
            <a:r>
              <a:rPr lang="nl-NL" sz="1800" noProof="0" dirty="0" err="1">
                <a:cs typeface="Courier New" panose="02070309020205020404" pitchFamily="49" charset="0"/>
              </a:rPr>
              <a:t>keys</a:t>
            </a:r>
            <a:r>
              <a:rPr lang="nl-NL" sz="1800" dirty="0">
                <a:cs typeface="Courier New" panose="02070309020205020404" pitchFamily="49" charset="0"/>
              </a:rPr>
              <a:t>, inhoudsopgave, etc.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4509</Words>
  <Application>Microsoft Office PowerPoint</Application>
  <PresentationFormat>Widescreen</PresentationFormat>
  <Paragraphs>1026</Paragraphs>
  <Slides>62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Wingdings</vt:lpstr>
      <vt:lpstr>Office Theme</vt:lpstr>
      <vt:lpstr>Python - Cursus</vt:lpstr>
      <vt:lpstr>Agenda</vt:lpstr>
      <vt:lpstr>Leesbaarheid</vt:lpstr>
      <vt:lpstr>The Zen of Python</vt:lpstr>
      <vt:lpstr>Leesbaar: PEP8 richtlijnen</vt:lpstr>
      <vt:lpstr>Leesbaar: Auto-formatting en linting</vt:lpstr>
      <vt:lpstr>Leesbaar: Documentatie</vt:lpstr>
      <vt:lpstr>Leesbaar: Project documenteren</vt:lpstr>
      <vt:lpstr>Leesbaar: Plug-ins voor VS Code</vt:lpstr>
      <vt:lpstr>Leesbaar: Notebooks documenteren</vt:lpstr>
      <vt:lpstr>Structuur</vt:lpstr>
      <vt:lpstr>Structuur</vt:lpstr>
      <vt:lpstr>Structuur</vt:lpstr>
      <vt:lpstr>Structuur: Stappenplan</vt:lpstr>
      <vt:lpstr>Structuur: Stappenplan</vt:lpstr>
      <vt:lpstr>Structuur: Stappenplan</vt:lpstr>
      <vt:lpstr>Structuur: Stappenplan</vt:lpstr>
      <vt:lpstr>Goede principes</vt:lpstr>
      <vt:lpstr>Zo eenvoudig mogelijk…</vt:lpstr>
      <vt:lpstr>Eenvoud: DRY en WET</vt:lpstr>
      <vt:lpstr>Expliciet is beter dan impliciet</vt:lpstr>
      <vt:lpstr>Expliciet is beter dan impliciet</vt:lpstr>
      <vt:lpstr>Expliciet is beter dan impliciet</vt:lpstr>
      <vt:lpstr>Oefeningen I</vt:lpstr>
      <vt:lpstr>Oplossing I</vt:lpstr>
      <vt:lpstr>Logging</vt:lpstr>
      <vt:lpstr>Printen versus loggen</vt:lpstr>
      <vt:lpstr>Niveaus van logging</vt:lpstr>
      <vt:lpstr>Logging opzetten</vt:lpstr>
      <vt:lpstr>Een eigen logger maken</vt:lpstr>
      <vt:lpstr>Logging configureren</vt:lpstr>
      <vt:lpstr>Logging configureren</vt:lpstr>
      <vt:lpstr>Logging configureren</vt:lpstr>
      <vt:lpstr>Logging configureren</vt:lpstr>
      <vt:lpstr>Extra informatie weergeven</vt:lpstr>
      <vt:lpstr>Oefeningen II</vt:lpstr>
      <vt:lpstr>Fouten afhandelen</vt:lpstr>
      <vt:lpstr>Foutmeldingen zijn belangrijk!</vt:lpstr>
      <vt:lpstr>Veelvoorkomende fouten</vt:lpstr>
      <vt:lpstr>Fouten worden doorgegeven</vt:lpstr>
      <vt:lpstr>Foutmeldingen afhandelen</vt:lpstr>
      <vt:lpstr>Wanneer zelf afhandelen?</vt:lpstr>
      <vt:lpstr>Python afsluiten</vt:lpstr>
      <vt:lpstr>Foutmelding aanmaken</vt:lpstr>
      <vt:lpstr>Oefeningen III</vt:lpstr>
      <vt:lpstr>Unit tests</vt:lpstr>
      <vt:lpstr>Wat zijn unit tests?</vt:lpstr>
      <vt:lpstr>Doel van unit tests?</vt:lpstr>
      <vt:lpstr>Test frameworks</vt:lpstr>
      <vt:lpstr>Tests draaien</vt:lpstr>
      <vt:lpstr>Foutmeldingen testen</vt:lpstr>
      <vt:lpstr>Oefeningen IV</vt:lpstr>
      <vt:lpstr>Hergebruik: Parameters</vt:lpstr>
      <vt:lpstr>Hergebruik: Fixtures</vt:lpstr>
      <vt:lpstr>Hergebruik: Fixtures</vt:lpstr>
      <vt:lpstr>Oefeningen V</vt:lpstr>
      <vt:lpstr>Tips &amp; Tricks</vt:lpstr>
      <vt:lpstr>Packaging</vt:lpstr>
      <vt:lpstr>Zelf een package maken</vt:lpstr>
      <vt:lpstr>Inhoud pyproject.toml</vt:lpstr>
      <vt:lpstr>Gebruik van je package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749</cp:revision>
  <dcterms:created xsi:type="dcterms:W3CDTF">2022-11-09T07:34:24Z</dcterms:created>
  <dcterms:modified xsi:type="dcterms:W3CDTF">2024-08-27T15:02:04Z</dcterms:modified>
</cp:coreProperties>
</file>