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357" r:id="rId4"/>
    <p:sldId id="372" r:id="rId5"/>
    <p:sldId id="378" r:id="rId6"/>
    <p:sldId id="379" r:id="rId7"/>
    <p:sldId id="377" r:id="rId8"/>
    <p:sldId id="390" r:id="rId9"/>
    <p:sldId id="385" r:id="rId10"/>
    <p:sldId id="384" r:id="rId11"/>
    <p:sldId id="388" r:id="rId12"/>
    <p:sldId id="447" r:id="rId13"/>
    <p:sldId id="454" r:id="rId14"/>
    <p:sldId id="451" r:id="rId15"/>
    <p:sldId id="465" r:id="rId16"/>
    <p:sldId id="453" r:id="rId17"/>
    <p:sldId id="452" r:id="rId18"/>
    <p:sldId id="462" r:id="rId19"/>
    <p:sldId id="461" r:id="rId20"/>
    <p:sldId id="456" r:id="rId21"/>
    <p:sldId id="457" r:id="rId22"/>
    <p:sldId id="458" r:id="rId23"/>
    <p:sldId id="391" r:id="rId24"/>
    <p:sldId id="464" r:id="rId25"/>
    <p:sldId id="463" r:id="rId26"/>
    <p:sldId id="459" r:id="rId27"/>
    <p:sldId id="450" r:id="rId28"/>
    <p:sldId id="383" r:id="rId29"/>
    <p:sldId id="386" r:id="rId30"/>
    <p:sldId id="387" r:id="rId31"/>
    <p:sldId id="445" r:id="rId32"/>
    <p:sldId id="448" r:id="rId33"/>
    <p:sldId id="444" r:id="rId34"/>
    <p:sldId id="449" r:id="rId35"/>
    <p:sldId id="389" r:id="rId36"/>
    <p:sldId id="443" r:id="rId3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88178" autoAdjust="0"/>
  </p:normalViewPr>
  <p:slideViewPr>
    <p:cSldViewPr snapToGrid="0">
      <p:cViewPr varScale="1">
        <p:scale>
          <a:sx n="107" d="100"/>
          <a:sy n="107" d="100"/>
        </p:scale>
        <p:origin x="1003" y="77"/>
      </p:cViewPr>
      <p:guideLst/>
    </p:cSldViewPr>
  </p:slideViewPr>
  <p:outlineViewPr>
    <p:cViewPr>
      <p:scale>
        <a:sx n="33" d="100"/>
        <a:sy n="33" d="100"/>
      </p:scale>
      <p:origin x="0" y="-2828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DCAA-88FC-44D4-A91A-DD0530AB88E0}" type="datetimeFigureOut">
              <a:rPr lang="en-NL" smtClean="0"/>
              <a:t>25/11/2024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F0DEA-1372-46C0-8FC9-2869E9CCF7D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927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436DD-E3DD-947A-9558-DC54AD54C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856440-7B8A-E252-C50C-552A07D77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305CAC-0B2F-D19B-B683-25AAFDDE9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git </a:t>
            </a:r>
            <a:r>
              <a:rPr lang="nl-NL" dirty="0" err="1"/>
              <a:t>clone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D8133-42C7-864E-4E85-B01FE6C427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6639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git </a:t>
            </a:r>
            <a:r>
              <a:rPr lang="nl-NL" dirty="0" err="1"/>
              <a:t>add</a:t>
            </a:r>
            <a:r>
              <a:rPr lang="nl-NL" dirty="0"/>
              <a:t> remote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93452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git </a:t>
            </a:r>
            <a:r>
              <a:rPr lang="nl-NL" dirty="0" err="1"/>
              <a:t>fetch</a:t>
            </a:r>
            <a:r>
              <a:rPr lang="nl-NL" dirty="0"/>
              <a:t> &amp; pull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68648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git push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79462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79823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C3BFB-783C-2C3F-E1F1-C5E0BA5E9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77335C-922D-4FB2-3DA0-83D8936129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A32406-C26C-14D1-684E-405AC03CB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</a:t>
            </a:r>
            <a:r>
              <a:rPr lang="nl-NL" dirty="0" err="1"/>
              <a:t>branch</a:t>
            </a:r>
            <a:r>
              <a:rPr lang="nl-NL" dirty="0"/>
              <a:t> tracking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51B46-7EE6-41E5-B336-72883C6C7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77654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20ADA-6520-A2E2-634D-E30D15C7B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91303C-DA96-18FB-49FE-135D23D5DB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2A56F-A467-EA78-1E03-6D6D4172F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delete </a:t>
            </a:r>
            <a:r>
              <a:rPr lang="nl-NL" dirty="0" err="1"/>
              <a:t>branch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20956-FBD1-9E1B-0BAF-F6DB9992C9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82597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D3B02-657C-D12F-35DA-51A1838B1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536B3F-DBA1-1807-B4D5-F22D0F5F74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58178C-0743-06EF-3EE2-4005B992B6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</a:t>
            </a:r>
            <a:r>
              <a:rPr lang="nl-NL" dirty="0" err="1"/>
              <a:t>branch</a:t>
            </a:r>
            <a:r>
              <a:rPr lang="nl-NL" dirty="0"/>
              <a:t> tracking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01EB1-7CF0-312B-394F-EEBB65ED8B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2880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25/11/2024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25/11/2024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25/11/2024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25/11/2024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25/11/2024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25/11/2024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25/11/2024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Git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/>
              <a:t>2024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4796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438C9-E557-D2D0-ADB3-F95C616D0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E408-0B35-DCF9-49AF-F5DEB3BF9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Azure </a:t>
            </a:r>
            <a:r>
              <a:rPr lang="nl-NL" sz="3600" noProof="0" dirty="0" err="1"/>
              <a:t>Devops</a:t>
            </a:r>
            <a:r>
              <a:rPr lang="nl-NL" sz="3600" noProof="0" dirty="0"/>
              <a:t>: Projecten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1BA5BEF-F66C-FC7D-5332-0A7F24364122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 err="1"/>
              <a:t>Overview</a:t>
            </a: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Overzicht van het project met eventueel een Wiki.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Boards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Bijhouden en plannen van taken.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 err="1"/>
              <a:t>Repos</a:t>
            </a: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Git repositories voor opslag code.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Pipelines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Pipelines voor het checken van code.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39357847-F17D-3A78-F4B0-0E72CC606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156" y="1456267"/>
            <a:ext cx="7172644" cy="36347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165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BFFB3-ECDA-5C06-AC04-FBE840264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6A56-7BFC-E53B-9878-AD96BCEF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Azure DevOps: </a:t>
            </a:r>
            <a:r>
              <a:rPr lang="nl-NL" sz="3600" noProof="0" dirty="0" err="1"/>
              <a:t>Repo</a:t>
            </a:r>
            <a:r>
              <a:rPr lang="nl-NL" sz="3600" noProof="0" dirty="0"/>
              <a:t>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1AA1F46-F546-B40E-3EBF-371482A4F751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Standaard wordt een repository aangemaakt met dezelfde naam als het project.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Nieuw </a:t>
            </a:r>
            <a:r>
              <a:rPr lang="nl-NL" sz="1400" b="1" dirty="0" err="1"/>
              <a:t>repo</a:t>
            </a:r>
            <a:r>
              <a:rPr lang="nl-NL" sz="1400" b="1" dirty="0"/>
              <a:t> aanmaken: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Klik op het standaard </a:t>
            </a:r>
            <a:r>
              <a:rPr lang="nl-NL" sz="1400" dirty="0" err="1"/>
              <a:t>repo</a:t>
            </a:r>
            <a:r>
              <a:rPr lang="nl-NL" sz="14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Selecteer New repository.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Vul rechts de gegevens in.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Zet </a:t>
            </a:r>
            <a:r>
              <a:rPr lang="nl-NL" sz="1400" dirty="0" err="1"/>
              <a:t>Add</a:t>
            </a:r>
            <a:r>
              <a:rPr lang="nl-NL" sz="1400" dirty="0"/>
              <a:t> a README uit.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Kies None voor .</a:t>
            </a:r>
            <a:r>
              <a:rPr lang="nl-NL" sz="1400" dirty="0" err="1"/>
              <a:t>gitignore</a:t>
            </a:r>
            <a:r>
              <a:rPr lang="nl-NL" sz="14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FBFE6A5-B7C7-781E-46B1-C33A95D01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"/>
          <a:stretch/>
        </p:blipFill>
        <p:spPr>
          <a:xfrm>
            <a:off x="4005674" y="1456267"/>
            <a:ext cx="3024767" cy="14635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E0A5B9E-367E-3D8B-CA7D-393888781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958" y="1382233"/>
            <a:ext cx="3699024" cy="48333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1524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FC659-C121-88A6-B644-EBD5801ED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D65D-2F79-EF72-5FBD-18032F9D2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GitHub: </a:t>
            </a:r>
            <a:r>
              <a:rPr lang="nl-NL" sz="3600" noProof="0" dirty="0" err="1"/>
              <a:t>Repo</a:t>
            </a:r>
            <a:r>
              <a:rPr lang="nl-NL" sz="3600" noProof="0" dirty="0"/>
              <a:t>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356E41-5696-10E0-49A3-2D945EE1AAE2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Ga naar de hoofdpagina van GitHub.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Selecteer Repositories.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Klik rechtsboven op New.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Vul de gegevens in.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Zet </a:t>
            </a:r>
            <a:r>
              <a:rPr lang="nl-NL" sz="1400" dirty="0" err="1"/>
              <a:t>Add</a:t>
            </a:r>
            <a:r>
              <a:rPr lang="nl-NL" sz="1400" dirty="0"/>
              <a:t> a README uit.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Zet .</a:t>
            </a:r>
            <a:r>
              <a:rPr lang="nl-NL" sz="1400" dirty="0" err="1"/>
              <a:t>gitignore</a:t>
            </a:r>
            <a:r>
              <a:rPr lang="nl-NL" sz="1400" dirty="0"/>
              <a:t> op None.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Zet </a:t>
            </a:r>
            <a:r>
              <a:rPr lang="nl-NL" sz="1400" dirty="0" err="1"/>
              <a:t>license</a:t>
            </a:r>
            <a:r>
              <a:rPr lang="nl-NL" sz="1400" dirty="0"/>
              <a:t> op None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33796CB-DA16-FA6C-1CD4-611162FF2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124" y="949092"/>
            <a:ext cx="4812676" cy="55437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5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88061-7493-5894-0462-01ED9A34E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C5913-96A9-5E80-8E26-1A4B44FB7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Nieuw </a:t>
            </a:r>
            <a:r>
              <a:rPr lang="nl-NL" sz="3600" dirty="0" err="1"/>
              <a:t>repo</a:t>
            </a:r>
            <a:r>
              <a:rPr lang="nl-NL" sz="3600" dirty="0"/>
              <a:t> binnenhalen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FFB4D0-C6D2-F22C-1FB2-8A8037700E6E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Commando om een bestaand </a:t>
            </a:r>
            <a:r>
              <a:rPr lang="nl-NL" sz="1600" dirty="0" err="1"/>
              <a:t>repo</a:t>
            </a:r>
            <a:r>
              <a:rPr lang="nl-NL" sz="1600" dirty="0"/>
              <a:t> binnen te halen: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&lt;remote URL&gt;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https://github.com/user/repo.git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 err="1"/>
              <a:t>Clone</a:t>
            </a:r>
            <a:r>
              <a:rPr lang="nl-NL" sz="1600" dirty="0"/>
              <a:t> commando: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Maakt directory aan met de naam van het repository.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6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Stelt deze werk directory in op de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600" dirty="0"/>
              <a:t> </a:t>
            </a:r>
            <a:r>
              <a:rPr lang="nl-NL" sz="1600" dirty="0" err="1"/>
              <a:t>branch</a:t>
            </a:r>
            <a:r>
              <a:rPr lang="nl-NL" sz="16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6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Stelt remote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nl-NL" sz="1600" dirty="0"/>
              <a:t> in voor de server waar vanaf </a:t>
            </a:r>
            <a:r>
              <a:rPr lang="nl-NL" sz="1600" dirty="0" err="1"/>
              <a:t>gecloned</a:t>
            </a:r>
            <a:r>
              <a:rPr lang="nl-NL" sz="1600" dirty="0"/>
              <a:t> is.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5B26EA-37DB-A8AC-56A9-6DBA9A4A9516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8C6892-355E-D823-0588-51FF8A170C66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926456-D6E2-6E48-C3E5-0C6944FF1F1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9646920" y="2344542"/>
            <a:ext cx="0" cy="2386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198F09-BA03-B3F7-24D6-734275203008}"/>
              </a:ext>
            </a:extLst>
          </p:cNvPr>
          <p:cNvSpPr txBox="1"/>
          <p:nvPr/>
        </p:nvSpPr>
        <p:spPr>
          <a:xfrm rot="5400000">
            <a:off x="9115043" y="335295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clone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5078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F6841-27F2-7FAF-7B58-4A81E57C2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7512-399A-A66E-4323-BA8B1233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Bestaand </a:t>
            </a:r>
            <a:r>
              <a:rPr lang="nl-NL" sz="3600" dirty="0" err="1"/>
              <a:t>repo</a:t>
            </a:r>
            <a:r>
              <a:rPr lang="nl-NL" sz="3600" dirty="0"/>
              <a:t> koppelen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3B13240-C8BD-22EF-37DF-9ED6CE843FFF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Maak een lokaal </a:t>
            </a:r>
            <a:r>
              <a:rPr lang="nl-NL" sz="1600" dirty="0" err="1"/>
              <a:t>repo</a:t>
            </a:r>
            <a:r>
              <a:rPr lang="nl-NL" sz="1600" dirty="0"/>
              <a:t> aan: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Koppel lokaal </a:t>
            </a:r>
            <a:r>
              <a:rPr lang="nl-NL" sz="1600" dirty="0" err="1"/>
              <a:t>repo</a:t>
            </a:r>
            <a:r>
              <a:rPr lang="nl-NL" sz="1600" dirty="0"/>
              <a:t> aan een remote server: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remote &lt;naam&gt; &lt;remote URL&gt;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remote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https://github.com/user/repo.git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Check welke remote servers actief zijn: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remote -v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Twee richtingen: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nl-NL" sz="1600" dirty="0"/>
              <a:t>	Wijzigingen ophalen van de remote server.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nl-NL" sz="1600" dirty="0"/>
              <a:t>	Wijzigingen wegschrijven naar de remote server.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82A46F-12FE-83D9-C5AD-400614998A06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0ED466-E9CA-4EDB-1FBD-F3220F1FB806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86D381-1881-B729-CD44-4EA775D24923}"/>
              </a:ext>
            </a:extLst>
          </p:cNvPr>
          <p:cNvCxnSpPr>
            <a:cxnSpLocks/>
          </p:cNvCxnSpPr>
          <p:nvPr/>
        </p:nvCxnSpPr>
        <p:spPr>
          <a:xfrm>
            <a:off x="9359537" y="2344542"/>
            <a:ext cx="0" cy="2377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7EF159-8648-8BC1-A59A-B41EE182380C}"/>
              </a:ext>
            </a:extLst>
          </p:cNvPr>
          <p:cNvCxnSpPr>
            <a:cxnSpLocks/>
          </p:cNvCxnSpPr>
          <p:nvPr/>
        </p:nvCxnSpPr>
        <p:spPr>
          <a:xfrm flipV="1">
            <a:off x="9921240" y="2344542"/>
            <a:ext cx="0" cy="2386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C479DD-1B47-21F9-45BE-35FFDD19638D}"/>
              </a:ext>
            </a:extLst>
          </p:cNvPr>
          <p:cNvSpPr txBox="1"/>
          <p:nvPr/>
        </p:nvSpPr>
        <p:spPr>
          <a:xfrm rot="5400000">
            <a:off x="8841444" y="3348716"/>
            <a:ext cx="65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fetch</a:t>
            </a:r>
            <a:endParaRPr lang="nl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AC3E95-EF37-9989-77E4-795111C75114}"/>
              </a:ext>
            </a:extLst>
          </p:cNvPr>
          <p:cNvSpPr txBox="1"/>
          <p:nvPr/>
        </p:nvSpPr>
        <p:spPr>
          <a:xfrm rot="16200000">
            <a:off x="9788906" y="334871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262836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30868-F557-AEDA-FDE0-F2805824F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96F8B3-B2C6-9AA3-6CB4-870A83AA2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Wijzigingen synchroniseren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79508-5865-4D05-F9B9-8FFD89EA9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8572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32087-AA4D-2704-BBEA-379C5F179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13C2-EFB6-2868-B88C-13F7DD4A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Wijzigingen ophalen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5FAB2D2-AF1A-63BC-AB6C-15A885F32E61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Twee commando's om wijzigingen op te halen: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Update de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.git</a:t>
            </a:r>
            <a:r>
              <a:rPr lang="nl-NL" sz="1600" dirty="0"/>
              <a:t> directory, maar laat de lokale werk directory met rust.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Je moet zelf de wijzigingen </a:t>
            </a:r>
            <a:r>
              <a:rPr lang="nl-NL" sz="1600" dirty="0" err="1"/>
              <a:t>mergen</a:t>
            </a:r>
            <a:r>
              <a:rPr lang="nl-NL" sz="1600" dirty="0"/>
              <a:t> met je werk directory.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Update zowel de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.git</a:t>
            </a:r>
            <a:r>
              <a:rPr lang="nl-NL" sz="1600" dirty="0"/>
              <a:t> directory als de werk directory.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Is identiek aan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sz="1600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E32087-0095-2656-25EA-755DF3BF5802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BFB045-A952-7FB2-AC3E-8C7E9BB0BE4C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3FB312-49F7-07C0-B6AC-5493A23899A7}"/>
              </a:ext>
            </a:extLst>
          </p:cNvPr>
          <p:cNvCxnSpPr>
            <a:cxnSpLocks/>
          </p:cNvCxnSpPr>
          <p:nvPr/>
        </p:nvCxnSpPr>
        <p:spPr>
          <a:xfrm>
            <a:off x="9359537" y="2344542"/>
            <a:ext cx="0" cy="2377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0D0664C-726F-F6EE-6A68-49CE6A9485DF}"/>
              </a:ext>
            </a:extLst>
          </p:cNvPr>
          <p:cNvSpPr txBox="1"/>
          <p:nvPr/>
        </p:nvSpPr>
        <p:spPr>
          <a:xfrm rot="5400000">
            <a:off x="8568934" y="3348716"/>
            <a:ext cx="120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fetch</a:t>
            </a:r>
            <a:r>
              <a:rPr lang="nl-NL" dirty="0"/>
              <a:t> / pull</a:t>
            </a:r>
          </a:p>
        </p:txBody>
      </p:sp>
    </p:spTree>
    <p:extLst>
      <p:ext uri="{BB962C8B-B14F-4D97-AF65-F5344CB8AC3E}">
        <p14:creationId xmlns:p14="http://schemas.microsoft.com/office/powerpoint/2010/main" val="1156780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81F69-3EFB-3370-9A9A-6416D6C9E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5FE5-5E84-1511-BC21-DF185E10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Wijzigingen wegschrijven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B340F49-9AA8-AAEB-6855-A1369A9858EC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Zorg dat je lokale wijzigingen </a:t>
            </a:r>
            <a:r>
              <a:rPr lang="nl-NL" sz="1600" dirty="0" err="1"/>
              <a:t>gecommit</a:t>
            </a:r>
            <a:r>
              <a:rPr lang="nl-NL" sz="1600" dirty="0"/>
              <a:t> zijn: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–A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–m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Schrijf de wijzigingen weg met: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&lt;naam remote&gt;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BFF45D-8AD8-7E5D-2F5B-F430530CF324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3A945F-11F8-E43A-49DC-E4A04849AA06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CDB0E2-93A7-9746-9C68-08C3B6E09CBB}"/>
              </a:ext>
            </a:extLst>
          </p:cNvPr>
          <p:cNvCxnSpPr>
            <a:cxnSpLocks/>
          </p:cNvCxnSpPr>
          <p:nvPr/>
        </p:nvCxnSpPr>
        <p:spPr>
          <a:xfrm flipV="1">
            <a:off x="9921240" y="2344542"/>
            <a:ext cx="0" cy="2386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7CE6BF3-BB31-A973-1D6F-66BF27307878}"/>
              </a:ext>
            </a:extLst>
          </p:cNvPr>
          <p:cNvSpPr txBox="1"/>
          <p:nvPr/>
        </p:nvSpPr>
        <p:spPr>
          <a:xfrm rot="16200000">
            <a:off x="9788906" y="334871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581894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0C5B8-5F01-C4FC-3889-FEF529562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E474-D848-EAD9-DFFD-BBAFEDDE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Branch</a:t>
            </a:r>
            <a:r>
              <a:rPr lang="nl-NL" sz="3600" dirty="0"/>
              <a:t> tracking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3FD0456-EB1C-C0C1-1CB8-76D6ECCE0B3B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Een nieuwe </a:t>
            </a:r>
            <a:r>
              <a:rPr lang="nl-NL" sz="1600" dirty="0" err="1"/>
              <a:t>branch</a:t>
            </a:r>
            <a:r>
              <a:rPr lang="nl-NL" sz="1600" dirty="0"/>
              <a:t> kun je niet zomaar </a:t>
            </a:r>
            <a:r>
              <a:rPr lang="nl-NL" sz="1600" dirty="0" err="1"/>
              <a:t>push-en</a:t>
            </a:r>
            <a:r>
              <a:rPr lang="nl-NL" sz="1600" dirty="0"/>
              <a:t>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cs typeface="Courier New" panose="02070309020205020404" pitchFamily="49" charset="0"/>
              </a:rPr>
              <a:t>De lokale </a:t>
            </a:r>
            <a:r>
              <a:rPr lang="nl-NL" sz="1600" dirty="0" err="1">
                <a:cs typeface="Courier New" panose="02070309020205020404" pitchFamily="49" charset="0"/>
              </a:rPr>
              <a:t>branch</a:t>
            </a:r>
            <a:r>
              <a:rPr lang="nl-NL" sz="1600" dirty="0">
                <a:cs typeface="Courier New" panose="02070309020205020404" pitchFamily="49" charset="0"/>
              </a:rPr>
              <a:t> is nog niet gekoppeld is aan een (upstream) </a:t>
            </a:r>
            <a:r>
              <a:rPr lang="nl-NL" sz="1600" dirty="0" err="1">
                <a:cs typeface="Courier New" panose="02070309020205020404" pitchFamily="49" charset="0"/>
              </a:rPr>
              <a:t>branch</a:t>
            </a:r>
            <a:r>
              <a:rPr lang="nl-NL" sz="1600" dirty="0">
                <a:cs typeface="Courier New" panose="02070309020205020404" pitchFamily="49" charset="0"/>
              </a:rPr>
              <a:t> op de remote.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Tracking: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Koppeling tussen een </a:t>
            </a:r>
            <a:r>
              <a:rPr lang="nl-NL" sz="1600" u="sng" dirty="0"/>
              <a:t>lokale</a:t>
            </a:r>
            <a:r>
              <a:rPr lang="nl-NL" sz="1600" dirty="0"/>
              <a:t> en een </a:t>
            </a:r>
            <a:r>
              <a:rPr lang="nl-NL" sz="1600" u="sng" dirty="0"/>
              <a:t>remote</a:t>
            </a:r>
            <a:r>
              <a:rPr lang="nl-NL" sz="1600" dirty="0"/>
              <a:t> </a:t>
            </a:r>
            <a:r>
              <a:rPr lang="nl-NL" sz="1600" dirty="0" err="1"/>
              <a:t>branch</a:t>
            </a:r>
            <a:r>
              <a:rPr lang="nl-NL" sz="16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Een lokale </a:t>
            </a:r>
            <a:r>
              <a:rPr lang="nl-NL" sz="1600" dirty="0" err="1"/>
              <a:t>branch</a:t>
            </a:r>
            <a:r>
              <a:rPr lang="nl-NL" sz="1600" dirty="0"/>
              <a:t> kan maximaal 1 remote </a:t>
            </a:r>
            <a:r>
              <a:rPr lang="nl-NL" sz="1600" dirty="0" err="1"/>
              <a:t>branch</a:t>
            </a:r>
            <a:r>
              <a:rPr lang="nl-NL" sz="1600" dirty="0"/>
              <a:t> tracken.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E9A87B-F37E-82F0-053A-9A34D0A5EC9F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55A0D7-03DE-D164-F360-1190257671BA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C2524A-EDE0-BE06-3089-A850525F3FD3}"/>
              </a:ext>
            </a:extLst>
          </p:cNvPr>
          <p:cNvCxnSpPr>
            <a:cxnSpLocks/>
          </p:cNvCxnSpPr>
          <p:nvPr/>
        </p:nvCxnSpPr>
        <p:spPr>
          <a:xfrm flipV="1">
            <a:off x="9921240" y="2344542"/>
            <a:ext cx="0" cy="2386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BCD60F-4DE1-FA2D-0BF9-1B3C79B7634A}"/>
              </a:ext>
            </a:extLst>
          </p:cNvPr>
          <p:cNvSpPr txBox="1"/>
          <p:nvPr/>
        </p:nvSpPr>
        <p:spPr>
          <a:xfrm rot="16200000">
            <a:off x="9788906" y="334871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push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E6B0AA-40C2-CA11-CC69-E8A20FEF3753}"/>
              </a:ext>
            </a:extLst>
          </p:cNvPr>
          <p:cNvGrpSpPr/>
          <p:nvPr/>
        </p:nvGrpSpPr>
        <p:grpSpPr>
          <a:xfrm>
            <a:off x="914400" y="1835944"/>
            <a:ext cx="6893719" cy="1593056"/>
            <a:chOff x="778669" y="4150519"/>
            <a:chExt cx="6893719" cy="15930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2D58687-3A63-C1E5-FFA2-6B2A46DB3C8B}"/>
                </a:ext>
              </a:extLst>
            </p:cNvPr>
            <p:cNvSpPr/>
            <p:nvPr/>
          </p:nvSpPr>
          <p:spPr>
            <a:xfrm>
              <a:off x="778669" y="4150519"/>
              <a:ext cx="6893719" cy="159305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4" name="Picture 3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D76C92A9-FECA-E4CF-0A78-156FF5262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05"/>
            <a:stretch/>
          </p:blipFill>
          <p:spPr>
            <a:xfrm>
              <a:off x="932211" y="4294456"/>
              <a:ext cx="6584251" cy="1324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4568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3BCE2-FD62-BE8F-8FCE-1C35A60D3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6574-685D-6EC7-F822-ADD412999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Branch</a:t>
            </a:r>
            <a:r>
              <a:rPr lang="nl-NL" sz="3600" noProof="0" dirty="0"/>
              <a:t> tracking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8EAD294-FCA7-A4CE-E731-FCF64451558E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Overzicht van branches en hun tracking branches: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-vv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1E7467-698A-E288-23C0-EA8B37E33A9D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EDCD0C-E3C6-BA59-AC73-C2BC5686E78D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336D32-096F-554F-A0E2-966D63C888C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9646920" y="2344542"/>
            <a:ext cx="0" cy="2386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B63498E-4EA9-D6ED-AE3C-6B7CB7A54979}"/>
              </a:ext>
            </a:extLst>
          </p:cNvPr>
          <p:cNvGrpSpPr/>
          <p:nvPr/>
        </p:nvGrpSpPr>
        <p:grpSpPr>
          <a:xfrm>
            <a:off x="902492" y="2407444"/>
            <a:ext cx="6893719" cy="907256"/>
            <a:chOff x="747574" y="4114800"/>
            <a:chExt cx="6893719" cy="90725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75333A-4C4A-3785-DF18-B2F7CA2AEAF1}"/>
                </a:ext>
              </a:extLst>
            </p:cNvPr>
            <p:cNvSpPr/>
            <p:nvPr/>
          </p:nvSpPr>
          <p:spPr>
            <a:xfrm>
              <a:off x="747574" y="4114800"/>
              <a:ext cx="6893719" cy="90725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EBF5C34-2C40-D960-0EE5-8BEDB35A2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01"/>
            <a:stretch/>
          </p:blipFill>
          <p:spPr>
            <a:xfrm>
              <a:off x="838199" y="4252816"/>
              <a:ext cx="6655872" cy="65101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1C72773-CA50-C3A0-CB08-AECB94F5B01D}"/>
              </a:ext>
            </a:extLst>
          </p:cNvPr>
          <p:cNvSpPr txBox="1"/>
          <p:nvPr/>
        </p:nvSpPr>
        <p:spPr>
          <a:xfrm>
            <a:off x="1235566" y="3384343"/>
            <a:ext cx="73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lokaal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792E04-9E0F-A1A0-0F23-A734C250E99B}"/>
              </a:ext>
            </a:extLst>
          </p:cNvPr>
          <p:cNvSpPr txBox="1"/>
          <p:nvPr/>
        </p:nvSpPr>
        <p:spPr>
          <a:xfrm>
            <a:off x="4427916" y="3384343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remote</a:t>
            </a:r>
          </a:p>
        </p:txBody>
      </p:sp>
    </p:spTree>
    <p:extLst>
      <p:ext uri="{BB962C8B-B14F-4D97-AF65-F5344CB8AC3E}">
        <p14:creationId xmlns:p14="http://schemas.microsoft.com/office/powerpoint/2010/main" val="91657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Git is gedistribueerd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Gedistribueerd systeem?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Remote repositories</a:t>
            </a:r>
            <a:endParaRPr lang="nl-NL" sz="16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Samenwerken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noProof="0" dirty="0"/>
              <a:t>Pull </a:t>
            </a:r>
            <a:r>
              <a:rPr lang="nl-NL" sz="1600" noProof="0" dirty="0" err="1"/>
              <a:t>requests</a:t>
            </a:r>
            <a:endParaRPr lang="nl-NL" sz="1600" noProof="0" dirty="0"/>
          </a:p>
          <a:p>
            <a:pPr lvl="1">
              <a:spcAft>
                <a:spcPts val="600"/>
              </a:spcAft>
            </a:pPr>
            <a:r>
              <a:rPr lang="nl-NL" sz="1600" dirty="0"/>
              <a:t>Code reviews</a:t>
            </a:r>
          </a:p>
          <a:p>
            <a:pPr>
              <a:spcAft>
                <a:spcPts val="600"/>
              </a:spcAft>
            </a:pPr>
            <a:r>
              <a:rPr lang="nl-NL" sz="2000" dirty="0" err="1"/>
              <a:t>Continuous</a:t>
            </a:r>
            <a:r>
              <a:rPr lang="nl-NL" sz="2000" dirty="0"/>
              <a:t> Integration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Hoe werkt het?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Python pipeline opzetten</a:t>
            </a:r>
          </a:p>
        </p:txBody>
      </p:sp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81709-FD5D-133B-3651-D2B151D0D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2E56-5FAB-A333-21A7-0F92DDF6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Branch</a:t>
            </a:r>
            <a:r>
              <a:rPr lang="nl-NL" sz="3600" noProof="0" dirty="0"/>
              <a:t> tracking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67F5B5B-5FDB-7C05-A8A0-77695F4CFDC7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Een bestaande </a:t>
            </a:r>
            <a:r>
              <a:rPr lang="nl-NL" sz="1600" dirty="0" err="1"/>
              <a:t>branch</a:t>
            </a:r>
            <a:r>
              <a:rPr lang="nl-NL" sz="1600" dirty="0"/>
              <a:t> ophalen van de remote server: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&lt;remote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Maakt een lokale </a:t>
            </a:r>
            <a:r>
              <a:rPr lang="nl-NL" sz="1600" dirty="0" err="1"/>
              <a:t>branch</a:t>
            </a:r>
            <a:r>
              <a:rPr lang="nl-NL" sz="1600" dirty="0"/>
              <a:t> aan en stelt tracking automatisch in.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Bijvoorbeeld: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&lt;=&gt;	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665E88-54CE-BF58-12FA-DC5A4A1AE5BC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252E04-29C7-3763-3BAF-3902A1ACC3D6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7FA468-444F-B748-A61D-92C93DC0EBC2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9646920" y="2344542"/>
            <a:ext cx="0" cy="2386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569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2EAB2-736D-6389-6371-ABDF0ED81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A408-9CCC-4953-91B8-2BD7F7BD7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Branch</a:t>
            </a:r>
            <a:r>
              <a:rPr lang="nl-NL" sz="3600" noProof="0" dirty="0"/>
              <a:t> tracking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D5BCD3B-9061-C498-2E58-4234C5759158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Nieuwe lokale </a:t>
            </a:r>
            <a:r>
              <a:rPr lang="nl-NL" sz="1600" dirty="0" err="1"/>
              <a:t>branch</a:t>
            </a:r>
            <a:r>
              <a:rPr lang="nl-NL" sz="1600" dirty="0"/>
              <a:t> aanmaken zonder tracking: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–b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Tracking instellen kan met: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--set-upstream &lt;naam remote&gt; &lt;naam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--set-upstream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feature/unit-tests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--set-upstream-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&lt;remote/remote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--set-upstream-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/feature/unit-tests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9CE128-3B48-ACAD-2DCE-9F18F124EAD2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0876F2-1702-F5AB-CCC7-8E27788B8BB6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16BB5E-5E59-C3CC-C9E3-B1CCC922C0B4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9646920" y="2344542"/>
            <a:ext cx="0" cy="2386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560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3BDE7-340C-5194-228B-F176B03E4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95D4-99ED-CE88-5640-596B30916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Branch</a:t>
            </a:r>
            <a:r>
              <a:rPr lang="nl-NL" sz="3600" noProof="0" dirty="0"/>
              <a:t> tracking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8CD6C00-AEED-4DDE-8BAA-55DC38504B27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Een lokale </a:t>
            </a:r>
            <a:r>
              <a:rPr lang="nl-NL" sz="1600" dirty="0" err="1"/>
              <a:t>branch</a:t>
            </a:r>
            <a:r>
              <a:rPr lang="nl-NL" sz="1600" dirty="0"/>
              <a:t> verwijderen: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–d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–D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Een remote </a:t>
            </a:r>
            <a:r>
              <a:rPr lang="nl-NL" sz="1600" dirty="0" err="1"/>
              <a:t>branch</a:t>
            </a:r>
            <a:r>
              <a:rPr lang="nl-NL" sz="1600" dirty="0"/>
              <a:t> verwijderen: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&lt;remote&gt; --delete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1C9882-477D-0BF5-9845-CAA7B43FADDE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EB7B38-F20F-2E9A-5EB0-9D528E3F00F1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716BEA-B98B-8C37-24C8-7CEAF1568875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9646920" y="2344542"/>
            <a:ext cx="0" cy="2386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42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DE154-8111-ACD8-4BD6-20492CA74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82013C-A720-B7B5-690D-4EBE3DEA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Pull </a:t>
            </a:r>
            <a:r>
              <a:rPr lang="nl-NL" noProof="0" dirty="0" err="1"/>
              <a:t>requests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7A7BC3-C84C-7B37-2E0A-B787EB253D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66219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B68ED-0267-BDCE-C6AA-AA55651CB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A431-F105-915A-0640-25FFFE908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pull </a:t>
            </a:r>
            <a:r>
              <a:rPr lang="nl-NL" sz="3600" noProof="0" dirty="0" err="1"/>
              <a:t>request</a:t>
            </a:r>
            <a:r>
              <a:rPr lang="nl-NL" sz="3600" noProof="0" dirty="0"/>
              <a:t>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0ADD345-F241-3780-1075-26AF68BE3363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/>
              <a:t>Een pull </a:t>
            </a:r>
            <a:r>
              <a:rPr lang="nl-NL" sz="1800" dirty="0" err="1"/>
              <a:t>request</a:t>
            </a:r>
            <a:r>
              <a:rPr lang="nl-NL" sz="1800" dirty="0"/>
              <a:t> is een aanvraag om een </a:t>
            </a:r>
            <a:r>
              <a:rPr lang="nl-NL" sz="1800" dirty="0" err="1"/>
              <a:t>branch</a:t>
            </a:r>
            <a:r>
              <a:rPr lang="nl-NL" sz="1800" dirty="0"/>
              <a:t> te </a:t>
            </a:r>
            <a:r>
              <a:rPr lang="nl-NL" sz="1800" dirty="0" err="1"/>
              <a:t>mergen</a:t>
            </a:r>
            <a:r>
              <a:rPr lang="nl-NL" sz="18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C6E862-7A62-32D4-83DA-F128AFF36928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BC3382-BCAC-7B5D-9FDC-BF48D6F24988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36E125-825D-5EE3-DF0D-F6F86BC9E6C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9646920" y="2344542"/>
            <a:ext cx="0" cy="2386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084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6D042-0994-4885-880A-203BF606D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67D703-3F74-AC99-B031-80B627CB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Pipelines / actions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3B2C5-F86F-12A6-CD45-DFDECAA68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33847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6B1D5-2126-D950-1929-049A1E352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70A84C-0DE9-2682-8BF7-4FAD8DF3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Werk managen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E7C78-BCB9-7ECC-44B7-6CEA8EEC21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74799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6560E-B5FE-8AFC-35C5-16692DBA7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989B-2361-893E-20E0-AC518A60A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Azure DevOps: Project maken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DAE7F1A-F197-B264-6B15-97598D4E0AF3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Project </a:t>
            </a:r>
            <a:r>
              <a:rPr lang="nl-NL" sz="1400" b="1" dirty="0" err="1"/>
              <a:t>settings</a:t>
            </a:r>
            <a:endParaRPr lang="nl-NL" sz="1400" b="1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Name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Description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Visibility</a:t>
            </a: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Version control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dirty="0"/>
              <a:t>Kies altijd git.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 err="1"/>
              <a:t>Work</a:t>
            </a:r>
            <a:r>
              <a:rPr lang="nl-NL" sz="1400" b="1" dirty="0"/>
              <a:t> item </a:t>
            </a:r>
            <a:r>
              <a:rPr lang="nl-NL" sz="1400" b="1" dirty="0" err="1"/>
              <a:t>process</a:t>
            </a: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dirty="0"/>
              <a:t>Soort taken dat je kunt aanmaken:</a:t>
            </a: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675876C-BC61-4984-7418-1EF30CC96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77889"/>
            <a:ext cx="4352109" cy="47235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DDDDC39-6FF8-7877-4BDB-B8546DE97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77" y="4452482"/>
            <a:ext cx="2725586" cy="17244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378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8D910-2CA4-E77C-55F0-0BCD7B904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6315C-BBC2-36EE-1116-330460BEB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Kanban</a:t>
            </a:r>
            <a:r>
              <a:rPr lang="nl-NL" sz="3600" noProof="0" dirty="0"/>
              <a:t> Board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0B0CAD1-A08B-930E-4B19-D53C3C3E0BC7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 err="1"/>
              <a:t>Kanban</a:t>
            </a:r>
            <a:r>
              <a:rPr lang="nl-NL" sz="1400" b="1" dirty="0"/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Focus op voortgang: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New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Active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Resolved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Closed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Voordelen: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Eenvoudig systeem.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Focus op voortgang.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Kan gecombineerd met sprints.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E7CEDC8-9D44-8845-54AC-CA4D748EB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"/>
          <a:stretch/>
        </p:blipFill>
        <p:spPr>
          <a:xfrm>
            <a:off x="4103177" y="1456267"/>
            <a:ext cx="7250623" cy="46003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5316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CD27A-1585-9D67-FC6D-343DA4207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6527-6541-BDFC-8C7D-9EC5D76B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Sprint Board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84A2657-E372-A02D-8D65-105F3DFA126E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Scrum: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Focus op sprints (vaste cycli):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Sprints van 2 a 3 weken.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Vaste fases: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Planning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Implementatie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Review en </a:t>
            </a:r>
            <a:r>
              <a:rPr lang="nl-NL" sz="1400" dirty="0" err="1"/>
              <a:t>Retrospective</a:t>
            </a: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Voordelen: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Opdelen in overzichtelijke brokjes.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Regelmatige terugkoppeling.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Tussendoor bijsturen.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D9F988C-2BAA-8AF6-7EB5-9A8DF3411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177" y="1456267"/>
            <a:ext cx="7250623" cy="42367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40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50AC3-44D2-125F-C901-74E8A6F61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C9436C-DC36-00A0-18E7-6B9DD57D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Gedistribueerd systeem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61E79-1961-C560-A7F0-B064C69A1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1769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A6478-208E-4485-7412-1112BCEAD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51244-0FFC-077F-DAC9-19B84796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Work</a:t>
            </a:r>
            <a:r>
              <a:rPr lang="nl-NL" sz="3600" noProof="0" dirty="0"/>
              <a:t> Item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A87EF73-84DA-F055-69D3-4BE7B854250A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Nieuw </a:t>
            </a:r>
            <a:r>
              <a:rPr lang="nl-NL" sz="1400" b="1" dirty="0" err="1"/>
              <a:t>work</a:t>
            </a:r>
            <a:r>
              <a:rPr lang="nl-NL" sz="1400" b="1" dirty="0"/>
              <a:t> item maken: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Ga naar: </a:t>
            </a:r>
            <a:r>
              <a:rPr lang="nl-NL" sz="1400" dirty="0" err="1"/>
              <a:t>Work</a:t>
            </a:r>
            <a:r>
              <a:rPr lang="nl-NL" sz="1400" dirty="0"/>
              <a:t> Items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Kies: + New </a:t>
            </a:r>
            <a:r>
              <a:rPr lang="nl-NL" sz="1400" dirty="0" err="1"/>
              <a:t>Work</a:t>
            </a:r>
            <a:r>
              <a:rPr lang="nl-NL" sz="1400" dirty="0"/>
              <a:t> Item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Beschrijvende informatie: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Titel en omschrijving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Acceptance</a:t>
            </a:r>
            <a:r>
              <a:rPr lang="nl-NL" sz="1400" dirty="0"/>
              <a:t> criteria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Geef status op: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dirty="0"/>
              <a:t>New &gt; Active &gt; </a:t>
            </a:r>
            <a:r>
              <a:rPr lang="nl-NL" sz="1400" dirty="0" err="1"/>
              <a:t>Resolved</a:t>
            </a:r>
            <a:r>
              <a:rPr lang="nl-NL" sz="1400" dirty="0"/>
              <a:t> &gt; Closed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Aantal punten: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0, 1, 2, 3, 5, 8, 13, 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Gerelateerd aan: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Kies een </a:t>
            </a:r>
            <a:r>
              <a:rPr lang="nl-NL" sz="1400" dirty="0" err="1"/>
              <a:t>parent</a:t>
            </a:r>
            <a:r>
              <a:rPr lang="nl-NL" sz="1400" dirty="0"/>
              <a:t> </a:t>
            </a:r>
            <a:r>
              <a:rPr lang="nl-NL" sz="1400" dirty="0" err="1"/>
              <a:t>work</a:t>
            </a:r>
            <a:r>
              <a:rPr lang="nl-NL" sz="1400" dirty="0"/>
              <a:t> item.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9A3FEB6-3EA3-738A-D432-152D391FF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710" y="1456267"/>
            <a:ext cx="6776090" cy="40690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7958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23243-7060-08BD-5B17-B06F47013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7D41-8C28-A022-3B9A-B66CEB5E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Project aanmaken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0CB07D-A0C4-FF85-0497-1D6563BCF9E8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 err="1"/>
              <a:t>Verchillende</a:t>
            </a:r>
            <a:r>
              <a:rPr lang="nl-NL" sz="1400" b="1" dirty="0"/>
              <a:t> project types: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Kanban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Sprints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Bug </a:t>
            </a:r>
            <a:r>
              <a:rPr lang="nl-NL" sz="1400" dirty="0" err="1"/>
              <a:t>tracker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Roadmap</a:t>
            </a: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914531A-6392-C5C6-F5A2-CE3FE262D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938" y="1456267"/>
            <a:ext cx="6700862" cy="44918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9609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EC3AE-0169-3972-ED43-AD95D673F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5656-2A36-B53F-DB52-9C99DA4E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Project aanmaken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A98D2FF-672C-B65D-CD5F-9C29055B0C88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 err="1"/>
              <a:t>Verchillende</a:t>
            </a:r>
            <a:r>
              <a:rPr lang="nl-NL" sz="1400" b="1" dirty="0"/>
              <a:t> project types: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Kanban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Sprints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Bug </a:t>
            </a:r>
            <a:r>
              <a:rPr lang="nl-NL" sz="1400" dirty="0" err="1"/>
              <a:t>tracker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Roadmap</a:t>
            </a: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Project instellingen: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Status voortgang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Prioriteiten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Aantal punten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Sprints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Et cetera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CBF1A83-01C2-F077-9F4B-A247040B0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938" y="1456267"/>
            <a:ext cx="6700862" cy="34179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92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B6063-BEB7-7383-638E-90AFF96E1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30C9-3A6F-5853-08FD-7F963B97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Boards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75688E2-2DD8-7204-4574-BF73A3C2897D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 err="1"/>
              <a:t>Verchillende</a:t>
            </a:r>
            <a:r>
              <a:rPr lang="nl-NL" sz="1400" b="1" dirty="0"/>
              <a:t> project types: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Kanban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Sprints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Bug </a:t>
            </a:r>
            <a:r>
              <a:rPr lang="nl-NL" sz="1400" dirty="0" err="1"/>
              <a:t>tracker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Roadmap</a:t>
            </a: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Project instellingen: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Status voortgang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Prioriteiten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Aantal punten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Sprints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Et cetera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FC7653E-444E-0293-457C-27DCB185E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76" y="1456267"/>
            <a:ext cx="6703423" cy="42734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64149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EA8A2-09C3-6C8E-58C3-68AE93B47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18F6F-5175-8AA3-408E-E13768652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Issue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DCBF055-7428-2021-44E2-CCD550754DA2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Issues gekoppeld aan een repository en optioneel aan een project.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Via een repository: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Ga naar een repository.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Klik bovenaan op Issues.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Klik rechtsboven op New Issue.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Vul alle gegevens in.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Kies project in rechter menu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36BBA03-D9DD-D985-58E3-1D280C65B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300" y="1456267"/>
            <a:ext cx="6865500" cy="30036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D13A21-0E8F-2EB0-324B-512B504F9D81}"/>
              </a:ext>
            </a:extLst>
          </p:cNvPr>
          <p:cNvSpPr/>
          <p:nvPr/>
        </p:nvSpPr>
        <p:spPr>
          <a:xfrm>
            <a:off x="9555480" y="2429691"/>
            <a:ext cx="1737360" cy="120831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1346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6E7BF-D0E7-8CC9-A652-5EFD5B677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01EB-C797-DCA7-052E-57256E12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Issue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61D6860-F466-E416-744A-C4E0E758D132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Issues gekoppeld aan een repository en optioneel aan een project.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Via een project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Ga naar het project.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Klik op </a:t>
            </a:r>
            <a:r>
              <a:rPr lang="nl-NL" sz="1400" dirty="0" err="1"/>
              <a:t>Backlog</a:t>
            </a:r>
            <a:r>
              <a:rPr lang="nl-NL" sz="14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Klik onderaan op + </a:t>
            </a:r>
            <a:r>
              <a:rPr lang="nl-NL" sz="1400" dirty="0" err="1"/>
              <a:t>Add</a:t>
            </a:r>
            <a:r>
              <a:rPr lang="nl-NL" sz="1400" dirty="0"/>
              <a:t> item.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Kies </a:t>
            </a:r>
            <a:r>
              <a:rPr lang="nl-NL" sz="1400" dirty="0" err="1"/>
              <a:t>Create</a:t>
            </a:r>
            <a:r>
              <a:rPr lang="nl-NL" sz="1400" dirty="0"/>
              <a:t> new item.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Kies het repository.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Vul de gegevens in.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ECEBFEB-DC73-4239-9299-BA8512B3D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194" y="1456267"/>
            <a:ext cx="5059606" cy="470707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764C4F-269F-6E95-F6DA-6AFA7D47A2B4}"/>
              </a:ext>
            </a:extLst>
          </p:cNvPr>
          <p:cNvCxnSpPr/>
          <p:nvPr/>
        </p:nvCxnSpPr>
        <p:spPr>
          <a:xfrm>
            <a:off x="6453051" y="2142309"/>
            <a:ext cx="18222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0466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Nog even dit…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nl-NL" sz="2400" dirty="0"/>
          </a:p>
          <a:p>
            <a:pPr marL="0" indent="0" algn="ctr">
              <a:buNone/>
            </a:pPr>
            <a:endParaRPr lang="nl-NL" sz="2400" dirty="0"/>
          </a:p>
          <a:p>
            <a:pPr marL="0" indent="0" algn="ctr">
              <a:buNone/>
            </a:pPr>
            <a:endParaRPr lang="nl-NL" sz="2400" dirty="0"/>
          </a:p>
          <a:p>
            <a:pPr marL="0" indent="0" algn="ctr">
              <a:buNone/>
            </a:pPr>
            <a:r>
              <a:rPr lang="nl-NL" sz="2400" dirty="0"/>
              <a:t>Bedankt voor jullie aandacht!</a:t>
            </a:r>
          </a:p>
          <a:p>
            <a:pPr marL="0" indent="0" algn="ctr">
              <a:buNone/>
            </a:pPr>
            <a:endParaRPr lang="nl-NL" sz="2400" dirty="0"/>
          </a:p>
          <a:p>
            <a:pPr marL="0" indent="0" algn="ctr">
              <a:buNone/>
            </a:pPr>
            <a:r>
              <a:rPr lang="nl-NL" sz="2400" dirty="0"/>
              <a:t>Feedback op de cursus zeer welkom!</a:t>
            </a:r>
          </a:p>
          <a:p>
            <a:pPr marL="0" indent="0" algn="ctr">
              <a:buNone/>
            </a:pPr>
            <a:endParaRPr lang="nl-NL" sz="2400" dirty="0"/>
          </a:p>
          <a:p>
            <a:pPr marL="0" indent="0" algn="ctr">
              <a:buNone/>
            </a:pPr>
            <a:endParaRPr lang="nl-NL" sz="2400" dirty="0"/>
          </a:p>
          <a:p>
            <a:pPr marL="0" indent="0" algn="ctr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4874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Centraal systeem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156D21-18E7-D3BB-1602-2E09EFF664FF}"/>
              </a:ext>
            </a:extLst>
          </p:cNvPr>
          <p:cNvSpPr/>
          <p:nvPr/>
        </p:nvSpPr>
        <p:spPr>
          <a:xfrm>
            <a:off x="2625634" y="2991394"/>
            <a:ext cx="1201783" cy="646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Server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B47280-3688-CD9E-2815-119F64295097}"/>
              </a:ext>
            </a:extLst>
          </p:cNvPr>
          <p:cNvSpPr/>
          <p:nvPr/>
        </p:nvSpPr>
        <p:spPr>
          <a:xfrm>
            <a:off x="2805247" y="4604656"/>
            <a:ext cx="842555" cy="8425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85382D-EA88-786A-B418-91CD677EE62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3226525" y="3638005"/>
            <a:ext cx="1" cy="9666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544741-1658-BBAB-4F9F-0D94683EBE62}"/>
              </a:ext>
            </a:extLst>
          </p:cNvPr>
          <p:cNvSpPr txBox="1"/>
          <p:nvPr/>
        </p:nvSpPr>
        <p:spPr>
          <a:xfrm>
            <a:off x="1410788" y="2991394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Alle files</a:t>
            </a:r>
          </a:p>
          <a:p>
            <a:pPr algn="ctr"/>
            <a:r>
              <a:rPr lang="nl-NL" dirty="0"/>
              <a:t>&amp; historie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34B47E-1191-EED2-326E-15CD999AC1B3}"/>
              </a:ext>
            </a:extLst>
          </p:cNvPr>
          <p:cNvSpPr txBox="1"/>
          <p:nvPr/>
        </p:nvSpPr>
        <p:spPr>
          <a:xfrm>
            <a:off x="1410788" y="4702767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Deel files</a:t>
            </a:r>
          </a:p>
          <a:p>
            <a:pPr algn="ctr"/>
            <a:r>
              <a:rPr lang="nl-NL" dirty="0"/>
              <a:t>&amp; historie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E4DD51-5150-D16A-CAB8-F641549E7659}"/>
              </a:ext>
            </a:extLst>
          </p:cNvPr>
          <p:cNvSpPr/>
          <p:nvPr/>
        </p:nvSpPr>
        <p:spPr>
          <a:xfrm>
            <a:off x="4069080" y="4604656"/>
            <a:ext cx="842555" cy="8425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P1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959BAD6-A72A-F1F3-4C10-9A4EF6C7BDC7}"/>
              </a:ext>
            </a:extLst>
          </p:cNvPr>
          <p:cNvSpPr txBox="1">
            <a:spLocks/>
          </p:cNvSpPr>
          <p:nvPr/>
        </p:nvSpPr>
        <p:spPr>
          <a:xfrm>
            <a:off x="6409267" y="2090057"/>
            <a:ext cx="4749800" cy="4086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Nadelen: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Altijd verbinding met de centrale server nodig.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Langzaam vanwege veel netwerkverkeer.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Je ziet alles van iedereen op de centrale server.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76681E01-D1E1-95EB-3B51-8D45EAE9FC90}"/>
              </a:ext>
            </a:extLst>
          </p:cNvPr>
          <p:cNvCxnSpPr>
            <a:stCxn id="7" idx="3"/>
            <a:endCxn id="14" idx="0"/>
          </p:cNvCxnSpPr>
          <p:nvPr/>
        </p:nvCxnSpPr>
        <p:spPr>
          <a:xfrm>
            <a:off x="3827417" y="3314700"/>
            <a:ext cx="662941" cy="128995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36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F7D25-FA36-C1BA-D566-1352A19F6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6D20-BF51-D366-0E3F-7FABEDBF0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Centraal vs. gedistribueerd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4264E4-CCFE-2295-18F0-E9D4CE8A04A8}"/>
              </a:ext>
            </a:extLst>
          </p:cNvPr>
          <p:cNvSpPr/>
          <p:nvPr/>
        </p:nvSpPr>
        <p:spPr>
          <a:xfrm>
            <a:off x="2625634" y="2991394"/>
            <a:ext cx="1201783" cy="646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Server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2A6FD8-9951-8F62-8B89-1275C94878DF}"/>
              </a:ext>
            </a:extLst>
          </p:cNvPr>
          <p:cNvSpPr/>
          <p:nvPr/>
        </p:nvSpPr>
        <p:spPr>
          <a:xfrm>
            <a:off x="2805247" y="4604656"/>
            <a:ext cx="842555" cy="8425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F6F67F-CF6D-CCA0-6913-3079FDA36303}"/>
              </a:ext>
            </a:extLst>
          </p:cNvPr>
          <p:cNvCxnSpPr>
            <a:cxnSpLocks/>
          </p:cNvCxnSpPr>
          <p:nvPr/>
        </p:nvCxnSpPr>
        <p:spPr>
          <a:xfrm>
            <a:off x="3171042" y="3637725"/>
            <a:ext cx="0" cy="98057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98AE8CF-A3A1-9450-F371-29F91F287B90}"/>
              </a:ext>
            </a:extLst>
          </p:cNvPr>
          <p:cNvSpPr txBox="1"/>
          <p:nvPr/>
        </p:nvSpPr>
        <p:spPr>
          <a:xfrm>
            <a:off x="1410788" y="2991394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Alle files</a:t>
            </a:r>
          </a:p>
          <a:p>
            <a:pPr algn="ctr"/>
            <a:r>
              <a:rPr lang="nl-NL" dirty="0"/>
              <a:t>&amp; historie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FB5D72-4CB3-56EC-B0D4-C06D982AC44B}"/>
              </a:ext>
            </a:extLst>
          </p:cNvPr>
          <p:cNvSpPr txBox="1"/>
          <p:nvPr/>
        </p:nvSpPr>
        <p:spPr>
          <a:xfrm>
            <a:off x="1410788" y="4702767"/>
            <a:ext cx="1046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Volledige</a:t>
            </a:r>
          </a:p>
          <a:p>
            <a:pPr algn="ctr"/>
            <a:r>
              <a:rPr lang="nl-NL" dirty="0"/>
              <a:t>kopie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66E9770-902F-C2D8-CA34-51598214F9B6}"/>
              </a:ext>
            </a:extLst>
          </p:cNvPr>
          <p:cNvSpPr txBox="1">
            <a:spLocks/>
          </p:cNvSpPr>
          <p:nvPr/>
        </p:nvSpPr>
        <p:spPr>
          <a:xfrm>
            <a:off x="6409267" y="2090057"/>
            <a:ext cx="4749800" cy="40869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Voordelen: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Iedereen krijgt volledige kopie van de bestanden en historie.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Snelle lokale bewerkingen (zoals </a:t>
            </a:r>
            <a:r>
              <a:rPr lang="nl-NL" sz="2000" dirty="0" err="1"/>
              <a:t>diff</a:t>
            </a:r>
            <a:r>
              <a:rPr lang="nl-NL" sz="2000" dirty="0"/>
              <a:t>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Vrij experimenteren op lokale kopie.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Server neemt alleen nuttige branches over.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13E6DA-5FA2-D21E-1883-5603E68A6F53}"/>
              </a:ext>
            </a:extLst>
          </p:cNvPr>
          <p:cNvCxnSpPr/>
          <p:nvPr/>
        </p:nvCxnSpPr>
        <p:spPr>
          <a:xfrm flipV="1">
            <a:off x="3276484" y="3637725"/>
            <a:ext cx="0" cy="96693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31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CE52F-4E13-15AD-B969-44E0251E2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875B-1043-00D5-252C-4AC593944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Centraal vs. gedistribueerd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BD521F-6CC3-5EA7-1237-B5B92D37DAD1}"/>
              </a:ext>
            </a:extLst>
          </p:cNvPr>
          <p:cNvSpPr/>
          <p:nvPr/>
        </p:nvSpPr>
        <p:spPr>
          <a:xfrm>
            <a:off x="2625634" y="2991394"/>
            <a:ext cx="1201783" cy="646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Server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2E1D10-8984-5013-95EB-58C73E3F2DEB}"/>
              </a:ext>
            </a:extLst>
          </p:cNvPr>
          <p:cNvSpPr/>
          <p:nvPr/>
        </p:nvSpPr>
        <p:spPr>
          <a:xfrm>
            <a:off x="2805247" y="4604656"/>
            <a:ext cx="842555" cy="8425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438A40-550F-3CFF-E1C1-2ECE8FD8D680}"/>
              </a:ext>
            </a:extLst>
          </p:cNvPr>
          <p:cNvSpPr txBox="1"/>
          <p:nvPr/>
        </p:nvSpPr>
        <p:spPr>
          <a:xfrm>
            <a:off x="1410788" y="2991394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Alle files</a:t>
            </a:r>
          </a:p>
          <a:p>
            <a:pPr algn="ctr"/>
            <a:r>
              <a:rPr lang="nl-NL" dirty="0"/>
              <a:t>&amp; historie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6B09F4-D406-0E04-0925-56660BE3E181}"/>
              </a:ext>
            </a:extLst>
          </p:cNvPr>
          <p:cNvSpPr txBox="1"/>
          <p:nvPr/>
        </p:nvSpPr>
        <p:spPr>
          <a:xfrm>
            <a:off x="1410788" y="4702767"/>
            <a:ext cx="1046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Volledige</a:t>
            </a:r>
          </a:p>
          <a:p>
            <a:pPr algn="ctr"/>
            <a:r>
              <a:rPr lang="nl-NL" dirty="0"/>
              <a:t>kopie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0784B0C-D61B-0F77-5673-B87C7A78C4D5}"/>
              </a:ext>
            </a:extLst>
          </p:cNvPr>
          <p:cNvSpPr txBox="1">
            <a:spLocks/>
          </p:cNvSpPr>
          <p:nvPr/>
        </p:nvSpPr>
        <p:spPr>
          <a:xfrm>
            <a:off x="6409267" y="2090057"/>
            <a:ext cx="4749800" cy="40869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Voordelen: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Iedereen krijgt volledige kopie van de bestanden en historie.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Snelle lokale bewerkingen (zoals </a:t>
            </a:r>
            <a:r>
              <a:rPr lang="nl-NL" sz="2000" dirty="0" err="1"/>
              <a:t>diff</a:t>
            </a:r>
            <a:r>
              <a:rPr lang="nl-NL" sz="2000" dirty="0"/>
              <a:t>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Vrij experimenteren op lokale kopie.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Server neemt alleen nuttige branches over.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394C34-86CF-A49F-F9DD-5C2955D075B9}"/>
              </a:ext>
            </a:extLst>
          </p:cNvPr>
          <p:cNvSpPr/>
          <p:nvPr/>
        </p:nvSpPr>
        <p:spPr>
          <a:xfrm>
            <a:off x="4431282" y="2893281"/>
            <a:ext cx="842555" cy="8425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570A05-69E9-D7EB-D0E9-2377801EBF3D}"/>
              </a:ext>
            </a:extLst>
          </p:cNvPr>
          <p:cNvSpPr/>
          <p:nvPr/>
        </p:nvSpPr>
        <p:spPr>
          <a:xfrm>
            <a:off x="4251667" y="4702767"/>
            <a:ext cx="1201783" cy="646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Server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409CF7-B07B-6250-1043-67A9A46E5A90}"/>
              </a:ext>
            </a:extLst>
          </p:cNvPr>
          <p:cNvCxnSpPr>
            <a:stCxn id="9" idx="6"/>
            <a:endCxn id="4" idx="1"/>
          </p:cNvCxnSpPr>
          <p:nvPr/>
        </p:nvCxnSpPr>
        <p:spPr>
          <a:xfrm>
            <a:off x="3647802" y="5025934"/>
            <a:ext cx="603865" cy="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78D6CF-B836-D6ED-3754-359829078AD3}"/>
              </a:ext>
            </a:extLst>
          </p:cNvPr>
          <p:cNvCxnSpPr>
            <a:stCxn id="4" idx="0"/>
            <a:endCxn id="3" idx="4"/>
          </p:cNvCxnSpPr>
          <p:nvPr/>
        </p:nvCxnSpPr>
        <p:spPr>
          <a:xfrm flipV="1">
            <a:off x="4852559" y="3735836"/>
            <a:ext cx="1" cy="966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AA0AEC-93BA-F0CA-6DFD-FDE2D35CDB3E}"/>
              </a:ext>
            </a:extLst>
          </p:cNvPr>
          <p:cNvCxnSpPr>
            <a:cxnSpLocks/>
          </p:cNvCxnSpPr>
          <p:nvPr/>
        </p:nvCxnSpPr>
        <p:spPr>
          <a:xfrm>
            <a:off x="3171042" y="3637725"/>
            <a:ext cx="0" cy="98057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A8540C-A639-F7BE-56EE-D935BC438055}"/>
              </a:ext>
            </a:extLst>
          </p:cNvPr>
          <p:cNvCxnSpPr/>
          <p:nvPr/>
        </p:nvCxnSpPr>
        <p:spPr>
          <a:xfrm flipV="1">
            <a:off x="3276484" y="3637725"/>
            <a:ext cx="0" cy="96693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306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E2841-2F83-37F1-20EB-5DB71D010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C7B9-F271-F8DB-AE44-48DD9F1C3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Remote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778CF-F5D4-F643-1870-A8B8C6B57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Via een remote server deel je een repository met anderen.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Remote server is meestal SAAS dienst: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Azure DevOps </a:t>
            </a:r>
            <a:r>
              <a:rPr lang="nl-NL" sz="2000" noProof="0" dirty="0" err="1"/>
              <a:t>Repos</a:t>
            </a:r>
            <a:endParaRPr lang="nl-NL" sz="2000" noProof="0" dirty="0"/>
          </a:p>
          <a:p>
            <a:pPr>
              <a:buFontTx/>
              <a:buChar char="-"/>
            </a:pPr>
            <a:r>
              <a:rPr lang="nl-NL" sz="2000" dirty="0"/>
              <a:t>GitHub</a:t>
            </a:r>
          </a:p>
          <a:p>
            <a:pPr>
              <a:buFontTx/>
              <a:buChar char="-"/>
            </a:pPr>
            <a:r>
              <a:rPr lang="nl-NL" sz="2000" dirty="0" err="1"/>
              <a:t>GitLab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Niet alleen repositories, maar ook veel andere tools…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7E345B-B1B4-8FA3-59B6-4C9E38F49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232" y="1819623"/>
            <a:ext cx="2778718" cy="1563029"/>
          </a:xfrm>
          <a:prstGeom prst="rect">
            <a:avLst/>
          </a:prstGeom>
        </p:spPr>
      </p:pic>
      <p:pic>
        <p:nvPicPr>
          <p:cNvPr id="8" name="Picture 7" descr="A logo of a folder&#10;&#10;Description automatically generated">
            <a:extLst>
              <a:ext uri="{FF2B5EF4-FFF2-40B4-BE49-F238E27FC236}">
                <a16:creationId xmlns:a16="http://schemas.microsoft.com/office/drawing/2014/main" id="{95610839-712E-3235-80D2-19F9D4B31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241" y="699227"/>
            <a:ext cx="2424846" cy="2203903"/>
          </a:xfrm>
          <a:prstGeom prst="rect">
            <a:avLst/>
          </a:prstGeom>
        </p:spPr>
      </p:pic>
      <p:pic>
        <p:nvPicPr>
          <p:cNvPr id="12" name="Picture 11" descr="A black text on a black background&#10;&#10;Description automatically generated">
            <a:extLst>
              <a:ext uri="{FF2B5EF4-FFF2-40B4-BE49-F238E27FC236}">
                <a16:creationId xmlns:a16="http://schemas.microsoft.com/office/drawing/2014/main" id="{17BA1C09-B1D7-15DC-8924-88B9E3915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973" y="3549087"/>
            <a:ext cx="2743857" cy="1317051"/>
          </a:xfrm>
          <a:prstGeom prst="rect">
            <a:avLst/>
          </a:prstGeom>
        </p:spPr>
      </p:pic>
      <p:pic>
        <p:nvPicPr>
          <p:cNvPr id="9" name="Picture 8" descr="A logo on a black background&#10;&#10;Description automatically generated">
            <a:extLst>
              <a:ext uri="{FF2B5EF4-FFF2-40B4-BE49-F238E27FC236}">
                <a16:creationId xmlns:a16="http://schemas.microsoft.com/office/drawing/2014/main" id="{EE549E10-C7A2-8766-E619-3FC2D1358A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0" t="34670" r="9015" b="33954"/>
          <a:stretch/>
        </p:blipFill>
        <p:spPr>
          <a:xfrm>
            <a:off x="7382770" y="5413549"/>
            <a:ext cx="3378941" cy="87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1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352B7-D863-427C-F7F1-E4F5FAD29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C8958-46C4-028B-180E-49559DB5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Remote repository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5F22C3-8EDA-320E-0A76-A410233960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56654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2A7DD-5ECD-B1C2-6E37-C35041EF9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12DD-C13A-2559-9403-0C56DDB4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Azure DevOps: Project aanmaken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0CD9C80-8B0D-75DD-5F1D-6B529DB688A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Project </a:t>
            </a:r>
            <a:r>
              <a:rPr lang="nl-NL" sz="1400" b="1" dirty="0" err="1"/>
              <a:t>settings</a:t>
            </a: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dirty="0"/>
              <a:t>Vul een naam en omschrijving in.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 err="1"/>
              <a:t>Visibility</a:t>
            </a: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dirty="0"/>
              <a:t>Kies public voor de cursus.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Version control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dirty="0"/>
              <a:t>Kies altijd git.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 err="1"/>
              <a:t>Work</a:t>
            </a:r>
            <a:r>
              <a:rPr lang="nl-NL" sz="1400" b="1" dirty="0"/>
              <a:t> item </a:t>
            </a:r>
            <a:r>
              <a:rPr lang="nl-NL" sz="1400" b="1" dirty="0" err="1"/>
              <a:t>process</a:t>
            </a: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dirty="0"/>
              <a:t>Kies voor nu Agile.</a:t>
            </a: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D0A9FB0-B883-D5BA-AD67-162793247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77889"/>
            <a:ext cx="4352109" cy="47235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770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</TotalTime>
  <Words>1222</Words>
  <Application>Microsoft Office PowerPoint</Application>
  <PresentationFormat>Widescreen</PresentationFormat>
  <Paragraphs>400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Office Theme</vt:lpstr>
      <vt:lpstr>Git - Cursus</vt:lpstr>
      <vt:lpstr>Agenda</vt:lpstr>
      <vt:lpstr>Gedistribueerd systeem</vt:lpstr>
      <vt:lpstr>Centraal systeem</vt:lpstr>
      <vt:lpstr>Centraal vs. gedistribueerd</vt:lpstr>
      <vt:lpstr>Centraal vs. gedistribueerd</vt:lpstr>
      <vt:lpstr>Remote server</vt:lpstr>
      <vt:lpstr>Remote repository</vt:lpstr>
      <vt:lpstr>Azure DevOps: Project aanmaken</vt:lpstr>
      <vt:lpstr>Azure Devops: Projecten</vt:lpstr>
      <vt:lpstr>Azure DevOps: Repo aanmaken</vt:lpstr>
      <vt:lpstr>GitHub: Repo aanmaken</vt:lpstr>
      <vt:lpstr>Nieuw repo binnenhalen</vt:lpstr>
      <vt:lpstr>Bestaand repo koppelen</vt:lpstr>
      <vt:lpstr>Wijzigingen synchroniseren</vt:lpstr>
      <vt:lpstr>Wijzigingen ophalen</vt:lpstr>
      <vt:lpstr>Wijzigingen wegschrijven</vt:lpstr>
      <vt:lpstr>Branch tracking</vt:lpstr>
      <vt:lpstr>Branch tracking</vt:lpstr>
      <vt:lpstr>Branch tracking</vt:lpstr>
      <vt:lpstr>Branch tracking</vt:lpstr>
      <vt:lpstr>Branch tracking</vt:lpstr>
      <vt:lpstr>Pull requests</vt:lpstr>
      <vt:lpstr>Wat is een pull request?</vt:lpstr>
      <vt:lpstr>Pipelines / actions</vt:lpstr>
      <vt:lpstr>Werk managen</vt:lpstr>
      <vt:lpstr>Azure DevOps: Project maken</vt:lpstr>
      <vt:lpstr>Kanban Board</vt:lpstr>
      <vt:lpstr>Sprint Board</vt:lpstr>
      <vt:lpstr>Work Item aanmaken</vt:lpstr>
      <vt:lpstr>Project aanmaken</vt:lpstr>
      <vt:lpstr>Project aanmaken</vt:lpstr>
      <vt:lpstr>Boards</vt:lpstr>
      <vt:lpstr>Issue aanmaken</vt:lpstr>
      <vt:lpstr>Issue aanmaken</vt:lpstr>
      <vt:lpstr>Nog even dit…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Koning, Lukas</cp:lastModifiedBy>
  <cp:revision>906</cp:revision>
  <dcterms:created xsi:type="dcterms:W3CDTF">2022-11-09T07:34:24Z</dcterms:created>
  <dcterms:modified xsi:type="dcterms:W3CDTF">2024-11-26T15:33:33Z</dcterms:modified>
</cp:coreProperties>
</file>