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6" r:id="rId4"/>
    <p:sldId id="267" r:id="rId5"/>
    <p:sldId id="258" r:id="rId6"/>
    <p:sldId id="298" r:id="rId7"/>
    <p:sldId id="296" r:id="rId8"/>
    <p:sldId id="297" r:id="rId9"/>
    <p:sldId id="310" r:id="rId10"/>
    <p:sldId id="311" r:id="rId11"/>
    <p:sldId id="300" r:id="rId12"/>
    <p:sldId id="309" r:id="rId13"/>
    <p:sldId id="305" r:id="rId14"/>
    <p:sldId id="303" r:id="rId15"/>
    <p:sldId id="312" r:id="rId16"/>
    <p:sldId id="314" r:id="rId17"/>
    <p:sldId id="313" r:id="rId18"/>
    <p:sldId id="306" r:id="rId19"/>
    <p:sldId id="315" r:id="rId20"/>
    <p:sldId id="316" r:id="rId21"/>
    <p:sldId id="317" r:id="rId22"/>
    <p:sldId id="319" r:id="rId23"/>
    <p:sldId id="318" r:id="rId24"/>
    <p:sldId id="320" r:id="rId25"/>
    <p:sldId id="321" r:id="rId26"/>
    <p:sldId id="302" r:id="rId27"/>
    <p:sldId id="304" r:id="rId28"/>
    <p:sldId id="323" r:id="rId29"/>
    <p:sldId id="324" r:id="rId30"/>
    <p:sldId id="325" r:id="rId31"/>
    <p:sldId id="322" r:id="rId32"/>
    <p:sldId id="261" r:id="rId3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1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6699" autoAdjust="0"/>
  </p:normalViewPr>
  <p:slideViewPr>
    <p:cSldViewPr snapToGrid="0">
      <p:cViewPr varScale="1">
        <p:scale>
          <a:sx n="120" d="100"/>
          <a:sy n="120" d="100"/>
        </p:scale>
        <p:origin x="494" y="82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07/02/2023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07/02/2023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07/02/2023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07/02/2023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07/02/2023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07/02/2023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07/02/2023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07/02/2023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07/02/2023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07/02/2023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07/02/2023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07/02/2023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voor Engineers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AFM - 2022</a:t>
            </a:r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9DAE97-165D-2317-E548-C65CD2E2B3EF}"/>
              </a:ext>
            </a:extLst>
          </p:cNvPr>
          <p:cNvSpPr/>
          <p:nvPr/>
        </p:nvSpPr>
        <p:spPr>
          <a:xfrm>
            <a:off x="838198" y="2139950"/>
            <a:ext cx="4571999" cy="2362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= None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/>
              <a:t>?</a:t>
            </a:r>
            <a:endParaRPr lang="nl-NL" sz="2000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7A1CA8-B3F4-84C3-6FE9-2787FC91D918}"/>
              </a:ext>
            </a:extLst>
          </p:cNvPr>
          <p:cNvSpPr/>
          <p:nvPr/>
        </p:nvSpPr>
        <p:spPr>
          <a:xfrm>
            <a:off x="5985937" y="2139950"/>
            <a:ext cx="4571999" cy="2362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457199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/>
              <a:t>?</a:t>
            </a:r>
            <a:endParaRPr lang="nl-NL" sz="2000" noProof="0" dirty="0"/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is het relevant?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985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Logging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044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Print versus </a:t>
            </a:r>
            <a:r>
              <a:rPr lang="nl-NL" sz="3600" noProof="0" dirty="0" err="1"/>
              <a:t>logging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Print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Handig voor snelle, eenvoudige</a:t>
            </a:r>
          </a:p>
          <a:p>
            <a:pPr marL="0" indent="0">
              <a:buNone/>
            </a:pPr>
            <a:r>
              <a:rPr lang="nl-NL" sz="2000" dirty="0"/>
              <a:t>interactieve </a:t>
            </a:r>
            <a:r>
              <a:rPr lang="nl-NL" sz="2000" dirty="0" err="1"/>
              <a:t>debugging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Print alleen naar de terminal.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Print alleen wat je opgeeft; geen extra diagnostische informatie.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Print kent geen verschillende niveaus; je print iets wel of niet.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noProof="0" dirty="0" err="1"/>
              <a:t>Logging</a:t>
            </a:r>
            <a:endParaRPr lang="nl-NL" sz="2000" b="1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Helpt codebase stabiel draaiend te houden.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Meer kanalen dan alleen de terminal.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Extra informatie beschikbaar, zoals tijdstip, regelnummer, functienaam.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Geeft meer controle door verschillende niveaus (vb. debug / info / error).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243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Je kunt loggen op 5 niveaus:</a:t>
            </a: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 = logging.INFO</a:t>
            </a: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logging.ERROR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logging.CRITICAL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Niveaus zijn hiërarchisch: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nl-NL" sz="2000" dirty="0">
                <a:cs typeface="Courier New" panose="02070309020205020404" pitchFamily="49" charset="0"/>
              </a:rPr>
              <a:t> krijg je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nl-NL" sz="2000" dirty="0">
                <a:cs typeface="Courier New" panose="02070309020205020404" pitchFamily="49" charset="0"/>
              </a:rPr>
              <a:t> /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DEBUG:</a:t>
            </a:r>
            <a:r>
              <a:rPr lang="nl-NL" sz="2000" dirty="0">
                <a:cs typeface="Courier New" panose="02070309020205020404" pitchFamily="49" charset="0"/>
              </a:rPr>
              <a:t> alle details voor ontwikkelaars.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INFO:</a:t>
            </a:r>
            <a:r>
              <a:rPr lang="nl-NL" sz="1800" dirty="0">
                <a:cs typeface="Courier New" panose="02070309020205020404" pitchFamily="49" charset="0"/>
              </a:rPr>
              <a:t> Rode draad / flow van het programma.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Berichten en niveaus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("Debug info voor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developers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.")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logger.info("Info voor gebruikers.")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logger.warning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("Waarschuwingen!".)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logger.error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("Fout: herstelbaar.")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logger.critical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("Fout: onherstelbaar.")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logger.info("Inlezen CRM populatie.")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("CRM server: ... Database: ...")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logger.info("Data 233 instellingen ingelezen.")</a:t>
            </a:r>
          </a:p>
        </p:txBody>
      </p:sp>
    </p:spTree>
    <p:extLst>
      <p:ext uri="{BB962C8B-B14F-4D97-AF65-F5344CB8AC3E}">
        <p14:creationId xmlns:p14="http://schemas.microsoft.com/office/powerpoint/2010/main" val="3457849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Python maakt altijd een root logger aan.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root logger is direct toegankelijk via: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Goed gebruik:</a:t>
            </a:r>
          </a:p>
          <a:p>
            <a:pPr marL="0" indent="0">
              <a:buNone/>
            </a:pPr>
            <a:r>
              <a:rPr lang="nl-NL" sz="2000" dirty="0"/>
              <a:t>Eindgebruiker configureert de root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zet je </a:t>
            </a:r>
            <a:r>
              <a:rPr lang="nl-NL" sz="3600" noProof="0" dirty="0" err="1"/>
              <a:t>logging</a:t>
            </a:r>
            <a:r>
              <a:rPr lang="nl-NL" sz="3600" noProof="0" dirty="0"/>
              <a:t> op?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Referentie naar de root logger</a:t>
            </a:r>
          </a:p>
          <a:p>
            <a:pPr marL="0" indent="0"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root_logger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 bericht met de root logger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logging.info("&lt;log bericht&gt;")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root_logger.info("&lt;log bericht&gt;")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Configureer de root logger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Kan alleen VOOR eerste logbericht!</a:t>
            </a:r>
          </a:p>
          <a:p>
            <a:pPr marL="0" indent="0"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(level=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03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Maak nieuwe logger objecten aan via: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(&lt;naam&gt;)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Meestal gebruik je de naam van de module via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nl-NL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maak je een eigen logger aan?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logger met eigen naam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logger met naam van huidige module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(__name__)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23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berichten; nieuwe loggers hebben deze niet standaard.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Handlers</a:t>
            </a:r>
            <a:r>
              <a:rPr lang="nl-NL" sz="2000" dirty="0"/>
              <a:t> gebruiken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  <a:r>
              <a:rPr lang="nl-NL" sz="2000" dirty="0"/>
              <a:t> om berichten vorm te geven.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configureer ik mijn logger?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5FAF45-F25E-60BA-BE62-20514435B757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EDDF17-20B8-988E-BDD3-7CEA83D109B2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7778501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AF36631-5414-AEA6-5E5F-28E4D94C73E8}"/>
              </a:ext>
            </a:extLst>
          </p:cNvPr>
          <p:cNvSpPr/>
          <p:nvPr/>
        </p:nvSpPr>
        <p:spPr>
          <a:xfrm>
            <a:off x="7076871" y="4726265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Formatter</a:t>
            </a:r>
            <a:endParaRPr lang="en-NL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E69D5E-E5BA-AA9A-37A3-6EBBE65AB8A8}"/>
              </a:ext>
            </a:extLst>
          </p:cNvPr>
          <p:cNvCxnSpPr>
            <a:endCxn id="18" idx="2"/>
          </p:cNvCxnSpPr>
          <p:nvPr/>
        </p:nvCxnSpPr>
        <p:spPr>
          <a:xfrm flipV="1">
            <a:off x="7778500" y="4048547"/>
            <a:ext cx="1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653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berichten; nieuwe loggers hebben deze niet standaard.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Handlers</a:t>
            </a:r>
            <a:r>
              <a:rPr lang="nl-NL" sz="2000" dirty="0"/>
              <a:t> gebruiken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  <a:r>
              <a:rPr lang="nl-NL" sz="2000" dirty="0"/>
              <a:t> om berichten vorm te geven.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configureer ik mijn logger?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5FAF45-F25E-60BA-BE62-20514435B757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EDDF17-20B8-988E-BDD3-7CEA83D109B2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7778501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AF36631-5414-AEA6-5E5F-28E4D94C73E8}"/>
              </a:ext>
            </a:extLst>
          </p:cNvPr>
          <p:cNvSpPr/>
          <p:nvPr/>
        </p:nvSpPr>
        <p:spPr>
          <a:xfrm>
            <a:off x="7076871" y="4726265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Formatter</a:t>
            </a:r>
            <a:endParaRPr lang="en-NL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E69D5E-E5BA-AA9A-37A3-6EBBE65AB8A8}"/>
              </a:ext>
            </a:extLst>
          </p:cNvPr>
          <p:cNvCxnSpPr>
            <a:endCxn id="18" idx="2"/>
          </p:cNvCxnSpPr>
          <p:nvPr/>
        </p:nvCxnSpPr>
        <p:spPr>
          <a:xfrm flipV="1">
            <a:off x="7778500" y="4048547"/>
            <a:ext cx="1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Handler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CA78C-5D85-E7F8-1A19-20546500DEAE}"/>
              </a:ext>
            </a:extLst>
          </p:cNvPr>
          <p:cNvSpPr/>
          <p:nvPr/>
        </p:nvSpPr>
        <p:spPr>
          <a:xfrm>
            <a:off x="9988379" y="4726265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Formatter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8CD2AE-146C-A655-BE30-7EE810B9B5BE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flipV="1">
            <a:off x="10671090" y="4048547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F74C9ED-AE6C-D972-875A-B1AE72D848BB}"/>
              </a:ext>
            </a:extLst>
          </p:cNvPr>
          <p:cNvSpPr txBox="1"/>
          <p:nvPr/>
        </p:nvSpPr>
        <p:spPr>
          <a:xfrm>
            <a:off x="9443237" y="5862872"/>
            <a:ext cx="2455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380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logger biedt additionele informatie over je programma.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Je kunt de informatievelden opnemen in een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Deze format-string geef je mee in de configuratie van de (root) logger.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Opmaak en informatie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2" y="1456267"/>
            <a:ext cx="538478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Inhoud log bericht.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niveau.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%(name)s		# Naam van de logger.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Huidige tijdstip.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%(module)	# Naam van de module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	# Naam van de functie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lineno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	# Regelnummer log bericht.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Stel format voor root logger in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)s|%(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)s|%(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)s"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(format=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29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Foutmeldingen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35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Oefening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Namespaces en scopes</a:t>
            </a:r>
          </a:p>
          <a:p>
            <a:pPr>
              <a:spcAft>
                <a:spcPts val="600"/>
              </a:spcAft>
            </a:pPr>
            <a:r>
              <a:rPr lang="nl-NL" sz="2000" noProof="0" dirty="0" err="1"/>
              <a:t>Mutable</a:t>
            </a:r>
            <a:r>
              <a:rPr lang="nl-NL" sz="2000" noProof="0" dirty="0"/>
              <a:t> of </a:t>
            </a:r>
            <a:r>
              <a:rPr lang="nl-NL" sz="2000" noProof="0" dirty="0" err="1"/>
              <a:t>immutable</a:t>
            </a:r>
            <a:r>
              <a:rPr lang="nl-NL" sz="2000" noProof="0" dirty="0"/>
              <a:t> data</a:t>
            </a:r>
          </a:p>
          <a:p>
            <a:pPr>
              <a:spcAft>
                <a:spcPts val="600"/>
              </a:spcAft>
            </a:pP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 err="1"/>
              <a:t>Logging</a:t>
            </a: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Fouten afhandelen</a:t>
            </a:r>
          </a:p>
          <a:p>
            <a:pPr marL="0" indent="0">
              <a:spcAft>
                <a:spcPts val="600"/>
              </a:spcAft>
              <a:buNone/>
            </a:pP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Classes: wat en waarom?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"</a:t>
            </a:r>
            <a:r>
              <a:rPr lang="nl-NL" sz="2000" noProof="0" dirty="0" err="1"/>
              <a:t>Dunder</a:t>
            </a:r>
            <a:r>
              <a:rPr lang="nl-NL" sz="2000" noProof="0" dirty="0"/>
              <a:t>" methodes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Private, statische en class methodes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zijn belangrijk!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Foutmeldingen zijn cruciaal om te begrijpen waarom een fout optreed.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De standaard foutmeldingen zijn vrij intimiderend. Lees ze als volgt: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Helemaal onderaan staat WAT er fout ging.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Stappen erboven geven aan WAAR het fout ging (regel + functie).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dirty="0"/>
              <a:t>Er is een stap voor elke functie.</a:t>
            </a: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0F5630D-EEF0-CCE3-3F60-2E0058022FD5}"/>
              </a:ext>
            </a:extLst>
          </p:cNvPr>
          <p:cNvGrpSpPr/>
          <p:nvPr/>
        </p:nvGrpSpPr>
        <p:grpSpPr>
          <a:xfrm>
            <a:off x="5832414" y="1456267"/>
            <a:ext cx="5872776" cy="2357000"/>
            <a:chOff x="5794314" y="2437250"/>
            <a:chExt cx="5872776" cy="23570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EE59864-1479-CF8B-75B9-A942DCB31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99" y="2437250"/>
              <a:ext cx="5571091" cy="2357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81A9FC-A45B-4512-9528-9F8C3CE13F4E}"/>
                </a:ext>
              </a:extLst>
            </p:cNvPr>
            <p:cNvSpPr/>
            <p:nvPr/>
          </p:nvSpPr>
          <p:spPr>
            <a:xfrm>
              <a:off x="6096000" y="4583668"/>
              <a:ext cx="5571090" cy="2095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CEB728-D0D3-8BA2-332F-ADF68D23481D}"/>
                </a:ext>
              </a:extLst>
            </p:cNvPr>
            <p:cNvSpPr txBox="1"/>
            <p:nvPr/>
          </p:nvSpPr>
          <p:spPr>
            <a:xfrm>
              <a:off x="5807012" y="41735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1034F2-938E-1CA3-CEDE-21DB7C577148}"/>
                </a:ext>
              </a:extLst>
            </p:cNvPr>
            <p:cNvSpPr txBox="1"/>
            <p:nvPr/>
          </p:nvSpPr>
          <p:spPr>
            <a:xfrm>
              <a:off x="5794314" y="38079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260536-56D5-BF8A-A914-6AB77191D70C}"/>
                </a:ext>
              </a:extLst>
            </p:cNvPr>
            <p:cNvSpPr txBox="1"/>
            <p:nvPr/>
          </p:nvSpPr>
          <p:spPr>
            <a:xfrm>
              <a:off x="5794314" y="34155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4C77FC-CF3F-20DE-2E39-2265DFCEC664}"/>
                </a:ext>
              </a:extLst>
            </p:cNvPr>
            <p:cNvSpPr txBox="1"/>
            <p:nvPr/>
          </p:nvSpPr>
          <p:spPr>
            <a:xfrm>
              <a:off x="5794314" y="30145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D9634B-A279-CB49-A26B-62028E20CF5A}"/>
                </a:ext>
              </a:extLst>
            </p:cNvPr>
            <p:cNvSpPr txBox="1"/>
            <p:nvPr/>
          </p:nvSpPr>
          <p:spPr>
            <a:xfrm>
              <a:off x="5794314" y="26526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D7C5908-09CB-1E8C-662D-C7688ED81E73}"/>
                </a:ext>
              </a:extLst>
            </p:cNvPr>
            <p:cNvSpPr/>
            <p:nvPr/>
          </p:nvSpPr>
          <p:spPr>
            <a:xfrm>
              <a:off x="8096250" y="3014584"/>
              <a:ext cx="14478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F92EF8-7129-E76A-ABC1-1A4CEA2FB5BF}"/>
                </a:ext>
              </a:extLst>
            </p:cNvPr>
            <p:cNvSpPr/>
            <p:nvPr/>
          </p:nvSpPr>
          <p:spPr>
            <a:xfrm>
              <a:off x="8096250" y="3406200"/>
              <a:ext cx="26797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88225A-6869-3625-8DB1-0FF40970587D}"/>
                </a:ext>
              </a:extLst>
            </p:cNvPr>
            <p:cNvSpPr/>
            <p:nvPr/>
          </p:nvSpPr>
          <p:spPr>
            <a:xfrm>
              <a:off x="8096250" y="3797816"/>
              <a:ext cx="24511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489380-24B9-9B69-9C7C-EBF2A95EC52D}"/>
                </a:ext>
              </a:extLst>
            </p:cNvPr>
            <p:cNvSpPr/>
            <p:nvPr/>
          </p:nvSpPr>
          <p:spPr>
            <a:xfrm>
              <a:off x="8096250" y="4183598"/>
              <a:ext cx="196215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178559C-C6E6-6F91-1889-F6E09EAD99BD}"/>
              </a:ext>
            </a:extLst>
          </p:cNvPr>
          <p:cNvSpPr/>
          <p:nvPr/>
        </p:nvSpPr>
        <p:spPr>
          <a:xfrm>
            <a:off x="6134099" y="4138228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7F82A7-4637-1AFC-DDB6-2BDCDFA7597C}"/>
              </a:ext>
            </a:extLst>
          </p:cNvPr>
          <p:cNvSpPr/>
          <p:nvPr/>
        </p:nvSpPr>
        <p:spPr>
          <a:xfrm>
            <a:off x="7428981" y="4970270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gemiddelde_leeftijd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1228C-0823-8CCC-1CAA-B2D1F8F3BFC7}"/>
              </a:ext>
            </a:extLst>
          </p:cNvPr>
          <p:cNvSpPr/>
          <p:nvPr/>
        </p:nvSpPr>
        <p:spPr>
          <a:xfrm>
            <a:off x="8723863" y="5802313"/>
            <a:ext cx="2981327" cy="3746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check_leeftijd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4E8065E1-98B8-E8FC-FADB-1095838B7A81}"/>
              </a:ext>
            </a:extLst>
          </p:cNvPr>
          <p:cNvSpPr/>
          <p:nvPr/>
        </p:nvSpPr>
        <p:spPr>
          <a:xfrm rot="5400000">
            <a:off x="9213850" y="4400740"/>
            <a:ext cx="406399" cy="446146"/>
          </a:xfrm>
          <a:prstGeom prst="ben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1F6BF42C-27FA-1C1E-DF6D-83EA239E60C3}"/>
              </a:ext>
            </a:extLst>
          </p:cNvPr>
          <p:cNvSpPr/>
          <p:nvPr/>
        </p:nvSpPr>
        <p:spPr>
          <a:xfrm rot="5400000">
            <a:off x="10502900" y="5227255"/>
            <a:ext cx="406399" cy="446146"/>
          </a:xfrm>
          <a:prstGeom prst="ben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424175-1AAE-CBD5-62B2-419672E059E9}"/>
              </a:ext>
            </a:extLst>
          </p:cNvPr>
          <p:cNvSpPr txBox="1"/>
          <p:nvPr/>
        </p:nvSpPr>
        <p:spPr>
          <a:xfrm>
            <a:off x="9686923" y="4383529"/>
            <a:ext cx="79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aanroep</a:t>
            </a:r>
            <a:endParaRPr lang="en-NL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D2C502-996D-4483-8A10-A1F466764F4C}"/>
              </a:ext>
            </a:extLst>
          </p:cNvPr>
          <p:cNvSpPr txBox="1"/>
          <p:nvPr/>
        </p:nvSpPr>
        <p:spPr>
          <a:xfrm>
            <a:off x="10970141" y="5216431"/>
            <a:ext cx="79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aanroep</a:t>
            </a:r>
            <a:endParaRPr lang="en-NL" sz="14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28AC5169-04EE-9B92-04E7-07FDF410C4F8}"/>
              </a:ext>
            </a:extLst>
          </p:cNvPr>
          <p:cNvSpPr/>
          <p:nvPr/>
        </p:nvSpPr>
        <p:spPr>
          <a:xfrm rot="16200000">
            <a:off x="8224873" y="5468303"/>
            <a:ext cx="406399" cy="446146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FF0D2B0B-19C1-F776-D2AB-7B031CB0FA1F}"/>
              </a:ext>
            </a:extLst>
          </p:cNvPr>
          <p:cNvSpPr/>
          <p:nvPr/>
        </p:nvSpPr>
        <p:spPr>
          <a:xfrm rot="16200000">
            <a:off x="6924159" y="4675163"/>
            <a:ext cx="406399" cy="446146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F956A4-3977-9205-C7DC-742F9331F087}"/>
              </a:ext>
            </a:extLst>
          </p:cNvPr>
          <p:cNvSpPr txBox="1"/>
          <p:nvPr/>
        </p:nvSpPr>
        <p:spPr>
          <a:xfrm>
            <a:off x="7672227" y="5604834"/>
            <a:ext cx="485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fout</a:t>
            </a:r>
            <a:endParaRPr lang="en-N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C3C81-C185-F4B0-E8AD-7BBC0D07536E}"/>
              </a:ext>
            </a:extLst>
          </p:cNvPr>
          <p:cNvSpPr txBox="1"/>
          <p:nvPr/>
        </p:nvSpPr>
        <p:spPr>
          <a:xfrm>
            <a:off x="6372879" y="4822731"/>
            <a:ext cx="485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fout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268150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afhandelen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Standaard: foutmeldingen worden geprint en Python stopt je script.</a:t>
            </a:r>
          </a:p>
          <a:p>
            <a:pPr marL="0" indent="0">
              <a:buNone/>
            </a:pPr>
            <a:r>
              <a:rPr lang="nl-NL" sz="200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Maar…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Je kunt </a:t>
            </a:r>
            <a:r>
              <a:rPr lang="nl-NL" sz="2000" noProof="0" dirty="0" err="1"/>
              <a:t>oo</a:t>
            </a:r>
            <a:r>
              <a:rPr lang="nl-NL" sz="2000" dirty="0"/>
              <a:t>k zelf bepalen hoe je met foutmeldingen om wilt gaan.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Hiervoor gebruik je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converteer_leeftijd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(leeftijd):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int(leeftijd)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converteer_leeftijd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(leeftijd):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int(leeftijd)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</p:spTree>
    <p:extLst>
      <p:ext uri="{BB962C8B-B14F-4D97-AF65-F5344CB8AC3E}">
        <p14:creationId xmlns:p14="http://schemas.microsoft.com/office/powerpoint/2010/main" val="2342474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Veelvoorkomende fouten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835C346-C0F2-2D49-8AB4-005767C62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492673"/>
              </p:ext>
            </p:extLst>
          </p:nvPr>
        </p:nvGraphicFramePr>
        <p:xfrm>
          <a:off x="958850" y="1532466"/>
          <a:ext cx="10248900" cy="461433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25700">
                  <a:extLst>
                    <a:ext uri="{9D8B030D-6E8A-4147-A177-3AD203B41FA5}">
                      <a16:colId xmlns:a16="http://schemas.microsoft.com/office/drawing/2014/main" val="3079449778"/>
                    </a:ext>
                  </a:extLst>
                </a:gridCol>
                <a:gridCol w="7823200">
                  <a:extLst>
                    <a:ext uri="{9D8B030D-6E8A-4147-A177-3AD203B41FA5}">
                      <a16:colId xmlns:a16="http://schemas.microsoft.com/office/drawing/2014/main" val="1481204893"/>
                    </a:ext>
                  </a:extLst>
                </a:gridCol>
              </a:tblGrid>
              <a:tr h="512704">
                <a:tc>
                  <a:txBody>
                    <a:bodyPr/>
                    <a:lstStyle/>
                    <a:p>
                      <a:r>
                        <a:rPr lang="nl-NL" noProof="0"/>
                        <a:t>Type fout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Wanneer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92633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code.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450790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Variabele of object bestaat niet.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14058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waarde voor data type, bijvoorbeeld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int("a").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5474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Verkeerd data type, bijvoorbeeld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int(None)</a:t>
                      </a:r>
                      <a:r>
                        <a:rPr lang="nl-NL" noProof="0" dirty="0"/>
                        <a:t> of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3.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87505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Index buiten berijk lijst, bijvoorbeeld </a:t>
                      </a:r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x[3]</a:t>
                      </a:r>
                      <a:r>
                        <a:rPr lang="nl-NL" noProof="0"/>
                        <a:t> als </a:t>
                      </a:r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3].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8221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Sleutel zit niet in </a:t>
                      </a:r>
                      <a:r>
                        <a:rPr lang="nl-NL" noProof="0" dirty="0" err="1"/>
                        <a:t>dict</a:t>
                      </a:r>
                      <a:r>
                        <a:rPr lang="nl-NL" noProof="0" dirty="0"/>
                        <a:t>, bijvoorbeeld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x["c"]</a:t>
                      </a:r>
                      <a:r>
                        <a:rPr lang="nl-NL" noProof="0" dirty="0"/>
                        <a:t> als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{"a": 1, "b": 2}.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33888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 module die je importeert bestaat niet in je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20777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Algemene foutmelding tijdens draaien van je code.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53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081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Wanneer zelf</a:t>
            </a:r>
            <a:r>
              <a:rPr lang="nl-NL" sz="3600" dirty="0"/>
              <a:t> afhandelen?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Betere afhandeling:</a:t>
            </a:r>
          </a:p>
          <a:p>
            <a:pPr marL="0" indent="0">
              <a:buNone/>
            </a:pPr>
            <a:r>
              <a:rPr lang="nl-NL" sz="2000" dirty="0"/>
              <a:t>Je hebt een manier om de fout op te vangen i.p.v. script te stoppen.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Betere informatie: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Wie is je gebruiker: </a:t>
            </a:r>
            <a:r>
              <a:rPr lang="nl-NL" sz="2000" noProof="0" dirty="0"/>
              <a:t>Developers kunnen Python fouten lezen, anderen niet.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Is de standaard melding informatief genoeg?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record in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leeftijd = int(record["leeftijd"])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"Ongeldige leeftijd voor: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record['naam']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</a:p>
        </p:txBody>
      </p:sp>
    </p:spTree>
    <p:extLst>
      <p:ext uri="{BB962C8B-B14F-4D97-AF65-F5344CB8AC3E}">
        <p14:creationId xmlns:p14="http://schemas.microsoft.com/office/powerpoint/2010/main" val="213760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Je kunt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gebruiken om Python te stoppen.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Bijvoorbeeld na het geven van een gebruiksvriendelijk foutmelding.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Zo kun je voorkomen dat een stack </a:t>
            </a:r>
            <a:r>
              <a:rPr lang="nl-NL" sz="2000" dirty="0" err="1"/>
              <a:t>trace</a:t>
            </a:r>
            <a:r>
              <a:rPr lang="nl-NL" sz="2000" dirty="0"/>
              <a:t> geprint wordt.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= int(leeftijd)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{leeftijd} valt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"buiten geldig bereik (0 – 120)."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143757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Raise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Met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2000" noProof="0" dirty="0"/>
              <a:t> kun je zelf een foutmelding afgeven, ook als Python geen fout ziet.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De afhandeling werkt net zoals een standaard foutmelding van Python.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 &lt; leeftijd &lt; 120: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{leeftijd} valt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"buiten geldig bereik (0 – 120)."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1323158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2603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Classes bundelen: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Variabelen	  </a:t>
            </a:r>
            <a:r>
              <a:rPr lang="nl-NL" sz="2000" noProof="0" dirty="0" err="1"/>
              <a:t>attributes</a:t>
            </a:r>
            <a:r>
              <a:rPr lang="nl-NL" sz="2000" noProof="0" dirty="0"/>
              <a:t>     (state)</a:t>
            </a:r>
          </a:p>
          <a:p>
            <a:pPr>
              <a:buFontTx/>
              <a:buChar char="-"/>
            </a:pPr>
            <a:r>
              <a:rPr lang="nl-NL" sz="2000" noProof="0" dirty="0"/>
              <a:t>Functies	  </a:t>
            </a:r>
            <a:r>
              <a:rPr lang="nl-NL" sz="2000" noProof="0" dirty="0" err="1"/>
              <a:t>methods</a:t>
            </a:r>
            <a:r>
              <a:rPr lang="nl-NL" sz="2000" noProof="0" dirty="0"/>
              <a:t>       (</a:t>
            </a:r>
            <a:r>
              <a:rPr lang="nl-NL" sz="2000" noProof="0" dirty="0" err="1"/>
              <a:t>behavior</a:t>
            </a:r>
            <a:r>
              <a:rPr lang="nl-NL" sz="2000" noProof="0" dirty="0"/>
              <a:t>)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Bundeling in classes maakt importeren en hergebruik eenvoudiger.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Attributen kunnen worden hergebruikt door verschillende methodes.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Toegang tot attributen via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voor = "Jan"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 = "Jansen"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volledige_naam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f"{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self.voor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self.achter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groet(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f"Hallo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self.voor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08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Dunder</a:t>
            </a:r>
            <a:r>
              <a:rPr lang="nl-NL" sz="3600" noProof="0" dirty="0"/>
              <a:t>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Double </a:t>
            </a:r>
            <a:r>
              <a:rPr lang="nl-NL" sz="2000" noProof="0" dirty="0" err="1"/>
              <a:t>underscore</a:t>
            </a:r>
            <a:r>
              <a:rPr lang="nl-NL" sz="2000" noProof="0" dirty="0"/>
              <a:t> / </a:t>
            </a:r>
            <a:r>
              <a:rPr lang="nl-NL" sz="2000" noProof="0" dirty="0" err="1"/>
              <a:t>dunder</a:t>
            </a:r>
            <a:r>
              <a:rPr lang="nl-NL" sz="2000" noProof="0" dirty="0"/>
              <a:t> methodes hebben een speciale functie.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nl-NL" sz="2000" noProof="0" dirty="0"/>
              <a:t> wordt bijvoorbeeld gebruikt om een object te initialiseren (de </a:t>
            </a:r>
            <a:r>
              <a:rPr lang="nl-NL" sz="2000" noProof="0" dirty="0" err="1"/>
              <a:t>constructor</a:t>
            </a:r>
            <a:r>
              <a:rPr lang="nl-NL" sz="2000" noProof="0" dirty="0"/>
              <a:t>).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Er zijn veel </a:t>
            </a:r>
            <a:r>
              <a:rPr lang="nl-NL" sz="2000" noProof="0" dirty="0" err="1"/>
              <a:t>dunder</a:t>
            </a:r>
            <a:r>
              <a:rPr lang="nl-NL" sz="2000" noProof="0" dirty="0"/>
              <a:t> methodes, zie het data model voor meer info: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https://docs.python.org/3/reference/datamodel.html#special-method-names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naam, achternaam):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self.voornaam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naam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self.achternaam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achternaam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Initialiseer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henk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Persoon("Henk", "Jansen")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Persoon("Ingrid", "Maassen")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28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Statische en private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Gebruik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@staticmethod</a:t>
            </a:r>
            <a:r>
              <a:rPr lang="nl-NL" sz="2000" noProof="0" dirty="0"/>
              <a:t> wanneer een methode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noProof="0" dirty="0"/>
              <a:t> niet nodig heeft.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Private methodes of attributen bestaan niet in Python.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Gebruik een </a:t>
            </a:r>
            <a:r>
              <a:rPr lang="nl-NL" sz="2000" noProof="0" dirty="0" err="1"/>
              <a:t>undersc</a:t>
            </a:r>
            <a:r>
              <a:rPr lang="nl-NL" sz="2000" dirty="0"/>
              <a:t>ore om te signaleren dat een methode privaat is.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@staticmethod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bewerk_naam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(naam):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naam.strip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capitalize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geldige_naam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(naam):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(naam) &gt;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8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51432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Schrijf een script dat: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Een CSV-bestand inleest en verwerkt.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Voor elk persoon de faculteit van de leeftijd berekent.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De resultaten wegschrijft naar een nieuw CSV-bestand.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Bonuspunten: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Zorg voor een nette structuur (opdelen functies).</a:t>
            </a:r>
          </a:p>
          <a:p>
            <a:pPr>
              <a:buFontTx/>
              <a:buChar char="-"/>
            </a:pPr>
            <a:r>
              <a:rPr lang="nl-NL" sz="2000" noProof="0" dirty="0"/>
              <a:t>Maak goede documentatie.</a:t>
            </a:r>
          </a:p>
          <a:p>
            <a:pPr>
              <a:buFontTx/>
              <a:buChar char="-"/>
            </a:pPr>
            <a:r>
              <a:rPr lang="nl-NL" sz="2000" noProof="0" dirty="0"/>
              <a:t>Zorg voor </a:t>
            </a:r>
            <a:r>
              <a:rPr lang="nl-NL" sz="2000" noProof="0" dirty="0" err="1"/>
              <a:t>logging</a:t>
            </a:r>
            <a:r>
              <a:rPr lang="nl-NL" sz="2000" noProof="0" dirty="0"/>
              <a:t> naar de terminal.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8248260" y="1456267"/>
            <a:ext cx="282095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CSV-data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Henk,man,44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Ingrid,vrouw,37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Jaap,man,56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777240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886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Class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Normale methodes worden gebruikt op een instantie…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Met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nl-NL" sz="2000" noProof="0" dirty="0"/>
              <a:t> definieer je methodes die op de class zelf werken.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 err="1"/>
              <a:t>Clas</a:t>
            </a:r>
            <a:r>
              <a:rPr lang="nl-NL" sz="2000" dirty="0"/>
              <a:t>s methodes worden vaak gebruikt voor "</a:t>
            </a:r>
            <a:r>
              <a:rPr lang="nl-NL" sz="2000" dirty="0" err="1"/>
              <a:t>factory</a:t>
            </a:r>
            <a:r>
              <a:rPr lang="nl-NL" sz="2000" dirty="0"/>
              <a:t>" patronen.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naam, achternaam):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self.voornaam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naam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self.achternaam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achternaam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@classmethod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van_csv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voor, achter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csv.split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(voor, achter)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Maak persoon aan vanuit CSV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henk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Persoon.van_csv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Henk,Jansen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06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Overerving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9387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0E1F31E-EFE7-2088-6547-845DD4CD334B}"/>
              </a:ext>
            </a:extLst>
          </p:cNvPr>
          <p:cNvGrpSpPr/>
          <p:nvPr/>
        </p:nvGrpSpPr>
        <p:grpSpPr>
          <a:xfrm>
            <a:off x="6096000" y="1682506"/>
            <a:ext cx="5604933" cy="3492987"/>
            <a:chOff x="5545666" y="724430"/>
            <a:chExt cx="5604933" cy="34929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8A90BB-468A-6D0A-002C-262602B18B4B}"/>
                </a:ext>
              </a:extLst>
            </p:cNvPr>
            <p:cNvSpPr/>
            <p:nvPr/>
          </p:nvSpPr>
          <p:spPr>
            <a:xfrm>
              <a:off x="7514167" y="724430"/>
              <a:ext cx="1667933" cy="130757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r>
                <a:rPr lang="nl-NL" b="1" dirty="0"/>
                <a:t>Voertuig</a:t>
              </a:r>
            </a:p>
            <a:p>
              <a:pPr marL="285750" indent="-285750">
                <a:buFontTx/>
                <a:buChar char="-"/>
              </a:pP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afmetingen</a:t>
              </a:r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prijs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F36A3-E63F-438C-664E-6CCFFF26537D}"/>
                </a:ext>
              </a:extLst>
            </p:cNvPr>
            <p:cNvSpPr/>
            <p:nvPr/>
          </p:nvSpPr>
          <p:spPr>
            <a:xfrm>
              <a:off x="7514166" y="2909848"/>
              <a:ext cx="1667933" cy="130756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r>
                <a:rPr lang="nl-NL" b="1" dirty="0"/>
                <a:t>Auto</a:t>
              </a:r>
            </a:p>
            <a:p>
              <a:pPr marL="285750" indent="-285750">
                <a:buFontTx/>
                <a:buChar char="-"/>
              </a:pP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zitplaatsen</a:t>
              </a:r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airco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77325D-D211-A5CE-6947-92EF15DD9D6B}"/>
                </a:ext>
              </a:extLst>
            </p:cNvPr>
            <p:cNvSpPr/>
            <p:nvPr/>
          </p:nvSpPr>
          <p:spPr>
            <a:xfrm>
              <a:off x="9482666" y="2909849"/>
              <a:ext cx="1667933" cy="13075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r>
                <a:rPr lang="nl-NL" b="1" dirty="0"/>
                <a:t>Fiets</a:t>
              </a:r>
              <a:endParaRPr lang="nl-NL" dirty="0"/>
            </a:p>
            <a:p>
              <a:pPr marL="285750" indent="-285750">
                <a:buFontTx/>
                <a:buChar char="-"/>
              </a:pP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materiaal</a:t>
              </a:r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schijfremmen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4682BB-885A-5C60-F919-EE42752F11CB}"/>
                </a:ext>
              </a:extLst>
            </p:cNvPr>
            <p:cNvSpPr/>
            <p:nvPr/>
          </p:nvSpPr>
          <p:spPr>
            <a:xfrm>
              <a:off x="5545666" y="2909848"/>
              <a:ext cx="1667933" cy="130756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r>
                <a:rPr lang="nl-NL" b="1" dirty="0"/>
                <a:t>Vrachtwagen</a:t>
              </a:r>
              <a:endParaRPr lang="nl-NL" dirty="0"/>
            </a:p>
            <a:p>
              <a:pPr marL="285750" indent="-285750">
                <a:buFontTx/>
                <a:buChar char="-"/>
              </a:pP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 err="1"/>
                <a:t>aantal_assen</a:t>
              </a: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 err="1"/>
                <a:t>max_lading</a:t>
              </a:r>
              <a:endParaRPr lang="nl-NL" sz="1400" dirty="0"/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26AA4622-4E45-61DD-9BD4-049BD243D7DA}"/>
                </a:ext>
              </a:extLst>
            </p:cNvPr>
            <p:cNvCxnSpPr>
              <a:stCxn id="8" idx="2"/>
              <a:endCxn id="24" idx="0"/>
            </p:cNvCxnSpPr>
            <p:nvPr/>
          </p:nvCxnSpPr>
          <p:spPr>
            <a:xfrm rot="5400000">
              <a:off x="6924960" y="1486674"/>
              <a:ext cx="877848" cy="1968501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3D6C7873-5F95-3A57-2507-53B1F8234C85}"/>
                </a:ext>
              </a:extLst>
            </p:cNvPr>
            <p:cNvCxnSpPr>
              <a:stCxn id="8" idx="2"/>
              <a:endCxn id="19" idx="0"/>
            </p:cNvCxnSpPr>
            <p:nvPr/>
          </p:nvCxnSpPr>
          <p:spPr>
            <a:xfrm rot="16200000" flipH="1">
              <a:off x="8893459" y="1486674"/>
              <a:ext cx="877849" cy="1968499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1B8FE0B-0300-8DD6-DF7A-614F3B346ABB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8348133" y="2032000"/>
              <a:ext cx="1" cy="8778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Classes bundelen:</a:t>
            </a:r>
          </a:p>
          <a:p>
            <a:pPr>
              <a:buFontTx/>
              <a:buChar char="-"/>
            </a:pPr>
            <a:r>
              <a:rPr lang="nl-NL" sz="2000" noProof="0" dirty="0"/>
              <a:t>Variabelen	  </a:t>
            </a:r>
            <a:r>
              <a:rPr lang="nl-NL" sz="2000" noProof="0" dirty="0" err="1"/>
              <a:t>properties</a:t>
            </a:r>
            <a:r>
              <a:rPr lang="nl-NL" sz="2000" noProof="0" dirty="0"/>
              <a:t>    (state)</a:t>
            </a:r>
          </a:p>
          <a:p>
            <a:pPr>
              <a:buFontTx/>
              <a:buChar char="-"/>
            </a:pPr>
            <a:r>
              <a:rPr lang="nl-NL" sz="2000" noProof="0" dirty="0"/>
              <a:t>Functies	  </a:t>
            </a:r>
            <a:r>
              <a:rPr lang="nl-NL" sz="2000" noProof="0" dirty="0" err="1"/>
              <a:t>methods</a:t>
            </a:r>
            <a:r>
              <a:rPr lang="nl-NL" sz="2000" noProof="0" dirty="0"/>
              <a:t>       (</a:t>
            </a:r>
            <a:r>
              <a:rPr lang="nl-NL" sz="2000" noProof="0" dirty="0" err="1"/>
              <a:t>behavior</a:t>
            </a:r>
            <a:r>
              <a:rPr lang="nl-NL" sz="2000" noProof="0" dirty="0"/>
              <a:t>)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44060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Namespaces en scopes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namespace?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Een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 koppelt namen aan waardes of objecten. 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Elke variabele, functie of class die je aanmaakt komt in een namespace.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Objecten in een script komen in de </a:t>
            </a:r>
            <a:r>
              <a:rPr lang="nl-NL" sz="2000" b="1" noProof="0" dirty="0"/>
              <a:t>globale</a:t>
            </a:r>
            <a:r>
              <a:rPr lang="nl-NL" sz="2000" noProof="0" dirty="0"/>
              <a:t> namespace.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Objecten in een functie komen in een </a:t>
            </a:r>
            <a:r>
              <a:rPr lang="nl-NL" sz="2000" b="1" noProof="0" dirty="0"/>
              <a:t>lokale</a:t>
            </a:r>
            <a:r>
              <a:rPr lang="nl-NL" sz="2000" noProof="0" dirty="0"/>
              <a:t> namespace.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7855771" y="1456267"/>
            <a:ext cx="3005666" cy="39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00BF9C8-CA1E-83DA-4E42-CF01D71DDD2F}"/>
              </a:ext>
            </a:extLst>
          </p:cNvPr>
          <p:cNvSpPr/>
          <p:nvPr/>
        </p:nvSpPr>
        <p:spPr>
          <a:xfrm>
            <a:off x="6604000" y="2226733"/>
            <a:ext cx="1752600" cy="1016000"/>
          </a:xfrm>
          <a:prstGeom prst="wedgeRectCallout">
            <a:avLst>
              <a:gd name="adj1" fmla="val 32813"/>
              <a:gd name="adj2" fmla="val -8281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Symbolische</a:t>
            </a:r>
          </a:p>
          <a:p>
            <a:pPr algn="ctr"/>
            <a:r>
              <a:rPr lang="nl-NL" sz="1600" dirty="0"/>
              <a:t>naam "x"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1E88066-7799-0DC8-45AF-3BCF0102F6E8}"/>
              </a:ext>
            </a:extLst>
          </p:cNvPr>
          <p:cNvSpPr/>
          <p:nvPr/>
        </p:nvSpPr>
        <p:spPr>
          <a:xfrm>
            <a:off x="9601200" y="2226733"/>
            <a:ext cx="1752600" cy="1016000"/>
          </a:xfrm>
          <a:prstGeom prst="wedgeRectCallout">
            <a:avLst>
              <a:gd name="adj1" fmla="val -33371"/>
              <a:gd name="adj2" fmla="val -876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/>
              <a:t>String object</a:t>
            </a:r>
          </a:p>
          <a:p>
            <a:pPr algn="ctr"/>
            <a:r>
              <a:rPr lang="nl-NL" sz="1600"/>
              <a:t>met waarde</a:t>
            </a:r>
          </a:p>
          <a:p>
            <a:pPr algn="ctr"/>
            <a:r>
              <a:rPr lang="nl-NL" sz="1600"/>
              <a:t>"Hello world!"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0" y="3924300"/>
            <a:ext cx="4749800" cy="2252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 = "Globale variabele"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l = "Lokale variabele"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2272B9-3844-2B0E-9ACC-7594392EB973}"/>
              </a:ext>
            </a:extLst>
          </p:cNvPr>
          <p:cNvCxnSpPr/>
          <p:nvPr/>
        </p:nvCxnSpPr>
        <p:spPr>
          <a:xfrm>
            <a:off x="6096000" y="1456267"/>
            <a:ext cx="0" cy="4711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2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Rechts zie je verschillende </a:t>
            </a:r>
            <a:r>
              <a:rPr lang="nl-NL" sz="2000" noProof="0" dirty="0" err="1"/>
              <a:t>namespaces</a:t>
            </a:r>
            <a:r>
              <a:rPr lang="nl-NL" sz="2000" noProof="0" dirty="0"/>
              <a:t>: globaal, buitenste en binnenste.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Variabelen "leven" in hun eigen namespace; dit is de scope waarin ze te vinden zijn. 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Als een variabele niet gevonden wordt in een scope, zoekt Python hoger in de hiërarchie.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De zoekvolgorde is:</a:t>
            </a:r>
          </a:p>
          <a:p>
            <a:pPr marL="0" indent="0">
              <a:buNone/>
            </a:pPr>
            <a:r>
              <a:rPr lang="nl-NL" sz="2000" noProof="0" dirty="0"/>
              <a:t>lokaal  &gt;  omvattend  &gt;  globaal  &gt;  built-ins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1" y="724430"/>
            <a:ext cx="4749800" cy="26212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"globale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buitenste():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"buitenste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binnenste()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print(x)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D0D3FF-C593-5AED-E30D-30050CC6795B}"/>
              </a:ext>
            </a:extLst>
          </p:cNvPr>
          <p:cNvCxnSpPr>
            <a:cxnSpLocks/>
          </p:cNvCxnSpPr>
          <p:nvPr/>
        </p:nvCxnSpPr>
        <p:spPr>
          <a:xfrm>
            <a:off x="6096000" y="724430"/>
            <a:ext cx="0" cy="54431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7C7BCE59-6BBB-9D3E-70E6-78B6BBF9A17C}"/>
              </a:ext>
            </a:extLst>
          </p:cNvPr>
          <p:cNvSpPr/>
          <p:nvPr/>
        </p:nvSpPr>
        <p:spPr>
          <a:xfrm>
            <a:off x="6604001" y="3807584"/>
            <a:ext cx="4749799" cy="640826"/>
          </a:xfrm>
          <a:prstGeom prst="down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Lokale namespace</a:t>
            </a:r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760D84F5-1713-A1FC-962A-B35C00D9B839}"/>
              </a:ext>
            </a:extLst>
          </p:cNvPr>
          <p:cNvSpPr/>
          <p:nvPr/>
        </p:nvSpPr>
        <p:spPr>
          <a:xfrm>
            <a:off x="6604001" y="4468639"/>
            <a:ext cx="4749799" cy="640826"/>
          </a:xfrm>
          <a:prstGeom prst="down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Omvattende namespace</a:t>
            </a:r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A4DCABE0-C9C0-399E-B589-5ADF8053F9F7}"/>
              </a:ext>
            </a:extLst>
          </p:cNvPr>
          <p:cNvSpPr/>
          <p:nvPr/>
        </p:nvSpPr>
        <p:spPr>
          <a:xfrm>
            <a:off x="6604001" y="5129694"/>
            <a:ext cx="4749799" cy="640826"/>
          </a:xfrm>
          <a:prstGeom prst="downArrow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Globale namespace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F4610C-A276-0020-F296-F794024E7EA9}"/>
              </a:ext>
            </a:extLst>
          </p:cNvPr>
          <p:cNvSpPr/>
          <p:nvPr/>
        </p:nvSpPr>
        <p:spPr>
          <a:xfrm>
            <a:off x="6604003" y="5773602"/>
            <a:ext cx="4749797" cy="4033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Built-ins</a:t>
            </a:r>
          </a:p>
        </p:txBody>
      </p:sp>
    </p:spTree>
    <p:extLst>
      <p:ext uri="{BB962C8B-B14F-4D97-AF65-F5344CB8AC3E}">
        <p14:creationId xmlns:p14="http://schemas.microsoft.com/office/powerpoint/2010/main" val="407288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Mutable</a:t>
            </a:r>
            <a:r>
              <a:rPr lang="nl-NL" noProof="0" dirty="0"/>
              <a:t> of </a:t>
            </a:r>
            <a:r>
              <a:rPr lang="nl-NL" noProof="0" dirty="0" err="1"/>
              <a:t>immutable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159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Kun je het aanpassen?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Bij sommige data types kun je waardes of eigenschappen </a:t>
            </a:r>
            <a:r>
              <a:rPr lang="nl-NL" sz="2000" u="sng" noProof="0" dirty="0"/>
              <a:t>aanpassen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Je kunt bijvoorbeeld een waarde in een list overschrijven: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x[1] = 0      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# x is nu [1, 0, 3]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Andere data types kun je </a:t>
            </a:r>
            <a:r>
              <a:rPr lang="nl-NL" sz="2000" u="sng" dirty="0"/>
              <a:t>niet aanpassen</a:t>
            </a:r>
            <a:r>
              <a:rPr lang="nl-NL" sz="2000" dirty="0"/>
              <a:t>, maar alleen overschrijven.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/>
              <a:t>tuple</a:t>
            </a:r>
            <a:r>
              <a:rPr lang="nl-NL" sz="2000" dirty="0"/>
              <a:t> is bijvoorbeeld </a:t>
            </a:r>
            <a:r>
              <a:rPr lang="nl-NL" sz="2000" u="sng" dirty="0"/>
              <a:t>niet</a:t>
            </a:r>
            <a:r>
              <a:rPr lang="nl-NL" sz="2000" dirty="0"/>
              <a:t> aan te passen zoals een list: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(1, 2, 3)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X[1] = 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56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Welke data types kun je aanpassen?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 err="1"/>
              <a:t>dict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list</a:t>
            </a:r>
          </a:p>
          <a:p>
            <a:pPr>
              <a:buFontTx/>
              <a:buChar char="-"/>
            </a:pPr>
            <a:r>
              <a:rPr lang="nl-NL" sz="2000" noProof="0" dirty="0"/>
              <a:t>object</a:t>
            </a:r>
          </a:p>
          <a:p>
            <a:pPr>
              <a:buFontTx/>
              <a:buChar char="-"/>
            </a:pPr>
            <a:r>
              <a:rPr lang="nl-NL" sz="2000" noProof="0" dirty="0"/>
              <a:t>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bool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float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/>
              <a:t>int</a:t>
            </a: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str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tuple</a:t>
            </a:r>
            <a:endParaRPr lang="nl-NL" sz="2000" dirty="0"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24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3745</TotalTime>
  <Words>2035</Words>
  <Application>Microsoft Office PowerPoint</Application>
  <PresentationFormat>Widescreen</PresentationFormat>
  <Paragraphs>476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Office Theme</vt:lpstr>
      <vt:lpstr>Python voor Engineers</vt:lpstr>
      <vt:lpstr>Agenda</vt:lpstr>
      <vt:lpstr>Oefening</vt:lpstr>
      <vt:lpstr>Namespaces en scopes</vt:lpstr>
      <vt:lpstr>Wat is een namespace?</vt:lpstr>
      <vt:lpstr>Wat is een scope?</vt:lpstr>
      <vt:lpstr>Mutable of immutable</vt:lpstr>
      <vt:lpstr>Kun je het aanpassen?</vt:lpstr>
      <vt:lpstr>Welke data types kun je aanpassen?</vt:lpstr>
      <vt:lpstr>Waarom is het relevant?</vt:lpstr>
      <vt:lpstr>Logging</vt:lpstr>
      <vt:lpstr>Print versus logging</vt:lpstr>
      <vt:lpstr>Berichten en niveaus</vt:lpstr>
      <vt:lpstr>Hoe zet je logging op?</vt:lpstr>
      <vt:lpstr>Hoe maak je een eigen logger aan?</vt:lpstr>
      <vt:lpstr>Hoe configureer ik mijn logger?</vt:lpstr>
      <vt:lpstr>Hoe configureer ik mijn logger?</vt:lpstr>
      <vt:lpstr>Opmaak en informatie</vt:lpstr>
      <vt:lpstr>Foutmeldingen</vt:lpstr>
      <vt:lpstr>Foutmeldingen zijn belangrijk!</vt:lpstr>
      <vt:lpstr>Foutmeldingen afhandelen</vt:lpstr>
      <vt:lpstr>Veelvoorkomende fouten</vt:lpstr>
      <vt:lpstr>Wanneer zelf afhandelen?</vt:lpstr>
      <vt:lpstr>Exit</vt:lpstr>
      <vt:lpstr>Raise</vt:lpstr>
      <vt:lpstr>Classes</vt:lpstr>
      <vt:lpstr>Waarom classes?</vt:lpstr>
      <vt:lpstr>Dunder methodes</vt:lpstr>
      <vt:lpstr>Statische en private methodes</vt:lpstr>
      <vt:lpstr>Class methodes</vt:lpstr>
      <vt:lpstr>Overerving</vt:lpstr>
      <vt:lpstr>Overerving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 Koning</cp:lastModifiedBy>
  <cp:revision>291</cp:revision>
  <dcterms:created xsi:type="dcterms:W3CDTF">2022-11-09T07:34:24Z</dcterms:created>
  <dcterms:modified xsi:type="dcterms:W3CDTF">2023-02-07T14:48:06Z</dcterms:modified>
</cp:coreProperties>
</file>