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334" r:id="rId2"/>
    <p:sldId id="257" r:id="rId3"/>
    <p:sldId id="323" r:id="rId4"/>
    <p:sldId id="335" r:id="rId5"/>
    <p:sldId id="347" r:id="rId6"/>
    <p:sldId id="326" r:id="rId7"/>
    <p:sldId id="339" r:id="rId8"/>
    <p:sldId id="351" r:id="rId9"/>
    <p:sldId id="365" r:id="rId10"/>
    <p:sldId id="343" r:id="rId11"/>
    <p:sldId id="350" r:id="rId12"/>
    <p:sldId id="363" r:id="rId13"/>
    <p:sldId id="352" r:id="rId14"/>
    <p:sldId id="353" r:id="rId15"/>
    <p:sldId id="393" r:id="rId16"/>
    <p:sldId id="364" r:id="rId17"/>
    <p:sldId id="367" r:id="rId18"/>
    <p:sldId id="388" r:id="rId19"/>
    <p:sldId id="389" r:id="rId20"/>
    <p:sldId id="344" r:id="rId21"/>
    <p:sldId id="355" r:id="rId22"/>
    <p:sldId id="356" r:id="rId23"/>
    <p:sldId id="357" r:id="rId24"/>
    <p:sldId id="366" r:id="rId25"/>
    <p:sldId id="382" r:id="rId26"/>
    <p:sldId id="345" r:id="rId27"/>
    <p:sldId id="358" r:id="rId28"/>
    <p:sldId id="361" r:id="rId29"/>
    <p:sldId id="368" r:id="rId30"/>
    <p:sldId id="391" r:id="rId31"/>
    <p:sldId id="392" r:id="rId32"/>
    <p:sldId id="390" r:id="rId33"/>
    <p:sldId id="359" r:id="rId34"/>
    <p:sldId id="383" r:id="rId35"/>
    <p:sldId id="362" r:id="rId36"/>
    <p:sldId id="385" r:id="rId37"/>
    <p:sldId id="384" r:id="rId38"/>
    <p:sldId id="370" r:id="rId39"/>
    <p:sldId id="377" r:id="rId40"/>
    <p:sldId id="371" r:id="rId41"/>
    <p:sldId id="372" r:id="rId42"/>
    <p:sldId id="373" r:id="rId43"/>
    <p:sldId id="374" r:id="rId44"/>
    <p:sldId id="375" r:id="rId45"/>
    <p:sldId id="336" r:id="rId46"/>
    <p:sldId id="378" r:id="rId47"/>
    <p:sldId id="380" r:id="rId48"/>
    <p:sldId id="381" r:id="rId49"/>
    <p:sldId id="387" r:id="rId50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" initials="L" lastIdx="1" clrIdx="0">
    <p:extLst>
      <p:ext uri="{19B8F6BF-5375-455C-9EA6-DF929625EA0E}">
        <p15:presenceInfo xmlns:p15="http://schemas.microsoft.com/office/powerpoint/2012/main" userId="S::Lukas.Koning@afm.nl::687fe668-bff3-483d-b834-0726d16237d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0012" autoAdjust="0"/>
  </p:normalViewPr>
  <p:slideViewPr>
    <p:cSldViewPr snapToGrid="0">
      <p:cViewPr varScale="1">
        <p:scale>
          <a:sx n="69" d="100"/>
          <a:sy n="69" d="100"/>
        </p:scale>
        <p:origin x="5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Verdeling labels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N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Sheet1!$H$8</c:f>
              <c:strCache>
                <c:ptCount val="1"/>
                <c:pt idx="0">
                  <c:v>Frequency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C10-4AC1-BEDF-E77D5517C21C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C10-4AC1-BEDF-E77D5517C21C}"/>
              </c:ext>
            </c:extLst>
          </c:dPt>
          <c:cat>
            <c:strRef>
              <c:f>Sheet1!$G$9:$G$10</c:f>
              <c:strCache>
                <c:ptCount val="2"/>
                <c:pt idx="0">
                  <c:v>Nee</c:v>
                </c:pt>
                <c:pt idx="1">
                  <c:v>Ja</c:v>
                </c:pt>
              </c:strCache>
            </c:strRef>
          </c:cat>
          <c:val>
            <c:numRef>
              <c:f>Sheet1!$H$9:$H$10</c:f>
              <c:numCache>
                <c:formatCode>0%</c:formatCode>
                <c:ptCount val="2"/>
                <c:pt idx="0">
                  <c:v>0.95</c:v>
                </c:pt>
                <c:pt idx="1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C10-4AC1-BEDF-E77D5517C2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"/>
        <c:overlap val="-10"/>
        <c:axId val="817693456"/>
        <c:axId val="817693096"/>
      </c:barChart>
      <c:catAx>
        <c:axId val="817693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817693096"/>
        <c:crosses val="autoZero"/>
        <c:auto val="1"/>
        <c:lblAlgn val="ctr"/>
        <c:lblOffset val="100"/>
        <c:noMultiLvlLbl val="0"/>
      </c:catAx>
      <c:valAx>
        <c:axId val="817693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817693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12700">
      <a:solidFill>
        <a:schemeClr val="tx1"/>
      </a:solidFill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54D322-06CD-4C3F-9549-759BC5FDB94E}" type="datetimeFigureOut">
              <a:rPr lang="nl-NL" smtClean="0"/>
              <a:t>10-9-2024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DFEEA-F20E-4282-B486-E48C3273787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1073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1_transformers.ipynb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DFEEA-F20E-4282-B486-E48C3273787F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737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2_modelling.ipynb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DFEEA-F20E-4282-B486-E48C3273787F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0669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3_validation.ipynb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DFEEA-F20E-4282-B486-E48C3273787F}" type="slidenum">
              <a:rPr lang="nl-NL" smtClean="0"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03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5D11C-DAF0-469E-2AC6-E16437803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5681B-9210-7E03-34CB-AF7926BFF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74EA7-8F16-A2A9-A742-868B39634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10/09/2024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6B76F-C113-F825-1EB0-DC55E9A5A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6F247-00B8-58E8-2544-FDF360CD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91693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6C25-69B5-504B-FD24-167F3E766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753712-043C-50B7-4BAD-269CFC23E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0A15B-F395-4095-F948-491FC2E71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10/09/2024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D0AEE-7070-5969-D877-58CD02C2D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9C44A-BE9A-3188-AEAE-0E5994DF9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89660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596F63-2203-E215-228D-E7A5410FB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E08C51-35F6-972A-921B-234DB9829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053D5-20A7-DC0F-73C5-AE09761E0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10/09/2024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F3FA4-2E83-EE59-38E0-8F065F17C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DE62B-3C1F-BF79-E219-99C70D0C3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2089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47FBE-FFF9-531A-4936-59971B8ED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95AAA-1510-610F-2518-1F034948C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BAAC0-521F-36AF-6B5C-967AF9ABA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10/09/2024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9D587-D6A9-29CE-9900-CDFA253B8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CD18F-46D6-DEC0-6F19-B7127A825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43042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A1AF-97DF-ABBB-8143-7D7B06E55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6B7F7-4F43-3D0E-D931-85FD7495C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FDF2F-2471-DFEA-C6F0-B9FE5A5D2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10/09/2024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2D9EC-D466-3847-D4B6-BEACCA32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075CA-5454-4192-D826-AD310BC4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2470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45454-E131-8C4E-3A2C-69F480EB0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F7BE0-D664-A05C-5754-39CEA8D880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33BBB-2E29-9365-2E46-5968C1E8B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EF761-6723-2126-0211-E288942BA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10/09/2024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B0EF7-74F6-BA04-434D-5D1A0D286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57DAB-9E53-3CA7-33BE-F6472819F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0048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86188-C94F-A5C1-A36A-34CABF08A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9226B-D724-0C7B-1846-94F522B92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EA5A8C-7EBC-6ED0-01F2-2405C3FB4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8BEA40-2FB4-EEDE-EF90-CD4D1F67DA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CC944F-DDA3-38F7-FFA0-1D0BD26E6E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3B8E9C-4595-FE51-21A2-9148D891F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10/09/2024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5E3157-024F-42D0-6100-AC0664BF7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036E4D-16D3-850C-7511-AE029EFFB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37211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3821-4582-F7CC-CB67-670D7EE56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7FEB2D-865C-55D4-29D4-3039B4C78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10/09/2024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EB52EA-C737-9090-8C59-46FB7252B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3DEC3-DDC6-71F2-442D-E25611122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42682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EAD313-FD55-C744-EDFB-5D8BEB675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10/09/2024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7AB469-EC5D-318D-8927-D3058095E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508E4-7433-CEFB-937A-95C4DAA9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89162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552CF-30FD-AE8E-3DC3-B7A3B276C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0BEF5-0416-46B0-A648-A2E433DFB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F74EE1-2114-48C7-35B1-3052B37D3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2C7A3-C316-35BA-1DC2-26D8E1E9B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10/09/2024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2231E-2E88-F183-BA7B-2A23B10BF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813D3-D3E9-03E3-2A1D-F32ECF5DF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14650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B0DB6-0B4A-7A80-08C4-1076705B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CF3F08-CAC4-CF57-3C34-E6A77C5D80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851175-1A94-3ADE-959E-B5D782166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C8543-CE8B-5983-66A3-2BB1E6A54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10/09/2024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0B39C-AA35-9882-EFCE-52A196BD2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97D7A-8446-57C4-F2BC-5E0D2ABEC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6457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AC3230-5A3F-5923-5F01-8DD6270AE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9FAC6-E12E-108A-8458-549355997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9B6ED-782A-8867-F27A-4C4D55A43C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D55AD-DA6B-4A9D-BFE6-D0A1673E6EA9}" type="datetimeFigureOut">
              <a:rPr lang="en-NL" smtClean="0"/>
              <a:t>10/09/2024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ABA0B-34C1-17C6-DC0D-FE809CB1D0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B736B-A190-0224-6AF5-C4F2AD5797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43292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model_evaluation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596B-E8A7-AF6B-F232-B6BEDDB43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Python - Cursus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6EAA2-FB69-19A9-52CE-B06A78AAE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noProof="0" dirty="0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2840187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Data Preparatie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77020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Waarom is preparatie nodig?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0"/>
              </a:spcBef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Invullen ontbrekende waardes.</a:t>
            </a:r>
          </a:p>
          <a:p>
            <a:pPr>
              <a:lnSpc>
                <a:spcPct val="130000"/>
              </a:lnSpc>
              <a:spcBef>
                <a:spcPts val="0"/>
              </a:spcBef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Verwijderen extreme waardes.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Datum    =&gt;    Verstreken tijd sinds datum.</a:t>
            </a:r>
          </a:p>
          <a:p>
            <a:pPr>
              <a:lnSpc>
                <a:spcPct val="130000"/>
              </a:lnSpc>
              <a:spcBef>
                <a:spcPts val="0"/>
              </a:spcBef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Datum    =&gt;    Dag van de week.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Categorieën naar dummy variabelen.</a:t>
            </a:r>
          </a:p>
          <a:p>
            <a:pPr>
              <a:lnSpc>
                <a:spcPct val="130000"/>
              </a:lnSpc>
              <a:spcBef>
                <a:spcPts val="0"/>
              </a:spcBef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Tekst naar woord frequenties.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nl-NL" sz="2000" dirty="0"/>
              <a:t>Problemen met de data oplossen voor het gekozen model.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nl-NL" sz="2000" dirty="0">
                <a:cs typeface="Courier New" panose="02070309020205020404" pitchFamily="49" charset="0"/>
              </a:rPr>
              <a:t>Patronen beschikbaar maken voor het gekozen model.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nl-NL" sz="2000" dirty="0"/>
              <a:t>Tekst omzetten naar numerieke data.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835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2" y="1608667"/>
            <a:ext cx="4441205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nl-NL" sz="2000" dirty="0"/>
              <a:t>Afhankelijk van </a:t>
            </a:r>
            <a:r>
              <a:rPr lang="nl-NL" sz="2000" b="1" dirty="0"/>
              <a:t>expertise</a:t>
            </a:r>
            <a:r>
              <a:rPr lang="nl-NL" sz="2000" dirty="0"/>
              <a:t>:</a:t>
            </a:r>
          </a:p>
          <a:p>
            <a:pPr marL="0" indent="0" algn="ctr">
              <a:buNone/>
            </a:pPr>
            <a:endParaRPr lang="nl-NL" sz="2000" dirty="0"/>
          </a:p>
          <a:p>
            <a:pPr marL="0" indent="0" algn="ctr">
              <a:buNone/>
            </a:pPr>
            <a:endParaRPr lang="nl-NL" sz="2000" dirty="0"/>
          </a:p>
          <a:p>
            <a:pPr marL="0" indent="0" algn="ctr">
              <a:buNone/>
            </a:pPr>
            <a:endParaRPr lang="nl-NL" sz="2000" dirty="0"/>
          </a:p>
          <a:p>
            <a:pPr marL="0" indent="0" algn="ctr">
              <a:buNone/>
            </a:pPr>
            <a:endParaRPr lang="nl-NL" sz="2000" dirty="0"/>
          </a:p>
          <a:p>
            <a:pPr marL="0" indent="0" algn="ctr">
              <a:buNone/>
            </a:pPr>
            <a:endParaRPr lang="nl-NL" sz="2000" dirty="0"/>
          </a:p>
          <a:p>
            <a:pPr marL="0" indent="0" algn="ctr">
              <a:buNone/>
            </a:pPr>
            <a:endParaRPr lang="nl-NL" sz="2000" dirty="0"/>
          </a:p>
          <a:p>
            <a:pPr marL="0" indent="0" algn="ctr">
              <a:buNone/>
            </a:pPr>
            <a:endParaRPr lang="nl-NL" sz="2000" dirty="0"/>
          </a:p>
          <a:p>
            <a:pPr marL="0" indent="0" algn="ctr">
              <a:buNone/>
            </a:pPr>
            <a:endParaRPr lang="nl-NL" sz="2000" dirty="0"/>
          </a:p>
          <a:p>
            <a:pPr marL="0" indent="0" algn="ctr">
              <a:buNone/>
            </a:pPr>
            <a:endParaRPr lang="nl-NL" sz="2000" dirty="0"/>
          </a:p>
          <a:p>
            <a:pPr marL="0" indent="0" algn="ctr">
              <a:buNone/>
            </a:pPr>
            <a:r>
              <a:rPr lang="nl-NL" sz="2000" b="1" dirty="0"/>
              <a:t>Onderdeel van preparatie.</a:t>
            </a:r>
          </a:p>
          <a:p>
            <a:pPr marL="0" indent="0" algn="ctr">
              <a:buNone/>
            </a:pPr>
            <a:endParaRPr lang="nl-NL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65126"/>
            <a:ext cx="4441205" cy="718608"/>
          </a:xfrm>
        </p:spPr>
        <p:txBody>
          <a:bodyPr>
            <a:normAutofit/>
          </a:bodyPr>
          <a:lstStyle/>
          <a:p>
            <a:pPr algn="ctr"/>
            <a:r>
              <a:rPr lang="nl-NL" sz="3600" noProof="0" dirty="0" err="1"/>
              <a:t>Stateless</a:t>
            </a:r>
            <a:endParaRPr lang="nl-NL" sz="3600" noProof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9" y="1608667"/>
            <a:ext cx="4682268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nl-NL" sz="2000" dirty="0">
                <a:cs typeface="Courier New" panose="02070309020205020404" pitchFamily="49" charset="0"/>
              </a:rPr>
              <a:t>Afhankelijk van de </a:t>
            </a:r>
            <a:r>
              <a:rPr lang="nl-NL" sz="2000" b="1" dirty="0">
                <a:cs typeface="Courier New" panose="02070309020205020404" pitchFamily="49" charset="0"/>
              </a:rPr>
              <a:t>data</a:t>
            </a:r>
            <a:r>
              <a:rPr lang="nl-NL" sz="2000" dirty="0">
                <a:cs typeface="Courier New" panose="02070309020205020404" pitchFamily="49" charset="0"/>
              </a:rPr>
              <a:t>:</a:t>
            </a:r>
          </a:p>
          <a:p>
            <a:pPr marL="0" indent="0" algn="ctr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nl-NL" sz="2000" b="1" dirty="0">
                <a:cs typeface="Courier New" panose="02070309020205020404" pitchFamily="49" charset="0"/>
              </a:rPr>
              <a:t>Onderdeel van het model!</a:t>
            </a:r>
          </a:p>
          <a:p>
            <a:pPr marL="0" indent="0" algn="ctr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nl-NL" sz="2000" dirty="0">
              <a:cs typeface="Courier New" panose="020703090202050204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E7DBDF13-98F2-0B6C-3AF3-FE0724A380AB}"/>
              </a:ext>
            </a:extLst>
          </p:cNvPr>
          <p:cNvSpPr txBox="1">
            <a:spLocks/>
          </p:cNvSpPr>
          <p:nvPr/>
        </p:nvSpPr>
        <p:spPr>
          <a:xfrm>
            <a:off x="6487238" y="310244"/>
            <a:ext cx="5099366" cy="718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3600" dirty="0" err="1"/>
              <a:t>Stateful</a:t>
            </a:r>
            <a:endParaRPr lang="nl-NL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A4045B1-FECD-B0E8-DB41-04BC29D142B0}"/>
              </a:ext>
            </a:extLst>
          </p:cNvPr>
          <p:cNvSpPr txBox="1">
            <a:spLocks/>
          </p:cNvSpPr>
          <p:nvPr/>
        </p:nvSpPr>
        <p:spPr>
          <a:xfrm>
            <a:off x="5614348" y="311256"/>
            <a:ext cx="617561" cy="718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3600" dirty="0" err="1"/>
              <a:t>vs</a:t>
            </a:r>
            <a:endParaRPr lang="nl-NL" sz="360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4EC4FCD-054F-6996-771E-BA2F8BEB65B6}"/>
              </a:ext>
            </a:extLst>
          </p:cNvPr>
          <p:cNvGrpSpPr/>
          <p:nvPr/>
        </p:nvGrpSpPr>
        <p:grpSpPr>
          <a:xfrm>
            <a:off x="6625781" y="2627998"/>
            <a:ext cx="4229273" cy="1767301"/>
            <a:chOff x="6625781" y="2627998"/>
            <a:chExt cx="4229273" cy="176730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47EA95A-6DDD-ED89-357A-943A5BC87A94}"/>
                </a:ext>
              </a:extLst>
            </p:cNvPr>
            <p:cNvSpPr txBox="1"/>
            <p:nvPr/>
          </p:nvSpPr>
          <p:spPr>
            <a:xfrm>
              <a:off x="6693776" y="367196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NL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E0F6E3C-3A1B-A60C-F359-7225143B1964}"/>
                </a:ext>
              </a:extLst>
            </p:cNvPr>
            <p:cNvSpPr txBox="1"/>
            <p:nvPr/>
          </p:nvSpPr>
          <p:spPr>
            <a:xfrm>
              <a:off x="7046983" y="2627998"/>
              <a:ext cx="1693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mean=3.5</a:t>
              </a:r>
              <a:endParaRPr lang="en-NL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D2E12B5-F590-C0FB-BDF1-66A140ADD549}"/>
                </a:ext>
              </a:extLst>
            </p:cNvPr>
            <p:cNvSpPr/>
            <p:nvPr/>
          </p:nvSpPr>
          <p:spPr>
            <a:xfrm>
              <a:off x="6625781" y="3706088"/>
              <a:ext cx="842405" cy="68921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Train</a:t>
              </a:r>
              <a:endParaRPr lang="en-NL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0737AA2-EA09-9E2D-5DE8-9357BE7015C4}"/>
                </a:ext>
              </a:extLst>
            </p:cNvPr>
            <p:cNvSpPr/>
            <p:nvPr/>
          </p:nvSpPr>
          <p:spPr>
            <a:xfrm>
              <a:off x="10012649" y="3706088"/>
              <a:ext cx="842405" cy="68921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Score</a:t>
              </a:r>
              <a:endParaRPr lang="en-NL" dirty="0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B80D4A1A-7677-F3A5-E30E-9F185FE42C41}"/>
                </a:ext>
              </a:extLst>
            </p:cNvPr>
            <p:cNvSpPr/>
            <p:nvPr/>
          </p:nvSpPr>
          <p:spPr>
            <a:xfrm>
              <a:off x="7994730" y="3706088"/>
              <a:ext cx="1491370" cy="689211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fillna</a:t>
              </a:r>
              <a:r>
                <a:rPr lang="en-US" dirty="0"/>
                <a:t>(</a:t>
              </a:r>
              <a:r>
                <a:rPr lang="en-US" b="1" dirty="0"/>
                <a:t>mean</a:t>
              </a:r>
              <a:r>
                <a:rPr lang="en-US" dirty="0"/>
                <a:t>)</a:t>
              </a:r>
              <a:endParaRPr lang="en-NL" dirty="0"/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23FFCC05-02CC-447A-2940-213DCC0B906D}"/>
                </a:ext>
              </a:extLst>
            </p:cNvPr>
            <p:cNvCxnSpPr>
              <a:cxnSpLocks/>
              <a:stCxn id="69" idx="3"/>
              <a:endCxn id="64" idx="1"/>
            </p:cNvCxnSpPr>
            <p:nvPr/>
          </p:nvCxnSpPr>
          <p:spPr>
            <a:xfrm>
              <a:off x="9486100" y="4050694"/>
              <a:ext cx="52654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nector: Curved 25">
              <a:extLst>
                <a:ext uri="{FF2B5EF4-FFF2-40B4-BE49-F238E27FC236}">
                  <a16:creationId xmlns:a16="http://schemas.microsoft.com/office/drawing/2014/main" id="{D778F3E4-1894-4DEB-B587-1EE55433F25D}"/>
                </a:ext>
              </a:extLst>
            </p:cNvPr>
            <p:cNvCxnSpPr>
              <a:stCxn id="62" idx="0"/>
              <a:endCxn id="69" idx="0"/>
            </p:cNvCxnSpPr>
            <p:nvPr/>
          </p:nvCxnSpPr>
          <p:spPr>
            <a:xfrm rot="5400000" flipH="1" flipV="1">
              <a:off x="7893699" y="2859373"/>
              <a:ext cx="12700" cy="1693431"/>
            </a:xfrm>
            <a:prstGeom prst="curvedConnector3">
              <a:avLst>
                <a:gd name="adj1" fmla="val 4490913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A18D7ED-6DAB-E471-E167-FF3D0E09BB7C}"/>
              </a:ext>
            </a:extLst>
          </p:cNvPr>
          <p:cNvGrpSpPr/>
          <p:nvPr/>
        </p:nvGrpSpPr>
        <p:grpSpPr>
          <a:xfrm>
            <a:off x="1022493" y="3584100"/>
            <a:ext cx="4192511" cy="914400"/>
            <a:chOff x="1022493" y="3584100"/>
            <a:chExt cx="4192511" cy="9144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EE4A8F5-EECE-9EB4-1AAF-C709B49710D8}"/>
                </a:ext>
              </a:extLst>
            </p:cNvPr>
            <p:cNvSpPr/>
            <p:nvPr/>
          </p:nvSpPr>
          <p:spPr>
            <a:xfrm>
              <a:off x="4372599" y="3706088"/>
              <a:ext cx="842405" cy="68921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Score</a:t>
              </a:r>
              <a:endParaRPr lang="en-NL" dirty="0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2C713476-FA46-6D89-7672-5D26B170C381}"/>
                </a:ext>
              </a:extLst>
            </p:cNvPr>
            <p:cNvSpPr/>
            <p:nvPr/>
          </p:nvSpPr>
          <p:spPr>
            <a:xfrm>
              <a:off x="2428215" y="3706088"/>
              <a:ext cx="1344304" cy="689211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fillna</a:t>
              </a:r>
              <a:r>
                <a:rPr lang="en-US" dirty="0"/>
                <a:t>(</a:t>
              </a:r>
              <a:r>
                <a:rPr lang="en-US" b="1" dirty="0"/>
                <a:t>0</a:t>
              </a:r>
              <a:r>
                <a:rPr lang="en-US" dirty="0"/>
                <a:t>)</a:t>
              </a:r>
              <a:endParaRPr lang="en-NL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9E1EFDE-7A71-6498-80E1-B0AC9E83282B}"/>
                </a:ext>
              </a:extLst>
            </p:cNvPr>
            <p:cNvCxnSpPr>
              <a:cxnSpLocks/>
              <a:stCxn id="25" idx="3"/>
              <a:endCxn id="14" idx="1"/>
            </p:cNvCxnSpPr>
            <p:nvPr/>
          </p:nvCxnSpPr>
          <p:spPr>
            <a:xfrm>
              <a:off x="3772519" y="4050694"/>
              <a:ext cx="6000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31" name="Graphic 30" descr="Brain in head">
              <a:extLst>
                <a:ext uri="{FF2B5EF4-FFF2-40B4-BE49-F238E27FC236}">
                  <a16:creationId xmlns:a16="http://schemas.microsoft.com/office/drawing/2014/main" id="{3D685FCA-1D87-3F47-AF26-9D720270B9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22493" y="3584100"/>
              <a:ext cx="914400" cy="914400"/>
            </a:xfrm>
            <a:prstGeom prst="rect">
              <a:avLst/>
            </a:prstGeom>
          </p:spPr>
        </p:pic>
      </p:grp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73F96E77-EE3D-1176-6869-9A8CD1FAF196}"/>
              </a:ext>
            </a:extLst>
          </p:cNvPr>
          <p:cNvCxnSpPr>
            <a:cxnSpLocks/>
            <a:stCxn id="31" idx="0"/>
            <a:endCxn id="25" idx="0"/>
          </p:cNvCxnSpPr>
          <p:nvPr/>
        </p:nvCxnSpPr>
        <p:spPr>
          <a:xfrm rot="16200000" flipH="1">
            <a:off x="2229036" y="2834757"/>
            <a:ext cx="121988" cy="1620674"/>
          </a:xfrm>
          <a:prstGeom prst="curvedConnector3">
            <a:avLst>
              <a:gd name="adj1" fmla="val -27068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542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Transformaties in </a:t>
            </a:r>
            <a:r>
              <a:rPr lang="nl-NL" sz="3600" noProof="0" dirty="0" err="1"/>
              <a:t>scikit</a:t>
            </a:r>
            <a:r>
              <a:rPr lang="nl-NL" sz="3600" dirty="0"/>
              <a:t>-</a:t>
            </a:r>
            <a:r>
              <a:rPr lang="nl-NL" sz="3600" dirty="0" err="1"/>
              <a:t>learn</a:t>
            </a:r>
            <a:endParaRPr lang="nl-NL" sz="3600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1295403" y="2548977"/>
            <a:ext cx="1782170" cy="14091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Bekende</a:t>
            </a:r>
          </a:p>
          <a:p>
            <a:pPr algn="ctr"/>
            <a:r>
              <a:rPr lang="nl-NL" dirty="0"/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865427" y="2548976"/>
            <a:ext cx="1782170" cy="14091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Transformer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D48089-64A7-95BD-D46C-CCC57775C323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 flipV="1">
            <a:off x="3077573" y="3253542"/>
            <a:ext cx="178785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A855E8B-4925-6186-EBE1-319368505CDA}"/>
              </a:ext>
            </a:extLst>
          </p:cNvPr>
          <p:cNvSpPr txBox="1"/>
          <p:nvPr/>
        </p:nvSpPr>
        <p:spPr>
          <a:xfrm>
            <a:off x="3077573" y="2881833"/>
            <a:ext cx="1782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B7D08-7638-CFCF-E59F-81E608E1F483}"/>
              </a:ext>
            </a:extLst>
          </p:cNvPr>
          <p:cNvSpPr txBox="1"/>
          <p:nvPr/>
        </p:nvSpPr>
        <p:spPr>
          <a:xfrm>
            <a:off x="4886470" y="3958107"/>
            <a:ext cx="178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mean = 3.5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887109" y="2646987"/>
            <a:ext cx="402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289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Transformaties in </a:t>
            </a:r>
            <a:r>
              <a:rPr lang="nl-NL" sz="3600" noProof="0" dirty="0" err="1"/>
              <a:t>scikit</a:t>
            </a:r>
            <a:r>
              <a:rPr lang="nl-NL" sz="3600" dirty="0"/>
              <a:t>-</a:t>
            </a:r>
            <a:r>
              <a:rPr lang="nl-NL" sz="3600" dirty="0" err="1"/>
              <a:t>learn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1295403" y="2548977"/>
            <a:ext cx="1782170" cy="14091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Bekende</a:t>
            </a:r>
          </a:p>
          <a:p>
            <a:pPr algn="ctr"/>
            <a:r>
              <a:rPr lang="nl-NL" dirty="0"/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865427" y="2548976"/>
            <a:ext cx="1782170" cy="14091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Transformer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B6EB72-403B-F8A7-4E28-79AF4C1B0D20}"/>
              </a:ext>
            </a:extLst>
          </p:cNvPr>
          <p:cNvSpPr/>
          <p:nvPr/>
        </p:nvSpPr>
        <p:spPr>
          <a:xfrm>
            <a:off x="8435452" y="1139589"/>
            <a:ext cx="1782170" cy="14091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Nieuwe</a:t>
            </a:r>
          </a:p>
          <a:p>
            <a:pPr algn="ctr"/>
            <a:r>
              <a:rPr lang="nl-NL" dirty="0"/>
              <a:t>data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D48089-64A7-95BD-D46C-CCC57775C323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 flipV="1">
            <a:off x="3077573" y="3253542"/>
            <a:ext cx="178785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A855E8B-4925-6186-EBE1-319368505CDA}"/>
              </a:ext>
            </a:extLst>
          </p:cNvPr>
          <p:cNvSpPr txBox="1"/>
          <p:nvPr/>
        </p:nvSpPr>
        <p:spPr>
          <a:xfrm>
            <a:off x="3083257" y="2877819"/>
            <a:ext cx="176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B7D08-7638-CFCF-E59F-81E608E1F483}"/>
              </a:ext>
            </a:extLst>
          </p:cNvPr>
          <p:cNvSpPr txBox="1"/>
          <p:nvPr/>
        </p:nvSpPr>
        <p:spPr>
          <a:xfrm>
            <a:off x="4886470" y="3958107"/>
            <a:ext cx="178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mean = 3.5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754FCE4-E189-9943-24CC-9485376AB372}"/>
              </a:ext>
            </a:extLst>
          </p:cNvPr>
          <p:cNvSpPr txBox="1"/>
          <p:nvPr/>
        </p:nvSpPr>
        <p:spPr>
          <a:xfrm>
            <a:off x="7096984" y="2877819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transform()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887109" y="2646987"/>
            <a:ext cx="402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ECBD68-9822-B3E8-9EA5-61ED479607C7}"/>
              </a:ext>
            </a:extLst>
          </p:cNvPr>
          <p:cNvSpPr txBox="1"/>
          <p:nvPr/>
        </p:nvSpPr>
        <p:spPr>
          <a:xfrm>
            <a:off x="10221155" y="1237670"/>
            <a:ext cx="634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09574D46-336A-CC3A-1CC9-A86BECAE4736}"/>
              </a:ext>
            </a:extLst>
          </p:cNvPr>
          <p:cNvCxnSpPr>
            <a:stCxn id="11" idx="2"/>
            <a:endCxn id="10" idx="3"/>
          </p:cNvCxnSpPr>
          <p:nvPr/>
        </p:nvCxnSpPr>
        <p:spPr>
          <a:xfrm rot="5400000">
            <a:off x="7634656" y="1561661"/>
            <a:ext cx="704822" cy="267894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227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Transformaties in </a:t>
            </a:r>
            <a:r>
              <a:rPr lang="nl-NL" sz="3600" noProof="0" dirty="0" err="1"/>
              <a:t>scikit</a:t>
            </a:r>
            <a:r>
              <a:rPr lang="nl-NL" sz="3600" dirty="0"/>
              <a:t>-</a:t>
            </a:r>
            <a:r>
              <a:rPr lang="nl-NL" sz="3600" dirty="0" err="1"/>
              <a:t>learn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1295403" y="2548977"/>
            <a:ext cx="1782170" cy="14091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Bekende</a:t>
            </a:r>
          </a:p>
          <a:p>
            <a:pPr algn="ctr"/>
            <a:r>
              <a:rPr lang="nl-NL" dirty="0"/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865427" y="2548976"/>
            <a:ext cx="1782170" cy="14091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Transformer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B6EB72-403B-F8A7-4E28-79AF4C1B0D20}"/>
              </a:ext>
            </a:extLst>
          </p:cNvPr>
          <p:cNvSpPr/>
          <p:nvPr/>
        </p:nvSpPr>
        <p:spPr>
          <a:xfrm>
            <a:off x="8435452" y="1139589"/>
            <a:ext cx="1782170" cy="14091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Nieuwe</a:t>
            </a:r>
          </a:p>
          <a:p>
            <a:pPr algn="ctr"/>
            <a:r>
              <a:rPr lang="nl-NL" dirty="0"/>
              <a:t>data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D48089-64A7-95BD-D46C-CCC57775C323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 flipV="1">
            <a:off x="3077573" y="3253542"/>
            <a:ext cx="178785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A855E8B-4925-6186-EBE1-319368505CDA}"/>
              </a:ext>
            </a:extLst>
          </p:cNvPr>
          <p:cNvSpPr txBox="1"/>
          <p:nvPr/>
        </p:nvSpPr>
        <p:spPr>
          <a:xfrm>
            <a:off x="3083257" y="2877819"/>
            <a:ext cx="176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B7D08-7638-CFCF-E59F-81E608E1F483}"/>
              </a:ext>
            </a:extLst>
          </p:cNvPr>
          <p:cNvSpPr txBox="1"/>
          <p:nvPr/>
        </p:nvSpPr>
        <p:spPr>
          <a:xfrm>
            <a:off x="4886470" y="3958107"/>
            <a:ext cx="178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mean = 3.5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754FCE4-E189-9943-24CC-9485376AB372}"/>
              </a:ext>
            </a:extLst>
          </p:cNvPr>
          <p:cNvSpPr txBox="1"/>
          <p:nvPr/>
        </p:nvSpPr>
        <p:spPr>
          <a:xfrm>
            <a:off x="7096984" y="2877819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transform()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887109" y="2646987"/>
            <a:ext cx="402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ECBD68-9822-B3E8-9EA5-61ED479607C7}"/>
              </a:ext>
            </a:extLst>
          </p:cNvPr>
          <p:cNvSpPr txBox="1"/>
          <p:nvPr/>
        </p:nvSpPr>
        <p:spPr>
          <a:xfrm>
            <a:off x="10221155" y="1237670"/>
            <a:ext cx="634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09574D46-336A-CC3A-1CC9-A86BECAE4736}"/>
              </a:ext>
            </a:extLst>
          </p:cNvPr>
          <p:cNvCxnSpPr>
            <a:stCxn id="11" idx="2"/>
            <a:endCxn id="10" idx="3"/>
          </p:cNvCxnSpPr>
          <p:nvPr/>
        </p:nvCxnSpPr>
        <p:spPr>
          <a:xfrm rot="5400000">
            <a:off x="7634656" y="1561661"/>
            <a:ext cx="704822" cy="267894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B793CC53-53C1-2781-AE3E-B5DC0BC95358}"/>
              </a:ext>
            </a:extLst>
          </p:cNvPr>
          <p:cNvSpPr/>
          <p:nvPr/>
        </p:nvSpPr>
        <p:spPr>
          <a:xfrm>
            <a:off x="8435452" y="3958107"/>
            <a:ext cx="1782170" cy="14091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Geprepareerde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1BE889-4FEB-1B2B-65F2-F400EFCC0584}"/>
              </a:ext>
            </a:extLst>
          </p:cNvPr>
          <p:cNvSpPr txBox="1"/>
          <p:nvPr/>
        </p:nvSpPr>
        <p:spPr>
          <a:xfrm>
            <a:off x="10230129" y="4062507"/>
            <a:ext cx="634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3.5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34F728D-8F84-B342-23D1-713274B7616F}"/>
              </a:ext>
            </a:extLst>
          </p:cNvPr>
          <p:cNvCxnSpPr>
            <a:stCxn id="10" idx="3"/>
            <a:endCxn id="5" idx="0"/>
          </p:cNvCxnSpPr>
          <p:nvPr/>
        </p:nvCxnSpPr>
        <p:spPr>
          <a:xfrm>
            <a:off x="6647597" y="3253542"/>
            <a:ext cx="2678940" cy="70456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608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Modules in </a:t>
            </a:r>
            <a:r>
              <a:rPr lang="nl-NL" sz="3600" noProof="0" dirty="0" err="1"/>
              <a:t>scikit-learn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22DA1A-13D9-F357-3CBD-600CDB414D0D}"/>
              </a:ext>
            </a:extLst>
          </p:cNvPr>
          <p:cNvSpPr/>
          <p:nvPr/>
        </p:nvSpPr>
        <p:spPr>
          <a:xfrm>
            <a:off x="838200" y="1698170"/>
            <a:ext cx="3224350" cy="46111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r>
              <a:rPr lang="en-US" b="1" dirty="0" err="1"/>
              <a:t>sklearn.impute</a:t>
            </a:r>
            <a:endParaRPr lang="en-US" b="1" dirty="0"/>
          </a:p>
          <a:p>
            <a:r>
              <a:rPr lang="en-US" dirty="0" err="1"/>
              <a:t>Invullen</a:t>
            </a:r>
            <a:r>
              <a:rPr lang="en-US" dirty="0"/>
              <a:t> van </a:t>
            </a:r>
            <a:r>
              <a:rPr lang="en-US" dirty="0" err="1"/>
              <a:t>ontbrekende</a:t>
            </a:r>
            <a:r>
              <a:rPr lang="en-US" dirty="0"/>
              <a:t> </a:t>
            </a:r>
            <a:r>
              <a:rPr lang="en-US" dirty="0" err="1"/>
              <a:t>waardes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b="1" dirty="0"/>
          </a:p>
          <a:p>
            <a:r>
              <a:rPr lang="en-US" b="1" dirty="0" err="1"/>
              <a:t>Voorbeelden</a:t>
            </a:r>
            <a:r>
              <a:rPr lang="en-US" b="1" dirty="0"/>
              <a:t>:</a:t>
            </a:r>
          </a:p>
          <a:p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impleImputer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KNNImputer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D4811C-ADA0-FE20-68F3-AFDF14D921AA}"/>
              </a:ext>
            </a:extLst>
          </p:cNvPr>
          <p:cNvSpPr/>
          <p:nvPr/>
        </p:nvSpPr>
        <p:spPr>
          <a:xfrm>
            <a:off x="4483826" y="1698169"/>
            <a:ext cx="3224350" cy="46111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r>
              <a:rPr lang="en-US" b="1" dirty="0" err="1"/>
              <a:t>sklearn.preprocessing</a:t>
            </a:r>
            <a:endParaRPr lang="en-US" b="1" dirty="0"/>
          </a:p>
          <a:p>
            <a:pPr marL="0" indent="0">
              <a:buNone/>
            </a:pPr>
            <a:r>
              <a:rPr lang="nl-NL" sz="1800" noProof="0" dirty="0"/>
              <a:t>Categorische en numerieke transformaties.</a:t>
            </a:r>
          </a:p>
          <a:p>
            <a:endParaRPr lang="en-US" dirty="0"/>
          </a:p>
          <a:p>
            <a:endParaRPr lang="en-US" b="1" dirty="0"/>
          </a:p>
          <a:p>
            <a:r>
              <a:rPr lang="en-US" b="1" dirty="0" err="1"/>
              <a:t>Categorisch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OneHotEncoder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OrdinalEncoder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LabelEncoder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dirty="0"/>
          </a:p>
          <a:p>
            <a:r>
              <a:rPr lang="nl-NL" sz="1800" b="1" dirty="0"/>
              <a:t>Numeriek:</a:t>
            </a:r>
          </a:p>
          <a:p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Standa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rdScaler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MinMaxScaler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QuantileTransformer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PolynomialFeatures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828567-5FC3-B5C8-044F-DEBA0A1A7DF0}"/>
              </a:ext>
            </a:extLst>
          </p:cNvPr>
          <p:cNvSpPr/>
          <p:nvPr/>
        </p:nvSpPr>
        <p:spPr>
          <a:xfrm>
            <a:off x="8129450" y="1698169"/>
            <a:ext cx="3224350" cy="46111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r>
              <a:rPr lang="en-US" b="1" dirty="0" err="1"/>
              <a:t>sklearn.feature_extraction</a:t>
            </a:r>
            <a:endParaRPr lang="en-US" b="1" dirty="0"/>
          </a:p>
          <a:p>
            <a:pPr marL="0" indent="0">
              <a:buNone/>
            </a:pPr>
            <a:r>
              <a:rPr lang="nl-NL" sz="1800" noProof="0" dirty="0"/>
              <a:t>Omzetten ongestructureerde (tekst) data.</a:t>
            </a:r>
          </a:p>
          <a:p>
            <a:endParaRPr lang="en-US" dirty="0"/>
          </a:p>
          <a:p>
            <a:endParaRPr lang="en-US" b="1" dirty="0"/>
          </a:p>
          <a:p>
            <a:r>
              <a:rPr lang="en-US" b="1" dirty="0" err="1"/>
              <a:t>Voorbeelden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CountVectorizer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TfidfVectorizer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751034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Notebook: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/2_preparation.ipynb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Maak dummy variabelen met een </a:t>
            </a:r>
            <a:r>
              <a:rPr lang="nl-NL" sz="2000" dirty="0" err="1"/>
              <a:t>OneHotEncoder</a:t>
            </a:r>
            <a:r>
              <a:rPr lang="nl-NL" sz="2000" dirty="0"/>
              <a:t>.</a:t>
            </a:r>
          </a:p>
          <a:p>
            <a:pPr lvl="1"/>
            <a:r>
              <a:rPr lang="nl-NL" sz="1600" dirty="0"/>
              <a:t>Pas de encoder toe op de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  <a:r>
              <a:rPr lang="nl-NL" sz="1600" dirty="0"/>
              <a:t> kolom uit de data.</a:t>
            </a:r>
          </a:p>
          <a:p>
            <a:pPr lvl="1"/>
            <a:r>
              <a:rPr lang="nl-NL" sz="1600" dirty="0"/>
              <a:t>Welke variabelen worden aangemaakt door de encoder?</a:t>
            </a:r>
          </a:p>
          <a:p>
            <a:pPr marL="0" indent="0">
              <a:buNone/>
            </a:pPr>
            <a:endParaRPr lang="nl-NL" sz="2000" dirty="0"/>
          </a:p>
          <a:p>
            <a:pPr marL="457200" indent="-457200">
              <a:buAutoNum type="arabicPeriod" startAt="3"/>
            </a:pPr>
            <a:r>
              <a:rPr lang="nl-NL" sz="2000" noProof="0" dirty="0"/>
              <a:t>Gebruik een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ColumnTransformer</a:t>
            </a:r>
            <a:r>
              <a:rPr lang="nl-NL" sz="2000" noProof="0" dirty="0"/>
              <a:t> voor:</a:t>
            </a:r>
          </a:p>
          <a:p>
            <a:pPr lvl="1"/>
            <a:r>
              <a:rPr lang="nl-NL" sz="1600" dirty="0"/>
              <a:t>Pas een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OneHotEncoder</a:t>
            </a:r>
            <a:r>
              <a:rPr lang="nl-NL" sz="1600" dirty="0"/>
              <a:t> toe op </a:t>
            </a:r>
            <a:r>
              <a:rPr lang="nl-NL" sz="1600" u="sng" dirty="0"/>
              <a:t>categorische</a:t>
            </a:r>
            <a:r>
              <a:rPr lang="nl-NL" sz="1600" dirty="0"/>
              <a:t> kolommen.</a:t>
            </a:r>
          </a:p>
          <a:p>
            <a:pPr lvl="1"/>
            <a:r>
              <a:rPr lang="nl-NL" sz="1600" noProof="0" dirty="0"/>
              <a:t>Pas een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StandardScaler</a:t>
            </a:r>
            <a:r>
              <a:rPr lang="nl-NL" sz="1600" noProof="0" dirty="0"/>
              <a:t> toe op </a:t>
            </a:r>
            <a:r>
              <a:rPr lang="nl-NL" sz="1600" u="sng" noProof="0" dirty="0"/>
              <a:t>numerieke</a:t>
            </a:r>
            <a:r>
              <a:rPr lang="nl-NL" sz="1600" noProof="0" dirty="0"/>
              <a:t> kolommen.</a:t>
            </a:r>
          </a:p>
          <a:p>
            <a:pPr marL="457200" indent="-457200">
              <a:buAutoNum type="arabicPeriod" startAt="3"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706226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Transformer</a:t>
            </a:r>
            <a:r>
              <a:rPr lang="nl-NL" sz="3600" noProof="0" dirty="0"/>
              <a:t> class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MyTransformer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"""Pandas transformer for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sklearn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."""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fit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(X, y=None):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"""Fit transformer to training data."""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transform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(X, y=None):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"""Transform the data in X."""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 err="1"/>
              <a:t>Transformer</a:t>
            </a:r>
            <a:r>
              <a:rPr lang="nl-NL" sz="1600" dirty="0"/>
              <a:t> classes hebben 2 methodes: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fit()</a:t>
            </a:r>
            <a:r>
              <a:rPr lang="nl-NL" sz="1600" dirty="0"/>
              <a:t>		Leer van training data.</a:t>
            </a:r>
          </a:p>
          <a:p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	</a:t>
            </a:r>
            <a:r>
              <a:rPr lang="nl-NL" sz="1600" dirty="0"/>
              <a:t>Transformeer data.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fit() </a:t>
            </a:r>
          </a:p>
          <a:p>
            <a:pPr marL="0" indent="0">
              <a:buNone/>
            </a:pPr>
            <a:r>
              <a:rPr lang="nl-NL" sz="1600" dirty="0"/>
              <a:t>Krijgt een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nl-NL" sz="1600" dirty="0"/>
              <a:t> en geeft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600" dirty="0"/>
              <a:t> terug.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nl-NL" sz="1600" dirty="0"/>
              <a:t>Krijgt een </a:t>
            </a:r>
            <a:r>
              <a:rPr lang="nl-NL" sz="1600" dirty="0" err="1"/>
              <a:t>DataFrame</a:t>
            </a:r>
            <a:r>
              <a:rPr lang="nl-NL" sz="1600" dirty="0"/>
              <a:t> en geeft een aangepast </a:t>
            </a:r>
            <a:r>
              <a:rPr lang="nl-NL" sz="1600" dirty="0" err="1"/>
              <a:t>DataFrame</a:t>
            </a:r>
            <a:r>
              <a:rPr lang="nl-NL" sz="1600" dirty="0"/>
              <a:t> terug.</a:t>
            </a:r>
          </a:p>
          <a:p>
            <a:pPr marL="0" indent="0">
              <a:buNone/>
            </a:pPr>
            <a:endParaRPr lang="nl-NL" sz="16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672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Schrijf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Transformer</a:t>
            </a:r>
            <a:r>
              <a:rPr lang="nl-NL" sz="2000" dirty="0"/>
              <a:t> class die: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lvl="1"/>
            <a:r>
              <a:rPr lang="nl-NL" sz="1600" dirty="0"/>
              <a:t>Fit: Bepaalt welke 3 categorieën het meest voorkomen.</a:t>
            </a:r>
          </a:p>
          <a:p>
            <a:pPr lvl="1"/>
            <a:endParaRPr lang="nl-NL" sz="1600" noProof="0" dirty="0"/>
          </a:p>
          <a:p>
            <a:pPr lvl="1"/>
            <a:r>
              <a:rPr lang="nl-NL" sz="1600" noProof="0" dirty="0" err="1"/>
              <a:t>Transform</a:t>
            </a:r>
            <a:r>
              <a:rPr lang="nl-NL" sz="1600" noProof="0" dirty="0"/>
              <a:t>: Alle andere categorieën omzet naar </a:t>
            </a:r>
            <a:r>
              <a:rPr lang="nl-NL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600" noProof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lang="nl-NL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600" noProof="0" dirty="0"/>
              <a:t>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noProof="0" dirty="0"/>
              <a:t>Voor opzet zie: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/3_transformer.ipynb</a:t>
            </a: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AutoNum type="arabicPeriod" startAt="3"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Bonus: Maak parameter voor aantal categorieën en vervangende waarde.</a:t>
            </a:r>
          </a:p>
        </p:txBody>
      </p:sp>
    </p:spTree>
    <p:extLst>
      <p:ext uri="{BB962C8B-B14F-4D97-AF65-F5344CB8AC3E}">
        <p14:creationId xmlns:p14="http://schemas.microsoft.com/office/powerpoint/2010/main" val="157266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sz="2000" noProof="0" dirty="0"/>
              <a:t>ML en Python: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/>
              <a:t>ML Landschap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 err="1"/>
              <a:t>Scikit-learn</a:t>
            </a:r>
            <a:r>
              <a:rPr lang="nl-NL" sz="1600" noProof="0" dirty="0"/>
              <a:t> API</a:t>
            </a:r>
          </a:p>
          <a:p>
            <a:pPr>
              <a:spcAft>
                <a:spcPts val="600"/>
              </a:spcAft>
            </a:pPr>
            <a:r>
              <a:rPr lang="nl-NL" sz="2000" dirty="0"/>
              <a:t>Werkwijze ML: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Exploratie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Preparatie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Modelleren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Valideren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Selecteren</a:t>
            </a:r>
          </a:p>
          <a:p>
            <a:pPr>
              <a:spcAft>
                <a:spcPts val="600"/>
              </a:spcAft>
            </a:pPr>
            <a:r>
              <a:rPr lang="nl-NL" sz="2000" dirty="0"/>
              <a:t>Naar productie!</a:t>
            </a:r>
            <a:endParaRPr lang="nl-NL" sz="2000" noProof="0" dirty="0"/>
          </a:p>
          <a:p>
            <a:pPr marL="0" indent="0">
              <a:spcAft>
                <a:spcPts val="600"/>
              </a:spcAft>
              <a:buNone/>
            </a:pPr>
            <a:endParaRPr lang="nl-NL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1785D-DBAB-C34E-4C20-A2078BA9D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17736">
            <a:off x="8321964" y="3685187"/>
            <a:ext cx="2694468" cy="24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11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Modelleren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26547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Modelleren in </a:t>
            </a:r>
            <a:r>
              <a:rPr lang="nl-NL" sz="3600" noProof="0" dirty="0" err="1"/>
              <a:t>scikit</a:t>
            </a:r>
            <a:r>
              <a:rPr lang="nl-NL" sz="3600" dirty="0"/>
              <a:t>-</a:t>
            </a:r>
            <a:r>
              <a:rPr lang="nl-NL" sz="3600" dirty="0" err="1"/>
              <a:t>learn</a:t>
            </a:r>
            <a:endParaRPr lang="nl-NL" sz="3600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1289718" y="2590853"/>
            <a:ext cx="1782170" cy="7186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Train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886469" y="2590854"/>
            <a:ext cx="1782170" cy="71860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Estimator</a:t>
            </a:r>
            <a:endParaRPr lang="nl-NL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1289718" y="3472830"/>
            <a:ext cx="1210886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6, A,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1, C,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4, B, 0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3, A, 0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91BC9-C0DB-3B30-0368-576E4207D09A}"/>
              </a:ext>
            </a:extLst>
          </p:cNvPr>
          <p:cNvSpPr txBox="1"/>
          <p:nvPr/>
        </p:nvSpPr>
        <p:spPr>
          <a:xfrm>
            <a:off x="2733869" y="3472830"/>
            <a:ext cx="338019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8D84-9DE4-9A64-6F1F-72B18AE69461}"/>
              </a:ext>
            </a:extLst>
          </p:cNvPr>
          <p:cNvSpPr txBox="1"/>
          <p:nvPr/>
        </p:nvSpPr>
        <p:spPr>
          <a:xfrm>
            <a:off x="4886469" y="3472830"/>
            <a:ext cx="1782169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Weights</a:t>
            </a:r>
          </a:p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 = 20.0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= -0.5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 =  5.3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 = -3.0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3D3B16-050A-E0DC-7795-6CE8D1254478}"/>
              </a:ext>
            </a:extLst>
          </p:cNvPr>
          <p:cNvCxnSpPr>
            <a:stCxn id="3" idx="3"/>
            <a:endCxn id="10" idx="1"/>
          </p:cNvCxnSpPr>
          <p:nvPr/>
        </p:nvCxnSpPr>
        <p:spPr>
          <a:xfrm>
            <a:off x="3071888" y="2950157"/>
            <a:ext cx="181458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399471-B6CB-1D73-E6A7-76E4359793F7}"/>
              </a:ext>
            </a:extLst>
          </p:cNvPr>
          <p:cNvSpPr txBox="1"/>
          <p:nvPr/>
        </p:nvSpPr>
        <p:spPr>
          <a:xfrm>
            <a:off x="3071888" y="2590853"/>
            <a:ext cx="176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027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Modelleren in </a:t>
            </a:r>
            <a:r>
              <a:rPr lang="nl-NL" sz="3600" noProof="0" dirty="0" err="1"/>
              <a:t>scikit</a:t>
            </a:r>
            <a:r>
              <a:rPr lang="nl-NL" sz="3600" dirty="0"/>
              <a:t>-</a:t>
            </a:r>
            <a:r>
              <a:rPr lang="nl-NL" sz="3600" dirty="0" err="1"/>
              <a:t>learn</a:t>
            </a:r>
            <a:endParaRPr lang="nl-NL" sz="3600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1289718" y="2590853"/>
            <a:ext cx="1782170" cy="7186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Train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886469" y="2590854"/>
            <a:ext cx="1782170" cy="71860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Estimator</a:t>
            </a:r>
            <a:endParaRPr lang="nl-NL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1289718" y="3472830"/>
            <a:ext cx="1210886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6, A,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1, C,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4, B, 0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3, A, 0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91BC9-C0DB-3B30-0368-576E4207D09A}"/>
              </a:ext>
            </a:extLst>
          </p:cNvPr>
          <p:cNvSpPr txBox="1"/>
          <p:nvPr/>
        </p:nvSpPr>
        <p:spPr>
          <a:xfrm>
            <a:off x="2733869" y="3472830"/>
            <a:ext cx="338019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8D84-9DE4-9A64-6F1F-72B18AE69461}"/>
              </a:ext>
            </a:extLst>
          </p:cNvPr>
          <p:cNvSpPr txBox="1"/>
          <p:nvPr/>
        </p:nvSpPr>
        <p:spPr>
          <a:xfrm>
            <a:off x="4886467" y="3472830"/>
            <a:ext cx="1782169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Weights</a:t>
            </a:r>
          </a:p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 = 20.0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= -0.5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 =  5.3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 = -3.0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3D3B16-050A-E0DC-7795-6CE8D1254478}"/>
              </a:ext>
            </a:extLst>
          </p:cNvPr>
          <p:cNvCxnSpPr>
            <a:stCxn id="3" idx="3"/>
            <a:endCxn id="10" idx="1"/>
          </p:cNvCxnSpPr>
          <p:nvPr/>
        </p:nvCxnSpPr>
        <p:spPr>
          <a:xfrm>
            <a:off x="3071888" y="2950157"/>
            <a:ext cx="181458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399471-B6CB-1D73-E6A7-76E4359793F7}"/>
              </a:ext>
            </a:extLst>
          </p:cNvPr>
          <p:cNvSpPr txBox="1"/>
          <p:nvPr/>
        </p:nvSpPr>
        <p:spPr>
          <a:xfrm>
            <a:off x="3071888" y="2590853"/>
            <a:ext cx="176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C955DC-C8B4-639C-2E09-15849F6B59CF}"/>
              </a:ext>
            </a:extLst>
          </p:cNvPr>
          <p:cNvSpPr/>
          <p:nvPr/>
        </p:nvSpPr>
        <p:spPr>
          <a:xfrm>
            <a:off x="8483215" y="1083734"/>
            <a:ext cx="1782170" cy="71860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Score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A6F49D-F163-06F2-D31F-58F7CDFBDC52}"/>
              </a:ext>
            </a:extLst>
          </p:cNvPr>
          <p:cNvSpPr txBox="1"/>
          <p:nvPr/>
        </p:nvSpPr>
        <p:spPr>
          <a:xfrm>
            <a:off x="8483216" y="1963860"/>
            <a:ext cx="1782169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7, A, 0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3, B, 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30C0B6-FD4C-1189-A454-41C537622827}"/>
              </a:ext>
            </a:extLst>
          </p:cNvPr>
          <p:cNvCxnSpPr>
            <a:stCxn id="4" idx="1"/>
            <a:endCxn id="10" idx="3"/>
          </p:cNvCxnSpPr>
          <p:nvPr/>
        </p:nvCxnSpPr>
        <p:spPr>
          <a:xfrm flipH="1">
            <a:off x="6668639" y="1443038"/>
            <a:ext cx="1814576" cy="15071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9E7BF65-0C3A-1972-D427-56AC78BD677E}"/>
              </a:ext>
            </a:extLst>
          </p:cNvPr>
          <p:cNvSpPr txBox="1"/>
          <p:nvPr/>
        </p:nvSpPr>
        <p:spPr>
          <a:xfrm>
            <a:off x="6096000" y="1779194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predict()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002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Modelleren in </a:t>
            </a:r>
            <a:r>
              <a:rPr lang="nl-NL" sz="3600" noProof="0" dirty="0" err="1"/>
              <a:t>scikit</a:t>
            </a:r>
            <a:r>
              <a:rPr lang="nl-NL" sz="3600" dirty="0"/>
              <a:t>-</a:t>
            </a:r>
            <a:r>
              <a:rPr lang="nl-NL" sz="3600" dirty="0" err="1"/>
              <a:t>learn</a:t>
            </a:r>
            <a:endParaRPr lang="nl-NL" sz="3600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1289718" y="2590853"/>
            <a:ext cx="1782170" cy="7186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Train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886469" y="2590854"/>
            <a:ext cx="1782170" cy="71860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Estimator</a:t>
            </a:r>
            <a:endParaRPr lang="nl-NL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1289718" y="3472830"/>
            <a:ext cx="1210886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6, A,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1, C,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4, B, 0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3, A, 0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91BC9-C0DB-3B30-0368-576E4207D09A}"/>
              </a:ext>
            </a:extLst>
          </p:cNvPr>
          <p:cNvSpPr txBox="1"/>
          <p:nvPr/>
        </p:nvSpPr>
        <p:spPr>
          <a:xfrm>
            <a:off x="2733869" y="3472830"/>
            <a:ext cx="338019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8D84-9DE4-9A64-6F1F-72B18AE69461}"/>
              </a:ext>
            </a:extLst>
          </p:cNvPr>
          <p:cNvSpPr txBox="1"/>
          <p:nvPr/>
        </p:nvSpPr>
        <p:spPr>
          <a:xfrm>
            <a:off x="4886467" y="3472830"/>
            <a:ext cx="1782169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Weights</a:t>
            </a:r>
          </a:p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 = 20.0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= -0.5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 =  5.3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 = -3.0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3D3B16-050A-E0DC-7795-6CE8D1254478}"/>
              </a:ext>
            </a:extLst>
          </p:cNvPr>
          <p:cNvCxnSpPr>
            <a:stCxn id="3" idx="3"/>
            <a:endCxn id="10" idx="1"/>
          </p:cNvCxnSpPr>
          <p:nvPr/>
        </p:nvCxnSpPr>
        <p:spPr>
          <a:xfrm>
            <a:off x="3071888" y="2950157"/>
            <a:ext cx="181458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399471-B6CB-1D73-E6A7-76E4359793F7}"/>
              </a:ext>
            </a:extLst>
          </p:cNvPr>
          <p:cNvSpPr txBox="1"/>
          <p:nvPr/>
        </p:nvSpPr>
        <p:spPr>
          <a:xfrm>
            <a:off x="3071888" y="2590853"/>
            <a:ext cx="176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C955DC-C8B4-639C-2E09-15849F6B59CF}"/>
              </a:ext>
            </a:extLst>
          </p:cNvPr>
          <p:cNvSpPr/>
          <p:nvPr/>
        </p:nvSpPr>
        <p:spPr>
          <a:xfrm>
            <a:off x="8483215" y="1083734"/>
            <a:ext cx="1782170" cy="71860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Score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A6F49D-F163-06F2-D31F-58F7CDFBDC52}"/>
              </a:ext>
            </a:extLst>
          </p:cNvPr>
          <p:cNvSpPr txBox="1"/>
          <p:nvPr/>
        </p:nvSpPr>
        <p:spPr>
          <a:xfrm>
            <a:off x="8483216" y="1963860"/>
            <a:ext cx="1782169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7, A, 0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3, B, 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30C0B6-FD4C-1189-A454-41C537622827}"/>
              </a:ext>
            </a:extLst>
          </p:cNvPr>
          <p:cNvCxnSpPr>
            <a:stCxn id="4" idx="1"/>
            <a:endCxn id="10" idx="3"/>
          </p:cNvCxnSpPr>
          <p:nvPr/>
        </p:nvCxnSpPr>
        <p:spPr>
          <a:xfrm flipH="1">
            <a:off x="6668639" y="1443038"/>
            <a:ext cx="1814576" cy="15071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9E7BF65-0C3A-1972-D427-56AC78BD677E}"/>
              </a:ext>
            </a:extLst>
          </p:cNvPr>
          <p:cNvSpPr txBox="1"/>
          <p:nvPr/>
        </p:nvSpPr>
        <p:spPr>
          <a:xfrm>
            <a:off x="6096000" y="1779194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predict()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ABB64D-683B-AAF5-7B5D-3BDC7106FC76}"/>
              </a:ext>
            </a:extLst>
          </p:cNvPr>
          <p:cNvSpPr/>
          <p:nvPr/>
        </p:nvSpPr>
        <p:spPr>
          <a:xfrm>
            <a:off x="8483215" y="3741579"/>
            <a:ext cx="1782170" cy="7186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Voorspellingen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A24288-901E-B22C-41E6-AA18A6F1E4E7}"/>
              </a:ext>
            </a:extLst>
          </p:cNvPr>
          <p:cNvSpPr txBox="1"/>
          <p:nvPr/>
        </p:nvSpPr>
        <p:spPr>
          <a:xfrm>
            <a:off x="8483215" y="4618877"/>
            <a:ext cx="1782169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norm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5C79AD-9AB7-1B6D-FEE5-E67C596001E0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>
            <a:off x="6668639" y="2950158"/>
            <a:ext cx="1814576" cy="11507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6900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Modules in </a:t>
            </a:r>
            <a:r>
              <a:rPr lang="nl-NL" sz="3600" noProof="0" dirty="0" err="1"/>
              <a:t>scikit-learn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22DA1A-13D9-F357-3CBD-600CDB414D0D}"/>
              </a:ext>
            </a:extLst>
          </p:cNvPr>
          <p:cNvSpPr/>
          <p:nvPr/>
        </p:nvSpPr>
        <p:spPr>
          <a:xfrm>
            <a:off x="838200" y="1698170"/>
            <a:ext cx="3224350" cy="46111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r>
              <a:rPr lang="en-US" sz="1600" b="1" dirty="0" err="1"/>
              <a:t>sklearn.linear_model</a:t>
            </a:r>
            <a:endParaRPr lang="en-US" sz="1600" b="1" dirty="0"/>
          </a:p>
          <a:p>
            <a:endParaRPr lang="en-US" sz="1600" dirty="0"/>
          </a:p>
          <a:p>
            <a:r>
              <a:rPr lang="en-US" sz="1600" dirty="0" err="1"/>
              <a:t>Verschillende</a:t>
            </a:r>
            <a:r>
              <a:rPr lang="en-US" sz="1600" dirty="0"/>
              <a:t> </a:t>
            </a:r>
            <a:r>
              <a:rPr lang="en-US" sz="1600" dirty="0" err="1"/>
              <a:t>soorten</a:t>
            </a:r>
            <a:r>
              <a:rPr lang="en-US" sz="1600" dirty="0"/>
              <a:t> </a:t>
            </a:r>
            <a:r>
              <a:rPr lang="en-US" sz="1600" dirty="0" err="1"/>
              <a:t>lineaire</a:t>
            </a:r>
            <a:r>
              <a:rPr lang="en-US" sz="1600" dirty="0"/>
              <a:t> </a:t>
            </a:r>
            <a:r>
              <a:rPr lang="en-US" sz="1600" dirty="0" err="1"/>
              <a:t>modellen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endParaRPr lang="en-US" sz="1600" b="1" dirty="0"/>
          </a:p>
          <a:p>
            <a:endParaRPr lang="en-US" sz="1600" b="1" dirty="0"/>
          </a:p>
          <a:p>
            <a:r>
              <a:rPr lang="en-US" sz="1600" b="1" dirty="0" err="1"/>
              <a:t>Regressie</a:t>
            </a:r>
            <a:r>
              <a:rPr lang="en-US" sz="1600" b="1" dirty="0"/>
              <a:t>: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LinearRegression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ElasticNet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GammaRegressor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/>
          </a:p>
          <a:p>
            <a:r>
              <a:rPr lang="en-US" sz="1600" b="1" dirty="0" err="1"/>
              <a:t>Classificatie</a:t>
            </a:r>
            <a:r>
              <a:rPr lang="en-US" sz="1600" b="1" dirty="0"/>
              <a:t>: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LogisticRegression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D4811C-ADA0-FE20-68F3-AFDF14D921AA}"/>
              </a:ext>
            </a:extLst>
          </p:cNvPr>
          <p:cNvSpPr/>
          <p:nvPr/>
        </p:nvSpPr>
        <p:spPr>
          <a:xfrm>
            <a:off x="4483826" y="1698169"/>
            <a:ext cx="3224350" cy="46111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r>
              <a:rPr lang="en-US" sz="1600" b="1" dirty="0" err="1"/>
              <a:t>sklearn.ensemble</a:t>
            </a:r>
            <a:endParaRPr lang="en-US" sz="1600" b="1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Modellen samengesteld uit beslisbomen</a:t>
            </a:r>
            <a:r>
              <a:rPr lang="nl-NL" sz="1600" noProof="0" dirty="0"/>
              <a:t>.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b="1" dirty="0"/>
          </a:p>
          <a:p>
            <a:r>
              <a:rPr lang="en-US" sz="1600" b="1" dirty="0" err="1"/>
              <a:t>Regressie</a:t>
            </a:r>
            <a:r>
              <a:rPr lang="en-US" sz="1600" b="1" dirty="0"/>
              <a:t>:</a:t>
            </a:r>
          </a:p>
          <a:p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RandomForestRegressor</a:t>
            </a:r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HistGradientBoostingRegressor</a:t>
            </a:r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600" b="1" dirty="0"/>
          </a:p>
          <a:p>
            <a:r>
              <a:rPr lang="nl-NL" sz="1600" b="1" dirty="0"/>
              <a:t>Classificatie:</a:t>
            </a:r>
          </a:p>
          <a:p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RandomForestClassifier</a:t>
            </a:r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HistGradientBoostingClassifier</a:t>
            </a:r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IsolationForest</a:t>
            </a:r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/>
          </a:p>
          <a:p>
            <a:endParaRPr lang="en-NL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828567-5FC3-B5C8-044F-DEBA0A1A7DF0}"/>
              </a:ext>
            </a:extLst>
          </p:cNvPr>
          <p:cNvSpPr/>
          <p:nvPr/>
        </p:nvSpPr>
        <p:spPr>
          <a:xfrm>
            <a:off x="8129450" y="1698169"/>
            <a:ext cx="3224350" cy="46111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r>
              <a:rPr lang="en-US" sz="1600" b="1" dirty="0" err="1"/>
              <a:t>sklearn.neighbors</a:t>
            </a:r>
            <a:endParaRPr lang="en-US" sz="1600" b="1" dirty="0"/>
          </a:p>
          <a:p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KNeighborsRegressor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KNeighborsClassifier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r>
              <a:rPr lang="en-US" sz="1600" b="1" dirty="0" err="1"/>
              <a:t>sklearn.naive_bayes</a:t>
            </a:r>
            <a:endParaRPr lang="en-US" sz="1600" b="1" dirty="0"/>
          </a:p>
          <a:p>
            <a:endParaRPr lang="en-US" sz="1600" dirty="0"/>
          </a:p>
          <a:p>
            <a:pPr marL="0" indent="0">
              <a:buNone/>
            </a:pPr>
            <a:r>
              <a:rPr lang="nl-NL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GaussianNB</a:t>
            </a:r>
            <a:endParaRPr lang="nl-NL" sz="1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MultinomialNB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r>
              <a:rPr lang="en-US" sz="1600" b="1" dirty="0" err="1"/>
              <a:t>sklearn.svm</a:t>
            </a:r>
            <a:endParaRPr lang="en-US" sz="1600" b="1" dirty="0"/>
          </a:p>
          <a:p>
            <a:endParaRPr lang="en-US" sz="1400" b="1" dirty="0"/>
          </a:p>
          <a:p>
            <a:r>
              <a:rPr lang="nl-NL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LinearSVR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LinearSVC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/>
          </a:p>
          <a:p>
            <a:endParaRPr lang="en-NL" sz="16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442B8ED-0367-2B7A-4696-0AE6AA7F052B}"/>
              </a:ext>
            </a:extLst>
          </p:cNvPr>
          <p:cNvCxnSpPr>
            <a:cxnSpLocks/>
          </p:cNvCxnSpPr>
          <p:nvPr/>
        </p:nvCxnSpPr>
        <p:spPr>
          <a:xfrm>
            <a:off x="1030406" y="3210066"/>
            <a:ext cx="28046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91F722-6093-68D2-B877-76D639AF02B5}"/>
              </a:ext>
            </a:extLst>
          </p:cNvPr>
          <p:cNvCxnSpPr>
            <a:cxnSpLocks/>
          </p:cNvCxnSpPr>
          <p:nvPr/>
        </p:nvCxnSpPr>
        <p:spPr>
          <a:xfrm>
            <a:off x="4693692" y="3210066"/>
            <a:ext cx="28046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D4D9DE3-8FF4-D18B-FF91-894C1E983028}"/>
              </a:ext>
            </a:extLst>
          </p:cNvPr>
          <p:cNvCxnSpPr>
            <a:cxnSpLocks/>
          </p:cNvCxnSpPr>
          <p:nvPr/>
        </p:nvCxnSpPr>
        <p:spPr>
          <a:xfrm>
            <a:off x="8319447" y="3210066"/>
            <a:ext cx="28046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980BC34-3E36-5669-BF1E-4EC6B63ED4DB}"/>
              </a:ext>
            </a:extLst>
          </p:cNvPr>
          <p:cNvCxnSpPr>
            <a:cxnSpLocks/>
          </p:cNvCxnSpPr>
          <p:nvPr/>
        </p:nvCxnSpPr>
        <p:spPr>
          <a:xfrm>
            <a:off x="8319447" y="4796050"/>
            <a:ext cx="28046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4872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Notebook: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/3_modelling.ipynb</a:t>
            </a:r>
          </a:p>
          <a:p>
            <a:pPr marL="457200" lvl="1" indent="0">
              <a:buNone/>
            </a:pPr>
            <a:endParaRPr lang="nl-NL" sz="1600" noProof="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Maak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RandomForestClassifier</a:t>
            </a:r>
            <a:r>
              <a:rPr lang="nl-NL" sz="2000" dirty="0"/>
              <a:t>.</a:t>
            </a:r>
          </a:p>
          <a:p>
            <a:pPr lvl="1"/>
            <a:r>
              <a:rPr lang="nl-NL" sz="1600" noProof="0" dirty="0"/>
              <a:t>Prepareer de data zodat deze geschikt is voor het model</a:t>
            </a:r>
            <a:r>
              <a:rPr lang="nl-NL" sz="1600" dirty="0"/>
              <a:t>.</a:t>
            </a:r>
          </a:p>
          <a:p>
            <a:pPr lvl="1"/>
            <a:r>
              <a:rPr lang="nl-NL" sz="1600" noProof="0" dirty="0"/>
              <a:t>Welke variabelen zijn belangrijk in het model?</a:t>
            </a:r>
          </a:p>
          <a:p>
            <a:pPr marL="457200" indent="-457200">
              <a:buFont typeface="+mj-lt"/>
              <a:buAutoNum type="arabicPeriod"/>
            </a:pPr>
            <a:endParaRPr lang="nl-NL" sz="2000" noProof="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Gebruik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predict_proba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2000" dirty="0"/>
              <a:t> om de kans op "yes" te achterhalen.</a:t>
            </a:r>
          </a:p>
          <a:p>
            <a:pPr lvl="1"/>
            <a:r>
              <a:rPr lang="nl-NL" sz="1600" noProof="0" dirty="0"/>
              <a:t>Over welke 10 records was het model het meest onzeker?</a:t>
            </a:r>
          </a:p>
          <a:p>
            <a:pPr lvl="1"/>
            <a:r>
              <a:rPr lang="nl-NL" sz="1600" noProof="0" dirty="0"/>
              <a:t>Over welke records </a:t>
            </a:r>
            <a:r>
              <a:rPr lang="nl-NL" sz="1600" noProof="0" dirty="0" err="1"/>
              <a:t>wa</a:t>
            </a:r>
            <a:r>
              <a:rPr lang="nl-NL" sz="1600" dirty="0"/>
              <a:t>s het model heel zeker, maar klopte de voorspelling niet?</a:t>
            </a:r>
            <a:endParaRPr lang="nl-NL" sz="1600" noProof="0" dirty="0"/>
          </a:p>
        </p:txBody>
      </p:sp>
    </p:spTree>
    <p:extLst>
      <p:ext uri="{BB962C8B-B14F-4D97-AF65-F5344CB8AC3E}">
        <p14:creationId xmlns:p14="http://schemas.microsoft.com/office/powerpoint/2010/main" val="15318968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Valideren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624736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Valideren van een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699640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800" b="1" dirty="0"/>
              <a:t>Categorische prestatiematen:</a:t>
            </a:r>
          </a:p>
          <a:p>
            <a:r>
              <a:rPr lang="nl-NL" sz="1800" dirty="0" err="1"/>
              <a:t>Accuracy</a:t>
            </a:r>
            <a:r>
              <a:rPr lang="nl-NL" sz="1800" dirty="0"/>
              <a:t>	TP + TN / N	Correct uit totaal.</a:t>
            </a:r>
          </a:p>
          <a:p>
            <a:r>
              <a:rPr lang="nl-NL" sz="1800" dirty="0" err="1"/>
              <a:t>Recall</a:t>
            </a:r>
            <a:r>
              <a:rPr lang="nl-NL" sz="1800" dirty="0"/>
              <a:t>		TP / TP + FN	Correct uit totaal positief.</a:t>
            </a:r>
          </a:p>
          <a:p>
            <a:r>
              <a:rPr lang="nl-NL" sz="1800" dirty="0"/>
              <a:t>Precision	TP / TP + FP	Correct uit voorspeld positief.</a:t>
            </a:r>
          </a:p>
          <a:p>
            <a:r>
              <a:rPr lang="nl-NL" sz="1800" dirty="0"/>
              <a:t>F1-score</a:t>
            </a:r>
          </a:p>
          <a:p>
            <a:r>
              <a:rPr lang="nl-NL" sz="1800" dirty="0"/>
              <a:t>Log -</a:t>
            </a:r>
            <a:r>
              <a:rPr lang="nl-NL" sz="1800" dirty="0" err="1"/>
              <a:t>loss</a:t>
            </a:r>
            <a:endParaRPr lang="nl-NL" sz="1800" dirty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b="1" dirty="0"/>
              <a:t>Continue prestatiematen:</a:t>
            </a:r>
          </a:p>
          <a:p>
            <a:r>
              <a:rPr lang="nl-NL" sz="1800" dirty="0"/>
              <a:t>RMSE		Root </a:t>
            </a:r>
            <a:r>
              <a:rPr lang="nl-NL" sz="1800" dirty="0" err="1"/>
              <a:t>Mean</a:t>
            </a:r>
            <a:r>
              <a:rPr lang="nl-NL" sz="1800" dirty="0"/>
              <a:t> </a:t>
            </a:r>
            <a:r>
              <a:rPr lang="nl-NL" sz="1800" dirty="0" err="1"/>
              <a:t>Squared</a:t>
            </a:r>
            <a:r>
              <a:rPr lang="nl-NL" sz="1800" dirty="0"/>
              <a:t> Error</a:t>
            </a:r>
          </a:p>
          <a:p>
            <a:r>
              <a:rPr lang="nl-NL" sz="1800" dirty="0"/>
              <a:t>MAE		</a:t>
            </a:r>
            <a:r>
              <a:rPr lang="nl-NL" sz="1800" dirty="0" err="1"/>
              <a:t>Mean</a:t>
            </a:r>
            <a:r>
              <a:rPr lang="nl-NL" sz="1800" dirty="0"/>
              <a:t> Absolute Error</a:t>
            </a:r>
          </a:p>
          <a:p>
            <a:r>
              <a:rPr lang="nl-NL" sz="1800" dirty="0"/>
              <a:t>MAD		</a:t>
            </a:r>
            <a:r>
              <a:rPr lang="nl-NL" sz="1800" dirty="0" err="1"/>
              <a:t>Median</a:t>
            </a:r>
            <a:r>
              <a:rPr lang="nl-NL" sz="1800" dirty="0"/>
              <a:t> Absolute Error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94E80B-3BA2-38FB-B257-7FFE439D2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0833" y="3540190"/>
            <a:ext cx="2850566" cy="2779139"/>
          </a:xfrm>
          <a:prstGeom prst="rect">
            <a:avLst/>
          </a:prstGeom>
        </p:spPr>
      </p:pic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9032A68B-98A6-3019-038E-C9215620C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837312"/>
              </p:ext>
            </p:extLst>
          </p:nvPr>
        </p:nvGraphicFramePr>
        <p:xfrm>
          <a:off x="8591629" y="1282096"/>
          <a:ext cx="2537925" cy="17091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869">
                  <a:extLst>
                    <a:ext uri="{9D8B030D-6E8A-4147-A177-3AD203B41FA5}">
                      <a16:colId xmlns:a16="http://schemas.microsoft.com/office/drawing/2014/main" val="842927131"/>
                    </a:ext>
                  </a:extLst>
                </a:gridCol>
                <a:gridCol w="1073020">
                  <a:extLst>
                    <a:ext uri="{9D8B030D-6E8A-4147-A177-3AD203B41FA5}">
                      <a16:colId xmlns:a16="http://schemas.microsoft.com/office/drawing/2014/main" val="1663509690"/>
                    </a:ext>
                  </a:extLst>
                </a:gridCol>
                <a:gridCol w="1017036">
                  <a:extLst>
                    <a:ext uri="{9D8B030D-6E8A-4147-A177-3AD203B41FA5}">
                      <a16:colId xmlns:a16="http://schemas.microsoft.com/office/drawing/2014/main" val="963932423"/>
                    </a:ext>
                  </a:extLst>
                </a:gridCol>
              </a:tblGrid>
              <a:tr h="400010"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endParaRPr lang="nl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2275975"/>
                  </a:ext>
                </a:extLst>
              </a:tr>
              <a:tr h="6545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True</a:t>
                      </a:r>
                    </a:p>
                    <a:p>
                      <a:pPr algn="ctr"/>
                      <a:r>
                        <a:rPr lang="en-US" sz="1400" dirty="0"/>
                        <a:t>Positive</a:t>
                      </a:r>
                      <a:endParaRPr lang="nl-NL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False</a:t>
                      </a:r>
                    </a:p>
                    <a:p>
                      <a:pPr algn="ctr"/>
                      <a:r>
                        <a:rPr lang="en-US" sz="1400" dirty="0"/>
                        <a:t>Negative</a:t>
                      </a:r>
                      <a:endParaRPr lang="nl-NL" sz="14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89912"/>
                  </a:ext>
                </a:extLst>
              </a:tr>
              <a:tr h="6545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False</a:t>
                      </a:r>
                    </a:p>
                    <a:p>
                      <a:pPr algn="ctr"/>
                      <a:r>
                        <a:rPr lang="en-US" sz="1400" dirty="0"/>
                        <a:t>Positive</a:t>
                      </a:r>
                      <a:endParaRPr lang="nl-NL" sz="14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True</a:t>
                      </a:r>
                    </a:p>
                    <a:p>
                      <a:pPr algn="ctr"/>
                      <a:r>
                        <a:rPr lang="en-US" sz="1400" dirty="0"/>
                        <a:t>Negative</a:t>
                      </a:r>
                      <a:endParaRPr lang="nl-NL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340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79661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Metrics</a:t>
            </a:r>
            <a:r>
              <a:rPr lang="nl-NL" sz="3600" dirty="0"/>
              <a:t> in </a:t>
            </a:r>
            <a:r>
              <a:rPr lang="nl-NL" sz="3600" dirty="0" err="1"/>
              <a:t>scikit-learn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2" y="1608667"/>
            <a:ext cx="610906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sklearn.metrics</a:t>
            </a:r>
            <a:r>
              <a:rPr lang="nl-NL" sz="1800" dirty="0"/>
              <a:t> bevat allerlei prestatie maten:</a:t>
            </a:r>
          </a:p>
          <a:p>
            <a:pPr marL="0" indent="0">
              <a:buNone/>
            </a:pPr>
            <a:r>
              <a:rPr lang="nl-NL" sz="1800" dirty="0">
                <a:hlinkClick r:id="rId3"/>
              </a:rPr>
              <a:t>https://scikit-learn.org/stable/modules/model_evaluation.html</a:t>
            </a:r>
            <a:endParaRPr lang="nl-NL" sz="1800" dirty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Twee argumenten:</a:t>
            </a:r>
          </a:p>
          <a:p>
            <a:pPr marL="457200" indent="-457200">
              <a:buAutoNum type="arabicPeriod"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y_true</a:t>
            </a:r>
            <a:r>
              <a:rPr lang="nl-NL" sz="1800" dirty="0"/>
              <a:t>	Daadwerkelijke score uit training data.</a:t>
            </a:r>
          </a:p>
          <a:p>
            <a:pPr marL="457200" indent="-457200">
              <a:buAutoNum type="arabicPeriod"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y_pred</a:t>
            </a:r>
            <a:r>
              <a:rPr lang="nl-NL" sz="1800" dirty="0"/>
              <a:t>	Voorspelling van het model.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Retourwaarde:</a:t>
            </a:r>
          </a:p>
          <a:p>
            <a:pPr marL="0" indent="0">
              <a:buNone/>
            </a:pPr>
            <a:r>
              <a:rPr lang="nl-NL" sz="1800" dirty="0"/>
              <a:t>Prestatie score voor het model.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65CE7E-418E-CA1E-D7F1-E288EA9DC5CF}"/>
              </a:ext>
            </a:extLst>
          </p:cNvPr>
          <p:cNvSpPr txBox="1"/>
          <p:nvPr/>
        </p:nvSpPr>
        <p:spPr>
          <a:xfrm>
            <a:off x="8092440" y="1608667"/>
            <a:ext cx="3657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sklearn.metrics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\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accuracy_score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[0, 1, 2, 3]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accuracy_score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returns 0.5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06F0B0-302C-0F2B-BCF4-350934C95DC4}"/>
              </a:ext>
            </a:extLst>
          </p:cNvPr>
          <p:cNvCxnSpPr/>
          <p:nvPr/>
        </p:nvCxnSpPr>
        <p:spPr>
          <a:xfrm>
            <a:off x="7543800" y="1608667"/>
            <a:ext cx="0" cy="46941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3091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Prestaties goed meten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699640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800" b="1" dirty="0"/>
              <a:t>Train-data</a:t>
            </a:r>
          </a:p>
          <a:p>
            <a:r>
              <a:rPr lang="nl-NL" sz="1800" dirty="0"/>
              <a:t> Modellen minimaliseren foutmarge op </a:t>
            </a:r>
            <a:r>
              <a:rPr lang="nl-NL" sz="1800" u="sng" dirty="0"/>
              <a:t>trainingsdata</a:t>
            </a:r>
            <a:r>
              <a:rPr lang="nl-NL" sz="1800" dirty="0"/>
              <a:t>.</a:t>
            </a:r>
          </a:p>
          <a:p>
            <a:r>
              <a:rPr lang="nl-NL" sz="1800" dirty="0"/>
              <a:t>Bij complex model kan optimalisatie doorschieten: </a:t>
            </a:r>
            <a:r>
              <a:rPr lang="nl-NL" sz="1800" u="sng" dirty="0" err="1"/>
              <a:t>overfitting</a:t>
            </a:r>
            <a:r>
              <a:rPr lang="nl-NL" sz="1800" dirty="0"/>
              <a:t>.</a:t>
            </a:r>
          </a:p>
          <a:p>
            <a:r>
              <a:rPr lang="nl-NL" sz="1800" dirty="0"/>
              <a:t>Het complexe model generaliseert slecht naar nieuwe data.</a:t>
            </a:r>
          </a:p>
          <a:p>
            <a:r>
              <a:rPr lang="nl-NL" sz="1800" dirty="0"/>
              <a:t>Prestaties op train-data </a:t>
            </a:r>
            <a:r>
              <a:rPr lang="nl-NL" sz="1800" u="sng" dirty="0"/>
              <a:t>niet representatief</a:t>
            </a:r>
            <a:r>
              <a:rPr lang="nl-NL" sz="1800" dirty="0"/>
              <a:t> voor werkelijkheid!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b="1" dirty="0"/>
              <a:t>Test-data</a:t>
            </a:r>
          </a:p>
          <a:p>
            <a:r>
              <a:rPr lang="nl-NL" sz="1800" dirty="0"/>
              <a:t>Data die </a:t>
            </a:r>
            <a:r>
              <a:rPr lang="nl-NL" sz="1800" u="sng" dirty="0"/>
              <a:t>niet</a:t>
            </a:r>
            <a:r>
              <a:rPr lang="nl-NL" sz="1800" dirty="0"/>
              <a:t> gebruikt zijn bij het trainen van het model.</a:t>
            </a:r>
          </a:p>
          <a:p>
            <a:r>
              <a:rPr lang="nl-NL" sz="1800" dirty="0"/>
              <a:t>Het model kan zich niet aanpassen aan deze data.</a:t>
            </a:r>
          </a:p>
          <a:p>
            <a:r>
              <a:rPr lang="nl-NL" sz="1800" dirty="0"/>
              <a:t>Prestaties op test-data </a:t>
            </a:r>
            <a:r>
              <a:rPr lang="nl-NL" sz="1800" u="sng" dirty="0"/>
              <a:t>wel representatief</a:t>
            </a:r>
            <a:r>
              <a:rPr lang="nl-NL" sz="1800" dirty="0"/>
              <a:t> voor werkelijkheid.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08C5FC-6B4D-E548-CE0D-FE6EF961B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7805" y="1188235"/>
            <a:ext cx="2575995" cy="503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80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ML en Python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18136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Train – validatie – test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0408A2A4-E22C-57CD-A15A-3BE581161F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379451"/>
              </p:ext>
            </p:extLst>
          </p:nvPr>
        </p:nvGraphicFramePr>
        <p:xfrm>
          <a:off x="990601" y="3131703"/>
          <a:ext cx="9956074" cy="12949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8786">
                  <a:extLst>
                    <a:ext uri="{9D8B030D-6E8A-4147-A177-3AD203B41FA5}">
                      <a16:colId xmlns:a16="http://schemas.microsoft.com/office/drawing/2014/main" val="2438186123"/>
                    </a:ext>
                  </a:extLst>
                </a:gridCol>
                <a:gridCol w="1788644">
                  <a:extLst>
                    <a:ext uri="{9D8B030D-6E8A-4147-A177-3AD203B41FA5}">
                      <a16:colId xmlns:a16="http://schemas.microsoft.com/office/drawing/2014/main" val="247526330"/>
                    </a:ext>
                  </a:extLst>
                </a:gridCol>
                <a:gridCol w="1788644">
                  <a:extLst>
                    <a:ext uri="{9D8B030D-6E8A-4147-A177-3AD203B41FA5}">
                      <a16:colId xmlns:a16="http://schemas.microsoft.com/office/drawing/2014/main" val="3505697190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Records</a:t>
                      </a:r>
                      <a:endParaRPr lang="en-NL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353408"/>
                  </a:ext>
                </a:extLst>
              </a:tr>
              <a:tr h="4645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1 - 60</a:t>
                      </a:r>
                      <a:endParaRPr lang="en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61 - 80</a:t>
                      </a:r>
                      <a:endParaRPr lang="en-NL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81 - 100</a:t>
                      </a:r>
                      <a:endParaRPr lang="en-NL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539422"/>
                  </a:ext>
                </a:extLst>
              </a:tr>
              <a:tr h="4645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</a:t>
                      </a:r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Validatie</a:t>
                      </a:r>
                      <a:endParaRPr lang="en-NL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  <a:endParaRPr lang="en-NL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503451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0C9B175-1295-12B2-9AD0-5C333CB73832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9949542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Train dataset:		Gebruikt om model op te trainen.</a:t>
            </a:r>
          </a:p>
          <a:p>
            <a:pPr marL="0" indent="0">
              <a:buNone/>
            </a:pPr>
            <a:r>
              <a:rPr lang="nl-NL" sz="2000" dirty="0"/>
              <a:t>Validatie dataset:		Gebruikt om modellen te vergelijken.</a:t>
            </a:r>
          </a:p>
          <a:p>
            <a:pPr marL="0" indent="0">
              <a:buNone/>
            </a:pPr>
            <a:r>
              <a:rPr lang="nl-NL" sz="2000" dirty="0"/>
              <a:t>Test dataset:		Gebruikt voor accurate schatting prestaties.</a:t>
            </a:r>
          </a:p>
        </p:txBody>
      </p:sp>
    </p:spTree>
    <p:extLst>
      <p:ext uri="{BB962C8B-B14F-4D97-AF65-F5344CB8AC3E}">
        <p14:creationId xmlns:p14="http://schemas.microsoft.com/office/powerpoint/2010/main" val="42865422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Train – validatie – test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0408A2A4-E22C-57CD-A15A-3BE581161F35}"/>
              </a:ext>
            </a:extLst>
          </p:cNvPr>
          <p:cNvGraphicFramePr>
            <a:graphicFrameLocks noGrp="1"/>
          </p:cNvGraphicFramePr>
          <p:nvPr/>
        </p:nvGraphicFramePr>
        <p:xfrm>
          <a:off x="990601" y="3131703"/>
          <a:ext cx="9956074" cy="12949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8786">
                  <a:extLst>
                    <a:ext uri="{9D8B030D-6E8A-4147-A177-3AD203B41FA5}">
                      <a16:colId xmlns:a16="http://schemas.microsoft.com/office/drawing/2014/main" val="2438186123"/>
                    </a:ext>
                  </a:extLst>
                </a:gridCol>
                <a:gridCol w="1788644">
                  <a:extLst>
                    <a:ext uri="{9D8B030D-6E8A-4147-A177-3AD203B41FA5}">
                      <a16:colId xmlns:a16="http://schemas.microsoft.com/office/drawing/2014/main" val="247526330"/>
                    </a:ext>
                  </a:extLst>
                </a:gridCol>
                <a:gridCol w="1788644">
                  <a:extLst>
                    <a:ext uri="{9D8B030D-6E8A-4147-A177-3AD203B41FA5}">
                      <a16:colId xmlns:a16="http://schemas.microsoft.com/office/drawing/2014/main" val="3505697190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Records</a:t>
                      </a:r>
                      <a:endParaRPr lang="en-NL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353408"/>
                  </a:ext>
                </a:extLst>
              </a:tr>
              <a:tr h="4645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1 - 60</a:t>
                      </a:r>
                      <a:endParaRPr lang="en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61 - 80</a:t>
                      </a:r>
                      <a:endParaRPr lang="en-NL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81 - 100</a:t>
                      </a:r>
                      <a:endParaRPr lang="en-NL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539422"/>
                  </a:ext>
                </a:extLst>
              </a:tr>
              <a:tr h="4645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</a:t>
                      </a:r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Validatie</a:t>
                      </a:r>
                      <a:endParaRPr lang="en-NL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  <a:endParaRPr lang="en-NL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503451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0C9B175-1295-12B2-9AD0-5C333CB73832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9949542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Train dataset:		Gebruikt om model op te trainen.</a:t>
            </a:r>
          </a:p>
          <a:p>
            <a:pPr marL="0" indent="0">
              <a:buNone/>
            </a:pPr>
            <a:r>
              <a:rPr lang="nl-NL" sz="2000" dirty="0"/>
              <a:t>Validatie dataset:		Gebruikt om modellen te vergelijken.</a:t>
            </a:r>
          </a:p>
          <a:p>
            <a:pPr marL="0" indent="0">
              <a:buNone/>
            </a:pPr>
            <a:r>
              <a:rPr lang="nl-NL" sz="2000" dirty="0"/>
              <a:t>Test dataset:		Gebruikt voor accurate schatting prestaties.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EA70BF9-4A62-B7FA-CA3F-13472063A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222" y="4575445"/>
            <a:ext cx="7803556" cy="2011854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AD627D57-DAA1-66EB-04AD-B24ABD950046}"/>
              </a:ext>
            </a:extLst>
          </p:cNvPr>
          <p:cNvSpPr/>
          <p:nvPr/>
        </p:nvSpPr>
        <p:spPr>
          <a:xfrm>
            <a:off x="9568542" y="6119948"/>
            <a:ext cx="293915" cy="29391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163292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Cross-</a:t>
            </a:r>
            <a:r>
              <a:rPr lang="nl-NL" sz="3600" dirty="0" err="1"/>
              <a:t>validation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0408A2A4-E22C-57CD-A15A-3BE581161F35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2765692"/>
          <a:ext cx="9949542" cy="34456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365246139"/>
                    </a:ext>
                  </a:extLst>
                </a:gridCol>
                <a:gridCol w="1151305">
                  <a:extLst>
                    <a:ext uri="{9D8B030D-6E8A-4147-A177-3AD203B41FA5}">
                      <a16:colId xmlns:a16="http://schemas.microsoft.com/office/drawing/2014/main" val="1865416860"/>
                    </a:ext>
                  </a:extLst>
                </a:gridCol>
                <a:gridCol w="1603120">
                  <a:extLst>
                    <a:ext uri="{9D8B030D-6E8A-4147-A177-3AD203B41FA5}">
                      <a16:colId xmlns:a16="http://schemas.microsoft.com/office/drawing/2014/main" val="2438186123"/>
                    </a:ext>
                  </a:extLst>
                </a:gridCol>
                <a:gridCol w="1603120">
                  <a:extLst>
                    <a:ext uri="{9D8B030D-6E8A-4147-A177-3AD203B41FA5}">
                      <a16:colId xmlns:a16="http://schemas.microsoft.com/office/drawing/2014/main" val="1686534602"/>
                    </a:ext>
                  </a:extLst>
                </a:gridCol>
                <a:gridCol w="1603120">
                  <a:extLst>
                    <a:ext uri="{9D8B030D-6E8A-4147-A177-3AD203B41FA5}">
                      <a16:colId xmlns:a16="http://schemas.microsoft.com/office/drawing/2014/main" val="940577431"/>
                    </a:ext>
                  </a:extLst>
                </a:gridCol>
                <a:gridCol w="1603120">
                  <a:extLst>
                    <a:ext uri="{9D8B030D-6E8A-4147-A177-3AD203B41FA5}">
                      <a16:colId xmlns:a16="http://schemas.microsoft.com/office/drawing/2014/main" val="247526330"/>
                    </a:ext>
                  </a:extLst>
                </a:gridCol>
                <a:gridCol w="1603120">
                  <a:extLst>
                    <a:ext uri="{9D8B030D-6E8A-4147-A177-3AD203B41FA5}">
                      <a16:colId xmlns:a16="http://schemas.microsoft.com/office/drawing/2014/main" val="3505697190"/>
                    </a:ext>
                  </a:extLst>
                </a:gridCol>
              </a:tblGrid>
              <a:tr h="492242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Records</a:t>
                      </a:r>
                      <a:endParaRPr lang="en-NL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353408"/>
                  </a:ext>
                </a:extLst>
              </a:tr>
              <a:tr h="492242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1 - 20</a:t>
                      </a:r>
                      <a:endParaRPr lang="en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21 - 40</a:t>
                      </a:r>
                      <a:endParaRPr lang="en-NL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41 - 60</a:t>
                      </a:r>
                      <a:endParaRPr lang="en-NL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61 - 80</a:t>
                      </a:r>
                      <a:endParaRPr lang="en-NL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81 - 100</a:t>
                      </a:r>
                      <a:endParaRPr lang="en-NL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539422"/>
                  </a:ext>
                </a:extLst>
              </a:tr>
              <a:tr h="492242">
                <a:tc rowSpan="5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Split</a:t>
                      </a:r>
                      <a:endParaRPr lang="en-NL" b="1" dirty="0"/>
                    </a:p>
                  </a:txBody>
                  <a:tcPr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  <a:endParaRPr lang="en-NL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503451"/>
                  </a:ext>
                </a:extLst>
              </a:tr>
              <a:tr h="492242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  <a:endParaRPr lang="en-NL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517752"/>
                  </a:ext>
                </a:extLst>
              </a:tr>
              <a:tr h="492242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  <a:endParaRPr lang="en-NL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4517214"/>
                  </a:ext>
                </a:extLst>
              </a:tr>
              <a:tr h="492242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NL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  <a:endParaRPr lang="en-NL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911374"/>
                  </a:ext>
                </a:extLst>
              </a:tr>
              <a:tr h="492242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NL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  <a:endParaRPr lang="en-NL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7366020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0C9B175-1295-12B2-9AD0-5C333CB73832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9949542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Met cross-</a:t>
            </a:r>
            <a:r>
              <a:rPr lang="nl-NL" sz="2000" dirty="0" err="1"/>
              <a:t>validation</a:t>
            </a:r>
            <a:r>
              <a:rPr lang="nl-NL" sz="2000" dirty="0"/>
              <a:t> splits je de data meerdere keren in een train en test set.</a:t>
            </a:r>
          </a:p>
          <a:p>
            <a:pPr marL="0" indent="0">
              <a:buNone/>
            </a:pPr>
            <a:r>
              <a:rPr lang="nl-NL" sz="2000" dirty="0"/>
              <a:t>De test verschuift per split en bevat dus steeds andere records.</a:t>
            </a:r>
          </a:p>
        </p:txBody>
      </p:sp>
    </p:spTree>
    <p:extLst>
      <p:ext uri="{BB962C8B-B14F-4D97-AF65-F5344CB8AC3E}">
        <p14:creationId xmlns:p14="http://schemas.microsoft.com/office/powerpoint/2010/main" val="24155940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Selecteren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093505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Valideren van een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699640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Hoe interpreteer je prestatiematen; wat is een goede baseline?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Afhankelijk van:</a:t>
            </a:r>
          </a:p>
          <a:p>
            <a:pPr>
              <a:buFontTx/>
              <a:buChar char="-"/>
            </a:pPr>
            <a:r>
              <a:rPr lang="nl-NL" sz="2000" dirty="0"/>
              <a:t>Je doelstellingen.</a:t>
            </a:r>
          </a:p>
          <a:p>
            <a:pPr>
              <a:buFontTx/>
              <a:buChar char="-"/>
            </a:pPr>
            <a:r>
              <a:rPr lang="nl-NL" sz="2000" dirty="0"/>
              <a:t>De huidige aanpak.</a:t>
            </a:r>
          </a:p>
          <a:p>
            <a:pPr>
              <a:buFontTx/>
              <a:buChar char="-"/>
            </a:pPr>
            <a:r>
              <a:rPr lang="nl-NL" sz="2000" dirty="0"/>
              <a:t>De kosten en baten van fout of goed zitten.</a:t>
            </a:r>
          </a:p>
          <a:p>
            <a:pPr>
              <a:buFontTx/>
              <a:buChar char="-"/>
            </a:pPr>
            <a:r>
              <a:rPr lang="nl-NL" sz="2000" dirty="0"/>
              <a:t>De verdeling van de labels.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Dummy model kan als baseline dienen om prestaties mee te vergelijken.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6BB83854-E0D4-A042-4256-40EB193219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3750576"/>
              </p:ext>
            </p:extLst>
          </p:nvPr>
        </p:nvGraphicFramePr>
        <p:xfrm>
          <a:off x="8854439" y="1608667"/>
          <a:ext cx="2346960" cy="1962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988D5BE-0125-BB94-413B-E0A7D016F525}"/>
              </a:ext>
            </a:extLst>
          </p:cNvPr>
          <p:cNvSpPr txBox="1"/>
          <p:nvPr/>
        </p:nvSpPr>
        <p:spPr>
          <a:xfrm>
            <a:off x="8854439" y="4150706"/>
            <a:ext cx="2346959" cy="49814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400" dirty="0" err="1"/>
              <a:t>Voorspel</a:t>
            </a:r>
            <a:r>
              <a:rPr lang="en-US" sz="1400" dirty="0"/>
              <a:t> </a:t>
            </a:r>
            <a:r>
              <a:rPr lang="en-US" sz="1400" dirty="0" err="1"/>
              <a:t>altijd</a:t>
            </a:r>
            <a:r>
              <a:rPr lang="en-US" sz="1400" dirty="0"/>
              <a:t> "Nee"</a:t>
            </a:r>
            <a:endParaRPr lang="en-NL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8848356-D71D-5919-CAA6-47C5BAF24AA4}"/>
              </a:ext>
            </a:extLst>
          </p:cNvPr>
          <p:cNvSpPr/>
          <p:nvPr/>
        </p:nvSpPr>
        <p:spPr>
          <a:xfrm>
            <a:off x="8854439" y="5215213"/>
            <a:ext cx="2346959" cy="49814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95% </a:t>
            </a:r>
            <a:r>
              <a:rPr lang="en-US" sz="1400" dirty="0" err="1"/>
              <a:t>accuraat</a:t>
            </a:r>
            <a:endParaRPr lang="en-NL" sz="1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2857AB0-E7AE-3E3F-6602-EE0C8118D280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10027919" y="3570817"/>
            <a:ext cx="0" cy="5798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A2EF5B5-EDE7-7EB4-A39F-D8A5F5CAA92C}"/>
              </a:ext>
            </a:extLst>
          </p:cNvPr>
          <p:cNvCxnSpPr>
            <a:stCxn id="14" idx="2"/>
            <a:endCxn id="17" idx="0"/>
          </p:cNvCxnSpPr>
          <p:nvPr/>
        </p:nvCxnSpPr>
        <p:spPr>
          <a:xfrm>
            <a:off x="10027919" y="4648849"/>
            <a:ext cx="0" cy="566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8938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Dummy modellen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2" y="1608667"/>
            <a:ext cx="610906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 err="1"/>
              <a:t>sklearn.dummy.DummyClassifier</a:t>
            </a:r>
            <a:endParaRPr lang="nl-NL" sz="2000" b="1" dirty="0"/>
          </a:p>
          <a:p>
            <a:pPr>
              <a:buFontTx/>
              <a:buChar char="-"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most_frequent</a:t>
            </a:r>
            <a:r>
              <a:rPr lang="nl-NL" sz="1600" dirty="0"/>
              <a:t>		Voorspel meest algemene waarde.</a:t>
            </a:r>
          </a:p>
          <a:p>
            <a:pPr>
              <a:buFontTx/>
              <a:buChar char="-"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stratified</a:t>
            </a:r>
            <a:r>
              <a:rPr lang="nl-NL" sz="1600" dirty="0"/>
              <a:t> 		Voorspel uit vergelijkbare verdeling.</a:t>
            </a:r>
          </a:p>
          <a:p>
            <a:pPr>
              <a:buFontTx/>
              <a:buChar char="-"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uniform</a:t>
            </a:r>
            <a:r>
              <a:rPr lang="nl-NL" sz="1600" dirty="0"/>
              <a:t>		Voorspel uit uniforme verdeling.</a:t>
            </a:r>
          </a:p>
          <a:p>
            <a:pPr>
              <a:buFontTx/>
              <a:buChar char="-"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constant</a:t>
            </a:r>
            <a:r>
              <a:rPr lang="nl-NL" sz="1600" dirty="0"/>
              <a:t>		Voorspel constante waarde.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 err="1"/>
              <a:t>sklearn.dummy.DummyRegressor</a:t>
            </a:r>
            <a:endParaRPr lang="nl-NL" sz="2000" b="1" dirty="0"/>
          </a:p>
          <a:p>
            <a:pPr>
              <a:buFontTx/>
              <a:buChar char="-"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nl-NL" sz="1600" dirty="0"/>
              <a:t> 			Voorspel gemiddelde waarde.</a:t>
            </a:r>
          </a:p>
          <a:p>
            <a:pPr>
              <a:buFontTx/>
              <a:buChar char="-"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median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quantile</a:t>
            </a:r>
            <a:r>
              <a:rPr lang="nl-NL" sz="1600" dirty="0"/>
              <a:t> 	Voorspel een mediaan / kwantiel.</a:t>
            </a:r>
          </a:p>
          <a:p>
            <a:pPr>
              <a:buFontTx/>
              <a:buChar char="-"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constant</a:t>
            </a:r>
            <a:r>
              <a:rPr lang="nl-NL" sz="1600" dirty="0"/>
              <a:t>		Voorspel constante waarde.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65CE7E-418E-CA1E-D7F1-E288EA9DC5CF}"/>
              </a:ext>
            </a:extLst>
          </p:cNvPr>
          <p:cNvSpPr txBox="1"/>
          <p:nvPr/>
        </p:nvSpPr>
        <p:spPr>
          <a:xfrm>
            <a:off x="8092440" y="1608667"/>
            <a:ext cx="36576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sklearn.dummy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\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DummyRegressor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 = [[25, 25], [50, 50]]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y = [50, 100]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dummy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DummyRegressor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strategy=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"mean"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dummy.fit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dummy.predict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returns [75, 75]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06F0B0-302C-0F2B-BCF4-350934C95DC4}"/>
              </a:ext>
            </a:extLst>
          </p:cNvPr>
          <p:cNvCxnSpPr/>
          <p:nvPr/>
        </p:nvCxnSpPr>
        <p:spPr>
          <a:xfrm>
            <a:off x="7543800" y="1608667"/>
            <a:ext cx="0" cy="46941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4914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Notebook: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/4_validation.ipynb</a:t>
            </a:r>
          </a:p>
          <a:p>
            <a:pPr marL="457200" lvl="1" indent="0">
              <a:buNone/>
            </a:pPr>
            <a:endParaRPr lang="nl-NL" sz="1600" noProof="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Maak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DummyClassifier</a:t>
            </a:r>
            <a:r>
              <a:rPr lang="nl-NL" sz="2000" dirty="0"/>
              <a:t> 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RandomForestClassifier</a:t>
            </a:r>
            <a:r>
              <a:rPr lang="nl-NL" sz="2000" dirty="0"/>
              <a:t>.</a:t>
            </a:r>
          </a:p>
          <a:p>
            <a:pPr lvl="1"/>
            <a:r>
              <a:rPr lang="nl-NL" sz="1600" noProof="0" dirty="0"/>
              <a:t>Bundel de data preparatie en het model met een Pipeline.</a:t>
            </a:r>
          </a:p>
          <a:p>
            <a:pPr lvl="1"/>
            <a:r>
              <a:rPr lang="nl-NL" sz="1600" noProof="0" dirty="0"/>
              <a:t>Gebruik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stratified</a:t>
            </a:r>
            <a:r>
              <a:rPr lang="nl-NL" sz="1600" noProof="0" dirty="0"/>
              <a:t> als strategie voor het dummy model.</a:t>
            </a:r>
          </a:p>
          <a:p>
            <a:pPr marL="457200" indent="-457200">
              <a:buFont typeface="+mj-lt"/>
              <a:buAutoNum type="arabicPeriod"/>
            </a:pPr>
            <a:endParaRPr lang="nl-NL" sz="2000" noProof="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Splits de data met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train_test_split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2000" dirty="0"/>
              <a:t>.</a:t>
            </a:r>
          </a:p>
          <a:p>
            <a:pPr lvl="1"/>
            <a:r>
              <a:rPr lang="nl-NL" sz="1600" noProof="0" dirty="0"/>
              <a:t>Gebruik 70% van de data om te trainen en 30% om te testen.</a:t>
            </a:r>
          </a:p>
          <a:p>
            <a:pPr lvl="1"/>
            <a:r>
              <a:rPr lang="nl-NL" sz="1600" noProof="0" dirty="0"/>
              <a:t>Welk model doet het beter op de train set? En op de test set?</a:t>
            </a:r>
          </a:p>
          <a:p>
            <a:pPr lvl="1"/>
            <a:r>
              <a:rPr lang="nl-NL" sz="1600" dirty="0"/>
              <a:t>Is de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DummyClassifier</a:t>
            </a:r>
            <a:r>
              <a:rPr lang="nl-NL" sz="1600" dirty="0"/>
              <a:t> accurater dan altijd "No" voorspellen? </a:t>
            </a:r>
            <a:r>
              <a:rPr lang="nl-NL" sz="1600"/>
              <a:t>Waarom?</a:t>
            </a:r>
            <a:endParaRPr lang="nl-NL" sz="1600" noProof="0" dirty="0"/>
          </a:p>
          <a:p>
            <a:pPr marL="457200" lvl="1" indent="0">
              <a:buNone/>
            </a:pPr>
            <a:endParaRPr lang="nl-NL" sz="1600" noProof="0" dirty="0"/>
          </a:p>
          <a:p>
            <a:pPr marL="457200" indent="-457200">
              <a:buFont typeface="+mj-lt"/>
              <a:buAutoNum type="arabicPeriod"/>
            </a:pPr>
            <a:r>
              <a:rPr lang="nl-NL" sz="2000" noProof="0" dirty="0"/>
              <a:t>Gebruik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KFold</a:t>
            </a:r>
            <a:r>
              <a:rPr lang="nl-NL" sz="2000" noProof="0" dirty="0"/>
              <a:t> om de data 5 keer op te splitsen.</a:t>
            </a:r>
          </a:p>
          <a:p>
            <a:pPr lvl="1"/>
            <a:r>
              <a:rPr lang="nl-NL" sz="1600" dirty="0"/>
              <a:t>Zijn de prestaties van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RandomForestClassifier</a:t>
            </a:r>
            <a:r>
              <a:rPr lang="nl-NL" sz="1600" dirty="0"/>
              <a:t> consistent over de splits?</a:t>
            </a:r>
          </a:p>
          <a:p>
            <a:pPr lvl="1"/>
            <a:r>
              <a:rPr lang="nl-NL" sz="1600" noProof="0" dirty="0"/>
              <a:t>Wat zou er aan de hand kunnen zijn?</a:t>
            </a:r>
          </a:p>
          <a:p>
            <a:pPr lvl="1"/>
            <a:endParaRPr lang="nl-NL" sz="1600" noProof="0" dirty="0"/>
          </a:p>
        </p:txBody>
      </p:sp>
    </p:spTree>
    <p:extLst>
      <p:ext uri="{BB962C8B-B14F-4D97-AF65-F5344CB8AC3E}">
        <p14:creationId xmlns:p14="http://schemas.microsoft.com/office/powerpoint/2010/main" val="26602839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Modellen in productie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01332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Naar productie!</a:t>
            </a:r>
            <a:endParaRPr lang="nl-NL" sz="3600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9A2C42-5C7C-8DA1-D81E-2E20B336CB22}"/>
              </a:ext>
            </a:extLst>
          </p:cNvPr>
          <p:cNvSpPr/>
          <p:nvPr/>
        </p:nvSpPr>
        <p:spPr>
          <a:xfrm>
            <a:off x="838200" y="1972101"/>
            <a:ext cx="2834640" cy="374967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nl-NL" b="1" dirty="0"/>
              <a:t>Validatie / Selectie</a:t>
            </a:r>
          </a:p>
          <a:p>
            <a:pPr algn="ctr"/>
            <a:endParaRPr lang="nl-NL" b="1" dirty="0"/>
          </a:p>
          <a:p>
            <a:r>
              <a:rPr lang="nl-NL" dirty="0"/>
              <a:t>Optimaliseer </a:t>
            </a:r>
            <a:r>
              <a:rPr lang="nl-NL" u="sng" dirty="0"/>
              <a:t>specificatie</a:t>
            </a:r>
            <a:r>
              <a:rPr lang="nl-NL" dirty="0"/>
              <a:t> van je model:</a:t>
            </a:r>
          </a:p>
          <a:p>
            <a:pPr marL="285750" indent="-285750">
              <a:buFontTx/>
              <a:buChar char="-"/>
            </a:pP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/>
              <a:t>data preparatie</a:t>
            </a:r>
          </a:p>
          <a:p>
            <a:pPr marL="285750" indent="-285750">
              <a:buFontTx/>
              <a:buChar char="-"/>
            </a:pPr>
            <a:r>
              <a:rPr lang="nl-NL" dirty="0"/>
              <a:t>features</a:t>
            </a:r>
          </a:p>
          <a:p>
            <a:pPr marL="285750" indent="-285750">
              <a:buFontTx/>
              <a:buChar char="-"/>
            </a:pPr>
            <a:r>
              <a:rPr lang="nl-NL" dirty="0"/>
              <a:t>algoritme</a:t>
            </a:r>
          </a:p>
          <a:p>
            <a:pPr marL="285750" indent="-285750">
              <a:buFontTx/>
              <a:buChar char="-"/>
            </a:pPr>
            <a:r>
              <a:rPr lang="nl-NL" dirty="0"/>
              <a:t>instellingen</a:t>
            </a:r>
          </a:p>
          <a:p>
            <a:pPr marL="285750" indent="-285750">
              <a:buFontTx/>
              <a:buChar char="-"/>
            </a:pPr>
            <a:endParaRPr lang="nl-NL" dirty="0"/>
          </a:p>
          <a:p>
            <a:pPr algn="ctr"/>
            <a:endParaRPr lang="nl-N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C933C2-3D5A-0ACA-5AFE-5351303887C6}"/>
              </a:ext>
            </a:extLst>
          </p:cNvPr>
          <p:cNvSpPr/>
          <p:nvPr/>
        </p:nvSpPr>
        <p:spPr>
          <a:xfrm>
            <a:off x="4678680" y="1972100"/>
            <a:ext cx="2834640" cy="374967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nl-NL" b="1" dirty="0"/>
              <a:t>Finale training</a:t>
            </a:r>
          </a:p>
          <a:p>
            <a:pPr algn="ctr"/>
            <a:endParaRPr lang="nl-NL" b="1" dirty="0"/>
          </a:p>
          <a:p>
            <a:r>
              <a:rPr lang="nl-NL" dirty="0"/>
              <a:t>Optimaliseer </a:t>
            </a:r>
            <a:r>
              <a:rPr lang="nl-NL" u="sng" dirty="0"/>
              <a:t>gewichten</a:t>
            </a:r>
            <a:r>
              <a:rPr lang="nl-NL" dirty="0"/>
              <a:t> van je model.</a:t>
            </a:r>
          </a:p>
          <a:p>
            <a:endParaRPr lang="nl-NL" dirty="0"/>
          </a:p>
          <a:p>
            <a:r>
              <a:rPr lang="nl-NL" dirty="0"/>
              <a:t>Train je model op </a:t>
            </a:r>
            <a:r>
              <a:rPr lang="nl-NL" u="sng" dirty="0"/>
              <a:t>alle beschikbare data</a:t>
            </a:r>
            <a:r>
              <a:rPr lang="nl-NL" dirty="0"/>
              <a:t> om zoveel </a:t>
            </a:r>
            <a:r>
              <a:rPr lang="nl-NL"/>
              <a:t>mogelijk informatie </a:t>
            </a:r>
            <a:r>
              <a:rPr lang="nl-NL" dirty="0"/>
              <a:t>te vangen.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9364A3-4528-7390-21E7-3B1FEFCDC7BA}"/>
              </a:ext>
            </a:extLst>
          </p:cNvPr>
          <p:cNvSpPr/>
          <p:nvPr/>
        </p:nvSpPr>
        <p:spPr>
          <a:xfrm>
            <a:off x="8519160" y="1972100"/>
            <a:ext cx="2834640" cy="37496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nl-NL" b="1" dirty="0"/>
              <a:t>Uitrol</a:t>
            </a:r>
          </a:p>
          <a:p>
            <a:pPr algn="ctr"/>
            <a:endParaRPr lang="nl-NL" b="1" dirty="0"/>
          </a:p>
          <a:p>
            <a:r>
              <a:rPr lang="nl-NL" dirty="0"/>
              <a:t>Gebruik het finale model in het bedrijfsproces.</a:t>
            </a:r>
          </a:p>
          <a:p>
            <a:endParaRPr lang="nl-NL" dirty="0"/>
          </a:p>
          <a:p>
            <a:r>
              <a:rPr lang="nl-NL" dirty="0"/>
              <a:t>Uitdagingen qua:</a:t>
            </a:r>
          </a:p>
          <a:p>
            <a:pPr marL="285750" indent="-285750">
              <a:buFontTx/>
              <a:buChar char="-"/>
            </a:pPr>
            <a:r>
              <a:rPr lang="nl-NL" dirty="0"/>
              <a:t>Techniek</a:t>
            </a:r>
          </a:p>
          <a:p>
            <a:pPr marL="285750" indent="-285750">
              <a:buFontTx/>
              <a:buChar char="-"/>
            </a:pPr>
            <a:r>
              <a:rPr lang="nl-NL" dirty="0"/>
              <a:t>Gebruik</a:t>
            </a:r>
          </a:p>
          <a:p>
            <a:pPr marL="285750" indent="-285750">
              <a:buFontTx/>
              <a:buChar char="-"/>
            </a:pPr>
            <a:r>
              <a:rPr lang="nl-NL" dirty="0"/>
              <a:t>Duurzaamheid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A21C4F3-49E6-41AF-A714-DA2393DC82DA}"/>
              </a:ext>
            </a:extLst>
          </p:cNvPr>
          <p:cNvSpPr/>
          <p:nvPr/>
        </p:nvSpPr>
        <p:spPr>
          <a:xfrm>
            <a:off x="3921880" y="3616657"/>
            <a:ext cx="506364" cy="46271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DAE0CBB-182F-60CC-5E30-302DBE0D772C}"/>
              </a:ext>
            </a:extLst>
          </p:cNvPr>
          <p:cNvSpPr/>
          <p:nvPr/>
        </p:nvSpPr>
        <p:spPr>
          <a:xfrm>
            <a:off x="7763058" y="3616657"/>
            <a:ext cx="506364" cy="46271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242928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MLOps</a:t>
            </a:r>
            <a:r>
              <a:rPr lang="nl-NL" sz="3600" noProof="0" dirty="0"/>
              <a:t> cyclus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87C3E92-5216-597F-6D18-5A36D8DB7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720" y="1687460"/>
            <a:ext cx="7720559" cy="392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616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Overzicht frameworks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A1E66AA-A0A7-747F-3295-B5E6F5220E04}"/>
              </a:ext>
            </a:extLst>
          </p:cNvPr>
          <p:cNvGrpSpPr/>
          <p:nvPr/>
        </p:nvGrpSpPr>
        <p:grpSpPr>
          <a:xfrm>
            <a:off x="8076049" y="1711412"/>
            <a:ext cx="2756930" cy="1791726"/>
            <a:chOff x="838200" y="1711410"/>
            <a:chExt cx="2756930" cy="179172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38F06A-7130-AC87-179C-0C18A1AA4CA8}"/>
                </a:ext>
              </a:extLst>
            </p:cNvPr>
            <p:cNvSpPr/>
            <p:nvPr/>
          </p:nvSpPr>
          <p:spPr>
            <a:xfrm>
              <a:off x="838200" y="2094470"/>
              <a:ext cx="2756930" cy="140866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PyTorch</a:t>
              </a:r>
              <a:endParaRPr lang="nl-NL" dirty="0"/>
            </a:p>
            <a:p>
              <a:pPr algn="ctr"/>
              <a:r>
                <a:rPr lang="nl-NL" dirty="0" err="1"/>
                <a:t>Keras</a:t>
              </a:r>
              <a:endParaRPr lang="nl-NL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BCC9F7A-27F2-C61D-B926-0E68B6D7DAA4}"/>
                </a:ext>
              </a:extLst>
            </p:cNvPr>
            <p:cNvSpPr/>
            <p:nvPr/>
          </p:nvSpPr>
          <p:spPr>
            <a:xfrm>
              <a:off x="838200" y="1711410"/>
              <a:ext cx="2756930" cy="3830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nl-NL" b="1" dirty="0" err="1"/>
                <a:t>Deep</a:t>
              </a:r>
              <a:r>
                <a:rPr lang="nl-NL" b="1" dirty="0"/>
                <a:t> Learning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0DF0368-47EB-A9DC-B3CC-1B3CA1E64867}"/>
              </a:ext>
            </a:extLst>
          </p:cNvPr>
          <p:cNvGrpSpPr/>
          <p:nvPr/>
        </p:nvGrpSpPr>
        <p:grpSpPr>
          <a:xfrm>
            <a:off x="4643394" y="1711412"/>
            <a:ext cx="2756931" cy="1791722"/>
            <a:chOff x="4643394" y="1711412"/>
            <a:chExt cx="2756931" cy="179172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FCD6A8C-29D6-E5C6-1838-8B707C443CD5}"/>
                </a:ext>
              </a:extLst>
            </p:cNvPr>
            <p:cNvSpPr/>
            <p:nvPr/>
          </p:nvSpPr>
          <p:spPr>
            <a:xfrm>
              <a:off x="4643394" y="1711412"/>
              <a:ext cx="2756931" cy="38305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nl-NL" dirty="0"/>
                <a:t>Machine Learning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C38E716-E909-96D4-4449-564CCA453D46}"/>
                </a:ext>
              </a:extLst>
            </p:cNvPr>
            <p:cNvSpPr/>
            <p:nvPr/>
          </p:nvSpPr>
          <p:spPr>
            <a:xfrm>
              <a:off x="4643394" y="2094469"/>
              <a:ext cx="2756931" cy="1408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scikit-learn</a:t>
              </a:r>
              <a:endParaRPr lang="nl-NL" dirty="0"/>
            </a:p>
            <a:p>
              <a:pPr algn="ctr"/>
              <a:r>
                <a:rPr lang="nl-NL" dirty="0" err="1"/>
                <a:t>LightGBM</a:t>
              </a:r>
              <a:endParaRPr lang="nl-NL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0991C0E-5769-BE9C-7A45-FF1D2E979AAF}"/>
              </a:ext>
            </a:extLst>
          </p:cNvPr>
          <p:cNvGrpSpPr/>
          <p:nvPr/>
        </p:nvGrpSpPr>
        <p:grpSpPr>
          <a:xfrm>
            <a:off x="1210739" y="1711412"/>
            <a:ext cx="2756931" cy="1791722"/>
            <a:chOff x="8448589" y="1711411"/>
            <a:chExt cx="2756931" cy="179172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6AA83AA-E066-ABF0-626E-4AF185EBD422}"/>
                </a:ext>
              </a:extLst>
            </p:cNvPr>
            <p:cNvSpPr/>
            <p:nvPr/>
          </p:nvSpPr>
          <p:spPr>
            <a:xfrm>
              <a:off x="8448589" y="1711411"/>
              <a:ext cx="2756930" cy="38305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nl-NL" dirty="0"/>
                <a:t>Statistiek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812AC52-D6EC-F3C4-889C-01479D3B8644}"/>
                </a:ext>
              </a:extLst>
            </p:cNvPr>
            <p:cNvSpPr/>
            <p:nvPr/>
          </p:nvSpPr>
          <p:spPr>
            <a:xfrm>
              <a:off x="8448589" y="2094468"/>
              <a:ext cx="2756931" cy="1408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statsmodels</a:t>
              </a:r>
              <a:endParaRPr lang="nl-NL" dirty="0"/>
            </a:p>
            <a:p>
              <a:pPr algn="ctr"/>
              <a:r>
                <a:rPr lang="nl-NL" dirty="0" err="1"/>
                <a:t>scipy</a:t>
              </a:r>
              <a:endParaRPr lang="nl-NL" dirty="0"/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75CAA6-3461-D17A-D9A6-2304019D8466}"/>
              </a:ext>
            </a:extLst>
          </p:cNvPr>
          <p:cNvCxnSpPr>
            <a:cxnSpLocks/>
          </p:cNvCxnSpPr>
          <p:nvPr/>
        </p:nvCxnSpPr>
        <p:spPr>
          <a:xfrm>
            <a:off x="1210739" y="4118672"/>
            <a:ext cx="9622240" cy="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2F1BCE1-B698-3A93-E90A-113B364B3AFE}"/>
              </a:ext>
            </a:extLst>
          </p:cNvPr>
          <p:cNvSpPr txBox="1"/>
          <p:nvPr/>
        </p:nvSpPr>
        <p:spPr>
          <a:xfrm>
            <a:off x="1210738" y="3685485"/>
            <a:ext cx="962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Complexiteit modellen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22F921-723B-5393-646C-CAC75091C053}"/>
              </a:ext>
            </a:extLst>
          </p:cNvPr>
          <p:cNvSpPr txBox="1"/>
          <p:nvPr/>
        </p:nvSpPr>
        <p:spPr>
          <a:xfrm>
            <a:off x="1201730" y="4304392"/>
            <a:ext cx="22168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Kleine datasets</a:t>
            </a:r>
          </a:p>
          <a:p>
            <a:endParaRPr lang="nl-NL" dirty="0"/>
          </a:p>
          <a:p>
            <a:r>
              <a:rPr lang="nl-NL" dirty="0"/>
              <a:t>Gestructureerde data</a:t>
            </a:r>
          </a:p>
          <a:p>
            <a:endParaRPr lang="nl-NL" dirty="0"/>
          </a:p>
          <a:p>
            <a:r>
              <a:rPr lang="nl-NL" dirty="0"/>
              <a:t>Begrijpelijk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2123A2-80E5-F3E7-1C0B-8C21DBE90121}"/>
              </a:ext>
            </a:extLst>
          </p:cNvPr>
          <p:cNvSpPr txBox="1"/>
          <p:nvPr/>
        </p:nvSpPr>
        <p:spPr>
          <a:xfrm>
            <a:off x="8388495" y="4306998"/>
            <a:ext cx="24548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dirty="0"/>
              <a:t>Grote datasets</a:t>
            </a:r>
          </a:p>
          <a:p>
            <a:pPr algn="r"/>
            <a:endParaRPr lang="nl-NL" dirty="0"/>
          </a:p>
          <a:p>
            <a:pPr algn="r"/>
            <a:r>
              <a:rPr lang="nl-NL" dirty="0"/>
              <a:t>Ongestructureerde data</a:t>
            </a:r>
          </a:p>
          <a:p>
            <a:pPr algn="r"/>
            <a:endParaRPr lang="nl-NL" dirty="0"/>
          </a:p>
          <a:p>
            <a:pPr algn="r"/>
            <a:r>
              <a:rPr lang="nl-NL" dirty="0"/>
              <a:t>"Black box"</a:t>
            </a:r>
          </a:p>
        </p:txBody>
      </p:sp>
    </p:spTree>
    <p:extLst>
      <p:ext uri="{BB962C8B-B14F-4D97-AF65-F5344CB8AC3E}">
        <p14:creationId xmlns:p14="http://schemas.microsoft.com/office/powerpoint/2010/main" val="23462257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Naar productie!</a:t>
            </a:r>
            <a:endParaRPr lang="nl-NL" sz="3600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2E2B49-6A16-A1DE-7F5E-041E6F9732FF}"/>
              </a:ext>
            </a:extLst>
          </p:cNvPr>
          <p:cNvSpPr/>
          <p:nvPr/>
        </p:nvSpPr>
        <p:spPr>
          <a:xfrm>
            <a:off x="1119052" y="3494312"/>
            <a:ext cx="2440577" cy="20704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Training omgeving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AC7AB4-D61A-0671-093A-D3C8149D6127}"/>
              </a:ext>
            </a:extLst>
          </p:cNvPr>
          <p:cNvSpPr/>
          <p:nvPr/>
        </p:nvSpPr>
        <p:spPr>
          <a:xfrm>
            <a:off x="6510750" y="3494313"/>
            <a:ext cx="2440577" cy="20704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Scoring omgeving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BF7B99-FC60-5852-E264-562437EEA80E}"/>
              </a:ext>
            </a:extLst>
          </p:cNvPr>
          <p:cNvSpPr/>
          <p:nvPr/>
        </p:nvSpPr>
        <p:spPr>
          <a:xfrm>
            <a:off x="1119052" y="1774459"/>
            <a:ext cx="2440577" cy="9470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Training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BCA7DB-5B45-060C-B58D-6E39BE3475FB}"/>
              </a:ext>
            </a:extLst>
          </p:cNvPr>
          <p:cNvSpPr/>
          <p:nvPr/>
        </p:nvSpPr>
        <p:spPr>
          <a:xfrm>
            <a:off x="6510749" y="1774459"/>
            <a:ext cx="2440577" cy="9470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Scoring Data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9717716-BF59-0EB3-97A8-9968CA5A1E00}"/>
              </a:ext>
            </a:extLst>
          </p:cNvPr>
          <p:cNvSpPr/>
          <p:nvPr/>
        </p:nvSpPr>
        <p:spPr>
          <a:xfrm>
            <a:off x="9639850" y="4139222"/>
            <a:ext cx="1574074" cy="7772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Voorspelling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A1BFE4-AECF-A957-D0D5-5B89FE926C2D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>
          <a:xfrm flipV="1">
            <a:off x="3559629" y="4527841"/>
            <a:ext cx="688523" cy="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2D8E31-4E5A-53C3-967E-9B05BD33FA82}"/>
              </a:ext>
            </a:extLst>
          </p:cNvPr>
          <p:cNvCxnSpPr>
            <a:cxnSpLocks/>
            <a:stCxn id="29" idx="3"/>
            <a:endCxn id="7" idx="1"/>
          </p:cNvCxnSpPr>
          <p:nvPr/>
        </p:nvCxnSpPr>
        <p:spPr>
          <a:xfrm>
            <a:off x="5822226" y="4527841"/>
            <a:ext cx="688524" cy="17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591FEB-E40A-5883-527D-5C938694ACFB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8951327" y="4527842"/>
            <a:ext cx="688523" cy="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26D003C-9F25-39B0-F989-A5E70674A1AA}"/>
              </a:ext>
            </a:extLst>
          </p:cNvPr>
          <p:cNvCxnSpPr>
            <a:stCxn id="8" idx="2"/>
            <a:endCxn id="6" idx="0"/>
          </p:cNvCxnSpPr>
          <p:nvPr/>
        </p:nvCxnSpPr>
        <p:spPr>
          <a:xfrm>
            <a:off x="2339341" y="2721516"/>
            <a:ext cx="0" cy="7727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338556-318B-747A-4F1C-21E738F16174}"/>
              </a:ext>
            </a:extLst>
          </p:cNvPr>
          <p:cNvCxnSpPr>
            <a:stCxn id="9" idx="2"/>
            <a:endCxn id="7" idx="0"/>
          </p:cNvCxnSpPr>
          <p:nvPr/>
        </p:nvCxnSpPr>
        <p:spPr>
          <a:xfrm>
            <a:off x="7731038" y="2721516"/>
            <a:ext cx="1" cy="7727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63D9589-CDB7-2989-9954-8509CA1E905A}"/>
              </a:ext>
            </a:extLst>
          </p:cNvPr>
          <p:cNvSpPr/>
          <p:nvPr/>
        </p:nvSpPr>
        <p:spPr>
          <a:xfrm>
            <a:off x="4248152" y="4139221"/>
            <a:ext cx="1574074" cy="7772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Model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5F7BFA-C6F7-340C-2E64-ABBE0EEF3BB6}"/>
              </a:ext>
            </a:extLst>
          </p:cNvPr>
          <p:cNvGrpSpPr/>
          <p:nvPr/>
        </p:nvGrpSpPr>
        <p:grpSpPr>
          <a:xfrm>
            <a:off x="4518768" y="1631858"/>
            <a:ext cx="1032841" cy="1232258"/>
            <a:chOff x="4518061" y="1732274"/>
            <a:chExt cx="1032841" cy="1232258"/>
          </a:xfrm>
        </p:grpSpPr>
        <p:pic>
          <p:nvPicPr>
            <p:cNvPr id="4" name="Graphic 3" descr="Scientist">
              <a:extLst>
                <a:ext uri="{FF2B5EF4-FFF2-40B4-BE49-F238E27FC236}">
                  <a16:creationId xmlns:a16="http://schemas.microsoft.com/office/drawing/2014/main" id="{1FDE4056-6A38-A8B7-FCDF-CFF4414F3C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19476" y="1732274"/>
              <a:ext cx="1031426" cy="1031426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85A75EE-B2B1-0DEB-BF43-9307B82D8785}"/>
                </a:ext>
              </a:extLst>
            </p:cNvPr>
            <p:cNvSpPr txBox="1"/>
            <p:nvPr/>
          </p:nvSpPr>
          <p:spPr>
            <a:xfrm>
              <a:off x="4518061" y="2687533"/>
              <a:ext cx="10246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Data Scientist</a:t>
              </a:r>
              <a:endParaRPr lang="en-NL" sz="1200" dirty="0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78001DC-506D-2869-D6A8-9379D514B144}"/>
              </a:ext>
            </a:extLst>
          </p:cNvPr>
          <p:cNvCxnSpPr>
            <a:endCxn id="8" idx="3"/>
          </p:cNvCxnSpPr>
          <p:nvPr/>
        </p:nvCxnSpPr>
        <p:spPr>
          <a:xfrm flipH="1">
            <a:off x="3559629" y="2247987"/>
            <a:ext cx="90133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D29F043-07F8-B8F8-CD83-6489E6E77DA7}"/>
              </a:ext>
            </a:extLst>
          </p:cNvPr>
          <p:cNvCxnSpPr/>
          <p:nvPr/>
        </p:nvCxnSpPr>
        <p:spPr>
          <a:xfrm flipH="1">
            <a:off x="3559629" y="2289022"/>
            <a:ext cx="959139" cy="12035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D0AA6A3-911D-66EB-13A6-831A34F5841C}"/>
              </a:ext>
            </a:extLst>
          </p:cNvPr>
          <p:cNvGrpSpPr/>
          <p:nvPr/>
        </p:nvGrpSpPr>
        <p:grpSpPr>
          <a:xfrm>
            <a:off x="9910033" y="1680049"/>
            <a:ext cx="1033272" cy="1125738"/>
            <a:chOff x="10039676" y="1605738"/>
            <a:chExt cx="1033272" cy="1125738"/>
          </a:xfrm>
        </p:grpSpPr>
        <p:pic>
          <p:nvPicPr>
            <p:cNvPr id="20" name="Graphic 19" descr="Users">
              <a:extLst>
                <a:ext uri="{FF2B5EF4-FFF2-40B4-BE49-F238E27FC236}">
                  <a16:creationId xmlns:a16="http://schemas.microsoft.com/office/drawing/2014/main" id="{C81F13C8-A21B-E783-BB1E-DCEF71DE4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039676" y="1605738"/>
              <a:ext cx="1033272" cy="103327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E0557EE-51C2-C27B-629A-C2C49E0A0069}"/>
                </a:ext>
              </a:extLst>
            </p:cNvPr>
            <p:cNvSpPr txBox="1"/>
            <p:nvPr/>
          </p:nvSpPr>
          <p:spPr>
            <a:xfrm>
              <a:off x="10138986" y="2454477"/>
              <a:ext cx="8615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200"/>
                <a:t>Gebruikers</a:t>
              </a: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79DA817-2FD0-8B66-B34D-1BD9480EEF1F}"/>
              </a:ext>
            </a:extLst>
          </p:cNvPr>
          <p:cNvCxnSpPr>
            <a:endCxn id="9" idx="3"/>
          </p:cNvCxnSpPr>
          <p:nvPr/>
        </p:nvCxnSpPr>
        <p:spPr>
          <a:xfrm flipH="1">
            <a:off x="8951326" y="2242918"/>
            <a:ext cx="901333" cy="50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D99A209-B0FF-CF20-021E-FE29DED8E91F}"/>
              </a:ext>
            </a:extLst>
          </p:cNvPr>
          <p:cNvCxnSpPr>
            <a:endCxn id="21" idx="2"/>
          </p:cNvCxnSpPr>
          <p:nvPr/>
        </p:nvCxnSpPr>
        <p:spPr>
          <a:xfrm flipV="1">
            <a:off x="10426669" y="2805787"/>
            <a:ext cx="13466" cy="12491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0414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Productie problemen</a:t>
            </a:r>
            <a:endParaRPr lang="nl-NL" sz="3600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2E2B49-6A16-A1DE-7F5E-041E6F9732FF}"/>
              </a:ext>
            </a:extLst>
          </p:cNvPr>
          <p:cNvSpPr/>
          <p:nvPr/>
        </p:nvSpPr>
        <p:spPr>
          <a:xfrm>
            <a:off x="1119052" y="3494312"/>
            <a:ext cx="2440577" cy="20704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Training omgeving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AC7AB4-D61A-0671-093A-D3C8149D6127}"/>
              </a:ext>
            </a:extLst>
          </p:cNvPr>
          <p:cNvSpPr/>
          <p:nvPr/>
        </p:nvSpPr>
        <p:spPr>
          <a:xfrm>
            <a:off x="6510750" y="3494313"/>
            <a:ext cx="2440577" cy="20704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Scoring omgeving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BF7B99-FC60-5852-E264-562437EEA80E}"/>
              </a:ext>
            </a:extLst>
          </p:cNvPr>
          <p:cNvSpPr/>
          <p:nvPr/>
        </p:nvSpPr>
        <p:spPr>
          <a:xfrm>
            <a:off x="1119052" y="1774459"/>
            <a:ext cx="2440577" cy="9470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Training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BCA7DB-5B45-060C-B58D-6E39BE3475FB}"/>
              </a:ext>
            </a:extLst>
          </p:cNvPr>
          <p:cNvSpPr/>
          <p:nvPr/>
        </p:nvSpPr>
        <p:spPr>
          <a:xfrm>
            <a:off x="6510749" y="1774459"/>
            <a:ext cx="2440577" cy="9470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Scoring Data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9717716-BF59-0EB3-97A8-9968CA5A1E00}"/>
              </a:ext>
            </a:extLst>
          </p:cNvPr>
          <p:cNvSpPr/>
          <p:nvPr/>
        </p:nvSpPr>
        <p:spPr>
          <a:xfrm>
            <a:off x="9639850" y="4139222"/>
            <a:ext cx="1574074" cy="7772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Voorspelling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A1BFE4-AECF-A957-D0D5-5B89FE926C2D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>
          <a:xfrm flipV="1">
            <a:off x="3559629" y="4527841"/>
            <a:ext cx="688523" cy="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2D8E31-4E5A-53C3-967E-9B05BD33FA82}"/>
              </a:ext>
            </a:extLst>
          </p:cNvPr>
          <p:cNvCxnSpPr>
            <a:cxnSpLocks/>
            <a:stCxn id="29" idx="3"/>
            <a:endCxn id="7" idx="1"/>
          </p:cNvCxnSpPr>
          <p:nvPr/>
        </p:nvCxnSpPr>
        <p:spPr>
          <a:xfrm>
            <a:off x="5822226" y="4527841"/>
            <a:ext cx="688524" cy="17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591FEB-E40A-5883-527D-5C938694ACFB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8951327" y="4527842"/>
            <a:ext cx="688523" cy="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26D003C-9F25-39B0-F989-A5E70674A1AA}"/>
              </a:ext>
            </a:extLst>
          </p:cNvPr>
          <p:cNvCxnSpPr>
            <a:stCxn id="8" idx="2"/>
            <a:endCxn id="6" idx="0"/>
          </p:cNvCxnSpPr>
          <p:nvPr/>
        </p:nvCxnSpPr>
        <p:spPr>
          <a:xfrm>
            <a:off x="2339341" y="2721516"/>
            <a:ext cx="0" cy="7727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338556-318B-747A-4F1C-21E738F16174}"/>
              </a:ext>
            </a:extLst>
          </p:cNvPr>
          <p:cNvCxnSpPr>
            <a:stCxn id="9" idx="2"/>
            <a:endCxn id="7" idx="0"/>
          </p:cNvCxnSpPr>
          <p:nvPr/>
        </p:nvCxnSpPr>
        <p:spPr>
          <a:xfrm>
            <a:off x="7731038" y="2721516"/>
            <a:ext cx="1" cy="7727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63D9589-CDB7-2989-9954-8509CA1E905A}"/>
              </a:ext>
            </a:extLst>
          </p:cNvPr>
          <p:cNvSpPr/>
          <p:nvPr/>
        </p:nvSpPr>
        <p:spPr>
          <a:xfrm>
            <a:off x="4248152" y="4139221"/>
            <a:ext cx="1574074" cy="7772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Model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7D37394-7E54-1E1F-2844-414DE1963AE2}"/>
              </a:ext>
            </a:extLst>
          </p:cNvPr>
          <p:cNvGrpSpPr/>
          <p:nvPr/>
        </p:nvGrpSpPr>
        <p:grpSpPr>
          <a:xfrm>
            <a:off x="3559629" y="2002327"/>
            <a:ext cx="2951120" cy="491320"/>
            <a:chOff x="3559629" y="2002327"/>
            <a:chExt cx="2951120" cy="49132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8AFF28A-C1BB-B8B4-D6FC-49147E0DAFC9}"/>
                </a:ext>
              </a:extLst>
            </p:cNvPr>
            <p:cNvSpPr/>
            <p:nvPr/>
          </p:nvSpPr>
          <p:spPr>
            <a:xfrm>
              <a:off x="4066615" y="2002327"/>
              <a:ext cx="1937147" cy="491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incompatible</a:t>
              </a:r>
              <a:endParaRPr lang="en-NL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A0DFF0A-A0AA-FA5B-9CA8-816CB911BDBC}"/>
                </a:ext>
              </a:extLst>
            </p:cNvPr>
            <p:cNvCxnSpPr>
              <a:endCxn id="8" idx="3"/>
            </p:cNvCxnSpPr>
            <p:nvPr/>
          </p:nvCxnSpPr>
          <p:spPr>
            <a:xfrm flipH="1">
              <a:off x="3559629" y="2247987"/>
              <a:ext cx="50698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80C47D3-4310-5994-1A0B-FF7CBF6C5021}"/>
                </a:ext>
              </a:extLst>
            </p:cNvPr>
            <p:cNvCxnSpPr>
              <a:stCxn id="4" idx="3"/>
              <a:endCxn id="9" idx="1"/>
            </p:cNvCxnSpPr>
            <p:nvPr/>
          </p:nvCxnSpPr>
          <p:spPr>
            <a:xfrm>
              <a:off x="6003762" y="2247987"/>
              <a:ext cx="50698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95633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Productie problemen</a:t>
            </a:r>
            <a:endParaRPr lang="nl-NL" sz="3600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2E2B49-6A16-A1DE-7F5E-041E6F9732FF}"/>
              </a:ext>
            </a:extLst>
          </p:cNvPr>
          <p:cNvSpPr/>
          <p:nvPr/>
        </p:nvSpPr>
        <p:spPr>
          <a:xfrm>
            <a:off x="1119052" y="3494312"/>
            <a:ext cx="2440577" cy="20704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Training omgeving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AC7AB4-D61A-0671-093A-D3C8149D6127}"/>
              </a:ext>
            </a:extLst>
          </p:cNvPr>
          <p:cNvSpPr/>
          <p:nvPr/>
        </p:nvSpPr>
        <p:spPr>
          <a:xfrm>
            <a:off x="6510750" y="3494313"/>
            <a:ext cx="2440577" cy="20704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Scoring omgeving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BF7B99-FC60-5852-E264-562437EEA80E}"/>
              </a:ext>
            </a:extLst>
          </p:cNvPr>
          <p:cNvSpPr/>
          <p:nvPr/>
        </p:nvSpPr>
        <p:spPr>
          <a:xfrm>
            <a:off x="1119052" y="1774459"/>
            <a:ext cx="2440577" cy="9470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Training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BCA7DB-5B45-060C-B58D-6E39BE3475FB}"/>
              </a:ext>
            </a:extLst>
          </p:cNvPr>
          <p:cNvSpPr/>
          <p:nvPr/>
        </p:nvSpPr>
        <p:spPr>
          <a:xfrm>
            <a:off x="6510749" y="1774459"/>
            <a:ext cx="2440577" cy="9470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Scoring Data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9717716-BF59-0EB3-97A8-9968CA5A1E00}"/>
              </a:ext>
            </a:extLst>
          </p:cNvPr>
          <p:cNvSpPr/>
          <p:nvPr/>
        </p:nvSpPr>
        <p:spPr>
          <a:xfrm>
            <a:off x="9639850" y="4139222"/>
            <a:ext cx="1574074" cy="7772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Voorspelling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A1BFE4-AECF-A957-D0D5-5B89FE926C2D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>
          <a:xfrm flipV="1">
            <a:off x="3559629" y="4527841"/>
            <a:ext cx="688523" cy="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2D8E31-4E5A-53C3-967E-9B05BD33FA82}"/>
              </a:ext>
            </a:extLst>
          </p:cNvPr>
          <p:cNvCxnSpPr>
            <a:cxnSpLocks/>
            <a:stCxn id="29" idx="3"/>
            <a:endCxn id="7" idx="1"/>
          </p:cNvCxnSpPr>
          <p:nvPr/>
        </p:nvCxnSpPr>
        <p:spPr>
          <a:xfrm>
            <a:off x="5822226" y="4527841"/>
            <a:ext cx="688524" cy="17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591FEB-E40A-5883-527D-5C938694ACFB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8951327" y="4527842"/>
            <a:ext cx="688523" cy="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26D003C-9F25-39B0-F989-A5E70674A1AA}"/>
              </a:ext>
            </a:extLst>
          </p:cNvPr>
          <p:cNvCxnSpPr>
            <a:stCxn id="8" idx="2"/>
            <a:endCxn id="6" idx="0"/>
          </p:cNvCxnSpPr>
          <p:nvPr/>
        </p:nvCxnSpPr>
        <p:spPr>
          <a:xfrm>
            <a:off x="2339341" y="2721516"/>
            <a:ext cx="0" cy="7727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338556-318B-747A-4F1C-21E738F16174}"/>
              </a:ext>
            </a:extLst>
          </p:cNvPr>
          <p:cNvCxnSpPr>
            <a:stCxn id="9" idx="2"/>
            <a:endCxn id="7" idx="0"/>
          </p:cNvCxnSpPr>
          <p:nvPr/>
        </p:nvCxnSpPr>
        <p:spPr>
          <a:xfrm>
            <a:off x="7731038" y="2721516"/>
            <a:ext cx="1" cy="7727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63D9589-CDB7-2989-9954-8509CA1E905A}"/>
              </a:ext>
            </a:extLst>
          </p:cNvPr>
          <p:cNvSpPr/>
          <p:nvPr/>
        </p:nvSpPr>
        <p:spPr>
          <a:xfrm>
            <a:off x="4248152" y="4139221"/>
            <a:ext cx="1574074" cy="7772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Model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7D37394-7E54-1E1F-2844-414DE1963AE2}"/>
              </a:ext>
            </a:extLst>
          </p:cNvPr>
          <p:cNvGrpSpPr/>
          <p:nvPr/>
        </p:nvGrpSpPr>
        <p:grpSpPr>
          <a:xfrm>
            <a:off x="3559629" y="2002327"/>
            <a:ext cx="2951120" cy="491320"/>
            <a:chOff x="3559629" y="2002327"/>
            <a:chExt cx="2951120" cy="49132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8AFF28A-C1BB-B8B4-D6FC-49147E0DAFC9}"/>
                </a:ext>
              </a:extLst>
            </p:cNvPr>
            <p:cNvSpPr/>
            <p:nvPr/>
          </p:nvSpPr>
          <p:spPr>
            <a:xfrm>
              <a:off x="4066615" y="2002327"/>
              <a:ext cx="1937147" cy="491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incompatible</a:t>
              </a:r>
              <a:endParaRPr lang="en-NL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A0DFF0A-A0AA-FA5B-9CA8-816CB911BDBC}"/>
                </a:ext>
              </a:extLst>
            </p:cNvPr>
            <p:cNvCxnSpPr>
              <a:endCxn id="8" idx="3"/>
            </p:cNvCxnSpPr>
            <p:nvPr/>
          </p:nvCxnSpPr>
          <p:spPr>
            <a:xfrm flipH="1">
              <a:off x="3559629" y="2247987"/>
              <a:ext cx="50698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80C47D3-4310-5994-1A0B-FF7CBF6C5021}"/>
                </a:ext>
              </a:extLst>
            </p:cNvPr>
            <p:cNvCxnSpPr>
              <a:stCxn id="4" idx="3"/>
              <a:endCxn id="9" idx="1"/>
            </p:cNvCxnSpPr>
            <p:nvPr/>
          </p:nvCxnSpPr>
          <p:spPr>
            <a:xfrm>
              <a:off x="6003762" y="2247987"/>
              <a:ext cx="50698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B1ADA3F-DB9B-63D0-B8BC-48CC68177A55}"/>
              </a:ext>
            </a:extLst>
          </p:cNvPr>
          <p:cNvGrpSpPr/>
          <p:nvPr/>
        </p:nvGrpSpPr>
        <p:grpSpPr>
          <a:xfrm>
            <a:off x="3559629" y="2860578"/>
            <a:ext cx="2951119" cy="632032"/>
            <a:chOff x="3559629" y="2002327"/>
            <a:chExt cx="2951119" cy="632032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3164D936-7CEE-8BD6-3AEB-7FEFF65A8CD0}"/>
                </a:ext>
              </a:extLst>
            </p:cNvPr>
            <p:cNvSpPr/>
            <p:nvPr/>
          </p:nvSpPr>
          <p:spPr>
            <a:xfrm>
              <a:off x="4066615" y="2002327"/>
              <a:ext cx="1937147" cy="491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incompatible</a:t>
              </a:r>
              <a:endParaRPr lang="en-NL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D6CDEF9-2153-5F50-B07B-4CF42FD664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9629" y="2247987"/>
              <a:ext cx="506986" cy="3863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F186183-0BBE-EA1D-2E5B-042176837AC6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6003762" y="2247987"/>
              <a:ext cx="506986" cy="3863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87092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Productie problemen</a:t>
            </a:r>
            <a:endParaRPr lang="nl-NL" sz="3600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2E2B49-6A16-A1DE-7F5E-041E6F9732FF}"/>
              </a:ext>
            </a:extLst>
          </p:cNvPr>
          <p:cNvSpPr/>
          <p:nvPr/>
        </p:nvSpPr>
        <p:spPr>
          <a:xfrm>
            <a:off x="1119052" y="3494312"/>
            <a:ext cx="2440577" cy="20704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Training omgeving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AC7AB4-D61A-0671-093A-D3C8149D6127}"/>
              </a:ext>
            </a:extLst>
          </p:cNvPr>
          <p:cNvSpPr/>
          <p:nvPr/>
        </p:nvSpPr>
        <p:spPr>
          <a:xfrm>
            <a:off x="6510750" y="3494313"/>
            <a:ext cx="2440577" cy="20704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Scoring omgeving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BF7B99-FC60-5852-E264-562437EEA80E}"/>
              </a:ext>
            </a:extLst>
          </p:cNvPr>
          <p:cNvSpPr/>
          <p:nvPr/>
        </p:nvSpPr>
        <p:spPr>
          <a:xfrm>
            <a:off x="1119052" y="1774459"/>
            <a:ext cx="2440577" cy="9470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Training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BCA7DB-5B45-060C-B58D-6E39BE3475FB}"/>
              </a:ext>
            </a:extLst>
          </p:cNvPr>
          <p:cNvSpPr/>
          <p:nvPr/>
        </p:nvSpPr>
        <p:spPr>
          <a:xfrm>
            <a:off x="6510749" y="1774459"/>
            <a:ext cx="2440577" cy="9470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Scoring Data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9717716-BF59-0EB3-97A8-9968CA5A1E00}"/>
              </a:ext>
            </a:extLst>
          </p:cNvPr>
          <p:cNvSpPr/>
          <p:nvPr/>
        </p:nvSpPr>
        <p:spPr>
          <a:xfrm>
            <a:off x="9639850" y="4139222"/>
            <a:ext cx="1574074" cy="7772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Voorspelling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A1BFE4-AECF-A957-D0D5-5B89FE926C2D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>
          <a:xfrm flipV="1">
            <a:off x="3559629" y="4527841"/>
            <a:ext cx="688523" cy="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2D8E31-4E5A-53C3-967E-9B05BD33FA82}"/>
              </a:ext>
            </a:extLst>
          </p:cNvPr>
          <p:cNvCxnSpPr>
            <a:cxnSpLocks/>
            <a:stCxn id="29" idx="3"/>
            <a:endCxn id="7" idx="1"/>
          </p:cNvCxnSpPr>
          <p:nvPr/>
        </p:nvCxnSpPr>
        <p:spPr>
          <a:xfrm>
            <a:off x="5822226" y="4527841"/>
            <a:ext cx="688524" cy="17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591FEB-E40A-5883-527D-5C938694ACFB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8951327" y="4527842"/>
            <a:ext cx="688523" cy="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26D003C-9F25-39B0-F989-A5E70674A1AA}"/>
              </a:ext>
            </a:extLst>
          </p:cNvPr>
          <p:cNvCxnSpPr>
            <a:stCxn id="8" idx="2"/>
            <a:endCxn id="6" idx="0"/>
          </p:cNvCxnSpPr>
          <p:nvPr/>
        </p:nvCxnSpPr>
        <p:spPr>
          <a:xfrm>
            <a:off x="2339341" y="2721516"/>
            <a:ext cx="0" cy="7727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338556-318B-747A-4F1C-21E738F16174}"/>
              </a:ext>
            </a:extLst>
          </p:cNvPr>
          <p:cNvCxnSpPr>
            <a:stCxn id="9" idx="2"/>
            <a:endCxn id="7" idx="0"/>
          </p:cNvCxnSpPr>
          <p:nvPr/>
        </p:nvCxnSpPr>
        <p:spPr>
          <a:xfrm>
            <a:off x="7731038" y="2721516"/>
            <a:ext cx="1" cy="7727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63D9589-CDB7-2989-9954-8509CA1E905A}"/>
              </a:ext>
            </a:extLst>
          </p:cNvPr>
          <p:cNvSpPr/>
          <p:nvPr/>
        </p:nvSpPr>
        <p:spPr>
          <a:xfrm>
            <a:off x="4248152" y="4139221"/>
            <a:ext cx="1574074" cy="7772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Model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7D37394-7E54-1E1F-2844-414DE1963AE2}"/>
              </a:ext>
            </a:extLst>
          </p:cNvPr>
          <p:cNvGrpSpPr/>
          <p:nvPr/>
        </p:nvGrpSpPr>
        <p:grpSpPr>
          <a:xfrm>
            <a:off x="3559629" y="2002327"/>
            <a:ext cx="2951120" cy="491320"/>
            <a:chOff x="3559629" y="2002327"/>
            <a:chExt cx="2951120" cy="49132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8AFF28A-C1BB-B8B4-D6FC-49147E0DAFC9}"/>
                </a:ext>
              </a:extLst>
            </p:cNvPr>
            <p:cNvSpPr/>
            <p:nvPr/>
          </p:nvSpPr>
          <p:spPr>
            <a:xfrm>
              <a:off x="4066615" y="2002327"/>
              <a:ext cx="1937147" cy="491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incompatible</a:t>
              </a:r>
              <a:endParaRPr lang="en-NL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A0DFF0A-A0AA-FA5B-9CA8-816CB911BDBC}"/>
                </a:ext>
              </a:extLst>
            </p:cNvPr>
            <p:cNvCxnSpPr>
              <a:endCxn id="8" idx="3"/>
            </p:cNvCxnSpPr>
            <p:nvPr/>
          </p:nvCxnSpPr>
          <p:spPr>
            <a:xfrm flipH="1">
              <a:off x="3559629" y="2247987"/>
              <a:ext cx="50698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80C47D3-4310-5994-1A0B-FF7CBF6C5021}"/>
                </a:ext>
              </a:extLst>
            </p:cNvPr>
            <p:cNvCxnSpPr>
              <a:stCxn id="4" idx="3"/>
              <a:endCxn id="9" idx="1"/>
            </p:cNvCxnSpPr>
            <p:nvPr/>
          </p:nvCxnSpPr>
          <p:spPr>
            <a:xfrm>
              <a:off x="6003762" y="2247987"/>
              <a:ext cx="50698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B1ADA3F-DB9B-63D0-B8BC-48CC68177A55}"/>
              </a:ext>
            </a:extLst>
          </p:cNvPr>
          <p:cNvGrpSpPr/>
          <p:nvPr/>
        </p:nvGrpSpPr>
        <p:grpSpPr>
          <a:xfrm>
            <a:off x="3559629" y="2860578"/>
            <a:ext cx="2951119" cy="632032"/>
            <a:chOff x="3559629" y="2002327"/>
            <a:chExt cx="2951119" cy="632032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3164D936-7CEE-8BD6-3AEB-7FEFF65A8CD0}"/>
                </a:ext>
              </a:extLst>
            </p:cNvPr>
            <p:cNvSpPr/>
            <p:nvPr/>
          </p:nvSpPr>
          <p:spPr>
            <a:xfrm>
              <a:off x="4066615" y="2002327"/>
              <a:ext cx="1937147" cy="491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incompatible</a:t>
              </a:r>
              <a:endParaRPr lang="en-NL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D6CDEF9-2153-5F50-B07B-4CF42FD664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9629" y="2247987"/>
              <a:ext cx="506986" cy="3863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F186183-0BBE-EA1D-2E5B-042176837AC6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6003762" y="2247987"/>
              <a:ext cx="506986" cy="3863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069D86B-E436-970C-BD01-18CA0BB51E1A}"/>
              </a:ext>
            </a:extLst>
          </p:cNvPr>
          <p:cNvSpPr/>
          <p:nvPr/>
        </p:nvSpPr>
        <p:spPr>
          <a:xfrm>
            <a:off x="4070619" y="5813741"/>
            <a:ext cx="1933143" cy="49132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versies</a:t>
            </a:r>
            <a:r>
              <a:rPr lang="en-US" dirty="0"/>
              <a:t>?</a:t>
            </a:r>
            <a:endParaRPr lang="en-NL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5E64489-1A93-9151-FE15-5B4142628006}"/>
              </a:ext>
            </a:extLst>
          </p:cNvPr>
          <p:cNvCxnSpPr>
            <a:stCxn id="25" idx="0"/>
            <a:endCxn id="29" idx="2"/>
          </p:cNvCxnSpPr>
          <p:nvPr/>
        </p:nvCxnSpPr>
        <p:spPr>
          <a:xfrm flipH="1" flipV="1">
            <a:off x="5035189" y="4916461"/>
            <a:ext cx="2002" cy="8972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8608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Productie problemen</a:t>
            </a:r>
            <a:endParaRPr lang="nl-NL" sz="3600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2E2B49-6A16-A1DE-7F5E-041E6F9732FF}"/>
              </a:ext>
            </a:extLst>
          </p:cNvPr>
          <p:cNvSpPr/>
          <p:nvPr/>
        </p:nvSpPr>
        <p:spPr>
          <a:xfrm>
            <a:off x="1119052" y="3494312"/>
            <a:ext cx="2440577" cy="20704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Training omgeving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AC7AB4-D61A-0671-093A-D3C8149D6127}"/>
              </a:ext>
            </a:extLst>
          </p:cNvPr>
          <p:cNvSpPr/>
          <p:nvPr/>
        </p:nvSpPr>
        <p:spPr>
          <a:xfrm>
            <a:off x="6510750" y="3494313"/>
            <a:ext cx="2440577" cy="20704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Scoring omgeving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BF7B99-FC60-5852-E264-562437EEA80E}"/>
              </a:ext>
            </a:extLst>
          </p:cNvPr>
          <p:cNvSpPr/>
          <p:nvPr/>
        </p:nvSpPr>
        <p:spPr>
          <a:xfrm>
            <a:off x="1119052" y="1774459"/>
            <a:ext cx="2440577" cy="9470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Training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BCA7DB-5B45-060C-B58D-6E39BE3475FB}"/>
              </a:ext>
            </a:extLst>
          </p:cNvPr>
          <p:cNvSpPr/>
          <p:nvPr/>
        </p:nvSpPr>
        <p:spPr>
          <a:xfrm>
            <a:off x="6510749" y="1774459"/>
            <a:ext cx="2440577" cy="9470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Scoring Data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9717716-BF59-0EB3-97A8-9968CA5A1E00}"/>
              </a:ext>
            </a:extLst>
          </p:cNvPr>
          <p:cNvSpPr/>
          <p:nvPr/>
        </p:nvSpPr>
        <p:spPr>
          <a:xfrm>
            <a:off x="9639850" y="4139222"/>
            <a:ext cx="1574074" cy="7772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Voorspelling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A1BFE4-AECF-A957-D0D5-5B89FE926C2D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>
          <a:xfrm flipV="1">
            <a:off x="3559629" y="4527841"/>
            <a:ext cx="688523" cy="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2D8E31-4E5A-53C3-967E-9B05BD33FA82}"/>
              </a:ext>
            </a:extLst>
          </p:cNvPr>
          <p:cNvCxnSpPr>
            <a:cxnSpLocks/>
            <a:stCxn id="29" idx="3"/>
            <a:endCxn id="7" idx="1"/>
          </p:cNvCxnSpPr>
          <p:nvPr/>
        </p:nvCxnSpPr>
        <p:spPr>
          <a:xfrm>
            <a:off x="5822226" y="4527841"/>
            <a:ext cx="688524" cy="17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591FEB-E40A-5883-527D-5C938694ACFB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8951327" y="4527842"/>
            <a:ext cx="688523" cy="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26D003C-9F25-39B0-F989-A5E70674A1AA}"/>
              </a:ext>
            </a:extLst>
          </p:cNvPr>
          <p:cNvCxnSpPr>
            <a:stCxn id="8" idx="2"/>
            <a:endCxn id="6" idx="0"/>
          </p:cNvCxnSpPr>
          <p:nvPr/>
        </p:nvCxnSpPr>
        <p:spPr>
          <a:xfrm>
            <a:off x="2339341" y="2721516"/>
            <a:ext cx="0" cy="7727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338556-318B-747A-4F1C-21E738F16174}"/>
              </a:ext>
            </a:extLst>
          </p:cNvPr>
          <p:cNvCxnSpPr>
            <a:stCxn id="9" idx="2"/>
            <a:endCxn id="7" idx="0"/>
          </p:cNvCxnSpPr>
          <p:nvPr/>
        </p:nvCxnSpPr>
        <p:spPr>
          <a:xfrm>
            <a:off x="7731038" y="2721516"/>
            <a:ext cx="1" cy="7727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63D9589-CDB7-2989-9954-8509CA1E905A}"/>
              </a:ext>
            </a:extLst>
          </p:cNvPr>
          <p:cNvSpPr/>
          <p:nvPr/>
        </p:nvSpPr>
        <p:spPr>
          <a:xfrm>
            <a:off x="4248152" y="4139221"/>
            <a:ext cx="1574074" cy="7772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Model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7D37394-7E54-1E1F-2844-414DE1963AE2}"/>
              </a:ext>
            </a:extLst>
          </p:cNvPr>
          <p:cNvGrpSpPr/>
          <p:nvPr/>
        </p:nvGrpSpPr>
        <p:grpSpPr>
          <a:xfrm>
            <a:off x="3559629" y="2002327"/>
            <a:ext cx="2951120" cy="491320"/>
            <a:chOff x="3559629" y="2002327"/>
            <a:chExt cx="2951120" cy="49132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8AFF28A-C1BB-B8B4-D6FC-49147E0DAFC9}"/>
                </a:ext>
              </a:extLst>
            </p:cNvPr>
            <p:cNvSpPr/>
            <p:nvPr/>
          </p:nvSpPr>
          <p:spPr>
            <a:xfrm>
              <a:off x="4066615" y="2002327"/>
              <a:ext cx="1937147" cy="491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incompatible</a:t>
              </a:r>
              <a:endParaRPr lang="en-NL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A0DFF0A-A0AA-FA5B-9CA8-816CB911BDBC}"/>
                </a:ext>
              </a:extLst>
            </p:cNvPr>
            <p:cNvCxnSpPr>
              <a:endCxn id="8" idx="3"/>
            </p:cNvCxnSpPr>
            <p:nvPr/>
          </p:nvCxnSpPr>
          <p:spPr>
            <a:xfrm flipH="1">
              <a:off x="3559629" y="2247987"/>
              <a:ext cx="50698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80C47D3-4310-5994-1A0B-FF7CBF6C5021}"/>
                </a:ext>
              </a:extLst>
            </p:cNvPr>
            <p:cNvCxnSpPr>
              <a:stCxn id="4" idx="3"/>
              <a:endCxn id="9" idx="1"/>
            </p:cNvCxnSpPr>
            <p:nvPr/>
          </p:nvCxnSpPr>
          <p:spPr>
            <a:xfrm>
              <a:off x="6003762" y="2247987"/>
              <a:ext cx="50698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B1ADA3F-DB9B-63D0-B8BC-48CC68177A55}"/>
              </a:ext>
            </a:extLst>
          </p:cNvPr>
          <p:cNvGrpSpPr/>
          <p:nvPr/>
        </p:nvGrpSpPr>
        <p:grpSpPr>
          <a:xfrm>
            <a:off x="3559629" y="2860578"/>
            <a:ext cx="2951119" cy="632032"/>
            <a:chOff x="3559629" y="2002327"/>
            <a:chExt cx="2951119" cy="632032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3164D936-7CEE-8BD6-3AEB-7FEFF65A8CD0}"/>
                </a:ext>
              </a:extLst>
            </p:cNvPr>
            <p:cNvSpPr/>
            <p:nvPr/>
          </p:nvSpPr>
          <p:spPr>
            <a:xfrm>
              <a:off x="4066615" y="2002327"/>
              <a:ext cx="1937147" cy="491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incompatible</a:t>
              </a:r>
              <a:endParaRPr lang="en-NL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D6CDEF9-2153-5F50-B07B-4CF42FD664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9629" y="2247987"/>
              <a:ext cx="506986" cy="3863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F186183-0BBE-EA1D-2E5B-042176837AC6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6003762" y="2247987"/>
              <a:ext cx="506986" cy="3863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069D86B-E436-970C-BD01-18CA0BB51E1A}"/>
              </a:ext>
            </a:extLst>
          </p:cNvPr>
          <p:cNvSpPr/>
          <p:nvPr/>
        </p:nvSpPr>
        <p:spPr>
          <a:xfrm>
            <a:off x="4070619" y="5813741"/>
            <a:ext cx="1933143" cy="49132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versies</a:t>
            </a:r>
            <a:r>
              <a:rPr lang="en-US" dirty="0"/>
              <a:t>?</a:t>
            </a:r>
            <a:endParaRPr lang="en-NL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5E64489-1A93-9151-FE15-5B4142628006}"/>
              </a:ext>
            </a:extLst>
          </p:cNvPr>
          <p:cNvCxnSpPr>
            <a:stCxn id="25" idx="0"/>
            <a:endCxn id="29" idx="2"/>
          </p:cNvCxnSpPr>
          <p:nvPr/>
        </p:nvCxnSpPr>
        <p:spPr>
          <a:xfrm flipH="1" flipV="1">
            <a:off x="5035189" y="4916461"/>
            <a:ext cx="2002" cy="8972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C4E1512-B176-C987-55F0-450AC67257BB}"/>
              </a:ext>
            </a:extLst>
          </p:cNvPr>
          <p:cNvSpPr/>
          <p:nvPr/>
        </p:nvSpPr>
        <p:spPr>
          <a:xfrm>
            <a:off x="9460315" y="5813741"/>
            <a:ext cx="1933143" cy="49132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bruikbaar</a:t>
            </a:r>
            <a:r>
              <a:rPr lang="en-US" dirty="0"/>
              <a:t>?</a:t>
            </a:r>
            <a:endParaRPr lang="en-NL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5663AF7-537D-1621-4A0E-8B0A76613855}"/>
              </a:ext>
            </a:extLst>
          </p:cNvPr>
          <p:cNvCxnSpPr>
            <a:stCxn id="30" idx="0"/>
            <a:endCxn id="14" idx="2"/>
          </p:cNvCxnSpPr>
          <p:nvPr/>
        </p:nvCxnSpPr>
        <p:spPr>
          <a:xfrm flipV="1">
            <a:off x="10426887" y="4916462"/>
            <a:ext cx="0" cy="897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1446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Wat zijn bruikbare voorspellingen?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C0E08-92A4-9F30-EF70-67DFBC8C5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56267"/>
            <a:ext cx="6756778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Wat is het doel:</a:t>
            </a:r>
          </a:p>
          <a:p>
            <a:pPr>
              <a:buFontTx/>
              <a:buChar char="-"/>
            </a:pPr>
            <a:r>
              <a:rPr lang="nl-NL" sz="2000" noProof="0" dirty="0"/>
              <a:t>Accuratesse:		Zo goed mogelijk voorspellen.</a:t>
            </a:r>
          </a:p>
          <a:p>
            <a:pPr>
              <a:buFontTx/>
              <a:buChar char="-"/>
            </a:pPr>
            <a:r>
              <a:rPr lang="nl-NL" sz="2000" noProof="0" dirty="0"/>
              <a:t>Uitlegbaarheid:</a:t>
            </a:r>
            <a:r>
              <a:rPr lang="nl-NL" sz="2000" dirty="0"/>
              <a:t>	Voorspellingen kunnen begrijpen.</a:t>
            </a: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Complexe modellen voorspellen vaak beter, maar zijn lastiger te doorgronden.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Machine Learning is zeker niet altijd de beste oplossing…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dirty="0"/>
              <a:t>Combinatie ML en menselijke expertise vaak als beste gezien.</a:t>
            </a: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6ACE177-C83D-970C-108C-637B28AF0FC4}"/>
              </a:ext>
            </a:extLst>
          </p:cNvPr>
          <p:cNvGrpSpPr/>
          <p:nvPr/>
        </p:nvGrpSpPr>
        <p:grpSpPr>
          <a:xfrm>
            <a:off x="8753900" y="1456267"/>
            <a:ext cx="2599899" cy="4476705"/>
            <a:chOff x="8215952" y="1456267"/>
            <a:chExt cx="2599899" cy="447670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E08C088-3339-E008-7FF9-2949D03D0AF4}"/>
                </a:ext>
              </a:extLst>
            </p:cNvPr>
            <p:cNvSpPr/>
            <p:nvPr/>
          </p:nvSpPr>
          <p:spPr>
            <a:xfrm>
              <a:off x="9082585" y="1456267"/>
              <a:ext cx="1733265" cy="71860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/>
                <a:t>ML Model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3C0EE75-99B5-4598-4A0D-4155D6E69AEF}"/>
                </a:ext>
              </a:extLst>
            </p:cNvPr>
            <p:cNvSpPr/>
            <p:nvPr/>
          </p:nvSpPr>
          <p:spPr>
            <a:xfrm>
              <a:off x="9082586" y="2547410"/>
              <a:ext cx="1733265" cy="718608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Voorspelling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7448841-6F2A-FCE5-BFD4-3EAF7BEF3429}"/>
                </a:ext>
              </a:extLst>
            </p:cNvPr>
            <p:cNvSpPr/>
            <p:nvPr/>
          </p:nvSpPr>
          <p:spPr>
            <a:xfrm>
              <a:off x="8215952" y="3880156"/>
              <a:ext cx="1733265" cy="71860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/>
                <a:t>Beoordelaar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E000946-0C0B-4212-E065-7CA4B0B8A498}"/>
                </a:ext>
              </a:extLst>
            </p:cNvPr>
            <p:cNvSpPr/>
            <p:nvPr/>
          </p:nvSpPr>
          <p:spPr>
            <a:xfrm>
              <a:off x="9082585" y="5214364"/>
              <a:ext cx="1733265" cy="718608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/>
                <a:t>Beslissing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F5196E5-3199-0E92-9DF7-FDB28E865F1E}"/>
                </a:ext>
              </a:extLst>
            </p:cNvPr>
            <p:cNvCxnSpPr/>
            <p:nvPr/>
          </p:nvCxnSpPr>
          <p:spPr>
            <a:xfrm>
              <a:off x="10437744" y="3266018"/>
              <a:ext cx="0" cy="194834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F8FA404-95A0-593C-5402-77D6EE835493}"/>
                </a:ext>
              </a:extLst>
            </p:cNvPr>
            <p:cNvSpPr txBox="1"/>
            <p:nvPr/>
          </p:nvSpPr>
          <p:spPr>
            <a:xfrm>
              <a:off x="9082585" y="3252160"/>
              <a:ext cx="1733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/>
                <a:t>zeker?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8D34123-1D53-02CF-88D6-5128BA7C3974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>
              <a:off x="9949218" y="2174875"/>
              <a:ext cx="1" cy="3725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E571E1D-765B-E75A-D722-541B6FCC6E2B}"/>
                </a:ext>
              </a:extLst>
            </p:cNvPr>
            <p:cNvCxnSpPr/>
            <p:nvPr/>
          </p:nvCxnSpPr>
          <p:spPr>
            <a:xfrm>
              <a:off x="9444249" y="3266018"/>
              <a:ext cx="0" cy="61486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48B8A80-A904-F0C1-CAEF-FC2F9555D76D}"/>
                </a:ext>
              </a:extLst>
            </p:cNvPr>
            <p:cNvCxnSpPr/>
            <p:nvPr/>
          </p:nvCxnSpPr>
          <p:spPr>
            <a:xfrm>
              <a:off x="9444249" y="4599495"/>
              <a:ext cx="0" cy="61486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23753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Uitlegbaarheid: model en voorspelling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C422D07-85B1-AD56-723C-68A212DFB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56267"/>
            <a:ext cx="6756778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/>
              <a:t>Lineaire modellen:</a:t>
            </a:r>
          </a:p>
          <a:p>
            <a:pPr>
              <a:buFontTx/>
              <a:buChar char="-"/>
            </a:pPr>
            <a:r>
              <a:rPr lang="nl-NL" sz="2000" dirty="0"/>
              <a:t>Optelsom van de (individuele) variabelen.</a:t>
            </a:r>
          </a:p>
          <a:p>
            <a:pPr>
              <a:buFontTx/>
              <a:buChar char="-"/>
            </a:pPr>
            <a:r>
              <a:rPr lang="nl-NL" sz="2000" dirty="0"/>
              <a:t>Gewichten geven richting en impact aan.</a:t>
            </a:r>
          </a:p>
          <a:p>
            <a:pPr>
              <a:buFontTx/>
              <a:buChar char="-"/>
            </a:pPr>
            <a:r>
              <a:rPr lang="nl-NL" sz="2000" dirty="0"/>
              <a:t>Model als geheel redelijk goed te overzien.</a:t>
            </a:r>
          </a:p>
          <a:p>
            <a:pPr>
              <a:buFontTx/>
              <a:buChar char="-"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Voorspellingen:</a:t>
            </a:r>
          </a:p>
          <a:p>
            <a:pPr>
              <a:buFontTx/>
              <a:buChar char="-"/>
            </a:pPr>
            <a:r>
              <a:rPr lang="nl-NL" sz="2000" dirty="0"/>
              <a:t>Optelsom model gewichten * kenmerken.</a:t>
            </a:r>
          </a:p>
          <a:p>
            <a:pPr>
              <a:buFontTx/>
              <a:buChar char="-"/>
            </a:pPr>
            <a:r>
              <a:rPr lang="nl-NL" sz="2000" dirty="0"/>
              <a:t>Goed uitlegbaar hoe voorspelling tot stand kwam.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0E7C3A-6BB2-D6F9-3862-7117D352D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1994" y="1456267"/>
            <a:ext cx="3561805" cy="1732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FD077A-7822-FAA5-5287-C596CC3C1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4954" y="3503459"/>
            <a:ext cx="2738845" cy="267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7036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Uitlegbaarheid: model en voorspelling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C422D07-85B1-AD56-723C-68A212DFB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56267"/>
            <a:ext cx="6756778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 err="1"/>
              <a:t>RandomForest</a:t>
            </a:r>
            <a:r>
              <a:rPr lang="nl-NL" sz="2000" b="1" dirty="0"/>
              <a:t> modellen:</a:t>
            </a:r>
          </a:p>
          <a:p>
            <a:pPr>
              <a:buFontTx/>
              <a:buChar char="-"/>
            </a:pPr>
            <a:r>
              <a:rPr lang="nl-NL" sz="2000" dirty="0"/>
              <a:t>Combinatie van veel (eenvoudige) modellen.</a:t>
            </a:r>
          </a:p>
          <a:p>
            <a:pPr>
              <a:buFontTx/>
              <a:buChar char="-"/>
            </a:pPr>
            <a:r>
              <a:rPr lang="nl-NL" sz="2000" dirty="0"/>
              <a:t>Complex samenspel tussen variabelen.</a:t>
            </a:r>
          </a:p>
          <a:p>
            <a:pPr>
              <a:buFontTx/>
              <a:buChar char="-"/>
            </a:pPr>
            <a:r>
              <a:rPr lang="nl-NL" sz="2000" dirty="0"/>
              <a:t>Model als geheel niet goed te overzien.</a:t>
            </a:r>
          </a:p>
          <a:p>
            <a:pPr>
              <a:buFontTx/>
              <a:buChar char="-"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Voorspellingen:</a:t>
            </a:r>
          </a:p>
          <a:p>
            <a:pPr>
              <a:buFontTx/>
              <a:buChar char="-"/>
            </a:pPr>
            <a:r>
              <a:rPr lang="nl-NL" sz="2000" dirty="0"/>
              <a:t>Bijdragen van variabelen niet uit te rekenen.</a:t>
            </a:r>
          </a:p>
          <a:p>
            <a:pPr>
              <a:buFontTx/>
              <a:buChar char="-"/>
            </a:pPr>
            <a:r>
              <a:rPr lang="nl-NL" sz="2000" dirty="0"/>
              <a:t>Via wat-als-scenario's zou je impact kunnen meten.</a:t>
            </a:r>
          </a:p>
          <a:p>
            <a:pPr>
              <a:buFontTx/>
              <a:buChar char="-"/>
            </a:pPr>
            <a:r>
              <a:rPr lang="nl-NL" sz="2000" dirty="0"/>
              <a:t>Lastig vanwege vele splitsingen en </a:t>
            </a:r>
            <a:r>
              <a:rPr lang="nl-NL" sz="2000" dirty="0" err="1"/>
              <a:t>submodellen</a:t>
            </a:r>
            <a:r>
              <a:rPr lang="nl-NL" sz="2000" dirty="0"/>
              <a:t>.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3D06B62-AC6F-1BE4-CE49-A0CB9084B63B}"/>
              </a:ext>
            </a:extLst>
          </p:cNvPr>
          <p:cNvGrpSpPr/>
          <p:nvPr/>
        </p:nvGrpSpPr>
        <p:grpSpPr>
          <a:xfrm>
            <a:off x="8497436" y="1603613"/>
            <a:ext cx="2608433" cy="3939888"/>
            <a:chOff x="8715800" y="1378425"/>
            <a:chExt cx="2608433" cy="393988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F47CDB6-4ABA-37DB-58FC-3D19EF834A62}"/>
                </a:ext>
              </a:extLst>
            </p:cNvPr>
            <p:cNvSpPr/>
            <p:nvPr/>
          </p:nvSpPr>
          <p:spPr>
            <a:xfrm>
              <a:off x="9451075" y="1378425"/>
              <a:ext cx="1139588" cy="6005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/>
                <a:t>Leeftijd &gt; 75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11734C9-2CF5-64D0-ABA6-04294807C316}"/>
                </a:ext>
              </a:extLst>
            </p:cNvPr>
            <p:cNvSpPr/>
            <p:nvPr/>
          </p:nvSpPr>
          <p:spPr>
            <a:xfrm>
              <a:off x="8799393" y="2495261"/>
              <a:ext cx="1139588" cy="60050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/>
                <a:t>Inkomen &lt; 30K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CFFFAF3-EB1D-C5CA-62A4-5333782547DC}"/>
                </a:ext>
              </a:extLst>
            </p:cNvPr>
            <p:cNvSpPr/>
            <p:nvPr/>
          </p:nvSpPr>
          <p:spPr>
            <a:xfrm>
              <a:off x="10184645" y="2495261"/>
              <a:ext cx="1139588" cy="60050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/>
                <a:t>Risico = 0.75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0BD938-5769-F7C4-8A16-F7902439B9DB}"/>
                </a:ext>
              </a:extLst>
            </p:cNvPr>
            <p:cNvSpPr/>
            <p:nvPr/>
          </p:nvSpPr>
          <p:spPr>
            <a:xfrm>
              <a:off x="9451075" y="3600976"/>
              <a:ext cx="1139588" cy="6005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/>
                <a:t>Leeftijd &lt; 35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80FFEF3-B524-F405-EBA5-80BD1C90E731}"/>
                </a:ext>
              </a:extLst>
            </p:cNvPr>
            <p:cNvCxnSpPr>
              <a:cxnSpLocks/>
              <a:stCxn id="3" idx="2"/>
              <a:endCxn id="5" idx="0"/>
            </p:cNvCxnSpPr>
            <p:nvPr/>
          </p:nvCxnSpPr>
          <p:spPr>
            <a:xfrm flipH="1">
              <a:off x="9369187" y="1978926"/>
              <a:ext cx="651682" cy="5163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6145B51-624D-3813-B915-DCC0BBCF4E96}"/>
                </a:ext>
              </a:extLst>
            </p:cNvPr>
            <p:cNvCxnSpPr>
              <a:stCxn id="3" idx="2"/>
              <a:endCxn id="6" idx="0"/>
            </p:cNvCxnSpPr>
            <p:nvPr/>
          </p:nvCxnSpPr>
          <p:spPr>
            <a:xfrm>
              <a:off x="10020869" y="1978926"/>
              <a:ext cx="733570" cy="5163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8FF00F6-9C9B-B0E6-4984-A8D0590CCA16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369187" y="3095762"/>
              <a:ext cx="651682" cy="5052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B069EEB-C286-5961-200F-E013C8B63F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15800" y="3092982"/>
              <a:ext cx="651682" cy="5163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1C749AF-EE07-48E4-2D6A-E8265E3A333E}"/>
                </a:ext>
              </a:extLst>
            </p:cNvPr>
            <p:cNvSpPr/>
            <p:nvPr/>
          </p:nvSpPr>
          <p:spPr>
            <a:xfrm>
              <a:off x="8799393" y="4717812"/>
              <a:ext cx="1139588" cy="60050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/>
                <a:t>Risico = 2.1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127CCA3-47A7-64A1-4E06-BC6B82BF8A37}"/>
                </a:ext>
              </a:extLst>
            </p:cNvPr>
            <p:cNvSpPr/>
            <p:nvPr/>
          </p:nvSpPr>
          <p:spPr>
            <a:xfrm>
              <a:off x="10184645" y="4717812"/>
              <a:ext cx="1139588" cy="60050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/>
                <a:t>Risico = 4.5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10E3395-E21F-CA68-67B5-8F62191E5A9E}"/>
                </a:ext>
              </a:extLst>
            </p:cNvPr>
            <p:cNvCxnSpPr>
              <a:stCxn id="7" idx="2"/>
              <a:endCxn id="35" idx="0"/>
            </p:cNvCxnSpPr>
            <p:nvPr/>
          </p:nvCxnSpPr>
          <p:spPr>
            <a:xfrm flipH="1">
              <a:off x="9369187" y="4201477"/>
              <a:ext cx="651682" cy="5163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7DA737A8-403E-B8E4-430C-9456400393A8}"/>
                </a:ext>
              </a:extLst>
            </p:cNvPr>
            <p:cNvCxnSpPr>
              <a:cxnSpLocks/>
              <a:stCxn id="7" idx="2"/>
              <a:endCxn id="36" idx="0"/>
            </p:cNvCxnSpPr>
            <p:nvPr/>
          </p:nvCxnSpPr>
          <p:spPr>
            <a:xfrm>
              <a:off x="10020869" y="4201477"/>
              <a:ext cx="733570" cy="5163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58698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Uitlegbaarheid: model en voorspelling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C422D07-85B1-AD56-723C-68A212DFB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56267"/>
            <a:ext cx="6756778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 err="1"/>
              <a:t>Shapley</a:t>
            </a:r>
            <a:r>
              <a:rPr lang="nl-NL" sz="2000" b="1" dirty="0"/>
              <a:t> </a:t>
            </a:r>
            <a:r>
              <a:rPr lang="nl-NL" sz="2000" b="1" dirty="0" err="1"/>
              <a:t>Values</a:t>
            </a:r>
            <a:r>
              <a:rPr lang="nl-NL" sz="2000" b="1" dirty="0"/>
              <a:t>  / SHAP</a:t>
            </a:r>
          </a:p>
          <a:p>
            <a:pPr>
              <a:buFontTx/>
              <a:buChar char="-"/>
            </a:pPr>
            <a:r>
              <a:rPr lang="nl-NL" sz="2000" dirty="0"/>
              <a:t>Bijdrage score proportioneel over features verdelen.</a:t>
            </a:r>
          </a:p>
          <a:p>
            <a:pPr>
              <a:buFontTx/>
              <a:buChar char="-"/>
            </a:pPr>
            <a:r>
              <a:rPr lang="nl-NL" sz="2000" dirty="0"/>
              <a:t>Bereken score voor alle mogelijke feature combinaties.</a:t>
            </a:r>
          </a:p>
          <a:p>
            <a:pPr>
              <a:buFontTx/>
              <a:buChar char="-"/>
            </a:pPr>
            <a:r>
              <a:rPr lang="nl-NL" sz="2000" dirty="0"/>
              <a:t>Vergelijk combinaties met en zonder feature.</a:t>
            </a:r>
          </a:p>
          <a:p>
            <a:pPr>
              <a:buFontTx/>
              <a:buChar char="-"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8ABE375-5952-92B1-0A37-1343D03FC961}"/>
              </a:ext>
            </a:extLst>
          </p:cNvPr>
          <p:cNvGrpSpPr/>
          <p:nvPr/>
        </p:nvGrpSpPr>
        <p:grpSpPr>
          <a:xfrm>
            <a:off x="7847462" y="1431682"/>
            <a:ext cx="3428032" cy="1997318"/>
            <a:chOff x="7440223" y="1456265"/>
            <a:chExt cx="4368057" cy="254501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F47CDB6-4ABA-37DB-58FC-3D19EF834A62}"/>
                </a:ext>
              </a:extLst>
            </p:cNvPr>
            <p:cNvSpPr/>
            <p:nvPr/>
          </p:nvSpPr>
          <p:spPr>
            <a:xfrm>
              <a:off x="8680462" y="1456265"/>
              <a:ext cx="1139588" cy="6005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 dirty="0"/>
                <a:t>Leeftijd</a:t>
              </a:r>
            </a:p>
            <a:p>
              <a:pPr algn="ctr"/>
              <a:r>
                <a:rPr lang="nl-NL" sz="1200" dirty="0"/>
                <a:t>45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11734C9-2CF5-64D0-ABA6-04294807C316}"/>
                </a:ext>
              </a:extLst>
            </p:cNvPr>
            <p:cNvSpPr/>
            <p:nvPr/>
          </p:nvSpPr>
          <p:spPr>
            <a:xfrm>
              <a:off x="7440223" y="1456265"/>
              <a:ext cx="1139588" cy="60050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 dirty="0"/>
                <a:t>Inkomen</a:t>
              </a:r>
            </a:p>
            <a:p>
              <a:pPr algn="ctr"/>
              <a:r>
                <a:rPr lang="nl-NL" sz="1200" dirty="0"/>
                <a:t>30K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CFFFAF3-EB1D-C5CA-62A4-5333782547DC}"/>
                </a:ext>
              </a:extLst>
            </p:cNvPr>
            <p:cNvSpPr/>
            <p:nvPr/>
          </p:nvSpPr>
          <p:spPr>
            <a:xfrm>
              <a:off x="9920701" y="1456265"/>
              <a:ext cx="1139588" cy="60050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 dirty="0"/>
                <a:t>Geslacht</a:t>
              </a:r>
            </a:p>
            <a:p>
              <a:pPr algn="ctr"/>
              <a:r>
                <a:rPr lang="nl-NL" sz="1200" dirty="0"/>
                <a:t>Vrouw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B05DFB2-4DF7-EDBB-0955-1249E13A3103}"/>
                </a:ext>
              </a:extLst>
            </p:cNvPr>
            <p:cNvSpPr txBox="1"/>
            <p:nvPr/>
          </p:nvSpPr>
          <p:spPr>
            <a:xfrm>
              <a:off x="11060289" y="1571849"/>
              <a:ext cx="747991" cy="470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= 75</a:t>
              </a:r>
              <a:endParaRPr lang="en-NL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03E36A4-02C1-DFA4-45DB-A9526F597178}"/>
                </a:ext>
              </a:extLst>
            </p:cNvPr>
            <p:cNvSpPr/>
            <p:nvPr/>
          </p:nvSpPr>
          <p:spPr>
            <a:xfrm>
              <a:off x="7440223" y="2142788"/>
              <a:ext cx="1139588" cy="60050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 dirty="0"/>
                <a:t>Inkomen</a:t>
              </a:r>
            </a:p>
            <a:p>
              <a:pPr algn="ctr"/>
              <a:r>
                <a:rPr lang="nl-NL" sz="1200" dirty="0"/>
                <a:t>30K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F223868-C2E9-FC50-16F9-BB342026D0A0}"/>
                </a:ext>
              </a:extLst>
            </p:cNvPr>
            <p:cNvSpPr txBox="1"/>
            <p:nvPr/>
          </p:nvSpPr>
          <p:spPr>
            <a:xfrm>
              <a:off x="11060289" y="2258372"/>
              <a:ext cx="747991" cy="470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= 45</a:t>
              </a:r>
              <a:endParaRPr lang="en-NL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5FCB823-6804-1191-9AE9-317E4D1173A5}"/>
                </a:ext>
              </a:extLst>
            </p:cNvPr>
            <p:cNvSpPr txBox="1"/>
            <p:nvPr/>
          </p:nvSpPr>
          <p:spPr>
            <a:xfrm>
              <a:off x="11060289" y="2944895"/>
              <a:ext cx="747991" cy="470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= 55</a:t>
              </a:r>
              <a:endParaRPr lang="en-NL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A270FDB-1E2C-EABF-6627-927FD47D074A}"/>
                </a:ext>
              </a:extLst>
            </p:cNvPr>
            <p:cNvSpPr/>
            <p:nvPr/>
          </p:nvSpPr>
          <p:spPr>
            <a:xfrm>
              <a:off x="8680462" y="2142788"/>
              <a:ext cx="1139588" cy="6005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 dirty="0"/>
                <a:t>Leeftijd</a:t>
              </a:r>
            </a:p>
            <a:p>
              <a:pPr algn="ctr"/>
              <a:r>
                <a:rPr lang="nl-NL" sz="1200" dirty="0"/>
                <a:t>45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F577CE1-85D2-8A98-FDA1-23DDD61AA4B4}"/>
                </a:ext>
              </a:extLst>
            </p:cNvPr>
            <p:cNvSpPr/>
            <p:nvPr/>
          </p:nvSpPr>
          <p:spPr>
            <a:xfrm>
              <a:off x="7440223" y="2829311"/>
              <a:ext cx="1139588" cy="60050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 dirty="0"/>
                <a:t>Inkomen</a:t>
              </a:r>
            </a:p>
            <a:p>
              <a:pPr algn="ctr"/>
              <a:r>
                <a:rPr lang="nl-NL" sz="1200" dirty="0"/>
                <a:t>30K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C234AA7-27C5-6D04-A28B-76AAA1F2051A}"/>
                </a:ext>
              </a:extLst>
            </p:cNvPr>
            <p:cNvSpPr txBox="1"/>
            <p:nvPr/>
          </p:nvSpPr>
          <p:spPr>
            <a:xfrm>
              <a:off x="11060289" y="3631949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= 25</a:t>
              </a:r>
              <a:endParaRPr lang="en-NL" dirty="0"/>
            </a:p>
          </p:txBody>
        </p:sp>
        <p:pic>
          <p:nvPicPr>
            <p:cNvPr id="27" name="Graphic 26" descr="Close">
              <a:extLst>
                <a:ext uri="{FF2B5EF4-FFF2-40B4-BE49-F238E27FC236}">
                  <a16:creationId xmlns:a16="http://schemas.microsoft.com/office/drawing/2014/main" id="{C43825B5-7748-81AF-50FF-950520B9B3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827732" y="3631949"/>
              <a:ext cx="369332" cy="369332"/>
            </a:xfrm>
            <a:prstGeom prst="rect">
              <a:avLst/>
            </a:prstGeom>
          </p:spPr>
        </p:pic>
        <p:pic>
          <p:nvPicPr>
            <p:cNvPr id="28" name="Graphic 27" descr="Close">
              <a:extLst>
                <a:ext uri="{FF2B5EF4-FFF2-40B4-BE49-F238E27FC236}">
                  <a16:creationId xmlns:a16="http://schemas.microsoft.com/office/drawing/2014/main" id="{34AF1D44-1B95-FF91-6CBE-C6B9105B8D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80217" y="3631949"/>
              <a:ext cx="369332" cy="369332"/>
            </a:xfrm>
            <a:prstGeom prst="rect">
              <a:avLst/>
            </a:prstGeom>
          </p:spPr>
        </p:pic>
        <p:pic>
          <p:nvPicPr>
            <p:cNvPr id="29" name="Graphic 28" descr="Close">
              <a:extLst>
                <a:ext uri="{FF2B5EF4-FFF2-40B4-BE49-F238E27FC236}">
                  <a16:creationId xmlns:a16="http://schemas.microsoft.com/office/drawing/2014/main" id="{3B592BB8-496B-C201-C6C1-B444C5F7E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332703" y="3631949"/>
              <a:ext cx="369332" cy="369332"/>
            </a:xfrm>
            <a:prstGeom prst="rect">
              <a:avLst/>
            </a:prstGeom>
          </p:spPr>
        </p:pic>
        <p:pic>
          <p:nvPicPr>
            <p:cNvPr id="30" name="Graphic 29" descr="Close">
              <a:extLst>
                <a:ext uri="{FF2B5EF4-FFF2-40B4-BE49-F238E27FC236}">
                  <a16:creationId xmlns:a16="http://schemas.microsoft.com/office/drawing/2014/main" id="{864683EA-D664-5BF2-0446-EA4A20188F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65590" y="2944895"/>
              <a:ext cx="369332" cy="369332"/>
            </a:xfrm>
            <a:prstGeom prst="rect">
              <a:avLst/>
            </a:prstGeom>
          </p:spPr>
        </p:pic>
        <p:pic>
          <p:nvPicPr>
            <p:cNvPr id="33" name="Graphic 32" descr="Close">
              <a:extLst>
                <a:ext uri="{FF2B5EF4-FFF2-40B4-BE49-F238E27FC236}">
                  <a16:creationId xmlns:a16="http://schemas.microsoft.com/office/drawing/2014/main" id="{6E5D6306-61F0-EB1C-1153-71E91701DC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305829" y="2258372"/>
              <a:ext cx="369332" cy="369332"/>
            </a:xfrm>
            <a:prstGeom prst="rect">
              <a:avLst/>
            </a:prstGeom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99B30939-1164-7837-DD6D-E8F908DDAD35}"/>
              </a:ext>
            </a:extLst>
          </p:cNvPr>
          <p:cNvSpPr/>
          <p:nvPr/>
        </p:nvSpPr>
        <p:spPr>
          <a:xfrm>
            <a:off x="9794130" y="2509243"/>
            <a:ext cx="894344" cy="47127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/>
              <a:t>Geslacht</a:t>
            </a:r>
          </a:p>
          <a:p>
            <a:pPr algn="ctr"/>
            <a:r>
              <a:rPr lang="nl-NL" sz="1200" dirty="0"/>
              <a:t>Vrouw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1680B9-C923-B7F1-296D-14AAEA1995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566" t="22858" r="4774"/>
          <a:stretch/>
        </p:blipFill>
        <p:spPr>
          <a:xfrm>
            <a:off x="6096000" y="4491802"/>
            <a:ext cx="5120640" cy="9345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E8E6F0-B8C2-0981-26CB-9C768136A32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5372" b="2246"/>
          <a:stretch/>
        </p:blipFill>
        <p:spPr>
          <a:xfrm>
            <a:off x="1156876" y="3560894"/>
            <a:ext cx="3630601" cy="274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6269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Tot slot…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C422D07-85B1-AD56-723C-68A212DFB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56267"/>
            <a:ext cx="6756778" cy="47206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b="1" dirty="0"/>
              <a:t>Begrijp de </a:t>
            </a:r>
            <a:r>
              <a:rPr lang="nl-NL" sz="2000" b="1" dirty="0" err="1"/>
              <a:t>use</a:t>
            </a:r>
            <a:r>
              <a:rPr lang="nl-NL" sz="2000" b="1" dirty="0"/>
              <a:t> case:</a:t>
            </a:r>
          </a:p>
          <a:p>
            <a:pPr>
              <a:buFontTx/>
              <a:buChar char="-"/>
            </a:pPr>
            <a:r>
              <a:rPr lang="nl-NL" sz="2000" dirty="0"/>
              <a:t>Wat is de (echte) vraag?</a:t>
            </a:r>
          </a:p>
          <a:p>
            <a:pPr>
              <a:buFontTx/>
              <a:buChar char="-"/>
            </a:pPr>
            <a:r>
              <a:rPr lang="nl-NL" sz="2000" dirty="0"/>
              <a:t>Wat zijn de hypothese en zijn ze meetbaar?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Data is altijd de sleutel tot succes:</a:t>
            </a:r>
          </a:p>
          <a:p>
            <a:pPr>
              <a:buFontTx/>
              <a:buChar char="-"/>
            </a:pPr>
            <a:r>
              <a:rPr lang="nl-NL" sz="2000" dirty="0"/>
              <a:t>Belangrijker dan algoritme.</a:t>
            </a:r>
          </a:p>
          <a:p>
            <a:pPr>
              <a:buFontTx/>
              <a:buChar char="-"/>
            </a:pPr>
            <a:r>
              <a:rPr lang="nl-NL" sz="2000" dirty="0"/>
              <a:t>Vaak een ondergeschoven kindje.</a:t>
            </a:r>
          </a:p>
          <a:p>
            <a:pPr>
              <a:buFontTx/>
              <a:buChar char="-"/>
            </a:pPr>
            <a:r>
              <a:rPr lang="nl-NL" sz="2000" dirty="0"/>
              <a:t>Zorg dat je de data door en door kent.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Maak een plan voor de uitrol:</a:t>
            </a:r>
          </a:p>
          <a:p>
            <a:pPr>
              <a:buFontTx/>
              <a:buChar char="-"/>
            </a:pPr>
            <a:r>
              <a:rPr lang="nl-NL" sz="2000" dirty="0"/>
              <a:t>Naar productie is lastig; begin er op tijd aan!</a:t>
            </a:r>
          </a:p>
          <a:p>
            <a:pPr>
              <a:buFontTx/>
              <a:buChar char="-"/>
            </a:pPr>
            <a:r>
              <a:rPr lang="nl-NL" sz="2000" dirty="0"/>
              <a:t>Schets realistische verwachtingen.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309383-7F85-6E7A-F6E3-9B31129E7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966370">
            <a:off x="8507961" y="3320327"/>
            <a:ext cx="2834951" cy="283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255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Overzicht frameworks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A1E66AA-A0A7-747F-3295-B5E6F5220E04}"/>
              </a:ext>
            </a:extLst>
          </p:cNvPr>
          <p:cNvGrpSpPr/>
          <p:nvPr/>
        </p:nvGrpSpPr>
        <p:grpSpPr>
          <a:xfrm>
            <a:off x="8076049" y="1711412"/>
            <a:ext cx="2756930" cy="1791726"/>
            <a:chOff x="838200" y="1711410"/>
            <a:chExt cx="2756930" cy="179172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38F06A-7130-AC87-179C-0C18A1AA4CA8}"/>
                </a:ext>
              </a:extLst>
            </p:cNvPr>
            <p:cNvSpPr/>
            <p:nvPr/>
          </p:nvSpPr>
          <p:spPr>
            <a:xfrm>
              <a:off x="838200" y="2094470"/>
              <a:ext cx="2756930" cy="140866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PyTorch</a:t>
              </a:r>
              <a:endParaRPr lang="nl-NL" dirty="0"/>
            </a:p>
            <a:p>
              <a:pPr algn="ctr"/>
              <a:r>
                <a:rPr lang="nl-NL" dirty="0" err="1"/>
                <a:t>Keras</a:t>
              </a:r>
              <a:endParaRPr lang="nl-NL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BCC9F7A-27F2-C61D-B926-0E68B6D7DAA4}"/>
                </a:ext>
              </a:extLst>
            </p:cNvPr>
            <p:cNvSpPr/>
            <p:nvPr/>
          </p:nvSpPr>
          <p:spPr>
            <a:xfrm>
              <a:off x="838200" y="1711410"/>
              <a:ext cx="2756930" cy="3830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nl-NL" b="1" dirty="0" err="1"/>
                <a:t>Deep</a:t>
              </a:r>
              <a:r>
                <a:rPr lang="nl-NL" b="1" dirty="0"/>
                <a:t> Learning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0DF0368-47EB-A9DC-B3CC-1B3CA1E64867}"/>
              </a:ext>
            </a:extLst>
          </p:cNvPr>
          <p:cNvGrpSpPr/>
          <p:nvPr/>
        </p:nvGrpSpPr>
        <p:grpSpPr>
          <a:xfrm>
            <a:off x="4643394" y="1711412"/>
            <a:ext cx="2756931" cy="1791722"/>
            <a:chOff x="4643394" y="1711412"/>
            <a:chExt cx="2756931" cy="179172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FCD6A8C-29D6-E5C6-1838-8B707C443CD5}"/>
                </a:ext>
              </a:extLst>
            </p:cNvPr>
            <p:cNvSpPr/>
            <p:nvPr/>
          </p:nvSpPr>
          <p:spPr>
            <a:xfrm>
              <a:off x="4643394" y="1711412"/>
              <a:ext cx="2756931" cy="38305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nl-NL" dirty="0"/>
                <a:t>Machine Learning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C38E716-E909-96D4-4449-564CCA453D46}"/>
                </a:ext>
              </a:extLst>
            </p:cNvPr>
            <p:cNvSpPr/>
            <p:nvPr/>
          </p:nvSpPr>
          <p:spPr>
            <a:xfrm>
              <a:off x="4643394" y="2094469"/>
              <a:ext cx="2756931" cy="1408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scikit-learn</a:t>
              </a:r>
              <a:endParaRPr lang="nl-NL" dirty="0"/>
            </a:p>
            <a:p>
              <a:pPr algn="ctr"/>
              <a:r>
                <a:rPr lang="nl-NL" dirty="0" err="1"/>
                <a:t>LightGBM</a:t>
              </a:r>
              <a:endParaRPr lang="nl-NL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0991C0E-5769-BE9C-7A45-FF1D2E979AAF}"/>
              </a:ext>
            </a:extLst>
          </p:cNvPr>
          <p:cNvGrpSpPr/>
          <p:nvPr/>
        </p:nvGrpSpPr>
        <p:grpSpPr>
          <a:xfrm>
            <a:off x="1210739" y="1711412"/>
            <a:ext cx="2756931" cy="1791722"/>
            <a:chOff x="8448589" y="1711411"/>
            <a:chExt cx="2756931" cy="179172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6AA83AA-E066-ABF0-626E-4AF185EBD422}"/>
                </a:ext>
              </a:extLst>
            </p:cNvPr>
            <p:cNvSpPr/>
            <p:nvPr/>
          </p:nvSpPr>
          <p:spPr>
            <a:xfrm>
              <a:off x="8448589" y="1711411"/>
              <a:ext cx="2756930" cy="38305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nl-NL" dirty="0"/>
                <a:t>Statistiek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812AC52-D6EC-F3C4-889C-01479D3B8644}"/>
                </a:ext>
              </a:extLst>
            </p:cNvPr>
            <p:cNvSpPr/>
            <p:nvPr/>
          </p:nvSpPr>
          <p:spPr>
            <a:xfrm>
              <a:off x="8448589" y="2094468"/>
              <a:ext cx="2756931" cy="1408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statsmodels</a:t>
              </a:r>
              <a:endParaRPr lang="nl-NL" dirty="0"/>
            </a:p>
            <a:p>
              <a:pPr algn="ctr"/>
              <a:r>
                <a:rPr lang="nl-NL" dirty="0" err="1"/>
                <a:t>scipy</a:t>
              </a:r>
              <a:endParaRPr lang="nl-NL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BE57A9A-AFC4-C498-3A54-914F85369A61}"/>
              </a:ext>
            </a:extLst>
          </p:cNvPr>
          <p:cNvGrpSpPr/>
          <p:nvPr/>
        </p:nvGrpSpPr>
        <p:grpSpPr>
          <a:xfrm>
            <a:off x="8076045" y="4504402"/>
            <a:ext cx="2756930" cy="1398377"/>
            <a:chOff x="7293591" y="4314423"/>
            <a:chExt cx="2756930" cy="139837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4488DC3-6414-14BB-E1C6-3BE9AFCE377B}"/>
                </a:ext>
              </a:extLst>
            </p:cNvPr>
            <p:cNvSpPr/>
            <p:nvPr/>
          </p:nvSpPr>
          <p:spPr>
            <a:xfrm>
              <a:off x="7293591" y="4697486"/>
              <a:ext cx="2756930" cy="101531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SpaCy</a:t>
              </a:r>
              <a:r>
                <a:rPr lang="nl-NL" dirty="0"/>
                <a:t> </a:t>
              </a:r>
            </a:p>
            <a:p>
              <a:pPr algn="ctr"/>
              <a:r>
                <a:rPr lang="nl-NL" dirty="0"/>
                <a:t>NLTK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6ED25AF-3F94-656D-09F2-3C2F6177585D}"/>
                </a:ext>
              </a:extLst>
            </p:cNvPr>
            <p:cNvSpPr/>
            <p:nvPr/>
          </p:nvSpPr>
          <p:spPr>
            <a:xfrm>
              <a:off x="7293591" y="4314423"/>
              <a:ext cx="2756930" cy="3830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nl-NL" b="1" dirty="0"/>
                <a:t>Taal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75D64CE-1FB0-2D19-C119-42342A9C5153}"/>
              </a:ext>
            </a:extLst>
          </p:cNvPr>
          <p:cNvGrpSpPr/>
          <p:nvPr/>
        </p:nvGrpSpPr>
        <p:grpSpPr>
          <a:xfrm>
            <a:off x="4643395" y="4504402"/>
            <a:ext cx="2756928" cy="1398373"/>
            <a:chOff x="3756288" y="4314423"/>
            <a:chExt cx="2756931" cy="139837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E70765D-3A84-BC81-EE9C-61DA59F9A0DD}"/>
                </a:ext>
              </a:extLst>
            </p:cNvPr>
            <p:cNvSpPr/>
            <p:nvPr/>
          </p:nvSpPr>
          <p:spPr>
            <a:xfrm>
              <a:off x="3756289" y="4697482"/>
              <a:ext cx="2756930" cy="101531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Sktime</a:t>
              </a:r>
              <a:endParaRPr lang="nl-NL" dirty="0"/>
            </a:p>
            <a:p>
              <a:pPr algn="ctr"/>
              <a:r>
                <a:rPr lang="nl-NL" dirty="0" err="1"/>
                <a:t>PyFlux</a:t>
              </a:r>
              <a:endParaRPr lang="nl-NL" dirty="0"/>
            </a:p>
            <a:p>
              <a:pPr algn="ctr"/>
              <a:r>
                <a:rPr lang="nl-NL" dirty="0" err="1"/>
                <a:t>Prophet</a:t>
              </a:r>
              <a:endParaRPr lang="nl-NL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447C395-6417-FE82-93FC-AE20CEE356A1}"/>
                </a:ext>
              </a:extLst>
            </p:cNvPr>
            <p:cNvSpPr/>
            <p:nvPr/>
          </p:nvSpPr>
          <p:spPr>
            <a:xfrm>
              <a:off x="3756288" y="4314423"/>
              <a:ext cx="2756931" cy="38305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nl-NL" dirty="0"/>
                <a:t>Tijdreeksen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C1079BF-1AB1-F78C-A525-47DC26228534}"/>
              </a:ext>
            </a:extLst>
          </p:cNvPr>
          <p:cNvGrpSpPr/>
          <p:nvPr/>
        </p:nvGrpSpPr>
        <p:grpSpPr>
          <a:xfrm>
            <a:off x="1210740" y="4504402"/>
            <a:ext cx="2756929" cy="1398373"/>
            <a:chOff x="3756288" y="4314423"/>
            <a:chExt cx="2756931" cy="139837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32CDF7F-FA3A-CB88-2FA2-22FED616A9FF}"/>
                </a:ext>
              </a:extLst>
            </p:cNvPr>
            <p:cNvSpPr/>
            <p:nvPr/>
          </p:nvSpPr>
          <p:spPr>
            <a:xfrm>
              <a:off x="3756289" y="4697482"/>
              <a:ext cx="2756930" cy="101531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PyMC</a:t>
              </a:r>
              <a:endParaRPr lang="nl-NL" dirty="0"/>
            </a:p>
            <a:p>
              <a:pPr algn="ctr"/>
              <a:r>
                <a:rPr lang="nl-NL" dirty="0" err="1"/>
                <a:t>Pyro</a:t>
              </a:r>
              <a:endParaRPr lang="nl-NL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ABAF762-DD5C-74F3-9DB8-43FF78C3E92C}"/>
                </a:ext>
              </a:extLst>
            </p:cNvPr>
            <p:cNvSpPr/>
            <p:nvPr/>
          </p:nvSpPr>
          <p:spPr>
            <a:xfrm>
              <a:off x="3756288" y="4314423"/>
              <a:ext cx="2756931" cy="38305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nl-NL" dirty="0"/>
                <a:t>Probabilistisch</a:t>
              </a: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E83CE2-7002-F104-CFE0-2DEEF065C2CF}"/>
              </a:ext>
            </a:extLst>
          </p:cNvPr>
          <p:cNvCxnSpPr>
            <a:cxnSpLocks/>
          </p:cNvCxnSpPr>
          <p:nvPr/>
        </p:nvCxnSpPr>
        <p:spPr>
          <a:xfrm>
            <a:off x="1210739" y="4118672"/>
            <a:ext cx="9622240" cy="0"/>
          </a:xfrm>
          <a:prstGeom prst="straightConnector1">
            <a:avLst/>
          </a:prstGeom>
          <a:ln>
            <a:prstDash val="dash"/>
            <a:headEnd type="none" w="sm" len="sm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14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Werkwijze </a:t>
            </a:r>
            <a:r>
              <a:rPr lang="nl-NL" sz="3600" noProof="0" dirty="0"/>
              <a:t>Machine Learning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8F06A-7130-AC87-179C-0C18A1AA4CA8}"/>
              </a:ext>
            </a:extLst>
          </p:cNvPr>
          <p:cNvSpPr/>
          <p:nvPr/>
        </p:nvSpPr>
        <p:spPr>
          <a:xfrm>
            <a:off x="838200" y="1373512"/>
            <a:ext cx="2423984" cy="161064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b="1"/>
              <a:t>Data preparatie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CD6A8C-29D6-E5C6-1838-8B707C443CD5}"/>
              </a:ext>
            </a:extLst>
          </p:cNvPr>
          <p:cNvSpPr/>
          <p:nvPr/>
        </p:nvSpPr>
        <p:spPr>
          <a:xfrm>
            <a:off x="3535405" y="2507635"/>
            <a:ext cx="2423984" cy="16106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b="1"/>
              <a:t>Model trainen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AA83AA-E066-ABF0-626E-4AF185EBD422}"/>
              </a:ext>
            </a:extLst>
          </p:cNvPr>
          <p:cNvSpPr/>
          <p:nvPr/>
        </p:nvSpPr>
        <p:spPr>
          <a:xfrm>
            <a:off x="6232610" y="3641758"/>
            <a:ext cx="2423984" cy="161064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b="1"/>
              <a:t>Model valideren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473AB4-D4AF-9327-400D-5D21E3A4A256}"/>
              </a:ext>
            </a:extLst>
          </p:cNvPr>
          <p:cNvSpPr/>
          <p:nvPr/>
        </p:nvSpPr>
        <p:spPr>
          <a:xfrm>
            <a:off x="8929816" y="4775881"/>
            <a:ext cx="2423984" cy="16106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b="1" dirty="0"/>
              <a:t>Model selecteren</a:t>
            </a:r>
          </a:p>
        </p:txBody>
      </p:sp>
    </p:spTree>
    <p:extLst>
      <p:ext uri="{BB962C8B-B14F-4D97-AF65-F5344CB8AC3E}">
        <p14:creationId xmlns:p14="http://schemas.microsoft.com/office/powerpoint/2010/main" val="3693740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Modules scikit-learn API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8F06A-7130-AC87-179C-0C18A1AA4CA8}"/>
              </a:ext>
            </a:extLst>
          </p:cNvPr>
          <p:cNvSpPr/>
          <p:nvPr/>
        </p:nvSpPr>
        <p:spPr>
          <a:xfrm>
            <a:off x="838200" y="1373512"/>
            <a:ext cx="2423984" cy="161064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b="1" dirty="0"/>
              <a:t>Data preparatie</a:t>
            </a:r>
          </a:p>
          <a:p>
            <a:pPr algn="ctr"/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impute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preprocessing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feature_extraction</a:t>
            </a:r>
            <a:endParaRPr lang="nl-NL" dirty="0"/>
          </a:p>
          <a:p>
            <a:endParaRPr lang="nl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CD6A8C-29D6-E5C6-1838-8B707C443CD5}"/>
              </a:ext>
            </a:extLst>
          </p:cNvPr>
          <p:cNvSpPr/>
          <p:nvPr/>
        </p:nvSpPr>
        <p:spPr>
          <a:xfrm>
            <a:off x="3535405" y="2507635"/>
            <a:ext cx="2423984" cy="16106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b="1" dirty="0"/>
              <a:t>Model trainen</a:t>
            </a:r>
            <a:endParaRPr lang="nl-NL" dirty="0"/>
          </a:p>
          <a:p>
            <a:pPr algn="ctr"/>
            <a:endParaRPr lang="nl-NL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linear_model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ensemble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cluster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AA83AA-E066-ABF0-626E-4AF185EBD422}"/>
              </a:ext>
            </a:extLst>
          </p:cNvPr>
          <p:cNvSpPr/>
          <p:nvPr/>
        </p:nvSpPr>
        <p:spPr>
          <a:xfrm>
            <a:off x="6232610" y="3641758"/>
            <a:ext cx="2423984" cy="161064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b="1" dirty="0"/>
              <a:t>Model valideren</a:t>
            </a:r>
          </a:p>
          <a:p>
            <a:pPr algn="ctr"/>
            <a:endParaRPr lang="nl-NL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metrics</a:t>
            </a:r>
            <a:endParaRPr lang="nl-NL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473AB4-D4AF-9327-400D-5D21E3A4A256}"/>
              </a:ext>
            </a:extLst>
          </p:cNvPr>
          <p:cNvSpPr/>
          <p:nvPr/>
        </p:nvSpPr>
        <p:spPr>
          <a:xfrm>
            <a:off x="8929816" y="4775881"/>
            <a:ext cx="2423984" cy="16106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b="1" dirty="0"/>
              <a:t>Model selecteren</a:t>
            </a:r>
          </a:p>
          <a:p>
            <a:pPr algn="ctr"/>
            <a:endParaRPr lang="nl-NL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model_selection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402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Scikit-learn</a:t>
            </a:r>
            <a:r>
              <a:rPr lang="nl-NL" sz="3600" noProof="0" dirty="0"/>
              <a:t> en </a:t>
            </a:r>
            <a:r>
              <a:rPr lang="nl-NL" sz="3600" noProof="0" dirty="0" err="1"/>
              <a:t>numpy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input.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pd.DataFrame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"x"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[1, 2, 3]})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standard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scaling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StandardScaler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fit_transform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Output is 2D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numpy.ndarray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array(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[ [-1.22474487],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[ 0.        ],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[ 1.22474487] ]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800" dirty="0"/>
              <a:t>Gebaseerd op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nl-NL" sz="1800" dirty="0"/>
              <a:t> en niet op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nl-NL" sz="1800" dirty="0"/>
              <a:t>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Ondersteuning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nl-NL" sz="1800" dirty="0"/>
              <a:t> wordt beter:</a:t>
            </a:r>
          </a:p>
          <a:p>
            <a:pPr marL="0" indent="0">
              <a:buNone/>
            </a:pPr>
            <a:endParaRPr lang="nl-NL" sz="1800" dirty="0"/>
          </a:p>
          <a:p>
            <a:pPr>
              <a:buFontTx/>
              <a:buChar char="-"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nl-NL" sz="1800" dirty="0"/>
              <a:t> als invoer mogelijk.</a:t>
            </a:r>
          </a:p>
          <a:p>
            <a:pPr marL="0" indent="0">
              <a:buNone/>
            </a:pPr>
            <a:endParaRPr lang="nl-NL" sz="1800" dirty="0"/>
          </a:p>
          <a:p>
            <a:pPr>
              <a:buFontTx/>
              <a:buChar char="-"/>
            </a:pPr>
            <a:r>
              <a:rPr lang="nl-NL" sz="1800" dirty="0"/>
              <a:t>Kolomnamen via methodes beschikbaar.</a:t>
            </a:r>
          </a:p>
          <a:p>
            <a:pPr marL="0" indent="0">
              <a:buNone/>
            </a:pPr>
            <a:endParaRPr lang="nl-NL" sz="1800" dirty="0"/>
          </a:p>
          <a:p>
            <a:pPr>
              <a:buFontTx/>
              <a:buChar char="-"/>
            </a:pPr>
            <a:r>
              <a:rPr lang="nl-NL" sz="1800" dirty="0"/>
              <a:t>Uitvoer converteren naar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nl-NL" sz="1800" dirty="0"/>
              <a:t>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042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</a:t>
            </a:r>
            <a:r>
              <a:rPr lang="nl-NL" sz="3600" dirty="0"/>
              <a:t>I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dataset: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0_data/banking/bank-additional-full.csv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Beschrijving van de data: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0_data/banking/_description.md</a:t>
            </a:r>
            <a:r>
              <a:rPr lang="nl-NL" sz="2000" dirty="0"/>
              <a:t>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Exploreer de data op jouw manier!</a:t>
            </a:r>
            <a:endParaRPr lang="nl-NL" sz="1600" noProof="0" dirty="0"/>
          </a:p>
        </p:txBody>
      </p:sp>
    </p:spTree>
    <p:extLst>
      <p:ext uri="{BB962C8B-B14F-4D97-AF65-F5344CB8AC3E}">
        <p14:creationId xmlns:p14="http://schemas.microsoft.com/office/powerpoint/2010/main" val="2058347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2201</Words>
  <Application>Microsoft Office PowerPoint</Application>
  <PresentationFormat>Widescreen</PresentationFormat>
  <Paragraphs>723</Paragraphs>
  <Slides>49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Calibri Light</vt:lpstr>
      <vt:lpstr>Courier New</vt:lpstr>
      <vt:lpstr>Office Theme</vt:lpstr>
      <vt:lpstr>Python - Cursus</vt:lpstr>
      <vt:lpstr>Agenda</vt:lpstr>
      <vt:lpstr>ML en Python</vt:lpstr>
      <vt:lpstr>Overzicht frameworks</vt:lpstr>
      <vt:lpstr>Overzicht frameworks</vt:lpstr>
      <vt:lpstr>Werkwijze Machine Learning</vt:lpstr>
      <vt:lpstr>Modules scikit-learn API</vt:lpstr>
      <vt:lpstr>Scikit-learn en numpy</vt:lpstr>
      <vt:lpstr>Oefeningen I</vt:lpstr>
      <vt:lpstr>Data Preparatie</vt:lpstr>
      <vt:lpstr>Waarom is preparatie nodig?</vt:lpstr>
      <vt:lpstr>Stateless</vt:lpstr>
      <vt:lpstr>Transformaties in scikit-learn</vt:lpstr>
      <vt:lpstr>Transformaties in scikit-learn</vt:lpstr>
      <vt:lpstr>Transformaties in scikit-learn</vt:lpstr>
      <vt:lpstr>Modules in scikit-learn</vt:lpstr>
      <vt:lpstr>Oefeningen II</vt:lpstr>
      <vt:lpstr>Transformer class</vt:lpstr>
      <vt:lpstr>Oefeningen III</vt:lpstr>
      <vt:lpstr>Modelleren</vt:lpstr>
      <vt:lpstr>Modelleren in scikit-learn</vt:lpstr>
      <vt:lpstr>Modelleren in scikit-learn</vt:lpstr>
      <vt:lpstr>Modelleren in scikit-learn</vt:lpstr>
      <vt:lpstr>Modules in scikit-learn</vt:lpstr>
      <vt:lpstr>Oefeningen III</vt:lpstr>
      <vt:lpstr>Valideren</vt:lpstr>
      <vt:lpstr>Valideren van een model</vt:lpstr>
      <vt:lpstr>Metrics in scikit-learn</vt:lpstr>
      <vt:lpstr>Prestaties goed meten</vt:lpstr>
      <vt:lpstr>Train – validatie – test</vt:lpstr>
      <vt:lpstr>Train – validatie – test</vt:lpstr>
      <vt:lpstr>Cross-validation</vt:lpstr>
      <vt:lpstr>Selecteren</vt:lpstr>
      <vt:lpstr>Valideren van een model</vt:lpstr>
      <vt:lpstr>Dummy modellen</vt:lpstr>
      <vt:lpstr>Oefeningen IV</vt:lpstr>
      <vt:lpstr>Modellen in productie</vt:lpstr>
      <vt:lpstr>Naar productie!</vt:lpstr>
      <vt:lpstr>MLOps cyclus</vt:lpstr>
      <vt:lpstr>Naar productie!</vt:lpstr>
      <vt:lpstr>Productie problemen</vt:lpstr>
      <vt:lpstr>Productie problemen</vt:lpstr>
      <vt:lpstr>Productie problemen</vt:lpstr>
      <vt:lpstr>Productie problemen</vt:lpstr>
      <vt:lpstr>Wat zijn bruikbare voorspellingen?</vt:lpstr>
      <vt:lpstr>Uitlegbaarheid: model en voorspelling</vt:lpstr>
      <vt:lpstr>Uitlegbaarheid: model en voorspelling</vt:lpstr>
      <vt:lpstr>Uitlegbaarheid: model en voorspelling</vt:lpstr>
      <vt:lpstr>Tot slot…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- Traineeship</dc:title>
  <dc:creator>Lukas Koning</dc:creator>
  <cp:lastModifiedBy>Lukas Koning</cp:lastModifiedBy>
  <cp:revision>272</cp:revision>
  <dcterms:created xsi:type="dcterms:W3CDTF">2023-02-09T08:00:02Z</dcterms:created>
  <dcterms:modified xsi:type="dcterms:W3CDTF">2024-09-10T09:51:07Z</dcterms:modified>
</cp:coreProperties>
</file>