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72" r:id="rId6"/>
    <p:sldId id="265" r:id="rId7"/>
    <p:sldId id="266" r:id="rId8"/>
    <p:sldId id="267" r:id="rId9"/>
    <p:sldId id="270" r:id="rId10"/>
    <p:sldId id="268" r:id="rId11"/>
    <p:sldId id="273" r:id="rId12"/>
    <p:sldId id="269" r:id="rId13"/>
    <p:sldId id="271" r:id="rId14"/>
    <p:sldId id="263" r:id="rId1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27F9-E122-4EB8-9F2B-49BFB136A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3DF7A-0263-4901-9E55-EA3287895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313A2-DB49-4283-B020-029F12CF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EAAC-A5DF-46E2-8BCD-752A9EF6F604}" type="datetimeFigureOut">
              <a:rPr lang="en-NL" smtClean="0"/>
              <a:t>17/01/2023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0CD8F-22B2-4E50-A0F8-60796FC5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C914B-8CFA-4D90-9B4E-3EFD099D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ADE9-B6F1-4C34-A239-0246F0DFBE6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726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5477-657B-452A-9E52-A9AE54C4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7D421-B675-47D1-853C-94BD933B3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DBDCE-B08F-48E4-8B3F-87788147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EAAC-A5DF-46E2-8BCD-752A9EF6F604}" type="datetimeFigureOut">
              <a:rPr lang="en-NL" smtClean="0"/>
              <a:t>17/01/2023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02932-43C6-47A2-8F4B-C35442B1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BC354-D5EE-4924-9067-0027A474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ADE9-B6F1-4C34-A239-0246F0DFBE6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3429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99F1B8-1C7E-4BCD-B855-9C8A4EB61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4E5D3-1730-455D-BC64-7C63C0011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1BFEB-B4B9-4DE4-ABC8-2BFDFDAD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EAAC-A5DF-46E2-8BCD-752A9EF6F604}" type="datetimeFigureOut">
              <a:rPr lang="en-NL" smtClean="0"/>
              <a:t>17/01/2023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385DF-04C3-40ED-81CC-1174D44E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091C3-679D-4F3F-8AB8-6F74C4C23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ADE9-B6F1-4C34-A239-0246F0DFBE6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9784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6752-F188-4305-8B01-654E5888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2CEEC-B9CA-4DEB-A8B7-DF49220D7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83BD1-0784-44A5-835A-18E1F652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EAAC-A5DF-46E2-8BCD-752A9EF6F604}" type="datetimeFigureOut">
              <a:rPr lang="en-NL" smtClean="0"/>
              <a:t>17/01/2023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1613D-31C1-41D2-876F-786ACC79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8429B-900C-42FE-AFF0-02A94ABF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ADE9-B6F1-4C34-A239-0246F0DFBE6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4692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D1E4-20FF-42A0-82C5-6CA3174D3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F74D7-3B49-4CF5-9D23-EC6ACE651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89EA9-CC31-4EC4-B591-B8F5674F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EAAC-A5DF-46E2-8BCD-752A9EF6F604}" type="datetimeFigureOut">
              <a:rPr lang="en-NL" smtClean="0"/>
              <a:t>17/01/2023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1985E-7D86-4636-BD05-FA3B03AA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132A2-351F-4F1B-849C-36AFAE1E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ADE9-B6F1-4C34-A239-0246F0DFBE6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7358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78C6-4E73-4DF0-A384-6750A881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83A0F-4EEB-4613-807E-89F14CB16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1A9B7-8389-4647-853D-F700A2D42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E7BC9-451F-4DAB-952A-1B347F5B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EAAC-A5DF-46E2-8BCD-752A9EF6F604}" type="datetimeFigureOut">
              <a:rPr lang="en-NL" smtClean="0"/>
              <a:t>17/01/2023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C99FD-6CC3-47BD-B939-CF22E786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15816-6EF6-4A4C-9740-9F459518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ADE9-B6F1-4C34-A239-0246F0DFBE6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938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196D-CB58-462B-835F-12485D020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159AC-F025-4AA4-8D4F-5581A9443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47E63-1141-49C6-BE51-63C4AAEF6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F2C41-18E2-408F-A30F-C90F1A6C5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B89C5-8673-47BE-A51F-0873BEDC3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1837C6-FE46-4859-8AC1-C6815646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EAAC-A5DF-46E2-8BCD-752A9EF6F604}" type="datetimeFigureOut">
              <a:rPr lang="en-NL" smtClean="0"/>
              <a:t>17/01/2023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9C1703-A340-4D65-8B4F-DDC11423A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01FF9-6B36-47EB-B89B-2F42F140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ADE9-B6F1-4C34-A239-0246F0DFBE6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1681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B0C38-D827-413C-9E67-3A36C3B0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EC0AB-42C5-459E-9D91-E5297DFB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EAAC-A5DF-46E2-8BCD-752A9EF6F604}" type="datetimeFigureOut">
              <a:rPr lang="en-NL" smtClean="0"/>
              <a:t>17/01/2023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A24FE-F9CF-4321-AEB3-05F156A3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093AE-7BA9-46BC-9FBE-9DA02D75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ADE9-B6F1-4C34-A239-0246F0DFBE6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6017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E5D442-5473-4E53-8F5B-9FB1F4B1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EAAC-A5DF-46E2-8BCD-752A9EF6F604}" type="datetimeFigureOut">
              <a:rPr lang="en-NL" smtClean="0"/>
              <a:t>17/01/2023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D2078-8E4A-42A8-B77D-7FA0799D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A534C-EA27-4A40-9061-18006638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ADE9-B6F1-4C34-A239-0246F0DFBE6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623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060F-C94E-45FA-B8C6-ECFD48E34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6BD31-CBFB-4266-A435-E2090A0AD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F8BA1-59B8-4700-8113-2A4A82D54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A2307-743A-4FE9-B9E3-9738F010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EAAC-A5DF-46E2-8BCD-752A9EF6F604}" type="datetimeFigureOut">
              <a:rPr lang="en-NL" smtClean="0"/>
              <a:t>17/01/2023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39EF1-6A18-4328-955C-FDAB6CB4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1A363-356D-46A3-9DDD-1E206E07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ADE9-B6F1-4C34-A239-0246F0DFBE6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6377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796EE-D648-4864-BD50-606AAAB43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8EB92-9345-42BD-90FC-6AB85857C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5DE78-D927-4690-9AE5-A2EF8A897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ED0AE-ED4F-443B-B42B-E3AFA3F9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EAAC-A5DF-46E2-8BCD-752A9EF6F604}" type="datetimeFigureOut">
              <a:rPr lang="en-NL" smtClean="0"/>
              <a:t>17/01/2023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82681-DD44-4531-8B99-05EB0D5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47EA0-7C57-4763-801A-E26C4720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ADE9-B6F1-4C34-A239-0246F0DFBE6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924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7E8F41-56E4-4012-806B-37669BCA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64F28-7940-481F-91F1-681E5ACC0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D4718-B2C7-437F-BD7B-0B8CEA24E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2EAAC-A5DF-46E2-8BCD-752A9EF6F604}" type="datetimeFigureOut">
              <a:rPr lang="en-NL" smtClean="0"/>
              <a:t>17/01/2023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10495-713A-4883-B387-607E52AEC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C9DB6-F63C-466F-BE13-AE6DB5B24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1ADE9-B6F1-4C34-A239-0246F0DFBE6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0757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9ED7-8C23-4811-8281-A3B16B36B3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47B5ED-8BC7-4D96-9A72-67367946BC4B}"/>
              </a:ext>
            </a:extLst>
          </p:cNvPr>
          <p:cNvSpPr txBox="1"/>
          <p:nvPr/>
        </p:nvSpPr>
        <p:spPr>
          <a:xfrm>
            <a:off x="5449833" y="4241801"/>
            <a:ext cx="1292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24/5/2022</a:t>
            </a:r>
          </a:p>
        </p:txBody>
      </p:sp>
    </p:spTree>
    <p:extLst>
      <p:ext uri="{BB962C8B-B14F-4D97-AF65-F5344CB8AC3E}">
        <p14:creationId xmlns:p14="http://schemas.microsoft.com/office/powerpoint/2010/main" val="4064431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</a:t>
            </a:r>
            <a:r>
              <a:rPr lang="nl-NL" dirty="0" err="1"/>
              <a:t>Fixtures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Fixture</a:t>
            </a:r>
            <a:r>
              <a:rPr lang="nl-NL" sz="2000" b="1" dirty="0"/>
              <a:t>:</a:t>
            </a:r>
          </a:p>
          <a:p>
            <a:pPr>
              <a:buFontTx/>
              <a:buChar char="-"/>
            </a:pPr>
            <a:r>
              <a:rPr lang="nl-NL" sz="2000" dirty="0"/>
              <a:t>Code die kan worden meegegeven aan een test.</a:t>
            </a:r>
          </a:p>
          <a:p>
            <a:pPr>
              <a:buFontTx/>
              <a:buChar char="-"/>
            </a:pPr>
            <a:r>
              <a:rPr lang="nl-NL" sz="2000" dirty="0"/>
              <a:t>Gedefinieerd als functie die een waarde teruggeeft.</a:t>
            </a:r>
          </a:p>
          <a:p>
            <a:pPr>
              <a:buFontTx/>
              <a:buChar char="-"/>
            </a:pPr>
            <a:r>
              <a:rPr lang="nl-NL" sz="2000" dirty="0"/>
              <a:t>Wordt voor elke test opnieuw uitgevoerd!</a:t>
            </a:r>
          </a:p>
        </p:txBody>
      </p:sp>
    </p:spTree>
    <p:extLst>
      <p:ext uri="{BB962C8B-B14F-4D97-AF65-F5344CB8AC3E}">
        <p14:creationId xmlns:p14="http://schemas.microsoft.com/office/powerpoint/2010/main" val="3875907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333423-ACB5-5ADB-CF84-4200CA8C5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l-NL" dirty="0"/>
              <a:t>Demo – </a:t>
            </a:r>
            <a:r>
              <a:rPr lang="nl-NL" dirty="0" err="1"/>
              <a:t>Fixtures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6986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Samenvatting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2093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b="1" dirty="0"/>
              <a:t>Parameters:</a:t>
            </a:r>
          </a:p>
          <a:p>
            <a:pPr>
              <a:buFontTx/>
              <a:buChar char="-"/>
            </a:pPr>
            <a:r>
              <a:rPr lang="nl-NL" sz="2000" dirty="0"/>
              <a:t>Draai zelfde test met wisselende gegevens.</a:t>
            </a:r>
          </a:p>
          <a:p>
            <a:pPr>
              <a:buFontTx/>
              <a:buChar char="-"/>
            </a:pPr>
            <a:r>
              <a:rPr lang="nl-NL" sz="2000" dirty="0"/>
              <a:t>Meestal: invoer =&gt; verwachte uitkomst.</a:t>
            </a:r>
          </a:p>
          <a:p>
            <a:pPr>
              <a:buFontTx/>
              <a:buChar char="-"/>
            </a:pPr>
            <a:r>
              <a:rPr lang="nl-NL" sz="2000" dirty="0"/>
              <a:t>Geef parameter sets een descriptieve naam (</a:t>
            </a:r>
            <a:r>
              <a:rPr lang="nl-NL" sz="2000" dirty="0" err="1"/>
              <a:t>ids</a:t>
            </a:r>
            <a:r>
              <a:rPr lang="nl-NL" sz="2000" dirty="0"/>
              <a:t>).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Fixtures</a:t>
            </a:r>
            <a:r>
              <a:rPr lang="nl-NL" sz="2000" b="1" dirty="0"/>
              <a:t>:</a:t>
            </a:r>
          </a:p>
          <a:p>
            <a:pPr>
              <a:buFontTx/>
              <a:buChar char="-"/>
            </a:pPr>
            <a:r>
              <a:rPr lang="nl-NL" sz="2000" dirty="0"/>
              <a:t>Herbruikbare functie om waardes te genereren.</a:t>
            </a:r>
          </a:p>
          <a:p>
            <a:pPr>
              <a:buFontTx/>
              <a:buChar char="-"/>
            </a:pPr>
            <a:r>
              <a:rPr lang="nl-NL" sz="2000" dirty="0"/>
              <a:t>Aangemaakt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@pytest.fixture</a:t>
            </a:r>
            <a:r>
              <a:rPr lang="nl-NL" sz="2000" dirty="0"/>
              <a:t> </a:t>
            </a:r>
            <a:r>
              <a:rPr lang="nl-NL" sz="2000" dirty="0" err="1"/>
              <a:t>decorator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r>
              <a:rPr lang="nl-NL" sz="2000" dirty="0"/>
              <a:t>Meegegeven aan een test als argument.</a:t>
            </a:r>
          </a:p>
          <a:p>
            <a:pPr>
              <a:buFontTx/>
              <a:buChar char="-"/>
            </a:pPr>
            <a:r>
              <a:rPr lang="nl-NL" sz="2000" dirty="0"/>
              <a:t>Wordt voor elke test opnieuw aangemaakt!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 err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C5D9D-7D1F-79AF-659B-A7B6754AA413}"/>
              </a:ext>
            </a:extLst>
          </p:cNvPr>
          <p:cNvSpPr/>
          <p:nvPr/>
        </p:nvSpPr>
        <p:spPr>
          <a:xfrm>
            <a:off x="7924800" y="1173892"/>
            <a:ext cx="3962400" cy="24498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@pytest.mark.parametrize(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argnames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=["numbers", "expected"],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argvalues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([1, 2, 3], 2)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ids=["Positive numbers"]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expected):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"""Test mean using parameters."""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mean(numbers) == expected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728304-D7D4-9B8D-CDDD-474B3FE731E8}"/>
              </a:ext>
            </a:extLst>
          </p:cNvPr>
          <p:cNvSpPr/>
          <p:nvPr/>
        </p:nvSpPr>
        <p:spPr>
          <a:xfrm>
            <a:off x="7924800" y="4224866"/>
            <a:ext cx="3962400" cy="19330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@pytest.fixture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default_config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"""Return default configuration."""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fillna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0}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test_update_config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default_config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"""Test updating configuration."""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02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333423-ACB5-5ADB-CF84-4200CA8C5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l-NL" dirty="0"/>
              <a:t>Bonus – Tests met </a:t>
            </a:r>
            <a:r>
              <a:rPr lang="nl-NL" dirty="0" err="1"/>
              <a:t>Pandas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63007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Tips &amp;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sz="2000" dirty="0"/>
              <a:t>Test in ieder geval:</a:t>
            </a:r>
          </a:p>
          <a:p>
            <a:pPr lvl="1"/>
            <a:r>
              <a:rPr lang="nl-NL" sz="1600" dirty="0"/>
              <a:t>De functionaliteit met valide input.</a:t>
            </a:r>
          </a:p>
          <a:p>
            <a:pPr lvl="1"/>
            <a:r>
              <a:rPr lang="nl-NL" sz="1600" dirty="0"/>
              <a:t>Alle configuratie opties die je aanbiedt.</a:t>
            </a:r>
          </a:p>
          <a:p>
            <a:pPr lvl="1"/>
            <a:r>
              <a:rPr lang="nl-NL" sz="1600" dirty="0"/>
              <a:t>Alle foutmeldingen die je afvangt.</a:t>
            </a:r>
          </a:p>
          <a:p>
            <a:pPr lvl="1"/>
            <a:r>
              <a:rPr lang="nl-NL" sz="1600" dirty="0"/>
              <a:t>De meest voor-de-hand-liggende “</a:t>
            </a:r>
            <a:r>
              <a:rPr lang="nl-NL" sz="1600" dirty="0" err="1"/>
              <a:t>edge</a:t>
            </a:r>
            <a:r>
              <a:rPr lang="nl-NL" sz="1600" dirty="0"/>
              <a:t> cases”.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/>
              <a:t>Houd tests simpel in de vorm van input =&gt; output.</a:t>
            </a:r>
          </a:p>
          <a:p>
            <a:pPr lvl="1"/>
            <a:r>
              <a:rPr lang="nl-NL" sz="1600" dirty="0"/>
              <a:t>Bouw niet de te testen functionaliteit na!</a:t>
            </a:r>
          </a:p>
          <a:p>
            <a:pPr lvl="1"/>
            <a:r>
              <a:rPr lang="nl-NL" sz="1600" dirty="0"/>
              <a:t>Sla data eventueel op als CSV / </a:t>
            </a:r>
            <a:r>
              <a:rPr lang="nl-NL" sz="1600" dirty="0" err="1"/>
              <a:t>pickle</a:t>
            </a:r>
            <a:r>
              <a:rPr lang="nl-NL" sz="1600" dirty="0"/>
              <a:t> / </a:t>
            </a:r>
            <a:r>
              <a:rPr lang="nl-NL" sz="1600" dirty="0" err="1"/>
              <a:t>parquet</a:t>
            </a:r>
            <a:r>
              <a:rPr lang="nl-NL" sz="1600" dirty="0"/>
              <a:t> / etc.</a:t>
            </a:r>
          </a:p>
          <a:p>
            <a:endParaRPr lang="nl-NL" sz="2000" dirty="0"/>
          </a:p>
          <a:p>
            <a:r>
              <a:rPr lang="nl-NL" sz="2000" dirty="0"/>
              <a:t>Wacht niet te lang met tests schrijven!</a:t>
            </a:r>
          </a:p>
          <a:p>
            <a:endParaRPr lang="nl-NL" sz="2000" dirty="0"/>
          </a:p>
          <a:p>
            <a:r>
              <a:rPr lang="nl-NL" sz="2000" dirty="0"/>
              <a:t>Controleer de dekking van je tests.</a:t>
            </a:r>
          </a:p>
          <a:p>
            <a:pPr lvl="1"/>
            <a:r>
              <a:rPr lang="nl-NL" sz="1600" dirty="0"/>
              <a:t>Gebruik package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pytest-cov</a:t>
            </a:r>
            <a:r>
              <a:rPr lang="nl-NL" sz="1600" dirty="0"/>
              <a:t> voor </a:t>
            </a:r>
            <a:r>
              <a:rPr lang="nl-NL" sz="1600" dirty="0" err="1"/>
              <a:t>coverage</a:t>
            </a:r>
            <a:r>
              <a:rPr lang="nl-NL" sz="1600" dirty="0"/>
              <a:t> report.</a:t>
            </a:r>
          </a:p>
          <a:p>
            <a:pPr lvl="1"/>
            <a:r>
              <a:rPr lang="nl-NL" sz="1600" dirty="0"/>
              <a:t>Dekking zegt niet alles; zijn (alle) zinvolle scenario’s getest?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72615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243E-FFD3-4C61-AB09-1135347A9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3252E-2DCB-4C91-94C0-0A53FE044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nl-NL" sz="2000" dirty="0"/>
              <a:t>Wat zijn unit tests?</a:t>
            </a:r>
          </a:p>
          <a:p>
            <a:pPr>
              <a:lnSpc>
                <a:spcPct val="150000"/>
              </a:lnSpc>
            </a:pPr>
            <a:r>
              <a:rPr lang="nl-NL" sz="2000" dirty="0"/>
              <a:t>Doel van unit tests?</a:t>
            </a:r>
          </a:p>
          <a:p>
            <a:pPr>
              <a:lnSpc>
                <a:spcPct val="150000"/>
              </a:lnSpc>
            </a:pPr>
            <a:r>
              <a:rPr lang="nl-NL" sz="2000" dirty="0"/>
              <a:t>Basale unit tests</a:t>
            </a:r>
          </a:p>
          <a:p>
            <a:pPr lvl="1">
              <a:lnSpc>
                <a:spcPct val="150000"/>
              </a:lnSpc>
            </a:pPr>
            <a:r>
              <a:rPr lang="nl-NL" sz="1600" dirty="0"/>
              <a:t>Demo - Basale tests</a:t>
            </a:r>
          </a:p>
          <a:p>
            <a:pPr>
              <a:lnSpc>
                <a:spcPct val="150000"/>
              </a:lnSpc>
            </a:pPr>
            <a:r>
              <a:rPr lang="nl-NL" sz="2000" dirty="0"/>
              <a:t>Hergebruik: </a:t>
            </a:r>
            <a:r>
              <a:rPr lang="nl-NL" sz="2000" dirty="0" err="1"/>
              <a:t>Parametriseren</a:t>
            </a:r>
            <a:r>
              <a:rPr lang="nl-NL" sz="2000" dirty="0"/>
              <a:t> &amp; </a:t>
            </a:r>
            <a:r>
              <a:rPr lang="nl-NL" sz="2000" dirty="0" err="1"/>
              <a:t>Fixtures</a:t>
            </a:r>
            <a:endParaRPr lang="nl-NL" sz="2000" dirty="0"/>
          </a:p>
          <a:p>
            <a:pPr lvl="1">
              <a:lnSpc>
                <a:spcPct val="150000"/>
              </a:lnSpc>
            </a:pPr>
            <a:r>
              <a:rPr lang="nl-NL" sz="1600" dirty="0"/>
              <a:t>Demo – Hergebruik</a:t>
            </a:r>
          </a:p>
          <a:p>
            <a:pPr>
              <a:lnSpc>
                <a:spcPct val="150000"/>
              </a:lnSpc>
            </a:pPr>
            <a:r>
              <a:rPr lang="nl-NL" sz="2000" dirty="0"/>
              <a:t>Bonus: </a:t>
            </a:r>
            <a:r>
              <a:rPr lang="nl-NL" sz="2000" dirty="0" err="1"/>
              <a:t>Pandas</a:t>
            </a:r>
            <a:r>
              <a:rPr lang="nl-NL" sz="2000" dirty="0"/>
              <a:t> </a:t>
            </a:r>
            <a:r>
              <a:rPr lang="nl-NL" sz="2000" dirty="0" err="1"/>
              <a:t>testing</a:t>
            </a:r>
            <a:endParaRPr lang="nl-NL" sz="2000" dirty="0"/>
          </a:p>
          <a:p>
            <a:pPr>
              <a:lnSpc>
                <a:spcPct val="150000"/>
              </a:lnSpc>
            </a:pPr>
            <a:r>
              <a:rPr lang="nl-NL" sz="2000" dirty="0"/>
              <a:t>Tips &amp; tricks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95351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zijn unit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Unit tests bewaken de functionaliteit van je code tijdens de ontwikkeling ervan.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95B197-C69B-B71D-48CF-F98149A9BB9F}"/>
              </a:ext>
            </a:extLst>
          </p:cNvPr>
          <p:cNvGrpSpPr/>
          <p:nvPr/>
        </p:nvGrpSpPr>
        <p:grpSpPr>
          <a:xfrm>
            <a:off x="838200" y="2893298"/>
            <a:ext cx="4089400" cy="1846660"/>
            <a:chOff x="838200" y="2893298"/>
            <a:chExt cx="4089400" cy="184666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15225-C44B-0243-8FC5-9EA77FB886F8}"/>
                </a:ext>
              </a:extLst>
            </p:cNvPr>
            <p:cNvSpPr txBox="1"/>
            <p:nvPr/>
          </p:nvSpPr>
          <p:spPr>
            <a:xfrm>
              <a:off x="838200" y="3262630"/>
              <a:ext cx="4089400" cy="14773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total(numbers):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total = 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for number in numbers: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+= number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total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835FFE-9750-B9DD-F204-4E791E3D99D0}"/>
                </a:ext>
              </a:extLst>
            </p:cNvPr>
            <p:cNvSpPr txBox="1"/>
            <p:nvPr/>
          </p:nvSpPr>
          <p:spPr>
            <a:xfrm>
              <a:off x="838200" y="2893298"/>
              <a:ext cx="1734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/>
                <a:t>Implementatie 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F65B2DB-914D-7F4B-AFA4-83CAA2E8CD02}"/>
              </a:ext>
            </a:extLst>
          </p:cNvPr>
          <p:cNvGrpSpPr/>
          <p:nvPr/>
        </p:nvGrpSpPr>
        <p:grpSpPr>
          <a:xfrm>
            <a:off x="838200" y="5338696"/>
            <a:ext cx="4089400" cy="744697"/>
            <a:chOff x="838200" y="4898429"/>
            <a:chExt cx="4089400" cy="74469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2B909D-879D-9857-4B15-59DA1E306C65}"/>
                </a:ext>
              </a:extLst>
            </p:cNvPr>
            <p:cNvSpPr txBox="1"/>
            <p:nvPr/>
          </p:nvSpPr>
          <p:spPr>
            <a:xfrm>
              <a:off x="838200" y="5273794"/>
              <a:ext cx="4089400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total([1, 2, 3]) =&gt; 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C3A641-F26E-6BE8-2808-58081FB41F1E}"/>
                </a:ext>
              </a:extLst>
            </p:cNvPr>
            <p:cNvSpPr txBox="1"/>
            <p:nvPr/>
          </p:nvSpPr>
          <p:spPr>
            <a:xfrm>
              <a:off x="838200" y="4898429"/>
              <a:ext cx="990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Unit test</a:t>
              </a:r>
              <a:endParaRPr lang="en-NL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5B0736-77C7-56E4-BDDD-E31B4FB54F2F}"/>
              </a:ext>
            </a:extLst>
          </p:cNvPr>
          <p:cNvGrpSpPr/>
          <p:nvPr/>
        </p:nvGrpSpPr>
        <p:grpSpPr>
          <a:xfrm>
            <a:off x="6096000" y="2893298"/>
            <a:ext cx="4089400" cy="1015663"/>
            <a:chOff x="838200" y="2893298"/>
            <a:chExt cx="4089400" cy="10156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AB8456-73CE-29D4-280F-A1928726336A}"/>
                </a:ext>
              </a:extLst>
            </p:cNvPr>
            <p:cNvSpPr txBox="1"/>
            <p:nvPr/>
          </p:nvSpPr>
          <p:spPr>
            <a:xfrm>
              <a:off x="838200" y="3262630"/>
              <a:ext cx="4089400" cy="6463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total(numbers):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sum(numbers)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E7694C-7868-63B8-0145-E97FCC7825B2}"/>
                </a:ext>
              </a:extLst>
            </p:cNvPr>
            <p:cNvSpPr txBox="1"/>
            <p:nvPr/>
          </p:nvSpPr>
          <p:spPr>
            <a:xfrm>
              <a:off x="838200" y="2893298"/>
              <a:ext cx="1734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/>
                <a:t>Implementatie 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6E4D7C-26E8-3AB2-4121-3AB569E5C2AE}"/>
              </a:ext>
            </a:extLst>
          </p:cNvPr>
          <p:cNvGrpSpPr/>
          <p:nvPr/>
        </p:nvGrpSpPr>
        <p:grpSpPr>
          <a:xfrm>
            <a:off x="6096000" y="5335679"/>
            <a:ext cx="4089400" cy="744697"/>
            <a:chOff x="838200" y="4898429"/>
            <a:chExt cx="4089400" cy="74469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BB627D-30E6-EA98-9473-AA5F7683221A}"/>
                </a:ext>
              </a:extLst>
            </p:cNvPr>
            <p:cNvSpPr txBox="1"/>
            <p:nvPr/>
          </p:nvSpPr>
          <p:spPr>
            <a:xfrm>
              <a:off x="838200" y="5273794"/>
              <a:ext cx="4089400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total([1, 2, 3]) =&gt; 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8FB134-D55B-A887-B029-F42E69C65B29}"/>
                </a:ext>
              </a:extLst>
            </p:cNvPr>
            <p:cNvSpPr txBox="1"/>
            <p:nvPr/>
          </p:nvSpPr>
          <p:spPr>
            <a:xfrm>
              <a:off x="838200" y="4898429"/>
              <a:ext cx="990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Unit test</a:t>
              </a:r>
              <a:endParaRPr lang="en-NL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6D4DBC7-C96A-2EEB-A2EB-E3F99A6F4251}"/>
              </a:ext>
            </a:extLst>
          </p:cNvPr>
          <p:cNvSpPr txBox="1"/>
          <p:nvPr/>
        </p:nvSpPr>
        <p:spPr>
          <a:xfrm>
            <a:off x="4221602" y="5572544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6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N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464C77-CCE4-0BE4-50F3-E2444961EFFD}"/>
              </a:ext>
            </a:extLst>
          </p:cNvPr>
          <p:cNvSpPr txBox="1"/>
          <p:nvPr/>
        </p:nvSpPr>
        <p:spPr>
          <a:xfrm>
            <a:off x="9479402" y="5572544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6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NL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06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 van unit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Consistente functionaliteit is het doel.</a:t>
            </a:r>
          </a:p>
          <a:p>
            <a:pPr lvl="1"/>
            <a:r>
              <a:rPr lang="nl-NL" sz="1600" dirty="0"/>
              <a:t>Hoe de code aanvankelijk werkte is referentiekader.</a:t>
            </a:r>
          </a:p>
          <a:p>
            <a:pPr lvl="1"/>
            <a:r>
              <a:rPr lang="nl-NL" sz="1600" dirty="0"/>
              <a:t>Correct of incorrect is vaak subjectief.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Belangrijk tijdens ontwikkeling van je code.</a:t>
            </a:r>
          </a:p>
          <a:p>
            <a:pPr lvl="1"/>
            <a:r>
              <a:rPr lang="nl-NL" sz="1600" dirty="0"/>
              <a:t>Unit tests draai je tijdens de ontwikkeling!</a:t>
            </a:r>
          </a:p>
          <a:p>
            <a:pPr lvl="1"/>
            <a:r>
              <a:rPr lang="nl-NL" sz="1600" dirty="0"/>
              <a:t>Geen enkel effect op gebruik van je code.</a:t>
            </a:r>
          </a:p>
          <a:p>
            <a:pPr lvl="1"/>
            <a:r>
              <a:rPr lang="nl-NL" sz="1600" dirty="0"/>
              <a:t>Geen vervanging voor validatie invoer, foutafhandeling, et cetera.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Testen is vastleggen.</a:t>
            </a:r>
          </a:p>
          <a:p>
            <a:pPr lvl="1"/>
            <a:r>
              <a:rPr lang="nl-NL" sz="1600" dirty="0"/>
              <a:t>Tests maken gevolgen van wijzigingen inzichtelijk.</a:t>
            </a:r>
          </a:p>
          <a:p>
            <a:pPr lvl="1"/>
            <a:r>
              <a:rPr lang="nl-NL" sz="1600" dirty="0"/>
              <a:t>Tests geven concrete voorbeelden van de functionaliteit.</a:t>
            </a:r>
          </a:p>
          <a:p>
            <a:pPr lvl="1"/>
            <a:r>
              <a:rPr lang="nl-NL" sz="1600" dirty="0"/>
              <a:t>Tests moedigen grondige inspectie aan: Wat verwacht ik? Wat kan geschrapt worden?</a:t>
            </a:r>
          </a:p>
        </p:txBody>
      </p:sp>
    </p:spTree>
    <p:extLst>
      <p:ext uri="{BB962C8B-B14F-4D97-AF65-F5344CB8AC3E}">
        <p14:creationId xmlns:p14="http://schemas.microsoft.com/office/powerpoint/2010/main" val="332907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Frameworks</a:t>
            </a:r>
            <a:r>
              <a:rPr lang="nl-NL" dirty="0"/>
              <a:t>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unittest</a:t>
            </a:r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Onderdeel van de standaard bibliotheek.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Gebruikt in </a:t>
            </a:r>
            <a:r>
              <a:rPr lang="nl-NL" sz="1600" dirty="0" err="1"/>
              <a:t>DataBricks</a:t>
            </a:r>
            <a:r>
              <a:rPr lang="nl-NL" sz="1600" dirty="0"/>
              <a:t> </a:t>
            </a:r>
            <a:r>
              <a:rPr lang="nl-NL" sz="1600" dirty="0" err="1"/>
              <a:t>workbooks</a:t>
            </a:r>
            <a:r>
              <a:rPr lang="nl-NL" sz="1600" dirty="0"/>
              <a:t>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Langere code, </a:t>
            </a:r>
            <a:r>
              <a:rPr lang="nl-NL" sz="1600" dirty="0" err="1"/>
              <a:t>CamelCaps</a:t>
            </a:r>
            <a:r>
              <a:rPr lang="nl-NL" sz="1600" dirty="0"/>
              <a:t> syntax.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Minder flexibel / </a:t>
            </a:r>
            <a:r>
              <a:rPr lang="nl-NL" sz="1600" dirty="0" err="1"/>
              <a:t>uitbreidbaar</a:t>
            </a:r>
            <a:r>
              <a:rPr lang="nl-NL" sz="1600" dirty="0"/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103E9E-1E62-1735-5E0B-0ED70F025F8E}"/>
              </a:ext>
            </a:extLst>
          </p:cNvPr>
          <p:cNvSpPr txBox="1">
            <a:spLocks/>
          </p:cNvSpPr>
          <p:nvPr/>
        </p:nvSpPr>
        <p:spPr>
          <a:xfrm>
            <a:off x="6705602" y="1825625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pytest</a:t>
            </a:r>
            <a:endParaRPr lang="nl-NL" sz="2000" dirty="0"/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Apart package (afhankelijkheid).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Gebruikt op Workbench en in CI/CD </a:t>
            </a:r>
            <a:r>
              <a:rPr lang="nl-NL" sz="1600" dirty="0" err="1"/>
              <a:t>pipelines</a:t>
            </a:r>
            <a:r>
              <a:rPr lang="nl-NL" sz="1600" dirty="0"/>
              <a:t>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Kortere code, makkelijker om tests te schrijven.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Uitbreidbaar</a:t>
            </a:r>
            <a:r>
              <a:rPr lang="nl-NL" sz="1600" dirty="0"/>
              <a:t>, veel extensies beschikbaar.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41B282-99A9-5346-C358-F2CCCB0AC1B4}"/>
              </a:ext>
            </a:extLst>
          </p:cNvPr>
          <p:cNvCxnSpPr/>
          <p:nvPr/>
        </p:nvCxnSpPr>
        <p:spPr>
          <a:xfrm>
            <a:off x="57520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7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333423-ACB5-5ADB-CF84-4200CA8C5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l-NL"/>
              <a:t>Demo – Basale tests</a:t>
            </a:r>
          </a:p>
        </p:txBody>
      </p:sp>
    </p:spTree>
    <p:extLst>
      <p:ext uri="{BB962C8B-B14F-4D97-AF65-F5344CB8AC3E}">
        <p14:creationId xmlns:p14="http://schemas.microsoft.com/office/powerpoint/2010/main" val="200510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Samenvatting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20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Unit tests zitten in een bestand met als naam: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test_&lt;module naam&gt;.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Tests zijn functies met als naam: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test_&lt;functie&gt;_&lt;omschrijving scenario&gt;.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Naam en </a:t>
            </a:r>
            <a:r>
              <a:rPr lang="nl-NL" sz="2000" dirty="0" err="1"/>
              <a:t>docstring</a:t>
            </a:r>
            <a:r>
              <a:rPr lang="nl-NL" sz="2000" dirty="0"/>
              <a:t> verduidelijken het doel van de test.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/>
              <a:t>Één</a:t>
            </a:r>
            <a:r>
              <a:rPr lang="nl-NL" sz="2000" dirty="0"/>
              <a:t> functionaliteit per test; oftewel 1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nl-NL" sz="2000" dirty="0"/>
              <a:t> statement.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C5D9D-7D1F-79AF-659B-A7B6754AA413}"/>
              </a:ext>
            </a:extLst>
          </p:cNvPr>
          <p:cNvSpPr/>
          <p:nvPr/>
        </p:nvSpPr>
        <p:spPr>
          <a:xfrm>
            <a:off x="7924800" y="1690688"/>
            <a:ext cx="3962400" cy="4486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"""Module with unit tests for helpers."""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test_mean_positive_numbers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"""Test mean for positive numbers."""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mean([1, 2, 3]) == 2.0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test_mean_negative_numbers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"""Test mean for negative numbers."""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mean([-1, -2, -3]) == -2.0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8D7CA-1C9E-24B6-C606-7DAC56592A78}"/>
              </a:ext>
            </a:extLst>
          </p:cNvPr>
          <p:cNvSpPr txBox="1"/>
          <p:nvPr/>
        </p:nvSpPr>
        <p:spPr>
          <a:xfrm>
            <a:off x="7924800" y="1321356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test_helpers.py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97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Parametriseren</a:t>
            </a:r>
            <a:r>
              <a:rPr lang="nl-NL" sz="2000" b="1" dirty="0"/>
              <a:t>: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Hergebruik van een unit test, maar met verschillende parameters</a:t>
            </a:r>
          </a:p>
          <a:p>
            <a:pPr>
              <a:buFontTx/>
              <a:buChar char="-"/>
            </a:pPr>
            <a:r>
              <a:rPr lang="nl-NL" sz="2000" dirty="0"/>
              <a:t>Gemakkelijk voor het testen van veel combinaties.</a:t>
            </a:r>
          </a:p>
          <a:p>
            <a:pPr>
              <a:buFontTx/>
              <a:buChar char="-"/>
            </a:pPr>
            <a:r>
              <a:rPr lang="nl-NL" sz="2000" dirty="0"/>
              <a:t>Optie: Beschrijvend ID voor de set parameters.</a:t>
            </a:r>
          </a:p>
        </p:txBody>
      </p:sp>
    </p:spTree>
    <p:extLst>
      <p:ext uri="{BB962C8B-B14F-4D97-AF65-F5344CB8AC3E}">
        <p14:creationId xmlns:p14="http://schemas.microsoft.com/office/powerpoint/2010/main" val="2808095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333423-ACB5-5ADB-CF84-4200CA8C5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l-NL" dirty="0"/>
              <a:t>Demo – Parameters</a:t>
            </a:r>
          </a:p>
        </p:txBody>
      </p:sp>
    </p:spTree>
    <p:extLst>
      <p:ext uri="{BB962C8B-B14F-4D97-AF65-F5344CB8AC3E}">
        <p14:creationId xmlns:p14="http://schemas.microsoft.com/office/powerpoint/2010/main" val="3678604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731</Words>
  <Application>Microsoft Office PowerPoint</Application>
  <PresentationFormat>Widescreen</PresentationFormat>
  <Paragraphs>150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UNIT TESTING</vt:lpstr>
      <vt:lpstr>Agenda</vt:lpstr>
      <vt:lpstr>Wat zijn unit tests?</vt:lpstr>
      <vt:lpstr>Doel van unit tests?</vt:lpstr>
      <vt:lpstr>Frameworks in Python</vt:lpstr>
      <vt:lpstr>Demo – Basale tests</vt:lpstr>
      <vt:lpstr>Samenvatting</vt:lpstr>
      <vt:lpstr>Hergebruik: Parameters</vt:lpstr>
      <vt:lpstr>Demo – Parameters</vt:lpstr>
      <vt:lpstr>Hergebruik: Fixtures</vt:lpstr>
      <vt:lpstr>Demo – Fixtures</vt:lpstr>
      <vt:lpstr>Samenvatting</vt:lpstr>
      <vt:lpstr>Bonus – Tests met Pandas</vt:lpstr>
      <vt:lpstr>Tips &amp; Tricks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WAY OF WORK(BENCH)ING</dc:title>
  <dc:creator>Lukas Koning</dc:creator>
  <cp:lastModifiedBy>Lukas Koning</cp:lastModifiedBy>
  <cp:revision>120</cp:revision>
  <dcterms:created xsi:type="dcterms:W3CDTF">2022-04-13T19:38:38Z</dcterms:created>
  <dcterms:modified xsi:type="dcterms:W3CDTF">2023-01-17T12:23:37Z</dcterms:modified>
</cp:coreProperties>
</file>