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70" r:id="rId3"/>
    <p:sldId id="359" r:id="rId4"/>
    <p:sldId id="269" r:id="rId5"/>
    <p:sldId id="301" r:id="rId6"/>
    <p:sldId id="352" r:id="rId7"/>
    <p:sldId id="258" r:id="rId8"/>
    <p:sldId id="351" r:id="rId9"/>
    <p:sldId id="344" r:id="rId10"/>
    <p:sldId id="271" r:id="rId11"/>
    <p:sldId id="360" r:id="rId12"/>
    <p:sldId id="274" r:id="rId13"/>
    <p:sldId id="275" r:id="rId14"/>
    <p:sldId id="365" r:id="rId15"/>
    <p:sldId id="315" r:id="rId16"/>
    <p:sldId id="362" r:id="rId17"/>
    <p:sldId id="272" r:id="rId18"/>
    <p:sldId id="273" r:id="rId19"/>
    <p:sldId id="363" r:id="rId20"/>
    <p:sldId id="276" r:id="rId21"/>
    <p:sldId id="364" r:id="rId22"/>
    <p:sldId id="317" r:id="rId23"/>
    <p:sldId id="318" r:id="rId24"/>
    <p:sldId id="361" r:id="rId25"/>
    <p:sldId id="345" r:id="rId26"/>
    <p:sldId id="277" r:id="rId27"/>
    <p:sldId id="278" r:id="rId28"/>
    <p:sldId id="289" r:id="rId29"/>
    <p:sldId id="366" r:id="rId30"/>
    <p:sldId id="367" r:id="rId31"/>
    <p:sldId id="368" r:id="rId32"/>
    <p:sldId id="369" r:id="rId33"/>
    <p:sldId id="287" r:id="rId34"/>
    <p:sldId id="346" r:id="rId35"/>
    <p:sldId id="279" r:id="rId36"/>
    <p:sldId id="370" r:id="rId37"/>
    <p:sldId id="371" r:id="rId38"/>
    <p:sldId id="375" r:id="rId39"/>
    <p:sldId id="378" r:id="rId40"/>
    <p:sldId id="377" r:id="rId41"/>
    <p:sldId id="376" r:id="rId42"/>
    <p:sldId id="285" r:id="rId43"/>
    <p:sldId id="331" r:id="rId44"/>
    <p:sldId id="280" r:id="rId45"/>
    <p:sldId id="379" r:id="rId46"/>
    <p:sldId id="354" r:id="rId47"/>
    <p:sldId id="380" r:id="rId48"/>
    <p:sldId id="328" r:id="rId49"/>
    <p:sldId id="284" r:id="rId50"/>
    <p:sldId id="381" r:id="rId51"/>
    <p:sldId id="382" r:id="rId52"/>
    <p:sldId id="386" r:id="rId53"/>
    <p:sldId id="387" r:id="rId54"/>
    <p:sldId id="392" r:id="rId55"/>
    <p:sldId id="393" r:id="rId56"/>
    <p:sldId id="394" r:id="rId57"/>
    <p:sldId id="395" r:id="rId58"/>
    <p:sldId id="398" r:id="rId59"/>
    <p:sldId id="400" r:id="rId60"/>
    <p:sldId id="399" r:id="rId61"/>
    <p:sldId id="397" r:id="rId62"/>
    <p:sldId id="401" r:id="rId63"/>
    <p:sldId id="396" r:id="rId6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07/01/2025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(Naam)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'%Ingrid%'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 inclusief hoofdletters.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Matchen als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Ingrid.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Ingrid in voorkomt.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,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endParaRPr lang="nl-NL" sz="20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</a:rPr>
              <a:t>"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r>
              <a:rPr lang="nl-NL" sz="2000" dirty="0">
                <a:solidFill>
                  <a:srgbClr val="7030A0"/>
                </a:solidFill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</a:rPr>
              <a:t>`</a:t>
            </a:r>
            <a:r>
              <a:rPr lang="nl-NL" sz="2000" dirty="0" err="1">
                <a:solidFill>
                  <a:srgbClr val="7030A0"/>
                </a:solidFill>
              </a:rPr>
              <a:t>ObjectNaam</a:t>
            </a:r>
            <a:r>
              <a:rPr lang="nl-NL" sz="2000" dirty="0">
                <a:solidFill>
                  <a:srgbClr val="7030A0"/>
                </a:solidFill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</a:rPr>
              <a:t>'tekstwaarde'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Welke bestellingen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'2020-02-02'</a:t>
            </a:r>
            <a:r>
              <a:rPr lang="nl-NL" sz="2000" dirty="0"/>
              <a:t>?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Welke bestellingen deed klant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l-NL" sz="2000" dirty="0"/>
              <a:t> met </a:t>
            </a:r>
            <a:r>
              <a:rPr lang="nl-NL" sz="2000" dirty="0" err="1"/>
              <a:t>BTWTarief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'laag'</a:t>
            </a:r>
            <a:r>
              <a:rPr lang="nl-NL" sz="2000" dirty="0"/>
              <a:t>?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Wat waren de drie grootste transacties?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totaalbedrag voor elke transactie (prijs x aantal).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 bedrag inclusief BTW (laag = 9% en hoog = 21%).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aantal dagen tussen bestelling en levering.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969443"/>
            <a:ext cx="5281552" cy="1696825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Prijs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Tijdelijke selecties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sub-query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901958" cy="1909347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sub-</a:t>
            </a:r>
            <a:r>
              <a:rPr lang="nl-NL" sz="2000" dirty="0" err="1"/>
              <a:t>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sub-</a:t>
            </a:r>
            <a:r>
              <a:rPr lang="nl-NL" sz="2000" dirty="0" err="1"/>
              <a:t>queries</a:t>
            </a:r>
            <a:r>
              <a:rPr lang="nl-NL" sz="2000" dirty="0"/>
              <a:t> boven de hoofd-query: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CTE om deze waardes te selecteren / berekenen: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producten.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voor elke transactie (prijs x aantal).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inclusief BTW (laag = 9% en hoog = 21%).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CTE om de gemiddelden te berekenen 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 gemiddelde, som,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kun je groeperen op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2028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9467"/>
              </p:ext>
            </p:extLst>
          </p:nvPr>
        </p:nvGraphicFramePr>
        <p:xfrm>
          <a:off x="838200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822957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BestelDatum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DagTotaal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2020 – 1 - 1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694BF-EA01-4C88-BD82-8898DFC47565}"/>
              </a:ext>
            </a:extLst>
          </p:cNvPr>
          <p:cNvCxnSpPr>
            <a:cxnSpLocks/>
          </p:cNvCxnSpPr>
          <p:nvPr/>
        </p:nvCxnSpPr>
        <p:spPr>
          <a:xfrm>
            <a:off x="838200" y="5430129"/>
            <a:ext cx="5774932" cy="5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Wat is SQL?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Tabellen en relaties.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2000" dirty="0" err="1"/>
              <a:t>Relationioneel</a:t>
            </a:r>
            <a:r>
              <a:rPr lang="nl-NL" sz="2000" dirty="0"/>
              <a:t> database systeem.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Alternatieve databases.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Selecties maken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Filteren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Aggregeren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Tabellen koppelen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 groepen.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Syntax is eerst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daarna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BewegendTotaal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C899F4-E400-5BAB-A233-D9A20705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8729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AantalVorige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6706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AantalVorige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in de CTE het totaal aantal producten en de omzet inclusief BTW.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CTE om aantal producten en omzet te aggregeren op </a:t>
            </a:r>
            <a:r>
              <a:rPr lang="nl-NL" sz="2000" dirty="0" err="1"/>
              <a:t>BestelDatum</a:t>
            </a:r>
            <a:r>
              <a:rPr lang="nl-NL" sz="2000" dirty="0"/>
              <a:t>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iedere dag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van de omzet over de laatste 7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naamgeving,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is wel breed gedragen en zeer nuttig om te leren!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Achter een tabelnaam kun je een alias opgeven.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aliassen kun je gebruiken in de condities of de kolomselectie.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Koppel tabellen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basis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 en bekijk de uitkomsten: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/>
              <a:t>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         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wegschrijven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A80F-3947-FFD7-0208-4E8AA31E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95E-BC34-2CA2-399B-EF1E85A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Opvolgende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F513-FDBF-BB5F-A767-6961920E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52A8A-F1BC-9E71-E5D2-0EF0FA759CBF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Een tabel genereert automatisch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handmatig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36ADB-1844-7D1D-1CC5-4F034C0526AC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814D-50A9-20E4-7C7D-B81A63F1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7720"/>
              </p:ext>
            </p:extLst>
          </p:nvPr>
        </p:nvGraphicFramePr>
        <p:xfrm>
          <a:off x="984740" y="5064443"/>
          <a:ext cx="4883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79">
                  <a:extLst>
                    <a:ext uri="{9D8B030D-6E8A-4147-A177-3AD203B41FA5}">
                      <a16:colId xmlns:a16="http://schemas.microsoft.com/office/drawing/2014/main" val="1335959403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1383876311"/>
                    </a:ext>
                  </a:extLst>
                </a:gridCol>
                <a:gridCol w="1461029">
                  <a:extLst>
                    <a:ext uri="{9D8B030D-6E8A-4147-A177-3AD203B41FA5}">
                      <a16:colId xmlns:a16="http://schemas.microsoft.com/office/drawing/2014/main" val="1283547433"/>
                    </a:ext>
                  </a:extLst>
                </a:gridCol>
                <a:gridCol w="1055185">
                  <a:extLst>
                    <a:ext uri="{9D8B030D-6E8A-4147-A177-3AD203B41FA5}">
                      <a16:colId xmlns:a16="http://schemas.microsoft.com/office/drawing/2014/main" val="387442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dirty="0" err="1"/>
                        <a:t>Id</a:t>
                      </a:r>
                      <a:endParaRPr lang="nl-NL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2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Ingrid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1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Knol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0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29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92E0-7A7A-7A6A-80BA-B6E474DF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1088-7B38-E5DF-19F3-B304A01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Opvolgende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65-1DCC-3B40-C9B5-2E278EB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FB31F-7935-1AEE-451C-AD2EF609104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Een tabel genereert automatisch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handmatig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507E9-7C11-D154-4FF5-600456367833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9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041-0986-8212-D8DA-28BD99D8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D4C-6AFC-CCD0-D427-FECEBA5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8885-434D-BAF8-FFF4-8308B7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F66884-9E57-5786-482B-5BEF914AA87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24656-E849-11C3-D1BB-4AE8C5F479D5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75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F32E-1EA0-56BE-12D0-607D6400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2C4B-75B7-6426-0F77-28C512F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9666-AC5E-108E-90C4-5209EFAF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63DCC-FADE-C961-4D6D-887D5FB8B34D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Zorg dat je *zeker* weet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634B5-FC30-25B9-91F1-CFDA7A75B5F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8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BD7E-F5FC-5AFF-EDED-C09736F4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949-CBAC-A0BE-E177-BA1AB4F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FBCC-DBD5-1897-91E0-FADA7DD8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FE2EE3-9058-6679-158B-FAE6EF04273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Zorg dat je *zeker* weet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6B974-073D-9CC9-EFA8-2248391C7E2D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70E8F7-FD0F-3750-A77D-7020DAC8E4AF}"/>
              </a:ext>
            </a:extLst>
          </p:cNvPr>
          <p:cNvSpPr txBox="1"/>
          <p:nvPr/>
        </p:nvSpPr>
        <p:spPr>
          <a:xfrm>
            <a:off x="838200" y="4916659"/>
            <a:ext cx="458489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 finished without errors.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 query executed successfully.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 0ms,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rows affected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3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FEEB-A356-D487-55F4-97BBA010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65-AB70-D8F4-82C3-5FB50AB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4BD-F465-45FE-EC59-2C5D5ACA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78809-08BD-BBA4-3E70-01A145FC34B3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Wijzig bestaande rij bij conflict: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Geef alle kolommen mee!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7882-0D9A-8B7A-E037-455166F891B0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453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3-8DEA-D45B-6E92-D05C50B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926-CDC1-6077-3CEE-3EB52AB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78-3030-BCE6-97E3-77712A20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7142F-095F-CA01-D78D-857EE23A647A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Wijzig bestaande rij bij conflict: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Geef alle kolommen mee!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9A6D7-3642-BE98-91BB-8599D5EB33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F4483-3CB3-B7AD-31CF-653D9E4BB0DA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MATIG IDEE!</a:t>
            </a:r>
          </a:p>
        </p:txBody>
      </p:sp>
    </p:spTree>
    <p:extLst>
      <p:ext uri="{BB962C8B-B14F-4D97-AF65-F5344CB8AC3E}">
        <p14:creationId xmlns:p14="http://schemas.microsoft.com/office/powerpoint/2010/main" val="1710932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23A-9174-4C02-D8A4-99DF44A7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1B3-604D-5EAD-AB6E-5A43471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EFA7-151A-D5FC-7A52-9D96F9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4F6B4-3FE7-CD7D-32D7-F272331B642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27DA2-6E66-754C-3982-D9BF1803B4EB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9625-5601-6E9C-8DD4-CAE2317E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116-1430-492A-3D7B-B23074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9A6-DDE2-3BE4-F450-2B2FD4D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F7926-1A27-9F54-36C2-203C723AF562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D4135D-0390-C3BD-E177-1E6DA7229319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DBCE8A-CC33-FD76-03CE-4E6A7AD11BBD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NIET STANDAARD SQL</a:t>
            </a:r>
          </a:p>
        </p:txBody>
      </p:sp>
    </p:spTree>
    <p:extLst>
      <p:ext uri="{BB962C8B-B14F-4D97-AF65-F5344CB8AC3E}">
        <p14:creationId xmlns:p14="http://schemas.microsoft.com/office/powerpoint/2010/main" val="20085475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9054-E8F2-47D8-1B0D-566FBAE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15A-C9FA-BDD4-465F-D9BA390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B11-E79B-FAFA-5E79-5425C61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E2ED8-3C50-21D7-0C20-3F10A8693E2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49FF8-E27C-29E1-5073-C6F4FAE4C7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06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46D1-4C90-8865-42E8-E57C219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B5E-C586-F6E8-F994-433AA88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AFE-D797-AE2A-653E-FEDF629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6BC6F-F954-2E6E-5442-636185F2E44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Zonder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worden *alle* rijen verwijderd!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DAAF4-03BC-CB05-A472-C22970C06C0F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97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83B-875D-B756-9769-1ACBAE0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982-DE8E-0A9F-B45C-A109109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C62-2CAA-CF5B-7868-14FAD90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Bekijk de bestaande klanten in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Voeg twee klanten toe aan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Wijzig de leeftijd van één van deze nieuwe klanten.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Gooi alle klanten weg waarvan de leeftijd ontbreekt.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23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3341</Words>
  <Application>Microsoft Office PowerPoint</Application>
  <PresentationFormat>Widescreen</PresentationFormat>
  <Paragraphs>1154</Paragraphs>
  <Slides>63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Rijen selecteren</vt:lpstr>
      <vt:lpstr>Selectiecriteria</vt:lpstr>
      <vt:lpstr>Selectiecriteria voor tekst</vt:lpstr>
      <vt:lpstr>Rijen sorteren</vt:lpstr>
      <vt:lpstr>Namen en waardes</vt:lpstr>
      <vt:lpstr>Oefeningen 1</vt:lpstr>
      <vt:lpstr>Simpele berekeningen</vt:lpstr>
      <vt:lpstr>Conditionele berekeningen</vt:lpstr>
      <vt:lpstr>Datum en tijd</vt:lpstr>
      <vt:lpstr>Oefeningen 2</vt:lpstr>
      <vt:lpstr>Tijdelijke selecties</vt:lpstr>
      <vt:lpstr>Common Table Expressions</vt:lpstr>
      <vt:lpstr>Oefeningen 3</vt:lpstr>
      <vt:lpstr>Groeperen en aggregeren</vt:lpstr>
      <vt:lpstr>Aggregatie functies</vt:lpstr>
      <vt:lpstr>Groeperen en aggregeren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Vragen koppelingen: Dubbele sleutels</vt:lpstr>
      <vt:lpstr>Vragen koppelingen: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wegschrijven</vt:lpstr>
      <vt:lpstr>Rijen toevoegen</vt:lpstr>
      <vt:lpstr>Opvolgende IDs</vt:lpstr>
      <vt:lpstr>Opvolgende IDs</vt:lpstr>
      <vt:lpstr>Rijen wijzigen</vt:lpstr>
      <vt:lpstr>Rijen wijzigen</vt:lpstr>
      <vt:lpstr>Rijen wijzigen</vt:lpstr>
      <vt:lpstr>Toevoegen of wijzigen</vt:lpstr>
      <vt:lpstr>Toevoegen of wijzigen</vt:lpstr>
      <vt:lpstr>Toevoegen of wijzigen</vt:lpstr>
      <vt:lpstr>Toevoegen of wijzigen</vt:lpstr>
      <vt:lpstr>Rijen verwijderen</vt:lpstr>
      <vt:lpstr>Rijen verwijderen</vt:lpstr>
      <vt:lpstr>Oefeningen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744</cp:revision>
  <dcterms:created xsi:type="dcterms:W3CDTF">2020-09-06T09:43:21Z</dcterms:created>
  <dcterms:modified xsi:type="dcterms:W3CDTF">2025-01-07T14:44:36Z</dcterms:modified>
</cp:coreProperties>
</file>