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90" r:id="rId7"/>
    <p:sldId id="391" r:id="rId8"/>
    <p:sldId id="451" r:id="rId9"/>
    <p:sldId id="454" r:id="rId10"/>
    <p:sldId id="455" r:id="rId11"/>
    <p:sldId id="452" r:id="rId12"/>
    <p:sldId id="400" r:id="rId13"/>
    <p:sldId id="401" r:id="rId14"/>
    <p:sldId id="403" r:id="rId15"/>
    <p:sldId id="404" r:id="rId16"/>
    <p:sldId id="402" r:id="rId17"/>
    <p:sldId id="409" r:id="rId18"/>
    <p:sldId id="405" r:id="rId19"/>
    <p:sldId id="406" r:id="rId20"/>
    <p:sldId id="411" r:id="rId21"/>
    <p:sldId id="410" r:id="rId22"/>
    <p:sldId id="426" r:id="rId23"/>
    <p:sldId id="456" r:id="rId24"/>
    <p:sldId id="382" r:id="rId25"/>
    <p:sldId id="397" r:id="rId26"/>
    <p:sldId id="398" r:id="rId27"/>
    <p:sldId id="393" r:id="rId28"/>
    <p:sldId id="457" r:id="rId29"/>
    <p:sldId id="45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60" r:id="rId47"/>
    <p:sldId id="434" r:id="rId48"/>
    <p:sldId id="461" r:id="rId49"/>
    <p:sldId id="462" r:id="rId50"/>
    <p:sldId id="463" r:id="rId51"/>
    <p:sldId id="464" r:id="rId52"/>
    <p:sldId id="433" r:id="rId53"/>
    <p:sldId id="435" r:id="rId54"/>
    <p:sldId id="444" r:id="rId55"/>
    <p:sldId id="437" r:id="rId56"/>
    <p:sldId id="439" r:id="rId57"/>
    <p:sldId id="446" r:id="rId58"/>
    <p:sldId id="440" r:id="rId59"/>
    <p:sldId id="438" r:id="rId60"/>
    <p:sldId id="424" r:id="rId61"/>
    <p:sldId id="445" r:id="rId62"/>
    <p:sldId id="443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700" autoAdjust="0"/>
  </p:normalViewPr>
  <p:slideViewPr>
    <p:cSldViewPr snapToGrid="0">
      <p:cViewPr varScale="1">
        <p:scale>
          <a:sx n="115" d="100"/>
          <a:sy n="11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94BF-38AA-13E6-1F63-9B6858E7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68DEDB-3078-CE2D-50A1-C6A96C3BECBA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21206-1253-2E22-ABA0-C0D09338E832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EE518-390B-E32D-5019-4930988DC1C4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1B131-FCEA-8739-4E25-433CD7B8F25B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FF12A-5DF7-AD32-102B-9CEA92C2515D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19E3B-7072-86FB-D755-37D5F65652A5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789C3-34A0-9DA4-77C9-9FA97A25443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040CF-C15B-179D-25C3-CDCACD959793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FC58B-B71F-94E8-5EAD-D186C183CFD1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7BAB1-A032-2626-DEBA-9C366967FC5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04F2-7E29-387E-CF54-030358BFCFEA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4A4C-8A17-3769-043B-856CF4F4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B2EAF-61E4-0356-D0BE-C687174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7F6B1A-F844-96A7-A8D5-02581D7F4483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nl-NL" sz="2000" dirty="0"/>
              <a:t>	=&gt; Meerdere betekenissen; financiële instelling of zitmeubel?</a:t>
            </a:r>
          </a:p>
        </p:txBody>
      </p:sp>
    </p:spTree>
    <p:extLst>
      <p:ext uri="{BB962C8B-B14F-4D97-AF65-F5344CB8AC3E}">
        <p14:creationId xmlns:p14="http://schemas.microsoft.com/office/powerpoint/2010/main" val="34173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3967-0BF0-B58B-809D-3423AB5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FBC3-7CF7-E72C-693D-A71F7957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A35D7-430C-9E72-B382-E21AD14C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F7DCF-F4E5-987B-3F59-F28BCD944C22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Europese Centrale Bank</a:t>
            </a:r>
            <a:r>
              <a:rPr lang="nl-NL" sz="2000" dirty="0"/>
              <a:t>	=&gt; Naam van een entiteit, eigenlijk 1 woord.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6FD8A-969B-88F0-CAB3-2B5754892E85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EA8C29-C242-C8BC-3BCD-14E10EE5648C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8C2EA-FF9D-1FFA-4B1E-499631ACC953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BA8C-6BEC-A1B9-28C5-0DDDCE62CCE9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29652-AFE2-699A-86E6-20A741C8AE43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C7E572-642F-67A5-4443-C7DB286CBAD8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727C-8523-5A54-A6BF-EEEAF56C33F5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DDBD-99BC-9186-2E43-DBF01472DB61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56BB1-115E-533C-C67A-9A8EFFD54E7F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673A-15D0-1089-9441-69C7E2EBD529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A4918-6D5A-8F54-182A-44E6CCFC77C8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387712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(RegEx) zijn patronen om tekst te doorzoeken.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bijvoorbeeld: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 meeste letters matchen zichzelf, bijvoorbeeld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r"Hallo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Escape karakter, verandert betekenis.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</a:t>
            </a:r>
            <a:r>
              <a:rPr lang="nl-NL" sz="1600" dirty="0"/>
              <a:t>Match een backslash.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een punt.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een spatie, tab, EOL.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 voor speciale tekens in een 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s?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Eventuele decimalen achter een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endParaRPr lang="nl-NL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Duizendtallen gescheiden door punt of komma:	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endParaRPr lang="nl-NL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RegEx voor het vinden van datums.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	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	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SpaCy</a:t>
            </a:r>
            <a:r>
              <a:rPr lang="nl-NL" sz="2000" dirty="0"/>
              <a:t> 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Matches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Haken zonder match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RegEx om namen te vinden: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Sluit eerste woord van een zin uit.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RegEx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3AD4-42C3-DD8E-A806-E81BA524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FB936-779E-D6FB-5505-8E1D64C1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SpaCy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5B3B7-5A5D-EF9A-475E-691940B0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73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y==3.7.5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840454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Laad het relevante taalmodel.</a:t>
            </a:r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endParaRPr lang="nl-NL" sz="2000" dirty="0"/>
          </a:p>
          <a:p>
            <a:pPr marL="457200" indent="-457200">
              <a:buAutoNum type="arabicPeriod" startAt="2"/>
            </a:pPr>
            <a:r>
              <a:rPr lang="nl-NL" sz="2000" dirty="0"/>
              <a:t>Pas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Taalmodellen bevatten een pipeline met meerdere bewerkingen.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/>
              <a:t>Part of Speech (POS).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1F7F-9C77-EE6D-2FE3-98D34A5F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6F07-C8F9-DBD0-985A-D1ADF211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D1D97-2361-D4CB-9798-BD93C000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BEF0-4660-2C25-792C-F702128C0B3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1D643-149A-B59B-D0DD-5A00AAA38618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CF1D9-8CA7-F231-D9BC-2E591EC84FC0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1B9C2-980C-C316-FA0B-79DD5873CCC3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2A41A-ADF3-2F82-41F6-FF74A5A7D8B6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FAB25-6FB0-6E94-1551-CBFCB353811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12F926-3BE3-B3BA-EB16-42A346D96D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36605-6058-2C51-07FF-5490122493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BFF78-55D3-9EAF-4944-5AD0097CC79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230C5-F70D-C76B-A545-21367C27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EA98-6B21-7E88-456E-4E13B3A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Vervoegingen van werkwoorden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7A9E4-D0D3-6520-25B5-462F2CDE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Lemmatization</a:t>
            </a:r>
            <a:r>
              <a:rPr lang="nl-NL" sz="2000" dirty="0"/>
              <a:t>:	Breng vervoegingen van werkwoorden terug naar één vorm.</a:t>
            </a:r>
          </a:p>
          <a:p>
            <a:pPr marL="0" indent="0">
              <a:buNone/>
            </a:pPr>
            <a:r>
              <a:rPr lang="nl-NL" sz="2000" b="1" dirty="0"/>
              <a:t>Stemming</a:t>
            </a:r>
            <a:r>
              <a:rPr lang="nl-NL" sz="2000" dirty="0"/>
              <a:t>:	Verwijder veel voorkomende voor- en achtervoegsels.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1CE2-1E5F-7DB5-63FD-3F1D66A79A54}"/>
              </a:ext>
            </a:extLst>
          </p:cNvPr>
          <p:cNvSpPr txBox="1"/>
          <p:nvPr/>
        </p:nvSpPr>
        <p:spPr>
          <a:xfrm>
            <a:off x="1952356" y="300455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5B14F-41E7-7AF3-31DB-6593F5466D35}"/>
              </a:ext>
            </a:extLst>
          </p:cNvPr>
          <p:cNvSpPr txBox="1"/>
          <p:nvPr/>
        </p:nvSpPr>
        <p:spPr>
          <a:xfrm>
            <a:off x="1689276" y="3755033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E828-7DBD-152C-CD1D-5C2927699037}"/>
              </a:ext>
            </a:extLst>
          </p:cNvPr>
          <p:cNvSpPr txBox="1"/>
          <p:nvPr/>
        </p:nvSpPr>
        <p:spPr>
          <a:xfrm>
            <a:off x="1689276" y="4505510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29B0-051B-DEBE-ED8A-E880BEA9B981}"/>
              </a:ext>
            </a:extLst>
          </p:cNvPr>
          <p:cNvSpPr txBox="1"/>
          <p:nvPr/>
        </p:nvSpPr>
        <p:spPr>
          <a:xfrm>
            <a:off x="1952356" y="5255987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4BC50-54AD-492A-1BE9-1006C1DC5CB3}"/>
              </a:ext>
            </a:extLst>
          </p:cNvPr>
          <p:cNvSpPr txBox="1"/>
          <p:nvPr/>
        </p:nvSpPr>
        <p:spPr>
          <a:xfrm>
            <a:off x="4069415" y="4136178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434B6B-B50B-40B9-9FD0-94132A7792F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032356" y="3189222"/>
            <a:ext cx="1037059" cy="113162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71CF51-F1C5-2700-E405-E2052576068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69276" y="3939699"/>
            <a:ext cx="1300139" cy="381145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85279-E166-3847-FF3B-97633820502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69276" y="4320844"/>
            <a:ext cx="1300139" cy="369332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D6C44A-8C14-7422-4130-677CC3B749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32356" y="4320844"/>
            <a:ext cx="1037059" cy="1119809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D1D5FF-BCD8-B1C5-9937-C739EFEC6490}"/>
              </a:ext>
            </a:extLst>
          </p:cNvPr>
          <p:cNvSpPr txBox="1"/>
          <p:nvPr/>
        </p:nvSpPr>
        <p:spPr>
          <a:xfrm>
            <a:off x="7305665" y="2908395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F0B6C-CA7A-211D-AA4C-BA979174DF97}"/>
              </a:ext>
            </a:extLst>
          </p:cNvPr>
          <p:cNvSpPr txBox="1"/>
          <p:nvPr/>
        </p:nvSpPr>
        <p:spPr>
          <a:xfrm>
            <a:off x="7042585" y="3658872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Gelopen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0943E1-6995-6F11-BB6D-E9B72B48611B}"/>
              </a:ext>
            </a:extLst>
          </p:cNvPr>
          <p:cNvSpPr txBox="1"/>
          <p:nvPr/>
        </p:nvSpPr>
        <p:spPr>
          <a:xfrm>
            <a:off x="7042585" y="4409349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F5D5F-8B81-D5F8-35A2-BB17046DAC60}"/>
              </a:ext>
            </a:extLst>
          </p:cNvPr>
          <p:cNvSpPr txBox="1"/>
          <p:nvPr/>
        </p:nvSpPr>
        <p:spPr>
          <a:xfrm>
            <a:off x="7305665" y="5159826"/>
            <a:ext cx="108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62FEC-0F91-9E0B-DDAC-A1EF0B9A4401}"/>
              </a:ext>
            </a:extLst>
          </p:cNvPr>
          <p:cNvSpPr txBox="1"/>
          <p:nvPr/>
        </p:nvSpPr>
        <p:spPr>
          <a:xfrm>
            <a:off x="9420719" y="3658872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 err="1"/>
              <a:t>Lop</a:t>
            </a:r>
            <a:endParaRPr lang="nl-NL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398F7E-9A7E-BDFC-E523-5BC724EEDE84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>
            <a:off x="8385665" y="3093061"/>
            <a:ext cx="1035054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69C02-26FD-57B2-B20A-022D8B7A9FF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122585" y="3843538"/>
            <a:ext cx="1298134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7685B4-E3AC-EDE1-47D0-B89146C4DE0F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8122585" y="4594015"/>
            <a:ext cx="1300139" cy="0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4054B-7135-A8DC-7897-EC3140EFCFA7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8385665" y="4594015"/>
            <a:ext cx="1037059" cy="750477"/>
          </a:xfrm>
          <a:prstGeom prst="straightConnector1">
            <a:avLst/>
          </a:prstGeom>
          <a:ln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5E7C45-B79E-758F-60B4-BB9630C8F4E8}"/>
              </a:ext>
            </a:extLst>
          </p:cNvPr>
          <p:cNvSpPr txBox="1"/>
          <p:nvPr/>
        </p:nvSpPr>
        <p:spPr>
          <a:xfrm>
            <a:off x="9422724" y="4409349"/>
            <a:ext cx="1080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NL" dirty="0"/>
              <a:t>Liep</a:t>
            </a:r>
          </a:p>
        </p:txBody>
      </p:sp>
    </p:spTree>
    <p:extLst>
      <p:ext uri="{BB962C8B-B14F-4D97-AF65-F5344CB8AC3E}">
        <p14:creationId xmlns:p14="http://schemas.microsoft.com/office/powerpoint/2010/main" val="37759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9F3C7-0CFE-1A6B-28BF-46E8F3BA448F}"/>
              </a:ext>
            </a:extLst>
          </p:cNvPr>
          <p:cNvSpPr txBox="1"/>
          <p:nvPr/>
        </p:nvSpPr>
        <p:spPr>
          <a:xfrm>
            <a:off x="2957328" y="4565469"/>
            <a:ext cx="5974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woordfuncties gaan verloren.</a:t>
            </a:r>
          </a:p>
          <a:p>
            <a:pPr algn="ctr">
              <a:spcBef>
                <a:spcPts val="1200"/>
              </a:spcBef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Data bevat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 zoals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Lijst met woorden die erg vaak of juist erg weinig voorkomen.</a:t>
            </a:r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TF-IDF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op basis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0.3 = 0.03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bank)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 frequentie - Document 1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 frequentie</a:t>
            </a:r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Telefoon en mobiel hebben (ongeveer) dezelfde betekenis.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r>
              <a:rPr lang="nl-NL" sz="2000" dirty="0"/>
              <a:t> behandelt ze als aparte woorden.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Je moet je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opnemen.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73729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moet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981655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moet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9811002" y="3228530"/>
              <a:ext cx="1299356" cy="3960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uit de context waarin een woord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moet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A7D3-3AB5-D944-6906-9E92E93A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1E47-ED3C-D00B-FBC8-80C2735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5D9A6E0-3C83-314F-2A27-698301E060B9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A4F9EC-6166-9747-3791-430C9C59E74A}"/>
                </a:ext>
              </a:extLst>
            </p:cNvPr>
            <p:cNvSpPr/>
            <p:nvPr/>
          </p:nvSpPr>
          <p:spPr>
            <a:xfrm>
              <a:off x="6123094" y="1515898"/>
              <a:ext cx="949066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80FB0E4-8658-3D6E-EC43-B0D228E96DB5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45982-1D1F-95A9-88C2-AE54061119BE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5A3529B-9AD9-B47D-CB76-17780286F523}"/>
              </a:ext>
            </a:extLst>
          </p:cNvPr>
          <p:cNvSpPr/>
          <p:nvPr/>
        </p:nvSpPr>
        <p:spPr>
          <a:xfrm>
            <a:off x="5682827" y="2077804"/>
            <a:ext cx="690880" cy="243840"/>
          </a:xfrm>
          <a:prstGeom prst="curvedUp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418-EACB-A743-DF09-F7F58B73FAD4}"/>
              </a:ext>
            </a:extLst>
          </p:cNvPr>
          <p:cNvSpPr txBox="1"/>
          <p:nvPr/>
        </p:nvSpPr>
        <p:spPr>
          <a:xfrm>
            <a:off x="4371810" y="2356056"/>
            <a:ext cx="353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Taak: Voorspel het volgende woord.</a:t>
            </a:r>
          </a:p>
          <a:p>
            <a:pPr algn="ctr"/>
            <a:r>
              <a:rPr lang="nl-NL" dirty="0"/>
              <a:t>telefoon =&gt; opnemen</a:t>
            </a:r>
          </a:p>
        </p:txBody>
      </p:sp>
    </p:spTree>
    <p:extLst>
      <p:ext uri="{BB962C8B-B14F-4D97-AF65-F5344CB8AC3E}">
        <p14:creationId xmlns:p14="http://schemas.microsoft.com/office/powerpoint/2010/main" val="47055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9890449C-3EE3-8092-61F9-9125505F0C35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E7B6945-F10A-5593-EAC4-EBB92A170511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18790349-85FC-6270-2D6C-773C6794B3BE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2F6D5A-F23D-1B96-A9F4-9BFE88BAA13D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F1739-8519-ABD3-543D-FBE5B2CCCFCC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0CEE5-0D86-7355-D6E4-7C2AC97CA2D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0FC84-F8BA-4016-4EFB-7489CF78EA50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60EA3-8681-C44A-D225-3576F05F9D5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25A2A8-4B99-3A1B-A99A-24988D8FED7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B5C65-ECB1-0C45-E9E0-3DD600A78CF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8EA327-2E44-4379-5BBF-B01100F8DBD6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560153-C393-582A-58ED-8CF47C5E8753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CF45-F5B0-E602-8ED6-F4652AB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73C0399-0639-DB51-F413-304868953E10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A4E203-F3B5-621F-76F7-F2E3DAE66E2F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EEECBC-BAF8-B28E-6922-6C1C698E41E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4623C6-79F3-9681-4F62-42C4660D6559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1044E-D5FE-E543-37C9-EA6F962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7AE425-A405-836A-02BF-1D053D61653D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E73D7533-0B06-C619-47C6-82B32E1F227B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A1C87B18-A633-7E40-8F1C-1A72BD1498A1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0FF330-7DF1-3579-13D1-5DE6108753C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1F5676-4194-5DFA-B0FF-BF72656FF05C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18FB9-95AF-C06B-0C9C-5DD2A7FAAE48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8C1C1-87BD-449C-CF75-9295F1151EB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93949D4D-6887-A3C6-1CE5-80507905EF97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EF8E2A3F-52A6-53AB-8017-D221FF0CEF9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4C75-A36F-7EF3-51DD-9AE6DD14B025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AABE0-C153-E3D2-96BE-4000B8880C6D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7EDD39-561A-5FAA-CCC9-12D561D664E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A8F6F-E3B2-BAAB-B9C0-C4AA396C71B8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01875-8383-78C1-3F32-89896DF7D28F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47427-9CBF-8C07-6473-0FC12D60D636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A9729-4BA0-525E-A35F-EB7443696DDE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95017C-E3D6-12AA-75B9-E21BC808A730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EC7E7D-5B2B-C955-0E3F-162339264C94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A3AE4444-253D-4A14-101A-2AA383958295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DF475249-3818-98EA-9535-5DEF40818E3E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62B6E5-664A-AB4C-8325-A214446D65B1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C83386-BC87-6ABE-3B97-12C2B00008D0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371022-B332-297C-E727-E266BB27A1C9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792C4-3F89-688A-B0AE-BE56DC018A15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69559-6571-1C6E-ABC0-63A6ABCCC434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F0F12E-CFC6-65A7-5D56-F19BCAF6EBD9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99BC1-28E5-B916-9986-A960BB79210F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B8A494-010E-C172-D9EF-39BBB4531380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88AA0-F9C5-E976-6E1A-D21DE2EAD0D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94375-005E-1C45-8F0D-8C2781E2015A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857DC8-47CA-8F30-B15B-8ECF45E466F4}"/>
              </a:ext>
            </a:extLst>
          </p:cNvPr>
          <p:cNvCxnSpPr>
            <a:stCxn id="57" idx="0"/>
            <a:endCxn id="10" idx="0"/>
          </p:cNvCxnSpPr>
          <p:nvPr/>
        </p:nvCxnSpPr>
        <p:spPr>
          <a:xfrm rot="16200000" flipH="1">
            <a:off x="3935732" y="2392402"/>
            <a:ext cx="898196" cy="1418642"/>
          </a:xfrm>
          <a:prstGeom prst="bentConnector3">
            <a:avLst>
              <a:gd name="adj1" fmla="val -416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A53E37-630C-635B-44F6-6C8E0F9BB61D}"/>
              </a:ext>
            </a:extLst>
          </p:cNvPr>
          <p:cNvCxnSpPr>
            <a:stCxn id="58" idx="0"/>
            <a:endCxn id="12" idx="0"/>
          </p:cNvCxnSpPr>
          <p:nvPr/>
        </p:nvCxnSpPr>
        <p:spPr>
          <a:xfrm rot="16200000" flipH="1">
            <a:off x="4571278" y="2349496"/>
            <a:ext cx="880582" cy="1517534"/>
          </a:xfrm>
          <a:prstGeom prst="bentConnector3">
            <a:avLst>
              <a:gd name="adj1" fmla="val -319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31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0FFD-6F0F-0488-C421-32B68C5A4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EC535F1-2E0C-71AA-EACB-278A1A0F57CD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A9C71B-569F-BC55-6292-26BA30710115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98858-769A-C3D1-5304-B4F76B102D6D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2EFB8A-BF20-4AB2-A242-40C64B87E554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24D-479E-FB04-AED9-83C4940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AE898F-3921-2B0D-FD83-0A0A25985DB1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9B39B0A8-08F7-EF10-4ECE-A1F8E826E62E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A5CB009-7D5D-8497-E576-4C8CCC13CA5C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1CF549-97A6-2E3F-6769-10B430673DE8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9C5DC3-954A-92FA-0293-C3A0EB326617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225E19-69A0-C9D9-EF00-30E240A4A400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C13EA-C90E-739D-C4F8-97FD56AF16E4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E8F8EE-7A90-0D2B-2919-CAAC7C66FB68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0816BDE2-5EE8-7480-DB2A-E0B4FD1E69F1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588FC37-5CB2-17A7-1F21-7DA733BDCFB8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C255C-AD9B-BD84-1E03-4D06CED26343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C3394-2E7C-08A7-1368-061A4973751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EF4A0-A425-957D-821B-341DBF417748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E10E58-6604-40CA-5DD7-BF2D2DAA93B0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9BD18-B040-D2E3-8C98-DF0C28B7D97F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00F3C2-808C-797D-28BE-D60F0C361D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2B937-1C06-1C63-4690-4FC583820B0F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18CED-CE5B-4169-2E8A-9A83B4AF1580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2FBBB-30B0-F3A8-4389-02AD21A9CC2C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FF36DDD3-984A-15E6-675D-73FF2BF2223E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5CBB27E2-E1A0-112A-84F7-5FF671337D64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E63AD8-A94F-EDF7-5668-942987CA129C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D1053-A925-CF52-416E-2240CE2B4DF0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E7F3E0-5100-8485-6779-6B4203EF9473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E6764-D394-96B3-C504-762867C0AB4B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DD998-0EA7-BC62-260E-5FE977D53550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55B72D-974F-5847-849B-DBDDA79A762E}"/>
              </a:ext>
            </a:extLst>
          </p:cNvPr>
          <p:cNvCxnSpPr>
            <a:stCxn id="10" idx="0"/>
            <a:endCxn id="91" idx="0"/>
          </p:cNvCxnSpPr>
          <p:nvPr/>
        </p:nvCxnSpPr>
        <p:spPr>
          <a:xfrm rot="5400000" flipH="1" flipV="1">
            <a:off x="5671318" y="2084154"/>
            <a:ext cx="889501" cy="2043834"/>
          </a:xfrm>
          <a:prstGeom prst="bentConnector3">
            <a:avLst>
              <a:gd name="adj1" fmla="val 1487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4B620E-16C5-2B75-9824-B27D6BC2CEB7}"/>
              </a:ext>
            </a:extLst>
          </p:cNvPr>
          <p:cNvCxnSpPr>
            <a:stCxn id="12" idx="0"/>
            <a:endCxn id="94" idx="0"/>
          </p:cNvCxnSpPr>
          <p:nvPr/>
        </p:nvCxnSpPr>
        <p:spPr>
          <a:xfrm rot="5400000" flipH="1" flipV="1">
            <a:off x="6306864" y="2140140"/>
            <a:ext cx="871887" cy="1944942"/>
          </a:xfrm>
          <a:prstGeom prst="bentConnector3">
            <a:avLst>
              <a:gd name="adj1" fmla="val 1345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BAC0-B0BD-FE06-E154-4081AE37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F84EA29-E1CB-0C9D-06B6-9B74569E3BAD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50DF22-94EA-0112-6A5D-6D8BC2CC03F9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8B7325-CABD-995E-C786-93765C45F3D5}"/>
              </a:ext>
            </a:extLst>
          </p:cNvPr>
          <p:cNvSpPr/>
          <p:nvPr/>
        </p:nvSpPr>
        <p:spPr>
          <a:xfrm>
            <a:off x="3519479" y="363373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76B279-1FFA-741D-0752-8B871D965611}"/>
              </a:ext>
            </a:extLst>
          </p:cNvPr>
          <p:cNvSpPr/>
          <p:nvPr/>
        </p:nvSpPr>
        <p:spPr>
          <a:xfrm>
            <a:off x="4103258" y="363372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0516D5-6276-E845-540D-F93DAEA2089E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608BE3-FED7-EEEC-94A3-1482908D4501}"/>
              </a:ext>
            </a:extLst>
          </p:cNvPr>
          <p:cNvSpPr/>
          <p:nvPr/>
        </p:nvSpPr>
        <p:spPr>
          <a:xfrm>
            <a:off x="2365683" y="3625756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D97C1-3873-2357-F3ED-2A3CA03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7FC06D-A166-A12C-15EC-355BF08409EF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C0E8D083-E5C7-5A81-747B-67574E51D179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04A36593-E07A-3E05-2E84-3FAADB6C8CB7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2A1D50-6803-AAE3-81D0-2000D9225273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AEF4D2-BC05-8901-27D3-7607C51FA006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F24316-4B22-B3AB-2FC8-60BC6A23694C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E71E8-F72D-1D4A-A4DD-0E2D2A03C67C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21C3DE-AEBD-B0B1-B788-86733414FC97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EC75E74F-AF62-7CD3-859D-49E9ABEF980C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0BF7503F-EF8D-5AAB-A061-6713C4366C13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6468B9-236D-A8D4-4B9C-FC2907284DEB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D27D6-3B9D-81A2-6839-F06B4318D219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BC7D2-520A-55FD-5BE5-B3B469513A38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A8DA2-9A4E-4E31-7A6B-244AA5E0DAF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AE36F-70A9-6172-135C-1BFAA6DCFC92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138D6-76C2-8CD1-E44E-C699400EA970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B50A4-EFAE-29D6-67C1-81FCBB4E4895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FC37D-8431-BDD1-2807-785314B1E482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36B509-A3D7-7534-1F26-374BE23219D5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381A88-C5EE-2CF3-16C2-B5B2502586A9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AAC062-16BC-412D-FA78-EF56FC481768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43A5C3EE-DDAA-EC0F-1ABB-44CE16D91D94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88F62449-F527-9B1F-080A-8FF8866D3267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6365E1-0705-B376-0C1D-935E137208CA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A48CB1-61B8-DD2F-B6EF-95FB977539AB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456287F5-0ECE-9A0C-99E4-6DC7B1BC856B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A960C685-6546-981A-4D70-B50F6E2EDA9B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9DB012-5C88-6BCA-0A05-EB940A239014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AC7005-984E-04B1-F6C8-9C68766230BF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8423F-D3DA-90B9-3480-146B7DF771E4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6FD51B-0868-0AF0-C2CD-DFE698E980B7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D10F63-5E14-16B7-08D9-63A5CD563F9F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7E5ED77-B5F5-4909-3146-DE213D4473E1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34D849-1F92-BE24-9135-3ED2A9755880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8A773-8DD0-0070-CF27-2A6895331BBC}"/>
              </a:ext>
            </a:extLst>
          </p:cNvPr>
          <p:cNvGrpSpPr/>
          <p:nvPr/>
        </p:nvGrpSpPr>
        <p:grpSpPr>
          <a:xfrm>
            <a:off x="4066643" y="1674060"/>
            <a:ext cx="2942409" cy="369332"/>
            <a:chOff x="4223229" y="1479788"/>
            <a:chExt cx="294240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259C77-C6FD-752C-BA23-27178B4E74D4}"/>
                </a:ext>
              </a:extLst>
            </p:cNvPr>
            <p:cNvSpPr/>
            <p:nvPr/>
          </p:nvSpPr>
          <p:spPr>
            <a:xfrm>
              <a:off x="6123094" y="1515898"/>
              <a:ext cx="951128" cy="3005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3C78B-BEA2-B60B-96AE-39D68AEF1424}"/>
                </a:ext>
              </a:extLst>
            </p:cNvPr>
            <p:cNvSpPr/>
            <p:nvPr/>
          </p:nvSpPr>
          <p:spPr>
            <a:xfrm>
              <a:off x="5311161" y="1514200"/>
              <a:ext cx="811932" cy="3005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FDED28-9834-176E-EC3E-528125A19D2F}"/>
                </a:ext>
              </a:extLst>
            </p:cNvPr>
            <p:cNvSpPr txBox="1"/>
            <p:nvPr/>
          </p:nvSpPr>
          <p:spPr>
            <a:xfrm>
              <a:off x="4223229" y="1479788"/>
              <a:ext cx="294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Je moet je telefoon opnemen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65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DA760-A4BA-4659-631D-C43443F8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69EEFA-FFE0-BD14-A0EB-9E101EE9CC71}"/>
              </a:ext>
            </a:extLst>
          </p:cNvPr>
          <p:cNvSpPr/>
          <p:nvPr/>
        </p:nvSpPr>
        <p:spPr>
          <a:xfrm>
            <a:off x="3509209" y="4089320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9AFC-917C-22FB-4D05-8A8CDEFF8E02}"/>
              </a:ext>
            </a:extLst>
          </p:cNvPr>
          <p:cNvSpPr/>
          <p:nvPr/>
        </p:nvSpPr>
        <p:spPr>
          <a:xfrm>
            <a:off x="4092988" y="4089318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11BF26-CCDD-B890-E718-9FD2E6865A84}"/>
              </a:ext>
            </a:extLst>
          </p:cNvPr>
          <p:cNvSpPr/>
          <p:nvPr/>
        </p:nvSpPr>
        <p:spPr>
          <a:xfrm>
            <a:off x="6985433" y="4561454"/>
            <a:ext cx="301358" cy="300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07179B-E26B-4052-1B24-DFF67C7A5925}"/>
              </a:ext>
            </a:extLst>
          </p:cNvPr>
          <p:cNvSpPr/>
          <p:nvPr/>
        </p:nvSpPr>
        <p:spPr>
          <a:xfrm>
            <a:off x="7555666" y="4561452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94A9A-F2D7-3F21-D5B4-7AAD956CC439}"/>
              </a:ext>
            </a:extLst>
          </p:cNvPr>
          <p:cNvSpPr txBox="1"/>
          <p:nvPr/>
        </p:nvSpPr>
        <p:spPr>
          <a:xfrm>
            <a:off x="3514247" y="2652625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F480-EC3A-7DCB-2FDF-C2E06809FA23}"/>
              </a:ext>
            </a:extLst>
          </p:cNvPr>
          <p:cNvSpPr/>
          <p:nvPr/>
        </p:nvSpPr>
        <p:spPr>
          <a:xfrm>
            <a:off x="2365683" y="4089320"/>
            <a:ext cx="301358" cy="300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9882-112F-609B-0B06-AE39AF34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word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9C37F2-06D0-9317-D2E6-9AB3BED0EC07}"/>
              </a:ext>
            </a:extLst>
          </p:cNvPr>
          <p:cNvSpPr/>
          <p:nvPr/>
        </p:nvSpPr>
        <p:spPr>
          <a:xfrm>
            <a:off x="838201" y="3629764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7" name="Left Bracket 106">
            <a:extLst>
              <a:ext uri="{FF2B5EF4-FFF2-40B4-BE49-F238E27FC236}">
                <a16:creationId xmlns:a16="http://schemas.microsoft.com/office/drawing/2014/main" id="{643AC9BA-6AD0-7344-DAFE-744D0CE1BCF2}"/>
              </a:ext>
            </a:extLst>
          </p:cNvPr>
          <p:cNvSpPr/>
          <p:nvPr/>
        </p:nvSpPr>
        <p:spPr>
          <a:xfrm>
            <a:off x="2305685" y="2614507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953AE4FF-402B-BFD8-C6DD-3E67AC517675}"/>
              </a:ext>
            </a:extLst>
          </p:cNvPr>
          <p:cNvSpPr/>
          <p:nvPr/>
        </p:nvSpPr>
        <p:spPr>
          <a:xfrm flipH="1">
            <a:off x="2662314" y="2614507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B48BCA-2300-6B29-91C6-ED4399B36721}"/>
              </a:ext>
            </a:extLst>
          </p:cNvPr>
          <p:cNvSpPr txBox="1"/>
          <p:nvPr/>
        </p:nvSpPr>
        <p:spPr>
          <a:xfrm>
            <a:off x="2358132" y="2673585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EBF5B1-06C4-E662-826B-942165456B84}"/>
              </a:ext>
            </a:extLst>
          </p:cNvPr>
          <p:cNvSpPr txBox="1"/>
          <p:nvPr/>
        </p:nvSpPr>
        <p:spPr>
          <a:xfrm>
            <a:off x="2880162" y="358907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E5695-53C9-EA5C-DF03-BB67C03ACD29}"/>
              </a:ext>
            </a:extLst>
          </p:cNvPr>
          <p:cNvSpPr/>
          <p:nvPr/>
        </p:nvSpPr>
        <p:spPr>
          <a:xfrm>
            <a:off x="4868963" y="3550821"/>
            <a:ext cx="450376" cy="4503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067CE-5271-988D-B05A-8BAFD9AB2B0F}"/>
              </a:ext>
            </a:extLst>
          </p:cNvPr>
          <p:cNvSpPr/>
          <p:nvPr/>
        </p:nvSpPr>
        <p:spPr>
          <a:xfrm>
            <a:off x="5545148" y="3548554"/>
            <a:ext cx="450376" cy="4503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Ʃ</a:t>
            </a:r>
            <a:endParaRPr lang="en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A3D910-C47D-B19B-FCD3-79E512107E8B}"/>
              </a:ext>
            </a:extLst>
          </p:cNvPr>
          <p:cNvSpPr txBox="1"/>
          <p:nvPr/>
        </p:nvSpPr>
        <p:spPr>
          <a:xfrm>
            <a:off x="6187833" y="3596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1D98DA94-CFA4-B5C3-BB3A-C60D378F9FF4}"/>
              </a:ext>
            </a:extLst>
          </p:cNvPr>
          <p:cNvSpPr/>
          <p:nvPr/>
        </p:nvSpPr>
        <p:spPr>
          <a:xfrm>
            <a:off x="3328885" y="2608710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63031921-B0FC-1119-BD14-86D3FF4B48F6}"/>
              </a:ext>
            </a:extLst>
          </p:cNvPr>
          <p:cNvSpPr/>
          <p:nvPr/>
        </p:nvSpPr>
        <p:spPr>
          <a:xfrm flipH="1">
            <a:off x="4580473" y="2608710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CCCA21A-3395-3114-DD8E-36EEFF7CA325}"/>
              </a:ext>
            </a:extLst>
          </p:cNvPr>
          <p:cNvCxnSpPr>
            <a:cxnSpLocks/>
          </p:cNvCxnSpPr>
          <p:nvPr/>
        </p:nvCxnSpPr>
        <p:spPr>
          <a:xfrm>
            <a:off x="8452221" y="4725984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CF60F7-52B6-10F7-7A38-F4663F1A3FED}"/>
              </a:ext>
            </a:extLst>
          </p:cNvPr>
          <p:cNvSpPr txBox="1"/>
          <p:nvPr/>
        </p:nvSpPr>
        <p:spPr>
          <a:xfrm>
            <a:off x="838200" y="5184900"/>
            <a:ext cx="10987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053D1-CE0D-D9D3-56BD-343C39F53646}"/>
              </a:ext>
            </a:extLst>
          </p:cNvPr>
          <p:cNvSpPr txBox="1"/>
          <p:nvPr/>
        </p:nvSpPr>
        <p:spPr>
          <a:xfrm>
            <a:off x="3307121" y="5184900"/>
            <a:ext cx="13142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28A9-B42E-DCBA-87FD-9470161A0520}"/>
              </a:ext>
            </a:extLst>
          </p:cNvPr>
          <p:cNvSpPr txBox="1"/>
          <p:nvPr/>
        </p:nvSpPr>
        <p:spPr>
          <a:xfrm>
            <a:off x="6791361" y="5184900"/>
            <a:ext cx="1314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Matrix</a:t>
            </a:r>
            <a:endParaRPr lang="en-N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CE7BB-C006-7817-43C5-E9B12A5DEC2D}"/>
              </a:ext>
            </a:extLst>
          </p:cNvPr>
          <p:cNvSpPr/>
          <p:nvPr/>
        </p:nvSpPr>
        <p:spPr>
          <a:xfrm>
            <a:off x="838200" y="270194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F40C0-47FF-5A14-ED49-452C89EDAA6D}"/>
              </a:ext>
            </a:extLst>
          </p:cNvPr>
          <p:cNvSpPr/>
          <p:nvPr/>
        </p:nvSpPr>
        <p:spPr>
          <a:xfrm>
            <a:off x="838200" y="316775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B5DD53-628D-D4BD-407B-229E83C2FA52}"/>
              </a:ext>
            </a:extLst>
          </p:cNvPr>
          <p:cNvSpPr/>
          <p:nvPr/>
        </p:nvSpPr>
        <p:spPr>
          <a:xfrm>
            <a:off x="838201" y="4095578"/>
            <a:ext cx="109876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5C65C1-B627-DC20-5BD2-E043CB97BE7B}"/>
              </a:ext>
            </a:extLst>
          </p:cNvPr>
          <p:cNvSpPr/>
          <p:nvPr/>
        </p:nvSpPr>
        <p:spPr>
          <a:xfrm>
            <a:off x="838201" y="4561393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EB8C7C-B8FB-5785-F8D9-6C5F87FCB634}"/>
              </a:ext>
            </a:extLst>
          </p:cNvPr>
          <p:cNvSpPr txBox="1"/>
          <p:nvPr/>
        </p:nvSpPr>
        <p:spPr>
          <a:xfrm>
            <a:off x="4091540" y="2667972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DAABC5-B61C-CFCA-4290-5153860F950E}"/>
              </a:ext>
            </a:extLst>
          </p:cNvPr>
          <p:cNvSpPr txBox="1"/>
          <p:nvPr/>
        </p:nvSpPr>
        <p:spPr>
          <a:xfrm>
            <a:off x="9836093" y="5184900"/>
            <a:ext cx="109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C2CCF-08B0-BC1C-4F4A-632035119ED9}"/>
              </a:ext>
            </a:extLst>
          </p:cNvPr>
          <p:cNvSpPr txBox="1"/>
          <p:nvPr/>
        </p:nvSpPr>
        <p:spPr>
          <a:xfrm>
            <a:off x="6976723" y="2661320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id="{E3EE6D73-0B48-593F-5577-ED9AD40555B8}"/>
              </a:ext>
            </a:extLst>
          </p:cNvPr>
          <p:cNvSpPr/>
          <p:nvPr/>
        </p:nvSpPr>
        <p:spPr>
          <a:xfrm>
            <a:off x="6791361" y="2617405"/>
            <a:ext cx="86470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EDEA92F6-3CF1-3446-066F-82E048B4D589}"/>
              </a:ext>
            </a:extLst>
          </p:cNvPr>
          <p:cNvSpPr/>
          <p:nvPr/>
        </p:nvSpPr>
        <p:spPr>
          <a:xfrm flipH="1">
            <a:off x="8042949" y="2617405"/>
            <a:ext cx="62681" cy="235054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F060C-6DDB-64DB-FA19-82120DE66E2D}"/>
              </a:ext>
            </a:extLst>
          </p:cNvPr>
          <p:cNvSpPr txBox="1"/>
          <p:nvPr/>
        </p:nvSpPr>
        <p:spPr>
          <a:xfrm>
            <a:off x="7554016" y="2676667"/>
            <a:ext cx="322524" cy="22467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500"/>
              </a:spcAft>
            </a:pPr>
            <a:r>
              <a:rPr lang="el-G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33B2F0-E268-BCA2-7423-0EEE523117E5}"/>
              </a:ext>
            </a:extLst>
          </p:cNvPr>
          <p:cNvSpPr/>
          <p:nvPr/>
        </p:nvSpPr>
        <p:spPr>
          <a:xfrm>
            <a:off x="9046961" y="4561450"/>
            <a:ext cx="301358" cy="300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13F6D00A-9B05-966C-E1A6-6DC4E48AF2CC}"/>
              </a:ext>
            </a:extLst>
          </p:cNvPr>
          <p:cNvSpPr/>
          <p:nvPr/>
        </p:nvSpPr>
        <p:spPr>
          <a:xfrm>
            <a:off x="8986963" y="2608710"/>
            <a:ext cx="72019" cy="235054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5AB824B8-DCF8-CE90-A2BC-538760BC11BF}"/>
              </a:ext>
            </a:extLst>
          </p:cNvPr>
          <p:cNvSpPr/>
          <p:nvPr/>
        </p:nvSpPr>
        <p:spPr>
          <a:xfrm flipH="1">
            <a:off x="9343592" y="2608710"/>
            <a:ext cx="72019" cy="2344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C1D9DD-9EA5-9763-5921-6C446F9766F8}"/>
              </a:ext>
            </a:extLst>
          </p:cNvPr>
          <p:cNvSpPr txBox="1"/>
          <p:nvPr/>
        </p:nvSpPr>
        <p:spPr>
          <a:xfrm>
            <a:off x="9039410" y="2667788"/>
            <a:ext cx="3225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ctr">
              <a:spcAft>
                <a:spcPts val="15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A560CB-1B06-CC13-0A7B-4C44BEB6F948}"/>
              </a:ext>
            </a:extLst>
          </p:cNvPr>
          <p:cNvSpPr/>
          <p:nvPr/>
        </p:nvSpPr>
        <p:spPr>
          <a:xfrm>
            <a:off x="9836095" y="3627618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7811F-7765-3A0B-A21A-BC81FEF21C7D}"/>
              </a:ext>
            </a:extLst>
          </p:cNvPr>
          <p:cNvSpPr/>
          <p:nvPr/>
        </p:nvSpPr>
        <p:spPr>
          <a:xfrm>
            <a:off x="9836094" y="2699796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</a:t>
            </a:r>
            <a:endParaRPr lang="en-NL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4A8ADD-AAC2-42A5-44FC-56BDC6DE9A28}"/>
              </a:ext>
            </a:extLst>
          </p:cNvPr>
          <p:cNvSpPr/>
          <p:nvPr/>
        </p:nvSpPr>
        <p:spPr>
          <a:xfrm>
            <a:off x="9836094" y="3165610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moet</a:t>
            </a:r>
            <a:endParaRPr lang="en-NL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8FB912-04AD-A08E-F5F3-44CEE91142A3}"/>
              </a:ext>
            </a:extLst>
          </p:cNvPr>
          <p:cNvSpPr/>
          <p:nvPr/>
        </p:nvSpPr>
        <p:spPr>
          <a:xfrm>
            <a:off x="9836095" y="4093432"/>
            <a:ext cx="1098765" cy="300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BB017E-D69B-81EE-9F06-6E42D8A6CEE5}"/>
              </a:ext>
            </a:extLst>
          </p:cNvPr>
          <p:cNvSpPr/>
          <p:nvPr/>
        </p:nvSpPr>
        <p:spPr>
          <a:xfrm>
            <a:off x="9836095" y="4559247"/>
            <a:ext cx="109876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911138-98C7-FEE2-8844-766E6367B701}"/>
              </a:ext>
            </a:extLst>
          </p:cNvPr>
          <p:cNvSpPr/>
          <p:nvPr/>
        </p:nvSpPr>
        <p:spPr>
          <a:xfrm>
            <a:off x="5851363" y="1710170"/>
            <a:ext cx="933225" cy="30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0CCB14-BA1D-B59B-98F5-7E174F5FFC70}"/>
              </a:ext>
            </a:extLst>
          </p:cNvPr>
          <p:cNvSpPr/>
          <p:nvPr/>
        </p:nvSpPr>
        <p:spPr>
          <a:xfrm>
            <a:off x="5141029" y="1708472"/>
            <a:ext cx="697585" cy="300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EFD2F6-6469-6BB7-BF11-CDAC4387BDA6}"/>
              </a:ext>
            </a:extLst>
          </p:cNvPr>
          <p:cNvSpPr txBox="1"/>
          <p:nvPr/>
        </p:nvSpPr>
        <p:spPr>
          <a:xfrm>
            <a:off x="4066643" y="1674060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Je moet je mobiel opnemen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BCBB-4895-4251-B82B-710F3F57FCA2}"/>
              </a:ext>
            </a:extLst>
          </p:cNvPr>
          <p:cNvSpPr txBox="1"/>
          <p:nvPr/>
        </p:nvSpPr>
        <p:spPr>
          <a:xfrm>
            <a:off x="8272039" y="3371213"/>
            <a:ext cx="5772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∑</a:t>
            </a:r>
          </a:p>
          <a:p>
            <a:pPr algn="ctr"/>
            <a:r>
              <a:rPr lang="en-US" sz="1400" dirty="0"/>
              <a:t>+ </a:t>
            </a:r>
          </a:p>
          <a:p>
            <a:pPr algn="ctr"/>
            <a:r>
              <a:rPr lang="en-US" sz="1400" dirty="0"/>
              <a:t>Soft</a:t>
            </a:r>
          </a:p>
          <a:p>
            <a:pPr algn="ctr"/>
            <a:r>
              <a:rPr lang="en-US" sz="14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32145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woord</a:t>
            </a:r>
            <a:r>
              <a:rPr lang="nl-NL" sz="1600" dirty="0">
                <a:cs typeface="Courier New" panose="02070309020205020404" pitchFamily="49" charset="0"/>
              </a:rPr>
              <a:t>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</a:t>
            </a:r>
            <a:r>
              <a:rPr lang="nl-NL" sz="1600" u="sng" dirty="0">
                <a:cs typeface="Courier New" panose="02070309020205020404" pitchFamily="49" charset="0"/>
              </a:rPr>
              <a:t>document</a:t>
            </a:r>
            <a:r>
              <a:rPr lang="nl-NL" sz="1600" dirty="0">
                <a:cs typeface="Courier New" panose="02070309020205020404" pitchFamily="49" charset="0"/>
              </a:rPr>
              <a:t>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Meerdere betekenissen mogelijk,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rol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hetzelfde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581EAA-4DF9-481B-4179-CFB9E67D3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2581"/>
              </p:ext>
            </p:extLst>
          </p:nvPr>
        </p:nvGraphicFramePr>
        <p:xfrm>
          <a:off x="1532281" y="1599148"/>
          <a:ext cx="9127437" cy="41096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14654">
                  <a:extLst>
                    <a:ext uri="{9D8B030D-6E8A-4147-A177-3AD203B41FA5}">
                      <a16:colId xmlns:a16="http://schemas.microsoft.com/office/drawing/2014/main" val="3913466411"/>
                    </a:ext>
                  </a:extLst>
                </a:gridCol>
                <a:gridCol w="6512783">
                  <a:extLst>
                    <a:ext uri="{9D8B030D-6E8A-4147-A177-3AD203B41FA5}">
                      <a16:colId xmlns:a16="http://schemas.microsoft.com/office/drawing/2014/main" val="2752012021"/>
                    </a:ext>
                  </a:extLst>
                </a:gridCol>
              </a:tblGrid>
              <a:tr h="415183">
                <a:tc>
                  <a:txBody>
                    <a:bodyPr/>
                    <a:lstStyle/>
                    <a:p>
                      <a:r>
                        <a:rPr lang="nl-NL" noProof="0" dirty="0"/>
                        <a:t>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736332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Letter (paar)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Geen semantische betekenis, nuttig voor verschillende schrijfwijzen of vervoegingen.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04190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Woord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Kleinste eenheid met semantische betekenis, veel gebruikt in traditionele modellen.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44511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Zin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Combinatie van woorden volgens grammaticale regels, betekenis meer dan som der delen.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435753"/>
                  </a:ext>
                </a:extLst>
              </a:tr>
              <a:tr h="923619">
                <a:tc>
                  <a:txBody>
                    <a:bodyPr/>
                    <a:lstStyle/>
                    <a:p>
                      <a:r>
                        <a:rPr lang="nl-NL" noProof="0" dirty="0"/>
                        <a:t>Paragraaf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Meerdere zinnen over één onderwerp, soms gescheiden door kopjes of witregels.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27879-97E4-D003-4991-8F31078707E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1967F-D5CA-F8B4-5371-ED062CC6DD1D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9BB54-EA85-ED20-01FE-170F8D274256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28BB3-7B8A-6A61-7CA4-5E58AC32DC98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40D0A-20C4-D4EC-855E-B4EA38666A84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8B661-5511-E397-299D-957065753F0C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DA14E8-C73C-C094-5036-C622E7641D74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6388287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noProof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leesteken, spatie, tab, einde regel, et cetera.</a:t>
            </a:r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54B2-D5BF-2737-4D2C-FC00C32BB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CE32C2-6AFE-836A-A88E-FA6679B85D77}"/>
              </a:ext>
            </a:extLst>
          </p:cNvPr>
          <p:cNvSpPr/>
          <p:nvPr/>
        </p:nvSpPr>
        <p:spPr>
          <a:xfrm>
            <a:off x="8041052" y="2348342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B67A6-FD80-D366-FFA2-8406C28FC1DD}"/>
              </a:ext>
            </a:extLst>
          </p:cNvPr>
          <p:cNvSpPr/>
          <p:nvPr/>
        </p:nvSpPr>
        <p:spPr>
          <a:xfrm>
            <a:off x="7620001" y="2351726"/>
            <a:ext cx="152400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58F5F-BCD5-1204-72DB-5DE2402BD764}"/>
              </a:ext>
            </a:extLst>
          </p:cNvPr>
          <p:cNvSpPr/>
          <p:nvPr/>
        </p:nvSpPr>
        <p:spPr>
          <a:xfrm>
            <a:off x="7868333" y="2351727"/>
            <a:ext cx="162338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E3731-469B-9D2F-8EF7-B710B9763AF7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34601-B273-279E-D122-C596790B23D0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7B2A6-03A2-A557-D0DC-5BA9069D0165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BE1AD-2E3C-8F0A-FF5F-28D2BAECB1AF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465FD-6044-0776-EC05-38D410374586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8F81C-CCDC-48E7-1C4B-10A471813962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11BD2-A8B5-EA86-348C-873FB8A87DAE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E3558-DE19-F036-F7C3-C27AA2A7E414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F0308-C7B1-4925-DAF4-93BB211FB256}"/>
              </a:ext>
            </a:extLst>
          </p:cNvPr>
          <p:cNvSpPr txBox="1"/>
          <p:nvPr/>
        </p:nvSpPr>
        <p:spPr>
          <a:xfrm>
            <a:off x="838200" y="2302080"/>
            <a:ext cx="7669696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0.5%.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FF4-551E-135E-AF54-F9AD756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9AF95B-324B-0328-16EE-110E08A6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7C59A-29C6-CB36-73C4-8DA65A7324F5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nl-NL" sz="2000" dirty="0"/>
              <a:t>	=&gt; Moet als geheel worden gezien.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nl-NL" sz="2000" dirty="0"/>
              <a:t>	=&gt; Uitgeschreven 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nl-N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90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4F68-6235-03FD-07ED-28DA41D8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746BC0-48D2-EA04-A3A4-AA85616F194F}"/>
              </a:ext>
            </a:extLst>
          </p:cNvPr>
          <p:cNvSpPr/>
          <p:nvPr/>
        </p:nvSpPr>
        <p:spPr>
          <a:xfrm>
            <a:off x="2550003" y="2353736"/>
            <a:ext cx="112747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7047-9B64-C5AC-A2B5-248E94DEE2E8}"/>
              </a:ext>
            </a:extLst>
          </p:cNvPr>
          <p:cNvSpPr/>
          <p:nvPr/>
        </p:nvSpPr>
        <p:spPr>
          <a:xfrm>
            <a:off x="3796748" y="2350994"/>
            <a:ext cx="5565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B9664-2138-6D0A-32F8-01E6A3F85156}"/>
              </a:ext>
            </a:extLst>
          </p:cNvPr>
          <p:cNvSpPr/>
          <p:nvPr/>
        </p:nvSpPr>
        <p:spPr>
          <a:xfrm>
            <a:off x="1338470" y="2353736"/>
            <a:ext cx="1093303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63F6-E762-1D85-1783-381D50E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D288F-F4B3-DC8E-C790-AD225E6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75BCB4-E307-BEE8-048F-2D5AD20B80C9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Uitdagingen: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nl-NL" sz="2000" dirty="0"/>
              <a:t>	=&gt; Vervoeging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verhogen</a:t>
            </a:r>
            <a:r>
              <a:rPr lang="nl-NL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FCA09-25D8-47A3-6F67-58C435B7A9F8}"/>
              </a:ext>
            </a:extLst>
          </p:cNvPr>
          <p:cNvSpPr/>
          <p:nvPr/>
        </p:nvSpPr>
        <p:spPr>
          <a:xfrm>
            <a:off x="8159070" y="2350994"/>
            <a:ext cx="97815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D82CE-3C80-8F5D-A779-07F64C9F98A6}"/>
              </a:ext>
            </a:extLst>
          </p:cNvPr>
          <p:cNvSpPr/>
          <p:nvPr/>
        </p:nvSpPr>
        <p:spPr>
          <a:xfrm>
            <a:off x="942979" y="2351728"/>
            <a:ext cx="249290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BE18F-ABBC-FB79-7136-D8340BBC2ECB}"/>
              </a:ext>
            </a:extLst>
          </p:cNvPr>
          <p:cNvSpPr/>
          <p:nvPr/>
        </p:nvSpPr>
        <p:spPr>
          <a:xfrm>
            <a:off x="4485861" y="2353736"/>
            <a:ext cx="1225826" cy="27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85E39-1DBD-D577-7FA2-2891C35617AE}"/>
              </a:ext>
            </a:extLst>
          </p:cNvPr>
          <p:cNvSpPr/>
          <p:nvPr/>
        </p:nvSpPr>
        <p:spPr>
          <a:xfrm>
            <a:off x="5837583" y="2353736"/>
            <a:ext cx="278295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3B34F-CA45-104C-2349-F25188CE27C6}"/>
              </a:ext>
            </a:extLst>
          </p:cNvPr>
          <p:cNvSpPr/>
          <p:nvPr/>
        </p:nvSpPr>
        <p:spPr>
          <a:xfrm>
            <a:off x="6248400" y="2353736"/>
            <a:ext cx="708992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96E23-F538-498E-5EDD-895802B803ED}"/>
              </a:ext>
            </a:extLst>
          </p:cNvPr>
          <p:cNvSpPr/>
          <p:nvPr/>
        </p:nvSpPr>
        <p:spPr>
          <a:xfrm>
            <a:off x="7043531" y="2350994"/>
            <a:ext cx="443947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3E8AA-3C14-E4B0-9537-17AFA8AAD00D}"/>
              </a:ext>
            </a:extLst>
          </p:cNvPr>
          <p:cNvSpPr/>
          <p:nvPr/>
        </p:nvSpPr>
        <p:spPr>
          <a:xfrm>
            <a:off x="7620000" y="2351726"/>
            <a:ext cx="426719" cy="27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B4939-44AF-1C34-47FF-BDDFCEE105EF}"/>
              </a:ext>
            </a:extLst>
          </p:cNvPr>
          <p:cNvSpPr txBox="1"/>
          <p:nvPr/>
        </p:nvSpPr>
        <p:spPr>
          <a:xfrm>
            <a:off x="838199" y="2302080"/>
            <a:ext cx="8542868" cy="36933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 Europese Centrale Bank verhoogde de rente met 0.5 procent.</a:t>
            </a:r>
          </a:p>
        </p:txBody>
      </p:sp>
    </p:spTree>
    <p:extLst>
      <p:ext uri="{BB962C8B-B14F-4D97-AF65-F5344CB8AC3E}">
        <p14:creationId xmlns:p14="http://schemas.microsoft.com/office/powerpoint/2010/main" val="14859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3849</Words>
  <Application>Microsoft Office PowerPoint</Application>
  <PresentationFormat>Widescreen</PresentationFormat>
  <Paragraphs>1083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Van tekst naar numeriek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</vt:lpstr>
      <vt:lpstr>SpaCy: Introductie</vt:lpstr>
      <vt:lpstr>SpaCy: Introductie</vt:lpstr>
      <vt:lpstr>SpaCy: Introductie</vt:lpstr>
      <vt:lpstr>Woordfuncties onderscheiden</vt:lpstr>
      <vt:lpstr>Vervoegingen van werkwoorden</vt:lpstr>
      <vt:lpstr>Vervoegingen van werkwoorden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word embeddings</vt:lpstr>
      <vt:lpstr>Concept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Trainen van word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725</cp:revision>
  <dcterms:created xsi:type="dcterms:W3CDTF">2023-02-09T08:00:02Z</dcterms:created>
  <dcterms:modified xsi:type="dcterms:W3CDTF">2024-10-23T13:41:33Z</dcterms:modified>
</cp:coreProperties>
</file>