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6" r:id="rId2"/>
    <p:sldId id="270" r:id="rId3"/>
    <p:sldId id="257" r:id="rId4"/>
    <p:sldId id="269" r:id="rId5"/>
    <p:sldId id="326" r:id="rId6"/>
    <p:sldId id="327" r:id="rId7"/>
    <p:sldId id="258" r:id="rId8"/>
    <p:sldId id="301" r:id="rId9"/>
    <p:sldId id="344" r:id="rId10"/>
    <p:sldId id="271" r:id="rId11"/>
    <p:sldId id="274" r:id="rId12"/>
    <p:sldId id="275" r:id="rId13"/>
    <p:sldId id="315" r:id="rId14"/>
    <p:sldId id="273" r:id="rId15"/>
    <p:sldId id="277" r:id="rId16"/>
    <p:sldId id="276" r:id="rId17"/>
    <p:sldId id="260" r:id="rId18"/>
    <p:sldId id="317" r:id="rId19"/>
    <p:sldId id="318" r:id="rId20"/>
    <p:sldId id="272" r:id="rId21"/>
    <p:sldId id="345" r:id="rId22"/>
    <p:sldId id="278" r:id="rId23"/>
    <p:sldId id="289" r:id="rId24"/>
    <p:sldId id="291" r:id="rId25"/>
    <p:sldId id="292" r:id="rId26"/>
    <p:sldId id="287" r:id="rId27"/>
    <p:sldId id="346" r:id="rId28"/>
    <p:sldId id="279" r:id="rId29"/>
    <p:sldId id="282" r:id="rId30"/>
    <p:sldId id="285" r:id="rId31"/>
    <p:sldId id="331" r:id="rId32"/>
    <p:sldId id="330" r:id="rId33"/>
    <p:sldId id="332" r:id="rId34"/>
    <p:sldId id="328" r:id="rId35"/>
    <p:sldId id="280" r:id="rId36"/>
    <p:sldId id="281" r:id="rId37"/>
    <p:sldId id="284" r:id="rId38"/>
    <p:sldId id="347" r:id="rId39"/>
    <p:sldId id="283" r:id="rId40"/>
    <p:sldId id="300" r:id="rId41"/>
    <p:sldId id="306" r:id="rId42"/>
    <p:sldId id="311" r:id="rId43"/>
    <p:sldId id="303" r:id="rId44"/>
    <p:sldId id="312" r:id="rId45"/>
    <p:sldId id="309" r:id="rId46"/>
    <p:sldId id="313" r:id="rId47"/>
    <p:sldId id="314" r:id="rId48"/>
    <p:sldId id="320" r:id="rId49"/>
    <p:sldId id="266" r:id="rId50"/>
    <p:sldId id="321" r:id="rId51"/>
    <p:sldId id="316" r:id="rId52"/>
    <p:sldId id="340" r:id="rId53"/>
    <p:sldId id="348" r:id="rId54"/>
    <p:sldId id="319" r:id="rId55"/>
    <p:sldId id="323" r:id="rId56"/>
    <p:sldId id="333" r:id="rId57"/>
    <p:sldId id="296" r:id="rId58"/>
    <p:sldId id="334" r:id="rId59"/>
    <p:sldId id="335" r:id="rId60"/>
    <p:sldId id="339" r:id="rId61"/>
    <p:sldId id="337" r:id="rId62"/>
    <p:sldId id="295" r:id="rId63"/>
    <p:sldId id="294" r:id="rId64"/>
    <p:sldId id="325" r:id="rId65"/>
    <p:sldId id="338" r:id="rId66"/>
    <p:sldId id="343" r:id="rId67"/>
    <p:sldId id="349" r:id="rId68"/>
    <p:sldId id="298" r:id="rId69"/>
    <p:sldId id="324" r:id="rId70"/>
    <p:sldId id="297" r:id="rId71"/>
    <p:sldId id="341" r:id="rId72"/>
    <p:sldId id="342" r:id="rId73"/>
    <p:sldId id="350" r:id="rId74"/>
    <p:sldId id="322" r:id="rId7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825" autoAdjust="0"/>
  </p:normalViewPr>
  <p:slideViewPr>
    <p:cSldViewPr snapToGrid="0">
      <p:cViewPr varScale="1">
        <p:scale>
          <a:sx n="103" d="100"/>
          <a:sy n="103" d="100"/>
        </p:scale>
        <p:origin x="8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E90D0-176A-4BE5-B54F-392F0A16E3B3}" type="datetimeFigureOut">
              <a:rPr lang="en-NL" smtClean="0"/>
              <a:t>11/12/2020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7AAA1-0A2D-4E17-BD7E-ECD1F2F24FF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838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Python: </a:t>
            </a:r>
            <a:r>
              <a:rPr lang="en-US" dirty="0" err="1"/>
              <a:t>SQLAlchemy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hoger</a:t>
            </a:r>
            <a:r>
              <a:rPr lang="en-US" dirty="0"/>
              <a:t> level API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80718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0825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6061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8263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9134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10763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1215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54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1486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VRAAG: Hoe </a:t>
            </a:r>
            <a:r>
              <a:rPr lang="en-US" dirty="0" err="1"/>
              <a:t>draai</a:t>
            </a:r>
            <a:r>
              <a:rPr lang="en-US" dirty="0"/>
              <a:t> je de </a:t>
            </a:r>
            <a:r>
              <a:rPr lang="en-US" dirty="0" err="1"/>
              <a:t>selectie</a:t>
            </a:r>
            <a:r>
              <a:rPr lang="en-US" dirty="0"/>
              <a:t> </a:t>
            </a:r>
            <a:r>
              <a:rPr lang="en-US" dirty="0" err="1"/>
              <a:t>precies</a:t>
            </a:r>
            <a:r>
              <a:rPr lang="en-US" dirty="0"/>
              <a:t> om?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55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77241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56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74091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57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39626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VRAAG: Hoe </a:t>
            </a:r>
            <a:r>
              <a:rPr lang="en-US" dirty="0" err="1"/>
              <a:t>draai</a:t>
            </a:r>
            <a:r>
              <a:rPr lang="en-US" dirty="0"/>
              <a:t> je de </a:t>
            </a:r>
            <a:r>
              <a:rPr lang="en-US" dirty="0" err="1"/>
              <a:t>selectie</a:t>
            </a:r>
            <a:r>
              <a:rPr lang="en-US" dirty="0"/>
              <a:t> </a:t>
            </a:r>
            <a:r>
              <a:rPr lang="en-US" dirty="0" err="1"/>
              <a:t>precies</a:t>
            </a:r>
            <a:r>
              <a:rPr lang="en-US" dirty="0"/>
              <a:t> om?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603320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OP: </a:t>
            </a:r>
            <a:r>
              <a:rPr lang="en-US" dirty="0" err="1"/>
              <a:t>Werkt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check </a:t>
            </a:r>
            <a:r>
              <a:rPr lang="en-US" dirty="0" err="1"/>
              <a:t>goed</a:t>
            </a:r>
            <a:r>
              <a:rPr lang="en-US" dirty="0"/>
              <a:t>? Wat </a:t>
            </a:r>
            <a:r>
              <a:rPr lang="en-US" dirty="0" err="1"/>
              <a:t>gebeurt</a:t>
            </a:r>
            <a:r>
              <a:rPr lang="en-US" dirty="0"/>
              <a:t> er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NULL </a:t>
            </a:r>
            <a:r>
              <a:rPr lang="en-US" dirty="0" err="1"/>
              <a:t>waarde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58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37029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59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547529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60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697216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61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408395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VRAAG: Hoe </a:t>
            </a:r>
            <a:r>
              <a:rPr lang="en-US" dirty="0" err="1"/>
              <a:t>draai</a:t>
            </a:r>
            <a:r>
              <a:rPr lang="en-US" dirty="0"/>
              <a:t> je de </a:t>
            </a:r>
            <a:r>
              <a:rPr lang="en-US" dirty="0" err="1"/>
              <a:t>selectie</a:t>
            </a:r>
            <a:r>
              <a:rPr lang="en-US" dirty="0"/>
              <a:t> </a:t>
            </a:r>
            <a:r>
              <a:rPr lang="en-US" dirty="0" err="1"/>
              <a:t>precies</a:t>
            </a:r>
            <a:r>
              <a:rPr lang="en-US" dirty="0"/>
              <a:t> om?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62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556041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63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209462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64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761085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68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437423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69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810266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70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5475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75615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71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3532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VRAAG: Hoe </a:t>
            </a:r>
            <a:r>
              <a:rPr lang="en-US" dirty="0" err="1"/>
              <a:t>draai</a:t>
            </a:r>
            <a:r>
              <a:rPr lang="en-US" dirty="0"/>
              <a:t> je de </a:t>
            </a:r>
            <a:r>
              <a:rPr lang="en-US" dirty="0" err="1"/>
              <a:t>selectie</a:t>
            </a:r>
            <a:r>
              <a:rPr lang="en-US" dirty="0"/>
              <a:t> </a:t>
            </a:r>
            <a:r>
              <a:rPr lang="en-US" dirty="0" err="1"/>
              <a:t>precies</a:t>
            </a:r>
            <a:r>
              <a:rPr lang="en-US" dirty="0"/>
              <a:t> om?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9779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28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38576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29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0380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76460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42624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93522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0CC9-ED9D-4D4F-8C1E-EBA1D453D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E966D-7652-4557-A9F9-7DF935DAE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CB7AD-6354-4B46-A1B1-8AB8F13B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11/12/2020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A64DE-EF41-4835-B7FB-322DD914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704FD-6460-4364-A0B8-96D160BB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974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2C93-0384-43C7-9270-53AA5CC4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27274-EF82-499F-9F62-8716430DA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AB32C-5ABC-47EE-BCBB-EBDD09F8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11/12/2020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79F4C-465F-432E-94F2-14381714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3C283-364C-4E66-B8A1-E60281CF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997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83F3F4-3DB7-4772-B734-E3D4EC57A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83D0B-A6E9-420B-BB32-2EE23BDD4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6CBA8-F239-41EA-BB1B-F2AC5076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11/12/2020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F5E8E-4E02-43BB-BA09-E3DBD0A7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5E216-2F85-4809-BCC5-7F592CD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591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4E2-0D21-4416-968C-C61A95E8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712F5-D9DF-4F18-AB0B-0570F768C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E2A40-5B6A-435A-9505-0394EADD5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11/12/2020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4E54C-44AC-49EA-ADDF-39EA1D73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0B503-6745-455E-9167-2332D143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499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36DE-605D-44B2-AA42-4AAAEA86B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5106-FE69-4402-9578-64BC2080B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488F4-C235-4C6F-84B7-3BD91417B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11/12/2020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5E1DD-D3C1-4E79-94A6-35DA4A33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6E79C-7AF9-4978-9B94-79E00D96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7832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2DDF-E3AE-4295-96E9-97CC8175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45F90-BA76-4780-A8D9-CD685DC74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D3A87-C96D-44C9-8EF2-C5856D0E1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6C641-16CC-447F-941B-2A221036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11/12/2020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0114C-8219-4904-B12D-606CCA5D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41C20-F59F-4984-9E7E-38441372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79847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CB04-7F85-457D-983B-717ECAC1A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9FC22-D5B7-4E55-894C-F63B97378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56CE9-C92E-4B4C-8603-695086290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45C1E-1E47-4FF1-8753-C33198D68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7E0C64-BF99-45A8-91AD-35BF431C0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B75584-3091-43F6-8D86-500DC904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11/12/2020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089D8-0844-4346-9C6C-0D2C381D0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E7C50-547D-49E9-951A-67EF9F3C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5538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0436-DC28-4112-95C6-55B0FBC0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EBB85-00C5-41BB-9448-F4918445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11/12/2020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020E7-2C2A-466B-ACE7-47462B1E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1D739-B63A-4BB5-BF5B-E376C50F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347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BCBF1-D4A7-4B82-9772-A3D7FB08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11/12/2020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DDBC3-E0A3-4A22-AB03-E9EAE5E5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5837C-C6F6-4CAF-BB73-E9984C75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314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C6B8-091C-4133-AECF-BCFA2FD6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F084-4126-45E3-ACA0-7475A2E38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BE3DF-44A3-4870-96ED-717544901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1E646-9206-4CFC-8110-78B874415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11/12/2020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94BFF-1FC2-48F0-A7B4-13BEBF21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9ED3F-9BB2-4EEA-8C72-58F6B628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6634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01235-EC3B-4A57-AC4C-5759D094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C46B4-56DD-4886-8BBC-49A6191DA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3869C-90F1-498A-B310-9C050629C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CC9E3-D4DE-4D3A-B32C-1C978D6C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11/12/2020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B6B80-0A18-40C3-9A3C-91852A47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1F956-F6E6-4E56-A2DA-271827C5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070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7E9155-A6E4-486A-B6D8-6669D741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70AE5-F952-4258-8970-EA7B89F3F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BE9F0-569D-4B38-94CC-CEF98F681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CBDA-B49C-4B0F-9869-5B15867EA611}" type="datetimeFigureOut">
              <a:rPr lang="en-NL" smtClean="0"/>
              <a:t>11/12/2020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84339-0EC9-4B98-B74B-C84A1578D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0DA69-2268-4481-8C7E-C48F42FA3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975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FA2-7221-489B-AB51-A8440470F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/>
              <a:t>SQL Introductie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03C72-2A16-4BC3-8AC1-0B03137BE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AFM 2020</a:t>
            </a:r>
          </a:p>
          <a:p>
            <a:r>
              <a:rPr lang="en-US" dirty="0"/>
              <a:t>Lukas Koning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01447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Kolommen selecteren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85124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Personen;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AS Voornaam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, Achternaam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--, Leeftijd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Personen;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5280916" y="1825625"/>
            <a:ext cx="60728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Om specifieke kolommen te selecteren: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r>
              <a:rPr lang="nl-NL" sz="2000" dirty="0"/>
              <a:t>Geef je de lijst met kolommen op achter SELECT.</a:t>
            </a:r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/>
              <a:t>Scheid je de namen door komma’s.</a:t>
            </a:r>
          </a:p>
          <a:p>
            <a:pPr marL="0" indent="0">
              <a:buNone/>
            </a:pPr>
            <a:r>
              <a:rPr lang="nl-NL" sz="2000" dirty="0"/>
              <a:t>    (komma’s vooraan maakt uitzetten makkelijk)</a:t>
            </a:r>
          </a:p>
          <a:p>
            <a:endParaRPr lang="nl-NL" sz="2000" dirty="0"/>
          </a:p>
          <a:p>
            <a:r>
              <a:rPr lang="nl-NL" sz="2000" dirty="0"/>
              <a:t>Met AS kun je een alias voor de kolom opgeven.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404161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selecteren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8512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Personen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Leeftijd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18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Leeftijd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115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4874004" y="1825625"/>
            <a:ext cx="64797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Met SELECT * selecteer je alle kolommen.</a:t>
            </a:r>
          </a:p>
          <a:p>
            <a:endParaRPr lang="nl-NL" sz="2000" dirty="0"/>
          </a:p>
          <a:p>
            <a:r>
              <a:rPr lang="nl-NL" sz="2000" dirty="0"/>
              <a:t>Met WHERE geef selectiecriteria op voor de rijen:</a:t>
            </a:r>
          </a:p>
          <a:p>
            <a:endParaRPr lang="nl-NL" sz="2400" dirty="0"/>
          </a:p>
          <a:p>
            <a:pPr lvl="1"/>
            <a:r>
              <a:rPr lang="nl-NL" sz="1800" dirty="0"/>
              <a:t>Een selectiecriterium moet evalueren tot waar / onwaar:</a:t>
            </a:r>
          </a:p>
          <a:p>
            <a:endParaRPr lang="nl-NL" sz="2400" dirty="0"/>
          </a:p>
          <a:p>
            <a:pPr lvl="1"/>
            <a:r>
              <a:rPr lang="nl-NL" sz="1800" dirty="0"/>
              <a:t>Selectiecriteria kun je combineren met AND of OR.</a:t>
            </a:r>
          </a:p>
          <a:p>
            <a:endParaRPr lang="nl-NL" sz="2400" dirty="0"/>
          </a:p>
          <a:p>
            <a:pPr lvl="1"/>
            <a:r>
              <a:rPr lang="nl-NL" sz="1800" dirty="0"/>
              <a:t>Je kunt criteria groeperen met haken (…)</a:t>
            </a:r>
            <a:endParaRPr lang="nl-NL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713524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selecteren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915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KolomB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BETWEEN 1 AND 100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(2, 3, 5, 7)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IS NULL / NOT NULL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LIMIT 4 / OFFSET 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000108" y="1825625"/>
            <a:ext cx="53536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Twee kolommen identiek zijn.</a:t>
            </a:r>
          </a:p>
          <a:p>
            <a:endParaRPr lang="nl-NL" sz="2000" dirty="0"/>
          </a:p>
          <a:p>
            <a:r>
              <a:rPr lang="nl-NL" sz="2000" dirty="0"/>
              <a:t>Waardes in bereik [1, 100].</a:t>
            </a:r>
          </a:p>
          <a:p>
            <a:endParaRPr lang="nl-NL" sz="2000" dirty="0"/>
          </a:p>
          <a:p>
            <a:r>
              <a:rPr lang="nl-NL" sz="2000" dirty="0"/>
              <a:t>Waardes tot opgegeven lijst behoren.</a:t>
            </a:r>
          </a:p>
          <a:p>
            <a:endParaRPr lang="nl-NL" sz="2000" dirty="0"/>
          </a:p>
          <a:p>
            <a:r>
              <a:rPr lang="nl-NL" sz="2000" dirty="0"/>
              <a:t>Waarde ontbreekt / ontbreekt niet.</a:t>
            </a:r>
          </a:p>
          <a:p>
            <a:endParaRPr lang="nl-NL" sz="2000" dirty="0"/>
          </a:p>
          <a:p>
            <a:r>
              <a:rPr lang="nl-NL" sz="2000" dirty="0"/>
              <a:t>Haal 4 rijen op / begin bij 3</a:t>
            </a:r>
            <a:r>
              <a:rPr lang="nl-NL" sz="2000" baseline="30000" dirty="0"/>
              <a:t>e</a:t>
            </a:r>
            <a:r>
              <a:rPr lang="nl-NL" sz="2000" dirty="0"/>
              <a:t> rij</a:t>
            </a:r>
          </a:p>
        </p:txBody>
      </p:sp>
    </p:spTree>
    <p:extLst>
      <p:ext uri="{BB962C8B-B14F-4D97-AF65-F5344CB8AC3E}">
        <p14:creationId xmlns:p14="http://schemas.microsoft.com/office/powerpoint/2010/main" val="2883857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sorteren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48536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Personen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Achternaam, Naam;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Personen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Leeftijd DESC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LIMIT 3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7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Gebruik ORDER BY om de rijen te sorteren.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Per kolom kun je de volgorde instellen:</a:t>
            </a:r>
          </a:p>
          <a:p>
            <a:r>
              <a:rPr lang="nl-NL" sz="2000" dirty="0"/>
              <a:t>ASC voor oplopend sorteren (standaard) </a:t>
            </a:r>
          </a:p>
          <a:p>
            <a:r>
              <a:rPr lang="nl-NL" sz="2000" dirty="0"/>
              <a:t>DESC voor aflopend te sorteren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Sorteren i.c.m. limiet is handige manier om top N te verkrijgen.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451151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Simpele berekeningen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7971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PrijsEx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BedragBTW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PrijsInc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ROUND(Bedrag, 2) AS Bedrag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ABS(Error)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AbsError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SQRT / LOG / LOG10 / EXP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274084" y="1825625"/>
            <a:ext cx="50797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Optelsom van kolommen met alias.</a:t>
            </a:r>
          </a:p>
          <a:p>
            <a:endParaRPr lang="nl-NL" sz="2000" dirty="0"/>
          </a:p>
          <a:p>
            <a:r>
              <a:rPr lang="nl-NL" sz="2000" dirty="0"/>
              <a:t>Afronden van getallen</a:t>
            </a:r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/>
              <a:t>Absolute waarde</a:t>
            </a:r>
          </a:p>
          <a:p>
            <a:endParaRPr lang="nl-NL" sz="2000" dirty="0"/>
          </a:p>
          <a:p>
            <a:r>
              <a:rPr lang="nl-NL" sz="2000" dirty="0"/>
              <a:t>Veel voorkomende transformaties</a:t>
            </a:r>
          </a:p>
        </p:txBody>
      </p:sp>
    </p:spTree>
    <p:extLst>
      <p:ext uri="{BB962C8B-B14F-4D97-AF65-F5344CB8AC3E}">
        <p14:creationId xmlns:p14="http://schemas.microsoft.com/office/powerpoint/2010/main" val="3042531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Samenvattende statistieken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51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COUNT(*)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AantalRijen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COUNT(DISTINCT ...)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SUM(bedrag)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TotaalBedrag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AVG / MIN / MAX / STDEV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7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Aantal rijen of aantal (unieke) waardes.</a:t>
            </a:r>
          </a:p>
          <a:p>
            <a:endParaRPr lang="nl-NL" sz="2000" dirty="0"/>
          </a:p>
          <a:p>
            <a:endParaRPr lang="nl-NL" sz="2000" dirty="0"/>
          </a:p>
          <a:p>
            <a:endParaRPr lang="nl-NL" sz="2000" dirty="0"/>
          </a:p>
          <a:p>
            <a:r>
              <a:rPr lang="nl-NL" sz="2000" dirty="0"/>
              <a:t>Simpele descriptieve statistieken zoals totaal en gemiddelde.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043303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Datum en tijd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72698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CURRENT_DATE / CURRENT_TIME / CURRENT_TIMESTAMP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DATE(“2020-12-01”)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DATE(“2020-12-01”, “3 MONTH”)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JULIANDAY(&lt;datum&gt;) – JULIANDAY(&lt;datum&gt;)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STRFTIME(&lt;format&gt;, &lt;datum&gt;)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818615" y="1825625"/>
            <a:ext cx="4535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800" dirty="0"/>
              <a:t>Huidige datum / tijd / datum en tijd</a:t>
            </a:r>
          </a:p>
          <a:p>
            <a:endParaRPr lang="nl-NL" sz="1800" dirty="0"/>
          </a:p>
          <a:p>
            <a:endParaRPr lang="nl-NL" sz="1800" dirty="0"/>
          </a:p>
          <a:p>
            <a:r>
              <a:rPr lang="nl-NL" sz="1800" dirty="0"/>
              <a:t>Maak datum aan.</a:t>
            </a:r>
          </a:p>
          <a:p>
            <a:endParaRPr lang="nl-NL" sz="1800" dirty="0"/>
          </a:p>
          <a:p>
            <a:r>
              <a:rPr lang="nl-NL" sz="1800" dirty="0"/>
              <a:t>Datum met tijdsverschil: +3 maanden.</a:t>
            </a:r>
          </a:p>
          <a:p>
            <a:endParaRPr lang="nl-NL" sz="1800" dirty="0"/>
          </a:p>
          <a:p>
            <a:r>
              <a:rPr lang="nl-NL" sz="1800" dirty="0"/>
              <a:t>Verschil tussen 2 datums in dagen.</a:t>
            </a:r>
          </a:p>
          <a:p>
            <a:endParaRPr lang="nl-NL" sz="1800" dirty="0"/>
          </a:p>
          <a:p>
            <a:r>
              <a:rPr lang="nl-NL" sz="1800" dirty="0"/>
              <a:t>Verander weergave; keuze uit onderdelen:</a:t>
            </a:r>
          </a:p>
          <a:p>
            <a:pPr lvl="1"/>
            <a:r>
              <a:rPr lang="nl-NL" sz="1400" dirty="0"/>
              <a:t>%Y		jaar	%H	uur</a:t>
            </a:r>
          </a:p>
          <a:p>
            <a:pPr lvl="1"/>
            <a:r>
              <a:rPr lang="nl-NL" sz="1400" dirty="0"/>
              <a:t>%m	maand	%M 	minuut</a:t>
            </a:r>
          </a:p>
          <a:p>
            <a:pPr lvl="1"/>
            <a:r>
              <a:rPr lang="nl-NL" sz="1400" dirty="0"/>
              <a:t>%d 	dag	%S	seconde</a:t>
            </a:r>
          </a:p>
          <a:p>
            <a:pPr marL="457200" lvl="1" indent="0">
              <a:buNone/>
            </a:pPr>
            <a:endParaRPr lang="nl-NL" sz="14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3652519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Logische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9342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CASE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WHEN Leeftijd &lt; 18 THEN ‘minderjarig’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WHEN Leeftijd &lt; 40 THEN ‘jong volwassen’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WHEN Leeftijd &lt; 65 THEN ‘volwassen’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‘senior’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END AS Leeftijdscategorie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Personen;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366570" y="1825625"/>
            <a:ext cx="39872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het CASE statement maak je een logische beslisboom.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 uitkomsten worden bepaald met: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WHEN &lt;conditie&gt; THEN &lt;waarde&gt;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 ELSE categorie is er om alle overgebleven gevallen af te vangen.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Let op: De volgorde van evaluatie is van boven naar beneden.</a:t>
            </a:r>
          </a:p>
        </p:txBody>
      </p:sp>
    </p:spTree>
    <p:extLst>
      <p:ext uri="{BB962C8B-B14F-4D97-AF65-F5344CB8AC3E}">
        <p14:creationId xmlns:p14="http://schemas.microsoft.com/office/powerpoint/2010/main" val="3683245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Subselects</a:t>
            </a:r>
            <a:endParaRPr lang="nl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9342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COUNT(*)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AantalTransacties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  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PrijsEx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BedragBTW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PrijsInc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FROM Transacties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PrijsInc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10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366570" y="1825625"/>
            <a:ext cx="39872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In plaats van een tabel kun je ook een query opgeven bij FROM.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Deze </a:t>
            </a:r>
            <a:r>
              <a:rPr lang="nl-NL" sz="2000" dirty="0" err="1"/>
              <a:t>subquery</a:t>
            </a:r>
            <a:r>
              <a:rPr lang="nl-NL" sz="2000" dirty="0"/>
              <a:t> wordt eerst uitgevoerd.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 resultaten worden daarna gebruikt door de hoofdquery; net als een gewone tabel.</a:t>
            </a:r>
          </a:p>
        </p:txBody>
      </p:sp>
    </p:spTree>
    <p:extLst>
      <p:ext uri="{BB962C8B-B14F-4D97-AF65-F5344CB8AC3E}">
        <p14:creationId xmlns:p14="http://schemas.microsoft.com/office/powerpoint/2010/main" val="1160530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WITH voor </a:t>
            </a:r>
            <a:r>
              <a:rPr lang="nl-NL" dirty="0" err="1"/>
              <a:t>subselects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9342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 Prijzen AS 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  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PrijsEx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BedragBTW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PrijsInc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FROM Transacties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COUNT(*)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AantalTransacties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Prijzen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PrijsInc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10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366570" y="1825625"/>
            <a:ext cx="39872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WITH kun je </a:t>
            </a:r>
            <a:r>
              <a:rPr lang="nl-NL" sz="2000" dirty="0" err="1"/>
              <a:t>subqueries</a:t>
            </a:r>
            <a:r>
              <a:rPr lang="nl-NL" sz="2000" dirty="0"/>
              <a:t> eleganter noteren.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Boven de hoofdquery zet je de </a:t>
            </a:r>
            <a:r>
              <a:rPr lang="nl-NL" sz="2000" dirty="0" err="1"/>
              <a:t>subqueries</a:t>
            </a:r>
            <a:r>
              <a:rPr lang="nl-NL" sz="2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 syntax is: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&lt;naam&gt; AS &lt;query&gt;,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&lt;naam&gt; AS &lt;query&gt;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…</a:t>
            </a:r>
          </a:p>
        </p:txBody>
      </p:sp>
    </p:spTree>
    <p:extLst>
      <p:ext uri="{BB962C8B-B14F-4D97-AF65-F5344CB8AC3E}">
        <p14:creationId xmlns:p14="http://schemas.microsoft.com/office/powerpoint/2010/main" val="496599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Leerdoelen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De leerdoelen van deze cursus zijn: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SQL kunnen toepassen binnen Python.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Bekend zijn met de syntax van SQL.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Begrijpen hoe databases werken (basis).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Kunnen opstellen entiteit-relatie-schema.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9453E-95B7-4E26-A4BA-5CD2D75F1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084" y="2843159"/>
            <a:ext cx="3649716" cy="364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61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Maak gebruik van de Transacties tabel uit </a:t>
            </a:r>
            <a:r>
              <a:rPr lang="nl-NL" sz="2000" dirty="0" err="1"/>
              <a:t>oefeningen.db</a:t>
            </a:r>
            <a:r>
              <a:rPr lang="nl-NL" sz="2000" dirty="0"/>
              <a:t>: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Hoeveel transacties zijn er in totaal gedaan?</a:t>
            </a:r>
          </a:p>
          <a:p>
            <a:pPr marL="457200" indent="-457200">
              <a:buAutoNum type="arabicPeriod"/>
            </a:pPr>
            <a:r>
              <a:rPr lang="nl-NL" sz="2000" dirty="0"/>
              <a:t>Hoeveel daarvan vielen in het lage BTW tarief?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Bereken voor elke transactie het totaal bedrag exclusief BTW.</a:t>
            </a:r>
          </a:p>
          <a:p>
            <a:pPr marL="457200" indent="-457200">
              <a:buAutoNum type="arabicPeriod"/>
            </a:pPr>
            <a:r>
              <a:rPr lang="nl-NL" sz="2000" dirty="0"/>
              <a:t>Bereken vervolgens het totaalbedrag inclusief BTW.</a:t>
            </a:r>
          </a:p>
          <a:p>
            <a:pPr marL="457200" indent="-457200">
              <a:buAutoNum type="arabicPeriod"/>
            </a:pPr>
            <a:r>
              <a:rPr lang="nl-NL" sz="2000" dirty="0"/>
              <a:t>Wat waren de 3 grootste en kleinste transacties?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Wat is de totale omzet in de maand januari?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163194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/>
              <a:t>Groeperen en aggregeren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3622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Groeperen en aggregeren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Provincie,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Stad,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COUNT(*)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AantalKlanten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SUM(Omzet)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TotaalVermogen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Personen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Provincie,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Stad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GROUPBY geeft aan op welke kolommen records gegroepeerd worden: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r>
              <a:rPr lang="nl-NL" sz="2000" dirty="0"/>
              <a:t>Elke combinatie provincie en stad vormt eigen groep:</a:t>
            </a:r>
            <a:br>
              <a:rPr lang="nl-NL" sz="2000" dirty="0"/>
            </a:br>
            <a:endParaRPr lang="nl-NL" sz="2000" dirty="0"/>
          </a:p>
          <a:p>
            <a:pPr lvl="1"/>
            <a:r>
              <a:rPr lang="nl-NL" sz="1600" dirty="0"/>
              <a:t>Noord-Holland, Amsterdam, ...</a:t>
            </a:r>
          </a:p>
          <a:p>
            <a:pPr lvl="1"/>
            <a:r>
              <a:rPr lang="nl-NL" sz="1600" dirty="0"/>
              <a:t>Noord-Holland, Haarlem, …</a:t>
            </a:r>
          </a:p>
          <a:p>
            <a:pPr lvl="1"/>
            <a:r>
              <a:rPr lang="nl-NL" sz="1600" dirty="0"/>
              <a:t>Noord-Brabant, Katwijk, …</a:t>
            </a:r>
          </a:p>
          <a:p>
            <a:pPr lvl="1"/>
            <a:r>
              <a:rPr lang="nl-NL" sz="1600" dirty="0"/>
              <a:t>Zuid-Holland, Katwijk, …</a:t>
            </a:r>
          </a:p>
          <a:p>
            <a:endParaRPr lang="nl-NL" sz="2000" dirty="0"/>
          </a:p>
          <a:p>
            <a:r>
              <a:rPr lang="nl-NL" sz="2000" dirty="0"/>
              <a:t>Gebruik aggregatie functie voor kolommen waarop je niet groepeert!</a:t>
            </a:r>
          </a:p>
          <a:p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111177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Venster 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740666" cy="20901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SUM(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Omzet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OVER(ORDER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TransactieDatum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OmzetCumulatief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Verkopen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838200" y="4454570"/>
            <a:ext cx="10515600" cy="1722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nl-NL" sz="2000" dirty="0"/>
              <a:t>Maken een meebewegend venster over een kolom.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2000" dirty="0"/>
              <a:t>Gebruik ORDER BY om volgorde van rijen in het venster te bepalen.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2000" dirty="0"/>
              <a:t>Gebruik aggregatie functies om rijen samen te vatten.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nl-NL" sz="20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nl-NL" sz="2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E801A40-F925-412F-BCC3-410AA5611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330722"/>
              </p:ext>
            </p:extLst>
          </p:nvPr>
        </p:nvGraphicFramePr>
        <p:xfrm>
          <a:off x="6613135" y="1690688"/>
          <a:ext cx="47406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041">
                  <a:extLst>
                    <a:ext uri="{9D8B030D-6E8A-4147-A177-3AD203B41FA5}">
                      <a16:colId xmlns:a16="http://schemas.microsoft.com/office/drawing/2014/main" val="700699271"/>
                    </a:ext>
                  </a:extLst>
                </a:gridCol>
                <a:gridCol w="1579936">
                  <a:extLst>
                    <a:ext uri="{9D8B030D-6E8A-4147-A177-3AD203B41FA5}">
                      <a16:colId xmlns:a16="http://schemas.microsoft.com/office/drawing/2014/main" val="3644412511"/>
                    </a:ext>
                  </a:extLst>
                </a:gridCol>
                <a:gridCol w="2055687">
                  <a:extLst>
                    <a:ext uri="{9D8B030D-6E8A-4147-A177-3AD203B41FA5}">
                      <a16:colId xmlns:a16="http://schemas.microsoft.com/office/drawing/2014/main" val="2569306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noProof="0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Omzet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/>
                        <a:t>OmzetCumulatief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27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20-01-01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6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3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31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74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29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422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472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Groepsgewijze vensters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610877" cy="3136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SUM(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Omzet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OVER(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PARTITION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ProductType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ORDER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TransactieDatum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) 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OmzetCumulatief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Verkopen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838200" y="5272118"/>
            <a:ext cx="10515600" cy="608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nl-NL" sz="2000" dirty="0"/>
              <a:t>Door toevoegen van PARTITION BY bereken je groepsgewijze totalen.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E801A40-F925-412F-BCC3-410AA5611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825568"/>
              </p:ext>
            </p:extLst>
          </p:nvPr>
        </p:nvGraphicFramePr>
        <p:xfrm>
          <a:off x="5673012" y="1825625"/>
          <a:ext cx="56807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319">
                  <a:extLst>
                    <a:ext uri="{9D8B030D-6E8A-4147-A177-3AD203B41FA5}">
                      <a16:colId xmlns:a16="http://schemas.microsoft.com/office/drawing/2014/main" val="700699271"/>
                    </a:ext>
                  </a:extLst>
                </a:gridCol>
                <a:gridCol w="1492898">
                  <a:extLst>
                    <a:ext uri="{9D8B030D-6E8A-4147-A177-3AD203B41FA5}">
                      <a16:colId xmlns:a16="http://schemas.microsoft.com/office/drawing/2014/main" val="1879951780"/>
                    </a:ext>
                  </a:extLst>
                </a:gridCol>
                <a:gridCol w="1145972">
                  <a:extLst>
                    <a:ext uri="{9D8B030D-6E8A-4147-A177-3AD203B41FA5}">
                      <a16:colId xmlns:a16="http://schemas.microsoft.com/office/drawing/2014/main" val="3644412511"/>
                    </a:ext>
                  </a:extLst>
                </a:gridCol>
                <a:gridCol w="1847597">
                  <a:extLst>
                    <a:ext uri="{9D8B030D-6E8A-4147-A177-3AD203B41FA5}">
                      <a16:colId xmlns:a16="http://schemas.microsoft.com/office/drawing/2014/main" val="2569306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noProof="0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 err="1"/>
                        <a:t>ProductType</a:t>
                      </a:r>
                      <a:endParaRPr lang="nl-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Omzet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/>
                        <a:t>OmzetCumulatief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27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noProof="0"/>
                        <a:t>20-01-01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6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3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74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20-01-01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29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20-01-02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422343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56C0D5-4B03-4F9A-A0F1-682AD580DE86}"/>
              </a:ext>
            </a:extLst>
          </p:cNvPr>
          <p:cNvCxnSpPr>
            <a:cxnSpLocks/>
          </p:cNvCxnSpPr>
          <p:nvPr/>
        </p:nvCxnSpPr>
        <p:spPr>
          <a:xfrm>
            <a:off x="5673012" y="3308276"/>
            <a:ext cx="5680786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092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Grootte venster instellen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860550" cy="3332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SUM(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Omzet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OVER(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ORDER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TransactieDatum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ROWS BETWEEN 3 PRECEDING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AND CURRENT ROW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) 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OmzetCumulatief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Verkopen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838200" y="5272117"/>
            <a:ext cx="10515600" cy="1220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nl-NL" sz="2000" dirty="0"/>
              <a:t>Met ROWS BETWEEN … AND … kun je de grootte van het venster instellen.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2000" dirty="0"/>
              <a:t>Gebruik PRECEDING of FOLLOWING om terug of vooruit te kijken t.o.v. huidige rij.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32CFFAB4-35AF-4CE6-A5AC-7D48A3AEA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965917"/>
              </p:ext>
            </p:extLst>
          </p:nvPr>
        </p:nvGraphicFramePr>
        <p:xfrm>
          <a:off x="7119991" y="1825625"/>
          <a:ext cx="4233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834">
                  <a:extLst>
                    <a:ext uri="{9D8B030D-6E8A-4147-A177-3AD203B41FA5}">
                      <a16:colId xmlns:a16="http://schemas.microsoft.com/office/drawing/2014/main" val="700699271"/>
                    </a:ext>
                  </a:extLst>
                </a:gridCol>
                <a:gridCol w="873303">
                  <a:extLst>
                    <a:ext uri="{9D8B030D-6E8A-4147-A177-3AD203B41FA5}">
                      <a16:colId xmlns:a16="http://schemas.microsoft.com/office/drawing/2014/main" val="3644412511"/>
                    </a:ext>
                  </a:extLst>
                </a:gridCol>
                <a:gridCol w="1942672">
                  <a:extLst>
                    <a:ext uri="{9D8B030D-6E8A-4147-A177-3AD203B41FA5}">
                      <a16:colId xmlns:a16="http://schemas.microsoft.com/office/drawing/2014/main" val="2569306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Omzet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OmzetCumulatief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27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20-01-01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6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3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20-01-03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74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36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29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422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630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/>
              <a:t>Gebruik voor deze oefeningen weer de Transacties tabel.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Bereken de omzet inclusief BTW voor elke maand.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Bereken de cumulatieve omzet voor elke dag.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Bereken een rollend gemiddelde van 3 dagen over:</a:t>
            </a:r>
          </a:p>
          <a:p>
            <a:pPr lvl="1"/>
            <a:r>
              <a:rPr lang="nl-NL" sz="1600" dirty="0"/>
              <a:t>het aantal transacties.</a:t>
            </a:r>
          </a:p>
          <a:p>
            <a:pPr lvl="1"/>
            <a:r>
              <a:rPr lang="nl-NL" sz="1600" dirty="0"/>
              <a:t>het aantal verkochte artikelen.</a:t>
            </a:r>
          </a:p>
          <a:p>
            <a:pPr lvl="1"/>
            <a:r>
              <a:rPr lang="nl-NL" sz="1600" dirty="0"/>
              <a:t>de omzet.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Extra: Gebruik de LAG() functie om het omzetverschil met de vorige dag te berekenen.</a:t>
            </a:r>
          </a:p>
        </p:txBody>
      </p:sp>
    </p:spTree>
    <p:extLst>
      <p:ext uri="{BB962C8B-B14F-4D97-AF65-F5344CB8AC3E}">
        <p14:creationId xmlns:p14="http://schemas.microsoft.com/office/powerpoint/2010/main" val="871710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Tabellen koppelen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119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Meerdere tabellen koppelen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A05497-6390-49FD-B583-59AAE6A4C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589472"/>
              </p:ext>
            </p:extLst>
          </p:nvPr>
        </p:nvGraphicFramePr>
        <p:xfrm>
          <a:off x="1730055" y="1896168"/>
          <a:ext cx="3600236" cy="1804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630">
                  <a:extLst>
                    <a:ext uri="{9D8B030D-6E8A-4147-A177-3AD203B41FA5}">
                      <a16:colId xmlns:a16="http://schemas.microsoft.com/office/drawing/2014/main" val="1827785062"/>
                    </a:ext>
                  </a:extLst>
                </a:gridCol>
                <a:gridCol w="1509303">
                  <a:extLst>
                    <a:ext uri="{9D8B030D-6E8A-4147-A177-3AD203B41FA5}">
                      <a16:colId xmlns:a16="http://schemas.microsoft.com/office/drawing/2014/main" val="3399564690"/>
                    </a:ext>
                  </a:extLst>
                </a:gridCol>
                <a:gridCol w="1509303">
                  <a:extLst>
                    <a:ext uri="{9D8B030D-6E8A-4147-A177-3AD203B41FA5}">
                      <a16:colId xmlns:a16="http://schemas.microsoft.com/office/drawing/2014/main" val="1997902885"/>
                    </a:ext>
                  </a:extLst>
                </a:gridCol>
              </a:tblGrid>
              <a:tr h="3182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Voornaam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Achternaam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336610608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Jan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Van Dijk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4188373786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Anna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Bos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23951760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Henk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 Boer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635942864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Lina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Yildiz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262294230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Remco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Jansen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85927687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AC62DC2-FC80-458A-84F1-D08E8F492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007699"/>
              </p:ext>
            </p:extLst>
          </p:nvPr>
        </p:nvGraphicFramePr>
        <p:xfrm>
          <a:off x="6867043" y="1896168"/>
          <a:ext cx="3600236" cy="1481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639">
                  <a:extLst>
                    <a:ext uri="{9D8B030D-6E8A-4147-A177-3AD203B41FA5}">
                      <a16:colId xmlns:a16="http://schemas.microsoft.com/office/drawing/2014/main" val="1827785062"/>
                    </a:ext>
                  </a:extLst>
                </a:gridCol>
                <a:gridCol w="1181733">
                  <a:extLst>
                    <a:ext uri="{9D8B030D-6E8A-4147-A177-3AD203B41FA5}">
                      <a16:colId xmlns:a16="http://schemas.microsoft.com/office/drawing/2014/main" val="3399564690"/>
                    </a:ext>
                  </a:extLst>
                </a:gridCol>
                <a:gridCol w="2026864">
                  <a:extLst>
                    <a:ext uri="{9D8B030D-6E8A-4147-A177-3AD203B41FA5}">
                      <a16:colId xmlns:a16="http://schemas.microsoft.com/office/drawing/2014/main" val="1997902885"/>
                    </a:ext>
                  </a:extLst>
                </a:gridCol>
              </a:tblGrid>
              <a:tr h="2931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PersoonId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RekeningNr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336610608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NL45RABO…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4188373786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NL27INGB…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23951760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NL97RABO…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635942864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NL33ABNA…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262294230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776677-5A81-4A01-8063-7345199506A6}"/>
              </a:ext>
            </a:extLst>
          </p:cNvPr>
          <p:cNvCxnSpPr>
            <a:cxnSpLocks/>
          </p:cNvCxnSpPr>
          <p:nvPr/>
        </p:nvCxnSpPr>
        <p:spPr>
          <a:xfrm>
            <a:off x="2024009" y="4058289"/>
            <a:ext cx="58459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287D2E-10CA-4F6C-A5FC-66FD5B449A40}"/>
              </a:ext>
            </a:extLst>
          </p:cNvPr>
          <p:cNvCxnSpPr/>
          <p:nvPr/>
        </p:nvCxnSpPr>
        <p:spPr>
          <a:xfrm flipV="1">
            <a:off x="7870004" y="3379949"/>
            <a:ext cx="0" cy="680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F240087-A18B-4B9C-95F8-BAB4F934444E}"/>
              </a:ext>
            </a:extLst>
          </p:cNvPr>
          <p:cNvCxnSpPr>
            <a:cxnSpLocks/>
          </p:cNvCxnSpPr>
          <p:nvPr/>
        </p:nvCxnSpPr>
        <p:spPr>
          <a:xfrm flipV="1">
            <a:off x="2024009" y="3700476"/>
            <a:ext cx="0" cy="357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E3734AF-F29B-4622-9F41-9DD364AD8F21}"/>
              </a:ext>
            </a:extLst>
          </p:cNvPr>
          <p:cNvSpPr txBox="1"/>
          <p:nvPr/>
        </p:nvSpPr>
        <p:spPr>
          <a:xfrm>
            <a:off x="1730053" y="1569414"/>
            <a:ext cx="120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PERSONEN</a:t>
            </a:r>
            <a:endParaRPr lang="en-N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CBC0CE-DBB8-4A9D-8ABC-F00B5619D5E4}"/>
              </a:ext>
            </a:extLst>
          </p:cNvPr>
          <p:cNvSpPr txBox="1"/>
          <p:nvPr/>
        </p:nvSpPr>
        <p:spPr>
          <a:xfrm>
            <a:off x="6861711" y="1576423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REKENINGEN</a:t>
            </a:r>
            <a:endParaRPr lang="en-NL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8A506DB3-B5B8-48A2-BEC2-C8075809A4D5}"/>
              </a:ext>
            </a:extLst>
          </p:cNvPr>
          <p:cNvSpPr txBox="1">
            <a:spLocks/>
          </p:cNvSpPr>
          <p:nvPr/>
        </p:nvSpPr>
        <p:spPr>
          <a:xfrm>
            <a:off x="1730053" y="4463684"/>
            <a:ext cx="8737226" cy="16357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nl-NL" sz="2000" dirty="0"/>
              <a:t>Personen en rekeningen zijn aparte entiteiten (en dus tabellen).</a:t>
            </a:r>
          </a:p>
          <a:p>
            <a:pPr>
              <a:lnSpc>
                <a:spcPct val="150000"/>
              </a:lnSpc>
            </a:pPr>
            <a:r>
              <a:rPr lang="nl-NL" sz="2000" dirty="0"/>
              <a:t>De tabellen hebben een gedeelde “sleutel”: het ID van een persoon.</a:t>
            </a:r>
          </a:p>
          <a:p>
            <a:pPr>
              <a:lnSpc>
                <a:spcPct val="150000"/>
              </a:lnSpc>
            </a:pPr>
            <a:r>
              <a:rPr lang="nl-NL" sz="2000" dirty="0"/>
              <a:t>Koppelen records mogelijk via </a:t>
            </a:r>
            <a:r>
              <a:rPr lang="nl-NL" sz="2000" dirty="0" err="1"/>
              <a:t>Personen.Id</a:t>
            </a:r>
            <a:r>
              <a:rPr lang="nl-NL" sz="2000" dirty="0"/>
              <a:t> = </a:t>
            </a:r>
            <a:r>
              <a:rPr lang="nl-NL" sz="2000" dirty="0" err="1"/>
              <a:t>Rekeningen.PersoonId</a:t>
            </a:r>
            <a:r>
              <a:rPr lang="nl-NL" sz="2000" dirty="0"/>
              <a:t>.</a:t>
            </a:r>
            <a:endParaRPr lang="nl-NL" sz="1600" dirty="0"/>
          </a:p>
          <a:p>
            <a:pPr lvl="1">
              <a:lnSpc>
                <a:spcPct val="150000"/>
              </a:lnSpc>
            </a:pPr>
            <a:endParaRPr lang="nl-NL" sz="1600" dirty="0"/>
          </a:p>
          <a:p>
            <a:pPr>
              <a:lnSpc>
                <a:spcPct val="150000"/>
              </a:lnSpc>
              <a:buFontTx/>
              <a:buChar char="-"/>
            </a:pPr>
            <a:endParaRPr lang="nl-NL" sz="2000" dirty="0"/>
          </a:p>
          <a:p>
            <a:pPr>
              <a:lnSpc>
                <a:spcPct val="150000"/>
              </a:lnSpc>
              <a:buFontTx/>
              <a:buChar char="-"/>
            </a:pPr>
            <a:endParaRPr lang="nl-NL" sz="2000" dirty="0"/>
          </a:p>
          <a:p>
            <a:pPr>
              <a:lnSpc>
                <a:spcPct val="150000"/>
              </a:lnSpc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090604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Koppelingen in 4 smaken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178023"/>
              </p:ext>
            </p:extLst>
          </p:nvPr>
        </p:nvGraphicFramePr>
        <p:xfrm>
          <a:off x="83820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195008"/>
              </p:ext>
            </p:extLst>
          </p:nvPr>
        </p:nvGraphicFramePr>
        <p:xfrm>
          <a:off x="261027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042556E-4C66-437A-8D79-7F84EB474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921447"/>
              </p:ext>
            </p:extLst>
          </p:nvPr>
        </p:nvGraphicFramePr>
        <p:xfrm>
          <a:off x="4382356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E2554-5D5F-43FF-A69D-6EDFF73A3EBE}"/>
              </a:ext>
            </a:extLst>
          </p:cNvPr>
          <p:cNvCxnSpPr>
            <a:cxnSpLocks/>
          </p:cNvCxnSpPr>
          <p:nvPr/>
        </p:nvCxnSpPr>
        <p:spPr>
          <a:xfrm>
            <a:off x="5702157" y="1706364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5DF19C-F724-401A-AD9A-6B381B077C47}"/>
              </a:ext>
            </a:extLst>
          </p:cNvPr>
          <p:cNvCxnSpPr/>
          <p:nvPr/>
        </p:nvCxnSpPr>
        <p:spPr>
          <a:xfrm>
            <a:off x="838200" y="4119936"/>
            <a:ext cx="103400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1885735" y="2766609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3659419" y="2841400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838202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INNER JOIN</a:t>
            </a:r>
            <a:endParaRPr lang="en-NL" dirty="0"/>
          </a:p>
        </p:txBody>
      </p:sp>
      <p:graphicFrame>
        <p:nvGraphicFramePr>
          <p:cNvPr id="23" name="Table 9">
            <a:extLst>
              <a:ext uri="{FF2B5EF4-FFF2-40B4-BE49-F238E27FC236}">
                <a16:creationId xmlns:a16="http://schemas.microsoft.com/office/drawing/2014/main" id="{24D04EEA-CCC7-4019-B302-761644690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498198"/>
              </p:ext>
            </p:extLst>
          </p:nvPr>
        </p:nvGraphicFramePr>
        <p:xfrm>
          <a:off x="6159572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9A936D6-C210-4CFB-9A1F-D93E584A1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587670"/>
              </p:ext>
            </p:extLst>
          </p:nvPr>
        </p:nvGraphicFramePr>
        <p:xfrm>
          <a:off x="793165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0A36028-978B-417D-B364-DFCAC252A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05402"/>
              </p:ext>
            </p:extLst>
          </p:nvPr>
        </p:nvGraphicFramePr>
        <p:xfrm>
          <a:off x="970372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26" name="Plus Sign 25">
            <a:extLst>
              <a:ext uri="{FF2B5EF4-FFF2-40B4-BE49-F238E27FC236}">
                <a16:creationId xmlns:a16="http://schemas.microsoft.com/office/drawing/2014/main" id="{EC57CE91-797A-48FF-8825-0985E5D10286}"/>
              </a:ext>
            </a:extLst>
          </p:cNvPr>
          <p:cNvSpPr/>
          <p:nvPr/>
        </p:nvSpPr>
        <p:spPr>
          <a:xfrm>
            <a:off x="7207107" y="2766609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/>
          </a:p>
        </p:txBody>
      </p:sp>
      <p:sp>
        <p:nvSpPr>
          <p:cNvPr id="27" name="Equals 26">
            <a:extLst>
              <a:ext uri="{FF2B5EF4-FFF2-40B4-BE49-F238E27FC236}">
                <a16:creationId xmlns:a16="http://schemas.microsoft.com/office/drawing/2014/main" id="{E9FCAE8B-C186-49BD-86DD-C82F215D765C}"/>
              </a:ext>
            </a:extLst>
          </p:cNvPr>
          <p:cNvSpPr/>
          <p:nvPr/>
        </p:nvSpPr>
        <p:spPr>
          <a:xfrm>
            <a:off x="8980791" y="2841400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8C30BA-9D73-4F5F-B57E-322C2449B219}"/>
              </a:ext>
            </a:extLst>
          </p:cNvPr>
          <p:cNvSpPr txBox="1"/>
          <p:nvPr/>
        </p:nvSpPr>
        <p:spPr>
          <a:xfrm>
            <a:off x="6159574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OUTER JOIN</a:t>
            </a:r>
            <a:endParaRPr lang="en-NL" dirty="0"/>
          </a:p>
        </p:txBody>
      </p:sp>
      <p:graphicFrame>
        <p:nvGraphicFramePr>
          <p:cNvPr id="29" name="Table 9">
            <a:extLst>
              <a:ext uri="{FF2B5EF4-FFF2-40B4-BE49-F238E27FC236}">
                <a16:creationId xmlns:a16="http://schemas.microsoft.com/office/drawing/2014/main" id="{BF1434FC-083A-4FFE-B12F-40188FA1C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358107"/>
              </p:ext>
            </p:extLst>
          </p:nvPr>
        </p:nvGraphicFramePr>
        <p:xfrm>
          <a:off x="838200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69042A1-B808-4358-828F-C81279C3D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031773"/>
              </p:ext>
            </p:extLst>
          </p:nvPr>
        </p:nvGraphicFramePr>
        <p:xfrm>
          <a:off x="2610278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7D92C89-B8DC-42E1-A60A-E1DFF14B2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851615"/>
              </p:ext>
            </p:extLst>
          </p:nvPr>
        </p:nvGraphicFramePr>
        <p:xfrm>
          <a:off x="4382356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32" name="Plus Sign 31">
            <a:extLst>
              <a:ext uri="{FF2B5EF4-FFF2-40B4-BE49-F238E27FC236}">
                <a16:creationId xmlns:a16="http://schemas.microsoft.com/office/drawing/2014/main" id="{B73295A5-66CA-4D76-AF34-D9E3BE02A576}"/>
              </a:ext>
            </a:extLst>
          </p:cNvPr>
          <p:cNvSpPr/>
          <p:nvPr/>
        </p:nvSpPr>
        <p:spPr>
          <a:xfrm>
            <a:off x="1885735" y="5381923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Equals 32">
            <a:extLst>
              <a:ext uri="{FF2B5EF4-FFF2-40B4-BE49-F238E27FC236}">
                <a16:creationId xmlns:a16="http://schemas.microsoft.com/office/drawing/2014/main" id="{1F4CE88A-4E81-4728-B6D5-AB33E433D710}"/>
              </a:ext>
            </a:extLst>
          </p:cNvPr>
          <p:cNvSpPr/>
          <p:nvPr/>
        </p:nvSpPr>
        <p:spPr>
          <a:xfrm>
            <a:off x="3659419" y="5456714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9405D9-9735-4C6D-88E9-CBD9336928B5}"/>
              </a:ext>
            </a:extLst>
          </p:cNvPr>
          <p:cNvSpPr txBox="1"/>
          <p:nvPr/>
        </p:nvSpPr>
        <p:spPr>
          <a:xfrm>
            <a:off x="838202" y="432167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LEFT JOIN</a:t>
            </a:r>
            <a:endParaRPr lang="en-NL" dirty="0"/>
          </a:p>
        </p:txBody>
      </p:sp>
      <p:graphicFrame>
        <p:nvGraphicFramePr>
          <p:cNvPr id="37" name="Table 9">
            <a:extLst>
              <a:ext uri="{FF2B5EF4-FFF2-40B4-BE49-F238E27FC236}">
                <a16:creationId xmlns:a16="http://schemas.microsoft.com/office/drawing/2014/main" id="{E23D8136-5FDF-4BC3-B73B-4EA78EB3E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171459"/>
              </p:ext>
            </p:extLst>
          </p:nvPr>
        </p:nvGraphicFramePr>
        <p:xfrm>
          <a:off x="6159572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D6EEDD1-7EF6-4FC9-BF19-F99361F17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474669"/>
              </p:ext>
            </p:extLst>
          </p:nvPr>
        </p:nvGraphicFramePr>
        <p:xfrm>
          <a:off x="7931650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5BB58122-A24C-4848-906B-F3A1DCA26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20649"/>
              </p:ext>
            </p:extLst>
          </p:nvPr>
        </p:nvGraphicFramePr>
        <p:xfrm>
          <a:off x="9703728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40" name="Plus Sign 39">
            <a:extLst>
              <a:ext uri="{FF2B5EF4-FFF2-40B4-BE49-F238E27FC236}">
                <a16:creationId xmlns:a16="http://schemas.microsoft.com/office/drawing/2014/main" id="{078E1513-33AD-40D8-B1B6-D61254AFB3ED}"/>
              </a:ext>
            </a:extLst>
          </p:cNvPr>
          <p:cNvSpPr/>
          <p:nvPr/>
        </p:nvSpPr>
        <p:spPr>
          <a:xfrm>
            <a:off x="7207107" y="5381923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Equals 40">
            <a:extLst>
              <a:ext uri="{FF2B5EF4-FFF2-40B4-BE49-F238E27FC236}">
                <a16:creationId xmlns:a16="http://schemas.microsoft.com/office/drawing/2014/main" id="{8D3699F4-8C4A-433E-BAC4-0EE946A4E183}"/>
              </a:ext>
            </a:extLst>
          </p:cNvPr>
          <p:cNvSpPr/>
          <p:nvPr/>
        </p:nvSpPr>
        <p:spPr>
          <a:xfrm>
            <a:off x="8980791" y="5456714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8931E2-77F8-40A8-8539-B2EF72200795}"/>
              </a:ext>
            </a:extLst>
          </p:cNvPr>
          <p:cNvSpPr txBox="1"/>
          <p:nvPr/>
        </p:nvSpPr>
        <p:spPr>
          <a:xfrm>
            <a:off x="6159574" y="432167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RIGHT JOIN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49700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dirty="0"/>
              <a:t>Agenda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/>
              <a:t>Ochtend: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Leerdoelen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Gebruik SQL (in Python).</a:t>
            </a:r>
          </a:p>
          <a:p>
            <a:pPr>
              <a:buFontTx/>
              <a:buChar char="-"/>
            </a:pPr>
            <a:r>
              <a:rPr lang="nl-NL" sz="2000" dirty="0"/>
              <a:t>Selecties maken met SQL.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Koppelen van tabellen.</a:t>
            </a:r>
          </a:p>
          <a:p>
            <a:pPr>
              <a:buFontTx/>
              <a:buChar char="-"/>
            </a:pPr>
            <a:r>
              <a:rPr lang="nl-NL" sz="2000" dirty="0"/>
              <a:t>Normalisatie en afwegingen.</a:t>
            </a:r>
          </a:p>
          <a:p>
            <a:pPr>
              <a:buFontTx/>
              <a:buChar char="-"/>
            </a:pPr>
            <a:r>
              <a:rPr lang="nl-NL" sz="2000" dirty="0" err="1"/>
              <a:t>Entity</a:t>
            </a:r>
            <a:r>
              <a:rPr lang="nl-NL" sz="2000" dirty="0"/>
              <a:t> </a:t>
            </a:r>
            <a:r>
              <a:rPr lang="nl-NL" sz="2000" dirty="0" err="1"/>
              <a:t>Relation</a:t>
            </a:r>
            <a:r>
              <a:rPr lang="nl-NL" sz="2000" dirty="0"/>
              <a:t> Diagram (ERD).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F753FD-C152-47A4-9A54-C8E468120967}"/>
              </a:ext>
            </a:extLst>
          </p:cNvPr>
          <p:cNvSpPr txBox="1">
            <a:spLocks/>
          </p:cNvSpPr>
          <p:nvPr/>
        </p:nvSpPr>
        <p:spPr>
          <a:xfrm>
            <a:off x="5923327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Middag: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Beheer tabellen.</a:t>
            </a:r>
          </a:p>
          <a:p>
            <a:pPr>
              <a:buFontTx/>
              <a:buChar char="-"/>
            </a:pPr>
            <a:r>
              <a:rPr lang="nl-NL" sz="2000" dirty="0"/>
              <a:t>Sleutels en beperkingen.</a:t>
            </a:r>
          </a:p>
          <a:p>
            <a:pPr>
              <a:buFontTx/>
              <a:buChar char="-"/>
            </a:pPr>
            <a:r>
              <a:rPr lang="nl-NL" sz="2000" dirty="0"/>
              <a:t>Bewerken van rijen.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Indices en efficiënte query’s.</a:t>
            </a:r>
          </a:p>
          <a:p>
            <a:pPr marL="0" indent="0"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A87318-FB7E-4997-9905-5EF5C646910F}"/>
              </a:ext>
            </a:extLst>
          </p:cNvPr>
          <p:cNvCxnSpPr/>
          <p:nvPr/>
        </p:nvCxnSpPr>
        <p:spPr>
          <a:xfrm>
            <a:off x="5259897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599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Vragen koppelingen: Dubbele sleutels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484662"/>
              </p:ext>
            </p:extLst>
          </p:nvPr>
        </p:nvGraphicFramePr>
        <p:xfrm>
          <a:off x="3643045" y="2786302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54269"/>
              </p:ext>
            </p:extLst>
          </p:nvPr>
        </p:nvGraphicFramePr>
        <p:xfrm>
          <a:off x="5415123" y="2786302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4690580" y="3352236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6464264" y="3423023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3643045" y="2053829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/>
              <a:t>Welk </a:t>
            </a:r>
            <a:r>
              <a:rPr lang="en-US" dirty="0" err="1"/>
              <a:t>resultaat</a:t>
            </a:r>
            <a:r>
              <a:rPr lang="en-US" dirty="0"/>
              <a:t> </a:t>
            </a:r>
            <a:r>
              <a:rPr lang="en-US" dirty="0" err="1"/>
              <a:t>geeft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LEFT JOIN </a:t>
            </a:r>
            <a:r>
              <a:rPr lang="en-US" dirty="0" err="1"/>
              <a:t>hier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CE6DC5-0C5D-4C4D-AF8D-87D1F1CB8C27}"/>
              </a:ext>
            </a:extLst>
          </p:cNvPr>
          <p:cNvSpPr txBox="1"/>
          <p:nvPr/>
        </p:nvSpPr>
        <p:spPr>
          <a:xfrm>
            <a:off x="7187201" y="3332113"/>
            <a:ext cx="756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???</a:t>
            </a:r>
            <a:endParaRPr lang="en-NL" sz="3200" dirty="0"/>
          </a:p>
        </p:txBody>
      </p:sp>
    </p:spTree>
    <p:extLst>
      <p:ext uri="{BB962C8B-B14F-4D97-AF65-F5344CB8AC3E}">
        <p14:creationId xmlns:p14="http://schemas.microsoft.com/office/powerpoint/2010/main" val="195625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53975FA-7724-44B3-A4BA-5DD8D129B255}"/>
              </a:ext>
            </a:extLst>
          </p:cNvPr>
          <p:cNvGraphicFramePr>
            <a:graphicFrameLocks noGrp="1"/>
          </p:cNvGraphicFramePr>
          <p:nvPr/>
        </p:nvGraphicFramePr>
        <p:xfrm>
          <a:off x="7185275" y="2770624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Vragen koppelingen: Dubbele sleutels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/>
        </p:nvGraphicFramePr>
        <p:xfrm>
          <a:off x="3643045" y="2786302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/>
        </p:nvGraphicFramePr>
        <p:xfrm>
          <a:off x="5415123" y="2786302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4690580" y="3352236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6464264" y="3423023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C11CD-7361-43B1-97D0-2038E632D4EC}"/>
              </a:ext>
            </a:extLst>
          </p:cNvPr>
          <p:cNvSpPr txBox="1"/>
          <p:nvPr/>
        </p:nvSpPr>
        <p:spPr>
          <a:xfrm>
            <a:off x="3643045" y="2053829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/>
              <a:t>Welk </a:t>
            </a:r>
            <a:r>
              <a:rPr lang="en-US" dirty="0" err="1"/>
              <a:t>resultaat</a:t>
            </a:r>
            <a:r>
              <a:rPr lang="en-US" dirty="0"/>
              <a:t> </a:t>
            </a:r>
            <a:r>
              <a:rPr lang="en-US" dirty="0" err="1"/>
              <a:t>geeft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LEFT JOIN </a:t>
            </a:r>
            <a:r>
              <a:rPr lang="en-US" dirty="0" err="1"/>
              <a:t>hier</a:t>
            </a:r>
            <a:r>
              <a:rPr lang="en-US" dirty="0"/>
              <a:t>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382818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Vragen koppelingen: 1 op 1</a:t>
            </a:r>
          </a:p>
        </p:txBody>
      </p:sp>
      <p:graphicFrame>
        <p:nvGraphicFramePr>
          <p:cNvPr id="35" name="Table 9">
            <a:extLst>
              <a:ext uri="{FF2B5EF4-FFF2-40B4-BE49-F238E27FC236}">
                <a16:creationId xmlns:a16="http://schemas.microsoft.com/office/drawing/2014/main" id="{7B7B26A3-DEC2-497B-A24F-9927A0B15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321577"/>
              </p:ext>
            </p:extLst>
          </p:nvPr>
        </p:nvGraphicFramePr>
        <p:xfrm>
          <a:off x="2882759" y="2758440"/>
          <a:ext cx="87073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20EB6076-5F17-4C7F-9428-D76825E04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561443"/>
              </p:ext>
            </p:extLst>
          </p:nvPr>
        </p:nvGraphicFramePr>
        <p:xfrm>
          <a:off x="4654837" y="2758440"/>
          <a:ext cx="87073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sp>
        <p:nvSpPr>
          <p:cNvPr id="43" name="Plus Sign 42">
            <a:extLst>
              <a:ext uri="{FF2B5EF4-FFF2-40B4-BE49-F238E27FC236}">
                <a16:creationId xmlns:a16="http://schemas.microsoft.com/office/drawing/2014/main" id="{44B71667-E736-4119-804B-B5C7C781289F}"/>
              </a:ext>
            </a:extLst>
          </p:cNvPr>
          <p:cNvSpPr/>
          <p:nvPr/>
        </p:nvSpPr>
        <p:spPr>
          <a:xfrm>
            <a:off x="3930294" y="3324374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4" name="Equals 43">
            <a:extLst>
              <a:ext uri="{FF2B5EF4-FFF2-40B4-BE49-F238E27FC236}">
                <a16:creationId xmlns:a16="http://schemas.microsoft.com/office/drawing/2014/main" id="{131F1872-5487-4D2F-8BD2-A55C67055D26}"/>
              </a:ext>
            </a:extLst>
          </p:cNvPr>
          <p:cNvSpPr/>
          <p:nvPr/>
        </p:nvSpPr>
        <p:spPr>
          <a:xfrm>
            <a:off x="5703978" y="3395161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EC8987-38E2-4925-B4A4-89E008E90F43}"/>
              </a:ext>
            </a:extLst>
          </p:cNvPr>
          <p:cNvSpPr txBox="1"/>
          <p:nvPr/>
        </p:nvSpPr>
        <p:spPr>
          <a:xfrm>
            <a:off x="2882759" y="1885897"/>
            <a:ext cx="5314945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/>
              <a:t>Welk </a:t>
            </a:r>
            <a:r>
              <a:rPr lang="en-US" dirty="0" err="1"/>
              <a:t>resultaat</a:t>
            </a:r>
            <a:r>
              <a:rPr lang="en-US" dirty="0"/>
              <a:t> </a:t>
            </a:r>
            <a:r>
              <a:rPr lang="en-US" dirty="0" err="1"/>
              <a:t>geeft</a:t>
            </a:r>
            <a:r>
              <a:rPr lang="en-US" dirty="0"/>
              <a:t> LEFT JOIN … ON 1 = 1 </a:t>
            </a:r>
            <a:r>
              <a:rPr lang="en-US" dirty="0" err="1"/>
              <a:t>hier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9D6861-83C6-4C52-9EC3-F80357EC1628}"/>
              </a:ext>
            </a:extLst>
          </p:cNvPr>
          <p:cNvSpPr txBox="1"/>
          <p:nvPr/>
        </p:nvSpPr>
        <p:spPr>
          <a:xfrm>
            <a:off x="6666430" y="3304251"/>
            <a:ext cx="756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???</a:t>
            </a:r>
            <a:endParaRPr lang="en-NL" sz="3200" dirty="0"/>
          </a:p>
        </p:txBody>
      </p:sp>
    </p:spTree>
    <p:extLst>
      <p:ext uri="{BB962C8B-B14F-4D97-AF65-F5344CB8AC3E}">
        <p14:creationId xmlns:p14="http://schemas.microsoft.com/office/powerpoint/2010/main" val="6414866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Vragen koppelingen: 1 op 1</a:t>
            </a:r>
          </a:p>
        </p:txBody>
      </p:sp>
      <p:graphicFrame>
        <p:nvGraphicFramePr>
          <p:cNvPr id="35" name="Table 9">
            <a:extLst>
              <a:ext uri="{FF2B5EF4-FFF2-40B4-BE49-F238E27FC236}">
                <a16:creationId xmlns:a16="http://schemas.microsoft.com/office/drawing/2014/main" id="{7B7B26A3-DEC2-497B-A24F-9927A0B15481}"/>
              </a:ext>
            </a:extLst>
          </p:cNvPr>
          <p:cNvGraphicFramePr>
            <a:graphicFrameLocks noGrp="1"/>
          </p:cNvGraphicFramePr>
          <p:nvPr/>
        </p:nvGraphicFramePr>
        <p:xfrm>
          <a:off x="2882759" y="2758440"/>
          <a:ext cx="87073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20EB6076-5F17-4C7F-9428-D76825E04364}"/>
              </a:ext>
            </a:extLst>
          </p:cNvPr>
          <p:cNvGraphicFramePr>
            <a:graphicFrameLocks noGrp="1"/>
          </p:cNvGraphicFramePr>
          <p:nvPr/>
        </p:nvGraphicFramePr>
        <p:xfrm>
          <a:off x="4654837" y="2758440"/>
          <a:ext cx="87073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sp>
        <p:nvSpPr>
          <p:cNvPr id="43" name="Plus Sign 42">
            <a:extLst>
              <a:ext uri="{FF2B5EF4-FFF2-40B4-BE49-F238E27FC236}">
                <a16:creationId xmlns:a16="http://schemas.microsoft.com/office/drawing/2014/main" id="{44B71667-E736-4119-804B-B5C7C781289F}"/>
              </a:ext>
            </a:extLst>
          </p:cNvPr>
          <p:cNvSpPr/>
          <p:nvPr/>
        </p:nvSpPr>
        <p:spPr>
          <a:xfrm>
            <a:off x="3930294" y="3324374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4" name="Equals 43">
            <a:extLst>
              <a:ext uri="{FF2B5EF4-FFF2-40B4-BE49-F238E27FC236}">
                <a16:creationId xmlns:a16="http://schemas.microsoft.com/office/drawing/2014/main" id="{131F1872-5487-4D2F-8BD2-A55C67055D26}"/>
              </a:ext>
            </a:extLst>
          </p:cNvPr>
          <p:cNvSpPr/>
          <p:nvPr/>
        </p:nvSpPr>
        <p:spPr>
          <a:xfrm>
            <a:off x="5703978" y="3395161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596583-3811-47B0-BDA4-BC12AADDF9CA}"/>
              </a:ext>
            </a:extLst>
          </p:cNvPr>
          <p:cNvGraphicFramePr>
            <a:graphicFrameLocks noGrp="1"/>
          </p:cNvGraphicFramePr>
          <p:nvPr/>
        </p:nvGraphicFramePr>
        <p:xfrm>
          <a:off x="6425631" y="2774116"/>
          <a:ext cx="177207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390">
                  <a:extLst>
                    <a:ext uri="{9D8B030D-6E8A-4147-A177-3AD203B41FA5}">
                      <a16:colId xmlns:a16="http://schemas.microsoft.com/office/drawing/2014/main" val="166894566"/>
                    </a:ext>
                  </a:extLst>
                </a:gridCol>
                <a:gridCol w="915685">
                  <a:extLst>
                    <a:ext uri="{9D8B030D-6E8A-4147-A177-3AD203B41FA5}">
                      <a16:colId xmlns:a16="http://schemas.microsoft.com/office/drawing/2014/main" val="3909288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RIGHT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45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69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803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282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177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1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820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07690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8EC8987-38E2-4925-B4A4-89E008E90F43}"/>
              </a:ext>
            </a:extLst>
          </p:cNvPr>
          <p:cNvSpPr txBox="1"/>
          <p:nvPr/>
        </p:nvSpPr>
        <p:spPr>
          <a:xfrm>
            <a:off x="2882759" y="1885897"/>
            <a:ext cx="5314945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/>
              <a:t>Welk </a:t>
            </a:r>
            <a:r>
              <a:rPr lang="en-US" dirty="0" err="1"/>
              <a:t>resultaat</a:t>
            </a:r>
            <a:r>
              <a:rPr lang="en-US" dirty="0"/>
              <a:t> </a:t>
            </a:r>
            <a:r>
              <a:rPr lang="en-US" dirty="0" err="1"/>
              <a:t>geeft</a:t>
            </a:r>
            <a:r>
              <a:rPr lang="en-US" dirty="0"/>
              <a:t> LEFT JOIN … ON 1 = 1 </a:t>
            </a:r>
            <a:r>
              <a:rPr lang="en-US" dirty="0" err="1"/>
              <a:t>hier</a:t>
            </a:r>
            <a:r>
              <a:rPr lang="en-US" dirty="0"/>
              <a:t>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339622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53975FA-7724-44B3-A4BA-5DD8D129B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95184"/>
              </p:ext>
            </p:extLst>
          </p:nvPr>
        </p:nvGraphicFramePr>
        <p:xfrm>
          <a:off x="4380430" y="2184997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UNION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UNION en UNION ALL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/>
        </p:nvGraphicFramePr>
        <p:xfrm>
          <a:off x="261027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1885735" y="2766609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3659419" y="2837396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838202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UNION</a:t>
            </a:r>
            <a:endParaRPr lang="en-NL" dirty="0"/>
          </a:p>
        </p:txBody>
      </p:sp>
      <p:graphicFrame>
        <p:nvGraphicFramePr>
          <p:cNvPr id="35" name="Table 9">
            <a:extLst>
              <a:ext uri="{FF2B5EF4-FFF2-40B4-BE49-F238E27FC236}">
                <a16:creationId xmlns:a16="http://schemas.microsoft.com/office/drawing/2014/main" id="{7B7B26A3-DEC2-497B-A24F-9927A0B15481}"/>
              </a:ext>
            </a:extLst>
          </p:cNvPr>
          <p:cNvGraphicFramePr>
            <a:graphicFrameLocks noGrp="1"/>
          </p:cNvGraphicFramePr>
          <p:nvPr/>
        </p:nvGraphicFramePr>
        <p:xfrm>
          <a:off x="6152508" y="2184999"/>
          <a:ext cx="87073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20EB6076-5F17-4C7F-9428-D76825E04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619570"/>
              </p:ext>
            </p:extLst>
          </p:nvPr>
        </p:nvGraphicFramePr>
        <p:xfrm>
          <a:off x="7924586" y="218499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079191"/>
                  </a:ext>
                </a:extLst>
              </a:tr>
            </a:tbl>
          </a:graphicData>
        </a:graphic>
      </p:graphicFrame>
      <p:sp>
        <p:nvSpPr>
          <p:cNvPr id="43" name="Plus Sign 42">
            <a:extLst>
              <a:ext uri="{FF2B5EF4-FFF2-40B4-BE49-F238E27FC236}">
                <a16:creationId xmlns:a16="http://schemas.microsoft.com/office/drawing/2014/main" id="{44B71667-E736-4119-804B-B5C7C781289F}"/>
              </a:ext>
            </a:extLst>
          </p:cNvPr>
          <p:cNvSpPr/>
          <p:nvPr/>
        </p:nvSpPr>
        <p:spPr>
          <a:xfrm>
            <a:off x="7200043" y="2766608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4" name="Equals 43">
            <a:extLst>
              <a:ext uri="{FF2B5EF4-FFF2-40B4-BE49-F238E27FC236}">
                <a16:creationId xmlns:a16="http://schemas.microsoft.com/office/drawing/2014/main" id="{131F1872-5487-4D2F-8BD2-A55C67055D26}"/>
              </a:ext>
            </a:extLst>
          </p:cNvPr>
          <p:cNvSpPr/>
          <p:nvPr/>
        </p:nvSpPr>
        <p:spPr>
          <a:xfrm>
            <a:off x="8973727" y="2837395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990BE5-1856-4C18-A064-DB863D5333AD}"/>
              </a:ext>
            </a:extLst>
          </p:cNvPr>
          <p:cNvSpPr txBox="1"/>
          <p:nvPr/>
        </p:nvSpPr>
        <p:spPr>
          <a:xfrm>
            <a:off x="6152510" y="169068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UNION ALL</a:t>
            </a:r>
            <a:endParaRPr lang="en-NL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3A2A2BC-2628-4B3C-82E3-4328E9F46801}"/>
              </a:ext>
            </a:extLst>
          </p:cNvPr>
          <p:cNvCxnSpPr>
            <a:cxnSpLocks/>
          </p:cNvCxnSpPr>
          <p:nvPr/>
        </p:nvCxnSpPr>
        <p:spPr>
          <a:xfrm>
            <a:off x="5702157" y="1706364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58321A-EE14-4AA8-BEE9-173750254C0F}"/>
              </a:ext>
            </a:extLst>
          </p:cNvPr>
          <p:cNvSpPr txBox="1"/>
          <p:nvPr/>
        </p:nvSpPr>
        <p:spPr>
          <a:xfrm>
            <a:off x="836273" y="5548043"/>
            <a:ext cx="441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 UNION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u="sng" dirty="0" err="1"/>
              <a:t>unieke</a:t>
            </a:r>
            <a:r>
              <a:rPr lang="en-US" u="sng" dirty="0"/>
              <a:t> </a:t>
            </a:r>
            <a:r>
              <a:rPr lang="en-US" u="sng" dirty="0" err="1"/>
              <a:t>rijen</a:t>
            </a:r>
            <a:r>
              <a:rPr lang="en-US" dirty="0"/>
              <a:t> van twee </a:t>
            </a:r>
            <a:r>
              <a:rPr lang="en-US" dirty="0" err="1"/>
              <a:t>tabellen</a:t>
            </a:r>
            <a:r>
              <a:rPr lang="en-US" dirty="0"/>
              <a:t> </a:t>
            </a:r>
            <a:r>
              <a:rPr lang="en-US" dirty="0" err="1"/>
              <a:t>samengevoegd</a:t>
            </a:r>
            <a:r>
              <a:rPr lang="en-US" dirty="0"/>
              <a:t>.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A8CC12-22BF-440B-8E2E-04B7F6AA95F5}"/>
              </a:ext>
            </a:extLst>
          </p:cNvPr>
          <p:cNvSpPr txBox="1"/>
          <p:nvPr/>
        </p:nvSpPr>
        <p:spPr>
          <a:xfrm>
            <a:off x="6152510" y="5545389"/>
            <a:ext cx="4696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 UNION ALL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u="sng" dirty="0"/>
              <a:t>alle </a:t>
            </a:r>
            <a:r>
              <a:rPr lang="en-US" u="sng" dirty="0" err="1"/>
              <a:t>rijen</a:t>
            </a:r>
            <a:r>
              <a:rPr lang="en-US" dirty="0"/>
              <a:t> van twee </a:t>
            </a:r>
            <a:r>
              <a:rPr lang="en-US" dirty="0" err="1"/>
              <a:t>tabellen</a:t>
            </a:r>
            <a:r>
              <a:rPr lang="en-US" dirty="0"/>
              <a:t> </a:t>
            </a:r>
            <a:r>
              <a:rPr lang="en-US" dirty="0" err="1"/>
              <a:t>samengevoegd</a:t>
            </a:r>
            <a:r>
              <a:rPr lang="en-US" dirty="0"/>
              <a:t>.</a:t>
            </a:r>
            <a:endParaRPr lang="en-NL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61EBD58-3336-412E-A6E5-A76F47A0E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554174"/>
              </p:ext>
            </p:extLst>
          </p:nvPr>
        </p:nvGraphicFramePr>
        <p:xfrm>
          <a:off x="9695380" y="2200675"/>
          <a:ext cx="115412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120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UNION ALL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45054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776114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782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785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Syntax tabellen koppelen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099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Personen.*,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Rekeningen.RekeningNr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Personen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JOIN Rekeningen ON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Personen.Id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Rekeningen.PersoonId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513CE3-ABD2-4C74-A26F-55A13D2F690B}"/>
              </a:ext>
            </a:extLst>
          </p:cNvPr>
          <p:cNvSpPr txBox="1">
            <a:spLocks/>
          </p:cNvSpPr>
          <p:nvPr/>
        </p:nvSpPr>
        <p:spPr>
          <a:xfrm>
            <a:off x="838200" y="4463684"/>
            <a:ext cx="10515600" cy="1635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l-NL" sz="2000" dirty="0"/>
              <a:t>Met JOIN geef je aan welke tabel gekoppeld wordt aan de FROM tabel.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l-NL" sz="2000" dirty="0"/>
              <a:t>Met ON geef je de conditie(s) op waaraan voldaan moet worden.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7732668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Syntax tabellen koppelen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0991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.*,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rkn.RekeningNr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Personen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prs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JOIN Rekeningen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rkn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prs.Id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rkn.PersoonId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513CE3-ABD2-4C74-A26F-55A13D2F690B}"/>
              </a:ext>
            </a:extLst>
          </p:cNvPr>
          <p:cNvSpPr txBox="1">
            <a:spLocks/>
          </p:cNvSpPr>
          <p:nvPr/>
        </p:nvSpPr>
        <p:spPr>
          <a:xfrm>
            <a:off x="838200" y="4463684"/>
            <a:ext cx="10515600" cy="1635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l-NL" sz="2000" dirty="0"/>
              <a:t>Een alias voor de tabellen maakt de syntax een stuk korter!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l-NL" sz="2000" dirty="0"/>
              <a:t>Afkortingen van 3 letters zijn meestal afdoende.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9135099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/>
              <a:t>Voer de volgende koppelingen uit op basis van het ID veld en bekijk de uitkomsten: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LEFT JOIN van B op A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LEFT JOIN van A op B		=&gt; 	Waar correspondeert deze JOIN mee?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INNER JOIN van B op A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JOIN van B op A 		=&gt;	Waar correspondeert deze JOIN mee?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Extra: Gebruik UNION en UNION ALL op de ID velden</a:t>
            </a:r>
          </a:p>
        </p:txBody>
      </p:sp>
    </p:spTree>
    <p:extLst>
      <p:ext uri="{BB962C8B-B14F-4D97-AF65-F5344CB8AC3E}">
        <p14:creationId xmlns:p14="http://schemas.microsoft.com/office/powerpoint/2010/main" val="18847164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Normalisatie en database structuur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546179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Veel op veel relaties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963915"/>
              </p:ext>
            </p:extLst>
          </p:nvPr>
        </p:nvGraphicFramePr>
        <p:xfrm>
          <a:off x="838200" y="3810516"/>
          <a:ext cx="215158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294">
                  <a:extLst>
                    <a:ext uri="{9D8B030D-6E8A-4147-A177-3AD203B41FA5}">
                      <a16:colId xmlns:a16="http://schemas.microsoft.com/office/drawing/2014/main" val="504571435"/>
                    </a:ext>
                  </a:extLst>
                </a:gridCol>
                <a:gridCol w="1397286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Personen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Anna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Henk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Fatih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993813"/>
              </p:ext>
            </p:extLst>
          </p:nvPr>
        </p:nvGraphicFramePr>
        <p:xfrm>
          <a:off x="5568593" y="3810516"/>
          <a:ext cx="578520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172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  <a:gridCol w="2660300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2394735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Titel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Auteur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Een beloofd land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Barack Obama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Opgewekt naar de eindstreep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Hendrik Groen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/>
                        <a:t>Revolusi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David Van </a:t>
                      </a:r>
                      <a:r>
                        <a:rPr lang="nl-NL" sz="1600" dirty="0" err="1"/>
                        <a:t>Reybrouck</a:t>
                      </a:r>
                      <a:r>
                        <a:rPr lang="nl-NL" sz="1600" dirty="0"/>
                        <a:t> 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838200" y="1706364"/>
            <a:ext cx="1051560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nl-NL"/>
              <a:t>Hoe te koppelen?</a:t>
            </a:r>
          </a:p>
          <a:p>
            <a:endParaRPr lang="nl-NL"/>
          </a:p>
          <a:p>
            <a:pPr marL="285750" indent="-285750">
              <a:buFontTx/>
              <a:buChar char="-"/>
            </a:pPr>
            <a:r>
              <a:rPr lang="nl-NL"/>
              <a:t>Personen kunen meerdere boeken lezen</a:t>
            </a:r>
          </a:p>
          <a:p>
            <a:pPr marL="285750" indent="-285750">
              <a:buFontTx/>
              <a:buChar char="-"/>
            </a:pPr>
            <a:r>
              <a:rPr lang="nl-NL"/>
              <a:t>Boeken kunnen door meerdere personen gelezen worden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AE6B83-B692-4E1B-9B2B-57E700C42CE5}"/>
              </a:ext>
            </a:extLst>
          </p:cNvPr>
          <p:cNvSpPr txBox="1"/>
          <p:nvPr/>
        </p:nvSpPr>
        <p:spPr>
          <a:xfrm>
            <a:off x="3900717" y="4188688"/>
            <a:ext cx="756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???</a:t>
            </a:r>
            <a:endParaRPr lang="en-NL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29E2D6-049D-42FA-B95C-E6C50295532D}"/>
              </a:ext>
            </a:extLst>
          </p:cNvPr>
          <p:cNvSpPr txBox="1"/>
          <p:nvPr/>
        </p:nvSpPr>
        <p:spPr>
          <a:xfrm>
            <a:off x="838200" y="3482280"/>
            <a:ext cx="120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PERSONEN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0A2027-E32B-4214-8DF4-C01C4FAE2B29}"/>
              </a:ext>
            </a:extLst>
          </p:cNvPr>
          <p:cNvSpPr txBox="1"/>
          <p:nvPr/>
        </p:nvSpPr>
        <p:spPr>
          <a:xfrm>
            <a:off x="5568593" y="3481621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BOEKEN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0332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Structured</a:t>
            </a:r>
            <a:r>
              <a:rPr lang="nl-NL" sz="3600" dirty="0"/>
              <a:t> Query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Uitspraak: </a:t>
            </a:r>
            <a:r>
              <a:rPr lang="nl-NL" sz="2000" b="1" dirty="0" err="1"/>
              <a:t>Sequel</a:t>
            </a:r>
            <a:r>
              <a:rPr lang="nl-NL" sz="2000" b="1" dirty="0"/>
              <a:t> of S-Q-L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Bedoeling:</a:t>
            </a:r>
          </a:p>
          <a:p>
            <a:pPr marL="0" indent="0">
              <a:buNone/>
            </a:pPr>
            <a:r>
              <a:rPr lang="nl-NL" sz="2000" dirty="0"/>
              <a:t>Gestandaardiseerde / gestructureerde manier om databases te bevragen.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Werkelijkheid:</a:t>
            </a:r>
          </a:p>
          <a:p>
            <a:pPr marL="0" indent="0">
              <a:buNone/>
            </a:pPr>
            <a:r>
              <a:rPr lang="nl-NL" sz="2000" dirty="0"/>
              <a:t>Toch veel variaties en smaken… </a:t>
            </a:r>
            <a:r>
              <a:rPr lang="nl-NL" sz="2000" dirty="0">
                <a:sym typeface="Wingdings" panose="05000000000000000000" pitchFamily="2" charset="2"/>
              </a:rPr>
              <a:t></a:t>
            </a:r>
          </a:p>
          <a:p>
            <a:pPr marL="0" indent="0">
              <a:buNone/>
            </a:pPr>
            <a:r>
              <a:rPr lang="nl-NL" sz="2000" dirty="0">
                <a:sym typeface="Wingdings" panose="05000000000000000000" pitchFamily="2" charset="2"/>
              </a:rPr>
              <a:t>Verschillen in: syntax, data types, functies…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57121-2C74-4154-BE55-E08C8A76F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469" y="3363985"/>
            <a:ext cx="5351655" cy="302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169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Veel op veel relaties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810516"/>
          <a:ext cx="215158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294">
                  <a:extLst>
                    <a:ext uri="{9D8B030D-6E8A-4147-A177-3AD203B41FA5}">
                      <a16:colId xmlns:a16="http://schemas.microsoft.com/office/drawing/2014/main" val="504571435"/>
                    </a:ext>
                  </a:extLst>
                </a:gridCol>
                <a:gridCol w="1397286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Personen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Anna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Henk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Fatih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/>
        </p:nvGraphicFramePr>
        <p:xfrm>
          <a:off x="5568593" y="3810516"/>
          <a:ext cx="578520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172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  <a:gridCol w="2660300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2394735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Titel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Auteur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Een beloofd land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Barack Obama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Opgewekt naar de eindstreep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Hendrik Groen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/>
                        <a:t>Revolusi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David Van </a:t>
                      </a:r>
                      <a:r>
                        <a:rPr lang="nl-NL" sz="1600" dirty="0" err="1"/>
                        <a:t>Reybrouck</a:t>
                      </a:r>
                      <a:r>
                        <a:rPr lang="nl-NL" sz="1600" dirty="0"/>
                        <a:t> 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838200" y="1706364"/>
            <a:ext cx="1051560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nl-NL"/>
              <a:t>Hoe te koppelen?</a:t>
            </a:r>
          </a:p>
          <a:p>
            <a:endParaRPr lang="nl-NL"/>
          </a:p>
          <a:p>
            <a:pPr marL="285750" indent="-285750">
              <a:buFontTx/>
              <a:buChar char="-"/>
            </a:pPr>
            <a:r>
              <a:rPr lang="nl-NL"/>
              <a:t>Personen kunen meerdere boeken lezen</a:t>
            </a:r>
          </a:p>
          <a:p>
            <a:pPr marL="285750" indent="-285750">
              <a:buFontTx/>
              <a:buChar char="-"/>
            </a:pPr>
            <a:r>
              <a:rPr lang="nl-NL"/>
              <a:t>Boeken kunnen door meerdere person gelezen worden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CD2B79-2782-4FFE-80C7-595CD8BB4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013928"/>
              </p:ext>
            </p:extLst>
          </p:nvPr>
        </p:nvGraphicFramePr>
        <p:xfrm>
          <a:off x="3133615" y="3810516"/>
          <a:ext cx="22911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998">
                  <a:extLst>
                    <a:ext uri="{9D8B030D-6E8A-4147-A177-3AD203B41FA5}">
                      <a16:colId xmlns:a16="http://schemas.microsoft.com/office/drawing/2014/main" val="4115840294"/>
                    </a:ext>
                  </a:extLst>
                </a:gridCol>
                <a:gridCol w="1017142">
                  <a:extLst>
                    <a:ext uri="{9D8B030D-6E8A-4147-A177-3AD203B41FA5}">
                      <a16:colId xmlns:a16="http://schemas.microsoft.com/office/drawing/2014/main" val="2874422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PersoonID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BoekID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89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42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95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251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8182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6E97BE4-AE7E-436C-A928-F9C8C4630AB1}"/>
              </a:ext>
            </a:extLst>
          </p:cNvPr>
          <p:cNvSpPr txBox="1"/>
          <p:nvPr/>
        </p:nvSpPr>
        <p:spPr>
          <a:xfrm>
            <a:off x="838200" y="3482280"/>
            <a:ext cx="120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PERSONEN</a:t>
            </a:r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73CDD3-E998-4AAE-8FC1-8E19346AE061}"/>
              </a:ext>
            </a:extLst>
          </p:cNvPr>
          <p:cNvSpPr txBox="1"/>
          <p:nvPr/>
        </p:nvSpPr>
        <p:spPr>
          <a:xfrm>
            <a:off x="5568593" y="3481621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BOEKEN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6E0DC2-26BE-43EF-83E0-2F2BFAB78A02}"/>
              </a:ext>
            </a:extLst>
          </p:cNvPr>
          <p:cNvSpPr txBox="1"/>
          <p:nvPr/>
        </p:nvSpPr>
        <p:spPr>
          <a:xfrm>
            <a:off x="3133615" y="3481621"/>
            <a:ext cx="143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KOPPELTABEL</a:t>
            </a:r>
            <a:endParaRPr lang="en-NL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0CDB74-FB31-4DD5-8598-95DEB4033AAE}"/>
              </a:ext>
            </a:extLst>
          </p:cNvPr>
          <p:cNvCxnSpPr>
            <a:cxnSpLocks/>
          </p:cNvCxnSpPr>
          <p:nvPr/>
        </p:nvCxnSpPr>
        <p:spPr>
          <a:xfrm>
            <a:off x="4900773" y="6113124"/>
            <a:ext cx="10230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59CFC2-CAB2-4C73-8D6F-A84C7ECE7883}"/>
              </a:ext>
            </a:extLst>
          </p:cNvPr>
          <p:cNvCxnSpPr>
            <a:cxnSpLocks/>
          </p:cNvCxnSpPr>
          <p:nvPr/>
        </p:nvCxnSpPr>
        <p:spPr>
          <a:xfrm>
            <a:off x="1160980" y="6113124"/>
            <a:ext cx="25206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0A2E7A-394E-49C6-9211-CA3625C82298}"/>
              </a:ext>
            </a:extLst>
          </p:cNvPr>
          <p:cNvCxnSpPr/>
          <p:nvPr/>
        </p:nvCxnSpPr>
        <p:spPr>
          <a:xfrm flipV="1">
            <a:off x="1171254" y="5151636"/>
            <a:ext cx="0" cy="961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F85B61-B560-48F9-973D-89FCB71E1415}"/>
              </a:ext>
            </a:extLst>
          </p:cNvPr>
          <p:cNvCxnSpPr/>
          <p:nvPr/>
        </p:nvCxnSpPr>
        <p:spPr>
          <a:xfrm flipV="1">
            <a:off x="3681676" y="5664716"/>
            <a:ext cx="0" cy="448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D1B946-AA68-4337-BBE6-D0E795A5F2DE}"/>
              </a:ext>
            </a:extLst>
          </p:cNvPr>
          <p:cNvCxnSpPr>
            <a:cxnSpLocks/>
          </p:cNvCxnSpPr>
          <p:nvPr/>
        </p:nvCxnSpPr>
        <p:spPr>
          <a:xfrm flipV="1">
            <a:off x="4900773" y="5664716"/>
            <a:ext cx="0" cy="448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DFFEDF-26F2-47DF-B4C1-92EF4A13D9BD}"/>
              </a:ext>
            </a:extLst>
          </p:cNvPr>
          <p:cNvCxnSpPr>
            <a:cxnSpLocks/>
          </p:cNvCxnSpPr>
          <p:nvPr/>
        </p:nvCxnSpPr>
        <p:spPr>
          <a:xfrm flipV="1">
            <a:off x="5923802" y="5151636"/>
            <a:ext cx="0" cy="961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9633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1</a:t>
            </a:r>
            <a:r>
              <a:rPr lang="nl-NL" sz="3600" baseline="30000" dirty="0"/>
              <a:t>ste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dirty="0"/>
              <a:t>Elke cel bevat 1 enkele waarde.</a:t>
            </a:r>
          </a:p>
          <a:p>
            <a:pPr>
              <a:buFontTx/>
              <a:buChar char="-"/>
            </a:pPr>
            <a:r>
              <a:rPr lang="nl-NL" sz="2000" dirty="0"/>
              <a:t>Elke rij is uniek (unieke combinatie waardes).</a:t>
            </a:r>
          </a:p>
          <a:p>
            <a:pPr marL="0" indent="0">
              <a:buNone/>
            </a:pPr>
            <a:endParaRPr lang="nl-NL" sz="20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7972CE-6F8C-4E39-9BC3-0C069E3D0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972128"/>
              </p:ext>
            </p:extLst>
          </p:nvPr>
        </p:nvGraphicFramePr>
        <p:xfrm>
          <a:off x="858747" y="3605033"/>
          <a:ext cx="4503733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289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3588444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Student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Cursus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Anna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SQL intro, 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Henk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Scala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Fatih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Python intro, 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1388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1</a:t>
            </a:r>
            <a:r>
              <a:rPr lang="nl-NL" sz="3600" baseline="30000" dirty="0"/>
              <a:t>ste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dirty="0"/>
              <a:t>Elke cel bevat 1 enkele waarde.</a:t>
            </a:r>
          </a:p>
          <a:p>
            <a:pPr>
              <a:buFontTx/>
              <a:buChar char="-"/>
            </a:pPr>
            <a:r>
              <a:rPr lang="nl-NL" sz="2000" dirty="0"/>
              <a:t>Elke rij is uniek (unieke combinatie waardes).</a:t>
            </a:r>
          </a:p>
          <a:p>
            <a:pPr marL="0" indent="0">
              <a:buNone/>
            </a:pPr>
            <a:endParaRPr lang="nl-NL" sz="20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82B146-0DEC-4F3D-AEDA-F74010065875}"/>
              </a:ext>
            </a:extLst>
          </p:cNvPr>
          <p:cNvGraphicFramePr>
            <a:graphicFrameLocks noGrp="1"/>
          </p:cNvGraphicFramePr>
          <p:nvPr/>
        </p:nvGraphicFramePr>
        <p:xfrm>
          <a:off x="7556643" y="3605033"/>
          <a:ext cx="381770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852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2923853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Student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Cursus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Anna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SQL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Anna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Python intro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Henk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Scala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Fatih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Fatih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259304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9EFD50A3-BCB1-4F9E-8D0A-DF89061FC8DC}"/>
              </a:ext>
            </a:extLst>
          </p:cNvPr>
          <p:cNvSpPr/>
          <p:nvPr/>
        </p:nvSpPr>
        <p:spPr>
          <a:xfrm>
            <a:off x="6173325" y="3982779"/>
            <a:ext cx="534256" cy="58562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7972CE-6F8C-4E39-9BC3-0C069E3D0A5E}"/>
              </a:ext>
            </a:extLst>
          </p:cNvPr>
          <p:cNvGraphicFramePr>
            <a:graphicFrameLocks noGrp="1"/>
          </p:cNvGraphicFramePr>
          <p:nvPr/>
        </p:nvGraphicFramePr>
        <p:xfrm>
          <a:off x="858747" y="3605033"/>
          <a:ext cx="4503733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289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3588444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Student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Cursus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Anna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SQL intro, 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Henk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Scala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Fatih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Python intro, 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0438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2</a:t>
            </a:r>
            <a:r>
              <a:rPr lang="nl-NL" sz="3600" baseline="30000" dirty="0"/>
              <a:t>de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dirty="0"/>
              <a:t>Alle eisen van 1NF.</a:t>
            </a:r>
          </a:p>
          <a:p>
            <a:pPr>
              <a:buFontTx/>
              <a:buChar char="-"/>
            </a:pPr>
            <a:r>
              <a:rPr lang="nl-NL" sz="2000" dirty="0"/>
              <a:t>Waardes afhankelijk van </a:t>
            </a:r>
            <a:r>
              <a:rPr lang="nl-NL" sz="2000" u="sng" dirty="0"/>
              <a:t>alle</a:t>
            </a:r>
            <a:r>
              <a:rPr lang="nl-NL" sz="2000" dirty="0"/>
              <a:t> sleutel kolommen.</a:t>
            </a:r>
          </a:p>
          <a:p>
            <a:pPr lvl="1">
              <a:buFontTx/>
              <a:buChar char="-"/>
            </a:pPr>
            <a:r>
              <a:rPr lang="nl-NL" sz="1600" dirty="0" err="1"/>
              <a:t>StudentID</a:t>
            </a:r>
            <a:r>
              <a:rPr lang="nl-NL" sz="1600" dirty="0"/>
              <a:t> + </a:t>
            </a:r>
            <a:r>
              <a:rPr lang="nl-NL" sz="1600" dirty="0" err="1"/>
              <a:t>CursusID</a:t>
            </a:r>
            <a:r>
              <a:rPr lang="nl-NL" sz="1600" dirty="0"/>
              <a:t> afdoende voor identificatie.</a:t>
            </a:r>
          </a:p>
          <a:p>
            <a:pPr lvl="1">
              <a:buFontTx/>
              <a:buChar char="-"/>
            </a:pPr>
            <a:r>
              <a:rPr lang="nl-NL" sz="1600" dirty="0" err="1"/>
              <a:t>CursusNaam</a:t>
            </a:r>
            <a:r>
              <a:rPr lang="nl-NL" sz="1600" dirty="0"/>
              <a:t> hangt </a:t>
            </a:r>
            <a:r>
              <a:rPr lang="nl-NL" sz="1600" u="sng" dirty="0"/>
              <a:t>alleen</a:t>
            </a:r>
            <a:r>
              <a:rPr lang="nl-NL" sz="1600" dirty="0"/>
              <a:t> samen met </a:t>
            </a:r>
            <a:r>
              <a:rPr lang="nl-NL" sz="1600" dirty="0" err="1"/>
              <a:t>CursusID</a:t>
            </a:r>
            <a:r>
              <a:rPr lang="nl-NL" sz="1600" dirty="0"/>
              <a:t>.</a:t>
            </a:r>
          </a:p>
          <a:p>
            <a:pPr lvl="1">
              <a:buFontTx/>
              <a:buChar char="-"/>
            </a:pPr>
            <a:r>
              <a:rPr lang="nl-NL" sz="1600" dirty="0"/>
              <a:t>Kenmerkend: Leidt vaak tot dubbele waardes.</a:t>
            </a:r>
          </a:p>
          <a:p>
            <a:pPr marL="0" indent="0">
              <a:buNone/>
            </a:pPr>
            <a:endParaRPr lang="nl-NL" sz="2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9EA8CB-53AF-494D-A5B0-7C886F80B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28492"/>
              </p:ext>
            </p:extLst>
          </p:nvPr>
        </p:nvGraphicFramePr>
        <p:xfrm>
          <a:off x="838201" y="3785536"/>
          <a:ext cx="3877637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271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927348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874018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StudentID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CursusID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CursusNaam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SQL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Python intro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Scala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23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2390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2</a:t>
            </a:r>
            <a:r>
              <a:rPr lang="nl-NL" sz="3600" baseline="30000" dirty="0"/>
              <a:t>de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dirty="0"/>
              <a:t>Alle eisen van 1NF.</a:t>
            </a:r>
          </a:p>
          <a:p>
            <a:pPr>
              <a:buFontTx/>
              <a:buChar char="-"/>
            </a:pPr>
            <a:r>
              <a:rPr lang="nl-NL" sz="2000" dirty="0"/>
              <a:t>Waardes afhankelijk van </a:t>
            </a:r>
            <a:r>
              <a:rPr lang="nl-NL" sz="2000" u="sng" dirty="0"/>
              <a:t>alle</a:t>
            </a:r>
            <a:r>
              <a:rPr lang="nl-NL" sz="2000" dirty="0"/>
              <a:t> sleutel kolommen.</a:t>
            </a:r>
          </a:p>
          <a:p>
            <a:pPr lvl="1">
              <a:buFontTx/>
              <a:buChar char="-"/>
            </a:pPr>
            <a:r>
              <a:rPr lang="nl-NL" sz="1600" dirty="0" err="1"/>
              <a:t>StudentID</a:t>
            </a:r>
            <a:r>
              <a:rPr lang="nl-NL" sz="1600" dirty="0"/>
              <a:t> + </a:t>
            </a:r>
            <a:r>
              <a:rPr lang="nl-NL" sz="1600" dirty="0" err="1"/>
              <a:t>CursusID</a:t>
            </a:r>
            <a:r>
              <a:rPr lang="nl-NL" sz="1600" dirty="0"/>
              <a:t> afdoende voor identificatie.</a:t>
            </a:r>
          </a:p>
          <a:p>
            <a:pPr lvl="1">
              <a:buFontTx/>
              <a:buChar char="-"/>
            </a:pPr>
            <a:r>
              <a:rPr lang="nl-NL" sz="1600" dirty="0" err="1"/>
              <a:t>CursusNaam</a:t>
            </a:r>
            <a:r>
              <a:rPr lang="nl-NL" sz="1600" dirty="0"/>
              <a:t> hangt </a:t>
            </a:r>
            <a:r>
              <a:rPr lang="nl-NL" sz="1600" u="sng" dirty="0"/>
              <a:t>alleen</a:t>
            </a:r>
            <a:r>
              <a:rPr lang="nl-NL" sz="1600" dirty="0"/>
              <a:t> samen met </a:t>
            </a:r>
            <a:r>
              <a:rPr lang="nl-NL" sz="1600" dirty="0" err="1"/>
              <a:t>CursusID</a:t>
            </a:r>
            <a:r>
              <a:rPr lang="nl-NL" sz="1600" dirty="0"/>
              <a:t>.</a:t>
            </a:r>
          </a:p>
          <a:p>
            <a:pPr lvl="1">
              <a:buFontTx/>
              <a:buChar char="-"/>
            </a:pPr>
            <a:r>
              <a:rPr lang="nl-NL" sz="1600" dirty="0"/>
              <a:t>Kenmerkend: Leidt vaak tot dubbele waardes.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9EA8CB-53AF-494D-A5B0-7C886F80B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514781"/>
              </p:ext>
            </p:extLst>
          </p:nvPr>
        </p:nvGraphicFramePr>
        <p:xfrm>
          <a:off x="838201" y="3785536"/>
          <a:ext cx="3877637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271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927348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874018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 err="1"/>
                        <a:t>StudentID</a:t>
                      </a:r>
                      <a:endParaRPr lang="nl-NL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CursusID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CursusNaam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SQL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Scala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2312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85FE37-42C0-48CE-BBAA-2B945E709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151277"/>
              </p:ext>
            </p:extLst>
          </p:nvPr>
        </p:nvGraphicFramePr>
        <p:xfrm>
          <a:off x="8749194" y="3785536"/>
          <a:ext cx="2671281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766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722515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CursusID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CursusNaam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SQL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Scala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231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CD8793-3BBF-4DC8-81C7-641FCAD53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176661"/>
              </p:ext>
            </p:extLst>
          </p:nvPr>
        </p:nvGraphicFramePr>
        <p:xfrm>
          <a:off x="5809184" y="3785536"/>
          <a:ext cx="203085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288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975570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StudentID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CursusID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23129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A4143C16-DB65-4BA4-98E0-382B1A826413}"/>
              </a:ext>
            </a:extLst>
          </p:cNvPr>
          <p:cNvSpPr/>
          <p:nvPr/>
        </p:nvSpPr>
        <p:spPr>
          <a:xfrm>
            <a:off x="4995383" y="4498560"/>
            <a:ext cx="534256" cy="58562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664F3F39-0F6D-4A94-AB76-F9DCF59CC7F4}"/>
              </a:ext>
            </a:extLst>
          </p:cNvPr>
          <p:cNvSpPr/>
          <p:nvPr/>
        </p:nvSpPr>
        <p:spPr>
          <a:xfrm>
            <a:off x="8022352" y="4519107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41552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3</a:t>
            </a:r>
            <a:r>
              <a:rPr lang="nl-NL" sz="3600" baseline="30000" dirty="0"/>
              <a:t>de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dirty="0"/>
              <a:t>Alle eisen van 2NF.</a:t>
            </a:r>
          </a:p>
          <a:p>
            <a:pPr>
              <a:buFontTx/>
              <a:buChar char="-"/>
            </a:pPr>
            <a:r>
              <a:rPr lang="nl-NL" sz="2000" dirty="0"/>
              <a:t>Waardes </a:t>
            </a:r>
            <a:r>
              <a:rPr lang="nl-NL" sz="2000" u="sng" dirty="0"/>
              <a:t>enkel afhankelijk</a:t>
            </a:r>
            <a:r>
              <a:rPr lang="nl-NL" sz="2000" dirty="0"/>
              <a:t> van sleutel kolommen.</a:t>
            </a:r>
          </a:p>
          <a:p>
            <a:pPr lvl="1">
              <a:buFontTx/>
              <a:buChar char="-"/>
            </a:pPr>
            <a:r>
              <a:rPr lang="nl-NL" sz="1600" dirty="0"/>
              <a:t>Naam en geslacht afhankelijk van </a:t>
            </a:r>
            <a:r>
              <a:rPr lang="nl-NL" sz="1600" dirty="0" err="1"/>
              <a:t>StudentID</a:t>
            </a:r>
            <a:r>
              <a:rPr lang="nl-NL" sz="1600" dirty="0"/>
              <a:t>.</a:t>
            </a:r>
          </a:p>
          <a:p>
            <a:pPr lvl="1">
              <a:buFontTx/>
              <a:buChar char="-"/>
            </a:pPr>
            <a:r>
              <a:rPr lang="nl-NL" sz="1600" dirty="0"/>
              <a:t>Maar: Aanhef is alleen afhankelijk van Geslacht.</a:t>
            </a:r>
          </a:p>
          <a:p>
            <a:pPr lvl="1">
              <a:buFontTx/>
              <a:buChar char="-"/>
            </a:pPr>
            <a:r>
              <a:rPr lang="nl-NL" sz="1600" dirty="0"/>
              <a:t>Wederom: Veel dubbele waardes.</a:t>
            </a:r>
          </a:p>
          <a:p>
            <a:pPr lvl="1">
              <a:buFontTx/>
              <a:buChar char="-"/>
            </a:pPr>
            <a:endParaRPr lang="nl-NL" sz="1600" dirty="0"/>
          </a:p>
          <a:p>
            <a:pPr marL="0" indent="0">
              <a:buNone/>
            </a:pPr>
            <a:endParaRPr lang="nl-NL" sz="2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9EA8CB-53AF-494D-A5B0-7C886F80B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31555"/>
              </p:ext>
            </p:extLst>
          </p:nvPr>
        </p:nvGraphicFramePr>
        <p:xfrm>
          <a:off x="838200" y="3785537"/>
          <a:ext cx="4894779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009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1471088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097664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  <a:gridCol w="1193018">
                  <a:extLst>
                    <a:ext uri="{9D8B030D-6E8A-4147-A177-3AD203B41FA5}">
                      <a16:colId xmlns:a16="http://schemas.microsoft.com/office/drawing/2014/main" val="3299631603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StudentID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Naam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Geslacht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Aanhef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Anna De Boer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Mevrouw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Henk Jansen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Meneer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Fatih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Yildiz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Meneer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9479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3</a:t>
            </a:r>
            <a:r>
              <a:rPr lang="nl-NL" sz="3600" baseline="30000" dirty="0"/>
              <a:t>de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dirty="0"/>
              <a:t>Alle eisen van 2NF.</a:t>
            </a:r>
          </a:p>
          <a:p>
            <a:pPr>
              <a:buFontTx/>
              <a:buChar char="-"/>
            </a:pPr>
            <a:r>
              <a:rPr lang="nl-NL" sz="2000" dirty="0"/>
              <a:t>Waardes </a:t>
            </a:r>
            <a:r>
              <a:rPr lang="nl-NL" sz="2000" u="sng" dirty="0"/>
              <a:t>enkel afhankelijk</a:t>
            </a:r>
            <a:r>
              <a:rPr lang="nl-NL" sz="2000" dirty="0"/>
              <a:t> van sleutel kolommen.</a:t>
            </a:r>
          </a:p>
          <a:p>
            <a:pPr lvl="1">
              <a:buFontTx/>
              <a:buChar char="-"/>
            </a:pPr>
            <a:r>
              <a:rPr lang="nl-NL" sz="1600" dirty="0"/>
              <a:t>Naam en geslacht afhankelijk van </a:t>
            </a:r>
            <a:r>
              <a:rPr lang="nl-NL" sz="1600" dirty="0" err="1"/>
              <a:t>StudentID</a:t>
            </a:r>
            <a:r>
              <a:rPr lang="nl-NL" sz="1600" dirty="0"/>
              <a:t>.</a:t>
            </a:r>
          </a:p>
          <a:p>
            <a:pPr lvl="1">
              <a:buFontTx/>
              <a:buChar char="-"/>
            </a:pPr>
            <a:r>
              <a:rPr lang="nl-NL" sz="1600" dirty="0"/>
              <a:t>Maar: Aanhef is alleen afhankelijk van Geslacht.</a:t>
            </a:r>
          </a:p>
          <a:p>
            <a:pPr lvl="1">
              <a:buFontTx/>
              <a:buChar char="-"/>
            </a:pPr>
            <a:r>
              <a:rPr lang="nl-NL" sz="1600" dirty="0"/>
              <a:t>Wederom: Veel dubbele waardes.</a:t>
            </a:r>
          </a:p>
          <a:p>
            <a:pPr lvl="1">
              <a:buFontTx/>
              <a:buChar char="-"/>
            </a:pPr>
            <a:endParaRPr lang="nl-NL" sz="1600" dirty="0"/>
          </a:p>
          <a:p>
            <a:pPr marL="0" indent="0">
              <a:buNone/>
            </a:pPr>
            <a:endParaRPr lang="nl-NL" sz="2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9EA8CB-53AF-494D-A5B0-7C886F80B0A6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785537"/>
          <a:ext cx="4894779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009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1471088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097664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  <a:gridCol w="1193018">
                  <a:extLst>
                    <a:ext uri="{9D8B030D-6E8A-4147-A177-3AD203B41FA5}">
                      <a16:colId xmlns:a16="http://schemas.microsoft.com/office/drawing/2014/main" val="3299631603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StudentID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Naam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Geslacht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Aanhef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Anna De Boer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Mevrouw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Henk Jansen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Meneer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Fatih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Yildiz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Meneer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3E0905-3215-47D5-BDF2-18CABD566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319536"/>
              </p:ext>
            </p:extLst>
          </p:nvPr>
        </p:nvGraphicFramePr>
        <p:xfrm>
          <a:off x="7675652" y="3779910"/>
          <a:ext cx="2671281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766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722515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Geslacht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Aanhef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Mevrouw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Meneer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…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…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858D4231-4F41-495D-8CCA-78E7471D01C2}"/>
              </a:ext>
            </a:extLst>
          </p:cNvPr>
          <p:cNvSpPr/>
          <p:nvPr/>
        </p:nvSpPr>
        <p:spPr>
          <a:xfrm>
            <a:off x="6437187" y="4157656"/>
            <a:ext cx="534256" cy="58562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911428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 samenvatting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1NF :		Enkele waarde per cel, alle rijen uniek.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2NF:		1NF + waardes afhankelijk van </a:t>
            </a:r>
            <a:r>
              <a:rPr lang="nl-NL" sz="2000" u="sng" dirty="0"/>
              <a:t>alle</a:t>
            </a:r>
            <a:r>
              <a:rPr lang="nl-NL" sz="2000" dirty="0"/>
              <a:t> sleutel kolommen.</a:t>
            </a:r>
          </a:p>
          <a:p>
            <a:pPr marL="0" indent="0">
              <a:buNone/>
            </a:pPr>
            <a:r>
              <a:rPr lang="nl-NL" sz="2000" dirty="0"/>
              <a:t>		(geen herhaalde waardes).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3NF:		2NF + waardes </a:t>
            </a:r>
            <a:r>
              <a:rPr lang="nl-NL" sz="2000" u="sng" dirty="0"/>
              <a:t>enkel afhankelijk</a:t>
            </a:r>
            <a:r>
              <a:rPr lang="nl-NL" sz="2000" dirty="0"/>
              <a:t> van sleutel kolommen.</a:t>
            </a:r>
          </a:p>
          <a:p>
            <a:pPr marL="0" indent="0">
              <a:buNone/>
            </a:pPr>
            <a:r>
              <a:rPr lang="nl-NL" sz="2000" dirty="0"/>
              <a:t>		(dus niet van andere kolommen)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 algn="ctr">
              <a:buNone/>
            </a:pPr>
            <a:r>
              <a:rPr lang="en-US" sz="2000" b="1" dirty="0"/>
              <a:t>The data depends on the key [1NF], the whole key [2NF] and nothing but the key [3NF]</a:t>
            </a:r>
            <a:endParaRPr lang="nl-NL" sz="2000" b="1" dirty="0"/>
          </a:p>
        </p:txBody>
      </p:sp>
    </p:spTree>
    <p:extLst>
      <p:ext uri="{BB962C8B-B14F-4D97-AF65-F5344CB8AC3E}">
        <p14:creationId xmlns:p14="http://schemas.microsoft.com/office/powerpoint/2010/main" val="15594997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 overwegingen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20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Voordelen: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Voorkomt herhaling in waardes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Efficiënt qua data opslag.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Duidelijk overzicht van relaties in de data.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Aanpassingen worden consistent doorgevoerd.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ED2657-BC9A-49C3-8121-A60A481FD11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0720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Nadelen: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Toegenomen complexiteit, o.a. in bevragen.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Opslag is goedkoop; rekenkracht minder.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Data op zichzelf zijn minder goed leesbaar.</a:t>
            </a:r>
          </a:p>
        </p:txBody>
      </p:sp>
    </p:spTree>
    <p:extLst>
      <p:ext uri="{BB962C8B-B14F-4D97-AF65-F5344CB8AC3E}">
        <p14:creationId xmlns:p14="http://schemas.microsoft.com/office/powerpoint/2010/main" val="35775033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Entity</a:t>
            </a:r>
            <a:r>
              <a:rPr lang="nl-NL" sz="3600" dirty="0"/>
              <a:t> </a:t>
            </a:r>
            <a:r>
              <a:rPr lang="nl-NL" sz="3600" dirty="0" err="1"/>
              <a:t>Relationship</a:t>
            </a:r>
            <a:r>
              <a:rPr lang="nl-NL" sz="3600" dirty="0"/>
              <a:t> Diagram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FC3DDE-3C5A-4B47-BEFA-0CA198BDC7AB}"/>
              </a:ext>
            </a:extLst>
          </p:cNvPr>
          <p:cNvGrpSpPr/>
          <p:nvPr/>
        </p:nvGrpSpPr>
        <p:grpSpPr>
          <a:xfrm>
            <a:off x="838200" y="3888329"/>
            <a:ext cx="1078787" cy="215757"/>
            <a:chOff x="1068512" y="1952090"/>
            <a:chExt cx="1078787" cy="215757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898ECB2-442C-4C64-9B9D-53C36826F850}"/>
                </a:ext>
              </a:extLst>
            </p:cNvPr>
            <p:cNvCxnSpPr>
              <a:cxnSpLocks/>
            </p:cNvCxnSpPr>
            <p:nvPr/>
          </p:nvCxnSpPr>
          <p:spPr>
            <a:xfrm>
              <a:off x="1068512" y="2059968"/>
              <a:ext cx="107878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D361B0-171E-4CF6-B8A4-BD58667EF4B8}"/>
                </a:ext>
              </a:extLst>
            </p:cNvPr>
            <p:cNvCxnSpPr>
              <a:cxnSpLocks/>
            </p:cNvCxnSpPr>
            <p:nvPr/>
          </p:nvCxnSpPr>
          <p:spPr>
            <a:xfrm>
              <a:off x="1837362" y="1952090"/>
              <a:ext cx="0" cy="2157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0305F8-8D9A-47F3-BAAA-E662B0A13A3B}"/>
              </a:ext>
            </a:extLst>
          </p:cNvPr>
          <p:cNvGrpSpPr/>
          <p:nvPr/>
        </p:nvGrpSpPr>
        <p:grpSpPr>
          <a:xfrm>
            <a:off x="838200" y="4764974"/>
            <a:ext cx="1078788" cy="234592"/>
            <a:chOff x="1068510" y="2917861"/>
            <a:chExt cx="1078788" cy="23459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4252F8-7AC7-4F56-8C2B-0A04D93245BA}"/>
                </a:ext>
              </a:extLst>
            </p:cNvPr>
            <p:cNvCxnSpPr>
              <a:cxnSpLocks/>
            </p:cNvCxnSpPr>
            <p:nvPr/>
          </p:nvCxnSpPr>
          <p:spPr>
            <a:xfrm>
              <a:off x="1068510" y="3034837"/>
              <a:ext cx="107878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EF0103A-F854-47C3-9295-C90F59395CF0}"/>
                </a:ext>
              </a:extLst>
            </p:cNvPr>
            <p:cNvCxnSpPr/>
            <p:nvPr/>
          </p:nvCxnSpPr>
          <p:spPr>
            <a:xfrm flipV="1">
              <a:off x="1837362" y="2917861"/>
              <a:ext cx="309936" cy="1130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90A655-3065-429A-A9AE-B8E6432F58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35652" y="3039438"/>
              <a:ext cx="309936" cy="1130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650B31-B0FA-4D57-BF86-299B4C8D369B}"/>
              </a:ext>
            </a:extLst>
          </p:cNvPr>
          <p:cNvGrpSpPr/>
          <p:nvPr/>
        </p:nvGrpSpPr>
        <p:grpSpPr>
          <a:xfrm>
            <a:off x="838200" y="5660453"/>
            <a:ext cx="1078788" cy="224318"/>
            <a:chOff x="1068510" y="2917861"/>
            <a:chExt cx="1078788" cy="22431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3D1A325-EC92-4ABC-8E25-E4FD2EFEBD5B}"/>
                </a:ext>
              </a:extLst>
            </p:cNvPr>
            <p:cNvCxnSpPr>
              <a:cxnSpLocks/>
            </p:cNvCxnSpPr>
            <p:nvPr/>
          </p:nvCxnSpPr>
          <p:spPr>
            <a:xfrm>
              <a:off x="1068510" y="3034837"/>
              <a:ext cx="107878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36C3A80-429E-448F-B3CA-9136715A5051}"/>
                </a:ext>
              </a:extLst>
            </p:cNvPr>
            <p:cNvCxnSpPr/>
            <p:nvPr/>
          </p:nvCxnSpPr>
          <p:spPr>
            <a:xfrm>
              <a:off x="1837360" y="2921821"/>
              <a:ext cx="0" cy="2157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14863D-A478-4765-B688-13BD94D7A0EA}"/>
                </a:ext>
              </a:extLst>
            </p:cNvPr>
            <p:cNvCxnSpPr/>
            <p:nvPr/>
          </p:nvCxnSpPr>
          <p:spPr>
            <a:xfrm flipV="1">
              <a:off x="1837362" y="2917861"/>
              <a:ext cx="309936" cy="1130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D891C9-20CB-4323-86D0-F1AAEA1732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25378" y="3029164"/>
              <a:ext cx="309936" cy="1130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6CEA403-EEB4-4692-85B8-10B739C666A4}"/>
              </a:ext>
            </a:extLst>
          </p:cNvPr>
          <p:cNvSpPr txBox="1"/>
          <p:nvPr/>
        </p:nvSpPr>
        <p:spPr>
          <a:xfrm>
            <a:off x="3000054" y="3796152"/>
            <a:ext cx="3575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Koppelt aan 1 record in de tabel.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97A061-2864-459C-BFA6-17A37BFD3A4E}"/>
              </a:ext>
            </a:extLst>
          </p:cNvPr>
          <p:cNvSpPr txBox="1"/>
          <p:nvPr/>
        </p:nvSpPr>
        <p:spPr>
          <a:xfrm>
            <a:off x="3000054" y="4685628"/>
            <a:ext cx="4700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Koppelt aan meerdere records in een tabel.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A87921-06EB-488E-8B3F-0F359A4E4237}"/>
              </a:ext>
            </a:extLst>
          </p:cNvPr>
          <p:cNvSpPr txBox="1"/>
          <p:nvPr/>
        </p:nvSpPr>
        <p:spPr>
          <a:xfrm>
            <a:off x="3000054" y="5571701"/>
            <a:ext cx="515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Koppelt aan 1 of meerdere records in een tabel.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B7151BA-7E44-4FCD-9788-108FFCD14FF3}"/>
              </a:ext>
            </a:extLst>
          </p:cNvPr>
          <p:cNvGrpSpPr/>
          <p:nvPr/>
        </p:nvGrpSpPr>
        <p:grpSpPr>
          <a:xfrm>
            <a:off x="838201" y="2101929"/>
            <a:ext cx="1078787" cy="219758"/>
            <a:chOff x="1075360" y="3951383"/>
            <a:chExt cx="1078787" cy="219758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C529D53-9D63-4A7F-BFFD-A359D4DF7704}"/>
                </a:ext>
              </a:extLst>
            </p:cNvPr>
            <p:cNvCxnSpPr>
              <a:cxnSpLocks/>
            </p:cNvCxnSpPr>
            <p:nvPr/>
          </p:nvCxnSpPr>
          <p:spPr>
            <a:xfrm>
              <a:off x="1075360" y="4061262"/>
              <a:ext cx="107878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9D64D46-4266-4650-B276-5B88D8AA4FE5}"/>
                </a:ext>
              </a:extLst>
            </p:cNvPr>
            <p:cNvCxnSpPr>
              <a:cxnSpLocks/>
            </p:cNvCxnSpPr>
            <p:nvPr/>
          </p:nvCxnSpPr>
          <p:spPr>
            <a:xfrm>
              <a:off x="2000034" y="3953384"/>
              <a:ext cx="0" cy="2157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DC67B4E-E5E1-45DF-AC52-663C84CB9EC4}"/>
                </a:ext>
              </a:extLst>
            </p:cNvPr>
            <p:cNvSpPr/>
            <p:nvPr/>
          </p:nvSpPr>
          <p:spPr>
            <a:xfrm>
              <a:off x="1632448" y="3951383"/>
              <a:ext cx="219758" cy="219758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4836448-E895-4501-B341-594F158D1074}"/>
              </a:ext>
            </a:extLst>
          </p:cNvPr>
          <p:cNvGrpSpPr/>
          <p:nvPr/>
        </p:nvGrpSpPr>
        <p:grpSpPr>
          <a:xfrm>
            <a:off x="838201" y="2982575"/>
            <a:ext cx="1087352" cy="244866"/>
            <a:chOff x="1075360" y="4636429"/>
            <a:chExt cx="1087352" cy="24486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37AC42C-DD88-4E6F-9F5C-9AC299D7177F}"/>
                </a:ext>
              </a:extLst>
            </p:cNvPr>
            <p:cNvGrpSpPr/>
            <p:nvPr/>
          </p:nvGrpSpPr>
          <p:grpSpPr>
            <a:xfrm>
              <a:off x="1075360" y="4636429"/>
              <a:ext cx="1087352" cy="244866"/>
              <a:chOff x="1068510" y="2917861"/>
              <a:chExt cx="1087352" cy="244866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519A11E-4702-4131-A051-175AD50F85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8510" y="3034837"/>
                <a:ext cx="107878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8C0F807-DA23-496A-82F5-4A3F438706FD}"/>
                  </a:ext>
                </a:extLst>
              </p:cNvPr>
              <p:cNvCxnSpPr/>
              <p:nvPr/>
            </p:nvCxnSpPr>
            <p:spPr>
              <a:xfrm flipV="1">
                <a:off x="1837362" y="2917861"/>
                <a:ext cx="309936" cy="11301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7473C12-0F05-43CD-B7AD-EF5D74FA66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45926" y="3049712"/>
                <a:ext cx="309936" cy="11301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FD1571D-A8DF-4CAD-90F6-9E365C975931}"/>
                </a:ext>
              </a:extLst>
            </p:cNvPr>
            <p:cNvSpPr/>
            <p:nvPr/>
          </p:nvSpPr>
          <p:spPr>
            <a:xfrm>
              <a:off x="1632448" y="4658400"/>
              <a:ext cx="219758" cy="219758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BEFCBCEA-AC54-4D46-BE30-530D176D7975}"/>
              </a:ext>
            </a:extLst>
          </p:cNvPr>
          <p:cNvSpPr txBox="1"/>
          <p:nvPr/>
        </p:nvSpPr>
        <p:spPr>
          <a:xfrm>
            <a:off x="3000055" y="2011753"/>
            <a:ext cx="4263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Koppelt aan 0 of 1 records in een tabel.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A5A238-1CDE-4F86-9FB0-35ADFB66A373}"/>
              </a:ext>
            </a:extLst>
          </p:cNvPr>
          <p:cNvSpPr txBox="1"/>
          <p:nvPr/>
        </p:nvSpPr>
        <p:spPr>
          <a:xfrm>
            <a:off x="3000054" y="2895535"/>
            <a:ext cx="515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Koppelt aan 0 of meerdere records in een tabel.</a:t>
            </a:r>
          </a:p>
        </p:txBody>
      </p:sp>
    </p:spTree>
    <p:extLst>
      <p:ext uri="{BB962C8B-B14F-4D97-AF65-F5344CB8AC3E}">
        <p14:creationId xmlns:p14="http://schemas.microsoft.com/office/powerpoint/2010/main" val="812638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SQL gebruiken via ODBC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1F36F4-0C43-4E3A-AF1F-626B467919F3}"/>
              </a:ext>
            </a:extLst>
          </p:cNvPr>
          <p:cNvSpPr/>
          <p:nvPr/>
        </p:nvSpPr>
        <p:spPr>
          <a:xfrm>
            <a:off x="9227050" y="3153772"/>
            <a:ext cx="2126750" cy="13255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Database Management System</a:t>
            </a:r>
          </a:p>
          <a:p>
            <a:pPr algn="ctr"/>
            <a:r>
              <a:rPr lang="en-US" sz="1600" dirty="0"/>
              <a:t>(DBMS)</a:t>
            </a:r>
            <a:endParaRPr lang="en-NL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8E09E6-F157-44F8-853C-988B5F4F82E4}"/>
              </a:ext>
            </a:extLst>
          </p:cNvPr>
          <p:cNvSpPr/>
          <p:nvPr/>
        </p:nvSpPr>
        <p:spPr>
          <a:xfrm>
            <a:off x="5032625" y="3153772"/>
            <a:ext cx="2126750" cy="13255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Open Database Connectivity</a:t>
            </a:r>
          </a:p>
          <a:p>
            <a:pPr algn="ctr"/>
            <a:r>
              <a:rPr lang="en-US" sz="1600" dirty="0"/>
              <a:t>(ODBC)</a:t>
            </a:r>
            <a:endParaRPr lang="en-NL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EF5D4F-5DE9-438A-BF4D-16A3AD86A6A2}"/>
              </a:ext>
            </a:extLst>
          </p:cNvPr>
          <p:cNvSpPr/>
          <p:nvPr/>
        </p:nvSpPr>
        <p:spPr>
          <a:xfrm>
            <a:off x="838200" y="1428057"/>
            <a:ext cx="2126750" cy="13255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SQL Server Management Studio</a:t>
            </a:r>
          </a:p>
          <a:p>
            <a:pPr algn="ctr"/>
            <a:r>
              <a:rPr lang="en-US" sz="1600" dirty="0"/>
              <a:t>(SSMS)</a:t>
            </a:r>
            <a:endParaRPr lang="en-NL" sz="1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BE444F-421B-4A18-977A-6CA393B81F52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2964950" y="2090839"/>
            <a:ext cx="2067675" cy="1725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E2D8D5-26EB-48CC-9C71-540359B16280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7159375" y="3816554"/>
            <a:ext cx="20676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129390F-6272-4682-8BA4-24D88D400CCE}"/>
              </a:ext>
            </a:extLst>
          </p:cNvPr>
          <p:cNvSpPr/>
          <p:nvPr/>
        </p:nvSpPr>
        <p:spPr>
          <a:xfrm>
            <a:off x="838200" y="3153770"/>
            <a:ext cx="2126750" cy="13255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Python</a:t>
            </a:r>
          </a:p>
          <a:p>
            <a:pPr algn="ctr"/>
            <a:r>
              <a:rPr lang="en-US" sz="1600" dirty="0"/>
              <a:t>(</a:t>
            </a:r>
            <a:r>
              <a:rPr lang="en-US" sz="1600" dirty="0" err="1"/>
              <a:t>PyODBC</a:t>
            </a:r>
            <a:r>
              <a:rPr lang="en-US" sz="1600" dirty="0"/>
              <a:t>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84EF86-E7E1-4EEF-8661-BB5740C737EE}"/>
              </a:ext>
            </a:extLst>
          </p:cNvPr>
          <p:cNvSpPr/>
          <p:nvPr/>
        </p:nvSpPr>
        <p:spPr>
          <a:xfrm>
            <a:off x="838200" y="4879483"/>
            <a:ext cx="2126750" cy="13255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</a:t>
            </a:r>
          </a:p>
          <a:p>
            <a:pPr algn="ctr"/>
            <a:r>
              <a:rPr lang="en-US" sz="1600" dirty="0"/>
              <a:t>(RODBC)</a:t>
            </a:r>
            <a:endParaRPr lang="en-NL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5C8201-1A4C-4BDE-921F-F43D8EC8DC7E}"/>
              </a:ext>
            </a:extLst>
          </p:cNvPr>
          <p:cNvCxnSpPr>
            <a:cxnSpLocks/>
            <a:stCxn id="23" idx="3"/>
            <a:endCxn id="8" idx="1"/>
          </p:cNvCxnSpPr>
          <p:nvPr/>
        </p:nvCxnSpPr>
        <p:spPr>
          <a:xfrm>
            <a:off x="2964950" y="3816552"/>
            <a:ext cx="2067675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7142CA-2676-4132-B6A8-FA7BA3B50B36}"/>
              </a:ext>
            </a:extLst>
          </p:cNvPr>
          <p:cNvCxnSpPr>
            <a:cxnSpLocks/>
            <a:stCxn id="24" idx="3"/>
            <a:endCxn id="8" idx="1"/>
          </p:cNvCxnSpPr>
          <p:nvPr/>
        </p:nvCxnSpPr>
        <p:spPr>
          <a:xfrm flipV="1">
            <a:off x="2964950" y="3816554"/>
            <a:ext cx="2067675" cy="1725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8625546-FFE0-4910-B6F5-B3CA77E1BA88}"/>
              </a:ext>
            </a:extLst>
          </p:cNvPr>
          <p:cNvSpPr/>
          <p:nvPr/>
        </p:nvSpPr>
        <p:spPr>
          <a:xfrm>
            <a:off x="5032625" y="4879483"/>
            <a:ext cx="2126750" cy="13255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ODBC Driver</a:t>
            </a:r>
            <a:endParaRPr lang="en-NL" sz="16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88F348-0F1C-44FE-9815-D04389BD1A88}"/>
              </a:ext>
            </a:extLst>
          </p:cNvPr>
          <p:cNvCxnSpPr>
            <a:stCxn id="37" idx="0"/>
            <a:endCxn id="8" idx="2"/>
          </p:cNvCxnSpPr>
          <p:nvPr/>
        </p:nvCxnSpPr>
        <p:spPr>
          <a:xfrm flipV="1">
            <a:off x="6096000" y="4479335"/>
            <a:ext cx="0" cy="400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9251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Entity</a:t>
            </a:r>
            <a:r>
              <a:rPr lang="nl-NL" sz="3600" dirty="0"/>
              <a:t> </a:t>
            </a:r>
            <a:r>
              <a:rPr lang="nl-NL" sz="3600" dirty="0" err="1"/>
              <a:t>Relationship</a:t>
            </a:r>
            <a:r>
              <a:rPr lang="nl-NL" sz="3600" dirty="0"/>
              <a:t>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7D6075-1C5C-4836-A0E8-6EFEAFDCF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02" y="1407167"/>
            <a:ext cx="8589196" cy="508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071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94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Veel </a:t>
            </a:r>
            <a:r>
              <a:rPr lang="nl-NL" sz="2000" dirty="0" err="1"/>
              <a:t>API’s</a:t>
            </a:r>
            <a:r>
              <a:rPr lang="nl-NL" sz="2000" dirty="0"/>
              <a:t> en webapplicaties gebruiken JSON.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Dit is een documentformaat waarin zowel data als relaties opgeslagen zitten.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Als je deze data in een RDBMS wilt opslaan, moet je de JSON normaliseren.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Welke entiteiten en relaties zie jij in het JSON object hiernaast?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6547F5-B7F4-4E32-9C8B-E5AFC9D5B180}"/>
              </a:ext>
            </a:extLst>
          </p:cNvPr>
          <p:cNvSpPr txBox="1"/>
          <p:nvPr/>
        </p:nvSpPr>
        <p:spPr>
          <a:xfrm>
            <a:off x="7191910" y="346252"/>
            <a:ext cx="463364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klant</a:t>
            </a:r>
            <a:r>
              <a:rPr lang="en-US" sz="1400" dirty="0"/>
              <a:t>": {</a:t>
            </a:r>
          </a:p>
          <a:p>
            <a:r>
              <a:rPr lang="en-US" sz="1400" dirty="0"/>
              <a:t>        "</a:t>
            </a:r>
            <a:r>
              <a:rPr lang="en-US" sz="1400" dirty="0" err="1"/>
              <a:t>aanhef</a:t>
            </a:r>
            <a:r>
              <a:rPr lang="en-US" sz="1400" dirty="0"/>
              <a:t>": "</a:t>
            </a:r>
            <a:r>
              <a:rPr lang="en-US" sz="1400" dirty="0" err="1"/>
              <a:t>Dhr</a:t>
            </a:r>
            <a:r>
              <a:rPr lang="en-US" sz="1400" dirty="0"/>
              <a:t>.",</a:t>
            </a:r>
          </a:p>
          <a:p>
            <a:r>
              <a:rPr lang="en-US" sz="1400" dirty="0"/>
              <a:t>        "name": "</a:t>
            </a:r>
            <a:r>
              <a:rPr lang="en-US" sz="1400" dirty="0" err="1"/>
              <a:t>Klaas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"</a:t>
            </a:r>
            <a:r>
              <a:rPr lang="en-US" sz="1400" dirty="0" err="1"/>
              <a:t>last_name</a:t>
            </a:r>
            <a:r>
              <a:rPr lang="en-US" sz="1400" dirty="0"/>
              <a:t>": "De Vries"</a:t>
            </a:r>
          </a:p>
          <a:p>
            <a:r>
              <a:rPr lang="en-US" sz="1400" dirty="0"/>
              <a:t>    },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bezorg_adres</a:t>
            </a:r>
            <a:r>
              <a:rPr lang="en-US" sz="1400" dirty="0"/>
              <a:t>": {</a:t>
            </a:r>
          </a:p>
          <a:p>
            <a:r>
              <a:rPr lang="en-US" sz="1400" dirty="0"/>
              <a:t>        "</a:t>
            </a:r>
            <a:r>
              <a:rPr lang="en-US" sz="1400" dirty="0" err="1"/>
              <a:t>straat</a:t>
            </a:r>
            <a:r>
              <a:rPr lang="en-US" sz="1400" dirty="0"/>
              <a:t>": "</a:t>
            </a:r>
            <a:r>
              <a:rPr lang="en-US" sz="1400" dirty="0" err="1"/>
              <a:t>Kleverlaan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"</a:t>
            </a:r>
            <a:r>
              <a:rPr lang="en-US" sz="1400" dirty="0" err="1"/>
              <a:t>huisnummer</a:t>
            </a:r>
            <a:r>
              <a:rPr lang="en-US" sz="1400" dirty="0"/>
              <a:t>": 4,</a:t>
            </a:r>
          </a:p>
          <a:p>
            <a:r>
              <a:rPr lang="en-US" sz="1400" dirty="0"/>
              <a:t>        "postcode": "2022 HJ",</a:t>
            </a:r>
          </a:p>
          <a:p>
            <a:r>
              <a:rPr lang="en-US" sz="1400" dirty="0"/>
              <a:t>        "</a:t>
            </a:r>
            <a:r>
              <a:rPr lang="en-US" sz="1400" dirty="0" err="1"/>
              <a:t>stad</a:t>
            </a:r>
            <a:r>
              <a:rPr lang="en-US" sz="1400" dirty="0"/>
              <a:t>": "Haarlem",</a:t>
            </a:r>
          </a:p>
          <a:p>
            <a:r>
              <a:rPr lang="en-US" sz="1400" dirty="0"/>
              <a:t>        "land": "Nederland"</a:t>
            </a:r>
          </a:p>
          <a:p>
            <a:r>
              <a:rPr lang="en-US" sz="1400" dirty="0"/>
              <a:t>    },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factuur_adres</a:t>
            </a:r>
            <a:r>
              <a:rPr lang="en-US" sz="1400" dirty="0"/>
              <a:t>": {},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producten</a:t>
            </a:r>
            <a:r>
              <a:rPr lang="en-US" sz="1400" dirty="0"/>
              <a:t>": [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"id": 1884322,</a:t>
            </a:r>
          </a:p>
          <a:p>
            <a:r>
              <a:rPr lang="en-US" sz="1400" dirty="0"/>
              <a:t>            "</a:t>
            </a:r>
            <a:r>
              <a:rPr lang="en-US" sz="1400" dirty="0" err="1"/>
              <a:t>ean</a:t>
            </a:r>
            <a:r>
              <a:rPr lang="en-US" sz="1400" dirty="0"/>
              <a:t>": 880688934884,</a:t>
            </a:r>
          </a:p>
          <a:p>
            <a:r>
              <a:rPr lang="en-US" sz="1400" dirty="0"/>
              <a:t>            "naam": "Samsung 860 EVO SSD SATA 2.5 inch",</a:t>
            </a:r>
          </a:p>
          <a:p>
            <a:r>
              <a:rPr lang="en-US" sz="1400" dirty="0"/>
              <a:t>            "</a:t>
            </a:r>
            <a:r>
              <a:rPr lang="en-US" sz="1400" dirty="0" err="1"/>
              <a:t>categorie</a:t>
            </a:r>
            <a:r>
              <a:rPr lang="en-US" sz="1400" dirty="0"/>
              <a:t>": "SSD Intern",</a:t>
            </a:r>
          </a:p>
          <a:p>
            <a:r>
              <a:rPr lang="en-US" sz="1400" dirty="0"/>
              <a:t>            "</a:t>
            </a:r>
            <a:r>
              <a:rPr lang="en-US" sz="1400" dirty="0" err="1"/>
              <a:t>prijs</a:t>
            </a:r>
            <a:r>
              <a:rPr lang="en-US" sz="1400" dirty="0"/>
              <a:t>": 95.50,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],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betaling</a:t>
            </a:r>
            <a:r>
              <a:rPr lang="en-US" sz="1400" dirty="0"/>
              <a:t>": {</a:t>
            </a:r>
          </a:p>
          <a:p>
            <a:r>
              <a:rPr lang="en-US" sz="1400" dirty="0"/>
              <a:t>        "</a:t>
            </a:r>
            <a:r>
              <a:rPr lang="en-US" sz="1400" dirty="0" err="1"/>
              <a:t>methode</a:t>
            </a:r>
            <a:r>
              <a:rPr lang="en-US" sz="1400" dirty="0"/>
              <a:t>": "PayPal",</a:t>
            </a:r>
          </a:p>
          <a:p>
            <a:r>
              <a:rPr lang="en-US" sz="1400" dirty="0"/>
              <a:t>        "</a:t>
            </a:r>
            <a:r>
              <a:rPr lang="en-US" sz="1400" dirty="0" err="1"/>
              <a:t>voldaan</a:t>
            </a:r>
            <a:r>
              <a:rPr lang="en-US" sz="1400" dirty="0"/>
              <a:t>": true</a:t>
            </a:r>
          </a:p>
          <a:p>
            <a:r>
              <a:rPr lang="en-US" sz="1400" dirty="0"/>
              <a:t>    },</a:t>
            </a:r>
          </a:p>
          <a:p>
            <a:r>
              <a:rPr lang="en-US" sz="1400" dirty="0"/>
              <a:t>}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6741169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9440" cy="4351338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nl-NL" sz="2000" dirty="0"/>
              <a:t>Klant (+ Aanhef)</a:t>
            </a:r>
          </a:p>
          <a:p>
            <a:pPr>
              <a:buFontTx/>
              <a:buChar char="-"/>
            </a:pPr>
            <a:r>
              <a:rPr lang="nl-NL" sz="2000" dirty="0"/>
              <a:t>Adres (+ Stad + Land)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Product</a:t>
            </a:r>
          </a:p>
          <a:p>
            <a:pPr>
              <a:buFontTx/>
              <a:buChar char="-"/>
            </a:pPr>
            <a:r>
              <a:rPr lang="nl-NL" sz="2000" dirty="0"/>
              <a:t>Prijs</a:t>
            </a:r>
          </a:p>
          <a:p>
            <a:pPr>
              <a:buFontTx/>
              <a:buChar char="-"/>
            </a:pPr>
            <a:r>
              <a:rPr lang="nl-NL" sz="2000" dirty="0"/>
              <a:t>Product categorie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Bestelling</a:t>
            </a:r>
          </a:p>
          <a:p>
            <a:pPr>
              <a:buFontTx/>
              <a:buChar char="-"/>
            </a:pPr>
            <a:r>
              <a:rPr lang="nl-NL" sz="2000" dirty="0"/>
              <a:t>Betaling (+ Methode + Status)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22F10-957B-4C60-8740-082C88A8D261}"/>
              </a:ext>
            </a:extLst>
          </p:cNvPr>
          <p:cNvSpPr txBox="1"/>
          <p:nvPr/>
        </p:nvSpPr>
        <p:spPr>
          <a:xfrm>
            <a:off x="7191910" y="346252"/>
            <a:ext cx="463364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klant</a:t>
            </a:r>
            <a:r>
              <a:rPr lang="en-US" sz="1400" dirty="0"/>
              <a:t>": {</a:t>
            </a:r>
          </a:p>
          <a:p>
            <a:r>
              <a:rPr lang="en-US" sz="1400" dirty="0"/>
              <a:t>        "</a:t>
            </a:r>
            <a:r>
              <a:rPr lang="en-US" sz="1400" dirty="0" err="1"/>
              <a:t>aanhef</a:t>
            </a:r>
            <a:r>
              <a:rPr lang="en-US" sz="1400" dirty="0"/>
              <a:t>": "</a:t>
            </a:r>
            <a:r>
              <a:rPr lang="en-US" sz="1400" dirty="0" err="1"/>
              <a:t>Dhr</a:t>
            </a:r>
            <a:r>
              <a:rPr lang="en-US" sz="1400" dirty="0"/>
              <a:t>.",</a:t>
            </a:r>
          </a:p>
          <a:p>
            <a:r>
              <a:rPr lang="en-US" sz="1400" dirty="0"/>
              <a:t>        "name": "</a:t>
            </a:r>
            <a:r>
              <a:rPr lang="en-US" sz="1400" dirty="0" err="1"/>
              <a:t>Klaas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"</a:t>
            </a:r>
            <a:r>
              <a:rPr lang="en-US" sz="1400" dirty="0" err="1"/>
              <a:t>last_name</a:t>
            </a:r>
            <a:r>
              <a:rPr lang="en-US" sz="1400" dirty="0"/>
              <a:t>": "De Vries"</a:t>
            </a:r>
          </a:p>
          <a:p>
            <a:r>
              <a:rPr lang="en-US" sz="1400" dirty="0"/>
              <a:t>    },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bezorg_adres</a:t>
            </a:r>
            <a:r>
              <a:rPr lang="en-US" sz="1400" dirty="0"/>
              <a:t>": {</a:t>
            </a:r>
          </a:p>
          <a:p>
            <a:r>
              <a:rPr lang="en-US" sz="1400" dirty="0"/>
              <a:t>        "</a:t>
            </a:r>
            <a:r>
              <a:rPr lang="en-US" sz="1400" dirty="0" err="1"/>
              <a:t>straat</a:t>
            </a:r>
            <a:r>
              <a:rPr lang="en-US" sz="1400" dirty="0"/>
              <a:t>": "</a:t>
            </a:r>
            <a:r>
              <a:rPr lang="en-US" sz="1400" dirty="0" err="1"/>
              <a:t>Kleverlaan</a:t>
            </a:r>
            <a:r>
              <a:rPr lang="en-US" sz="1400" dirty="0"/>
              <a:t>",</a:t>
            </a:r>
          </a:p>
          <a:p>
            <a:r>
              <a:rPr lang="en-US" sz="1400" dirty="0"/>
              <a:t>        "</a:t>
            </a:r>
            <a:r>
              <a:rPr lang="en-US" sz="1400" dirty="0" err="1"/>
              <a:t>huisnummer</a:t>
            </a:r>
            <a:r>
              <a:rPr lang="en-US" sz="1400" dirty="0"/>
              <a:t>": 4,</a:t>
            </a:r>
          </a:p>
          <a:p>
            <a:r>
              <a:rPr lang="en-US" sz="1400" dirty="0"/>
              <a:t>        "postcode": "2022 HJ",</a:t>
            </a:r>
          </a:p>
          <a:p>
            <a:r>
              <a:rPr lang="en-US" sz="1400" dirty="0"/>
              <a:t>        "</a:t>
            </a:r>
            <a:r>
              <a:rPr lang="en-US" sz="1400" dirty="0" err="1"/>
              <a:t>stad</a:t>
            </a:r>
            <a:r>
              <a:rPr lang="en-US" sz="1400" dirty="0"/>
              <a:t>": "Haarlem",</a:t>
            </a:r>
          </a:p>
          <a:p>
            <a:r>
              <a:rPr lang="en-US" sz="1400" dirty="0"/>
              <a:t>        "land": "Nederland"</a:t>
            </a:r>
          </a:p>
          <a:p>
            <a:r>
              <a:rPr lang="en-US" sz="1400" dirty="0"/>
              <a:t>    },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factuur_adres</a:t>
            </a:r>
            <a:r>
              <a:rPr lang="en-US" sz="1400" dirty="0"/>
              <a:t>": {},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producten</a:t>
            </a:r>
            <a:r>
              <a:rPr lang="en-US" sz="1400" dirty="0"/>
              <a:t>": [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"id": 1884322,</a:t>
            </a:r>
          </a:p>
          <a:p>
            <a:r>
              <a:rPr lang="en-US" sz="1400" dirty="0"/>
              <a:t>            "</a:t>
            </a:r>
            <a:r>
              <a:rPr lang="en-US" sz="1400" dirty="0" err="1"/>
              <a:t>ean</a:t>
            </a:r>
            <a:r>
              <a:rPr lang="en-US" sz="1400" dirty="0"/>
              <a:t>": 880688934884,</a:t>
            </a:r>
          </a:p>
          <a:p>
            <a:r>
              <a:rPr lang="en-US" sz="1400" dirty="0"/>
              <a:t>            "naam": "Samsung 860 EVO SSD SATA 2.5 inch",</a:t>
            </a:r>
          </a:p>
          <a:p>
            <a:r>
              <a:rPr lang="en-US" sz="1400" dirty="0"/>
              <a:t>            "</a:t>
            </a:r>
            <a:r>
              <a:rPr lang="en-US" sz="1400" dirty="0" err="1"/>
              <a:t>categorie</a:t>
            </a:r>
            <a:r>
              <a:rPr lang="en-US" sz="1400" dirty="0"/>
              <a:t>": "SSD Intern",</a:t>
            </a:r>
          </a:p>
          <a:p>
            <a:r>
              <a:rPr lang="en-US" sz="1400" dirty="0"/>
              <a:t>            "</a:t>
            </a:r>
            <a:r>
              <a:rPr lang="en-US" sz="1400" dirty="0" err="1"/>
              <a:t>prijs</a:t>
            </a:r>
            <a:r>
              <a:rPr lang="en-US" sz="1400" dirty="0"/>
              <a:t>": 95.50,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],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betaling</a:t>
            </a:r>
            <a:r>
              <a:rPr lang="en-US" sz="1400" dirty="0"/>
              <a:t>": {</a:t>
            </a:r>
          </a:p>
          <a:p>
            <a:r>
              <a:rPr lang="en-US" sz="1400" dirty="0"/>
              <a:t>        "</a:t>
            </a:r>
            <a:r>
              <a:rPr lang="en-US" sz="1400" dirty="0" err="1"/>
              <a:t>methode</a:t>
            </a:r>
            <a:r>
              <a:rPr lang="en-US" sz="1400" dirty="0"/>
              <a:t>": "PayPal",</a:t>
            </a:r>
          </a:p>
          <a:p>
            <a:r>
              <a:rPr lang="en-US" sz="1400" dirty="0"/>
              <a:t>        "</a:t>
            </a:r>
            <a:r>
              <a:rPr lang="en-US" sz="1400" dirty="0" err="1"/>
              <a:t>voldaan</a:t>
            </a:r>
            <a:r>
              <a:rPr lang="en-US" sz="1400" dirty="0"/>
              <a:t>": true</a:t>
            </a:r>
          </a:p>
          <a:p>
            <a:r>
              <a:rPr lang="en-US" sz="1400" dirty="0"/>
              <a:t>    },</a:t>
            </a:r>
          </a:p>
          <a:p>
            <a:r>
              <a:rPr lang="en-US" sz="1400" dirty="0"/>
              <a:t>}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17464109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Database beheer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04340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Tabellen aanmaken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Personen 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TEXT,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TEXT,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INTEGER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CREATE TABLE maak je een nieuwe tabel aan.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Tussen de haken geef je de kolomnamen op.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Achter de naam geef je het data type op.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Overige opties:</a:t>
            </a:r>
          </a:p>
          <a:p>
            <a:pPr>
              <a:buFontTx/>
              <a:buChar char="-"/>
            </a:pPr>
            <a:r>
              <a:rPr lang="nl-NL" sz="2000" dirty="0"/>
              <a:t>DEFAULT = standaard waarde bij leeglaten.</a:t>
            </a:r>
          </a:p>
          <a:p>
            <a:pPr>
              <a:buFontTx/>
              <a:buChar char="-"/>
            </a:pPr>
            <a:r>
              <a:rPr lang="nl-NL" sz="2000" dirty="0"/>
              <a:t>NOT NULL = lege waardes niet toegestaan.</a:t>
            </a:r>
          </a:p>
          <a:p>
            <a:pPr>
              <a:buFontTx/>
              <a:buChar char="-"/>
            </a:pPr>
            <a:r>
              <a:rPr lang="nl-NL" sz="2000" dirty="0"/>
              <a:t>UNIQUE = Kolom bevat unieke waardes.</a:t>
            </a:r>
          </a:p>
        </p:txBody>
      </p:sp>
    </p:spTree>
    <p:extLst>
      <p:ext uri="{BB962C8B-B14F-4D97-AF65-F5344CB8AC3E}">
        <p14:creationId xmlns:p14="http://schemas.microsoft.com/office/powerpoint/2010/main" val="4962231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SQLite</a:t>
            </a:r>
            <a:r>
              <a:rPr lang="nl-NL" sz="3600" dirty="0"/>
              <a:t> kolom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0186"/>
            <a:ext cx="10515600" cy="3382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TEXT			Tekst data.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INTEGER		Geheel getal inclusief teken (max 8 bytes).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REAL			Breuk inclusief teken (max 8 bytes).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BLOB			Ruwe data in binaire vorm.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DATE			Datum opgeslagen als tekst “YYYY-MM-DD”.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TIME			Tijd opgeslagen als tekst “HH:MM:SS”.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TIMESTAMP		Datum en tijd als tekst “YYYY-MM-DDTHH:MM:SS”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61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/>
              <a:t>SQLite</a:t>
            </a:r>
            <a:r>
              <a:rPr lang="nl-NL" sz="2000" dirty="0"/>
              <a:t> is een eenvoudige database met maar enkele data types:</a:t>
            </a:r>
          </a:p>
        </p:txBody>
      </p:sp>
    </p:spTree>
    <p:extLst>
      <p:ext uri="{BB962C8B-B14F-4D97-AF65-F5344CB8AC3E}">
        <p14:creationId xmlns:p14="http://schemas.microsoft.com/office/powerpoint/2010/main" val="42558784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Tabellen verwijderen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DROP TABLE Personen;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DROP TABLE IF EXISTS Personen;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Tabellen verwijderen is heel eenvoudig met DROP TABLE.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Als de tabel niet bestaat krijg je een foutmelding.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Als je IF EXISTS toevoegt omzeil je dit probleem.</a:t>
            </a:r>
          </a:p>
        </p:txBody>
      </p:sp>
    </p:spTree>
    <p:extLst>
      <p:ext uri="{BB962C8B-B14F-4D97-AF65-F5344CB8AC3E}">
        <p14:creationId xmlns:p14="http://schemas.microsoft.com/office/powerpoint/2010/main" val="35694532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Beperkingen op kolommen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08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Personen 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ID INTEGER PRIMARY KEY,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TEXT NOT NULL,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TEKST NOT NULL,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INTEGER,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Mailinglist INTEGER DEFAULT 0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7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Achter het datatype kun je beperkingen aan kolommen opleggen: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PRIMARY KEY: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u="sng" dirty="0"/>
              <a:t>Unieke</a:t>
            </a:r>
            <a:r>
              <a:rPr lang="nl-NL" sz="2000" dirty="0"/>
              <a:t> waardes om rijen mee te identificeren.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NOT NULL: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Veld </a:t>
            </a:r>
            <a:r>
              <a:rPr lang="nl-NL" sz="2000" u="sng" dirty="0"/>
              <a:t>moet gevuld zijn</a:t>
            </a:r>
            <a:r>
              <a:rPr lang="nl-NL" sz="2000" dirty="0"/>
              <a:t> anders foutmelding.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DEFAULT: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u="sng" dirty="0"/>
              <a:t>Standaard waarde</a:t>
            </a:r>
            <a:r>
              <a:rPr lang="nl-NL" sz="2000" dirty="0"/>
              <a:t> als geen waarde wordt opgegeven.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5263078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Beperkingen op tabellen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41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Personen 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TEXT NOT NULL,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TEKST NOT NULL,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INTEGER,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CONSTRAINT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CHK_Leeftijd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CHECK(Leeftijd BETWEEN 0 AND 120)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22732" y="1825625"/>
            <a:ext cx="4131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CONSTRAINT kun je ook beperkingen opleggen op een tabel.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Achter CONSTRAINT geef je de naam op van de beperking / regel.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In dit geval is de beperking een controle op het bereik van Leeftijd.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Rijen die niet aan de controle voldoen geven een foutmelding.</a:t>
            </a:r>
          </a:p>
        </p:txBody>
      </p:sp>
    </p:spTree>
    <p:extLst>
      <p:ext uri="{BB962C8B-B14F-4D97-AF65-F5344CB8AC3E}">
        <p14:creationId xmlns:p14="http://schemas.microsoft.com/office/powerpoint/2010/main" val="14093865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Primaire sleutel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46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Personen 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TEXT NOT NULL,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TEKST NOT NULL,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INTEGER,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CONSTRAINT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PK_NaamAchternaam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PRIMARY KEY(Naam, Achternaam)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22732" y="1825625"/>
            <a:ext cx="4131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Kolom of combinatie van kolommen die de unieke rijen identificeert.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 (combinatie van) waardes moeten uniek zijn, anders foutmelding.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Kies zo klein mogelijk aantal kolommen om de sleutel te vormen:</a:t>
            </a:r>
          </a:p>
          <a:p>
            <a:pPr marL="0" indent="0">
              <a:buNone/>
            </a:pPr>
            <a:r>
              <a:rPr lang="nl-NL" sz="2000" dirty="0"/>
              <a:t>v	ID</a:t>
            </a:r>
          </a:p>
          <a:p>
            <a:pPr marL="0" indent="0">
              <a:buNone/>
            </a:pPr>
            <a:r>
              <a:rPr lang="nl-NL" sz="2000" dirty="0"/>
              <a:t>v	Naam + Achternaam</a:t>
            </a:r>
          </a:p>
          <a:p>
            <a:pPr marL="0" indent="0">
              <a:buNone/>
            </a:pPr>
            <a:r>
              <a:rPr lang="nl-NL" sz="2000" dirty="0"/>
              <a:t>x	ID + Naam + Achternaam</a:t>
            </a:r>
          </a:p>
        </p:txBody>
      </p:sp>
    </p:spTree>
    <p:extLst>
      <p:ext uri="{BB962C8B-B14F-4D97-AF65-F5344CB8AC3E}">
        <p14:creationId xmlns:p14="http://schemas.microsoft.com/office/powerpoint/2010/main" val="3130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SQLite</a:t>
            </a:r>
            <a:r>
              <a:rPr lang="nl-NL" sz="3600" dirty="0"/>
              <a:t> als eenvoudig alternatief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1F36F4-0C43-4E3A-AF1F-626B467919F3}"/>
              </a:ext>
            </a:extLst>
          </p:cNvPr>
          <p:cNvSpPr/>
          <p:nvPr/>
        </p:nvSpPr>
        <p:spPr>
          <a:xfrm>
            <a:off x="5032625" y="3153771"/>
            <a:ext cx="2126750" cy="13255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SQLite3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8E09E6-F157-44F8-853C-988B5F4F82E4}"/>
              </a:ext>
            </a:extLst>
          </p:cNvPr>
          <p:cNvSpPr/>
          <p:nvPr/>
        </p:nvSpPr>
        <p:spPr>
          <a:xfrm>
            <a:off x="838200" y="3153771"/>
            <a:ext cx="2126750" cy="13255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  <a:endParaRPr lang="en-NL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E2D8D5-26EB-48CC-9C71-540359B16280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2964950" y="3816553"/>
            <a:ext cx="20676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5A117E-5A29-4E6F-ACFA-53872D5FBF32}"/>
              </a:ext>
            </a:extLst>
          </p:cNvPr>
          <p:cNvSpPr txBox="1"/>
          <p:nvPr/>
        </p:nvSpPr>
        <p:spPr>
          <a:xfrm>
            <a:off x="7890553" y="2231502"/>
            <a:ext cx="33707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err="1"/>
              <a:t>SQLite</a:t>
            </a:r>
            <a:r>
              <a:rPr lang="nl-NL" sz="2000" dirty="0"/>
              <a:t> is een eenvoudige relationele database.</a:t>
            </a:r>
          </a:p>
          <a:p>
            <a:endParaRPr lang="nl-NL" sz="2000" dirty="0"/>
          </a:p>
          <a:p>
            <a:endParaRPr lang="nl-NL" sz="2000" dirty="0"/>
          </a:p>
          <a:p>
            <a:r>
              <a:rPr lang="nl-NL" sz="2000" dirty="0"/>
              <a:t>Package standaard meegeleverd met Python.</a:t>
            </a:r>
          </a:p>
          <a:p>
            <a:endParaRPr lang="nl-NL" sz="2000" dirty="0"/>
          </a:p>
          <a:p>
            <a:endParaRPr lang="nl-NL" sz="2000" dirty="0"/>
          </a:p>
          <a:p>
            <a:r>
              <a:rPr lang="nl-NL" sz="2000" dirty="0"/>
              <a:t>Maar: beperkte capaciteiten t.o.v. volwaardige RDBMS.</a:t>
            </a:r>
          </a:p>
        </p:txBody>
      </p:sp>
    </p:spTree>
    <p:extLst>
      <p:ext uri="{BB962C8B-B14F-4D97-AF65-F5344CB8AC3E}">
        <p14:creationId xmlns:p14="http://schemas.microsoft.com/office/powerpoint/2010/main" val="25094573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Verwijzende sleutel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46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Rekeningen(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RekeningNr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TEKST PRIMARY KEY,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PersoonId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INTEGER,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CONSTRAINT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FK_PersoonId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FOREIGN KEY(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PersoonId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REFERENCES Personen(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096001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Een verwijzende sleutel legt een relatie tussen kolommen in verschillende tabellen.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Waardes in deze twee kolommen moeten met elkaar overeenkomen.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Achter FOREIGN KEY geef je de kolom in de huidige tabel op.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REFERENCES geef je de tabel en kolom op waarnaar verwezen wordt.</a:t>
            </a:r>
          </a:p>
        </p:txBody>
      </p:sp>
    </p:spTree>
    <p:extLst>
      <p:ext uri="{BB962C8B-B14F-4D97-AF65-F5344CB8AC3E}">
        <p14:creationId xmlns:p14="http://schemas.microsoft.com/office/powerpoint/2010/main" val="31041075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Wijzigingen consistent doorvoeren (of niet)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9137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Rekeningen(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RekeningNr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TEKST PRIMARY KEY,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PersoonId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INTEGER,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CONSTRAINT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FK_PersoonId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FOREIGN KEY(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PersoonId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REFERENCES Personen(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ON DELETE CASCADE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ON UPDATE CASCADE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Wijzigingen doorvoeren via ON DELETE / UPDATE: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NO ACTION:	Verander niets in de gekoppelde 		tabel; inconsistente tabellen.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RESTRICT:		Sta wijzigingen niet toe zolang er 		verwijzingen zijn.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CASCADE:		Voer wijziging consequent door in de 		gekoppelde tabel.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SET NULL:		Reset naar NULL.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SET DEFAULT:	Reset naar default waarde.</a:t>
            </a:r>
          </a:p>
        </p:txBody>
      </p:sp>
    </p:spTree>
    <p:extLst>
      <p:ext uri="{BB962C8B-B14F-4D97-AF65-F5344CB8AC3E}">
        <p14:creationId xmlns:p14="http://schemas.microsoft.com/office/powerpoint/2010/main" val="42224045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toevoegen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Personen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(Naam, Achternaam, Leeftijd)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(‘Ellen’, ‘De Bruin’, 32),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(‘Jan’, ‘Poortvliet’, 45)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INSERT voeg je </a:t>
            </a:r>
            <a:r>
              <a:rPr lang="nl-NL" sz="2000" u="sng" dirty="0"/>
              <a:t>nieuwe</a:t>
            </a:r>
            <a:r>
              <a:rPr lang="nl-NL" sz="2000" dirty="0"/>
              <a:t> rijen toe aan een tabel.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Kolomnamen geef je op tussen de haken achter de tabelnaam.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VALUES geef je de waardes mee voor de genoemde kolommen.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Je kunt meerdere nieuwe rijen tegelijk invoeren.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LET OP: Door beperkingen kan het invoeren mislukken; ongeldige leeftijd, dubbel record, etc.</a:t>
            </a:r>
          </a:p>
        </p:txBody>
      </p:sp>
    </p:spTree>
    <p:extLst>
      <p:ext uri="{BB962C8B-B14F-4D97-AF65-F5344CB8AC3E}">
        <p14:creationId xmlns:p14="http://schemas.microsoft.com/office/powerpoint/2010/main" val="3613427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aanpassen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UPDATE Personen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 Status = ‘inactief’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JULIANDAY(CURRENT_DATE) -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JULIANDAY(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DatumLogin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&gt; 365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een UPDATE kun je de waardes in een kolom aanpassen.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SET &lt;kolom&gt; = &lt;waarde&gt; geef je een kolom een nieuwe waarde mee.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Optioneel: Met WHERE geef je aan op welke rijen de wijziging moet worden toegepast.</a:t>
            </a:r>
          </a:p>
        </p:txBody>
      </p:sp>
    </p:spTree>
    <p:extLst>
      <p:ext uri="{BB962C8B-B14F-4D97-AF65-F5344CB8AC3E}">
        <p14:creationId xmlns:p14="http://schemas.microsoft.com/office/powerpoint/2010/main" val="2418091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verwijderen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Personen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Status = ‘Inactief’;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Personen;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DELETE verwijder je rijen die aan de opgegeven conditie voldoen.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LET OP: Als je geen conditie meegeeft, worden </a:t>
            </a:r>
            <a:r>
              <a:rPr lang="nl-NL" sz="2000" u="sng" dirty="0"/>
              <a:t>ALLE</a:t>
            </a:r>
            <a:r>
              <a:rPr lang="nl-NL" sz="2000" dirty="0"/>
              <a:t> rijen verwijderd uit de tabel!</a:t>
            </a:r>
          </a:p>
        </p:txBody>
      </p:sp>
    </p:spTree>
    <p:extLst>
      <p:ext uri="{BB962C8B-B14F-4D97-AF65-F5344CB8AC3E}">
        <p14:creationId xmlns:p14="http://schemas.microsoft.com/office/powerpoint/2010/main" val="12160995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/>
              <a:t>Maak voor de volgende oefeningen een eigen </a:t>
            </a:r>
            <a:r>
              <a:rPr lang="nl-NL" sz="2000" dirty="0" err="1"/>
              <a:t>SQLite</a:t>
            </a:r>
            <a:r>
              <a:rPr lang="nl-NL" sz="2000" dirty="0"/>
              <a:t> database aan: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Database(“&lt;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bestandsnaam.db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&gt;”)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Voer de onderstaande query uit om </a:t>
            </a:r>
            <a:r>
              <a:rPr lang="nl-NL" sz="2000" dirty="0" err="1"/>
              <a:t>foreign</a:t>
            </a:r>
            <a:r>
              <a:rPr lang="nl-NL" sz="2000" dirty="0"/>
              <a:t> </a:t>
            </a:r>
            <a:r>
              <a:rPr lang="nl-NL" sz="2000" dirty="0" err="1"/>
              <a:t>keys</a:t>
            </a:r>
            <a:r>
              <a:rPr lang="nl-NL" sz="2000" dirty="0"/>
              <a:t> aan te zetten: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db.query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(“PRAGMA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foreign_keys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ON;”)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Ga nu verder naar de oefeningen…</a:t>
            </a:r>
          </a:p>
        </p:txBody>
      </p:sp>
    </p:spTree>
    <p:extLst>
      <p:ext uri="{BB962C8B-B14F-4D97-AF65-F5344CB8AC3E}">
        <p14:creationId xmlns:p14="http://schemas.microsoft.com/office/powerpoint/2010/main" val="42786255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tabel Personen met kolommen ID, Naam, Achternaam, …</a:t>
            </a:r>
          </a:p>
          <a:p>
            <a:pPr marL="457200" indent="-457200">
              <a:buAutoNum type="arabicPeriod"/>
            </a:pPr>
            <a:r>
              <a:rPr lang="nl-NL" sz="2000" dirty="0"/>
              <a:t>Maak een tabel Boeken met kolommen ID, Titel, …</a:t>
            </a:r>
          </a:p>
          <a:p>
            <a:pPr marL="457200" indent="-457200">
              <a:buAutoNum type="arabicPeriod"/>
            </a:pPr>
            <a:r>
              <a:rPr lang="nl-NL" sz="2000" dirty="0"/>
              <a:t>Maak een koppeltabel tussen Personen en Boeken aan:</a:t>
            </a:r>
          </a:p>
          <a:p>
            <a:pPr lvl="1"/>
            <a:r>
              <a:rPr lang="nl-NL" sz="1600" dirty="0"/>
              <a:t>Laat </a:t>
            </a:r>
            <a:r>
              <a:rPr lang="nl-NL" sz="1600" dirty="0" err="1"/>
              <a:t>PersoonId</a:t>
            </a:r>
            <a:r>
              <a:rPr lang="nl-NL" sz="1600" dirty="0"/>
              <a:t> verwijzen naar ID kolom in de Personen tabel.</a:t>
            </a:r>
          </a:p>
          <a:p>
            <a:pPr lvl="1"/>
            <a:r>
              <a:rPr lang="nl-NL" sz="1600" dirty="0"/>
              <a:t>Laat </a:t>
            </a:r>
            <a:r>
              <a:rPr lang="nl-NL" sz="1600" dirty="0" err="1"/>
              <a:t>BoekId</a:t>
            </a:r>
            <a:r>
              <a:rPr lang="nl-NL" sz="1600" dirty="0"/>
              <a:t> verwijzen naar ID kolom in Boeken tabel.</a:t>
            </a:r>
          </a:p>
          <a:p>
            <a:pPr lvl="1"/>
            <a:r>
              <a:rPr lang="nl-NL" sz="1600" dirty="0"/>
              <a:t>Wijzigingen in ID velden moeten automatisch doorgevoerd worden in de koppeltabel.</a:t>
            </a:r>
          </a:p>
          <a:p>
            <a:pPr marL="457200" indent="-457200">
              <a:buAutoNum type="arabicPeriod" startAt="4"/>
            </a:pPr>
            <a:r>
              <a:rPr lang="nl-NL" sz="2000" dirty="0"/>
              <a:t>Voeg een aantal personen en boeken in</a:t>
            </a:r>
          </a:p>
          <a:p>
            <a:pPr marL="457200" indent="-457200">
              <a:buAutoNum type="arabicPeriod" startAt="4"/>
            </a:pPr>
            <a:r>
              <a:rPr lang="nl-NL" sz="2000" dirty="0"/>
              <a:t>Voer een aantal koppelingen tussen personen en boeken in:</a:t>
            </a:r>
          </a:p>
          <a:p>
            <a:pPr lvl="1"/>
            <a:r>
              <a:rPr lang="nl-NL" sz="1600" dirty="0"/>
              <a:t>Probeer te koppelen met een niet bestaan persoon / boek; wat gebeurt er?</a:t>
            </a:r>
          </a:p>
          <a:p>
            <a:pPr marL="457200" indent="-457200">
              <a:buAutoNum type="arabicPeriod" startAt="6"/>
            </a:pPr>
            <a:r>
              <a:rPr lang="nl-NL" sz="2000" dirty="0"/>
              <a:t>Wat gebeurt er als je een persoon ID veranderd?</a:t>
            </a:r>
          </a:p>
          <a:p>
            <a:pPr marL="457200" indent="-457200">
              <a:buAutoNum type="arabicPeriod" startAt="6"/>
            </a:pPr>
            <a:r>
              <a:rPr lang="nl-NL" sz="2000" dirty="0"/>
              <a:t>Wat gebeurt er als je en boek verwijderd?</a:t>
            </a:r>
          </a:p>
        </p:txBody>
      </p:sp>
    </p:spTree>
    <p:extLst>
      <p:ext uri="{BB962C8B-B14F-4D97-AF65-F5344CB8AC3E}">
        <p14:creationId xmlns:p14="http://schemas.microsoft.com/office/powerpoint/2010/main" val="37403277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Indices en optimalisatie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69253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Indices voor meer snelheid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E58317-E5F2-4D14-9729-EC20A72BC828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Een INDEX kan een query flink versnellen.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In plaats van de hele tabel te scannen, hoeft alleen de index gelezen te worden.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Een tabel kan meerdere indices hebben.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Welke indices nuttig zijn hangt af van gebruik van de tabel.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Indices kunnen kolommen combineren, bijvoorbeeld (Naam, Achternaam).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C4654CE-EA0B-4192-A36E-1A78D7EA9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789334"/>
              </p:ext>
            </p:extLst>
          </p:nvPr>
        </p:nvGraphicFramePr>
        <p:xfrm>
          <a:off x="838200" y="2266836"/>
          <a:ext cx="494615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383">
                  <a:extLst>
                    <a:ext uri="{9D8B030D-6E8A-4147-A177-3AD203B41FA5}">
                      <a16:colId xmlns:a16="http://schemas.microsoft.com/office/drawing/2014/main" val="2368219603"/>
                    </a:ext>
                  </a:extLst>
                </a:gridCol>
                <a:gridCol w="887361">
                  <a:extLst>
                    <a:ext uri="{9D8B030D-6E8A-4147-A177-3AD203B41FA5}">
                      <a16:colId xmlns:a16="http://schemas.microsoft.com/office/drawing/2014/main" val="2819689573"/>
                    </a:ext>
                  </a:extLst>
                </a:gridCol>
                <a:gridCol w="1510301">
                  <a:extLst>
                    <a:ext uri="{9D8B030D-6E8A-4147-A177-3AD203B41FA5}">
                      <a16:colId xmlns:a16="http://schemas.microsoft.com/office/drawing/2014/main" val="313720771"/>
                    </a:ext>
                  </a:extLst>
                </a:gridCol>
                <a:gridCol w="2065106">
                  <a:extLst>
                    <a:ext uri="{9D8B030D-6E8A-4147-A177-3AD203B41FA5}">
                      <a16:colId xmlns:a16="http://schemas.microsoft.com/office/drawing/2014/main" val="1661682469"/>
                    </a:ext>
                  </a:extLst>
                </a:gridCol>
              </a:tblGrid>
              <a:tr h="289918">
                <a:tc>
                  <a:txBody>
                    <a:bodyPr/>
                    <a:lstStyle/>
                    <a:p>
                      <a:r>
                        <a:rPr lang="nl-NL" noProof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Achternaam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Overige kolommen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908784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64401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Freek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313966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413940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noProof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Bram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Klaver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363350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noProof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Marion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Klaver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449805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EE93FF2-04CE-4AAE-88E4-E7162F97B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843468"/>
              </p:ext>
            </p:extLst>
          </p:nvPr>
        </p:nvGraphicFramePr>
        <p:xfrm>
          <a:off x="838200" y="5064443"/>
          <a:ext cx="29015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744">
                  <a:extLst>
                    <a:ext uri="{9D8B030D-6E8A-4147-A177-3AD203B41FA5}">
                      <a16:colId xmlns:a16="http://schemas.microsoft.com/office/drawing/2014/main" val="3558838648"/>
                    </a:ext>
                  </a:extLst>
                </a:gridCol>
                <a:gridCol w="1530850">
                  <a:extLst>
                    <a:ext uri="{9D8B030D-6E8A-4147-A177-3AD203B41FA5}">
                      <a16:colId xmlns:a16="http://schemas.microsoft.com/office/drawing/2014/main" val="481678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Achternaam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Rijen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97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1, 2, 3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Klaver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4, 5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228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1706637-5365-400F-A504-C0F5F70FDBCA}"/>
              </a:ext>
            </a:extLst>
          </p:cNvPr>
          <p:cNvSpPr txBox="1"/>
          <p:nvPr/>
        </p:nvSpPr>
        <p:spPr>
          <a:xfrm>
            <a:off x="838200" y="1944951"/>
            <a:ext cx="120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PERSONEN</a:t>
            </a:r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987CDA-C859-437C-8ADE-668E4D026115}"/>
              </a:ext>
            </a:extLst>
          </p:cNvPr>
          <p:cNvSpPr txBox="1"/>
          <p:nvPr/>
        </p:nvSpPr>
        <p:spPr>
          <a:xfrm>
            <a:off x="838199" y="4736207"/>
            <a:ext cx="218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 ACHTERNAAM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969598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Index voor meer snelheid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E58317-E5F2-4D14-9729-EC20A72BC828}"/>
              </a:ext>
            </a:extLst>
          </p:cNvPr>
          <p:cNvSpPr txBox="1">
            <a:spLocks/>
          </p:cNvSpPr>
          <p:nvPr/>
        </p:nvSpPr>
        <p:spPr>
          <a:xfrm>
            <a:off x="1931542" y="4407613"/>
            <a:ext cx="8209052" cy="1769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Een index doorzoeken gaat veel sneller omdat deze een </a:t>
            </a:r>
            <a:r>
              <a:rPr lang="nl-NL" sz="2000" dirty="0" err="1"/>
              <a:t>Binairy</a:t>
            </a:r>
            <a:r>
              <a:rPr lang="nl-NL" sz="2000" dirty="0"/>
              <a:t> Tree gebruikt.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Om bijvoorbeeld sleutel 12 te vinden, hoef je maar enkele vergelijkingen te maken om het record te vinden.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7F40CD-B82B-4C34-9BA8-B55EC7948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862" y="1690688"/>
            <a:ext cx="6010275" cy="2295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4ED841-2D57-4678-B226-EDDBB4AE90D5}"/>
              </a:ext>
            </a:extLst>
          </p:cNvPr>
          <p:cNvSpPr/>
          <p:nvPr/>
        </p:nvSpPr>
        <p:spPr>
          <a:xfrm>
            <a:off x="5856270" y="1690688"/>
            <a:ext cx="472611" cy="38469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DE49D2-227D-464E-8E54-85742DE8BD0B}"/>
              </a:ext>
            </a:extLst>
          </p:cNvPr>
          <p:cNvSpPr/>
          <p:nvPr/>
        </p:nvSpPr>
        <p:spPr>
          <a:xfrm>
            <a:off x="4467546" y="2747214"/>
            <a:ext cx="472611" cy="38469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DE93BB-8663-4AE3-AC5E-8DEA1B88600B}"/>
              </a:ext>
            </a:extLst>
          </p:cNvPr>
          <p:cNvSpPr/>
          <p:nvPr/>
        </p:nvSpPr>
        <p:spPr>
          <a:xfrm>
            <a:off x="5383659" y="3591247"/>
            <a:ext cx="472611" cy="38469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35882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/>
              <a:t>Opzet database systeem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360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b="1" dirty="0"/>
              <a:t>RDBMS:</a:t>
            </a:r>
          </a:p>
          <a:p>
            <a:pPr marL="0" indent="0">
              <a:buNone/>
            </a:pPr>
            <a:r>
              <a:rPr lang="nl-NL" sz="1800" dirty="0"/>
              <a:t>Server met een verzameling aan databases.</a:t>
            </a:r>
          </a:p>
          <a:p>
            <a:pPr marL="0" indent="0">
              <a:buNone/>
            </a:pPr>
            <a:r>
              <a:rPr lang="nl-NL" sz="1800" dirty="0"/>
              <a:t>MS SQL, </a:t>
            </a:r>
            <a:r>
              <a:rPr lang="nl-NL" sz="1800" dirty="0" err="1"/>
              <a:t>PostgreSQL</a:t>
            </a:r>
            <a:r>
              <a:rPr lang="nl-NL" sz="1800" dirty="0"/>
              <a:t>, </a:t>
            </a:r>
            <a:r>
              <a:rPr lang="nl-NL" sz="1800" dirty="0" err="1"/>
              <a:t>MySQL</a:t>
            </a:r>
            <a:r>
              <a:rPr lang="nl-NL" sz="1800" dirty="0"/>
              <a:t>, </a:t>
            </a:r>
            <a:r>
              <a:rPr lang="nl-NL" sz="1800" dirty="0" err="1"/>
              <a:t>MariaDB</a:t>
            </a:r>
            <a:r>
              <a:rPr lang="nl-NL" sz="1800" dirty="0"/>
              <a:t>, </a:t>
            </a:r>
            <a:r>
              <a:rPr lang="nl-NL" sz="1800" dirty="0" err="1"/>
              <a:t>SQLite</a:t>
            </a:r>
            <a:r>
              <a:rPr lang="nl-NL" sz="1800" dirty="0"/>
              <a:t>…</a:t>
            </a:r>
          </a:p>
          <a:p>
            <a:pPr marL="0" indent="0">
              <a:buNone/>
            </a:pPr>
            <a:endParaRPr lang="nl-NL" sz="1800" b="1" dirty="0"/>
          </a:p>
          <a:p>
            <a:pPr marL="0" indent="0">
              <a:buNone/>
            </a:pPr>
            <a:r>
              <a:rPr lang="nl-NL" sz="1800" b="1" dirty="0"/>
              <a:t>Database:</a:t>
            </a:r>
          </a:p>
          <a:p>
            <a:pPr marL="0" indent="0">
              <a:buNone/>
            </a:pPr>
            <a:r>
              <a:rPr lang="nl-NL" sz="1800" dirty="0"/>
              <a:t>Verzameling van tabellen; gegroepeerd op thema, inregelen toegangsrechten.</a:t>
            </a:r>
          </a:p>
          <a:p>
            <a:pPr marL="0" indent="0">
              <a:buNone/>
            </a:pPr>
            <a:endParaRPr lang="nl-NL" sz="1800" b="1" dirty="0"/>
          </a:p>
          <a:p>
            <a:pPr marL="0" indent="0">
              <a:buNone/>
            </a:pPr>
            <a:r>
              <a:rPr lang="nl-NL" sz="1800" b="1" dirty="0"/>
              <a:t>Tabel:</a:t>
            </a:r>
          </a:p>
          <a:p>
            <a:pPr marL="0" indent="0">
              <a:buNone/>
            </a:pPr>
            <a:r>
              <a:rPr lang="nl-NL" sz="1800" dirty="0"/>
              <a:t>Twee dimensionale verzameling van gegevens.</a:t>
            </a:r>
          </a:p>
          <a:p>
            <a:pPr marL="0" indent="0">
              <a:buNone/>
            </a:pPr>
            <a:r>
              <a:rPr lang="nl-NL" sz="1800" dirty="0"/>
              <a:t>Rijen met dezelfde soort objecten / entiteiten.</a:t>
            </a:r>
          </a:p>
          <a:p>
            <a:pPr marL="0" indent="0">
              <a:buNone/>
            </a:pPr>
            <a:r>
              <a:rPr lang="nl-NL" sz="1800" dirty="0"/>
              <a:t>Kolommen / attributen voorzien van namen.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3573C7-C518-433D-A846-11E432AFF3F8}"/>
              </a:ext>
            </a:extLst>
          </p:cNvPr>
          <p:cNvSpPr/>
          <p:nvPr/>
        </p:nvSpPr>
        <p:spPr>
          <a:xfrm>
            <a:off x="6769915" y="1937857"/>
            <a:ext cx="4840448" cy="42391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SQL Server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215ED3-8815-45E5-9891-ED9515F4C091}"/>
              </a:ext>
            </a:extLst>
          </p:cNvPr>
          <p:cNvSpPr/>
          <p:nvPr/>
        </p:nvSpPr>
        <p:spPr>
          <a:xfrm>
            <a:off x="7013196" y="2545039"/>
            <a:ext cx="4388840" cy="223986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>
                <a:solidFill>
                  <a:schemeClr val="tx1"/>
                </a:solidFill>
              </a:rPr>
              <a:t>Klanten 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5AE3C-3BE4-45B1-908A-0F109D6BB510}"/>
              </a:ext>
            </a:extLst>
          </p:cNvPr>
          <p:cNvSpPr/>
          <p:nvPr/>
        </p:nvSpPr>
        <p:spPr>
          <a:xfrm>
            <a:off x="7013196" y="5123634"/>
            <a:ext cx="4388840" cy="7770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/>
              <a:t>Producten database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8A36595-EA46-40C8-B7D0-25BD2CBB2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935409"/>
              </p:ext>
            </p:extLst>
          </p:nvPr>
        </p:nvGraphicFramePr>
        <p:xfrm>
          <a:off x="7344153" y="3209694"/>
          <a:ext cx="170949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78">
                  <a:extLst>
                    <a:ext uri="{9D8B030D-6E8A-4147-A177-3AD203B41FA5}">
                      <a16:colId xmlns:a16="http://schemas.microsoft.com/office/drawing/2014/main" val="1270618620"/>
                    </a:ext>
                  </a:extLst>
                </a:gridCol>
                <a:gridCol w="702082">
                  <a:extLst>
                    <a:ext uri="{9D8B030D-6E8A-4147-A177-3AD203B41FA5}">
                      <a16:colId xmlns:a16="http://schemas.microsoft.com/office/drawing/2014/main" val="982743001"/>
                    </a:ext>
                  </a:extLst>
                </a:gridCol>
                <a:gridCol w="569830">
                  <a:extLst>
                    <a:ext uri="{9D8B030D-6E8A-4147-A177-3AD203B41FA5}">
                      <a16:colId xmlns:a16="http://schemas.microsoft.com/office/drawing/2014/main" val="3997931579"/>
                    </a:ext>
                  </a:extLst>
                </a:gridCol>
              </a:tblGrid>
              <a:tr h="304602">
                <a:tc gridSpan="3">
                  <a:txBody>
                    <a:bodyPr/>
                    <a:lstStyle/>
                    <a:p>
                      <a:r>
                        <a:rPr lang="nl-NL" sz="1400" noProof="0"/>
                        <a:t>Personen tabel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82058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26239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720287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221172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3E04B964-47DB-4411-85FE-4C113E4A7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728832"/>
              </p:ext>
            </p:extLst>
          </p:nvPr>
        </p:nvGraphicFramePr>
        <p:xfrm>
          <a:off x="9363512" y="3209694"/>
          <a:ext cx="170949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830">
                  <a:extLst>
                    <a:ext uri="{9D8B030D-6E8A-4147-A177-3AD203B41FA5}">
                      <a16:colId xmlns:a16="http://schemas.microsoft.com/office/drawing/2014/main" val="1270618620"/>
                    </a:ext>
                  </a:extLst>
                </a:gridCol>
                <a:gridCol w="569830">
                  <a:extLst>
                    <a:ext uri="{9D8B030D-6E8A-4147-A177-3AD203B41FA5}">
                      <a16:colId xmlns:a16="http://schemas.microsoft.com/office/drawing/2014/main" val="982743001"/>
                    </a:ext>
                  </a:extLst>
                </a:gridCol>
                <a:gridCol w="569830">
                  <a:extLst>
                    <a:ext uri="{9D8B030D-6E8A-4147-A177-3AD203B41FA5}">
                      <a16:colId xmlns:a16="http://schemas.microsoft.com/office/drawing/2014/main" val="3997931579"/>
                    </a:ext>
                  </a:extLst>
                </a:gridCol>
              </a:tblGrid>
              <a:tr h="304602">
                <a:tc gridSpan="3">
                  <a:txBody>
                    <a:bodyPr/>
                    <a:lstStyle/>
                    <a:p>
                      <a:r>
                        <a:rPr lang="nl-NL" sz="1400" noProof="0"/>
                        <a:t>Rekeningen tabel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82058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iban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26239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720287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221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6978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Indices aanmaken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63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IDX_Achternaam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ON Personen(Achternaam);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IDX_NaamAchternaam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ON Personen(Naam, Achternaam);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UNIQUE INDEX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IDX_NaamAchternaam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ON Personen(Naam, Achternaam);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DROP INDEX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IDX_Achternaam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22732" y="1825625"/>
            <a:ext cx="4131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CREATE INDEX maak je index aan op 1 of meerdere kolommen.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UNIQUE geef je aan dat de (combinatie van) waardes uniek moet zijn.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DROP INDEX kun je een bestaande index verwijderen.</a:t>
            </a:r>
          </a:p>
        </p:txBody>
      </p:sp>
    </p:spTree>
    <p:extLst>
      <p:ext uri="{BB962C8B-B14F-4D97-AF65-F5344CB8AC3E}">
        <p14:creationId xmlns:p14="http://schemas.microsoft.com/office/powerpoint/2010/main" val="2962786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Executieplan tonen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63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EXPLAIN QUERY PLAN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 * 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Personen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Achternaam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‘Jansen’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22732" y="1825625"/>
            <a:ext cx="4131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EXPLAIN QUERY PLAN kun je zien hoe </a:t>
            </a:r>
            <a:r>
              <a:rPr lang="nl-NL" sz="2000" dirty="0" err="1"/>
              <a:t>SQLite</a:t>
            </a:r>
            <a:r>
              <a:rPr lang="nl-NL" sz="2000" dirty="0"/>
              <a:t> je query gaat uitvoeren.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Als je SCAN TABLE in de output ziet, dan wordt een hele tabel doorzocht; dit is traag…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Als je SEARCH TABLE … USING INDEX ziet, dan wordt een index gebruikt; dit is </a:t>
            </a:r>
            <a:r>
              <a:rPr lang="nl-NL" sz="2000" dirty="0" err="1"/>
              <a:t>efficient</a:t>
            </a:r>
            <a:r>
              <a:rPr lang="nl-NL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903849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/>
              <a:t>Gebruik voor deze oefening de database die je voor de vorige oefening hebt aangemaakt.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Bekijk het executieplan wanneer je een persoon op Achternaam zoekt.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Voeg een index toe op de kolom Achternaam en herhaal stap 1.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Wat gebeurt er als je op Naam zoekt?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Wat gebeurt er als je op Naam en Achternaam zoekt?</a:t>
            </a:r>
          </a:p>
        </p:txBody>
      </p:sp>
    </p:spTree>
    <p:extLst>
      <p:ext uri="{BB962C8B-B14F-4D97-AF65-F5344CB8AC3E}">
        <p14:creationId xmlns:p14="http://schemas.microsoft.com/office/powerpoint/2010/main" val="23387083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Opdracht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8837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Opdracht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94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Zet een database op voor een webwinkel met producten naar keuze.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Maak een ERD diagram waarin je alle entiteiten en hun relaties weergeeft.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Maak een SQL script om alle tabellen aan te maken.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Maak query's voor:</a:t>
            </a:r>
          </a:p>
          <a:p>
            <a:pPr lvl="1">
              <a:buFontTx/>
              <a:buChar char="-"/>
            </a:pPr>
            <a:r>
              <a:rPr lang="nl-NL" sz="1600" dirty="0"/>
              <a:t>Weergeven van producten op de website.</a:t>
            </a:r>
          </a:p>
          <a:p>
            <a:pPr lvl="1">
              <a:buFontTx/>
              <a:buChar char="-"/>
            </a:pPr>
            <a:r>
              <a:rPr lang="nl-NL" sz="1600" dirty="0"/>
              <a:t>Rapportages verkoopcijfers per productcategorie.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FB1EF2-5E0A-4A37-8F20-78CE7AFACEC9}"/>
              </a:ext>
            </a:extLst>
          </p:cNvPr>
          <p:cNvSpPr txBox="1">
            <a:spLocks/>
          </p:cNvSpPr>
          <p:nvPr/>
        </p:nvSpPr>
        <p:spPr>
          <a:xfrm>
            <a:off x="6284360" y="1825625"/>
            <a:ext cx="50694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Gebruik hiërarchische categorisatie systeem: onderdelen =&gt; harde schijven =&gt; intern SSD.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Hoe ga je om met prijswijzigingen en kortingsacties?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Hoe houd je voorraden / leveringen / </a:t>
            </a:r>
            <a:r>
              <a:rPr lang="nl-NL" sz="2000" dirty="0" err="1"/>
              <a:t>retouren</a:t>
            </a:r>
            <a:r>
              <a:rPr lang="nl-NL" sz="2000" dirty="0"/>
              <a:t> bij?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Hoe ga je om met producten met allerlei verschillende eigenschappen?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Houd rekening met verschillende adressen per klant; factuur / levering.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endParaRPr lang="nl-NL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E5960F-5A4D-4A60-91C5-9D07E2269090}"/>
              </a:ext>
            </a:extLst>
          </p:cNvPr>
          <p:cNvCxnSpPr/>
          <p:nvPr/>
        </p:nvCxnSpPr>
        <p:spPr>
          <a:xfrm>
            <a:off x="6096000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858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Altijd een “tabel”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428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De </a:t>
            </a:r>
            <a:r>
              <a:rPr lang="nl-NL" sz="2000" u="sng" dirty="0"/>
              <a:t>in- en output</a:t>
            </a:r>
            <a:r>
              <a:rPr lang="nl-NL" sz="2000" dirty="0"/>
              <a:t> van een SQL query is altijd 2 dimensionaal; je kunt query’s aan elkaar schakelen!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2CA46F3-D9D4-4F4A-856A-A943EE0F0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831941"/>
              </p:ext>
            </p:extLst>
          </p:nvPr>
        </p:nvGraphicFramePr>
        <p:xfrm>
          <a:off x="838199" y="2517934"/>
          <a:ext cx="31687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81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1912680336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573390639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4252595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6B4ABD7-6E30-406E-B6FA-5C381CFF9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825223"/>
              </p:ext>
            </p:extLst>
          </p:nvPr>
        </p:nvGraphicFramePr>
        <p:xfrm>
          <a:off x="5267430" y="3800491"/>
          <a:ext cx="237654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81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1912680336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573390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0DD242-C8AE-4739-A351-E15BACBB3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54928"/>
              </p:ext>
            </p:extLst>
          </p:nvPr>
        </p:nvGraphicFramePr>
        <p:xfrm>
          <a:off x="8904481" y="5435283"/>
          <a:ext cx="23765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81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1912680336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573390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</a:tbl>
          </a:graphicData>
        </a:graphic>
      </p:graphicFrame>
      <p:sp>
        <p:nvSpPr>
          <p:cNvPr id="9" name="Arrow: Bent-Up 8">
            <a:extLst>
              <a:ext uri="{FF2B5EF4-FFF2-40B4-BE49-F238E27FC236}">
                <a16:creationId xmlns:a16="http://schemas.microsoft.com/office/drawing/2014/main" id="{8FDF8B8A-6068-4DE0-ABFE-D1CEE120BF29}"/>
              </a:ext>
            </a:extLst>
          </p:cNvPr>
          <p:cNvSpPr/>
          <p:nvPr/>
        </p:nvSpPr>
        <p:spPr>
          <a:xfrm flipV="1">
            <a:off x="4130211" y="3075147"/>
            <a:ext cx="1431745" cy="59040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713E124B-E9DD-4350-81D4-2D7FEC584BD5}"/>
              </a:ext>
            </a:extLst>
          </p:cNvPr>
          <p:cNvSpPr/>
          <p:nvPr/>
        </p:nvSpPr>
        <p:spPr>
          <a:xfrm flipV="1">
            <a:off x="7775824" y="4709939"/>
            <a:ext cx="1431745" cy="59040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DDDAB-41AF-42DA-B024-315BB3F13800}"/>
              </a:ext>
            </a:extLst>
          </p:cNvPr>
          <p:cNvSpPr txBox="1"/>
          <p:nvPr/>
        </p:nvSpPr>
        <p:spPr>
          <a:xfrm>
            <a:off x="4464632" y="2705815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D5B0EC-54FA-4A21-AD5E-191F55DECB36}"/>
              </a:ext>
            </a:extLst>
          </p:cNvPr>
          <p:cNvSpPr txBox="1"/>
          <p:nvPr/>
        </p:nvSpPr>
        <p:spPr>
          <a:xfrm>
            <a:off x="8107436" y="4340607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29333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/>
              <a:t>Basis syntax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5022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2671</TotalTime>
  <Words>4575</Words>
  <Application>Microsoft Office PowerPoint</Application>
  <PresentationFormat>Widescreen</PresentationFormat>
  <Paragraphs>1328</Paragraphs>
  <Slides>74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Arial</vt:lpstr>
      <vt:lpstr>Calibri</vt:lpstr>
      <vt:lpstr>Calibri Light</vt:lpstr>
      <vt:lpstr>Courier New</vt:lpstr>
      <vt:lpstr>Office Theme</vt:lpstr>
      <vt:lpstr>SQL Introductie</vt:lpstr>
      <vt:lpstr>Leerdoelen</vt:lpstr>
      <vt:lpstr>Agenda</vt:lpstr>
      <vt:lpstr>Structured Query Language</vt:lpstr>
      <vt:lpstr>SQL gebruiken via ODBC</vt:lpstr>
      <vt:lpstr>SQLite als eenvoudig alternatief</vt:lpstr>
      <vt:lpstr>Opzet database systeem</vt:lpstr>
      <vt:lpstr>Altijd een “tabel”</vt:lpstr>
      <vt:lpstr>Basis syntax</vt:lpstr>
      <vt:lpstr>Kolommen selecteren</vt:lpstr>
      <vt:lpstr>Rijen selecteren</vt:lpstr>
      <vt:lpstr>Rijen selecteren</vt:lpstr>
      <vt:lpstr>Rijen sorteren</vt:lpstr>
      <vt:lpstr>Simpele berekeningen</vt:lpstr>
      <vt:lpstr>Samenvattende statistieken</vt:lpstr>
      <vt:lpstr>Datum en tijd</vt:lpstr>
      <vt:lpstr>Logische statements</vt:lpstr>
      <vt:lpstr>Subselects</vt:lpstr>
      <vt:lpstr>WITH voor subselects</vt:lpstr>
      <vt:lpstr>Oefeningen 1</vt:lpstr>
      <vt:lpstr>Groeperen en aggregeren</vt:lpstr>
      <vt:lpstr>Groeperen en aggregeren</vt:lpstr>
      <vt:lpstr>Venster functies</vt:lpstr>
      <vt:lpstr>Groepsgewijze vensters</vt:lpstr>
      <vt:lpstr>Grootte venster instellen</vt:lpstr>
      <vt:lpstr>Oefeningen 2</vt:lpstr>
      <vt:lpstr>Tabellen koppelen</vt:lpstr>
      <vt:lpstr>Meerdere tabellen koppelen</vt:lpstr>
      <vt:lpstr>Koppelingen in 4 smaken</vt:lpstr>
      <vt:lpstr>Vragen koppelingen: Dubbele sleutels</vt:lpstr>
      <vt:lpstr>Vragen koppelingen: Dubbele sleutels</vt:lpstr>
      <vt:lpstr>Vragen koppelingen: 1 op 1</vt:lpstr>
      <vt:lpstr>Vragen koppelingen: 1 op 1</vt:lpstr>
      <vt:lpstr>UNION en UNION ALL</vt:lpstr>
      <vt:lpstr>Syntax tabellen koppelen</vt:lpstr>
      <vt:lpstr>Syntax tabellen koppelen</vt:lpstr>
      <vt:lpstr>Oefeningen 3</vt:lpstr>
      <vt:lpstr>Normalisatie en database structuur</vt:lpstr>
      <vt:lpstr>Veel op veel relaties</vt:lpstr>
      <vt:lpstr>Veel op veel relaties</vt:lpstr>
      <vt:lpstr>Normalisatie: 1ste vorm</vt:lpstr>
      <vt:lpstr>Normalisatie: 1ste vorm</vt:lpstr>
      <vt:lpstr>Normalisatie: 2de vorm</vt:lpstr>
      <vt:lpstr>Normalisatie: 2de vorm</vt:lpstr>
      <vt:lpstr>Normalisatie: 3de vorm</vt:lpstr>
      <vt:lpstr>Normalisatie: 3de vorm</vt:lpstr>
      <vt:lpstr>Normalisatie samenvatting</vt:lpstr>
      <vt:lpstr>Normalisatie overwegingen</vt:lpstr>
      <vt:lpstr>Entity Relationship Diagram</vt:lpstr>
      <vt:lpstr>Entity Relationship Diagram</vt:lpstr>
      <vt:lpstr>Oefeningen 4</vt:lpstr>
      <vt:lpstr>Oefeningen 4</vt:lpstr>
      <vt:lpstr>Database beheer</vt:lpstr>
      <vt:lpstr>Tabellen aanmaken</vt:lpstr>
      <vt:lpstr>SQLite kolom types</vt:lpstr>
      <vt:lpstr>Tabellen verwijderen</vt:lpstr>
      <vt:lpstr>Beperkingen op kolommen</vt:lpstr>
      <vt:lpstr>Beperkingen op tabellen</vt:lpstr>
      <vt:lpstr>Primaire sleutel</vt:lpstr>
      <vt:lpstr>Verwijzende sleutel</vt:lpstr>
      <vt:lpstr>Wijzigingen consistent doorvoeren (of niet)</vt:lpstr>
      <vt:lpstr>Rijen toevoegen</vt:lpstr>
      <vt:lpstr>Rijen aanpassen</vt:lpstr>
      <vt:lpstr>Rijen verwijderen</vt:lpstr>
      <vt:lpstr>Oefeningen 5</vt:lpstr>
      <vt:lpstr>Oefeningen 5</vt:lpstr>
      <vt:lpstr>Indices en optimalisatie</vt:lpstr>
      <vt:lpstr>Indices voor meer snelheid</vt:lpstr>
      <vt:lpstr>Index voor meer snelheid</vt:lpstr>
      <vt:lpstr>Indices aanmaken</vt:lpstr>
      <vt:lpstr>Executieplan tonen</vt:lpstr>
      <vt:lpstr>Oefeningen 6</vt:lpstr>
      <vt:lpstr>Opdracht</vt:lpstr>
      <vt:lpstr>Opdracht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Introductie</dc:title>
  <dc:creator>Lukas Koning</dc:creator>
  <cp:lastModifiedBy>Lukas Koning</cp:lastModifiedBy>
  <cp:revision>374</cp:revision>
  <dcterms:created xsi:type="dcterms:W3CDTF">2020-09-06T09:43:21Z</dcterms:created>
  <dcterms:modified xsi:type="dcterms:W3CDTF">2020-12-11T14:14:26Z</dcterms:modified>
</cp:coreProperties>
</file>