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93" r:id="rId16"/>
    <p:sldId id="364" r:id="rId17"/>
    <p:sldId id="367" r:id="rId18"/>
    <p:sldId id="388" r:id="rId19"/>
    <p:sldId id="389" r:id="rId20"/>
    <p:sldId id="344" r:id="rId21"/>
    <p:sldId id="355" r:id="rId22"/>
    <p:sldId id="357" r:id="rId23"/>
    <p:sldId id="394" r:id="rId24"/>
    <p:sldId id="396" r:id="rId25"/>
    <p:sldId id="397" r:id="rId26"/>
    <p:sldId id="399" r:id="rId27"/>
    <p:sldId id="398" r:id="rId28"/>
    <p:sldId id="400" r:id="rId29"/>
    <p:sldId id="366" r:id="rId30"/>
    <p:sldId id="382" r:id="rId31"/>
    <p:sldId id="345" r:id="rId32"/>
    <p:sldId id="358" r:id="rId33"/>
    <p:sldId id="361" r:id="rId34"/>
    <p:sldId id="368" r:id="rId35"/>
    <p:sldId id="391" r:id="rId36"/>
    <p:sldId id="392" r:id="rId37"/>
    <p:sldId id="390" r:id="rId38"/>
    <p:sldId id="395" r:id="rId39"/>
    <p:sldId id="383" r:id="rId40"/>
    <p:sldId id="362" r:id="rId41"/>
    <p:sldId id="385" r:id="rId42"/>
    <p:sldId id="384" r:id="rId43"/>
    <p:sldId id="370" r:id="rId44"/>
    <p:sldId id="377" r:id="rId45"/>
    <p:sldId id="371" r:id="rId46"/>
    <p:sldId id="372" r:id="rId47"/>
    <p:sldId id="373" r:id="rId48"/>
    <p:sldId id="374" r:id="rId49"/>
    <p:sldId id="375" r:id="rId50"/>
    <p:sldId id="336" r:id="rId51"/>
    <p:sldId id="378" r:id="rId52"/>
    <p:sldId id="380" r:id="rId53"/>
    <p:sldId id="381" r:id="rId54"/>
    <p:sldId id="387" r:id="rId5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012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D322-06CD-4C3F-9549-759BC5FDB94E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FEEA-F20E-4282-B486-E48C32737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0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0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3_validation.ipynb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1_transformers.ipynb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3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23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8EBE3-6D9F-A032-8D86-1FBB6FB7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C5B3A-DF13-E76B-D831-BAB6F41A4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7034D-698F-7842-6B61-4C5322DA7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7035-DBF2-2C7F-F59B-A31B2ABFA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80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0E39-C73F-6795-2130-7EC18F110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88A74-8A33-7F8D-2008-94DC3304F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61AAC-1287-E6EB-BBA6-2390176ED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F653C-6D49-7310-18C1-E54EEC69B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64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50801-B1E7-7A56-1761-F241C5619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C56AA-7CB7-5400-309F-08DF79FB6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7E63B-9635-0829-E235-A07F4FF1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7-D545-04FC-22BD-43127A1AF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74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5CB5-EE8D-E7DA-CC4C-53309492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489B-8632-33C9-22C2-D5D07BA9F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331B4-BBBD-0FF4-AED1-8E283740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722A-F98B-CAD9-7A1A-8EC4114A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30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5CB5-EE8D-E7DA-CC4C-53309492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489B-8632-33C9-22C2-D5D07BA9F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331B4-BBBD-0FF4-AED1-8E283740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2_modelling.ipynb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9722A-F98B-CAD9-7A1A-8EC4114A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727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DFEEA-F20E-4282-B486-E48C3273787F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14/10/2024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met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/>
              <a:t>Afhankelijk van </a:t>
            </a:r>
            <a:r>
              <a:rPr lang="nl-NL" sz="2000" b="1" dirty="0"/>
              <a:t>expertise</a:t>
            </a:r>
            <a:r>
              <a:rPr lang="nl-NL" sz="2000" dirty="0"/>
              <a:t>: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preparatie.</a:t>
            </a:r>
          </a:p>
          <a:p>
            <a:pPr marL="0" indent="0" algn="ctr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9" y="1608667"/>
            <a:ext cx="468226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de </a:t>
            </a:r>
            <a:r>
              <a:rPr lang="nl-NL" sz="2000" b="1" dirty="0">
                <a:cs typeface="Courier New" panose="02070309020205020404" pitchFamily="49" charset="0"/>
              </a:rPr>
              <a:t>data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C4FCD-054F-6996-771E-BA2F8BEB65B6}"/>
              </a:ext>
            </a:extLst>
          </p:cNvPr>
          <p:cNvGrpSpPr/>
          <p:nvPr/>
        </p:nvGrpSpPr>
        <p:grpSpPr>
          <a:xfrm>
            <a:off x="6625781" y="2627998"/>
            <a:ext cx="4229273" cy="1767301"/>
            <a:chOff x="6625781" y="2627998"/>
            <a:chExt cx="4229273" cy="1767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EA95A-6DDD-ED89-357A-943A5BC87A94}"/>
                </a:ext>
              </a:extLst>
            </p:cNvPr>
            <p:cNvSpPr txBox="1"/>
            <p:nvPr/>
          </p:nvSpPr>
          <p:spPr>
            <a:xfrm>
              <a:off x="6693776" y="3671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NL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0F6E3C-3A1B-A60C-F359-7225143B1964}"/>
                </a:ext>
              </a:extLst>
            </p:cNvPr>
            <p:cNvSpPr txBox="1"/>
            <p:nvPr/>
          </p:nvSpPr>
          <p:spPr>
            <a:xfrm>
              <a:off x="7046983" y="2627998"/>
              <a:ext cx="1693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mean=3.5</a:t>
              </a:r>
              <a:endParaRPr lang="en-NL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2E12B5-F590-C0FB-BDF1-66A140ADD549}"/>
                </a:ext>
              </a:extLst>
            </p:cNvPr>
            <p:cNvSpPr/>
            <p:nvPr/>
          </p:nvSpPr>
          <p:spPr>
            <a:xfrm>
              <a:off x="6625781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737AA2-EA09-9E2D-5DE8-9357BE7015C4}"/>
                </a:ext>
              </a:extLst>
            </p:cNvPr>
            <p:cNvSpPr/>
            <p:nvPr/>
          </p:nvSpPr>
          <p:spPr>
            <a:xfrm>
              <a:off x="1001264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80D4A1A-7677-F3A5-E30E-9F185FE42C41}"/>
                </a:ext>
              </a:extLst>
            </p:cNvPr>
            <p:cNvSpPr/>
            <p:nvPr/>
          </p:nvSpPr>
          <p:spPr>
            <a:xfrm>
              <a:off x="7994730" y="3706088"/>
              <a:ext cx="1491370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mean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3FFCC05-02CC-447A-2940-213DCC0B906D}"/>
                </a:ext>
              </a:extLst>
            </p:cNvPr>
            <p:cNvCxnSpPr>
              <a:cxnSpLocks/>
              <a:stCxn id="69" idx="3"/>
              <a:endCxn id="64" idx="1"/>
            </p:cNvCxnSpPr>
            <p:nvPr/>
          </p:nvCxnSpPr>
          <p:spPr>
            <a:xfrm>
              <a:off x="9486100" y="4050694"/>
              <a:ext cx="5265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778F3E4-1894-4DEB-B587-1EE55433F25D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7893699" y="2859373"/>
              <a:ext cx="12700" cy="1693431"/>
            </a:xfrm>
            <a:prstGeom prst="curvedConnector3">
              <a:avLst>
                <a:gd name="adj1" fmla="val 449091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8D7ED-6DAB-E471-E167-FF3D0E09BB7C}"/>
              </a:ext>
            </a:extLst>
          </p:cNvPr>
          <p:cNvGrpSpPr/>
          <p:nvPr/>
        </p:nvGrpSpPr>
        <p:grpSpPr>
          <a:xfrm>
            <a:off x="1022493" y="3584100"/>
            <a:ext cx="4192511" cy="914400"/>
            <a:chOff x="1022493" y="3584100"/>
            <a:chExt cx="4192511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E4A8F5-EECE-9EB4-1AAF-C709B49710D8}"/>
                </a:ext>
              </a:extLst>
            </p:cNvPr>
            <p:cNvSpPr/>
            <p:nvPr/>
          </p:nvSpPr>
          <p:spPr>
            <a:xfrm>
              <a:off x="4372599" y="3706088"/>
              <a:ext cx="842405" cy="6892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  <a:p>
              <a:pPr algn="ctr"/>
              <a:r>
                <a:rPr lang="en-US" dirty="0"/>
                <a:t>set</a:t>
              </a:r>
              <a:endParaRPr lang="en-NL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13476-FA46-6D89-7672-5D26B170C381}"/>
                </a:ext>
              </a:extLst>
            </p:cNvPr>
            <p:cNvSpPr/>
            <p:nvPr/>
          </p:nvSpPr>
          <p:spPr>
            <a:xfrm>
              <a:off x="2428215" y="3706088"/>
              <a:ext cx="1344304" cy="6892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fillna</a:t>
              </a:r>
              <a:r>
                <a:rPr lang="en-US" dirty="0"/>
                <a:t>(</a:t>
              </a:r>
              <a:r>
                <a:rPr lang="en-US" b="1" dirty="0"/>
                <a:t>0</a:t>
              </a:r>
              <a:r>
                <a:rPr lang="en-US" dirty="0"/>
                <a:t>)</a:t>
              </a:r>
              <a:endParaRPr lang="en-NL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E1EFDE-7A71-6498-80E1-B0AC9E83282B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3772519" y="4050694"/>
              <a:ext cx="60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Graphic 30" descr="Brain in head">
              <a:extLst>
                <a:ext uri="{FF2B5EF4-FFF2-40B4-BE49-F238E27FC236}">
                  <a16:creationId xmlns:a16="http://schemas.microsoft.com/office/drawing/2014/main" id="{3D685FCA-1D87-3F47-AF26-9D720270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2493" y="3584100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F96E77-EE3D-1176-6869-9A8CD1FAF196}"/>
              </a:ext>
            </a:extLst>
          </p:cNvPr>
          <p:cNvCxnSpPr>
            <a:cxnSpLocks/>
            <a:stCxn id="31" idx="0"/>
            <a:endCxn id="25" idx="0"/>
          </p:cNvCxnSpPr>
          <p:nvPr/>
        </p:nvCxnSpPr>
        <p:spPr>
          <a:xfrm rot="16200000" flipH="1">
            <a:off x="2229036" y="2834757"/>
            <a:ext cx="121988" cy="1620674"/>
          </a:xfrm>
          <a:prstGeom prst="curvedConnector3">
            <a:avLst>
              <a:gd name="adj1" fmla="val -2706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81833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r>
              <a:rPr lang="nl-NL" sz="3600" noProof="0" dirty="0"/>
              <a:t>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7096984" y="28778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9574D46-336A-CC3A-1CC9-A86BECAE4736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7634656" y="1561661"/>
            <a:ext cx="704822" cy="2678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93CC53-53C1-2781-AE3E-B5DC0BC95358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BE889-4FEB-1B2B-65F2-F400EFCC0584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4F728D-8F84-B342-23D1-713274B7616F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6647597" y="3253542"/>
            <a:ext cx="2678940" cy="704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Transformers</a:t>
            </a:r>
            <a:r>
              <a:rPr lang="nl-NL" sz="1600" dirty="0"/>
              <a:t>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training data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Verwacht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met ruwe data en geeft getransformeerde data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voor </a:t>
            </a:r>
            <a:r>
              <a:rPr lang="nl-NL" sz="2000" dirty="0" err="1"/>
              <a:t>infrequente</a:t>
            </a:r>
            <a:r>
              <a:rPr lang="nl-NL" sz="2000" dirty="0"/>
              <a:t> categorieën: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	Bepaal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	Zet </a:t>
            </a:r>
            <a:r>
              <a:rPr lang="nl-NL" sz="1600" noProof="0" dirty="0" err="1"/>
              <a:t>infrequente</a:t>
            </a:r>
            <a:r>
              <a:rPr lang="nl-NL" sz="1600" noProof="0" dirty="0"/>
              <a:t> categorieën op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de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parameters voor het aantal categorieën en de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Machine </a:t>
            </a:r>
            <a:r>
              <a:rPr lang="nl-NL" sz="2000" noProof="0" dirty="0" err="1"/>
              <a:t>Learing</a:t>
            </a:r>
            <a:r>
              <a:rPr lang="nl-NL" sz="2000" noProof="0" dirty="0"/>
              <a:t> in Python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9120114" y="1083734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9120115" y="1963860"/>
            <a:ext cx="1782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6668639" y="1443038"/>
            <a:ext cx="2451475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7181681" y="276047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9120114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Predictions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9120114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6668639" y="2950158"/>
            <a:ext cx="2451475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0A547-AD06-34F5-039F-77920C6D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011F-5F39-B2BD-F7A2-7D0D83BA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C950-F3E2-1AFB-FF35-9AABE713E5A8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CC0F35A-5B17-E5F0-D6D1-4C4456CB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95EF73-9F87-4484-E202-2DB1D926F7A3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D08898-24D6-1A7E-E4C4-07A64AA45FE0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FAB574-0C0F-13FE-AA86-22957C9C1B1E}"/>
              </a:ext>
            </a:extLst>
          </p:cNvPr>
          <p:cNvGrpSpPr/>
          <p:nvPr/>
        </p:nvGrpSpPr>
        <p:grpSpPr>
          <a:xfrm>
            <a:off x="3509889" y="2614804"/>
            <a:ext cx="1533254" cy="369332"/>
            <a:chOff x="3509889" y="2614804"/>
            <a:chExt cx="153325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856781-DB74-CED3-1A5D-5661EDB4B90E}"/>
                </a:ext>
              </a:extLst>
            </p:cNvPr>
            <p:cNvSpPr/>
            <p:nvPr/>
          </p:nvSpPr>
          <p:spPr>
            <a:xfrm>
              <a:off x="3509889" y="2736166"/>
              <a:ext cx="126609" cy="12660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7A0F40-DE29-BFD6-D912-C8466F91A72A}"/>
                </a:ext>
              </a:extLst>
            </p:cNvPr>
            <p:cNvSpPr txBox="1"/>
            <p:nvPr/>
          </p:nvSpPr>
          <p:spPr>
            <a:xfrm>
              <a:off x="3784209" y="2614804"/>
              <a:ext cx="125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observaties</a:t>
              </a:r>
              <a:endParaRPr lang="en-N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63A2BD-B7FE-DFDB-5410-6C84105D9E0D}"/>
              </a:ext>
            </a:extLst>
          </p:cNvPr>
          <p:cNvGrpSpPr/>
          <p:nvPr/>
        </p:nvGrpSpPr>
        <p:grpSpPr>
          <a:xfrm>
            <a:off x="3432517" y="3167330"/>
            <a:ext cx="1882416" cy="369332"/>
            <a:chOff x="3460233" y="2984136"/>
            <a:chExt cx="1882416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A384D5-7B06-5027-0DC0-D0ED6771E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233" y="3078098"/>
              <a:ext cx="239569" cy="27537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471251-B769-F754-573D-BCA8AE69469C}"/>
                </a:ext>
              </a:extLst>
            </p:cNvPr>
            <p:cNvSpPr txBox="1"/>
            <p:nvPr/>
          </p:nvSpPr>
          <p:spPr>
            <a:xfrm>
              <a:off x="3784209" y="2984136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voorspellingen</a:t>
              </a:r>
              <a:endParaRPr lang="en-N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3697D7-9DD0-AA74-72DF-692ABD5CED1D}"/>
              </a:ext>
            </a:extLst>
          </p:cNvPr>
          <p:cNvGrpSpPr/>
          <p:nvPr/>
        </p:nvGrpSpPr>
        <p:grpSpPr>
          <a:xfrm>
            <a:off x="3556780" y="3806986"/>
            <a:ext cx="1488352" cy="369332"/>
            <a:chOff x="3556780" y="3504533"/>
            <a:chExt cx="1488352" cy="36933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7D5270-D7AA-B9E2-EC66-3DF350D56277}"/>
                </a:ext>
              </a:extLst>
            </p:cNvPr>
            <p:cNvCxnSpPr>
              <a:cxnSpLocks/>
            </p:cNvCxnSpPr>
            <p:nvPr/>
          </p:nvCxnSpPr>
          <p:spPr>
            <a:xfrm>
              <a:off x="3556780" y="3538764"/>
              <a:ext cx="0" cy="281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F31839-5AAE-028B-E39E-4CD8C506114A}"/>
                </a:ext>
              </a:extLst>
            </p:cNvPr>
            <p:cNvSpPr txBox="1"/>
            <p:nvPr/>
          </p:nvSpPr>
          <p:spPr>
            <a:xfrm>
              <a:off x="3784209" y="3504533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afwijkingen</a:t>
              </a:r>
              <a:endParaRPr lang="en-NL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A7A21AB-34BB-1BFE-D8C6-94A124C3493C}"/>
              </a:ext>
            </a:extLst>
          </p:cNvPr>
          <p:cNvSpPr txBox="1"/>
          <p:nvPr/>
        </p:nvSpPr>
        <p:spPr>
          <a:xfrm>
            <a:off x="3664842" y="54605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7E261E-DDE1-9451-985E-A564711D527F}"/>
              </a:ext>
            </a:extLst>
          </p:cNvPr>
          <p:cNvSpPr/>
          <p:nvPr/>
        </p:nvSpPr>
        <p:spPr>
          <a:xfrm>
            <a:off x="3334462" y="2587936"/>
            <a:ext cx="2118213" cy="1646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A91C67-8C48-E54B-2CB1-70BFF0569C60}"/>
              </a:ext>
            </a:extLst>
          </p:cNvPr>
          <p:cNvSpPr/>
          <p:nvPr/>
        </p:nvSpPr>
        <p:spPr>
          <a:xfrm>
            <a:off x="3334461" y="5337434"/>
            <a:ext cx="2118213" cy="6155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1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06A3-569E-7D85-5E03-98165D33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873E-BED0-40FE-5C40-096B08E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C2649-0CFA-683E-8E30-54D04746A098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1693D-F8C4-EC9C-0FF2-EB33B6AC79FE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11D259-3057-1374-1B7C-6206D5A634B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C8EC927C-0D05-A161-A59D-7952845F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6FC0D-A7B5-E614-1BB8-A26E1DB92D6C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3BE72B-1697-A7BB-4848-026EAEB6F56D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2F71747-B591-9130-8948-B8491D968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459491-2DA9-E900-FFA5-CD9B1EB9EFA3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AA1056-0DDF-B62C-5A37-110AD014598C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8AE2C7-643E-6C99-B05D-A93CEFBDDBFB}"/>
              </a:ext>
            </a:extLst>
          </p:cNvPr>
          <p:cNvGrpSpPr/>
          <p:nvPr/>
        </p:nvGrpSpPr>
        <p:grpSpPr>
          <a:xfrm>
            <a:off x="8180366" y="2368319"/>
            <a:ext cx="2962018" cy="3357232"/>
            <a:chOff x="8180366" y="2368319"/>
            <a:chExt cx="2962018" cy="3357232"/>
          </a:xfrm>
        </p:grpSpPr>
        <p:pic>
          <p:nvPicPr>
            <p:cNvPr id="4" name="Picture 3" descr="A graph with a line&#10;&#10;Description automatically generated">
              <a:extLst>
                <a:ext uri="{FF2B5EF4-FFF2-40B4-BE49-F238E27FC236}">
                  <a16:creationId xmlns:a16="http://schemas.microsoft.com/office/drawing/2014/main" id="{7C7A5A15-4349-6F68-8A25-5EFF2203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240" y="2482638"/>
              <a:ext cx="2800270" cy="267495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31381A-87B7-3D79-42E7-059DA272BB49}"/>
                </a:ext>
              </a:extLst>
            </p:cNvPr>
            <p:cNvCxnSpPr/>
            <p:nvPr/>
          </p:nvCxnSpPr>
          <p:spPr>
            <a:xfrm>
              <a:off x="8883748" y="3073791"/>
              <a:ext cx="0" cy="90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C65568-2668-F231-FB0E-5B8F8C884A1D}"/>
                </a:ext>
              </a:extLst>
            </p:cNvPr>
            <p:cNvCxnSpPr>
              <a:cxnSpLocks/>
            </p:cNvCxnSpPr>
            <p:nvPr/>
          </p:nvCxnSpPr>
          <p:spPr>
            <a:xfrm>
              <a:off x="8883748" y="3974123"/>
              <a:ext cx="330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180101-752D-D73B-CB13-C25A5863F514}"/>
                </a:ext>
              </a:extLst>
            </p:cNvPr>
            <p:cNvSpPr txBox="1"/>
            <p:nvPr/>
          </p:nvSpPr>
          <p:spPr>
            <a:xfrm>
              <a:off x="8846120" y="5272296"/>
              <a:ext cx="1630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Gradient Descent</a:t>
              </a:r>
              <a:endParaRPr lang="en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C4CD17-357A-6A1F-5E65-6B3903135766}"/>
                </a:ext>
              </a:extLst>
            </p:cNvPr>
            <p:cNvSpPr/>
            <p:nvPr/>
          </p:nvSpPr>
          <p:spPr>
            <a:xfrm>
              <a:off x="8180366" y="2368319"/>
              <a:ext cx="2962018" cy="33572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8157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31679-4A8C-FC21-E21C-8C944650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3E55-98B1-0DB4-1653-C992C9E7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94ECC-C35E-9395-0455-1F7334EA3DAD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5B93B-870C-169C-8E31-72D6AD247345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B33E75-E627-A9B8-3F7F-E18785FF9BC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04E590A-5EB9-1D44-4696-71614371D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7F272D-2F23-18DB-94ED-BF41FC901F11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0FDEE8-6CC7-0F7A-DFAD-7BFE8C4EBA39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CEDB59E-426B-AC0A-E28C-DD2F8E813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A0DD14-8A72-469F-B514-26C269E7864E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498783-CCAC-E731-3011-3F81D8EFF81D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74ECD8-335A-462F-9A09-86B4AD9F7F9E}"/>
              </a:ext>
            </a:extLst>
          </p:cNvPr>
          <p:cNvGrpSpPr/>
          <p:nvPr/>
        </p:nvGrpSpPr>
        <p:grpSpPr>
          <a:xfrm>
            <a:off x="8180366" y="2368319"/>
            <a:ext cx="2962018" cy="3357232"/>
            <a:chOff x="8180366" y="2368319"/>
            <a:chExt cx="2962018" cy="3357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2D752D5-5E0B-F491-B030-B3BC4E2769BF}"/>
                </a:ext>
              </a:extLst>
            </p:cNvPr>
            <p:cNvGrpSpPr/>
            <p:nvPr/>
          </p:nvGrpSpPr>
          <p:grpSpPr>
            <a:xfrm>
              <a:off x="8180366" y="2368319"/>
              <a:ext cx="2962018" cy="3357232"/>
              <a:chOff x="8180366" y="2368319"/>
              <a:chExt cx="2962018" cy="3357232"/>
            </a:xfrm>
          </p:grpSpPr>
          <p:pic>
            <p:nvPicPr>
              <p:cNvPr id="4" name="Picture 3" descr="A graph with a line&#10;&#10;Description automatically generated">
                <a:extLst>
                  <a:ext uri="{FF2B5EF4-FFF2-40B4-BE49-F238E27FC236}">
                    <a16:creationId xmlns:a16="http://schemas.microsoft.com/office/drawing/2014/main" id="{55A5EFC1-8156-5DB6-024B-03AFF3B50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1240" y="2482638"/>
                <a:ext cx="2800270" cy="2674957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34F1AB-8428-2E0A-56B2-4D98CECD0D34}"/>
                  </a:ext>
                </a:extLst>
              </p:cNvPr>
              <p:cNvCxnSpPr/>
              <p:nvPr/>
            </p:nvCxnSpPr>
            <p:spPr>
              <a:xfrm>
                <a:off x="8883748" y="3073791"/>
                <a:ext cx="0" cy="907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F1165B-58F6-7C52-9D00-19A4079EA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3748" y="3974123"/>
                <a:ext cx="330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8B61BF-CAA0-C6B2-17EB-C63BA5811970}"/>
                  </a:ext>
                </a:extLst>
              </p:cNvPr>
              <p:cNvSpPr txBox="1"/>
              <p:nvPr/>
            </p:nvSpPr>
            <p:spPr>
              <a:xfrm>
                <a:off x="8846120" y="5272296"/>
                <a:ext cx="1630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Gradient Descent</a:t>
                </a:r>
                <a:endParaRPr lang="en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1F0E2A-BA09-AEA0-52A2-F0FD9AC3CC11}"/>
                  </a:ext>
                </a:extLst>
              </p:cNvPr>
              <p:cNvSpPr/>
              <p:nvPr/>
            </p:nvSpPr>
            <p:spPr>
              <a:xfrm>
                <a:off x="8180366" y="2368319"/>
                <a:ext cx="2962018" cy="33572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6B7A9A7A-304E-3FB6-30EE-6F67A3978FD9}"/>
                </a:ext>
              </a:extLst>
            </p:cNvPr>
            <p:cNvSpPr/>
            <p:nvPr/>
          </p:nvSpPr>
          <p:spPr>
            <a:xfrm>
              <a:off x="8904848" y="4046935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FB619545-E9FF-E8C4-D8AF-180F4FF9C351}"/>
                </a:ext>
              </a:extLst>
            </p:cNvPr>
            <p:cNvSpPr/>
            <p:nvPr/>
          </p:nvSpPr>
          <p:spPr>
            <a:xfrm>
              <a:off x="9214338" y="4051881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2DB9A184-3DD6-B765-2E1D-8A1C847DE6BE}"/>
                </a:ext>
              </a:extLst>
            </p:cNvPr>
            <p:cNvSpPr/>
            <p:nvPr/>
          </p:nvSpPr>
          <p:spPr>
            <a:xfrm>
              <a:off x="9523828" y="4056827"/>
              <a:ext cx="309490" cy="168812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A8C2BF-88D7-851B-BC9D-356BEE24B7CB}"/>
                </a:ext>
              </a:extLst>
            </p:cNvPr>
            <p:cNvSpPr txBox="1"/>
            <p:nvPr/>
          </p:nvSpPr>
          <p:spPr>
            <a:xfrm>
              <a:off x="8883747" y="4199584"/>
              <a:ext cx="120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learning rate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26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E9FE2-DD41-914F-E7A0-1679BE26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2FD0-C386-A4C3-DC55-45C08C9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fitten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6E84-ABF2-AA09-0497-E92D91DE0456}"/>
              </a:ext>
            </a:extLst>
          </p:cNvPr>
          <p:cNvSpPr/>
          <p:nvPr/>
        </p:nvSpPr>
        <p:spPr>
          <a:xfrm>
            <a:off x="1117208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0.5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82063-57A9-0B3F-AC53-515DF96C4A5B}"/>
              </a:ext>
            </a:extLst>
          </p:cNvPr>
          <p:cNvSpPr/>
          <p:nvPr/>
        </p:nvSpPr>
        <p:spPr>
          <a:xfrm>
            <a:off x="5286521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1.0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9E7AB9-EDDB-30ED-FFF8-DC632FEC08EB}"/>
              </a:ext>
            </a:extLst>
          </p:cNvPr>
          <p:cNvSpPr/>
          <p:nvPr/>
        </p:nvSpPr>
        <p:spPr>
          <a:xfrm>
            <a:off x="9455835" y="1616026"/>
            <a:ext cx="1337603" cy="390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β</a:t>
            </a:r>
            <a:r>
              <a:rPr lang="en-US" dirty="0">
                <a:solidFill>
                  <a:sysClr val="windowText" lastClr="000000"/>
                </a:solidFill>
              </a:rPr>
              <a:t> = 1.5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E5C23-29C3-FCB6-8DAF-1312B2182B9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54811" y="1811216"/>
            <a:ext cx="283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AE5C1-6AF1-9F08-8AFF-6083CCD200ED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6624124" y="1811216"/>
            <a:ext cx="2831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7BDA943-88CD-6112-8D3D-2821C8BF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2538698"/>
            <a:ext cx="2567729" cy="2562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088DC2-342A-96B4-3AC1-7996049C4992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1786009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9E141-3588-9A27-21FB-0B93B0034596}"/>
              </a:ext>
            </a:extLst>
          </p:cNvPr>
          <p:cNvSpPr txBox="1"/>
          <p:nvPr/>
        </p:nvSpPr>
        <p:spPr>
          <a:xfrm>
            <a:off x="583809" y="5337434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3.1</a:t>
            </a:r>
          </a:p>
        </p:txBody>
      </p:sp>
      <p:pic>
        <p:nvPicPr>
          <p:cNvPr id="30" name="Picture 2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CBD065D-BFB2-0754-C73D-EB3195CF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2" y="2538701"/>
            <a:ext cx="2577480" cy="256283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2083A4-3220-1843-AF12-F2439417E4F1}"/>
              </a:ext>
            </a:extLst>
          </p:cNvPr>
          <p:cNvCxnSpPr/>
          <p:nvPr/>
        </p:nvCxnSpPr>
        <p:spPr>
          <a:xfrm flipH="1">
            <a:off x="5955321" y="2006406"/>
            <a:ext cx="1" cy="53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377B5-4354-021E-7AF0-7C7599FD00FE}"/>
              </a:ext>
            </a:extLst>
          </p:cNvPr>
          <p:cNvSpPr txBox="1"/>
          <p:nvPr/>
        </p:nvSpPr>
        <p:spPr>
          <a:xfrm>
            <a:off x="4712289" y="5337433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1.6</a:t>
            </a:r>
          </a:p>
        </p:txBody>
      </p:sp>
      <p:pic>
        <p:nvPicPr>
          <p:cNvPr id="34" name="Picture 33" descr="A graph of a line&#10;&#10;Description automatically generated">
            <a:extLst>
              <a:ext uri="{FF2B5EF4-FFF2-40B4-BE49-F238E27FC236}">
                <a16:creationId xmlns:a16="http://schemas.microsoft.com/office/drawing/2014/main" id="{0411A0BC-1470-B4BE-3779-947C97099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70" y="2538698"/>
            <a:ext cx="2577479" cy="2597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02ABFD-9A70-A31A-FDED-7CE58B46499C}"/>
              </a:ext>
            </a:extLst>
          </p:cNvPr>
          <p:cNvSpPr txBox="1"/>
          <p:nvPr/>
        </p:nvSpPr>
        <p:spPr>
          <a:xfrm>
            <a:off x="8881604" y="5337432"/>
            <a:ext cx="2486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absolute deviation:</a:t>
            </a:r>
          </a:p>
          <a:p>
            <a:pPr algn="ctr"/>
            <a:r>
              <a:rPr lang="en-US" b="1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2151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E9FE2-DD41-914F-E7A0-1679BE26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2FD0-C386-A4C3-DC55-45C08C9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Niet altijd optimaal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7701-EFBD-E654-EC4C-44D35E5DC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r="12353"/>
          <a:stretch/>
        </p:blipFill>
        <p:spPr>
          <a:xfrm>
            <a:off x="838200" y="1986673"/>
            <a:ext cx="4941454" cy="30907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BED5D-8F6B-2F77-3166-4F6201A99E15}"/>
              </a:ext>
            </a:extLst>
          </p:cNvPr>
          <p:cNvSpPr txBox="1">
            <a:spLocks/>
          </p:cNvSpPr>
          <p:nvPr/>
        </p:nvSpPr>
        <p:spPr>
          <a:xfrm>
            <a:off x="6412349" y="1507067"/>
            <a:ext cx="494145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 convergeert niet altijd naar (globaal) optimum: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Kan terecht komen in een lokaal optimum, dat net minder goed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Kan terecht komen op een plateau, waardoor progressie stopt.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 waar </a:t>
            </a:r>
            <a:r>
              <a:rPr lang="nl-NL" sz="2000"/>
              <a:t>de optimalisatie start</a:t>
            </a:r>
            <a:r>
              <a:rPr lang="nl-N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581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/4_modelling.ipynb</a:t>
            </a:r>
          </a:p>
          <a:p>
            <a:pPr marL="457200" lvl="1" indent="0">
              <a:buNone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Prepareer de data zodat deze geschikt is voor het model</a:t>
            </a:r>
            <a:r>
              <a:rPr lang="nl-NL" sz="2000" dirty="0"/>
              <a:t>.</a:t>
            </a:r>
          </a:p>
          <a:p>
            <a:pPr lvl="1"/>
            <a:r>
              <a:rPr lang="nl-NL" sz="20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2000" noProof="0" dirty="0"/>
              <a:t>Over welke 10 records was het model het meest onzeker?</a:t>
            </a:r>
          </a:p>
          <a:p>
            <a:pPr lvl="1"/>
            <a:r>
              <a:rPr lang="nl-NL" sz="2000" noProof="0" dirty="0"/>
              <a:t>Over welke records </a:t>
            </a:r>
            <a:r>
              <a:rPr lang="nl-NL" sz="2000" noProof="0" dirty="0" err="1"/>
              <a:t>wa</a:t>
            </a:r>
            <a:r>
              <a:rPr lang="nl-NL" sz="2000" dirty="0"/>
              <a:t>s het model heel zeker, maar klopte de voorspelling niet?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Modellen valideren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Continue doelvariabele: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  <a:p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Categorisch doelvariabele: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van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van positief.</a:t>
            </a:r>
          </a:p>
          <a:p>
            <a:r>
              <a:rPr lang="nl-NL" sz="1800" dirty="0"/>
              <a:t>Precision	TP / TP + FP	Correct van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Log-</a:t>
            </a:r>
            <a:r>
              <a:rPr lang="nl-NL" sz="1800" dirty="0" err="1"/>
              <a:t>loss</a:t>
            </a:r>
            <a:endParaRPr lang="nl-NL" sz="1800" dirty="0"/>
          </a:p>
          <a:p>
            <a:endParaRPr lang="nl-NL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50" y="963637"/>
            <a:ext cx="2648242" cy="2296914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87942"/>
              </p:ext>
            </p:extLst>
          </p:nvPr>
        </p:nvGraphicFramePr>
        <p:xfrm>
          <a:off x="8663474" y="4020476"/>
          <a:ext cx="2537925" cy="2176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509353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833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833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Flse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Validaren</a:t>
            </a:r>
            <a:r>
              <a:rPr lang="nl-NL" sz="3600" noProof="0" dirty="0"/>
              <a:t> met</a:t>
            </a:r>
            <a:r>
              <a:rPr lang="nl-NL" sz="3600" dirty="0"/>
              <a:t>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3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Zijn prestaties representatief?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de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trainingsdata zijn </a:t>
            </a:r>
            <a:r>
              <a:rPr lang="nl-NL" sz="1800" u="sng" dirty="0"/>
              <a:t>niet representatief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om het model te trainen.</a:t>
            </a:r>
          </a:p>
          <a:p>
            <a:r>
              <a:rPr lang="nl-NL" sz="1800" dirty="0"/>
              <a:t>Het model is niet geoptimaliseerd voor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</a:t>
            </a:r>
            <a:r>
              <a:rPr lang="nl-NL" sz="3600" dirty="0" err="1"/>
              <a:t>validate</a:t>
            </a:r>
            <a:r>
              <a:rPr lang="nl-NL" sz="3600" dirty="0"/>
              <a:t>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36226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/>
              <a:t>Validatie: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</a:t>
            </a:r>
            <a:r>
              <a:rPr lang="nl-NL" sz="3600" dirty="0" err="1"/>
              <a:t>validate</a:t>
            </a:r>
            <a:r>
              <a:rPr lang="nl-NL" sz="3600" dirty="0"/>
              <a:t>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1049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Train:		Voor trainen van modellen.</a:t>
            </a:r>
          </a:p>
          <a:p>
            <a:pPr marL="0" indent="0">
              <a:buNone/>
            </a:pPr>
            <a:r>
              <a:rPr lang="nl-NL" sz="2000" dirty="0" err="1"/>
              <a:t>Validate</a:t>
            </a:r>
            <a:r>
              <a:rPr lang="nl-NL" sz="2000" dirty="0"/>
              <a:t>:	Voor vergelijken van modellen.</a:t>
            </a:r>
          </a:p>
          <a:p>
            <a:pPr marL="0" indent="0">
              <a:buNone/>
            </a:pPr>
            <a:r>
              <a:rPr lang="nl-NL" sz="2000" dirty="0"/>
              <a:t>Test:		Voor accurate schatting model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2724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Klein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training sets</a:t>
            </a:r>
          </a:p>
          <a:p>
            <a:pPr marL="0" indent="0">
              <a:buNone/>
            </a:pPr>
            <a:r>
              <a:rPr lang="nl-NL" sz="2000" dirty="0"/>
              <a:t>Model kan minder goed leren en presteert slechter dan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validatie sets</a:t>
            </a:r>
          </a:p>
          <a:p>
            <a:pPr marL="0" indent="0">
              <a:buNone/>
            </a:pPr>
            <a:r>
              <a:rPr lang="nl-NL" sz="2000" dirty="0"/>
              <a:t>Meer cases, foutmarges nauwkeuriger gemeten.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8869E-8D0A-796B-BD33-9FF132A8B1B4}"/>
              </a:ext>
            </a:extLst>
          </p:cNvPr>
          <p:cNvSpPr txBox="1">
            <a:spLocks/>
          </p:cNvSpPr>
          <p:nvPr/>
        </p:nvSpPr>
        <p:spPr>
          <a:xfrm>
            <a:off x="7416018" y="1608667"/>
            <a:ext cx="378538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Groot aantal splits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Grote training sets</a:t>
            </a:r>
          </a:p>
          <a:p>
            <a:pPr marL="0" indent="0">
              <a:buNone/>
            </a:pPr>
            <a:r>
              <a:rPr lang="nl-NL" sz="2000" dirty="0"/>
              <a:t>Model kan beter leren en presteert meer zoals je mag verwachten in de praktijk.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Kleine validatie sets</a:t>
            </a:r>
          </a:p>
          <a:p>
            <a:pPr marL="0" indent="0">
              <a:buNone/>
            </a:pPr>
            <a:r>
              <a:rPr lang="nl-NL" sz="2000" dirty="0"/>
              <a:t>Minder cases</a:t>
            </a:r>
            <a:r>
              <a:rPr lang="nl-NL" sz="2000"/>
              <a:t>, foutmarges </a:t>
            </a:r>
            <a:r>
              <a:rPr lang="nl-NL" sz="2000" dirty="0"/>
              <a:t>onnauwkeuriger.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B5B8E-02A7-4244-A137-A1FF06FED050}"/>
              </a:ext>
            </a:extLst>
          </p:cNvPr>
          <p:cNvCxnSpPr/>
          <p:nvPr/>
        </p:nvCxnSpPr>
        <p:spPr>
          <a:xfrm>
            <a:off x="5805581" y="1531295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00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is baseline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  <a:solidFill>
            <a:schemeClr val="bg1">
              <a:lumMod val="9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  <a:p>
              <a:pPr algn="ctr"/>
              <a:r>
                <a:rPr lang="nl-NL" dirty="0" err="1"/>
                <a:t>XGBoost</a:t>
              </a:r>
              <a:endParaRPr lang="nl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frameworks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  <a:solidFill>
            <a:schemeClr val="bg1">
              <a:lumMod val="9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  <a:solidFill>
            <a:schemeClr val="bg1">
              <a:lumMod val="9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3C8AE-4371-D594-81E9-B66182602633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  <a:solidFill>
            <a:schemeClr val="bg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08C436-AAC0-9466-8B28-EA71BB7A46AC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93CF41-78D2-A39F-693D-D5DBDCFADF23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472853-D76C-7812-7534-B9249263C302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929FA2-3FD4-A657-BD72-002CC1CD64D8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  <a:p>
              <a:pPr algn="ctr"/>
              <a:r>
                <a:rPr lang="nl-NL" dirty="0" err="1"/>
                <a:t>XGBoost</a:t>
              </a:r>
              <a:endParaRPr lang="nl-NL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8B7550-B421-22B6-DDAB-1B4343DE333D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12859D-7654-BA6A-2A1A-3146C4F12A2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589E31-14B7-17CD-6452-EC25987AAEAE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E8B758-9A8A-8780-7455-7F56BC6DE364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472EB4E-B9D0-04A8-E307-240516C920A0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628398" y="2405951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8A7BD3-06A9-5CD2-9B24-6B1C00AE05E5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5325603" y="3540074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53DED8-884D-722C-57EB-0F771576D37C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22809" y="4674197"/>
            <a:ext cx="328800" cy="148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scikit-learn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D544B5-F2D8-C906-FC4C-3AD38D39E3CD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628398" y="2405951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E094AF-A701-9378-A85C-99A4E665DE81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5325603" y="3540074"/>
            <a:ext cx="328800" cy="1485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73A1135-AAD0-EF43-F17B-F96760F8AA68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8022809" y="4674197"/>
            <a:ext cx="328800" cy="148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Microsoft Office PowerPoint</Application>
  <PresentationFormat>Widescreen</PresentationFormat>
  <Paragraphs>794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Machine Learning</vt:lpstr>
      <vt:lpstr>Overzicht frameworks</vt:lpstr>
      <vt:lpstr>Overzicht frameworks</vt:lpstr>
      <vt:lpstr>Werkwijze Machine Learning</vt:lpstr>
      <vt:lpstr>Modules scikit-learn API</vt:lpstr>
      <vt:lpstr>Scikit-learn en numpy</vt:lpstr>
      <vt:lpstr>Oefeningen I</vt:lpstr>
      <vt:lpstr>Data Preparatie</vt:lpstr>
      <vt:lpstr>Waarom is preparatie nodig?</vt:lpstr>
      <vt:lpstr>Stateless</vt:lpstr>
      <vt:lpstr>Transformers in scikit-learn</vt:lpstr>
      <vt:lpstr>Transformers in scikit-learn</vt:lpstr>
      <vt:lpstr>Transformers in scikit-learn</vt:lpstr>
      <vt:lpstr>Modules in scikit-learn</vt:lpstr>
      <vt:lpstr>Oefeningen II</vt:lpstr>
      <vt:lpstr>Transformer class</vt:lpstr>
      <vt:lpstr>Oefeningen III</vt:lpstr>
      <vt:lpstr>Modelleren</vt:lpstr>
      <vt:lpstr>Modellen in scikit-learn</vt:lpstr>
      <vt:lpstr>Modellen in scikit-learn</vt:lpstr>
      <vt:lpstr>Modellen in scikit-learn</vt:lpstr>
      <vt:lpstr>Modellen fitten</vt:lpstr>
      <vt:lpstr>Modellen fitten</vt:lpstr>
      <vt:lpstr>Modellen fitten</vt:lpstr>
      <vt:lpstr>Modellen fitten</vt:lpstr>
      <vt:lpstr>Niet altijd optimaal</vt:lpstr>
      <vt:lpstr>Modules in scikit-learn</vt:lpstr>
      <vt:lpstr>Oefeningen III</vt:lpstr>
      <vt:lpstr>Valideren</vt:lpstr>
      <vt:lpstr>Modellen valideren</vt:lpstr>
      <vt:lpstr>Validaren met scikit-learn</vt:lpstr>
      <vt:lpstr>Zijn prestaties representatief?</vt:lpstr>
      <vt:lpstr>Train – validate – test</vt:lpstr>
      <vt:lpstr>Train – validate – test</vt:lpstr>
      <vt:lpstr>Cross-validation</vt:lpstr>
      <vt:lpstr>Cross-validation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346</cp:revision>
  <dcterms:created xsi:type="dcterms:W3CDTF">2023-02-09T08:00:02Z</dcterms:created>
  <dcterms:modified xsi:type="dcterms:W3CDTF">2024-10-14T13:29:30Z</dcterms:modified>
</cp:coreProperties>
</file>