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257" r:id="rId3"/>
    <p:sldId id="323" r:id="rId4"/>
    <p:sldId id="335" r:id="rId5"/>
    <p:sldId id="347" r:id="rId6"/>
    <p:sldId id="326" r:id="rId7"/>
    <p:sldId id="339" r:id="rId8"/>
    <p:sldId id="340" r:id="rId9"/>
    <p:sldId id="351" r:id="rId10"/>
    <p:sldId id="365" r:id="rId11"/>
    <p:sldId id="343" r:id="rId12"/>
    <p:sldId id="350" r:id="rId13"/>
    <p:sldId id="363" r:id="rId14"/>
    <p:sldId id="352" r:id="rId15"/>
    <p:sldId id="353" r:id="rId16"/>
    <p:sldId id="354" r:id="rId17"/>
    <p:sldId id="364" r:id="rId18"/>
    <p:sldId id="367" r:id="rId19"/>
    <p:sldId id="344" r:id="rId20"/>
    <p:sldId id="366" r:id="rId21"/>
    <p:sldId id="355" r:id="rId22"/>
    <p:sldId id="356" r:id="rId23"/>
    <p:sldId id="357" r:id="rId24"/>
    <p:sldId id="345" r:id="rId25"/>
    <p:sldId id="358" r:id="rId26"/>
    <p:sldId id="361" r:id="rId27"/>
    <p:sldId id="362" r:id="rId28"/>
    <p:sldId id="359" r:id="rId29"/>
    <p:sldId id="360" r:id="rId30"/>
    <p:sldId id="368" r:id="rId31"/>
    <p:sldId id="369" r:id="rId32"/>
    <p:sldId id="370" r:id="rId33"/>
    <p:sldId id="377" r:id="rId34"/>
    <p:sldId id="371" r:id="rId35"/>
    <p:sldId id="372" r:id="rId36"/>
    <p:sldId id="373" r:id="rId37"/>
    <p:sldId id="374" r:id="rId38"/>
    <p:sldId id="375" r:id="rId39"/>
    <p:sldId id="336" r:id="rId40"/>
    <p:sldId id="378" r:id="rId41"/>
    <p:sldId id="380" r:id="rId42"/>
    <p:sldId id="381" r:id="rId43"/>
    <p:sldId id="379" r:id="rId4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700" autoAdjust="0"/>
  </p:normalViewPr>
  <p:slideViewPr>
    <p:cSldViewPr snapToGrid="0">
      <p:cViewPr varScale="1">
        <p:scale>
          <a:sx n="117" d="100"/>
          <a:sy n="117" d="100"/>
        </p:scale>
        <p:origin x="61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D11C-DAF0-469E-2AC6-E16437803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5681B-9210-7E03-34CB-AF7926BFF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74EA7-8F16-A2A9-A742-868B396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18/04/2023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B76F-C113-F825-1EB0-DC55E9A5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6F247-00B8-58E8-2544-FDF360CD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169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6C25-69B5-504B-FD24-167F3E76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53712-043C-50B7-4BAD-269CFC23E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A15B-F395-4095-F948-491FC2E7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18/04/2023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AEE-7070-5969-D877-58CD02C2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C44A-BE9A-3188-AEAE-0E5994DF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966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96F63-2203-E215-228D-E7A5410FB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08C51-35F6-972A-921B-234DB9829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053D5-20A7-DC0F-73C5-AE09761E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18/04/2023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F3FA4-2E83-EE59-38E0-8F065F17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E62B-3C1F-BF79-E219-99C70D0C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089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7FBE-FFF9-531A-4936-59971B8E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95AAA-1510-610F-2518-1F034948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AAC0-521F-36AF-6B5C-967AF9AB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18/04/2023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D587-D6A9-29CE-9900-CDFA253B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CD18F-46D6-DEC0-6F19-B7127A82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304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A1AF-97DF-ABBB-8143-7D7B06E5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6B7F7-4F43-3D0E-D931-85FD7495C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DF2F-2471-DFEA-C6F0-B9FE5A5D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18/04/2023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2D9EC-D466-3847-D4B6-BEACCA32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075CA-5454-4192-D826-AD310BC4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470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5454-E131-8C4E-3A2C-69F480EB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F7BE0-D664-A05C-5754-39CEA8D88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33BBB-2E29-9365-2E46-5968C1E8B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EF761-6723-2126-0211-E288942B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18/04/2023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B0EF7-74F6-BA04-434D-5D1A0D28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57DAB-9E53-3CA7-33BE-F6472819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04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6188-C94F-A5C1-A36A-34CABF08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9226B-D724-0C7B-1846-94F522B92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A5A8C-7EBC-6ED0-01F2-2405C3FB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BEA40-2FB4-EEDE-EF90-CD4D1F67D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C944F-DDA3-38F7-FFA0-1D0BD26E6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B8E9C-4595-FE51-21A2-9148D891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18/04/2023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E3157-024F-42D0-6100-AC0664BF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36E4D-16D3-850C-7511-AE029EFF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721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3821-4582-F7CC-CB67-670D7EE5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FEB2D-865C-55D4-29D4-3039B4C7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18/04/2023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B52EA-C737-9090-8C59-46FB7252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3DEC3-DDC6-71F2-442D-E2561112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268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AD313-FD55-C744-EDFB-5D8BEB67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18/04/2023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AB469-EC5D-318D-8927-D3058095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508E4-7433-CEFB-937A-95C4DAA9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916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52CF-30FD-AE8E-3DC3-B7A3B276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BEF5-0416-46B0-A648-A2E433DF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74EE1-2114-48C7-35B1-3052B37D3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2C7A3-C316-35BA-1DC2-26D8E1E9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18/04/2023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2231E-2E88-F183-BA7B-2A23B10B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813D3-D3E9-03E3-2A1D-F32ECF5D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465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0DB6-0B4A-7A80-08C4-1076705B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F3F08-CAC4-CF57-3C34-E6A77C5D8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51175-1A94-3ADE-959E-B5D782166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C8543-CE8B-5983-66A3-2BB1E6A5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18/04/2023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0B39C-AA35-9882-EFCE-52A196BD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7D7A-8446-57C4-F2BC-5E0D2ABE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457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C3230-5A3F-5923-5F01-8DD6270A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9FAC6-E12E-108A-8458-54935599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9B6ED-782A-8867-F27A-4C4D55A43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55AD-DA6B-4A9D-BFE6-D0A1673E6EA9}" type="datetimeFigureOut">
              <a:rPr lang="en-NL" smtClean="0"/>
              <a:t>18/04/2023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BA0B-34C1-17C6-DC0D-FE809CB1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736B-A190-0224-6AF5-C4F2AD579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329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model_evaluation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</a:t>
            </a:r>
            <a:r>
              <a:rPr lang="nl-NL" sz="3600" dirty="0"/>
              <a:t>I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dataset: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0_data/banking/bank-additional-full.csv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Lees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_description.md</a:t>
            </a:r>
            <a:r>
              <a:rPr lang="nl-NL" sz="2000" dirty="0"/>
              <a:t> voor een beschrijving van de data.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Exploreer de data op jouw manier!</a:t>
            </a:r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2058347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Data Preparatie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7020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is preparatie nodig?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Invullen ontbrekende waardes.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Verwijderen extreme waardes.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Datum    =&gt;    Dagen sinds datum.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Datum    =&gt;    Dag van de week.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Categorieën omzetten in dummy variabelen.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Tekst omzetten in tellingen van woorden.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/>
              <a:t>Problemen in de data oplossen voor het gekozen model.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>
                <a:cs typeface="Courier New" panose="02070309020205020404" pitchFamily="49" charset="0"/>
              </a:rPr>
              <a:t>Patronen beschikbaar maken voor het gekozen model.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/>
              <a:t>Tekst omzetten in numerieke data.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835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Stateless</a:t>
            </a:r>
            <a:r>
              <a:rPr lang="nl-NL" sz="3600" noProof="0" dirty="0"/>
              <a:t> </a:t>
            </a:r>
            <a:r>
              <a:rPr lang="nl-NL" sz="3600" noProof="0" dirty="0" err="1"/>
              <a:t>vs</a:t>
            </a:r>
            <a:r>
              <a:rPr lang="nl-NL" sz="3600" noProof="0" dirty="0"/>
              <a:t> </a:t>
            </a:r>
            <a:r>
              <a:rPr lang="nl-NL" sz="3600" noProof="0" dirty="0" err="1"/>
              <a:t>Stateful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Transformatie afhankelijk van de data of steekproef.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Gemiddelde voor ontbrekende waardes.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Dummies</a:t>
            </a:r>
            <a:r>
              <a:rPr lang="nl-NL" sz="2000" dirty="0">
                <a:cs typeface="Courier New" panose="02070309020205020404" pitchFamily="49" charset="0"/>
              </a:rPr>
              <a:t> voor waardes in de data.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Waardes afkappen 2 SD boven het gemiddelde.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dirty="0">
                <a:cs typeface="Courier New" panose="02070309020205020404" pitchFamily="49" charset="0"/>
              </a:rPr>
              <a:t>&gt;&gt;   Onderdeel van het model.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Transformatie alleen afhankelijk van definities of theorie.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Nul voor ontbrekende waardes. 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Dummy voor volwassen of niet.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Waardes boven een vaste grens afkappen.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&gt;&gt;  Onderdeel van voorbereiding.</a:t>
            </a:r>
          </a:p>
          <a:p>
            <a:pPr marL="0" indent="0">
              <a:buNone/>
            </a:pPr>
            <a:endParaRPr lang="nl-N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542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Preparatie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77573" y="2872597"/>
            <a:ext cx="178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89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Preparatie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B6EB72-403B-F8A7-4E28-79AF4C1B0D20}"/>
              </a:ext>
            </a:extLst>
          </p:cNvPr>
          <p:cNvSpPr/>
          <p:nvPr/>
        </p:nvSpPr>
        <p:spPr>
          <a:xfrm>
            <a:off x="8435452" y="1139589"/>
            <a:ext cx="1782170" cy="14091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Nieuwe</a:t>
            </a:r>
          </a:p>
          <a:p>
            <a:pPr algn="ctr"/>
            <a:r>
              <a:rPr lang="nl-NL" dirty="0"/>
              <a:t>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83257" y="2877819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C66B95-50EC-FC89-87CD-5C6260FEBF92}"/>
              </a:ext>
            </a:extLst>
          </p:cNvPr>
          <p:cNvCxnSpPr>
            <a:stCxn id="11" idx="1"/>
            <a:endCxn id="10" idx="3"/>
          </p:cNvCxnSpPr>
          <p:nvPr/>
        </p:nvCxnSpPr>
        <p:spPr>
          <a:xfrm flipH="1">
            <a:off x="6647597" y="1844155"/>
            <a:ext cx="1787855" cy="1409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754FCE4-E189-9943-24CC-9485376AB372}"/>
              </a:ext>
            </a:extLst>
          </p:cNvPr>
          <p:cNvSpPr txBox="1"/>
          <p:nvPr/>
        </p:nvSpPr>
        <p:spPr>
          <a:xfrm>
            <a:off x="6096000" y="196568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transform()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CBD68-9822-B3E8-9EA5-61ED479607C7}"/>
              </a:ext>
            </a:extLst>
          </p:cNvPr>
          <p:cNvSpPr txBox="1"/>
          <p:nvPr/>
        </p:nvSpPr>
        <p:spPr>
          <a:xfrm>
            <a:off x="10221155" y="1237670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227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Preparatie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B6EB72-403B-F8A7-4E28-79AF4C1B0D20}"/>
              </a:ext>
            </a:extLst>
          </p:cNvPr>
          <p:cNvSpPr/>
          <p:nvPr/>
        </p:nvSpPr>
        <p:spPr>
          <a:xfrm>
            <a:off x="8435452" y="1139589"/>
            <a:ext cx="1782170" cy="14091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Nieuwe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19AC63-4E65-C8A0-90B6-155E6458E206}"/>
              </a:ext>
            </a:extLst>
          </p:cNvPr>
          <p:cNvSpPr/>
          <p:nvPr/>
        </p:nvSpPr>
        <p:spPr>
          <a:xfrm>
            <a:off x="8435452" y="3958107"/>
            <a:ext cx="1782170" cy="14091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Geprepareerde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83257" y="2872597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C66B95-50EC-FC89-87CD-5C6260FEBF92}"/>
              </a:ext>
            </a:extLst>
          </p:cNvPr>
          <p:cNvCxnSpPr>
            <a:stCxn id="11" idx="1"/>
            <a:endCxn id="10" idx="3"/>
          </p:cNvCxnSpPr>
          <p:nvPr/>
        </p:nvCxnSpPr>
        <p:spPr>
          <a:xfrm flipH="1">
            <a:off x="6647597" y="1844155"/>
            <a:ext cx="1787855" cy="1409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754FCE4-E189-9943-24CC-9485376AB372}"/>
              </a:ext>
            </a:extLst>
          </p:cNvPr>
          <p:cNvSpPr txBox="1"/>
          <p:nvPr/>
        </p:nvSpPr>
        <p:spPr>
          <a:xfrm>
            <a:off x="6096000" y="196568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transform()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AAE9E9-1CB7-6429-6343-3554A13094E4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6647597" y="3253542"/>
            <a:ext cx="1787855" cy="1409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CBD68-9822-B3E8-9EA5-61ED479607C7}"/>
              </a:ext>
            </a:extLst>
          </p:cNvPr>
          <p:cNvSpPr txBox="1"/>
          <p:nvPr/>
        </p:nvSpPr>
        <p:spPr>
          <a:xfrm>
            <a:off x="10221155" y="1237670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6835ED-73FD-3D73-F92A-10434B28712B}"/>
              </a:ext>
            </a:extLst>
          </p:cNvPr>
          <p:cNvSpPr txBox="1"/>
          <p:nvPr/>
        </p:nvSpPr>
        <p:spPr>
          <a:xfrm>
            <a:off x="10230129" y="4062507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89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Modules in </a:t>
            </a:r>
            <a:r>
              <a:rPr lang="nl-NL" sz="3600" noProof="0" dirty="0" err="1"/>
              <a:t>scikit-learn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22DA1A-13D9-F357-3CBD-600CDB414D0D}"/>
              </a:ext>
            </a:extLst>
          </p:cNvPr>
          <p:cNvSpPr/>
          <p:nvPr/>
        </p:nvSpPr>
        <p:spPr>
          <a:xfrm>
            <a:off x="838200" y="1698170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b="1" dirty="0" err="1"/>
              <a:t>sklearn.impute</a:t>
            </a:r>
            <a:endParaRPr lang="en-US" b="1" dirty="0"/>
          </a:p>
          <a:p>
            <a:r>
              <a:rPr lang="en-US" dirty="0" err="1"/>
              <a:t>Invullen</a:t>
            </a:r>
            <a:r>
              <a:rPr lang="en-US" dirty="0"/>
              <a:t> van </a:t>
            </a:r>
            <a:r>
              <a:rPr lang="en-US" dirty="0" err="1"/>
              <a:t>ontbrekende</a:t>
            </a:r>
            <a:r>
              <a:rPr lang="en-US" dirty="0"/>
              <a:t> </a:t>
            </a:r>
            <a:r>
              <a:rPr lang="en-US" dirty="0" err="1"/>
              <a:t>waardes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Voorbeelden</a:t>
            </a:r>
            <a:r>
              <a:rPr lang="en-US" b="1" dirty="0"/>
              <a:t>: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impleImputer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KNNImputer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D4811C-ADA0-FE20-68F3-AFDF14D921AA}"/>
              </a:ext>
            </a:extLst>
          </p:cNvPr>
          <p:cNvSpPr/>
          <p:nvPr/>
        </p:nvSpPr>
        <p:spPr>
          <a:xfrm>
            <a:off x="4483826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b="1" dirty="0" err="1"/>
              <a:t>sklearn.preprocessing</a:t>
            </a:r>
            <a:endParaRPr lang="en-US" b="1" dirty="0"/>
          </a:p>
          <a:p>
            <a:pPr marL="0" indent="0">
              <a:buNone/>
            </a:pPr>
            <a:r>
              <a:rPr lang="nl-NL" sz="1800" noProof="0" dirty="0"/>
              <a:t>Categorische en numerieke transformaties.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Categorisch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LabelEncoder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OrdinalEncoder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  <a:p>
            <a:r>
              <a:rPr lang="nl-NL" sz="1800" b="1" dirty="0"/>
              <a:t>Numeriek:</a:t>
            </a:r>
          </a:p>
          <a:p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rdScaler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MinMaxScaler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QuantileTransformer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PolynomialFeatures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28567-5FC3-B5C8-044F-DEBA0A1A7DF0}"/>
              </a:ext>
            </a:extLst>
          </p:cNvPr>
          <p:cNvSpPr/>
          <p:nvPr/>
        </p:nvSpPr>
        <p:spPr>
          <a:xfrm>
            <a:off x="8129450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b="1" dirty="0" err="1"/>
              <a:t>sklearn.feature_extraction</a:t>
            </a:r>
            <a:endParaRPr lang="en-US" b="1" dirty="0"/>
          </a:p>
          <a:p>
            <a:pPr marL="0" indent="0">
              <a:buNone/>
            </a:pPr>
            <a:r>
              <a:rPr lang="nl-NL" sz="1800" noProof="0" dirty="0"/>
              <a:t>Omzetten ongestructureerde (tekst) data.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Voorbeelden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CountVectorizer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TfidfVectorizer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51034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/2_preparation.ipynb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dummy variabelen met een </a:t>
            </a:r>
            <a:r>
              <a:rPr lang="nl-NL" sz="2000" dirty="0" err="1"/>
              <a:t>OneHotEncoder</a:t>
            </a:r>
            <a:r>
              <a:rPr lang="nl-NL" sz="2000" dirty="0"/>
              <a:t>.</a:t>
            </a:r>
          </a:p>
          <a:p>
            <a:pPr lvl="1"/>
            <a:r>
              <a:rPr lang="nl-NL" sz="1600" dirty="0"/>
              <a:t>Pas de encoder toe op de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lang="nl-NL" sz="1600" dirty="0"/>
              <a:t> kolom uit de data.</a:t>
            </a:r>
          </a:p>
          <a:p>
            <a:pPr lvl="1"/>
            <a:r>
              <a:rPr lang="nl-NL" sz="1600" dirty="0"/>
              <a:t>Welke variabelen worden aangemaakt door de encoder?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 startAt="3"/>
            </a:pPr>
            <a:r>
              <a:rPr lang="nl-NL" sz="2000" noProof="0" dirty="0"/>
              <a:t>Gebruik een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ColumnTransformer</a:t>
            </a:r>
            <a:r>
              <a:rPr lang="nl-NL" sz="2000" noProof="0" dirty="0"/>
              <a:t> voor:</a:t>
            </a:r>
          </a:p>
          <a:p>
            <a:pPr lvl="1"/>
            <a:r>
              <a:rPr lang="nl-NL" sz="1600" dirty="0"/>
              <a:t>Pas op </a:t>
            </a:r>
            <a:r>
              <a:rPr lang="nl-NL" sz="1600" u="sng" dirty="0"/>
              <a:t>categorische</a:t>
            </a:r>
            <a:r>
              <a:rPr lang="nl-NL" sz="1600" dirty="0"/>
              <a:t> kolommen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  <a:r>
              <a:rPr lang="nl-NL" sz="1600" dirty="0"/>
              <a:t> toe.</a:t>
            </a:r>
          </a:p>
          <a:p>
            <a:pPr lvl="1"/>
            <a:r>
              <a:rPr lang="nl-NL" sz="1600" noProof="0" dirty="0"/>
              <a:t>Pas op </a:t>
            </a:r>
            <a:r>
              <a:rPr lang="nl-NL" sz="1600" u="sng" noProof="0" dirty="0"/>
              <a:t>numerieke</a:t>
            </a:r>
            <a:r>
              <a:rPr lang="nl-NL" sz="1600" noProof="0" dirty="0"/>
              <a:t> kolommen een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StandardScaler</a:t>
            </a:r>
            <a:r>
              <a:rPr lang="nl-NL" sz="1600" noProof="0" dirty="0"/>
              <a:t> toe.</a:t>
            </a:r>
          </a:p>
          <a:p>
            <a:pPr marL="457200" indent="-457200">
              <a:buAutoNum type="arabicPeriod" startAt="3"/>
            </a:pPr>
            <a:endParaRPr lang="nl-NL" sz="2000" dirty="0"/>
          </a:p>
          <a:p>
            <a:pPr marL="457200" indent="-457200">
              <a:buAutoNum type="arabicPeriod" startAt="3"/>
            </a:pPr>
            <a:r>
              <a:rPr lang="nl-NL" sz="2000" noProof="0" dirty="0"/>
              <a:t>Schrijf een </a:t>
            </a:r>
            <a:r>
              <a:rPr lang="nl-NL" sz="2000" noProof="0" dirty="0" err="1"/>
              <a:t>Transformer</a:t>
            </a:r>
            <a:r>
              <a:rPr lang="nl-NL" sz="2000" noProof="0" dirty="0"/>
              <a:t> om data te "</a:t>
            </a:r>
            <a:r>
              <a:rPr lang="nl-NL" sz="2000" dirty="0" err="1"/>
              <a:t>Winsorizen</a:t>
            </a:r>
            <a:r>
              <a:rPr lang="nl-NL" sz="2000" dirty="0"/>
              <a:t>"</a:t>
            </a:r>
            <a:r>
              <a:rPr lang="nl-NL" sz="2000" noProof="0" dirty="0"/>
              <a:t>.</a:t>
            </a:r>
          </a:p>
          <a:p>
            <a:pPr lvl="1"/>
            <a:r>
              <a:rPr lang="nl-NL" sz="1600" noProof="0" dirty="0"/>
              <a:t>Gebruik 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clip()</a:t>
            </a:r>
            <a:r>
              <a:rPr lang="nl-NL" sz="1600" noProof="0" dirty="0"/>
              <a:t> voor het verplaatsen van extreme waardes.</a:t>
            </a:r>
          </a:p>
          <a:p>
            <a:pPr lvl="1"/>
            <a:r>
              <a:rPr lang="nl-NL" sz="1600" noProof="0" dirty="0"/>
              <a:t>Ga uit van een </a:t>
            </a:r>
            <a:r>
              <a:rPr lang="nl-NL" sz="1600" noProof="0" dirty="0" err="1"/>
              <a:t>pandas</a:t>
            </a:r>
            <a:r>
              <a:rPr lang="nl-NL" sz="1600" noProof="0" dirty="0"/>
              <a:t>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600" noProof="0" dirty="0"/>
              <a:t> als invoer / uitvoer.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6CCD8-9BC5-C553-2F9C-65EB1B9FD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790" y="2899953"/>
            <a:ext cx="3277009" cy="327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26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Modelleren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654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Overzicht: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ML Landschap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Scikit-learn</a:t>
            </a:r>
            <a:r>
              <a:rPr lang="nl-NL" sz="1600" noProof="0" dirty="0"/>
              <a:t> API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ML proces: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Data exploratie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Data preparatie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Modelleren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Validatie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Naar productie!</a:t>
            </a:r>
            <a:endParaRPr lang="nl-NL" sz="2000" noProof="0" dirty="0"/>
          </a:p>
          <a:p>
            <a:pPr marL="0" indent="0">
              <a:spcAft>
                <a:spcPts val="600"/>
              </a:spcAft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Modules in </a:t>
            </a:r>
            <a:r>
              <a:rPr lang="nl-NL" sz="3600" noProof="0" dirty="0" err="1"/>
              <a:t>scikit-learn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22DA1A-13D9-F357-3CBD-600CDB414D0D}"/>
              </a:ext>
            </a:extLst>
          </p:cNvPr>
          <p:cNvSpPr/>
          <p:nvPr/>
        </p:nvSpPr>
        <p:spPr>
          <a:xfrm>
            <a:off x="838200" y="1698170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sz="1600" b="1" dirty="0" err="1"/>
              <a:t>sklearn.linear_model</a:t>
            </a:r>
            <a:endParaRPr lang="en-US" sz="1600" b="1" dirty="0"/>
          </a:p>
          <a:p>
            <a:endParaRPr lang="en-US" sz="1600" dirty="0"/>
          </a:p>
          <a:p>
            <a:r>
              <a:rPr lang="en-US" sz="1600" dirty="0" err="1"/>
              <a:t>Verschillende</a:t>
            </a:r>
            <a:r>
              <a:rPr lang="en-US" sz="1600" dirty="0"/>
              <a:t> </a:t>
            </a:r>
            <a:r>
              <a:rPr lang="en-US" sz="1600" dirty="0" err="1"/>
              <a:t>soorten</a:t>
            </a:r>
            <a:r>
              <a:rPr lang="en-US" sz="1600" dirty="0"/>
              <a:t> </a:t>
            </a:r>
            <a:r>
              <a:rPr lang="en-US" sz="1600" dirty="0" err="1"/>
              <a:t>lineaire</a:t>
            </a:r>
            <a:r>
              <a:rPr lang="en-US" sz="1600" dirty="0"/>
              <a:t> </a:t>
            </a:r>
            <a:r>
              <a:rPr lang="en-US" sz="1600" dirty="0" err="1"/>
              <a:t>modellen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endParaRPr lang="en-US" sz="1600" b="1" dirty="0"/>
          </a:p>
          <a:p>
            <a:r>
              <a:rPr lang="en-US" sz="1600" b="1" dirty="0" err="1"/>
              <a:t>Regressie</a:t>
            </a:r>
            <a:r>
              <a:rPr lang="en-US" sz="1600" b="1" dirty="0"/>
              <a:t>: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LinearRegression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ElasticNet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GammaRegressor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/>
          </a:p>
          <a:p>
            <a:r>
              <a:rPr lang="en-US" sz="1600" b="1" dirty="0" err="1"/>
              <a:t>Classificatie</a:t>
            </a:r>
            <a:r>
              <a:rPr lang="en-US" sz="1600" b="1" dirty="0"/>
              <a:t>: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LogisticRegression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D4811C-ADA0-FE20-68F3-AFDF14D921AA}"/>
              </a:ext>
            </a:extLst>
          </p:cNvPr>
          <p:cNvSpPr/>
          <p:nvPr/>
        </p:nvSpPr>
        <p:spPr>
          <a:xfrm>
            <a:off x="4483826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sz="1600" b="1" dirty="0" err="1"/>
              <a:t>sklearn.ensemble</a:t>
            </a:r>
            <a:endParaRPr lang="en-US" sz="1600" b="1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Modellen samengesteld uit beslisbomen</a:t>
            </a:r>
            <a:r>
              <a:rPr lang="nl-NL" sz="1600" noProof="0" dirty="0"/>
              <a:t>.</a:t>
            </a:r>
          </a:p>
          <a:p>
            <a:endParaRPr lang="en-US" sz="1600" dirty="0"/>
          </a:p>
          <a:p>
            <a:endParaRPr lang="en-US" sz="1600" b="1" dirty="0"/>
          </a:p>
          <a:p>
            <a:r>
              <a:rPr lang="en-US" sz="1600" b="1" dirty="0" err="1"/>
              <a:t>Regressie</a:t>
            </a:r>
            <a:r>
              <a:rPr lang="en-US" sz="1600" b="1" dirty="0"/>
              <a:t>:</a:t>
            </a: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RandomForestRegressor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HistGradientBoostingRegressor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600" b="1" dirty="0"/>
          </a:p>
          <a:p>
            <a:r>
              <a:rPr lang="nl-NL" sz="1600" b="1" dirty="0"/>
              <a:t>Classificatie:</a:t>
            </a: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HistGradientBoostingClassifier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IsolationForest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/>
          </a:p>
          <a:p>
            <a:endParaRPr lang="en-NL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28567-5FC3-B5C8-044F-DEBA0A1A7DF0}"/>
              </a:ext>
            </a:extLst>
          </p:cNvPr>
          <p:cNvSpPr/>
          <p:nvPr/>
        </p:nvSpPr>
        <p:spPr>
          <a:xfrm>
            <a:off x="8129450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sz="1600" b="1" dirty="0" err="1"/>
              <a:t>sklearn.neighbors</a:t>
            </a:r>
            <a:endParaRPr lang="en-US" sz="1600" b="1" dirty="0"/>
          </a:p>
          <a:p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KNeighborsRegressor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KNeighborsClassifier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 err="1"/>
              <a:t>sklearn.naive_bayes</a:t>
            </a:r>
            <a:endParaRPr lang="en-US" sz="1600" b="1" dirty="0"/>
          </a:p>
          <a:p>
            <a:endParaRPr lang="en-US" sz="1600" dirty="0"/>
          </a:p>
          <a:p>
            <a:pPr marL="0" indent="0">
              <a:buNone/>
            </a:pP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GaussianNB</a:t>
            </a:r>
            <a:endParaRPr lang="nl-NL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MultinomialNB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 err="1"/>
              <a:t>sklearn.svm</a:t>
            </a:r>
            <a:endParaRPr lang="en-US" sz="1600" b="1" dirty="0"/>
          </a:p>
          <a:p>
            <a:endParaRPr lang="en-US" sz="1400" b="1" dirty="0"/>
          </a:p>
          <a:p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LinearSVR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LinearSVC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/>
          </a:p>
          <a:p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1659487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Modelleren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9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02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Modelleren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7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955DC-C8B4-639C-2E09-15849F6B59CF}"/>
              </a:ext>
            </a:extLst>
          </p:cNvPr>
          <p:cNvSpPr/>
          <p:nvPr/>
        </p:nvSpPr>
        <p:spPr>
          <a:xfrm>
            <a:off x="8483215" y="1083734"/>
            <a:ext cx="1782170" cy="7186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6F49D-F163-06F2-D31F-58F7CDFBDC52}"/>
              </a:ext>
            </a:extLst>
          </p:cNvPr>
          <p:cNvSpPr txBox="1"/>
          <p:nvPr/>
        </p:nvSpPr>
        <p:spPr>
          <a:xfrm>
            <a:off x="8483216" y="1963860"/>
            <a:ext cx="1782169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7, A,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B,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30C0B6-FD4C-1189-A454-41C537622827}"/>
              </a:ext>
            </a:extLst>
          </p:cNvPr>
          <p:cNvCxnSpPr>
            <a:stCxn id="4" idx="1"/>
            <a:endCxn id="10" idx="3"/>
          </p:cNvCxnSpPr>
          <p:nvPr/>
        </p:nvCxnSpPr>
        <p:spPr>
          <a:xfrm flipH="1">
            <a:off x="6668639" y="1443038"/>
            <a:ext cx="1814576" cy="1507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E7BF65-0C3A-1972-D427-56AC78BD677E}"/>
              </a:ext>
            </a:extLst>
          </p:cNvPr>
          <p:cNvSpPr txBox="1"/>
          <p:nvPr/>
        </p:nvSpPr>
        <p:spPr>
          <a:xfrm>
            <a:off x="6096000" y="177919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002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Modelleren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7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955DC-C8B4-639C-2E09-15849F6B59CF}"/>
              </a:ext>
            </a:extLst>
          </p:cNvPr>
          <p:cNvSpPr/>
          <p:nvPr/>
        </p:nvSpPr>
        <p:spPr>
          <a:xfrm>
            <a:off x="8483215" y="1083734"/>
            <a:ext cx="1782170" cy="7186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6F49D-F163-06F2-D31F-58F7CDFBDC52}"/>
              </a:ext>
            </a:extLst>
          </p:cNvPr>
          <p:cNvSpPr txBox="1"/>
          <p:nvPr/>
        </p:nvSpPr>
        <p:spPr>
          <a:xfrm>
            <a:off x="8483216" y="1963860"/>
            <a:ext cx="1782169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7, A,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B,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30C0B6-FD4C-1189-A454-41C537622827}"/>
              </a:ext>
            </a:extLst>
          </p:cNvPr>
          <p:cNvCxnSpPr>
            <a:stCxn id="4" idx="1"/>
            <a:endCxn id="10" idx="3"/>
          </p:cNvCxnSpPr>
          <p:nvPr/>
        </p:nvCxnSpPr>
        <p:spPr>
          <a:xfrm flipH="1">
            <a:off x="6668639" y="1443038"/>
            <a:ext cx="1814576" cy="1507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E7BF65-0C3A-1972-D427-56AC78BD677E}"/>
              </a:ext>
            </a:extLst>
          </p:cNvPr>
          <p:cNvSpPr txBox="1"/>
          <p:nvPr/>
        </p:nvSpPr>
        <p:spPr>
          <a:xfrm>
            <a:off x="6096000" y="177919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483215" y="3990689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483216" y="4857824"/>
            <a:ext cx="178216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 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6668639" y="2950158"/>
            <a:ext cx="1814576" cy="1399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690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Valideren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62473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Valideren van een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699640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Maten voor kwaliteit van een model:</a:t>
            </a:r>
          </a:p>
          <a:p>
            <a:pPr>
              <a:buFontTx/>
              <a:buChar char="-"/>
            </a:pPr>
            <a:r>
              <a:rPr lang="nl-NL" sz="2000" dirty="0"/>
              <a:t>Continue:	RMSE, </a:t>
            </a:r>
            <a:r>
              <a:rPr lang="nl-NL" sz="2000" dirty="0" err="1"/>
              <a:t>mean</a:t>
            </a:r>
            <a:r>
              <a:rPr lang="nl-NL" sz="2000" dirty="0"/>
              <a:t> absolute error, etc.</a:t>
            </a:r>
          </a:p>
          <a:p>
            <a:pPr>
              <a:buFontTx/>
              <a:buChar char="-"/>
            </a:pPr>
            <a:r>
              <a:rPr lang="nl-NL" sz="2000" dirty="0"/>
              <a:t>Categorisch:	</a:t>
            </a:r>
            <a:r>
              <a:rPr lang="nl-NL" sz="2000" dirty="0" err="1"/>
              <a:t>Accuracy</a:t>
            </a:r>
            <a:r>
              <a:rPr lang="nl-NL" sz="2000" dirty="0"/>
              <a:t>, </a:t>
            </a:r>
            <a:r>
              <a:rPr lang="nl-NL" sz="2000" dirty="0" err="1"/>
              <a:t>precision</a:t>
            </a:r>
            <a:r>
              <a:rPr lang="nl-NL" sz="2000" dirty="0"/>
              <a:t>, </a:t>
            </a:r>
            <a:r>
              <a:rPr lang="nl-NL" sz="2000" dirty="0" err="1"/>
              <a:t>recall</a:t>
            </a:r>
            <a:r>
              <a:rPr lang="nl-NL" sz="2000" dirty="0"/>
              <a:t>, log </a:t>
            </a:r>
            <a:r>
              <a:rPr lang="nl-NL" sz="2000" dirty="0" err="1"/>
              <a:t>loss</a:t>
            </a:r>
            <a:r>
              <a:rPr lang="nl-NL" sz="2000" dirty="0"/>
              <a:t>, etc.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Maar: waar vergelijk je mee?</a:t>
            </a:r>
          </a:p>
          <a:p>
            <a:pPr>
              <a:buFontTx/>
              <a:buChar char="-"/>
            </a:pPr>
            <a:r>
              <a:rPr lang="nl-NL" sz="2000" dirty="0"/>
              <a:t>Kies altijd een baseline model!</a:t>
            </a:r>
          </a:p>
          <a:p>
            <a:pPr>
              <a:buFontTx/>
              <a:buChar char="-"/>
            </a:pPr>
            <a:r>
              <a:rPr lang="nl-NL" sz="2000" dirty="0"/>
              <a:t>Gebruik </a:t>
            </a:r>
            <a:r>
              <a:rPr lang="nl-NL" sz="2000" dirty="0" err="1"/>
              <a:t>DummyRegressor</a:t>
            </a:r>
            <a:r>
              <a:rPr lang="nl-NL" sz="2000" dirty="0"/>
              <a:t> of </a:t>
            </a:r>
            <a:r>
              <a:rPr lang="nl-NL" sz="2000" dirty="0" err="1"/>
              <a:t>DummyClassifier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Tot slot:</a:t>
            </a:r>
          </a:p>
          <a:p>
            <a:pPr>
              <a:buFontTx/>
              <a:buChar char="-"/>
            </a:pPr>
            <a:r>
              <a:rPr lang="nl-NL" sz="2000" dirty="0"/>
              <a:t>Valideer of de uitkomsten overeenkomen met de theorie!</a:t>
            </a:r>
          </a:p>
          <a:p>
            <a:pPr marL="0" indent="0">
              <a:buNone/>
            </a:pPr>
            <a:endParaRPr lang="nl-NL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94E80B-3BA2-38FB-B257-7FFE439D2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169" y="1035154"/>
            <a:ext cx="2850566" cy="2779139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032A68B-98A6-3019-038E-C9215620C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657728"/>
              </p:ext>
            </p:extLst>
          </p:nvPr>
        </p:nvGraphicFramePr>
        <p:xfrm>
          <a:off x="8948058" y="4582537"/>
          <a:ext cx="2537925" cy="1709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869">
                  <a:extLst>
                    <a:ext uri="{9D8B030D-6E8A-4147-A177-3AD203B41FA5}">
                      <a16:colId xmlns:a16="http://schemas.microsoft.com/office/drawing/2014/main" val="842927131"/>
                    </a:ext>
                  </a:extLst>
                </a:gridCol>
                <a:gridCol w="1073020">
                  <a:extLst>
                    <a:ext uri="{9D8B030D-6E8A-4147-A177-3AD203B41FA5}">
                      <a16:colId xmlns:a16="http://schemas.microsoft.com/office/drawing/2014/main" val="1663509690"/>
                    </a:ext>
                  </a:extLst>
                </a:gridCol>
                <a:gridCol w="1017036">
                  <a:extLst>
                    <a:ext uri="{9D8B030D-6E8A-4147-A177-3AD203B41FA5}">
                      <a16:colId xmlns:a16="http://schemas.microsoft.com/office/drawing/2014/main" val="963932423"/>
                    </a:ext>
                  </a:extLst>
                </a:gridCol>
              </a:tblGrid>
              <a:tr h="400010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275975"/>
                  </a:ext>
                </a:extLst>
              </a:tr>
              <a:tr h="6545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  <a:endParaRPr lang="nl-NL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nl-NL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89912"/>
                  </a:ext>
                </a:extLst>
              </a:tr>
              <a:tr h="6545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nl-NL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  <a:endParaRPr lang="nl-NL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40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966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Metrics</a:t>
            </a:r>
            <a:r>
              <a:rPr lang="nl-NL" sz="3600" dirty="0"/>
              <a:t> in </a:t>
            </a:r>
            <a:r>
              <a:rPr lang="nl-NL" sz="3600" dirty="0" err="1"/>
              <a:t>scikit-learn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1608667"/>
            <a:ext cx="610906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/>
              <a:t>In </a:t>
            </a:r>
            <a:r>
              <a:rPr lang="nl-NL" sz="1800" dirty="0" err="1"/>
              <a:t>sklearn.metrics</a:t>
            </a:r>
            <a:r>
              <a:rPr lang="nl-NL" sz="1800" dirty="0"/>
              <a:t> vind je prestatie maten voor modellen:</a:t>
            </a:r>
          </a:p>
          <a:p>
            <a:pPr marL="0" indent="0">
              <a:buNone/>
            </a:pPr>
            <a:r>
              <a:rPr lang="nl-NL" sz="1800" dirty="0">
                <a:hlinkClick r:id="rId2"/>
              </a:rPr>
              <a:t>https://scikit-learn.org/stable/modules/model_evaluation.html</a:t>
            </a: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Twee argumenten:</a:t>
            </a:r>
          </a:p>
          <a:p>
            <a:pPr marL="457200" indent="-457200">
              <a:buAutoNum type="arabicPeriod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nl-NL" sz="1800" dirty="0"/>
              <a:t>	Daadwerkelijke score uit training data.</a:t>
            </a:r>
          </a:p>
          <a:p>
            <a:pPr marL="457200" indent="-457200">
              <a:buAutoNum type="arabicPeriod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nl-NL" sz="1800" dirty="0"/>
              <a:t>	Voorspelling van het model.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Retourwaarde:</a:t>
            </a:r>
          </a:p>
          <a:p>
            <a:pPr marL="0" indent="0">
              <a:buNone/>
            </a:pPr>
            <a:r>
              <a:rPr lang="nl-NL" sz="1800" dirty="0"/>
              <a:t>Een enkele prestatie score voor het model.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5CE7E-418E-CA1E-D7F1-E288EA9DC5CF}"/>
              </a:ext>
            </a:extLst>
          </p:cNvPr>
          <p:cNvSpPr txBox="1"/>
          <p:nvPr/>
        </p:nvSpPr>
        <p:spPr>
          <a:xfrm>
            <a:off x="8092440" y="1608667"/>
            <a:ext cx="365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sklearn.metrics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accuracy_score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[0, 1, 2, 3]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[0, 1, 3, 2]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returns 0.5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06F0B0-302C-0F2B-BCF4-350934C95DC4}"/>
              </a:ext>
            </a:extLst>
          </p:cNvPr>
          <p:cNvCxnSpPr/>
          <p:nvPr/>
        </p:nvCxnSpPr>
        <p:spPr>
          <a:xfrm>
            <a:off x="7543800" y="1608667"/>
            <a:ext cx="0" cy="4694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309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Dummy modellen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1608667"/>
            <a:ext cx="6109061" cy="4720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/>
              <a:t>Een dummy model kan een goede benchmark zijn om prestaties mee te vergelijken.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Dummy modellen voor continue en categorische uitkomsten: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dirty="0" err="1"/>
              <a:t>sklearn.dummy.DummyRegressor</a:t>
            </a:r>
            <a:endParaRPr lang="nl-NL" sz="1800" b="1" dirty="0"/>
          </a:p>
          <a:p>
            <a:pPr>
              <a:buFontTx/>
              <a:buChar char="-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1800" dirty="0"/>
              <a:t> 			Voorspel gemiddelde waarde.</a:t>
            </a:r>
          </a:p>
          <a:p>
            <a:pPr>
              <a:buFontTx/>
              <a:buChar char="-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median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quantile</a:t>
            </a:r>
            <a:r>
              <a:rPr lang="nl-NL" sz="1800" dirty="0"/>
              <a:t> 	Voorspel een bepaald kwantiel.</a:t>
            </a:r>
          </a:p>
          <a:p>
            <a:pPr>
              <a:buFontTx/>
              <a:buChar char="-"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nl-NL" sz="1800" dirty="0"/>
              <a:t>		Voorspel constante waarde.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dirty="0" err="1"/>
              <a:t>sklearn.dummy.DummyClassifier</a:t>
            </a:r>
            <a:endParaRPr lang="nl-NL" sz="1800" b="1" dirty="0"/>
          </a:p>
          <a:p>
            <a:pPr>
              <a:buFontTx/>
              <a:buChar char="-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most_frequent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/prior</a:t>
            </a:r>
            <a:r>
              <a:rPr lang="nl-NL" sz="1800" dirty="0"/>
              <a:t>	Voorspel meest voorkomende waarde.</a:t>
            </a:r>
          </a:p>
          <a:p>
            <a:pPr>
              <a:buFontTx/>
              <a:buChar char="-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stratified</a:t>
            </a:r>
            <a:r>
              <a:rPr lang="nl-NL" sz="1800" dirty="0"/>
              <a:t> 		Trek waarde uit vergelijkbare verdeling.</a:t>
            </a:r>
          </a:p>
          <a:p>
            <a:pPr>
              <a:buFontTx/>
              <a:buChar char="-"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uniform</a:t>
            </a:r>
            <a:r>
              <a:rPr lang="nl-NL" sz="1800" dirty="0"/>
              <a:t>		Trek waarde uit uniforme verdeling.</a:t>
            </a:r>
          </a:p>
          <a:p>
            <a:pPr>
              <a:buFontTx/>
              <a:buChar char="-"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nl-NL" sz="1800" dirty="0"/>
              <a:t>		Voorspel constante waarde.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5CE7E-418E-CA1E-D7F1-E288EA9DC5CF}"/>
              </a:ext>
            </a:extLst>
          </p:cNvPr>
          <p:cNvSpPr txBox="1"/>
          <p:nvPr/>
        </p:nvSpPr>
        <p:spPr>
          <a:xfrm>
            <a:off x="8092440" y="1608667"/>
            <a:ext cx="3657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sklearn.dummy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DummyRegressor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[[25, 25], [50, 50]]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 = [50, 100]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dummy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DummyRegressor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strategy="mean"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dummy.fit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dummy.predict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returns [75, 75]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06F0B0-302C-0F2B-BCF4-350934C95DC4}"/>
              </a:ext>
            </a:extLst>
          </p:cNvPr>
          <p:cNvCxnSpPr/>
          <p:nvPr/>
        </p:nvCxnSpPr>
        <p:spPr>
          <a:xfrm>
            <a:off x="7543800" y="1608667"/>
            <a:ext cx="0" cy="4694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491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Valideren / Selecteren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9350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Valideren van een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699640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Maten </a:t>
            </a:r>
            <a:r>
              <a:rPr lang="en-US" sz="2000" dirty="0" err="1"/>
              <a:t>voor</a:t>
            </a:r>
            <a:r>
              <a:rPr lang="en-US" sz="2000" dirty="0"/>
              <a:t> </a:t>
            </a:r>
            <a:r>
              <a:rPr lang="en-US" sz="2000" dirty="0" err="1"/>
              <a:t>kwaliteit</a:t>
            </a:r>
            <a:r>
              <a:rPr lang="en-US" sz="2000" dirty="0"/>
              <a:t> van </a:t>
            </a:r>
            <a:r>
              <a:rPr lang="en-US" sz="2000" dirty="0" err="1"/>
              <a:t>een</a:t>
            </a:r>
            <a:r>
              <a:rPr lang="en-US" sz="2000" dirty="0"/>
              <a:t> model:</a:t>
            </a:r>
          </a:p>
          <a:p>
            <a:pPr>
              <a:buFontTx/>
              <a:buChar char="-"/>
            </a:pPr>
            <a:r>
              <a:rPr lang="en-US" sz="2000" dirty="0"/>
              <a:t>Continue:	RMSE, mean absolute error, etc.</a:t>
            </a:r>
          </a:p>
          <a:p>
            <a:pPr>
              <a:buFontTx/>
              <a:buChar char="-"/>
            </a:pPr>
            <a:r>
              <a:rPr lang="en-US" sz="2000" dirty="0" err="1"/>
              <a:t>Categorisch</a:t>
            </a:r>
            <a:r>
              <a:rPr lang="en-US" sz="2000" dirty="0"/>
              <a:t>:	Accuracy, precision, recall, log loss, etc.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Maar: waar vergelijk je mee?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 err="1"/>
              <a:t>Kies</a:t>
            </a:r>
            <a:r>
              <a:rPr lang="en-US" sz="2000" dirty="0"/>
              <a:t> </a:t>
            </a:r>
            <a:r>
              <a:rPr lang="en-US" sz="2000" dirty="0" err="1"/>
              <a:t>altijd</a:t>
            </a:r>
            <a:r>
              <a:rPr lang="en-US" sz="2000" dirty="0"/>
              <a:t> </a:t>
            </a:r>
            <a:r>
              <a:rPr lang="en-US" sz="2000" dirty="0" err="1"/>
              <a:t>een</a:t>
            </a:r>
            <a:r>
              <a:rPr lang="en-US" sz="2000" dirty="0"/>
              <a:t> baseline model!</a:t>
            </a:r>
          </a:p>
          <a:p>
            <a:pPr>
              <a:buFontTx/>
              <a:buChar char="-"/>
            </a:pPr>
            <a:r>
              <a:rPr lang="en-US" sz="2000" dirty="0" err="1"/>
              <a:t>Gebruik</a:t>
            </a:r>
            <a:r>
              <a:rPr lang="en-US" sz="2000" dirty="0"/>
              <a:t> </a:t>
            </a:r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dirty="0" err="1"/>
              <a:t>DummyRegressor</a:t>
            </a:r>
            <a:r>
              <a:rPr lang="en-US" sz="2000" dirty="0"/>
              <a:t> of </a:t>
            </a:r>
            <a:r>
              <a:rPr lang="en-US" sz="2000" dirty="0" err="1"/>
              <a:t>DummyClassifier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en-US" sz="2000" dirty="0"/>
              <a:t>Tot slot:</a:t>
            </a:r>
          </a:p>
          <a:p>
            <a:pPr>
              <a:buFontTx/>
              <a:buChar char="-"/>
            </a:pPr>
            <a:r>
              <a:rPr lang="en-US" sz="2000" dirty="0" err="1"/>
              <a:t>Valideer</a:t>
            </a:r>
            <a:r>
              <a:rPr lang="en-US" sz="2000" dirty="0"/>
              <a:t> of de </a:t>
            </a:r>
            <a:r>
              <a:rPr lang="en-US" sz="2000" dirty="0" err="1"/>
              <a:t>uitkomsten</a:t>
            </a:r>
            <a:r>
              <a:rPr lang="en-US" sz="2000" dirty="0"/>
              <a:t> </a:t>
            </a:r>
            <a:r>
              <a:rPr lang="en-US" sz="2000" dirty="0" err="1"/>
              <a:t>overeenkomen</a:t>
            </a:r>
            <a:r>
              <a:rPr lang="en-US" sz="2000" dirty="0"/>
              <a:t> met de </a:t>
            </a:r>
            <a:r>
              <a:rPr lang="en-US" sz="2000" dirty="0" err="1"/>
              <a:t>theorie</a:t>
            </a:r>
            <a:r>
              <a:rPr lang="en-US" sz="2000" dirty="0"/>
              <a:t>!</a:t>
            </a:r>
          </a:p>
          <a:p>
            <a:pPr marL="0" indent="0">
              <a:buNone/>
            </a:pPr>
            <a:endParaRPr lang="nl-NL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94E80B-3BA2-38FB-B257-7FFE439D2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169" y="1035154"/>
            <a:ext cx="2850566" cy="2779139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032A68B-98A6-3019-038E-C9215620CE97}"/>
              </a:ext>
            </a:extLst>
          </p:cNvPr>
          <p:cNvGraphicFramePr>
            <a:graphicFrameLocks noGrp="1"/>
          </p:cNvGraphicFramePr>
          <p:nvPr/>
        </p:nvGraphicFramePr>
        <p:xfrm>
          <a:off x="8948058" y="4582537"/>
          <a:ext cx="2537925" cy="1709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869">
                  <a:extLst>
                    <a:ext uri="{9D8B030D-6E8A-4147-A177-3AD203B41FA5}">
                      <a16:colId xmlns:a16="http://schemas.microsoft.com/office/drawing/2014/main" val="842927131"/>
                    </a:ext>
                  </a:extLst>
                </a:gridCol>
                <a:gridCol w="1073020">
                  <a:extLst>
                    <a:ext uri="{9D8B030D-6E8A-4147-A177-3AD203B41FA5}">
                      <a16:colId xmlns:a16="http://schemas.microsoft.com/office/drawing/2014/main" val="1663509690"/>
                    </a:ext>
                  </a:extLst>
                </a:gridCol>
                <a:gridCol w="1017036">
                  <a:extLst>
                    <a:ext uri="{9D8B030D-6E8A-4147-A177-3AD203B41FA5}">
                      <a16:colId xmlns:a16="http://schemas.microsoft.com/office/drawing/2014/main" val="963932423"/>
                    </a:ext>
                  </a:extLst>
                </a:gridCol>
              </a:tblGrid>
              <a:tr h="400010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275975"/>
                  </a:ext>
                </a:extLst>
              </a:tr>
              <a:tr h="6545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  <a:endParaRPr lang="nl-NL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nl-NL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89912"/>
                  </a:ext>
                </a:extLst>
              </a:tr>
              <a:tr h="6545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nl-NL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  <a:endParaRPr lang="nl-NL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40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90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Overzicht Machine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8136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Train versus test data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699640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Modellen minimaliseren foutmarge op de </a:t>
            </a:r>
            <a:r>
              <a:rPr lang="nl-NL" sz="2000" u="sng" dirty="0"/>
              <a:t>gegeven</a:t>
            </a:r>
            <a:r>
              <a:rPr lang="nl-NL" sz="2000" dirty="0"/>
              <a:t> data.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Deze optimalisatie kan te ver doorschieten; dit heet "overfitting".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Door overfitting generaliseert het model niet goed naar de populatie.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Test modellen altijd op data die </a:t>
            </a:r>
            <a:r>
              <a:rPr lang="nl-NL" sz="2000" u="sng" dirty="0"/>
              <a:t>niet</a:t>
            </a:r>
            <a:r>
              <a:rPr lang="nl-NL" sz="2000" dirty="0"/>
              <a:t> gebruikt is bij het trainen; een test set.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Er is sprake van overfitting als prestaties op de train set veel beter zijn dan op de test set.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08C5FC-6B4D-E548-CE0D-FE6EF961B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805" y="1188235"/>
            <a:ext cx="2575995" cy="503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80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Cross-</a:t>
            </a:r>
            <a:r>
              <a:rPr lang="nl-NL" sz="3600" dirty="0" err="1"/>
              <a:t>validation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408A2A4-E22C-57CD-A15A-3BE581161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546399"/>
              </p:ext>
            </p:extLst>
          </p:nvPr>
        </p:nvGraphicFramePr>
        <p:xfrm>
          <a:off x="990600" y="2765692"/>
          <a:ext cx="9949542" cy="3445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365246139"/>
                    </a:ext>
                  </a:extLst>
                </a:gridCol>
                <a:gridCol w="1151305">
                  <a:extLst>
                    <a:ext uri="{9D8B030D-6E8A-4147-A177-3AD203B41FA5}">
                      <a16:colId xmlns:a16="http://schemas.microsoft.com/office/drawing/2014/main" val="1865416860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2438186123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1686534602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940577431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247526330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3505697190"/>
                    </a:ext>
                  </a:extLst>
                </a:gridCol>
              </a:tblGrid>
              <a:tr h="492242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Records</a:t>
                      </a:r>
                      <a:endParaRPr lang="en-NL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53408"/>
                  </a:ext>
                </a:extLst>
              </a:tr>
              <a:tr h="492242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1 - 20</a:t>
                      </a:r>
                      <a:endParaRPr lang="en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21 - 40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41 - 60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61 - 80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81 - 100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539422"/>
                  </a:ext>
                </a:extLst>
              </a:tr>
              <a:tr h="492242">
                <a:tc row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Split</a:t>
                      </a:r>
                      <a:endParaRPr lang="en-NL" b="1" dirty="0"/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03451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517752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517214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911374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36602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C9B175-1295-12B2-9AD0-5C333CB73832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9949542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Met cross-</a:t>
            </a:r>
            <a:r>
              <a:rPr lang="nl-NL" sz="2000" dirty="0" err="1"/>
              <a:t>validation</a:t>
            </a:r>
            <a:r>
              <a:rPr lang="nl-NL" sz="2000" dirty="0"/>
              <a:t> splits je de data meerdere keren in een train en test set.</a:t>
            </a:r>
          </a:p>
          <a:p>
            <a:pPr marL="0" indent="0">
              <a:buNone/>
            </a:pPr>
            <a:r>
              <a:rPr lang="nl-NL" sz="2000" dirty="0"/>
              <a:t>De test verschuift per split en bevat dus steeds andere records.</a:t>
            </a:r>
          </a:p>
        </p:txBody>
      </p:sp>
    </p:spTree>
    <p:extLst>
      <p:ext uri="{BB962C8B-B14F-4D97-AF65-F5344CB8AC3E}">
        <p14:creationId xmlns:p14="http://schemas.microsoft.com/office/powerpoint/2010/main" val="1598424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Naar productie!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9A2C42-5C7C-8DA1-D81E-2E20B336CB22}"/>
              </a:ext>
            </a:extLst>
          </p:cNvPr>
          <p:cNvSpPr/>
          <p:nvPr/>
        </p:nvSpPr>
        <p:spPr>
          <a:xfrm>
            <a:off x="838200" y="1972101"/>
            <a:ext cx="2834640" cy="37496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/>
              <a:t>Validatie / Selectie</a:t>
            </a:r>
          </a:p>
          <a:p>
            <a:pPr algn="ctr"/>
            <a:endParaRPr lang="nl-NL" b="1" dirty="0"/>
          </a:p>
          <a:p>
            <a:r>
              <a:rPr lang="nl-NL" dirty="0"/>
              <a:t>Optimaliseer specificatie van je model: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data preparatie</a:t>
            </a:r>
          </a:p>
          <a:p>
            <a:pPr marL="285750" indent="-285750">
              <a:buFontTx/>
              <a:buChar char="-"/>
            </a:pPr>
            <a:r>
              <a:rPr lang="nl-NL" dirty="0"/>
              <a:t>features</a:t>
            </a:r>
          </a:p>
          <a:p>
            <a:pPr marL="285750" indent="-285750">
              <a:buFontTx/>
              <a:buChar char="-"/>
            </a:pPr>
            <a:r>
              <a:rPr lang="nl-NL" dirty="0"/>
              <a:t>algoritme</a:t>
            </a:r>
          </a:p>
          <a:p>
            <a:pPr marL="285750" indent="-285750">
              <a:buFontTx/>
              <a:buChar char="-"/>
            </a:pPr>
            <a:r>
              <a:rPr lang="nl-NL" dirty="0"/>
              <a:t>instellingen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algn="ctr"/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C933C2-3D5A-0ACA-5AFE-5351303887C6}"/>
              </a:ext>
            </a:extLst>
          </p:cNvPr>
          <p:cNvSpPr/>
          <p:nvPr/>
        </p:nvSpPr>
        <p:spPr>
          <a:xfrm>
            <a:off x="4678680" y="1972100"/>
            <a:ext cx="2834640" cy="37496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/>
              <a:t>Finale training</a:t>
            </a:r>
          </a:p>
          <a:p>
            <a:pPr algn="ctr"/>
            <a:endParaRPr lang="nl-NL" b="1" dirty="0"/>
          </a:p>
          <a:p>
            <a:r>
              <a:rPr lang="nl-NL" dirty="0"/>
              <a:t>Optimaliseer de gewichten / parameters van je model.</a:t>
            </a:r>
          </a:p>
          <a:p>
            <a:endParaRPr lang="nl-NL" dirty="0"/>
          </a:p>
          <a:p>
            <a:r>
              <a:rPr lang="nl-NL" dirty="0"/>
              <a:t>Train je model op </a:t>
            </a:r>
            <a:r>
              <a:rPr lang="nl-NL" u="sng" dirty="0"/>
              <a:t>alle beschikbare data</a:t>
            </a:r>
            <a:r>
              <a:rPr lang="nl-NL" dirty="0"/>
              <a:t> om zoveel mogelijk patronen te vangen.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9364A3-4528-7390-21E7-3B1FEFCDC7BA}"/>
              </a:ext>
            </a:extLst>
          </p:cNvPr>
          <p:cNvSpPr/>
          <p:nvPr/>
        </p:nvSpPr>
        <p:spPr>
          <a:xfrm>
            <a:off x="8519160" y="1972100"/>
            <a:ext cx="2834640" cy="37496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/>
              <a:t>Uitrol</a:t>
            </a:r>
          </a:p>
          <a:p>
            <a:pPr algn="ctr"/>
            <a:endParaRPr lang="nl-NL" b="1" dirty="0"/>
          </a:p>
          <a:p>
            <a:r>
              <a:rPr lang="nl-NL" dirty="0"/>
              <a:t>Gebruik het finale model in het bedrijfsproces.</a:t>
            </a:r>
          </a:p>
          <a:p>
            <a:endParaRPr lang="nl-NL" dirty="0"/>
          </a:p>
          <a:p>
            <a:r>
              <a:rPr lang="nl-NL" dirty="0"/>
              <a:t>Uitdagingen qua:</a:t>
            </a:r>
          </a:p>
          <a:p>
            <a:pPr marL="285750" indent="-285750">
              <a:buFontTx/>
              <a:buChar char="-"/>
            </a:pPr>
            <a:r>
              <a:rPr lang="nl-NL" dirty="0"/>
              <a:t>Techniek</a:t>
            </a:r>
          </a:p>
          <a:p>
            <a:pPr marL="285750" indent="-285750">
              <a:buFontTx/>
              <a:buChar char="-"/>
            </a:pPr>
            <a:r>
              <a:rPr lang="nl-NL" dirty="0"/>
              <a:t>Gebruik</a:t>
            </a:r>
          </a:p>
          <a:p>
            <a:pPr marL="285750" indent="-285750">
              <a:buFontTx/>
              <a:buChar char="-"/>
            </a:pPr>
            <a:r>
              <a:rPr lang="nl-NL" dirty="0"/>
              <a:t>Duurzaamheid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A21C4F3-49E6-41AF-A714-DA2393DC82DA}"/>
              </a:ext>
            </a:extLst>
          </p:cNvPr>
          <p:cNvSpPr/>
          <p:nvPr/>
        </p:nvSpPr>
        <p:spPr>
          <a:xfrm>
            <a:off x="3921880" y="3616657"/>
            <a:ext cx="506364" cy="46271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DAE0CBB-182F-60CC-5E30-302DBE0D772C}"/>
              </a:ext>
            </a:extLst>
          </p:cNvPr>
          <p:cNvSpPr/>
          <p:nvPr/>
        </p:nvSpPr>
        <p:spPr>
          <a:xfrm>
            <a:off x="7763058" y="3616657"/>
            <a:ext cx="506364" cy="46271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4292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MLOps</a:t>
            </a:r>
            <a:r>
              <a:rPr lang="nl-NL" sz="3600" noProof="0" dirty="0"/>
              <a:t> cyclus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7C3E92-5216-597F-6D18-5A36D8DB7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20" y="1687460"/>
            <a:ext cx="7720559" cy="392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16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Naar productie!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5F7BFA-C6F7-340C-2E64-ABBE0EEF3BB6}"/>
              </a:ext>
            </a:extLst>
          </p:cNvPr>
          <p:cNvGrpSpPr/>
          <p:nvPr/>
        </p:nvGrpSpPr>
        <p:grpSpPr>
          <a:xfrm>
            <a:off x="4518768" y="1631858"/>
            <a:ext cx="1032841" cy="1232258"/>
            <a:chOff x="4518061" y="1732274"/>
            <a:chExt cx="1032841" cy="1232258"/>
          </a:xfrm>
        </p:grpSpPr>
        <p:pic>
          <p:nvPicPr>
            <p:cNvPr id="4" name="Graphic 3" descr="Scientist">
              <a:extLst>
                <a:ext uri="{FF2B5EF4-FFF2-40B4-BE49-F238E27FC236}">
                  <a16:creationId xmlns:a16="http://schemas.microsoft.com/office/drawing/2014/main" id="{1FDE4056-6A38-A8B7-FCDF-CFF4414F3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19476" y="1732274"/>
              <a:ext cx="1031426" cy="103142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5A75EE-B2B1-0DEB-BF43-9307B82D8785}"/>
                </a:ext>
              </a:extLst>
            </p:cNvPr>
            <p:cNvSpPr txBox="1"/>
            <p:nvPr/>
          </p:nvSpPr>
          <p:spPr>
            <a:xfrm>
              <a:off x="4518061" y="2687533"/>
              <a:ext cx="10246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 Scientist</a:t>
              </a:r>
              <a:endParaRPr lang="en-NL" sz="1200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8001DC-506D-2869-D6A8-9379D514B144}"/>
              </a:ext>
            </a:extLst>
          </p:cNvPr>
          <p:cNvCxnSpPr>
            <a:endCxn id="8" idx="3"/>
          </p:cNvCxnSpPr>
          <p:nvPr/>
        </p:nvCxnSpPr>
        <p:spPr>
          <a:xfrm flipH="1">
            <a:off x="3559629" y="2247987"/>
            <a:ext cx="90133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29F043-07F8-B8F8-CD83-6489E6E77DA7}"/>
              </a:ext>
            </a:extLst>
          </p:cNvPr>
          <p:cNvCxnSpPr/>
          <p:nvPr/>
        </p:nvCxnSpPr>
        <p:spPr>
          <a:xfrm flipH="1">
            <a:off x="3559629" y="2289022"/>
            <a:ext cx="959139" cy="1203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D0AA6A3-911D-66EB-13A6-831A34F5841C}"/>
              </a:ext>
            </a:extLst>
          </p:cNvPr>
          <p:cNvGrpSpPr/>
          <p:nvPr/>
        </p:nvGrpSpPr>
        <p:grpSpPr>
          <a:xfrm>
            <a:off x="9910033" y="1680049"/>
            <a:ext cx="1033272" cy="1125738"/>
            <a:chOff x="10039676" y="1605738"/>
            <a:chExt cx="1033272" cy="1125738"/>
          </a:xfrm>
        </p:grpSpPr>
        <p:pic>
          <p:nvPicPr>
            <p:cNvPr id="20" name="Graphic 19" descr="Users">
              <a:extLst>
                <a:ext uri="{FF2B5EF4-FFF2-40B4-BE49-F238E27FC236}">
                  <a16:creationId xmlns:a16="http://schemas.microsoft.com/office/drawing/2014/main" id="{C81F13C8-A21B-E783-BB1E-DCEF71DE4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39676" y="1605738"/>
              <a:ext cx="1033272" cy="103327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0557EE-51C2-C27B-629A-C2C49E0A0069}"/>
                </a:ext>
              </a:extLst>
            </p:cNvPr>
            <p:cNvSpPr txBox="1"/>
            <p:nvPr/>
          </p:nvSpPr>
          <p:spPr>
            <a:xfrm>
              <a:off x="10138986" y="2454477"/>
              <a:ext cx="8615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Gebruikers</a:t>
              </a:r>
              <a:endParaRPr lang="en-NL" sz="1200" dirty="0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9DA817-2FD0-8B66-B34D-1BD9480EEF1F}"/>
              </a:ext>
            </a:extLst>
          </p:cNvPr>
          <p:cNvCxnSpPr>
            <a:endCxn id="9" idx="3"/>
          </p:cNvCxnSpPr>
          <p:nvPr/>
        </p:nvCxnSpPr>
        <p:spPr>
          <a:xfrm flipH="1">
            <a:off x="8951326" y="2242918"/>
            <a:ext cx="901333" cy="5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99A209-B0FF-CF20-021E-FE29DED8E91F}"/>
              </a:ext>
            </a:extLst>
          </p:cNvPr>
          <p:cNvCxnSpPr>
            <a:endCxn id="21" idx="2"/>
          </p:cNvCxnSpPr>
          <p:nvPr/>
        </p:nvCxnSpPr>
        <p:spPr>
          <a:xfrm flipV="1">
            <a:off x="10426669" y="2805787"/>
            <a:ext cx="13466" cy="1249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041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Productie problemen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37394-7E54-1E1F-2844-414DE1963AE2}"/>
              </a:ext>
            </a:extLst>
          </p:cNvPr>
          <p:cNvGrpSpPr/>
          <p:nvPr/>
        </p:nvGrpSpPr>
        <p:grpSpPr>
          <a:xfrm>
            <a:off x="3559629" y="2002327"/>
            <a:ext cx="2951120" cy="491320"/>
            <a:chOff x="3559629" y="2002327"/>
            <a:chExt cx="2951120" cy="491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AFF28A-C1BB-B8B4-D6FC-49147E0DAFC9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0DFF0A-A0AA-FA5B-9CA8-816CB911BDBC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3559629" y="2247987"/>
              <a:ext cx="5069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0C47D3-4310-5994-1A0B-FF7CBF6C502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6003762" y="2247987"/>
              <a:ext cx="5069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5633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Productie problemen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37394-7E54-1E1F-2844-414DE1963AE2}"/>
              </a:ext>
            </a:extLst>
          </p:cNvPr>
          <p:cNvGrpSpPr/>
          <p:nvPr/>
        </p:nvGrpSpPr>
        <p:grpSpPr>
          <a:xfrm>
            <a:off x="3559629" y="2002327"/>
            <a:ext cx="2951120" cy="491320"/>
            <a:chOff x="3559629" y="2002327"/>
            <a:chExt cx="2951120" cy="491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AFF28A-C1BB-B8B4-D6FC-49147E0DAFC9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0DFF0A-A0AA-FA5B-9CA8-816CB911BDBC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3559629" y="2247987"/>
              <a:ext cx="5069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0C47D3-4310-5994-1A0B-FF7CBF6C502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6003762" y="2247987"/>
              <a:ext cx="5069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1ADA3F-DB9B-63D0-B8BC-48CC68177A55}"/>
              </a:ext>
            </a:extLst>
          </p:cNvPr>
          <p:cNvGrpSpPr/>
          <p:nvPr/>
        </p:nvGrpSpPr>
        <p:grpSpPr>
          <a:xfrm>
            <a:off x="3559629" y="2860578"/>
            <a:ext cx="2951119" cy="632032"/>
            <a:chOff x="3559629" y="2002327"/>
            <a:chExt cx="2951119" cy="63203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164D936-7CEE-8BD6-3AEB-7FEFF65A8CD0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D6CDEF9-2153-5F50-B07B-4CF42FD664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9629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F186183-0BBE-EA1D-2E5B-042176837AC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03762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87092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Productie problemen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37394-7E54-1E1F-2844-414DE1963AE2}"/>
              </a:ext>
            </a:extLst>
          </p:cNvPr>
          <p:cNvGrpSpPr/>
          <p:nvPr/>
        </p:nvGrpSpPr>
        <p:grpSpPr>
          <a:xfrm>
            <a:off x="3559629" y="2002327"/>
            <a:ext cx="2951120" cy="491320"/>
            <a:chOff x="3559629" y="2002327"/>
            <a:chExt cx="2951120" cy="491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AFF28A-C1BB-B8B4-D6FC-49147E0DAFC9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0DFF0A-A0AA-FA5B-9CA8-816CB911BDBC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3559629" y="2247987"/>
              <a:ext cx="5069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0C47D3-4310-5994-1A0B-FF7CBF6C502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6003762" y="2247987"/>
              <a:ext cx="5069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1ADA3F-DB9B-63D0-B8BC-48CC68177A55}"/>
              </a:ext>
            </a:extLst>
          </p:cNvPr>
          <p:cNvGrpSpPr/>
          <p:nvPr/>
        </p:nvGrpSpPr>
        <p:grpSpPr>
          <a:xfrm>
            <a:off x="3559629" y="2860578"/>
            <a:ext cx="2951119" cy="632032"/>
            <a:chOff x="3559629" y="2002327"/>
            <a:chExt cx="2951119" cy="63203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164D936-7CEE-8BD6-3AEB-7FEFF65A8CD0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D6CDEF9-2153-5F50-B07B-4CF42FD664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9629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F186183-0BBE-EA1D-2E5B-042176837AC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03762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069D86B-E436-970C-BD01-18CA0BB51E1A}"/>
              </a:ext>
            </a:extLst>
          </p:cNvPr>
          <p:cNvSpPr/>
          <p:nvPr/>
        </p:nvSpPr>
        <p:spPr>
          <a:xfrm>
            <a:off x="4070619" y="5813741"/>
            <a:ext cx="1933143" cy="4913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versies</a:t>
            </a:r>
            <a:r>
              <a:rPr lang="en-US" dirty="0"/>
              <a:t>?</a:t>
            </a:r>
            <a:endParaRPr lang="en-NL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E64489-1A93-9151-FE15-5B4142628006}"/>
              </a:ext>
            </a:extLst>
          </p:cNvPr>
          <p:cNvCxnSpPr>
            <a:stCxn id="25" idx="0"/>
            <a:endCxn id="29" idx="2"/>
          </p:cNvCxnSpPr>
          <p:nvPr/>
        </p:nvCxnSpPr>
        <p:spPr>
          <a:xfrm flipH="1" flipV="1">
            <a:off x="5035189" y="4916461"/>
            <a:ext cx="2002" cy="897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8608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Productie problemen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37394-7E54-1E1F-2844-414DE1963AE2}"/>
              </a:ext>
            </a:extLst>
          </p:cNvPr>
          <p:cNvGrpSpPr/>
          <p:nvPr/>
        </p:nvGrpSpPr>
        <p:grpSpPr>
          <a:xfrm>
            <a:off x="3559629" y="2002327"/>
            <a:ext cx="2951120" cy="491320"/>
            <a:chOff x="3559629" y="2002327"/>
            <a:chExt cx="2951120" cy="491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AFF28A-C1BB-B8B4-D6FC-49147E0DAFC9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0DFF0A-A0AA-FA5B-9CA8-816CB911BDBC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3559629" y="2247987"/>
              <a:ext cx="5069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0C47D3-4310-5994-1A0B-FF7CBF6C502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6003762" y="2247987"/>
              <a:ext cx="5069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1ADA3F-DB9B-63D0-B8BC-48CC68177A55}"/>
              </a:ext>
            </a:extLst>
          </p:cNvPr>
          <p:cNvGrpSpPr/>
          <p:nvPr/>
        </p:nvGrpSpPr>
        <p:grpSpPr>
          <a:xfrm>
            <a:off x="3559629" y="2860578"/>
            <a:ext cx="2951119" cy="632032"/>
            <a:chOff x="3559629" y="2002327"/>
            <a:chExt cx="2951119" cy="63203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164D936-7CEE-8BD6-3AEB-7FEFF65A8CD0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D6CDEF9-2153-5F50-B07B-4CF42FD664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9629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F186183-0BBE-EA1D-2E5B-042176837AC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03762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069D86B-E436-970C-BD01-18CA0BB51E1A}"/>
              </a:ext>
            </a:extLst>
          </p:cNvPr>
          <p:cNvSpPr/>
          <p:nvPr/>
        </p:nvSpPr>
        <p:spPr>
          <a:xfrm>
            <a:off x="4070619" y="5813741"/>
            <a:ext cx="1933143" cy="4913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versies</a:t>
            </a:r>
            <a:r>
              <a:rPr lang="en-US" dirty="0"/>
              <a:t>?</a:t>
            </a:r>
            <a:endParaRPr lang="en-NL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E64489-1A93-9151-FE15-5B4142628006}"/>
              </a:ext>
            </a:extLst>
          </p:cNvPr>
          <p:cNvCxnSpPr>
            <a:stCxn id="25" idx="0"/>
            <a:endCxn id="29" idx="2"/>
          </p:cNvCxnSpPr>
          <p:nvPr/>
        </p:nvCxnSpPr>
        <p:spPr>
          <a:xfrm flipH="1" flipV="1">
            <a:off x="5035189" y="4916461"/>
            <a:ext cx="2002" cy="897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C4E1512-B176-C987-55F0-450AC67257BB}"/>
              </a:ext>
            </a:extLst>
          </p:cNvPr>
          <p:cNvSpPr/>
          <p:nvPr/>
        </p:nvSpPr>
        <p:spPr>
          <a:xfrm>
            <a:off x="9460315" y="5813741"/>
            <a:ext cx="1933143" cy="4913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bruikbaar</a:t>
            </a:r>
            <a:r>
              <a:rPr lang="en-US" dirty="0"/>
              <a:t>?</a:t>
            </a:r>
            <a:endParaRPr lang="en-NL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663AF7-537D-1621-4A0E-8B0A76613855}"/>
              </a:ext>
            </a:extLst>
          </p:cNvPr>
          <p:cNvCxnSpPr>
            <a:stCxn id="30" idx="0"/>
            <a:endCxn id="14" idx="2"/>
          </p:cNvCxnSpPr>
          <p:nvPr/>
        </p:nvCxnSpPr>
        <p:spPr>
          <a:xfrm flipV="1">
            <a:off x="10426887" y="4916462"/>
            <a:ext cx="0" cy="897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1446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zijn bruikbare voorspellingen?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C0E08-92A4-9F30-EF70-67DFBC8C5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Wat is het doel:</a:t>
            </a:r>
          </a:p>
          <a:p>
            <a:pPr>
              <a:buFontTx/>
              <a:buChar char="-"/>
            </a:pPr>
            <a:r>
              <a:rPr lang="nl-NL" sz="2000" noProof="0" dirty="0"/>
              <a:t>Accuratesse:		Zo goed mogelijk voorspellen.</a:t>
            </a:r>
          </a:p>
          <a:p>
            <a:pPr>
              <a:buFontTx/>
              <a:buChar char="-"/>
            </a:pPr>
            <a:r>
              <a:rPr lang="nl-NL" sz="2000" noProof="0" dirty="0"/>
              <a:t>Uitlegbaarheid:</a:t>
            </a:r>
            <a:r>
              <a:rPr lang="nl-NL" sz="2000" dirty="0"/>
              <a:t>	Voorspellingen kunnen begrijpen.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Complexe modellen voorspellen vaak beter, maar zijn lastiger te doorgronden.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Machine Learning is zeker niet altijd de beste oplossing…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Combinatie ML en menselijke expertise vaak als beste gezien.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6ACE177-C83D-970C-108C-637B28AF0FC4}"/>
              </a:ext>
            </a:extLst>
          </p:cNvPr>
          <p:cNvGrpSpPr/>
          <p:nvPr/>
        </p:nvGrpSpPr>
        <p:grpSpPr>
          <a:xfrm>
            <a:off x="8753900" y="1456267"/>
            <a:ext cx="2599899" cy="4476705"/>
            <a:chOff x="8215952" y="1456267"/>
            <a:chExt cx="2599899" cy="447670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E08C088-3339-E008-7FF9-2949D03D0AF4}"/>
                </a:ext>
              </a:extLst>
            </p:cNvPr>
            <p:cNvSpPr/>
            <p:nvPr/>
          </p:nvSpPr>
          <p:spPr>
            <a:xfrm>
              <a:off x="9082585" y="1456267"/>
              <a:ext cx="1733265" cy="71860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/>
                <a:t>ML Model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3C0EE75-99B5-4598-4A0D-4155D6E69AEF}"/>
                </a:ext>
              </a:extLst>
            </p:cNvPr>
            <p:cNvSpPr/>
            <p:nvPr/>
          </p:nvSpPr>
          <p:spPr>
            <a:xfrm>
              <a:off x="9082586" y="2547410"/>
              <a:ext cx="1733265" cy="71860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Voorspelling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7448841-6F2A-FCE5-BFD4-3EAF7BEF3429}"/>
                </a:ext>
              </a:extLst>
            </p:cNvPr>
            <p:cNvSpPr/>
            <p:nvPr/>
          </p:nvSpPr>
          <p:spPr>
            <a:xfrm>
              <a:off x="8215952" y="3880156"/>
              <a:ext cx="1733265" cy="71860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/>
                <a:t>Beoordelaar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E000946-0C0B-4212-E065-7CA4B0B8A498}"/>
                </a:ext>
              </a:extLst>
            </p:cNvPr>
            <p:cNvSpPr/>
            <p:nvPr/>
          </p:nvSpPr>
          <p:spPr>
            <a:xfrm>
              <a:off x="9082585" y="5214364"/>
              <a:ext cx="1733265" cy="71860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/>
                <a:t>Beslissing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F5196E5-3199-0E92-9DF7-FDB28E865F1E}"/>
                </a:ext>
              </a:extLst>
            </p:cNvPr>
            <p:cNvCxnSpPr/>
            <p:nvPr/>
          </p:nvCxnSpPr>
          <p:spPr>
            <a:xfrm>
              <a:off x="10437744" y="3266018"/>
              <a:ext cx="0" cy="19483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8FA404-95A0-593C-5402-77D6EE835493}"/>
                </a:ext>
              </a:extLst>
            </p:cNvPr>
            <p:cNvSpPr txBox="1"/>
            <p:nvPr/>
          </p:nvSpPr>
          <p:spPr>
            <a:xfrm>
              <a:off x="9082585" y="3252160"/>
              <a:ext cx="1733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/>
                <a:t>zeker?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8D34123-1D53-02CF-88D6-5128BA7C3974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9949218" y="2174875"/>
              <a:ext cx="1" cy="3725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571E1D-765B-E75A-D722-541B6FCC6E2B}"/>
                </a:ext>
              </a:extLst>
            </p:cNvPr>
            <p:cNvCxnSpPr/>
            <p:nvPr/>
          </p:nvCxnSpPr>
          <p:spPr>
            <a:xfrm>
              <a:off x="9444249" y="3266018"/>
              <a:ext cx="0" cy="6148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48B8A80-A904-F0C1-CAEF-FC2F9555D76D}"/>
                </a:ext>
              </a:extLst>
            </p:cNvPr>
            <p:cNvCxnSpPr/>
            <p:nvPr/>
          </p:nvCxnSpPr>
          <p:spPr>
            <a:xfrm>
              <a:off x="9444249" y="4599495"/>
              <a:ext cx="0" cy="6148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237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Overzicht ML landschap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1E66AA-A0A7-747F-3295-B5E6F5220E04}"/>
              </a:ext>
            </a:extLst>
          </p:cNvPr>
          <p:cNvGrpSpPr/>
          <p:nvPr/>
        </p:nvGrpSpPr>
        <p:grpSpPr>
          <a:xfrm>
            <a:off x="8076049" y="1711412"/>
            <a:ext cx="2756930" cy="1791726"/>
            <a:chOff x="838200" y="1711410"/>
            <a:chExt cx="2756930" cy="1791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38F06A-7130-AC87-179C-0C18A1AA4CA8}"/>
                </a:ext>
              </a:extLst>
            </p:cNvPr>
            <p:cNvSpPr/>
            <p:nvPr/>
          </p:nvSpPr>
          <p:spPr>
            <a:xfrm>
              <a:off x="838200" y="2094470"/>
              <a:ext cx="2756930" cy="140866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PyTorch</a:t>
              </a:r>
              <a:endParaRPr lang="nl-NL" dirty="0"/>
            </a:p>
            <a:p>
              <a:pPr algn="ctr"/>
              <a:r>
                <a:rPr lang="nl-NL" dirty="0" err="1"/>
                <a:t>Keras</a:t>
              </a:r>
              <a:endParaRPr lang="nl-NL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CC9F7A-27F2-C61D-B926-0E68B6D7DAA4}"/>
                </a:ext>
              </a:extLst>
            </p:cNvPr>
            <p:cNvSpPr/>
            <p:nvPr/>
          </p:nvSpPr>
          <p:spPr>
            <a:xfrm>
              <a:off x="838200" y="1711410"/>
              <a:ext cx="2756930" cy="3830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b="1" dirty="0" err="1"/>
                <a:t>Deep</a:t>
              </a:r>
              <a:r>
                <a:rPr lang="nl-NL" b="1" dirty="0"/>
                <a:t> Learning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DF0368-47EB-A9DC-B3CC-1B3CA1E64867}"/>
              </a:ext>
            </a:extLst>
          </p:cNvPr>
          <p:cNvGrpSpPr/>
          <p:nvPr/>
        </p:nvGrpSpPr>
        <p:grpSpPr>
          <a:xfrm>
            <a:off x="4643394" y="1711412"/>
            <a:ext cx="2756931" cy="1791722"/>
            <a:chOff x="4643394" y="1711412"/>
            <a:chExt cx="2756931" cy="179172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CD6A8C-29D6-E5C6-1838-8B707C443CD5}"/>
                </a:ext>
              </a:extLst>
            </p:cNvPr>
            <p:cNvSpPr/>
            <p:nvPr/>
          </p:nvSpPr>
          <p:spPr>
            <a:xfrm>
              <a:off x="4643394" y="1711412"/>
              <a:ext cx="2756931" cy="3830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Machine Learning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38E716-E909-96D4-4449-564CCA453D46}"/>
                </a:ext>
              </a:extLst>
            </p:cNvPr>
            <p:cNvSpPr/>
            <p:nvPr/>
          </p:nvSpPr>
          <p:spPr>
            <a:xfrm>
              <a:off x="4643394" y="2094469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scikit-learn</a:t>
              </a:r>
              <a:endParaRPr lang="nl-NL" dirty="0"/>
            </a:p>
            <a:p>
              <a:pPr algn="ctr"/>
              <a:r>
                <a:rPr lang="nl-NL" dirty="0" err="1"/>
                <a:t>LightGBM</a:t>
              </a:r>
              <a:endParaRPr lang="nl-NL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991C0E-5769-BE9C-7A45-FF1D2E979AAF}"/>
              </a:ext>
            </a:extLst>
          </p:cNvPr>
          <p:cNvGrpSpPr/>
          <p:nvPr/>
        </p:nvGrpSpPr>
        <p:grpSpPr>
          <a:xfrm>
            <a:off x="1210739" y="1711412"/>
            <a:ext cx="2756931" cy="1791722"/>
            <a:chOff x="8448589" y="1711411"/>
            <a:chExt cx="2756931" cy="17917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AA83AA-E066-ABF0-626E-4AF185EBD422}"/>
                </a:ext>
              </a:extLst>
            </p:cNvPr>
            <p:cNvSpPr/>
            <p:nvPr/>
          </p:nvSpPr>
          <p:spPr>
            <a:xfrm>
              <a:off x="8448589" y="1711411"/>
              <a:ext cx="2756930" cy="3830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Statistiek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12AC52-D6EC-F3C4-889C-01479D3B8644}"/>
                </a:ext>
              </a:extLst>
            </p:cNvPr>
            <p:cNvSpPr/>
            <p:nvPr/>
          </p:nvSpPr>
          <p:spPr>
            <a:xfrm>
              <a:off x="8448589" y="2094468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statsmodels</a:t>
              </a:r>
              <a:endParaRPr lang="nl-NL" dirty="0"/>
            </a:p>
            <a:p>
              <a:pPr algn="ctr"/>
              <a:r>
                <a:rPr lang="nl-NL" dirty="0" err="1"/>
                <a:t>scipy</a:t>
              </a:r>
              <a:endParaRPr lang="nl-NL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75CAA6-3461-D17A-D9A6-2304019D8466}"/>
              </a:ext>
            </a:extLst>
          </p:cNvPr>
          <p:cNvCxnSpPr>
            <a:cxnSpLocks/>
          </p:cNvCxnSpPr>
          <p:nvPr/>
        </p:nvCxnSpPr>
        <p:spPr>
          <a:xfrm>
            <a:off x="1210739" y="4588930"/>
            <a:ext cx="9622240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2F1BCE1-B698-3A93-E90A-113B364B3AFE}"/>
              </a:ext>
            </a:extLst>
          </p:cNvPr>
          <p:cNvSpPr txBox="1"/>
          <p:nvPr/>
        </p:nvSpPr>
        <p:spPr>
          <a:xfrm>
            <a:off x="1210738" y="4155743"/>
            <a:ext cx="962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Complexiteit modellen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22F921-723B-5393-646C-CAC75091C053}"/>
              </a:ext>
            </a:extLst>
          </p:cNvPr>
          <p:cNvSpPr txBox="1"/>
          <p:nvPr/>
        </p:nvSpPr>
        <p:spPr>
          <a:xfrm>
            <a:off x="1201730" y="4774650"/>
            <a:ext cx="22168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Kleine datasets</a:t>
            </a:r>
          </a:p>
          <a:p>
            <a:endParaRPr lang="nl-NL" dirty="0"/>
          </a:p>
          <a:p>
            <a:r>
              <a:rPr lang="nl-NL" dirty="0"/>
              <a:t>Gestructureerde data</a:t>
            </a:r>
          </a:p>
          <a:p>
            <a:endParaRPr lang="nl-NL" dirty="0"/>
          </a:p>
          <a:p>
            <a:r>
              <a:rPr lang="nl-NL" dirty="0"/>
              <a:t>Begrijpelijk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2123A2-80E5-F3E7-1C0B-8C21DBE90121}"/>
              </a:ext>
            </a:extLst>
          </p:cNvPr>
          <p:cNvSpPr txBox="1"/>
          <p:nvPr/>
        </p:nvSpPr>
        <p:spPr>
          <a:xfrm>
            <a:off x="8388495" y="4777256"/>
            <a:ext cx="24548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dirty="0"/>
              <a:t>Grote datasets</a:t>
            </a:r>
          </a:p>
          <a:p>
            <a:pPr algn="r"/>
            <a:endParaRPr lang="nl-NL" dirty="0"/>
          </a:p>
          <a:p>
            <a:pPr algn="r"/>
            <a:r>
              <a:rPr lang="nl-NL" dirty="0"/>
              <a:t>Ongestructureerde data</a:t>
            </a:r>
          </a:p>
          <a:p>
            <a:pPr algn="r"/>
            <a:endParaRPr lang="nl-NL" dirty="0"/>
          </a:p>
          <a:p>
            <a:pPr algn="r"/>
            <a:r>
              <a:rPr lang="nl-NL" dirty="0"/>
              <a:t>"Black box"</a:t>
            </a:r>
          </a:p>
        </p:txBody>
      </p:sp>
    </p:spTree>
    <p:extLst>
      <p:ext uri="{BB962C8B-B14F-4D97-AF65-F5344CB8AC3E}">
        <p14:creationId xmlns:p14="http://schemas.microsoft.com/office/powerpoint/2010/main" val="2346225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Uitlegbaarheid: model en voorspelling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Lineaire modellen:</a:t>
            </a:r>
          </a:p>
          <a:p>
            <a:pPr>
              <a:buFontTx/>
              <a:buChar char="-"/>
            </a:pPr>
            <a:r>
              <a:rPr lang="nl-NL" sz="2000" dirty="0"/>
              <a:t>Optelsom van de (individuele) variabelen.</a:t>
            </a:r>
          </a:p>
          <a:p>
            <a:pPr>
              <a:buFontTx/>
              <a:buChar char="-"/>
            </a:pPr>
            <a:r>
              <a:rPr lang="nl-NL" sz="2000" dirty="0"/>
              <a:t>Gewichten geven richting en impact aan.</a:t>
            </a:r>
          </a:p>
          <a:p>
            <a:pPr>
              <a:buFontTx/>
              <a:buChar char="-"/>
            </a:pPr>
            <a:r>
              <a:rPr lang="nl-NL" sz="2000" dirty="0"/>
              <a:t>Model als geheel redelijk goed te overzien.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Voorspellingen:</a:t>
            </a:r>
          </a:p>
          <a:p>
            <a:pPr>
              <a:buFontTx/>
              <a:buChar char="-"/>
            </a:pPr>
            <a:r>
              <a:rPr lang="nl-NL" sz="2000" dirty="0"/>
              <a:t>Optelsom model gewicht * individuele waarde.</a:t>
            </a:r>
          </a:p>
          <a:p>
            <a:pPr>
              <a:buFontTx/>
              <a:buChar char="-"/>
            </a:pPr>
            <a:r>
              <a:rPr lang="nl-NL" sz="2000" dirty="0"/>
              <a:t>Goed uitlegbaar hoe voorspelling tot stand kwam.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E7C3A-6BB2-D6F9-3862-7117D352D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994" y="1456267"/>
            <a:ext cx="3561805" cy="1732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FD077A-7822-FAA5-5287-C596CC3C1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954" y="3503459"/>
            <a:ext cx="2738845" cy="267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036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Uitlegbaarheid: model en voorspelling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RandomForest</a:t>
            </a:r>
            <a:r>
              <a:rPr lang="nl-NL" sz="2000" b="1" dirty="0"/>
              <a:t> modellen:</a:t>
            </a:r>
          </a:p>
          <a:p>
            <a:pPr>
              <a:buFontTx/>
              <a:buChar char="-"/>
            </a:pPr>
            <a:r>
              <a:rPr lang="nl-NL" sz="2000" dirty="0"/>
              <a:t>Combinatie van veel (eenvoudige) modellen.</a:t>
            </a:r>
          </a:p>
          <a:p>
            <a:pPr>
              <a:buFontTx/>
              <a:buChar char="-"/>
            </a:pPr>
            <a:r>
              <a:rPr lang="nl-NL" sz="2000" dirty="0"/>
              <a:t>Complex samenspel tussen variabelen.</a:t>
            </a:r>
          </a:p>
          <a:p>
            <a:pPr>
              <a:buFontTx/>
              <a:buChar char="-"/>
            </a:pPr>
            <a:r>
              <a:rPr lang="nl-NL" sz="2000" dirty="0"/>
              <a:t>Model als geheel niet goed te overzien.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Voorspellingen:</a:t>
            </a:r>
          </a:p>
          <a:p>
            <a:pPr>
              <a:buFontTx/>
              <a:buChar char="-"/>
            </a:pPr>
            <a:r>
              <a:rPr lang="nl-NL" sz="2000" dirty="0"/>
              <a:t>Bijdragen van variabelen niet uit te rekenen.</a:t>
            </a:r>
          </a:p>
          <a:p>
            <a:pPr>
              <a:buFontTx/>
              <a:buChar char="-"/>
            </a:pPr>
            <a:r>
              <a:rPr lang="nl-NL" sz="2000" dirty="0"/>
              <a:t>Via wat-als-scenario's zou je impact kunnen meten.</a:t>
            </a:r>
          </a:p>
          <a:p>
            <a:pPr>
              <a:buFontTx/>
              <a:buChar char="-"/>
            </a:pPr>
            <a:r>
              <a:rPr lang="nl-NL" sz="2000" dirty="0"/>
              <a:t>Lastig vanwege vele splitsingen en </a:t>
            </a:r>
            <a:r>
              <a:rPr lang="nl-NL" sz="2000" dirty="0" err="1"/>
              <a:t>submodellen</a:t>
            </a:r>
            <a:r>
              <a:rPr lang="nl-NL" sz="2000" dirty="0"/>
              <a:t>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3D06B62-AC6F-1BE4-CE49-A0CB9084B63B}"/>
              </a:ext>
            </a:extLst>
          </p:cNvPr>
          <p:cNvGrpSpPr/>
          <p:nvPr/>
        </p:nvGrpSpPr>
        <p:grpSpPr>
          <a:xfrm>
            <a:off x="8497436" y="1603613"/>
            <a:ext cx="2608433" cy="3939888"/>
            <a:chOff x="8715800" y="1378425"/>
            <a:chExt cx="2608433" cy="39398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F47CDB6-4ABA-37DB-58FC-3D19EF834A62}"/>
                </a:ext>
              </a:extLst>
            </p:cNvPr>
            <p:cNvSpPr/>
            <p:nvPr/>
          </p:nvSpPr>
          <p:spPr>
            <a:xfrm>
              <a:off x="9451075" y="1378425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Leeftijd &gt; 75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1734C9-2CF5-64D0-ABA6-04294807C316}"/>
                </a:ext>
              </a:extLst>
            </p:cNvPr>
            <p:cNvSpPr/>
            <p:nvPr/>
          </p:nvSpPr>
          <p:spPr>
            <a:xfrm>
              <a:off x="8799393" y="2495261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Inkomen &lt; 30K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FFFAF3-EB1D-C5CA-62A4-5333782547DC}"/>
                </a:ext>
              </a:extLst>
            </p:cNvPr>
            <p:cNvSpPr/>
            <p:nvPr/>
          </p:nvSpPr>
          <p:spPr>
            <a:xfrm>
              <a:off x="10184645" y="2495261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Risico = 0.75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0BD938-5769-F7C4-8A16-F7902439B9DB}"/>
                </a:ext>
              </a:extLst>
            </p:cNvPr>
            <p:cNvSpPr/>
            <p:nvPr/>
          </p:nvSpPr>
          <p:spPr>
            <a:xfrm>
              <a:off x="9451075" y="3600976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Leeftijd &lt; 35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80FFEF3-B524-F405-EBA5-80BD1C90E731}"/>
                </a:ext>
              </a:extLst>
            </p:cNvPr>
            <p:cNvCxnSpPr>
              <a:cxnSpLocks/>
              <a:stCxn id="3" idx="2"/>
              <a:endCxn id="5" idx="0"/>
            </p:cNvCxnSpPr>
            <p:nvPr/>
          </p:nvCxnSpPr>
          <p:spPr>
            <a:xfrm flipH="1">
              <a:off x="9369187" y="1978926"/>
              <a:ext cx="651682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6145B51-624D-3813-B915-DCC0BBCF4E96}"/>
                </a:ext>
              </a:extLst>
            </p:cNvPr>
            <p:cNvCxnSpPr>
              <a:stCxn id="3" idx="2"/>
              <a:endCxn id="6" idx="0"/>
            </p:cNvCxnSpPr>
            <p:nvPr/>
          </p:nvCxnSpPr>
          <p:spPr>
            <a:xfrm>
              <a:off x="10020869" y="1978926"/>
              <a:ext cx="733570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8FF00F6-9C9B-B0E6-4984-A8D0590CCA16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369187" y="3095762"/>
              <a:ext cx="651682" cy="5052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B069EEB-C286-5961-200F-E013C8B63F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5800" y="3092982"/>
              <a:ext cx="651682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1C749AF-EE07-48E4-2D6A-E8265E3A333E}"/>
                </a:ext>
              </a:extLst>
            </p:cNvPr>
            <p:cNvSpPr/>
            <p:nvPr/>
          </p:nvSpPr>
          <p:spPr>
            <a:xfrm>
              <a:off x="8799393" y="4717812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Risico = 2.1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127CCA3-47A7-64A1-4E06-BC6B82BF8A37}"/>
                </a:ext>
              </a:extLst>
            </p:cNvPr>
            <p:cNvSpPr/>
            <p:nvPr/>
          </p:nvSpPr>
          <p:spPr>
            <a:xfrm>
              <a:off x="10184645" y="4717812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Risico = 4.5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10E3395-E21F-CA68-67B5-8F62191E5A9E}"/>
                </a:ext>
              </a:extLst>
            </p:cNvPr>
            <p:cNvCxnSpPr>
              <a:stCxn id="7" idx="2"/>
              <a:endCxn id="35" idx="0"/>
            </p:cNvCxnSpPr>
            <p:nvPr/>
          </p:nvCxnSpPr>
          <p:spPr>
            <a:xfrm flipH="1">
              <a:off x="9369187" y="4201477"/>
              <a:ext cx="651682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DA737A8-403E-B8E4-430C-9456400393A8}"/>
                </a:ext>
              </a:extLst>
            </p:cNvPr>
            <p:cNvCxnSpPr>
              <a:cxnSpLocks/>
              <a:stCxn id="7" idx="2"/>
              <a:endCxn id="36" idx="0"/>
            </p:cNvCxnSpPr>
            <p:nvPr/>
          </p:nvCxnSpPr>
          <p:spPr>
            <a:xfrm>
              <a:off x="10020869" y="4201477"/>
              <a:ext cx="733570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58698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Uitlegbaarheid: model en voorspelling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Shapley</a:t>
            </a:r>
            <a:r>
              <a:rPr lang="nl-NL" sz="2000" b="1" dirty="0"/>
              <a:t> </a:t>
            </a:r>
            <a:r>
              <a:rPr lang="nl-NL" sz="2000" b="1" dirty="0" err="1"/>
              <a:t>Values</a:t>
            </a:r>
            <a:r>
              <a:rPr lang="nl-NL" sz="2000" b="1" dirty="0"/>
              <a:t>  / SHAP</a:t>
            </a:r>
          </a:p>
          <a:p>
            <a:pPr>
              <a:buFontTx/>
              <a:buChar char="-"/>
            </a:pPr>
            <a:r>
              <a:rPr lang="nl-NL" sz="2000" dirty="0"/>
              <a:t>Bijdrage score proportioneel over features verdelen.</a:t>
            </a:r>
          </a:p>
          <a:p>
            <a:pPr>
              <a:buFontTx/>
              <a:buChar char="-"/>
            </a:pPr>
            <a:r>
              <a:rPr lang="nl-NL" sz="2000" dirty="0"/>
              <a:t>Bereken score voor alle mogelijke feature combinaties.</a:t>
            </a:r>
          </a:p>
          <a:p>
            <a:pPr>
              <a:buFontTx/>
              <a:buChar char="-"/>
            </a:pPr>
            <a:r>
              <a:rPr lang="nl-NL" sz="2000" dirty="0"/>
              <a:t>Vergelijk combinaties met en zonder feature.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8ABE375-5952-92B1-0A37-1343D03FC961}"/>
              </a:ext>
            </a:extLst>
          </p:cNvPr>
          <p:cNvGrpSpPr/>
          <p:nvPr/>
        </p:nvGrpSpPr>
        <p:grpSpPr>
          <a:xfrm>
            <a:off x="7847462" y="1431682"/>
            <a:ext cx="3428032" cy="1997318"/>
            <a:chOff x="7440223" y="1456265"/>
            <a:chExt cx="4368057" cy="254501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F47CDB6-4ABA-37DB-58FC-3D19EF834A62}"/>
                </a:ext>
              </a:extLst>
            </p:cNvPr>
            <p:cNvSpPr/>
            <p:nvPr/>
          </p:nvSpPr>
          <p:spPr>
            <a:xfrm>
              <a:off x="8680462" y="1456265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Leeftijd</a:t>
              </a:r>
            </a:p>
            <a:p>
              <a:pPr algn="ctr"/>
              <a:r>
                <a:rPr lang="nl-NL" sz="1200" dirty="0"/>
                <a:t>45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1734C9-2CF5-64D0-ABA6-04294807C316}"/>
                </a:ext>
              </a:extLst>
            </p:cNvPr>
            <p:cNvSpPr/>
            <p:nvPr/>
          </p:nvSpPr>
          <p:spPr>
            <a:xfrm>
              <a:off x="7440223" y="1456265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Inkomen</a:t>
              </a:r>
            </a:p>
            <a:p>
              <a:pPr algn="ctr"/>
              <a:r>
                <a:rPr lang="nl-NL" sz="1200" dirty="0"/>
                <a:t>30K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FFFAF3-EB1D-C5CA-62A4-5333782547DC}"/>
                </a:ext>
              </a:extLst>
            </p:cNvPr>
            <p:cNvSpPr/>
            <p:nvPr/>
          </p:nvSpPr>
          <p:spPr>
            <a:xfrm>
              <a:off x="9920701" y="1456265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Geslacht</a:t>
              </a:r>
            </a:p>
            <a:p>
              <a:pPr algn="ctr"/>
              <a:r>
                <a:rPr lang="nl-NL" sz="1200" dirty="0"/>
                <a:t>Vrouw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05DFB2-4DF7-EDBB-0955-1249E13A3103}"/>
                </a:ext>
              </a:extLst>
            </p:cNvPr>
            <p:cNvSpPr txBox="1"/>
            <p:nvPr/>
          </p:nvSpPr>
          <p:spPr>
            <a:xfrm>
              <a:off x="11060289" y="1571849"/>
              <a:ext cx="747991" cy="470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75</a:t>
              </a:r>
              <a:endParaRPr lang="en-NL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03E36A4-02C1-DFA4-45DB-A9526F597178}"/>
                </a:ext>
              </a:extLst>
            </p:cNvPr>
            <p:cNvSpPr/>
            <p:nvPr/>
          </p:nvSpPr>
          <p:spPr>
            <a:xfrm>
              <a:off x="7440223" y="2142788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Inkomen</a:t>
              </a:r>
            </a:p>
            <a:p>
              <a:pPr algn="ctr"/>
              <a:r>
                <a:rPr lang="nl-NL" sz="1200" dirty="0"/>
                <a:t>30K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223868-C2E9-FC50-16F9-BB342026D0A0}"/>
                </a:ext>
              </a:extLst>
            </p:cNvPr>
            <p:cNvSpPr txBox="1"/>
            <p:nvPr/>
          </p:nvSpPr>
          <p:spPr>
            <a:xfrm>
              <a:off x="11060289" y="2258372"/>
              <a:ext cx="747991" cy="470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45</a:t>
              </a:r>
              <a:endParaRPr lang="en-NL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FCB823-6804-1191-9AE9-317E4D1173A5}"/>
                </a:ext>
              </a:extLst>
            </p:cNvPr>
            <p:cNvSpPr txBox="1"/>
            <p:nvPr/>
          </p:nvSpPr>
          <p:spPr>
            <a:xfrm>
              <a:off x="11060289" y="2944895"/>
              <a:ext cx="747991" cy="470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55</a:t>
              </a:r>
              <a:endParaRPr lang="en-NL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270FDB-1E2C-EABF-6627-927FD47D074A}"/>
                </a:ext>
              </a:extLst>
            </p:cNvPr>
            <p:cNvSpPr/>
            <p:nvPr/>
          </p:nvSpPr>
          <p:spPr>
            <a:xfrm>
              <a:off x="8680462" y="2142788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Leeftijd</a:t>
              </a:r>
            </a:p>
            <a:p>
              <a:pPr algn="ctr"/>
              <a:r>
                <a:rPr lang="nl-NL" sz="1200" dirty="0"/>
                <a:t>45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F577CE1-85D2-8A98-FDA1-23DDD61AA4B4}"/>
                </a:ext>
              </a:extLst>
            </p:cNvPr>
            <p:cNvSpPr/>
            <p:nvPr/>
          </p:nvSpPr>
          <p:spPr>
            <a:xfrm>
              <a:off x="7440223" y="2829311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Inkomen</a:t>
              </a:r>
            </a:p>
            <a:p>
              <a:pPr algn="ctr"/>
              <a:r>
                <a:rPr lang="nl-NL" sz="1200" dirty="0"/>
                <a:t>30K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34AA7-27C5-6D04-A28B-76AAA1F2051A}"/>
                </a:ext>
              </a:extLst>
            </p:cNvPr>
            <p:cNvSpPr txBox="1"/>
            <p:nvPr/>
          </p:nvSpPr>
          <p:spPr>
            <a:xfrm>
              <a:off x="11060289" y="3631949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25</a:t>
              </a:r>
              <a:endParaRPr lang="en-NL" dirty="0"/>
            </a:p>
          </p:txBody>
        </p:sp>
        <p:pic>
          <p:nvPicPr>
            <p:cNvPr id="27" name="Graphic 26" descr="Close">
              <a:extLst>
                <a:ext uri="{FF2B5EF4-FFF2-40B4-BE49-F238E27FC236}">
                  <a16:creationId xmlns:a16="http://schemas.microsoft.com/office/drawing/2014/main" id="{C43825B5-7748-81AF-50FF-950520B9B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27732" y="3631949"/>
              <a:ext cx="369332" cy="369332"/>
            </a:xfrm>
            <a:prstGeom prst="rect">
              <a:avLst/>
            </a:prstGeom>
          </p:spPr>
        </p:pic>
        <p:pic>
          <p:nvPicPr>
            <p:cNvPr id="28" name="Graphic 27" descr="Close">
              <a:extLst>
                <a:ext uri="{FF2B5EF4-FFF2-40B4-BE49-F238E27FC236}">
                  <a16:creationId xmlns:a16="http://schemas.microsoft.com/office/drawing/2014/main" id="{34AF1D44-1B95-FF91-6CBE-C6B9105B8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80217" y="3631949"/>
              <a:ext cx="369332" cy="369332"/>
            </a:xfrm>
            <a:prstGeom prst="rect">
              <a:avLst/>
            </a:prstGeom>
          </p:spPr>
        </p:pic>
        <p:pic>
          <p:nvPicPr>
            <p:cNvPr id="29" name="Graphic 28" descr="Close">
              <a:extLst>
                <a:ext uri="{FF2B5EF4-FFF2-40B4-BE49-F238E27FC236}">
                  <a16:creationId xmlns:a16="http://schemas.microsoft.com/office/drawing/2014/main" id="{3B592BB8-496B-C201-C6C1-B444C5F7E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32703" y="3631949"/>
              <a:ext cx="369332" cy="369332"/>
            </a:xfrm>
            <a:prstGeom prst="rect">
              <a:avLst/>
            </a:prstGeom>
          </p:spPr>
        </p:pic>
        <p:pic>
          <p:nvPicPr>
            <p:cNvPr id="30" name="Graphic 29" descr="Close">
              <a:extLst>
                <a:ext uri="{FF2B5EF4-FFF2-40B4-BE49-F238E27FC236}">
                  <a16:creationId xmlns:a16="http://schemas.microsoft.com/office/drawing/2014/main" id="{864683EA-D664-5BF2-0446-EA4A20188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65590" y="2944895"/>
              <a:ext cx="369332" cy="369332"/>
            </a:xfrm>
            <a:prstGeom prst="rect">
              <a:avLst/>
            </a:prstGeom>
          </p:spPr>
        </p:pic>
        <p:pic>
          <p:nvPicPr>
            <p:cNvPr id="33" name="Graphic 32" descr="Close">
              <a:extLst>
                <a:ext uri="{FF2B5EF4-FFF2-40B4-BE49-F238E27FC236}">
                  <a16:creationId xmlns:a16="http://schemas.microsoft.com/office/drawing/2014/main" id="{6E5D6306-61F0-EB1C-1153-71E91701D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05829" y="2258372"/>
              <a:ext cx="369332" cy="369332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9B30939-1164-7837-DD6D-E8F908DDAD35}"/>
              </a:ext>
            </a:extLst>
          </p:cNvPr>
          <p:cNvSpPr/>
          <p:nvPr/>
        </p:nvSpPr>
        <p:spPr>
          <a:xfrm>
            <a:off x="9794130" y="2509243"/>
            <a:ext cx="894344" cy="4712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/>
              <a:t>Geslacht</a:t>
            </a:r>
          </a:p>
          <a:p>
            <a:pPr algn="ctr"/>
            <a:r>
              <a:rPr lang="nl-NL" sz="1200" dirty="0"/>
              <a:t>Vrouw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1680B9-C923-B7F1-296D-14AAEA1995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66" t="22858" r="4774"/>
          <a:stretch/>
        </p:blipFill>
        <p:spPr>
          <a:xfrm>
            <a:off x="6096000" y="4491802"/>
            <a:ext cx="5120640" cy="934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E8E6F0-B8C2-0981-26CB-9C768136A3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372" b="2246"/>
          <a:stretch/>
        </p:blipFill>
        <p:spPr>
          <a:xfrm>
            <a:off x="1156876" y="3560894"/>
            <a:ext cx="3630601" cy="274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269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Eerlijke modellen</a:t>
            </a:r>
          </a:p>
        </p:txBody>
      </p:sp>
    </p:spTree>
    <p:extLst>
      <p:ext uri="{BB962C8B-B14F-4D97-AF65-F5344CB8AC3E}">
        <p14:creationId xmlns:p14="http://schemas.microsoft.com/office/powerpoint/2010/main" val="2066240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Overzicht ML landschap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1E66AA-A0A7-747F-3295-B5E6F5220E04}"/>
              </a:ext>
            </a:extLst>
          </p:cNvPr>
          <p:cNvGrpSpPr/>
          <p:nvPr/>
        </p:nvGrpSpPr>
        <p:grpSpPr>
          <a:xfrm>
            <a:off x="8076049" y="1711412"/>
            <a:ext cx="2756930" cy="1791726"/>
            <a:chOff x="838200" y="1711410"/>
            <a:chExt cx="2756930" cy="1791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38F06A-7130-AC87-179C-0C18A1AA4CA8}"/>
                </a:ext>
              </a:extLst>
            </p:cNvPr>
            <p:cNvSpPr/>
            <p:nvPr/>
          </p:nvSpPr>
          <p:spPr>
            <a:xfrm>
              <a:off x="838200" y="2094470"/>
              <a:ext cx="2756930" cy="140866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PyTorch</a:t>
              </a:r>
              <a:endParaRPr lang="en-US" dirty="0"/>
            </a:p>
            <a:p>
              <a:pPr algn="ctr"/>
              <a:r>
                <a:rPr lang="en-US" dirty="0" err="1"/>
                <a:t>Keras</a:t>
              </a:r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CC9F7A-27F2-C61D-B926-0E68B6D7DAA4}"/>
                </a:ext>
              </a:extLst>
            </p:cNvPr>
            <p:cNvSpPr/>
            <p:nvPr/>
          </p:nvSpPr>
          <p:spPr>
            <a:xfrm>
              <a:off x="838200" y="1711410"/>
              <a:ext cx="2756930" cy="3830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b="1" dirty="0"/>
                <a:t>Deep Learning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DF0368-47EB-A9DC-B3CC-1B3CA1E64867}"/>
              </a:ext>
            </a:extLst>
          </p:cNvPr>
          <p:cNvGrpSpPr/>
          <p:nvPr/>
        </p:nvGrpSpPr>
        <p:grpSpPr>
          <a:xfrm>
            <a:off x="4643394" y="1711412"/>
            <a:ext cx="2756931" cy="1791722"/>
            <a:chOff x="4643394" y="1711412"/>
            <a:chExt cx="2756931" cy="179172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CD6A8C-29D6-E5C6-1838-8B707C443CD5}"/>
                </a:ext>
              </a:extLst>
            </p:cNvPr>
            <p:cNvSpPr/>
            <p:nvPr/>
          </p:nvSpPr>
          <p:spPr>
            <a:xfrm>
              <a:off x="4643394" y="1711412"/>
              <a:ext cx="2756931" cy="3830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Machine Learning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38E716-E909-96D4-4449-564CCA453D46}"/>
                </a:ext>
              </a:extLst>
            </p:cNvPr>
            <p:cNvSpPr/>
            <p:nvPr/>
          </p:nvSpPr>
          <p:spPr>
            <a:xfrm>
              <a:off x="4643394" y="2094469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scikit-learn</a:t>
              </a:r>
            </a:p>
            <a:p>
              <a:pPr algn="ctr"/>
              <a:r>
                <a:rPr lang="en-US" dirty="0" err="1"/>
                <a:t>LightGBM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991C0E-5769-BE9C-7A45-FF1D2E979AAF}"/>
              </a:ext>
            </a:extLst>
          </p:cNvPr>
          <p:cNvGrpSpPr/>
          <p:nvPr/>
        </p:nvGrpSpPr>
        <p:grpSpPr>
          <a:xfrm>
            <a:off x="1210739" y="1711412"/>
            <a:ext cx="2756931" cy="1791722"/>
            <a:chOff x="8448589" y="1711411"/>
            <a:chExt cx="2756931" cy="17917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AA83AA-E066-ABF0-626E-4AF185EBD422}"/>
                </a:ext>
              </a:extLst>
            </p:cNvPr>
            <p:cNvSpPr/>
            <p:nvPr/>
          </p:nvSpPr>
          <p:spPr>
            <a:xfrm>
              <a:off x="8448589" y="1711411"/>
              <a:ext cx="2756930" cy="3830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Statistiek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12AC52-D6EC-F3C4-889C-01479D3B8644}"/>
                </a:ext>
              </a:extLst>
            </p:cNvPr>
            <p:cNvSpPr/>
            <p:nvPr/>
          </p:nvSpPr>
          <p:spPr>
            <a:xfrm>
              <a:off x="8448589" y="2094468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statsmodels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E57A9A-AFC4-C498-3A54-914F85369A61}"/>
              </a:ext>
            </a:extLst>
          </p:cNvPr>
          <p:cNvGrpSpPr/>
          <p:nvPr/>
        </p:nvGrpSpPr>
        <p:grpSpPr>
          <a:xfrm>
            <a:off x="8076049" y="4223553"/>
            <a:ext cx="1869824" cy="1398377"/>
            <a:chOff x="7293591" y="4314423"/>
            <a:chExt cx="2756930" cy="13983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488DC3-6414-14BB-E1C6-3BE9AFCE377B}"/>
                </a:ext>
              </a:extLst>
            </p:cNvPr>
            <p:cNvSpPr/>
            <p:nvPr/>
          </p:nvSpPr>
          <p:spPr>
            <a:xfrm>
              <a:off x="7293591" y="4697486"/>
              <a:ext cx="2756930" cy="10153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Spacy </a:t>
              </a:r>
            </a:p>
            <a:p>
              <a:pPr algn="ctr"/>
              <a:r>
                <a:rPr lang="en-US" dirty="0"/>
                <a:t>NLTK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ED25AF-3F94-656D-09F2-3C2F6177585D}"/>
                </a:ext>
              </a:extLst>
            </p:cNvPr>
            <p:cNvSpPr/>
            <p:nvPr/>
          </p:nvSpPr>
          <p:spPr>
            <a:xfrm>
              <a:off x="7293591" y="4314423"/>
              <a:ext cx="2756930" cy="3830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b="1" dirty="0"/>
                <a:t>NLP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75D64CE-1FB0-2D19-C119-42342A9C5153}"/>
              </a:ext>
            </a:extLst>
          </p:cNvPr>
          <p:cNvGrpSpPr/>
          <p:nvPr/>
        </p:nvGrpSpPr>
        <p:grpSpPr>
          <a:xfrm>
            <a:off x="5161087" y="4223553"/>
            <a:ext cx="1869825" cy="1398373"/>
            <a:chOff x="3756288" y="4314423"/>
            <a:chExt cx="2756931" cy="139837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70765D-3A84-BC81-EE9C-61DA59F9A0DD}"/>
                </a:ext>
              </a:extLst>
            </p:cNvPr>
            <p:cNvSpPr/>
            <p:nvPr/>
          </p:nvSpPr>
          <p:spPr>
            <a:xfrm>
              <a:off x="3756289" y="4697482"/>
              <a:ext cx="2756930" cy="10153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Sktime</a:t>
              </a:r>
              <a:endParaRPr lang="en-US" dirty="0"/>
            </a:p>
            <a:p>
              <a:pPr algn="ctr"/>
              <a:r>
                <a:rPr lang="en-US" dirty="0" err="1"/>
                <a:t>PyFlux</a:t>
              </a:r>
              <a:endParaRPr lang="en-US" dirty="0"/>
            </a:p>
            <a:p>
              <a:pPr algn="ctr"/>
              <a:r>
                <a:rPr lang="en-US" dirty="0"/>
                <a:t>Prophet</a:t>
              </a:r>
              <a:endParaRPr lang="en-NL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47C395-6417-FE82-93FC-AE20CEE356A1}"/>
                </a:ext>
              </a:extLst>
            </p:cNvPr>
            <p:cNvSpPr/>
            <p:nvPr/>
          </p:nvSpPr>
          <p:spPr>
            <a:xfrm>
              <a:off x="3756288" y="4314423"/>
              <a:ext cx="2756931" cy="3830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Time Series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1079BF-1AB1-F78C-A525-47DC26228534}"/>
              </a:ext>
            </a:extLst>
          </p:cNvPr>
          <p:cNvGrpSpPr/>
          <p:nvPr/>
        </p:nvGrpSpPr>
        <p:grpSpPr>
          <a:xfrm>
            <a:off x="2097844" y="4223553"/>
            <a:ext cx="1869825" cy="1398373"/>
            <a:chOff x="3756288" y="4314423"/>
            <a:chExt cx="2756931" cy="139837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2CDF7F-FA3A-CB88-2FA2-22FED616A9FF}"/>
                </a:ext>
              </a:extLst>
            </p:cNvPr>
            <p:cNvSpPr/>
            <p:nvPr/>
          </p:nvSpPr>
          <p:spPr>
            <a:xfrm>
              <a:off x="3756289" y="4697482"/>
              <a:ext cx="2756930" cy="10153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PyMC</a:t>
              </a:r>
              <a:endParaRPr lang="en-US" dirty="0"/>
            </a:p>
            <a:p>
              <a:pPr algn="ctr"/>
              <a:r>
                <a:rPr lang="en-US" dirty="0"/>
                <a:t>Pyro</a:t>
              </a:r>
              <a:endParaRPr lang="en-NL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ABAF762-DD5C-74F3-9DB8-43FF78C3E92C}"/>
                </a:ext>
              </a:extLst>
            </p:cNvPr>
            <p:cNvSpPr/>
            <p:nvPr/>
          </p:nvSpPr>
          <p:spPr>
            <a:xfrm>
              <a:off x="3756288" y="4314423"/>
              <a:ext cx="2756931" cy="3830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Bayesian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1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Wekwijze </a:t>
            </a:r>
            <a:r>
              <a:rPr lang="nl-NL" sz="3600" noProof="0" dirty="0"/>
              <a:t>Machine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F06A-7130-AC87-179C-0C18A1AA4CA8}"/>
              </a:ext>
            </a:extLst>
          </p:cNvPr>
          <p:cNvSpPr/>
          <p:nvPr/>
        </p:nvSpPr>
        <p:spPr>
          <a:xfrm>
            <a:off x="838200" y="1373512"/>
            <a:ext cx="2423984" cy="1610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Data preparatie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D6A8C-29D6-E5C6-1838-8B707C443CD5}"/>
              </a:ext>
            </a:extLst>
          </p:cNvPr>
          <p:cNvSpPr/>
          <p:nvPr/>
        </p:nvSpPr>
        <p:spPr>
          <a:xfrm>
            <a:off x="3535405" y="2507635"/>
            <a:ext cx="2423984" cy="1610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Model trainen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A83AA-E066-ABF0-626E-4AF185EBD422}"/>
              </a:ext>
            </a:extLst>
          </p:cNvPr>
          <p:cNvSpPr/>
          <p:nvPr/>
        </p:nvSpPr>
        <p:spPr>
          <a:xfrm>
            <a:off x="6232610" y="3641758"/>
            <a:ext cx="2423984" cy="16106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Model valideren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73AB4-D4AF-9327-400D-5D21E3A4A256}"/>
              </a:ext>
            </a:extLst>
          </p:cNvPr>
          <p:cNvSpPr/>
          <p:nvPr/>
        </p:nvSpPr>
        <p:spPr>
          <a:xfrm>
            <a:off x="8929816" y="4775881"/>
            <a:ext cx="2423984" cy="16106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/>
              <a:t>Model selecteren</a:t>
            </a:r>
          </a:p>
        </p:txBody>
      </p:sp>
    </p:spTree>
    <p:extLst>
      <p:ext uri="{BB962C8B-B14F-4D97-AF65-F5344CB8AC3E}">
        <p14:creationId xmlns:p14="http://schemas.microsoft.com/office/powerpoint/2010/main" val="3693740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</a:t>
            </a:r>
            <a:r>
              <a:rPr lang="nl-NL" sz="3600" noProof="0" dirty="0" err="1"/>
              <a:t>scikit-learn</a:t>
            </a:r>
            <a:r>
              <a:rPr lang="nl-NL" sz="3600" noProof="0" dirty="0"/>
              <a:t>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F06A-7130-AC87-179C-0C18A1AA4CA8}"/>
              </a:ext>
            </a:extLst>
          </p:cNvPr>
          <p:cNvSpPr/>
          <p:nvPr/>
        </p:nvSpPr>
        <p:spPr>
          <a:xfrm>
            <a:off x="838200" y="1373512"/>
            <a:ext cx="2423984" cy="1610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/>
              <a:t>Data preparatie</a:t>
            </a:r>
          </a:p>
          <a:p>
            <a:pPr algn="ctr"/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impute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feature_extraction</a:t>
            </a:r>
            <a:endParaRPr lang="nl-NL" dirty="0"/>
          </a:p>
          <a:p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D6A8C-29D6-E5C6-1838-8B707C443CD5}"/>
              </a:ext>
            </a:extLst>
          </p:cNvPr>
          <p:cNvSpPr/>
          <p:nvPr/>
        </p:nvSpPr>
        <p:spPr>
          <a:xfrm>
            <a:off x="3535405" y="2507635"/>
            <a:ext cx="2423984" cy="1610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Model trainen</a:t>
            </a:r>
            <a:endParaRPr lang="nl-NL"/>
          </a:p>
          <a:p>
            <a:pPr algn="ctr"/>
            <a:endParaRPr lang="nl-NL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linear_model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ensemble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cluster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A83AA-E066-ABF0-626E-4AF185EBD422}"/>
              </a:ext>
            </a:extLst>
          </p:cNvPr>
          <p:cNvSpPr/>
          <p:nvPr/>
        </p:nvSpPr>
        <p:spPr>
          <a:xfrm>
            <a:off x="6232610" y="3641758"/>
            <a:ext cx="2423984" cy="16106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Model valideren</a:t>
            </a:r>
          </a:p>
          <a:p>
            <a:pPr algn="ctr"/>
            <a:endParaRPr lang="nl-NL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metrics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73AB4-D4AF-9327-400D-5D21E3A4A256}"/>
              </a:ext>
            </a:extLst>
          </p:cNvPr>
          <p:cNvSpPr/>
          <p:nvPr/>
        </p:nvSpPr>
        <p:spPr>
          <a:xfrm>
            <a:off x="8929816" y="4775881"/>
            <a:ext cx="2423984" cy="16106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Model selecteren</a:t>
            </a:r>
          </a:p>
          <a:p>
            <a:pPr algn="ctr"/>
            <a:endParaRPr lang="nl-NL" b="1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nl-NL"/>
              <a:t>model_selection</a:t>
            </a:r>
          </a:p>
        </p:txBody>
      </p:sp>
    </p:spTree>
    <p:extLst>
      <p:ext uri="{BB962C8B-B14F-4D97-AF65-F5344CB8AC3E}">
        <p14:creationId xmlns:p14="http://schemas.microsoft.com/office/powerpoint/2010/main" val="1640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Scikit-learn</a:t>
            </a:r>
            <a:r>
              <a:rPr lang="nl-NL" sz="3600" noProof="0" dirty="0"/>
              <a:t>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F06A-7130-AC87-179C-0C18A1AA4CA8}"/>
              </a:ext>
            </a:extLst>
          </p:cNvPr>
          <p:cNvSpPr/>
          <p:nvPr/>
        </p:nvSpPr>
        <p:spPr>
          <a:xfrm>
            <a:off x="838200" y="1373512"/>
            <a:ext cx="2423984" cy="1610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Data preparatie</a:t>
            </a:r>
          </a:p>
          <a:p>
            <a:pPr algn="ctr"/>
            <a:endParaRPr lang="nl-N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feature_extraction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impute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D6A8C-29D6-E5C6-1838-8B707C443CD5}"/>
              </a:ext>
            </a:extLst>
          </p:cNvPr>
          <p:cNvSpPr/>
          <p:nvPr/>
        </p:nvSpPr>
        <p:spPr>
          <a:xfrm>
            <a:off x="3535405" y="2507635"/>
            <a:ext cx="2423984" cy="1610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Model trainen</a:t>
            </a:r>
            <a:endParaRPr lang="nl-NL"/>
          </a:p>
          <a:p>
            <a:pPr algn="ctr"/>
            <a:endParaRPr lang="nl-NL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linear_model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ensemble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cluster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A83AA-E066-ABF0-626E-4AF185EBD422}"/>
              </a:ext>
            </a:extLst>
          </p:cNvPr>
          <p:cNvSpPr/>
          <p:nvPr/>
        </p:nvSpPr>
        <p:spPr>
          <a:xfrm>
            <a:off x="6232610" y="3641758"/>
            <a:ext cx="2423984" cy="16106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Model valideren</a:t>
            </a:r>
          </a:p>
          <a:p>
            <a:pPr algn="ctr"/>
            <a:endParaRPr lang="nl-NL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metrics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73AB4-D4AF-9327-400D-5D21E3A4A256}"/>
              </a:ext>
            </a:extLst>
          </p:cNvPr>
          <p:cNvSpPr/>
          <p:nvPr/>
        </p:nvSpPr>
        <p:spPr>
          <a:xfrm>
            <a:off x="8929816" y="4775881"/>
            <a:ext cx="2423984" cy="16106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Model selecteren</a:t>
            </a:r>
          </a:p>
          <a:p>
            <a:pPr algn="ctr"/>
            <a:endParaRPr lang="nl-NL" b="1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nl-NL"/>
              <a:t>model_selection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976759-59E6-791E-895E-3D33EED4BAB9}"/>
              </a:ext>
            </a:extLst>
          </p:cNvPr>
          <p:cNvSpPr/>
          <p:nvPr/>
        </p:nvSpPr>
        <p:spPr>
          <a:xfrm>
            <a:off x="1027670" y="3435178"/>
            <a:ext cx="2045043" cy="10626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Transformer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transform()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3A23B4-4F3D-704D-183A-F13654888F67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2050192" y="2984158"/>
            <a:ext cx="0" cy="451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5FDA7C-9972-E89A-E01D-AD9300872448}"/>
              </a:ext>
            </a:extLst>
          </p:cNvPr>
          <p:cNvSpPr/>
          <p:nvPr/>
        </p:nvSpPr>
        <p:spPr>
          <a:xfrm>
            <a:off x="3724875" y="4549414"/>
            <a:ext cx="2045043" cy="10626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Estimator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predict()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4E69CA-4CA1-28A4-5D35-5E7AF725DF6D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4747397" y="4118281"/>
            <a:ext cx="0" cy="431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14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</a:t>
            </a:r>
            <a:r>
              <a:rPr lang="nl-NL" sz="3600" noProof="0" dirty="0" err="1"/>
              <a:t>scikit-learn</a:t>
            </a:r>
            <a:r>
              <a:rPr lang="nl-NL" sz="3600" noProof="0" dirty="0"/>
              <a:t>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Input is a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nl-NL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{"x": [1, 2, 3]})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transformation</a:t>
            </a:r>
            <a:endParaRPr lang="nl-NL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StandardScaler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fit_transform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Output is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endParaRPr lang="nl-NL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array(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[ [-1.22474487],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[ 0.        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[ 1.22474487] 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Gebaseerd op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nl-NL" sz="2000" dirty="0"/>
              <a:t> en niet op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Ondersteuning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2000" dirty="0"/>
              <a:t> wordt beter: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2000" dirty="0"/>
              <a:t> geldig als invoer.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Functies om kolomnamen te herleiden.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Uitvoer converteren naar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2000" dirty="0"/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42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1797</Words>
  <Application>Microsoft Office PowerPoint</Application>
  <PresentationFormat>Widescreen</PresentationFormat>
  <Paragraphs>635</Paragraphs>
  <Slides>43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Office Theme</vt:lpstr>
      <vt:lpstr>Python - Traineeship</vt:lpstr>
      <vt:lpstr>Agenda</vt:lpstr>
      <vt:lpstr>Overzicht Machine Learning</vt:lpstr>
      <vt:lpstr>Overzicht ML landschap</vt:lpstr>
      <vt:lpstr>Overzicht ML landschap</vt:lpstr>
      <vt:lpstr>Wekwijze Machine Learning</vt:lpstr>
      <vt:lpstr>Het scikit-learn API</vt:lpstr>
      <vt:lpstr>Scikit-learn API</vt:lpstr>
      <vt:lpstr>Het scikit-learn API</vt:lpstr>
      <vt:lpstr>Oefeningen I</vt:lpstr>
      <vt:lpstr>Data Preparatie</vt:lpstr>
      <vt:lpstr>Waarom is preparatie nodig?</vt:lpstr>
      <vt:lpstr>Stateless vs Stateful</vt:lpstr>
      <vt:lpstr>Preparatie in scikit-learn</vt:lpstr>
      <vt:lpstr>Preparatie in scikit-learn</vt:lpstr>
      <vt:lpstr>Preparatie in scikit-learn</vt:lpstr>
      <vt:lpstr>Modules in scikit-learn</vt:lpstr>
      <vt:lpstr>Oefeningen II</vt:lpstr>
      <vt:lpstr>Modelleren</vt:lpstr>
      <vt:lpstr>Modules in scikit-learn</vt:lpstr>
      <vt:lpstr>Modelleren in scikit-learn</vt:lpstr>
      <vt:lpstr>Modelleren in scikit-learn</vt:lpstr>
      <vt:lpstr>Modelleren in scikit-learn</vt:lpstr>
      <vt:lpstr>Valideren</vt:lpstr>
      <vt:lpstr>Valideren van een model</vt:lpstr>
      <vt:lpstr>Metrics in scikit-learn</vt:lpstr>
      <vt:lpstr>Dummy modellen</vt:lpstr>
      <vt:lpstr>Valideren / Selecteren</vt:lpstr>
      <vt:lpstr>Valideren van een model</vt:lpstr>
      <vt:lpstr>Train versus test data</vt:lpstr>
      <vt:lpstr>Cross-validation</vt:lpstr>
      <vt:lpstr>Naar productie!</vt:lpstr>
      <vt:lpstr>MLOps cyclus</vt:lpstr>
      <vt:lpstr>Naar productie!</vt:lpstr>
      <vt:lpstr>Productie problemen</vt:lpstr>
      <vt:lpstr>Productie problemen</vt:lpstr>
      <vt:lpstr>Productie problemen</vt:lpstr>
      <vt:lpstr>Productie problemen</vt:lpstr>
      <vt:lpstr>Wat zijn bruikbare voorspellingen?</vt:lpstr>
      <vt:lpstr>Uitlegbaarheid: model en voorspelling</vt:lpstr>
      <vt:lpstr>Uitlegbaarheid: model en voorspelling</vt:lpstr>
      <vt:lpstr>Uitlegbaarheid: model en voorspelling</vt:lpstr>
      <vt:lpstr>Eerlijke modellen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Traineeship</dc:title>
  <dc:creator>Lukas Koning</dc:creator>
  <cp:lastModifiedBy>Lukas Koning</cp:lastModifiedBy>
  <cp:revision>135</cp:revision>
  <dcterms:created xsi:type="dcterms:W3CDTF">2023-02-09T08:00:02Z</dcterms:created>
  <dcterms:modified xsi:type="dcterms:W3CDTF">2023-04-18T11:22:18Z</dcterms:modified>
</cp:coreProperties>
</file>