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67" r:id="rId4"/>
    <p:sldId id="258" r:id="rId5"/>
    <p:sldId id="337" r:id="rId6"/>
    <p:sldId id="261" r:id="rId7"/>
    <p:sldId id="262" r:id="rId8"/>
    <p:sldId id="349" r:id="rId9"/>
    <p:sldId id="338" r:id="rId10"/>
    <p:sldId id="350" r:id="rId11"/>
    <p:sldId id="296" r:id="rId12"/>
    <p:sldId id="259" r:id="rId13"/>
    <p:sldId id="342" r:id="rId14"/>
    <p:sldId id="343" r:id="rId15"/>
    <p:sldId id="344" r:id="rId16"/>
    <p:sldId id="268" r:id="rId17"/>
    <p:sldId id="263" r:id="rId18"/>
    <p:sldId id="266" r:id="rId19"/>
    <p:sldId id="299" r:id="rId20"/>
    <p:sldId id="278" r:id="rId21"/>
    <p:sldId id="279" r:id="rId22"/>
    <p:sldId id="281" r:id="rId23"/>
    <p:sldId id="282" r:id="rId24"/>
    <p:sldId id="351" r:id="rId25"/>
    <p:sldId id="270" r:id="rId26"/>
    <p:sldId id="291" r:id="rId27"/>
    <p:sldId id="273" r:id="rId28"/>
    <p:sldId id="292" r:id="rId29"/>
    <p:sldId id="271" r:id="rId30"/>
    <p:sldId id="289" r:id="rId31"/>
    <p:sldId id="284" r:id="rId32"/>
    <p:sldId id="295" r:id="rId33"/>
    <p:sldId id="305" r:id="rId34"/>
    <p:sldId id="306" r:id="rId35"/>
    <p:sldId id="310" r:id="rId36"/>
    <p:sldId id="345" r:id="rId37"/>
    <p:sldId id="346" r:id="rId38"/>
    <p:sldId id="352" r:id="rId39"/>
    <p:sldId id="298" r:id="rId40"/>
    <p:sldId id="274" r:id="rId41"/>
    <p:sldId id="272" r:id="rId42"/>
    <p:sldId id="301" r:id="rId43"/>
    <p:sldId id="283" r:id="rId44"/>
    <p:sldId id="293" r:id="rId45"/>
    <p:sldId id="294" r:id="rId46"/>
    <p:sldId id="276" r:id="rId47"/>
    <p:sldId id="302" r:id="rId48"/>
    <p:sldId id="303" r:id="rId49"/>
    <p:sldId id="304" r:id="rId50"/>
    <p:sldId id="329" r:id="rId51"/>
    <p:sldId id="312" r:id="rId52"/>
    <p:sldId id="313" r:id="rId53"/>
    <p:sldId id="333" r:id="rId54"/>
    <p:sldId id="323" r:id="rId55"/>
    <p:sldId id="356" r:id="rId56"/>
    <p:sldId id="331" r:id="rId57"/>
    <p:sldId id="324" r:id="rId58"/>
    <p:sldId id="325" r:id="rId59"/>
    <p:sldId id="332" r:id="rId60"/>
    <p:sldId id="326" r:id="rId61"/>
    <p:sldId id="355" r:id="rId62"/>
    <p:sldId id="353" r:id="rId63"/>
    <p:sldId id="354" r:id="rId64"/>
    <p:sldId id="347" r:id="rId65"/>
    <p:sldId id="336" r:id="rId66"/>
    <p:sldId id="348" r:id="rId67"/>
    <p:sldId id="334" r:id="rId68"/>
    <p:sldId id="335" r:id="rId6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40" autoAdjust="0"/>
  </p:normalViewPr>
  <p:slideViewPr>
    <p:cSldViewPr snapToGrid="0">
      <p:cViewPr varScale="1">
        <p:scale>
          <a:sx n="117" d="100"/>
          <a:sy n="117" d="100"/>
        </p:scale>
        <p:origin x="619" y="82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11/09/2024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11/09/2024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Packages installeren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1.   </a:t>
            </a:r>
            <a:r>
              <a:rPr lang="nl-NL" sz="18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1800" b="1" noProof="0" dirty="0"/>
              <a:t>: download package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Download </a:t>
            </a:r>
            <a:r>
              <a:rPr lang="nl-NL" sz="1800" noProof="0" dirty="0" err="1">
                <a:cs typeface="Courier New" panose="02070309020205020404" pitchFamily="49" charset="0"/>
              </a:rPr>
              <a:t>wheel</a:t>
            </a:r>
            <a:r>
              <a:rPr lang="nl-NL" sz="1800" noProof="0" dirty="0">
                <a:cs typeface="Courier New" panose="02070309020205020404" pitchFamily="49" charset="0"/>
              </a:rPr>
              <a:t>-bestaand van de Python Package Index (</a:t>
            </a:r>
            <a:r>
              <a:rPr lang="nl-NL" sz="1800" noProof="0" dirty="0" err="1">
                <a:cs typeface="Courier New" panose="02070309020205020404" pitchFamily="49" charset="0"/>
              </a:rPr>
              <a:t>PyPI</a:t>
            </a:r>
            <a:r>
              <a:rPr lang="nl-NL" sz="1800" noProof="0" dirty="0">
                <a:cs typeface="Courier New" panose="02070309020205020404" pitchFamily="49" charset="0"/>
              </a:rPr>
              <a:t>) of ander repository.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2.   </a:t>
            </a:r>
            <a:r>
              <a:rPr lang="nl-NL" sz="18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1800" b="1" noProof="0" dirty="0"/>
              <a:t>: installeer package</a:t>
            </a:r>
          </a:p>
          <a:p>
            <a:pPr marL="0" indent="0">
              <a:buNone/>
            </a:pPr>
            <a:r>
              <a:rPr lang="nl-NL" sz="1800" noProof="0" dirty="0"/>
              <a:t>Voert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1800" dirty="0">
                <a:cs typeface="Courier New" panose="02070309020205020404" pitchFamily="49" charset="0"/>
              </a:rPr>
              <a:t> uit en kopieert bestanden naar de omgeving.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3.   Herhaal 1 en 2 voor afhankelijkheden</a:t>
            </a:r>
          </a:p>
          <a:p>
            <a:pPr marL="0" indent="0">
              <a:buNone/>
            </a:pPr>
            <a:r>
              <a:rPr lang="nl-NL" sz="1800" noProof="0" dirty="0"/>
              <a:t>In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1800" noProof="0" dirty="0"/>
              <a:t> kunnen packages worden opgegeven als afhankelijkheden.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F8CDF-EDA0-AEFA-678C-C6B88000B456}"/>
              </a:ext>
            </a:extLst>
          </p:cNvPr>
          <p:cNvSpPr/>
          <p:nvPr/>
        </p:nvSpPr>
        <p:spPr>
          <a:xfrm>
            <a:off x="6604000" y="2896153"/>
            <a:ext cx="4749797" cy="423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pandas-2.1.0-cp39-cp39-win_amd64.whl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978896" y="1879600"/>
            <a:ext cx="3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3994" y="4336039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pyproject.toml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8978893" y="3319486"/>
            <a:ext cx="6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3" y="4759372"/>
            <a:ext cx="6" cy="1016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5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pandas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Huidige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doorzoekt Python de systeem locaties:</a:t>
            </a:r>
          </a:p>
          <a:p>
            <a:pPr marL="0" indent="0">
              <a:buNone/>
            </a:pPr>
            <a:r>
              <a:rPr lang="nl-NL" sz="2000" dirty="0"/>
              <a:t>Print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een overzicht.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Eerst doorzoekt Python huidige directory (werk directory).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E05B6-62E0-4CDB-07CB-BD142D20655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64078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83B0D0C-5179-23F9-A093-F649D4015D9E}"/>
              </a:ext>
            </a:extLst>
          </p:cNvPr>
          <p:cNvSpPr/>
          <p:nvPr/>
        </p:nvSpPr>
        <p:spPr>
          <a:xfrm>
            <a:off x="723900" y="3530600"/>
            <a:ext cx="106807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35594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010E53C-D795-B9C0-A042-A9B157C2DD67}"/>
              </a:ext>
            </a:extLst>
          </p:cNvPr>
          <p:cNvSpPr/>
          <p:nvPr/>
        </p:nvSpPr>
        <p:spPr>
          <a:xfrm>
            <a:off x="723900" y="4102100"/>
            <a:ext cx="10680700" cy="13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697B-DB7D-776B-E850-3FD415F2FD39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402783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40960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CB1B3A9-236B-C038-CCCD-31451AA3FCD3}"/>
              </a:ext>
            </a:extLst>
          </p:cNvPr>
          <p:cNvSpPr/>
          <p:nvPr/>
        </p:nvSpPr>
        <p:spPr>
          <a:xfrm>
            <a:off x="723900" y="4686300"/>
            <a:ext cx="10680700" cy="74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863AE-CC09-AA40-B886-A181D70A5B9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6844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40059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8C9E94-3874-CDFB-9FF9-9EB9288497DF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99406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749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688847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Via de Anaconda Prompt: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1. Installeer het Python package: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–f python-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course.yaml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2. Start daarna de Notebook server: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3. Open de link in de console (automatisch).</a:t>
            </a:r>
            <a:endParaRPr lang="nl-N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98" y="1069986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834364" y="1276770"/>
            <a:ext cx="2192866" cy="4741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086497" y="1284708"/>
            <a:ext cx="6062133" cy="3353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088614" y="4682493"/>
            <a:ext cx="6062133" cy="1335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7824650" y="6018103"/>
            <a:ext cx="2323979" cy="474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Python </a:t>
            </a:r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Version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422400"/>
            <a:ext cx="3031067" cy="4705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Setting voor de cursus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/>
              <a:t>Open </a:t>
            </a:r>
            <a:r>
              <a:rPr lang="nl-NL" sz="2000" b="1" noProof="0" dirty="0" err="1"/>
              <a:t>Settings</a:t>
            </a:r>
            <a:r>
              <a:rPr lang="nl-NL" sz="2000" noProof="0" dirty="0"/>
              <a:t> (tandwiel of CTRL + ,)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Klik op </a:t>
            </a:r>
            <a:r>
              <a:rPr lang="nl-NL" sz="2000" b="1" noProof="0" dirty="0" err="1"/>
              <a:t>Extensions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Zoek naar </a:t>
            </a:r>
            <a:r>
              <a:rPr lang="nl-NL" sz="2000" b="1" noProof="0" dirty="0"/>
              <a:t>Python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Vink deze setting aan:</a:t>
            </a:r>
          </a:p>
          <a:p>
            <a:pPr marL="0" indent="0">
              <a:buNone/>
            </a:pPr>
            <a:r>
              <a:rPr lang="nl-NL" sz="2000" noProof="0" dirty="0"/>
              <a:t>    </a:t>
            </a:r>
            <a:r>
              <a:rPr lang="nl-NL" sz="2000" b="1" noProof="0" dirty="0"/>
              <a:t>Terminal: </a:t>
            </a:r>
            <a:r>
              <a:rPr lang="nl-NL" sz="2000" b="1" noProof="0" dirty="0" err="1"/>
              <a:t>Execute</a:t>
            </a:r>
            <a:r>
              <a:rPr lang="nl-NL" sz="2000" b="1" noProof="0" dirty="0"/>
              <a:t> In File Dir</a:t>
            </a:r>
          </a:p>
          <a:p>
            <a:pPr marL="0" indent="0">
              <a:buNone/>
            </a:pPr>
            <a:endParaRPr lang="nl-NL" sz="2000" b="1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5" y="1460763"/>
            <a:ext cx="4715935" cy="1968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715DFF-473D-EF2F-A10B-8B92AC29B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65" y="4287478"/>
            <a:ext cx="4715932" cy="6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r>
              <a:rPr lang="nl-NL" sz="2000" b="1" noProof="0" dirty="0"/>
              <a:t>: CTRL + ,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Bijvoorbeeld: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/>
              <a:t>Command</a:t>
            </a:r>
            <a:r>
              <a:rPr lang="nl-NL" sz="2000" b="1" dirty="0"/>
              <a:t> palette: CTRL + SHIFT + 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Voorbeeld: Format Document.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"&lt;string&gt;"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het object weer.</a:t>
            </a:r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68" y="1828520"/>
            <a:ext cx="4453467" cy="114328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42952"/>
            <a:ext cx="4453467" cy="22794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 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838199" y="4042954"/>
            <a:ext cx="4453466" cy="2279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"it's Python"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'it\'s Python'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"""it's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Python"""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6096000" y="1881050"/>
            <a:ext cx="4453467" cy="1090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1A365-F935-B72D-75E3-9C40B0BD18FC}"/>
              </a:ext>
            </a:extLst>
          </p:cNvPr>
          <p:cNvSpPr txBox="1"/>
          <p:nvPr/>
        </p:nvSpPr>
        <p:spPr>
          <a:xfrm>
            <a:off x="831667" y="1413264"/>
            <a:ext cx="445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noProof="0" dirty="0">
                <a:cs typeface="Courier New" panose="02070309020205020404" pitchFamily="49" charset="0"/>
              </a:rPr>
              <a:t>Numeriek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97FB6-A8A8-30E6-8945-B9649678F545}"/>
              </a:ext>
            </a:extLst>
          </p:cNvPr>
          <p:cNvSpPr txBox="1"/>
          <p:nvPr/>
        </p:nvSpPr>
        <p:spPr>
          <a:xfrm>
            <a:off x="6096000" y="1413264"/>
            <a:ext cx="44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cs typeface="Courier New" panose="02070309020205020404" pitchFamily="49" charset="0"/>
              </a:rPr>
              <a:t>Logisch</a:t>
            </a: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1EB16-B55E-561F-5F08-6B9BCA302779}"/>
              </a:ext>
            </a:extLst>
          </p:cNvPr>
          <p:cNvSpPr txBox="1"/>
          <p:nvPr/>
        </p:nvSpPr>
        <p:spPr>
          <a:xfrm>
            <a:off x="831666" y="3618415"/>
            <a:ext cx="445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cs typeface="Courier New" panose="02070309020205020404" pitchFamily="49" charset="0"/>
              </a:rPr>
              <a:t>Tekst</a:t>
            </a: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B1925-E39C-5718-FB9E-ED9FFB618F0C}"/>
              </a:ext>
            </a:extLst>
          </p:cNvPr>
          <p:cNvSpPr txBox="1"/>
          <p:nvPr/>
        </p:nvSpPr>
        <p:spPr>
          <a:xfrm>
            <a:off x="6095999" y="3611887"/>
            <a:ext cx="44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cs typeface="Courier New" panose="02070309020205020404" pitchFamily="49" charset="0"/>
              </a:rPr>
              <a:t>Verzamelingen</a:t>
            </a:r>
            <a:endParaRPr lang="en-US" sz="18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v</a:t>
            </a:r>
            <a:r>
              <a:rPr lang="nl-NL" sz="3600" noProof="0" dirty="0" err="1"/>
              <a:t>erzamelingen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[1]  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2, index start bij 0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[4]  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[0:2]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[1, 2]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[2:] 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[3, 4]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[:-1]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[1, 2, 3]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[-1:]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[4]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[2] = 0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toewijzen (alleen list)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0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toewijzen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sleutels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waardes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sleutel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waarde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breder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smaller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"3a"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int(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"3.2"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[], {}, </a:t>
            </a:r>
            <a:r>
              <a:rPr lang="nl-NL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Optellen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Optellen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Aftrekken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Delen, negeer rest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de uitkomst van:</a:t>
            </a:r>
          </a:p>
          <a:p>
            <a:pPr marL="457200" lvl="1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int(</a:t>
            </a:r>
            <a:r>
              <a:rPr lang="nl-NL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3.7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"3.7"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/>
              <a:t>-  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"3.7"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/>
              <a:t>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/>
              <a:t>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Eigenschappen of waardes van </a:t>
            </a:r>
            <a:r>
              <a:rPr lang="nl-NL" sz="2000" noProof="0" dirty="0" err="1"/>
              <a:t>mutable</a:t>
            </a:r>
            <a:r>
              <a:rPr lang="nl-NL" sz="2000" noProof="0" dirty="0"/>
              <a:t> objecten kun je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Een list is </a:t>
            </a:r>
            <a:r>
              <a:rPr lang="nl-NL" sz="2000" u="sng" noProof="0" dirty="0" err="1"/>
              <a:t>mutable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</a:t>
            </a:r>
            <a:r>
              <a:rPr lang="nl-NL" sz="20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endParaRPr lang="nl-NL" sz="2000" b="1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Eigenschappen of waardes van </a:t>
            </a:r>
            <a:r>
              <a:rPr lang="nl-NL" sz="2000" dirty="0" err="1"/>
              <a:t>immutable</a:t>
            </a:r>
            <a:r>
              <a:rPr lang="nl-NL" sz="2000" dirty="0"/>
              <a:t> objecten kun je </a:t>
            </a:r>
            <a:r>
              <a:rPr lang="nl-NL" sz="2000" u="sng" dirty="0"/>
              <a:t>niet aanpassen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</a:t>
            </a:r>
            <a:r>
              <a:rPr lang="nl-NL" sz="2000" u="sng" dirty="0" err="1"/>
              <a:t>immutable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nl-NL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</a:t>
            </a:r>
            <a:r>
              <a:rPr lang="nl-NL" sz="3600" noProof="0" dirty="0" err="1"/>
              <a:t>mutable</a:t>
            </a:r>
            <a:r>
              <a:rPr lang="nl-NL" sz="3600" noProof="0" dirty="0"/>
              <a:t> en wat niet?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types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types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9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/>
              <a:t>Dubbel check: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==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/>
              <a:t>Dubbel check: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39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/>
              <a:t>Dubbel check: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/>
              <a:t>Dubbel check: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441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&gt;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&lt;=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conditionele blokken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Combineer condities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 dirty="0"/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/>
              <a:t>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Komt waarde voor in een </a:t>
            </a:r>
            <a:r>
              <a:rPr lang="nl-NL" sz="2000" dirty="0" err="1"/>
              <a:t>tuple</a:t>
            </a:r>
            <a:r>
              <a:rPr lang="nl-NL" sz="2000" dirty="0"/>
              <a:t> /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      </a:t>
            </a: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1, 2, 3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x in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</a:t>
            </a: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0, 1, 2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k, v in {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{k}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{v}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a=1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k ==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"_comment"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Iteraties tel je 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om startpunt op te geven.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heen te lopen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iteratie over te slaan.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Comprehensions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"uneven"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 %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"even"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%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k.lower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v.lower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endParaRPr lang="nl-NL" sz="1600" dirty="0"/>
          </a:p>
          <a:p>
            <a:r>
              <a:rPr lang="nl-NL" sz="1600" dirty="0" err="1"/>
              <a:t>Comprehensions</a:t>
            </a:r>
            <a:r>
              <a:rPr lang="nl-NL" sz="1600" dirty="0"/>
              <a:t> bewerken alle items in een lijst en geven een nieuwe lijst terug.</a:t>
            </a:r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Je kunt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600" dirty="0"/>
              <a:t> gebruiken in een </a:t>
            </a:r>
            <a:r>
              <a:rPr lang="nl-NL" sz="1600" dirty="0" err="1"/>
              <a:t>comprehension</a:t>
            </a:r>
            <a:r>
              <a:rPr lang="nl-NL" sz="1600" dirty="0"/>
              <a:t>,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Waardes wegfilteren kan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/>
              <a:t> na de </a:t>
            </a:r>
            <a:r>
              <a:rPr lang="nl-NL" sz="1600" dirty="0" err="1"/>
              <a:t>for</a:t>
            </a:r>
            <a:r>
              <a:rPr lang="nl-NL" sz="1600" dirty="0"/>
              <a:t> loop.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Een </a:t>
            </a:r>
            <a:r>
              <a:rPr lang="nl-NL" sz="1600" dirty="0" err="1"/>
              <a:t>dict</a:t>
            </a:r>
            <a:r>
              <a:rPr lang="nl-NL" sz="1600" dirty="0"/>
              <a:t> heeft ook een </a:t>
            </a:r>
            <a:r>
              <a:rPr lang="nl-NL" sz="1600" dirty="0" err="1"/>
              <a:t>comprehension</a:t>
            </a:r>
            <a:r>
              <a:rPr lang="nl-NL" sz="1600" dirty="0"/>
              <a:t> syntax.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%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Spring 4 spaties in voor de functie code.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Argumenten definieer je tussen de haken, eventueel met een standaard waarde.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1600" dirty="0"/>
              <a:t> om waardes terug te geven uit een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Lezen uit tekstbestanden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"input.csv"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"input.csv"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data: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Process a single line...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all lines.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lines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data.readlines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open(..., "r")</a:t>
            </a:r>
            <a:r>
              <a:rPr lang="nl-NL" sz="1600" dirty="0"/>
              <a:t> open je een tekstbestand.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1600" dirty="0"/>
              <a:t> sluit je het bestand weer.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/>
              <a:t> om het bestand automatisch te sluiten.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Loop met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door de regels van het bestand.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Of 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om alle regels in te lezen.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Schrijven naar </a:t>
            </a:r>
            <a:r>
              <a:rPr lang="nl-NL" sz="3600" noProof="0" dirty="0" err="1"/>
              <a:t>tesktbestanden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lines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line 1"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line 2"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"output.txt"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as out: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line in lines: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</a:t>
            </a:r>
            <a:r>
              <a:rPr lang="en-US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(line +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Modus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1600" dirty="0"/>
              <a:t> </a:t>
            </a:r>
            <a:r>
              <a:rPr lang="nl-NL" sz="1600" u="sng" dirty="0"/>
              <a:t>overschrijft</a:t>
            </a:r>
            <a:r>
              <a:rPr lang="nl-NL" sz="1600" dirty="0"/>
              <a:t> het 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Modus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600" dirty="0"/>
              <a:t> </a:t>
            </a:r>
            <a:r>
              <a:rPr lang="nl-NL" sz="1600" u="sng" dirty="0"/>
              <a:t>vult</a:t>
            </a:r>
            <a:r>
              <a:rPr lang="nl-NL" sz="1600" dirty="0"/>
              <a:t> het bestand </a:t>
            </a:r>
            <a:r>
              <a:rPr lang="nl-NL" sz="1600" u="sng" dirty="0"/>
              <a:t>aan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schrijf je tekst naar een 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Let op: Regel einde voeg je toe met "\n".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script dat namen anonimiseert.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Opzet: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exercises/2_process_csv.py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Schrijf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om de CSV data in te lezen.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Schrijf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anonymize_name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om namen te maskeren.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staan in: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0_data/persons/personal_data.csv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 input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name,gender,age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Henk de Boer,man,44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Ingrid Jansen,vrouw,37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Jaap Henriks,man,56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het script: </a:t>
            </a:r>
          </a:p>
          <a:p>
            <a:pPr marL="0" indent="0">
              <a:buNone/>
            </a:pPr>
            <a:r>
              <a:rPr lang="nl-NL" sz="2000" b="1" noProof="0" dirty="0" err="1"/>
              <a:t>global</a:t>
            </a:r>
            <a:r>
              <a:rPr lang="nl-NL" sz="2000" b="1" noProof="0" dirty="0"/>
              <a:t> namespace</a:t>
            </a:r>
            <a:r>
              <a:rPr lang="nl-NL" sz="2000" noProof="0" dirty="0"/>
              <a:t> 	       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</a:t>
            </a:r>
            <a:r>
              <a:rPr lang="nl-NL" sz="2000" noProof="0" dirty="0"/>
              <a:t> +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de test functie:</a:t>
            </a:r>
          </a:p>
          <a:p>
            <a:pPr marL="0" indent="0">
              <a:buNone/>
            </a:pPr>
            <a:r>
              <a:rPr lang="nl-NL" sz="2000" b="1" noProof="0" dirty="0" err="1"/>
              <a:t>local</a:t>
            </a:r>
            <a:r>
              <a:rPr lang="nl-NL" sz="2000" b="1" noProof="0" dirty="0"/>
              <a:t> namespace </a:t>
            </a:r>
            <a:r>
              <a:rPr lang="nl-NL" sz="2000" noProof="0" dirty="0"/>
              <a:t>		                     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lcl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57225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4279900"/>
            <a:ext cx="4749800" cy="1897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3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noProof="0" dirty="0"/>
              <a:t>,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2000" noProof="0" dirty="0"/>
              <a:t> 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Inspringen creëert een nieuwe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met</a:t>
            </a:r>
            <a:r>
              <a:rPr lang="nl-NL" sz="2000" dirty="0"/>
              <a:t> bijbehorende </a:t>
            </a:r>
            <a:r>
              <a:rPr lang="nl-NL" sz="2000" u="sng" dirty="0"/>
              <a:t>scope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naam niet gevonden wordt, zoekt Python hogerop in de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hiërarchische volgorde is:</a:t>
            </a:r>
          </a:p>
          <a:p>
            <a:pPr marL="0" indent="0">
              <a:buNone/>
            </a:pPr>
            <a:r>
              <a:rPr lang="en-US" sz="2000" dirty="0"/>
              <a:t>local</a:t>
            </a:r>
            <a:r>
              <a:rPr lang="en-US" sz="2000" noProof="0" dirty="0"/>
              <a:t>  &gt;  enveloping &gt; … &gt;  global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3651251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Local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Enveloping namespace(s)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Global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7D6C6-4E34-70B6-9701-600503155C7D}"/>
              </a:ext>
            </a:extLst>
          </p:cNvPr>
          <p:cNvSpPr/>
          <p:nvPr/>
        </p:nvSpPr>
        <p:spPr>
          <a:xfrm>
            <a:off x="10296528" y="724430"/>
            <a:ext cx="323849" cy="2621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24233-5792-FF88-BCB9-9F704681BBB3}"/>
              </a:ext>
            </a:extLst>
          </p:cNvPr>
          <p:cNvSpPr/>
          <p:nvPr/>
        </p:nvSpPr>
        <p:spPr>
          <a:xfrm>
            <a:off x="10663239" y="1545677"/>
            <a:ext cx="323849" cy="17999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outer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BE7FEA-69FC-722C-7D70-A8A2FA30F8D9}"/>
              </a:ext>
            </a:extLst>
          </p:cNvPr>
          <p:cNvSpPr/>
          <p:nvPr/>
        </p:nvSpPr>
        <p:spPr>
          <a:xfrm>
            <a:off x="11029951" y="2565400"/>
            <a:ext cx="323849" cy="780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inner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F15C8-EA07-62F4-F6CA-B2C4B7EA1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05"/>
          <a:stretch/>
        </p:blipFill>
        <p:spPr>
          <a:xfrm>
            <a:off x="3180990" y="1980573"/>
            <a:ext cx="5830020" cy="35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80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komt er in de globale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Waarom werkt de functie hiernaast niet?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Werkt deze code en wat wordt er geprint?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pandas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print(name):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sum([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print(sum)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Waardes</a:t>
            </a:r>
            <a:r>
              <a:rPr lang="nl-NL" sz="2000" noProof="0" dirty="0"/>
              <a:t>:	</a:t>
            </a:r>
            <a:r>
              <a:rPr lang="nl-NL" sz="2000" noProof="0" dirty="0" err="1"/>
              <a:t>attributes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Logica:     	</a:t>
            </a:r>
            <a:r>
              <a:rPr lang="nl-NL" sz="2000" noProof="0" dirty="0" err="1"/>
              <a:t>methods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Methodes kunnen bij eigen attributen en methodes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Elke methode heeft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als argument.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.name} {</a:t>
            </a:r>
            <a:r>
              <a:rPr lang="nl-NL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.name}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versus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u="sng" noProof="0" dirty="0"/>
              <a:t>class</a:t>
            </a:r>
            <a:r>
              <a:rPr lang="nl-NL" sz="2000" noProof="0" dirty="0"/>
              <a:t> is als een soort blauwdruk.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Initialiseren: class aanroepen vgl. functie.</a:t>
            </a:r>
          </a:p>
          <a:p>
            <a:pPr marL="0" indent="0">
              <a:buNone/>
            </a:pPr>
            <a:r>
              <a:rPr lang="nl-NL" sz="2000" dirty="0"/>
              <a:t>Maakt uniek </a:t>
            </a:r>
            <a:r>
              <a:rPr lang="nl-NL" sz="2000" u="sng" dirty="0"/>
              <a:t>object</a:t>
            </a:r>
            <a:r>
              <a:rPr lang="nl-NL" sz="2000" dirty="0"/>
              <a:t> aan (</a:t>
            </a:r>
            <a:r>
              <a:rPr lang="nl-NL" sz="2000" dirty="0" err="1"/>
              <a:t>instance</a:t>
            </a:r>
            <a:r>
              <a:rPr lang="nl-NL" sz="2000" dirty="0"/>
              <a:t>).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Maar… hebben nu  dezelfde attributen.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the class.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 instance.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person1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And another...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person2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unique objects.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But: same attribute values.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person1.name == person2.name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6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</a:t>
            </a:r>
            <a:r>
              <a:rPr lang="nl-NL" sz="3600" noProof="0" dirty="0" err="1"/>
              <a:t>methods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Double </a:t>
            </a:r>
            <a:r>
              <a:rPr lang="nl-NL" sz="2000" b="1" noProof="0" dirty="0" err="1"/>
              <a:t>underscore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methods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Methodes met </a:t>
            </a:r>
            <a:r>
              <a:rPr lang="nl-NL" sz="2000" noProof="0" dirty="0"/>
              <a:t>een speciale betekenis.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noProof="0" dirty="0" err="1"/>
              <a:t>Initialiseer</a:t>
            </a:r>
            <a:r>
              <a:rPr lang="nl-NL" sz="2000" noProof="0" dirty="0"/>
              <a:t> een object met 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/>
              <a:t>Weergave als string, bv.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(self, name,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"""Store values in the object."""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"""Return the full name."""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self.name}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person, calls __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"John", 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person, calls __str__.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</a:t>
            </a:r>
            <a:r>
              <a:rPr lang="nl-NL" sz="3600" noProof="0" dirty="0" err="1"/>
              <a:t>methods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zelf een object maken waar je doorheen kunt itereren met: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noProof="0" dirty="0"/>
              <a:t>Aangeroepen bij start iteratie.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__next__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/>
              <a:t>Geeft het volgende item terug.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StopIteration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Geeft aan dat elementen op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RandomLetters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(self, n):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"""Draw random letters."""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self.letters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random.sample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string.ascii_uppercase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__next__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"""Return next letter."""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self.letters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self.letters.pop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Loop through random letters.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Calls __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=&gt; __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=&gt; __next__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letter 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RandomLetters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print(letter)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5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Meer </a:t>
            </a:r>
            <a:r>
              <a:rPr lang="nl-NL" sz="3600" dirty="0" err="1"/>
              <a:t>dunder</a:t>
            </a:r>
            <a:r>
              <a:rPr lang="nl-NL" sz="3600" dirty="0"/>
              <a:t> </a:t>
            </a:r>
            <a:r>
              <a:rPr lang="nl-NL" sz="3600" dirty="0" err="1"/>
              <a:t>methods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Aangeroepen door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>
                <a:cs typeface="Courier New" panose="02070309020205020404" pitchFamily="49" charset="0"/>
              </a:rPr>
              <a:t> operator.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model met alle </a:t>
            </a:r>
            <a:r>
              <a:rPr lang="nl-NL" sz="2000" dirty="0" err="1"/>
              <a:t>dunder</a:t>
            </a:r>
            <a:r>
              <a:rPr lang="nl-NL" sz="2000" dirty="0"/>
              <a:t> </a:t>
            </a:r>
            <a:r>
              <a:rPr lang="nl-NL" sz="2000" dirty="0" err="1"/>
              <a:t>methods</a:t>
            </a:r>
            <a:r>
              <a:rPr lang="nl-NL" sz="2000" dirty="0"/>
              <a:t>: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6000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Vector2D: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dx,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dx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__add__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Vector2D(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3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two vectors.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them together; prints (6, 8).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print(v1 + v2)</a:t>
            </a:r>
            <a:endParaRPr lang="en-US" sz="13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Privé attributen en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Priv</a:t>
            </a:r>
            <a:r>
              <a:rPr lang="nl-NL" sz="1800" b="1" dirty="0"/>
              <a:t>é attribuut</a:t>
            </a:r>
            <a:endParaRPr lang="nl-NL" sz="1800" b="1" noProof="0" dirty="0"/>
          </a:p>
          <a:p>
            <a:pPr>
              <a:buFontTx/>
              <a:buChar char="-"/>
            </a:pPr>
            <a:r>
              <a:rPr lang="nl-NL" sz="1800" dirty="0"/>
              <a:t>Beginnen met een enkele </a:t>
            </a:r>
            <a:r>
              <a:rPr lang="nl-NL" sz="1800" dirty="0" err="1"/>
              <a:t>underscore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Worden intern gebruikt door de class.</a:t>
            </a:r>
          </a:p>
          <a:p>
            <a:pPr>
              <a:buFontTx/>
              <a:buChar char="-"/>
            </a:pPr>
            <a:r>
              <a:rPr lang="nl-NL" sz="1800" dirty="0"/>
              <a:t>Conventie: niet extern aanroepen, want kunnen wijzigen.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b="1" dirty="0"/>
              <a:t>Afgeschermd attribuut</a:t>
            </a:r>
          </a:p>
          <a:p>
            <a:pPr>
              <a:buFontTx/>
              <a:buChar char="-"/>
            </a:pPr>
            <a:r>
              <a:rPr lang="nl-NL" sz="1800" dirty="0"/>
              <a:t>Beginnen met dubbele </a:t>
            </a:r>
            <a:r>
              <a:rPr lang="nl-NL" sz="1800" dirty="0" err="1"/>
              <a:t>underscore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Niet (direct) extern aan te roepen.</a:t>
            </a:r>
          </a:p>
          <a:p>
            <a:pPr>
              <a:buFontTx/>
              <a:buChar char="-"/>
            </a:pP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"I'm private!"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"I'm restricted!"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def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indirect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Calling methods.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Example()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private!"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x.indirect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restricted!"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Static</a:t>
            </a:r>
            <a:r>
              <a:rPr lang="nl-NL" sz="3600" noProof="0" dirty="0"/>
              <a:t> en 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</a:t>
            </a:r>
            <a:r>
              <a:rPr lang="nl-NL" sz="2000" dirty="0"/>
              <a:t> waarin toegang tot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niet nodig is.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Methodes die op de class werken. Eerste argument verwijst naar de class zelf.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</a:t>
            </a:r>
            <a:r>
              <a:rPr lang="nl-N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person_str.split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CSV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John,Doe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(vs. gecompileerd).</a:t>
            </a:r>
          </a:p>
          <a:p>
            <a:r>
              <a:rPr lang="nl-NL" sz="2000" dirty="0" err="1"/>
              <a:t>CPython</a:t>
            </a:r>
            <a:r>
              <a:rPr lang="nl-NL" sz="2000" dirty="0"/>
              <a:t>: Python code wordt omgezet naar C instructies.</a:t>
            </a:r>
            <a:endParaRPr lang="nl-NL" sz="2000" noProof="0" dirty="0"/>
          </a:p>
          <a:p>
            <a:r>
              <a:rPr lang="nl-NL" sz="2000" noProof="0" dirty="0"/>
              <a:t>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</p:txBody>
      </p: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119532" y="3696789"/>
            <a:ext cx="2368547" cy="24801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afgeleide class</a:t>
            </a:r>
            <a:r>
              <a:rPr lang="nl-NL" sz="1800" noProof="0" dirty="0"/>
              <a:t> en krijgt alle eigenschappen van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EF9B61-43E9-4DB5-22C9-921F1E7947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303806" y="2914403"/>
            <a:ext cx="1" cy="782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727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119532" y="3696789"/>
            <a:ext cx="2368547" cy="24801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separator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afgeleide class</a:t>
            </a:r>
            <a:r>
              <a:rPr lang="nl-NL" sz="1800" noProof="0" dirty="0"/>
              <a:t> en krijgt alle eigenschappen van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.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kan eigenschappen toevoegen zoals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r>
              <a:rPr lang="nl-NL" sz="1800" noProof="0" dirty="0"/>
              <a:t> 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EF9B61-43E9-4DB5-22C9-921F1E7947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303806" y="2914403"/>
            <a:ext cx="1" cy="782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504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119532" y="3696789"/>
            <a:ext cx="2368547" cy="24801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b="1" strike="sngStrik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b="1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separator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afgeleide class</a:t>
            </a:r>
            <a:r>
              <a:rPr lang="nl-NL" sz="1800" noProof="0" dirty="0"/>
              <a:t> en krijgt alle eigenschappen van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.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kan eigenschappen toevoegen zoals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800" noProof="0" dirty="0"/>
              <a:t>.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dirty="0"/>
              <a:t> kan eigenschappen overschrijven, zoals een eigen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800" dirty="0"/>
              <a:t> methode.</a:t>
            </a:r>
            <a:endParaRPr lang="nl-NL" sz="1800" noProof="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EF9B61-43E9-4DB5-22C9-921F1E7947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303806" y="2914403"/>
            <a:ext cx="1" cy="782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824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Class: </a:t>
            </a:r>
            <a:r>
              <a:rPr lang="nl-NL" sz="1800" dirty="0"/>
              <a:t> 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Attributen: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Methodes: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Class: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Basis: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Hergebruikt: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noProof="0" dirty="0"/>
              <a:t>Nieuw:	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noProof="0" dirty="0"/>
              <a:t>Overschreven: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reading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reading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separator =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78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Toegang tot de basis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Via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1800" noProof="0" dirty="0"/>
              <a:t> krijg je toegang tot de basis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Hiermee kun functionaliteit hergebruiken die je overschrijft.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reading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reading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path, separator):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__(path)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separator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line in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super().read()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345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Implementeer weer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uit de vorige opdracht.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UserDict</a:t>
            </a:r>
            <a:r>
              <a:rPr lang="nl-NL" sz="2000" dirty="0"/>
              <a:t> uit standaard module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nl-NL" sz="2000" dirty="0"/>
              <a:t> als basis.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Hoeveel methodes moet je nu nog zelf (over-) schrijven?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Tip: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dirty="0"/>
              <a:t> kun je bij de eigenschappen van de basis class!</a:t>
            </a:r>
          </a:p>
        </p:txBody>
      </p:sp>
    </p:spTree>
    <p:extLst>
      <p:ext uri="{BB962C8B-B14F-4D97-AF65-F5344CB8AC3E}">
        <p14:creationId xmlns:p14="http://schemas.microsoft.com/office/powerpoint/2010/main" val="4213291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16467"/>
              </p:ext>
            </p:extLst>
          </p:nvPr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05855"/>
              </p:ext>
            </p:extLst>
          </p:nvPr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0865"/>
              </p:ext>
            </p:extLst>
          </p:nvPr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76609"/>
              </p:ext>
            </p:extLst>
          </p:nvPr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9683"/>
              </p:ext>
            </p:extLst>
          </p:nvPr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21039"/>
              </p:ext>
            </p:extLst>
          </p:nvPr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895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/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1E8271-51F5-2816-7896-5897A12226C4}"/>
              </a:ext>
            </a:extLst>
          </p:cNvPr>
          <p:cNvSpPr/>
          <p:nvPr/>
        </p:nvSpPr>
        <p:spPr>
          <a:xfrm>
            <a:off x="838188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Specialisatie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zelfde doel / uit zelfde domein.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Meer gespecialiseerde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1AC0D-107B-6331-D8B5-23418AE5EAA1}"/>
              </a:ext>
            </a:extLst>
          </p:cNvPr>
          <p:cNvSpPr/>
          <p:nvPr/>
        </p:nvSpPr>
        <p:spPr>
          <a:xfrm>
            <a:off x="6565897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Adaptatie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uiteenlopende doelen.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Behoefte aan gedeelde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EncryptionMixin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487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breiden functionaliteit van Python uit.</a:t>
            </a:r>
          </a:p>
          <a:p>
            <a:r>
              <a:rPr lang="nl-NL" sz="2000" dirty="0"/>
              <a:t>Ook packages moeten beschikbaar zijn bij de eindgebruiker.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API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5513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kunnen ook direct in C zijn geschreven.</a:t>
            </a:r>
          </a:p>
          <a:p>
            <a:r>
              <a:rPr lang="nl-NL" sz="2000" dirty="0"/>
              <a:t>Ze bieden dan alleen een API naar Python toe.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F6AC21-2E86-1126-DD5E-0604773AC96E}"/>
              </a:ext>
            </a:extLst>
          </p:cNvPr>
          <p:cNvCxnSpPr>
            <a:stCxn id="19" idx="1"/>
            <a:endCxn id="3" idx="3"/>
          </p:cNvCxnSpPr>
          <p:nvPr/>
        </p:nvCxnSpPr>
        <p:spPr>
          <a:xfrm flipH="1">
            <a:off x="2506132" y="3886201"/>
            <a:ext cx="423051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A3F80B6-BD67-038A-9247-EC0DC28112AD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 flipV="1">
            <a:off x="8404576" y="2159001"/>
            <a:ext cx="1281291" cy="17272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5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Standaard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Wanneer je Python installeert, krijg je daar veel </a:t>
            </a:r>
            <a:r>
              <a:rPr lang="nl-NL" sz="1800" dirty="0">
                <a:cs typeface="Courier New" panose="02070309020205020404" pitchFamily="49" charset="0"/>
              </a:rPr>
              <a:t>packages bij.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packages maken onderdeel uit van de zogenaamde "standard </a:t>
            </a:r>
            <a:r>
              <a:rPr lang="nl-NL" sz="1800" dirty="0" err="1">
                <a:cs typeface="Courier New" panose="02070309020205020404" pitchFamily="49" charset="0"/>
              </a:rPr>
              <a:t>library</a:t>
            </a:r>
            <a:r>
              <a:rPr lang="nl-NL" sz="1800" dirty="0"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Je deze </a:t>
            </a:r>
            <a:r>
              <a:rPr lang="nl-NL" sz="1800" u="sng" noProof="0" dirty="0">
                <a:cs typeface="Courier New" panose="02070309020205020404" pitchFamily="49" charset="0"/>
              </a:rPr>
              <a:t>niet</a:t>
            </a:r>
            <a:r>
              <a:rPr lang="nl-NL" sz="1800" noProof="0" dirty="0">
                <a:cs typeface="Courier New" panose="02070309020205020404" pitchFamily="49" charset="0"/>
              </a:rPr>
              <a:t> zelf te installeren; je kunt ze meteen gebruiken.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Overzicht: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  <a:hlinkClick r:id="rId2"/>
              </a:rPr>
              <a:t>https://docs.python.org/3/library/index.html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16F8C6-A449-4CBB-DB98-A9213C453A21}"/>
              </a:ext>
            </a:extLst>
          </p:cNvPr>
          <p:cNvSpPr txBox="1">
            <a:spLocks/>
          </p:cNvSpPr>
          <p:nvPr/>
        </p:nvSpPr>
        <p:spPr>
          <a:xfrm>
            <a:off x="6231468" y="1456267"/>
            <a:ext cx="51223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nl-NL" sz="1600" dirty="0">
                <a:cs typeface="Courier New" panose="02070309020205020404" pitchFamily="49" charset="0"/>
              </a:rPr>
              <a:t>		Omgang met Operating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nl-NL" sz="1600" dirty="0">
                <a:cs typeface="Courier New" panose="02070309020205020404" pitchFamily="49" charset="0"/>
              </a:rPr>
              <a:t>		Systeem functies / informatie.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nl-NL" sz="1600" dirty="0">
                <a:cs typeface="Courier New" panose="02070309020205020404" pitchFamily="49" charset="0"/>
              </a:rPr>
              <a:t>		Werken met bestandspaden.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>
                <a:cs typeface="Courier New" panose="02070309020205020404" pitchFamily="49" charset="0"/>
              </a:rPr>
              <a:t>		Functies voor CSV bestanden.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nl-NL" sz="1600" dirty="0">
                <a:cs typeface="Courier New" panose="02070309020205020404" pitchFamily="49" charset="0"/>
              </a:rPr>
              <a:t>		Functies voor JSON bestanden.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zipfile</a:t>
            </a:r>
            <a:r>
              <a:rPr lang="nl-NL" sz="1600" dirty="0">
                <a:cs typeface="Courier New" panose="02070309020205020404" pitchFamily="49" charset="0"/>
              </a:rPr>
              <a:t>		Functies voor zip bestanden.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nl-NL" sz="1600" dirty="0">
                <a:cs typeface="Courier New" panose="02070309020205020404" pitchFamily="49" charset="0"/>
              </a:rPr>
              <a:t>	Functies voor datum en tijd.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nl-NL" sz="1600" dirty="0">
                <a:cs typeface="Courier New" panose="02070309020205020404" pitchFamily="49" charset="0"/>
              </a:rPr>
              <a:t>	Handige data structuren.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nl-NL" sz="1600" dirty="0">
                <a:cs typeface="Courier New" panose="02070309020205020404" pitchFamily="49" charset="0"/>
              </a:rPr>
              <a:t>	Functies voor itereren.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600" dirty="0">
                <a:cs typeface="Courier New" panose="02070309020205020404" pitchFamily="49" charset="0"/>
              </a:rPr>
              <a:t>		Relationele database.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7498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4666</Words>
  <Application>Microsoft Office PowerPoint</Application>
  <PresentationFormat>Widescreen</PresentationFormat>
  <Paragraphs>1197</Paragraphs>
  <Slides>68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Corbel Light</vt:lpstr>
      <vt:lpstr>Courier New</vt:lpstr>
      <vt:lpstr>Wingdings</vt:lpstr>
      <vt:lpstr>Office Theme</vt:lpstr>
      <vt:lpstr>Python - Cursus</vt:lpstr>
      <vt:lpstr>Agenda</vt:lpstr>
      <vt:lpstr>Python</vt:lpstr>
      <vt:lpstr>Sterke en zwakke punten</vt:lpstr>
      <vt:lpstr>Sterke en zwakke punten</vt:lpstr>
      <vt:lpstr>Hoe werkt Python?</vt:lpstr>
      <vt:lpstr>Hoe werkt Python?</vt:lpstr>
      <vt:lpstr>Hoe werkt Python?</vt:lpstr>
      <vt:lpstr>Standaard packages</vt:lpstr>
      <vt:lpstr>Packages installeren</vt:lpstr>
      <vt:lpstr>Werken met packages</vt:lpstr>
      <vt:lpstr>Python omgevingen</vt:lpstr>
      <vt:lpstr>Python omgevingen</vt:lpstr>
      <vt:lpstr>Python omgevingen</vt:lpstr>
      <vt:lpstr>Python omgevingen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Setting voor de cursus</vt:lpstr>
      <vt:lpstr>VS Code interface</vt:lpstr>
      <vt:lpstr>Basis syntax I</vt:lpstr>
      <vt:lpstr>Handige functies</vt:lpstr>
      <vt:lpstr>Basale data types</vt:lpstr>
      <vt:lpstr>Werken met tekst</vt:lpstr>
      <vt:lpstr>Werken met verzamelingen</vt:lpstr>
      <vt:lpstr>Data types converteren</vt:lpstr>
      <vt:lpstr>Operatoren</vt:lpstr>
      <vt:lpstr>Oefeningen I</vt:lpstr>
      <vt:lpstr>Mutable of immutable</vt:lpstr>
      <vt:lpstr>Kun je het wijzigen?</vt:lpstr>
      <vt:lpstr>Wat is mutable en wat niet?</vt:lpstr>
      <vt:lpstr>Waarom maakt het uit?</vt:lpstr>
      <vt:lpstr>Waarom maakt het uit?</vt:lpstr>
      <vt:lpstr>Waarom maakt het uit?</vt:lpstr>
      <vt:lpstr>Basis syntax II</vt:lpstr>
      <vt:lpstr>Conditionele logica</vt:lpstr>
      <vt:lpstr>De for loop</vt:lpstr>
      <vt:lpstr>Comprehensions</vt:lpstr>
      <vt:lpstr>Functies</vt:lpstr>
      <vt:lpstr>Lezen uit tekstbestanden</vt:lpstr>
      <vt:lpstr>Schrijven naar tesktbestanden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Class versus object</vt:lpstr>
      <vt:lpstr>Dunder methods</vt:lpstr>
      <vt:lpstr>Dunder methods</vt:lpstr>
      <vt:lpstr>Meer dunder methods</vt:lpstr>
      <vt:lpstr>Privé attributen en methodes</vt:lpstr>
      <vt:lpstr>Static en class methodes</vt:lpstr>
      <vt:lpstr>Oefeningen IV</vt:lpstr>
      <vt:lpstr>Overerving</vt:lpstr>
      <vt:lpstr>Overerving</vt:lpstr>
      <vt:lpstr>Overerving</vt:lpstr>
      <vt:lpstr>Overerving</vt:lpstr>
      <vt:lpstr>Overerving</vt:lpstr>
      <vt:lpstr>Toegang tot de basis class</vt:lpstr>
      <vt:lpstr>Oefeningen V</vt:lpstr>
      <vt:lpstr>Overerving van meerdere classes</vt:lpstr>
      <vt:lpstr>Overerving van meerdere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655</cp:revision>
  <dcterms:created xsi:type="dcterms:W3CDTF">2022-11-09T07:34:24Z</dcterms:created>
  <dcterms:modified xsi:type="dcterms:W3CDTF">2024-09-11T09:25:10Z</dcterms:modified>
</cp:coreProperties>
</file>